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tags/tag6.xml" ContentType="application/vnd.openxmlformats-officedocument.presentationml.tags+xml"/>
  <Override PartName="/ppt/notesSlides/notesSlide11.xml" ContentType="application/vnd.openxmlformats-officedocument.presentationml.notesSlide+xml"/>
  <Override PartName="/ppt/charts/chart7.xml" ContentType="application/vnd.openxmlformats-officedocument.drawingml.chart+xml"/>
  <Override PartName="/ppt/tags/tag7.xml" ContentType="application/vnd.openxmlformats-officedocument.presentationml.tags+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charts/chart10.xml" ContentType="application/vnd.openxmlformats-officedocument.drawingml.chart+xml"/>
  <Override PartName="/ppt/tags/tag9.xml" ContentType="application/vnd.openxmlformats-officedocument.presentationml.tags+xml"/>
  <Override PartName="/ppt/notesSlides/notesSlide15.xml" ContentType="application/vnd.openxmlformats-officedocument.presentationml.notesSlide+xml"/>
  <Override PartName="/ppt/charts/chart11.xml" ContentType="application/vnd.openxmlformats-officedocument.drawingml.chart+xml"/>
  <Override PartName="/ppt/tags/tag10.xml" ContentType="application/vnd.openxmlformats-officedocument.presentationml.tags+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charts/chart19.xml" ContentType="application/vnd.openxmlformats-officedocument.drawingml.chart+xml"/>
  <Override PartName="/ppt/drawings/drawing1.xml" ContentType="application/vnd.openxmlformats-officedocument.drawingml.chartshapes+xml"/>
  <Override PartName="/ppt/tags/tag12.xml" ContentType="application/vnd.openxmlformats-officedocument.presentationml.tags+xml"/>
  <Override PartName="/ppt/notesSlides/notesSlide26.xml" ContentType="application/vnd.openxmlformats-officedocument.presentationml.notesSlide+xml"/>
  <Override PartName="/ppt/charts/chart2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35.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charts/chart28.xml" ContentType="application/vnd.openxmlformats-officedocument.drawingml.chart+xml"/>
  <Override PartName="/ppt/drawings/drawing6.xml" ContentType="application/vnd.openxmlformats-officedocument.drawingml.chartshapes+xml"/>
  <Override PartName="/ppt/notesSlides/notesSlide38.xml" ContentType="application/vnd.openxmlformats-officedocument.presentationml.notesSlide+xml"/>
  <Override PartName="/ppt/charts/chart29.xml" ContentType="application/vnd.openxmlformats-officedocument.drawingml.chart+xml"/>
  <Override PartName="/ppt/notesSlides/notesSlide39.xml" ContentType="application/vnd.openxmlformats-officedocument.presentationml.notesSlide+xml"/>
  <Override PartName="/ppt/charts/chart30.xml" ContentType="application/vnd.openxmlformats-officedocument.drawingml.chart+xml"/>
  <Override PartName="/ppt/notesSlides/notesSlide40.xml" ContentType="application/vnd.openxmlformats-officedocument.presentationml.notesSlide+xml"/>
  <Override PartName="/ppt/charts/chart31.xml" ContentType="application/vnd.openxmlformats-officedocument.drawingml.chart+xml"/>
  <Override PartName="/ppt/notesSlides/notesSlide41.xml" ContentType="application/vnd.openxmlformats-officedocument.presentationml.notesSlide+xml"/>
  <Override PartName="/ppt/charts/chart32.xml" ContentType="application/vnd.openxmlformats-officedocument.drawingml.chart+xml"/>
  <Override PartName="/ppt/notesSlides/notesSlide42.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ppt/charts/chart34.xml" ContentType="application/vnd.openxmlformats-officedocument.drawingml.chart+xml"/>
  <Override PartName="/ppt/notesSlides/notesSlide44.xml" ContentType="application/vnd.openxmlformats-officedocument.presentationml.notesSlide+xml"/>
  <Override PartName="/ppt/charts/chart35.xml" ContentType="application/vnd.openxmlformats-officedocument.drawingml.chart+xml"/>
  <Override PartName="/ppt/notesSlides/notesSlide45.xml" ContentType="application/vnd.openxmlformats-officedocument.presentationml.notesSlide+xml"/>
  <Override PartName="/ppt/charts/chart36.xml" ContentType="application/vnd.openxmlformats-officedocument.drawingml.chart+xml"/>
  <Override PartName="/ppt/notesSlides/notesSlide46.xml" ContentType="application/vnd.openxmlformats-officedocument.presentationml.notesSlide+xml"/>
  <Override PartName="/ppt/charts/chart37.xml" ContentType="application/vnd.openxmlformats-officedocument.drawingml.chart+xml"/>
  <Override PartName="/ppt/notesSlides/notesSlide47.xml" ContentType="application/vnd.openxmlformats-officedocument.presentationml.notesSlide+xml"/>
  <Override PartName="/ppt/charts/chart38.xml" ContentType="application/vnd.openxmlformats-officedocument.drawingml.chart+xml"/>
  <Override PartName="/ppt/notesSlides/notesSlide48.xml" ContentType="application/vnd.openxmlformats-officedocument.presentationml.notesSlide+xml"/>
  <Override PartName="/ppt/charts/chart39.xml" ContentType="application/vnd.openxmlformats-officedocument.drawingml.chart+xml"/>
  <Override PartName="/ppt/notesSlides/notesSlide49.xml" ContentType="application/vnd.openxmlformats-officedocument.presentationml.notesSlide+xml"/>
  <Override PartName="/ppt/charts/chart40.xml" ContentType="application/vnd.openxmlformats-officedocument.drawingml.chart+xml"/>
  <Override PartName="/ppt/notesSlides/notesSlide50.xml" ContentType="application/vnd.openxmlformats-officedocument.presentationml.notesSlide+xml"/>
  <Override PartName="/ppt/charts/chart41.xml" ContentType="application/vnd.openxmlformats-officedocument.drawingml.chart+xml"/>
  <Override PartName="/ppt/notesSlides/notesSlide51.xml" ContentType="application/vnd.openxmlformats-officedocument.presentationml.notesSlide+xml"/>
  <Override PartName="/ppt/tags/tag14.xml" ContentType="application/vnd.openxmlformats-officedocument.presentationml.tags+xml"/>
  <Override PartName="/ppt/notesSlides/notesSlide52.xml" ContentType="application/vnd.openxmlformats-officedocument.presentationml.notesSlide+xml"/>
  <Override PartName="/ppt/charts/chart42.xml" ContentType="application/vnd.openxmlformats-officedocument.drawingml.chart+xml"/>
  <Override PartName="/ppt/tags/tag15.xml" ContentType="application/vnd.openxmlformats-officedocument.presentationml.tags+xml"/>
  <Override PartName="/ppt/notesSlides/notesSlide53.xml" ContentType="application/vnd.openxmlformats-officedocument.presentationml.notesSlide+xml"/>
  <Override PartName="/ppt/charts/chart43.xml" ContentType="application/vnd.openxmlformats-officedocument.drawingml.chart+xml"/>
  <Override PartName="/ppt/drawings/drawing7.xml" ContentType="application/vnd.openxmlformats-officedocument.drawingml.chartshapes+xml"/>
  <Override PartName="/ppt/tags/tag16.xml" ContentType="application/vnd.openxmlformats-officedocument.presentationml.tags+xml"/>
  <Override PartName="/ppt/notesSlides/notesSlide54.xml" ContentType="application/vnd.openxmlformats-officedocument.presentationml.notesSlide+xml"/>
  <Override PartName="/ppt/charts/chart44.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5.xml" ContentType="application/vnd.openxmlformats-officedocument.drawingml.chart+xml"/>
  <Override PartName="/ppt/notesSlides/notesSlide58.xml" ContentType="application/vnd.openxmlformats-officedocument.presentationml.notesSlide+xml"/>
  <Override PartName="/ppt/charts/chart46.xml" ContentType="application/vnd.openxmlformats-officedocument.drawingml.chart+xml"/>
  <Override PartName="/ppt/tags/tag17.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7.xml" ContentType="application/vnd.openxmlformats-officedocument.drawingml.chart+xml"/>
  <Override PartName="/ppt/notesSlides/notesSlide61.xml" ContentType="application/vnd.openxmlformats-officedocument.presentationml.notesSlide+xml"/>
  <Override PartName="/ppt/charts/chart48.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77"/>
  </p:notesMasterIdLst>
  <p:handoutMasterIdLst>
    <p:handoutMasterId r:id="rId78"/>
  </p:handoutMasterIdLst>
  <p:sldIdLst>
    <p:sldId id="256" r:id="rId4"/>
    <p:sldId id="334" r:id="rId5"/>
    <p:sldId id="5175" r:id="rId6"/>
    <p:sldId id="920" r:id="rId7"/>
    <p:sldId id="5162" r:id="rId8"/>
    <p:sldId id="363" r:id="rId9"/>
    <p:sldId id="911" r:id="rId10"/>
    <p:sldId id="5165" r:id="rId11"/>
    <p:sldId id="914" r:id="rId12"/>
    <p:sldId id="915" r:id="rId13"/>
    <p:sldId id="366" r:id="rId14"/>
    <p:sldId id="3975" r:id="rId15"/>
    <p:sldId id="5188" r:id="rId16"/>
    <p:sldId id="295" r:id="rId17"/>
    <p:sldId id="296" r:id="rId18"/>
    <p:sldId id="297" r:id="rId19"/>
    <p:sldId id="311" r:id="rId20"/>
    <p:sldId id="288" r:id="rId21"/>
    <p:sldId id="301" r:id="rId22"/>
    <p:sldId id="290" r:id="rId23"/>
    <p:sldId id="309" r:id="rId24"/>
    <p:sldId id="307" r:id="rId25"/>
    <p:sldId id="308" r:id="rId26"/>
    <p:sldId id="921" r:id="rId27"/>
    <p:sldId id="922" r:id="rId28"/>
    <p:sldId id="923" r:id="rId29"/>
    <p:sldId id="924" r:id="rId30"/>
    <p:sldId id="925" r:id="rId31"/>
    <p:sldId id="926" r:id="rId32"/>
    <p:sldId id="927" r:id="rId33"/>
    <p:sldId id="928" r:id="rId34"/>
    <p:sldId id="272" r:id="rId35"/>
    <p:sldId id="5143" r:id="rId36"/>
    <p:sldId id="5144" r:id="rId37"/>
    <p:sldId id="5145" r:id="rId38"/>
    <p:sldId id="5146" r:id="rId39"/>
    <p:sldId id="5147" r:id="rId40"/>
    <p:sldId id="5148" r:id="rId41"/>
    <p:sldId id="5149" r:id="rId42"/>
    <p:sldId id="5150" r:id="rId43"/>
    <p:sldId id="5151" r:id="rId44"/>
    <p:sldId id="5152" r:id="rId45"/>
    <p:sldId id="5153" r:id="rId46"/>
    <p:sldId id="5154" r:id="rId47"/>
    <p:sldId id="5155" r:id="rId48"/>
    <p:sldId id="5156" r:id="rId49"/>
    <p:sldId id="5157" r:id="rId50"/>
    <p:sldId id="5158" r:id="rId51"/>
    <p:sldId id="5159" r:id="rId52"/>
    <p:sldId id="5160" r:id="rId53"/>
    <p:sldId id="5163" r:id="rId54"/>
    <p:sldId id="5168" r:id="rId55"/>
    <p:sldId id="5169" r:id="rId56"/>
    <p:sldId id="5170" r:id="rId57"/>
    <p:sldId id="5171" r:id="rId58"/>
    <p:sldId id="5173" r:id="rId59"/>
    <p:sldId id="897" r:id="rId60"/>
    <p:sldId id="5164" r:id="rId61"/>
    <p:sldId id="5166" r:id="rId62"/>
    <p:sldId id="5185" r:id="rId63"/>
    <p:sldId id="5186" r:id="rId64"/>
    <p:sldId id="5187" r:id="rId65"/>
    <p:sldId id="371" r:id="rId66"/>
    <p:sldId id="381" r:id="rId67"/>
    <p:sldId id="5141" r:id="rId68"/>
    <p:sldId id="331" r:id="rId69"/>
    <p:sldId id="376" r:id="rId70"/>
    <p:sldId id="388" r:id="rId71"/>
    <p:sldId id="379" r:id="rId72"/>
    <p:sldId id="374" r:id="rId73"/>
    <p:sldId id="5142" r:id="rId74"/>
    <p:sldId id="5181" r:id="rId75"/>
    <p:sldId id="293"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3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CF7"/>
    <a:srgbClr val="2F72AD"/>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0" autoAdjust="0"/>
    <p:restoredTop sz="94569" autoAdjust="0"/>
  </p:normalViewPr>
  <p:slideViewPr>
    <p:cSldViewPr snapToGrid="0">
      <p:cViewPr varScale="1">
        <p:scale>
          <a:sx n="69" d="100"/>
          <a:sy n="69" d="100"/>
        </p:scale>
        <p:origin x="1490" y="43"/>
      </p:cViewPr>
      <p:guideLst>
        <p:guide orient="horz" pos="2160"/>
        <p:guide pos="2880"/>
        <p:guide pos="312"/>
      </p:guideLst>
    </p:cSldViewPr>
  </p:slideViewPr>
  <p:notesTextViewPr>
    <p:cViewPr>
      <p:scale>
        <a:sx n="1" d="1"/>
        <a:sy n="1" d="1"/>
      </p:scale>
      <p:origin x="0" y="0"/>
    </p:cViewPr>
  </p:notesTextViewPr>
  <p:sorterViewPr>
    <p:cViewPr varScale="1">
      <p:scale>
        <a:sx n="1" d="1"/>
        <a:sy n="1" d="1"/>
      </p:scale>
      <p:origin x="0" y="-5568"/>
    </p:cViewPr>
  </p:sorterViewPr>
  <p:notesViewPr>
    <p:cSldViewPr snapToGrid="0">
      <p:cViewPr varScale="1">
        <p:scale>
          <a:sx n="83" d="100"/>
          <a:sy n="83" d="100"/>
        </p:scale>
        <p:origin x="-130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xml"/><Relationship Id="rId1" Type="http://schemas.microsoft.com/office/2011/relationships/chartStyle" Target="style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6235844889699866"/>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E1-45EA-A8D9-370E28BD3F0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58-442D-ADEE-ED4A8C3C8014}"/>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Sheet1!$B$2:$L$2</c:f>
              <c:numCache>
                <c:formatCode>0.0%</c:formatCode>
                <c:ptCount val="11"/>
                <c:pt idx="0">
                  <c:v>-1.8200000000000001E-2</c:v>
                </c:pt>
                <c:pt idx="1">
                  <c:v>-5.2999999999999999E-2</c:v>
                </c:pt>
                <c:pt idx="2">
                  <c:v>2E-3</c:v>
                </c:pt>
                <c:pt idx="3">
                  <c:v>2.2700000000000001E-2</c:v>
                </c:pt>
                <c:pt idx="4">
                  <c:v>5.6899999999999999E-2</c:v>
                </c:pt>
                <c:pt idx="5">
                  <c:v>3.7199999999999997E-2</c:v>
                </c:pt>
                <c:pt idx="6">
                  <c:v>5.0599999999999999E-2</c:v>
                </c:pt>
                <c:pt idx="7">
                  <c:v>3.8199999999999998E-2</c:v>
                </c:pt>
                <c:pt idx="8">
                  <c:v>3.1399999999999997E-2</c:v>
                </c:pt>
                <c:pt idx="9">
                  <c:v>3.85E-2</c:v>
                </c:pt>
                <c:pt idx="10">
                  <c:v>0.1134</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Nominal GDP Growth</c:v>
                </c:pt>
              </c:strCache>
            </c:strRef>
          </c:tx>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E1-45EA-A8D9-370E28BD3F05}"/>
                </c:ext>
              </c:extLst>
            </c:dLbl>
            <c:dLbl>
              <c:idx val="11"/>
              <c:layout>
                <c:manualLayout>
                  <c:x val="1.4996873092917319E-2"/>
                  <c:y val="-2.84391433682167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58-442D-ADEE-ED4A8C3C80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Sheet1!$B$3:$L$3</c:f>
              <c:numCache>
                <c:formatCode>0.0%</c:formatCode>
                <c:ptCount val="11"/>
                <c:pt idx="0">
                  <c:v>4.2016806722689148E-2</c:v>
                </c:pt>
                <c:pt idx="1">
                  <c:v>-3.0576268438969101E-2</c:v>
                </c:pt>
                <c:pt idx="2">
                  <c:v>3.9936180144779065E-2</c:v>
                </c:pt>
                <c:pt idx="3">
                  <c:v>3.8194839911296352E-2</c:v>
                </c:pt>
                <c:pt idx="4">
                  <c:v>4.2339412243001417E-2</c:v>
                </c:pt>
                <c:pt idx="5">
                  <c:v>3.0063829918959062E-2</c:v>
                </c:pt>
                <c:pt idx="6">
                  <c:v>4.735573600033649E-2</c:v>
                </c:pt>
                <c:pt idx="7">
                  <c:v>4.565070183291442E-2</c:v>
                </c:pt>
                <c:pt idx="8">
                  <c:v>2.3017018544231327E-2</c:v>
                </c:pt>
                <c:pt idx="9">
                  <c:v>3.8539325239931754E-2</c:v>
                </c:pt>
                <c:pt idx="10">
                  <c:v>5.4382693410334415E-2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0.12000000000000001"/>
          <c:min val="-6.0000000000000012E-2"/>
        </c:scaling>
        <c:delete val="0"/>
        <c:axPos val="l"/>
        <c:numFmt formatCode="0%" sourceLinked="0"/>
        <c:majorTickMark val="out"/>
        <c:minorTickMark val="none"/>
        <c:tickLblPos val="nextTo"/>
        <c:txPr>
          <a:bodyPr/>
          <a:lstStyle/>
          <a:p>
            <a:pPr>
              <a:defRPr sz="1400"/>
            </a:pPr>
            <a:endParaRPr lang="en-US"/>
          </a:p>
        </c:txPr>
        <c:crossAx val="327966528"/>
        <c:crosses val="autoZero"/>
        <c:crossBetween val="between"/>
        <c:majorUnit val="3.0000000000000006E-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925903039526"/>
          <c:y val="8.5956751004775095E-2"/>
          <c:w val="0.87554999907369802"/>
          <c:h val="0.74863469718806297"/>
        </c:manualLayout>
      </c:layout>
      <c:lineChart>
        <c:grouping val="standard"/>
        <c:varyColors val="0"/>
        <c:ser>
          <c:idx val="0"/>
          <c:order val="0"/>
          <c:tx>
            <c:strRef>
              <c:f>Sheet1!$A$2</c:f>
              <c:strCache>
                <c:ptCount val="1"/>
                <c:pt idx="0">
                  <c:v>U.S. All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Sheet1!$B$2:$K$2</c:f>
              <c:numCache>
                <c:formatCode>0.0%</c:formatCode>
                <c:ptCount val="10"/>
                <c:pt idx="0">
                  <c:v>0.125</c:v>
                </c:pt>
                <c:pt idx="1">
                  <c:v>2.4E-2</c:v>
                </c:pt>
                <c:pt idx="2">
                  <c:v>6.3E-2</c:v>
                </c:pt>
                <c:pt idx="3">
                  <c:v>0.08</c:v>
                </c:pt>
                <c:pt idx="4">
                  <c:v>4.9000000000000002E-2</c:v>
                </c:pt>
                <c:pt idx="5">
                  <c:v>5.8000000000000003E-2</c:v>
                </c:pt>
                <c:pt idx="6">
                  <c:v>0.09</c:v>
                </c:pt>
                <c:pt idx="7">
                  <c:v>8.4000000000000005E-2</c:v>
                </c:pt>
                <c:pt idx="8">
                  <c:v>7.9000000000000001E-2</c:v>
                </c:pt>
                <c:pt idx="9">
                  <c:v>5.8000000000000003E-2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OH All Lines</c:v>
                </c:pt>
              </c:strCache>
            </c:strRef>
          </c:tx>
          <c:marker>
            <c:symbol val="circle"/>
            <c:size val="7"/>
          </c:marker>
          <c:cat>
            <c:numRef>
              <c:f>Sheet1!$B$1:$K$1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Sheet1!$B$3:$K$3</c:f>
              <c:numCache>
                <c:formatCode>0.0%</c:formatCode>
                <c:ptCount val="10"/>
                <c:pt idx="0">
                  <c:v>0.13600000000000001</c:v>
                </c:pt>
                <c:pt idx="1">
                  <c:v>4.2000000000000003E-2</c:v>
                </c:pt>
                <c:pt idx="2">
                  <c:v>7.9000000000000001E-2</c:v>
                </c:pt>
                <c:pt idx="3">
                  <c:v>0.105</c:v>
                </c:pt>
                <c:pt idx="4">
                  <c:v>0.06</c:v>
                </c:pt>
                <c:pt idx="5">
                  <c:v>6.4000000000000001E-2</c:v>
                </c:pt>
                <c:pt idx="6">
                  <c:v>0.128</c:v>
                </c:pt>
                <c:pt idx="7">
                  <c:v>0.126</c:v>
                </c:pt>
                <c:pt idx="8">
                  <c:v>0.113</c:v>
                </c:pt>
                <c:pt idx="9">
                  <c:v>0.108</c:v>
                </c:pt>
              </c:numCache>
            </c:numRef>
          </c:val>
          <c:smooth val="0"/>
          <c:extLst>
            <c:ext xmlns:c16="http://schemas.microsoft.com/office/drawing/2014/chart" uri="{C3380CC4-5D6E-409C-BE32-E72D297353CC}">
              <c16:uniqueId val="{00000002-94EA-4ECA-9404-FA4363C782BD}"/>
            </c:ext>
          </c:extLst>
        </c:ser>
        <c:dLbls>
          <c:showLegendKey val="0"/>
          <c:showVal val="0"/>
          <c:showCatName val="0"/>
          <c:showSerName val="0"/>
          <c:showPercent val="0"/>
          <c:showBubbleSize val="0"/>
        </c:dLbls>
        <c:marker val="1"/>
        <c:smooth val="0"/>
        <c:axId val="469378728"/>
        <c:axId val="469385784"/>
      </c:lineChart>
      <c:catAx>
        <c:axId val="469378728"/>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5784"/>
        <c:crossesAt val="-20"/>
        <c:auto val="1"/>
        <c:lblAlgn val="ctr"/>
        <c:lblOffset val="100"/>
        <c:tickMarkSkip val="1"/>
        <c:noMultiLvlLbl val="0"/>
      </c:catAx>
      <c:valAx>
        <c:axId val="469385784"/>
        <c:scaling>
          <c:orientation val="minMax"/>
        </c:scaling>
        <c:delete val="0"/>
        <c:axPos val="l"/>
        <c:numFmt formatCode="0%" sourceLinked="0"/>
        <c:majorTickMark val="out"/>
        <c:minorTickMark val="none"/>
        <c:tickLblPos val="nextTo"/>
        <c:txPr>
          <a:bodyPr/>
          <a:lstStyle/>
          <a:p>
            <a:pPr>
              <a:defRPr sz="1400"/>
            </a:pPr>
            <a:endParaRPr lang="en-US"/>
          </a:p>
        </c:txPr>
        <c:crossAx val="469378728"/>
        <c:crossesAt val="1"/>
        <c:crossBetween val="between"/>
      </c:valAx>
    </c:plotArea>
    <c:legend>
      <c:legendPos val="t"/>
      <c:layout>
        <c:manualLayout>
          <c:xMode val="edge"/>
          <c:yMode val="edge"/>
          <c:x val="0.5466841090263016"/>
          <c:y val="1.990740035775098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PP Auto</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Sheet1!$B$2:$K$2</c:f>
              <c:numCache>
                <c:formatCode>0.0%</c:formatCode>
                <c:ptCount val="10"/>
                <c:pt idx="0">
                  <c:v>8.7999999999999995E-2</c:v>
                </c:pt>
                <c:pt idx="1">
                  <c:v>4.4999999999999998E-2</c:v>
                </c:pt>
                <c:pt idx="2">
                  <c:v>4.8000000000000001E-2</c:v>
                </c:pt>
                <c:pt idx="3">
                  <c:v>6.0999999999999999E-2</c:v>
                </c:pt>
                <c:pt idx="4">
                  <c:v>2.5999999999999999E-2</c:v>
                </c:pt>
                <c:pt idx="5">
                  <c:v>3.7999999999999999E-2</c:v>
                </c:pt>
                <c:pt idx="6">
                  <c:v>4.2000000000000003E-2</c:v>
                </c:pt>
                <c:pt idx="7">
                  <c:v>4.2999999999999997E-2</c:v>
                </c:pt>
                <c:pt idx="8">
                  <c:v>2.7E-2</c:v>
                </c:pt>
                <c:pt idx="9">
                  <c:v>7.0000000000000001E-3</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OH PP Auto</c:v>
                </c:pt>
              </c:strCache>
            </c:strRef>
          </c:tx>
          <c:marker>
            <c:symbol val="circle"/>
            <c:size val="7"/>
          </c:marker>
          <c:cat>
            <c:numRef>
              <c:f>Sheet1!$B$1:$K$1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Sheet1!$B$3:$K$3</c:f>
              <c:numCache>
                <c:formatCode>0.0%</c:formatCode>
                <c:ptCount val="10"/>
                <c:pt idx="0">
                  <c:v>0.115</c:v>
                </c:pt>
                <c:pt idx="1">
                  <c:v>7.9000000000000001E-2</c:v>
                </c:pt>
                <c:pt idx="2">
                  <c:v>9.5000000000000001E-2</c:v>
                </c:pt>
                <c:pt idx="3">
                  <c:v>0.10299999999999999</c:v>
                </c:pt>
                <c:pt idx="4">
                  <c:v>5.6000000000000001E-2</c:v>
                </c:pt>
                <c:pt idx="5">
                  <c:v>7.5999999999999998E-2</c:v>
                </c:pt>
                <c:pt idx="6">
                  <c:v>7.6999999999999999E-2</c:v>
                </c:pt>
                <c:pt idx="7">
                  <c:v>8.1000000000000003E-2</c:v>
                </c:pt>
                <c:pt idx="8">
                  <c:v>6.7000000000000004E-2</c:v>
                </c:pt>
                <c:pt idx="9">
                  <c:v>6.4000000000000001E-2</c:v>
                </c:pt>
              </c:numCache>
            </c:numRef>
          </c:val>
          <c:smooth val="0"/>
          <c:extLst>
            <c:ext xmlns:c16="http://schemas.microsoft.com/office/drawing/2014/chart" uri="{C3380CC4-5D6E-409C-BE32-E72D297353CC}">
              <c16:uniqueId val="{00000002-0DFF-4E1C-B334-BE35F9A89EC3}"/>
            </c:ext>
          </c:extLst>
        </c:ser>
        <c:dLbls>
          <c:showLegendKey val="0"/>
          <c:showVal val="0"/>
          <c:showCatName val="0"/>
          <c:showSerName val="0"/>
          <c:showPercent val="0"/>
          <c:showBubbleSize val="0"/>
        </c:dLbls>
        <c:marker val="1"/>
        <c:smooth val="0"/>
        <c:axId val="469388136"/>
        <c:axId val="469386568"/>
      </c:lineChart>
      <c:catAx>
        <c:axId val="469388136"/>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6568"/>
        <c:crossesAt val="-20"/>
        <c:auto val="1"/>
        <c:lblAlgn val="ctr"/>
        <c:lblOffset val="100"/>
        <c:tickLblSkip val="1"/>
        <c:tickMarkSkip val="1"/>
        <c:noMultiLvlLbl val="0"/>
      </c:catAx>
      <c:valAx>
        <c:axId val="469386568"/>
        <c:scaling>
          <c:orientation val="minMax"/>
        </c:scaling>
        <c:delete val="0"/>
        <c:axPos val="l"/>
        <c:numFmt formatCode="0%" sourceLinked="0"/>
        <c:majorTickMark val="out"/>
        <c:minorTickMark val="none"/>
        <c:tickLblPos val="nextTo"/>
        <c:txPr>
          <a:bodyPr/>
          <a:lstStyle/>
          <a:p>
            <a:pPr>
              <a:defRPr sz="1400"/>
            </a:pPr>
            <a:endParaRPr lang="en-US"/>
          </a:p>
        </c:txPr>
        <c:crossAx val="469388136"/>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Comm Auto</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Sheet1!$B$2:$K$2</c:f>
              <c:numCache>
                <c:formatCode>0.0%</c:formatCode>
                <c:ptCount val="10"/>
                <c:pt idx="0">
                  <c:v>0.12</c:v>
                </c:pt>
                <c:pt idx="1">
                  <c:v>8.5999999999999993E-2</c:v>
                </c:pt>
                <c:pt idx="2">
                  <c:v>6.4000000000000001E-2</c:v>
                </c:pt>
                <c:pt idx="3">
                  <c:v>9.0999999999999998E-2</c:v>
                </c:pt>
                <c:pt idx="4">
                  <c:v>6.4000000000000001E-2</c:v>
                </c:pt>
                <c:pt idx="5">
                  <c:v>3.4000000000000002E-2</c:v>
                </c:pt>
                <c:pt idx="6">
                  <c:v>0.04</c:v>
                </c:pt>
                <c:pt idx="7">
                  <c:v>3.1E-2</c:v>
                </c:pt>
                <c:pt idx="8">
                  <c:v>0.02</c:v>
                </c:pt>
                <c:pt idx="9">
                  <c:v>7.0000000000000001E-3</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OH Comm Auto</c:v>
                </c:pt>
              </c:strCache>
            </c:strRef>
          </c:tx>
          <c:marker>
            <c:symbol val="circle"/>
            <c:size val="7"/>
          </c:marker>
          <c:cat>
            <c:numRef>
              <c:f>Sheet1!$B$1:$K$1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Sheet1!$B$3:$K$3</c:f>
              <c:numCache>
                <c:formatCode>0.0%</c:formatCode>
                <c:ptCount val="10"/>
                <c:pt idx="0">
                  <c:v>0.18099999999999999</c:v>
                </c:pt>
                <c:pt idx="1">
                  <c:v>0.154</c:v>
                </c:pt>
                <c:pt idx="2">
                  <c:v>0.14399999999999999</c:v>
                </c:pt>
                <c:pt idx="3">
                  <c:v>0.14599999999999999</c:v>
                </c:pt>
                <c:pt idx="4">
                  <c:v>0.113</c:v>
                </c:pt>
                <c:pt idx="5">
                  <c:v>0.1</c:v>
                </c:pt>
                <c:pt idx="6">
                  <c:v>0.107</c:v>
                </c:pt>
                <c:pt idx="7">
                  <c:v>8.5999999999999993E-2</c:v>
                </c:pt>
                <c:pt idx="8">
                  <c:v>5.7000000000000002E-2</c:v>
                </c:pt>
                <c:pt idx="9">
                  <c:v>5.5E-2</c:v>
                </c:pt>
              </c:numCache>
            </c:numRef>
          </c:val>
          <c:smooth val="0"/>
          <c:extLst>
            <c:ext xmlns:c16="http://schemas.microsoft.com/office/drawing/2014/chart" uri="{C3380CC4-5D6E-409C-BE32-E72D297353CC}">
              <c16:uniqueId val="{00000002-780A-4729-AABC-C8E6AD0E7016}"/>
            </c:ext>
          </c:extLst>
        </c:ser>
        <c:dLbls>
          <c:showLegendKey val="0"/>
          <c:showVal val="0"/>
          <c:showCatName val="0"/>
          <c:showSerName val="0"/>
          <c:showPercent val="0"/>
          <c:showBubbleSize val="0"/>
        </c:dLbls>
        <c:marker val="1"/>
        <c:smooth val="0"/>
        <c:axId val="469382256"/>
        <c:axId val="469384216"/>
      </c:lineChart>
      <c:catAx>
        <c:axId val="469382256"/>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4216"/>
        <c:crossesAt val="-20"/>
        <c:auto val="1"/>
        <c:lblAlgn val="ctr"/>
        <c:lblOffset val="100"/>
        <c:tickLblSkip val="1"/>
        <c:tickMarkSkip val="1"/>
        <c:noMultiLvlLbl val="0"/>
      </c:catAx>
      <c:valAx>
        <c:axId val="469384216"/>
        <c:scaling>
          <c:orientation val="minMax"/>
        </c:scaling>
        <c:delete val="0"/>
        <c:axPos val="l"/>
        <c:numFmt formatCode="0%" sourceLinked="0"/>
        <c:majorTickMark val="out"/>
        <c:minorTickMark val="none"/>
        <c:tickLblPos val="nextTo"/>
        <c:txPr>
          <a:bodyPr/>
          <a:lstStyle/>
          <a:p>
            <a:pPr>
              <a:defRPr sz="1400"/>
            </a:pPr>
            <a:endParaRPr lang="en-US"/>
          </a:p>
        </c:txPr>
        <c:crossAx val="469382256"/>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9227124168535"/>
          <c:y val="6.3873866848918798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bg2">
                <a:lumMod val="65000"/>
              </a:schemeClr>
            </a:solidFill>
          </c:spPr>
          <c:invertIfNegative val="0"/>
          <c:dPt>
            <c:idx val="0"/>
            <c:invertIfNegative val="0"/>
            <c:bubble3D val="0"/>
            <c:extLst>
              <c:ext xmlns:c16="http://schemas.microsoft.com/office/drawing/2014/chart" uri="{C3380CC4-5D6E-409C-BE32-E72D297353CC}">
                <c16:uniqueId val="{0000000A-5AA7-455A-86E9-E7B979B71AD0}"/>
              </c:ext>
            </c:extLst>
          </c:dPt>
          <c:dPt>
            <c:idx val="1"/>
            <c:invertIfNegative val="0"/>
            <c:bubble3D val="0"/>
            <c:spPr>
              <a:solidFill>
                <a:schemeClr val="bg1">
                  <a:lumMod val="65000"/>
                </a:schemeClr>
              </a:solidFill>
            </c:spPr>
            <c:extLst>
              <c:ext xmlns:c16="http://schemas.microsoft.com/office/drawing/2014/chart" uri="{C3380CC4-5D6E-409C-BE32-E72D297353CC}">
                <c16:uniqueId val="{00000001-D31A-4572-96AE-D15A3F4CE4CF}"/>
              </c:ext>
            </c:extLst>
          </c:dPt>
          <c:dPt>
            <c:idx val="2"/>
            <c:invertIfNegative val="0"/>
            <c:bubble3D val="0"/>
            <c:spPr>
              <a:solidFill>
                <a:schemeClr val="bg1">
                  <a:lumMod val="65000"/>
                </a:schemeClr>
              </a:solidFill>
            </c:spPr>
            <c:extLst>
              <c:ext xmlns:c16="http://schemas.microsoft.com/office/drawing/2014/chart" uri="{C3380CC4-5D6E-409C-BE32-E72D297353CC}">
                <c16:uniqueId val="{00000003-D31A-4572-96AE-D15A3F4CE4CF}"/>
              </c:ext>
            </c:extLst>
          </c:dPt>
          <c:dPt>
            <c:idx val="3"/>
            <c:invertIfNegative val="0"/>
            <c:bubble3D val="0"/>
            <c:spPr>
              <a:solidFill>
                <a:srgbClr val="337DBE"/>
              </a:solidFill>
            </c:spPr>
            <c:extLst>
              <c:ext xmlns:c16="http://schemas.microsoft.com/office/drawing/2014/chart" uri="{C3380CC4-5D6E-409C-BE32-E72D297353CC}">
                <c16:uniqueId val="{00000005-D31A-4572-96AE-D15A3F4CE4CF}"/>
              </c:ext>
            </c:extLst>
          </c:dPt>
          <c:dPt>
            <c:idx val="4"/>
            <c:invertIfNegative val="0"/>
            <c:bubble3D val="0"/>
            <c:spPr>
              <a:solidFill>
                <a:schemeClr val="bg1">
                  <a:lumMod val="65000"/>
                </a:schemeClr>
              </a:solidFill>
              <a:ln>
                <a:solidFill>
                  <a:schemeClr val="bg1">
                    <a:lumMod val="65000"/>
                  </a:schemeClr>
                </a:solidFill>
              </a:ln>
            </c:spPr>
            <c:extLst>
              <c:ext xmlns:c16="http://schemas.microsoft.com/office/drawing/2014/chart" uri="{C3380CC4-5D6E-409C-BE32-E72D297353CC}">
                <c16:uniqueId val="{00000007-D31A-4572-96AE-D15A3F4CE4CF}"/>
              </c:ext>
            </c:extLst>
          </c:dPt>
          <c:dPt>
            <c:idx val="5"/>
            <c:invertIfNegative val="0"/>
            <c:bubble3D val="0"/>
            <c:spPr>
              <a:solidFill>
                <a:schemeClr val="accent2"/>
              </a:solidFill>
            </c:spPr>
            <c:extLst>
              <c:ext xmlns:c16="http://schemas.microsoft.com/office/drawing/2014/chart" uri="{C3380CC4-5D6E-409C-BE32-E72D297353CC}">
                <c16:uniqueId val="{00000009-D31A-4572-96AE-D15A3F4CE4CF}"/>
              </c:ext>
            </c:extLst>
          </c:dPt>
          <c:dPt>
            <c:idx val="6"/>
            <c:invertIfNegative val="0"/>
            <c:bubble3D val="0"/>
            <c:extLst>
              <c:ext xmlns:c16="http://schemas.microsoft.com/office/drawing/2014/chart" uri="{C3380CC4-5D6E-409C-BE32-E72D297353CC}">
                <c16:uniqueId val="{00000007-C570-4060-8127-5D7C7B0EB2C3}"/>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Michigan</c:v>
                </c:pt>
                <c:pt idx="1">
                  <c:v>Kentucky</c:v>
                </c:pt>
                <c:pt idx="2">
                  <c:v>Pennsylvania</c:v>
                </c:pt>
                <c:pt idx="3">
                  <c:v>U.S.</c:v>
                </c:pt>
                <c:pt idx="4">
                  <c:v>Indiana</c:v>
                </c:pt>
                <c:pt idx="5">
                  <c:v>Ohio</c:v>
                </c:pt>
              </c:strCache>
            </c:strRef>
          </c:cat>
          <c:val>
            <c:numRef>
              <c:f>Sheet1!$B$2:$B$7</c:f>
              <c:numCache>
                <c:formatCode>0.0%</c:formatCode>
                <c:ptCount val="6"/>
                <c:pt idx="0">
                  <c:v>2.5999999999999999E-2</c:v>
                </c:pt>
                <c:pt idx="1">
                  <c:v>5.0999999999999997E-2</c:v>
                </c:pt>
                <c:pt idx="2">
                  <c:v>6.8000000000000005E-2</c:v>
                </c:pt>
                <c:pt idx="3">
                  <c:v>7.0999999999999994E-2</c:v>
                </c:pt>
                <c:pt idx="4">
                  <c:v>7.2999999999999995E-2</c:v>
                </c:pt>
                <c:pt idx="5">
                  <c:v>9.6099999999999991E-2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82648"/>
        <c:axId val="469389704"/>
      </c:barChart>
      <c:catAx>
        <c:axId val="469382648"/>
        <c:scaling>
          <c:orientation val="minMax"/>
        </c:scaling>
        <c:delete val="0"/>
        <c:axPos val="l"/>
        <c:numFmt formatCode="General" sourceLinked="0"/>
        <c:majorTickMark val="out"/>
        <c:minorTickMark val="none"/>
        <c:tickLblPos val="nextTo"/>
        <c:crossAx val="469389704"/>
        <c:crosses val="autoZero"/>
        <c:auto val="1"/>
        <c:lblAlgn val="ctr"/>
        <c:lblOffset val="100"/>
        <c:noMultiLvlLbl val="0"/>
      </c:catAx>
      <c:valAx>
        <c:axId val="469389704"/>
        <c:scaling>
          <c:orientation val="minMax"/>
        </c:scaling>
        <c:delete val="0"/>
        <c:axPos val="b"/>
        <c:numFmt formatCode="0%" sourceLinked="0"/>
        <c:majorTickMark val="out"/>
        <c:minorTickMark val="none"/>
        <c:tickLblPos val="nextTo"/>
        <c:crossAx val="46938264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20464469500369"/>
          <c:y val="7.4969753878809761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rgbClr val="2F72AD"/>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spPr>
              <a:solidFill>
                <a:schemeClr val="accent2"/>
              </a:solidFill>
            </c:spPr>
            <c:extLst>
              <c:ext xmlns:c16="http://schemas.microsoft.com/office/drawing/2014/chart" uri="{C3380CC4-5D6E-409C-BE32-E72D297353CC}">
                <c16:uniqueId val="{00000009-D31A-4572-96AE-D15A3F4CE4CF}"/>
              </c:ext>
            </c:extLst>
          </c:dPt>
          <c:dPt>
            <c:idx val="6"/>
            <c:invertIfNegative val="0"/>
            <c:bubble3D val="0"/>
            <c:extLst>
              <c:ext xmlns:c16="http://schemas.microsoft.com/office/drawing/2014/chart" uri="{C3380CC4-5D6E-409C-BE32-E72D297353CC}">
                <c16:uniqueId val="{00000007-DC92-4D3A-9F22-1D4E0CF965CE}"/>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Michigan</c:v>
                </c:pt>
                <c:pt idx="1">
                  <c:v>Kentucky</c:v>
                </c:pt>
                <c:pt idx="2">
                  <c:v>U.S.</c:v>
                </c:pt>
                <c:pt idx="3">
                  <c:v>Pennsylvania</c:v>
                </c:pt>
                <c:pt idx="4">
                  <c:v>Indiana</c:v>
                </c:pt>
                <c:pt idx="5">
                  <c:v>Ohio</c:v>
                </c:pt>
              </c:strCache>
            </c:strRef>
          </c:cat>
          <c:val>
            <c:numRef>
              <c:f>Sheet1!$B$2:$B$7</c:f>
              <c:numCache>
                <c:formatCode>0.0%</c:formatCode>
                <c:ptCount val="6"/>
                <c:pt idx="0">
                  <c:v>-0.03</c:v>
                </c:pt>
                <c:pt idx="1">
                  <c:v>2.5000000000000001E-2</c:v>
                </c:pt>
                <c:pt idx="2">
                  <c:v>4.2000000000000003E-2</c:v>
                </c:pt>
                <c:pt idx="3">
                  <c:v>5.8000000000000003E-2</c:v>
                </c:pt>
                <c:pt idx="4">
                  <c:v>6.3E-2</c:v>
                </c:pt>
                <c:pt idx="5">
                  <c:v>8.1000000000000003E-2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81864"/>
        <c:axId val="469383432"/>
      </c:barChart>
      <c:catAx>
        <c:axId val="469381864"/>
        <c:scaling>
          <c:orientation val="minMax"/>
        </c:scaling>
        <c:delete val="0"/>
        <c:axPos val="l"/>
        <c:numFmt formatCode="General" sourceLinked="0"/>
        <c:majorTickMark val="out"/>
        <c:minorTickMark val="none"/>
        <c:tickLblPos val="nextTo"/>
        <c:crossAx val="469383432"/>
        <c:crosses val="autoZero"/>
        <c:auto val="1"/>
        <c:lblAlgn val="ctr"/>
        <c:lblOffset val="100"/>
        <c:noMultiLvlLbl val="0"/>
      </c:catAx>
      <c:valAx>
        <c:axId val="469383432"/>
        <c:scaling>
          <c:orientation val="minMax"/>
        </c:scaling>
        <c:delete val="0"/>
        <c:axPos val="b"/>
        <c:numFmt formatCode="0%" sourceLinked="0"/>
        <c:majorTickMark val="out"/>
        <c:minorTickMark val="none"/>
        <c:tickLblPos val="nextTo"/>
        <c:crossAx val="4693818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chemeClr val="tx2">
                  <a:lumMod val="75000"/>
                  <a:lumOff val="25000"/>
                </a:schemeClr>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spPr>
              <a:solidFill>
                <a:schemeClr val="accent2"/>
              </a:solidFill>
            </c:spPr>
            <c:extLst>
              <c:ext xmlns:c16="http://schemas.microsoft.com/office/drawing/2014/chart" uri="{C3380CC4-5D6E-409C-BE32-E72D297353CC}">
                <c16:uniqueId val="{00000009-D31A-4572-96AE-D15A3F4CE4CF}"/>
              </c:ext>
            </c:extLst>
          </c:dPt>
          <c:dPt>
            <c:idx val="6"/>
            <c:invertIfNegative val="0"/>
            <c:bubble3D val="0"/>
            <c:extLst>
              <c:ext xmlns:c16="http://schemas.microsoft.com/office/drawing/2014/chart" uri="{C3380CC4-5D6E-409C-BE32-E72D297353CC}">
                <c16:uniqueId val="{00000007-7C04-41FA-8FA7-69ED721A0E15}"/>
              </c:ext>
            </c:extLst>
          </c:dPt>
          <c:dLbls>
            <c:dLbl>
              <c:idx val="0"/>
              <c:layout>
                <c:manualLayout>
                  <c:x val="2.0997375328084003E-2"/>
                  <c:y val="-8.3219152724182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A1-493C-90AD-9DCA16F16254}"/>
                </c:ext>
              </c:extLst>
            </c:dLbl>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Michigan</c:v>
                </c:pt>
                <c:pt idx="1">
                  <c:v>Kentucky</c:v>
                </c:pt>
                <c:pt idx="2">
                  <c:v>U.S.</c:v>
                </c:pt>
                <c:pt idx="3">
                  <c:v>Indiana</c:v>
                </c:pt>
                <c:pt idx="4">
                  <c:v>Pennsylvania</c:v>
                </c:pt>
                <c:pt idx="5">
                  <c:v>Ohio</c:v>
                </c:pt>
              </c:strCache>
            </c:strRef>
          </c:cat>
          <c:val>
            <c:numRef>
              <c:f>Sheet1!$B$2:$B$7</c:f>
              <c:numCache>
                <c:formatCode>0.0%</c:formatCode>
                <c:ptCount val="6"/>
                <c:pt idx="0">
                  <c:v>2.3E-2</c:v>
                </c:pt>
                <c:pt idx="1">
                  <c:v>4.2000000000000003E-2</c:v>
                </c:pt>
                <c:pt idx="2">
                  <c:v>5.6000000000000001E-2</c:v>
                </c:pt>
                <c:pt idx="3">
                  <c:v>7.0000000000000007E-2</c:v>
                </c:pt>
                <c:pt idx="4">
                  <c:v>7.0000000000000007E-2</c:v>
                </c:pt>
                <c:pt idx="5">
                  <c:v>0.114</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94408"/>
        <c:axId val="469395584"/>
      </c:barChart>
      <c:catAx>
        <c:axId val="469394408"/>
        <c:scaling>
          <c:orientation val="minMax"/>
        </c:scaling>
        <c:delete val="0"/>
        <c:axPos val="l"/>
        <c:numFmt formatCode="General" sourceLinked="0"/>
        <c:majorTickMark val="out"/>
        <c:minorTickMark val="none"/>
        <c:tickLblPos val="nextTo"/>
        <c:crossAx val="469395584"/>
        <c:crosses val="autoZero"/>
        <c:auto val="1"/>
        <c:lblAlgn val="ctr"/>
        <c:lblOffset val="100"/>
        <c:noMultiLvlLbl val="0"/>
      </c:catAx>
      <c:valAx>
        <c:axId val="469395584"/>
        <c:scaling>
          <c:orientation val="minMax"/>
        </c:scaling>
        <c:delete val="0"/>
        <c:axPos val="b"/>
        <c:numFmt formatCode="0%" sourceLinked="0"/>
        <c:majorTickMark val="out"/>
        <c:minorTickMark val="none"/>
        <c:tickLblPos val="nextTo"/>
        <c:crossAx val="46939440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All Lines</c:v>
                </c:pt>
              </c:strCache>
            </c:strRef>
          </c:tx>
          <c:spPr>
            <a:solidFill>
              <a:schemeClr val="accent1"/>
            </a:solidFill>
            <a:ln>
              <a:noFill/>
            </a:ln>
            <a:effectLst/>
          </c:spPr>
          <c:invertIfNegative val="0"/>
          <c:cat>
            <c:numRef>
              <c:f>Sheet1!$A$2:$A$11</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-2.1376854352341934E-2</c:v>
                </c:pt>
                <c:pt idx="1">
                  <c:v>-3.3171427301802114E-2</c:v>
                </c:pt>
                <c:pt idx="2">
                  <c:v>5.2888620092783611E-5</c:v>
                </c:pt>
                <c:pt idx="3">
                  <c:v>3.6728822614489509E-2</c:v>
                </c:pt>
                <c:pt idx="4">
                  <c:v>4.6085110490839742E-2</c:v>
                </c:pt>
                <c:pt idx="5">
                  <c:v>5.513246014100992E-2</c:v>
                </c:pt>
                <c:pt idx="6">
                  <c:v>4.3935614092014408E-2</c:v>
                </c:pt>
                <c:pt idx="7">
                  <c:v>4.0191609727056044E-2</c:v>
                </c:pt>
                <c:pt idx="8">
                  <c:v>3.6916464364524559E-2</c:v>
                </c:pt>
                <c:pt idx="9">
                  <c:v>4.7615127575894478E-2</c:v>
                </c:pt>
              </c:numCache>
            </c:numRef>
          </c:val>
          <c:extLst>
            <c:ext xmlns:c16="http://schemas.microsoft.com/office/drawing/2014/chart" uri="{C3380CC4-5D6E-409C-BE32-E72D297353CC}">
              <c16:uniqueId val="{00000000-7747-4F14-9B37-BE7EFF9D7CD3}"/>
            </c:ext>
          </c:extLst>
        </c:ser>
        <c:ser>
          <c:idx val="1"/>
          <c:order val="1"/>
          <c:tx>
            <c:strRef>
              <c:f>Sheet1!$C$1</c:f>
              <c:strCache>
                <c:ptCount val="1"/>
                <c:pt idx="0">
                  <c:v>OH DWP: All Lines</c:v>
                </c:pt>
              </c:strCache>
            </c:strRef>
          </c:tx>
          <c:spPr>
            <a:solidFill>
              <a:srgbClr val="43A892"/>
            </a:solidFill>
            <a:ln>
              <a:noFill/>
            </a:ln>
            <a:effectLst/>
          </c:spPr>
          <c:invertIfNegative val="0"/>
          <c:cat>
            <c:numRef>
              <c:f>Sheet1!$A$2:$A$11</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-1.0796406102111522E-3</c:v>
                </c:pt>
                <c:pt idx="1">
                  <c:v>-1.4811896430408589E-2</c:v>
                </c:pt>
                <c:pt idx="2">
                  <c:v>-2.8917447820436815E-3</c:v>
                </c:pt>
                <c:pt idx="3">
                  <c:v>3.1909286298656969E-2</c:v>
                </c:pt>
                <c:pt idx="4">
                  <c:v>3.8925762498947858E-2</c:v>
                </c:pt>
                <c:pt idx="5">
                  <c:v>5.1092384739466423E-2</c:v>
                </c:pt>
                <c:pt idx="6">
                  <c:v>3.8709702359369436E-2</c:v>
                </c:pt>
                <c:pt idx="7">
                  <c:v>3.0203121694202917E-2</c:v>
                </c:pt>
                <c:pt idx="8">
                  <c:v>2.2149786527675408E-2</c:v>
                </c:pt>
                <c:pt idx="9">
                  <c:v>4.0670481077493381E-2</c:v>
                </c:pt>
              </c:numCache>
            </c:numRef>
          </c:val>
          <c:extLst>
            <c:ext xmlns:c16="http://schemas.microsoft.com/office/drawing/2014/chart" uri="{C3380CC4-5D6E-409C-BE32-E72D297353CC}">
              <c16:uniqueId val="{00000001-7747-4F14-9B37-BE7EFF9D7CD3}"/>
            </c:ext>
          </c:extLst>
        </c:ser>
        <c:dLbls>
          <c:showLegendKey val="0"/>
          <c:showVal val="0"/>
          <c:showCatName val="0"/>
          <c:showSerName val="0"/>
          <c:showPercent val="0"/>
          <c:showBubbleSize val="0"/>
        </c:dLbls>
        <c:gapWidth val="75"/>
        <c:overlap val="-10"/>
        <c:axId val="546185136"/>
        <c:axId val="546186312"/>
      </c:barChart>
      <c:catAx>
        <c:axId val="546185136"/>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6312"/>
        <c:crosses val="autoZero"/>
        <c:auto val="1"/>
        <c:lblAlgn val="ctr"/>
        <c:lblOffset val="100"/>
        <c:noMultiLvlLbl val="0"/>
      </c:catAx>
      <c:valAx>
        <c:axId val="54618631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5136"/>
        <c:crosses val="autoZero"/>
        <c:crossBetween val="between"/>
      </c:valAx>
      <c:spPr>
        <a:noFill/>
        <a:ln>
          <a:noFill/>
        </a:ln>
        <a:effectLst/>
      </c:spPr>
    </c:plotArea>
    <c:legend>
      <c:legendPos val="t"/>
      <c:layout>
        <c:manualLayout>
          <c:xMode val="edge"/>
          <c:yMode val="edge"/>
          <c:x val="0.69689983300496261"/>
          <c:y val="6.4198188598827829E-3"/>
          <c:w val="0.23914429465186027"/>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PP Auto</c:v>
                </c:pt>
              </c:strCache>
            </c:strRef>
          </c:tx>
          <c:spPr>
            <a:solidFill>
              <a:schemeClr val="accent1"/>
            </a:solidFill>
            <a:ln>
              <a:noFill/>
            </a:ln>
            <a:effectLst/>
          </c:spPr>
          <c:invertIfNegative val="0"/>
          <c:cat>
            <c:numRef>
              <c:f>Sheet1!$A$2:$A$11</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-3.5330389348352531E-3</c:v>
                </c:pt>
                <c:pt idx="1">
                  <c:v>-8.3729077840666299E-4</c:v>
                </c:pt>
                <c:pt idx="2">
                  <c:v>1.5017763314034038E-2</c:v>
                </c:pt>
                <c:pt idx="3">
                  <c:v>1.4538895403241492E-2</c:v>
                </c:pt>
                <c:pt idx="4">
                  <c:v>3.4740112432388948E-2</c:v>
                </c:pt>
                <c:pt idx="5">
                  <c:v>4.5888751103811298E-2</c:v>
                </c:pt>
                <c:pt idx="6">
                  <c:v>4.8731961119167E-2</c:v>
                </c:pt>
                <c:pt idx="7">
                  <c:v>5.5112675247948273E-2</c:v>
                </c:pt>
                <c:pt idx="8">
                  <c:v>7.302788826914508E-2</c:v>
                </c:pt>
                <c:pt idx="9">
                  <c:v>7.9657432831012676E-2</c:v>
                </c:pt>
              </c:numCache>
            </c:numRef>
          </c:val>
          <c:extLst>
            <c:ext xmlns:c16="http://schemas.microsoft.com/office/drawing/2014/chart" uri="{C3380CC4-5D6E-409C-BE32-E72D297353CC}">
              <c16:uniqueId val="{00000000-B251-4335-86E1-A71D52CB7D1B}"/>
            </c:ext>
          </c:extLst>
        </c:ser>
        <c:ser>
          <c:idx val="1"/>
          <c:order val="1"/>
          <c:tx>
            <c:strRef>
              <c:f>Sheet1!$C$1</c:f>
              <c:strCache>
                <c:ptCount val="1"/>
                <c:pt idx="0">
                  <c:v>OH DWP: PP Auto</c:v>
                </c:pt>
              </c:strCache>
            </c:strRef>
          </c:tx>
          <c:spPr>
            <a:solidFill>
              <a:srgbClr val="43A892"/>
            </a:solidFill>
            <a:ln>
              <a:noFill/>
            </a:ln>
            <a:effectLst/>
          </c:spPr>
          <c:invertIfNegative val="0"/>
          <c:cat>
            <c:numRef>
              <c:f>Sheet1!$A$2:$A$11</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-1.4699926996755819E-2</c:v>
                </c:pt>
                <c:pt idx="1">
                  <c:v>-1.7569111566220208E-3</c:v>
                </c:pt>
                <c:pt idx="2">
                  <c:v>9.6404651047936607E-3</c:v>
                </c:pt>
                <c:pt idx="3">
                  <c:v>4.0062564881144791E-3</c:v>
                </c:pt>
                <c:pt idx="4">
                  <c:v>3.4425144122766982E-2</c:v>
                </c:pt>
                <c:pt idx="5">
                  <c:v>4.1776816541222894E-2</c:v>
                </c:pt>
                <c:pt idx="6">
                  <c:v>5.3267357718514985E-2</c:v>
                </c:pt>
                <c:pt idx="7">
                  <c:v>4.4470710581233863E-2</c:v>
                </c:pt>
                <c:pt idx="8">
                  <c:v>5.1536370163386191E-2</c:v>
                </c:pt>
                <c:pt idx="9">
                  <c:v>6.052943064379801E-2</c:v>
                </c:pt>
              </c:numCache>
            </c:numRef>
          </c:val>
          <c:extLst>
            <c:ext xmlns:c16="http://schemas.microsoft.com/office/drawing/2014/chart" uri="{C3380CC4-5D6E-409C-BE32-E72D297353CC}">
              <c16:uniqueId val="{00000001-B251-4335-86E1-A71D52CB7D1B}"/>
            </c:ext>
          </c:extLst>
        </c:ser>
        <c:dLbls>
          <c:showLegendKey val="0"/>
          <c:showVal val="0"/>
          <c:showCatName val="0"/>
          <c:showSerName val="0"/>
          <c:showPercent val="0"/>
          <c:showBubbleSize val="0"/>
        </c:dLbls>
        <c:gapWidth val="75"/>
        <c:overlap val="-10"/>
        <c:axId val="546192976"/>
        <c:axId val="546188272"/>
      </c:barChart>
      <c:catAx>
        <c:axId val="546192976"/>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8272"/>
        <c:crosses val="autoZero"/>
        <c:auto val="1"/>
        <c:lblAlgn val="ctr"/>
        <c:lblOffset val="100"/>
        <c:noMultiLvlLbl val="0"/>
      </c:catAx>
      <c:valAx>
        <c:axId val="54618827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92976"/>
        <c:crosses val="autoZero"/>
        <c:crossBetween val="between"/>
      </c:valAx>
      <c:spPr>
        <a:noFill/>
        <a:ln>
          <a:noFill/>
        </a:ln>
        <a:effectLst/>
      </c:spPr>
    </c:plotArea>
    <c:legend>
      <c:legendPos val="t"/>
      <c:layout>
        <c:manualLayout>
          <c:xMode val="edge"/>
          <c:yMode val="edge"/>
          <c:x val="0.53549912303620728"/>
          <c:y val="3.3058071390516773E-2"/>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Comm Auto</c:v>
                </c:pt>
              </c:strCache>
            </c:strRef>
          </c:tx>
          <c:spPr>
            <a:solidFill>
              <a:schemeClr val="accent1"/>
            </a:solidFill>
            <a:ln>
              <a:noFill/>
            </a:ln>
            <a:effectLst/>
          </c:spPr>
          <c:invertIfNegative val="0"/>
          <c:cat>
            <c:numRef>
              <c:f>Sheet1!$A$2:$A$11</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-7.4710877693167199E-2</c:v>
                </c:pt>
                <c:pt idx="1">
                  <c:v>-9.0358111016186071E-2</c:v>
                </c:pt>
                <c:pt idx="2">
                  <c:v>-3.9794356367937267E-2</c:v>
                </c:pt>
                <c:pt idx="3">
                  <c:v>1.3194823809594247E-2</c:v>
                </c:pt>
                <c:pt idx="4">
                  <c:v>4.6500530624468128E-2</c:v>
                </c:pt>
                <c:pt idx="5">
                  <c:v>8.1050993337284716E-2</c:v>
                </c:pt>
                <c:pt idx="6">
                  <c:v>8.6958192101530551E-2</c:v>
                </c:pt>
                <c:pt idx="7">
                  <c:v>7.3554474434092576E-2</c:v>
                </c:pt>
                <c:pt idx="8">
                  <c:v>5.7877097687929924E-2</c:v>
                </c:pt>
                <c:pt idx="9">
                  <c:v>9.0586099937857156E-2</c:v>
                </c:pt>
              </c:numCache>
            </c:numRef>
          </c:val>
          <c:extLst>
            <c:ext xmlns:c16="http://schemas.microsoft.com/office/drawing/2014/chart" uri="{C3380CC4-5D6E-409C-BE32-E72D297353CC}">
              <c16:uniqueId val="{00000000-F8AD-45A9-92CC-533E98A9ADF2}"/>
            </c:ext>
          </c:extLst>
        </c:ser>
        <c:ser>
          <c:idx val="1"/>
          <c:order val="1"/>
          <c:tx>
            <c:strRef>
              <c:f>Sheet1!$C$1</c:f>
              <c:strCache>
                <c:ptCount val="1"/>
                <c:pt idx="0">
                  <c:v>OH DWP: Comm Auto</c:v>
                </c:pt>
              </c:strCache>
            </c:strRef>
          </c:tx>
          <c:spPr>
            <a:solidFill>
              <a:srgbClr val="43A892"/>
            </a:solidFill>
            <a:ln>
              <a:noFill/>
            </a:ln>
            <a:effectLst/>
          </c:spPr>
          <c:invertIfNegative val="0"/>
          <c:cat>
            <c:numRef>
              <c:f>Sheet1!$A$2:$A$11</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-7.9703013100160036E-2</c:v>
                </c:pt>
                <c:pt idx="1">
                  <c:v>-9.1475332353959549E-2</c:v>
                </c:pt>
                <c:pt idx="2">
                  <c:v>-3.5653198639171158E-2</c:v>
                </c:pt>
                <c:pt idx="3">
                  <c:v>4.4409637727374385E-2</c:v>
                </c:pt>
                <c:pt idx="4">
                  <c:v>-8.2901309721294947E-3</c:v>
                </c:pt>
                <c:pt idx="5">
                  <c:v>9.255762239817833E-2</c:v>
                </c:pt>
                <c:pt idx="6">
                  <c:v>8.2604932733666425E-2</c:v>
                </c:pt>
                <c:pt idx="7">
                  <c:v>5.8548005256386038E-2</c:v>
                </c:pt>
                <c:pt idx="8">
                  <c:v>3.9890551853321909E-2</c:v>
                </c:pt>
                <c:pt idx="9">
                  <c:v>8.2031977434897874E-2</c:v>
                </c:pt>
              </c:numCache>
            </c:numRef>
          </c:val>
          <c:extLst>
            <c:ext xmlns:c16="http://schemas.microsoft.com/office/drawing/2014/chart" uri="{C3380CC4-5D6E-409C-BE32-E72D297353CC}">
              <c16:uniqueId val="{00000001-F8AD-45A9-92CC-533E98A9ADF2}"/>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68265859389007244"/>
          <c:y val="3.838572189664357E-2"/>
          <c:w val="0.25180317386509599"/>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19957035729902E-2"/>
          <c:y val="3.7765107539937302E-2"/>
          <c:w val="0.87717749873884598"/>
          <c:h val="0.83768068509530602"/>
        </c:manualLayout>
      </c:layout>
      <c:lineChart>
        <c:grouping val="standard"/>
        <c:varyColors val="0"/>
        <c:ser>
          <c:idx val="0"/>
          <c:order val="0"/>
          <c:tx>
            <c:strRef>
              <c:f>Sheet1!$A$2</c:f>
              <c:strCache>
                <c:ptCount val="1"/>
                <c:pt idx="0">
                  <c:v>NWP-GDP</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Sheet1!$AA$1:$BT$1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Sheet1!$AA$2:$BT$2</c:f>
              <c:numCache>
                <c:formatCode>0.0%</c:formatCode>
                <c:ptCount val="46"/>
                <c:pt idx="0">
                  <c:v>0</c:v>
                </c:pt>
                <c:pt idx="1">
                  <c:v>3.0000000000000001E-3</c:v>
                </c:pt>
                <c:pt idx="2">
                  <c:v>-3.3000000000000002E-2</c:v>
                </c:pt>
                <c:pt idx="3">
                  <c:v>-2.1999999999999999E-2</c:v>
                </c:pt>
                <c:pt idx="4">
                  <c:v>1.9E-2</c:v>
                </c:pt>
                <c:pt idx="5">
                  <c:v>0.107</c:v>
                </c:pt>
                <c:pt idx="6">
                  <c:v>8.6999999999999994E-2</c:v>
                </c:pt>
                <c:pt idx="7">
                  <c:v>-1E-3</c:v>
                </c:pt>
                <c:pt idx="8">
                  <c:v>-1.2999999999999999E-2</c:v>
                </c:pt>
                <c:pt idx="9">
                  <c:v>-2.5999999999999999E-2</c:v>
                </c:pt>
                <c:pt idx="10">
                  <c:v>-8.3000000000000004E-2</c:v>
                </c:pt>
                <c:pt idx="11">
                  <c:v>5.0000000000000001E-3</c:v>
                </c:pt>
                <c:pt idx="12">
                  <c:v>-3.7999999999999999E-2</c:v>
                </c:pt>
                <c:pt idx="13">
                  <c:v>-2.5000000000000001E-2</c:v>
                </c:pt>
                <c:pt idx="14">
                  <c:v>0.14599999999999999</c:v>
                </c:pt>
                <c:pt idx="15">
                  <c:v>0.16600000000000001</c:v>
                </c:pt>
                <c:pt idx="16">
                  <c:v>3.3000000000000002E-2</c:v>
                </c:pt>
                <c:pt idx="17">
                  <c:v>-3.4000000000000002E-2</c:v>
                </c:pt>
                <c:pt idx="18">
                  <c:v>-4.4999999999999998E-2</c:v>
                </c:pt>
                <c:pt idx="19">
                  <c:v>-1.2999999999999999E-2</c:v>
                </c:pt>
                <c:pt idx="20">
                  <c:v>-8.9999999999999993E-3</c:v>
                </c:pt>
                <c:pt idx="21">
                  <c:v>-3.9E-2</c:v>
                </c:pt>
                <c:pt idx="22">
                  <c:v>8.9999999999999993E-3</c:v>
                </c:pt>
                <c:pt idx="23">
                  <c:v>-2.5000000000000001E-2</c:v>
                </c:pt>
                <c:pt idx="24">
                  <c:v>-1.2E-2</c:v>
                </c:pt>
                <c:pt idx="25">
                  <c:v>-2.3E-2</c:v>
                </c:pt>
                <c:pt idx="26">
                  <c:v>-3.4000000000000002E-2</c:v>
                </c:pt>
                <c:pt idx="27">
                  <c:v>-4.3999999999999997E-2</c:v>
                </c:pt>
                <c:pt idx="28">
                  <c:v>-4.3999999999999997E-2</c:v>
                </c:pt>
                <c:pt idx="29">
                  <c:v>-1.4999999999999999E-2</c:v>
                </c:pt>
                <c:pt idx="30">
                  <c:v>5.0999999999999997E-2</c:v>
                </c:pt>
                <c:pt idx="31">
                  <c:v>0.12</c:v>
                </c:pt>
                <c:pt idx="32">
                  <c:v>5.0999999999999997E-2</c:v>
                </c:pt>
                <c:pt idx="33">
                  <c:v>-2.7E-2</c:v>
                </c:pt>
                <c:pt idx="34">
                  <c:v>-6.2E-2</c:v>
                </c:pt>
                <c:pt idx="35">
                  <c:v>-3.1E-2</c:v>
                </c:pt>
                <c:pt idx="36">
                  <c:v>-5.1999999999999998E-2</c:v>
                </c:pt>
                <c:pt idx="37">
                  <c:v>-3.6999999999999998E-2</c:v>
                </c:pt>
                <c:pt idx="38">
                  <c:v>-2.1999999999999999E-2</c:v>
                </c:pt>
                <c:pt idx="39">
                  <c:v>-2.9000000000000001E-2</c:v>
                </c:pt>
                <c:pt idx="40">
                  <c:v>-4.0000000000000001E-3</c:v>
                </c:pt>
                <c:pt idx="41">
                  <c:v>2E-3</c:v>
                </c:pt>
                <c:pt idx="42">
                  <c:v>1.2999999999999999E-2</c:v>
                </c:pt>
                <c:pt idx="43">
                  <c:v>-1E-3</c:v>
                </c:pt>
                <c:pt idx="44">
                  <c:v>-3.0000000000000001E-3</c:v>
                </c:pt>
                <c:pt idx="45">
                  <c:v>1.0999999999999999E-2</c:v>
                </c:pt>
              </c:numCache>
            </c:numRef>
          </c:val>
          <c:smooth val="0"/>
          <c:extLst>
            <c:ext xmlns:c16="http://schemas.microsoft.com/office/drawing/2014/chart" uri="{C3380CC4-5D6E-409C-BE32-E72D297353CC}">
              <c16:uniqueId val="{00000004-AFFB-4A8B-8A2F-0E1ECFEFC1D7}"/>
            </c:ext>
          </c:extLst>
        </c:ser>
        <c:ser>
          <c:idx val="1"/>
          <c:order val="1"/>
          <c:tx>
            <c:strRef>
              <c:f>Sheet1!$A$5</c:f>
              <c:strCache>
                <c:ptCount val="1"/>
                <c:pt idx="0">
                  <c:v>Loss Reserves</c:v>
                </c:pt>
              </c:strCache>
            </c:strRef>
          </c:tx>
          <c:marker>
            <c:symbol val="none"/>
          </c:marker>
          <c:cat>
            <c:strRef>
              <c:f>Sheet1!$AA$1:$BT$1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Sheet1!$AA$5:$BT$5</c:f>
              <c:numCache>
                <c:formatCode>General</c:formatCode>
                <c:ptCount val="46"/>
                <c:pt idx="14" formatCode="0.0%">
                  <c:v>1.0999999999999999E-2</c:v>
                </c:pt>
                <c:pt idx="15" formatCode="0.0%">
                  <c:v>1.2E-2</c:v>
                </c:pt>
                <c:pt idx="16" formatCode="0.0%">
                  <c:v>2.7E-2</c:v>
                </c:pt>
                <c:pt idx="17" formatCode="0.0%">
                  <c:v>2.3E-2</c:v>
                </c:pt>
                <c:pt idx="18" formatCode="0.0%">
                  <c:v>8.9999999999999993E-3</c:v>
                </c:pt>
                <c:pt idx="19" formatCode="0.0%">
                  <c:v>8.0000000000000002E-3</c:v>
                </c:pt>
                <c:pt idx="20" formatCode="0.0%">
                  <c:v>-3.0000000000000001E-3</c:v>
                </c:pt>
                <c:pt idx="21" formatCode="0.0%">
                  <c:v>1.0999999999999999E-2</c:v>
                </c:pt>
                <c:pt idx="22" formatCode="0.0%">
                  <c:v>-8.9999999999999993E-3</c:v>
                </c:pt>
                <c:pt idx="23" formatCode="0.0%">
                  <c:v>-3.4000000000000002E-2</c:v>
                </c:pt>
                <c:pt idx="24" formatCode="0.0%">
                  <c:v>-0.01</c:v>
                </c:pt>
                <c:pt idx="25" formatCode="0.0%">
                  <c:v>-2.5999999999999999E-2</c:v>
                </c:pt>
                <c:pt idx="26" formatCode="0.0%">
                  <c:v>-3.5999999999999997E-2</c:v>
                </c:pt>
                <c:pt idx="27" formatCode="0.0%">
                  <c:v>-3.5000000000000003E-2</c:v>
                </c:pt>
                <c:pt idx="28" formatCode="0.0%">
                  <c:v>-1.2999999999999999E-2</c:v>
                </c:pt>
                <c:pt idx="29" formatCode="0.0%">
                  <c:v>1E-3</c:v>
                </c:pt>
                <c:pt idx="30" formatCode="0.0%">
                  <c:v>3.5000000000000003E-2</c:v>
                </c:pt>
                <c:pt idx="31" formatCode="0.0%">
                  <c:v>6.4000000000000001E-2</c:v>
                </c:pt>
                <c:pt idx="32" formatCode="0.0%">
                  <c:v>3.4000000000000002E-2</c:v>
                </c:pt>
                <c:pt idx="33" formatCode="0.0%">
                  <c:v>2.3E-2</c:v>
                </c:pt>
                <c:pt idx="34" formatCode="0.0%">
                  <c:v>2E-3</c:v>
                </c:pt>
                <c:pt idx="35" formatCode="0.0%">
                  <c:v>-1.4999999999999999E-2</c:v>
                </c:pt>
                <c:pt idx="36" formatCode="0.0%">
                  <c:v>-1.7999999999999999E-2</c:v>
                </c:pt>
                <c:pt idx="37" formatCode="0.0%">
                  <c:v>-5.0000000000000001E-3</c:v>
                </c:pt>
                <c:pt idx="38" formatCode="0.0%">
                  <c:v>-4.5999999999999999E-2</c:v>
                </c:pt>
                <c:pt idx="39" formatCode="0.0%">
                  <c:v>-2.5999999999999999E-2</c:v>
                </c:pt>
                <c:pt idx="40" formatCode="0.0%">
                  <c:v>-2.9000000000000001E-2</c:v>
                </c:pt>
                <c:pt idx="41" formatCode="0.0%">
                  <c:v>-2.8000000000000001E-2</c:v>
                </c:pt>
                <c:pt idx="42" formatCode="0.0%">
                  <c:v>-3.5999999999999997E-2</c:v>
                </c:pt>
                <c:pt idx="43" formatCode="0.0%">
                  <c:v>-1.9E-2</c:v>
                </c:pt>
                <c:pt idx="44" formatCode="0.0%">
                  <c:v>-1.6E-2</c:v>
                </c:pt>
                <c:pt idx="45" formatCode="0.0%">
                  <c:v>-8.9999999999999993E-3</c:v>
                </c:pt>
              </c:numCache>
            </c:numRef>
          </c:val>
          <c:smooth val="0"/>
          <c:extLst>
            <c:ext xmlns:c16="http://schemas.microsoft.com/office/drawing/2014/chart" uri="{C3380CC4-5D6E-409C-BE32-E72D297353CC}">
              <c16:uniqueId val="{00000005-FD1D-4176-981F-18852A44BAF3}"/>
            </c:ext>
          </c:extLst>
        </c:ser>
        <c:dLbls>
          <c:showLegendKey val="0"/>
          <c:showVal val="0"/>
          <c:showCatName val="0"/>
          <c:showSerName val="0"/>
          <c:showPercent val="0"/>
          <c:showBubbleSize val="0"/>
        </c:dLbls>
        <c:smooth val="0"/>
        <c:axId val="194417408"/>
        <c:axId val="194418944"/>
      </c:lineChart>
      <c:catAx>
        <c:axId val="194417408"/>
        <c:scaling>
          <c:orientation val="minMax"/>
        </c:scaling>
        <c:delete val="0"/>
        <c:axPos val="b"/>
        <c:numFmt formatCode="0" sourceLinked="0"/>
        <c:majorTickMark val="out"/>
        <c:minorTickMark val="none"/>
        <c:tickLblPos val="low"/>
        <c:txPr>
          <a:bodyPr rot="0" vert="horz"/>
          <a:lstStyle/>
          <a:p>
            <a:pPr>
              <a:defRPr sz="1200"/>
            </a:pPr>
            <a:endParaRPr lang="en-US"/>
          </a:p>
        </c:txPr>
        <c:crossAx val="194418944"/>
        <c:crossesAt val="0"/>
        <c:auto val="1"/>
        <c:lblAlgn val="ctr"/>
        <c:lblOffset val="100"/>
        <c:tickLblSkip val="2"/>
        <c:tickMarkSkip val="1"/>
        <c:noMultiLvlLbl val="0"/>
      </c:catAx>
      <c:valAx>
        <c:axId val="194418944"/>
        <c:scaling>
          <c:orientation val="minMax"/>
          <c:max val="0.2"/>
          <c:min val="-0.1"/>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194417408"/>
        <c:crossesAt val="1"/>
        <c:crossBetween val="between"/>
        <c:majorUnit val="0.0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7707384055627859"/>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B0-4DBD-B25F-9DB27327729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58-442D-ADEE-ED4A8C3C8014}"/>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Sheet1!$B$2:$L$2</c:f>
              <c:numCache>
                <c:formatCode>0.0%</c:formatCode>
                <c:ptCount val="11"/>
                <c:pt idx="0">
                  <c:v>-1.9E-2</c:v>
                </c:pt>
                <c:pt idx="1">
                  <c:v>-3.1E-2</c:v>
                </c:pt>
                <c:pt idx="2">
                  <c:v>-3.0000000000000001E-3</c:v>
                </c:pt>
                <c:pt idx="3">
                  <c:v>2.4E-2</c:v>
                </c:pt>
                <c:pt idx="4">
                  <c:v>4.5999999999999999E-2</c:v>
                </c:pt>
                <c:pt idx="5">
                  <c:v>3.5000000000000003E-2</c:v>
                </c:pt>
                <c:pt idx="6">
                  <c:v>5.2999999999999999E-2</c:v>
                </c:pt>
                <c:pt idx="7">
                  <c:v>4.7E-2</c:v>
                </c:pt>
                <c:pt idx="8">
                  <c:v>0.04</c:v>
                </c:pt>
                <c:pt idx="9">
                  <c:v>4.7E-2</c:v>
                </c:pt>
                <c:pt idx="10">
                  <c:v>5.8000000000000003E-2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 Growth</c:v>
                </c:pt>
              </c:strCache>
            </c:strRef>
          </c:tx>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B0-4DBD-B25F-9DB27327729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58-442D-ADEE-ED4A8C3C80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Sheet1!$B$3:$L$3</c:f>
              <c:numCache>
                <c:formatCode>0.0%</c:formatCode>
                <c:ptCount val="11"/>
                <c:pt idx="0">
                  <c:v>4.2016806722689148E-2</c:v>
                </c:pt>
                <c:pt idx="1">
                  <c:v>-3.0576268438969101E-2</c:v>
                </c:pt>
                <c:pt idx="2">
                  <c:v>3.9936180144779065E-2</c:v>
                </c:pt>
                <c:pt idx="3">
                  <c:v>3.8194839911296352E-2</c:v>
                </c:pt>
                <c:pt idx="4">
                  <c:v>4.2339412243001417E-2</c:v>
                </c:pt>
                <c:pt idx="5">
                  <c:v>3.0063829918959062E-2</c:v>
                </c:pt>
                <c:pt idx="6">
                  <c:v>4.735573600033649E-2</c:v>
                </c:pt>
                <c:pt idx="7">
                  <c:v>4.565070183291442E-2</c:v>
                </c:pt>
                <c:pt idx="8">
                  <c:v>2.3017018544231327E-2</c:v>
                </c:pt>
                <c:pt idx="9">
                  <c:v>3.8539325239931754E-2</c:v>
                </c:pt>
                <c:pt idx="10">
                  <c:v>5.4382693410334415E-2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6.0000000000000012E-2"/>
          <c:min val="-4.0000000000000008E-2"/>
        </c:scaling>
        <c:delete val="0"/>
        <c:axPos val="l"/>
        <c:numFmt formatCode="0%" sourceLinked="0"/>
        <c:majorTickMark val="out"/>
        <c:minorTickMark val="none"/>
        <c:tickLblPos val="nextTo"/>
        <c:txPr>
          <a:bodyPr/>
          <a:lstStyle/>
          <a:p>
            <a:pPr>
              <a:defRPr sz="1400"/>
            </a:pPr>
            <a:endParaRPr lang="en-US"/>
          </a:p>
        </c:txPr>
        <c:crossAx val="327966528"/>
        <c:crosses val="autoZero"/>
        <c:crossBetween val="between"/>
        <c:majorUnit val="2.0000000000000004E-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19957035729902E-2"/>
          <c:y val="3.7765107539937302E-2"/>
          <c:w val="0.87717749873884598"/>
          <c:h val="0.83768068509530602"/>
        </c:manualLayout>
      </c:layout>
      <c:lineChart>
        <c:grouping val="standard"/>
        <c:varyColors val="0"/>
        <c:ser>
          <c:idx val="0"/>
          <c:order val="0"/>
          <c:tx>
            <c:strRef>
              <c:f>Sheet1!$A$2</c:f>
              <c:strCache>
                <c:ptCount val="1"/>
                <c:pt idx="0">
                  <c:v>NWP-GDP</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6"/>
            <c:bubble3D val="0"/>
            <c:extLst>
              <c:ext xmlns:c16="http://schemas.microsoft.com/office/drawing/2014/chart" uri="{C3380CC4-5D6E-409C-BE32-E72D297353CC}">
                <c16:uniqueId val="{00000003-A171-4298-8DB5-CF288B9252B6}"/>
              </c:ext>
            </c:extLst>
          </c:dPt>
          <c:dPt>
            <c:idx val="37"/>
            <c:bubble3D val="0"/>
            <c:extLst>
              <c:ext xmlns:c16="http://schemas.microsoft.com/office/drawing/2014/chart" uri="{C3380CC4-5D6E-409C-BE32-E72D297353CC}">
                <c16:uniqueId val="{00000005-A171-4298-8DB5-CF288B9252B6}"/>
              </c:ext>
            </c:extLst>
          </c:dPt>
          <c:dPt>
            <c:idx val="38"/>
            <c:bubble3D val="0"/>
            <c:extLst>
              <c:ext xmlns:c16="http://schemas.microsoft.com/office/drawing/2014/chart" uri="{C3380CC4-5D6E-409C-BE32-E72D297353CC}">
                <c16:uniqueId val="{00000007-A171-4298-8DB5-CF288B9252B6}"/>
              </c:ext>
            </c:extLst>
          </c:dPt>
          <c:cat>
            <c:strRef>
              <c:f>Sheet1!$AP$1:$BT$1</c:f>
              <c:strCache>
                <c:ptCount val="31"/>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strCache>
            </c:strRef>
          </c:cat>
          <c:val>
            <c:numRef>
              <c:f>Sheet1!$AP$2:$BT$2</c:f>
              <c:numCache>
                <c:formatCode>0.0%</c:formatCode>
                <c:ptCount val="31"/>
                <c:pt idx="0">
                  <c:v>0.16600000000000001</c:v>
                </c:pt>
                <c:pt idx="1">
                  <c:v>3.3000000000000002E-2</c:v>
                </c:pt>
                <c:pt idx="2">
                  <c:v>-3.4000000000000002E-2</c:v>
                </c:pt>
                <c:pt idx="3">
                  <c:v>-4.4999999999999998E-2</c:v>
                </c:pt>
                <c:pt idx="4">
                  <c:v>-1.2999999999999999E-2</c:v>
                </c:pt>
                <c:pt idx="5">
                  <c:v>-8.9999999999999993E-3</c:v>
                </c:pt>
                <c:pt idx="6">
                  <c:v>-3.9E-2</c:v>
                </c:pt>
                <c:pt idx="7">
                  <c:v>8.9999999999999993E-3</c:v>
                </c:pt>
                <c:pt idx="8">
                  <c:v>-2.5000000000000001E-2</c:v>
                </c:pt>
                <c:pt idx="9">
                  <c:v>-1.2E-2</c:v>
                </c:pt>
                <c:pt idx="10">
                  <c:v>-2.3E-2</c:v>
                </c:pt>
                <c:pt idx="11">
                  <c:v>-3.4000000000000002E-2</c:v>
                </c:pt>
                <c:pt idx="12">
                  <c:v>-4.3999999999999997E-2</c:v>
                </c:pt>
                <c:pt idx="13">
                  <c:v>-4.3999999999999997E-2</c:v>
                </c:pt>
                <c:pt idx="14">
                  <c:v>-1.4999999999999999E-2</c:v>
                </c:pt>
                <c:pt idx="15">
                  <c:v>5.0999999999999997E-2</c:v>
                </c:pt>
                <c:pt idx="16">
                  <c:v>0.12</c:v>
                </c:pt>
                <c:pt idx="17">
                  <c:v>5.0999999999999997E-2</c:v>
                </c:pt>
                <c:pt idx="18">
                  <c:v>-2.7E-2</c:v>
                </c:pt>
                <c:pt idx="19">
                  <c:v>-6.2E-2</c:v>
                </c:pt>
                <c:pt idx="20">
                  <c:v>-3.1E-2</c:v>
                </c:pt>
                <c:pt idx="21">
                  <c:v>-5.1999999999999998E-2</c:v>
                </c:pt>
                <c:pt idx="22">
                  <c:v>-3.6999999999999998E-2</c:v>
                </c:pt>
                <c:pt idx="23">
                  <c:v>-2.1999999999999999E-2</c:v>
                </c:pt>
                <c:pt idx="24">
                  <c:v>-2.9000000000000001E-2</c:v>
                </c:pt>
                <c:pt idx="25">
                  <c:v>-4.0000000000000001E-3</c:v>
                </c:pt>
                <c:pt idx="26">
                  <c:v>2E-3</c:v>
                </c:pt>
                <c:pt idx="27">
                  <c:v>1.2999999999999999E-2</c:v>
                </c:pt>
                <c:pt idx="28">
                  <c:v>-1E-3</c:v>
                </c:pt>
                <c:pt idx="29">
                  <c:v>-3.0000000000000001E-3</c:v>
                </c:pt>
                <c:pt idx="30">
                  <c:v>1.0999999999999999E-2</c:v>
                </c:pt>
              </c:numCache>
            </c:numRef>
          </c:val>
          <c:smooth val="0"/>
          <c:extLst>
            <c:ext xmlns:c16="http://schemas.microsoft.com/office/drawing/2014/chart" uri="{C3380CC4-5D6E-409C-BE32-E72D297353CC}">
              <c16:uniqueId val="{00000004-AFFB-4A8B-8A2F-0E1ECFEFC1D7}"/>
            </c:ext>
          </c:extLst>
        </c:ser>
        <c:ser>
          <c:idx val="1"/>
          <c:order val="1"/>
          <c:tx>
            <c:strRef>
              <c:f>Sheet1!$A$5</c:f>
              <c:strCache>
                <c:ptCount val="1"/>
                <c:pt idx="0">
                  <c:v>Loss Reserves</c:v>
                </c:pt>
              </c:strCache>
            </c:strRef>
          </c:tx>
          <c:marker>
            <c:symbol val="none"/>
          </c:marker>
          <c:cat>
            <c:strRef>
              <c:f>Sheet1!$AP$1:$BT$1</c:f>
              <c:strCache>
                <c:ptCount val="31"/>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strCache>
            </c:strRef>
          </c:cat>
          <c:val>
            <c:numRef>
              <c:f>Sheet1!$AO$5:$BT$5</c:f>
              <c:numCache>
                <c:formatCode>0.0%</c:formatCode>
                <c:ptCount val="31"/>
                <c:pt idx="0">
                  <c:v>1.0999999999999999E-2</c:v>
                </c:pt>
                <c:pt idx="1">
                  <c:v>1.2E-2</c:v>
                </c:pt>
                <c:pt idx="2">
                  <c:v>2.7E-2</c:v>
                </c:pt>
                <c:pt idx="3">
                  <c:v>2.3E-2</c:v>
                </c:pt>
                <c:pt idx="4">
                  <c:v>8.9999999999999993E-3</c:v>
                </c:pt>
                <c:pt idx="5">
                  <c:v>8.0000000000000002E-3</c:v>
                </c:pt>
                <c:pt idx="6">
                  <c:v>-3.0000000000000001E-3</c:v>
                </c:pt>
                <c:pt idx="7">
                  <c:v>1.0999999999999999E-2</c:v>
                </c:pt>
                <c:pt idx="8">
                  <c:v>-8.9999999999999993E-3</c:v>
                </c:pt>
                <c:pt idx="9">
                  <c:v>-3.4000000000000002E-2</c:v>
                </c:pt>
                <c:pt idx="10">
                  <c:v>-0.01</c:v>
                </c:pt>
                <c:pt idx="11">
                  <c:v>-2.5999999999999999E-2</c:v>
                </c:pt>
                <c:pt idx="12">
                  <c:v>-3.5999999999999997E-2</c:v>
                </c:pt>
                <c:pt idx="13">
                  <c:v>-3.5000000000000003E-2</c:v>
                </c:pt>
                <c:pt idx="14">
                  <c:v>-1.2999999999999999E-2</c:v>
                </c:pt>
                <c:pt idx="15">
                  <c:v>1E-3</c:v>
                </c:pt>
                <c:pt idx="16">
                  <c:v>3.5000000000000003E-2</c:v>
                </c:pt>
                <c:pt idx="17">
                  <c:v>6.4000000000000001E-2</c:v>
                </c:pt>
                <c:pt idx="18">
                  <c:v>3.4000000000000002E-2</c:v>
                </c:pt>
                <c:pt idx="19">
                  <c:v>2.3E-2</c:v>
                </c:pt>
                <c:pt idx="20">
                  <c:v>2E-3</c:v>
                </c:pt>
                <c:pt idx="21">
                  <c:v>-1.4999999999999999E-2</c:v>
                </c:pt>
                <c:pt idx="22">
                  <c:v>-1.7999999999999999E-2</c:v>
                </c:pt>
                <c:pt idx="23">
                  <c:v>-5.0000000000000001E-3</c:v>
                </c:pt>
                <c:pt idx="24">
                  <c:v>-4.5999999999999999E-2</c:v>
                </c:pt>
                <c:pt idx="25">
                  <c:v>-2.5999999999999999E-2</c:v>
                </c:pt>
                <c:pt idx="26">
                  <c:v>-2.9000000000000001E-2</c:v>
                </c:pt>
                <c:pt idx="27">
                  <c:v>-2.8000000000000001E-2</c:v>
                </c:pt>
                <c:pt idx="28">
                  <c:v>-3.5999999999999997E-2</c:v>
                </c:pt>
                <c:pt idx="29">
                  <c:v>-1.9E-2</c:v>
                </c:pt>
                <c:pt idx="30">
                  <c:v>-1.6E-2</c:v>
                </c:pt>
              </c:numCache>
            </c:numRef>
          </c:val>
          <c:smooth val="0"/>
          <c:extLst>
            <c:ext xmlns:c16="http://schemas.microsoft.com/office/drawing/2014/chart" uri="{C3380CC4-5D6E-409C-BE32-E72D297353CC}">
              <c16:uniqueId val="{00000005-5C6B-4B43-B7B0-14B30D59CE2A}"/>
            </c:ext>
          </c:extLst>
        </c:ser>
        <c:dLbls>
          <c:showLegendKey val="0"/>
          <c:showVal val="0"/>
          <c:showCatName val="0"/>
          <c:showSerName val="0"/>
          <c:showPercent val="0"/>
          <c:showBubbleSize val="0"/>
        </c:dLbls>
        <c:smooth val="0"/>
        <c:axId val="194417408"/>
        <c:axId val="194418944"/>
      </c:lineChart>
      <c:catAx>
        <c:axId val="194417408"/>
        <c:scaling>
          <c:orientation val="minMax"/>
        </c:scaling>
        <c:delete val="0"/>
        <c:axPos val="b"/>
        <c:numFmt formatCode="0" sourceLinked="0"/>
        <c:majorTickMark val="out"/>
        <c:minorTickMark val="none"/>
        <c:tickLblPos val="low"/>
        <c:txPr>
          <a:bodyPr rot="0" vert="horz"/>
          <a:lstStyle/>
          <a:p>
            <a:pPr>
              <a:defRPr sz="1200"/>
            </a:pPr>
            <a:endParaRPr lang="en-US"/>
          </a:p>
        </c:txPr>
        <c:crossAx val="194418944"/>
        <c:crossesAt val="0"/>
        <c:auto val="1"/>
        <c:lblAlgn val="ctr"/>
        <c:lblOffset val="100"/>
        <c:tickLblSkip val="2"/>
        <c:tickMarkSkip val="1"/>
        <c:noMultiLvlLbl val="0"/>
      </c:catAx>
      <c:valAx>
        <c:axId val="194418944"/>
        <c:scaling>
          <c:orientation val="minMax"/>
          <c:max val="0.2"/>
          <c:min val="-0.1"/>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194417408"/>
        <c:crossesAt val="1"/>
        <c:crossBetween val="between"/>
        <c:majorUnit val="0.05"/>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-0.12</c:v>
                </c:pt>
                <c:pt idx="1">
                  <c:v>-0.11</c:v>
                </c:pt>
                <c:pt idx="2">
                  <c:v>-8.2000000000000003E-2</c:v>
                </c:pt>
                <c:pt idx="3">
                  <c:v>-5.7000000000000002E-2</c:v>
                </c:pt>
                <c:pt idx="4">
                  <c:v>4.8000000000000001E-2</c:v>
                </c:pt>
              </c:numCache>
            </c:numRef>
          </c:val>
          <c:extLst>
            <c:ext xmlns:c16="http://schemas.microsoft.com/office/drawing/2014/chart" uri="{C3380CC4-5D6E-409C-BE32-E72D297353CC}">
              <c16:uniqueId val="{00000000-48E1-4B8C-87EC-7C67031953D0}"/>
            </c:ext>
          </c:extLst>
        </c:ser>
        <c:dLbls>
          <c:showLegendKey val="0"/>
          <c:showVal val="0"/>
          <c:showCatName val="0"/>
          <c:showSerName val="0"/>
          <c:showPercent val="0"/>
          <c:showBubbleSize val="0"/>
        </c:dLbls>
        <c:gapWidth val="100"/>
        <c:axId val="604046088"/>
        <c:axId val="604047072"/>
      </c:barChart>
      <c:catAx>
        <c:axId val="604046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047072"/>
        <c:crosses val="autoZero"/>
        <c:auto val="1"/>
        <c:lblAlgn val="ctr"/>
        <c:lblOffset val="100"/>
        <c:noMultiLvlLbl val="0"/>
      </c:catAx>
      <c:valAx>
        <c:axId val="60404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04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3343321416257"/>
          <c:y val="2.9907252404815444E-2"/>
          <c:w val="0.8193531004720187"/>
          <c:h val="0.85559943443429898"/>
        </c:manualLayout>
      </c:layout>
      <c:lineChart>
        <c:grouping val="standard"/>
        <c:varyColors val="0"/>
        <c:ser>
          <c:idx val="4"/>
          <c:order val="0"/>
          <c:tx>
            <c:strRef>
              <c:f>Sheet1!$A$2</c:f>
              <c:strCache>
                <c:ptCount val="1"/>
                <c:pt idx="0">
                  <c:v>YoY pm change</c:v>
                </c:pt>
              </c:strCache>
            </c:strRef>
          </c:tx>
          <c:marker>
            <c:symbol val="none"/>
          </c:marker>
          <c:dLbls>
            <c:dLbl>
              <c:idx val="0"/>
              <c:layout>
                <c:manualLayout>
                  <c:x val="-3.1980918128868566E-2"/>
                  <c:y val="-3.911184669167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BB-4F47-9A0E-F0E09D7B99B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31-4D40-A5A1-B1D05FE8B5E3}"/>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E2-4B14-A9DA-22F5B1579C43}"/>
                </c:ext>
              </c:extLst>
            </c:dLbl>
            <c:dLbl>
              <c:idx val="3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BB-4F47-9A0E-F0E09D7B99B4}"/>
                </c:ext>
              </c:extLst>
            </c:dLbl>
            <c:dLbl>
              <c:idx val="5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BB-4F47-9A0E-F0E09D7B99B4}"/>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Sheet1!$C$1:$AA$1</c:f>
              <c:strCache>
                <c:ptCount val="25"/>
                <c:pt idx="0">
                  <c:v>2012:Q2</c:v>
                </c:pt>
                <c:pt idx="4">
                  <c:v>2013:Q2</c:v>
                </c:pt>
                <c:pt idx="8">
                  <c:v>2014:Q2</c:v>
                </c:pt>
                <c:pt idx="12">
                  <c:v>2015:Q2</c:v>
                </c:pt>
                <c:pt idx="16">
                  <c:v>2016:Q2</c:v>
                </c:pt>
                <c:pt idx="20">
                  <c:v>2017:Q2</c:v>
                </c:pt>
                <c:pt idx="24">
                  <c:v>2018:Q2</c:v>
                </c:pt>
              </c:strCache>
            </c:strRef>
          </c:cat>
          <c:val>
            <c:numRef>
              <c:f>Sheet1!$C$2:$AA$2</c:f>
              <c:numCache>
                <c:formatCode>0.00</c:formatCode>
                <c:ptCount val="25"/>
                <c:pt idx="0">
                  <c:v>1.4E-2</c:v>
                </c:pt>
                <c:pt idx="1">
                  <c:v>1.4E-2</c:v>
                </c:pt>
                <c:pt idx="2">
                  <c:v>1.2E-2</c:v>
                </c:pt>
                <c:pt idx="3">
                  <c:v>3.0000000000000001E-3</c:v>
                </c:pt>
                <c:pt idx="4">
                  <c:v>-4.0000000000000001E-3</c:v>
                </c:pt>
                <c:pt idx="5">
                  <c:v>-7.0000000000000001E-3</c:v>
                </c:pt>
                <c:pt idx="6">
                  <c:v>-0.01</c:v>
                </c:pt>
                <c:pt idx="7">
                  <c:v>-1.6E-2</c:v>
                </c:pt>
                <c:pt idx="8">
                  <c:v>-2.7E-2</c:v>
                </c:pt>
                <c:pt idx="9">
                  <c:v>-2.8000000000000001E-2</c:v>
                </c:pt>
                <c:pt idx="10">
                  <c:v>-4.2000000000000003E-2</c:v>
                </c:pt>
                <c:pt idx="11">
                  <c:v>-4.2000000000000003E-2</c:v>
                </c:pt>
                <c:pt idx="12">
                  <c:v>-4.3999999999999997E-2</c:v>
                </c:pt>
                <c:pt idx="13">
                  <c:v>-4.8000000000000001E-2</c:v>
                </c:pt>
                <c:pt idx="14">
                  <c:v>-0.05</c:v>
                </c:pt>
                <c:pt idx="15">
                  <c:v>-3.7999999999999999E-2</c:v>
                </c:pt>
                <c:pt idx="16">
                  <c:v>-3.5999999999999997E-2</c:v>
                </c:pt>
                <c:pt idx="17">
                  <c:v>-3.2000000000000001E-2</c:v>
                </c:pt>
                <c:pt idx="18">
                  <c:v>-3.1E-2</c:v>
                </c:pt>
                <c:pt idx="19" formatCode="General">
                  <c:v>-2.3E-2</c:v>
                </c:pt>
                <c:pt idx="20">
                  <c:v>-2.1999999999999999E-2</c:v>
                </c:pt>
                <c:pt idx="21">
                  <c:v>-1.9E-2</c:v>
                </c:pt>
                <c:pt idx="22">
                  <c:v>8.0000000000000002E-3</c:v>
                </c:pt>
                <c:pt idx="23">
                  <c:v>0.01</c:v>
                </c:pt>
                <c:pt idx="24">
                  <c:v>1.2E-2</c:v>
                </c:pt>
              </c:numCache>
            </c:numRef>
          </c:val>
          <c:smooth val="0"/>
          <c:extLst>
            <c:ext xmlns:c16="http://schemas.microsoft.com/office/drawing/2014/chart" uri="{C3380CC4-5D6E-409C-BE32-E72D297353CC}">
              <c16:uniqueId val="{00000000-AB51-4DB0-8D53-3218608B0DD2}"/>
            </c:ext>
          </c:extLst>
        </c:ser>
        <c:dLbls>
          <c:showLegendKey val="0"/>
          <c:showVal val="1"/>
          <c:showCatName val="0"/>
          <c:showSerName val="0"/>
          <c:showPercent val="0"/>
          <c:showBubbleSize val="0"/>
        </c:dLbls>
        <c:smooth val="0"/>
        <c:axId val="226602592"/>
        <c:axId val="226604552"/>
      </c:lineChart>
      <c:catAx>
        <c:axId val="226602592"/>
        <c:scaling>
          <c:orientation val="minMax"/>
        </c:scaling>
        <c:delete val="0"/>
        <c:axPos val="b"/>
        <c:numFmt formatCode="General" sourceLinked="1"/>
        <c:majorTickMark val="out"/>
        <c:minorTickMark val="none"/>
        <c:tickLblPos val="low"/>
        <c:txPr>
          <a:bodyPr rot="-5400000" vert="horz"/>
          <a:lstStyle/>
          <a:p>
            <a:pPr>
              <a:defRPr sz="1400"/>
            </a:pPr>
            <a:endParaRPr lang="en-US"/>
          </a:p>
        </c:txPr>
        <c:crossAx val="226604552"/>
        <c:crossesAt val="0"/>
        <c:auto val="1"/>
        <c:lblAlgn val="ctr"/>
        <c:lblOffset val="200"/>
        <c:noMultiLvlLbl val="0"/>
      </c:catAx>
      <c:valAx>
        <c:axId val="226604552"/>
        <c:scaling>
          <c:orientation val="minMax"/>
        </c:scaling>
        <c:delete val="0"/>
        <c:axPos val="l"/>
        <c:numFmt formatCode="0%" sourceLinked="0"/>
        <c:majorTickMark val="out"/>
        <c:minorTickMark val="none"/>
        <c:tickLblPos val="nextTo"/>
        <c:txPr>
          <a:bodyPr rot="0" vert="horz"/>
          <a:lstStyle/>
          <a:p>
            <a:pPr>
              <a:defRPr sz="1400"/>
            </a:pPr>
            <a:endParaRPr lang="en-US"/>
          </a:p>
        </c:txPr>
        <c:crossAx val="22660259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17-4845-A904-2EEDF270014B}"/>
                </c:ext>
              </c:extLst>
            </c:dLbl>
            <c:dLbl>
              <c:idx val="19"/>
              <c:layout>
                <c:manualLayout>
                  <c:x val="0.1056257302977216"/>
                  <c:y val="0.4709146939861139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dirty="0"/>
                      <a:t>-2.4%</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339458171222407"/>
                      <c:h val="5.3581091616145861E-2"/>
                    </c:manualLayout>
                  </c15:layout>
                </c:ext>
                <c:ext xmlns:c16="http://schemas.microsoft.com/office/drawing/2014/chart" uri="{C3380CC4-5D6E-409C-BE32-E72D297353CC}">
                  <c16:uniqueId val="{00000000-713E-4CC9-AD5C-BF5E8980C7A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6.0000000000000001E-3</c:v>
                </c:pt>
                <c:pt idx="1">
                  <c:v>1.9E-2</c:v>
                </c:pt>
                <c:pt idx="2">
                  <c:v>2.5999999999999999E-2</c:v>
                </c:pt>
                <c:pt idx="3">
                  <c:v>1.7999999999999999E-2</c:v>
                </c:pt>
                <c:pt idx="4">
                  <c:v>2.1000000000000001E-2</c:v>
                </c:pt>
                <c:pt idx="5">
                  <c:v>2.5000000000000001E-2</c:v>
                </c:pt>
                <c:pt idx="6">
                  <c:v>5.0000000000000001E-3</c:v>
                </c:pt>
                <c:pt idx="7">
                  <c:v>8.9999999999999993E-3</c:v>
                </c:pt>
                <c:pt idx="8">
                  <c:v>6.0000000000000001E-3</c:v>
                </c:pt>
                <c:pt idx="9">
                  <c:v>0.01</c:v>
                </c:pt>
                <c:pt idx="10">
                  <c:v>-1.6E-2</c:v>
                </c:pt>
                <c:pt idx="11">
                  <c:v>-1.7999999999999999E-2</c:v>
                </c:pt>
                <c:pt idx="12">
                  <c:v>-1.0999999999999999E-2</c:v>
                </c:pt>
                <c:pt idx="13">
                  <c:v>-2.1000000000000001E-2</c:v>
                </c:pt>
                <c:pt idx="14">
                  <c:v>-3.4000000000000002E-2</c:v>
                </c:pt>
                <c:pt idx="15">
                  <c:v>-2.5999999999999999E-2</c:v>
                </c:pt>
                <c:pt idx="16">
                  <c:v>-3.4000000000000002E-2</c:v>
                </c:pt>
                <c:pt idx="17">
                  <c:v>-3.1E-2</c:v>
                </c:pt>
                <c:pt idx="18">
                  <c:v>-2.1000000000000001E-2</c:v>
                </c:pt>
                <c:pt idx="19">
                  <c:v>4.0000000000000001E-3</c:v>
                </c:pt>
                <c:pt idx="20">
                  <c:v>-2.3E-2</c:v>
                </c:pt>
                <c:pt idx="21">
                  <c:v>-2.4E-2</c:v>
                </c:pt>
                <c:pt idx="22">
                  <c:v>-2.8000000000000001E-2</c:v>
                </c:pt>
                <c:pt idx="23">
                  <c:v>-0.03</c:v>
                </c:pt>
                <c:pt idx="24">
                  <c:v>-2.4E-2</c:v>
                </c:pt>
              </c:numCache>
            </c:numRef>
          </c:val>
          <c:extLst>
            <c:ext xmlns:c16="http://schemas.microsoft.com/office/drawing/2014/chart" uri="{C3380CC4-5D6E-409C-BE32-E72D297353CC}">
              <c16:uniqueId val="{00000000-74C0-4619-ADF5-A225F2BF37C4}"/>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tickMarkSkip val="1"/>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At val="1"/>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2A-4EF4-A06C-227DC07E95BD}"/>
                </c:ext>
              </c:extLst>
            </c:dLbl>
            <c:dLbl>
              <c:idx val="19"/>
              <c:layout>
                <c:manualLayout>
                  <c:x val="4.5924230564226787E-2"/>
                  <c:y val="0.43011028771839183"/>
                </c:manualLayout>
              </c:layout>
              <c:tx>
                <c:rich>
                  <a:bodyPr/>
                  <a:lstStyle/>
                  <a:p>
                    <a:r>
                      <a:rPr lang="en-US" dirty="0"/>
                      <a:t>0.9%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F6-4795-B926-AB6F65684A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0.01</c:v>
                </c:pt>
                <c:pt idx="1">
                  <c:v>1.7000000000000001E-2</c:v>
                </c:pt>
                <c:pt idx="2">
                  <c:v>2.1000000000000001E-2</c:v>
                </c:pt>
                <c:pt idx="3">
                  <c:v>2.7E-2</c:v>
                </c:pt>
                <c:pt idx="4">
                  <c:v>2.5000000000000001E-2</c:v>
                </c:pt>
                <c:pt idx="5">
                  <c:v>2.1999999999999999E-2</c:v>
                </c:pt>
                <c:pt idx="6">
                  <c:v>1.7000000000000001E-2</c:v>
                </c:pt>
                <c:pt idx="7">
                  <c:v>0.01</c:v>
                </c:pt>
                <c:pt idx="8">
                  <c:v>-1.4999999999999999E-2</c:v>
                </c:pt>
                <c:pt idx="9">
                  <c:v>8.0000000000000002E-3</c:v>
                </c:pt>
                <c:pt idx="10">
                  <c:v>-8.9999999999999993E-3</c:v>
                </c:pt>
                <c:pt idx="11">
                  <c:v>-1E-3</c:v>
                </c:pt>
                <c:pt idx="12">
                  <c:v>-7.0000000000000001E-3</c:v>
                </c:pt>
                <c:pt idx="13">
                  <c:v>4.0000000000000001E-3</c:v>
                </c:pt>
                <c:pt idx="14">
                  <c:v>-1.0999999999999999E-2</c:v>
                </c:pt>
                <c:pt idx="15">
                  <c:v>-8.0000000000000002E-3</c:v>
                </c:pt>
                <c:pt idx="16">
                  <c:v>-2.4E-2</c:v>
                </c:pt>
                <c:pt idx="17">
                  <c:v>-2.1999999999999999E-2</c:v>
                </c:pt>
                <c:pt idx="18">
                  <c:v>-2.5000000000000001E-2</c:v>
                </c:pt>
                <c:pt idx="19">
                  <c:v>-2.5000000000000001E-2</c:v>
                </c:pt>
                <c:pt idx="20">
                  <c:v>-1.7999999999999999E-2</c:v>
                </c:pt>
                <c:pt idx="21">
                  <c:v>-2.7E-2</c:v>
                </c:pt>
                <c:pt idx="22">
                  <c:v>-1.6E-2</c:v>
                </c:pt>
                <c:pt idx="23">
                  <c:v>0</c:v>
                </c:pt>
                <c:pt idx="24">
                  <c:v>8.9999999999999993E-3</c:v>
                </c:pt>
              </c:numCache>
            </c:numRef>
          </c:val>
          <c:extLst>
            <c:ext xmlns:c16="http://schemas.microsoft.com/office/drawing/2014/chart" uri="{C3380CC4-5D6E-409C-BE32-E72D297353CC}">
              <c16:uniqueId val="{00000001-D282-444A-B770-638C3D44D31A}"/>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9"/>
              <c:layout>
                <c:manualLayout>
                  <c:x val="7.6540384273711196E-2"/>
                  <c:y val="0.54128504395936639"/>
                </c:manualLayout>
              </c:layout>
              <c:tx>
                <c:rich>
                  <a:bodyPr/>
                  <a:lstStyle/>
                  <a:p>
                    <a:r>
                      <a:rPr lang="en-US" dirty="0"/>
                      <a:t>3.0%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E9-433B-9EC4-57DFEC277B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3.1E-2</c:v>
                </c:pt>
                <c:pt idx="1">
                  <c:v>2.8000000000000001E-2</c:v>
                </c:pt>
                <c:pt idx="2">
                  <c:v>1.4E-2</c:v>
                </c:pt>
                <c:pt idx="3">
                  <c:v>2.5000000000000001E-2</c:v>
                </c:pt>
                <c:pt idx="4">
                  <c:v>5.0000000000000001E-3</c:v>
                </c:pt>
                <c:pt idx="5">
                  <c:v>0.01</c:v>
                </c:pt>
                <c:pt idx="6">
                  <c:v>2E-3</c:v>
                </c:pt>
                <c:pt idx="7">
                  <c:v>-2.5000000000000001E-2</c:v>
                </c:pt>
                <c:pt idx="8">
                  <c:v>-2.1000000000000001E-2</c:v>
                </c:pt>
                <c:pt idx="9">
                  <c:v>-0.02</c:v>
                </c:pt>
                <c:pt idx="10">
                  <c:v>-3.7999999999999999E-2</c:v>
                </c:pt>
                <c:pt idx="11">
                  <c:v>-3.5000000000000003E-2</c:v>
                </c:pt>
                <c:pt idx="12">
                  <c:v>-4.8000000000000001E-2</c:v>
                </c:pt>
                <c:pt idx="13">
                  <c:v>-6.2E-2</c:v>
                </c:pt>
                <c:pt idx="14">
                  <c:v>-5.7000000000000002E-2</c:v>
                </c:pt>
                <c:pt idx="15">
                  <c:v>-0.04</c:v>
                </c:pt>
                <c:pt idx="16">
                  <c:v>-5.8000000000000003E-2</c:v>
                </c:pt>
                <c:pt idx="17">
                  <c:v>-3.7999999999999999E-2</c:v>
                </c:pt>
                <c:pt idx="18">
                  <c:v>-4.8000000000000001E-2</c:v>
                </c:pt>
                <c:pt idx="19">
                  <c:v>-3.6999999999999998E-2</c:v>
                </c:pt>
                <c:pt idx="20">
                  <c:v>-3.5999999999999997E-2</c:v>
                </c:pt>
                <c:pt idx="21">
                  <c:v>-3.7999999999999999E-2</c:v>
                </c:pt>
                <c:pt idx="22">
                  <c:v>3.5999999999999997E-2</c:v>
                </c:pt>
                <c:pt idx="23">
                  <c:v>2.9000000000000001E-2</c:v>
                </c:pt>
                <c:pt idx="24">
                  <c:v>0.03</c:v>
                </c:pt>
              </c:numCache>
            </c:numRef>
          </c:val>
          <c:extLst>
            <c:ext xmlns:c16="http://schemas.microsoft.com/office/drawing/2014/chart" uri="{C3380CC4-5D6E-409C-BE32-E72D297353CC}">
              <c16:uniqueId val="{00000001-980F-466A-958A-170BCC9A9745}"/>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2"/>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F4-404F-B21E-25DEEF06F32F}"/>
                </c:ext>
              </c:extLst>
            </c:dLbl>
            <c:dLbl>
              <c:idx val="19"/>
              <c:layout>
                <c:manualLayout>
                  <c:x val="3.9801120358367997E-2"/>
                  <c:y val="0.19114104986795535"/>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dirty="0"/>
                      <a:t>2.1%</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668199242214036"/>
                      <c:h val="0.11536123540703146"/>
                    </c:manualLayout>
                  </c15:layout>
                </c:ext>
                <c:ext xmlns:c16="http://schemas.microsoft.com/office/drawing/2014/chart" uri="{C3380CC4-5D6E-409C-BE32-E72D297353CC}">
                  <c16:uniqueId val="{00000000-5551-4F3F-A5AD-AB618025958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-2.4E-2</c:v>
                </c:pt>
                <c:pt idx="1">
                  <c:v>-3.0000000000000001E-3</c:v>
                </c:pt>
                <c:pt idx="2">
                  <c:v>1E-3</c:v>
                </c:pt>
                <c:pt idx="3">
                  <c:v>5.3999999999999999E-2</c:v>
                </c:pt>
                <c:pt idx="4">
                  <c:v>4.0000000000000001E-3</c:v>
                </c:pt>
                <c:pt idx="5">
                  <c:v>3.3000000000000002E-2</c:v>
                </c:pt>
                <c:pt idx="6">
                  <c:v>2E-3</c:v>
                </c:pt>
                <c:pt idx="7">
                  <c:v>4.1000000000000002E-2</c:v>
                </c:pt>
                <c:pt idx="8">
                  <c:v>-8.0000000000000002E-3</c:v>
                </c:pt>
                <c:pt idx="9">
                  <c:v>4.8000000000000001E-2</c:v>
                </c:pt>
                <c:pt idx="10">
                  <c:v>0.128</c:v>
                </c:pt>
                <c:pt idx="11">
                  <c:v>0.191</c:v>
                </c:pt>
                <c:pt idx="12">
                  <c:v>0.2</c:v>
                </c:pt>
                <c:pt idx="13">
                  <c:v>0.187</c:v>
                </c:pt>
                <c:pt idx="14">
                  <c:v>0.16900000000000001</c:v>
                </c:pt>
                <c:pt idx="15">
                  <c:v>0.12</c:v>
                </c:pt>
                <c:pt idx="16">
                  <c:v>6.9000000000000006E-2</c:v>
                </c:pt>
                <c:pt idx="17">
                  <c:v>5.1999999999999998E-2</c:v>
                </c:pt>
                <c:pt idx="18">
                  <c:v>1.4E-2</c:v>
                </c:pt>
                <c:pt idx="19">
                  <c:v>-1.7000000000000001E-2</c:v>
                </c:pt>
                <c:pt idx="20">
                  <c:v>-1.4999999999999999E-2</c:v>
                </c:pt>
                <c:pt idx="21">
                  <c:v>-1.0999999999999999E-2</c:v>
                </c:pt>
                <c:pt idx="22">
                  <c:v>6.0000000000000001E-3</c:v>
                </c:pt>
                <c:pt idx="23">
                  <c:v>-1.7000000000000001E-2</c:v>
                </c:pt>
                <c:pt idx="24">
                  <c:v>2.1000000000000001E-2</c:v>
                </c:pt>
              </c:numCache>
            </c:numRef>
          </c:val>
          <c:extLst>
            <c:ext xmlns:c16="http://schemas.microsoft.com/office/drawing/2014/chart" uri="{C3380CC4-5D6E-409C-BE32-E72D297353CC}">
              <c16:uniqueId val="{00000001-81F4-404F-B21E-25DEEF06F32F}"/>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tickLblSkip val="2"/>
        <c:noMultiLvlLbl val="0"/>
      </c:catAx>
      <c:valAx>
        <c:axId val="387453864"/>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9440927601679E-2"/>
          <c:y val="5.0344627996668889E-2"/>
          <c:w val="0.90035862196084304"/>
          <c:h val="0.85363657386479019"/>
        </c:manualLayout>
      </c:layout>
      <c:lineChart>
        <c:grouping val="standard"/>
        <c:varyColors val="0"/>
        <c:ser>
          <c:idx val="0"/>
          <c:order val="0"/>
          <c:tx>
            <c:strRef>
              <c:f>Sheet1!$A$2</c:f>
              <c:strCache>
                <c:ptCount val="1"/>
                <c:pt idx="0">
                  <c:v>MarketScout</c:v>
                </c:pt>
              </c:strCache>
            </c:strRef>
          </c:tx>
          <c:marker>
            <c:symbol val="none"/>
          </c:marker>
          <c:dLbls>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5-45E5-9B99-63D27DE4C37D}"/>
                </c:ext>
              </c:extLst>
            </c:dLbl>
            <c:dLbl>
              <c:idx val="3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25-45E5-9B99-63D27DE4C37D}"/>
                </c:ext>
              </c:extLst>
            </c:dLbl>
            <c:dLbl>
              <c:idx val="45"/>
              <c:layout>
                <c:manualLayout>
                  <c:x val="-0.19166057059253841"/>
                  <c:y val="0.27118640987629195"/>
                </c:manualLayout>
              </c:layout>
              <c:spPr>
                <a:solidFill>
                  <a:schemeClr val="accent1">
                    <a:alpha val="50000"/>
                  </a:schemeClr>
                </a:solidFill>
                <a:ln>
                  <a:solidFill>
                    <a:schemeClr val="accent1"/>
                  </a:solid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025-45E5-9B99-63D27DE4C37D}"/>
                </c:ext>
              </c:extLst>
            </c:dLbl>
            <c:dLbl>
              <c:idx val="4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25-45E5-9B99-63D27DE4C37D}"/>
                </c:ext>
              </c:extLst>
            </c:dLbl>
            <c:dLbl>
              <c:idx val="6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6C-44F5-AF19-767EADFA6970}"/>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Sheet1!$I$1:$BR$1</c:f>
              <c:strCache>
                <c:ptCount val="61"/>
                <c:pt idx="0">
                  <c:v>2003:Q3</c:v>
                </c:pt>
                <c:pt idx="1">
                  <c:v>2003:Q4</c:v>
                </c:pt>
                <c:pt idx="2">
                  <c:v>2004:Q1</c:v>
                </c:pt>
                <c:pt idx="3">
                  <c:v>2004:Q2</c:v>
                </c:pt>
                <c:pt idx="4">
                  <c:v>2004:Q3</c:v>
                </c:pt>
                <c:pt idx="5">
                  <c:v>2004:Q4</c:v>
                </c:pt>
                <c:pt idx="6">
                  <c:v>2005:Q1</c:v>
                </c:pt>
                <c:pt idx="7">
                  <c:v>2005:Q2</c:v>
                </c:pt>
                <c:pt idx="8">
                  <c:v>2005:Q3</c:v>
                </c:pt>
                <c:pt idx="9">
                  <c:v>2005:Q4</c:v>
                </c:pt>
                <c:pt idx="10">
                  <c:v>2006:Q1</c:v>
                </c:pt>
                <c:pt idx="11">
                  <c:v>2006:Q2</c:v>
                </c:pt>
                <c:pt idx="12">
                  <c:v>2006:Q3</c:v>
                </c:pt>
                <c:pt idx="13">
                  <c:v>2006:Q4</c:v>
                </c:pt>
                <c:pt idx="14">
                  <c:v>2007:Q1</c:v>
                </c:pt>
                <c:pt idx="15">
                  <c:v>2007:Q2</c:v>
                </c:pt>
                <c:pt idx="16">
                  <c:v>2007:Q3</c:v>
                </c:pt>
                <c:pt idx="17">
                  <c:v>2007:Q4</c:v>
                </c:pt>
                <c:pt idx="18">
                  <c:v>2008:Q1</c:v>
                </c:pt>
                <c:pt idx="19">
                  <c:v>2008:Q2</c:v>
                </c:pt>
                <c:pt idx="20">
                  <c:v>2008:Q3</c:v>
                </c:pt>
                <c:pt idx="21">
                  <c:v>2008:Q4</c:v>
                </c:pt>
                <c:pt idx="22">
                  <c:v>2009:Q1</c:v>
                </c:pt>
                <c:pt idx="23">
                  <c:v>2009:Q2</c:v>
                </c:pt>
                <c:pt idx="24">
                  <c:v>2009:Q3</c:v>
                </c:pt>
                <c:pt idx="25">
                  <c:v>2009:Q4</c:v>
                </c:pt>
                <c:pt idx="26">
                  <c:v>2010:Q1</c:v>
                </c:pt>
                <c:pt idx="27">
                  <c:v>2010:Q2</c:v>
                </c:pt>
                <c:pt idx="28">
                  <c:v>2010:Q3</c:v>
                </c:pt>
                <c:pt idx="29">
                  <c:v>2010:Q4</c:v>
                </c:pt>
                <c:pt idx="30">
                  <c:v>2011:Q1</c:v>
                </c:pt>
                <c:pt idx="31">
                  <c:v>2011:Q2</c:v>
                </c:pt>
                <c:pt idx="32">
                  <c:v>2011:Q3</c:v>
                </c:pt>
                <c:pt idx="33">
                  <c:v>2011:Q4</c:v>
                </c:pt>
                <c:pt idx="34">
                  <c:v>2012:Q1</c:v>
                </c:pt>
                <c:pt idx="35">
                  <c:v>2012:Q2</c:v>
                </c:pt>
                <c:pt idx="36">
                  <c:v>2012:Q3</c:v>
                </c:pt>
                <c:pt idx="37">
                  <c:v>2012:Q4</c:v>
                </c:pt>
                <c:pt idx="38">
                  <c:v>2013:Q1</c:v>
                </c:pt>
                <c:pt idx="39">
                  <c:v>2013:Q2</c:v>
                </c:pt>
                <c:pt idx="40">
                  <c:v>2013:Q3</c:v>
                </c:pt>
                <c:pt idx="41">
                  <c:v>2013:Q4</c:v>
                </c:pt>
                <c:pt idx="42">
                  <c:v>2014:Q1</c:v>
                </c:pt>
                <c:pt idx="43">
                  <c:v>2014:Q2</c:v>
                </c:pt>
                <c:pt idx="44">
                  <c:v>2014:Q3</c:v>
                </c:pt>
                <c:pt idx="45">
                  <c:v>2014:Q4</c:v>
                </c:pt>
                <c:pt idx="46">
                  <c:v>2015:Q1</c:v>
                </c:pt>
                <c:pt idx="47">
                  <c:v>2015:Q2</c:v>
                </c:pt>
                <c:pt idx="48">
                  <c:v>2015:Q3</c:v>
                </c:pt>
                <c:pt idx="49">
                  <c:v>2015:Q4</c:v>
                </c:pt>
                <c:pt idx="50">
                  <c:v>2016:Q1</c:v>
                </c:pt>
                <c:pt idx="51">
                  <c:v>2016:Q2</c:v>
                </c:pt>
                <c:pt idx="52">
                  <c:v>2016:Q3</c:v>
                </c:pt>
                <c:pt idx="53">
                  <c:v>2016:Q4</c:v>
                </c:pt>
                <c:pt idx="54">
                  <c:v>2017:Q1</c:v>
                </c:pt>
                <c:pt idx="55">
                  <c:v>2017:Q2</c:v>
                </c:pt>
                <c:pt idx="56">
                  <c:v>2017:Q3</c:v>
                </c:pt>
                <c:pt idx="57">
                  <c:v>2017:Q4</c:v>
                </c:pt>
                <c:pt idx="58">
                  <c:v>2018:Q1</c:v>
                </c:pt>
                <c:pt idx="59">
                  <c:v>2018:Q2</c:v>
                </c:pt>
                <c:pt idx="60">
                  <c:v>2018:Q3</c:v>
                </c:pt>
              </c:strCache>
            </c:strRef>
          </c:cat>
          <c:val>
            <c:numRef>
              <c:f>Sheet1!$I$2:$BR$2</c:f>
              <c:numCache>
                <c:formatCode>0%</c:formatCode>
                <c:ptCount val="61"/>
                <c:pt idx="0">
                  <c:v>0.12</c:v>
                </c:pt>
                <c:pt idx="1">
                  <c:v>0.12</c:v>
                </c:pt>
                <c:pt idx="2">
                  <c:v>0.09</c:v>
                </c:pt>
                <c:pt idx="3">
                  <c:v>7.0000000000000007E-2</c:v>
                </c:pt>
                <c:pt idx="4">
                  <c:v>0.04</c:v>
                </c:pt>
                <c:pt idx="5">
                  <c:v>0.02</c:v>
                </c:pt>
                <c:pt idx="6">
                  <c:v>-0.01</c:v>
                </c:pt>
                <c:pt idx="7">
                  <c:v>-0.03</c:v>
                </c:pt>
                <c:pt idx="8">
                  <c:v>-0.05</c:v>
                </c:pt>
                <c:pt idx="9">
                  <c:v>-0.06</c:v>
                </c:pt>
                <c:pt idx="10">
                  <c:v>-0.06</c:v>
                </c:pt>
                <c:pt idx="11">
                  <c:v>-7.0000000000000007E-2</c:v>
                </c:pt>
                <c:pt idx="12">
                  <c:v>-0.08</c:v>
                </c:pt>
                <c:pt idx="13">
                  <c:v>-0.08</c:v>
                </c:pt>
                <c:pt idx="14">
                  <c:v>-0.12</c:v>
                </c:pt>
                <c:pt idx="15">
                  <c:v>-0.14000000000000001</c:v>
                </c:pt>
                <c:pt idx="16">
                  <c:v>-0.15</c:v>
                </c:pt>
                <c:pt idx="17">
                  <c:v>-0.16</c:v>
                </c:pt>
                <c:pt idx="18">
                  <c:v>-0.12</c:v>
                </c:pt>
                <c:pt idx="19">
                  <c:v>-0.11</c:v>
                </c:pt>
                <c:pt idx="20">
                  <c:v>-0.1</c:v>
                </c:pt>
                <c:pt idx="21">
                  <c:v>-0.09</c:v>
                </c:pt>
                <c:pt idx="22">
                  <c:v>-7.0000000000000007E-2</c:v>
                </c:pt>
                <c:pt idx="23">
                  <c:v>-0.06</c:v>
                </c:pt>
                <c:pt idx="24">
                  <c:v>-0.04</c:v>
                </c:pt>
                <c:pt idx="25">
                  <c:v>-0.04</c:v>
                </c:pt>
                <c:pt idx="26">
                  <c:v>-0.04</c:v>
                </c:pt>
                <c:pt idx="27">
                  <c:v>-0.03</c:v>
                </c:pt>
                <c:pt idx="28">
                  <c:v>-0.04</c:v>
                </c:pt>
                <c:pt idx="29">
                  <c:v>-0.05</c:v>
                </c:pt>
                <c:pt idx="30">
                  <c:v>-0.04</c:v>
                </c:pt>
                <c:pt idx="31">
                  <c:v>-0.03</c:v>
                </c:pt>
                <c:pt idx="32">
                  <c:v>0</c:v>
                </c:pt>
                <c:pt idx="33">
                  <c:v>0.01</c:v>
                </c:pt>
                <c:pt idx="34">
                  <c:v>0.03</c:v>
                </c:pt>
                <c:pt idx="35">
                  <c:v>0.04</c:v>
                </c:pt>
                <c:pt idx="36">
                  <c:v>0.05</c:v>
                </c:pt>
                <c:pt idx="37">
                  <c:v>0.05</c:v>
                </c:pt>
                <c:pt idx="38">
                  <c:v>0.05</c:v>
                </c:pt>
                <c:pt idx="39">
                  <c:v>0.05</c:v>
                </c:pt>
                <c:pt idx="40">
                  <c:v>0.05</c:v>
                </c:pt>
                <c:pt idx="41">
                  <c:v>0.03</c:v>
                </c:pt>
                <c:pt idx="42">
                  <c:v>0.03</c:v>
                </c:pt>
                <c:pt idx="43">
                  <c:v>0.02</c:v>
                </c:pt>
                <c:pt idx="44">
                  <c:v>0.02</c:v>
                </c:pt>
                <c:pt idx="45">
                  <c:v>0</c:v>
                </c:pt>
                <c:pt idx="46">
                  <c:v>0</c:v>
                </c:pt>
                <c:pt idx="47">
                  <c:v>0</c:v>
                </c:pt>
                <c:pt idx="48">
                  <c:v>-0.01</c:v>
                </c:pt>
                <c:pt idx="49">
                  <c:v>-0.04</c:v>
                </c:pt>
                <c:pt idx="50">
                  <c:v>-0.03</c:v>
                </c:pt>
                <c:pt idx="51">
                  <c:v>-0.01</c:v>
                </c:pt>
                <c:pt idx="52">
                  <c:v>-0.01</c:v>
                </c:pt>
                <c:pt idx="53">
                  <c:v>-0.01</c:v>
                </c:pt>
                <c:pt idx="54">
                  <c:v>0.01</c:v>
                </c:pt>
                <c:pt idx="55">
                  <c:v>0.01</c:v>
                </c:pt>
                <c:pt idx="56" formatCode="0.00%">
                  <c:v>0.01</c:v>
                </c:pt>
                <c:pt idx="57">
                  <c:v>0.02</c:v>
                </c:pt>
                <c:pt idx="58">
                  <c:v>0.02</c:v>
                </c:pt>
                <c:pt idx="59" formatCode="0.0%">
                  <c:v>2.5000000000000001E-2</c:v>
                </c:pt>
                <c:pt idx="60" formatCode="0.0%">
                  <c:v>2.5000000000000001E-2</c:v>
                </c:pt>
              </c:numCache>
            </c:numRef>
          </c:val>
          <c:smooth val="0"/>
          <c:extLst>
            <c:ext xmlns:c16="http://schemas.microsoft.com/office/drawing/2014/chart" uri="{C3380CC4-5D6E-409C-BE32-E72D297353CC}">
              <c16:uniqueId val="{00000002-49D9-41A4-BD1F-8DD3B5639EAB}"/>
            </c:ext>
          </c:extLst>
        </c:ser>
        <c:ser>
          <c:idx val="1"/>
          <c:order val="1"/>
          <c:tx>
            <c:strRef>
              <c:f>Sheet1!$A$3</c:f>
              <c:strCache>
                <c:ptCount val="1"/>
                <c:pt idx="0">
                  <c:v>Willis</c:v>
                </c:pt>
              </c:strCache>
            </c:strRef>
          </c:tx>
          <c:marker>
            <c:symbol val="none"/>
          </c:marker>
          <c:dLbls>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25-45E5-9B99-63D27DE4C37D}"/>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25-45E5-9B99-63D27DE4C37D}"/>
                </c:ext>
              </c:extLst>
            </c:dLbl>
            <c:dLbl>
              <c:idx val="43"/>
              <c:layout>
                <c:manualLayout>
                  <c:x val="8.380752149946144E-2"/>
                  <c:y val="-0.27421561977384629"/>
                </c:manualLayout>
              </c:layout>
              <c:spPr>
                <a:solidFill>
                  <a:schemeClr val="accent2">
                    <a:alpha val="42000"/>
                  </a:schemeClr>
                </a:solidFill>
                <a:ln>
                  <a:solidFill>
                    <a:schemeClr val="accent2"/>
                  </a:solidFill>
                </a:ln>
                <a:effectLst/>
              </c:spPr>
              <c:txPr>
                <a:bodyPr wrap="square" lIns="38100" tIns="19050" rIns="38100" bIns="19050" anchor="ctr">
                  <a:spAutoFit/>
                </a:bodyPr>
                <a:lstStyle/>
                <a:p>
                  <a:pPr>
                    <a:defRPr sz="1400" b="1"/>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025-45E5-9B99-63D27DE4C37D}"/>
                </c:ext>
              </c:extLst>
            </c:dLbl>
            <c:dLbl>
              <c:idx val="5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C-44F5-AF19-767EADFA6970}"/>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Sheet1!$I$1:$BR$1</c:f>
              <c:strCache>
                <c:ptCount val="61"/>
                <c:pt idx="0">
                  <c:v>2003:Q3</c:v>
                </c:pt>
                <c:pt idx="1">
                  <c:v>2003:Q4</c:v>
                </c:pt>
                <c:pt idx="2">
                  <c:v>2004:Q1</c:v>
                </c:pt>
                <c:pt idx="3">
                  <c:v>2004:Q2</c:v>
                </c:pt>
                <c:pt idx="4">
                  <c:v>2004:Q3</c:v>
                </c:pt>
                <c:pt idx="5">
                  <c:v>2004:Q4</c:v>
                </c:pt>
                <c:pt idx="6">
                  <c:v>2005:Q1</c:v>
                </c:pt>
                <c:pt idx="7">
                  <c:v>2005:Q2</c:v>
                </c:pt>
                <c:pt idx="8">
                  <c:v>2005:Q3</c:v>
                </c:pt>
                <c:pt idx="9">
                  <c:v>2005:Q4</c:v>
                </c:pt>
                <c:pt idx="10">
                  <c:v>2006:Q1</c:v>
                </c:pt>
                <c:pt idx="11">
                  <c:v>2006:Q2</c:v>
                </c:pt>
                <c:pt idx="12">
                  <c:v>2006:Q3</c:v>
                </c:pt>
                <c:pt idx="13">
                  <c:v>2006:Q4</c:v>
                </c:pt>
                <c:pt idx="14">
                  <c:v>2007:Q1</c:v>
                </c:pt>
                <c:pt idx="15">
                  <c:v>2007:Q2</c:v>
                </c:pt>
                <c:pt idx="16">
                  <c:v>2007:Q3</c:v>
                </c:pt>
                <c:pt idx="17">
                  <c:v>2007:Q4</c:v>
                </c:pt>
                <c:pt idx="18">
                  <c:v>2008:Q1</c:v>
                </c:pt>
                <c:pt idx="19">
                  <c:v>2008:Q2</c:v>
                </c:pt>
                <c:pt idx="20">
                  <c:v>2008:Q3</c:v>
                </c:pt>
                <c:pt idx="21">
                  <c:v>2008:Q4</c:v>
                </c:pt>
                <c:pt idx="22">
                  <c:v>2009:Q1</c:v>
                </c:pt>
                <c:pt idx="23">
                  <c:v>2009:Q2</c:v>
                </c:pt>
                <c:pt idx="24">
                  <c:v>2009:Q3</c:v>
                </c:pt>
                <c:pt idx="25">
                  <c:v>2009:Q4</c:v>
                </c:pt>
                <c:pt idx="26">
                  <c:v>2010:Q1</c:v>
                </c:pt>
                <c:pt idx="27">
                  <c:v>2010:Q2</c:v>
                </c:pt>
                <c:pt idx="28">
                  <c:v>2010:Q3</c:v>
                </c:pt>
                <c:pt idx="29">
                  <c:v>2010:Q4</c:v>
                </c:pt>
                <c:pt idx="30">
                  <c:v>2011:Q1</c:v>
                </c:pt>
                <c:pt idx="31">
                  <c:v>2011:Q2</c:v>
                </c:pt>
                <c:pt idx="32">
                  <c:v>2011:Q3</c:v>
                </c:pt>
                <c:pt idx="33">
                  <c:v>2011:Q4</c:v>
                </c:pt>
                <c:pt idx="34">
                  <c:v>2012:Q1</c:v>
                </c:pt>
                <c:pt idx="35">
                  <c:v>2012:Q2</c:v>
                </c:pt>
                <c:pt idx="36">
                  <c:v>2012:Q3</c:v>
                </c:pt>
                <c:pt idx="37">
                  <c:v>2012:Q4</c:v>
                </c:pt>
                <c:pt idx="38">
                  <c:v>2013:Q1</c:v>
                </c:pt>
                <c:pt idx="39">
                  <c:v>2013:Q2</c:v>
                </c:pt>
                <c:pt idx="40">
                  <c:v>2013:Q3</c:v>
                </c:pt>
                <c:pt idx="41">
                  <c:v>2013:Q4</c:v>
                </c:pt>
                <c:pt idx="42">
                  <c:v>2014:Q1</c:v>
                </c:pt>
                <c:pt idx="43">
                  <c:v>2014:Q2</c:v>
                </c:pt>
                <c:pt idx="44">
                  <c:v>2014:Q3</c:v>
                </c:pt>
                <c:pt idx="45">
                  <c:v>2014:Q4</c:v>
                </c:pt>
                <c:pt idx="46">
                  <c:v>2015:Q1</c:v>
                </c:pt>
                <c:pt idx="47">
                  <c:v>2015:Q2</c:v>
                </c:pt>
                <c:pt idx="48">
                  <c:v>2015:Q3</c:v>
                </c:pt>
                <c:pt idx="49">
                  <c:v>2015:Q4</c:v>
                </c:pt>
                <c:pt idx="50">
                  <c:v>2016:Q1</c:v>
                </c:pt>
                <c:pt idx="51">
                  <c:v>2016:Q2</c:v>
                </c:pt>
                <c:pt idx="52">
                  <c:v>2016:Q3</c:v>
                </c:pt>
                <c:pt idx="53">
                  <c:v>2016:Q4</c:v>
                </c:pt>
                <c:pt idx="54">
                  <c:v>2017:Q1</c:v>
                </c:pt>
                <c:pt idx="55">
                  <c:v>2017:Q2</c:v>
                </c:pt>
                <c:pt idx="56">
                  <c:v>2017:Q3</c:v>
                </c:pt>
                <c:pt idx="57">
                  <c:v>2017:Q4</c:v>
                </c:pt>
                <c:pt idx="58">
                  <c:v>2018:Q1</c:v>
                </c:pt>
                <c:pt idx="59">
                  <c:v>2018:Q2</c:v>
                </c:pt>
                <c:pt idx="60">
                  <c:v>2018:Q3</c:v>
                </c:pt>
              </c:strCache>
            </c:strRef>
          </c:cat>
          <c:val>
            <c:numRef>
              <c:f>Sheet1!$I$3:$BR$3</c:f>
              <c:numCache>
                <c:formatCode>0%</c:formatCode>
                <c:ptCount val="61"/>
                <c:pt idx="0">
                  <c:v>0.12</c:v>
                </c:pt>
                <c:pt idx="1">
                  <c:v>0.09</c:v>
                </c:pt>
                <c:pt idx="2">
                  <c:v>0.05</c:v>
                </c:pt>
                <c:pt idx="3">
                  <c:v>0.03</c:v>
                </c:pt>
                <c:pt idx="4">
                  <c:v>0</c:v>
                </c:pt>
                <c:pt idx="5">
                  <c:v>-0.01</c:v>
                </c:pt>
                <c:pt idx="6">
                  <c:v>-0.01</c:v>
                </c:pt>
                <c:pt idx="7">
                  <c:v>-0.02</c:v>
                </c:pt>
                <c:pt idx="8">
                  <c:v>-0.02</c:v>
                </c:pt>
                <c:pt idx="9">
                  <c:v>-0.02</c:v>
                </c:pt>
                <c:pt idx="10">
                  <c:v>-0.02</c:v>
                </c:pt>
                <c:pt idx="11">
                  <c:v>-0.01</c:v>
                </c:pt>
                <c:pt idx="12">
                  <c:v>-0.01</c:v>
                </c:pt>
                <c:pt idx="13">
                  <c:v>-0.03</c:v>
                </c:pt>
                <c:pt idx="14">
                  <c:v>-0.04</c:v>
                </c:pt>
                <c:pt idx="15">
                  <c:v>-0.05</c:v>
                </c:pt>
                <c:pt idx="16">
                  <c:v>-0.05</c:v>
                </c:pt>
                <c:pt idx="17">
                  <c:v>-0.06</c:v>
                </c:pt>
                <c:pt idx="18">
                  <c:v>-0.06</c:v>
                </c:pt>
                <c:pt idx="19">
                  <c:v>-0.05</c:v>
                </c:pt>
                <c:pt idx="20">
                  <c:v>-0.04</c:v>
                </c:pt>
                <c:pt idx="21">
                  <c:v>-0.03</c:v>
                </c:pt>
                <c:pt idx="22">
                  <c:v>-0.01</c:v>
                </c:pt>
                <c:pt idx="23">
                  <c:v>0.01</c:v>
                </c:pt>
                <c:pt idx="24">
                  <c:v>0</c:v>
                </c:pt>
                <c:pt idx="25">
                  <c:v>0</c:v>
                </c:pt>
                <c:pt idx="26">
                  <c:v>-0.01</c:v>
                </c:pt>
                <c:pt idx="27">
                  <c:v>-0.01</c:v>
                </c:pt>
                <c:pt idx="28">
                  <c:v>-0.01</c:v>
                </c:pt>
                <c:pt idx="29">
                  <c:v>-0.01</c:v>
                </c:pt>
                <c:pt idx="30">
                  <c:v>0.01</c:v>
                </c:pt>
                <c:pt idx="31">
                  <c:v>0.02</c:v>
                </c:pt>
                <c:pt idx="32">
                  <c:v>0.02</c:v>
                </c:pt>
                <c:pt idx="33">
                  <c:v>0.03</c:v>
                </c:pt>
                <c:pt idx="34">
                  <c:v>0.05</c:v>
                </c:pt>
                <c:pt idx="35">
                  <c:v>0.06</c:v>
                </c:pt>
                <c:pt idx="36">
                  <c:v>0.06</c:v>
                </c:pt>
                <c:pt idx="37">
                  <c:v>7.0000000000000007E-2</c:v>
                </c:pt>
                <c:pt idx="38">
                  <c:v>7.0000000000000007E-2</c:v>
                </c:pt>
                <c:pt idx="39">
                  <c:v>0.06</c:v>
                </c:pt>
                <c:pt idx="40">
                  <c:v>0.06</c:v>
                </c:pt>
                <c:pt idx="41">
                  <c:v>0.05</c:v>
                </c:pt>
                <c:pt idx="42">
                  <c:v>0.04</c:v>
                </c:pt>
                <c:pt idx="43">
                  <c:v>0.03</c:v>
                </c:pt>
                <c:pt idx="44">
                  <c:v>0.03</c:v>
                </c:pt>
                <c:pt idx="45">
                  <c:v>0.02</c:v>
                </c:pt>
                <c:pt idx="46">
                  <c:v>0.02</c:v>
                </c:pt>
                <c:pt idx="47">
                  <c:v>0.01</c:v>
                </c:pt>
                <c:pt idx="48">
                  <c:v>0.01</c:v>
                </c:pt>
                <c:pt idx="49">
                  <c:v>0.01</c:v>
                </c:pt>
                <c:pt idx="50">
                  <c:v>0</c:v>
                </c:pt>
                <c:pt idx="51">
                  <c:v>0</c:v>
                </c:pt>
                <c:pt idx="52">
                  <c:v>0</c:v>
                </c:pt>
                <c:pt idx="53">
                  <c:v>0</c:v>
                </c:pt>
                <c:pt idx="54">
                  <c:v>0.01</c:v>
                </c:pt>
                <c:pt idx="55">
                  <c:v>0</c:v>
                </c:pt>
                <c:pt idx="56">
                  <c:v>0</c:v>
                </c:pt>
                <c:pt idx="57">
                  <c:v>0.01</c:v>
                </c:pt>
                <c:pt idx="58">
                  <c:v>0.01</c:v>
                </c:pt>
                <c:pt idx="59">
                  <c:v>0.03</c:v>
                </c:pt>
              </c:numCache>
            </c:numRef>
          </c:val>
          <c:smooth val="0"/>
          <c:extLst>
            <c:ext xmlns:c16="http://schemas.microsoft.com/office/drawing/2014/chart" uri="{C3380CC4-5D6E-409C-BE32-E72D297353CC}">
              <c16:uniqueId val="{00000000-4025-45E5-9B99-63D27DE4C37D}"/>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60000000" vert="horz"/>
          <a:lstStyle/>
          <a:p>
            <a:pPr>
              <a:defRPr sz="980" baseline="0"/>
            </a:pPr>
            <a:endParaRPr lang="en-US"/>
          </a:p>
        </c:txPr>
        <c:crossAx val="226602200"/>
        <c:crosses val="autoZero"/>
        <c:auto val="1"/>
        <c:lblAlgn val="ctr"/>
        <c:lblOffset val="200"/>
        <c:tickMarkSkip val="1"/>
        <c:noMultiLvlLbl val="0"/>
      </c:catAx>
      <c:valAx>
        <c:axId val="226602200"/>
        <c:scaling>
          <c:orientation val="minMax"/>
        </c:scaling>
        <c:delete val="0"/>
        <c:axPos val="l"/>
        <c:numFmt formatCode="0%" sourceLinked="0"/>
        <c:majorTickMark val="out"/>
        <c:minorTickMark val="none"/>
        <c:tickLblPos val="nextTo"/>
        <c:txPr>
          <a:bodyPr rot="-60000000" vert="horz"/>
          <a:lstStyle/>
          <a:p>
            <a:pPr>
              <a:defRPr sz="1400"/>
            </a:pPr>
            <a:endParaRPr lang="en-US"/>
          </a:p>
        </c:txPr>
        <c:crossAx val="22659828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2951377061476E-2"/>
          <c:y val="4.9869404366696367E-2"/>
          <c:w val="0.89960370459167893"/>
          <c:h val="0.85363657386479019"/>
        </c:manualLayout>
      </c:layout>
      <c:lineChart>
        <c:grouping val="standard"/>
        <c:varyColors val="0"/>
        <c:ser>
          <c:idx val="0"/>
          <c:order val="0"/>
          <c:tx>
            <c:strRef>
              <c:f>Sheet1!$A$2</c:f>
              <c:strCache>
                <c:ptCount val="1"/>
                <c:pt idx="0">
                  <c:v>Property</c:v>
                </c:pt>
              </c:strCache>
            </c:strRef>
          </c:tx>
          <c:marker>
            <c:symbol val="none"/>
          </c:marker>
          <c:cat>
            <c:strRef>
              <c:f>Sheet1!$D$1:$CZ$1</c:f>
              <c:strCache>
                <c:ptCount val="39"/>
                <c:pt idx="0">
                  <c:v>Mar-09</c:v>
                </c:pt>
                <c:pt idx="1">
                  <c:v>Jun-09</c:v>
                </c:pt>
                <c:pt idx="2">
                  <c:v>Sep-09</c:v>
                </c:pt>
                <c:pt idx="3">
                  <c:v>Dec-09</c:v>
                </c:pt>
                <c:pt idx="4">
                  <c:v>Mar-10</c:v>
                </c:pt>
                <c:pt idx="5">
                  <c:v>Jun-10</c:v>
                </c:pt>
                <c:pt idx="6">
                  <c:v>Sep-10</c:v>
                </c:pt>
                <c:pt idx="7">
                  <c:v>Dec-10</c:v>
                </c:pt>
                <c:pt idx="8">
                  <c:v>Mar-11</c:v>
                </c:pt>
                <c:pt idx="9">
                  <c:v>Jun-11</c:v>
                </c:pt>
                <c:pt idx="10">
                  <c:v>Sep-11</c:v>
                </c:pt>
                <c:pt idx="11">
                  <c:v>Dec-11</c:v>
                </c:pt>
                <c:pt idx="12">
                  <c:v>Mar-12</c:v>
                </c:pt>
                <c:pt idx="13">
                  <c:v>Jun-12</c:v>
                </c:pt>
                <c:pt idx="14">
                  <c:v>Sep-12</c:v>
                </c:pt>
                <c:pt idx="15">
                  <c:v>Dec-12</c:v>
                </c:pt>
                <c:pt idx="16">
                  <c:v>Mar-13</c:v>
                </c:pt>
                <c:pt idx="17">
                  <c:v>Jun-13</c:v>
                </c:pt>
                <c:pt idx="18">
                  <c:v>Sep-13</c:v>
                </c:pt>
                <c:pt idx="19">
                  <c:v>Dec-13</c:v>
                </c:pt>
                <c:pt idx="20">
                  <c:v>Mar-14</c:v>
                </c:pt>
                <c:pt idx="21">
                  <c:v>Jun-14</c:v>
                </c:pt>
                <c:pt idx="22">
                  <c:v>Sep-14</c:v>
                </c:pt>
                <c:pt idx="23">
                  <c:v>Dec-14</c:v>
                </c:pt>
                <c:pt idx="24">
                  <c:v>Mar-15</c:v>
                </c:pt>
                <c:pt idx="25">
                  <c:v>Jun-15</c:v>
                </c:pt>
                <c:pt idx="26">
                  <c:v>Sep-15</c:v>
                </c:pt>
                <c:pt idx="27">
                  <c:v>15-Dec</c:v>
                </c:pt>
                <c:pt idx="28">
                  <c:v>16-Mar</c:v>
                </c:pt>
                <c:pt idx="29">
                  <c:v>16-Jun</c:v>
                </c:pt>
                <c:pt idx="30">
                  <c:v>16-Sep</c:v>
                </c:pt>
                <c:pt idx="31">
                  <c:v>16-Dec</c:v>
                </c:pt>
                <c:pt idx="32">
                  <c:v>17-Mar</c:v>
                </c:pt>
                <c:pt idx="33">
                  <c:v>17-Jun</c:v>
                </c:pt>
                <c:pt idx="34">
                  <c:v>17-Sep</c:v>
                </c:pt>
                <c:pt idx="35">
                  <c:v>17-Dec</c:v>
                </c:pt>
                <c:pt idx="36">
                  <c:v>18-Mar</c:v>
                </c:pt>
                <c:pt idx="37">
                  <c:v>18-Jun</c:v>
                </c:pt>
                <c:pt idx="38">
                  <c:v>18-Sep</c:v>
                </c:pt>
              </c:strCache>
            </c:strRef>
          </c:cat>
          <c:val>
            <c:numRef>
              <c:f>Sheet1!$D$2:$CZ$2</c:f>
              <c:numCache>
                <c:formatCode>0</c:formatCode>
                <c:ptCount val="39"/>
                <c:pt idx="0">
                  <c:v>-8</c:v>
                </c:pt>
                <c:pt idx="1">
                  <c:v>-5</c:v>
                </c:pt>
                <c:pt idx="2">
                  <c:v>-4</c:v>
                </c:pt>
                <c:pt idx="3">
                  <c:v>-5</c:v>
                </c:pt>
                <c:pt idx="4">
                  <c:v>-4</c:v>
                </c:pt>
                <c:pt idx="5">
                  <c:v>-4</c:v>
                </c:pt>
                <c:pt idx="6">
                  <c:v>-4</c:v>
                </c:pt>
                <c:pt idx="7">
                  <c:v>-5</c:v>
                </c:pt>
                <c:pt idx="8">
                  <c:v>-4</c:v>
                </c:pt>
                <c:pt idx="9">
                  <c:v>-3</c:v>
                </c:pt>
                <c:pt idx="10">
                  <c:v>1</c:v>
                </c:pt>
                <c:pt idx="11">
                  <c:v>2</c:v>
                </c:pt>
                <c:pt idx="12">
                  <c:v>4</c:v>
                </c:pt>
                <c:pt idx="13">
                  <c:v>5</c:v>
                </c:pt>
                <c:pt idx="14">
                  <c:v>6</c:v>
                </c:pt>
                <c:pt idx="15">
                  <c:v>5</c:v>
                </c:pt>
                <c:pt idx="16">
                  <c:v>5</c:v>
                </c:pt>
                <c:pt idx="17">
                  <c:v>5</c:v>
                </c:pt>
                <c:pt idx="18">
                  <c:v>6</c:v>
                </c:pt>
                <c:pt idx="19">
                  <c:v>3</c:v>
                </c:pt>
                <c:pt idx="20">
                  <c:v>3</c:v>
                </c:pt>
                <c:pt idx="21">
                  <c:v>3</c:v>
                </c:pt>
                <c:pt idx="22">
                  <c:v>2</c:v>
                </c:pt>
                <c:pt idx="23">
                  <c:v>0</c:v>
                </c:pt>
                <c:pt idx="24">
                  <c:v>1</c:v>
                </c:pt>
                <c:pt idx="25">
                  <c:v>1</c:v>
                </c:pt>
                <c:pt idx="26">
                  <c:v>-1</c:v>
                </c:pt>
                <c:pt idx="27">
                  <c:v>-2</c:v>
                </c:pt>
                <c:pt idx="28">
                  <c:v>-4</c:v>
                </c:pt>
                <c:pt idx="29">
                  <c:v>-2</c:v>
                </c:pt>
                <c:pt idx="30">
                  <c:v>0</c:v>
                </c:pt>
                <c:pt idx="31">
                  <c:v>-2</c:v>
                </c:pt>
                <c:pt idx="32">
                  <c:v>-1</c:v>
                </c:pt>
                <c:pt idx="33">
                  <c:v>1</c:v>
                </c:pt>
                <c:pt idx="34">
                  <c:v>1</c:v>
                </c:pt>
                <c:pt idx="35">
                  <c:v>1</c:v>
                </c:pt>
                <c:pt idx="36">
                  <c:v>3</c:v>
                </c:pt>
                <c:pt idx="37">
                  <c:v>4</c:v>
                </c:pt>
                <c:pt idx="38">
                  <c:v>3</c:v>
                </c:pt>
              </c:numCache>
            </c:numRef>
          </c:val>
          <c:smooth val="0"/>
          <c:extLst>
            <c:ext xmlns:c16="http://schemas.microsoft.com/office/drawing/2014/chart" uri="{C3380CC4-5D6E-409C-BE32-E72D297353CC}">
              <c16:uniqueId val="{00000000-4598-43D8-8AA9-879D72708495}"/>
            </c:ext>
          </c:extLst>
        </c:ser>
        <c:dLbls>
          <c:showLegendKey val="0"/>
          <c:showVal val="0"/>
          <c:showCatName val="0"/>
          <c:showSerName val="0"/>
          <c:showPercent val="0"/>
          <c:showBubbleSize val="0"/>
        </c:dLbls>
        <c:smooth val="0"/>
        <c:axId val="226600632"/>
        <c:axId val="226601024"/>
      </c:lineChart>
      <c:catAx>
        <c:axId val="22660063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6601024"/>
        <c:crosses val="autoZero"/>
        <c:auto val="1"/>
        <c:lblAlgn val="ctr"/>
        <c:lblOffset val="200"/>
        <c:noMultiLvlLbl val="0"/>
      </c:catAx>
      <c:valAx>
        <c:axId val="22660102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6600632"/>
        <c:crosses val="autoZero"/>
        <c:crossBetween val="between"/>
      </c:valAx>
    </c:plotArea>
    <c:plotVisOnly val="1"/>
    <c:dispBlanksAs val="gap"/>
    <c:showDLblsOverMax val="0"/>
  </c:chart>
  <c:txPr>
    <a:bodyPr/>
    <a:lstStyle/>
    <a:p>
      <a:pPr>
        <a:defRPr sz="11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-3</c:v>
                </c:pt>
                <c:pt idx="2">
                  <c:v>-2</c:v>
                </c:pt>
                <c:pt idx="3">
                  <c:v>-3</c:v>
                </c:pt>
                <c:pt idx="4">
                  <c:v>-3</c:v>
                </c:pt>
                <c:pt idx="5">
                  <c:v>0</c:v>
                </c:pt>
                <c:pt idx="6">
                  <c:v>0</c:v>
                </c:pt>
                <c:pt idx="7">
                  <c:v>-3</c:v>
                </c:pt>
                <c:pt idx="8">
                  <c:v>-2</c:v>
                </c:pt>
                <c:pt idx="9">
                  <c:v>0</c:v>
                </c:pt>
                <c:pt idx="10">
                  <c:v>1</c:v>
                </c:pt>
                <c:pt idx="11">
                  <c:v>1</c:v>
                </c:pt>
                <c:pt idx="12">
                  <c:v>2</c:v>
                </c:pt>
                <c:pt idx="13">
                  <c:v>4</c:v>
                </c:pt>
                <c:pt idx="14">
                  <c:v>4</c:v>
                </c:pt>
                <c:pt idx="15">
                  <c:v>3</c:v>
                </c:pt>
                <c:pt idx="16">
                  <c:v>2</c:v>
                </c:pt>
                <c:pt idx="17">
                  <c:v>3</c:v>
                </c:pt>
                <c:pt idx="18">
                  <c:v>3</c:v>
                </c:pt>
                <c:pt idx="19">
                  <c:v>2</c:v>
                </c:pt>
                <c:pt idx="20">
                  <c:v>1</c:v>
                </c:pt>
                <c:pt idx="21">
                  <c:v>1</c:v>
                </c:pt>
                <c:pt idx="22">
                  <c:v>0</c:v>
                </c:pt>
                <c:pt idx="23">
                  <c:v>0</c:v>
                </c:pt>
                <c:pt idx="24">
                  <c:v>-1</c:v>
                </c:pt>
                <c:pt idx="25">
                  <c:v>0</c:v>
                </c:pt>
                <c:pt idx="26">
                  <c:v>-1</c:v>
                </c:pt>
                <c:pt idx="27">
                  <c:v>-3</c:v>
                </c:pt>
                <c:pt idx="28">
                  <c:v>-1</c:v>
                </c:pt>
                <c:pt idx="29">
                  <c:v>0</c:v>
                </c:pt>
                <c:pt idx="30">
                  <c:v>0</c:v>
                </c:pt>
                <c:pt idx="31">
                  <c:v>0</c:v>
                </c:pt>
                <c:pt idx="32">
                  <c:v>0</c:v>
                </c:pt>
                <c:pt idx="33">
                  <c:v>0</c:v>
                </c:pt>
                <c:pt idx="34">
                  <c:v>0</c:v>
                </c:pt>
                <c:pt idx="35">
                  <c:v>3</c:v>
                </c:pt>
                <c:pt idx="36">
                  <c:v>2</c:v>
                </c:pt>
                <c:pt idx="37">
                  <c:v>1</c:v>
                </c:pt>
              </c:numCache>
            </c:numRef>
          </c:val>
          <c:extLst>
            <c:ext xmlns:c16="http://schemas.microsoft.com/office/drawing/2014/chart" uri="{C3380CC4-5D6E-409C-BE32-E72D297353CC}">
              <c16:uniqueId val="{00000000-7A93-4605-AC40-3084775C8D16}"/>
            </c:ext>
          </c:extLst>
        </c:ser>
        <c:dLbls>
          <c:showLegendKey val="0"/>
          <c:showVal val="0"/>
          <c:showCatName val="0"/>
          <c:showSerName val="0"/>
          <c:showPercent val="0"/>
          <c:showBubbleSize val="0"/>
        </c:dLbls>
        <c:gapWidth val="33"/>
        <c:axId val="226603768"/>
        <c:axId val="227232528"/>
      </c:barChart>
      <c:catAx>
        <c:axId val="22660376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2528"/>
        <c:crosses val="autoZero"/>
        <c:auto val="1"/>
        <c:lblAlgn val="ctr"/>
        <c:lblOffset val="100"/>
        <c:noMultiLvlLbl val="0"/>
      </c:catAx>
      <c:valAx>
        <c:axId val="22723252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66037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7693606429123122E-2"/>
          <c:w val="0.88660798149489495"/>
          <c:h val="0.86734061468123003"/>
        </c:manualLayout>
      </c:layout>
      <c:barChart>
        <c:barDir val="col"/>
        <c:grouping val="clustered"/>
        <c:varyColors val="0"/>
        <c:ser>
          <c:idx val="0"/>
          <c:order val="0"/>
          <c:tx>
            <c:strRef>
              <c:f>Sheet1!$B$1</c:f>
              <c:strCache>
                <c:ptCount val="1"/>
                <c:pt idx="0">
                  <c:v>Statutory U/W results ($millions)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spPr>
              <a:solidFill>
                <a:srgbClr val="FF0000"/>
              </a:solidFill>
            </c:spPr>
            <c:extLst>
              <c:ext xmlns:c16="http://schemas.microsoft.com/office/drawing/2014/chart" uri="{C3380CC4-5D6E-409C-BE32-E72D297353CC}">
                <c16:uniqueId val="{00000004-6C64-471C-8F81-661FDB8A1ABC}"/>
              </c:ext>
            </c:extLst>
          </c:dPt>
          <c:dPt>
            <c:idx val="2"/>
            <c:invertIfNegative val="0"/>
            <c:bubble3D val="0"/>
            <c:spPr>
              <a:solidFill>
                <a:srgbClr val="FF0000"/>
              </a:solidFill>
            </c:spPr>
            <c:extLst>
              <c:ext xmlns:c16="http://schemas.microsoft.com/office/drawing/2014/chart" uri="{C3380CC4-5D6E-409C-BE32-E72D297353CC}">
                <c16:uniqueId val="{00000001-6C64-471C-8F81-661FDB8A1ABC}"/>
              </c:ext>
            </c:extLst>
          </c:dPt>
          <c:dPt>
            <c:idx val="3"/>
            <c:invertIfNegative val="0"/>
            <c:bubble3D val="0"/>
            <c:spPr>
              <a:solidFill>
                <a:srgbClr val="FF0000"/>
              </a:solidFill>
            </c:spPr>
            <c:extLst>
              <c:ext xmlns:c16="http://schemas.microsoft.com/office/drawing/2014/chart" uri="{C3380CC4-5D6E-409C-BE32-E72D297353CC}">
                <c16:uniqueId val="{00000005-6C64-471C-8F81-661FDB8A1ABC}"/>
              </c:ext>
            </c:extLst>
          </c:dPt>
          <c:dPt>
            <c:idx val="4"/>
            <c:invertIfNegative val="0"/>
            <c:bubble3D val="0"/>
            <c:spPr>
              <a:solidFill>
                <a:srgbClr val="FF0000"/>
              </a:solidFill>
            </c:spPr>
            <c:extLst>
              <c:ext xmlns:c16="http://schemas.microsoft.com/office/drawing/2014/chart" uri="{C3380CC4-5D6E-409C-BE32-E72D297353CC}">
                <c16:uniqueId val="{00000006-6C64-471C-8F81-661FDB8A1ABC}"/>
              </c:ext>
            </c:extLst>
          </c:dPt>
          <c:dPt>
            <c:idx val="5"/>
            <c:invertIfNegative val="0"/>
            <c:bubble3D val="0"/>
            <c:spPr>
              <a:solidFill>
                <a:srgbClr val="FF0000"/>
              </a:solidFill>
            </c:spPr>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spPr>
              <a:solidFill>
                <a:srgbClr val="FF0000"/>
              </a:solidFill>
            </c:spPr>
            <c:extLst>
              <c:ext xmlns:c16="http://schemas.microsoft.com/office/drawing/2014/chart" uri="{C3380CC4-5D6E-409C-BE32-E72D297353CC}">
                <c16:uniqueId val="{00000002-6C64-471C-8F81-661FDB8A1ABC}"/>
              </c:ext>
            </c:extLst>
          </c:dPt>
          <c:dPt>
            <c:idx val="10"/>
            <c:invertIfNegative val="0"/>
            <c:bubble3D val="0"/>
            <c:spPr>
              <a:solidFill>
                <a:srgbClr val="FF0000"/>
              </a:solidFill>
            </c:spPr>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Sheet1!$B$2:$B$13</c:f>
              <c:numCache>
                <c:formatCode>"$"#,##0</c:formatCode>
                <c:ptCount val="12"/>
                <c:pt idx="0">
                  <c:v>17000</c:v>
                </c:pt>
                <c:pt idx="1">
                  <c:v>-6300</c:v>
                </c:pt>
                <c:pt idx="2">
                  <c:v>-2500</c:v>
                </c:pt>
                <c:pt idx="3">
                  <c:v>-5700</c:v>
                </c:pt>
                <c:pt idx="4">
                  <c:v>-26100</c:v>
                </c:pt>
                <c:pt idx="5">
                  <c:v>-7500</c:v>
                </c:pt>
                <c:pt idx="6">
                  <c:v>2400</c:v>
                </c:pt>
                <c:pt idx="7">
                  <c:v>300</c:v>
                </c:pt>
                <c:pt idx="8">
                  <c:v>3500</c:v>
                </c:pt>
                <c:pt idx="9">
                  <c:v>-1500</c:v>
                </c:pt>
                <c:pt idx="10">
                  <c:v>-4500</c:v>
                </c:pt>
                <c:pt idx="11">
                  <c:v>6000</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20000"/>
          <c:min val="-2900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400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27A-4104-A695-FC8ADFD5C9D1}"/>
                </c:ext>
              </c:extLst>
            </c:dLbl>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-5</c:v>
                </c:pt>
                <c:pt idx="1">
                  <c:v>-3</c:v>
                </c:pt>
                <c:pt idx="2">
                  <c:v>-3</c:v>
                </c:pt>
                <c:pt idx="3">
                  <c:v>-4</c:v>
                </c:pt>
                <c:pt idx="4">
                  <c:v>-2</c:v>
                </c:pt>
                <c:pt idx="5">
                  <c:v>-4</c:v>
                </c:pt>
                <c:pt idx="6">
                  <c:v>0</c:v>
                </c:pt>
                <c:pt idx="7">
                  <c:v>-1</c:v>
                </c:pt>
                <c:pt idx="8">
                  <c:v>0</c:v>
                </c:pt>
                <c:pt idx="9">
                  <c:v>1</c:v>
                </c:pt>
                <c:pt idx="10">
                  <c:v>2</c:v>
                </c:pt>
                <c:pt idx="11">
                  <c:v>2</c:v>
                </c:pt>
                <c:pt idx="12">
                  <c:v>4</c:v>
                </c:pt>
                <c:pt idx="13">
                  <c:v>6</c:v>
                </c:pt>
                <c:pt idx="14">
                  <c:v>4</c:v>
                </c:pt>
                <c:pt idx="15">
                  <c:v>5</c:v>
                </c:pt>
                <c:pt idx="16">
                  <c:v>4</c:v>
                </c:pt>
                <c:pt idx="17">
                  <c:v>5</c:v>
                </c:pt>
                <c:pt idx="18">
                  <c:v>3</c:v>
                </c:pt>
                <c:pt idx="19">
                  <c:v>4</c:v>
                </c:pt>
                <c:pt idx="20">
                  <c:v>3</c:v>
                </c:pt>
                <c:pt idx="21">
                  <c:v>2</c:v>
                </c:pt>
                <c:pt idx="22">
                  <c:v>1</c:v>
                </c:pt>
                <c:pt idx="23">
                  <c:v>1</c:v>
                </c:pt>
                <c:pt idx="24">
                  <c:v>1</c:v>
                </c:pt>
                <c:pt idx="25">
                  <c:v>0</c:v>
                </c:pt>
                <c:pt idx="26">
                  <c:v>0</c:v>
                </c:pt>
                <c:pt idx="27">
                  <c:v>-1</c:v>
                </c:pt>
                <c:pt idx="28">
                  <c:v>-1</c:v>
                </c:pt>
                <c:pt idx="29">
                  <c:v>0</c:v>
                </c:pt>
                <c:pt idx="30">
                  <c:v>1</c:v>
                </c:pt>
                <c:pt idx="31">
                  <c:v>1</c:v>
                </c:pt>
                <c:pt idx="32">
                  <c:v>1</c:v>
                </c:pt>
                <c:pt idx="33">
                  <c:v>1</c:v>
                </c:pt>
                <c:pt idx="34">
                  <c:v>1</c:v>
                </c:pt>
                <c:pt idx="35">
                  <c:v>2</c:v>
                </c:pt>
                <c:pt idx="36">
                  <c:v>2</c:v>
                </c:pt>
                <c:pt idx="37">
                  <c:v>2</c:v>
                </c:pt>
              </c:numCache>
            </c:numRef>
          </c:val>
          <c:extLst>
            <c:ext xmlns:c16="http://schemas.microsoft.com/office/drawing/2014/chart" uri="{C3380CC4-5D6E-409C-BE32-E72D297353CC}">
              <c16:uniqueId val="{00000001-927A-4104-A695-FC8ADFD5C9D1}"/>
            </c:ext>
          </c:extLst>
        </c:ser>
        <c:dLbls>
          <c:showLegendKey val="0"/>
          <c:showVal val="0"/>
          <c:showCatName val="0"/>
          <c:showSerName val="0"/>
          <c:showPercent val="0"/>
          <c:showBubbleSize val="0"/>
        </c:dLbls>
        <c:gapWidth val="33"/>
        <c:axId val="227234880"/>
        <c:axId val="227235272"/>
      </c:barChart>
      <c:catAx>
        <c:axId val="22723488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5272"/>
        <c:crosses val="autoZero"/>
        <c:auto val="1"/>
        <c:lblAlgn val="ctr"/>
        <c:lblOffset val="100"/>
        <c:noMultiLvlLbl val="0"/>
      </c:catAx>
      <c:valAx>
        <c:axId val="22723527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488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62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7FAA-4265-A0ED-0C1A5DFD3634}"/>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-3</c:v>
                </c:pt>
                <c:pt idx="2">
                  <c:v>-4</c:v>
                </c:pt>
                <c:pt idx="3">
                  <c:v>-3</c:v>
                </c:pt>
                <c:pt idx="4">
                  <c:v>-3</c:v>
                </c:pt>
                <c:pt idx="5">
                  <c:v>-4</c:v>
                </c:pt>
                <c:pt idx="6">
                  <c:v>0</c:v>
                </c:pt>
                <c:pt idx="7">
                  <c:v>-3</c:v>
                </c:pt>
                <c:pt idx="8">
                  <c:v>-2</c:v>
                </c:pt>
                <c:pt idx="9">
                  <c:v>-1</c:v>
                </c:pt>
                <c:pt idx="10">
                  <c:v>1</c:v>
                </c:pt>
                <c:pt idx="11">
                  <c:v>1</c:v>
                </c:pt>
                <c:pt idx="12">
                  <c:v>2</c:v>
                </c:pt>
                <c:pt idx="13">
                  <c:v>2</c:v>
                </c:pt>
                <c:pt idx="14">
                  <c:v>3</c:v>
                </c:pt>
                <c:pt idx="15">
                  <c:v>3</c:v>
                </c:pt>
                <c:pt idx="16">
                  <c:v>3</c:v>
                </c:pt>
                <c:pt idx="17">
                  <c:v>2</c:v>
                </c:pt>
                <c:pt idx="18">
                  <c:v>2</c:v>
                </c:pt>
                <c:pt idx="19">
                  <c:v>1</c:v>
                </c:pt>
                <c:pt idx="20">
                  <c:v>1</c:v>
                </c:pt>
                <c:pt idx="21">
                  <c:v>1</c:v>
                </c:pt>
                <c:pt idx="22">
                  <c:v>0</c:v>
                </c:pt>
                <c:pt idx="23">
                  <c:v>0</c:v>
                </c:pt>
                <c:pt idx="24">
                  <c:v>0</c:v>
                </c:pt>
                <c:pt idx="25">
                  <c:v>0</c:v>
                </c:pt>
                <c:pt idx="26">
                  <c:v>-1</c:v>
                </c:pt>
                <c:pt idx="27">
                  <c:v>-2</c:v>
                </c:pt>
                <c:pt idx="28">
                  <c:v>-1</c:v>
                </c:pt>
                <c:pt idx="29">
                  <c:v>-1</c:v>
                </c:pt>
                <c:pt idx="30">
                  <c:v>-1</c:v>
                </c:pt>
                <c:pt idx="31">
                  <c:v>-1</c:v>
                </c:pt>
                <c:pt idx="32">
                  <c:v>1</c:v>
                </c:pt>
                <c:pt idx="33">
                  <c:v>0</c:v>
                </c:pt>
                <c:pt idx="34">
                  <c:v>0</c:v>
                </c:pt>
                <c:pt idx="35">
                  <c:v>2</c:v>
                </c:pt>
                <c:pt idx="36">
                  <c:v>1</c:v>
                </c:pt>
                <c:pt idx="37">
                  <c:v>2</c:v>
                </c:pt>
              </c:numCache>
            </c:numRef>
          </c:val>
          <c:extLst>
            <c:ext xmlns:c16="http://schemas.microsoft.com/office/drawing/2014/chart" uri="{C3380CC4-5D6E-409C-BE32-E72D297353CC}">
              <c16:uniqueId val="{00000001-7FAA-4265-A0ED-0C1A5DFD3634}"/>
            </c:ext>
          </c:extLst>
        </c:ser>
        <c:dLbls>
          <c:showLegendKey val="0"/>
          <c:showVal val="0"/>
          <c:showCatName val="0"/>
          <c:showSerName val="0"/>
          <c:showPercent val="0"/>
          <c:showBubbleSize val="0"/>
        </c:dLbls>
        <c:gapWidth val="33"/>
        <c:axId val="227232920"/>
        <c:axId val="227230568"/>
      </c:barChart>
      <c:catAx>
        <c:axId val="22723292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0568"/>
        <c:crosses val="autoZero"/>
        <c:auto val="1"/>
        <c:lblAlgn val="ctr"/>
        <c:lblOffset val="100"/>
        <c:noMultiLvlLbl val="0"/>
      </c:catAx>
      <c:valAx>
        <c:axId val="22723056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292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38532631748919E-2"/>
          <c:y val="6.789824048542499E-2"/>
          <c:w val="0.89414950510979796"/>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E767-4A4D-B355-E39BDE2CC34F}"/>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-6</c:v>
                </c:pt>
                <c:pt idx="1">
                  <c:v>-5</c:v>
                </c:pt>
                <c:pt idx="2">
                  <c:v>-5</c:v>
                </c:pt>
                <c:pt idx="3">
                  <c:v>-5</c:v>
                </c:pt>
                <c:pt idx="4">
                  <c:v>-4</c:v>
                </c:pt>
                <c:pt idx="5">
                  <c:v>-5</c:v>
                </c:pt>
                <c:pt idx="6">
                  <c:v>-6</c:v>
                </c:pt>
                <c:pt idx="7">
                  <c:v>-5</c:v>
                </c:pt>
                <c:pt idx="8">
                  <c:v>-3</c:v>
                </c:pt>
                <c:pt idx="9">
                  <c:v>-2</c:v>
                </c:pt>
                <c:pt idx="10">
                  <c:v>2</c:v>
                </c:pt>
                <c:pt idx="11">
                  <c:v>2</c:v>
                </c:pt>
                <c:pt idx="12">
                  <c:v>4</c:v>
                </c:pt>
                <c:pt idx="13">
                  <c:v>6</c:v>
                </c:pt>
                <c:pt idx="14">
                  <c:v>5</c:v>
                </c:pt>
                <c:pt idx="15">
                  <c:v>4</c:v>
                </c:pt>
                <c:pt idx="16">
                  <c:v>5</c:v>
                </c:pt>
                <c:pt idx="17">
                  <c:v>6</c:v>
                </c:pt>
                <c:pt idx="18">
                  <c:v>3</c:v>
                </c:pt>
                <c:pt idx="19">
                  <c:v>2</c:v>
                </c:pt>
                <c:pt idx="20">
                  <c:v>3</c:v>
                </c:pt>
                <c:pt idx="21">
                  <c:v>2</c:v>
                </c:pt>
                <c:pt idx="22">
                  <c:v>1</c:v>
                </c:pt>
                <c:pt idx="23">
                  <c:v>0</c:v>
                </c:pt>
                <c:pt idx="24">
                  <c:v>0</c:v>
                </c:pt>
                <c:pt idx="25">
                  <c:v>0</c:v>
                </c:pt>
                <c:pt idx="26">
                  <c:v>-2</c:v>
                </c:pt>
                <c:pt idx="27">
                  <c:v>-1</c:v>
                </c:pt>
                <c:pt idx="28">
                  <c:v>0</c:v>
                </c:pt>
                <c:pt idx="29">
                  <c:v>0</c:v>
                </c:pt>
                <c:pt idx="30">
                  <c:v>-2</c:v>
                </c:pt>
                <c:pt idx="31">
                  <c:v>0</c:v>
                </c:pt>
                <c:pt idx="32">
                  <c:v>1</c:v>
                </c:pt>
                <c:pt idx="33">
                  <c:v>1</c:v>
                </c:pt>
                <c:pt idx="34">
                  <c:v>1</c:v>
                </c:pt>
                <c:pt idx="35">
                  <c:v>2</c:v>
                </c:pt>
                <c:pt idx="36">
                  <c:v>1</c:v>
                </c:pt>
                <c:pt idx="37">
                  <c:v>3</c:v>
                </c:pt>
              </c:numCache>
            </c:numRef>
          </c:val>
          <c:extLst>
            <c:ext xmlns:c16="http://schemas.microsoft.com/office/drawing/2014/chart" uri="{C3380CC4-5D6E-409C-BE32-E72D297353CC}">
              <c16:uniqueId val="{00000001-E767-4A4D-B355-E39BDE2CC34F}"/>
            </c:ext>
          </c:extLst>
        </c:ser>
        <c:dLbls>
          <c:showLegendKey val="0"/>
          <c:showVal val="0"/>
          <c:showCatName val="0"/>
          <c:showSerName val="0"/>
          <c:showPercent val="0"/>
          <c:showBubbleSize val="0"/>
        </c:dLbls>
        <c:gapWidth val="33"/>
        <c:axId val="227234096"/>
        <c:axId val="227237232"/>
      </c:barChart>
      <c:catAx>
        <c:axId val="227234096"/>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7232"/>
        <c:crosses val="autoZero"/>
        <c:auto val="1"/>
        <c:lblAlgn val="ctr"/>
        <c:lblOffset val="100"/>
        <c:noMultiLvlLbl val="0"/>
      </c:catAx>
      <c:valAx>
        <c:axId val="22723723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409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8339-4552-B84E-4F2887C7035F}"/>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-5</c:v>
                </c:pt>
                <c:pt idx="1">
                  <c:v>-3</c:v>
                </c:pt>
                <c:pt idx="2">
                  <c:v>-3</c:v>
                </c:pt>
                <c:pt idx="3">
                  <c:v>-3</c:v>
                </c:pt>
                <c:pt idx="4">
                  <c:v>-2</c:v>
                </c:pt>
                <c:pt idx="5">
                  <c:v>0</c:v>
                </c:pt>
                <c:pt idx="6">
                  <c:v>0</c:v>
                </c:pt>
                <c:pt idx="7">
                  <c:v>-3</c:v>
                </c:pt>
                <c:pt idx="8">
                  <c:v>-2</c:v>
                </c:pt>
                <c:pt idx="9">
                  <c:v>-2</c:v>
                </c:pt>
                <c:pt idx="10">
                  <c:v>0</c:v>
                </c:pt>
                <c:pt idx="11">
                  <c:v>2</c:v>
                </c:pt>
                <c:pt idx="12">
                  <c:v>3</c:v>
                </c:pt>
                <c:pt idx="13">
                  <c:v>4</c:v>
                </c:pt>
                <c:pt idx="14">
                  <c:v>4</c:v>
                </c:pt>
                <c:pt idx="15">
                  <c:v>5</c:v>
                </c:pt>
                <c:pt idx="16">
                  <c:v>4</c:v>
                </c:pt>
                <c:pt idx="17">
                  <c:v>4</c:v>
                </c:pt>
                <c:pt idx="18">
                  <c:v>3</c:v>
                </c:pt>
                <c:pt idx="19">
                  <c:v>3</c:v>
                </c:pt>
                <c:pt idx="20">
                  <c:v>1</c:v>
                </c:pt>
                <c:pt idx="21">
                  <c:v>2</c:v>
                </c:pt>
                <c:pt idx="22">
                  <c:v>1</c:v>
                </c:pt>
                <c:pt idx="23">
                  <c:v>0</c:v>
                </c:pt>
                <c:pt idx="24">
                  <c:v>0</c:v>
                </c:pt>
                <c:pt idx="25">
                  <c:v>0</c:v>
                </c:pt>
                <c:pt idx="26">
                  <c:v>-4</c:v>
                </c:pt>
                <c:pt idx="27">
                  <c:v>-2</c:v>
                </c:pt>
                <c:pt idx="28">
                  <c:v>-1</c:v>
                </c:pt>
                <c:pt idx="29">
                  <c:v>-1</c:v>
                </c:pt>
                <c:pt idx="30">
                  <c:v>-1</c:v>
                </c:pt>
                <c:pt idx="31">
                  <c:v>1</c:v>
                </c:pt>
                <c:pt idx="32">
                  <c:v>1</c:v>
                </c:pt>
                <c:pt idx="33">
                  <c:v>1</c:v>
                </c:pt>
                <c:pt idx="34">
                  <c:v>1</c:v>
                </c:pt>
                <c:pt idx="35">
                  <c:v>2</c:v>
                </c:pt>
                <c:pt idx="36">
                  <c:v>2</c:v>
                </c:pt>
                <c:pt idx="37">
                  <c:v>2</c:v>
                </c:pt>
              </c:numCache>
            </c:numRef>
          </c:val>
          <c:extLst>
            <c:ext xmlns:c16="http://schemas.microsoft.com/office/drawing/2014/chart" uri="{C3380CC4-5D6E-409C-BE32-E72D297353CC}">
              <c16:uniqueId val="{00000001-8339-4552-B84E-4F2887C7035F}"/>
            </c:ext>
          </c:extLst>
        </c:ser>
        <c:dLbls>
          <c:showLegendKey val="0"/>
          <c:showVal val="0"/>
          <c:showCatName val="0"/>
          <c:showSerName val="0"/>
          <c:showPercent val="0"/>
          <c:showBubbleSize val="0"/>
        </c:dLbls>
        <c:gapWidth val="33"/>
        <c:axId val="227231352"/>
        <c:axId val="227235664"/>
      </c:barChart>
      <c:catAx>
        <c:axId val="22723135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5664"/>
        <c:crosses val="autoZero"/>
        <c:auto val="1"/>
        <c:lblAlgn val="ctr"/>
        <c:lblOffset val="100"/>
        <c:noMultiLvlLbl val="0"/>
      </c:catAx>
      <c:valAx>
        <c:axId val="22723566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135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62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F230-485C-B018-CD8F951297B1}"/>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-4</c:v>
                </c:pt>
                <c:pt idx="2">
                  <c:v>-3</c:v>
                </c:pt>
                <c:pt idx="3">
                  <c:v>-3</c:v>
                </c:pt>
                <c:pt idx="4">
                  <c:v>-2</c:v>
                </c:pt>
                <c:pt idx="5">
                  <c:v>-3</c:v>
                </c:pt>
                <c:pt idx="6">
                  <c:v>-1</c:v>
                </c:pt>
                <c:pt idx="7">
                  <c:v>-2</c:v>
                </c:pt>
                <c:pt idx="8">
                  <c:v>-1</c:v>
                </c:pt>
                <c:pt idx="9">
                  <c:v>-1</c:v>
                </c:pt>
                <c:pt idx="10">
                  <c:v>0</c:v>
                </c:pt>
                <c:pt idx="11">
                  <c:v>1</c:v>
                </c:pt>
                <c:pt idx="12">
                  <c:v>4</c:v>
                </c:pt>
                <c:pt idx="13">
                  <c:v>5</c:v>
                </c:pt>
                <c:pt idx="14">
                  <c:v>6</c:v>
                </c:pt>
                <c:pt idx="15">
                  <c:v>5</c:v>
                </c:pt>
                <c:pt idx="16">
                  <c:v>6</c:v>
                </c:pt>
                <c:pt idx="17">
                  <c:v>5</c:v>
                </c:pt>
                <c:pt idx="18">
                  <c:v>4</c:v>
                </c:pt>
                <c:pt idx="19">
                  <c:v>4</c:v>
                </c:pt>
                <c:pt idx="20">
                  <c:v>3</c:v>
                </c:pt>
                <c:pt idx="21">
                  <c:v>2</c:v>
                </c:pt>
                <c:pt idx="22">
                  <c:v>1</c:v>
                </c:pt>
                <c:pt idx="23">
                  <c:v>1</c:v>
                </c:pt>
                <c:pt idx="24">
                  <c:v>2</c:v>
                </c:pt>
                <c:pt idx="25">
                  <c:v>2</c:v>
                </c:pt>
                <c:pt idx="26">
                  <c:v>0</c:v>
                </c:pt>
                <c:pt idx="27">
                  <c:v>-1</c:v>
                </c:pt>
                <c:pt idx="28">
                  <c:v>2</c:v>
                </c:pt>
                <c:pt idx="29">
                  <c:v>3</c:v>
                </c:pt>
                <c:pt idx="30">
                  <c:v>3</c:v>
                </c:pt>
                <c:pt idx="31">
                  <c:v>3</c:v>
                </c:pt>
                <c:pt idx="32">
                  <c:v>4</c:v>
                </c:pt>
                <c:pt idx="33">
                  <c:v>5</c:v>
                </c:pt>
                <c:pt idx="34">
                  <c:v>5</c:v>
                </c:pt>
                <c:pt idx="35">
                  <c:v>5</c:v>
                </c:pt>
                <c:pt idx="36">
                  <c:v>6</c:v>
                </c:pt>
                <c:pt idx="37">
                  <c:v>6</c:v>
                </c:pt>
              </c:numCache>
            </c:numRef>
          </c:val>
          <c:extLst>
            <c:ext xmlns:c16="http://schemas.microsoft.com/office/drawing/2014/chart" uri="{C3380CC4-5D6E-409C-BE32-E72D297353CC}">
              <c16:uniqueId val="{00000001-F230-485C-B018-CD8F951297B1}"/>
            </c:ext>
          </c:extLst>
        </c:ser>
        <c:dLbls>
          <c:showLegendKey val="0"/>
          <c:showVal val="0"/>
          <c:showCatName val="0"/>
          <c:showSerName val="0"/>
          <c:showPercent val="0"/>
          <c:showBubbleSize val="0"/>
        </c:dLbls>
        <c:gapWidth val="33"/>
        <c:axId val="227230176"/>
        <c:axId val="227232136"/>
      </c:barChart>
      <c:catAx>
        <c:axId val="227230176"/>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2136"/>
        <c:crosses val="autoZero"/>
        <c:auto val="1"/>
        <c:lblAlgn val="ctr"/>
        <c:lblOffset val="100"/>
        <c:noMultiLvlLbl val="0"/>
      </c:catAx>
      <c:valAx>
        <c:axId val="227232136"/>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017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01305807878629E-2"/>
          <c:y val="6.8743834956191213E-2"/>
          <c:w val="0.89458634056990138"/>
          <c:h val="0.78285761743324411"/>
        </c:manualLayout>
      </c:layout>
      <c:barChart>
        <c:barDir val="col"/>
        <c:grouping val="clustered"/>
        <c:varyColors val="0"/>
        <c:ser>
          <c:idx val="0"/>
          <c:order val="0"/>
          <c:tx>
            <c:strRef>
              <c:f>Sheet1!$B$1</c:f>
              <c:strCache>
                <c:ptCount val="1"/>
                <c:pt idx="0">
                  <c:v>Series 1</c:v>
                </c:pt>
              </c:strCache>
            </c:strRef>
          </c:tx>
          <c:invertIfNegative val="0"/>
          <c:dLbls>
            <c:dLbl>
              <c:idx val="5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0-674C-4975-8541-36CED51E3C73}"/>
                </c:ext>
              </c:extLst>
            </c:dLbl>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Sheet1!$A$2:$A$116</c:f>
              <c:strCache>
                <c:ptCount val="43"/>
                <c:pt idx="0">
                  <c:v>Mar-08</c:v>
                </c:pt>
                <c:pt idx="1">
                  <c:v>Jun-08</c:v>
                </c:pt>
                <c:pt idx="2">
                  <c:v>Sep-08</c:v>
                </c:pt>
                <c:pt idx="3">
                  <c:v>Dec-08</c:v>
                </c:pt>
                <c:pt idx="4">
                  <c:v>Mar-09</c:v>
                </c:pt>
                <c:pt idx="5">
                  <c:v>Jun-09</c:v>
                </c:pt>
                <c:pt idx="6">
                  <c:v>Sep-09</c:v>
                </c:pt>
                <c:pt idx="7">
                  <c:v>Dec-09</c:v>
                </c:pt>
                <c:pt idx="8">
                  <c:v>Mar-10</c:v>
                </c:pt>
                <c:pt idx="9">
                  <c:v>Jun-10</c:v>
                </c:pt>
                <c:pt idx="10">
                  <c:v>Sep-10</c:v>
                </c:pt>
                <c:pt idx="11">
                  <c:v>Dec-10</c:v>
                </c:pt>
                <c:pt idx="12">
                  <c:v>Mar-11</c:v>
                </c:pt>
                <c:pt idx="13">
                  <c:v>Jun-11</c:v>
                </c:pt>
                <c:pt idx="14">
                  <c:v>Sep-11</c:v>
                </c:pt>
                <c:pt idx="15">
                  <c:v>Dec-11</c:v>
                </c:pt>
                <c:pt idx="16">
                  <c:v>Mar-12</c:v>
                </c:pt>
                <c:pt idx="17">
                  <c:v>Jun-12</c:v>
                </c:pt>
                <c:pt idx="18">
                  <c:v>Sep-12</c:v>
                </c:pt>
                <c:pt idx="19">
                  <c:v>Dec-12</c:v>
                </c:pt>
                <c:pt idx="20">
                  <c:v>Mar-13</c:v>
                </c:pt>
                <c:pt idx="21">
                  <c:v>Jun-13</c:v>
                </c:pt>
                <c:pt idx="22">
                  <c:v>Sep-13</c:v>
                </c:pt>
                <c:pt idx="23">
                  <c:v>Dec-13</c:v>
                </c:pt>
                <c:pt idx="24">
                  <c:v>Mar-14</c:v>
                </c:pt>
                <c:pt idx="25">
                  <c:v>Jun-14</c:v>
                </c:pt>
                <c:pt idx="26">
                  <c:v>Sep-14</c:v>
                </c:pt>
                <c:pt idx="27">
                  <c:v>Dec-14</c:v>
                </c:pt>
                <c:pt idx="28">
                  <c:v>Mar-15</c:v>
                </c:pt>
                <c:pt idx="29">
                  <c:v>Jun-15</c:v>
                </c:pt>
                <c:pt idx="30">
                  <c:v>Sep-15</c:v>
                </c:pt>
                <c:pt idx="31">
                  <c:v>Dec-15</c:v>
                </c:pt>
                <c:pt idx="32">
                  <c:v>Mar-16</c:v>
                </c:pt>
                <c:pt idx="33">
                  <c:v>Jun-16</c:v>
                </c:pt>
                <c:pt idx="34">
                  <c:v>16-Sep</c:v>
                </c:pt>
                <c:pt idx="35">
                  <c:v>16-Dec</c:v>
                </c:pt>
                <c:pt idx="36">
                  <c:v>17-Mar</c:v>
                </c:pt>
                <c:pt idx="37">
                  <c:v>17-Jun</c:v>
                </c:pt>
                <c:pt idx="38">
                  <c:v>17-Sep</c:v>
                </c:pt>
                <c:pt idx="39">
                  <c:v>17-Dec</c:v>
                </c:pt>
                <c:pt idx="40">
                  <c:v>18-Mar</c:v>
                </c:pt>
                <c:pt idx="41">
                  <c:v>18-Jun</c:v>
                </c:pt>
                <c:pt idx="42">
                  <c:v>18-Sep</c:v>
                </c:pt>
              </c:strCache>
            </c:strRef>
          </c:cat>
          <c:val>
            <c:numRef>
              <c:f>Sheet1!$B$2:$B$116</c:f>
              <c:numCache>
                <c:formatCode>General</c:formatCode>
                <c:ptCount val="43"/>
                <c:pt idx="0">
                  <c:v>-9</c:v>
                </c:pt>
                <c:pt idx="1">
                  <c:v>-7.0000000000000009</c:v>
                </c:pt>
                <c:pt idx="2">
                  <c:v>-9</c:v>
                </c:pt>
                <c:pt idx="3">
                  <c:v>-6</c:v>
                </c:pt>
                <c:pt idx="4">
                  <c:v>-7.0000000000000009</c:v>
                </c:pt>
                <c:pt idx="5">
                  <c:v>-4</c:v>
                </c:pt>
                <c:pt idx="6">
                  <c:v>-4</c:v>
                </c:pt>
                <c:pt idx="7">
                  <c:v>-3</c:v>
                </c:pt>
                <c:pt idx="8">
                  <c:v>-3</c:v>
                </c:pt>
                <c:pt idx="9">
                  <c:v>-2</c:v>
                </c:pt>
                <c:pt idx="10">
                  <c:v>-3</c:v>
                </c:pt>
                <c:pt idx="11">
                  <c:v>-1</c:v>
                </c:pt>
                <c:pt idx="12">
                  <c:v>-2</c:v>
                </c:pt>
                <c:pt idx="13">
                  <c:v>-1</c:v>
                </c:pt>
                <c:pt idx="14">
                  <c:v>-1</c:v>
                </c:pt>
                <c:pt idx="15">
                  <c:v>0</c:v>
                </c:pt>
                <c:pt idx="16">
                  <c:v>1</c:v>
                </c:pt>
                <c:pt idx="17">
                  <c:v>4</c:v>
                </c:pt>
                <c:pt idx="18">
                  <c:v>5</c:v>
                </c:pt>
                <c:pt idx="19">
                  <c:v>6</c:v>
                </c:pt>
                <c:pt idx="20">
                  <c:v>5</c:v>
                </c:pt>
                <c:pt idx="21">
                  <c:v>6</c:v>
                </c:pt>
                <c:pt idx="22">
                  <c:v>5</c:v>
                </c:pt>
                <c:pt idx="23">
                  <c:v>4</c:v>
                </c:pt>
                <c:pt idx="24">
                  <c:v>4</c:v>
                </c:pt>
                <c:pt idx="25">
                  <c:v>3</c:v>
                </c:pt>
                <c:pt idx="26">
                  <c:v>2</c:v>
                </c:pt>
                <c:pt idx="27">
                  <c:v>0</c:v>
                </c:pt>
                <c:pt idx="28">
                  <c:v>0</c:v>
                </c:pt>
                <c:pt idx="29">
                  <c:v>1</c:v>
                </c:pt>
                <c:pt idx="30">
                  <c:v>0</c:v>
                </c:pt>
                <c:pt idx="31">
                  <c:v>-4</c:v>
                </c:pt>
                <c:pt idx="32">
                  <c:v>-2</c:v>
                </c:pt>
                <c:pt idx="33">
                  <c:v>-1</c:v>
                </c:pt>
                <c:pt idx="34">
                  <c:v>-1</c:v>
                </c:pt>
                <c:pt idx="35">
                  <c:v>-2</c:v>
                </c:pt>
                <c:pt idx="36">
                  <c:v>-2</c:v>
                </c:pt>
                <c:pt idx="37">
                  <c:v>-2</c:v>
                </c:pt>
                <c:pt idx="38">
                  <c:v>-2</c:v>
                </c:pt>
                <c:pt idx="39">
                  <c:v>-2</c:v>
                </c:pt>
                <c:pt idx="40">
                  <c:v>-2</c:v>
                </c:pt>
                <c:pt idx="41">
                  <c:v>-3</c:v>
                </c:pt>
                <c:pt idx="42">
                  <c:v>-3</c:v>
                </c:pt>
              </c:numCache>
            </c:numRef>
          </c:val>
          <c:extLst>
            <c:ext xmlns:c16="http://schemas.microsoft.com/office/drawing/2014/chart" uri="{C3380CC4-5D6E-409C-BE32-E72D297353CC}">
              <c16:uniqueId val="{00000001-674C-4975-8541-36CED51E3C73}"/>
            </c:ext>
          </c:extLst>
        </c:ser>
        <c:dLbls>
          <c:showLegendKey val="0"/>
          <c:showVal val="1"/>
          <c:showCatName val="0"/>
          <c:showSerName val="0"/>
          <c:showPercent val="0"/>
          <c:showBubbleSize val="0"/>
        </c:dLbls>
        <c:gapWidth val="33"/>
        <c:overlap val="-27"/>
        <c:axId val="227236056"/>
        <c:axId val="227236448"/>
        <c:extLst/>
      </c:barChart>
      <c:catAx>
        <c:axId val="227236056"/>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7236448"/>
        <c:crosses val="autoZero"/>
        <c:auto val="1"/>
        <c:lblAlgn val="ctr"/>
        <c:lblOffset val="100"/>
        <c:tickLblSkip val="1"/>
        <c:tickMarkSkip val="1"/>
        <c:noMultiLvlLbl val="0"/>
      </c:catAx>
      <c:valAx>
        <c:axId val="227236448"/>
        <c:scaling>
          <c:orientation val="minMax"/>
          <c:max val="10"/>
          <c:min val="-16"/>
        </c:scaling>
        <c:delete val="0"/>
        <c:axPos val="l"/>
        <c:numFmt formatCode="#,##0&quot;%&quot;" sourceLinked="0"/>
        <c:majorTickMark val="out"/>
        <c:minorTickMark val="none"/>
        <c:tickLblPos val="nextTo"/>
        <c:txPr>
          <a:bodyPr rot="-60000000" vert="horz"/>
          <a:lstStyle/>
          <a:p>
            <a:pPr>
              <a:defRPr/>
            </a:pPr>
            <a:endParaRPr lang="en-US"/>
          </a:p>
        </c:txPr>
        <c:crossAx val="227236056"/>
        <c:crosses val="autoZero"/>
        <c:crossBetween val="between"/>
        <c:majorUnit val="2"/>
      </c:valAx>
    </c:plotArea>
    <c:plotVisOnly val="1"/>
    <c:dispBlanksAs val="gap"/>
    <c:showDLblsOverMax val="0"/>
  </c:chart>
  <c:txPr>
    <a:bodyPr/>
    <a:lstStyle/>
    <a:p>
      <a:pPr>
        <a:defRPr sz="11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60D2-447C-A722-3EB859E8E491}"/>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-5</c:v>
                </c:pt>
                <c:pt idx="1">
                  <c:v>-4</c:v>
                </c:pt>
                <c:pt idx="2">
                  <c:v>-2</c:v>
                </c:pt>
                <c:pt idx="3">
                  <c:v>-3</c:v>
                </c:pt>
                <c:pt idx="4">
                  <c:v>-2</c:v>
                </c:pt>
                <c:pt idx="5">
                  <c:v>0</c:v>
                </c:pt>
                <c:pt idx="6">
                  <c:v>-1</c:v>
                </c:pt>
                <c:pt idx="7">
                  <c:v>-1</c:v>
                </c:pt>
                <c:pt idx="8">
                  <c:v>0</c:v>
                </c:pt>
                <c:pt idx="9">
                  <c:v>0</c:v>
                </c:pt>
                <c:pt idx="10">
                  <c:v>0</c:v>
                </c:pt>
                <c:pt idx="11">
                  <c:v>2</c:v>
                </c:pt>
                <c:pt idx="12">
                  <c:v>1</c:v>
                </c:pt>
                <c:pt idx="13">
                  <c:v>3</c:v>
                </c:pt>
                <c:pt idx="14">
                  <c:v>4</c:v>
                </c:pt>
                <c:pt idx="15">
                  <c:v>3</c:v>
                </c:pt>
                <c:pt idx="16">
                  <c:v>3</c:v>
                </c:pt>
                <c:pt idx="17">
                  <c:v>3</c:v>
                </c:pt>
                <c:pt idx="18">
                  <c:v>2</c:v>
                </c:pt>
                <c:pt idx="19">
                  <c:v>2</c:v>
                </c:pt>
                <c:pt idx="20">
                  <c:v>2</c:v>
                </c:pt>
                <c:pt idx="21">
                  <c:v>1</c:v>
                </c:pt>
                <c:pt idx="22">
                  <c:v>1</c:v>
                </c:pt>
                <c:pt idx="23">
                  <c:v>1</c:v>
                </c:pt>
                <c:pt idx="24">
                  <c:v>0</c:v>
                </c:pt>
                <c:pt idx="25">
                  <c:v>0</c:v>
                </c:pt>
                <c:pt idx="26">
                  <c:v>-2</c:v>
                </c:pt>
                <c:pt idx="27">
                  <c:v>-3</c:v>
                </c:pt>
                <c:pt idx="28">
                  <c:v>-2</c:v>
                </c:pt>
                <c:pt idx="29">
                  <c:v>1</c:v>
                </c:pt>
                <c:pt idx="30">
                  <c:v>1</c:v>
                </c:pt>
                <c:pt idx="31">
                  <c:v>2</c:v>
                </c:pt>
                <c:pt idx="32">
                  <c:v>2</c:v>
                </c:pt>
                <c:pt idx="33">
                  <c:v>1</c:v>
                </c:pt>
                <c:pt idx="34">
                  <c:v>1</c:v>
                </c:pt>
                <c:pt idx="35">
                  <c:v>2</c:v>
                </c:pt>
                <c:pt idx="36">
                  <c:v>2</c:v>
                </c:pt>
                <c:pt idx="37">
                  <c:v>2</c:v>
                </c:pt>
              </c:numCache>
            </c:numRef>
          </c:val>
          <c:extLst>
            <c:ext xmlns:c16="http://schemas.microsoft.com/office/drawing/2014/chart" uri="{C3380CC4-5D6E-409C-BE32-E72D297353CC}">
              <c16:uniqueId val="{00000001-60D2-447C-A722-3EB859E8E491}"/>
            </c:ext>
          </c:extLst>
        </c:ser>
        <c:dLbls>
          <c:showLegendKey val="0"/>
          <c:showVal val="0"/>
          <c:showCatName val="0"/>
          <c:showSerName val="0"/>
          <c:showPercent val="0"/>
          <c:showBubbleSize val="0"/>
        </c:dLbls>
        <c:gapWidth val="33"/>
        <c:axId val="228796800"/>
        <c:axId val="228801112"/>
      </c:barChart>
      <c:catAx>
        <c:axId val="22879680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801112"/>
        <c:crosses val="autoZero"/>
        <c:auto val="1"/>
        <c:lblAlgn val="ctr"/>
        <c:lblOffset val="100"/>
        <c:noMultiLvlLbl val="0"/>
      </c:catAx>
      <c:valAx>
        <c:axId val="22880111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680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D4BC-48F7-AA26-83BDF7FFDA75}"/>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-3</c:v>
                </c:pt>
                <c:pt idx="1">
                  <c:v>0</c:v>
                </c:pt>
                <c:pt idx="2">
                  <c:v>0</c:v>
                </c:pt>
                <c:pt idx="3">
                  <c:v>0</c:v>
                </c:pt>
                <c:pt idx="4">
                  <c:v>-1</c:v>
                </c:pt>
                <c:pt idx="5">
                  <c:v>0</c:v>
                </c:pt>
                <c:pt idx="6">
                  <c:v>0</c:v>
                </c:pt>
                <c:pt idx="7">
                  <c:v>-1</c:v>
                </c:pt>
                <c:pt idx="8">
                  <c:v>0</c:v>
                </c:pt>
                <c:pt idx="9">
                  <c:v>0</c:v>
                </c:pt>
                <c:pt idx="10">
                  <c:v>0</c:v>
                </c:pt>
                <c:pt idx="11">
                  <c:v>1</c:v>
                </c:pt>
                <c:pt idx="12">
                  <c:v>2</c:v>
                </c:pt>
                <c:pt idx="13">
                  <c:v>4</c:v>
                </c:pt>
                <c:pt idx="14">
                  <c:v>4</c:v>
                </c:pt>
                <c:pt idx="15">
                  <c:v>3</c:v>
                </c:pt>
                <c:pt idx="16">
                  <c:v>5</c:v>
                </c:pt>
                <c:pt idx="17">
                  <c:v>4</c:v>
                </c:pt>
                <c:pt idx="18">
                  <c:v>2</c:v>
                </c:pt>
                <c:pt idx="19">
                  <c:v>3</c:v>
                </c:pt>
                <c:pt idx="20">
                  <c:v>1</c:v>
                </c:pt>
                <c:pt idx="21">
                  <c:v>2</c:v>
                </c:pt>
                <c:pt idx="22">
                  <c:v>1</c:v>
                </c:pt>
                <c:pt idx="23">
                  <c:v>1</c:v>
                </c:pt>
                <c:pt idx="24">
                  <c:v>1</c:v>
                </c:pt>
                <c:pt idx="25">
                  <c:v>0</c:v>
                </c:pt>
                <c:pt idx="26">
                  <c:v>0</c:v>
                </c:pt>
                <c:pt idx="27">
                  <c:v>-2</c:v>
                </c:pt>
                <c:pt idx="28">
                  <c:v>-1</c:v>
                </c:pt>
                <c:pt idx="29">
                  <c:v>0</c:v>
                </c:pt>
                <c:pt idx="30">
                  <c:v>1</c:v>
                </c:pt>
                <c:pt idx="31">
                  <c:v>2</c:v>
                </c:pt>
                <c:pt idx="32">
                  <c:v>2</c:v>
                </c:pt>
                <c:pt idx="33">
                  <c:v>1</c:v>
                </c:pt>
                <c:pt idx="34">
                  <c:v>1</c:v>
                </c:pt>
                <c:pt idx="35">
                  <c:v>1</c:v>
                </c:pt>
                <c:pt idx="36">
                  <c:v>2</c:v>
                </c:pt>
                <c:pt idx="37">
                  <c:v>2</c:v>
                </c:pt>
              </c:numCache>
            </c:numRef>
          </c:val>
          <c:extLst>
            <c:ext xmlns:c16="http://schemas.microsoft.com/office/drawing/2014/chart" uri="{C3380CC4-5D6E-409C-BE32-E72D297353CC}">
              <c16:uniqueId val="{00000001-D4BC-48F7-AA26-83BDF7FFDA75}"/>
            </c:ext>
          </c:extLst>
        </c:ser>
        <c:dLbls>
          <c:showLegendKey val="0"/>
          <c:showVal val="0"/>
          <c:showCatName val="0"/>
          <c:showSerName val="0"/>
          <c:showPercent val="0"/>
          <c:showBubbleSize val="0"/>
        </c:dLbls>
        <c:gapWidth val="33"/>
        <c:axId val="228801504"/>
        <c:axId val="228799152"/>
      </c:barChart>
      <c:catAx>
        <c:axId val="22880150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9152"/>
        <c:crosses val="autoZero"/>
        <c:auto val="1"/>
        <c:lblAlgn val="ctr"/>
        <c:lblOffset val="100"/>
        <c:noMultiLvlLbl val="0"/>
      </c:catAx>
      <c:valAx>
        <c:axId val="22879915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80150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D85-4847-AAB7-A69D68F3E243}"/>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-2</c:v>
                </c:pt>
                <c:pt idx="2">
                  <c:v>-2</c:v>
                </c:pt>
                <c:pt idx="3">
                  <c:v>-1</c:v>
                </c:pt>
                <c:pt idx="4">
                  <c:v>-1</c:v>
                </c:pt>
                <c:pt idx="5">
                  <c:v>0</c:v>
                </c:pt>
                <c:pt idx="6">
                  <c:v>0</c:v>
                </c:pt>
                <c:pt idx="7">
                  <c:v>-1</c:v>
                </c:pt>
                <c:pt idx="8">
                  <c:v>0</c:v>
                </c:pt>
                <c:pt idx="9">
                  <c:v>1</c:v>
                </c:pt>
                <c:pt idx="10">
                  <c:v>1</c:v>
                </c:pt>
                <c:pt idx="11">
                  <c:v>1</c:v>
                </c:pt>
                <c:pt idx="12">
                  <c:v>2</c:v>
                </c:pt>
                <c:pt idx="13">
                  <c:v>3</c:v>
                </c:pt>
                <c:pt idx="14">
                  <c:v>3</c:v>
                </c:pt>
                <c:pt idx="15">
                  <c:v>2</c:v>
                </c:pt>
                <c:pt idx="16">
                  <c:v>5</c:v>
                </c:pt>
                <c:pt idx="17">
                  <c:v>4</c:v>
                </c:pt>
                <c:pt idx="18">
                  <c:v>2</c:v>
                </c:pt>
                <c:pt idx="19">
                  <c:v>3</c:v>
                </c:pt>
                <c:pt idx="20">
                  <c:v>1</c:v>
                </c:pt>
                <c:pt idx="21">
                  <c:v>2</c:v>
                </c:pt>
                <c:pt idx="22">
                  <c:v>2</c:v>
                </c:pt>
                <c:pt idx="23">
                  <c:v>1</c:v>
                </c:pt>
                <c:pt idx="24">
                  <c:v>1</c:v>
                </c:pt>
                <c:pt idx="25">
                  <c:v>0</c:v>
                </c:pt>
                <c:pt idx="26">
                  <c:v>0</c:v>
                </c:pt>
                <c:pt idx="27">
                  <c:v>0</c:v>
                </c:pt>
                <c:pt idx="28">
                  <c:v>1</c:v>
                </c:pt>
                <c:pt idx="29">
                  <c:v>1</c:v>
                </c:pt>
                <c:pt idx="30">
                  <c:v>2</c:v>
                </c:pt>
                <c:pt idx="31">
                  <c:v>1</c:v>
                </c:pt>
                <c:pt idx="32">
                  <c:v>2</c:v>
                </c:pt>
                <c:pt idx="33">
                  <c:v>1</c:v>
                </c:pt>
                <c:pt idx="34">
                  <c:v>1</c:v>
                </c:pt>
                <c:pt idx="35">
                  <c:v>1</c:v>
                </c:pt>
                <c:pt idx="36">
                  <c:v>3</c:v>
                </c:pt>
                <c:pt idx="37">
                  <c:v>3</c:v>
                </c:pt>
              </c:numCache>
            </c:numRef>
          </c:val>
          <c:extLst>
            <c:ext xmlns:c16="http://schemas.microsoft.com/office/drawing/2014/chart" uri="{C3380CC4-5D6E-409C-BE32-E72D297353CC}">
              <c16:uniqueId val="{00000001-9D85-4847-AAB7-A69D68F3E243}"/>
            </c:ext>
          </c:extLst>
        </c:ser>
        <c:dLbls>
          <c:showLegendKey val="0"/>
          <c:showVal val="0"/>
          <c:showCatName val="0"/>
          <c:showSerName val="0"/>
          <c:showPercent val="0"/>
          <c:showBubbleSize val="0"/>
        </c:dLbls>
        <c:gapWidth val="33"/>
        <c:axId val="228800720"/>
        <c:axId val="228797976"/>
      </c:barChart>
      <c:catAx>
        <c:axId val="22880072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7976"/>
        <c:crosses val="autoZero"/>
        <c:auto val="1"/>
        <c:lblAlgn val="ctr"/>
        <c:lblOffset val="100"/>
        <c:noMultiLvlLbl val="0"/>
      </c:catAx>
      <c:valAx>
        <c:axId val="228797976"/>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80072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721-4013-9AE5-480C4682915E}"/>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-3</c:v>
                </c:pt>
                <c:pt idx="1">
                  <c:v>-3</c:v>
                </c:pt>
                <c:pt idx="2">
                  <c:v>-1</c:v>
                </c:pt>
                <c:pt idx="3">
                  <c:v>-1</c:v>
                </c:pt>
                <c:pt idx="4">
                  <c:v>-1</c:v>
                </c:pt>
                <c:pt idx="5">
                  <c:v>0</c:v>
                </c:pt>
                <c:pt idx="6">
                  <c:v>0</c:v>
                </c:pt>
                <c:pt idx="7">
                  <c:v>-1</c:v>
                </c:pt>
                <c:pt idx="8">
                  <c:v>-1</c:v>
                </c:pt>
                <c:pt idx="9">
                  <c:v>0</c:v>
                </c:pt>
                <c:pt idx="10">
                  <c:v>0</c:v>
                </c:pt>
                <c:pt idx="11">
                  <c:v>0</c:v>
                </c:pt>
                <c:pt idx="12">
                  <c:v>1</c:v>
                </c:pt>
                <c:pt idx="13">
                  <c:v>1</c:v>
                </c:pt>
                <c:pt idx="14">
                  <c:v>2</c:v>
                </c:pt>
                <c:pt idx="15">
                  <c:v>3</c:v>
                </c:pt>
                <c:pt idx="16">
                  <c:v>2</c:v>
                </c:pt>
                <c:pt idx="17">
                  <c:v>3</c:v>
                </c:pt>
                <c:pt idx="18">
                  <c:v>1</c:v>
                </c:pt>
                <c:pt idx="19">
                  <c:v>1</c:v>
                </c:pt>
                <c:pt idx="20">
                  <c:v>1</c:v>
                </c:pt>
                <c:pt idx="21">
                  <c:v>1</c:v>
                </c:pt>
                <c:pt idx="22">
                  <c:v>0</c:v>
                </c:pt>
                <c:pt idx="23">
                  <c:v>0</c:v>
                </c:pt>
                <c:pt idx="24">
                  <c:v>0</c:v>
                </c:pt>
                <c:pt idx="25">
                  <c:v>0</c:v>
                </c:pt>
                <c:pt idx="26">
                  <c:v>-2</c:v>
                </c:pt>
                <c:pt idx="27">
                  <c:v>-2</c:v>
                </c:pt>
                <c:pt idx="28">
                  <c:v>-1</c:v>
                </c:pt>
                <c:pt idx="29">
                  <c:v>0</c:v>
                </c:pt>
                <c:pt idx="30">
                  <c:v>0</c:v>
                </c:pt>
                <c:pt idx="31">
                  <c:v>1</c:v>
                </c:pt>
                <c:pt idx="32">
                  <c:v>0</c:v>
                </c:pt>
                <c:pt idx="33">
                  <c:v>0</c:v>
                </c:pt>
                <c:pt idx="34">
                  <c:v>0</c:v>
                </c:pt>
                <c:pt idx="35">
                  <c:v>1</c:v>
                </c:pt>
                <c:pt idx="36">
                  <c:v>1</c:v>
                </c:pt>
                <c:pt idx="37">
                  <c:v>1</c:v>
                </c:pt>
              </c:numCache>
            </c:numRef>
          </c:val>
          <c:extLst>
            <c:ext xmlns:c16="http://schemas.microsoft.com/office/drawing/2014/chart" uri="{C3380CC4-5D6E-409C-BE32-E72D297353CC}">
              <c16:uniqueId val="{00000001-9721-4013-9AE5-480C4682915E}"/>
            </c:ext>
          </c:extLst>
        </c:ser>
        <c:dLbls>
          <c:showLegendKey val="0"/>
          <c:showVal val="0"/>
          <c:showCatName val="0"/>
          <c:showSerName val="0"/>
          <c:showPercent val="0"/>
          <c:showBubbleSize val="0"/>
        </c:dLbls>
        <c:gapWidth val="33"/>
        <c:axId val="228794448"/>
        <c:axId val="228794840"/>
      </c:barChart>
      <c:catAx>
        <c:axId val="22879444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4840"/>
        <c:crosses val="autoZero"/>
        <c:auto val="1"/>
        <c:lblAlgn val="ctr"/>
        <c:lblOffset val="100"/>
        <c:noMultiLvlLbl val="0"/>
      </c:catAx>
      <c:valAx>
        <c:axId val="228794840"/>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444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Portfolio Yield</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Sheet1!$C$1:$Q$1</c:f>
              <c:strCache>
                <c:ptCount val="15"/>
                <c:pt idx="0">
                  <c:v>03</c:v>
                </c:pt>
                <c:pt idx="1">
                  <c:v>04</c:v>
                </c:pt>
                <c:pt idx="2">
                  <c:v>05</c:v>
                </c:pt>
                <c:pt idx="3">
                  <c:v>06</c:v>
                </c:pt>
                <c:pt idx="4">
                  <c:v>07</c:v>
                </c:pt>
                <c:pt idx="5">
                  <c:v>08</c:v>
                </c:pt>
                <c:pt idx="6">
                  <c:v>09</c:v>
                </c:pt>
                <c:pt idx="7">
                  <c:v>10</c:v>
                </c:pt>
                <c:pt idx="8">
                  <c:v>11</c:v>
                </c:pt>
                <c:pt idx="9">
                  <c:v>12</c:v>
                </c:pt>
                <c:pt idx="10">
                  <c:v>13</c:v>
                </c:pt>
                <c:pt idx="11">
                  <c:v>14</c:v>
                </c:pt>
                <c:pt idx="12">
                  <c:v>15</c:v>
                </c:pt>
                <c:pt idx="13">
                  <c:v>16</c:v>
                </c:pt>
                <c:pt idx="14">
                  <c:v>17</c:v>
                </c:pt>
              </c:strCache>
            </c:strRef>
          </c:cat>
          <c:val>
            <c:numRef>
              <c:f>Sheet1!$C$2:$Q$2</c:f>
              <c:numCache>
                <c:formatCode>0.00</c:formatCode>
                <c:ptCount val="15"/>
                <c:pt idx="0">
                  <c:v>4.4400000000000004</c:v>
                </c:pt>
                <c:pt idx="1">
                  <c:v>4.03</c:v>
                </c:pt>
                <c:pt idx="2">
                  <c:v>4.59</c:v>
                </c:pt>
                <c:pt idx="3">
                  <c:v>4.5</c:v>
                </c:pt>
                <c:pt idx="4">
                  <c:v>4.49</c:v>
                </c:pt>
                <c:pt idx="5">
                  <c:v>4.2</c:v>
                </c:pt>
                <c:pt idx="6">
                  <c:v>3.93</c:v>
                </c:pt>
                <c:pt idx="7">
                  <c:v>3.73</c:v>
                </c:pt>
                <c:pt idx="8">
                  <c:v>3.83</c:v>
                </c:pt>
                <c:pt idx="9">
                  <c:v>3.68</c:v>
                </c:pt>
                <c:pt idx="10">
                  <c:v>3.43</c:v>
                </c:pt>
                <c:pt idx="11">
                  <c:v>3.64</c:v>
                </c:pt>
                <c:pt idx="12">
                  <c:v>3.18</c:v>
                </c:pt>
                <c:pt idx="13">
                  <c:v>3.04</c:v>
                </c:pt>
                <c:pt idx="14">
                  <c:v>3.02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DD6F-4E5D-BAB7-139426A1E146}"/>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-2</c:v>
                </c:pt>
                <c:pt idx="2">
                  <c:v>-1</c:v>
                </c:pt>
                <c:pt idx="3">
                  <c:v>-1</c:v>
                </c:pt>
                <c:pt idx="4">
                  <c:v>1</c:v>
                </c:pt>
                <c:pt idx="5">
                  <c:v>0</c:v>
                </c:pt>
                <c:pt idx="6">
                  <c:v>0</c:v>
                </c:pt>
                <c:pt idx="7">
                  <c:v>-1</c:v>
                </c:pt>
                <c:pt idx="8">
                  <c:v>0</c:v>
                </c:pt>
                <c:pt idx="9">
                  <c:v>0</c:v>
                </c:pt>
                <c:pt idx="10">
                  <c:v>0</c:v>
                </c:pt>
                <c:pt idx="11">
                  <c:v>0</c:v>
                </c:pt>
                <c:pt idx="12">
                  <c:v>1</c:v>
                </c:pt>
                <c:pt idx="13">
                  <c:v>2</c:v>
                </c:pt>
                <c:pt idx="14">
                  <c:v>2</c:v>
                </c:pt>
                <c:pt idx="15">
                  <c:v>3</c:v>
                </c:pt>
                <c:pt idx="16">
                  <c:v>2</c:v>
                </c:pt>
                <c:pt idx="17">
                  <c:v>2</c:v>
                </c:pt>
                <c:pt idx="18">
                  <c:v>1</c:v>
                </c:pt>
                <c:pt idx="19">
                  <c:v>1</c:v>
                </c:pt>
                <c:pt idx="20">
                  <c:v>1</c:v>
                </c:pt>
                <c:pt idx="21">
                  <c:v>1</c:v>
                </c:pt>
                <c:pt idx="22">
                  <c:v>0</c:v>
                </c:pt>
                <c:pt idx="23">
                  <c:v>0</c:v>
                </c:pt>
                <c:pt idx="24">
                  <c:v>0</c:v>
                </c:pt>
                <c:pt idx="25">
                  <c:v>0</c:v>
                </c:pt>
                <c:pt idx="26">
                  <c:v>0</c:v>
                </c:pt>
                <c:pt idx="27">
                  <c:v>0</c:v>
                </c:pt>
                <c:pt idx="28">
                  <c:v>1</c:v>
                </c:pt>
                <c:pt idx="29">
                  <c:v>1</c:v>
                </c:pt>
                <c:pt idx="30">
                  <c:v>2</c:v>
                </c:pt>
                <c:pt idx="31">
                  <c:v>1</c:v>
                </c:pt>
                <c:pt idx="32">
                  <c:v>1</c:v>
                </c:pt>
                <c:pt idx="33">
                  <c:v>0</c:v>
                </c:pt>
                <c:pt idx="34">
                  <c:v>0</c:v>
                </c:pt>
                <c:pt idx="35">
                  <c:v>1</c:v>
                </c:pt>
                <c:pt idx="36">
                  <c:v>1</c:v>
                </c:pt>
                <c:pt idx="37">
                  <c:v>1</c:v>
                </c:pt>
              </c:numCache>
            </c:numRef>
          </c:val>
          <c:extLst>
            <c:ext xmlns:c16="http://schemas.microsoft.com/office/drawing/2014/chart" uri="{C3380CC4-5D6E-409C-BE32-E72D297353CC}">
              <c16:uniqueId val="{00000001-DD6F-4E5D-BAB7-139426A1E146}"/>
            </c:ext>
          </c:extLst>
        </c:ser>
        <c:dLbls>
          <c:showLegendKey val="0"/>
          <c:showVal val="0"/>
          <c:showCatName val="0"/>
          <c:showSerName val="0"/>
          <c:showPercent val="0"/>
          <c:showBubbleSize val="0"/>
        </c:dLbls>
        <c:gapWidth val="33"/>
        <c:axId val="228798368"/>
        <c:axId val="228799544"/>
      </c:barChart>
      <c:catAx>
        <c:axId val="22879836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9544"/>
        <c:crosses val="autoZero"/>
        <c:auto val="1"/>
        <c:lblAlgn val="ctr"/>
        <c:lblOffset val="100"/>
        <c:noMultiLvlLbl val="0"/>
      </c:catAx>
      <c:valAx>
        <c:axId val="22879954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83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572447495232E-2"/>
          <c:y val="6.789824048542499E-2"/>
          <c:w val="0.89414717705260871"/>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66B7-462E-B630-860F08F5CE97}"/>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-3</c:v>
                </c:pt>
                <c:pt idx="2">
                  <c:v>-2</c:v>
                </c:pt>
                <c:pt idx="3">
                  <c:v>0</c:v>
                </c:pt>
                <c:pt idx="4">
                  <c:v>-1</c:v>
                </c:pt>
                <c:pt idx="5">
                  <c:v>0</c:v>
                </c:pt>
                <c:pt idx="6">
                  <c:v>-1</c:v>
                </c:pt>
                <c:pt idx="7">
                  <c:v>-1</c:v>
                </c:pt>
                <c:pt idx="8">
                  <c:v>0</c:v>
                </c:pt>
                <c:pt idx="9">
                  <c:v>1</c:v>
                </c:pt>
                <c:pt idx="10">
                  <c:v>1</c:v>
                </c:pt>
                <c:pt idx="11">
                  <c:v>1</c:v>
                </c:pt>
                <c:pt idx="12">
                  <c:v>1</c:v>
                </c:pt>
                <c:pt idx="13">
                  <c:v>1</c:v>
                </c:pt>
                <c:pt idx="14">
                  <c:v>1</c:v>
                </c:pt>
                <c:pt idx="15">
                  <c:v>2</c:v>
                </c:pt>
                <c:pt idx="16">
                  <c:v>2</c:v>
                </c:pt>
                <c:pt idx="17">
                  <c:v>1</c:v>
                </c:pt>
                <c:pt idx="18">
                  <c:v>1</c:v>
                </c:pt>
                <c:pt idx="19">
                  <c:v>1</c:v>
                </c:pt>
                <c:pt idx="20">
                  <c:v>1</c:v>
                </c:pt>
                <c:pt idx="21">
                  <c:v>1</c:v>
                </c:pt>
                <c:pt idx="22">
                  <c:v>0</c:v>
                </c:pt>
                <c:pt idx="23">
                  <c:v>0</c:v>
                </c:pt>
                <c:pt idx="24">
                  <c:v>0</c:v>
                </c:pt>
                <c:pt idx="25">
                  <c:v>0</c:v>
                </c:pt>
                <c:pt idx="26">
                  <c:v>-1</c:v>
                </c:pt>
                <c:pt idx="27">
                  <c:v>-1</c:v>
                </c:pt>
                <c:pt idx="28">
                  <c:v>0</c:v>
                </c:pt>
                <c:pt idx="29">
                  <c:v>0</c:v>
                </c:pt>
                <c:pt idx="30">
                  <c:v>0</c:v>
                </c:pt>
                <c:pt idx="31">
                  <c:v>0</c:v>
                </c:pt>
                <c:pt idx="32">
                  <c:v>1</c:v>
                </c:pt>
                <c:pt idx="33">
                  <c:v>0</c:v>
                </c:pt>
                <c:pt idx="34">
                  <c:v>0</c:v>
                </c:pt>
                <c:pt idx="35">
                  <c:v>1</c:v>
                </c:pt>
                <c:pt idx="36">
                  <c:v>1</c:v>
                </c:pt>
                <c:pt idx="37">
                  <c:v>0</c:v>
                </c:pt>
              </c:numCache>
            </c:numRef>
          </c:val>
          <c:extLst>
            <c:ext xmlns:c16="http://schemas.microsoft.com/office/drawing/2014/chart" uri="{C3380CC4-5D6E-409C-BE32-E72D297353CC}">
              <c16:uniqueId val="{00000001-66B7-462E-B630-860F08F5CE97}"/>
            </c:ext>
          </c:extLst>
        </c:ser>
        <c:dLbls>
          <c:showLegendKey val="0"/>
          <c:showVal val="0"/>
          <c:showCatName val="0"/>
          <c:showSerName val="0"/>
          <c:showPercent val="0"/>
          <c:showBubbleSize val="0"/>
        </c:dLbls>
        <c:gapWidth val="33"/>
        <c:axId val="228795624"/>
        <c:axId val="228800328"/>
      </c:barChart>
      <c:catAx>
        <c:axId val="22879562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800328"/>
        <c:crosses val="autoZero"/>
        <c:auto val="1"/>
        <c:lblAlgn val="ctr"/>
        <c:lblOffset val="100"/>
        <c:noMultiLvlLbl val="0"/>
      </c:catAx>
      <c:valAx>
        <c:axId val="22880032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562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NWP</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Sheet1!$B$1:$BU$1</c:f>
              <c:strCache>
                <c:ptCount val="47"/>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strCache>
            </c:strRef>
          </c:cat>
          <c:val>
            <c:numRef>
              <c:f>Sheet1!$B$2:$BU$2</c:f>
              <c:numCache>
                <c:formatCode>0.0%</c:formatCode>
                <c:ptCount val="47"/>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c:v>4.1000000000000002E-2</c:v>
                </c:pt>
                <c:pt idx="44">
                  <c:v>3.4000000000000002E-2</c:v>
                </c:pt>
                <c:pt idx="45">
                  <c:v>2.7E-2</c:v>
                </c:pt>
                <c:pt idx="46">
                  <c:v>4.5999999999999999E-2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c:v>
                </c:pt>
              </c:strCache>
            </c:strRef>
          </c:tx>
          <c:marker>
            <c:symbol val="none"/>
          </c:marker>
          <c:cat>
            <c:strRef>
              <c:f>Sheet1!$B$1:$BU$1</c:f>
              <c:strCache>
                <c:ptCount val="47"/>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strCache>
            </c:strRef>
          </c:cat>
          <c:val>
            <c:numRef>
              <c:f>Sheet1!$B$3:$BU$3</c:f>
              <c:numCache>
                <c:formatCode>General</c:formatCode>
                <c:ptCount val="47"/>
                <c:pt idx="0" formatCode="0.00%">
                  <c:v>8.5400000000000004E-2</c:v>
                </c:pt>
                <c:pt idx="1">
                  <c:v>9.8100000000000007E-2</c:v>
                </c:pt>
                <c:pt idx="2" formatCode="0.00%">
                  <c:v>0.114</c:v>
                </c:pt>
                <c:pt idx="3" formatCode="0.00%">
                  <c:v>8.4099999999999994E-2</c:v>
                </c:pt>
                <c:pt idx="4" formatCode="0.00%">
                  <c:v>9.0499999999999997E-2</c:v>
                </c:pt>
                <c:pt idx="5" formatCode="0.00%">
                  <c:v>0.11169999999999999</c:v>
                </c:pt>
                <c:pt idx="6" formatCode="0.00%">
                  <c:v>0.111</c:v>
                </c:pt>
                <c:pt idx="7" formatCode="0.00%">
                  <c:v>0.12970000000000001</c:v>
                </c:pt>
                <c:pt idx="8" formatCode="0.00%">
                  <c:v>0.1169</c:v>
                </c:pt>
                <c:pt idx="9" formatCode="0.00%">
                  <c:v>8.7499999999999994E-2</c:v>
                </c:pt>
                <c:pt idx="10" formatCode="0.00%">
                  <c:v>0.1217</c:v>
                </c:pt>
                <c:pt idx="11" formatCode="0.00%">
                  <c:v>4.1700000000000001E-2</c:v>
                </c:pt>
                <c:pt idx="12" formatCode="0.00%">
                  <c:v>8.7599999999999997E-2</c:v>
                </c:pt>
                <c:pt idx="13" formatCode="0.00%">
                  <c:v>0.11070000000000001</c:v>
                </c:pt>
                <c:pt idx="14" formatCode="0.00%">
                  <c:v>7.5749999999999998E-2</c:v>
                </c:pt>
                <c:pt idx="15" formatCode="0.00%">
                  <c:v>5.6000000000000001E-2</c:v>
                </c:pt>
                <c:pt idx="16" formatCode="0.00%">
                  <c:v>6.0999999999999999E-2</c:v>
                </c:pt>
                <c:pt idx="17" formatCode="0.00%">
                  <c:v>7.85E-2</c:v>
                </c:pt>
                <c:pt idx="18" formatCode="0.00%">
                  <c:v>7.7100000000000002E-2</c:v>
                </c:pt>
                <c:pt idx="19" formatCode="0.00%">
                  <c:v>5.6899999999999999E-2</c:v>
                </c:pt>
                <c:pt idx="20" formatCode="0.00%">
                  <c:v>3.2500000000000001E-2</c:v>
                </c:pt>
                <c:pt idx="21" formatCode="0.00%">
                  <c:v>5.9150000000000001E-2</c:v>
                </c:pt>
                <c:pt idx="22" formatCode="0.00%">
                  <c:v>5.1900000000000002E-2</c:v>
                </c:pt>
                <c:pt idx="23" formatCode="0.00%">
                  <c:v>6.25E-2</c:v>
                </c:pt>
                <c:pt idx="24" formatCode="0.00%">
                  <c:v>4.8599999999999997E-2</c:v>
                </c:pt>
                <c:pt idx="25" formatCode="0.00%">
                  <c:v>5.6899999999999999E-2</c:v>
                </c:pt>
                <c:pt idx="26" formatCode="0.00%">
                  <c:v>6.275E-2</c:v>
                </c:pt>
                <c:pt idx="27" formatCode="0.00%">
                  <c:v>5.5800000000000002E-2</c:v>
                </c:pt>
                <c:pt idx="28" formatCode="0.00%">
                  <c:v>6.2859999999999999E-2</c:v>
                </c:pt>
                <c:pt idx="29" formatCode="0.00%">
                  <c:v>6.4600000000000005E-2</c:v>
                </c:pt>
                <c:pt idx="30" formatCode="0.00%">
                  <c:v>3.2759999999999997E-2</c:v>
                </c:pt>
                <c:pt idx="31" formatCode="0.00%">
                  <c:v>3.3500000000000002E-2</c:v>
                </c:pt>
                <c:pt idx="32" formatCode="0.00%">
                  <c:v>4.8570000000000002E-2</c:v>
                </c:pt>
                <c:pt idx="33" formatCode="0.00%">
                  <c:v>6.6390000000000005E-2</c:v>
                </c:pt>
                <c:pt idx="34" formatCode="0.00%">
                  <c:v>6.6699999999999995E-2</c:v>
                </c:pt>
                <c:pt idx="35" formatCode="0.00%">
                  <c:v>5.8200000000000002E-2</c:v>
                </c:pt>
                <c:pt idx="36" formatCode="0.00%">
                  <c:v>4.4900000000000002E-2</c:v>
                </c:pt>
                <c:pt idx="37" formatCode="0.00%">
                  <c:v>1.66E-2</c:v>
                </c:pt>
                <c:pt idx="38" formatCode="0.00%">
                  <c:v>-2.0400000000000001E-2</c:v>
                </c:pt>
                <c:pt idx="39" formatCode="0.00%">
                  <c:v>3.78E-2</c:v>
                </c:pt>
                <c:pt idx="40" formatCode="0.00%">
                  <c:v>3.6999999999999998E-2</c:v>
                </c:pt>
                <c:pt idx="41" formatCode="0.00%">
                  <c:v>4.1099999999999998E-2</c:v>
                </c:pt>
                <c:pt idx="42" formatCode="0.00%">
                  <c:v>3.32E-2</c:v>
                </c:pt>
                <c:pt idx="43" formatCode="0.00%">
                  <c:v>4.2000000000000003E-2</c:v>
                </c:pt>
                <c:pt idx="44" formatCode="0.00%">
                  <c:v>3.6999999999999998E-2</c:v>
                </c:pt>
                <c:pt idx="45" formatCode="0.00%">
                  <c:v>1.6E-2</c:v>
                </c:pt>
                <c:pt idx="46" formatCode="0.00%">
                  <c:v>4.1000000000000002E-2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4.0000000000000008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4.0000000000000008E-2"/>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7716535433102E-2"/>
          <c:y val="3.4568569712992298E-2"/>
          <c:w val="0.894014430705667"/>
          <c:h val="0.83957219251336901"/>
        </c:manualLayout>
      </c:layout>
      <c:barChart>
        <c:barDir val="col"/>
        <c:grouping val="clustered"/>
        <c:varyColors val="0"/>
        <c:ser>
          <c:idx val="2"/>
          <c:order val="0"/>
          <c:tx>
            <c:strRef>
              <c:f>Sheet1!$A$2</c:f>
              <c:strCache>
                <c:ptCount val="1"/>
                <c:pt idx="0">
                  <c:v>US</c:v>
                </c:pt>
              </c:strCache>
            </c:strRef>
          </c:tx>
          <c:spPr>
            <a:solidFill>
              <a:srgbClr val="337DBE"/>
            </a:solidFill>
          </c:spPr>
          <c:invertIfNegative val="0"/>
          <c:dPt>
            <c:idx val="7"/>
            <c:invertIfNegative val="0"/>
            <c:bubble3D val="0"/>
            <c:extLst>
              <c:ext xmlns:c16="http://schemas.microsoft.com/office/drawing/2014/chart" uri="{C3380CC4-5D6E-409C-BE32-E72D297353CC}">
                <c16:uniqueId val="{00000000-CF6B-4314-8F04-21328C7D95E0}"/>
              </c:ext>
            </c:extLst>
          </c:dPt>
          <c:dPt>
            <c:idx val="26"/>
            <c:invertIfNegative val="0"/>
            <c:bubble3D val="0"/>
            <c:spPr>
              <a:solidFill>
                <a:schemeClr val="accent2"/>
              </a:solidFill>
            </c:spPr>
            <c:extLst>
              <c:ext xmlns:c16="http://schemas.microsoft.com/office/drawing/2014/chart" uri="{C3380CC4-5D6E-409C-BE32-E72D297353CC}">
                <c16:uniqueId val="{00000000-AF00-483C-8608-C94791B28FEF}"/>
              </c:ext>
            </c:extLst>
          </c:dPt>
          <c:dPt>
            <c:idx val="29"/>
            <c:invertIfNegative val="0"/>
            <c:bubble3D val="0"/>
            <c:extLst>
              <c:ext xmlns:c16="http://schemas.microsoft.com/office/drawing/2014/chart" uri="{C3380CC4-5D6E-409C-BE32-E72D297353CC}">
                <c16:uniqueId val="{00000002-2D69-467B-BDC2-CB944D556761}"/>
              </c:ext>
            </c:extLst>
          </c:dPt>
          <c:dPt>
            <c:idx val="30"/>
            <c:invertIfNegative val="0"/>
            <c:bubble3D val="0"/>
            <c:extLst>
              <c:ext xmlns:c16="http://schemas.microsoft.com/office/drawing/2014/chart" uri="{C3380CC4-5D6E-409C-BE32-E72D297353CC}">
                <c16:uniqueId val="{00000001-2D69-467B-BDC2-CB944D556761}"/>
              </c:ext>
            </c:extLst>
          </c:dPt>
          <c:dPt>
            <c:idx val="31"/>
            <c:invertIfNegative val="0"/>
            <c:bubble3D val="0"/>
            <c:extLst>
              <c:ext xmlns:c16="http://schemas.microsoft.com/office/drawing/2014/chart" uri="{C3380CC4-5D6E-409C-BE32-E72D297353CC}">
                <c16:uniqueId val="{00000000-2D69-467B-BDC2-CB944D556761}"/>
              </c:ext>
            </c:extLst>
          </c:dPt>
          <c:dPt>
            <c:idx val="32"/>
            <c:invertIfNegative val="0"/>
            <c:bubble3D val="0"/>
            <c:extLst>
              <c:ext xmlns:c16="http://schemas.microsoft.com/office/drawing/2014/chart" uri="{C3380CC4-5D6E-409C-BE32-E72D297353CC}">
                <c16:uniqueId val="{00000002-CF6B-4314-8F04-21328C7D95E0}"/>
              </c:ext>
            </c:extLst>
          </c:dPt>
          <c:dPt>
            <c:idx val="33"/>
            <c:invertIfNegative val="0"/>
            <c:bubble3D val="0"/>
            <c:extLst>
              <c:ext xmlns:c16="http://schemas.microsoft.com/office/drawing/2014/chart" uri="{C3380CC4-5D6E-409C-BE32-E72D297353CC}">
                <c16:uniqueId val="{00000004-CF6B-4314-8F04-21328C7D95E0}"/>
              </c:ext>
            </c:extLst>
          </c:dPt>
          <c:dPt>
            <c:idx val="34"/>
            <c:invertIfNegative val="0"/>
            <c:bubble3D val="0"/>
            <c:extLst>
              <c:ext xmlns:c16="http://schemas.microsoft.com/office/drawing/2014/chart" uri="{C3380CC4-5D6E-409C-BE32-E72D297353CC}">
                <c16:uniqueId val="{00000006-CF6B-4314-8F04-21328C7D95E0}"/>
              </c:ext>
            </c:extLst>
          </c:dPt>
          <c:dPt>
            <c:idx val="35"/>
            <c:invertIfNegative val="0"/>
            <c:bubble3D val="0"/>
            <c:extLst>
              <c:ext xmlns:c16="http://schemas.microsoft.com/office/drawing/2014/chart" uri="{C3380CC4-5D6E-409C-BE32-E72D297353CC}">
                <c16:uniqueId val="{00000008-CF6B-4314-8F04-21328C7D95E0}"/>
              </c:ext>
            </c:extLst>
          </c:dPt>
          <c:dPt>
            <c:idx val="36"/>
            <c:invertIfNegative val="0"/>
            <c:bubble3D val="0"/>
            <c:extLst>
              <c:ext xmlns:c16="http://schemas.microsoft.com/office/drawing/2014/chart" uri="{C3380CC4-5D6E-409C-BE32-E72D297353CC}">
                <c16:uniqueId val="{0000000A-CF6B-4314-8F04-21328C7D95E0}"/>
              </c:ext>
            </c:extLst>
          </c:dPt>
          <c:dPt>
            <c:idx val="37"/>
            <c:invertIfNegative val="0"/>
            <c:bubble3D val="0"/>
            <c:extLst>
              <c:ext xmlns:c16="http://schemas.microsoft.com/office/drawing/2014/chart" uri="{C3380CC4-5D6E-409C-BE32-E72D297353CC}">
                <c16:uniqueId val="{0000000C-CF6B-4314-8F04-21328C7D95E0}"/>
              </c:ext>
            </c:extLst>
          </c:dPt>
          <c:dPt>
            <c:idx val="38"/>
            <c:invertIfNegative val="0"/>
            <c:bubble3D val="0"/>
            <c:extLst>
              <c:ext xmlns:c16="http://schemas.microsoft.com/office/drawing/2014/chart" uri="{C3380CC4-5D6E-409C-BE32-E72D297353CC}">
                <c16:uniqueId val="{0000000E-CF6B-4314-8F04-21328C7D95E0}"/>
              </c:ext>
            </c:extLst>
          </c:dPt>
          <c:dPt>
            <c:idx val="39"/>
            <c:invertIfNegative val="0"/>
            <c:bubble3D val="0"/>
            <c:extLst>
              <c:ext xmlns:c16="http://schemas.microsoft.com/office/drawing/2014/chart" uri="{C3380CC4-5D6E-409C-BE32-E72D297353CC}">
                <c16:uniqueId val="{00000010-CF6B-4314-8F04-21328C7D95E0}"/>
              </c:ext>
            </c:extLst>
          </c:dPt>
          <c:dLbls>
            <c:dLbl>
              <c:idx val="32"/>
              <c:layout>
                <c:manualLayout>
                  <c:x val="0"/>
                  <c:y val="6.90425457019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B-4314-8F04-21328C7D95E0}"/>
                </c:ext>
              </c:extLst>
            </c:dLbl>
            <c:dLbl>
              <c:idx val="34"/>
              <c:layout>
                <c:manualLayout>
                  <c:x val="0"/>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B-4314-8F04-21328C7D95E0}"/>
                </c:ext>
              </c:extLst>
            </c:dLbl>
            <c:dLbl>
              <c:idx val="36"/>
              <c:layout>
                <c:manualLayout>
                  <c:x val="-1.1153229838812999E-16"/>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B-4314-8F04-21328C7D95E0}"/>
                </c:ext>
              </c:extLst>
            </c:dLbl>
            <c:dLbl>
              <c:idx val="38"/>
              <c:layout>
                <c:manualLayout>
                  <c:x val="-1.1153229838812999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6B-4314-8F04-21328C7D95E0}"/>
                </c:ext>
              </c:extLst>
            </c:dLbl>
            <c:dLbl>
              <c:idx val="39"/>
              <c:layout>
                <c:manualLayout>
                  <c:x val="7.6045627376425797E-4"/>
                  <c:y val="1.35910523035339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1482829855393501E-2"/>
                      <c:h val="3.1742446296995498E-2"/>
                    </c:manualLayout>
                  </c15:layout>
                </c:ext>
                <c:ext xmlns:c16="http://schemas.microsoft.com/office/drawing/2014/chart" uri="{C3380CC4-5D6E-409C-BE32-E72D297353CC}">
                  <c16:uniqueId val="{00000010-CF6B-4314-8F04-21328C7D95E0}"/>
                </c:ext>
              </c:extLst>
            </c:dLbl>
            <c:spPr>
              <a:noFill/>
              <a:ln>
                <a:noFill/>
              </a:ln>
              <a:effectLst/>
            </c:spPr>
            <c:txPr>
              <a:bodyPr rot="-5400000" vert="horz" lIns="0" tIns="0" rIns="0"/>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Sheet1!$B$1:$AB$1</c:f>
              <c:strCache>
                <c:ptCount val="27"/>
                <c:pt idx="0">
                  <c:v>12:1Q</c:v>
                </c:pt>
                <c:pt idx="1">
                  <c:v>12:2Q</c:v>
                </c:pt>
                <c:pt idx="2">
                  <c:v>12:3Q</c:v>
                </c:pt>
                <c:pt idx="3">
                  <c:v>12:4Q</c:v>
                </c:pt>
                <c:pt idx="4">
                  <c:v>13:1Q</c:v>
                </c:pt>
                <c:pt idx="5">
                  <c:v>13:2Q</c:v>
                </c:pt>
                <c:pt idx="6">
                  <c:v>13:3Q</c:v>
                </c:pt>
                <c:pt idx="7">
                  <c:v>13:4Q</c:v>
                </c:pt>
                <c:pt idx="8">
                  <c:v>14:1Q</c:v>
                </c:pt>
                <c:pt idx="9">
                  <c:v>14:2Q</c:v>
                </c:pt>
                <c:pt idx="10">
                  <c:v>14:3Q</c:v>
                </c:pt>
                <c:pt idx="11">
                  <c:v>14:4Q</c:v>
                </c:pt>
                <c:pt idx="12">
                  <c:v>15:1Q</c:v>
                </c:pt>
                <c:pt idx="13">
                  <c:v>15:2Q</c:v>
                </c:pt>
                <c:pt idx="14">
                  <c:v>15:3Q</c:v>
                </c:pt>
                <c:pt idx="15">
                  <c:v>15:4Q</c:v>
                </c:pt>
                <c:pt idx="16">
                  <c:v>16:1Q</c:v>
                </c:pt>
                <c:pt idx="17">
                  <c:v>16:2Q</c:v>
                </c:pt>
                <c:pt idx="18">
                  <c:v>16:3Q</c:v>
                </c:pt>
                <c:pt idx="19">
                  <c:v>16:4Q</c:v>
                </c:pt>
                <c:pt idx="20">
                  <c:v>17:1Q</c:v>
                </c:pt>
                <c:pt idx="21">
                  <c:v>17:2Q</c:v>
                </c:pt>
                <c:pt idx="22">
                  <c:v>17:3Q</c:v>
                </c:pt>
                <c:pt idx="23">
                  <c:v>17:4Q</c:v>
                </c:pt>
                <c:pt idx="24">
                  <c:v>18:1Q</c:v>
                </c:pt>
                <c:pt idx="25">
                  <c:v>18:2Q</c:v>
                </c:pt>
                <c:pt idx="26">
                  <c:v>18:3Q*</c:v>
                </c:pt>
              </c:strCache>
            </c:strRef>
          </c:cat>
          <c:val>
            <c:numRef>
              <c:f>Sheet1!$B$2:$AB$2</c:f>
              <c:numCache>
                <c:formatCode>0.0</c:formatCode>
                <c:ptCount val="27"/>
                <c:pt idx="0">
                  <c:v>3.2</c:v>
                </c:pt>
                <c:pt idx="1">
                  <c:v>1.7</c:v>
                </c:pt>
                <c:pt idx="2">
                  <c:v>0.5</c:v>
                </c:pt>
                <c:pt idx="3">
                  <c:v>0.5</c:v>
                </c:pt>
                <c:pt idx="4">
                  <c:v>3.6</c:v>
                </c:pt>
                <c:pt idx="5">
                  <c:v>0.5</c:v>
                </c:pt>
                <c:pt idx="6">
                  <c:v>3.2</c:v>
                </c:pt>
                <c:pt idx="7">
                  <c:v>3.2</c:v>
                </c:pt>
                <c:pt idx="8">
                  <c:v>-1</c:v>
                </c:pt>
                <c:pt idx="9">
                  <c:v>5.0999999999999996</c:v>
                </c:pt>
                <c:pt idx="10">
                  <c:v>4.9000000000000004</c:v>
                </c:pt>
                <c:pt idx="11">
                  <c:v>1.9</c:v>
                </c:pt>
                <c:pt idx="12">
                  <c:v>3.3</c:v>
                </c:pt>
                <c:pt idx="13">
                  <c:v>3.3</c:v>
                </c:pt>
                <c:pt idx="14">
                  <c:v>1</c:v>
                </c:pt>
                <c:pt idx="15">
                  <c:v>0.4</c:v>
                </c:pt>
                <c:pt idx="16">
                  <c:v>1.5</c:v>
                </c:pt>
                <c:pt idx="17">
                  <c:v>2.2999999999999998</c:v>
                </c:pt>
                <c:pt idx="18">
                  <c:v>1.9</c:v>
                </c:pt>
                <c:pt idx="19">
                  <c:v>1.8</c:v>
                </c:pt>
                <c:pt idx="20">
                  <c:v>1.8</c:v>
                </c:pt>
                <c:pt idx="21">
                  <c:v>3</c:v>
                </c:pt>
                <c:pt idx="22">
                  <c:v>2.8</c:v>
                </c:pt>
                <c:pt idx="23">
                  <c:v>2.2999999999999998</c:v>
                </c:pt>
                <c:pt idx="24">
                  <c:v>2.2000000000000002</c:v>
                </c:pt>
                <c:pt idx="25">
                  <c:v>4.2</c:v>
                </c:pt>
                <c:pt idx="26">
                  <c:v>4.0999999999999996</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28510904"/>
        <c:axId val="528514040"/>
      </c:barChart>
      <c:catAx>
        <c:axId val="528510904"/>
        <c:scaling>
          <c:orientation val="minMax"/>
        </c:scaling>
        <c:delete val="0"/>
        <c:axPos val="b"/>
        <c:numFmt formatCode="General" sourceLinked="1"/>
        <c:majorTickMark val="out"/>
        <c:minorTickMark val="none"/>
        <c:tickLblPos val="low"/>
        <c:txPr>
          <a:bodyPr rot="-5400000" vert="horz"/>
          <a:lstStyle/>
          <a:p>
            <a:pPr>
              <a:defRPr sz="1200"/>
            </a:pPr>
            <a:endParaRPr lang="en-US"/>
          </a:p>
        </c:txPr>
        <c:crossAx val="528514040"/>
        <c:crosses val="autoZero"/>
        <c:auto val="0"/>
        <c:lblAlgn val="ctr"/>
        <c:lblOffset val="500"/>
        <c:tickLblSkip val="2"/>
        <c:tickMarkSkip val="1"/>
        <c:noMultiLvlLbl val="0"/>
      </c:catAx>
      <c:valAx>
        <c:axId val="528514040"/>
        <c:scaling>
          <c:orientation val="minMax"/>
          <c:min val="-1"/>
        </c:scaling>
        <c:delete val="0"/>
        <c:axPos val="l"/>
        <c:title>
          <c:tx>
            <c:rich>
              <a:bodyPr/>
              <a:lstStyle/>
              <a:p>
                <a:pPr>
                  <a:defRPr/>
                </a:pPr>
                <a:r>
                  <a:rPr lang="en-US" sz="1200" dirty="0"/>
                  <a:t>Real GDP Growth</a:t>
                </a:r>
              </a:p>
            </c:rich>
          </c:tx>
          <c:overlay val="0"/>
        </c:title>
        <c:numFmt formatCode="0&quot;%&quot;" sourceLinked="0"/>
        <c:majorTickMark val="out"/>
        <c:minorTickMark val="none"/>
        <c:tickLblPos val="nextTo"/>
        <c:txPr>
          <a:bodyPr/>
          <a:lstStyle/>
          <a:p>
            <a:pPr>
              <a:defRPr sz="1200"/>
            </a:pPr>
            <a:endParaRPr lang="en-US"/>
          </a:p>
        </c:txPr>
        <c:crossAx val="5285109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barChart>
        <c:barDir val="col"/>
        <c:grouping val="clustered"/>
        <c:varyColors val="0"/>
        <c:ser>
          <c:idx val="0"/>
          <c:order val="1"/>
          <c:tx>
            <c:strRef>
              <c:f>Sheet1!$C$1</c:f>
              <c:strCache>
                <c:ptCount val="1"/>
                <c:pt idx="0">
                  <c:v>Median</c:v>
                </c:pt>
              </c:strCache>
            </c:strRef>
          </c:tx>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2018:Q4</c:v>
                </c:pt>
                <c:pt idx="1">
                  <c:v>2019:Q1</c:v>
                </c:pt>
                <c:pt idx="2">
                  <c:v>2019:Q2</c:v>
                </c:pt>
                <c:pt idx="3">
                  <c:v>2019:Q3</c:v>
                </c:pt>
                <c:pt idx="4">
                  <c:v>2019:Q4</c:v>
                </c:pt>
              </c:strCache>
            </c:strRef>
          </c:cat>
          <c:val>
            <c:numRef>
              <c:f>Sheet1!$C$2:$C$6</c:f>
              <c:numCache>
                <c:formatCode>0.0%</c:formatCode>
                <c:ptCount val="5"/>
                <c:pt idx="0">
                  <c:v>2.8000000000000001E-2</c:v>
                </c:pt>
                <c:pt idx="1">
                  <c:v>2.4E-2</c:v>
                </c:pt>
                <c:pt idx="2">
                  <c:v>2.5000000000000001E-2</c:v>
                </c:pt>
                <c:pt idx="3">
                  <c:v>2.1999999999999999E-2</c:v>
                </c:pt>
                <c:pt idx="4">
                  <c:v>0.02</c:v>
                </c:pt>
              </c:numCache>
            </c:numRef>
          </c:val>
          <c:extLst>
            <c:ext xmlns:c16="http://schemas.microsoft.com/office/drawing/2014/chart" uri="{C3380CC4-5D6E-409C-BE32-E72D297353CC}">
              <c16:uniqueId val="{00000001-F542-414A-86F6-474123F29FD1}"/>
            </c:ext>
          </c:extLst>
        </c:ser>
        <c:dLbls>
          <c:showLegendKey val="0"/>
          <c:showVal val="1"/>
          <c:showCatName val="0"/>
          <c:showSerName val="0"/>
          <c:showPercent val="0"/>
          <c:showBubbleSize val="0"/>
        </c:dLbls>
        <c:gapWidth val="150"/>
        <c:axId val="542476672"/>
        <c:axId val="542473536"/>
        <c:extLst>
          <c:ext xmlns:c15="http://schemas.microsoft.com/office/drawing/2012/chart" uri="{02D57815-91ED-43cb-92C2-25804820EDAC}">
            <c15:filteredBarSeries>
              <c15:ser>
                <c:idx val="2"/>
                <c:order val="0"/>
                <c:tx>
                  <c:strRef>
                    <c:extLst>
                      <c:ext uri="{02D57815-91ED-43cb-92C2-25804820EDAC}">
                        <c15:formulaRef>
                          <c15:sqref>Sheet1!$B$1</c15:sqref>
                        </c15:formulaRef>
                      </c:ext>
                    </c:extLst>
                    <c:strCache>
                      <c:ptCount val="1"/>
                      <c:pt idx="0">
                        <c:v>Bottom 10 Avg</c:v>
                      </c:pt>
                    </c:strCache>
                  </c:strRef>
                </c:tx>
                <c:invertIfNegative val="0"/>
                <c:dPt>
                  <c:idx val="15"/>
                  <c:invertIfNegative val="0"/>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Sheet1!$A$2:$A$6</c15:sqref>
                        </c15:formulaRef>
                      </c:ext>
                    </c:extLst>
                    <c:strCache>
                      <c:ptCount val="5"/>
                      <c:pt idx="0">
                        <c:v>2018:Q4</c:v>
                      </c:pt>
                      <c:pt idx="1">
                        <c:v>2019:Q1</c:v>
                      </c:pt>
                      <c:pt idx="2">
                        <c:v>2019:Q2</c:v>
                      </c:pt>
                      <c:pt idx="3">
                        <c:v>2019:Q3</c:v>
                      </c:pt>
                      <c:pt idx="4">
                        <c:v>2019:Q4</c:v>
                      </c:pt>
                    </c:strCache>
                  </c:strRef>
                </c:cat>
                <c:val>
                  <c:numRef>
                    <c:extLst>
                      <c:ext uri="{02D57815-91ED-43cb-92C2-25804820EDAC}">
                        <c15:formulaRef>
                          <c15:sqref>Sheet1!$B$2:$B$6</c15:sqref>
                        </c15:formulaRef>
                      </c:ext>
                    </c:extLst>
                    <c:numCache>
                      <c:formatCode>0.0%</c:formatCode>
                      <c:ptCount val="5"/>
                      <c:pt idx="0">
                        <c:v>2.1999999999999999E-2</c:v>
                      </c:pt>
                      <c:pt idx="1">
                        <c:v>1.7000000000000001E-2</c:v>
                      </c:pt>
                      <c:pt idx="2">
                        <c:v>1.7999999999999999E-2</c:v>
                      </c:pt>
                      <c:pt idx="3">
                        <c:v>1.4999999999999999E-2</c:v>
                      </c:pt>
                      <c:pt idx="4">
                        <c:v>1.0999999999999999E-2</c:v>
                      </c:pt>
                    </c:numCache>
                  </c:numRef>
                </c:val>
                <c:extLst>
                  <c:ext xmlns:c16="http://schemas.microsoft.com/office/drawing/2014/chart" uri="{C3380CC4-5D6E-409C-BE32-E72D297353CC}">
                    <c16:uniqueId val="{00000004-17A7-413B-A9B3-6FD57A22FF25}"/>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Top 10 Avg</c:v>
                      </c:pt>
                    </c:strCache>
                  </c:strRef>
                </c:tx>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2018:Q4</c:v>
                      </c:pt>
                      <c:pt idx="1">
                        <c:v>2019:Q1</c:v>
                      </c:pt>
                      <c:pt idx="2">
                        <c:v>2019:Q2</c:v>
                      </c:pt>
                      <c:pt idx="3">
                        <c:v>2019:Q3</c:v>
                      </c:pt>
                      <c:pt idx="4">
                        <c:v>2019:Q4</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0.0%</c:formatCode>
                      <c:ptCount val="5"/>
                      <c:pt idx="0">
                        <c:v>3.3000000000000002E-2</c:v>
                      </c:pt>
                      <c:pt idx="1">
                        <c:v>0.03</c:v>
                      </c:pt>
                      <c:pt idx="2">
                        <c:v>3.1E-2</c:v>
                      </c:pt>
                      <c:pt idx="3">
                        <c:v>2.9000000000000001E-2</c:v>
                      </c:pt>
                      <c:pt idx="4">
                        <c:v>2.7E-2</c:v>
                      </c:pt>
                    </c:numCache>
                  </c:numRef>
                </c:val>
                <c:extLst xmlns:c15="http://schemas.microsoft.com/office/drawing/2012/chart">
                  <c:ext xmlns:c16="http://schemas.microsoft.com/office/drawing/2014/chart" uri="{C3380CC4-5D6E-409C-BE32-E72D297353CC}">
                    <c16:uniqueId val="{00000002-F542-414A-86F6-474123F29FD1}"/>
                  </c:ext>
                </c:extLst>
              </c15:ser>
            </c15:filteredBarSeries>
          </c:ext>
        </c:extLst>
      </c:barChart>
      <c:catAx>
        <c:axId val="542476672"/>
        <c:scaling>
          <c:orientation val="minMax"/>
        </c:scaling>
        <c:delete val="0"/>
        <c:axPos val="b"/>
        <c:numFmt formatCode="General" sourceLinked="1"/>
        <c:majorTickMark val="out"/>
        <c:minorTickMark val="none"/>
        <c:tickLblPos val="nextTo"/>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noMultiLvlLbl val="0"/>
      </c:catAx>
      <c:valAx>
        <c:axId val="542473536"/>
        <c:scaling>
          <c:orientation val="minMax"/>
        </c:scaling>
        <c:delete val="0"/>
        <c:axPos val="l"/>
        <c:numFmt formatCode="0.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60509831767096E-2"/>
          <c:y val="7.2152067068849343E-2"/>
          <c:w val="0.9340159271899886"/>
          <c:h val="0.74630541871921185"/>
        </c:manualLayout>
      </c:layout>
      <c:lineChart>
        <c:grouping val="standard"/>
        <c:varyColors val="0"/>
        <c:ser>
          <c:idx val="0"/>
          <c:order val="0"/>
          <c:tx>
            <c:strRef>
              <c:f>Sheet1!$A$2</c:f>
              <c:strCache>
                <c:ptCount val="1"/>
                <c:pt idx="0">
                  <c:v>Structures</c:v>
                </c:pt>
              </c:strCache>
            </c:strRef>
          </c:tx>
          <c:marker>
            <c:symbol val="none"/>
          </c:marker>
          <c:dPt>
            <c:idx val="6"/>
            <c:bubble3D val="0"/>
            <c:extLst>
              <c:ext xmlns:c16="http://schemas.microsoft.com/office/drawing/2014/chart" uri="{C3380CC4-5D6E-409C-BE32-E72D297353CC}">
                <c16:uniqueId val="{00000001-92E8-41C5-8D0E-8ED3382CBCE7}"/>
              </c:ext>
            </c:extLst>
          </c:dPt>
          <c:dPt>
            <c:idx val="7"/>
            <c:bubble3D val="0"/>
            <c:extLst>
              <c:ext xmlns:c16="http://schemas.microsoft.com/office/drawing/2014/chart" uri="{C3380CC4-5D6E-409C-BE32-E72D297353CC}">
                <c16:uniqueId val="{00000003-92E8-41C5-8D0E-8ED3382CBCE7}"/>
              </c:ext>
            </c:extLst>
          </c:dPt>
          <c:dPt>
            <c:idx val="8"/>
            <c:bubble3D val="0"/>
            <c:extLst>
              <c:ext xmlns:c16="http://schemas.microsoft.com/office/drawing/2014/chart" uri="{C3380CC4-5D6E-409C-BE32-E72D297353CC}">
                <c16:uniqueId val="{00000005-92E8-41C5-8D0E-8ED3382CBCE7}"/>
              </c:ext>
            </c:extLst>
          </c:dPt>
          <c:dPt>
            <c:idx val="13"/>
            <c:bubble3D val="0"/>
            <c:extLst>
              <c:ext xmlns:c16="http://schemas.microsoft.com/office/drawing/2014/chart" uri="{C3380CC4-5D6E-409C-BE32-E72D297353CC}">
                <c16:uniqueId val="{00000007-92E8-41C5-8D0E-8ED3382CBCE7}"/>
              </c:ext>
            </c:extLst>
          </c:dPt>
          <c:dPt>
            <c:idx val="21"/>
            <c:bubble3D val="0"/>
            <c:extLst>
              <c:ext xmlns:c16="http://schemas.microsoft.com/office/drawing/2014/chart" uri="{C3380CC4-5D6E-409C-BE32-E72D297353CC}">
                <c16:uniqueId val="{00000009-92E8-41C5-8D0E-8ED3382CBCE7}"/>
              </c:ext>
            </c:extLst>
          </c:dPt>
          <c:dLbls>
            <c:delete val="1"/>
          </c:dLbls>
          <c:cat>
            <c:strRef>
              <c:f>Sheet1!$B$1:$AC$1</c:f>
              <c:strCache>
                <c:ptCount val="28"/>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pt idx="23">
                  <c:v>2017:Q2</c:v>
                </c:pt>
                <c:pt idx="24">
                  <c:v>2017:Q3</c:v>
                </c:pt>
                <c:pt idx="25">
                  <c:v>2017:Q4</c:v>
                </c:pt>
                <c:pt idx="26">
                  <c:v>2018:Q1</c:v>
                </c:pt>
                <c:pt idx="27">
                  <c:v>2018:Q2</c:v>
                </c:pt>
              </c:strCache>
            </c:strRef>
          </c:cat>
          <c:val>
            <c:numRef>
              <c:f>Sheet1!$B$2:$AC$2</c:f>
              <c:numCache>
                <c:formatCode>0.0</c:formatCode>
                <c:ptCount val="28"/>
                <c:pt idx="0">
                  <c:v>6.7</c:v>
                </c:pt>
                <c:pt idx="1">
                  <c:v>8.3000000000000007</c:v>
                </c:pt>
                <c:pt idx="2">
                  <c:v>20.399999999999999</c:v>
                </c:pt>
                <c:pt idx="3">
                  <c:v>13.9</c:v>
                </c:pt>
                <c:pt idx="4">
                  <c:v>8.5</c:v>
                </c:pt>
                <c:pt idx="5">
                  <c:v>9.3000000000000007</c:v>
                </c:pt>
                <c:pt idx="6">
                  <c:v>-0.3</c:v>
                </c:pt>
                <c:pt idx="7">
                  <c:v>1.8</c:v>
                </c:pt>
                <c:pt idx="8">
                  <c:v>3.2</c:v>
                </c:pt>
                <c:pt idx="9">
                  <c:v>5.8</c:v>
                </c:pt>
                <c:pt idx="10">
                  <c:v>12.5</c:v>
                </c:pt>
                <c:pt idx="11">
                  <c:v>13</c:v>
                </c:pt>
                <c:pt idx="12">
                  <c:v>8</c:v>
                </c:pt>
                <c:pt idx="13">
                  <c:v>8.8000000000000007</c:v>
                </c:pt>
                <c:pt idx="14">
                  <c:v>2.9</c:v>
                </c:pt>
                <c:pt idx="15">
                  <c:v>0</c:v>
                </c:pt>
                <c:pt idx="16">
                  <c:v>-3.9</c:v>
                </c:pt>
                <c:pt idx="17">
                  <c:v>-10.7</c:v>
                </c:pt>
                <c:pt idx="18">
                  <c:v>-9.6</c:v>
                </c:pt>
                <c:pt idx="19">
                  <c:v>-9.3000000000000007</c:v>
                </c:pt>
                <c:pt idx="20">
                  <c:v>-3</c:v>
                </c:pt>
                <c:pt idx="21">
                  <c:v>2.5</c:v>
                </c:pt>
                <c:pt idx="22">
                  <c:v>6.7</c:v>
                </c:pt>
                <c:pt idx="23">
                  <c:v>6.8</c:v>
                </c:pt>
                <c:pt idx="24">
                  <c:v>2.2000000000000002</c:v>
                </c:pt>
                <c:pt idx="25">
                  <c:v>2.9</c:v>
                </c:pt>
                <c:pt idx="26">
                  <c:v>3.1</c:v>
                </c:pt>
                <c:pt idx="27">
                  <c:v>5.3</c:v>
                </c:pt>
              </c:numCache>
            </c:numRef>
          </c:val>
          <c:smooth val="0"/>
          <c:extLst>
            <c:ext xmlns:c16="http://schemas.microsoft.com/office/drawing/2014/chart" uri="{C3380CC4-5D6E-409C-BE32-E72D297353CC}">
              <c16:uniqueId val="{00000010-92E8-41C5-8D0E-8ED3382CBCE7}"/>
            </c:ext>
          </c:extLst>
        </c:ser>
        <c:ser>
          <c:idx val="1"/>
          <c:order val="1"/>
          <c:tx>
            <c:strRef>
              <c:f>Sheet1!$A$3</c:f>
              <c:strCache>
                <c:ptCount val="1"/>
                <c:pt idx="0">
                  <c:v>Equipment</c:v>
                </c:pt>
              </c:strCache>
            </c:strRef>
          </c:tx>
          <c:marker>
            <c:symbol val="none"/>
          </c:marker>
          <c:dLbls>
            <c:delete val="1"/>
          </c:dLbls>
          <c:cat>
            <c:strRef>
              <c:f>Sheet1!$B$1:$AC$1</c:f>
              <c:strCache>
                <c:ptCount val="28"/>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pt idx="23">
                  <c:v>2017:Q2</c:v>
                </c:pt>
                <c:pt idx="24">
                  <c:v>2017:Q3</c:v>
                </c:pt>
                <c:pt idx="25">
                  <c:v>2017:Q4</c:v>
                </c:pt>
                <c:pt idx="26">
                  <c:v>2018:Q1</c:v>
                </c:pt>
                <c:pt idx="27">
                  <c:v>2018:Q2</c:v>
                </c:pt>
              </c:strCache>
            </c:strRef>
          </c:cat>
          <c:val>
            <c:numRef>
              <c:f>Sheet1!$B$3:$AC$3</c:f>
              <c:numCache>
                <c:formatCode>General</c:formatCode>
                <c:ptCount val="28"/>
                <c:pt idx="0">
                  <c:v>12</c:v>
                </c:pt>
                <c:pt idx="1">
                  <c:v>11.6</c:v>
                </c:pt>
                <c:pt idx="2">
                  <c:v>10.7</c:v>
                </c:pt>
                <c:pt idx="3">
                  <c:v>10.9</c:v>
                </c:pt>
                <c:pt idx="4">
                  <c:v>4.8</c:v>
                </c:pt>
                <c:pt idx="5">
                  <c:v>4.5</c:v>
                </c:pt>
                <c:pt idx="6">
                  <c:v>2.9</c:v>
                </c:pt>
                <c:pt idx="7">
                  <c:v>2.2999999999999998</c:v>
                </c:pt>
                <c:pt idx="8">
                  <c:v>3.3</c:v>
                </c:pt>
                <c:pt idx="9">
                  <c:v>6.1</c:v>
                </c:pt>
                <c:pt idx="10">
                  <c:v>4.0999999999999996</c:v>
                </c:pt>
                <c:pt idx="11">
                  <c:v>6.1</c:v>
                </c:pt>
                <c:pt idx="12">
                  <c:v>10.7</c:v>
                </c:pt>
                <c:pt idx="13">
                  <c:v>5.0999999999999996</c:v>
                </c:pt>
                <c:pt idx="14">
                  <c:v>5.5</c:v>
                </c:pt>
                <c:pt idx="15">
                  <c:v>3.4</c:v>
                </c:pt>
                <c:pt idx="16">
                  <c:v>1.6</c:v>
                </c:pt>
                <c:pt idx="17">
                  <c:v>2</c:v>
                </c:pt>
                <c:pt idx="18">
                  <c:v>-0.8</c:v>
                </c:pt>
                <c:pt idx="19">
                  <c:v>-1</c:v>
                </c:pt>
                <c:pt idx="20">
                  <c:v>-2.7</c:v>
                </c:pt>
                <c:pt idx="21">
                  <c:v>-1.4</c:v>
                </c:pt>
                <c:pt idx="22">
                  <c:v>2.5</c:v>
                </c:pt>
                <c:pt idx="23">
                  <c:v>4.8</c:v>
                </c:pt>
                <c:pt idx="24">
                  <c:v>7.3</c:v>
                </c:pt>
                <c:pt idx="25">
                  <c:v>9.6</c:v>
                </c:pt>
                <c:pt idx="26">
                  <c:v>9.5</c:v>
                </c:pt>
                <c:pt idx="27">
                  <c:v>8.1</c:v>
                </c:pt>
              </c:numCache>
            </c:numRef>
          </c:val>
          <c:smooth val="0"/>
          <c:extLst>
            <c:ext xmlns:c16="http://schemas.microsoft.com/office/drawing/2014/chart" uri="{C3380CC4-5D6E-409C-BE32-E72D297353CC}">
              <c16:uniqueId val="{00000000-AFB2-4CD3-998F-6958A252BACA}"/>
            </c:ext>
          </c:extLst>
        </c:ser>
        <c:ser>
          <c:idx val="2"/>
          <c:order val="2"/>
          <c:tx>
            <c:strRef>
              <c:f>Sheet1!$A$4</c:f>
              <c:strCache>
                <c:ptCount val="1"/>
                <c:pt idx="0">
                  <c:v>Intellectual property products</c:v>
                </c:pt>
              </c:strCache>
            </c:strRef>
          </c:tx>
          <c:marker>
            <c:symbol val="none"/>
          </c:marker>
          <c:dLbls>
            <c:delete val="1"/>
          </c:dLbls>
          <c:cat>
            <c:strRef>
              <c:f>Sheet1!$B$1:$AC$1</c:f>
              <c:strCache>
                <c:ptCount val="28"/>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pt idx="23">
                  <c:v>2017:Q2</c:v>
                </c:pt>
                <c:pt idx="24">
                  <c:v>2017:Q3</c:v>
                </c:pt>
                <c:pt idx="25">
                  <c:v>2017:Q4</c:v>
                </c:pt>
                <c:pt idx="26">
                  <c:v>2018:Q1</c:v>
                </c:pt>
                <c:pt idx="27">
                  <c:v>2018:Q2</c:v>
                </c:pt>
              </c:strCache>
            </c:strRef>
          </c:cat>
          <c:val>
            <c:numRef>
              <c:f>Sheet1!$B$4:$AC$4</c:f>
              <c:numCache>
                <c:formatCode>General</c:formatCode>
                <c:ptCount val="28"/>
                <c:pt idx="0">
                  <c:v>4.7</c:v>
                </c:pt>
                <c:pt idx="1">
                  <c:v>4.9000000000000004</c:v>
                </c:pt>
                <c:pt idx="2">
                  <c:v>4.2</c:v>
                </c:pt>
                <c:pt idx="3">
                  <c:v>3.5</c:v>
                </c:pt>
                <c:pt idx="4">
                  <c:v>2.8</c:v>
                </c:pt>
                <c:pt idx="5">
                  <c:v>2.9</c:v>
                </c:pt>
                <c:pt idx="6">
                  <c:v>3.5</c:v>
                </c:pt>
                <c:pt idx="7">
                  <c:v>2.8</c:v>
                </c:pt>
                <c:pt idx="8">
                  <c:v>3.6</c:v>
                </c:pt>
                <c:pt idx="9">
                  <c:v>2.2000000000000002</c:v>
                </c:pt>
                <c:pt idx="10">
                  <c:v>2</c:v>
                </c:pt>
                <c:pt idx="11">
                  <c:v>4.0999999999999996</c:v>
                </c:pt>
                <c:pt idx="12">
                  <c:v>4.0999999999999996</c:v>
                </c:pt>
                <c:pt idx="13">
                  <c:v>6.4</c:v>
                </c:pt>
                <c:pt idx="14">
                  <c:v>4.3</c:v>
                </c:pt>
                <c:pt idx="15">
                  <c:v>3.7</c:v>
                </c:pt>
                <c:pt idx="16">
                  <c:v>3.3</c:v>
                </c:pt>
                <c:pt idx="17">
                  <c:v>3.5</c:v>
                </c:pt>
                <c:pt idx="18">
                  <c:v>7.1</c:v>
                </c:pt>
                <c:pt idx="19">
                  <c:v>8.5</c:v>
                </c:pt>
                <c:pt idx="20">
                  <c:v>8.6999999999999993</c:v>
                </c:pt>
                <c:pt idx="21">
                  <c:v>5.8</c:v>
                </c:pt>
                <c:pt idx="22">
                  <c:v>5.6</c:v>
                </c:pt>
                <c:pt idx="23">
                  <c:v>4.9000000000000004</c:v>
                </c:pt>
                <c:pt idx="24">
                  <c:v>3.9</c:v>
                </c:pt>
                <c:pt idx="25">
                  <c:v>4.2</c:v>
                </c:pt>
                <c:pt idx="26">
                  <c:v>5.6</c:v>
                </c:pt>
                <c:pt idx="27">
                  <c:v>6.7</c:v>
                </c:pt>
              </c:numCache>
            </c:numRef>
          </c:val>
          <c:smooth val="0"/>
          <c:extLst>
            <c:ext xmlns:c16="http://schemas.microsoft.com/office/drawing/2014/chart" uri="{C3380CC4-5D6E-409C-BE32-E72D297353CC}">
              <c16:uniqueId val="{00000000-9D6F-4980-8725-3D301522C950}"/>
            </c:ext>
          </c:extLst>
        </c:ser>
        <c:dLbls>
          <c:dLblPos val="t"/>
          <c:showLegendKey val="0"/>
          <c:showVal val="1"/>
          <c:showCatName val="0"/>
          <c:showSerName val="0"/>
          <c:showPercent val="0"/>
          <c:showBubbleSize val="0"/>
        </c:dLbls>
        <c:smooth val="0"/>
        <c:axId val="221550856"/>
        <c:axId val="158272376"/>
      </c:lineChart>
      <c:catAx>
        <c:axId val="221550856"/>
        <c:scaling>
          <c:orientation val="minMax"/>
        </c:scaling>
        <c:delete val="0"/>
        <c:axPos val="b"/>
        <c:numFmt formatCode="General" sourceLinked="1"/>
        <c:majorTickMark val="out"/>
        <c:minorTickMark val="none"/>
        <c:tickLblPos val="low"/>
        <c:spPr>
          <a:ln w="12033">
            <a:solidFill>
              <a:schemeClr val="tx1"/>
            </a:solidFill>
            <a:prstDash val="solid"/>
          </a:ln>
        </c:spPr>
        <c:txPr>
          <a:bodyPr rot="-5400000" vert="horz"/>
          <a:lstStyle/>
          <a:p>
            <a:pPr rtl="0">
              <a:defRPr sz="1400" b="0" i="0" u="none" strike="noStrike" baseline="0">
                <a:solidFill>
                  <a:schemeClr val="tx1"/>
                </a:solidFill>
                <a:latin typeface="Arial"/>
                <a:ea typeface="Arial"/>
                <a:cs typeface="Arial"/>
              </a:defRPr>
            </a:pPr>
            <a:endParaRPr lang="en-US"/>
          </a:p>
        </c:txPr>
        <c:crossAx val="158272376"/>
        <c:crossesAt val="0"/>
        <c:auto val="1"/>
        <c:lblAlgn val="ctr"/>
        <c:lblOffset val="0"/>
        <c:noMultiLvlLbl val="0"/>
      </c:catAx>
      <c:valAx>
        <c:axId val="158272376"/>
        <c:scaling>
          <c:orientation val="minMax"/>
          <c:max val="24"/>
          <c:min val="-12"/>
        </c:scaling>
        <c:delete val="0"/>
        <c:axPos val="l"/>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1550856"/>
        <c:crossesAt val="1"/>
        <c:crossBetween val="between"/>
        <c:majorUnit val="4"/>
        <c:minorUnit val="0.1"/>
      </c:valAx>
      <c:spPr>
        <a:noFill/>
        <a:ln w="25400">
          <a:noFill/>
        </a:ln>
      </c:spPr>
    </c:plotArea>
    <c:legend>
      <c:legendPos val="t"/>
      <c:layout>
        <c:manualLayout>
          <c:xMode val="edge"/>
          <c:yMode val="edge"/>
          <c:x val="0.17154408956040942"/>
          <c:y val="1.7746778621978942E-2"/>
          <c:w val="0.43871576168217369"/>
          <c:h val="0.16468055682031763"/>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Median</c:v>
                </c:pt>
              </c:strCache>
            </c:strRef>
          </c:tx>
          <c:spPr>
            <a:ln w="28575" cap="rnd">
              <a:solidFill>
                <a:schemeClr val="accent2"/>
              </a:solid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2018:Q4</c:v>
                </c:pt>
                <c:pt idx="1">
                  <c:v>2019:Q1</c:v>
                </c:pt>
                <c:pt idx="2">
                  <c:v>2019:Q2</c:v>
                </c:pt>
                <c:pt idx="3">
                  <c:v>2019:Q3</c:v>
                </c:pt>
                <c:pt idx="4">
                  <c:v>2019:Q4</c:v>
                </c:pt>
              </c:strCache>
            </c:strRef>
          </c:cat>
          <c:val>
            <c:numRef>
              <c:f>Sheet1!$C$2:$C$6</c:f>
              <c:numCache>
                <c:formatCode>General</c:formatCode>
                <c:ptCount val="5"/>
                <c:pt idx="0">
                  <c:v>3.1</c:v>
                </c:pt>
                <c:pt idx="1">
                  <c:v>3.2</c:v>
                </c:pt>
                <c:pt idx="2">
                  <c:v>3.3</c:v>
                </c:pt>
                <c:pt idx="3">
                  <c:v>3.4</c:v>
                </c:pt>
                <c:pt idx="4">
                  <c:v>3.4</c:v>
                </c:pt>
              </c:numCache>
            </c:numRef>
          </c:val>
          <c:extLst>
            <c:ext xmlns:c16="http://schemas.microsoft.com/office/drawing/2014/chart" uri="{C3380CC4-5D6E-409C-BE32-E72D297353CC}">
              <c16:uniqueId val="{00000002-EE06-4A59-ABC4-C171C8E61CE0}"/>
            </c:ext>
          </c:extLst>
        </c:ser>
        <c:dLbls>
          <c:showLegendKey val="0"/>
          <c:showVal val="0"/>
          <c:showCatName val="0"/>
          <c:showSerName val="0"/>
          <c:showPercent val="0"/>
          <c:showBubbleSize val="0"/>
        </c:dLbls>
        <c:gapWidth val="150"/>
        <c:axId val="458108872"/>
        <c:axId val="45811122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10 Most Pessimistic</c:v>
                      </c:pt>
                    </c:strCache>
                  </c:strRef>
                </c:tx>
                <c:spPr>
                  <a:ln w="28575"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2018:Q4</c:v>
                      </c:pt>
                      <c:pt idx="1">
                        <c:v>2019:Q1</c:v>
                      </c:pt>
                      <c:pt idx="2">
                        <c:v>2019:Q2</c:v>
                      </c:pt>
                      <c:pt idx="3">
                        <c:v>2019:Q3</c:v>
                      </c:pt>
                      <c:pt idx="4">
                        <c:v>2019:Q4</c:v>
                      </c:pt>
                    </c:strCache>
                  </c:strRef>
                </c:cat>
                <c:val>
                  <c:numRef>
                    <c:extLst>
                      <c:ext uri="{02D57815-91ED-43cb-92C2-25804820EDAC}">
                        <c15:formulaRef>
                          <c15:sqref>Sheet1!$B$2:$B$6</c15:sqref>
                        </c15:formulaRef>
                      </c:ext>
                    </c:extLst>
                    <c:numCache>
                      <c:formatCode>General</c:formatCode>
                      <c:ptCount val="5"/>
                      <c:pt idx="0">
                        <c:v>2.9</c:v>
                      </c:pt>
                      <c:pt idx="1">
                        <c:v>2.9</c:v>
                      </c:pt>
                      <c:pt idx="2">
                        <c:v>2.8</c:v>
                      </c:pt>
                      <c:pt idx="3">
                        <c:v>2.9</c:v>
                      </c:pt>
                      <c:pt idx="4">
                        <c:v>2.8</c:v>
                      </c:pt>
                    </c:numCache>
                  </c:numRef>
                </c:val>
                <c:extLst>
                  <c:ext xmlns:c16="http://schemas.microsoft.com/office/drawing/2014/chart" uri="{C3380CC4-5D6E-409C-BE32-E72D297353CC}">
                    <c16:uniqueId val="{00000000-EE06-4A59-ABC4-C171C8E61CE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10 Most Optimistic</c:v>
                      </c:pt>
                    </c:strCache>
                  </c:strRef>
                </c:tx>
                <c:spPr>
                  <a:ln w="28575" cap="rnd">
                    <a:solidFill>
                      <a:srgbClr val="00B050"/>
                    </a:solidFill>
                    <a:round/>
                  </a:ln>
                  <a:effectLst/>
                </c:spPr>
                <c:invertIfNegative val="0"/>
                <c:dLbls>
                  <c:dLbl>
                    <c:idx val="5"/>
                    <c:layout>
                      <c:manualLayout>
                        <c:x val="-3.2632398753894197E-2"/>
                        <c:y val="-4.69464296191481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DD9-4831-BB0F-51C2339467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2018:Q4</c:v>
                      </c:pt>
                      <c:pt idx="1">
                        <c:v>2019:Q1</c:v>
                      </c:pt>
                      <c:pt idx="2">
                        <c:v>2019:Q2</c:v>
                      </c:pt>
                      <c:pt idx="3">
                        <c:v>2019:Q3</c:v>
                      </c:pt>
                      <c:pt idx="4">
                        <c:v>2019:Q4</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pt idx="0">
                        <c:v>3.3</c:v>
                      </c:pt>
                      <c:pt idx="1">
                        <c:v>3.5</c:v>
                      </c:pt>
                      <c:pt idx="2">
                        <c:v>3.7</c:v>
                      </c:pt>
                      <c:pt idx="3">
                        <c:v>3.8</c:v>
                      </c:pt>
                      <c:pt idx="4">
                        <c:v>3.9</c:v>
                      </c:pt>
                    </c:numCache>
                  </c:numRef>
                </c:val>
                <c:extLst xmlns:c15="http://schemas.microsoft.com/office/drawing/2012/chart">
                  <c:ext xmlns:c16="http://schemas.microsoft.com/office/drawing/2014/chart" uri="{C3380CC4-5D6E-409C-BE32-E72D297353CC}">
                    <c16:uniqueId val="{00000003-EE06-4A59-ABC4-C171C8E61CE0}"/>
                  </c:ext>
                </c:extLst>
              </c15:ser>
            </c15:filteredBarSeries>
          </c:ext>
        </c:extLst>
      </c:bar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Investment</c:v>
                </c:pt>
              </c:strCache>
            </c:strRef>
          </c:tx>
          <c:spPr>
            <a:solidFill>
              <a:schemeClr val="accent1"/>
            </a:solidFill>
            <a:effectLst/>
          </c:spPr>
          <c:invertIfNegative val="0"/>
          <c:dLbls>
            <c:dLbl>
              <c:idx val="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C8-47AB-9133-B2985AD305A0}"/>
                </c:ext>
              </c:extLst>
            </c:dLbl>
            <c:dLbl>
              <c:idx val="3"/>
              <c:delete val="1"/>
              <c:extLst>
                <c:ext xmlns:c15="http://schemas.microsoft.com/office/drawing/2012/chart" uri="{CE6537A1-D6FC-4f65-9D91-7224C49458BB}"/>
                <c:ext xmlns:c16="http://schemas.microsoft.com/office/drawing/2014/chart" uri="{C3380CC4-5D6E-409C-BE32-E72D297353CC}">
                  <c16:uniqueId val="{00000000-EC54-4C60-BC2A-0344D740F9F7}"/>
                </c:ext>
              </c:extLst>
            </c:dLbl>
            <c:dLbl>
              <c:idx val="4"/>
              <c:delete val="1"/>
              <c:extLst>
                <c:ext xmlns:c15="http://schemas.microsoft.com/office/drawing/2012/chart" uri="{CE6537A1-D6FC-4f65-9D91-7224C49458BB}"/>
                <c:ext xmlns:c16="http://schemas.microsoft.com/office/drawing/2014/chart" uri="{C3380CC4-5D6E-409C-BE32-E72D297353CC}">
                  <c16:uniqueId val="{00000001-EC54-4C60-BC2A-0344D740F9F7}"/>
                </c:ext>
              </c:extLst>
            </c:dLbl>
            <c:dLbl>
              <c:idx val="8"/>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54-4C60-BC2A-0344D740F9F7}"/>
                </c:ext>
              </c:extLst>
            </c:dLbl>
            <c:dLbl>
              <c:idx val="10"/>
              <c:delete val="1"/>
              <c:extLst>
                <c:ext xmlns:c15="http://schemas.microsoft.com/office/drawing/2012/chart" uri="{CE6537A1-D6FC-4f65-9D91-7224C49458BB}"/>
                <c:ext xmlns:c16="http://schemas.microsoft.com/office/drawing/2014/chart" uri="{C3380CC4-5D6E-409C-BE32-E72D297353CC}">
                  <c16:uniqueId val="{00000003-EC54-4C60-BC2A-0344D740F9F7}"/>
                </c:ext>
              </c:extLst>
            </c:dLbl>
            <c:dLbl>
              <c:idx val="11"/>
              <c:delete val="1"/>
              <c:extLst>
                <c:ext xmlns:c15="http://schemas.microsoft.com/office/drawing/2012/chart" uri="{CE6537A1-D6FC-4f65-9D91-7224C49458BB}"/>
                <c:ext xmlns:c16="http://schemas.microsoft.com/office/drawing/2014/chart" uri="{C3380CC4-5D6E-409C-BE32-E72D297353CC}">
                  <c16:uniqueId val="{00000002-EC54-4C60-BC2A-0344D740F9F7}"/>
                </c:ext>
              </c:extLst>
            </c:dLbl>
            <c:dLbl>
              <c:idx val="16"/>
              <c:delete val="1"/>
              <c:extLst>
                <c:ext xmlns:c15="http://schemas.microsoft.com/office/drawing/2012/chart" uri="{CE6537A1-D6FC-4f65-9D91-7224C49458BB}"/>
                <c:ext xmlns:c16="http://schemas.microsoft.com/office/drawing/2014/chart" uri="{C3380CC4-5D6E-409C-BE32-E72D297353CC}">
                  <c16:uniqueId val="{00000005-EC54-4C60-BC2A-0344D740F9F7}"/>
                </c:ext>
              </c:extLst>
            </c:dLbl>
            <c:dLbl>
              <c:idx val="26"/>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54-4C60-BC2A-0344D740F9F7}"/>
                </c:ext>
              </c:extLst>
            </c:dLbl>
            <c:dLbl>
              <c:idx val="31"/>
              <c:delete val="1"/>
              <c:extLst>
                <c:ext xmlns:c15="http://schemas.microsoft.com/office/drawing/2012/chart" uri="{CE6537A1-D6FC-4f65-9D91-7224C49458BB}"/>
                <c:ext xmlns:c16="http://schemas.microsoft.com/office/drawing/2014/chart" uri="{C3380CC4-5D6E-409C-BE32-E72D297353CC}">
                  <c16:uniqueId val="{00000008-EC54-4C60-BC2A-0344D740F9F7}"/>
                </c:ext>
              </c:extLst>
            </c:dLbl>
            <c:dLbl>
              <c:idx val="32"/>
              <c:delete val="1"/>
              <c:extLst>
                <c:ext xmlns:c15="http://schemas.microsoft.com/office/drawing/2012/chart" uri="{CE6537A1-D6FC-4f65-9D91-7224C49458BB}"/>
                <c:ext xmlns:c16="http://schemas.microsoft.com/office/drawing/2014/chart" uri="{C3380CC4-5D6E-409C-BE32-E72D297353CC}">
                  <c16:uniqueId val="{00000006-EC54-4C60-BC2A-0344D740F9F7}"/>
                </c:ext>
              </c:extLst>
            </c:dLbl>
            <c:dLbl>
              <c:idx val="34"/>
              <c:delete val="1"/>
              <c:extLst>
                <c:ext xmlns:c15="http://schemas.microsoft.com/office/drawing/2012/chart" uri="{CE6537A1-D6FC-4f65-9D91-7224C49458BB}"/>
                <c:ext xmlns:c16="http://schemas.microsoft.com/office/drawing/2014/chart" uri="{C3380CC4-5D6E-409C-BE32-E72D297353CC}">
                  <c16:uniqueId val="{00000009-EC54-4C60-BC2A-0344D740F9F7}"/>
                </c:ext>
              </c:extLst>
            </c:dLbl>
            <c:dLbl>
              <c:idx val="4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54-4C60-BC2A-0344D740F9F7}"/>
                </c:ext>
              </c:extLst>
            </c:dLbl>
            <c:dLbl>
              <c:idx val="41"/>
              <c:delete val="1"/>
              <c:extLst>
                <c:ext xmlns:c15="http://schemas.microsoft.com/office/drawing/2012/chart" uri="{CE6537A1-D6FC-4f65-9D91-7224C49458BB}"/>
                <c:ext xmlns:c16="http://schemas.microsoft.com/office/drawing/2014/chart" uri="{C3380CC4-5D6E-409C-BE32-E72D297353CC}">
                  <c16:uniqueId val="{0000000B-EC54-4C60-BC2A-0344D740F9F7}"/>
                </c:ext>
              </c:extLst>
            </c:dLbl>
            <c:dLbl>
              <c:idx val="42"/>
              <c:delete val="1"/>
              <c:extLst>
                <c:ext xmlns:c15="http://schemas.microsoft.com/office/drawing/2012/chart" uri="{CE6537A1-D6FC-4f65-9D91-7224C49458BB}"/>
                <c:ext xmlns:c16="http://schemas.microsoft.com/office/drawing/2014/chart" uri="{C3380CC4-5D6E-409C-BE32-E72D297353CC}">
                  <c16:uniqueId val="{00000012-EC54-4C60-BC2A-0344D740F9F7}"/>
                </c:ext>
              </c:extLst>
            </c:dLbl>
            <c:dLbl>
              <c:idx val="43"/>
              <c:delete val="1"/>
              <c:extLst>
                <c:ext xmlns:c15="http://schemas.microsoft.com/office/drawing/2012/chart" uri="{CE6537A1-D6FC-4f65-9D91-7224C49458BB}"/>
                <c:ext xmlns:c16="http://schemas.microsoft.com/office/drawing/2014/chart" uri="{C3380CC4-5D6E-409C-BE32-E72D297353CC}">
                  <c16:uniqueId val="{00000011-EC54-4C60-BC2A-0344D740F9F7}"/>
                </c:ext>
              </c:extLst>
            </c:dLbl>
            <c:dLbl>
              <c:idx val="44"/>
              <c:delete val="1"/>
              <c:extLst>
                <c:ext xmlns:c15="http://schemas.microsoft.com/office/drawing/2012/chart" uri="{CE6537A1-D6FC-4f65-9D91-7224C49458BB}"/>
                <c:ext xmlns:c16="http://schemas.microsoft.com/office/drawing/2014/chart" uri="{C3380CC4-5D6E-409C-BE32-E72D297353CC}">
                  <c16:uniqueId val="{0000000F-EC54-4C60-BC2A-0344D740F9F7}"/>
                </c:ext>
              </c:extLst>
            </c:dLbl>
            <c:dLbl>
              <c:idx val="45"/>
              <c:delete val="1"/>
              <c:extLst>
                <c:ext xmlns:c15="http://schemas.microsoft.com/office/drawing/2012/chart" uri="{CE6537A1-D6FC-4f65-9D91-7224C49458BB}"/>
                <c:ext xmlns:c16="http://schemas.microsoft.com/office/drawing/2014/chart" uri="{C3380CC4-5D6E-409C-BE32-E72D297353CC}">
                  <c16:uniqueId val="{00000010-EC54-4C60-BC2A-0344D740F9F7}"/>
                </c:ext>
              </c:extLst>
            </c:dLbl>
            <c:dLbl>
              <c:idx val="46"/>
              <c:delete val="1"/>
              <c:extLst>
                <c:ext xmlns:c15="http://schemas.microsoft.com/office/drawing/2012/chart" uri="{CE6537A1-D6FC-4f65-9D91-7224C49458BB}"/>
                <c:ext xmlns:c16="http://schemas.microsoft.com/office/drawing/2014/chart" uri="{C3380CC4-5D6E-409C-BE32-E72D297353CC}">
                  <c16:uniqueId val="{0000000E-EC54-4C60-BC2A-0344D740F9F7}"/>
                </c:ext>
              </c:extLst>
            </c:dLbl>
            <c:dLbl>
              <c:idx val="47"/>
              <c:delete val="1"/>
              <c:extLst>
                <c:ext xmlns:c15="http://schemas.microsoft.com/office/drawing/2012/chart" uri="{CE6537A1-D6FC-4f65-9D91-7224C49458BB}"/>
                <c:ext xmlns:c16="http://schemas.microsoft.com/office/drawing/2014/chart" uri="{C3380CC4-5D6E-409C-BE32-E72D297353CC}">
                  <c16:uniqueId val="{0000000D-EC54-4C60-BC2A-0344D740F9F7}"/>
                </c:ext>
              </c:extLst>
            </c:dLbl>
            <c:dLbl>
              <c:idx val="48"/>
              <c:layout>
                <c:manualLayout>
                  <c:x val="-1.4342424828108701E-2"/>
                  <c:y val="-9.548500806014995E-1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54-4C60-BC2A-0344D740F9F7}"/>
                </c:ext>
              </c:extLst>
            </c:dLbl>
            <c:spPr>
              <a:solidFill>
                <a:srgbClr val="FFFFFF"/>
              </a:solidFill>
              <a:ln>
                <a:solidFill>
                  <a:srgbClr val="000000">
                    <a:lumMod val="65000"/>
                    <a:lumOff val="35000"/>
                  </a:srgbClr>
                </a:solidFill>
              </a:ln>
              <a:effectLst/>
            </c:sp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Sheet1!$A$2:$A$50</c:f>
              <c:numCache>
                <c:formatCode>General</c:formatCode>
                <c:ptCount val="49"/>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2015</c:v>
                </c:pt>
                <c:pt idx="47">
                  <c:v>2016</c:v>
                </c:pt>
                <c:pt idx="48">
                  <c:v>2017</c:v>
                </c:pt>
              </c:numCache>
            </c:numRef>
          </c:cat>
          <c:val>
            <c:numRef>
              <c:f>Sheet1!$B$2:$B$50</c:f>
              <c:numCache>
                <c:formatCode>General</c:formatCode>
                <c:ptCount val="49"/>
                <c:pt idx="0">
                  <c:v>12</c:v>
                </c:pt>
                <c:pt idx="3">
                  <c:v>15</c:v>
                </c:pt>
                <c:pt idx="4">
                  <c:v>16</c:v>
                </c:pt>
                <c:pt idx="8">
                  <c:v>28</c:v>
                </c:pt>
                <c:pt idx="10">
                  <c:v>25</c:v>
                </c:pt>
                <c:pt idx="11">
                  <c:v>25</c:v>
                </c:pt>
                <c:pt idx="16">
                  <c:v>23</c:v>
                </c:pt>
                <c:pt idx="26">
                  <c:v>23</c:v>
                </c:pt>
                <c:pt idx="31">
                  <c:v>31</c:v>
                </c:pt>
                <c:pt idx="32">
                  <c:v>31</c:v>
                </c:pt>
                <c:pt idx="34">
                  <c:v>36</c:v>
                </c:pt>
                <c:pt idx="40">
                  <c:v>44</c:v>
                </c:pt>
                <c:pt idx="41">
                  <c:v>46</c:v>
                </c:pt>
                <c:pt idx="42">
                  <c:v>50</c:v>
                </c:pt>
                <c:pt idx="43">
                  <c:v>48</c:v>
                </c:pt>
                <c:pt idx="44">
                  <c:v>58</c:v>
                </c:pt>
                <c:pt idx="45">
                  <c:v>51</c:v>
                </c:pt>
                <c:pt idx="46">
                  <c:v>58</c:v>
                </c:pt>
                <c:pt idx="47">
                  <c:v>60</c:v>
                </c:pt>
                <c:pt idx="48">
                  <c:v>64</c:v>
                </c:pt>
              </c:numCache>
            </c:numRef>
          </c:val>
          <c:extLst>
            <c:ext xmlns:c16="http://schemas.microsoft.com/office/drawing/2014/chart" uri="{C3380CC4-5D6E-409C-BE32-E72D297353CC}">
              <c16:uniqueId val="{00000000-36C8-47AB-9133-B2985AD305A0}"/>
            </c:ext>
          </c:extLst>
        </c:ser>
        <c:dLbls>
          <c:showLegendKey val="0"/>
          <c:showVal val="0"/>
          <c:showCatName val="0"/>
          <c:showSerName val="0"/>
          <c:showPercent val="0"/>
          <c:showBubbleSize val="0"/>
        </c:dLbls>
        <c:gapWidth val="25"/>
        <c:axId val="389357304"/>
        <c:axId val="389347792"/>
      </c:barChart>
      <c:catAx>
        <c:axId val="389357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47792"/>
        <c:crosses val="autoZero"/>
        <c:auto val="1"/>
        <c:lblAlgn val="ctr"/>
        <c:lblOffset val="100"/>
        <c:tickLblSkip val="4"/>
        <c:noMultiLvlLbl val="0"/>
      </c:catAx>
      <c:valAx>
        <c:axId val="38934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5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Democrats</c:v>
                </c:pt>
              </c:strCache>
            </c:strRef>
          </c:tx>
          <c:spPr>
            <a:ln>
              <a:solidFill>
                <a:schemeClr val="accent1"/>
              </a:solidFill>
            </a:ln>
          </c:spPr>
          <c:marker>
            <c:symbol val="none"/>
          </c:marker>
          <c:dLbls>
            <c:dLbl>
              <c:idx val="0"/>
              <c:layout>
                <c:manualLayout>
                  <c:x val="-7.3761041973130465E-2"/>
                  <c:y val="-4.1666666666666664E-2"/>
                </c:manualLayout>
              </c:layout>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A7A-4987-836E-7859B38E4C16}"/>
                </c:ext>
              </c:extLst>
            </c:dLbl>
            <c:dLbl>
              <c:idx val="1"/>
              <c:delete val="1"/>
              <c:extLst>
                <c:ext xmlns:c15="http://schemas.microsoft.com/office/drawing/2012/chart" uri="{CE6537A1-D6FC-4f65-9D91-7224C49458BB}"/>
                <c:ext xmlns:c16="http://schemas.microsoft.com/office/drawing/2014/chart" uri="{C3380CC4-5D6E-409C-BE32-E72D297353CC}">
                  <c16:uniqueId val="{0000001C-4A7A-4987-836E-7859B38E4C16}"/>
                </c:ext>
              </c:extLst>
            </c:dLbl>
            <c:dLbl>
              <c:idx val="2"/>
              <c:delete val="1"/>
              <c:extLst>
                <c:ext xmlns:c15="http://schemas.microsoft.com/office/drawing/2012/chart" uri="{CE6537A1-D6FC-4f65-9D91-7224C49458BB}"/>
                <c:ext xmlns:c16="http://schemas.microsoft.com/office/drawing/2014/chart" uri="{C3380CC4-5D6E-409C-BE32-E72D297353CC}">
                  <c16:uniqueId val="{0000001B-4A7A-4987-836E-7859B38E4C16}"/>
                </c:ext>
              </c:extLst>
            </c:dLbl>
            <c:dLbl>
              <c:idx val="3"/>
              <c:delete val="1"/>
              <c:extLst>
                <c:ext xmlns:c15="http://schemas.microsoft.com/office/drawing/2012/chart" uri="{CE6537A1-D6FC-4f65-9D91-7224C49458BB}"/>
                <c:ext xmlns:c16="http://schemas.microsoft.com/office/drawing/2014/chart" uri="{C3380CC4-5D6E-409C-BE32-E72D297353CC}">
                  <c16:uniqueId val="{0000001A-4A7A-4987-836E-7859B38E4C16}"/>
                </c:ext>
              </c:extLst>
            </c:dLbl>
            <c:dLbl>
              <c:idx val="4"/>
              <c:layout>
                <c:manualLayout>
                  <c:x val="-5.9418617145021758E-2"/>
                  <c:y val="-8.3333333333333329E-2"/>
                </c:manualLayout>
              </c:layout>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4A7A-4987-836E-7859B38E4C16}"/>
                </c:ext>
              </c:extLst>
            </c:dLbl>
            <c:dLbl>
              <c:idx val="5"/>
              <c:delete val="1"/>
              <c:extLst>
                <c:ext xmlns:c15="http://schemas.microsoft.com/office/drawing/2012/chart" uri="{CE6537A1-D6FC-4f65-9D91-7224C49458BB}"/>
                <c:ext xmlns:c16="http://schemas.microsoft.com/office/drawing/2014/chart" uri="{C3380CC4-5D6E-409C-BE32-E72D297353CC}">
                  <c16:uniqueId val="{00000018-4A7A-4987-836E-7859B38E4C16}"/>
                </c:ext>
              </c:extLst>
            </c:dLbl>
            <c:dLbl>
              <c:idx val="6"/>
              <c:delete val="1"/>
              <c:extLst>
                <c:ext xmlns:c15="http://schemas.microsoft.com/office/drawing/2012/chart" uri="{CE6537A1-D6FC-4f65-9D91-7224C49458BB}"/>
                <c:ext xmlns:c16="http://schemas.microsoft.com/office/drawing/2014/chart" uri="{C3380CC4-5D6E-409C-BE32-E72D297353CC}">
                  <c16:uniqueId val="{00000017-4A7A-4987-836E-7859B38E4C16}"/>
                </c:ext>
              </c:extLst>
            </c:dLbl>
            <c:dLbl>
              <c:idx val="7"/>
              <c:delete val="1"/>
              <c:extLst>
                <c:ext xmlns:c15="http://schemas.microsoft.com/office/drawing/2012/chart" uri="{CE6537A1-D6FC-4f65-9D91-7224C49458BB}"/>
                <c:ext xmlns:c16="http://schemas.microsoft.com/office/drawing/2014/chart" uri="{C3380CC4-5D6E-409C-BE32-E72D297353CC}">
                  <c16:uniqueId val="{00000016-4A7A-4987-836E-7859B38E4C16}"/>
                </c:ext>
              </c:extLst>
            </c:dLbl>
            <c:dLbl>
              <c:idx val="8"/>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6="http://schemas.microsoft.com/office/drawing/2014/chart" uri="{C3380CC4-5D6E-409C-BE32-E72D297353CC}">
                  <c16:uniqueId val="{00000015-4A7A-4987-836E-7859B38E4C16}"/>
                </c:ext>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54</c:v>
                </c:pt>
                <c:pt idx="1">
                  <c:v>55</c:v>
                </c:pt>
                <c:pt idx="2">
                  <c:v>57</c:v>
                </c:pt>
                <c:pt idx="3">
                  <c:v>61</c:v>
                </c:pt>
                <c:pt idx="4">
                  <c:v>65</c:v>
                </c:pt>
                <c:pt idx="5">
                  <c:v>61</c:v>
                </c:pt>
                <c:pt idx="6">
                  <c:v>66</c:v>
                </c:pt>
                <c:pt idx="7">
                  <c:v>70</c:v>
                </c:pt>
                <c:pt idx="8">
                  <c:v>72</c:v>
                </c:pt>
              </c:numCache>
            </c:numRef>
          </c:val>
          <c:smooth val="0"/>
          <c:extLst>
            <c:ext xmlns:c16="http://schemas.microsoft.com/office/drawing/2014/chart" uri="{C3380CC4-5D6E-409C-BE32-E72D297353CC}">
              <c16:uniqueId val="{00000000-4A7A-4987-836E-7859B38E4C16}"/>
            </c:ext>
          </c:extLst>
        </c:ser>
        <c:ser>
          <c:idx val="2"/>
          <c:order val="1"/>
          <c:tx>
            <c:strRef>
              <c:f>Sheet1!$D$1</c:f>
              <c:strCache>
                <c:ptCount val="1"/>
                <c:pt idx="0">
                  <c:v>Independents</c:v>
                </c:pt>
              </c:strCache>
            </c:strRef>
          </c:tx>
          <c:spPr>
            <a:ln>
              <a:solidFill>
                <a:srgbClr val="7030A0"/>
              </a:solidFill>
            </a:ln>
          </c:spPr>
          <c:marker>
            <c:symbol val="none"/>
          </c:marker>
          <c:dLbls>
            <c:dLbl>
              <c:idx val="0"/>
              <c:layout>
                <c:manualLayout>
                  <c:x val="-7.3761041973130465E-2"/>
                  <c:y val="1.2500000000000001E-2"/>
                </c:manualLayout>
              </c:layout>
              <c:spPr>
                <a:noFill/>
                <a:ln>
                  <a:noFill/>
                </a:ln>
                <a:effectLst/>
              </c:spPr>
              <c:txPr>
                <a:bodyPr wrap="square" lIns="38100" tIns="19050" rIns="38100" bIns="19050" anchor="ctr" anchorCtr="0">
                  <a:spAutoFit/>
                </a:bodyPr>
                <a:lstStyle/>
                <a:p>
                  <a:pPr algn="ctr">
                    <a:defRPr lang="en-US" sz="14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7A-4987-836E-7859B38E4C16}"/>
                </c:ext>
              </c:extLst>
            </c:dLbl>
            <c:dLbl>
              <c:idx val="1"/>
              <c:delete val="1"/>
              <c:extLst>
                <c:ext xmlns:c15="http://schemas.microsoft.com/office/drawing/2012/chart" uri="{CE6537A1-D6FC-4f65-9D91-7224C49458BB}"/>
                <c:ext xmlns:c16="http://schemas.microsoft.com/office/drawing/2014/chart" uri="{C3380CC4-5D6E-409C-BE32-E72D297353CC}">
                  <c16:uniqueId val="{00000013-4A7A-4987-836E-7859B38E4C16}"/>
                </c:ext>
              </c:extLst>
            </c:dLbl>
            <c:dLbl>
              <c:idx val="2"/>
              <c:delete val="1"/>
              <c:extLst>
                <c:ext xmlns:c15="http://schemas.microsoft.com/office/drawing/2012/chart" uri="{CE6537A1-D6FC-4f65-9D91-7224C49458BB}"/>
                <c:ext xmlns:c16="http://schemas.microsoft.com/office/drawing/2014/chart" uri="{C3380CC4-5D6E-409C-BE32-E72D297353CC}">
                  <c16:uniqueId val="{00000012-4A7A-4987-836E-7859B38E4C16}"/>
                </c:ext>
              </c:extLst>
            </c:dLbl>
            <c:dLbl>
              <c:idx val="3"/>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4A7A-4987-836E-7859B38E4C16}"/>
                </c:ext>
              </c:extLst>
            </c:dLbl>
            <c:dLbl>
              <c:idx val="4"/>
              <c:delete val="1"/>
              <c:extLst>
                <c:ext xmlns:c15="http://schemas.microsoft.com/office/drawing/2012/chart" uri="{CE6537A1-D6FC-4f65-9D91-7224C49458BB}"/>
                <c:ext xmlns:c16="http://schemas.microsoft.com/office/drawing/2014/chart" uri="{C3380CC4-5D6E-409C-BE32-E72D297353CC}">
                  <c16:uniqueId val="{00000010-4A7A-4987-836E-7859B38E4C16}"/>
                </c:ext>
              </c:extLst>
            </c:dLbl>
            <c:dLbl>
              <c:idx val="5"/>
              <c:delete val="1"/>
              <c:extLst>
                <c:ext xmlns:c15="http://schemas.microsoft.com/office/drawing/2012/chart" uri="{CE6537A1-D6FC-4f65-9D91-7224C49458BB}"/>
                <c:ext xmlns:c16="http://schemas.microsoft.com/office/drawing/2014/chart" uri="{C3380CC4-5D6E-409C-BE32-E72D297353CC}">
                  <c16:uniqueId val="{0000000F-4A7A-4987-836E-7859B38E4C16}"/>
                </c:ext>
              </c:extLst>
            </c:dLbl>
            <c:dLbl>
              <c:idx val="6"/>
              <c:delete val="1"/>
              <c:extLst>
                <c:ext xmlns:c15="http://schemas.microsoft.com/office/drawing/2012/chart" uri="{CE6537A1-D6FC-4f65-9D91-7224C49458BB}"/>
                <c:ext xmlns:c16="http://schemas.microsoft.com/office/drawing/2014/chart" uri="{C3380CC4-5D6E-409C-BE32-E72D297353CC}">
                  <c16:uniqueId val="{0000000E-4A7A-4987-836E-7859B38E4C16}"/>
                </c:ext>
              </c:extLst>
            </c:dLbl>
            <c:dLbl>
              <c:idx val="7"/>
              <c:delete val="1"/>
              <c:extLst>
                <c:ext xmlns:c15="http://schemas.microsoft.com/office/drawing/2012/chart" uri="{CE6537A1-D6FC-4f65-9D91-7224C49458BB}"/>
                <c:ext xmlns:c16="http://schemas.microsoft.com/office/drawing/2014/chart" uri="{C3380CC4-5D6E-409C-BE32-E72D297353CC}">
                  <c16:uniqueId val="{0000000D-4A7A-4987-836E-7859B38E4C16}"/>
                </c:ext>
              </c:extLst>
            </c:dLbl>
            <c:dLbl>
              <c:idx val="8"/>
              <c:spPr>
                <a:noFill/>
                <a:ln>
                  <a:noFill/>
                </a:ln>
                <a:effectLst/>
              </c:spPr>
              <c:txPr>
                <a:bodyPr wrap="square" lIns="38100" tIns="19050" rIns="38100" bIns="19050" anchor="ctr" anchorCtr="0">
                  <a:spAutoFit/>
                </a:bodyPr>
                <a:lstStyle/>
                <a:p>
                  <a:pPr algn="ctr">
                    <a:defRPr lang="en-US" sz="14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4A7A-4987-836E-7859B38E4C16}"/>
                </c:ext>
              </c:extLst>
            </c:dLbl>
            <c:spPr>
              <a:solidFill>
                <a:srgbClr val="FFFFFF"/>
              </a:solidFill>
              <a:ln>
                <a:solidFill>
                  <a:srgbClr val="000000">
                    <a:lumMod val="65000"/>
                    <a:lumOff val="35000"/>
                  </a:srgbClr>
                </a:solidFill>
              </a:ln>
              <a:effectLst/>
            </c:spPr>
            <c:txPr>
              <a:bodyPr wrap="square" lIns="38100" tIns="19050" rIns="38100" bIns="19050" anchor="ctr" anchorCtr="0">
                <a:spAutoFit/>
              </a:bodyPr>
              <a:lstStyle/>
              <a:p>
                <a:pPr algn="ctr">
                  <a:defRPr lang="en-US" sz="14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Sheet1!$D$2:$D$10</c:f>
              <c:numCache>
                <c:formatCode>General</c:formatCode>
                <c:ptCount val="9"/>
                <c:pt idx="0">
                  <c:v>49</c:v>
                </c:pt>
                <c:pt idx="1">
                  <c:v>54</c:v>
                </c:pt>
                <c:pt idx="2">
                  <c:v>57</c:v>
                </c:pt>
                <c:pt idx="3">
                  <c:v>50</c:v>
                </c:pt>
                <c:pt idx="4">
                  <c:v>62</c:v>
                </c:pt>
                <c:pt idx="5">
                  <c:v>60</c:v>
                </c:pt>
                <c:pt idx="6">
                  <c:v>65</c:v>
                </c:pt>
                <c:pt idx="7">
                  <c:v>67</c:v>
                </c:pt>
                <c:pt idx="8">
                  <c:v>67</c:v>
                </c:pt>
              </c:numCache>
            </c:numRef>
          </c:val>
          <c:smooth val="0"/>
          <c:extLst>
            <c:ext xmlns:c16="http://schemas.microsoft.com/office/drawing/2014/chart" uri="{C3380CC4-5D6E-409C-BE32-E72D297353CC}">
              <c16:uniqueId val="{00000001-4A7A-4987-836E-7859B38E4C16}"/>
            </c:ext>
          </c:extLst>
        </c:ser>
        <c:ser>
          <c:idx val="3"/>
          <c:order val="2"/>
          <c:tx>
            <c:strRef>
              <c:f>Sheet1!$E$1</c:f>
              <c:strCache>
                <c:ptCount val="1"/>
                <c:pt idx="0">
                  <c:v>Republicans</c:v>
                </c:pt>
              </c:strCache>
            </c:strRef>
          </c:tx>
          <c:spPr>
            <a:ln>
              <a:solidFill>
                <a:schemeClr val="accent6"/>
              </a:solidFill>
            </a:ln>
          </c:spPr>
          <c:marker>
            <c:symbol val="none"/>
          </c:marker>
          <c:dPt>
            <c:idx val="8"/>
            <c:bubble3D val="0"/>
            <c:extLst>
              <c:ext xmlns:c16="http://schemas.microsoft.com/office/drawing/2014/chart" uri="{C3380CC4-5D6E-409C-BE32-E72D297353CC}">
                <c16:uniqueId val="{00000003-4A7A-4987-836E-7859B38E4C16}"/>
              </c:ext>
            </c:extLst>
          </c:dPt>
          <c:dLbls>
            <c:dLbl>
              <c:idx val="0"/>
              <c:layout>
                <c:manualLayout>
                  <c:x val="-5.1222945814673938E-2"/>
                  <c:y val="8.3333333333332569E-3"/>
                </c:manualLayout>
              </c:layout>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7A-4987-836E-7859B38E4C16}"/>
                </c:ext>
              </c:extLst>
            </c:dLbl>
            <c:dLbl>
              <c:idx val="1"/>
              <c:delete val="1"/>
              <c:extLst>
                <c:ext xmlns:c15="http://schemas.microsoft.com/office/drawing/2012/chart" uri="{CE6537A1-D6FC-4f65-9D91-7224C49458BB}"/>
                <c:ext xmlns:c16="http://schemas.microsoft.com/office/drawing/2014/chart" uri="{C3380CC4-5D6E-409C-BE32-E72D297353CC}">
                  <c16:uniqueId val="{0000000A-4A7A-4987-836E-7859B38E4C16}"/>
                </c:ext>
              </c:extLst>
            </c:dLbl>
            <c:dLbl>
              <c:idx val="2"/>
              <c:delete val="1"/>
              <c:extLst>
                <c:ext xmlns:c15="http://schemas.microsoft.com/office/drawing/2012/chart" uri="{CE6537A1-D6FC-4f65-9D91-7224C49458BB}"/>
                <c:ext xmlns:c16="http://schemas.microsoft.com/office/drawing/2014/chart" uri="{C3380CC4-5D6E-409C-BE32-E72D297353CC}">
                  <c16:uniqueId val="{00000009-4A7A-4987-836E-7859B38E4C16}"/>
                </c:ext>
              </c:extLst>
            </c:dLbl>
            <c:dLbl>
              <c:idx val="3"/>
              <c:delete val="1"/>
              <c:extLst>
                <c:ext xmlns:c15="http://schemas.microsoft.com/office/drawing/2012/chart" uri="{CE6537A1-D6FC-4f65-9D91-7224C49458BB}"/>
                <c:ext xmlns:c16="http://schemas.microsoft.com/office/drawing/2014/chart" uri="{C3380CC4-5D6E-409C-BE32-E72D297353CC}">
                  <c16:uniqueId val="{00000008-4A7A-4987-836E-7859B38E4C16}"/>
                </c:ext>
              </c:extLst>
            </c:dLbl>
            <c:dLbl>
              <c:idx val="4"/>
              <c:delete val="1"/>
              <c:extLst>
                <c:ext xmlns:c15="http://schemas.microsoft.com/office/drawing/2012/chart" uri="{CE6537A1-D6FC-4f65-9D91-7224C49458BB}"/>
                <c:ext xmlns:c16="http://schemas.microsoft.com/office/drawing/2014/chart" uri="{C3380CC4-5D6E-409C-BE32-E72D297353CC}">
                  <c16:uniqueId val="{00000007-4A7A-4987-836E-7859B38E4C16}"/>
                </c:ext>
              </c:extLst>
            </c:dLbl>
            <c:dLbl>
              <c:idx val="5"/>
              <c:delete val="1"/>
              <c:extLst>
                <c:ext xmlns:c15="http://schemas.microsoft.com/office/drawing/2012/chart" uri="{CE6537A1-D6FC-4f65-9D91-7224C49458BB}"/>
                <c:ext xmlns:c16="http://schemas.microsoft.com/office/drawing/2014/chart" uri="{C3380CC4-5D6E-409C-BE32-E72D297353CC}">
                  <c16:uniqueId val="{00000006-4A7A-4987-836E-7859B38E4C16}"/>
                </c:ext>
              </c:extLst>
            </c:dLbl>
            <c:dLbl>
              <c:idx val="6"/>
              <c:delete val="1"/>
              <c:extLst>
                <c:ext xmlns:c15="http://schemas.microsoft.com/office/drawing/2012/chart" uri="{CE6537A1-D6FC-4f65-9D91-7224C49458BB}"/>
                <c:ext xmlns:c16="http://schemas.microsoft.com/office/drawing/2014/chart" uri="{C3380CC4-5D6E-409C-BE32-E72D297353CC}">
                  <c16:uniqueId val="{00000005-4A7A-4987-836E-7859B38E4C16}"/>
                </c:ext>
              </c:extLst>
            </c:dLbl>
            <c:dLbl>
              <c:idx val="7"/>
              <c:layout>
                <c:manualLayout>
                  <c:x val="-0.15981559094178283"/>
                  <c:y val="-4.583333333333333E-2"/>
                </c:manualLayout>
              </c:layout>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A7A-4987-836E-7859B38E4C16}"/>
                </c:ext>
              </c:extLst>
            </c:dLbl>
            <c:dLbl>
              <c:idx val="8"/>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7A-4987-836E-7859B38E4C16}"/>
                </c:ext>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400" b="1"/>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Sheet1!$E$2:$E$10</c:f>
              <c:numCache>
                <c:formatCode>General</c:formatCode>
                <c:ptCount val="9"/>
                <c:pt idx="0">
                  <c:v>28</c:v>
                </c:pt>
                <c:pt idx="1">
                  <c:v>29</c:v>
                </c:pt>
                <c:pt idx="2">
                  <c:v>35</c:v>
                </c:pt>
                <c:pt idx="3">
                  <c:v>33</c:v>
                </c:pt>
                <c:pt idx="4">
                  <c:v>35</c:v>
                </c:pt>
                <c:pt idx="5">
                  <c:v>34</c:v>
                </c:pt>
                <c:pt idx="6">
                  <c:v>37</c:v>
                </c:pt>
                <c:pt idx="7">
                  <c:v>42</c:v>
                </c:pt>
                <c:pt idx="8">
                  <c:v>51</c:v>
                </c:pt>
              </c:numCache>
            </c:numRef>
          </c:val>
          <c:smooth val="0"/>
          <c:extLst>
            <c:ext xmlns:c16="http://schemas.microsoft.com/office/drawing/2014/chart" uri="{C3380CC4-5D6E-409C-BE32-E72D297353CC}">
              <c16:uniqueId val="{00000002-4A7A-4987-836E-7859B38E4C16}"/>
            </c:ext>
          </c:extLst>
        </c:ser>
        <c:dLbls>
          <c:showLegendKey val="0"/>
          <c:showVal val="0"/>
          <c:showCatName val="0"/>
          <c:showSerName val="0"/>
          <c:showPercent val="0"/>
          <c:showBubbleSize val="0"/>
        </c:dLbls>
        <c:smooth val="0"/>
        <c:axId val="389357304"/>
        <c:axId val="389347792"/>
      </c:lineChart>
      <c:catAx>
        <c:axId val="389357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47792"/>
        <c:crosses val="autoZero"/>
        <c:auto val="1"/>
        <c:lblAlgn val="ctr"/>
        <c:lblOffset val="100"/>
        <c:noMultiLvlLbl val="0"/>
      </c:catAx>
      <c:valAx>
        <c:axId val="389347792"/>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57304"/>
        <c:crosses val="autoZero"/>
        <c:crossBetween val="between"/>
      </c:valAx>
      <c:spPr>
        <a:noFill/>
        <a:ln>
          <a:noFill/>
        </a:ln>
        <a:effectLst/>
      </c:spPr>
    </c:plotArea>
    <c:legend>
      <c:legendPos val="t"/>
      <c:overlay val="0"/>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89432888801118E-2"/>
          <c:y val="0.19198678215625356"/>
          <c:w val="0.79607107461903515"/>
          <c:h val="0.6125323979354401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3-C7D9-4A8F-8A36-8080B4BB7F64}"/>
              </c:ext>
            </c:extLst>
          </c:dPt>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c:v>
                </c:pt>
                <c:pt idx="1">
                  <c:v>WA</c:v>
                </c:pt>
                <c:pt idx="2">
                  <c:v>OR</c:v>
                </c:pt>
                <c:pt idx="3">
                  <c:v>Overall</c:v>
                </c:pt>
              </c:strCache>
            </c:strRef>
          </c:cat>
          <c:val>
            <c:numRef>
              <c:f>Sheet1!$B$2:$B$5</c:f>
              <c:numCache>
                <c:formatCode>General</c:formatCode>
                <c:ptCount val="4"/>
                <c:pt idx="0">
                  <c:v>14</c:v>
                </c:pt>
                <c:pt idx="1">
                  <c:v>6.2</c:v>
                </c:pt>
                <c:pt idx="2">
                  <c:v>4.5</c:v>
                </c:pt>
                <c:pt idx="3">
                  <c:v>3</c:v>
                </c:pt>
              </c:numCache>
            </c:numRef>
          </c:val>
          <c:extLst>
            <c:ext xmlns:c16="http://schemas.microsoft.com/office/drawing/2014/chart" uri="{C3380CC4-5D6E-409C-BE32-E72D297353CC}">
              <c16:uniqueId val="{00000000-C7D9-4A8F-8A36-8080B4BB7F64}"/>
            </c:ext>
          </c:extLst>
        </c:ser>
        <c:dLbls>
          <c:showLegendKey val="0"/>
          <c:showVal val="0"/>
          <c:showCatName val="0"/>
          <c:showSerName val="0"/>
          <c:showPercent val="0"/>
          <c:showBubbleSize val="0"/>
        </c:dLbls>
        <c:gapWidth val="25"/>
        <c:axId val="808659456"/>
        <c:axId val="808661424"/>
      </c:barChart>
      <c:catAx>
        <c:axId val="8086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8661424"/>
        <c:crosses val="autoZero"/>
        <c:auto val="1"/>
        <c:lblAlgn val="ctr"/>
        <c:lblOffset val="100"/>
        <c:noMultiLvlLbl val="0"/>
      </c:catAx>
      <c:valAx>
        <c:axId val="80866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865945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6734061468123003"/>
        </c:manualLayout>
      </c:layout>
      <c:barChart>
        <c:barDir val="col"/>
        <c:grouping val="stacked"/>
        <c:varyColors val="0"/>
        <c:ser>
          <c:idx val="0"/>
          <c:order val="0"/>
          <c:tx>
            <c:strRef>
              <c:f>Sheet1!$B$1</c:f>
              <c:strCache>
                <c:ptCount val="1"/>
                <c:pt idx="0">
                  <c:v>net investment income</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Sheet1!$B$2:$B$13</c:f>
              <c:numCache>
                <c:formatCode>"$"#,##0.0</c:formatCode>
                <c:ptCount val="12"/>
                <c:pt idx="0">
                  <c:v>31</c:v>
                </c:pt>
                <c:pt idx="1">
                  <c:v>29</c:v>
                </c:pt>
                <c:pt idx="2">
                  <c:v>26.9</c:v>
                </c:pt>
                <c:pt idx="3">
                  <c:v>26.6</c:v>
                </c:pt>
                <c:pt idx="4">
                  <c:v>27</c:v>
                </c:pt>
                <c:pt idx="5">
                  <c:v>25.3</c:v>
                </c:pt>
                <c:pt idx="6">
                  <c:v>24.4</c:v>
                </c:pt>
                <c:pt idx="7">
                  <c:v>23.7</c:v>
                </c:pt>
                <c:pt idx="8">
                  <c:v>24.1</c:v>
                </c:pt>
                <c:pt idx="9">
                  <c:v>22.6</c:v>
                </c:pt>
                <c:pt idx="10">
                  <c:v>23.4</c:v>
                </c:pt>
                <c:pt idx="11">
                  <c:v>26.8</c:v>
                </c:pt>
              </c:numCache>
            </c:numRef>
          </c:val>
          <c:extLst>
            <c:ext xmlns:c16="http://schemas.microsoft.com/office/drawing/2014/chart" uri="{C3380CC4-5D6E-409C-BE32-E72D297353CC}">
              <c16:uniqueId val="{00000004-AC74-493F-90D3-7BC3CBDAB987}"/>
            </c:ext>
          </c:extLst>
        </c:ser>
        <c:ser>
          <c:idx val="1"/>
          <c:order val="1"/>
          <c:tx>
            <c:strRef>
              <c:f>Sheet1!$C$1</c:f>
              <c:strCache>
                <c:ptCount val="1"/>
                <c:pt idx="0">
                  <c:v>realized capital gains/losses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Sheet1!$C$2:$C$13</c:f>
              <c:numCache>
                <c:formatCode>"$"#,##0.0</c:formatCode>
                <c:ptCount val="12"/>
                <c:pt idx="0">
                  <c:v>5</c:v>
                </c:pt>
                <c:pt idx="1">
                  <c:v>-1.2</c:v>
                </c:pt>
                <c:pt idx="2">
                  <c:v>-12.8</c:v>
                </c:pt>
                <c:pt idx="3">
                  <c:v>2.5</c:v>
                </c:pt>
                <c:pt idx="4">
                  <c:v>3.9</c:v>
                </c:pt>
                <c:pt idx="5">
                  <c:v>1.8</c:v>
                </c:pt>
                <c:pt idx="6">
                  <c:v>4.0999999999999996</c:v>
                </c:pt>
                <c:pt idx="7">
                  <c:v>7.4</c:v>
                </c:pt>
                <c:pt idx="8">
                  <c:v>3.5</c:v>
                </c:pt>
                <c:pt idx="9">
                  <c:v>4.5</c:v>
                </c:pt>
                <c:pt idx="10">
                  <c:v>3.6</c:v>
                </c:pt>
                <c:pt idx="11">
                  <c:v>5.4</c:v>
                </c:pt>
              </c:numCache>
            </c:numRef>
          </c:val>
          <c:extLst>
            <c:ext xmlns:c16="http://schemas.microsoft.com/office/drawing/2014/chart" uri="{C3380CC4-5D6E-409C-BE32-E72D297353CC}">
              <c16:uniqueId val="{00000000-E921-4C7B-8141-4F9BA410D64F}"/>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36"/>
          <c:min val="-13"/>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3"/>
        <c:minorUnit val="0.01"/>
      </c:valAx>
    </c:plotArea>
    <c:legend>
      <c:legendPos val="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253787440389712E-2"/>
          <c:w val="0.88660798149489495"/>
          <c:h val="0.86734061468123003"/>
        </c:manualLayout>
      </c:layout>
      <c:barChart>
        <c:barDir val="col"/>
        <c:grouping val="clustered"/>
        <c:varyColors val="0"/>
        <c:ser>
          <c:idx val="0"/>
          <c:order val="0"/>
          <c:tx>
            <c:strRef>
              <c:f>Sheet1!$B$1</c:f>
              <c:strCache>
                <c:ptCount val="1"/>
                <c:pt idx="0">
                  <c:v>net income after taxes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Sheet1!$B$2:$B$13</c:f>
              <c:numCache>
                <c:formatCode>"$"#,##0.0</c:formatCode>
                <c:ptCount val="12"/>
                <c:pt idx="0">
                  <c:v>44.3</c:v>
                </c:pt>
                <c:pt idx="1">
                  <c:v>18</c:v>
                </c:pt>
                <c:pt idx="2">
                  <c:v>7.7</c:v>
                </c:pt>
                <c:pt idx="3">
                  <c:v>21.5</c:v>
                </c:pt>
                <c:pt idx="4">
                  <c:v>5.8</c:v>
                </c:pt>
                <c:pt idx="5">
                  <c:v>19.3</c:v>
                </c:pt>
                <c:pt idx="6">
                  <c:v>27.2</c:v>
                </c:pt>
                <c:pt idx="7">
                  <c:v>28.3</c:v>
                </c:pt>
                <c:pt idx="8">
                  <c:v>33.700000000000003</c:v>
                </c:pt>
                <c:pt idx="9">
                  <c:v>23</c:v>
                </c:pt>
                <c:pt idx="10">
                  <c:v>16</c:v>
                </c:pt>
                <c:pt idx="11">
                  <c:v>34</c:v>
                </c:pt>
              </c:numCache>
            </c:numRef>
          </c:val>
          <c:extLst>
            <c:ext xmlns:c16="http://schemas.microsoft.com/office/drawing/2014/chart" uri="{C3380CC4-5D6E-409C-BE32-E72D297353CC}">
              <c16:uniqueId val="{00000004-AC74-493F-90D3-7BC3CBDAB987}"/>
            </c:ext>
          </c:extLst>
        </c:ser>
        <c:dLbls>
          <c:dLblPos val="ctr"/>
          <c:showLegendKey val="0"/>
          <c:showVal val="1"/>
          <c:showCatName val="0"/>
          <c:showSerName val="0"/>
          <c:showPercent val="0"/>
          <c:showBubbleSize val="0"/>
        </c:dLbls>
        <c:gapWidth val="5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45"/>
          <c:min val="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5"/>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52520054704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Sheet1!$A$1:$T$1</c:f>
              <c:strCache>
                <c:ptCount val="20"/>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 to date</c:v>
                </c:pt>
                <c:pt idx="19">
                  <c:v>18P</c:v>
                </c:pt>
              </c:strCache>
            </c:strRef>
          </c:cat>
          <c:val>
            <c:numRef>
              <c:f>Sheet1!$A$2:$T$2</c:f>
              <c:numCache>
                <c:formatCode>General</c:formatCode>
                <c:ptCount val="20"/>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103.7</c:v>
                </c:pt>
                <c:pt idx="18" formatCode="0.0">
                  <c:v>96.4</c:v>
                </c:pt>
                <c:pt idx="19" formatCode="0.0">
                  <c:v>100.1</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5285014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2308546059936E-2"/>
          <c:y val="0.13413104712078727"/>
          <c:w val="0.78849269529874855"/>
          <c:h val="0.65607161900230693"/>
        </c:manualLayout>
      </c:layout>
      <c:barChart>
        <c:barDir val="col"/>
        <c:grouping val="stacked"/>
        <c:varyColors val="0"/>
        <c:ser>
          <c:idx val="0"/>
          <c:order val="1"/>
          <c:spPr>
            <a:solidFill>
              <a:schemeClr val="accent2"/>
            </a:solidFill>
          </c:spPr>
          <c:invertIfNegative val="0"/>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2-4B41-9742-270E0BA84DD2}"/>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12-4B41-9742-270E0BA84DD2}"/>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Sheet1!$K$1:$AV$1</c:f>
              <c:strCache>
                <c:ptCount val="37"/>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strCache>
            </c:strRef>
          </c:cat>
          <c:val>
            <c:numRef>
              <c:f>Sheet1!$K$3:$AV$3</c:f>
              <c:numCache>
                <c:formatCode>0%</c:formatCode>
                <c:ptCount val="37"/>
                <c:pt idx="0">
                  <c:v>5.9250006291509782E-2</c:v>
                </c:pt>
                <c:pt idx="1">
                  <c:v>6.0054644218620057E-2</c:v>
                </c:pt>
                <c:pt idx="2">
                  <c:v>4.2102689486552602E-2</c:v>
                </c:pt>
                <c:pt idx="3">
                  <c:v>5.7161403344125894E-2</c:v>
                </c:pt>
                <c:pt idx="4">
                  <c:v>-1.8810800813760076E-2</c:v>
                </c:pt>
                <c:pt idx="5">
                  <c:v>2.6899566281956222E-2</c:v>
                </c:pt>
                <c:pt idx="6">
                  <c:v>2.651798825256968E-2</c:v>
                </c:pt>
                <c:pt idx="7">
                  <c:v>1.2978165282960807E-2</c:v>
                </c:pt>
                <c:pt idx="8">
                  <c:v>-1.3145515043997857E-2</c:v>
                </c:pt>
                <c:pt idx="9">
                  <c:v>-3.6593698686003928E-2</c:v>
                </c:pt>
                <c:pt idx="10">
                  <c:v>2.1737838841440649E-2</c:v>
                </c:pt>
                <c:pt idx="11">
                  <c:v>3.69920117461493E-2</c:v>
                </c:pt>
                <c:pt idx="12">
                  <c:v>-5.0730288347804464E-3</c:v>
                </c:pt>
                <c:pt idx="13">
                  <c:v>2.7685506455078723E-2</c:v>
                </c:pt>
                <c:pt idx="14">
                  <c:v>5.8013090221067376E-3</c:v>
                </c:pt>
                <c:pt idx="15">
                  <c:v>3.5549368348231303E-2</c:v>
                </c:pt>
                <c:pt idx="16">
                  <c:v>1.0285699241612933E-2</c:v>
                </c:pt>
                <c:pt idx="17">
                  <c:v>1.6909125259777058E-2</c:v>
                </c:pt>
                <c:pt idx="18">
                  <c:v>4.646283453721356E-2</c:v>
                </c:pt>
                <c:pt idx="19">
                  <c:v>1.3192935198506284E-2</c:v>
                </c:pt>
                <c:pt idx="20">
                  <c:v>1.4463746223565055E-2</c:v>
                </c:pt>
                <c:pt idx="21">
                  <c:v>3.5051930164164968E-3</c:v>
                </c:pt>
                <c:pt idx="22">
                  <c:v>1.1648111299560338E-3</c:v>
                </c:pt>
                <c:pt idx="23">
                  <c:v>-4.4226146189348947E-3</c:v>
                </c:pt>
                <c:pt idx="24">
                  <c:v>1.0554836020424396E-3</c:v>
                </c:pt>
                <c:pt idx="25">
                  <c:v>-1.2743163320390383E-2</c:v>
                </c:pt>
                <c:pt idx="26">
                  <c:v>1.5560275355114728E-2</c:v>
                </c:pt>
                <c:pt idx="27">
                  <c:v>3.2631266686442562E-3</c:v>
                </c:pt>
                <c:pt idx="28">
                  <c:v>6.2684801892372022E-3</c:v>
                </c:pt>
                <c:pt idx="29">
                  <c:v>1.1224729666196476E-2</c:v>
                </c:pt>
                <c:pt idx="30">
                  <c:v>1.8335561108851151E-2</c:v>
                </c:pt>
                <c:pt idx="31">
                  <c:v>1.1556570124126253E-2</c:v>
                </c:pt>
                <c:pt idx="32">
                  <c:v>1.1283497884344129E-2</c:v>
                </c:pt>
                <c:pt idx="33">
                  <c:v>3.3472803347280866E-3</c:v>
                </c:pt>
                <c:pt idx="34">
                  <c:v>4.6010564359188155E-2</c:v>
                </c:pt>
                <c:pt idx="35">
                  <c:v>-4.2524916943522673E-3</c:v>
                </c:pt>
              </c:numCache>
            </c:numRef>
          </c:val>
          <c:extLst>
            <c:ext xmlns:c16="http://schemas.microsoft.com/office/drawing/2014/chart" uri="{C3380CC4-5D6E-409C-BE32-E72D297353CC}">
              <c16:uniqueId val="{00000003-2812-4B41-9742-270E0BA84DD2}"/>
            </c:ext>
          </c:extLst>
        </c:ser>
        <c:dLbls>
          <c:showLegendKey val="0"/>
          <c:showVal val="0"/>
          <c:showCatName val="0"/>
          <c:showSerName val="0"/>
          <c:showPercent val="0"/>
          <c:showBubbleSize val="0"/>
        </c:dLbls>
        <c:gapWidth val="10"/>
        <c:axId val="177321136"/>
        <c:axId val="1"/>
      </c:barChart>
      <c:lineChart>
        <c:grouping val="standard"/>
        <c:varyColors val="0"/>
        <c:ser>
          <c:idx val="2"/>
          <c:order val="0"/>
          <c:spPr>
            <a:ln w="34038">
              <a:solidFill>
                <a:schemeClr val="accent1"/>
              </a:solidFill>
              <a:prstDash val="solid"/>
            </a:ln>
          </c:spPr>
          <c:marker>
            <c:symbol val="none"/>
          </c:marker>
          <c:dLbls>
            <c:dLbl>
              <c:idx val="3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12-4B41-9742-270E0BA84DD2}"/>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12-4B41-9742-270E0BA84DD2}"/>
                </c:ext>
              </c:extLst>
            </c:dLbl>
            <c:numFmt formatCode="#,##0" sourceLinked="0"/>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Sheet1!$K$1:$AV$1</c:f>
              <c:strCache>
                <c:ptCount val="37"/>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strCache>
            </c:strRef>
          </c:cat>
          <c:val>
            <c:numRef>
              <c:f>Sheet1!$K$2:$AV$2</c:f>
              <c:numCache>
                <c:formatCode>"$"#,##0.0</c:formatCode>
                <c:ptCount val="37"/>
                <c:pt idx="0">
                  <c:v>462.995</c:v>
                </c:pt>
                <c:pt idx="1">
                  <c:v>490.8</c:v>
                </c:pt>
                <c:pt idx="2">
                  <c:v>511.464</c:v>
                </c:pt>
                <c:pt idx="3">
                  <c:v>540.70000000000005</c:v>
                </c:pt>
                <c:pt idx="4">
                  <c:v>530.529</c:v>
                </c:pt>
                <c:pt idx="5">
                  <c:v>544.79999999999995</c:v>
                </c:pt>
                <c:pt idx="6">
                  <c:v>559.24699999999996</c:v>
                </c:pt>
                <c:pt idx="7">
                  <c:v>566.505</c:v>
                </c:pt>
                <c:pt idx="8">
                  <c:v>559.05799999999999</c:v>
                </c:pt>
                <c:pt idx="9">
                  <c:v>538.6</c:v>
                </c:pt>
                <c:pt idx="10">
                  <c:v>550.30799999999999</c:v>
                </c:pt>
                <c:pt idx="11">
                  <c:v>570.66499999999996</c:v>
                </c:pt>
                <c:pt idx="12">
                  <c:v>567.77</c:v>
                </c:pt>
                <c:pt idx="13">
                  <c:v>583.48900000000003</c:v>
                </c:pt>
                <c:pt idx="14">
                  <c:v>586.87400000000002</c:v>
                </c:pt>
                <c:pt idx="15">
                  <c:v>607.73699999999997</c:v>
                </c:pt>
                <c:pt idx="16">
                  <c:v>613.98800000000006</c:v>
                </c:pt>
                <c:pt idx="17">
                  <c:v>624.37</c:v>
                </c:pt>
                <c:pt idx="18">
                  <c:v>653.38</c:v>
                </c:pt>
                <c:pt idx="19">
                  <c:v>662</c:v>
                </c:pt>
                <c:pt idx="20">
                  <c:v>671.57500000000005</c:v>
                </c:pt>
                <c:pt idx="21">
                  <c:v>673.92899999999997</c:v>
                </c:pt>
                <c:pt idx="22">
                  <c:v>674.71400000000006</c:v>
                </c:pt>
                <c:pt idx="23">
                  <c:v>671.73</c:v>
                </c:pt>
                <c:pt idx="24">
                  <c:v>672.43899999999996</c:v>
                </c:pt>
                <c:pt idx="25">
                  <c:v>663.87</c:v>
                </c:pt>
                <c:pt idx="26">
                  <c:v>674.2</c:v>
                </c:pt>
                <c:pt idx="27">
                  <c:v>676.4</c:v>
                </c:pt>
                <c:pt idx="28">
                  <c:v>680.64</c:v>
                </c:pt>
                <c:pt idx="29">
                  <c:v>688.28</c:v>
                </c:pt>
                <c:pt idx="30">
                  <c:v>700.9</c:v>
                </c:pt>
                <c:pt idx="31">
                  <c:v>709</c:v>
                </c:pt>
                <c:pt idx="32">
                  <c:v>717</c:v>
                </c:pt>
                <c:pt idx="33">
                  <c:v>719.4</c:v>
                </c:pt>
                <c:pt idx="34">
                  <c:v>752.5</c:v>
                </c:pt>
                <c:pt idx="35">
                  <c:v>749.3</c:v>
                </c:pt>
                <c:pt idx="36">
                  <c:v>761.1</c:v>
                </c:pt>
              </c:numCache>
            </c:numRef>
          </c:val>
          <c:smooth val="0"/>
          <c:extLst>
            <c:ext xmlns:c16="http://schemas.microsoft.com/office/drawing/2014/chart" uri="{C3380CC4-5D6E-409C-BE32-E72D297353CC}">
              <c16:uniqueId val="{00000000-C1AD-4B1D-8E00-E4F79FADAA43}"/>
            </c:ext>
          </c:extLst>
        </c:ser>
        <c:dLbls>
          <c:showLegendKey val="0"/>
          <c:showVal val="0"/>
          <c:showCatName val="0"/>
          <c:showSerName val="0"/>
          <c:showPercent val="0"/>
          <c:showBubbleSize val="0"/>
        </c:dLbls>
        <c:marker val="1"/>
        <c:smooth val="0"/>
        <c:axId val="177321136"/>
        <c:axId val="1"/>
      </c:lineChart>
      <c:catAx>
        <c:axId val="177321136"/>
        <c:scaling>
          <c:orientation val="minMax"/>
        </c:scaling>
        <c:delete val="0"/>
        <c:axPos val="b"/>
        <c:numFmt formatCode="General" sourceLinked="1"/>
        <c:majorTickMark val="out"/>
        <c:minorTickMark val="none"/>
        <c:tickLblPos val="nextTo"/>
        <c:spPr>
          <a:ln w="2837">
            <a:solidFill>
              <a:schemeClr val="tx1"/>
            </a:solidFill>
            <a:prstDash val="solid"/>
          </a:ln>
        </c:spPr>
        <c:txPr>
          <a:bodyPr rot="-5400000" vert="horz"/>
          <a:lstStyle/>
          <a:p>
            <a:pPr algn="ctr">
              <a:defRPr lang="en-US" sz="1400" b="0" i="0" u="none" strike="noStrike" kern="1200" baseline="0">
                <a:solidFill>
                  <a:schemeClr val="tx1"/>
                </a:solidFill>
                <a:latin typeface="Arial"/>
                <a:ea typeface="Arial"/>
                <a:cs typeface="Arial"/>
              </a:defRPr>
            </a:pPr>
            <a:endParaRPr lang="en-US"/>
          </a:p>
        </c:txPr>
        <c:crossAx val="1"/>
        <c:crossesAt val="400"/>
        <c:auto val="0"/>
        <c:lblAlgn val="ctr"/>
        <c:lblOffset val="100"/>
        <c:noMultiLvlLbl val="0"/>
      </c:catAx>
      <c:valAx>
        <c:axId val="1"/>
        <c:scaling>
          <c:orientation val="minMax"/>
          <c:min val="400"/>
        </c:scaling>
        <c:delete val="0"/>
        <c:axPos val="l"/>
        <c:numFmt formatCode="\$#,##0" sourceLinked="0"/>
        <c:majorTickMark val="out"/>
        <c:minorTickMark val="none"/>
        <c:tickLblPos val="low"/>
        <c:spPr>
          <a:ln w="2837">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77321136"/>
        <c:crosses val="autoZero"/>
        <c:crossBetween val="between"/>
        <c:majorUnit val="100"/>
        <c:minorUnit val="4"/>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2308546059936E-2"/>
          <c:y val="6.4502502236881337E-2"/>
          <c:w val="0.93118756936736957"/>
          <c:h val="0.8962895730626852"/>
        </c:manualLayout>
      </c:layout>
      <c:barChart>
        <c:barDir val="col"/>
        <c:grouping val="clustered"/>
        <c:varyColors val="0"/>
        <c:ser>
          <c:idx val="0"/>
          <c:order val="1"/>
          <c:spPr>
            <a:solidFill>
              <a:schemeClr val="accent2"/>
            </a:solidFill>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1E-4C58-9C01-96BE2EE832D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5C-462C-9F2C-918A5B3381C0}"/>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1E-4C58-9C01-96BE2EE832D0}"/>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1E-4C58-9C01-96BE2EE832D0}"/>
                </c:ext>
              </c:extLst>
            </c:dLbl>
            <c:numFmt formatCode="0.0%" sourceLinked="0"/>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Sheet1!$AI$1:$AV$1</c:f>
              <c:strCache>
                <c:ptCount val="13"/>
                <c:pt idx="0">
                  <c:v>15:Q2</c:v>
                </c:pt>
                <c:pt idx="1">
                  <c:v>15:Q3</c:v>
                </c:pt>
                <c:pt idx="2">
                  <c:v>15:Q4</c:v>
                </c:pt>
                <c:pt idx="3">
                  <c:v>16:Q1</c:v>
                </c:pt>
                <c:pt idx="4">
                  <c:v>16:Q2</c:v>
                </c:pt>
                <c:pt idx="5">
                  <c:v>16:Q3</c:v>
                </c:pt>
                <c:pt idx="6">
                  <c:v>16:Q4</c:v>
                </c:pt>
                <c:pt idx="7">
                  <c:v>17:Q1</c:v>
                </c:pt>
                <c:pt idx="8">
                  <c:v>17:Q2</c:v>
                </c:pt>
                <c:pt idx="9">
                  <c:v>17:Q3</c:v>
                </c:pt>
                <c:pt idx="10">
                  <c:v>17:Q4</c:v>
                </c:pt>
                <c:pt idx="11">
                  <c:v>18:Q1</c:v>
                </c:pt>
                <c:pt idx="12">
                  <c:v>18:Q2</c:v>
                </c:pt>
              </c:strCache>
            </c:strRef>
          </c:cat>
          <c:val>
            <c:numRef>
              <c:f>Sheet1!$AI$3:$AV$3</c:f>
              <c:numCache>
                <c:formatCode>0%</c:formatCode>
                <c:ptCount val="13"/>
                <c:pt idx="0">
                  <c:v>1.0554836020424396E-3</c:v>
                </c:pt>
                <c:pt idx="1">
                  <c:v>-1.2743163320390383E-2</c:v>
                </c:pt>
                <c:pt idx="2">
                  <c:v>1.5560275355114728E-2</c:v>
                </c:pt>
                <c:pt idx="3">
                  <c:v>3.2631266686442562E-3</c:v>
                </c:pt>
                <c:pt idx="4">
                  <c:v>6.2684801892372022E-3</c:v>
                </c:pt>
                <c:pt idx="5">
                  <c:v>1.1224729666196476E-2</c:v>
                </c:pt>
                <c:pt idx="6">
                  <c:v>1.8335561108851151E-2</c:v>
                </c:pt>
                <c:pt idx="7">
                  <c:v>1.1556570124126253E-2</c:v>
                </c:pt>
                <c:pt idx="8">
                  <c:v>1.1283497884344129E-2</c:v>
                </c:pt>
                <c:pt idx="9">
                  <c:v>3.3472803347280866E-3</c:v>
                </c:pt>
                <c:pt idx="10">
                  <c:v>4.6010564359188155E-2</c:v>
                </c:pt>
                <c:pt idx="11">
                  <c:v>-4.2524916943522673E-3</c:v>
                </c:pt>
                <c:pt idx="12">
                  <c:v>1.5748031496063186E-2</c:v>
                </c:pt>
              </c:numCache>
            </c:numRef>
          </c:val>
          <c:extLst>
            <c:ext xmlns:c16="http://schemas.microsoft.com/office/drawing/2014/chart" uri="{C3380CC4-5D6E-409C-BE32-E72D297353CC}">
              <c16:uniqueId val="{00000002-FB1E-4C58-9C01-96BE2EE832D0}"/>
            </c:ext>
          </c:extLst>
        </c:ser>
        <c:dLbls>
          <c:showLegendKey val="0"/>
          <c:showVal val="0"/>
          <c:showCatName val="0"/>
          <c:showSerName val="0"/>
          <c:showPercent val="0"/>
          <c:showBubbleSize val="0"/>
        </c:dLbls>
        <c:gapWidth val="10"/>
        <c:axId val="177321136"/>
        <c:axId val="1"/>
        <c:extLst>
          <c:ext xmlns:c15="http://schemas.microsoft.com/office/drawing/2012/chart" uri="{02D57815-91ED-43cb-92C2-25804820EDAC}">
            <c15:filteredBarSeries>
              <c15:ser>
                <c:idx val="2"/>
                <c:order val="0"/>
                <c:spPr>
                  <a:ln w="34038">
                    <a:solidFill>
                      <a:schemeClr val="accent1"/>
                    </a:solidFill>
                    <a:prstDash val="solid"/>
                  </a:ln>
                </c:spPr>
                <c:invertIfNegative val="0"/>
                <c:dLbls>
                  <c:dLbl>
                    <c:idx val="34"/>
                    <c:showLegendKey val="0"/>
                    <c:showVal val="1"/>
                    <c:showCatName val="0"/>
                    <c:showSerName val="0"/>
                    <c:showPercent val="0"/>
                    <c:showBubbleSize val="0"/>
                    <c:extLst>
                      <c:ext uri="{CE6537A1-D6FC-4f65-9D91-7224C49458BB}"/>
                      <c:ext xmlns:c16="http://schemas.microsoft.com/office/drawing/2014/chart" uri="{C3380CC4-5D6E-409C-BE32-E72D297353CC}">
                        <c16:uniqueId val="{00000004-FB1E-4C58-9C01-96BE2EE832D0}"/>
                      </c:ext>
                    </c:extLst>
                  </c:dLbl>
                  <c:dLbl>
                    <c:idx val="35"/>
                    <c:showLegendKey val="0"/>
                    <c:showVal val="1"/>
                    <c:showCatName val="0"/>
                    <c:showSerName val="0"/>
                    <c:showPercent val="0"/>
                    <c:showBubbleSize val="0"/>
                    <c:extLst>
                      <c:ext uri="{CE6537A1-D6FC-4f65-9D91-7224C49458BB}"/>
                      <c:ext xmlns:c16="http://schemas.microsoft.com/office/drawing/2014/chart" uri="{C3380CC4-5D6E-409C-BE32-E72D297353CC}">
                        <c16:uniqueId val="{00000005-FB1E-4C58-9C01-96BE2EE832D0}"/>
                      </c:ext>
                    </c:extLst>
                  </c:dLbl>
                  <c:dLbl>
                    <c:idx val="36"/>
                    <c:showLegendKey val="0"/>
                    <c:showVal val="1"/>
                    <c:showCatName val="0"/>
                    <c:showSerName val="0"/>
                    <c:showPercent val="0"/>
                    <c:showBubbleSize val="0"/>
                    <c:extLst>
                      <c:ext uri="{CE6537A1-D6FC-4f65-9D91-7224C49458BB}"/>
                      <c:ext xmlns:c16="http://schemas.microsoft.com/office/drawing/2014/chart" uri="{C3380CC4-5D6E-409C-BE32-E72D297353CC}">
                        <c16:uniqueId val="{00000006-FB1E-4C58-9C01-96BE2EE832D0}"/>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uri="{CE6537A1-D6FC-4f65-9D91-7224C49458BB}">
                      <c15:showLeaderLines val="1"/>
                    </c:ext>
                  </c:extLst>
                </c:dLbls>
                <c:cat>
                  <c:strRef>
                    <c:extLst>
                      <c:ext uri="{02D57815-91ED-43cb-92C2-25804820EDAC}">
                        <c15:formulaRef>
                          <c15:sqref>Sheet1!$AI$1:$AV$1</c15:sqref>
                        </c15:formulaRef>
                      </c:ext>
                    </c:extLst>
                    <c:strCache>
                      <c:ptCount val="13"/>
                      <c:pt idx="0">
                        <c:v>15:Q2</c:v>
                      </c:pt>
                      <c:pt idx="1">
                        <c:v>15:Q3</c:v>
                      </c:pt>
                      <c:pt idx="2">
                        <c:v>15:Q4</c:v>
                      </c:pt>
                      <c:pt idx="3">
                        <c:v>16:Q1</c:v>
                      </c:pt>
                      <c:pt idx="4">
                        <c:v>16:Q2</c:v>
                      </c:pt>
                      <c:pt idx="5">
                        <c:v>16:Q3</c:v>
                      </c:pt>
                      <c:pt idx="6">
                        <c:v>16:Q4</c:v>
                      </c:pt>
                      <c:pt idx="7">
                        <c:v>17:Q1</c:v>
                      </c:pt>
                      <c:pt idx="8">
                        <c:v>17:Q2</c:v>
                      </c:pt>
                      <c:pt idx="9">
                        <c:v>17:Q3</c:v>
                      </c:pt>
                      <c:pt idx="10">
                        <c:v>17:Q4</c:v>
                      </c:pt>
                      <c:pt idx="11">
                        <c:v>18:Q1</c:v>
                      </c:pt>
                      <c:pt idx="12">
                        <c:v>18:Q2</c:v>
                      </c:pt>
                    </c:strCache>
                  </c:strRef>
                </c:cat>
                <c:val>
                  <c:numRef>
                    <c:extLst>
                      <c:ext uri="{02D57815-91ED-43cb-92C2-25804820EDAC}">
                        <c15:formulaRef>
                          <c15:sqref>Sheet1!$AI$2:$AV$2</c15:sqref>
                        </c15:formulaRef>
                      </c:ext>
                    </c:extLst>
                    <c:numCache>
                      <c:formatCode>"$"#,##0.0</c:formatCode>
                      <c:ptCount val="13"/>
                      <c:pt idx="0">
                        <c:v>672.43899999999996</c:v>
                      </c:pt>
                      <c:pt idx="1">
                        <c:v>663.87</c:v>
                      </c:pt>
                      <c:pt idx="2">
                        <c:v>674.2</c:v>
                      </c:pt>
                      <c:pt idx="3">
                        <c:v>676.4</c:v>
                      </c:pt>
                      <c:pt idx="4">
                        <c:v>680.64</c:v>
                      </c:pt>
                      <c:pt idx="5">
                        <c:v>688.28</c:v>
                      </c:pt>
                      <c:pt idx="6">
                        <c:v>700.9</c:v>
                      </c:pt>
                      <c:pt idx="7">
                        <c:v>709</c:v>
                      </c:pt>
                      <c:pt idx="8">
                        <c:v>717</c:v>
                      </c:pt>
                      <c:pt idx="9">
                        <c:v>719.4</c:v>
                      </c:pt>
                      <c:pt idx="10">
                        <c:v>752.5</c:v>
                      </c:pt>
                      <c:pt idx="11">
                        <c:v>749.3</c:v>
                      </c:pt>
                      <c:pt idx="12">
                        <c:v>761.1</c:v>
                      </c:pt>
                    </c:numCache>
                  </c:numRef>
                </c:val>
                <c:extLst>
                  <c:ext xmlns:c16="http://schemas.microsoft.com/office/drawing/2014/chart" uri="{C3380CC4-5D6E-409C-BE32-E72D297353CC}">
                    <c16:uniqueId val="{00000007-FB1E-4C58-9C01-96BE2EE832D0}"/>
                  </c:ext>
                </c:extLst>
              </c15:ser>
            </c15:filteredBarSeries>
          </c:ext>
        </c:extLst>
      </c:barChart>
      <c:catAx>
        <c:axId val="177321136"/>
        <c:scaling>
          <c:orientation val="minMax"/>
        </c:scaling>
        <c:delete val="0"/>
        <c:axPos val="b"/>
        <c:numFmt formatCode="General" sourceLinked="1"/>
        <c:majorTickMark val="out"/>
        <c:minorTickMark val="none"/>
        <c:tickLblPos val="low"/>
        <c:spPr>
          <a:ln w="2837">
            <a:solidFill>
              <a:schemeClr val="tx1"/>
            </a:solidFill>
            <a:prstDash val="solid"/>
          </a:ln>
        </c:spPr>
        <c:txPr>
          <a:bodyPr rot="-5400000" vert="horz"/>
          <a:lstStyle/>
          <a:p>
            <a:pPr algn="ctr">
              <a:defRPr lang="en-US" sz="1400" b="0" i="0" u="none" strike="noStrike" kern="1200" baseline="0">
                <a:solidFill>
                  <a:schemeClr val="tx1"/>
                </a:solidFill>
                <a:latin typeface="Arial"/>
                <a:ea typeface="Arial"/>
                <a:cs typeface="Arial"/>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ln w="2837">
            <a:solidFill>
              <a:schemeClr val="tx1"/>
            </a:solidFill>
            <a:prstDash val="solid"/>
          </a:ln>
        </c:spPr>
        <c:txPr>
          <a:bodyPr rot="0" vert="horz"/>
          <a:lstStyle/>
          <a:p>
            <a:pPr algn="ctr">
              <a:defRPr lang="en-US" sz="1400" b="0" i="0" u="none" strike="noStrike" kern="1200" baseline="0">
                <a:solidFill>
                  <a:schemeClr val="tx1"/>
                </a:solidFill>
                <a:latin typeface="Arial"/>
                <a:ea typeface="Arial"/>
                <a:cs typeface="Arial"/>
              </a:defRPr>
            </a:pPr>
            <a:endParaRPr lang="en-US"/>
          </a:p>
        </c:txPr>
        <c:crossAx val="177321136"/>
        <c:crosses val="autoZero"/>
        <c:crossBetween val="between"/>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0.34428</cdr:x>
      <cdr:y>0.5</cdr:y>
    </cdr:from>
    <cdr:to>
      <cdr:x>0.41575</cdr:x>
      <cdr:y>0.5563</cdr:y>
    </cdr:to>
    <cdr:sp macro="" textlink="">
      <cdr:nvSpPr>
        <cdr:cNvPr id="2" name="TextBox 1">
          <a:extLst xmlns:a="http://schemas.openxmlformats.org/drawingml/2006/main">
            <a:ext uri="{FF2B5EF4-FFF2-40B4-BE49-F238E27FC236}">
              <a16:creationId xmlns:a16="http://schemas.microsoft.com/office/drawing/2014/main" id="{FAD784F3-97C3-4C8B-B6F8-C37B8C8B28D1}"/>
            </a:ext>
          </a:extLst>
        </cdr:cNvPr>
        <cdr:cNvSpPr txBox="1"/>
      </cdr:nvSpPr>
      <cdr:spPr>
        <a:xfrm xmlns:a="http://schemas.openxmlformats.org/drawingml/2006/main">
          <a:off x="2915547" y="2027985"/>
          <a:ext cx="605228" cy="228367"/>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t>1.1%</a:t>
          </a:r>
        </a:p>
      </cdr:txBody>
    </cdr:sp>
  </cdr:relSizeAnchor>
</c:userShapes>
</file>

<file path=ppt/drawings/drawing2.xml><?xml version="1.0" encoding="utf-8"?>
<c:userShapes xmlns:c="http://schemas.openxmlformats.org/drawingml/2006/chart">
  <cdr:relSizeAnchor xmlns:cdr="http://schemas.openxmlformats.org/drawingml/2006/chartDrawing">
    <cdr:from>
      <cdr:x>0.92349</cdr:x>
      <cdr:y>0.64776</cdr:y>
    </cdr:from>
    <cdr:to>
      <cdr:x>0.94201</cdr:x>
      <cdr:y>0.73751</cdr:y>
    </cdr:to>
    <cdr:cxnSp macro="">
      <cdr:nvCxnSpPr>
        <cdr:cNvPr id="3" name="Straight Connector 2">
          <a:extLst xmlns:a="http://schemas.openxmlformats.org/drawingml/2006/main">
            <a:ext uri="{FF2B5EF4-FFF2-40B4-BE49-F238E27FC236}">
              <a16:creationId xmlns:a16="http://schemas.microsoft.com/office/drawing/2014/main" id="{50ED8483-114B-4BC5-937F-8DB1A250DA71}"/>
            </a:ext>
          </a:extLst>
        </cdr:cNvPr>
        <cdr:cNvCxnSpPr/>
      </cdr:nvCxnSpPr>
      <cdr:spPr>
        <a:xfrm xmlns:a="http://schemas.openxmlformats.org/drawingml/2006/main" flipV="1">
          <a:off x="3830762" y="2471911"/>
          <a:ext cx="76810" cy="34250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0.88551</cdr:x>
      <cdr:y>0.34463</cdr:y>
    </cdr:from>
    <cdr:to>
      <cdr:x>0.9318</cdr:x>
      <cdr:y>0.37488</cdr:y>
    </cdr:to>
    <cdr:cxnSp macro="">
      <cdr:nvCxnSpPr>
        <cdr:cNvPr id="3" name="Straight Connector 2">
          <a:extLst xmlns:a="http://schemas.openxmlformats.org/drawingml/2006/main">
            <a:ext uri="{FF2B5EF4-FFF2-40B4-BE49-F238E27FC236}">
              <a16:creationId xmlns:a16="http://schemas.microsoft.com/office/drawing/2014/main" id="{F5386148-BBAC-40D5-823B-AED8D1CC70B8}"/>
            </a:ext>
          </a:extLst>
        </cdr:cNvPr>
        <cdr:cNvCxnSpPr/>
      </cdr:nvCxnSpPr>
      <cdr:spPr>
        <a:xfrm xmlns:a="http://schemas.openxmlformats.org/drawingml/2006/main" flipH="1">
          <a:off x="3673218" y="1312714"/>
          <a:ext cx="192011" cy="11521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0.90612</cdr:x>
      <cdr:y>0.10996</cdr:y>
    </cdr:from>
    <cdr:to>
      <cdr:x>0.9339</cdr:x>
      <cdr:y>0.24296</cdr:y>
    </cdr:to>
    <cdr:cxnSp macro="">
      <cdr:nvCxnSpPr>
        <cdr:cNvPr id="3" name="Straight Connector 2">
          <a:extLst xmlns:a="http://schemas.openxmlformats.org/drawingml/2006/main">
            <a:ext uri="{FF2B5EF4-FFF2-40B4-BE49-F238E27FC236}">
              <a16:creationId xmlns:a16="http://schemas.microsoft.com/office/drawing/2014/main" id="{49E847E8-101C-47C0-8A02-24F5AD25841B}"/>
            </a:ext>
          </a:extLst>
        </cdr:cNvPr>
        <cdr:cNvCxnSpPr/>
      </cdr:nvCxnSpPr>
      <cdr:spPr>
        <a:xfrm xmlns:a="http://schemas.openxmlformats.org/drawingml/2006/main">
          <a:off x="3758714" y="412801"/>
          <a:ext cx="115215" cy="49926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0.87685</cdr:x>
      <cdr:y>0.62148</cdr:y>
    </cdr:from>
    <cdr:to>
      <cdr:x>0.95092</cdr:x>
      <cdr:y>0.68286</cdr:y>
    </cdr:to>
    <cdr:cxnSp macro="">
      <cdr:nvCxnSpPr>
        <cdr:cNvPr id="3" name="Straight Connector 2">
          <a:extLst xmlns:a="http://schemas.openxmlformats.org/drawingml/2006/main">
            <a:ext uri="{FF2B5EF4-FFF2-40B4-BE49-F238E27FC236}">
              <a16:creationId xmlns:a16="http://schemas.microsoft.com/office/drawing/2014/main" id="{444E55A6-B535-4856-A07A-7B011D77C65A}"/>
            </a:ext>
          </a:extLst>
        </cdr:cNvPr>
        <cdr:cNvCxnSpPr/>
      </cdr:nvCxnSpPr>
      <cdr:spPr>
        <a:xfrm xmlns:a="http://schemas.openxmlformats.org/drawingml/2006/main">
          <a:off x="3637314" y="2333050"/>
          <a:ext cx="307232" cy="23043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0.88054</cdr:x>
      <cdr:y>0.54633</cdr:y>
    </cdr:from>
    <cdr:to>
      <cdr:x>0.96899</cdr:x>
      <cdr:y>0.64229</cdr:y>
    </cdr:to>
    <cdr:sp macro="" textlink="">
      <cdr:nvSpPr>
        <cdr:cNvPr id="3" name="PPTShape_1"/>
        <cdr:cNvSpPr>
          <a:spLocks xmlns:a="http://schemas.openxmlformats.org/drawingml/2006/main" noChangeArrowheads="1"/>
        </cdr:cNvSpPr>
      </cdr:nvSpPr>
      <cdr:spPr bwMode="gray">
        <a:xfrm xmlns:a="http://schemas.openxmlformats.org/drawingml/2006/main">
          <a:off x="7646534" y="2405000"/>
          <a:ext cx="768093" cy="422429"/>
        </a:xfrm>
        <a:prstGeom xmlns:a="http://schemas.openxmlformats.org/drawingml/2006/main" prst="rect">
          <a:avLst/>
        </a:prstGeom>
        <a:solidFill xmlns:a="http://schemas.openxmlformats.org/drawingml/2006/main">
          <a:schemeClr val="accent1"/>
        </a:solidFill>
        <a:ln xmlns:a="http://schemas.openxmlformats.org/drawingml/2006/main" w="28575" algn="ctr">
          <a:noFill/>
          <a:miter lim="800000"/>
          <a:headEnd/>
          <a:tailEnd/>
        </a:ln>
      </cdr:spPr>
      <cdr:txBody>
        <a:bodyPr xmlns:a="http://schemas.openxmlformats.org/drawingml/2006/main" lIns="0" tIns="0" rIns="0" bIns="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Sep-18</a:t>
          </a:r>
          <a:br>
            <a:rPr lang="en-US" sz="1200" b="1" dirty="0">
              <a:solidFill>
                <a:schemeClr val="bg1"/>
              </a:solidFill>
              <a:cs typeface="Arial" charset="0"/>
            </a:rPr>
          </a:br>
          <a:r>
            <a:rPr lang="en-US" sz="1200" b="1" dirty="0">
              <a:solidFill>
                <a:schemeClr val="bg1"/>
              </a:solidFill>
              <a:cs typeface="Arial" charset="0"/>
            </a:rPr>
            <a:t>3%</a:t>
          </a:r>
        </a:p>
      </cdr:txBody>
    </cdr:sp>
  </cdr:relSizeAnchor>
  <cdr:relSizeAnchor xmlns:cdr="http://schemas.openxmlformats.org/drawingml/2006/chartDrawing">
    <cdr:from>
      <cdr:x>0.95572</cdr:x>
      <cdr:y>0.28103</cdr:y>
    </cdr:from>
    <cdr:to>
      <cdr:x>0.95572</cdr:x>
      <cdr:y>0.54821</cdr:y>
    </cdr:to>
    <cdr:cxnSp macro="">
      <cdr:nvCxnSpPr>
        <cdr:cNvPr id="4" name="Straight Arrow Connector 3">
          <a:extLst xmlns:a="http://schemas.openxmlformats.org/drawingml/2006/main">
            <a:ext uri="{FF2B5EF4-FFF2-40B4-BE49-F238E27FC236}">
              <a16:creationId xmlns:a16="http://schemas.microsoft.com/office/drawing/2014/main" id="{B232882B-3B49-450D-866E-1659DEB1F322}"/>
            </a:ext>
          </a:extLst>
        </cdr:cNvPr>
        <cdr:cNvCxnSpPr/>
      </cdr:nvCxnSpPr>
      <cdr:spPr bwMode="gray">
        <a:xfrm xmlns:a="http://schemas.openxmlformats.org/drawingml/2006/main" flipV="1">
          <a:off x="8299416" y="1237154"/>
          <a:ext cx="0" cy="1176163"/>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0.16736</cdr:x>
      <cdr:y>0.03176</cdr:y>
    </cdr:from>
    <cdr:to>
      <cdr:x>0.16736</cdr:x>
      <cdr:y>0.91974</cdr:y>
    </cdr:to>
    <cdr:cxnSp macro="">
      <cdr:nvCxnSpPr>
        <cdr:cNvPr id="3" name="Straight Connector 2">
          <a:extLst xmlns:a="http://schemas.openxmlformats.org/drawingml/2006/main">
            <a:ext uri="{FF2B5EF4-FFF2-40B4-BE49-F238E27FC236}">
              <a16:creationId xmlns:a16="http://schemas.microsoft.com/office/drawing/2014/main" id="{CF4D232A-7E00-4EFC-B993-C565D139A56A}"/>
            </a:ext>
          </a:extLst>
        </cdr:cNvPr>
        <cdr:cNvCxnSpPr/>
      </cdr:nvCxnSpPr>
      <cdr:spPr>
        <a:xfrm xmlns:a="http://schemas.openxmlformats.org/drawingml/2006/main">
          <a:off x="139752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0.25708</cdr:x>
      <cdr:y>0.03176</cdr:y>
    </cdr:from>
    <cdr:to>
      <cdr:x>0.25708</cdr:x>
      <cdr:y>0.91974</cdr:y>
    </cdr:to>
    <cdr:cxnSp macro="">
      <cdr:nvCxnSpPr>
        <cdr:cNvPr id="6" name="Straight Connector 5">
          <a:extLst xmlns:a="http://schemas.openxmlformats.org/drawingml/2006/main">
            <a:ext uri="{FF2B5EF4-FFF2-40B4-BE49-F238E27FC236}">
              <a16:creationId xmlns:a16="http://schemas.microsoft.com/office/drawing/2014/main" id="{7E04D5BD-9F41-431F-9CD2-5BEDC36AE9E3}"/>
            </a:ext>
          </a:extLst>
        </cdr:cNvPr>
        <cdr:cNvCxnSpPr/>
      </cdr:nvCxnSpPr>
      <cdr:spPr>
        <a:xfrm xmlns:a="http://schemas.openxmlformats.org/drawingml/2006/main">
          <a:off x="2146701"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0.34649</cdr:x>
      <cdr:y>0.03176</cdr:y>
    </cdr:from>
    <cdr:to>
      <cdr:x>0.34649</cdr:x>
      <cdr:y>0.91974</cdr:y>
    </cdr:to>
    <cdr:cxnSp macro="">
      <cdr:nvCxnSpPr>
        <cdr:cNvPr id="7" name="Straight Connector 6">
          <a:extLst xmlns:a="http://schemas.openxmlformats.org/drawingml/2006/main">
            <a:ext uri="{FF2B5EF4-FFF2-40B4-BE49-F238E27FC236}">
              <a16:creationId xmlns:a16="http://schemas.microsoft.com/office/drawing/2014/main" id="{DB290657-0235-4416-AFC0-CFCD04C27464}"/>
            </a:ext>
          </a:extLst>
        </cdr:cNvPr>
        <cdr:cNvCxnSpPr/>
      </cdr:nvCxnSpPr>
      <cdr:spPr>
        <a:xfrm xmlns:a="http://schemas.openxmlformats.org/drawingml/2006/main">
          <a:off x="2893268"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0.43552</cdr:x>
      <cdr:y>0.03176</cdr:y>
    </cdr:from>
    <cdr:to>
      <cdr:x>0.43552</cdr:x>
      <cdr:y>0.91974</cdr:y>
    </cdr:to>
    <cdr:cxnSp macro="">
      <cdr:nvCxnSpPr>
        <cdr:cNvPr id="8" name="Straight Connector 7">
          <a:extLst xmlns:a="http://schemas.openxmlformats.org/drawingml/2006/main">
            <a:ext uri="{FF2B5EF4-FFF2-40B4-BE49-F238E27FC236}">
              <a16:creationId xmlns:a16="http://schemas.microsoft.com/office/drawing/2014/main" id="{D29A2639-BB50-4603-A74D-2FA988595C07}"/>
            </a:ext>
          </a:extLst>
        </cdr:cNvPr>
        <cdr:cNvCxnSpPr/>
      </cdr:nvCxnSpPr>
      <cdr:spPr>
        <a:xfrm xmlns:a="http://schemas.openxmlformats.org/drawingml/2006/main">
          <a:off x="3636660"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0.52492</cdr:x>
      <cdr:y>0.03176</cdr:y>
    </cdr:from>
    <cdr:to>
      <cdr:x>0.52492</cdr:x>
      <cdr:y>0.91974</cdr:y>
    </cdr:to>
    <cdr:cxnSp macro="">
      <cdr:nvCxnSpPr>
        <cdr:cNvPr id="9" name="Straight Connector 8">
          <a:extLst xmlns:a="http://schemas.openxmlformats.org/drawingml/2006/main">
            <a:ext uri="{FF2B5EF4-FFF2-40B4-BE49-F238E27FC236}">
              <a16:creationId xmlns:a16="http://schemas.microsoft.com/office/drawing/2014/main" id="{E88BCC3C-7FC3-4DA5-8F2C-70F69CD65459}"/>
            </a:ext>
          </a:extLst>
        </cdr:cNvPr>
        <cdr:cNvCxnSpPr/>
      </cdr:nvCxnSpPr>
      <cdr:spPr>
        <a:xfrm xmlns:a="http://schemas.openxmlformats.org/drawingml/2006/main">
          <a:off x="43832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0.61466</cdr:x>
      <cdr:y>0.03176</cdr:y>
    </cdr:from>
    <cdr:to>
      <cdr:x>0.61466</cdr:x>
      <cdr:y>0.91974</cdr:y>
    </cdr:to>
    <cdr:cxnSp macro="">
      <cdr:nvCxnSpPr>
        <cdr:cNvPr id="10" name="Straight Connector 9">
          <a:extLst xmlns:a="http://schemas.openxmlformats.org/drawingml/2006/main">
            <a:ext uri="{FF2B5EF4-FFF2-40B4-BE49-F238E27FC236}">
              <a16:creationId xmlns:a16="http://schemas.microsoft.com/office/drawing/2014/main" id="{E27B96E9-F557-4DB6-A23D-AA7871476022}"/>
            </a:ext>
          </a:extLst>
        </cdr:cNvPr>
        <cdr:cNvCxnSpPr/>
      </cdr:nvCxnSpPr>
      <cdr:spPr>
        <a:xfrm xmlns:a="http://schemas.openxmlformats.org/drawingml/2006/main">
          <a:off x="51325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0.70401</cdr:x>
      <cdr:y>0.04039</cdr:y>
    </cdr:from>
    <cdr:to>
      <cdr:x>0.70401</cdr:x>
      <cdr:y>0.92837</cdr:y>
    </cdr:to>
    <cdr:cxnSp macro="">
      <cdr:nvCxnSpPr>
        <cdr:cNvPr id="11" name="Straight Connector 10">
          <a:extLst xmlns:a="http://schemas.openxmlformats.org/drawingml/2006/main">
            <a:ext uri="{FF2B5EF4-FFF2-40B4-BE49-F238E27FC236}">
              <a16:creationId xmlns:a16="http://schemas.microsoft.com/office/drawing/2014/main" id="{B4F108B3-3B29-4928-BAE0-26CCF38772AE}"/>
            </a:ext>
          </a:extLst>
        </cdr:cNvPr>
        <cdr:cNvCxnSpPr/>
      </cdr:nvCxnSpPr>
      <cdr:spPr>
        <a:xfrm xmlns:a="http://schemas.openxmlformats.org/drawingml/2006/main">
          <a:off x="5878652" y="14860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0.79298</cdr:x>
      <cdr:y>0.03176</cdr:y>
    </cdr:from>
    <cdr:to>
      <cdr:x>0.79298</cdr:x>
      <cdr:y>0.91974</cdr:y>
    </cdr:to>
    <cdr:cxnSp macro="">
      <cdr:nvCxnSpPr>
        <cdr:cNvPr id="12" name="Straight Connector 11">
          <a:extLst xmlns:a="http://schemas.openxmlformats.org/drawingml/2006/main">
            <a:ext uri="{FF2B5EF4-FFF2-40B4-BE49-F238E27FC236}">
              <a16:creationId xmlns:a16="http://schemas.microsoft.com/office/drawing/2014/main" id="{CA382C94-2EC9-4960-8815-DDB202373F30}"/>
            </a:ext>
          </a:extLst>
        </cdr:cNvPr>
        <cdr:cNvCxnSpPr/>
      </cdr:nvCxnSpPr>
      <cdr:spPr>
        <a:xfrm xmlns:a="http://schemas.openxmlformats.org/drawingml/2006/main">
          <a:off x="662160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0.90222</cdr:x>
      <cdr:y>0.03228</cdr:y>
    </cdr:from>
    <cdr:to>
      <cdr:x>0.90749</cdr:x>
      <cdr:y>0.91891</cdr:y>
    </cdr:to>
    <cdr:cxnSp macro="">
      <cdr:nvCxnSpPr>
        <cdr:cNvPr id="13" name="Straight Connector 12">
          <a:extLst xmlns:a="http://schemas.openxmlformats.org/drawingml/2006/main">
            <a:ext uri="{FF2B5EF4-FFF2-40B4-BE49-F238E27FC236}">
              <a16:creationId xmlns:a16="http://schemas.microsoft.com/office/drawing/2014/main" id="{BE4BDB96-FDF2-4FAE-9E21-700A0B641B71}"/>
            </a:ext>
          </a:extLst>
        </cdr:cNvPr>
        <cdr:cNvCxnSpPr/>
      </cdr:nvCxnSpPr>
      <cdr:spPr>
        <a:xfrm xmlns:a="http://schemas.openxmlformats.org/drawingml/2006/main">
          <a:off x="7533763" y="125707"/>
          <a:ext cx="43985" cy="3452763"/>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cdr:x>
      <cdr:y>0.02588</cdr:y>
    </cdr:from>
    <cdr:to>
      <cdr:x>0.83077</cdr:x>
      <cdr:y>0.15623</cdr:y>
    </cdr:to>
    <cdr:sp macro="" textlink="">
      <cdr:nvSpPr>
        <cdr:cNvPr id="2" name="TextBox 1"/>
        <cdr:cNvSpPr txBox="1"/>
      </cdr:nvSpPr>
      <cdr:spPr>
        <a:xfrm xmlns:a="http://schemas.openxmlformats.org/drawingml/2006/main">
          <a:off x="0" y="90642"/>
          <a:ext cx="2425920" cy="456550"/>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solidFill>
                <a:schemeClr val="accent1"/>
              </a:solidFill>
              <a:latin typeface="+mj-lt"/>
            </a:rPr>
            <a:t>Percent Change in Collision Frequency, 2012-2016*</a:t>
          </a:r>
        </a:p>
      </cdr:txBody>
    </cdr:sp>
  </cdr:relSizeAnchor>
  <cdr:relSizeAnchor xmlns:cdr="http://schemas.openxmlformats.org/drawingml/2006/chartDrawing">
    <cdr:from>
      <cdr:x>0.03915</cdr:x>
      <cdr:y>0.94415</cdr:y>
    </cdr:from>
    <cdr:to>
      <cdr:x>0.90037</cdr:x>
      <cdr:y>1</cdr:y>
    </cdr:to>
    <cdr:sp macro="" textlink="">
      <cdr:nvSpPr>
        <cdr:cNvPr id="3" name="TextBox 2"/>
        <cdr:cNvSpPr txBox="1"/>
      </cdr:nvSpPr>
      <cdr:spPr>
        <a:xfrm xmlns:a="http://schemas.openxmlformats.org/drawingml/2006/main">
          <a:off x="83128" y="4290489"/>
          <a:ext cx="1828800" cy="253802"/>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dirty="0"/>
            <a:t>* Vs. Neighboring States.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10/18/2018</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norml.org/legal/item/missouri-cbd-marijuana-law"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1371600" y="320675"/>
            <a:ext cx="4114800" cy="308610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401773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11</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dirty="0"/>
              <a:t>Updated 9/13 lynch</a:t>
            </a:r>
          </a:p>
          <a:p>
            <a:pPr marL="0" indent="0">
              <a:buNone/>
            </a:pPr>
            <a:endParaRPr lang="en-US" dirty="0"/>
          </a:p>
        </p:txBody>
      </p:sp>
    </p:spTree>
    <p:extLst>
      <p:ext uri="{BB962C8B-B14F-4D97-AF65-F5344CB8AC3E}">
        <p14:creationId xmlns:p14="http://schemas.microsoft.com/office/powerpoint/2010/main" val="198537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12</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xfrm>
            <a:off x="1371600" y="320675"/>
            <a:ext cx="4114800" cy="3086100"/>
          </a:xfrm>
          <a:ln/>
        </p:spPr>
      </p:sp>
      <p:sp>
        <p:nvSpPr>
          <p:cNvPr id="234500" name="Rectangle 3"/>
          <p:cNvSpPr>
            <a:spLocks noGrp="1" noChangeArrowheads="1"/>
          </p:cNvSpPr>
          <p:nvPr>
            <p:ph type="body" idx="1"/>
          </p:nvPr>
        </p:nvSpPr>
        <p:spPr>
          <a:noFill/>
          <a:ln/>
        </p:spPr>
        <p:txBody>
          <a:bodyPr/>
          <a:lstStyle/>
          <a:p>
            <a:r>
              <a:rPr lang="en-US" sz="2400" dirty="0"/>
              <a:t>As of Q1 2018, $1.30 of surplus for every dollar of premium written in US</a:t>
            </a:r>
          </a:p>
          <a:p>
            <a:r>
              <a:rPr lang="en-US" sz="2400" dirty="0"/>
              <a:t>Added 9/13 – </a:t>
            </a:r>
            <a:r>
              <a:rPr lang="en-US" sz="2400" dirty="0" err="1"/>
              <a:t>jim</a:t>
            </a:r>
            <a:r>
              <a:rPr lang="en-US" sz="2400" dirty="0"/>
              <a:t> lynch</a:t>
            </a:r>
          </a:p>
        </p:txBody>
      </p:sp>
    </p:spTree>
    <p:extLst>
      <p:ext uri="{BB962C8B-B14F-4D97-AF65-F5344CB8AC3E}">
        <p14:creationId xmlns:p14="http://schemas.microsoft.com/office/powerpoint/2010/main" val="62870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154886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14</a:t>
            </a:fld>
            <a:endParaRPr lang="en-US" dirty="0"/>
          </a:p>
        </p:txBody>
      </p:sp>
    </p:spTree>
    <p:extLst>
      <p:ext uri="{BB962C8B-B14F-4D97-AF65-F5344CB8AC3E}">
        <p14:creationId xmlns:p14="http://schemas.microsoft.com/office/powerpoint/2010/main" val="1712901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dirty="0"/>
          </a:p>
        </p:txBody>
      </p:sp>
    </p:spTree>
    <p:extLst>
      <p:ext uri="{BB962C8B-B14F-4D97-AF65-F5344CB8AC3E}">
        <p14:creationId xmlns:p14="http://schemas.microsoft.com/office/powerpoint/2010/main" val="253480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dirty="0"/>
          </a:p>
        </p:txBody>
      </p:sp>
    </p:spTree>
    <p:extLst>
      <p:ext uri="{BB962C8B-B14F-4D97-AF65-F5344CB8AC3E}">
        <p14:creationId xmlns:p14="http://schemas.microsoft.com/office/powerpoint/2010/main" val="1333577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17</a:t>
            </a:fld>
            <a:endParaRPr lang="en-US" dirty="0"/>
          </a:p>
        </p:txBody>
      </p:sp>
    </p:spTree>
    <p:extLst>
      <p:ext uri="{BB962C8B-B14F-4D97-AF65-F5344CB8AC3E}">
        <p14:creationId xmlns:p14="http://schemas.microsoft.com/office/powerpoint/2010/main" val="169804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18</a:t>
            </a:fld>
            <a:endParaRPr lang="en-US" dirty="0"/>
          </a:p>
        </p:txBody>
      </p:sp>
    </p:spTree>
    <p:extLst>
      <p:ext uri="{BB962C8B-B14F-4D97-AF65-F5344CB8AC3E}">
        <p14:creationId xmlns:p14="http://schemas.microsoft.com/office/powerpoint/2010/main" val="238001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085167" y="8898514"/>
            <a:ext cx="690779" cy="243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lnSpc>
                <a:spcPct val="90000"/>
              </a:lnSpc>
              <a:spcBef>
                <a:spcPct val="100000"/>
              </a:spcBef>
              <a:buClr>
                <a:srgbClr val="008080"/>
              </a:buClr>
              <a:buSzPct val="85000"/>
              <a:buFont typeface="Wingdings" pitchFamily="2" charset="2"/>
              <a:buChar char="n"/>
              <a:defRPr sz="1400">
                <a:solidFill>
                  <a:schemeClr val="tx1"/>
                </a:solidFill>
                <a:latin typeface="Arial" charset="0"/>
              </a:defRPr>
            </a:lvl1pPr>
            <a:lvl2pPr marL="730171" indent="-280835" defTabSz="914274">
              <a:lnSpc>
                <a:spcPct val="90000"/>
              </a:lnSpc>
              <a:spcBef>
                <a:spcPct val="50000"/>
              </a:spcBef>
              <a:buClr>
                <a:srgbClr val="008080"/>
              </a:buClr>
              <a:buFont typeface="Wingdings" pitchFamily="2" charset="2"/>
              <a:buChar char="w"/>
              <a:defRPr sz="1200">
                <a:solidFill>
                  <a:schemeClr val="tx1"/>
                </a:solidFill>
                <a:latin typeface="Arial" charset="0"/>
              </a:defRPr>
            </a:lvl2pPr>
            <a:lvl3pPr marL="1123340" indent="-224668" defTabSz="914274">
              <a:lnSpc>
                <a:spcPct val="90000"/>
              </a:lnSpc>
              <a:spcBef>
                <a:spcPct val="25000"/>
              </a:spcBef>
              <a:buClr>
                <a:srgbClr val="008080"/>
              </a:buClr>
              <a:buFont typeface="Arial" charset="0"/>
              <a:buChar char="–"/>
              <a:defRPr sz="1200">
                <a:solidFill>
                  <a:schemeClr val="tx1"/>
                </a:solidFill>
                <a:latin typeface="Arial" charset="0"/>
              </a:defRPr>
            </a:lvl3pPr>
            <a:lvl4pPr marL="1572677" indent="-224668" defTabSz="914274">
              <a:lnSpc>
                <a:spcPct val="90000"/>
              </a:lnSpc>
              <a:spcBef>
                <a:spcPct val="15000"/>
              </a:spcBef>
              <a:buClr>
                <a:srgbClr val="008080"/>
              </a:buClr>
              <a:buFont typeface="Wingdings" pitchFamily="2" charset="2"/>
              <a:buChar char="§"/>
              <a:defRPr sz="1200">
                <a:solidFill>
                  <a:schemeClr val="tx1"/>
                </a:solidFill>
                <a:latin typeface="Arial" charset="0"/>
              </a:defRPr>
            </a:lvl4pPr>
            <a:lvl5pPr marL="2022013" indent="-224668" defTabSz="914274">
              <a:lnSpc>
                <a:spcPct val="90000"/>
              </a:lnSpc>
              <a:spcBef>
                <a:spcPct val="15000"/>
              </a:spcBef>
              <a:buClr>
                <a:srgbClr val="008080"/>
              </a:buClr>
              <a:buChar char="–"/>
              <a:defRPr sz="1200">
                <a:solidFill>
                  <a:schemeClr val="tx1"/>
                </a:solidFill>
                <a:latin typeface="Arial" charset="0"/>
              </a:defRPr>
            </a:lvl5pPr>
            <a:lvl6pPr marL="2471349"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6pPr>
            <a:lvl7pPr marL="2920685"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7pPr>
            <a:lvl8pPr marL="3370021"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8pPr>
            <a:lvl9pPr marL="3819357"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9pPr>
          </a:lstStyle>
          <a:p>
            <a:pPr>
              <a:lnSpc>
                <a:spcPct val="100000"/>
              </a:lnSpc>
              <a:spcBef>
                <a:spcPct val="0"/>
              </a:spcBef>
              <a:buClrTx/>
              <a:buSzTx/>
              <a:buFontTx/>
              <a:buNone/>
            </a:pPr>
            <a:fld id="{A069FC5E-195E-406A-A922-6392E8C7DA40}" type="slidenum">
              <a:rPr lang="en-US" altLang="en-US" sz="1000">
                <a:solidFill>
                  <a:srgbClr val="000000"/>
                </a:solidFill>
              </a:rPr>
              <a:pPr>
                <a:lnSpc>
                  <a:spcPct val="100000"/>
                </a:lnSpc>
                <a:spcBef>
                  <a:spcPct val="0"/>
                </a:spcBef>
                <a:buClrTx/>
                <a:buSzTx/>
                <a:buFontTx/>
                <a:buNone/>
              </a:pPr>
              <a:t>19</a:t>
            </a:fld>
            <a:endParaRPr lang="en-US" altLang="en-US" sz="1000" dirty="0">
              <a:solidFill>
                <a:srgbClr val="000000"/>
              </a:solidFill>
            </a:endParaRPr>
          </a:p>
        </p:txBody>
      </p:sp>
      <p:sp>
        <p:nvSpPr>
          <p:cNvPr id="28675" name="Rectangle 2"/>
          <p:cNvSpPr>
            <a:spLocks noGrp="1" noRot="1" noChangeAspect="1" noChangeArrowheads="1" noTextEdit="1"/>
          </p:cNvSpPr>
          <p:nvPr>
            <p:ph type="sldImg"/>
          </p:nvPr>
        </p:nvSpPr>
        <p:spPr>
          <a:xfrm>
            <a:off x="1371600" y="320675"/>
            <a:ext cx="4114800" cy="30861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9943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794545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20</a:t>
            </a:fld>
            <a:endParaRPr lang="en-US" dirty="0"/>
          </a:p>
        </p:txBody>
      </p:sp>
    </p:spTree>
    <p:extLst>
      <p:ext uri="{BB962C8B-B14F-4D97-AF65-F5344CB8AC3E}">
        <p14:creationId xmlns:p14="http://schemas.microsoft.com/office/powerpoint/2010/main" val="407333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Tree>
    <p:extLst>
      <p:ext uri="{BB962C8B-B14F-4D97-AF65-F5344CB8AC3E}">
        <p14:creationId xmlns:p14="http://schemas.microsoft.com/office/powerpoint/2010/main" val="3928226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Tree>
    <p:extLst>
      <p:ext uri="{BB962C8B-B14F-4D97-AF65-F5344CB8AC3E}">
        <p14:creationId xmlns:p14="http://schemas.microsoft.com/office/powerpoint/2010/main" val="3728469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23</a:t>
            </a:fld>
            <a:endParaRPr lang="en-US" dirty="0"/>
          </a:p>
        </p:txBody>
      </p:sp>
    </p:spTree>
    <p:extLst>
      <p:ext uri="{BB962C8B-B14F-4D97-AF65-F5344CB8AC3E}">
        <p14:creationId xmlns:p14="http://schemas.microsoft.com/office/powerpoint/2010/main" val="1804331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24</a:t>
            </a:fld>
            <a:endParaRPr lang="en-US" dirty="0"/>
          </a:p>
        </p:txBody>
      </p:sp>
    </p:spTree>
    <p:extLst>
      <p:ext uri="{BB962C8B-B14F-4D97-AF65-F5344CB8AC3E}">
        <p14:creationId xmlns:p14="http://schemas.microsoft.com/office/powerpoint/2010/main" val="1123621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25</a:t>
            </a:fld>
            <a:endParaRPr lang="en-US" altLang="en-US" dirty="0"/>
          </a:p>
        </p:txBody>
      </p:sp>
      <p:sp>
        <p:nvSpPr>
          <p:cNvPr id="3" name="Slide Image Placeholder 2"/>
          <p:cNvSpPr>
            <a:spLocks noGrp="1" noRot="1" noChangeAspect="1"/>
          </p:cNvSpPr>
          <p:nvPr>
            <p:ph type="sldImg"/>
          </p:nvPr>
        </p:nvSpPr>
        <p:spPr>
          <a:xfrm>
            <a:off x="1414463" y="327025"/>
            <a:ext cx="4181475" cy="3135313"/>
          </a:xfrm>
        </p:spPr>
      </p:sp>
      <p:sp>
        <p:nvSpPr>
          <p:cNvPr id="4" name="Notes Placeholder 3"/>
          <p:cNvSpPr>
            <a:spLocks noGrp="1"/>
          </p:cNvSpPr>
          <p:nvPr>
            <p:ph type="body" idx="1"/>
          </p:nvPr>
        </p:nvSpPr>
        <p:spPr/>
        <p:txBody>
          <a:bodyPr/>
          <a:lstStyle/>
          <a:p>
            <a:r>
              <a:rPr lang="en-US" dirty="0"/>
              <a:t>Except for the three “hard markets,” over the last 45 years net written premiums grew at,</a:t>
            </a:r>
            <a:r>
              <a:rPr lang="en-US" baseline="0" dirty="0"/>
              <a:t> or more often, below, the growth of the U.S. economy, as measured by nominal GDP. The rising trend since 2005 suggests the possibility of another hard market in coming years, if the trend continues.</a:t>
            </a:r>
          </a:p>
          <a:p>
            <a:r>
              <a:rPr lang="en-US" sz="1200" kern="1200" dirty="0">
                <a:solidFill>
                  <a:schemeClr val="tx1"/>
                </a:solidFill>
                <a:effectLst/>
                <a:latin typeface="+mn-lt"/>
                <a:ea typeface="+mn-ea"/>
                <a:cs typeface="+mn-cs"/>
              </a:rPr>
              <a:t>HARD MARKET HISTORY </a:t>
            </a:r>
          </a:p>
          <a:p>
            <a:pPr lvl="1"/>
            <a:r>
              <a:rPr lang="en-US" sz="1100" kern="1200" dirty="0">
                <a:solidFill>
                  <a:schemeClr val="tx1"/>
                </a:solidFill>
                <a:effectLst/>
                <a:latin typeface="+mn-lt"/>
                <a:ea typeface="+mn-ea"/>
                <a:cs typeface="+mn-cs"/>
              </a:rPr>
              <a:t>9/11</a:t>
            </a:r>
          </a:p>
          <a:p>
            <a:pPr lvl="1"/>
            <a:r>
              <a:rPr lang="en-US" sz="1100" kern="1200" dirty="0">
                <a:solidFill>
                  <a:schemeClr val="tx1"/>
                </a:solidFill>
                <a:effectLst/>
                <a:latin typeface="+mn-lt"/>
                <a:ea typeface="+mn-ea"/>
                <a:cs typeface="+mn-cs"/>
              </a:rPr>
              <a:t>80’s liability cases – asbestos </a:t>
            </a:r>
          </a:p>
          <a:p>
            <a:pPr lvl="1"/>
            <a:r>
              <a:rPr lang="en-US" sz="1100" kern="1200" dirty="0">
                <a:solidFill>
                  <a:schemeClr val="tx1"/>
                </a:solidFill>
                <a:effectLst/>
                <a:latin typeface="+mn-lt"/>
                <a:ea typeface="+mn-ea"/>
                <a:cs typeface="+mn-cs"/>
              </a:rPr>
              <a:t>90’s medical liability </a:t>
            </a:r>
          </a:p>
          <a:p>
            <a:r>
              <a:rPr lang="en-US" sz="1200" kern="1200" dirty="0">
                <a:solidFill>
                  <a:schemeClr val="tx1"/>
                </a:solidFill>
                <a:effectLst/>
                <a:latin typeface="+mn-lt"/>
                <a:ea typeface="+mn-ea"/>
                <a:cs typeface="+mn-cs"/>
              </a:rPr>
              <a:t>Looking at the trends of hard markets — when rates grow/rise faster than economy — it would appear we are due…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157822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26</a:t>
            </a:fld>
            <a:endParaRPr lang="en-US" altLang="en-US" dirty="0"/>
          </a:p>
        </p:txBody>
      </p:sp>
      <p:sp>
        <p:nvSpPr>
          <p:cNvPr id="3" name="Slide Image Placeholder 2"/>
          <p:cNvSpPr>
            <a:spLocks noGrp="1" noRot="1" noChangeAspect="1"/>
          </p:cNvSpPr>
          <p:nvPr>
            <p:ph type="sldImg"/>
          </p:nvPr>
        </p:nvSpPr>
        <p:spPr>
          <a:xfrm>
            <a:off x="1414463" y="327025"/>
            <a:ext cx="4181475" cy="3135313"/>
          </a:xfrm>
        </p:spPr>
      </p:sp>
      <p:sp>
        <p:nvSpPr>
          <p:cNvPr id="4" name="Notes Placeholder 3"/>
          <p:cNvSpPr>
            <a:spLocks noGrp="1"/>
          </p:cNvSpPr>
          <p:nvPr>
            <p:ph type="body" idx="1"/>
          </p:nvPr>
        </p:nvSpPr>
        <p:spPr/>
        <p:txBody>
          <a:bodyPr/>
          <a:lstStyle/>
          <a:p>
            <a:r>
              <a:rPr lang="en-US" dirty="0"/>
              <a:t>Except for the three “hard markets,” over the last 45 years net written premiums grew at,</a:t>
            </a:r>
            <a:r>
              <a:rPr lang="en-US" baseline="0" dirty="0"/>
              <a:t> or more often, below, the growth of the U.S. economy, as measured by nominal GDP. The rising trend since 2005 suggests the possibility of another hard market in coming years, if the trend continues.</a:t>
            </a:r>
          </a:p>
          <a:p>
            <a:r>
              <a:rPr lang="en-US" sz="1200" kern="1200" dirty="0">
                <a:solidFill>
                  <a:schemeClr val="tx1"/>
                </a:solidFill>
                <a:effectLst/>
                <a:latin typeface="+mn-lt"/>
                <a:ea typeface="+mn-ea"/>
                <a:cs typeface="+mn-cs"/>
              </a:rPr>
              <a:t>HARD MARKET HISTORY </a:t>
            </a:r>
          </a:p>
          <a:p>
            <a:pPr lvl="1"/>
            <a:r>
              <a:rPr lang="en-US" sz="1100" kern="1200" dirty="0">
                <a:solidFill>
                  <a:schemeClr val="tx1"/>
                </a:solidFill>
                <a:effectLst/>
                <a:latin typeface="+mn-lt"/>
                <a:ea typeface="+mn-ea"/>
                <a:cs typeface="+mn-cs"/>
              </a:rPr>
              <a:t>9/11</a:t>
            </a:r>
          </a:p>
          <a:p>
            <a:pPr lvl="1"/>
            <a:r>
              <a:rPr lang="en-US" sz="1100" kern="1200" dirty="0">
                <a:solidFill>
                  <a:schemeClr val="tx1"/>
                </a:solidFill>
                <a:effectLst/>
                <a:latin typeface="+mn-lt"/>
                <a:ea typeface="+mn-ea"/>
                <a:cs typeface="+mn-cs"/>
              </a:rPr>
              <a:t>80’s liability cases – asbestos </a:t>
            </a:r>
          </a:p>
          <a:p>
            <a:pPr lvl="1"/>
            <a:r>
              <a:rPr lang="en-US" sz="1100" kern="1200" dirty="0">
                <a:solidFill>
                  <a:schemeClr val="tx1"/>
                </a:solidFill>
                <a:effectLst/>
                <a:latin typeface="+mn-lt"/>
                <a:ea typeface="+mn-ea"/>
                <a:cs typeface="+mn-cs"/>
              </a:rPr>
              <a:t>90’s medical liability </a:t>
            </a:r>
          </a:p>
          <a:p>
            <a:r>
              <a:rPr lang="en-US" sz="1200" kern="1200" dirty="0">
                <a:solidFill>
                  <a:schemeClr val="tx1"/>
                </a:solidFill>
                <a:effectLst/>
                <a:latin typeface="+mn-lt"/>
                <a:ea typeface="+mn-ea"/>
                <a:cs typeface="+mn-cs"/>
              </a:rPr>
              <a:t>Looking at the trends of hard markets — when rates grow/rise faster than economy — it would appear we are due…</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10378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0490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28</a:t>
            </a:fld>
            <a:endParaRPr lang="en-US" dirty="0"/>
          </a:p>
        </p:txBody>
      </p:sp>
    </p:spTree>
    <p:extLst>
      <p:ext uri="{BB962C8B-B14F-4D97-AF65-F5344CB8AC3E}">
        <p14:creationId xmlns:p14="http://schemas.microsoft.com/office/powerpoint/2010/main" val="1360529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Decline is unlikely by</a:t>
            </a:r>
            <a:r>
              <a:rPr lang="en-US" baseline="0" dirty="0"/>
              <a:t> year-end because surplus had risen by $20 billion at mid-year vs. 2016 year-end and also is driven by strong stock market appreciation in the second half of 2017.</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6852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306"/>
              </a:spcBef>
            </a:pPr>
            <a:r>
              <a:rPr lang="en-US" sz="1100" dirty="0"/>
              <a:t>At III one of the jobs we’ve been doing this year is telling everybody how important insurance is. We have a white paper and a video that talk about this. We all know how we provide safety, but we also make the entire financial system more stable – and we are keys to development.</a:t>
            </a:r>
          </a:p>
          <a:p>
            <a:pPr>
              <a:spcBef>
                <a:spcPts val="306"/>
              </a:spcBef>
            </a:pPr>
            <a:endParaRPr lang="en-US" sz="11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
        <p:nvSpPr>
          <p:cNvPr id="7" name="Slide Image Placeholder 6">
            <a:extLst>
              <a:ext uri="{FF2B5EF4-FFF2-40B4-BE49-F238E27FC236}">
                <a16:creationId xmlns:a16="http://schemas.microsoft.com/office/drawing/2014/main" id="{67647968-DCF8-463E-8551-63D0620C0FDD}"/>
              </a:ext>
            </a:extLst>
          </p:cNvPr>
          <p:cNvSpPr>
            <a:spLocks noGrp="1" noRot="1" noChangeAspect="1"/>
          </p:cNvSpPr>
          <p:nvPr>
            <p:ph type="sldImg"/>
          </p:nvPr>
        </p:nvSpPr>
        <p:spPr>
          <a:xfrm>
            <a:off x="1412875" y="325438"/>
            <a:ext cx="4184650" cy="3138487"/>
          </a:xfrm>
        </p:spPr>
      </p:sp>
    </p:spTree>
    <p:extLst>
      <p:ext uri="{BB962C8B-B14F-4D97-AF65-F5344CB8AC3E}">
        <p14:creationId xmlns:p14="http://schemas.microsoft.com/office/powerpoint/2010/main" val="314602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Even though it is commonly believed that</a:t>
            </a:r>
            <a:r>
              <a:rPr lang="en-US" baseline="0" dirty="0"/>
              <a:t> large CAT years bring hard markets, the data doesn’t seem to support that belief.</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30</a:t>
            </a:fld>
            <a:endParaRPr lang="en-US" dirty="0"/>
          </a:p>
        </p:txBody>
      </p:sp>
    </p:spTree>
    <p:extLst>
      <p:ext uri="{BB962C8B-B14F-4D97-AF65-F5344CB8AC3E}">
        <p14:creationId xmlns:p14="http://schemas.microsoft.com/office/powerpoint/2010/main" val="773748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31</a:t>
            </a:fld>
            <a:endParaRPr lang="en-US" dirty="0"/>
          </a:p>
        </p:txBody>
      </p:sp>
    </p:spTree>
    <p:extLst>
      <p:ext uri="{BB962C8B-B14F-4D97-AF65-F5344CB8AC3E}">
        <p14:creationId xmlns:p14="http://schemas.microsoft.com/office/powerpoint/2010/main" val="3054489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Tree>
    <p:extLst>
      <p:ext uri="{BB962C8B-B14F-4D97-AF65-F5344CB8AC3E}">
        <p14:creationId xmlns:p14="http://schemas.microsoft.com/office/powerpoint/2010/main" val="1076019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087343" y="8896280"/>
            <a:ext cx="686421" cy="24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88" tIns="45689" rIns="45088" bIns="4568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A5AEA10A-88C7-44A5-92E6-7FC90F20ADAC}" type="slidenum">
              <a:rPr lang="en-US" altLang="en-US" sz="1000">
                <a:solidFill>
                  <a:srgbClr val="000000"/>
                </a:solidFill>
              </a:rPr>
              <a:pPr algn="ctr"/>
              <a:t>33</a:t>
            </a:fld>
            <a:endParaRPr lang="en-US" altLang="en-US" sz="1000" dirty="0">
              <a:solidFill>
                <a:srgbClr val="000000"/>
              </a:solidFill>
            </a:endParaRPr>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r>
              <a:rPr lang="en-US" dirty="0"/>
              <a:t>JLT https://www.jltre.com/media-centre/press-releases/2018/january/reinsurance-renewal-outcomes-2018</a:t>
            </a:r>
          </a:p>
          <a:p>
            <a:endParaRPr lang="en-US" dirty="0"/>
          </a:p>
        </p:txBody>
      </p:sp>
    </p:spTree>
    <p:extLst>
      <p:ext uri="{BB962C8B-B14F-4D97-AF65-F5344CB8AC3E}">
        <p14:creationId xmlns:p14="http://schemas.microsoft.com/office/powerpoint/2010/main" val="855632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3750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358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93568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7835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5450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39</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77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599429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9055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469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8670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374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4595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45</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2535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4293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6095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9747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49</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24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5</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Updated 6/25 – lynch</a:t>
            </a:r>
          </a:p>
          <a:p>
            <a:pPr marL="0" indent="0">
              <a:buNone/>
            </a:pPr>
            <a:r>
              <a:rPr lang="en-US" dirty="0"/>
              <a:t>Updated 9/13 lynch</a:t>
            </a:r>
          </a:p>
        </p:txBody>
      </p:sp>
    </p:spTree>
    <p:extLst>
      <p:ext uri="{BB962C8B-B14F-4D97-AF65-F5344CB8AC3E}">
        <p14:creationId xmlns:p14="http://schemas.microsoft.com/office/powerpoint/2010/main" val="25701910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50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5871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51</a:t>
            </a:fld>
            <a:endParaRPr lang="en-US" dirty="0"/>
          </a:p>
        </p:txBody>
      </p:sp>
    </p:spTree>
    <p:extLst>
      <p:ext uri="{BB962C8B-B14F-4D97-AF65-F5344CB8AC3E}">
        <p14:creationId xmlns:p14="http://schemas.microsoft.com/office/powerpoint/2010/main" val="419186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52</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7426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53</a:t>
            </a:fld>
            <a:endParaRPr lang="en-US" dirty="0"/>
          </a:p>
        </p:txBody>
      </p:sp>
    </p:spTree>
    <p:extLst>
      <p:ext uri="{BB962C8B-B14F-4D97-AF65-F5344CB8AC3E}">
        <p14:creationId xmlns:p14="http://schemas.microsoft.com/office/powerpoint/2010/main" val="3020362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54</a:t>
            </a:fld>
            <a:endParaRPr lang="en-US" dirty="0"/>
          </a:p>
        </p:txBody>
      </p:sp>
    </p:spTree>
    <p:extLst>
      <p:ext uri="{BB962C8B-B14F-4D97-AF65-F5344CB8AC3E}">
        <p14:creationId xmlns:p14="http://schemas.microsoft.com/office/powerpoint/2010/main" val="38924765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086100" y="9045575"/>
            <a:ext cx="6889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11178F2-20D3-4CCC-854E-3678D2F96A8A}" type="slidenum">
              <a:rPr lang="en-US" altLang="en-US" sz="1000"/>
              <a:pPr algn="ctr" eaLnBrk="1" hangingPunct="1"/>
              <a:t>55</a:t>
            </a:fld>
            <a:endParaRPr lang="en-US" altLang="en-US" sz="1000"/>
          </a:p>
        </p:txBody>
      </p:sp>
      <p:sp>
        <p:nvSpPr>
          <p:cNvPr id="92163" name="Rectangle 2"/>
          <p:cNvSpPr>
            <a:spLocks noGrp="1" noRot="1" noChangeAspect="1" noChangeArrowheads="1" noTextEdit="1"/>
          </p:cNvSpPr>
          <p:nvPr>
            <p:ph type="sldImg"/>
          </p:nvPr>
        </p:nvSpPr>
        <p:spPr>
          <a:xfrm>
            <a:off x="1371600" y="320675"/>
            <a:ext cx="4114800" cy="30861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990248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371600" y="320675"/>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45083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57</a:t>
            </a:fld>
            <a:endParaRPr lang="en-US" dirty="0"/>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83363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58</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xfrm>
            <a:off x="1371600" y="320675"/>
            <a:ext cx="4114800" cy="30861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2962569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60</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7676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6</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Created 6/25/18 – lynch</a:t>
            </a:r>
          </a:p>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dirty="0"/>
              <a:t>Updated 9/13 lynch</a:t>
            </a:r>
          </a:p>
          <a:p>
            <a:pPr marL="0" indent="0">
              <a:buNone/>
            </a:pPr>
            <a:endParaRPr lang="en-US" dirty="0"/>
          </a:p>
        </p:txBody>
      </p:sp>
    </p:spTree>
    <p:extLst>
      <p:ext uri="{BB962C8B-B14F-4D97-AF65-F5344CB8AC3E}">
        <p14:creationId xmlns:p14="http://schemas.microsoft.com/office/powerpoint/2010/main" val="3913676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61</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594130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62</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64489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There were 9 referenda on marijuana legalization. Only one failed – recreational use in Arizona.</a:t>
            </a:r>
          </a:p>
          <a:p>
            <a:r>
              <a:rPr lang="en-US" dirty="0"/>
              <a:t>Six states</a:t>
            </a:r>
            <a:r>
              <a:rPr lang="en-US" baseline="0" dirty="0"/>
              <a:t> require use of medical marijuana in WC claims – CT, ME, MA, MN, NJ, NM</a:t>
            </a:r>
          </a:p>
          <a:p>
            <a:r>
              <a:rPr lang="en-US" baseline="0" dirty="0"/>
              <a:t>Six states forbid use of medical marijuana in WC claims – AZ, CO, MI, MT, OR, VT</a:t>
            </a:r>
          </a:p>
          <a:p>
            <a:r>
              <a:rPr lang="en-US" sz="1200" b="0" i="0" kern="1200" dirty="0">
                <a:solidFill>
                  <a:schemeClr val="tx1"/>
                </a:solidFill>
                <a:effectLst/>
                <a:latin typeface="+mn-lt"/>
                <a:ea typeface="+mn-ea"/>
                <a:cs typeface="+mn-cs"/>
              </a:rPr>
              <a:t>It is illegal to use the banking system to purchase marijuana. So an insurer can’t write a check against to pay for the drug. They use cash.</a:t>
            </a:r>
          </a:p>
          <a:p>
            <a:r>
              <a:rPr lang="en-US" sz="1200" b="0" i="0" kern="1200" dirty="0">
                <a:solidFill>
                  <a:schemeClr val="tx1"/>
                </a:solidFill>
                <a:effectLst/>
                <a:latin typeface="+mn-lt"/>
                <a:ea typeface="+mn-ea"/>
                <a:cs typeface="+mn-cs"/>
              </a:rPr>
              <a:t>Trump OK with med mare. Sessions, not so much. We wind up with one more conflict, Trump vs. his Cabinet.</a:t>
            </a:r>
          </a:p>
          <a:p>
            <a:r>
              <a:rPr lang="en-US" sz="1200" b="0" i="0" kern="1200" dirty="0">
                <a:solidFill>
                  <a:schemeClr val="tx1"/>
                </a:solidFill>
                <a:effectLst/>
                <a:latin typeface="+mn-lt"/>
                <a:ea typeface="+mn-ea"/>
                <a:cs typeface="+mn-cs"/>
              </a:rPr>
              <a:t>Missouri has passed a </a:t>
            </a:r>
            <a:r>
              <a:rPr lang="en-US" sz="1200" b="0" i="0" u="none" strike="noStrike" kern="1200" dirty="0">
                <a:solidFill>
                  <a:schemeClr val="tx1"/>
                </a:solidFill>
                <a:effectLst/>
                <a:latin typeface="+mn-lt"/>
                <a:ea typeface="+mn-ea"/>
                <a:cs typeface="+mn-cs"/>
                <a:hlinkClick r:id="rId3"/>
              </a:rPr>
              <a:t>medical CBD</a:t>
            </a:r>
            <a:r>
              <a:rPr lang="en-US" sz="1200" b="0" i="0" kern="1200" dirty="0">
                <a:solidFill>
                  <a:schemeClr val="tx1"/>
                </a:solidFill>
                <a:effectLst/>
                <a:latin typeface="+mn-lt"/>
                <a:ea typeface="+mn-ea"/>
                <a:cs typeface="+mn-cs"/>
              </a:rPr>
              <a:t> law allowing for the use of cannabis extracts that are high in CBD and low in THC in instances where a physician has recommended such treatment to a patient with a state-qualifying condition</a:t>
            </a:r>
          </a:p>
          <a:p>
            <a:r>
              <a:rPr lang="en-US" sz="1200" b="0" i="0" kern="1200" dirty="0">
                <a:solidFill>
                  <a:schemeClr val="tx1"/>
                </a:solidFill>
                <a:effectLst/>
                <a:latin typeface="+mn-lt"/>
                <a:ea typeface="+mn-ea"/>
                <a:cs typeface="+mn-cs"/>
              </a:rPr>
              <a:t> Rohrabacher-Blumenauer amendment) prohibiting the use of federal funds to prevent the implementation of state </a:t>
            </a:r>
            <a:r>
              <a:rPr lang="en-US" sz="1200" b="0" i="1" kern="1200" dirty="0">
                <a:solidFill>
                  <a:schemeClr val="tx1"/>
                </a:solidFill>
                <a:effectLst/>
                <a:latin typeface="+mn-lt"/>
                <a:ea typeface="+mn-ea"/>
                <a:cs typeface="+mn-cs"/>
              </a:rPr>
              <a:t>medical</a:t>
            </a:r>
            <a:r>
              <a:rPr lang="en-US" sz="1200" b="0" i="0" kern="1200" dirty="0">
                <a:solidFill>
                  <a:schemeClr val="tx1"/>
                </a:solidFill>
                <a:effectLst/>
                <a:latin typeface="+mn-lt"/>
                <a:ea typeface="+mn-ea"/>
                <a:cs typeface="+mn-cs"/>
              </a:rPr>
              <a:t> marijuana laws.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F8523C-8729-40F0-9536-D6C4CA3AD2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26025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There is conclusive evidence or substantial evidence that marijuana:</a:t>
            </a:r>
          </a:p>
          <a:p>
            <a:pPr lvl="1" fontAlgn="base"/>
            <a:r>
              <a:rPr lang="en-US" sz="1100" b="0" i="0" kern="1200" dirty="0">
                <a:solidFill>
                  <a:schemeClr val="tx1"/>
                </a:solidFill>
                <a:effectLst/>
                <a:latin typeface="+mn-lt"/>
                <a:ea typeface="+mn-ea"/>
                <a:cs typeface="+mn-cs"/>
              </a:rPr>
              <a:t>Improves the lot of adults in chronic pain.</a:t>
            </a:r>
          </a:p>
          <a:p>
            <a:pPr lvl="1" fontAlgn="base"/>
            <a:r>
              <a:rPr lang="en-US" sz="1100" b="0" i="0" kern="1200" dirty="0">
                <a:solidFill>
                  <a:schemeClr val="tx1"/>
                </a:solidFill>
                <a:effectLst/>
                <a:latin typeface="+mn-lt"/>
                <a:ea typeface="+mn-ea"/>
                <a:cs typeface="+mn-cs"/>
              </a:rPr>
              <a:t>Increases the risk of motor vehicle crashes.</a:t>
            </a:r>
          </a:p>
          <a:p>
            <a:pPr lvl="1" fontAlgn="base"/>
            <a:r>
              <a:rPr lang="en-US" sz="1100" b="0" i="0" kern="1200" dirty="0">
                <a:solidFill>
                  <a:schemeClr val="tx1"/>
                </a:solidFill>
                <a:effectLst/>
                <a:latin typeface="+mn-lt"/>
                <a:ea typeface="+mn-ea"/>
                <a:cs typeface="+mn-cs"/>
              </a:rPr>
              <a:t>Increases the risk of developing schizophrenia and other psychoses.</a:t>
            </a:r>
          </a:p>
          <a:p>
            <a:pPr fontAlgn="base"/>
            <a:r>
              <a:rPr lang="en-US" sz="1200" b="0" i="0" kern="1200" dirty="0">
                <a:solidFill>
                  <a:schemeClr val="tx1"/>
                </a:solidFill>
                <a:effectLst/>
                <a:latin typeface="+mn-lt"/>
                <a:ea typeface="+mn-ea"/>
                <a:cs typeface="+mn-cs"/>
              </a:rPr>
              <a:t>There is moderate support suggesting that marijuana:</a:t>
            </a:r>
          </a:p>
          <a:p>
            <a:pPr lvl="1" fontAlgn="base"/>
            <a:r>
              <a:rPr lang="en-US" sz="1100" b="0" i="0" kern="1200" dirty="0">
                <a:solidFill>
                  <a:schemeClr val="tx1"/>
                </a:solidFill>
                <a:effectLst/>
                <a:latin typeface="+mn-lt"/>
                <a:ea typeface="+mn-ea"/>
                <a:cs typeface="+mn-cs"/>
              </a:rPr>
              <a:t>Improves short-term sleep outcomes for people with fibromyalgia or chronic pain.</a:t>
            </a:r>
          </a:p>
          <a:p>
            <a:pPr lvl="1" fontAlgn="base"/>
            <a:r>
              <a:rPr lang="en-US" sz="1100" b="0" i="0" kern="1200" dirty="0">
                <a:solidFill>
                  <a:schemeClr val="tx1"/>
                </a:solidFill>
                <a:effectLst/>
                <a:latin typeface="+mn-lt"/>
                <a:ea typeface="+mn-ea"/>
                <a:cs typeface="+mn-cs"/>
              </a:rPr>
              <a:t>Increases impairment of learning, memory and attention span.</a:t>
            </a:r>
          </a:p>
          <a:p>
            <a:pPr lvl="1" fontAlgn="base"/>
            <a:r>
              <a:rPr lang="en-US" sz="1100" b="0" i="0" kern="1200" dirty="0">
                <a:solidFill>
                  <a:schemeClr val="tx1"/>
                </a:solidFill>
                <a:effectLst/>
                <a:latin typeface="+mn-lt"/>
                <a:ea typeface="+mn-ea"/>
                <a:cs typeface="+mn-cs"/>
              </a:rPr>
              <a:t>Increases dependence on alcohol, tobacco and illicit drugs.</a:t>
            </a:r>
          </a:p>
          <a:p>
            <a:pPr fontAlgn="base"/>
            <a:r>
              <a:rPr lang="en-US" sz="1200" b="0" i="0" kern="1200" dirty="0">
                <a:solidFill>
                  <a:schemeClr val="tx1"/>
                </a:solidFill>
                <a:effectLst/>
                <a:latin typeface="+mn-lt"/>
                <a:ea typeface="+mn-ea"/>
                <a:cs typeface="+mn-cs"/>
              </a:rPr>
              <a:t>It is not possible to determine whether marijuana use is statistically correlated with occupational injuries.</a:t>
            </a:r>
          </a:p>
          <a:p>
            <a:pPr fontAlgn="base"/>
            <a:r>
              <a:rPr lang="en-US" sz="1200" b="0" i="0" kern="1200" dirty="0">
                <a:solidFill>
                  <a:schemeClr val="tx1"/>
                </a:solidFill>
                <a:effectLst/>
                <a:latin typeface="+mn-lt"/>
                <a:ea typeface="+mn-ea"/>
                <a:cs typeface="+mn-cs"/>
              </a:rPr>
              <a:t>47,000 drug deaths in USA in 2015</a:t>
            </a:r>
          </a:p>
          <a:p>
            <a:pPr marL="0" indent="0">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64</a:t>
            </a:fld>
            <a:endParaRPr lang="en-US" dirty="0"/>
          </a:p>
        </p:txBody>
      </p:sp>
    </p:spTree>
    <p:extLst>
      <p:ext uri="{BB962C8B-B14F-4D97-AF65-F5344CB8AC3E}">
        <p14:creationId xmlns:p14="http://schemas.microsoft.com/office/powerpoint/2010/main" val="37142934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State death certificate data from 1999–2010 from the Centers for Disease Control and Prevention shows a significantly slower rise in opioid-related deaths in states with medical marijuana laws.</a:t>
            </a:r>
            <a:r>
              <a:rPr lang="en-US" sz="1200" b="0" i="0" u="none" strike="noStrike" kern="1200" baseline="30000" dirty="0">
                <a:solidFill>
                  <a:schemeClr val="tx1"/>
                </a:solidFill>
                <a:effectLst/>
                <a:latin typeface="+mn-lt"/>
                <a:ea typeface="+mn-ea"/>
                <a:cs typeface="+mn-cs"/>
              </a:rPr>
              <a:t>23</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National Bureau of Economic Research reported in 2015 that states with medical marijuana dispensaries had relatively fewer treatment admissions for opioid addiction and fewer opioid deaths than states without such laws.</a:t>
            </a:r>
            <a:r>
              <a:rPr lang="en-US" sz="1200" b="0" i="0" u="none" strike="noStrike" kern="1200" baseline="30000" dirty="0">
                <a:solidFill>
                  <a:schemeClr val="tx1"/>
                </a:solidFill>
                <a:effectLst/>
                <a:latin typeface="+mn-lt"/>
                <a:ea typeface="+mn-ea"/>
                <a:cs typeface="+mn-cs"/>
              </a:rPr>
              <a:t>24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Medicare and Medicaid data indicate lower prescribed quantities of opioids in states where cannabis could be legally used. There are many confounders, and it is impossible to say whether an opioid-sparing effect, if it truly exists, would carry over to WC claims. </a:t>
            </a:r>
          </a:p>
          <a:p>
            <a:r>
              <a:rPr lang="en-US" sz="1200" b="0" i="0" u="none" strike="noStrike" kern="1200" dirty="0">
                <a:solidFill>
                  <a:schemeClr val="tx1"/>
                </a:solidFill>
                <a:effectLst/>
                <a:latin typeface="+mn-lt"/>
                <a:ea typeface="+mn-ea"/>
                <a:cs typeface="+mn-cs"/>
              </a:rPr>
              <a:t>Probability of fatally injured drivers aged 21–40 testing positive for opioids was reduced in states with laws allowing the use of cannabis for medical conditions.</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65</a:t>
            </a:fld>
            <a:endParaRPr lang="en-US" dirty="0"/>
          </a:p>
        </p:txBody>
      </p:sp>
    </p:spTree>
    <p:extLst>
      <p:ext uri="{BB962C8B-B14F-4D97-AF65-F5344CB8AC3E}">
        <p14:creationId xmlns:p14="http://schemas.microsoft.com/office/powerpoint/2010/main" val="33359517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p:txBody>
          <a:bodyPr/>
          <a:lstStyle/>
          <a:p>
            <a:fld id="{F20CA858-4905-4589-807E-FFF168BC79F2}" type="slidenum">
              <a:rPr lang="en-US" smtClean="0"/>
              <a:pPr/>
              <a:t>66</a:t>
            </a:fld>
            <a:endParaRPr lang="en-US" dirty="0"/>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r>
              <a:rPr lang="en-US" dirty="0"/>
              <a:t>More recently the problem has been claim severity rather than frequency.</a:t>
            </a:r>
          </a:p>
          <a:p>
            <a:r>
              <a:rPr lang="en-US" dirty="0"/>
              <a:t>Fatalities in H117 fell 1 percent, to 18,680. They remain 8% higher than in 2015.</a:t>
            </a:r>
          </a:p>
        </p:txBody>
      </p:sp>
    </p:spTree>
    <p:extLst>
      <p:ext uri="{BB962C8B-B14F-4D97-AF65-F5344CB8AC3E}">
        <p14:creationId xmlns:p14="http://schemas.microsoft.com/office/powerpoint/2010/main" val="3685260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67</a:t>
            </a:fld>
            <a:endParaRPr lang="en-US" dirty="0"/>
          </a:p>
        </p:txBody>
      </p:sp>
    </p:spTree>
    <p:extLst>
      <p:ext uri="{BB962C8B-B14F-4D97-AF65-F5344CB8AC3E}">
        <p14:creationId xmlns:p14="http://schemas.microsoft.com/office/powerpoint/2010/main" val="1156238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68</a:t>
            </a:fld>
            <a:endParaRPr lang="en-US" dirty="0"/>
          </a:p>
        </p:txBody>
      </p:sp>
    </p:spTree>
    <p:extLst>
      <p:ext uri="{BB962C8B-B14F-4D97-AF65-F5344CB8AC3E}">
        <p14:creationId xmlns:p14="http://schemas.microsoft.com/office/powerpoint/2010/main" val="28541950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http://www.ncsl.org/research/transportation/drugged-driving-overview.aspx</a:t>
            </a:r>
          </a:p>
          <a:p>
            <a:pPr fontAlgn="t"/>
            <a:r>
              <a:rPr lang="en-US" sz="1200" b="0" i="0" u="none" strike="noStrike" kern="1200" dirty="0">
                <a:solidFill>
                  <a:schemeClr val="tx1"/>
                </a:solidFill>
                <a:effectLst/>
                <a:latin typeface="+mn-lt"/>
                <a:ea typeface="+mn-ea"/>
                <a:cs typeface="+mn-cs"/>
              </a:rPr>
              <a:t>http://norml.org/legal/item/rhode-island-drugged-driving</a:t>
            </a:r>
          </a:p>
          <a:p>
            <a:pPr fontAlgn="t"/>
            <a:r>
              <a:rPr lang="en-US" sz="1200" b="0" i="0" u="none" strike="noStrike" kern="1200" dirty="0">
                <a:solidFill>
                  <a:schemeClr val="tx1"/>
                </a:solidFill>
                <a:effectLst/>
                <a:latin typeface="+mn-lt"/>
                <a:ea typeface="+mn-ea"/>
                <a:cs typeface="+mn-cs"/>
              </a:rPr>
              <a:t>Increasing use of DREs (Drug Recognition Experts) – something</a:t>
            </a:r>
            <a:r>
              <a:rPr lang="en-US" sz="1200" b="0" i="0" u="none" strike="noStrike" kern="1200" baseline="0" dirty="0">
                <a:solidFill>
                  <a:schemeClr val="tx1"/>
                </a:solidFill>
                <a:effectLst/>
                <a:latin typeface="+mn-lt"/>
                <a:ea typeface="+mn-ea"/>
                <a:cs typeface="+mn-cs"/>
              </a:rPr>
              <a:t> like 8000 in US (certified by International Association of Chiefs of Police)</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Per se DUID makes it an offense for a driver to have marijuana in their body while operating a motor vehicle.</a:t>
            </a:r>
          </a:p>
          <a:p>
            <a:pPr fontAlgn="t"/>
            <a:r>
              <a:rPr lang="en-US" sz="1200" b="0" i="0" u="none" strike="noStrike" kern="1200" dirty="0">
                <a:solidFill>
                  <a:schemeClr val="tx1"/>
                </a:solidFill>
                <a:effectLst/>
                <a:latin typeface="+mn-lt"/>
                <a:ea typeface="+mn-ea"/>
                <a:cs typeface="+mn-cs"/>
              </a:rPr>
              <a:t>Under the influence DUID standard requires the driver to be under the influence of or affected by marijuana.</a:t>
            </a:r>
          </a:p>
          <a:p>
            <a:pPr fontAlgn="t"/>
            <a:r>
              <a:rPr lang="en-US" sz="1200" b="0" i="0" u="none" strike="noStrike" kern="1200" dirty="0">
                <a:solidFill>
                  <a:schemeClr val="tx1"/>
                </a:solidFill>
                <a:effectLst/>
                <a:latin typeface="+mn-lt"/>
                <a:ea typeface="+mn-ea"/>
                <a:cs typeface="+mn-cs"/>
              </a:rPr>
              <a:t>Incapacity DUID standard requires the marijuana in a driver's system make the driver incapable of driving safely. The prosecutor must show a connection between drug ingestion and the incapacity of the driver.</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69</a:t>
            </a:fld>
            <a:endParaRPr lang="en-US" dirty="0"/>
          </a:p>
        </p:txBody>
      </p:sp>
    </p:spTree>
    <p:extLst>
      <p:ext uri="{BB962C8B-B14F-4D97-AF65-F5344CB8AC3E}">
        <p14:creationId xmlns:p14="http://schemas.microsoft.com/office/powerpoint/2010/main" val="1506327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18 mg is one joint</a:t>
            </a:r>
          </a:p>
        </p:txBody>
      </p:sp>
      <p:sp>
        <p:nvSpPr>
          <p:cNvPr id="4" name="Slide Number Placeholder 3"/>
          <p:cNvSpPr>
            <a:spLocks noGrp="1"/>
          </p:cNvSpPr>
          <p:nvPr>
            <p:ph type="sldNum" sz="quarter" idx="10"/>
          </p:nvPr>
        </p:nvSpPr>
        <p:spPr/>
        <p:txBody>
          <a:bodyPr/>
          <a:lstStyle/>
          <a:p>
            <a:fld id="{D5F8523C-8729-40F0-9536-D6C4CA3AD238}" type="slidenum">
              <a:rPr lang="en-US" smtClean="0"/>
              <a:pPr/>
              <a:t>70</a:t>
            </a:fld>
            <a:endParaRPr lang="en-US" dirty="0"/>
          </a:p>
        </p:txBody>
      </p:sp>
    </p:spTree>
    <p:extLst>
      <p:ext uri="{BB962C8B-B14F-4D97-AF65-F5344CB8AC3E}">
        <p14:creationId xmlns:p14="http://schemas.microsoft.com/office/powerpoint/2010/main" val="134814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34128578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Insurer Questions</a:t>
            </a:r>
          </a:p>
          <a:p>
            <a:pPr lvl="1"/>
            <a:r>
              <a:rPr lang="en-US" dirty="0"/>
              <a:t>Schedule I - DEA has said policy won’t change; Justice Department remains reluctant to enforce law</a:t>
            </a:r>
          </a:p>
          <a:p>
            <a:pPr lvl="1"/>
            <a:r>
              <a:rPr lang="en-US" dirty="0"/>
              <a:t>Covered? </a:t>
            </a:r>
          </a:p>
          <a:p>
            <a:pPr lvl="2"/>
            <a:r>
              <a:rPr lang="en-US" dirty="0"/>
              <a:t>CT ME MN NJ NM – reimbursement required</a:t>
            </a:r>
          </a:p>
          <a:p>
            <a:pPr lvl="2"/>
            <a:r>
              <a:rPr lang="en-US" dirty="0"/>
              <a:t>FL, ND – reimbursement prohibited</a:t>
            </a:r>
          </a:p>
          <a:p>
            <a:pPr lvl="0"/>
            <a:r>
              <a:rPr lang="en-US" dirty="0"/>
              <a:t>Employer Questions</a:t>
            </a:r>
          </a:p>
          <a:p>
            <a:pPr lvl="1"/>
            <a:r>
              <a:rPr lang="en-US" dirty="0"/>
              <a:t>High workers covered? </a:t>
            </a:r>
          </a:p>
          <a:p>
            <a:pPr lvl="2"/>
            <a:r>
              <a:rPr lang="en-US" dirty="0"/>
              <a:t>Most states address the issue. </a:t>
            </a:r>
          </a:p>
          <a:p>
            <a:pPr lvl="2"/>
            <a:r>
              <a:rPr lang="en-US" dirty="0"/>
              <a:t>40 allow complete denial of claim</a:t>
            </a:r>
          </a:p>
          <a:p>
            <a:pPr lvl="2"/>
            <a:r>
              <a:rPr lang="en-US" dirty="0"/>
              <a:t>Some allow denial of indemnity</a:t>
            </a:r>
          </a:p>
          <a:p>
            <a:pPr lvl="1"/>
            <a:r>
              <a:rPr lang="en-US" dirty="0"/>
              <a:t>Drug Free Workplace – Case is emerging but appears that presence of federal statute means a worker can be fired for using marijuana </a:t>
            </a:r>
          </a:p>
          <a:p>
            <a:pPr lvl="1"/>
            <a:endParaRPr lang="en-US" dirty="0"/>
          </a:p>
          <a:p>
            <a:pPr lvl="0"/>
            <a:r>
              <a:rPr lang="en-US" dirty="0" err="1"/>
              <a:t>Regualtors</a:t>
            </a:r>
            <a:r>
              <a:rPr lang="en-US" dirty="0"/>
              <a:t>/Legislators</a:t>
            </a:r>
          </a:p>
          <a:p>
            <a:pPr lvl="1"/>
            <a:r>
              <a:rPr lang="en-US" dirty="0"/>
              <a:t>NM has a fee schedule that includes cannabis</a:t>
            </a:r>
          </a:p>
          <a:p>
            <a:pPr lvl="1"/>
            <a:r>
              <a:rPr lang="en-US" dirty="0"/>
              <a:t>Reimbursement Issues</a:t>
            </a:r>
          </a:p>
          <a:p>
            <a:pPr lvl="2"/>
            <a:r>
              <a:rPr lang="en-US" dirty="0"/>
              <a:t>Does insurer pay dispensary or the worker?</a:t>
            </a:r>
          </a:p>
          <a:p>
            <a:pPr lvl="2"/>
            <a:r>
              <a:rPr lang="en-US" dirty="0"/>
              <a:t>How do you determine reimbursement rate?</a:t>
            </a:r>
          </a:p>
          <a:p>
            <a:pPr lvl="1"/>
            <a:r>
              <a:rPr lang="en-US" dirty="0"/>
              <a:t>Key issues</a:t>
            </a:r>
          </a:p>
          <a:p>
            <a:pPr lvl="2"/>
            <a:r>
              <a:rPr lang="en-US" dirty="0"/>
              <a:t>Popular support for legalization</a:t>
            </a:r>
          </a:p>
          <a:p>
            <a:pPr lvl="2"/>
            <a:r>
              <a:rPr lang="en-US" dirty="0"/>
              <a:t>Cole memo – Justice department puts low priority on enforcement, focuses on gang-related trafficking and sales to youth</a:t>
            </a:r>
          </a:p>
          <a:p>
            <a:pPr lvl="2"/>
            <a:endParaRPr lang="en-US" dirty="0"/>
          </a:p>
          <a:p>
            <a:pPr lvl="3"/>
            <a:endParaRPr lang="en-US" dirty="0"/>
          </a:p>
          <a:p>
            <a:pPr lvl="1"/>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71</a:t>
            </a:fld>
            <a:endParaRPr lang="en-US" dirty="0"/>
          </a:p>
        </p:txBody>
      </p:sp>
    </p:spTree>
    <p:extLst>
      <p:ext uri="{BB962C8B-B14F-4D97-AF65-F5344CB8AC3E}">
        <p14:creationId xmlns:p14="http://schemas.microsoft.com/office/powerpoint/2010/main" val="27670311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72</a:t>
            </a:fld>
            <a:endParaRPr lang="en-US" dirty="0"/>
          </a:p>
        </p:txBody>
      </p:sp>
    </p:spTree>
    <p:extLst>
      <p:ext uri="{BB962C8B-B14F-4D97-AF65-F5344CB8AC3E}">
        <p14:creationId xmlns:p14="http://schemas.microsoft.com/office/powerpoint/2010/main" val="406877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8</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769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90226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7167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7643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7643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200454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extLst>
      <p:ext uri="{BB962C8B-B14F-4D97-AF65-F5344CB8AC3E}">
        <p14:creationId xmlns:p14="http://schemas.microsoft.com/office/powerpoint/2010/main" val="34891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370797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362232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13208" y="3501416"/>
            <a:ext cx="7796213" cy="1038225"/>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2" name="Title 11"/>
          <p:cNvSpPr>
            <a:spLocks noGrp="1"/>
          </p:cNvSpPr>
          <p:nvPr>
            <p:ph type="title"/>
          </p:nvPr>
        </p:nvSpPr>
        <p:spPr>
          <a:xfrm>
            <a:off x="613978" y="2057065"/>
            <a:ext cx="7886700" cy="1325563"/>
          </a:xfrm>
          <a:prstGeom prst="rect">
            <a:avLst/>
          </a:prstGeom>
        </p:spPr>
        <p:txBody>
          <a:bodyPr anchor="b"/>
          <a:lstStyle>
            <a:lvl1pPr>
              <a:defRPr sz="3600"/>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Tree>
    <p:extLst>
      <p:ext uri="{BB962C8B-B14F-4D97-AF65-F5344CB8AC3E}">
        <p14:creationId xmlns:p14="http://schemas.microsoft.com/office/powerpoint/2010/main" val="69451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7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tx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ight Triangle 4"/>
          <p:cNvSpPr/>
          <p:nvPr userDrawn="1"/>
        </p:nvSpPr>
        <p:spPr>
          <a:xfrm flipH="1">
            <a:off x="4492800" y="2224800"/>
            <a:ext cx="4651200" cy="46332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
        <p:nvSpPr>
          <p:cNvPr id="7" name="Right Triangle 6"/>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1314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951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951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81301"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81300"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77715"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7643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78462"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9144" y="0"/>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85491" y="231310"/>
            <a:ext cx="84582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bwMode="gray">
          <a:xfrm>
            <a:off x="385491"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5" r:id="rId3"/>
    <p:sldLayoutId id="2147483654" r:id="rId4"/>
    <p:sldLayoutId id="2147483664" r:id="rId5"/>
    <p:sldLayoutId id="2147483650" r:id="rId6"/>
    <p:sldLayoutId id="2147483665" r:id="rId7"/>
    <p:sldLayoutId id="2147483655" r:id="rId8"/>
    <p:sldLayoutId id="2147483656" r:id="rId9"/>
    <p:sldLayoutId id="2147483658" r:id="rId10"/>
    <p:sldLayoutId id="2147483659" r:id="rId11"/>
    <p:sldLayoutId id="2147483657"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flipH="1">
            <a:off x="4492800" y="2224800"/>
            <a:ext cx="4651200" cy="4633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82335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6718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image" Target="../media/image6.emf"/><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tags" Target="../tags/tag2.xml"/><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jpeg"/><Relationship Id="rId5" Type="http://schemas.openxmlformats.org/officeDocument/2006/relationships/notesSlide" Target="../notesSlides/notesSlide3.xml"/><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slideLayout" Target="../slideLayouts/slideLayout4.xml"/><Relationship Id="rId9" Type="http://schemas.openxmlformats.org/officeDocument/2006/relationships/image" Target="../media/image8.jpeg"/><Relationship Id="rId1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chart" Target="../charts/chart22.xml"/><Relationship Id="rId4" Type="http://schemas.openxmlformats.org/officeDocument/2006/relationships/chart" Target="../charts/chart2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chart" Target="../charts/chart4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chart" Target="../charts/chart4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chart" Target="../charts/chart4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hyperlink" Target="http://www.federalreserve.gov/releases/h15/data.htm" TargetMode="External"/></Relationships>
</file>

<file path=ppt/slides/_rels/slide5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hyperlink" Target="http://news.gallup.com/poll/221018/record-high-support-legalizing-marijuana.aspx"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hyperlink" Target="https://www.nap.edu/catalog/24625/the-health-effects-of-cannabis-and-cannabinoids-the-current-state" TargetMode="External"/><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base"/>
            <a:r>
              <a:rPr lang="en-US" dirty="0"/>
              <a:t>P/C Industry Overview and Outlook</a:t>
            </a:r>
            <a:endParaRPr lang="en-US" cap="all" dirty="0"/>
          </a:p>
        </p:txBody>
      </p:sp>
      <p:sp>
        <p:nvSpPr>
          <p:cNvPr id="6" name="Subtitle 5"/>
          <p:cNvSpPr>
            <a:spLocks noGrp="1"/>
          </p:cNvSpPr>
          <p:nvPr>
            <p:ph type="subTitle" idx="1"/>
          </p:nvPr>
        </p:nvSpPr>
        <p:spPr/>
        <p:txBody>
          <a:bodyPr/>
          <a:lstStyle/>
          <a:p>
            <a:r>
              <a:rPr lang="en-US" dirty="0"/>
              <a:t>Buckeye Actuarial Continuing Education</a:t>
            </a:r>
          </a:p>
          <a:p>
            <a:r>
              <a:rPr lang="en-US" dirty="0"/>
              <a:t>October 19, 2018</a:t>
            </a:r>
          </a:p>
        </p:txBody>
      </p:sp>
      <p:sp>
        <p:nvSpPr>
          <p:cNvPr id="4" name="Rectangle 3"/>
          <p:cNvSpPr txBox="1">
            <a:spLocks noChangeArrowheads="1"/>
          </p:cNvSpPr>
          <p:nvPr/>
        </p:nvSpPr>
        <p:spPr bwMode="gray">
          <a:xfrm>
            <a:off x="704081" y="5983111"/>
            <a:ext cx="777240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James Lynch, FCAS MAAA, chief actuary</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212.346.5533 </a:t>
            </a:r>
            <a:r>
              <a:rPr lang="en-US" altLang="en-US" sz="1200" spc="50" dirty="0">
                <a:solidFill>
                  <a:srgbClr val="337DBE"/>
                </a:solidFill>
                <a:latin typeface="+mn-lt"/>
                <a:sym typeface="Wingdings"/>
              </a:rPr>
              <a:t> jamesl</a:t>
            </a:r>
            <a:r>
              <a:rPr lang="en-US" altLang="en-US" sz="1200" spc="50" dirty="0">
                <a:solidFill>
                  <a:srgbClr val="337DBE"/>
                </a:solidFill>
                <a:latin typeface="+mn-lt"/>
                <a:sym typeface="Symbol" panose="05050102010706020507" pitchFamily="18" charset="2"/>
              </a:rPr>
              <a:t>@iii.org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www.iii.org</a:t>
            </a:r>
            <a:endParaRPr lang="en-US" altLang="en-US" sz="1200" spc="50" dirty="0">
              <a:solidFill>
                <a:srgbClr val="337DBE"/>
              </a:solidFill>
              <a:latin typeface="+mn-lt"/>
            </a:endParaRPr>
          </a:p>
        </p:txBody>
      </p:sp>
    </p:spTree>
    <p:extLst>
      <p:ext uri="{BB962C8B-B14F-4D97-AF65-F5344CB8AC3E}">
        <p14:creationId xmlns:p14="http://schemas.microsoft.com/office/powerpoint/2010/main" val="3186800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47616" y="210351"/>
            <a:ext cx="7904284" cy="893816"/>
          </a:xfrm>
        </p:spPr>
        <p:txBody>
          <a:bodyPr/>
          <a:lstStyle/>
          <a:p>
            <a:r>
              <a:rPr lang="en-US" sz="2800" dirty="0"/>
              <a:t>P/C Industry Net Income After Taxes*,</a:t>
            </a:r>
            <a:br>
              <a:rPr lang="en-US" sz="2800" dirty="0"/>
            </a:br>
            <a:r>
              <a:rPr lang="en-US" sz="2800" dirty="0"/>
              <a:t>1st Halves, 2007-2018</a:t>
            </a:r>
          </a:p>
        </p:txBody>
      </p:sp>
      <p:sp>
        <p:nvSpPr>
          <p:cNvPr id="6" name="Text Placeholder 5"/>
          <p:cNvSpPr>
            <a:spLocks noGrp="1"/>
          </p:cNvSpPr>
          <p:nvPr>
            <p:ph type="body" sz="quarter" idx="16"/>
          </p:nvPr>
        </p:nvSpPr>
        <p:spPr>
          <a:xfrm>
            <a:off x="1154696" y="6354985"/>
            <a:ext cx="7680960" cy="415018"/>
          </a:xfrm>
        </p:spPr>
        <p:txBody>
          <a:bodyPr/>
          <a:lstStyle/>
          <a:p>
            <a:endParaRPr lang="en-US" sz="900" dirty="0"/>
          </a:p>
          <a:p>
            <a:endParaRPr lang="en-US" sz="1100" dirty="0"/>
          </a:p>
          <a:p>
            <a:r>
              <a:rPr lang="en-US" sz="1100" dirty="0"/>
              <a:t>*adjusted for inflation using the BLS CPI calculator, to 2018 dollars</a:t>
            </a:r>
            <a:br>
              <a:rPr lang="en-US" sz="1100" dirty="0"/>
            </a:br>
            <a:r>
              <a:rPr lang="en-US" sz="1100" dirty="0"/>
              <a:t>Sources: ISO, a Verisk Analytics company; Insurance Information Institute.</a:t>
            </a:r>
          </a:p>
        </p:txBody>
      </p:sp>
      <p:graphicFrame>
        <p:nvGraphicFramePr>
          <p:cNvPr id="22" name="Chart 21"/>
          <p:cNvGraphicFramePr/>
          <p:nvPr>
            <p:extLst>
              <p:ext uri="{D42A27DB-BD31-4B8C-83A1-F6EECF244321}">
                <p14:modId xmlns:p14="http://schemas.microsoft.com/office/powerpoint/2010/main" val="2387882209"/>
              </p:ext>
            </p:extLst>
          </p:nvPr>
        </p:nvGraphicFramePr>
        <p:xfrm>
          <a:off x="275856" y="141466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99178" y="5674429"/>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half of the year, net income varied considerably.</a:t>
            </a:r>
            <a:endParaRPr lang="en-US" sz="1800" dirty="0"/>
          </a:p>
        </p:txBody>
      </p:sp>
      <p:sp>
        <p:nvSpPr>
          <p:cNvPr id="12" name="TextBox 11"/>
          <p:cNvSpPr txBox="1"/>
          <p:nvPr/>
        </p:nvSpPr>
        <p:spPr>
          <a:xfrm>
            <a:off x="292100" y="1111978"/>
            <a:ext cx="2131060"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 2018 dollars</a:t>
            </a:r>
          </a:p>
        </p:txBody>
      </p:sp>
      <p:sp>
        <p:nvSpPr>
          <p:cNvPr id="7" name="Text Placeholder 4"/>
          <p:cNvSpPr txBox="1">
            <a:spLocks/>
          </p:cNvSpPr>
          <p:nvPr/>
        </p:nvSpPr>
        <p:spPr bwMode="gray">
          <a:xfrm>
            <a:off x="5443870" y="1350335"/>
            <a:ext cx="3211032" cy="81760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2018:1H was the second-highest first-half profit in the last dozen years.</a:t>
            </a:r>
            <a:endParaRPr lang="en-US" sz="1800" dirty="0"/>
          </a:p>
        </p:txBody>
      </p:sp>
    </p:spTree>
    <p:extLst>
      <p:ext uri="{BB962C8B-B14F-4D97-AF65-F5344CB8AC3E}">
        <p14:creationId xmlns:p14="http://schemas.microsoft.com/office/powerpoint/2010/main" val="2263929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1250"/>
                            </p:stCondLst>
                            <p:childTnLst>
                              <p:par>
                                <p:cTn id="11" presetID="53" presetClass="entr" presetSubtype="16" fill="hold" grpId="0" nodeType="after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621837" y="278543"/>
            <a:ext cx="5333012" cy="950976"/>
          </a:xfrm>
        </p:spPr>
        <p:txBody>
          <a:bodyPr/>
          <a:lstStyle/>
          <a:p>
            <a:r>
              <a:rPr lang="en-US" dirty="0"/>
              <a:t>P/C Insurance Industry </a:t>
            </a:r>
            <a:br>
              <a:rPr lang="en-US" dirty="0"/>
            </a:br>
            <a:r>
              <a:rPr lang="en-US" dirty="0"/>
              <a:t>Combined Ratio*</a:t>
            </a:r>
          </a:p>
        </p:txBody>
      </p:sp>
      <p:sp>
        <p:nvSpPr>
          <p:cNvPr id="8" name="Text Placeholder 7"/>
          <p:cNvSpPr>
            <a:spLocks noGrp="1"/>
          </p:cNvSpPr>
          <p:nvPr>
            <p:ph type="body" sz="quarter" idx="16"/>
          </p:nvPr>
        </p:nvSpPr>
        <p:spPr>
          <a:xfrm>
            <a:off x="621837" y="6118947"/>
            <a:ext cx="8454009" cy="638547"/>
          </a:xfrm>
        </p:spPr>
        <p:txBody>
          <a:bodyPr/>
          <a:lstStyle/>
          <a:p>
            <a:r>
              <a:rPr lang="en-US" dirty="0"/>
              <a:t>Through Q2.</a:t>
            </a:r>
          </a:p>
          <a:p>
            <a:r>
              <a:rPr lang="en-US" dirty="0"/>
              <a:t>*Excludes Mortgage &amp; Financial Guaranty insurers 2008-2014.</a:t>
            </a:r>
            <a:br>
              <a:rPr lang="en-US" dirty="0"/>
            </a:br>
            <a:r>
              <a:rPr lang="en-US" dirty="0"/>
              <a:t>Including M&amp;FG, 2008=105.1, 2009=100.7, 2010=102.4, 2011=108.1; 2012:=103.2; 2013: = 96.1; 2014: = 97.0.                              </a:t>
            </a:r>
          </a:p>
          <a:p>
            <a:r>
              <a:rPr lang="en-US" dirty="0"/>
              <a:t>Sources: A.M. Best; ISO, a Verisk Analytics company; I.I.I. projection for 2018.</a:t>
            </a:r>
          </a:p>
        </p:txBody>
      </p:sp>
      <p:graphicFrame>
        <p:nvGraphicFramePr>
          <p:cNvPr id="25" name="Object 4"/>
          <p:cNvGraphicFramePr>
            <a:graphicFrameLocks noChangeAspect="1"/>
          </p:cNvGraphicFramePr>
          <p:nvPr>
            <p:extLst/>
          </p:nvPr>
        </p:nvGraphicFramePr>
        <p:xfrm>
          <a:off x="202285" y="2467289"/>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7124103" y="1606973"/>
            <a:ext cx="1117517" cy="2280166"/>
            <a:chOff x="1577533" y="2046013"/>
            <a:chExt cx="775142" cy="1863030"/>
          </a:xfrm>
        </p:grpSpPr>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Hurricanes, Wildfires Drive CR Higher.</a:t>
              </a:r>
            </a:p>
          </p:txBody>
        </p:sp>
        <p:cxnSp>
          <p:nvCxnSpPr>
            <p:cNvPr id="28" name="Straight Arrow Connector 27"/>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706692" y="2179736"/>
            <a:ext cx="1030597" cy="2280166"/>
            <a:chOff x="2950852" y="3276791"/>
            <a:chExt cx="1030597" cy="1784307"/>
          </a:xfrm>
        </p:grpSpPr>
        <p:sp>
          <p:nvSpPr>
            <p:cNvPr id="33" name="AutoShape 6"/>
            <p:cNvSpPr>
              <a:spLocks noChangeArrowheads="1"/>
            </p:cNvSpPr>
            <p:nvPr/>
          </p:nvSpPr>
          <p:spPr bwMode="gray">
            <a:xfrm>
              <a:off x="2950852" y="3276791"/>
              <a:ext cx="1030597" cy="795528"/>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Best Combined Ratio Since 1949 (87.6)</a:t>
              </a:r>
            </a:p>
          </p:txBody>
        </p:sp>
        <p:cxnSp>
          <p:nvCxnSpPr>
            <p:cNvPr id="34" name="Straight Arrow Connector 33"/>
            <p:cNvCxnSpPr>
              <a:stCxn id="33" idx="2"/>
            </p:cNvCxnSpPr>
            <p:nvPr/>
          </p:nvCxnSpPr>
          <p:spPr bwMode="gray">
            <a:xfrm flipH="1">
              <a:off x="3466150" y="4072319"/>
              <a:ext cx="1" cy="988779"/>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085652" y="1348752"/>
            <a:ext cx="1636020" cy="2234819"/>
            <a:chOff x="6212580" y="1508506"/>
            <a:chExt cx="1636020" cy="2234819"/>
          </a:xfrm>
        </p:grpSpPr>
        <p:sp>
          <p:nvSpPr>
            <p:cNvPr id="39" name="PPTShape_1"/>
            <p:cNvSpPr>
              <a:spLocks noChangeArrowheads="1"/>
            </p:cNvSpPr>
            <p:nvPr/>
          </p:nvSpPr>
          <p:spPr bwMode="gray">
            <a:xfrm>
              <a:off x="6212580" y="1508506"/>
              <a:ext cx="1636020" cy="795528"/>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40" name="Straight Arrow Connector 39"/>
            <p:cNvCxnSpPr/>
            <p:nvPr/>
          </p:nvCxnSpPr>
          <p:spPr bwMode="gray">
            <a:xfrm>
              <a:off x="6343650" y="2295525"/>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429189" y="3101431"/>
            <a:ext cx="717052" cy="817928"/>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732020" y="220343"/>
            <a:ext cx="1893887" cy="4283043"/>
            <a:chOff x="458788" y="1838324"/>
            <a:chExt cx="1893887" cy="4283043"/>
          </a:xfrm>
        </p:grpSpPr>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cxnSp>
          <p:nvCxnSpPr>
            <p:cNvPr id="57" name="Straight Arrow Connector 56"/>
            <p:cNvCxnSpPr/>
            <p:nvPr/>
          </p:nvCxnSpPr>
          <p:spPr bwMode="gray">
            <a:xfrm>
              <a:off x="1578690" y="2608707"/>
              <a:ext cx="37207" cy="35126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5798675" y="4429406"/>
            <a:ext cx="133531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custDataLst>
      <p:tags r:id="rId1"/>
    </p:custDataLst>
    <p:extLst>
      <p:ext uri="{BB962C8B-B14F-4D97-AF65-F5344CB8AC3E}">
        <p14:creationId xmlns:p14="http://schemas.microsoft.com/office/powerpoint/2010/main" val="3963887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207295" y="6935391"/>
            <a:ext cx="1014413" cy="88294"/>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675">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675">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7593807" y="5849541"/>
            <a:ext cx="335756" cy="8829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675">
                <a:solidFill>
                  <a:srgbClr val="000000"/>
                </a:solidFill>
                <a:latin typeface="Arial" charset="0"/>
                <a:cs typeface="Arial" charset="0"/>
              </a:rPr>
              <a:pPr algn="r" eaLnBrk="0" fontAlgn="base" hangingPunct="0">
                <a:lnSpc>
                  <a:spcPct val="85000"/>
                </a:lnSpc>
                <a:spcBef>
                  <a:spcPct val="20000"/>
                </a:spcBef>
                <a:spcAft>
                  <a:spcPct val="0"/>
                </a:spcAft>
              </a:pPr>
              <a:t>12</a:t>
            </a:fld>
            <a:endParaRPr lang="en-US" sz="675">
              <a:solidFill>
                <a:srgbClr val="000000"/>
              </a:solidFill>
              <a:latin typeface="Arial" charset="0"/>
              <a:cs typeface="Arial" charset="0"/>
            </a:endParaRPr>
          </a:p>
        </p:txBody>
      </p:sp>
      <p:sp>
        <p:nvSpPr>
          <p:cNvPr id="47110" name="Rectangle 2"/>
          <p:cNvSpPr>
            <a:spLocks noGrp="1" noChangeArrowheads="1"/>
          </p:cNvSpPr>
          <p:nvPr>
            <p:ph type="title"/>
          </p:nvPr>
        </p:nvSpPr>
        <p:spPr/>
        <p:txBody>
          <a:bodyPr/>
          <a:lstStyle/>
          <a:p>
            <a:r>
              <a:rPr lang="en-US" dirty="0"/>
              <a:t>Policyholder Surplus By Quarter</a:t>
            </a:r>
            <a:br>
              <a:rPr lang="en-US" dirty="0"/>
            </a:br>
            <a:endParaRPr lang="en-US" dirty="0"/>
          </a:p>
        </p:txBody>
      </p:sp>
      <p:sp>
        <p:nvSpPr>
          <p:cNvPr id="5" name="Text Placeholder 4">
            <a:extLst>
              <a:ext uri="{FF2B5EF4-FFF2-40B4-BE49-F238E27FC236}">
                <a16:creationId xmlns:a16="http://schemas.microsoft.com/office/drawing/2014/main" id="{52CEDF72-2020-4E5B-BD45-9658303E0A61}"/>
              </a:ext>
            </a:extLst>
          </p:cNvPr>
          <p:cNvSpPr>
            <a:spLocks noGrp="1"/>
          </p:cNvSpPr>
          <p:nvPr>
            <p:ph type="body" sz="quarter" idx="30"/>
          </p:nvPr>
        </p:nvSpPr>
        <p:spPr>
          <a:xfrm>
            <a:off x="371407" y="953189"/>
            <a:ext cx="4153168" cy="640080"/>
          </a:xfrm>
        </p:spPr>
        <p:txBody>
          <a:bodyPr/>
          <a:lstStyle/>
          <a:p>
            <a:r>
              <a:rPr lang="en-US" sz="1600" dirty="0"/>
              <a:t>Amount of Surplus</a:t>
            </a:r>
          </a:p>
        </p:txBody>
      </p:sp>
      <p:sp>
        <p:nvSpPr>
          <p:cNvPr id="6" name="Text Placeholder 5">
            <a:extLst>
              <a:ext uri="{FF2B5EF4-FFF2-40B4-BE49-F238E27FC236}">
                <a16:creationId xmlns:a16="http://schemas.microsoft.com/office/drawing/2014/main" id="{FE911E70-FFBB-426A-8E19-86C1D46EE46E}"/>
              </a:ext>
            </a:extLst>
          </p:cNvPr>
          <p:cNvSpPr>
            <a:spLocks noGrp="1"/>
          </p:cNvSpPr>
          <p:nvPr>
            <p:ph type="body" sz="quarter" idx="32"/>
          </p:nvPr>
        </p:nvSpPr>
        <p:spPr>
          <a:xfrm>
            <a:off x="4677566" y="978802"/>
            <a:ext cx="4153168" cy="640080"/>
          </a:xfrm>
        </p:spPr>
        <p:txBody>
          <a:bodyPr/>
          <a:lstStyle/>
          <a:p>
            <a:r>
              <a:rPr lang="en-US" sz="1600" dirty="0"/>
              <a:t>Change from Prior Quarter</a:t>
            </a:r>
          </a:p>
        </p:txBody>
      </p:sp>
      <p:sp>
        <p:nvSpPr>
          <p:cNvPr id="47111" name="Rectangle 4"/>
          <p:cNvSpPr>
            <a:spLocks noChangeArrowheads="1"/>
          </p:cNvSpPr>
          <p:nvPr/>
        </p:nvSpPr>
        <p:spPr bwMode="auto">
          <a:xfrm>
            <a:off x="859346" y="6585917"/>
            <a:ext cx="2090616" cy="247760"/>
          </a:xfrm>
          <a:prstGeom prst="rect">
            <a:avLst/>
          </a:prstGeom>
          <a:noFill/>
          <a:ln w="9525" algn="ctr">
            <a:noFill/>
            <a:miter lim="800000"/>
            <a:headEnd/>
            <a:tailEnd/>
          </a:ln>
        </p:spPr>
        <p:txBody>
          <a:bodyPr wrap="square" lIns="274320" tIns="0" rIns="0" bIns="10287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414730" y="1682566"/>
            <a:ext cx="6166247" cy="221599"/>
          </a:xfrm>
          <a:prstGeom prst="rect">
            <a:avLst/>
          </a:prstGeom>
          <a:noFill/>
          <a:ln w="9525" algn="ctr">
            <a:noFill/>
            <a:miter lim="800000"/>
            <a:headEnd/>
            <a:tailEnd/>
          </a:ln>
        </p:spPr>
        <p:txBody>
          <a:bodyPr lIns="0" tIns="0" rIns="0" bIns="0">
            <a:spAutoFit/>
          </a:bodyPr>
          <a:lstStyle/>
          <a:p>
            <a:pPr defTabSz="85725">
              <a:lnSpc>
                <a:spcPct val="90000"/>
              </a:lnSpc>
              <a:spcBef>
                <a:spcPct val="20000"/>
              </a:spcBef>
            </a:pPr>
            <a:r>
              <a:rPr lang="en-US" sz="1600" b="1" dirty="0">
                <a:solidFill>
                  <a:srgbClr val="225A7A"/>
                </a:solidFill>
                <a:latin typeface="Arial" charset="0"/>
                <a:cs typeface="Arial" charset="0"/>
              </a:rPr>
              <a:t>($ Billions)</a:t>
            </a:r>
          </a:p>
        </p:txBody>
      </p:sp>
      <p:graphicFrame>
        <p:nvGraphicFramePr>
          <p:cNvPr id="2" name="Object 3"/>
          <p:cNvGraphicFramePr>
            <a:graphicFrameLocks/>
          </p:cNvGraphicFramePr>
          <p:nvPr>
            <p:extLst>
              <p:ext uri="{D42A27DB-BD31-4B8C-83A1-F6EECF244321}">
                <p14:modId xmlns:p14="http://schemas.microsoft.com/office/powerpoint/2010/main" val="1327460416"/>
              </p:ext>
            </p:extLst>
          </p:nvPr>
        </p:nvGraphicFramePr>
        <p:xfrm>
          <a:off x="414731" y="1734224"/>
          <a:ext cx="4109844" cy="3647936"/>
        </p:xfrm>
        <a:graphic>
          <a:graphicData uri="http://schemas.openxmlformats.org/drawingml/2006/chart">
            <c:chart xmlns:c="http://schemas.openxmlformats.org/drawingml/2006/chart" xmlns:r="http://schemas.openxmlformats.org/officeDocument/2006/relationships" r:id="rId4"/>
          </a:graphicData>
        </a:graphic>
      </p:graphicFrame>
      <p:sp>
        <p:nvSpPr>
          <p:cNvPr id="47122" name="Text Box 5"/>
          <p:cNvSpPr txBox="1">
            <a:spLocks noChangeArrowheads="1"/>
          </p:cNvSpPr>
          <p:nvPr/>
        </p:nvSpPr>
        <p:spPr bwMode="auto">
          <a:xfrm>
            <a:off x="5492317" y="4937668"/>
            <a:ext cx="1995486" cy="655564"/>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2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2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200" b="1" i="1" dirty="0">
              <a:solidFill>
                <a:srgbClr val="339966"/>
              </a:solidFill>
              <a:latin typeface="Arial" charset="0"/>
              <a:cs typeface="Arial" charset="0"/>
            </a:endParaRPr>
          </a:p>
        </p:txBody>
      </p:sp>
      <p:sp>
        <p:nvSpPr>
          <p:cNvPr id="20" name="Text Placeholder 4">
            <a:extLst>
              <a:ext uri="{FF2B5EF4-FFF2-40B4-BE49-F238E27FC236}">
                <a16:creationId xmlns:a16="http://schemas.microsoft.com/office/drawing/2014/main" id="{83CCB87C-D5E2-46AF-A34B-71E7A7909820}"/>
              </a:ext>
            </a:extLst>
          </p:cNvPr>
          <p:cNvSpPr txBox="1">
            <a:spLocks/>
          </p:cNvSpPr>
          <p:nvPr/>
        </p:nvSpPr>
        <p:spPr bwMode="gray">
          <a:xfrm>
            <a:off x="716693" y="5330256"/>
            <a:ext cx="8012576" cy="84507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Tax Law Increased Surplus at Year-End 2017 and Makes Surplus Growth a Bit More Volatile.  $1.30 Surplus per $1 Premium.</a:t>
            </a:r>
          </a:p>
        </p:txBody>
      </p:sp>
      <p:graphicFrame>
        <p:nvGraphicFramePr>
          <p:cNvPr id="21" name="Object 3">
            <a:extLst>
              <a:ext uri="{FF2B5EF4-FFF2-40B4-BE49-F238E27FC236}">
                <a16:creationId xmlns:a16="http://schemas.microsoft.com/office/drawing/2014/main" id="{CD8BE78A-1257-4B4E-9D23-E9CA94B76798}"/>
              </a:ext>
            </a:extLst>
          </p:cNvPr>
          <p:cNvGraphicFramePr>
            <a:graphicFrameLocks/>
          </p:cNvGraphicFramePr>
          <p:nvPr>
            <p:extLst>
              <p:ext uri="{D42A27DB-BD31-4B8C-83A1-F6EECF244321}">
                <p14:modId xmlns:p14="http://schemas.microsoft.com/office/powerpoint/2010/main" val="2687657264"/>
              </p:ext>
            </p:extLst>
          </p:nvPr>
        </p:nvGraphicFramePr>
        <p:xfrm>
          <a:off x="4729655" y="1674818"/>
          <a:ext cx="4109845" cy="364793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864039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Ohio Results</a:t>
            </a:r>
          </a:p>
        </p:txBody>
      </p:sp>
      <p:sp>
        <p:nvSpPr>
          <p:cNvPr id="6" name="Subtitle 5"/>
          <p:cNvSpPr>
            <a:spLocks noGrp="1"/>
          </p:cNvSpPr>
          <p:nvPr>
            <p:ph type="subTitle" idx="1"/>
          </p:nvPr>
        </p:nvSpPr>
        <p:spPr/>
        <p:txBody>
          <a:bodyPr/>
          <a:lstStyle/>
          <a:p>
            <a:r>
              <a:rPr lang="en-US" dirty="0"/>
              <a:t>An Industry Prospers</a:t>
            </a:r>
          </a:p>
        </p:txBody>
      </p:sp>
    </p:spTree>
    <p:extLst>
      <p:ext uri="{BB962C8B-B14F-4D97-AF65-F5344CB8AC3E}">
        <p14:creationId xmlns:p14="http://schemas.microsoft.com/office/powerpoint/2010/main" val="17028487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700"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All Lines: OH vs. U.S., 2007–2016</a:t>
            </a:r>
          </a:p>
        </p:txBody>
      </p:sp>
      <p:sp>
        <p:nvSpPr>
          <p:cNvPr id="3" name="Text Placeholder 2"/>
          <p:cNvSpPr>
            <a:spLocks noGrp="1"/>
          </p:cNvSpPr>
          <p:nvPr>
            <p:ph type="body" sz="quarter" idx="16"/>
          </p:nvPr>
        </p:nvSpPr>
        <p:spPr/>
        <p:txBody>
          <a:bodyPr/>
          <a:lstStyle/>
          <a:p>
            <a:r>
              <a:rPr lang="en-US" altLang="en-US" dirty="0"/>
              <a:t>Source: NAIC.</a:t>
            </a:r>
          </a:p>
        </p:txBody>
      </p:sp>
      <p:sp>
        <p:nvSpPr>
          <p:cNvPr id="6" name="Text Placeholder 4"/>
          <p:cNvSpPr txBox="1">
            <a:spLocks/>
          </p:cNvSpPr>
          <p:nvPr/>
        </p:nvSpPr>
        <p:spPr bwMode="gray">
          <a:xfrm>
            <a:off x="1849441" y="1793433"/>
            <a:ext cx="2736275" cy="1151609"/>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200" dirty="0"/>
              <a:t>P/C Insurer Profitability </a:t>
            </a:r>
            <a:br>
              <a:rPr lang="en-US" sz="1200" dirty="0"/>
            </a:br>
            <a:r>
              <a:rPr lang="en-US" sz="1200" dirty="0"/>
              <a:t>in OH is Above That of the U.S. Overall Over the Past Decade</a:t>
            </a:r>
            <a:br>
              <a:rPr lang="en-US" sz="1200" dirty="0"/>
            </a:br>
            <a:r>
              <a:rPr lang="en-US" sz="1400" dirty="0"/>
              <a:t>U.S.: 7.1%</a:t>
            </a:r>
          </a:p>
          <a:p>
            <a:r>
              <a:rPr lang="en-US" sz="1400" dirty="0"/>
              <a:t>OH: 9.6%</a:t>
            </a:r>
          </a:p>
        </p:txBody>
      </p:sp>
    </p:spTree>
    <p:custDataLst>
      <p:tags r:id="rId1"/>
    </p:custDataLst>
    <p:extLst>
      <p:ext uri="{BB962C8B-B14F-4D97-AF65-F5344CB8AC3E}">
        <p14:creationId xmlns:p14="http://schemas.microsoft.com/office/powerpoint/2010/main" val="148111185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700"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PP Auto: OH vs. U.S., 2007–2016</a:t>
            </a:r>
          </a:p>
        </p:txBody>
      </p:sp>
      <p:sp>
        <p:nvSpPr>
          <p:cNvPr id="3" name="Text Placeholder 2"/>
          <p:cNvSpPr>
            <a:spLocks noGrp="1"/>
          </p:cNvSpPr>
          <p:nvPr>
            <p:ph type="body" sz="quarter" idx="16"/>
          </p:nvPr>
        </p:nvSpPr>
        <p:spPr/>
        <p:txBody>
          <a:bodyPr/>
          <a:lstStyle/>
          <a:p>
            <a:r>
              <a:rPr lang="en-US" altLang="en-US" dirty="0"/>
              <a:t>Source: NAIC.</a:t>
            </a:r>
          </a:p>
        </p:txBody>
      </p:sp>
      <p:sp>
        <p:nvSpPr>
          <p:cNvPr id="7" name="Text Placeholder 4"/>
          <p:cNvSpPr txBox="1">
            <a:spLocks/>
          </p:cNvSpPr>
          <p:nvPr/>
        </p:nvSpPr>
        <p:spPr bwMode="gray">
          <a:xfrm>
            <a:off x="6559855" y="2245386"/>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2007–2016</a:t>
            </a:r>
          </a:p>
          <a:p>
            <a:pPr>
              <a:spcBef>
                <a:spcPts val="600"/>
              </a:spcBef>
            </a:pPr>
            <a:r>
              <a:rPr lang="en-US" sz="1400" dirty="0"/>
              <a:t>U.S.: 4.2%</a:t>
            </a:r>
          </a:p>
          <a:p>
            <a:r>
              <a:rPr lang="en-US" sz="1400" dirty="0"/>
              <a:t>OH: 8.1%</a:t>
            </a:r>
          </a:p>
        </p:txBody>
      </p:sp>
    </p:spTree>
    <p:custDataLst>
      <p:tags r:id="rId1"/>
    </p:custDataLst>
    <p:extLst>
      <p:ext uri="{BB962C8B-B14F-4D97-AF65-F5344CB8AC3E}">
        <p14:creationId xmlns:p14="http://schemas.microsoft.com/office/powerpoint/2010/main" val="107078317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700"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Comm. Auto: OH vs. U.S., 2007–2016</a:t>
            </a:r>
          </a:p>
        </p:txBody>
      </p:sp>
      <p:sp>
        <p:nvSpPr>
          <p:cNvPr id="3" name="Text Placeholder 2"/>
          <p:cNvSpPr>
            <a:spLocks noGrp="1"/>
          </p:cNvSpPr>
          <p:nvPr>
            <p:ph type="body" sz="quarter" idx="16"/>
          </p:nvPr>
        </p:nvSpPr>
        <p:spPr/>
        <p:txBody>
          <a:bodyPr/>
          <a:lstStyle/>
          <a:p>
            <a:r>
              <a:rPr lang="en-US" altLang="en-US" dirty="0"/>
              <a:t>Source: NAIC.</a:t>
            </a:r>
          </a:p>
        </p:txBody>
      </p:sp>
      <p:sp>
        <p:nvSpPr>
          <p:cNvPr id="11" name="Text Placeholder 4"/>
          <p:cNvSpPr txBox="1">
            <a:spLocks/>
          </p:cNvSpPr>
          <p:nvPr/>
        </p:nvSpPr>
        <p:spPr bwMode="gray">
          <a:xfrm>
            <a:off x="6552093" y="2173265"/>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2007–2016</a:t>
            </a:r>
          </a:p>
          <a:p>
            <a:pPr>
              <a:spcBef>
                <a:spcPts val="600"/>
              </a:spcBef>
            </a:pPr>
            <a:r>
              <a:rPr lang="en-US" sz="1400" dirty="0"/>
              <a:t>U.S.: 5.6%</a:t>
            </a:r>
          </a:p>
          <a:p>
            <a:r>
              <a:rPr lang="en-US" sz="1400" dirty="0"/>
              <a:t>OH: 11.4%</a:t>
            </a:r>
          </a:p>
        </p:txBody>
      </p:sp>
    </p:spTree>
    <p:custDataLst>
      <p:tags r:id="rId1"/>
    </p:custDataLst>
    <p:extLst>
      <p:ext uri="{BB962C8B-B14F-4D97-AF65-F5344CB8AC3E}">
        <p14:creationId xmlns:p14="http://schemas.microsoft.com/office/powerpoint/2010/main" val="320357145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All Lines: 10-Year Average RNW OH and </a:t>
            </a:r>
            <a:br>
              <a:rPr lang="en-US" altLang="en-US" dirty="0"/>
            </a:br>
            <a:r>
              <a:rPr lang="en-US" altLang="en-US" dirty="0"/>
              <a:t>Nearby States, 2007–2016</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0"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6222163" y="2365695"/>
            <a:ext cx="2183606" cy="2031173"/>
            <a:chOff x="1474438" y="1757338"/>
            <a:chExt cx="2012666" cy="2031173"/>
          </a:xfrm>
        </p:grpSpPr>
        <p:sp>
          <p:nvSpPr>
            <p:cNvPr id="12" name="AutoShape 5"/>
            <p:cNvSpPr>
              <a:spLocks noChangeArrowheads="1"/>
            </p:cNvSpPr>
            <p:nvPr/>
          </p:nvSpPr>
          <p:spPr bwMode="gray">
            <a:xfrm>
              <a:off x="1474438" y="2709001"/>
              <a:ext cx="2012666" cy="1079510"/>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All Lines Profitability is Above the U.S. Average and Regional Average (6.3%)</a:t>
              </a:r>
            </a:p>
          </p:txBody>
        </p:sp>
        <p:cxnSp>
          <p:nvCxnSpPr>
            <p:cNvPr id="13" name="Straight Arrow Connector 12"/>
            <p:cNvCxnSpPr>
              <a:cxnSpLocks/>
            </p:cNvCxnSpPr>
            <p:nvPr/>
          </p:nvCxnSpPr>
          <p:spPr bwMode="gray">
            <a:xfrm flipV="1">
              <a:off x="1474438" y="1757338"/>
              <a:ext cx="226512" cy="1291448"/>
            </a:xfrm>
            <a:prstGeom prst="straightConnector1">
              <a:avLst/>
            </a:prstGeom>
            <a:ln>
              <a:tailEnd type="oval" w="med" len="med"/>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857064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PP Auto: 10-Year Average RNW OH and </a:t>
            </a:r>
            <a:br>
              <a:rPr lang="en-US" altLang="en-US" dirty="0"/>
            </a:br>
            <a:r>
              <a:rPr lang="en-US" altLang="en-US" dirty="0"/>
              <a:t>Nearby States, 2007–2016</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4" name="Content Placeholder 6"/>
          <p:cNvGraphicFramePr>
            <a:graphicFrameLocks/>
          </p:cNvGraphicFramePr>
          <p:nvPr>
            <p:extLst/>
          </p:nvPr>
        </p:nvGraphicFramePr>
        <p:xfrm>
          <a:off x="352427" y="1546304"/>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6456314" y="2257917"/>
            <a:ext cx="2449294" cy="2459340"/>
            <a:chOff x="1331273" y="1903617"/>
            <a:chExt cx="2449294" cy="2459340"/>
          </a:xfrm>
        </p:grpSpPr>
        <p:sp>
          <p:nvSpPr>
            <p:cNvPr id="15" name="AutoShape 5"/>
            <p:cNvSpPr>
              <a:spLocks noChangeArrowheads="1"/>
            </p:cNvSpPr>
            <p:nvPr/>
          </p:nvSpPr>
          <p:spPr bwMode="gray">
            <a:xfrm>
              <a:off x="1331273" y="3481140"/>
              <a:ext cx="2449294" cy="881817"/>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PP Auto Profitability is Above the U.S. and Regional Average (3.9%)</a:t>
              </a:r>
            </a:p>
          </p:txBody>
        </p:sp>
        <p:cxnSp>
          <p:nvCxnSpPr>
            <p:cNvPr id="16" name="Straight Arrow Connector 15"/>
            <p:cNvCxnSpPr>
              <a:cxnSpLocks/>
            </p:cNvCxnSpPr>
            <p:nvPr/>
          </p:nvCxnSpPr>
          <p:spPr bwMode="gray">
            <a:xfrm flipH="1" flipV="1">
              <a:off x="1602930" y="1903617"/>
              <a:ext cx="1258348" cy="1577523"/>
            </a:xfrm>
            <a:prstGeom prst="straightConnector1">
              <a:avLst/>
            </a:prstGeom>
            <a:ln>
              <a:tailEnd type="oval" w="med" len="med"/>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956602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91"/>
          <p:cNvSpPr>
            <a:spLocks noGrp="1" noChangeArrowheads="1"/>
          </p:cNvSpPr>
          <p:nvPr>
            <p:ph type="title"/>
          </p:nvPr>
        </p:nvSpPr>
        <p:spPr/>
        <p:txBody>
          <a:bodyPr/>
          <a:lstStyle/>
          <a:p>
            <a:r>
              <a:rPr lang="en-US" altLang="en-US" dirty="0"/>
              <a:t>Top Ten Most Expensive and Least Expensive States for Automobile Insurance, 2015</a:t>
            </a:r>
            <a:r>
              <a:rPr lang="en-US" altLang="en-US" baseline="30000" dirty="0"/>
              <a:t>1</a:t>
            </a:r>
          </a:p>
        </p:txBody>
      </p:sp>
      <p:sp>
        <p:nvSpPr>
          <p:cNvPr id="6" name="Text Placeholder 5"/>
          <p:cNvSpPr>
            <a:spLocks noGrp="1"/>
          </p:cNvSpPr>
          <p:nvPr>
            <p:ph type="body" sz="quarter" idx="16"/>
          </p:nvPr>
        </p:nvSpPr>
        <p:spPr/>
        <p:txBody>
          <a:bodyPr/>
          <a:lstStyle/>
          <a:p>
            <a:r>
              <a:rPr lang="en-US" baseline="30000" dirty="0"/>
              <a:t>1</a:t>
            </a:r>
            <a:r>
              <a:rPr lang="en-US" dirty="0"/>
              <a:t>Based on average automobile insurance expenditures.</a:t>
            </a:r>
          </a:p>
          <a:p>
            <a:r>
              <a:rPr lang="en-US" dirty="0"/>
              <a:t>Source: © 2017 National Association of Insurance Commissioners.</a:t>
            </a:r>
          </a:p>
        </p:txBody>
      </p:sp>
      <p:graphicFrame>
        <p:nvGraphicFramePr>
          <p:cNvPr id="7" name="Content Placeholder 10"/>
          <p:cNvGraphicFramePr>
            <a:graphicFrameLocks/>
          </p:cNvGraphicFramePr>
          <p:nvPr>
            <p:extLst/>
          </p:nvPr>
        </p:nvGraphicFramePr>
        <p:xfrm>
          <a:off x="510169" y="1414463"/>
          <a:ext cx="8154860" cy="3690678"/>
        </p:xfrm>
        <a:graphic>
          <a:graphicData uri="http://schemas.openxmlformats.org/drawingml/2006/table">
            <a:tbl>
              <a:tblPr firstRow="1">
                <a:tableStyleId>{5C22544A-7EE6-4342-B048-85BDC9FD1C3A}</a:tableStyleId>
              </a:tblPr>
              <a:tblGrid>
                <a:gridCol w="83661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4"/>
                    </a:ext>
                  </a:extLst>
                </a:gridCol>
                <a:gridCol w="1222904">
                  <a:extLst>
                    <a:ext uri="{9D8B030D-6E8A-4147-A177-3AD203B41FA5}">
                      <a16:colId xmlns:a16="http://schemas.microsoft.com/office/drawing/2014/main" val="20005"/>
                    </a:ext>
                  </a:extLst>
                </a:gridCol>
                <a:gridCol w="841248">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412249">
                <a:tc>
                  <a:txBody>
                    <a:bodyPr/>
                    <a:lstStyle/>
                    <a:p>
                      <a:pPr algn="ctr">
                        <a:lnSpc>
                          <a:spcPct val="90000"/>
                        </a:lnSpc>
                      </a:pPr>
                      <a:r>
                        <a:rPr lang="en-US" sz="1400" dirty="0">
                          <a:solidFill>
                            <a:schemeClr val="bg1"/>
                          </a:solidFill>
                          <a:latin typeface="+mj-lt"/>
                        </a:rPr>
                        <a:t>Rank</a:t>
                      </a:r>
                    </a:p>
                  </a:txBody>
                  <a:tcPr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Most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Average Expenditure</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Rank</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Least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Average Expenditure</a:t>
                      </a:r>
                    </a:p>
                  </a:txBody>
                  <a:tcPr anchor="b">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21519">
                <a:tc>
                  <a:txBody>
                    <a:bodyPr/>
                    <a:lstStyle/>
                    <a:p>
                      <a:pPr algn="ctr">
                        <a:lnSpc>
                          <a:spcPct val="90000"/>
                        </a:lnSpc>
                      </a:pPr>
                      <a:r>
                        <a:rPr lang="en-US" sz="1200" b="0" dirty="0">
                          <a:solidFill>
                            <a:schemeClr val="tx1"/>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New Jersey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$1,265.69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Idaho</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$573.83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1519">
                <a:tc>
                  <a:txBody>
                    <a:bodyPr/>
                    <a:lstStyle/>
                    <a:p>
                      <a:pPr algn="ctr">
                        <a:lnSpc>
                          <a:spcPct val="90000"/>
                        </a:lnSpc>
                      </a:pPr>
                      <a:r>
                        <a:rPr lang="en-US" sz="1200" b="0" dirty="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New York</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1,234.84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Iowa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599.03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21519">
                <a:tc>
                  <a:txBody>
                    <a:bodyPr/>
                    <a:lstStyle/>
                    <a:p>
                      <a:pPr algn="ctr">
                        <a:lnSpc>
                          <a:spcPct val="90000"/>
                        </a:lnSpc>
                      </a:pPr>
                      <a:r>
                        <a:rPr lang="en-US" sz="1200" b="0" dirty="0">
                          <a:solidFill>
                            <a:schemeClr val="tx1"/>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Louisiana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1,231.77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South Dakota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615.78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21519">
                <a:tc>
                  <a:txBody>
                    <a:bodyPr/>
                    <a:lstStyle/>
                    <a:p>
                      <a:pPr algn="ctr">
                        <a:lnSpc>
                          <a:spcPct val="90000"/>
                        </a:lnSpc>
                      </a:pPr>
                      <a:r>
                        <a:rPr lang="en-US" sz="1200" b="0" dirty="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Michigan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n-lt"/>
                        </a:rPr>
                        <a:t>1,231.39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Maine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617.73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1519">
                <a:tc>
                  <a:txBody>
                    <a:bodyPr/>
                    <a:lstStyle/>
                    <a:p>
                      <a:pPr algn="ctr">
                        <a:lnSpc>
                          <a:spcPct val="90000"/>
                        </a:lnSpc>
                      </a:pPr>
                      <a:r>
                        <a:rPr lang="en-US" sz="1200" b="0" dirty="0">
                          <a:solidFill>
                            <a:schemeClr val="tx1"/>
                          </a:solidFill>
                          <a:latin typeface="+mn-lt"/>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D.C.</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1,190.39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North Dakota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637.54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21519">
                <a:tc>
                  <a:txBody>
                    <a:bodyPr/>
                    <a:lstStyle/>
                    <a:p>
                      <a:pPr algn="ctr">
                        <a:lnSpc>
                          <a:spcPct val="90000"/>
                        </a:lnSpc>
                      </a:pPr>
                      <a:r>
                        <a:rPr lang="en-US" sz="1200" b="0" dirty="0">
                          <a:solidFill>
                            <a:schemeClr val="tx1"/>
                          </a:solidFill>
                          <a:latin typeface="+mn-lt"/>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mn-lt"/>
                        </a:rPr>
                        <a:t>Florida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n-lt"/>
                        </a:rPr>
                        <a:t>1,185.25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North Carolina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655.37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21519">
                <a:tc>
                  <a:txBody>
                    <a:bodyPr/>
                    <a:lstStyle/>
                    <a:p>
                      <a:pPr algn="ctr">
                        <a:lnSpc>
                          <a:spcPct val="90000"/>
                        </a:lnSpc>
                      </a:pPr>
                      <a:r>
                        <a:rPr lang="en-US" sz="1200" b="0" dirty="0">
                          <a:solidFill>
                            <a:schemeClr val="tx1"/>
                          </a:solidFill>
                          <a:latin typeface="+mn-lt"/>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Rhode Island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n-lt"/>
                        </a:rPr>
                        <a:t>1,147.95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Wyoming</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656.64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1519">
                <a:tc>
                  <a:txBody>
                    <a:bodyPr/>
                    <a:lstStyle/>
                    <a:p>
                      <a:pPr algn="ctr">
                        <a:lnSpc>
                          <a:spcPct val="90000"/>
                        </a:lnSpc>
                      </a:pPr>
                      <a:r>
                        <a:rPr lang="en-US" sz="1200" b="0" dirty="0">
                          <a:solidFill>
                            <a:schemeClr val="tx1"/>
                          </a:solidFill>
                          <a:latin typeface="+mn-lt"/>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Delaware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n-lt"/>
                        </a:rPr>
                        <a:t>1,145.66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Wisconsin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664.81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21519">
                <a:tc>
                  <a:txBody>
                    <a:bodyPr/>
                    <a:lstStyle/>
                    <a:p>
                      <a:pPr algn="ctr">
                        <a:lnSpc>
                          <a:spcPct val="90000"/>
                        </a:lnSpc>
                      </a:pPr>
                      <a:r>
                        <a:rPr lang="en-US" sz="1200" b="0" dirty="0">
                          <a:solidFill>
                            <a:schemeClr val="tx1"/>
                          </a:solidFill>
                          <a:latin typeface="+mn-lt"/>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Massachusetts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n-lt"/>
                        </a:rPr>
                        <a:t>1,058.50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Indiana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mn-lt"/>
                        </a:rPr>
                        <a:t>666.24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21519">
                <a:tc>
                  <a:txBody>
                    <a:bodyPr/>
                    <a:lstStyle/>
                    <a:p>
                      <a:pPr algn="ctr">
                        <a:lnSpc>
                          <a:spcPct val="90000"/>
                        </a:lnSpc>
                      </a:pPr>
                      <a:r>
                        <a:rPr lang="en-US" sz="1200" b="0" dirty="0">
                          <a:solidFill>
                            <a:schemeClr val="tx1"/>
                          </a:solidFill>
                          <a:latin typeface="+mn-lt"/>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Connecticut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n-lt"/>
                        </a:rPr>
                        <a:t>1,048.56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0" dirty="0">
                          <a:solidFill>
                            <a:schemeClr val="tx1"/>
                          </a:solidFill>
                          <a:latin typeface="+mn-lt"/>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a:solidFill>
                            <a:srgbClr val="000000"/>
                          </a:solidFill>
                          <a:effectLst/>
                          <a:latin typeface="+mn-lt"/>
                        </a:rPr>
                        <a:t>Vermont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mn-lt"/>
                        </a:rPr>
                        <a:t>680.18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Text Placeholder 4"/>
          <p:cNvSpPr txBox="1">
            <a:spLocks/>
          </p:cNvSpPr>
          <p:nvPr/>
        </p:nvSpPr>
        <p:spPr bwMode="gray">
          <a:xfrm>
            <a:off x="478971" y="5401341"/>
            <a:ext cx="8186058" cy="74744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Ohio Ranked 38th in Average Expenditure for Auto Insurance </a:t>
            </a:r>
            <a:br>
              <a:rPr lang="en-US" sz="1800" dirty="0"/>
            </a:br>
            <a:r>
              <a:rPr lang="en-US" sz="1800" dirty="0"/>
              <a:t>in 2015. The Average Expenditure was $702.59.</a:t>
            </a:r>
          </a:p>
        </p:txBody>
      </p:sp>
    </p:spTree>
    <p:extLst>
      <p:ext uri="{BB962C8B-B14F-4D97-AF65-F5344CB8AC3E}">
        <p14:creationId xmlns:p14="http://schemas.microsoft.com/office/powerpoint/2010/main" val="3446208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 y="2048102"/>
            <a:ext cx="9144001" cy="48099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I.I.I. Mission Statement</a:t>
            </a:r>
          </a:p>
        </p:txBody>
      </p:sp>
      <p:sp>
        <p:nvSpPr>
          <p:cNvPr id="8" name="Text Placeholder 4"/>
          <p:cNvSpPr txBox="1">
            <a:spLocks/>
          </p:cNvSpPr>
          <p:nvPr/>
        </p:nvSpPr>
        <p:spPr bwMode="gray">
          <a:xfrm>
            <a:off x="356617" y="2335501"/>
            <a:ext cx="5207001" cy="872767"/>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82880" tIns="45716"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r>
              <a:rPr lang="en-US" sz="2400" dirty="0">
                <a:solidFill>
                  <a:schemeClr val="bg1"/>
                </a:solidFill>
              </a:rPr>
              <a:t>Improving public understanding </a:t>
            </a:r>
            <a:br>
              <a:rPr lang="en-US" sz="2400" dirty="0">
                <a:solidFill>
                  <a:schemeClr val="bg1"/>
                </a:solidFill>
              </a:rPr>
            </a:br>
            <a:r>
              <a:rPr lang="en-US" sz="2400" dirty="0">
                <a:solidFill>
                  <a:schemeClr val="bg1"/>
                </a:solidFill>
              </a:rPr>
              <a:t>of insurance...</a:t>
            </a:r>
          </a:p>
        </p:txBody>
      </p:sp>
      <p:sp>
        <p:nvSpPr>
          <p:cNvPr id="9" name="Text Placeholder 4"/>
          <p:cNvSpPr txBox="1">
            <a:spLocks/>
          </p:cNvSpPr>
          <p:nvPr/>
        </p:nvSpPr>
        <p:spPr bwMode="gray">
          <a:xfrm>
            <a:off x="3492628" y="4751809"/>
            <a:ext cx="5127499" cy="872767"/>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82880" tIns="45716" rIns="18288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endParaRPr lang="is-IS" sz="2400" dirty="0">
              <a:solidFill>
                <a:schemeClr val="bg1"/>
              </a:solidFill>
            </a:endParaRPr>
          </a:p>
          <a:p>
            <a:pPr algn="l">
              <a:lnSpc>
                <a:spcPct val="94000"/>
              </a:lnSpc>
              <a:spcBef>
                <a:spcPts val="0"/>
              </a:spcBef>
            </a:pPr>
            <a:r>
              <a:rPr lang="is-IS" sz="2400" dirty="0">
                <a:solidFill>
                  <a:schemeClr val="bg1"/>
                </a:solidFill>
              </a:rPr>
              <a:t>…</a:t>
            </a:r>
            <a:r>
              <a:rPr lang="en-US" sz="2400" dirty="0">
                <a:solidFill>
                  <a:schemeClr val="bg1"/>
                </a:solidFill>
              </a:rPr>
              <a:t>what it does and how it works</a:t>
            </a:r>
          </a:p>
          <a:p>
            <a:pPr algn="r">
              <a:lnSpc>
                <a:spcPct val="94000"/>
              </a:lnSpc>
              <a:spcBef>
                <a:spcPts val="0"/>
              </a:spcBef>
            </a:pPr>
            <a:endParaRPr lang="en-US" sz="2400" dirty="0">
              <a:solidFill>
                <a:schemeClr val="bg1"/>
              </a:solidFill>
            </a:endParaRPr>
          </a:p>
        </p:txBody>
      </p:sp>
      <p:sp>
        <p:nvSpPr>
          <p:cNvPr id="11" name="Right Triangle 10"/>
          <p:cNvSpPr>
            <a:spLocks noChangeAspect="1"/>
          </p:cNvSpPr>
          <p:nvPr/>
        </p:nvSpPr>
        <p:spPr>
          <a:xfrm rot="16200000">
            <a:off x="8375904" y="6089905"/>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p>
        </p:txBody>
      </p:sp>
      <p:sp>
        <p:nvSpPr>
          <p:cNvPr id="12" name="Slide Number Placeholder 5"/>
          <p:cNvSpPr txBox="1">
            <a:spLocks/>
          </p:cNvSpPr>
          <p:nvPr/>
        </p:nvSpPr>
        <p:spPr bwMode="gray">
          <a:xfrm>
            <a:off x="8620130" y="6662380"/>
            <a:ext cx="438151" cy="120185"/>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a:latin typeface="+mn-lt"/>
              </a:rPr>
              <a:pPr/>
              <a:t>2</a:t>
            </a:fld>
            <a:endParaRPr lang="en-US" dirty="0">
              <a:latin typeface="+mn-lt"/>
            </a:endParaRPr>
          </a:p>
        </p:txBody>
      </p:sp>
    </p:spTree>
    <p:custDataLst>
      <p:tags r:id="rId1"/>
    </p:custDataLst>
    <p:extLst>
      <p:ext uri="{BB962C8B-B14F-4D97-AF65-F5344CB8AC3E}">
        <p14:creationId xmlns:p14="http://schemas.microsoft.com/office/powerpoint/2010/main" val="286754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Comm. Auto: 10-Year Average RNW OH and Nearby States, 2007–2016</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25" name="Content Placeholder 6"/>
          <p:cNvGraphicFramePr>
            <a:graphicFrameLocks/>
          </p:cNvGraphicFramePr>
          <p:nvPr>
            <p:extLst/>
          </p:nvPr>
        </p:nvGraphicFramePr>
        <p:xfrm>
          <a:off x="352427" y="1546304"/>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p:cNvGrpSpPr/>
          <p:nvPr/>
        </p:nvGrpSpPr>
        <p:grpSpPr>
          <a:xfrm>
            <a:off x="6288572" y="2390863"/>
            <a:ext cx="2201087" cy="2006005"/>
            <a:chOff x="-884855" y="1180216"/>
            <a:chExt cx="2091228" cy="2006005"/>
          </a:xfrm>
        </p:grpSpPr>
        <p:sp>
          <p:nvSpPr>
            <p:cNvPr id="27" name="AutoShape 5"/>
            <p:cNvSpPr>
              <a:spLocks noChangeArrowheads="1"/>
            </p:cNvSpPr>
            <p:nvPr/>
          </p:nvSpPr>
          <p:spPr bwMode="gray">
            <a:xfrm>
              <a:off x="-884855" y="2218353"/>
              <a:ext cx="2091228"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Comm. Auto Profitability is Above the U.S. and Regional Average (6.4%)</a:t>
              </a:r>
            </a:p>
          </p:txBody>
        </p:sp>
        <p:cxnSp>
          <p:nvCxnSpPr>
            <p:cNvPr id="28" name="Straight Arrow Connector 27"/>
            <p:cNvCxnSpPr>
              <a:cxnSpLocks/>
            </p:cNvCxnSpPr>
            <p:nvPr/>
          </p:nvCxnSpPr>
          <p:spPr bwMode="gray">
            <a:xfrm flipH="1" flipV="1">
              <a:off x="-260160" y="1180216"/>
              <a:ext cx="350693" cy="1124124"/>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76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3"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All Lines DWP Growth: OH vs. U.S.</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endParaRPr lang="en-US" altLang="en-US" dirty="0"/>
          </a:p>
        </p:txBody>
      </p:sp>
      <p:sp>
        <p:nvSpPr>
          <p:cNvPr id="13" name="Text Placeholder 4"/>
          <p:cNvSpPr txBox="1">
            <a:spLocks/>
          </p:cNvSpPr>
          <p:nvPr/>
        </p:nvSpPr>
        <p:spPr bwMode="gray">
          <a:xfrm>
            <a:off x="1118616" y="1261344"/>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u="sng" dirty="0"/>
              <a:t>Average 2008–2017</a:t>
            </a:r>
          </a:p>
          <a:p>
            <a:pPr>
              <a:lnSpc>
                <a:spcPct val="85000"/>
              </a:lnSpc>
              <a:spcBef>
                <a:spcPct val="50000"/>
              </a:spcBef>
              <a:buClr>
                <a:schemeClr val="bg1"/>
              </a:buClr>
              <a:defRPr/>
            </a:pPr>
            <a:r>
              <a:rPr lang="en-US" sz="1400" dirty="0"/>
              <a:t>U.S.: 2.5%</a:t>
            </a:r>
          </a:p>
          <a:p>
            <a:pPr>
              <a:lnSpc>
                <a:spcPct val="85000"/>
              </a:lnSpc>
              <a:spcBef>
                <a:spcPct val="50000"/>
              </a:spcBef>
              <a:buClr>
                <a:schemeClr val="bg1"/>
              </a:buClr>
              <a:defRPr/>
            </a:pPr>
            <a:r>
              <a:rPr lang="en-US" sz="1400" dirty="0"/>
              <a:t>OH: 2.3%</a:t>
            </a:r>
          </a:p>
        </p:txBody>
      </p:sp>
    </p:spTree>
    <p:extLst>
      <p:ext uri="{BB962C8B-B14F-4D97-AF65-F5344CB8AC3E}">
        <p14:creationId xmlns:p14="http://schemas.microsoft.com/office/powerpoint/2010/main" val="3303730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3"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Private Passenger Auto DWP Growth: </a:t>
            </a:r>
            <a:br>
              <a:rPr lang="en-US" dirty="0"/>
            </a:br>
            <a:r>
              <a:rPr lang="en-US" dirty="0"/>
              <a:t>OH vs. U.S.</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endParaRPr lang="en-US" altLang="en-US" dirty="0"/>
          </a:p>
        </p:txBody>
      </p:sp>
      <p:sp>
        <p:nvSpPr>
          <p:cNvPr id="13" name="Text Placeholder 4"/>
          <p:cNvSpPr txBox="1">
            <a:spLocks/>
          </p:cNvSpPr>
          <p:nvPr/>
        </p:nvSpPr>
        <p:spPr bwMode="gray">
          <a:xfrm>
            <a:off x="1617951" y="1563103"/>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u="sng" dirty="0"/>
              <a:t>Average 2008–2017</a:t>
            </a:r>
          </a:p>
          <a:p>
            <a:pPr>
              <a:lnSpc>
                <a:spcPct val="85000"/>
              </a:lnSpc>
              <a:spcBef>
                <a:spcPct val="50000"/>
              </a:spcBef>
              <a:buClr>
                <a:schemeClr val="bg1"/>
              </a:buClr>
              <a:defRPr/>
            </a:pPr>
            <a:r>
              <a:rPr lang="en-US" sz="1400" dirty="0"/>
              <a:t>U.S.: 3.6%</a:t>
            </a:r>
          </a:p>
          <a:p>
            <a:pPr>
              <a:lnSpc>
                <a:spcPct val="85000"/>
              </a:lnSpc>
              <a:spcBef>
                <a:spcPct val="50000"/>
              </a:spcBef>
              <a:buClr>
                <a:schemeClr val="bg1"/>
              </a:buClr>
              <a:defRPr/>
            </a:pPr>
            <a:r>
              <a:rPr lang="en-US" sz="1400" dirty="0"/>
              <a:t>OH: 2.8%</a:t>
            </a:r>
          </a:p>
        </p:txBody>
      </p:sp>
    </p:spTree>
    <p:extLst>
      <p:ext uri="{BB962C8B-B14F-4D97-AF65-F5344CB8AC3E}">
        <p14:creationId xmlns:p14="http://schemas.microsoft.com/office/powerpoint/2010/main" val="2353003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3"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Commercial Auto DWP Growth: OH vs. U.S.</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endParaRPr lang="en-US" altLang="en-US" dirty="0"/>
          </a:p>
        </p:txBody>
      </p:sp>
      <p:sp>
        <p:nvSpPr>
          <p:cNvPr id="13" name="Text Placeholder 4"/>
          <p:cNvSpPr txBox="1">
            <a:spLocks/>
          </p:cNvSpPr>
          <p:nvPr/>
        </p:nvSpPr>
        <p:spPr bwMode="gray">
          <a:xfrm>
            <a:off x="2183499" y="1303288"/>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u="sng" dirty="0"/>
              <a:t>Average 2008–2017</a:t>
            </a:r>
          </a:p>
          <a:p>
            <a:pPr>
              <a:lnSpc>
                <a:spcPct val="85000"/>
              </a:lnSpc>
              <a:spcBef>
                <a:spcPct val="50000"/>
              </a:spcBef>
              <a:buClr>
                <a:schemeClr val="bg1"/>
              </a:buClr>
              <a:defRPr/>
            </a:pPr>
            <a:r>
              <a:rPr lang="en-US" sz="1400" dirty="0"/>
              <a:t>U.S.: 2.4%</a:t>
            </a:r>
          </a:p>
          <a:p>
            <a:pPr>
              <a:lnSpc>
                <a:spcPct val="85000"/>
              </a:lnSpc>
              <a:spcBef>
                <a:spcPct val="50000"/>
              </a:spcBef>
              <a:buClr>
                <a:schemeClr val="bg1"/>
              </a:buClr>
              <a:defRPr/>
            </a:pPr>
            <a:r>
              <a:rPr lang="en-US" sz="1400" dirty="0"/>
              <a:t>OH: 1.8%</a:t>
            </a:r>
          </a:p>
        </p:txBody>
      </p:sp>
    </p:spTree>
    <p:extLst>
      <p:ext uri="{BB962C8B-B14F-4D97-AF65-F5344CB8AC3E}">
        <p14:creationId xmlns:p14="http://schemas.microsoft.com/office/powerpoint/2010/main" val="3621164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2017:Q4 Scuttlebutt </a:t>
            </a:r>
          </a:p>
        </p:txBody>
      </p:sp>
      <p:sp>
        <p:nvSpPr>
          <p:cNvPr id="6" name="Subtitle 5"/>
          <p:cNvSpPr>
            <a:spLocks noGrp="1"/>
          </p:cNvSpPr>
          <p:nvPr>
            <p:ph type="subTitle" idx="1"/>
          </p:nvPr>
        </p:nvSpPr>
        <p:spPr/>
        <p:txBody>
          <a:bodyPr/>
          <a:lstStyle/>
          <a:p>
            <a:r>
              <a:rPr lang="en-US" dirty="0"/>
              <a:t>Is a hard market coming?</a:t>
            </a:r>
          </a:p>
        </p:txBody>
      </p:sp>
    </p:spTree>
    <p:extLst>
      <p:ext uri="{BB962C8B-B14F-4D97-AF65-F5344CB8AC3E}">
        <p14:creationId xmlns:p14="http://schemas.microsoft.com/office/powerpoint/2010/main" val="30412635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p:txBody>
          <a:bodyPr/>
          <a:lstStyle/>
          <a:p>
            <a:r>
              <a:rPr lang="en-US" altLang="en-US" dirty="0"/>
              <a:t>Three Hard Markets in the Last 45 Years</a:t>
            </a:r>
          </a:p>
        </p:txBody>
      </p:sp>
      <p:sp>
        <p:nvSpPr>
          <p:cNvPr id="9" name="Text Placeholder 8"/>
          <p:cNvSpPr>
            <a:spLocks noGrp="1"/>
          </p:cNvSpPr>
          <p:nvPr>
            <p:ph type="body" sz="quarter" idx="16"/>
          </p:nvPr>
        </p:nvSpPr>
        <p:spPr>
          <a:xfrm>
            <a:off x="865763" y="6265958"/>
            <a:ext cx="8122594" cy="407216"/>
          </a:xfrm>
        </p:spPr>
        <p:txBody>
          <a:bodyPr/>
          <a:lstStyle/>
          <a:p>
            <a:r>
              <a:rPr lang="en-US" sz="900" dirty="0"/>
              <a:t> </a:t>
            </a:r>
          </a:p>
          <a:p>
            <a:r>
              <a:rPr lang="en-US" sz="900" dirty="0"/>
              <a:t>Sources:  A.M. Best (1971-2017), ISO (2014-16), A.M. Best, Insurance Information Institute (1986-1994); U.S. Commerce Dept., Bureau of Economic Analysis; </a:t>
            </a:r>
            <a:br>
              <a:rPr lang="en-US" sz="900" dirty="0"/>
            </a:br>
            <a:r>
              <a:rPr lang="en-US" sz="900" dirty="0"/>
              <a:t>Insurance Information Institute calculations.</a:t>
            </a:r>
          </a:p>
        </p:txBody>
      </p:sp>
      <p:graphicFrame>
        <p:nvGraphicFramePr>
          <p:cNvPr id="13" name="Object 2"/>
          <p:cNvGraphicFramePr>
            <a:graphicFrameLocks noChangeAspect="1"/>
          </p:cNvGraphicFramePr>
          <p:nvPr>
            <p:extLst/>
          </p:nvPr>
        </p:nvGraphicFramePr>
        <p:xfrm>
          <a:off x="382891" y="1569666"/>
          <a:ext cx="8468432" cy="405597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688821" y="2496751"/>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10.7%</a:t>
            </a:r>
          </a:p>
        </p:txBody>
      </p:sp>
      <p:sp>
        <p:nvSpPr>
          <p:cNvPr id="16" name="TextBox 15"/>
          <p:cNvSpPr txBox="1"/>
          <p:nvPr/>
        </p:nvSpPr>
        <p:spPr>
          <a:xfrm>
            <a:off x="3298438" y="1835230"/>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16.6%</a:t>
            </a:r>
          </a:p>
        </p:txBody>
      </p:sp>
      <p:sp>
        <p:nvSpPr>
          <p:cNvPr id="17" name="TextBox 16"/>
          <p:cNvSpPr txBox="1"/>
          <p:nvPr/>
        </p:nvSpPr>
        <p:spPr>
          <a:xfrm>
            <a:off x="5877964" y="2324783"/>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12.0%</a:t>
            </a:r>
          </a:p>
        </p:txBody>
      </p:sp>
      <p:sp>
        <p:nvSpPr>
          <p:cNvPr id="10" name="PPTShape_0"/>
          <p:cNvSpPr>
            <a:spLocks noChangeArrowheads="1"/>
          </p:cNvSpPr>
          <p:nvPr/>
        </p:nvSpPr>
        <p:spPr bwMode="black">
          <a:xfrm>
            <a:off x="356615" y="1300274"/>
            <a:ext cx="7803973" cy="193899"/>
          </a:xfrm>
          <a:prstGeom prst="rect">
            <a:avLst/>
          </a:prstGeom>
          <a:noFill/>
          <a:ln w="9525" algn="ctr">
            <a:noFill/>
            <a:miter lim="800000"/>
            <a:headEnd/>
            <a:tailEnd/>
          </a:ln>
        </p:spPr>
        <p:txBody>
          <a:bodyPr wrap="square" lIns="91440" tIns="0" rIns="0" bIns="0">
            <a:spAutoFit/>
          </a:bodyPr>
          <a:lstStyle/>
          <a:p>
            <a:pPr>
              <a:lnSpc>
                <a:spcPct val="90000"/>
              </a:lnSpc>
              <a:spcBef>
                <a:spcPts val="1200"/>
              </a:spcBef>
              <a:buClr>
                <a:srgbClr val="337DBE"/>
              </a:buClr>
              <a:buSzPct val="77000"/>
            </a:pPr>
            <a:r>
              <a:rPr lang="en-US" sz="1400" b="1" dirty="0">
                <a:latin typeface="Arial" charset="0"/>
                <a:ea typeface="Arial" charset="0"/>
                <a:cs typeface="Arial" charset="0"/>
              </a:rPr>
              <a:t>Net Premium Growth (All P/C Lines) Minus Nominal GDP, Annual Change</a:t>
            </a:r>
          </a:p>
        </p:txBody>
      </p:sp>
      <p:sp>
        <p:nvSpPr>
          <p:cNvPr id="14" name="TextBox 13"/>
          <p:cNvSpPr txBox="1"/>
          <p:nvPr/>
        </p:nvSpPr>
        <p:spPr>
          <a:xfrm>
            <a:off x="776377" y="5604437"/>
            <a:ext cx="7953555" cy="286232"/>
          </a:xfrm>
          <a:prstGeom prst="rect">
            <a:avLst/>
          </a:prstGeom>
          <a:noFill/>
        </p:spPr>
        <p:txBody>
          <a:bodyPr wrap="square" rtlCol="0">
            <a:spAutoFit/>
          </a:bodyPr>
          <a:lstStyle/>
          <a:p>
            <a:pPr marL="285750" indent="-285750">
              <a:lnSpc>
                <a:spcPct val="90000"/>
              </a:lnSpc>
              <a:spcBef>
                <a:spcPts val="600"/>
              </a:spcBef>
              <a:buSzPct val="90000"/>
              <a:buFont typeface="Wingdings 3" panose="05040102010807070707" pitchFamily="18" charset="2"/>
              <a:buChar char=""/>
            </a:pPr>
            <a:r>
              <a:rPr lang="en-US" sz="1400" b="1" dirty="0">
                <a:solidFill>
                  <a:schemeClr val="accent1"/>
                </a:solidFill>
              </a:rPr>
              <a:t>The three “hard markets” in this 45-year span were in 1976–77, 1985–86, and 2001–03.</a:t>
            </a:r>
          </a:p>
        </p:txBody>
      </p:sp>
    </p:spTree>
    <p:custDataLst>
      <p:tags r:id="rId1"/>
    </p:custDataLst>
    <p:extLst>
      <p:ext uri="{BB962C8B-B14F-4D97-AF65-F5344CB8AC3E}">
        <p14:creationId xmlns:p14="http://schemas.microsoft.com/office/powerpoint/2010/main" val="54859531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p:txBody>
          <a:bodyPr/>
          <a:lstStyle/>
          <a:p>
            <a:r>
              <a:rPr lang="en-US" altLang="en-US" dirty="0"/>
              <a:t>Two Hard Markets in the Last 21 Years</a:t>
            </a:r>
          </a:p>
        </p:txBody>
      </p:sp>
      <p:sp>
        <p:nvSpPr>
          <p:cNvPr id="9" name="Text Placeholder 8"/>
          <p:cNvSpPr>
            <a:spLocks noGrp="1"/>
          </p:cNvSpPr>
          <p:nvPr>
            <p:ph type="body" sz="quarter" idx="16"/>
          </p:nvPr>
        </p:nvSpPr>
        <p:spPr>
          <a:xfrm>
            <a:off x="887801" y="6294780"/>
            <a:ext cx="8173069" cy="415018"/>
          </a:xfrm>
        </p:spPr>
        <p:txBody>
          <a:bodyPr/>
          <a:lstStyle/>
          <a:p>
            <a:r>
              <a:rPr lang="en-US" dirty="0"/>
              <a:t> </a:t>
            </a:r>
          </a:p>
          <a:p>
            <a:r>
              <a:rPr lang="en-US" sz="900" dirty="0"/>
              <a:t>Sources:  A.M. Best (1986-2016), ISO (2014-16), A.M. Best, Insurance Information Institute (1986-1994); U.S. Commerce Dept., Bureau of Economic Analysis; </a:t>
            </a:r>
            <a:br>
              <a:rPr lang="en-US" sz="900" dirty="0"/>
            </a:br>
            <a:r>
              <a:rPr lang="en-US" sz="900" dirty="0"/>
              <a:t>Insurance Information Institute calculations.</a:t>
            </a:r>
          </a:p>
        </p:txBody>
      </p:sp>
      <p:graphicFrame>
        <p:nvGraphicFramePr>
          <p:cNvPr id="13" name="Object 2"/>
          <p:cNvGraphicFramePr>
            <a:graphicFrameLocks noChangeAspect="1"/>
          </p:cNvGraphicFramePr>
          <p:nvPr>
            <p:extLst/>
          </p:nvPr>
        </p:nvGraphicFramePr>
        <p:xfrm>
          <a:off x="382891" y="1569666"/>
          <a:ext cx="8468432" cy="405597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1061076" y="1852445"/>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16.6%</a:t>
            </a:r>
          </a:p>
        </p:txBody>
      </p:sp>
      <p:sp>
        <p:nvSpPr>
          <p:cNvPr id="17" name="TextBox 16"/>
          <p:cNvSpPr txBox="1"/>
          <p:nvPr/>
        </p:nvSpPr>
        <p:spPr>
          <a:xfrm>
            <a:off x="4628648" y="2324783"/>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12.0%</a:t>
            </a:r>
          </a:p>
        </p:txBody>
      </p:sp>
      <p:sp>
        <p:nvSpPr>
          <p:cNvPr id="10" name="PPTShape_0"/>
          <p:cNvSpPr>
            <a:spLocks noChangeArrowheads="1"/>
          </p:cNvSpPr>
          <p:nvPr/>
        </p:nvSpPr>
        <p:spPr bwMode="black">
          <a:xfrm>
            <a:off x="356615" y="1300274"/>
            <a:ext cx="7803973" cy="193899"/>
          </a:xfrm>
          <a:prstGeom prst="rect">
            <a:avLst/>
          </a:prstGeom>
          <a:noFill/>
          <a:ln w="9525" algn="ctr">
            <a:noFill/>
            <a:miter lim="800000"/>
            <a:headEnd/>
            <a:tailEnd/>
          </a:ln>
        </p:spPr>
        <p:txBody>
          <a:bodyPr wrap="square" lIns="91440" tIns="0" rIns="0" bIns="0">
            <a:spAutoFit/>
          </a:bodyPr>
          <a:lstStyle/>
          <a:p>
            <a:pPr>
              <a:lnSpc>
                <a:spcPct val="90000"/>
              </a:lnSpc>
              <a:spcBef>
                <a:spcPts val="1200"/>
              </a:spcBef>
              <a:buClr>
                <a:srgbClr val="337DBE"/>
              </a:buClr>
              <a:buSzPct val="77000"/>
            </a:pPr>
            <a:r>
              <a:rPr lang="en-US" sz="1400" b="1" dirty="0">
                <a:latin typeface="Arial" charset="0"/>
                <a:ea typeface="Arial" charset="0"/>
                <a:cs typeface="Arial" charset="0"/>
              </a:rPr>
              <a:t>Net Premium Growth (All P/C Lines) Minus Nominal GDP, Annual Change</a:t>
            </a:r>
          </a:p>
        </p:txBody>
      </p:sp>
      <p:sp>
        <p:nvSpPr>
          <p:cNvPr id="14" name="TextBox 13"/>
          <p:cNvSpPr txBox="1"/>
          <p:nvPr/>
        </p:nvSpPr>
        <p:spPr>
          <a:xfrm>
            <a:off x="776377" y="5604437"/>
            <a:ext cx="7953555" cy="286232"/>
          </a:xfrm>
          <a:prstGeom prst="rect">
            <a:avLst/>
          </a:prstGeom>
          <a:noFill/>
        </p:spPr>
        <p:txBody>
          <a:bodyPr wrap="square" rtlCol="0">
            <a:spAutoFit/>
          </a:bodyPr>
          <a:lstStyle/>
          <a:p>
            <a:pPr marL="285750" indent="-285750">
              <a:lnSpc>
                <a:spcPct val="90000"/>
              </a:lnSpc>
              <a:spcBef>
                <a:spcPts val="600"/>
              </a:spcBef>
              <a:buSzPct val="90000"/>
              <a:buFont typeface="Wingdings 3" panose="05040102010807070707" pitchFamily="18" charset="2"/>
              <a:buChar char=""/>
            </a:pPr>
            <a:r>
              <a:rPr lang="en-US" sz="1400" b="1" dirty="0">
                <a:solidFill>
                  <a:schemeClr val="accent2"/>
                </a:solidFill>
              </a:rPr>
              <a:t>The two “hard markets” in this 21-year span were in 1985–86, and 2001–03.</a:t>
            </a:r>
          </a:p>
        </p:txBody>
      </p:sp>
    </p:spTree>
    <p:custDataLst>
      <p:tags r:id="rId1"/>
    </p:custDataLst>
    <p:extLst>
      <p:ext uri="{BB962C8B-B14F-4D97-AF65-F5344CB8AC3E}">
        <p14:creationId xmlns:p14="http://schemas.microsoft.com/office/powerpoint/2010/main" val="106927211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I.I.I. Hypothesis  </a:t>
            </a:r>
            <a:br>
              <a:rPr lang="en-US" dirty="0"/>
            </a:br>
            <a:r>
              <a:rPr lang="en-US" sz="2000" dirty="0"/>
              <a:t>What causes a hard market?</a:t>
            </a:r>
          </a:p>
        </p:txBody>
      </p:sp>
      <p:sp>
        <p:nvSpPr>
          <p:cNvPr id="10" name="Content Placeholder 9"/>
          <p:cNvSpPr>
            <a:spLocks noGrp="1"/>
          </p:cNvSpPr>
          <p:nvPr>
            <p:ph idx="1"/>
          </p:nvPr>
        </p:nvSpPr>
        <p:spPr/>
        <p:txBody>
          <a:bodyPr/>
          <a:lstStyle/>
          <a:p>
            <a:r>
              <a:rPr lang="en-US" sz="2000" dirty="0"/>
              <a:t>Return on equity falls to 4% or below?</a:t>
            </a:r>
          </a:p>
          <a:p>
            <a:r>
              <a:rPr lang="en-US" sz="2000" dirty="0"/>
              <a:t>Surplus drops due to financial market declines and/or significant underwriting losses?</a:t>
            </a:r>
          </a:p>
          <a:p>
            <a:r>
              <a:rPr lang="en-US" sz="2000" dirty="0"/>
              <a:t>Unusually large losses due to catastrophes?</a:t>
            </a:r>
          </a:p>
        </p:txBody>
      </p:sp>
    </p:spTree>
    <p:extLst>
      <p:ext uri="{BB962C8B-B14F-4D97-AF65-F5344CB8AC3E}">
        <p14:creationId xmlns:p14="http://schemas.microsoft.com/office/powerpoint/2010/main" val="19750165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 Industry ROE and Hard Markets</a:t>
            </a:r>
          </a:p>
        </p:txBody>
      </p:sp>
      <p:graphicFrame>
        <p:nvGraphicFramePr>
          <p:cNvPr id="5" name="Content Placeholder 10"/>
          <p:cNvGraphicFramePr>
            <a:graphicFrameLocks/>
          </p:cNvGraphicFramePr>
          <p:nvPr>
            <p:extLst/>
          </p:nvPr>
        </p:nvGraphicFramePr>
        <p:xfrm>
          <a:off x="357188" y="1573812"/>
          <a:ext cx="8458200" cy="2718816"/>
        </p:xfrm>
        <a:graphic>
          <a:graphicData uri="http://schemas.openxmlformats.org/drawingml/2006/table">
            <a:tbl>
              <a:tblPr firstRow="1">
                <a:tableStyleId>{5C22544A-7EE6-4342-B048-85BDC9FD1C3A}</a:tableStyleId>
              </a:tblPr>
              <a:tblGrid>
                <a:gridCol w="1704525">
                  <a:extLst>
                    <a:ext uri="{9D8B030D-6E8A-4147-A177-3AD203B41FA5}">
                      <a16:colId xmlns:a16="http://schemas.microsoft.com/office/drawing/2014/main" val="20000"/>
                    </a:ext>
                  </a:extLst>
                </a:gridCol>
                <a:gridCol w="2467155">
                  <a:extLst>
                    <a:ext uri="{9D8B030D-6E8A-4147-A177-3AD203B41FA5}">
                      <a16:colId xmlns:a16="http://schemas.microsoft.com/office/drawing/2014/main" val="20001"/>
                    </a:ext>
                  </a:extLst>
                </a:gridCol>
                <a:gridCol w="2690024">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370840">
                <a:tc>
                  <a:txBody>
                    <a:bodyPr/>
                    <a:lstStyle/>
                    <a:p>
                      <a:pPr algn="ctr">
                        <a:lnSpc>
                          <a:spcPct val="90000"/>
                        </a:lnSpc>
                      </a:pPr>
                      <a:r>
                        <a:rPr lang="en-US" dirty="0">
                          <a:solidFill>
                            <a:schemeClr val="bg1"/>
                          </a:solidFill>
                          <a:latin typeface="+mj-lt"/>
                        </a:rPr>
                        <a:t>Year</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ROE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NWP-GDP Growth in Following Year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Hard Market?</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600" b="1" dirty="0"/>
                        <a:t>1975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10.7%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1600" b="1" dirty="0"/>
                        <a:t>1984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1.8%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14.6%</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1600" b="1" dirty="0"/>
                        <a:t>2001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-1.2%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600" b="1" dirty="0"/>
                        <a:t>2002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5.1%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1600" b="1" dirty="0"/>
                        <a:t>2017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5.0%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B22C45C3-8A66-47B4-916E-F45E79BB78D0}"/>
              </a:ext>
            </a:extLst>
          </p:cNvPr>
          <p:cNvSpPr txBox="1"/>
          <p:nvPr/>
        </p:nvSpPr>
        <p:spPr>
          <a:xfrm>
            <a:off x="1075765" y="6360459"/>
            <a:ext cx="5567082" cy="265215"/>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 Direct Written Premium – GDP Growth through Second Quarter</a:t>
            </a:r>
          </a:p>
        </p:txBody>
      </p:sp>
    </p:spTree>
    <p:extLst>
      <p:ext uri="{BB962C8B-B14F-4D97-AF65-F5344CB8AC3E}">
        <p14:creationId xmlns:p14="http://schemas.microsoft.com/office/powerpoint/2010/main" val="34257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Policyholder Surplus and Hard Markets</a:t>
            </a:r>
          </a:p>
        </p:txBody>
      </p:sp>
      <p:graphicFrame>
        <p:nvGraphicFramePr>
          <p:cNvPr id="6" name="Content Placeholder 10"/>
          <p:cNvGraphicFramePr>
            <a:graphicFrameLocks/>
          </p:cNvGraphicFramePr>
          <p:nvPr>
            <p:extLst/>
          </p:nvPr>
        </p:nvGraphicFramePr>
        <p:xfrm>
          <a:off x="357188" y="1573812"/>
          <a:ext cx="8458200" cy="3572256"/>
        </p:xfrm>
        <a:graphic>
          <a:graphicData uri="http://schemas.openxmlformats.org/drawingml/2006/table">
            <a:tbl>
              <a:tblPr firstRow="1">
                <a:tableStyleId>{5C22544A-7EE6-4342-B048-85BDC9FD1C3A}</a:tableStyleId>
              </a:tblPr>
              <a:tblGrid>
                <a:gridCol w="1704525">
                  <a:extLst>
                    <a:ext uri="{9D8B030D-6E8A-4147-A177-3AD203B41FA5}">
                      <a16:colId xmlns:a16="http://schemas.microsoft.com/office/drawing/2014/main" val="20000"/>
                    </a:ext>
                  </a:extLst>
                </a:gridCol>
                <a:gridCol w="2467155">
                  <a:extLst>
                    <a:ext uri="{9D8B030D-6E8A-4147-A177-3AD203B41FA5}">
                      <a16:colId xmlns:a16="http://schemas.microsoft.com/office/drawing/2014/main" val="20001"/>
                    </a:ext>
                  </a:extLst>
                </a:gridCol>
                <a:gridCol w="2690024">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370840">
                <a:tc>
                  <a:txBody>
                    <a:bodyPr/>
                    <a:lstStyle/>
                    <a:p>
                      <a:pPr algn="ctr">
                        <a:lnSpc>
                          <a:spcPct val="90000"/>
                        </a:lnSpc>
                      </a:pPr>
                      <a:r>
                        <a:rPr lang="en-US" dirty="0">
                          <a:solidFill>
                            <a:schemeClr val="bg1"/>
                          </a:solidFill>
                          <a:latin typeface="+mj-lt"/>
                        </a:rPr>
                        <a:t>Year</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Surplus </a:t>
                      </a:r>
                      <a:br>
                        <a:rPr lang="en-US" dirty="0">
                          <a:solidFill>
                            <a:schemeClr val="bg1"/>
                          </a:solidFill>
                          <a:latin typeface="+mj-lt"/>
                        </a:rPr>
                      </a:br>
                      <a:r>
                        <a:rPr lang="en-US" dirty="0">
                          <a:solidFill>
                            <a:schemeClr val="bg1"/>
                          </a:solidFill>
                          <a:latin typeface="+mj-lt"/>
                        </a:rPr>
                        <a:t>Decline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NWP-GDP Growth in Following Year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Hard Market?</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600" b="1" dirty="0"/>
                        <a:t>1984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14.6%</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600" b="1" dirty="0"/>
                        <a:t>1999</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-0.9%</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1600" b="1" dirty="0"/>
                        <a:t>2000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-4.7%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5.1%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1600" b="1" dirty="0"/>
                        <a:t>2001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-8.0%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sz="1600" b="1" dirty="0"/>
                        <a:t>2008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-12.5%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-2.2%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US" sz="1600" b="1" dirty="0"/>
                        <a:t>2011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-0.8%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ctr"/>
                      <a:r>
                        <a:rPr lang="en-US" sz="1600" b="1" dirty="0"/>
                        <a:t>2017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+7.4%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D558009C-8453-46F3-9FDB-64CDC48CD1C0}"/>
              </a:ext>
            </a:extLst>
          </p:cNvPr>
          <p:cNvSpPr txBox="1"/>
          <p:nvPr/>
        </p:nvSpPr>
        <p:spPr>
          <a:xfrm>
            <a:off x="1075765" y="6360459"/>
            <a:ext cx="5567082" cy="265215"/>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 Direct Written Premium – GDP Growth through Second Quarter</a:t>
            </a:r>
          </a:p>
        </p:txBody>
      </p:sp>
    </p:spTree>
    <p:extLst>
      <p:ext uri="{BB962C8B-B14F-4D97-AF65-F5344CB8AC3E}">
        <p14:creationId xmlns:p14="http://schemas.microsoft.com/office/powerpoint/2010/main" val="1751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861EAE-1C04-416E-A117-38630CB75A3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6"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id="{AA861EAE-1C04-416E-A117-38630CB75A3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18D43D-E931-4646-98F6-5C939D24484C}"/>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9068C9-5787-453B-817C-57A8FCA6D936}"/>
              </a:ext>
            </a:extLst>
          </p:cNvPr>
          <p:cNvSpPr>
            <a:spLocks noGrp="1"/>
          </p:cNvSpPr>
          <p:nvPr>
            <p:ph type="title"/>
          </p:nvPr>
        </p:nvSpPr>
        <p:spPr>
          <a:xfrm>
            <a:off x="356616" y="467832"/>
            <a:ext cx="8637890" cy="715469"/>
          </a:xfrm>
        </p:spPr>
        <p:txBody>
          <a:bodyPr/>
          <a:lstStyle/>
          <a:p>
            <a:r>
              <a:rPr lang="en-US" dirty="0"/>
              <a:t>10 Key Ways Insurance Drives Economic Growth</a:t>
            </a:r>
          </a:p>
        </p:txBody>
      </p:sp>
      <p:grpSp>
        <p:nvGrpSpPr>
          <p:cNvPr id="44" name="Group 43">
            <a:extLst>
              <a:ext uri="{FF2B5EF4-FFF2-40B4-BE49-F238E27FC236}">
                <a16:creationId xmlns:a16="http://schemas.microsoft.com/office/drawing/2014/main" id="{612D163D-C75B-4548-BD8C-8DCB056B1649}"/>
              </a:ext>
            </a:extLst>
          </p:cNvPr>
          <p:cNvGrpSpPr/>
          <p:nvPr/>
        </p:nvGrpSpPr>
        <p:grpSpPr>
          <a:xfrm>
            <a:off x="2042770" y="1397180"/>
            <a:ext cx="3284098" cy="4622800"/>
            <a:chOff x="2487224" y="1255440"/>
            <a:chExt cx="3284098" cy="4622800"/>
          </a:xfrm>
        </p:grpSpPr>
        <p:sp>
          <p:nvSpPr>
            <p:cNvPr id="12" name="Rectangle 11">
              <a:extLst>
                <a:ext uri="{FF2B5EF4-FFF2-40B4-BE49-F238E27FC236}">
                  <a16:creationId xmlns:a16="http://schemas.microsoft.com/office/drawing/2014/main" id="{42DD80C9-C945-4BD9-A90C-252E5A89C735}"/>
                </a:ext>
              </a:extLst>
            </p:cNvPr>
            <p:cNvSpPr/>
            <p:nvPr/>
          </p:nvSpPr>
          <p:spPr bwMode="gray">
            <a:xfrm>
              <a:off x="2487224" y="1255440"/>
              <a:ext cx="3284097"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13" name="cap protect">
              <a:extLst>
                <a:ext uri="{FF2B5EF4-FFF2-40B4-BE49-F238E27FC236}">
                  <a16:creationId xmlns:a16="http://schemas.microsoft.com/office/drawing/2014/main" id="{FA1773F1-F176-49EC-9119-ABC69387D931}"/>
                </a:ext>
              </a:extLst>
            </p:cNvPr>
            <p:cNvPicPr>
              <a:picLocks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635338" y="2086172"/>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14" name="supply chain">
              <a:extLst>
                <a:ext uri="{FF2B5EF4-FFF2-40B4-BE49-F238E27FC236}">
                  <a16:creationId xmlns:a16="http://schemas.microsoft.com/office/drawing/2014/main" id="{DD513C8A-C0EF-445D-A4D8-6140050D3E93}"/>
                </a:ext>
              </a:extLst>
            </p:cNvPr>
            <p:cNvPicPr>
              <a:picLocks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646170" y="4071241"/>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15" name="Econ Fin Stability">
              <a:extLst>
                <a:ext uri="{FF2B5EF4-FFF2-40B4-BE49-F238E27FC236}">
                  <a16:creationId xmlns:a16="http://schemas.microsoft.com/office/drawing/2014/main" id="{514D01F2-36D9-43F4-ADDA-6D217B6D9FEB}"/>
                </a:ext>
              </a:extLst>
            </p:cNvPr>
            <p:cNvSpPr txBox="1">
              <a:spLocks/>
            </p:cNvSpPr>
            <p:nvPr/>
          </p:nvSpPr>
          <p:spPr bwMode="gray">
            <a:xfrm>
              <a:off x="2546083" y="1346543"/>
              <a:ext cx="3015084" cy="666139"/>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Economic/</a:t>
              </a:r>
              <a:br>
                <a:rPr lang="en-US" b="1" dirty="0">
                  <a:solidFill>
                    <a:schemeClr val="bg1"/>
                  </a:solidFill>
                </a:rPr>
              </a:br>
              <a:r>
                <a:rPr lang="en-US" b="1" dirty="0">
                  <a:solidFill>
                    <a:schemeClr val="bg1"/>
                  </a:solidFill>
                </a:rPr>
                <a:t>Financial Stability</a:t>
              </a:r>
            </a:p>
          </p:txBody>
        </p:sp>
        <p:sp>
          <p:nvSpPr>
            <p:cNvPr id="16" name="Insurers are capital protectors">
              <a:extLst>
                <a:ext uri="{FF2B5EF4-FFF2-40B4-BE49-F238E27FC236}">
                  <a16:creationId xmlns:a16="http://schemas.microsoft.com/office/drawing/2014/main" id="{28F84ADA-B115-4849-8BA9-1D24207A6E96}"/>
                </a:ext>
              </a:extLst>
            </p:cNvPr>
            <p:cNvSpPr txBox="1">
              <a:spLocks/>
            </p:cNvSpPr>
            <p:nvPr/>
          </p:nvSpPr>
          <p:spPr bwMode="gray">
            <a:xfrm>
              <a:off x="2546083" y="3010834"/>
              <a:ext cx="1542045"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3"/>
              </a:pPr>
              <a:r>
                <a:rPr lang="en-US" sz="1600" dirty="0">
                  <a:solidFill>
                    <a:schemeClr val="bg1"/>
                  </a:solidFill>
                </a:rPr>
                <a:t>Insurers are capital protectors</a:t>
              </a:r>
            </a:p>
          </p:txBody>
        </p:sp>
        <p:pic>
          <p:nvPicPr>
            <p:cNvPr id="17" name="social policy">
              <a:extLst>
                <a:ext uri="{FF2B5EF4-FFF2-40B4-BE49-F238E27FC236}">
                  <a16:creationId xmlns:a16="http://schemas.microsoft.com/office/drawing/2014/main" id="{487DC300-2063-4ACA-8F32-301266D6CB21}"/>
                </a:ext>
              </a:extLst>
            </p:cNvPr>
            <p:cNvPicPr>
              <a:picLocks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295144" y="2079027"/>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18" name="cap infusers">
              <a:extLst>
                <a:ext uri="{FF2B5EF4-FFF2-40B4-BE49-F238E27FC236}">
                  <a16:creationId xmlns:a16="http://schemas.microsoft.com/office/drawing/2014/main" id="{0B824B2B-DB7D-45A9-820D-FACC3586234D}"/>
                </a:ext>
              </a:extLst>
            </p:cNvPr>
            <p:cNvPicPr>
              <a:picLocks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291936" y="4071241"/>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20" name="Insurance sustains the supply chain">
              <a:extLst>
                <a:ext uri="{FF2B5EF4-FFF2-40B4-BE49-F238E27FC236}">
                  <a16:creationId xmlns:a16="http://schemas.microsoft.com/office/drawing/2014/main" id="{4464203C-40A3-4075-8596-290FDA115747}"/>
                </a:ext>
              </a:extLst>
            </p:cNvPr>
            <p:cNvSpPr txBox="1">
              <a:spLocks/>
            </p:cNvSpPr>
            <p:nvPr/>
          </p:nvSpPr>
          <p:spPr bwMode="gray">
            <a:xfrm>
              <a:off x="2546083" y="4995903"/>
              <a:ext cx="1580410"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5"/>
              </a:pPr>
              <a:r>
                <a:rPr lang="en-US" sz="1600" dirty="0">
                  <a:solidFill>
                    <a:schemeClr val="bg1"/>
                  </a:solidFill>
                </a:rPr>
                <a:t>Insurance sustains the supply chain</a:t>
              </a:r>
            </a:p>
          </p:txBody>
        </p:sp>
        <p:sp>
          <p:nvSpPr>
            <p:cNvPr id="21" name="Insurance is a partner in social policy">
              <a:extLst>
                <a:ext uri="{FF2B5EF4-FFF2-40B4-BE49-F238E27FC236}">
                  <a16:creationId xmlns:a16="http://schemas.microsoft.com/office/drawing/2014/main" id="{C423C683-11DC-4C21-9EBB-9401CD5C5D1E}"/>
                </a:ext>
              </a:extLst>
            </p:cNvPr>
            <p:cNvSpPr txBox="1">
              <a:spLocks/>
            </p:cNvSpPr>
            <p:nvPr/>
          </p:nvSpPr>
          <p:spPr bwMode="gray">
            <a:xfrm>
              <a:off x="4201678" y="3022860"/>
              <a:ext cx="1542045"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4"/>
              </a:pPr>
              <a:r>
                <a:rPr lang="en-US" sz="1600" dirty="0">
                  <a:solidFill>
                    <a:schemeClr val="bg1"/>
                  </a:solidFill>
                </a:rPr>
                <a:t>Insurance is a partner in social policy</a:t>
              </a:r>
            </a:p>
          </p:txBody>
        </p:sp>
        <p:sp>
          <p:nvSpPr>
            <p:cNvPr id="22" name="Insurers are capital infusers">
              <a:extLst>
                <a:ext uri="{FF2B5EF4-FFF2-40B4-BE49-F238E27FC236}">
                  <a16:creationId xmlns:a16="http://schemas.microsoft.com/office/drawing/2014/main" id="{25C52584-E7CC-4B11-952F-A09063AEDE93}"/>
                </a:ext>
              </a:extLst>
            </p:cNvPr>
            <p:cNvSpPr txBox="1">
              <a:spLocks/>
            </p:cNvSpPr>
            <p:nvPr/>
          </p:nvSpPr>
          <p:spPr bwMode="gray">
            <a:xfrm>
              <a:off x="4190912" y="4995903"/>
              <a:ext cx="1580410"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6"/>
              </a:pPr>
              <a:r>
                <a:rPr lang="en-US" sz="1600" dirty="0">
                  <a:solidFill>
                    <a:schemeClr val="bg1"/>
                  </a:solidFill>
                </a:rPr>
                <a:t>Insurers are capital infusers</a:t>
              </a:r>
            </a:p>
          </p:txBody>
        </p:sp>
      </p:grpSp>
      <p:grpSp>
        <p:nvGrpSpPr>
          <p:cNvPr id="43" name="Group 42">
            <a:extLst>
              <a:ext uri="{FF2B5EF4-FFF2-40B4-BE49-F238E27FC236}">
                <a16:creationId xmlns:a16="http://schemas.microsoft.com/office/drawing/2014/main" id="{AB9C430A-4D6B-4AAE-B66B-C2A024822774}"/>
              </a:ext>
            </a:extLst>
          </p:cNvPr>
          <p:cNvGrpSpPr/>
          <p:nvPr/>
        </p:nvGrpSpPr>
        <p:grpSpPr>
          <a:xfrm>
            <a:off x="103677" y="1397180"/>
            <a:ext cx="1870727" cy="4622800"/>
            <a:chOff x="-481121" y="1555898"/>
            <a:chExt cx="1870727" cy="4622800"/>
          </a:xfrm>
        </p:grpSpPr>
        <p:grpSp>
          <p:nvGrpSpPr>
            <p:cNvPr id="37" name="Group 36">
              <a:extLst>
                <a:ext uri="{FF2B5EF4-FFF2-40B4-BE49-F238E27FC236}">
                  <a16:creationId xmlns:a16="http://schemas.microsoft.com/office/drawing/2014/main" id="{FAC2A3BA-836B-4878-801F-EC3701B39C84}"/>
                </a:ext>
              </a:extLst>
            </p:cNvPr>
            <p:cNvGrpSpPr/>
            <p:nvPr/>
          </p:nvGrpSpPr>
          <p:grpSpPr>
            <a:xfrm>
              <a:off x="-481121" y="1555898"/>
              <a:ext cx="1870300" cy="4622800"/>
              <a:chOff x="402570" y="1255440"/>
              <a:chExt cx="1870300" cy="4622800"/>
            </a:xfrm>
          </p:grpSpPr>
          <p:sp>
            <p:nvSpPr>
              <p:cNvPr id="6" name="Rectangle 5">
                <a:extLst>
                  <a:ext uri="{FF2B5EF4-FFF2-40B4-BE49-F238E27FC236}">
                    <a16:creationId xmlns:a16="http://schemas.microsoft.com/office/drawing/2014/main" id="{B34F712D-16D7-4305-854C-AAB2AD526BB0}"/>
                  </a:ext>
                </a:extLst>
              </p:cNvPr>
              <p:cNvSpPr/>
              <p:nvPr/>
            </p:nvSpPr>
            <p:spPr bwMode="gray">
              <a:xfrm>
                <a:off x="402570" y="1255440"/>
                <a:ext cx="18703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36" name="Group 35">
                <a:extLst>
                  <a:ext uri="{FF2B5EF4-FFF2-40B4-BE49-F238E27FC236}">
                    <a16:creationId xmlns:a16="http://schemas.microsoft.com/office/drawing/2014/main" id="{FB18141D-E3E3-4E51-A881-854768A20388}"/>
                  </a:ext>
                </a:extLst>
              </p:cNvPr>
              <p:cNvGrpSpPr/>
              <p:nvPr/>
            </p:nvGrpSpPr>
            <p:grpSpPr>
              <a:xfrm>
                <a:off x="475283" y="2086172"/>
                <a:ext cx="1607241" cy="3672128"/>
                <a:chOff x="475283" y="2086172"/>
                <a:chExt cx="1607241" cy="3672128"/>
              </a:xfrm>
            </p:grpSpPr>
            <p:grpSp>
              <p:nvGrpSpPr>
                <p:cNvPr id="35" name="Group 34">
                  <a:extLst>
                    <a:ext uri="{FF2B5EF4-FFF2-40B4-BE49-F238E27FC236}">
                      <a16:creationId xmlns:a16="http://schemas.microsoft.com/office/drawing/2014/main" id="{CAB640D4-E615-4D5A-86F6-893137741D35}"/>
                    </a:ext>
                  </a:extLst>
                </p:cNvPr>
                <p:cNvGrpSpPr/>
                <p:nvPr/>
              </p:nvGrpSpPr>
              <p:grpSpPr>
                <a:xfrm>
                  <a:off x="475283" y="2086172"/>
                  <a:ext cx="1607241" cy="1672148"/>
                  <a:chOff x="475283" y="2086172"/>
                  <a:chExt cx="1607241" cy="1672148"/>
                </a:xfrm>
              </p:grpSpPr>
              <p:pic>
                <p:nvPicPr>
                  <p:cNvPr id="8" name="first respond">
                    <a:extLst>
                      <a:ext uri="{FF2B5EF4-FFF2-40B4-BE49-F238E27FC236}">
                        <a16:creationId xmlns:a16="http://schemas.microsoft.com/office/drawing/2014/main" id="{0969B8EB-C76D-4C94-8E67-5DEE136D9BB6}"/>
                      </a:ext>
                    </a:extLst>
                  </p:cNvPr>
                  <p:cNvPicPr>
                    <a:picLocks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32707" y="2086172"/>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9" name="Insurers are financial first responders">
                    <a:extLst>
                      <a:ext uri="{FF2B5EF4-FFF2-40B4-BE49-F238E27FC236}">
                        <a16:creationId xmlns:a16="http://schemas.microsoft.com/office/drawing/2014/main" id="{6C7EB054-5698-45C6-A42C-859AE616CF2E}"/>
                      </a:ext>
                    </a:extLst>
                  </p:cNvPr>
                  <p:cNvSpPr txBox="1">
                    <a:spLocks/>
                  </p:cNvSpPr>
                  <p:nvPr/>
                </p:nvSpPr>
                <p:spPr>
                  <a:xfrm>
                    <a:off x="475283" y="3010834"/>
                    <a:ext cx="1607241" cy="747486"/>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a:pPr>
                    <a:r>
                      <a:rPr lang="en-US" sz="1600" dirty="0">
                        <a:solidFill>
                          <a:schemeClr val="bg1"/>
                        </a:solidFill>
                      </a:rPr>
                      <a:t>Insurers are financial first responders</a:t>
                    </a:r>
                  </a:p>
                </p:txBody>
              </p:sp>
            </p:grpSp>
            <p:grpSp>
              <p:nvGrpSpPr>
                <p:cNvPr id="34" name="Group 33">
                  <a:extLst>
                    <a:ext uri="{FF2B5EF4-FFF2-40B4-BE49-F238E27FC236}">
                      <a16:creationId xmlns:a16="http://schemas.microsoft.com/office/drawing/2014/main" id="{BB970AD9-4897-4155-9AEE-D522062CE8FC}"/>
                    </a:ext>
                  </a:extLst>
                </p:cNvPr>
                <p:cNvGrpSpPr/>
                <p:nvPr/>
              </p:nvGrpSpPr>
              <p:grpSpPr>
                <a:xfrm>
                  <a:off x="475283" y="4114698"/>
                  <a:ext cx="1607241" cy="1643602"/>
                  <a:chOff x="475283" y="4114698"/>
                  <a:chExt cx="1607241" cy="1643602"/>
                </a:xfrm>
              </p:grpSpPr>
              <p:sp>
                <p:nvSpPr>
                  <p:cNvPr id="10" name="Insurers are risk mitigators">
                    <a:extLst>
                      <a:ext uri="{FF2B5EF4-FFF2-40B4-BE49-F238E27FC236}">
                        <a16:creationId xmlns:a16="http://schemas.microsoft.com/office/drawing/2014/main" id="{DD756C99-EB15-450A-A6F9-08B522995D06}"/>
                      </a:ext>
                    </a:extLst>
                  </p:cNvPr>
                  <p:cNvSpPr txBox="1">
                    <a:spLocks/>
                  </p:cNvSpPr>
                  <p:nvPr/>
                </p:nvSpPr>
                <p:spPr bwMode="gray">
                  <a:xfrm>
                    <a:off x="475283" y="5015074"/>
                    <a:ext cx="1607241" cy="74322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2"/>
                    </a:pPr>
                    <a:r>
                      <a:rPr lang="en-US" sz="1600" dirty="0">
                        <a:solidFill>
                          <a:schemeClr val="bg1"/>
                        </a:solidFill>
                      </a:rPr>
                      <a:t>Insurers </a:t>
                    </a:r>
                    <a:br>
                      <a:rPr lang="en-US" sz="1600" dirty="0">
                        <a:solidFill>
                          <a:schemeClr val="bg1"/>
                        </a:solidFill>
                      </a:rPr>
                    </a:br>
                    <a:r>
                      <a:rPr lang="en-US" sz="1600" dirty="0">
                        <a:solidFill>
                          <a:schemeClr val="bg1"/>
                        </a:solidFill>
                      </a:rPr>
                      <a:t>are risk </a:t>
                    </a:r>
                    <a:r>
                      <a:rPr lang="en-US" sz="1600" dirty="0" err="1">
                        <a:solidFill>
                          <a:schemeClr val="bg1"/>
                        </a:solidFill>
                      </a:rPr>
                      <a:t>mitigators</a:t>
                    </a:r>
                    <a:endParaRPr lang="en-US" sz="1600" dirty="0">
                      <a:solidFill>
                        <a:schemeClr val="bg1"/>
                      </a:solidFill>
                    </a:endParaRPr>
                  </a:p>
                </p:txBody>
              </p:sp>
              <p:pic>
                <p:nvPicPr>
                  <p:cNvPr id="11" name="risk mit">
                    <a:extLst>
                      <a:ext uri="{FF2B5EF4-FFF2-40B4-BE49-F238E27FC236}">
                        <a16:creationId xmlns:a16="http://schemas.microsoft.com/office/drawing/2014/main" id="{62DF77D2-1C9D-4B10-A443-F8C89823C843}"/>
                      </a:ext>
                    </a:extLst>
                  </p:cNvPr>
                  <p:cNvPicPr>
                    <a:picLocks noChangeArrowheads="1"/>
                  </p:cNvPicPr>
                  <p:nvPr/>
                </p:nvPicPr>
                <p:blipFill rotWithShape="1">
                  <a:blip r:embed="rId13" cstate="print">
                    <a:extLst>
                      <a:ext uri="{28A0092B-C50C-407E-A947-70E740481C1C}">
                        <a14:useLocalDpi xmlns:a14="http://schemas.microsoft.com/office/drawing/2010/main"/>
                      </a:ext>
                    </a:extLst>
                  </a:blip>
                  <a:srcRect r="-688" b="-1"/>
                  <a:stretch/>
                </p:blipFill>
                <p:spPr bwMode="auto">
                  <a:xfrm>
                    <a:off x="532707" y="4114698"/>
                    <a:ext cx="1227291" cy="833863"/>
                  </a:xfrm>
                  <a:prstGeom prst="snip1Rect">
                    <a:avLst/>
                  </a:prstGeom>
                  <a:noFill/>
                  <a:extLst>
                    <a:ext uri="{909E8E84-426E-40DD-AFC4-6F175D3DCCD1}">
                      <a14:hiddenFill xmlns:a14="http://schemas.microsoft.com/office/drawing/2010/main">
                        <a:solidFill>
                          <a:srgbClr val="FFFFFF"/>
                        </a:solidFill>
                      </a14:hiddenFill>
                    </a:ext>
                  </a:extLst>
                </p:spPr>
              </p:pic>
            </p:grpSp>
          </p:grpSp>
        </p:grpSp>
        <p:sp>
          <p:nvSpPr>
            <p:cNvPr id="42" name="Econ Fin Stability">
              <a:extLst>
                <a:ext uri="{FF2B5EF4-FFF2-40B4-BE49-F238E27FC236}">
                  <a16:creationId xmlns:a16="http://schemas.microsoft.com/office/drawing/2014/main" id="{2CF2D751-F242-4DC2-83AF-647AC6DCCA45}"/>
                </a:ext>
              </a:extLst>
            </p:cNvPr>
            <p:cNvSpPr txBox="1">
              <a:spLocks/>
            </p:cNvSpPr>
            <p:nvPr/>
          </p:nvSpPr>
          <p:spPr bwMode="gray">
            <a:xfrm>
              <a:off x="-400299" y="1632111"/>
              <a:ext cx="1789905" cy="666139"/>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Safety/</a:t>
              </a:r>
            </a:p>
            <a:p>
              <a:r>
                <a:rPr lang="en-US" b="1" dirty="0">
                  <a:solidFill>
                    <a:schemeClr val="bg1"/>
                  </a:solidFill>
                </a:rPr>
                <a:t>Security</a:t>
              </a:r>
            </a:p>
          </p:txBody>
        </p:sp>
      </p:grpSp>
      <p:grpSp>
        <p:nvGrpSpPr>
          <p:cNvPr id="5" name="Group 4">
            <a:extLst>
              <a:ext uri="{FF2B5EF4-FFF2-40B4-BE49-F238E27FC236}">
                <a16:creationId xmlns:a16="http://schemas.microsoft.com/office/drawing/2014/main" id="{402D52D2-C1A3-484F-8718-72B8A3F3125B}"/>
              </a:ext>
            </a:extLst>
          </p:cNvPr>
          <p:cNvGrpSpPr/>
          <p:nvPr/>
        </p:nvGrpSpPr>
        <p:grpSpPr>
          <a:xfrm>
            <a:off x="5395233" y="1397180"/>
            <a:ext cx="3730261" cy="4622800"/>
            <a:chOff x="7018562" y="1164337"/>
            <a:chExt cx="3730261" cy="4622800"/>
          </a:xfrm>
        </p:grpSpPr>
        <p:sp>
          <p:nvSpPr>
            <p:cNvPr id="23" name="Rectangle 22">
              <a:extLst>
                <a:ext uri="{FF2B5EF4-FFF2-40B4-BE49-F238E27FC236}">
                  <a16:creationId xmlns:a16="http://schemas.microsoft.com/office/drawing/2014/main" id="{E48B6F2F-8C73-4B96-83C7-0FDAF30E0054}"/>
                </a:ext>
              </a:extLst>
            </p:cNvPr>
            <p:cNvSpPr/>
            <p:nvPr/>
          </p:nvSpPr>
          <p:spPr bwMode="gray">
            <a:xfrm>
              <a:off x="7018562" y="1164337"/>
              <a:ext cx="3649439"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24" name="comm builders">
              <a:extLst>
                <a:ext uri="{FF2B5EF4-FFF2-40B4-BE49-F238E27FC236}">
                  <a16:creationId xmlns:a16="http://schemas.microsoft.com/office/drawing/2014/main" id="{D9B65EB4-34D7-4E46-ACD1-30C9B24EF250}"/>
                </a:ext>
              </a:extLst>
            </p:cNvPr>
            <p:cNvPicPr>
              <a:picLocks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7297709" y="1995069"/>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25" name="Development">
              <a:extLst>
                <a:ext uri="{FF2B5EF4-FFF2-40B4-BE49-F238E27FC236}">
                  <a16:creationId xmlns:a16="http://schemas.microsoft.com/office/drawing/2014/main" id="{F0683F0E-4B32-4D3A-B613-DF6E797D51C1}"/>
                </a:ext>
              </a:extLst>
            </p:cNvPr>
            <p:cNvSpPr txBox="1">
              <a:spLocks/>
            </p:cNvSpPr>
            <p:nvPr/>
          </p:nvSpPr>
          <p:spPr bwMode="gray">
            <a:xfrm>
              <a:off x="7083775" y="1244609"/>
              <a:ext cx="3665048" cy="391081"/>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Development</a:t>
              </a:r>
            </a:p>
          </p:txBody>
        </p:sp>
        <p:sp>
          <p:nvSpPr>
            <p:cNvPr id="26" name="Insurers are credit facilitators">
              <a:extLst>
                <a:ext uri="{FF2B5EF4-FFF2-40B4-BE49-F238E27FC236}">
                  <a16:creationId xmlns:a16="http://schemas.microsoft.com/office/drawing/2014/main" id="{95C0541D-B542-499C-86E4-9ADA25B1005B}"/>
                </a:ext>
              </a:extLst>
            </p:cNvPr>
            <p:cNvSpPr txBox="1">
              <a:spLocks/>
            </p:cNvSpPr>
            <p:nvPr/>
          </p:nvSpPr>
          <p:spPr bwMode="gray">
            <a:xfrm>
              <a:off x="8895067" y="4923971"/>
              <a:ext cx="150807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buClr>
                  <a:schemeClr val="bg1"/>
                </a:buClr>
                <a:buSzPct val="100000"/>
                <a:buFont typeface="+mj-lt"/>
                <a:buAutoNum type="arabicPeriod" startAt="10"/>
              </a:pPr>
              <a:r>
                <a:rPr lang="en-US" sz="1600" dirty="0">
                  <a:solidFill>
                    <a:schemeClr val="bg1"/>
                  </a:solidFill>
                </a:rPr>
                <a:t>Insurers are credit facilitators</a:t>
              </a:r>
            </a:p>
          </p:txBody>
        </p:sp>
        <p:pic>
          <p:nvPicPr>
            <p:cNvPr id="27" name="infrastructure">
              <a:extLst>
                <a:ext uri="{FF2B5EF4-FFF2-40B4-BE49-F238E27FC236}">
                  <a16:creationId xmlns:a16="http://schemas.microsoft.com/office/drawing/2014/main" id="{6D3EDCE0-CB86-4034-8E16-91EB388E94C5}"/>
                </a:ext>
              </a:extLst>
            </p:cNvPr>
            <p:cNvPicPr>
              <a:picLocks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8988195" y="1987925"/>
              <a:ext cx="1217172" cy="821343"/>
            </a:xfrm>
            <a:prstGeom prst="snip1Rect">
              <a:avLst/>
            </a:prstGeom>
            <a:noFill/>
            <a:extLst>
              <a:ext uri="{909E8E84-426E-40DD-AFC4-6F175D3DCCD1}">
                <a14:hiddenFill xmlns:a14="http://schemas.microsoft.com/office/drawing/2010/main">
                  <a:solidFill>
                    <a:srgbClr val="FFFFFF"/>
                  </a:solidFill>
                </a14:hiddenFill>
              </a:ext>
            </a:extLst>
          </p:spPr>
        </p:pic>
        <p:pic>
          <p:nvPicPr>
            <p:cNvPr id="28" name="innovation cat">
              <a:extLst>
                <a:ext uri="{FF2B5EF4-FFF2-40B4-BE49-F238E27FC236}">
                  <a16:creationId xmlns:a16="http://schemas.microsoft.com/office/drawing/2014/main" id="{E052A6D3-5C06-4F5A-9956-0F2D1C831921}"/>
                </a:ext>
              </a:extLst>
            </p:cNvPr>
            <p:cNvPicPr>
              <a:picLocks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7305184" y="3980138"/>
              <a:ext cx="121615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29" name="credit facilitators">
              <a:extLst>
                <a:ext uri="{FF2B5EF4-FFF2-40B4-BE49-F238E27FC236}">
                  <a16:creationId xmlns:a16="http://schemas.microsoft.com/office/drawing/2014/main" id="{A9A40451-D966-40A0-9159-C7636AE141FE}"/>
                </a:ext>
              </a:extLst>
            </p:cNvPr>
            <p:cNvPicPr>
              <a:picLocks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8996642" y="3980138"/>
              <a:ext cx="1217172" cy="811448"/>
            </a:xfrm>
            <a:prstGeom prst="snip1Rect">
              <a:avLst/>
            </a:prstGeom>
            <a:noFill/>
            <a:extLst>
              <a:ext uri="{909E8E84-426E-40DD-AFC4-6F175D3DCCD1}">
                <a14:hiddenFill xmlns:a14="http://schemas.microsoft.com/office/drawing/2010/main">
                  <a:solidFill>
                    <a:srgbClr val="FFFFFF"/>
                  </a:solidFill>
                </a14:hiddenFill>
              </a:ext>
            </a:extLst>
          </p:spPr>
        </p:pic>
        <p:sp>
          <p:nvSpPr>
            <p:cNvPr id="30" name="Insurers are community builders">
              <a:extLst>
                <a:ext uri="{FF2B5EF4-FFF2-40B4-BE49-F238E27FC236}">
                  <a16:creationId xmlns:a16="http://schemas.microsoft.com/office/drawing/2014/main" id="{C5BE8912-82BA-485F-AAC2-D5E84EC772A5}"/>
                </a:ext>
              </a:extLst>
            </p:cNvPr>
            <p:cNvSpPr txBox="1">
              <a:spLocks/>
            </p:cNvSpPr>
            <p:nvPr/>
          </p:nvSpPr>
          <p:spPr bwMode="gray">
            <a:xfrm>
              <a:off x="7208021" y="2919731"/>
              <a:ext cx="159424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7"/>
              </a:pPr>
              <a:r>
                <a:rPr lang="en-US" sz="1600" dirty="0">
                  <a:solidFill>
                    <a:schemeClr val="bg1"/>
                  </a:solidFill>
                </a:rPr>
                <a:t>Insurers are community builders</a:t>
              </a:r>
            </a:p>
          </p:txBody>
        </p:sp>
        <p:sp>
          <p:nvSpPr>
            <p:cNvPr id="31" name="Insurance enables infrastructure improvements">
              <a:extLst>
                <a:ext uri="{FF2B5EF4-FFF2-40B4-BE49-F238E27FC236}">
                  <a16:creationId xmlns:a16="http://schemas.microsoft.com/office/drawing/2014/main" id="{F0AD9441-5F49-4EA3-8C9E-A21E2BCEABC7}"/>
                </a:ext>
              </a:extLst>
            </p:cNvPr>
            <p:cNvSpPr txBox="1">
              <a:spLocks/>
            </p:cNvSpPr>
            <p:nvPr/>
          </p:nvSpPr>
          <p:spPr bwMode="gray">
            <a:xfrm>
              <a:off x="8901374" y="2917534"/>
              <a:ext cx="1716461"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8"/>
              </a:pPr>
              <a:r>
                <a:rPr lang="en-US" sz="1600" dirty="0">
                  <a:solidFill>
                    <a:schemeClr val="bg1"/>
                  </a:solidFill>
                </a:rPr>
                <a:t>Insurance enables infrastructure improvements</a:t>
              </a:r>
            </a:p>
          </p:txBody>
        </p:sp>
        <p:sp>
          <p:nvSpPr>
            <p:cNvPr id="32" name="Insurers are innovation catalysts">
              <a:extLst>
                <a:ext uri="{FF2B5EF4-FFF2-40B4-BE49-F238E27FC236}">
                  <a16:creationId xmlns:a16="http://schemas.microsoft.com/office/drawing/2014/main" id="{1B56246A-2603-425B-BBA7-151B3722118E}"/>
                </a:ext>
              </a:extLst>
            </p:cNvPr>
            <p:cNvSpPr txBox="1">
              <a:spLocks/>
            </p:cNvSpPr>
            <p:nvPr/>
          </p:nvSpPr>
          <p:spPr bwMode="gray">
            <a:xfrm>
              <a:off x="7202589" y="4916796"/>
              <a:ext cx="150807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9"/>
              </a:pPr>
              <a:r>
                <a:rPr lang="en-US" sz="1600" dirty="0">
                  <a:solidFill>
                    <a:schemeClr val="bg1"/>
                  </a:solidFill>
                </a:rPr>
                <a:t>Insurers are innovation catalysts</a:t>
              </a:r>
            </a:p>
          </p:txBody>
        </p:sp>
      </p:grpSp>
    </p:spTree>
    <p:extLst>
      <p:ext uri="{BB962C8B-B14F-4D97-AF65-F5344CB8AC3E}">
        <p14:creationId xmlns:p14="http://schemas.microsoft.com/office/powerpoint/2010/main" val="2162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Claims and Hard Markets</a:t>
            </a:r>
          </a:p>
        </p:txBody>
      </p:sp>
      <p:graphicFrame>
        <p:nvGraphicFramePr>
          <p:cNvPr id="4" name="Content Placeholder 10"/>
          <p:cNvGraphicFramePr>
            <a:graphicFrameLocks/>
          </p:cNvGraphicFramePr>
          <p:nvPr>
            <p:extLst/>
          </p:nvPr>
        </p:nvGraphicFramePr>
        <p:xfrm>
          <a:off x="357188" y="1573812"/>
          <a:ext cx="8458200" cy="4672584"/>
        </p:xfrm>
        <a:graphic>
          <a:graphicData uri="http://schemas.openxmlformats.org/drawingml/2006/table">
            <a:tbl>
              <a:tblPr firstRow="1">
                <a:tableStyleId>{5C22544A-7EE6-4342-B048-85BDC9FD1C3A}</a:tableStyleId>
              </a:tblPr>
              <a:tblGrid>
                <a:gridCol w="1704525">
                  <a:extLst>
                    <a:ext uri="{9D8B030D-6E8A-4147-A177-3AD203B41FA5}">
                      <a16:colId xmlns:a16="http://schemas.microsoft.com/office/drawing/2014/main" val="20000"/>
                    </a:ext>
                  </a:extLst>
                </a:gridCol>
                <a:gridCol w="2467155">
                  <a:extLst>
                    <a:ext uri="{9D8B030D-6E8A-4147-A177-3AD203B41FA5}">
                      <a16:colId xmlns:a16="http://schemas.microsoft.com/office/drawing/2014/main" val="20001"/>
                    </a:ext>
                  </a:extLst>
                </a:gridCol>
                <a:gridCol w="2690024">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370840">
                <a:tc>
                  <a:txBody>
                    <a:bodyPr/>
                    <a:lstStyle/>
                    <a:p>
                      <a:pPr algn="ctr">
                        <a:lnSpc>
                          <a:spcPct val="90000"/>
                        </a:lnSpc>
                      </a:pPr>
                      <a:r>
                        <a:rPr lang="en-US" dirty="0">
                          <a:solidFill>
                            <a:schemeClr val="bg1"/>
                          </a:solidFill>
                          <a:latin typeface="+mj-lt"/>
                        </a:rPr>
                        <a:t>Year</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CAT Claims Over $25 billion </a:t>
                      </a:r>
                    </a:p>
                    <a:p>
                      <a:pPr algn="ctr">
                        <a:lnSpc>
                          <a:spcPct val="90000"/>
                        </a:lnSpc>
                      </a:pPr>
                      <a:r>
                        <a:rPr lang="en-US" dirty="0">
                          <a:solidFill>
                            <a:schemeClr val="bg1"/>
                          </a:solidFill>
                          <a:latin typeface="+mj-lt"/>
                        </a:rPr>
                        <a:t>(2016 Adjusted)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NWP-GDP Growth in Following Year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Hard Market?</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600" b="1" dirty="0"/>
                        <a:t>1992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$39.6</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0.9%</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1600" b="1" dirty="0"/>
                        <a:t>1994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$27.7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1600" b="1" dirty="0"/>
                        <a:t>2001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$36.4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600" b="1" dirty="0"/>
                        <a:t>2004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$36.4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-6.2%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1600" b="1" dirty="0"/>
                        <a:t>2005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$77.1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-3.1%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1600" b="1" dirty="0"/>
                        <a:t>2008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$30.7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-2.2%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US" sz="1600" b="1" dirty="0"/>
                        <a:t>2011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$35.2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ctr"/>
                      <a:r>
                        <a:rPr lang="en-US" sz="1600" b="1" dirty="0"/>
                        <a:t>2012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$36.8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algn="ctr"/>
                      <a:r>
                        <a:rPr lang="en-US" sz="1600" b="1" dirty="0"/>
                        <a:t>2017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$90.5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0942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Hard Market in 2018?</a:t>
            </a:r>
          </a:p>
        </p:txBody>
      </p:sp>
      <p:sp>
        <p:nvSpPr>
          <p:cNvPr id="10" name="Content Placeholder 9"/>
          <p:cNvSpPr>
            <a:spLocks noGrp="1"/>
          </p:cNvSpPr>
          <p:nvPr>
            <p:ph idx="1"/>
          </p:nvPr>
        </p:nvSpPr>
        <p:spPr/>
        <p:txBody>
          <a:bodyPr/>
          <a:lstStyle/>
          <a:p>
            <a:r>
              <a:rPr lang="en-US" b="1" dirty="0"/>
              <a:t>Strong indicator: ≤ 4% ROE </a:t>
            </a:r>
          </a:p>
          <a:p>
            <a:pPr lvl="1"/>
            <a:r>
              <a:rPr lang="en-US" dirty="0"/>
              <a:t>Consistent hard markets in years comparisons.</a:t>
            </a:r>
          </a:p>
          <a:p>
            <a:r>
              <a:rPr lang="en-US" b="1" dirty="0"/>
              <a:t>Indifferent indicator: Surplus Increase/Decrease </a:t>
            </a:r>
          </a:p>
          <a:p>
            <a:pPr lvl="1"/>
            <a:r>
              <a:rPr lang="en-US" dirty="0"/>
              <a:t>Inconsistent hard/soft markets in years comparisons.</a:t>
            </a:r>
          </a:p>
          <a:p>
            <a:r>
              <a:rPr lang="en-US" b="1" dirty="0"/>
              <a:t>Weak indicator: Large Cat Losses </a:t>
            </a:r>
          </a:p>
          <a:p>
            <a:pPr lvl="1"/>
            <a:r>
              <a:rPr lang="en-US" dirty="0"/>
              <a:t>Consistent non-movement. </a:t>
            </a:r>
          </a:p>
        </p:txBody>
      </p:sp>
      <p:sp>
        <p:nvSpPr>
          <p:cNvPr id="4" name="Content Placeholder 9"/>
          <p:cNvSpPr txBox="1">
            <a:spLocks/>
          </p:cNvSpPr>
          <p:nvPr/>
        </p:nvSpPr>
        <p:spPr bwMode="gray">
          <a:xfrm>
            <a:off x="1533840" y="4396000"/>
            <a:ext cx="6241931" cy="1395205"/>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36518774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Commercial Rate Changes</a:t>
            </a:r>
          </a:p>
        </p:txBody>
      </p:sp>
      <p:sp>
        <p:nvSpPr>
          <p:cNvPr id="5" name="Subtitle 4"/>
          <p:cNvSpPr>
            <a:spLocks noGrp="1"/>
          </p:cNvSpPr>
          <p:nvPr>
            <p:ph type="subTitle" idx="1"/>
          </p:nvPr>
        </p:nvSpPr>
        <p:spPr/>
        <p:txBody>
          <a:bodyPr/>
          <a:lstStyle/>
          <a:p>
            <a:r>
              <a:rPr lang="en-US" dirty="0"/>
              <a:t>Commercial Auto . . . And Everything Else</a:t>
            </a:r>
          </a:p>
        </p:txBody>
      </p:sp>
    </p:spTree>
    <p:extLst>
      <p:ext uri="{BB962C8B-B14F-4D97-AF65-F5344CB8AC3E}">
        <p14:creationId xmlns:p14="http://schemas.microsoft.com/office/powerpoint/2010/main" val="178479111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altLang="en-US" dirty="0"/>
              <a:t>Rate Changes Worldwide</a:t>
            </a:r>
          </a:p>
        </p:txBody>
      </p:sp>
      <p:sp>
        <p:nvSpPr>
          <p:cNvPr id="2" name="Text Placeholder 1"/>
          <p:cNvSpPr>
            <a:spLocks noGrp="1"/>
          </p:cNvSpPr>
          <p:nvPr>
            <p:ph type="body" sz="quarter" idx="16"/>
          </p:nvPr>
        </p:nvSpPr>
        <p:spPr>
          <a:xfrm>
            <a:off x="1021328" y="6195252"/>
            <a:ext cx="7680960" cy="640594"/>
          </a:xfrm>
        </p:spPr>
        <p:txBody>
          <a:bodyPr/>
          <a:lstStyle/>
          <a:p>
            <a:endParaRPr lang="en-US" dirty="0"/>
          </a:p>
          <a:p>
            <a:endParaRPr lang="en-US" dirty="0"/>
          </a:p>
          <a:p>
            <a:endParaRPr lang="en-US" dirty="0"/>
          </a:p>
          <a:p>
            <a:r>
              <a:rPr lang="en-US" dirty="0"/>
              <a:t>Sources: Marsh Insurance Market Index, JLT Re. </a:t>
            </a:r>
          </a:p>
          <a:p>
            <a:endParaRPr lang="en-US" dirty="0"/>
          </a:p>
        </p:txBody>
      </p:sp>
      <p:sp>
        <p:nvSpPr>
          <p:cNvPr id="3" name="Text Placeholder 2"/>
          <p:cNvSpPr>
            <a:spLocks noGrp="1"/>
          </p:cNvSpPr>
          <p:nvPr>
            <p:ph type="body" sz="quarter" idx="30"/>
          </p:nvPr>
        </p:nvSpPr>
        <p:spPr/>
        <p:txBody>
          <a:bodyPr/>
          <a:lstStyle/>
          <a:p>
            <a:r>
              <a:rPr lang="en-US" dirty="0"/>
              <a:t>Global Insurance Rates Through Q2 2018</a:t>
            </a:r>
          </a:p>
        </p:txBody>
      </p:sp>
      <p:sp>
        <p:nvSpPr>
          <p:cNvPr id="4" name="Text Placeholder 3"/>
          <p:cNvSpPr>
            <a:spLocks noGrp="1"/>
          </p:cNvSpPr>
          <p:nvPr>
            <p:ph type="body" sz="quarter" idx="32"/>
          </p:nvPr>
        </p:nvSpPr>
        <p:spPr/>
        <p:txBody>
          <a:bodyPr/>
          <a:lstStyle/>
          <a:p>
            <a:r>
              <a:rPr lang="en-US" dirty="0"/>
              <a:t>Global Reinsurance </a:t>
            </a:r>
            <a:br>
              <a:rPr lang="en-US" dirty="0"/>
            </a:br>
            <a:r>
              <a:rPr lang="en-US" dirty="0"/>
              <a:t>January Renewals</a:t>
            </a:r>
          </a:p>
        </p:txBody>
      </p:sp>
      <p:graphicFrame>
        <p:nvGraphicFramePr>
          <p:cNvPr id="11" name="Content Placeholder 10"/>
          <p:cNvGraphicFramePr>
            <a:graphicFrameLocks noGrp="1"/>
          </p:cNvGraphicFramePr>
          <p:nvPr>
            <p:ph sz="quarter" idx="34"/>
            <p:extLst/>
          </p:nvPr>
        </p:nvGraphicFramePr>
        <p:xfrm>
          <a:off x="4668838" y="2378075"/>
          <a:ext cx="4151312" cy="3748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Object 7"/>
          <p:cNvGraphicFramePr>
            <a:graphicFrameLocks noChangeAspect="1"/>
          </p:cNvGraphicFramePr>
          <p:nvPr>
            <p:extLst/>
          </p:nvPr>
        </p:nvGraphicFramePr>
        <p:xfrm>
          <a:off x="230325" y="2470713"/>
          <a:ext cx="4216358" cy="332073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 Placeholder 12"/>
          <p:cNvSpPr>
            <a:spLocks noGrp="1"/>
          </p:cNvSpPr>
          <p:nvPr>
            <p:ph type="body" sz="quarter" idx="15"/>
          </p:nvPr>
        </p:nvSpPr>
        <p:spPr>
          <a:xfrm>
            <a:off x="356616" y="1188720"/>
            <a:ext cx="8454009" cy="396947"/>
          </a:xfrm>
        </p:spPr>
        <p:txBody>
          <a:bodyPr/>
          <a:lstStyle/>
          <a:p>
            <a:r>
              <a:rPr lang="en-US" dirty="0"/>
              <a:t>Rates Soft/Flat, Especially in Reinsurance</a:t>
            </a:r>
          </a:p>
        </p:txBody>
      </p:sp>
      <p:sp>
        <p:nvSpPr>
          <p:cNvPr id="5" name="TextBox 4">
            <a:extLst>
              <a:ext uri="{FF2B5EF4-FFF2-40B4-BE49-F238E27FC236}">
                <a16:creationId xmlns:a16="http://schemas.microsoft.com/office/drawing/2014/main" id="{C22EC70D-46D9-4923-8ED1-41E425E3CF91}"/>
              </a:ext>
            </a:extLst>
          </p:cNvPr>
          <p:cNvSpPr txBox="1"/>
          <p:nvPr/>
        </p:nvSpPr>
        <p:spPr>
          <a:xfrm>
            <a:off x="4045058" y="2566817"/>
            <a:ext cx="460536" cy="268835"/>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t>1%</a:t>
            </a:r>
          </a:p>
        </p:txBody>
      </p:sp>
      <p:sp>
        <p:nvSpPr>
          <p:cNvPr id="12" name="PPTShape_1">
            <a:extLst>
              <a:ext uri="{FF2B5EF4-FFF2-40B4-BE49-F238E27FC236}">
                <a16:creationId xmlns:a16="http://schemas.microsoft.com/office/drawing/2014/main" id="{3D45942B-0E24-4A0C-88F1-68ECA3D7E235}"/>
              </a:ext>
            </a:extLst>
          </p:cNvPr>
          <p:cNvSpPr>
            <a:spLocks noChangeArrowheads="1"/>
          </p:cNvSpPr>
          <p:nvPr/>
        </p:nvSpPr>
        <p:spPr bwMode="gray">
          <a:xfrm>
            <a:off x="1250456" y="2470713"/>
            <a:ext cx="2612644" cy="428568"/>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Rates Worldwide Increasing a Bit (Australia)</a:t>
            </a:r>
          </a:p>
        </p:txBody>
      </p:sp>
    </p:spTree>
    <p:custDataLst>
      <p:tags r:id="rId1"/>
    </p:custDataLst>
    <p:extLst>
      <p:ext uri="{BB962C8B-B14F-4D97-AF65-F5344CB8AC3E}">
        <p14:creationId xmlns:p14="http://schemas.microsoft.com/office/powerpoint/2010/main" val="32099693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Liability Rate Changes</a:t>
            </a:r>
          </a:p>
        </p:txBody>
      </p:sp>
      <p:sp>
        <p:nvSpPr>
          <p:cNvPr id="13" name="Text Placeholder 12"/>
          <p:cNvSpPr>
            <a:spLocks noGrp="1"/>
          </p:cNvSpPr>
          <p:nvPr>
            <p:ph type="body" sz="quarter" idx="15"/>
          </p:nvPr>
        </p:nvSpPr>
        <p:spPr/>
        <p:txBody>
          <a:bodyPr/>
          <a:lstStyle/>
          <a:p>
            <a:r>
              <a:rPr lang="en-US" dirty="0"/>
              <a:t>Slight Softening, Though Local Markets Vary</a:t>
            </a:r>
          </a:p>
        </p:txBody>
      </p:sp>
      <p:sp>
        <p:nvSpPr>
          <p:cNvPr id="2" name="Text Placeholder 1"/>
          <p:cNvSpPr>
            <a:spLocks noGrp="1"/>
          </p:cNvSpPr>
          <p:nvPr>
            <p:ph type="body" sz="quarter" idx="16"/>
          </p:nvPr>
        </p:nvSpPr>
        <p:spPr/>
        <p:txBody>
          <a:bodyPr/>
          <a:lstStyle/>
          <a:p>
            <a:r>
              <a:rPr lang="en-US" dirty="0"/>
              <a:t>SOURCE: Marsh Insurance Market Index.</a:t>
            </a:r>
          </a:p>
        </p:txBody>
      </p:sp>
      <p:sp>
        <p:nvSpPr>
          <p:cNvPr id="3" name="Text Placeholder 2"/>
          <p:cNvSpPr>
            <a:spLocks noGrp="1"/>
          </p:cNvSpPr>
          <p:nvPr>
            <p:ph type="body" sz="quarter" idx="30"/>
          </p:nvPr>
        </p:nvSpPr>
        <p:spPr/>
        <p:txBody>
          <a:bodyPr/>
          <a:lstStyle/>
          <a:p>
            <a:r>
              <a:rPr lang="en-US" dirty="0"/>
              <a:t>U.S. Casualty</a:t>
            </a:r>
          </a:p>
        </p:txBody>
      </p:sp>
      <p:sp>
        <p:nvSpPr>
          <p:cNvPr id="5" name="Text Placeholder 4"/>
          <p:cNvSpPr>
            <a:spLocks noGrp="1"/>
          </p:cNvSpPr>
          <p:nvPr>
            <p:ph type="body" sz="quarter" idx="32"/>
          </p:nvPr>
        </p:nvSpPr>
        <p:spPr/>
        <p:txBody>
          <a:bodyPr/>
          <a:lstStyle/>
          <a:p>
            <a:r>
              <a:rPr lang="en-US" dirty="0"/>
              <a:t>U.S. Financial and Prof </a:t>
            </a:r>
            <a:r>
              <a:rPr lang="en-US" dirty="0" err="1"/>
              <a:t>Liab</a:t>
            </a:r>
            <a:endParaRPr lang="en-US" dirty="0"/>
          </a:p>
        </p:txBody>
      </p:sp>
      <p:graphicFrame>
        <p:nvGraphicFramePr>
          <p:cNvPr id="19" name="Content Placeholder 18"/>
          <p:cNvGraphicFramePr>
            <a:graphicFrameLocks noGrp="1"/>
          </p:cNvGraphicFramePr>
          <p:nvPr>
            <p:ph sz="quarter" idx="37"/>
            <p:extLst>
              <p:ext uri="{D42A27DB-BD31-4B8C-83A1-F6EECF244321}">
                <p14:modId xmlns:p14="http://schemas.microsoft.com/office/powerpoint/2010/main" val="2792194861"/>
              </p:ext>
            </p:extLst>
          </p:nvPr>
        </p:nvGraphicFramePr>
        <p:xfrm>
          <a:off x="357188" y="2378074"/>
          <a:ext cx="4148137" cy="3816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18"/>
          <p:cNvGraphicFramePr>
            <a:graphicFrameLocks noGrp="1"/>
          </p:cNvGraphicFramePr>
          <p:nvPr>
            <p:ph sz="quarter" idx="37"/>
            <p:extLst>
              <p:ext uri="{D42A27DB-BD31-4B8C-83A1-F6EECF244321}">
                <p14:modId xmlns:p14="http://schemas.microsoft.com/office/powerpoint/2010/main" val="511720342"/>
              </p:ext>
            </p:extLst>
          </p:nvPr>
        </p:nvGraphicFramePr>
        <p:xfrm>
          <a:off x="4662486" y="2385121"/>
          <a:ext cx="4148137" cy="3809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999809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Property/Cyber Rate Changes</a:t>
            </a:r>
          </a:p>
        </p:txBody>
      </p:sp>
      <p:sp>
        <p:nvSpPr>
          <p:cNvPr id="13" name="Text Placeholder 12"/>
          <p:cNvSpPr>
            <a:spLocks noGrp="1"/>
          </p:cNvSpPr>
          <p:nvPr>
            <p:ph type="body" sz="quarter" idx="15"/>
          </p:nvPr>
        </p:nvSpPr>
        <p:spPr/>
        <p:txBody>
          <a:bodyPr/>
          <a:lstStyle/>
          <a:p>
            <a:r>
              <a:rPr lang="en-US" dirty="0"/>
              <a:t>A Flat Market, Though Local Markets Vary</a:t>
            </a:r>
          </a:p>
        </p:txBody>
      </p:sp>
      <p:sp>
        <p:nvSpPr>
          <p:cNvPr id="2" name="Text Placeholder 1"/>
          <p:cNvSpPr>
            <a:spLocks noGrp="1"/>
          </p:cNvSpPr>
          <p:nvPr>
            <p:ph type="body" sz="quarter" idx="16"/>
          </p:nvPr>
        </p:nvSpPr>
        <p:spPr/>
        <p:txBody>
          <a:bodyPr/>
          <a:lstStyle/>
          <a:p>
            <a:r>
              <a:rPr lang="en-US" dirty="0"/>
              <a:t>SOURCE: Marsh Insurance Market Index.</a:t>
            </a:r>
          </a:p>
        </p:txBody>
      </p:sp>
      <p:sp>
        <p:nvSpPr>
          <p:cNvPr id="5" name="Text Placeholder 4"/>
          <p:cNvSpPr>
            <a:spLocks noGrp="1"/>
          </p:cNvSpPr>
          <p:nvPr>
            <p:ph type="body" sz="quarter" idx="32"/>
          </p:nvPr>
        </p:nvSpPr>
        <p:spPr>
          <a:xfrm>
            <a:off x="352927" y="1702160"/>
            <a:ext cx="4153168" cy="640080"/>
          </a:xfrm>
        </p:spPr>
        <p:txBody>
          <a:bodyPr/>
          <a:lstStyle/>
          <a:p>
            <a:r>
              <a:rPr lang="en-US" dirty="0"/>
              <a:t>U.S. Property</a:t>
            </a:r>
          </a:p>
        </p:txBody>
      </p:sp>
      <p:sp>
        <p:nvSpPr>
          <p:cNvPr id="10" name="Text Placeholder 9"/>
          <p:cNvSpPr>
            <a:spLocks noGrp="1"/>
          </p:cNvSpPr>
          <p:nvPr>
            <p:ph type="body" sz="quarter" idx="36"/>
          </p:nvPr>
        </p:nvSpPr>
        <p:spPr>
          <a:xfrm>
            <a:off x="4659971" y="1702160"/>
            <a:ext cx="4153168" cy="640080"/>
          </a:xfrm>
        </p:spPr>
        <p:txBody>
          <a:bodyPr/>
          <a:lstStyle/>
          <a:p>
            <a:r>
              <a:rPr lang="en-US" dirty="0"/>
              <a:t>U.S. Cyber</a:t>
            </a:r>
          </a:p>
        </p:txBody>
      </p:sp>
      <p:graphicFrame>
        <p:nvGraphicFramePr>
          <p:cNvPr id="24" name="Content Placeholder 18"/>
          <p:cNvGraphicFramePr>
            <a:graphicFrameLocks noGrp="1"/>
          </p:cNvGraphicFramePr>
          <p:nvPr>
            <p:ph sz="quarter" idx="37"/>
            <p:extLst>
              <p:ext uri="{D42A27DB-BD31-4B8C-83A1-F6EECF244321}">
                <p14:modId xmlns:p14="http://schemas.microsoft.com/office/powerpoint/2010/main" val="1068397545"/>
              </p:ext>
            </p:extLst>
          </p:nvPr>
        </p:nvGraphicFramePr>
        <p:xfrm>
          <a:off x="352426" y="2440124"/>
          <a:ext cx="4148137" cy="3754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18"/>
          <p:cNvGraphicFramePr>
            <a:graphicFrameLocks noGrp="1"/>
          </p:cNvGraphicFramePr>
          <p:nvPr>
            <p:ph sz="quarter" idx="37"/>
            <p:extLst>
              <p:ext uri="{D42A27DB-BD31-4B8C-83A1-F6EECF244321}">
                <p14:modId xmlns:p14="http://schemas.microsoft.com/office/powerpoint/2010/main" val="593464764"/>
              </p:ext>
            </p:extLst>
          </p:nvPr>
        </p:nvGraphicFramePr>
        <p:xfrm>
          <a:off x="4659971" y="2440125"/>
          <a:ext cx="4148137" cy="3754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31807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Lines Rate Change </a:t>
            </a:r>
          </a:p>
        </p:txBody>
      </p:sp>
      <p:sp>
        <p:nvSpPr>
          <p:cNvPr id="13" name="Text Placeholder 12"/>
          <p:cNvSpPr>
            <a:spLocks noGrp="1"/>
          </p:cNvSpPr>
          <p:nvPr>
            <p:ph type="body" sz="quarter" idx="16"/>
          </p:nvPr>
        </p:nvSpPr>
        <p:spPr/>
        <p:txBody>
          <a:bodyPr/>
          <a:lstStyle/>
          <a:p>
            <a:r>
              <a:rPr lang="en-US" dirty="0"/>
              <a:t>Sources: Willis Towers Watson, MarketScout.</a:t>
            </a:r>
          </a:p>
        </p:txBody>
      </p:sp>
      <p:sp>
        <p:nvSpPr>
          <p:cNvPr id="14" name="Text Placeholder 4"/>
          <p:cNvSpPr txBox="1">
            <a:spLocks/>
          </p:cNvSpPr>
          <p:nvPr/>
        </p:nvSpPr>
        <p:spPr bwMode="gray">
          <a:xfrm>
            <a:off x="881307" y="5771705"/>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‘Material’ Increases in Auto, Property, Umbrella; Q2 Increases &gt; Q1 Increases </a:t>
            </a:r>
          </a:p>
        </p:txBody>
      </p:sp>
      <p:graphicFrame>
        <p:nvGraphicFramePr>
          <p:cNvPr id="15" name="Content Placeholder 8"/>
          <p:cNvGraphicFramePr>
            <a:graphicFrameLocks/>
          </p:cNvGraphicFramePr>
          <p:nvPr>
            <p:extLst/>
          </p:nvPr>
        </p:nvGraphicFramePr>
        <p:xfrm>
          <a:off x="231775" y="1216025"/>
          <a:ext cx="8680450" cy="4402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1234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Property Rate Change </a:t>
            </a:r>
            <a:br>
              <a:rPr lang="en-US" dirty="0"/>
            </a:br>
            <a:r>
              <a:rPr lang="en-US" dirty="0"/>
              <a:t>(vs. Year Earlier)</a:t>
            </a:r>
          </a:p>
        </p:txBody>
      </p:sp>
      <p:sp>
        <p:nvSpPr>
          <p:cNvPr id="6" name="Text Placeholder 5"/>
          <p:cNvSpPr>
            <a:spLocks noGrp="1"/>
          </p:cNvSpPr>
          <p:nvPr>
            <p:ph type="body" sz="quarter" idx="16"/>
          </p:nvPr>
        </p:nvSpPr>
        <p:spPr/>
        <p:txBody>
          <a:bodyPr/>
          <a:lstStyle/>
          <a:p>
            <a:r>
              <a:rPr lang="en-US" dirty="0"/>
              <a:t>Sources: MarketScout, Insurance Information Institute..</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463820612"/>
              </p:ext>
            </p:extLst>
          </p:nvPr>
        </p:nvGraphicFramePr>
        <p:xfrm>
          <a:off x="228299" y="1216025"/>
          <a:ext cx="8683926" cy="44021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Property Rates Closely Following Loss Experience, Especially in Catastrophe Prone Areas.</a:t>
            </a:r>
          </a:p>
        </p:txBody>
      </p:sp>
      <p:grpSp>
        <p:nvGrpSpPr>
          <p:cNvPr id="14" name="Group 13"/>
          <p:cNvGrpSpPr/>
          <p:nvPr/>
        </p:nvGrpSpPr>
        <p:grpSpPr>
          <a:xfrm>
            <a:off x="885120" y="3313785"/>
            <a:ext cx="768100" cy="1267365"/>
            <a:chOff x="2013733" y="131852"/>
            <a:chExt cx="768100" cy="1267365"/>
          </a:xfrm>
        </p:grpSpPr>
        <p:cxnSp>
          <p:nvCxnSpPr>
            <p:cNvPr id="15" name="Straight Arrow Connector 14"/>
            <p:cNvCxnSpPr>
              <a:cxnSpLocks/>
            </p:cNvCxnSpPr>
            <p:nvPr/>
          </p:nvCxnSpPr>
          <p:spPr bwMode="gray">
            <a:xfrm flipH="1">
              <a:off x="2013733" y="554307"/>
              <a:ext cx="76810" cy="84491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PPTShape_1"/>
            <p:cNvSpPr>
              <a:spLocks noChangeArrowheads="1"/>
            </p:cNvSpPr>
            <p:nvPr/>
          </p:nvSpPr>
          <p:spPr bwMode="gray">
            <a:xfrm>
              <a:off x="2013733" y="131852"/>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Mar-09</a:t>
              </a:r>
              <a:br>
                <a:rPr lang="en-US" sz="1200" b="1" dirty="0">
                  <a:solidFill>
                    <a:schemeClr val="bg1"/>
                  </a:solidFill>
                  <a:cs typeface="Arial" charset="0"/>
                </a:rPr>
              </a:br>
              <a:r>
                <a:rPr lang="en-US" sz="1200" b="1" dirty="0">
                  <a:solidFill>
                    <a:schemeClr val="bg1"/>
                  </a:solidFill>
                  <a:cs typeface="Arial" charset="0"/>
                </a:rPr>
                <a:t>-8%</a:t>
              </a:r>
            </a:p>
          </p:txBody>
        </p:sp>
      </p:grpSp>
      <p:grpSp>
        <p:nvGrpSpPr>
          <p:cNvPr id="17" name="Group 16"/>
          <p:cNvGrpSpPr/>
          <p:nvPr/>
        </p:nvGrpSpPr>
        <p:grpSpPr>
          <a:xfrm>
            <a:off x="3458255" y="961319"/>
            <a:ext cx="768100" cy="638735"/>
            <a:chOff x="1960460" y="164575"/>
            <a:chExt cx="768100" cy="638735"/>
          </a:xfrm>
        </p:grpSpPr>
        <p:cxnSp>
          <p:nvCxnSpPr>
            <p:cNvPr id="18" name="Straight Arrow Connector 17"/>
            <p:cNvCxnSpPr/>
            <p:nvPr/>
          </p:nvCxnSpPr>
          <p:spPr bwMode="gray">
            <a:xfrm>
              <a:off x="2344510" y="587030"/>
              <a:ext cx="0" cy="21628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PPTShape_1"/>
            <p:cNvSpPr>
              <a:spLocks noChangeArrowheads="1"/>
            </p:cNvSpPr>
            <p:nvPr/>
          </p:nvSpPr>
          <p:spPr bwMode="gray">
            <a:xfrm>
              <a:off x="1960460" y="16457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Sep-12</a:t>
              </a:r>
              <a:br>
                <a:rPr lang="en-US" sz="1200" b="1" dirty="0">
                  <a:solidFill>
                    <a:schemeClr val="bg1"/>
                  </a:solidFill>
                  <a:cs typeface="Arial" charset="0"/>
                </a:rPr>
              </a:br>
              <a:r>
                <a:rPr lang="en-US" sz="1200" b="1" dirty="0">
                  <a:solidFill>
                    <a:schemeClr val="bg1"/>
                  </a:solidFill>
                  <a:cs typeface="Arial" charset="0"/>
                </a:rPr>
                <a:t>6%</a:t>
              </a:r>
            </a:p>
          </p:txBody>
        </p:sp>
      </p:grpSp>
      <p:grpSp>
        <p:nvGrpSpPr>
          <p:cNvPr id="23" name="Group 22"/>
          <p:cNvGrpSpPr/>
          <p:nvPr/>
        </p:nvGrpSpPr>
        <p:grpSpPr bwMode="gray">
          <a:xfrm>
            <a:off x="2805372" y="2936979"/>
            <a:ext cx="3302828" cy="291138"/>
            <a:chOff x="3035800" y="3598723"/>
            <a:chExt cx="3187615" cy="291138"/>
          </a:xfrm>
        </p:grpSpPr>
        <p:cxnSp>
          <p:nvCxnSpPr>
            <p:cNvPr id="24" name="Straight Connector 23"/>
            <p:cNvCxnSpPr/>
            <p:nvPr/>
          </p:nvCxnSpPr>
          <p:spPr bwMode="gray">
            <a:xfrm>
              <a:off x="3035800" y="3744292"/>
              <a:ext cx="3187615" cy="0"/>
            </a:xfrm>
            <a:prstGeom prst="line">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PPTShape_1"/>
            <p:cNvSpPr>
              <a:spLocks noChangeArrowheads="1"/>
            </p:cNvSpPr>
            <p:nvPr/>
          </p:nvSpPr>
          <p:spPr bwMode="gray">
            <a:xfrm>
              <a:off x="3669483" y="3598723"/>
              <a:ext cx="1920249" cy="291138"/>
            </a:xfrm>
            <a:prstGeom prst="rect">
              <a:avLst/>
            </a:prstGeom>
            <a:solidFill>
              <a:schemeClr val="accent2"/>
            </a:solidFill>
            <a:ln w="28575" algn="ctr">
              <a:noFill/>
              <a:miter lim="800000"/>
              <a:headEnd/>
              <a:tailEnd/>
            </a:ln>
          </p:spPr>
          <p:txBody>
            <a:bodyPr lIns="0" tIns="45720" rIns="0" bIns="45720" anchor="ctr"/>
            <a:lstStyle/>
            <a:p>
              <a:pPr algn="ctr" eaLnBrk="0" fontAlgn="base" hangingPunct="0">
                <a:spcAft>
                  <a:spcPct val="0"/>
                </a:spcAft>
                <a:buClr>
                  <a:srgbClr val="FFFFFF"/>
                </a:buClr>
                <a:buFont typeface="Wingdings" pitchFamily="2" charset="2"/>
                <a:buNone/>
              </a:pPr>
              <a:r>
                <a:rPr lang="en-US" sz="1200" b="1" dirty="0">
                  <a:solidFill>
                    <a:schemeClr val="bg1"/>
                  </a:solidFill>
                  <a:cs typeface="Arial" charset="0"/>
                </a:rPr>
                <a:t>4 Years of Rates </a:t>
              </a:r>
              <a:r>
                <a:rPr lang="en-US" sz="1200" b="1" dirty="0">
                  <a:solidFill>
                    <a:schemeClr val="bg1"/>
                  </a:solidFill>
                  <a:cs typeface="Arial" charset="0"/>
                  <a:sym typeface="Symbol"/>
                </a:rPr>
                <a:t> </a:t>
              </a:r>
              <a:r>
                <a:rPr lang="en-US" sz="1200" b="1" dirty="0">
                  <a:solidFill>
                    <a:schemeClr val="bg1"/>
                  </a:solidFill>
                  <a:cs typeface="Arial" charset="0"/>
                </a:rPr>
                <a:t>0%</a:t>
              </a:r>
            </a:p>
          </p:txBody>
        </p:sp>
      </p:grpSp>
    </p:spTree>
    <p:extLst>
      <p:ext uri="{BB962C8B-B14F-4D97-AF65-F5344CB8AC3E}">
        <p14:creationId xmlns:p14="http://schemas.microsoft.com/office/powerpoint/2010/main" val="148709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Business Interruption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6E230862-48FE-4E9A-A25E-65585F7481C2}"/>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388716290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BOP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5493720" y="647100"/>
            <a:ext cx="2803565" cy="12651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Rate Change on Business Owners Policies Can Be Bellwether for </a:t>
            </a:r>
            <a:br>
              <a:rPr lang="en-US" sz="1400" dirty="0"/>
            </a:br>
            <a:r>
              <a:rPr lang="en-US" sz="1400" dirty="0"/>
              <a:t>Small Commercial Risks</a:t>
            </a:r>
          </a:p>
        </p:txBody>
      </p:sp>
      <p:sp>
        <p:nvSpPr>
          <p:cNvPr id="6" name="Text Placeholder 5"/>
          <p:cNvSpPr>
            <a:spLocks noGrp="1"/>
          </p:cNvSpPr>
          <p:nvPr>
            <p:ph type="body" sz="quarter" idx="16"/>
          </p:nvPr>
        </p:nvSpPr>
        <p:spPr>
          <a:xfrm>
            <a:off x="923525" y="6309375"/>
            <a:ext cx="7680960" cy="415018"/>
          </a:xfrm>
        </p:spPr>
        <p:txBody>
          <a:bodyPr/>
          <a:lstStyle/>
          <a:p>
            <a:r>
              <a:rPr lang="en-US" dirty="0"/>
              <a:t>Sources: </a:t>
            </a:r>
            <a:r>
              <a:rPr lang="en-US" dirty="0" err="1"/>
              <a:t>MarketScout</a:t>
            </a:r>
            <a:r>
              <a:rPr lang="en-US" dirty="0"/>
              <a:t>, Insurance Information Institute. </a:t>
            </a:r>
            <a:br>
              <a:rPr lang="en-US" dirty="0"/>
            </a:br>
            <a:r>
              <a:rPr lang="en-US" dirty="0"/>
              <a:t>Interpolated Commercial Property Estimates for May, August, September 2010.</a:t>
            </a:r>
          </a:p>
        </p:txBody>
      </p:sp>
    </p:spTree>
    <p:extLst>
      <p:ext uri="{BB962C8B-B14F-4D97-AF65-F5344CB8AC3E}">
        <p14:creationId xmlns:p14="http://schemas.microsoft.com/office/powerpoint/2010/main" val="1609124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Financial Results</a:t>
            </a:r>
          </a:p>
        </p:txBody>
      </p:sp>
      <p:sp>
        <p:nvSpPr>
          <p:cNvPr id="5" name="Subtitle 4"/>
          <p:cNvSpPr>
            <a:spLocks noGrp="1"/>
          </p:cNvSpPr>
          <p:nvPr>
            <p:ph type="subTitle" idx="1"/>
          </p:nvPr>
        </p:nvSpPr>
        <p:spPr/>
        <p:txBody>
          <a:bodyPr/>
          <a:lstStyle/>
          <a:p>
            <a:r>
              <a:rPr lang="en-US" dirty="0"/>
              <a:t>Light, Favorable Winds Buoy Results</a:t>
            </a:r>
          </a:p>
        </p:txBody>
      </p:sp>
    </p:spTree>
    <p:extLst>
      <p:ext uri="{BB962C8B-B14F-4D97-AF65-F5344CB8AC3E}">
        <p14:creationId xmlns:p14="http://schemas.microsoft.com/office/powerpoint/2010/main" val="233391231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Inland Marine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AADD5A3D-41E8-4146-B7D8-E6FDFE691AA0}"/>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262915842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General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29591" y="1216025"/>
          <a:ext cx="8682633"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066109B2-2CAE-475E-804D-71CE04DC5C59}"/>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23134066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Umbrella/Excess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83ED7BB8-E549-4F46-B775-46A3FBC00974}"/>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90833918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Commercial Auto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6"/>
          </p:nvPr>
        </p:nvSpPr>
        <p:spPr>
          <a:xfrm>
            <a:off x="997785" y="6306918"/>
            <a:ext cx="7680960" cy="415018"/>
          </a:xfrm>
        </p:spPr>
        <p:txBody>
          <a:body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1725960327"/>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Workers Comp Rate Change </a:t>
            </a:r>
            <a:br>
              <a:rPr lang="en-US" altLang="en-US" dirty="0"/>
            </a:br>
            <a:r>
              <a:rPr lang="en-US" altLang="en-US" dirty="0"/>
              <a:t>(vs. Year Earlier)</a:t>
            </a:r>
            <a:endParaRPr lang="en-US" dirty="0"/>
          </a:p>
        </p:txBody>
      </p:sp>
      <p:sp>
        <p:nvSpPr>
          <p:cNvPr id="12" name="Text Placeholder 11"/>
          <p:cNvSpPr>
            <a:spLocks noGrp="1"/>
          </p:cNvSpPr>
          <p:nvPr>
            <p:ph type="body" sz="quarter" idx="16"/>
          </p:nvPr>
        </p:nvSpPr>
        <p:spPr/>
        <p:txBody>
          <a:bodyPr/>
          <a:lstStyle/>
          <a:p>
            <a:r>
              <a:rPr lang="fr-FR" dirty="0"/>
              <a:t>Sources: MarketScout, Insurance Information Institute.</a:t>
            </a:r>
          </a:p>
        </p:txBody>
      </p:sp>
      <p:graphicFrame>
        <p:nvGraphicFramePr>
          <p:cNvPr id="8" name="Content Placeholder 7"/>
          <p:cNvGraphicFramePr>
            <a:graphicFrameLocks noGrp="1"/>
          </p:cNvGraphicFramePr>
          <p:nvPr>
            <p:ph idx="4294967295"/>
            <p:extLst/>
          </p:nvPr>
        </p:nvGraphicFramePr>
        <p:xfrm>
          <a:off x="231775" y="1216024"/>
          <a:ext cx="8680450" cy="46458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881307" y="5753122"/>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Stellar Results Have Created a Soft Market.</a:t>
            </a:r>
          </a:p>
        </p:txBody>
      </p:sp>
    </p:spTree>
    <p:extLst>
      <p:ext uri="{BB962C8B-B14F-4D97-AF65-F5344CB8AC3E}">
        <p14:creationId xmlns:p14="http://schemas.microsoft.com/office/powerpoint/2010/main" val="229409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Professional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1">
            <a:extLst>
              <a:ext uri="{FF2B5EF4-FFF2-40B4-BE49-F238E27FC236}">
                <a16:creationId xmlns:a16="http://schemas.microsoft.com/office/drawing/2014/main" id="{E3C1785C-6DE6-4825-8F6C-DC7709716F88}"/>
              </a:ext>
            </a:extLst>
          </p:cNvPr>
          <p:cNvSpPr txBox="1">
            <a:spLocks/>
          </p:cNvSpPr>
          <p:nvPr/>
        </p:nvSpPr>
        <p:spPr bwMode="gray">
          <a:xfrm>
            <a:off x="1133856"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324612579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D&amp;O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1"/>
          <p:cNvSpPr>
            <a:spLocks noGrp="1"/>
          </p:cNvSpPr>
          <p:nvPr>
            <p:ph type="body" sz="quarter" idx="16"/>
          </p:nvPr>
        </p:nvSpPr>
        <p:spPr>
          <a:xfrm>
            <a:off x="1133856" y="6294780"/>
            <a:ext cx="7680960" cy="415018"/>
          </a:xfrm>
        </p:spPr>
        <p:txBody>
          <a:body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148259067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EPLI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6D58CB21-C21D-4086-BB13-7216B307659E}"/>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12228762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Fiduciary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12EC0441-CAF1-4AF1-B4B2-8E278616A70B}"/>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13609546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Crime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5425C67B-E236-44F6-8D6C-1D5425A2DC05}"/>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133416562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nvPr>
        </p:nvGraphicFramePr>
        <p:xfrm>
          <a:off x="109044" y="1268108"/>
          <a:ext cx="8468432" cy="4315226"/>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br>
              <a:rPr lang="en-US" altLang="en-US" dirty="0"/>
            </a:br>
            <a:r>
              <a:rPr lang="en-US" altLang="en-US" dirty="0"/>
              <a:t>Net Premium Growth, Annual Change </a:t>
            </a:r>
          </a:p>
        </p:txBody>
      </p:sp>
      <p:sp>
        <p:nvSpPr>
          <p:cNvPr id="6" name="Text Placeholder 5"/>
          <p:cNvSpPr>
            <a:spLocks noGrp="1"/>
          </p:cNvSpPr>
          <p:nvPr>
            <p:ph type="body" sz="quarter" idx="16"/>
          </p:nvPr>
        </p:nvSpPr>
        <p:spPr>
          <a:xfrm>
            <a:off x="836823" y="6277343"/>
            <a:ext cx="8454009" cy="415018"/>
          </a:xfrm>
        </p:spPr>
        <p:txBody>
          <a:bodyPr/>
          <a:lstStyle/>
          <a:p>
            <a:endParaRPr lang="en-US" dirty="0"/>
          </a:p>
          <a:p>
            <a:r>
              <a:rPr lang="en-US" dirty="0"/>
              <a:t>All data through second quarter.</a:t>
            </a:r>
          </a:p>
          <a:p>
            <a:r>
              <a:rPr lang="en-US" dirty="0"/>
              <a:t>SOURCES: NAIC data sourced through S&amp;P Global Intelligence, Bureau of Economic Affairs, Insurance Information Institute.</a:t>
            </a:r>
          </a:p>
        </p:txBody>
      </p:sp>
      <p:sp>
        <p:nvSpPr>
          <p:cNvPr id="8" name="Text Placeholder 4">
            <a:extLst>
              <a:ext uri="{FF2B5EF4-FFF2-40B4-BE49-F238E27FC236}">
                <a16:creationId xmlns:a16="http://schemas.microsoft.com/office/drawing/2014/main" id="{E00DAD3E-3F4D-467E-8EF9-E26220922829}"/>
              </a:ext>
            </a:extLst>
          </p:cNvPr>
          <p:cNvSpPr txBox="1">
            <a:spLocks/>
          </p:cNvSpPr>
          <p:nvPr/>
        </p:nvSpPr>
        <p:spPr bwMode="gray">
          <a:xfrm>
            <a:off x="2190307" y="1283705"/>
            <a:ext cx="5220586" cy="89596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The tax reform act at the end of 2017 led to the spike in net written premium in 2018 - $314B at Second Quarter.</a:t>
            </a:r>
          </a:p>
        </p:txBody>
      </p:sp>
      <p:sp>
        <p:nvSpPr>
          <p:cNvPr id="7" name="Text Placeholder 4">
            <a:extLst/>
          </p:cNvPr>
          <p:cNvSpPr txBox="1">
            <a:spLocks/>
          </p:cNvSpPr>
          <p:nvPr/>
        </p:nvSpPr>
        <p:spPr bwMode="gray">
          <a:xfrm>
            <a:off x="676940" y="5582805"/>
            <a:ext cx="7875874" cy="64787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As a general rule, net written premium growth tracks nominal GDP growth.</a:t>
            </a:r>
          </a:p>
        </p:txBody>
      </p:sp>
    </p:spTree>
    <p:custDataLst>
      <p:tags r:id="rId1"/>
    </p:custDataLst>
    <p:extLst>
      <p:ext uri="{BB962C8B-B14F-4D97-AF65-F5344CB8AC3E}">
        <p14:creationId xmlns:p14="http://schemas.microsoft.com/office/powerpoint/2010/main" val="2662582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250"/>
                            </p:stCondLst>
                            <p:childTnLst>
                              <p:par>
                                <p:cTn id="11" presetID="53" presetClass="entr" presetSubtype="16" fill="hold" grpId="0" nodeType="after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Surety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917" y="1216025"/>
          <a:ext cx="8680307"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2B1AED1B-588E-495F-A179-8E3CF66FB03F}"/>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341272589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Economic Outlook</a:t>
            </a:r>
          </a:p>
        </p:txBody>
      </p:sp>
      <p:sp>
        <p:nvSpPr>
          <p:cNvPr id="6" name="Subtitle 5"/>
          <p:cNvSpPr>
            <a:spLocks noGrp="1"/>
          </p:cNvSpPr>
          <p:nvPr>
            <p:ph type="subTitle" idx="1"/>
          </p:nvPr>
        </p:nvSpPr>
        <p:spPr/>
        <p:txBody>
          <a:bodyPr/>
          <a:lstStyle/>
          <a:p>
            <a:r>
              <a:rPr lang="en-US" dirty="0">
                <a:latin typeface="Arial" panose="020B0604020202020204" pitchFamily="34" charset="0"/>
              </a:rPr>
              <a:t>The Strength of the Economy</a:t>
            </a:r>
            <a:br>
              <a:rPr lang="en-US" dirty="0">
                <a:latin typeface="Arial" panose="020B0604020202020204" pitchFamily="34" charset="0"/>
              </a:rPr>
            </a:br>
            <a:r>
              <a:rPr lang="en-US" dirty="0">
                <a:latin typeface="Arial" panose="020B0604020202020204" pitchFamily="34" charset="0"/>
              </a:rPr>
              <a:t>Will Influence the Insurance Environment</a:t>
            </a:r>
            <a:endParaRPr lang="en-US" dirty="0"/>
          </a:p>
        </p:txBody>
      </p:sp>
    </p:spTree>
    <p:extLst>
      <p:ext uri="{BB962C8B-B14F-4D97-AF65-F5344CB8AC3E}">
        <p14:creationId xmlns:p14="http://schemas.microsoft.com/office/powerpoint/2010/main" val="132834021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56616" y="632287"/>
            <a:ext cx="8468432" cy="679949"/>
          </a:xfrm>
        </p:spPr>
        <p:txBody>
          <a:bodyPr/>
          <a:lstStyle/>
          <a:p>
            <a:pPr algn="ctr"/>
            <a:r>
              <a:rPr lang="en-US" altLang="en-US" sz="2600" dirty="0"/>
              <a:t>The Economy Drives P/C Insurance Industry Premiums:</a:t>
            </a:r>
            <a:br>
              <a:rPr lang="en-US" altLang="en-US" sz="2600" dirty="0"/>
            </a:br>
            <a:r>
              <a:rPr lang="en-US" altLang="en-US" sz="1600" dirty="0"/>
              <a:t>Net Premium Growth (All P/C Lines) vs. Nominal GDP: Annual Change, 1971-2017</a:t>
            </a:r>
          </a:p>
        </p:txBody>
      </p:sp>
      <p:sp>
        <p:nvSpPr>
          <p:cNvPr id="6" name="Text Placeholder 5"/>
          <p:cNvSpPr>
            <a:spLocks noGrp="1"/>
          </p:cNvSpPr>
          <p:nvPr>
            <p:ph type="body" sz="quarter" idx="16"/>
          </p:nvPr>
        </p:nvSpPr>
        <p:spPr/>
        <p:txBody>
          <a:bodyPr/>
          <a:lstStyle/>
          <a:p>
            <a:r>
              <a:rPr lang="en-US" dirty="0"/>
              <a:t> </a:t>
            </a:r>
          </a:p>
          <a:p>
            <a:r>
              <a:rPr lang="en-US" dirty="0"/>
              <a:t>Sources:  A.M. Best (1971-2013), ISO (2014-17); U.S. Commerce Dept., Bureau of Economic Analysis; I.I.I.</a:t>
            </a:r>
          </a:p>
        </p:txBody>
      </p:sp>
      <p:graphicFrame>
        <p:nvGraphicFramePr>
          <p:cNvPr id="23" name="Object 2"/>
          <p:cNvGraphicFramePr>
            <a:graphicFrameLocks noChangeAspect="1"/>
          </p:cNvGraphicFramePr>
          <p:nvPr>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Except for the three “hard markets” in this 47-year period,</a:t>
            </a:r>
            <a:br>
              <a:rPr lang="en-US" sz="1600" b="1" dirty="0">
                <a:solidFill>
                  <a:schemeClr val="bg1"/>
                </a:solidFill>
                <a:cs typeface="Arial" charset="0"/>
              </a:rPr>
            </a:br>
            <a:r>
              <a:rPr lang="en-US" sz="1600" b="1" dirty="0">
                <a:solidFill>
                  <a:schemeClr val="bg1"/>
                </a:solidFill>
                <a:cs typeface="Arial" charset="0"/>
              </a:rPr>
              <a:t>Net Written Premiums track Nominal GDP—not year by year but fairly well.</a:t>
            </a:r>
          </a:p>
        </p:txBody>
      </p:sp>
    </p:spTree>
    <p:custDataLst>
      <p:tags r:id="rId1"/>
    </p:custDataLst>
    <p:extLst>
      <p:ext uri="{BB962C8B-B14F-4D97-AF65-F5344CB8AC3E}">
        <p14:creationId xmlns:p14="http://schemas.microsoft.com/office/powerpoint/2010/main" val="1236519176"/>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3"/>
          <p:cNvGraphicFramePr>
            <a:graphicFrameLocks/>
          </p:cNvGraphicFramePr>
          <p:nvPr>
            <p:extLst>
              <p:ext uri="{D42A27DB-BD31-4B8C-83A1-F6EECF244321}">
                <p14:modId xmlns:p14="http://schemas.microsoft.com/office/powerpoint/2010/main" val="3568244724"/>
              </p:ext>
            </p:extLst>
          </p:nvPr>
        </p:nvGraphicFramePr>
        <p:xfrm>
          <a:off x="396875" y="1396545"/>
          <a:ext cx="8350250" cy="3894259"/>
        </p:xfrm>
        <a:graphic>
          <a:graphicData uri="http://schemas.openxmlformats.org/drawingml/2006/chart">
            <c:chart xmlns:c="http://schemas.openxmlformats.org/drawingml/2006/chart" xmlns:r="http://schemas.openxmlformats.org/officeDocument/2006/relationships" r:id="rId4"/>
          </a:graphicData>
        </a:graphic>
      </p:graphicFrame>
      <p:sp>
        <p:nvSpPr>
          <p:cNvPr id="58371" name="Rectangle 2"/>
          <p:cNvSpPr>
            <a:spLocks noGrp="1" noChangeArrowheads="1"/>
          </p:cNvSpPr>
          <p:nvPr>
            <p:ph type="title"/>
          </p:nvPr>
        </p:nvSpPr>
        <p:spPr>
          <a:xfrm>
            <a:off x="708308" y="246168"/>
            <a:ext cx="7600422" cy="950976"/>
          </a:xfrm>
        </p:spPr>
        <p:txBody>
          <a:bodyPr/>
          <a:lstStyle/>
          <a:p>
            <a:r>
              <a:rPr lang="en-US" dirty="0"/>
              <a:t>U.S. Post-Recession Real GDP Growth,** Quarterly</a:t>
            </a:r>
            <a:endParaRPr lang="en-US" sz="2400" dirty="0"/>
          </a:p>
        </p:txBody>
      </p:sp>
      <p:sp>
        <p:nvSpPr>
          <p:cNvPr id="6" name="Text Placeholder 5"/>
          <p:cNvSpPr>
            <a:spLocks noGrp="1"/>
          </p:cNvSpPr>
          <p:nvPr>
            <p:ph type="body" sz="quarter" idx="16"/>
          </p:nvPr>
        </p:nvSpPr>
        <p:spPr>
          <a:xfrm>
            <a:off x="905256" y="6312364"/>
            <a:ext cx="7680960" cy="415018"/>
          </a:xfrm>
        </p:spPr>
        <p:txBody>
          <a:bodyPr/>
          <a:lstStyle/>
          <a:p>
            <a:r>
              <a:rPr lang="en-US" dirty="0"/>
              <a:t>*</a:t>
            </a:r>
            <a:r>
              <a:rPr lang="en-US" dirty="0" err="1"/>
              <a:t>GDPnow</a:t>
            </a:r>
            <a:r>
              <a:rPr lang="en-US" dirty="0"/>
              <a:t> estimate                      **Percent change from previous quarter, seasonally-adjusted at an annual rate</a:t>
            </a:r>
            <a:br>
              <a:rPr lang="en-US" dirty="0"/>
            </a:br>
            <a:r>
              <a:rPr lang="en-US" dirty="0"/>
              <a:t>Sources: U.S. Department of Commerce; Insurance Information Institute.</a:t>
            </a:r>
          </a:p>
        </p:txBody>
      </p:sp>
      <p:sp>
        <p:nvSpPr>
          <p:cNvPr id="13" name="Text Placeholder 4"/>
          <p:cNvSpPr txBox="1">
            <a:spLocks/>
          </p:cNvSpPr>
          <p:nvPr/>
        </p:nvSpPr>
        <p:spPr bwMode="gray">
          <a:xfrm>
            <a:off x="478971" y="5405145"/>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Since the start of 2012, the economy (as measured by real GDP)</a:t>
            </a:r>
            <a:br>
              <a:rPr lang="en-US" sz="1800" dirty="0"/>
            </a:br>
            <a:r>
              <a:rPr lang="en-US" sz="1800" dirty="0"/>
              <a:t>grew 3% or faster (at an annual rate) in a calendar quarter</a:t>
            </a:r>
            <a:br>
              <a:rPr lang="en-US" sz="1800" dirty="0"/>
            </a:br>
            <a:r>
              <a:rPr lang="en-US" sz="1800" dirty="0"/>
              <a:t>only 10 times in 22 quarters. But twice in the last 5.</a:t>
            </a:r>
          </a:p>
        </p:txBody>
      </p:sp>
      <p:cxnSp>
        <p:nvCxnSpPr>
          <p:cNvPr id="7" name="Straight Arrow Connector 6"/>
          <p:cNvCxnSpPr/>
          <p:nvPr/>
        </p:nvCxnSpPr>
        <p:spPr>
          <a:xfrm flipV="1">
            <a:off x="1081454" y="2787162"/>
            <a:ext cx="7665671" cy="87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804837" y="872435"/>
            <a:ext cx="1828800" cy="1477360"/>
            <a:chOff x="1118236" y="2046013"/>
            <a:chExt cx="1361867" cy="1863030"/>
          </a:xfrm>
        </p:grpSpPr>
        <p:sp>
          <p:nvSpPr>
            <p:cNvPr id="10" name="AutoShape 7"/>
            <p:cNvSpPr>
              <a:spLocks noChangeArrowheads="1"/>
            </p:cNvSpPr>
            <p:nvPr/>
          </p:nvSpPr>
          <p:spPr bwMode="gray">
            <a:xfrm>
              <a:off x="1118236" y="2046013"/>
              <a:ext cx="1361867" cy="589751"/>
            </a:xfrm>
            <a:prstGeom prst="rect">
              <a:avLst/>
            </a:prstGeom>
            <a:solidFill>
              <a:schemeClr val="accent1"/>
            </a:solidFill>
            <a:ln w="28575" algn="ctr">
              <a:noFill/>
              <a:miter lim="800000"/>
              <a:headEnd/>
              <a:tailEnd/>
            </a:ln>
          </p:spPr>
          <p:txBody>
            <a:bodyPr tIns="45720" bIns="45720" anchor="ctr"/>
            <a:lstStyle/>
            <a:p>
              <a:pPr algn="ctr">
                <a:spcBef>
                  <a:spcPct val="50000"/>
                </a:spcBef>
                <a:buClr>
                  <a:schemeClr val="bg1"/>
                </a:buClr>
                <a:buFont typeface="Wingdings" panose="05000000000000000000" pitchFamily="2" charset="2"/>
                <a:buNone/>
              </a:pPr>
              <a:r>
                <a:rPr lang="en-US" altLang="en-US" sz="1200" b="1" dirty="0">
                  <a:solidFill>
                    <a:srgbClr val="FFFFFF"/>
                  </a:solidFill>
                </a:rPr>
                <a:t>The start of sustained 3+% growth?</a:t>
              </a:r>
              <a:endParaRPr lang="en-US" altLang="en-US" sz="1200" b="1" dirty="0">
                <a:solidFill>
                  <a:schemeClr val="bg1"/>
                </a:solidFill>
              </a:endParaRPr>
            </a:p>
          </p:txBody>
        </p:sp>
        <p:cxnSp>
          <p:nvCxnSpPr>
            <p:cNvPr id="11" name="Straight Arrow Connector 10"/>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7049386" y="1881963"/>
            <a:ext cx="1520456" cy="23391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custDataLst>
      <p:tags r:id="rId1"/>
    </p:custDataLst>
    <p:extLst>
      <p:ext uri="{BB962C8B-B14F-4D97-AF65-F5344CB8AC3E}">
        <p14:creationId xmlns:p14="http://schemas.microsoft.com/office/powerpoint/2010/main" val="1192478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56616" y="232326"/>
            <a:ext cx="7989098" cy="950976"/>
          </a:xfrm>
        </p:spPr>
        <p:txBody>
          <a:bodyPr/>
          <a:lstStyle/>
          <a:p>
            <a:r>
              <a:rPr lang="en-US" dirty="0"/>
              <a:t>Quarterly U.S. Real GDP Growth: Forecasts</a:t>
            </a:r>
            <a:endParaRPr lang="en-US" baseline="30000" dirty="0"/>
          </a:p>
        </p:txBody>
      </p:sp>
      <p:sp>
        <p:nvSpPr>
          <p:cNvPr id="6" name="Text Placeholder 5"/>
          <p:cNvSpPr>
            <a:spLocks noGrp="1"/>
          </p:cNvSpPr>
          <p:nvPr>
            <p:ph type="body" sz="quarter" idx="16"/>
          </p:nvPr>
        </p:nvSpPr>
        <p:spPr/>
        <p:txBody>
          <a:bodyPr/>
          <a:lstStyle/>
          <a:p>
            <a:r>
              <a:rPr lang="en-US" sz="1100" dirty="0"/>
              <a:t>Sources: Blue Chip Economic Indicators, September 2018 issue;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70671619"/>
              </p:ext>
            </p:extLst>
          </p:nvPr>
        </p:nvGraphicFramePr>
        <p:xfrm>
          <a:off x="424470" y="1329301"/>
          <a:ext cx="8390345" cy="39284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As Interest Rates Rise, Most Economists Forecast Slower Growth.</a:t>
            </a:r>
          </a:p>
        </p:txBody>
      </p:sp>
    </p:spTree>
    <p:custDataLst>
      <p:tags r:id="rId1"/>
    </p:custDataLst>
    <p:extLst>
      <p:ext uri="{BB962C8B-B14F-4D97-AF65-F5344CB8AC3E}">
        <p14:creationId xmlns:p14="http://schemas.microsoft.com/office/powerpoint/2010/main" val="1032799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E23B500A-D63D-4F25-A0E6-0AA0CC00414D}" type="slidenum">
              <a:rPr lang="en-US" altLang="en-US" sz="900"/>
              <a:pPr algn="r">
                <a:lnSpc>
                  <a:spcPct val="85000"/>
                </a:lnSpc>
                <a:spcBef>
                  <a:spcPct val="20000"/>
                </a:spcBef>
              </a:pPr>
              <a:t>55</a:t>
            </a:fld>
            <a:endParaRPr lang="en-US" altLang="en-US" sz="900"/>
          </a:p>
        </p:txBody>
      </p:sp>
      <p:sp>
        <p:nvSpPr>
          <p:cNvPr id="1030" name="Rectangle 2"/>
          <p:cNvSpPr>
            <a:spLocks noGrp="1" noChangeArrowheads="1"/>
          </p:cNvSpPr>
          <p:nvPr>
            <p:ph type="title" idx="4294967295"/>
          </p:nvPr>
        </p:nvSpPr>
        <p:spPr>
          <a:xfrm>
            <a:off x="356616" y="231310"/>
            <a:ext cx="8458200" cy="779975"/>
          </a:xfrm>
        </p:spPr>
        <p:txBody>
          <a:bodyPr/>
          <a:lstStyle/>
          <a:p>
            <a:pPr algn="ctr"/>
            <a:r>
              <a:rPr lang="en-US" altLang="en-US" dirty="0">
                <a:latin typeface="Arial" panose="020B0604020202020204" pitchFamily="34" charset="0"/>
              </a:rPr>
              <a:t>Length of US Business Cycles, 1960–Present*</a:t>
            </a:r>
          </a:p>
        </p:txBody>
      </p:sp>
      <p:graphicFrame>
        <p:nvGraphicFramePr>
          <p:cNvPr id="1026" name="Object 3"/>
          <p:cNvGraphicFramePr>
            <a:graphicFrameLocks noChangeAspect="1"/>
          </p:cNvGraphicFramePr>
          <p:nvPr>
            <p:extLst/>
          </p:nvPr>
        </p:nvGraphicFramePr>
        <p:xfrm>
          <a:off x="212009" y="1364630"/>
          <a:ext cx="8401050" cy="4377977"/>
        </p:xfrm>
        <a:graphic>
          <a:graphicData uri="http://schemas.openxmlformats.org/presentationml/2006/ole">
            <mc:AlternateContent xmlns:mc="http://schemas.openxmlformats.org/markup-compatibility/2006">
              <mc:Choice xmlns:v="urn:schemas-microsoft-com:vml" Requires="v">
                <p:oleObj spid="_x0000_s2080" name="Chart" r:id="rId4" imgW="8420172" imgH="4467257" progId="MSGraph.Chart.8">
                  <p:embed followColorScheme="full"/>
                </p:oleObj>
              </mc:Choice>
              <mc:Fallback>
                <p:oleObj name="Chart" r:id="rId4" imgW="8420172" imgH="4467257" progId="MSGraph.Chart.8">
                  <p:embed followColorScheme="full"/>
                  <p:pic>
                    <p:nvPicPr>
                      <p:cNvPr id="1026" name="Object 3"/>
                      <p:cNvPicPr>
                        <a:picLocks noChangeAspect="1" noChangeArrowheads="1"/>
                      </p:cNvPicPr>
                      <p:nvPr/>
                    </p:nvPicPr>
                    <p:blipFill>
                      <a:blip r:embed="rId5"/>
                      <a:srcRect/>
                      <a:stretch>
                        <a:fillRect/>
                      </a:stretch>
                    </p:blipFill>
                    <p:spPr bwMode="gray">
                      <a:xfrm>
                        <a:off x="212009" y="1364630"/>
                        <a:ext cx="8401050" cy="4377977"/>
                      </a:xfrm>
                      <a:prstGeom prst="rect">
                        <a:avLst/>
                      </a:prstGeom>
                      <a:noFill/>
                      <a:ln>
                        <a:noFill/>
                      </a:ln>
                      <a:effectLst/>
                      <a:extLst/>
                    </p:spPr>
                  </p:pic>
                </p:oleObj>
              </mc:Fallback>
            </mc:AlternateContent>
          </a:graphicData>
        </a:graphic>
      </p:graphicFrame>
      <p:sp>
        <p:nvSpPr>
          <p:cNvPr id="1031" name="Rectangle 4"/>
          <p:cNvSpPr>
            <a:spLocks noChangeArrowheads="1"/>
          </p:cNvSpPr>
          <p:nvPr/>
        </p:nvSpPr>
        <p:spPr bwMode="auto">
          <a:xfrm>
            <a:off x="536332" y="6389410"/>
            <a:ext cx="7605346"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*Through October 2018; June 2009 was the “official” end of recession.</a:t>
            </a:r>
          </a:p>
          <a:p>
            <a:pPr>
              <a:lnSpc>
                <a:spcPct val="85000"/>
              </a:lnSpc>
              <a:spcBef>
                <a:spcPct val="25000"/>
              </a:spcBef>
              <a:buClr>
                <a:schemeClr val="accent2"/>
              </a:buClr>
              <a:buFont typeface="Wingdings" panose="05000000000000000000" pitchFamily="2" charset="2"/>
              <a:buNone/>
            </a:pPr>
            <a:r>
              <a:rPr lang="en-US" altLang="en-US" sz="1100" dirty="0"/>
              <a:t>Sources: National Bureau of Economic Research; Insurance Information Institute. </a:t>
            </a:r>
          </a:p>
        </p:txBody>
      </p:sp>
      <p:sp>
        <p:nvSpPr>
          <p:cNvPr id="1034" name="Rectangle 7"/>
          <p:cNvSpPr>
            <a:spLocks noChangeArrowheads="1"/>
          </p:cNvSpPr>
          <p:nvPr/>
        </p:nvSpPr>
        <p:spPr bwMode="black">
          <a:xfrm>
            <a:off x="212009" y="1122890"/>
            <a:ext cx="96239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Duration (Months)</a:t>
            </a:r>
          </a:p>
        </p:txBody>
      </p:sp>
      <p:sp>
        <p:nvSpPr>
          <p:cNvPr id="11" name="Text Placeholder 4"/>
          <p:cNvSpPr txBox="1">
            <a:spLocks/>
          </p:cNvSpPr>
          <p:nvPr/>
        </p:nvSpPr>
        <p:spPr bwMode="gray">
          <a:xfrm>
            <a:off x="526613" y="5742608"/>
            <a:ext cx="8186058" cy="55217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ct val="50000"/>
              </a:spcBef>
              <a:buClr>
                <a:schemeClr val="bg1"/>
              </a:buClr>
            </a:pPr>
            <a:r>
              <a:rPr lang="en-US" altLang="en-US" sz="1800" dirty="0"/>
              <a:t>The length of the expansions greatly exceeds</a:t>
            </a:r>
            <a:br>
              <a:rPr lang="en-US" altLang="en-US" sz="1800" dirty="0"/>
            </a:br>
            <a:r>
              <a:rPr lang="en-US" altLang="en-US" sz="1800" dirty="0"/>
              <a:t>the length of contractions (recessions).</a:t>
            </a:r>
          </a:p>
        </p:txBody>
      </p:sp>
    </p:spTree>
    <p:extLst>
      <p:ext uri="{BB962C8B-B14F-4D97-AF65-F5344CB8AC3E}">
        <p14:creationId xmlns:p14="http://schemas.microsoft.com/office/powerpoint/2010/main" val="1936583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931985" y="225426"/>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kern="0" dirty="0">
                <a:solidFill>
                  <a:srgbClr val="337DBE"/>
                </a:solidFill>
                <a:latin typeface="Arial" charset="0"/>
                <a:ea typeface="+mj-ea"/>
                <a:cs typeface="+mj-cs"/>
              </a:rPr>
              <a:t>State-by-State Leading Indicators</a:t>
            </a:r>
            <a:br>
              <a:rPr lang="en-US" sz="3000" kern="0" dirty="0">
                <a:solidFill>
                  <a:srgbClr val="337DBE"/>
                </a:solidFill>
                <a:latin typeface="Arial" charset="0"/>
                <a:ea typeface="+mj-ea"/>
                <a:cs typeface="+mj-cs"/>
              </a:rPr>
            </a:br>
            <a:r>
              <a:rPr lang="en-US" sz="3000" kern="0" dirty="0">
                <a:solidFill>
                  <a:srgbClr val="337DBE"/>
                </a:solidFill>
                <a:latin typeface="Arial" charset="0"/>
                <a:ea typeface="+mj-ea"/>
                <a:cs typeface="+mj-cs"/>
              </a:rPr>
              <a:t>through </a:t>
            </a:r>
            <a:r>
              <a:rPr lang="en-US" sz="3000" kern="0" dirty="0">
                <a:solidFill>
                  <a:srgbClr val="337DBE"/>
                </a:solidFill>
                <a:ea typeface="+mj-ea"/>
                <a:cs typeface="+mj-cs"/>
              </a:rPr>
              <a:t>February</a:t>
            </a:r>
            <a:r>
              <a:rPr lang="en-US" sz="3000" kern="0" dirty="0">
                <a:solidFill>
                  <a:srgbClr val="337DBE"/>
                </a:solidFill>
                <a:latin typeface="Arial" charset="0"/>
                <a:ea typeface="+mj-ea"/>
                <a:cs typeface="+mj-cs"/>
              </a:rPr>
              <a:t> 2019</a:t>
            </a:r>
          </a:p>
        </p:txBody>
      </p:sp>
      <p:sp>
        <p:nvSpPr>
          <p:cNvPr id="74758" name="Rectangle 6"/>
          <p:cNvSpPr>
            <a:spLocks noChangeArrowheads="1"/>
          </p:cNvSpPr>
          <p:nvPr/>
        </p:nvSpPr>
        <p:spPr bwMode="auto">
          <a:xfrm>
            <a:off x="685911" y="6466367"/>
            <a:ext cx="7754704" cy="550535"/>
          </a:xfrm>
          <a:prstGeom prst="rect">
            <a:avLst/>
          </a:prstGeom>
          <a:noFill/>
          <a:ln w="9525">
            <a:noFill/>
            <a:miter lim="800000"/>
            <a:headEnd/>
            <a:tailEnd/>
          </a:ln>
        </p:spPr>
        <p:txBody>
          <a:bodyPr wrap="square" lIns="365760" tIns="0" rIns="0" bIns="137160" anchor="b">
            <a:spAutoFit/>
          </a:bodyPr>
          <a:lstStyle/>
          <a:p>
            <a:pPr>
              <a:lnSpc>
                <a:spcPct val="85000"/>
              </a:lnSpc>
              <a:spcBef>
                <a:spcPct val="25000"/>
              </a:spcBef>
              <a:buClr>
                <a:schemeClr val="accent2"/>
              </a:buClr>
              <a:defRPr/>
            </a:pPr>
            <a:r>
              <a:rPr lang="en-US" sz="1050" dirty="0">
                <a:latin typeface="Arial" charset="0"/>
                <a:cs typeface="Arial" charset="0"/>
              </a:rPr>
              <a:t>Sources: Federal Reserve Bank of Philadelphia at </a:t>
            </a:r>
            <a:r>
              <a:rPr lang="en-US" sz="1050" dirty="0">
                <a:latin typeface="Arial" charset="0"/>
                <a:cs typeface="Arial" charset="0"/>
                <a:hlinkClick r:id="rId3"/>
              </a:rPr>
              <a:t>www.philadelphiafed.org/index.cfm</a:t>
            </a:r>
            <a:r>
              <a:rPr lang="en-US" sz="1050" dirty="0">
                <a:latin typeface="Arial" charset="0"/>
                <a:cs typeface="Arial" charset="0"/>
              </a:rPr>
              <a:t> , released October 4, 2018; </a:t>
            </a:r>
            <a:r>
              <a:rPr lang="en-US" sz="1050" dirty="0"/>
              <a:t>Next release is November 5, 2018; Insurance </a:t>
            </a:r>
            <a:r>
              <a:rPr lang="en-US" sz="1050" dirty="0">
                <a:latin typeface="Arial" charset="0"/>
                <a:cs typeface="Arial" charset="0"/>
              </a:rPr>
              <a:t>Information Institute.</a:t>
            </a:r>
            <a:br>
              <a:rPr lang="en-US" sz="1050" dirty="0">
                <a:latin typeface="Arial" charset="0"/>
                <a:cs typeface="Arial" charset="0"/>
              </a:rPr>
            </a:br>
            <a:endParaRPr lang="en-US" sz="1050" dirty="0">
              <a:latin typeface="Arial" charset="0"/>
              <a:cs typeface="Arial" charset="0"/>
            </a:endParaRPr>
          </a:p>
        </p:txBody>
      </p:sp>
      <p:sp>
        <p:nvSpPr>
          <p:cNvPr id="78854" name="AutoShape 2"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5" name="AutoShape 4"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6" name="AutoShape 6" descr="Chart 2, annual percent change in real GDP by reg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7" name="TextBox 11"/>
          <p:cNvSpPr txBox="1">
            <a:spLocks noChangeArrowheads="1"/>
          </p:cNvSpPr>
          <p:nvPr/>
        </p:nvSpPr>
        <p:spPr bwMode="auto">
          <a:xfrm>
            <a:off x="6953251" y="1395179"/>
            <a:ext cx="2080137"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Near-term growth forecasts vary widely by state.</a:t>
            </a:r>
            <a:br>
              <a:rPr lang="en-US" b="1" dirty="0"/>
            </a:br>
            <a:r>
              <a:rPr lang="en-US" b="1" dirty="0"/>
              <a:t>Strongest</a:t>
            </a:r>
            <a:br>
              <a:rPr lang="en-US" b="1" dirty="0"/>
            </a:br>
            <a:r>
              <a:rPr lang="en-US" b="1" dirty="0"/>
              <a:t>growth</a:t>
            </a:r>
            <a:br>
              <a:rPr lang="en-US" b="1" dirty="0"/>
            </a:br>
            <a:r>
              <a:rPr lang="en-US" b="1" dirty="0"/>
              <a:t>= dark green</a:t>
            </a:r>
            <a:br>
              <a:rPr lang="en-US" b="1" dirty="0"/>
            </a:br>
            <a:r>
              <a:rPr lang="en-US" b="1" dirty="0"/>
              <a:t>(1.5%-4.5%);</a:t>
            </a:r>
            <a:br>
              <a:rPr lang="en-US" b="1" dirty="0"/>
            </a:br>
            <a:r>
              <a:rPr lang="en-US" b="1" dirty="0"/>
              <a:t>then light green;</a:t>
            </a:r>
            <a:br>
              <a:rPr lang="en-US" b="1" dirty="0"/>
            </a:br>
            <a:r>
              <a:rPr lang="en-US" b="1" dirty="0"/>
              <a:t>then gray;</a:t>
            </a:r>
            <a:br>
              <a:rPr lang="en-US" b="1" dirty="0"/>
            </a:br>
            <a:r>
              <a:rPr lang="en-US" b="1" dirty="0"/>
              <a:t>weakest = beige (-1.5% to -4.5%)</a:t>
            </a:r>
          </a:p>
        </p:txBody>
      </p:sp>
      <p:sp>
        <p:nvSpPr>
          <p:cNvPr id="2" name="TextBox 1"/>
          <p:cNvSpPr txBox="1"/>
          <p:nvPr/>
        </p:nvSpPr>
        <p:spPr>
          <a:xfrm>
            <a:off x="4572000" y="3491120"/>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4.28</a:t>
            </a:r>
          </a:p>
        </p:txBody>
      </p:sp>
      <p:sp>
        <p:nvSpPr>
          <p:cNvPr id="10" name="TextBox 9"/>
          <p:cNvSpPr txBox="1"/>
          <p:nvPr/>
        </p:nvSpPr>
        <p:spPr>
          <a:xfrm>
            <a:off x="5181600" y="3313911"/>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1.58</a:t>
            </a:r>
          </a:p>
        </p:txBody>
      </p:sp>
      <p:sp>
        <p:nvSpPr>
          <p:cNvPr id="11" name="TextBox 10"/>
          <p:cNvSpPr txBox="1"/>
          <p:nvPr/>
        </p:nvSpPr>
        <p:spPr>
          <a:xfrm>
            <a:off x="4536558" y="3189865"/>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1.55</a:t>
            </a:r>
          </a:p>
        </p:txBody>
      </p:sp>
      <p:sp>
        <p:nvSpPr>
          <p:cNvPr id="5" name="TextBox 4"/>
          <p:cNvSpPr txBox="1"/>
          <p:nvPr/>
        </p:nvSpPr>
        <p:spPr>
          <a:xfrm>
            <a:off x="1467293" y="4024847"/>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1.60</a:t>
            </a:r>
          </a:p>
        </p:txBody>
      </p:sp>
      <p:sp>
        <p:nvSpPr>
          <p:cNvPr id="14" name="TextBox 13"/>
          <p:cNvSpPr txBox="1"/>
          <p:nvPr/>
        </p:nvSpPr>
        <p:spPr>
          <a:xfrm>
            <a:off x="2161954" y="4113451"/>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3.55</a:t>
            </a:r>
          </a:p>
        </p:txBody>
      </p:sp>
      <p:sp>
        <p:nvSpPr>
          <p:cNvPr id="15" name="TextBox 14"/>
          <p:cNvSpPr txBox="1"/>
          <p:nvPr/>
        </p:nvSpPr>
        <p:spPr>
          <a:xfrm>
            <a:off x="1502735" y="3252215"/>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4.36</a:t>
            </a:r>
          </a:p>
        </p:txBody>
      </p:sp>
      <p:sp>
        <p:nvSpPr>
          <p:cNvPr id="7" name="TextBox 6"/>
          <p:cNvSpPr txBox="1"/>
          <p:nvPr/>
        </p:nvSpPr>
        <p:spPr>
          <a:xfrm>
            <a:off x="2126512" y="3546381"/>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3.90</a:t>
            </a:r>
          </a:p>
        </p:txBody>
      </p:sp>
      <p:sp>
        <p:nvSpPr>
          <p:cNvPr id="18" name="TextBox 17"/>
          <p:cNvSpPr txBox="1"/>
          <p:nvPr/>
        </p:nvSpPr>
        <p:spPr>
          <a:xfrm>
            <a:off x="1396410" y="3518028"/>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3.57</a:t>
            </a:r>
          </a:p>
        </p:txBody>
      </p:sp>
      <p:sp>
        <p:nvSpPr>
          <p:cNvPr id="19" name="TextBox 18"/>
          <p:cNvSpPr txBox="1"/>
          <p:nvPr/>
        </p:nvSpPr>
        <p:spPr>
          <a:xfrm>
            <a:off x="1587795" y="3167153"/>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2.62</a:t>
            </a:r>
          </a:p>
        </p:txBody>
      </p:sp>
      <p:sp>
        <p:nvSpPr>
          <p:cNvPr id="20" name="TextBox 19"/>
          <p:cNvSpPr txBox="1"/>
          <p:nvPr/>
        </p:nvSpPr>
        <p:spPr>
          <a:xfrm>
            <a:off x="2247015" y="2975767"/>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2.24</a:t>
            </a:r>
          </a:p>
        </p:txBody>
      </p:sp>
      <p:sp>
        <p:nvSpPr>
          <p:cNvPr id="22" name="TextBox 21"/>
          <p:cNvSpPr txBox="1"/>
          <p:nvPr/>
        </p:nvSpPr>
        <p:spPr>
          <a:xfrm>
            <a:off x="953386" y="3000576"/>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1.50</a:t>
            </a:r>
          </a:p>
        </p:txBody>
      </p:sp>
      <p:sp>
        <p:nvSpPr>
          <p:cNvPr id="23" name="TextBox 22"/>
          <p:cNvSpPr txBox="1"/>
          <p:nvPr/>
        </p:nvSpPr>
        <p:spPr>
          <a:xfrm>
            <a:off x="815162" y="2213767"/>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1.69</a:t>
            </a:r>
          </a:p>
        </p:txBody>
      </p:sp>
      <p:sp>
        <p:nvSpPr>
          <p:cNvPr id="24" name="TextBox 23"/>
          <p:cNvSpPr txBox="1"/>
          <p:nvPr/>
        </p:nvSpPr>
        <p:spPr>
          <a:xfrm>
            <a:off x="942753" y="1692772"/>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1.77</a:t>
            </a:r>
          </a:p>
        </p:txBody>
      </p:sp>
      <p:sp>
        <p:nvSpPr>
          <p:cNvPr id="25" name="TextBox 24"/>
          <p:cNvSpPr txBox="1"/>
          <p:nvPr/>
        </p:nvSpPr>
        <p:spPr>
          <a:xfrm>
            <a:off x="2119424" y="2178325"/>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3.89</a:t>
            </a:r>
          </a:p>
        </p:txBody>
      </p:sp>
      <p:sp>
        <p:nvSpPr>
          <p:cNvPr id="26" name="TextBox 25"/>
          <p:cNvSpPr txBox="1"/>
          <p:nvPr/>
        </p:nvSpPr>
        <p:spPr>
          <a:xfrm>
            <a:off x="2055628" y="4187879"/>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3.43</a:t>
            </a:r>
          </a:p>
        </p:txBody>
      </p:sp>
      <p:sp>
        <p:nvSpPr>
          <p:cNvPr id="27" name="TextBox 26"/>
          <p:cNvSpPr txBox="1"/>
          <p:nvPr/>
        </p:nvSpPr>
        <p:spPr>
          <a:xfrm>
            <a:off x="3352801" y="4049656"/>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3.41</a:t>
            </a:r>
          </a:p>
        </p:txBody>
      </p:sp>
      <p:sp>
        <p:nvSpPr>
          <p:cNvPr id="28" name="TextBox 27"/>
          <p:cNvSpPr txBox="1"/>
          <p:nvPr/>
        </p:nvSpPr>
        <p:spPr>
          <a:xfrm>
            <a:off x="2204484" y="2784381"/>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1.90</a:t>
            </a:r>
          </a:p>
        </p:txBody>
      </p:sp>
      <p:sp>
        <p:nvSpPr>
          <p:cNvPr id="29" name="TextBox 28"/>
          <p:cNvSpPr txBox="1"/>
          <p:nvPr/>
        </p:nvSpPr>
        <p:spPr>
          <a:xfrm>
            <a:off x="2289544" y="3443599"/>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2.15</a:t>
            </a:r>
          </a:p>
        </p:txBody>
      </p:sp>
      <p:sp>
        <p:nvSpPr>
          <p:cNvPr id="30" name="TextBox 29"/>
          <p:cNvSpPr txBox="1"/>
          <p:nvPr/>
        </p:nvSpPr>
        <p:spPr>
          <a:xfrm>
            <a:off x="3097619" y="4793935"/>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2.47</a:t>
            </a:r>
          </a:p>
        </p:txBody>
      </p:sp>
      <p:sp>
        <p:nvSpPr>
          <p:cNvPr id="31" name="TextBox 30"/>
          <p:cNvSpPr txBox="1"/>
          <p:nvPr/>
        </p:nvSpPr>
        <p:spPr>
          <a:xfrm>
            <a:off x="3214577" y="3528660"/>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2.20</a:t>
            </a:r>
          </a:p>
        </p:txBody>
      </p:sp>
      <p:sp>
        <p:nvSpPr>
          <p:cNvPr id="9" name="TextBox 8"/>
          <p:cNvSpPr txBox="1"/>
          <p:nvPr/>
        </p:nvSpPr>
        <p:spPr>
          <a:xfrm>
            <a:off x="2998381" y="4625586"/>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1.87</a:t>
            </a:r>
          </a:p>
        </p:txBody>
      </p:sp>
      <p:sp>
        <p:nvSpPr>
          <p:cNvPr id="32" name="TextBox 31"/>
          <p:cNvSpPr txBox="1"/>
          <p:nvPr/>
        </p:nvSpPr>
        <p:spPr>
          <a:xfrm>
            <a:off x="3278372" y="3916749"/>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3.25</a:t>
            </a:r>
          </a:p>
        </p:txBody>
      </p:sp>
      <p:sp>
        <p:nvSpPr>
          <p:cNvPr id="33" name="TextBox 32"/>
          <p:cNvSpPr txBox="1"/>
          <p:nvPr/>
        </p:nvSpPr>
        <p:spPr>
          <a:xfrm>
            <a:off x="2066260" y="4054972"/>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2.81</a:t>
            </a:r>
          </a:p>
        </p:txBody>
      </p:sp>
      <p:sp>
        <p:nvSpPr>
          <p:cNvPr id="34" name="TextBox 33"/>
          <p:cNvSpPr txBox="1"/>
          <p:nvPr/>
        </p:nvSpPr>
        <p:spPr>
          <a:xfrm>
            <a:off x="1396409" y="4012442"/>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1.72</a:t>
            </a:r>
          </a:p>
        </p:txBody>
      </p:sp>
      <p:pic>
        <p:nvPicPr>
          <p:cNvPr id="3" name="Picture 2"/>
          <p:cNvPicPr>
            <a:picLocks noChangeAspect="1"/>
          </p:cNvPicPr>
          <p:nvPr/>
        </p:nvPicPr>
        <p:blipFill>
          <a:blip r:embed="rId4"/>
          <a:stretch>
            <a:fillRect/>
          </a:stretch>
        </p:blipFill>
        <p:spPr>
          <a:xfrm>
            <a:off x="-18715" y="1173140"/>
            <a:ext cx="6896652" cy="4908683"/>
          </a:xfrm>
          <a:prstGeom prst="rect">
            <a:avLst/>
          </a:prstGeom>
        </p:spPr>
      </p:pic>
    </p:spTree>
    <p:extLst>
      <p:ext uri="{BB962C8B-B14F-4D97-AF65-F5344CB8AC3E}">
        <p14:creationId xmlns:p14="http://schemas.microsoft.com/office/powerpoint/2010/main" val="486165648"/>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5365" name="Rectangle 2"/>
          <p:cNvSpPr>
            <a:spLocks noGrp="1" noChangeArrowheads="1"/>
          </p:cNvSpPr>
          <p:nvPr>
            <p:ph type="title"/>
          </p:nvPr>
        </p:nvSpPr>
        <p:spPr>
          <a:xfrm>
            <a:off x="762000" y="352297"/>
            <a:ext cx="7557619" cy="860425"/>
          </a:xfrm>
        </p:spPr>
        <p:txBody>
          <a:bodyPr/>
          <a:lstStyle/>
          <a:p>
            <a:r>
              <a:rPr lang="en-US" dirty="0"/>
              <a:t>Growth of Nonresidential Fixed Investment: Implications for Commercial Insurance</a:t>
            </a:r>
            <a:endParaRPr lang="en-US" altLang="en-US" sz="2400" baseline="30000" dirty="0">
              <a:latin typeface="Arial" panose="020B0604020202020204" pitchFamily="34" charset="0"/>
            </a:endParaRPr>
          </a:p>
        </p:txBody>
      </p:sp>
      <p:sp>
        <p:nvSpPr>
          <p:cNvPr id="15366" name="Rectangle 3"/>
          <p:cNvSpPr>
            <a:spLocks noChangeArrowheads="1"/>
          </p:cNvSpPr>
          <p:nvPr/>
        </p:nvSpPr>
        <p:spPr bwMode="auto">
          <a:xfrm>
            <a:off x="530469" y="6371309"/>
            <a:ext cx="8083062"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bea.gov, news release “Gross Domestic Product: Second Quarter 2018 (Second Estimate), Table 6; Insurance Information Institute.</a:t>
            </a:r>
          </a:p>
        </p:txBody>
      </p:sp>
      <p:graphicFrame>
        <p:nvGraphicFramePr>
          <p:cNvPr id="2" name="Object 2"/>
          <p:cNvGraphicFramePr>
            <a:graphicFrameLocks noChangeAspect="1"/>
          </p:cNvGraphicFramePr>
          <p:nvPr>
            <p:extLst/>
          </p:nvPr>
        </p:nvGraphicFramePr>
        <p:xfrm>
          <a:off x="217562" y="1848031"/>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a:spLocks noChangeArrowheads="1"/>
          </p:cNvSpPr>
          <p:nvPr/>
        </p:nvSpPr>
        <p:spPr bwMode="auto">
          <a:xfrm>
            <a:off x="114660" y="1192219"/>
            <a:ext cx="2197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Percent Change from same quarter, prior year</a:t>
            </a:r>
          </a:p>
        </p:txBody>
      </p:sp>
      <p:grpSp>
        <p:nvGrpSpPr>
          <p:cNvPr id="8" name="Group 7"/>
          <p:cNvGrpSpPr/>
          <p:nvPr/>
        </p:nvGrpSpPr>
        <p:grpSpPr bwMode="gray">
          <a:xfrm>
            <a:off x="6411433" y="1690577"/>
            <a:ext cx="2410520" cy="1648046"/>
            <a:chOff x="3102882" y="854236"/>
            <a:chExt cx="1359220" cy="986115"/>
          </a:xfrm>
        </p:grpSpPr>
        <p:sp>
          <p:nvSpPr>
            <p:cNvPr id="9" name="AutoShape 4"/>
            <p:cNvSpPr>
              <a:spLocks noChangeArrowheads="1"/>
            </p:cNvSpPr>
            <p:nvPr/>
          </p:nvSpPr>
          <p:spPr bwMode="gray">
            <a:xfrm>
              <a:off x="3102882" y="854236"/>
              <a:ext cx="1359220" cy="594360"/>
            </a:xfrm>
            <a:prstGeom prst="rect">
              <a:avLst/>
            </a:prstGeom>
            <a:noFill/>
            <a:ln w="25400">
              <a:solidFill>
                <a:schemeClr val="tx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latin typeface="+mj-lt"/>
                </a:rPr>
                <a:t>Rising exposure base bodes well for commercial premium growth</a:t>
              </a:r>
            </a:p>
          </p:txBody>
        </p:sp>
        <p:cxnSp>
          <p:nvCxnSpPr>
            <p:cNvPr id="11" name="Straight Arrow Connector 10"/>
            <p:cNvCxnSpPr/>
            <p:nvPr/>
          </p:nvCxnSpPr>
          <p:spPr bwMode="gray">
            <a:xfrm>
              <a:off x="4277976" y="1426819"/>
              <a:ext cx="5996" cy="413532"/>
            </a:xfrm>
            <a:prstGeom prst="straightConnector1">
              <a:avLst/>
            </a:prstGeom>
            <a:noFill/>
            <a:ln w="25400">
              <a:solidFill>
                <a:schemeClr val="tx1"/>
              </a:solidFill>
              <a:round/>
              <a:headEnd/>
              <a:tailEnd type="oval" w="med" len="med"/>
            </a:ln>
            <a:effectLst/>
          </p:spPr>
        </p:cxnSp>
      </p:grpSp>
    </p:spTree>
    <p:extLst>
      <p:ext uri="{BB962C8B-B14F-4D97-AF65-F5344CB8AC3E}">
        <p14:creationId xmlns:p14="http://schemas.microsoft.com/office/powerpoint/2010/main" val="1882450815"/>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58</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762000" y="219074"/>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Is the long downward trend over?</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August 2018.</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1057" name="Chart" r:id="rId5" imgW="8343828" imgH="4381532" progId="MSGraph.Chart.8">
                  <p:embed followColorScheme="full"/>
                </p:oleObj>
              </mc:Choice>
              <mc:Fallback>
                <p:oleObj name="Chart" r:id="rId5" imgW="8343828" imgH="4381532"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nearly 50% of P/C bond/cash investments are in 5-year or longer maturities, most P/C insurer portfolios will have low-yielding bonds for years to come. </a:t>
            </a:r>
          </a:p>
        </p:txBody>
      </p:sp>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58</a:t>
            </a:fld>
            <a:endParaRPr lang="en-US" altLang="en-US" sz="900">
              <a:solidFill>
                <a:srgbClr val="000000"/>
              </a:solidFill>
            </a:endParaRPr>
          </a:p>
        </p:txBody>
      </p:sp>
      <p:cxnSp>
        <p:nvCxnSpPr>
          <p:cNvPr id="3" name="Straight Connector 2"/>
          <p:cNvCxnSpPr/>
          <p:nvPr/>
        </p:nvCxnSpPr>
        <p:spPr>
          <a:xfrm flipV="1">
            <a:off x="5943600" y="3508512"/>
            <a:ext cx="2882265" cy="621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p:cNvGrpSpPr/>
          <p:nvPr/>
        </p:nvGrpSpPr>
        <p:grpSpPr>
          <a:xfrm>
            <a:off x="5433238" y="1282646"/>
            <a:ext cx="3344256" cy="2066610"/>
            <a:chOff x="458788" y="1838324"/>
            <a:chExt cx="1893887" cy="2066610"/>
          </a:xfrm>
        </p:grpSpPr>
        <p:sp>
          <p:nvSpPr>
            <p:cNvPr id="15" name="AutoShape 7"/>
            <p:cNvSpPr>
              <a:spLocks noChangeArrowheads="1"/>
            </p:cNvSpPr>
            <p:nvPr/>
          </p:nvSpPr>
          <p:spPr bwMode="gray">
            <a:xfrm>
              <a:off x="458788" y="1838324"/>
              <a:ext cx="1893887" cy="1141578"/>
            </a:xfrm>
            <a:prstGeom prst="rect">
              <a:avLst/>
            </a:prstGeom>
            <a:solidFill>
              <a:schemeClr val="accent1"/>
            </a:solidFill>
            <a:ln w="28575" algn="ctr">
              <a:noFill/>
              <a:miter lim="800000"/>
              <a:headEnd/>
              <a:tailEnd/>
            </a:ln>
          </p:spPr>
          <p:txBody>
            <a:bodyPr tIns="45720" bIns="45720" anchor="ct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Yields on 10-Year US Treasury Notes have been below 3% for over 7 years: 10-year bonds bought in 2008 at over 3% will be reinvested today at 2.9% for 10 more years</a:t>
              </a:r>
            </a:p>
          </p:txBody>
        </p:sp>
        <p:cxnSp>
          <p:nvCxnSpPr>
            <p:cNvPr id="16" name="Straight Arrow Connector 15"/>
            <p:cNvCxnSpPr/>
            <p:nvPr/>
          </p:nvCxnSpPr>
          <p:spPr bwMode="gray">
            <a:xfrm flipH="1">
              <a:off x="2265186" y="2958636"/>
              <a:ext cx="6021" cy="946298"/>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6219073"/>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140313"/>
            <a:ext cx="7511562" cy="860425"/>
          </a:xfrm>
        </p:spPr>
        <p:txBody>
          <a:bodyPr/>
          <a:lstStyle/>
          <a:p>
            <a:r>
              <a:rPr lang="en-US" dirty="0"/>
              <a:t>September 2018: Quarterly Yield Forecasts</a:t>
            </a:r>
            <a:br>
              <a:rPr lang="en-US" dirty="0"/>
            </a:br>
            <a:r>
              <a:rPr lang="en-US" dirty="0"/>
              <a:t>for 10-Year US Treasury Bonds in 2018-19</a:t>
            </a:r>
          </a:p>
        </p:txBody>
      </p:sp>
      <p:graphicFrame>
        <p:nvGraphicFramePr>
          <p:cNvPr id="10" name="Chart Placeholder 9"/>
          <p:cNvGraphicFramePr>
            <a:graphicFrameLocks noGrp="1"/>
          </p:cNvGraphicFramePr>
          <p:nvPr>
            <p:ph type="chart" idx="1"/>
            <p:extLst>
              <p:ext uri="{D42A27DB-BD31-4B8C-83A1-F6EECF244321}">
                <p14:modId xmlns:p14="http://schemas.microsoft.com/office/powerpoint/2010/main" val="3778263443"/>
              </p:ext>
            </p:extLst>
          </p:nvPr>
        </p:nvGraphicFramePr>
        <p:xfrm>
          <a:off x="495300" y="1679668"/>
          <a:ext cx="8153400" cy="413013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59</a:t>
            </a:fld>
            <a:endParaRPr lang="en-US" dirty="0"/>
          </a:p>
        </p:txBody>
      </p:sp>
      <p:sp>
        <p:nvSpPr>
          <p:cNvPr id="11" name="Text Box 12"/>
          <p:cNvSpPr txBox="1">
            <a:spLocks noChangeArrowheads="1"/>
          </p:cNvSpPr>
          <p:nvPr/>
        </p:nvSpPr>
        <p:spPr bwMode="auto">
          <a:xfrm>
            <a:off x="120894" y="1215791"/>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958362" y="5817996"/>
            <a:ext cx="7804638"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Many of the 53 forecasts in the Blue Chip survey expect</a:t>
            </a:r>
            <a:br>
              <a:rPr lang="en-US" b="1" dirty="0">
                <a:solidFill>
                  <a:schemeClr val="bg1"/>
                </a:solidFill>
              </a:rPr>
            </a:br>
            <a:r>
              <a:rPr lang="en-US" b="1" dirty="0">
                <a:solidFill>
                  <a:schemeClr val="bg1"/>
                </a:solidFill>
              </a:rPr>
              <a:t>continual increases in the yield of 10-year T-bonds in 2018-19.</a:t>
            </a:r>
          </a:p>
        </p:txBody>
      </p:sp>
      <p:sp>
        <p:nvSpPr>
          <p:cNvPr id="13" name="Rectangle 5"/>
          <p:cNvSpPr>
            <a:spLocks noChangeArrowheads="1"/>
          </p:cNvSpPr>
          <p:nvPr/>
        </p:nvSpPr>
        <p:spPr bwMode="auto">
          <a:xfrm>
            <a:off x="685800" y="6575615"/>
            <a:ext cx="5794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(9/18); Insurance Information Institute </a:t>
            </a:r>
          </a:p>
        </p:txBody>
      </p:sp>
      <p:sp>
        <p:nvSpPr>
          <p:cNvPr id="3" name="TextBox 2"/>
          <p:cNvSpPr txBox="1"/>
          <p:nvPr/>
        </p:nvSpPr>
        <p:spPr>
          <a:xfrm>
            <a:off x="1137684" y="1839433"/>
            <a:ext cx="1754106" cy="669851"/>
          </a:xfrm>
          <a:prstGeom prst="rect">
            <a:avLst/>
          </a:prstGeom>
          <a:noFill/>
          <a:ln w="25400">
            <a:solidFill>
              <a:schemeClr val="tx1"/>
            </a:solidFill>
          </a:ln>
        </p:spPr>
        <p:txBody>
          <a:bodyPr wrap="square" rtlCol="0">
            <a:noAutofit/>
          </a:bodyPr>
          <a:lstStyle/>
          <a:p>
            <a:pPr>
              <a:lnSpc>
                <a:spcPct val="90000"/>
              </a:lnSpc>
              <a:spcBef>
                <a:spcPts val="1200"/>
              </a:spcBef>
              <a:buClr>
                <a:srgbClr val="337DBE"/>
              </a:buClr>
              <a:buSzPct val="77000"/>
            </a:pPr>
            <a:r>
              <a:rPr lang="en-US" sz="2000" dirty="0"/>
              <a:t>Yield as of 10/17: 3.21%</a:t>
            </a:r>
          </a:p>
        </p:txBody>
      </p:sp>
    </p:spTree>
    <p:extLst>
      <p:ext uri="{BB962C8B-B14F-4D97-AF65-F5344CB8AC3E}">
        <p14:creationId xmlns:p14="http://schemas.microsoft.com/office/powerpoint/2010/main" val="362837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nvPr>
        </p:nvGraphicFramePr>
        <p:xfrm>
          <a:off x="385491" y="1268108"/>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br>
              <a:rPr lang="en-US" altLang="en-US" dirty="0"/>
            </a:br>
            <a:r>
              <a:rPr lang="en-US" altLang="en-US" dirty="0"/>
              <a:t>Direct Premium Growth, Annual Change</a:t>
            </a:r>
          </a:p>
        </p:txBody>
      </p:sp>
      <p:sp>
        <p:nvSpPr>
          <p:cNvPr id="6" name="Text Placeholder 5"/>
          <p:cNvSpPr>
            <a:spLocks noGrp="1"/>
          </p:cNvSpPr>
          <p:nvPr>
            <p:ph type="body" sz="quarter" idx="16"/>
          </p:nvPr>
        </p:nvSpPr>
        <p:spPr>
          <a:xfrm>
            <a:off x="871164" y="6302510"/>
            <a:ext cx="8402512" cy="415018"/>
          </a:xfrm>
        </p:spPr>
        <p:txBody>
          <a:bodyPr/>
          <a:lstStyle/>
          <a:p>
            <a:endParaRPr lang="en-US" dirty="0"/>
          </a:p>
          <a:p>
            <a:r>
              <a:rPr lang="en-US" dirty="0"/>
              <a:t>All data through second quarter.</a:t>
            </a:r>
          </a:p>
          <a:p>
            <a:r>
              <a:rPr lang="en-US" dirty="0"/>
              <a:t>SOURCES:NAIC data sourced through S&amp;P Global Intelligence, Bureau of Economic Affairs, Insurance Information Institute.</a:t>
            </a:r>
          </a:p>
        </p:txBody>
      </p:sp>
      <p:sp>
        <p:nvSpPr>
          <p:cNvPr id="8" name="Text Placeholder 4">
            <a:extLst>
              <a:ext uri="{FF2B5EF4-FFF2-40B4-BE49-F238E27FC236}">
                <a16:creationId xmlns:a16="http://schemas.microsoft.com/office/drawing/2014/main" id="{6A6542AE-AB97-4C23-A941-3E2EDA3C3E5E}"/>
              </a:ext>
            </a:extLst>
          </p:cNvPr>
          <p:cNvSpPr txBox="1">
            <a:spLocks/>
          </p:cNvSpPr>
          <p:nvPr/>
        </p:nvSpPr>
        <p:spPr bwMode="gray">
          <a:xfrm>
            <a:off x="609600" y="5733784"/>
            <a:ext cx="7875874" cy="6529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Rising Auto Rates Driving Premium Growth - $337B at Second Quarter.</a:t>
            </a:r>
          </a:p>
        </p:txBody>
      </p:sp>
    </p:spTree>
    <p:custDataLst>
      <p:tags r:id="rId1"/>
    </p:custDataLst>
    <p:extLst>
      <p:ext uri="{BB962C8B-B14F-4D97-AF65-F5344CB8AC3E}">
        <p14:creationId xmlns:p14="http://schemas.microsoft.com/office/powerpoint/2010/main" val="1044375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Cannabis and Insurance</a:t>
            </a:r>
          </a:p>
        </p:txBody>
      </p:sp>
      <p:sp>
        <p:nvSpPr>
          <p:cNvPr id="10" name="Subtitle 9"/>
          <p:cNvSpPr>
            <a:spLocks noGrp="1"/>
          </p:cNvSpPr>
          <p:nvPr>
            <p:ph type="subTitle" idx="1"/>
          </p:nvPr>
        </p:nvSpPr>
        <p:spPr/>
        <p:txBody>
          <a:bodyPr/>
          <a:lstStyle/>
          <a:p>
            <a:r>
              <a:rPr lang="en-US" dirty="0"/>
              <a:t>A Sensitive Issue</a:t>
            </a:r>
          </a:p>
        </p:txBody>
      </p:sp>
    </p:spTree>
    <p:custDataLst>
      <p:tags r:id="rId1"/>
    </p:custDataLst>
    <p:extLst>
      <p:ext uri="{BB962C8B-B14F-4D97-AF65-F5344CB8AC3E}">
        <p14:creationId xmlns:p14="http://schemas.microsoft.com/office/powerpoint/2010/main" val="131406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07976" y="1397000"/>
          <a:ext cx="82645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ker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solidFill>
                <a:schemeClr val="bg1"/>
              </a:solidFill>
            </a:endParaRP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p>
        </p:txBody>
      </p:sp>
      <p:sp>
        <p:nvSpPr>
          <p:cNvPr id="58375" name="Rectangle 4"/>
          <p:cNvSpPr>
            <a:spLocks noChangeArrowheads="1"/>
          </p:cNvSpPr>
          <p:nvPr/>
        </p:nvSpPr>
        <p:spPr bwMode="black">
          <a:xfrm>
            <a:off x="399416" y="1238252"/>
            <a:ext cx="27438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defTabSz="114297">
              <a:lnSpc>
                <a:spcPct val="90000"/>
              </a:lnSpc>
              <a:spcBef>
                <a:spcPct val="20000"/>
              </a:spcBef>
            </a:pPr>
            <a:r>
              <a:rPr lang="en-US" altLang="en-US" sz="1600" b="1" kern="0" dirty="0">
                <a:solidFill>
                  <a:schemeClr val="accent1"/>
                </a:solidFill>
              </a:rPr>
              <a:t>% Saying Yes</a:t>
            </a:r>
          </a:p>
        </p:txBody>
      </p:sp>
      <p:sp>
        <p:nvSpPr>
          <p:cNvPr id="11" name="Rectangle 4"/>
          <p:cNvSpPr>
            <a:spLocks noChangeArrowheads="1"/>
          </p:cNvSpPr>
          <p:nvPr/>
        </p:nvSpPr>
        <p:spPr bwMode="auto">
          <a:xfrm>
            <a:off x="899885" y="6203206"/>
            <a:ext cx="7159851" cy="654795"/>
          </a:xfrm>
          <a:prstGeom prst="rect">
            <a:avLst/>
          </a:prstGeom>
          <a:noFill/>
          <a:ln w="9525">
            <a:noFill/>
            <a:miter lim="800000"/>
            <a:headEnd/>
            <a:tailEnd/>
          </a:ln>
        </p:spPr>
        <p:txBody>
          <a:bodyPr wrap="square" lIns="365760" tIns="0" rIns="0" bIns="137160" anchor="b">
            <a:spAutoFit/>
          </a:bodyPr>
          <a:lstStyle/>
          <a:p>
            <a:pPr defTabSz="914377" eaLnBrk="0" hangingPunct="0">
              <a:lnSpc>
                <a:spcPct val="85000"/>
              </a:lnSpc>
              <a:spcBef>
                <a:spcPct val="25000"/>
              </a:spcBef>
              <a:buClr>
                <a:schemeClr val="accent2"/>
              </a:buClr>
            </a:pPr>
            <a:endParaRPr lang="en-US" sz="1100" kern="0" dirty="0">
              <a:solidFill>
                <a:sysClr val="windowText" lastClr="000000"/>
              </a:solidFill>
              <a:latin typeface="Arial" panose="020B0604020202020204" pitchFamily="34" charset="0"/>
              <a:cs typeface="Arial" panose="020B0604020202020204" pitchFamily="34" charset="0"/>
            </a:endParaRPr>
          </a:p>
          <a:p>
            <a:pPr defTabSz="914377" eaLnBrk="0" hangingPunct="0">
              <a:lnSpc>
                <a:spcPct val="85000"/>
              </a:lnSpc>
              <a:spcBef>
                <a:spcPct val="25000"/>
              </a:spcBef>
              <a:buClr>
                <a:schemeClr val="accent2"/>
              </a:buClr>
            </a:pPr>
            <a:r>
              <a:rPr lang="en-US" sz="1100" kern="0" dirty="0">
                <a:solidFill>
                  <a:sysClr val="windowText" lastClr="000000"/>
                </a:solidFill>
                <a:latin typeface="Arial" panose="020B0604020202020204" pitchFamily="34" charset="0"/>
                <a:cs typeface="Arial" panose="020B0604020202020204" pitchFamily="34" charset="0"/>
              </a:rPr>
              <a:t>No survey in years where no data appears.</a:t>
            </a:r>
          </a:p>
          <a:p>
            <a:pPr defTabSz="914377" eaLnBrk="0" hangingPunct="0">
              <a:lnSpc>
                <a:spcPct val="85000"/>
              </a:lnSpc>
              <a:spcBef>
                <a:spcPct val="25000"/>
              </a:spcBef>
              <a:buClr>
                <a:schemeClr val="accent2"/>
              </a:buClr>
            </a:pPr>
            <a:r>
              <a:rPr lang="en-US" sz="1100" kern="0" dirty="0">
                <a:solidFill>
                  <a:sysClr val="windowText" lastClr="000000"/>
                </a:solidFill>
                <a:latin typeface="Arial" panose="020B0604020202020204" pitchFamily="34" charset="0"/>
                <a:cs typeface="Arial" panose="020B0604020202020204" pitchFamily="34" charset="0"/>
              </a:rPr>
              <a:t>SOURCES: Gallup Poll Social Series, http://news.gallup.com/file/poll/221027/171025Marijuana.pdf. </a:t>
            </a:r>
          </a:p>
        </p:txBody>
      </p:sp>
      <p:sp>
        <p:nvSpPr>
          <p:cNvPr id="13" name="Rectangle 2"/>
          <p:cNvSpPr txBox="1">
            <a:spLocks noChangeArrowheads="1"/>
          </p:cNvSpPr>
          <p:nvPr/>
        </p:nvSpPr>
        <p:spPr bwMode="black">
          <a:xfrm>
            <a:off x="899887" y="74297"/>
            <a:ext cx="658676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114297"/>
            <a:br>
              <a:rPr lang="en-US" b="0" kern="0" dirty="0">
                <a:solidFill>
                  <a:srgbClr val="337DBE"/>
                </a:solidFill>
                <a:latin typeface="+mj-lt"/>
              </a:rPr>
            </a:br>
            <a:r>
              <a:rPr lang="en-US" b="0" kern="0" dirty="0">
                <a:solidFill>
                  <a:srgbClr val="337DBE"/>
                </a:solidFill>
                <a:latin typeface="+mj-lt"/>
              </a:rPr>
              <a:t>Support for Legalization Grows </a:t>
            </a:r>
          </a:p>
        </p:txBody>
      </p:sp>
      <p:sp>
        <p:nvSpPr>
          <p:cNvPr id="16"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“Do You Think the Use of Marijuana Should Be Made Legal, Or Not?”</a:t>
            </a:r>
          </a:p>
        </p:txBody>
      </p:sp>
    </p:spTree>
    <p:extLst>
      <p:ext uri="{BB962C8B-B14F-4D97-AF65-F5344CB8AC3E}">
        <p14:creationId xmlns:p14="http://schemas.microsoft.com/office/powerpoint/2010/main" val="388808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07976" y="1397000"/>
          <a:ext cx="82645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ker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solidFill>
                <a:schemeClr val="bg1"/>
              </a:solidFill>
            </a:endParaRP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p>
        </p:txBody>
      </p:sp>
      <p:sp>
        <p:nvSpPr>
          <p:cNvPr id="58375" name="Rectangle 4"/>
          <p:cNvSpPr>
            <a:spLocks noChangeArrowheads="1"/>
          </p:cNvSpPr>
          <p:nvPr/>
        </p:nvSpPr>
        <p:spPr bwMode="black">
          <a:xfrm>
            <a:off x="399416" y="1238252"/>
            <a:ext cx="27438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defTabSz="114297">
              <a:lnSpc>
                <a:spcPct val="90000"/>
              </a:lnSpc>
              <a:spcBef>
                <a:spcPct val="20000"/>
              </a:spcBef>
            </a:pPr>
            <a:r>
              <a:rPr lang="en-US" altLang="en-US" sz="1600" b="1" kern="0" dirty="0">
                <a:solidFill>
                  <a:schemeClr val="accent1"/>
                </a:solidFill>
              </a:rPr>
              <a:t>% Saying Yes</a:t>
            </a:r>
          </a:p>
        </p:txBody>
      </p:sp>
      <p:sp>
        <p:nvSpPr>
          <p:cNvPr id="11" name="Rectangle 4"/>
          <p:cNvSpPr>
            <a:spLocks noChangeArrowheads="1"/>
          </p:cNvSpPr>
          <p:nvPr/>
        </p:nvSpPr>
        <p:spPr bwMode="auto">
          <a:xfrm>
            <a:off x="899885" y="6245525"/>
            <a:ext cx="7159851" cy="612475"/>
          </a:xfrm>
          <a:prstGeom prst="rect">
            <a:avLst/>
          </a:prstGeom>
          <a:noFill/>
          <a:ln w="9525">
            <a:noFill/>
            <a:miter lim="800000"/>
            <a:headEnd/>
            <a:tailEnd/>
          </a:ln>
        </p:spPr>
        <p:txBody>
          <a:bodyPr wrap="square" lIns="365760" tIns="0" rIns="0" bIns="137160" anchor="b">
            <a:spAutoFit/>
          </a:bodyPr>
          <a:lstStyle/>
          <a:p>
            <a:pPr defTabSz="914377" eaLnBrk="0" hangingPunct="0">
              <a:lnSpc>
                <a:spcPct val="85000"/>
              </a:lnSpc>
              <a:spcBef>
                <a:spcPct val="25000"/>
              </a:spcBef>
              <a:buClr>
                <a:schemeClr val="accent2"/>
              </a:buClr>
            </a:pPr>
            <a:endParaRPr lang="en-US" sz="1100" kern="0" dirty="0">
              <a:solidFill>
                <a:sysClr val="windowText" lastClr="000000"/>
              </a:solidFill>
              <a:latin typeface="Arial" panose="020B0604020202020204" pitchFamily="34" charset="0"/>
              <a:cs typeface="Arial" panose="020B0604020202020204" pitchFamily="34" charset="0"/>
            </a:endParaRPr>
          </a:p>
          <a:p>
            <a:pPr defTabSz="914377" eaLnBrk="0" hangingPunct="0">
              <a:lnSpc>
                <a:spcPct val="85000"/>
              </a:lnSpc>
              <a:spcBef>
                <a:spcPct val="25000"/>
              </a:spcBef>
              <a:buClr>
                <a:schemeClr val="accent2"/>
              </a:buClr>
            </a:pPr>
            <a:r>
              <a:rPr lang="en-US" sz="1100" kern="0" dirty="0">
                <a:solidFill>
                  <a:sysClr val="windowText" lastClr="000000"/>
                </a:solidFill>
                <a:latin typeface="Arial" panose="020B0604020202020204" pitchFamily="34" charset="0"/>
                <a:cs typeface="Arial" panose="020B0604020202020204" pitchFamily="34" charset="0"/>
              </a:rPr>
              <a:t>SOURCES: Gallup Poll Social Series, </a:t>
            </a:r>
            <a:r>
              <a:rPr lang="en-US" sz="1100" kern="0" dirty="0">
                <a:solidFill>
                  <a:sysClr val="windowText" lastClr="000000"/>
                </a:solidFill>
                <a:latin typeface="Arial" panose="020B0604020202020204" pitchFamily="34" charset="0"/>
                <a:cs typeface="Arial" panose="020B0604020202020204" pitchFamily="34" charset="0"/>
                <a:hlinkClick r:id="rId4"/>
              </a:rPr>
              <a:t>http://news.gallup.com/poll/221018/record-high-support-legalizing-marijuana.aspx</a:t>
            </a:r>
            <a:r>
              <a:rPr lang="en-US" sz="1100" kern="0" dirty="0">
                <a:solidFill>
                  <a:sysClr val="windowText" lastClr="000000"/>
                </a:solidFill>
                <a:latin typeface="Arial" panose="020B0604020202020204" pitchFamily="34" charset="0"/>
                <a:cs typeface="Arial" panose="020B0604020202020204" pitchFamily="34" charset="0"/>
              </a:rPr>
              <a:t>  </a:t>
            </a:r>
          </a:p>
        </p:txBody>
      </p:sp>
      <p:sp>
        <p:nvSpPr>
          <p:cNvPr id="13" name="Rectangle 2"/>
          <p:cNvSpPr txBox="1">
            <a:spLocks noChangeArrowheads="1"/>
          </p:cNvSpPr>
          <p:nvPr/>
        </p:nvSpPr>
        <p:spPr bwMode="black">
          <a:xfrm>
            <a:off x="899887" y="74297"/>
            <a:ext cx="658676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114297"/>
            <a:br>
              <a:rPr lang="en-US" b="0" kern="0" dirty="0">
                <a:solidFill>
                  <a:srgbClr val="337DBE"/>
                </a:solidFill>
                <a:latin typeface="+mj-lt"/>
              </a:rPr>
            </a:br>
            <a:r>
              <a:rPr lang="en-US" b="0" kern="0" dirty="0">
                <a:solidFill>
                  <a:srgbClr val="337DBE"/>
                </a:solidFill>
                <a:latin typeface="+mj-lt"/>
              </a:rPr>
              <a:t>Support for Legalization Grows </a:t>
            </a:r>
          </a:p>
        </p:txBody>
      </p:sp>
      <p:sp>
        <p:nvSpPr>
          <p:cNvPr id="16"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“Do You Think the Use of Marijuana Should Be Made Legal, Or Not?”</a:t>
            </a:r>
          </a:p>
        </p:txBody>
      </p:sp>
    </p:spTree>
    <p:extLst>
      <p:ext uri="{BB962C8B-B14F-4D97-AF65-F5344CB8AC3E}">
        <p14:creationId xmlns:p14="http://schemas.microsoft.com/office/powerpoint/2010/main" val="1456139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 in the USA</a:t>
            </a:r>
          </a:p>
        </p:txBody>
      </p:sp>
      <p:sp>
        <p:nvSpPr>
          <p:cNvPr id="3" name="Text Placeholder 2"/>
          <p:cNvSpPr>
            <a:spLocks noGrp="1"/>
          </p:cNvSpPr>
          <p:nvPr>
            <p:ph type="body" sz="quarter" idx="15"/>
          </p:nvPr>
        </p:nvSpPr>
        <p:spPr/>
        <p:txBody>
          <a:bodyPr/>
          <a:lstStyle/>
          <a:p>
            <a:r>
              <a:rPr lang="en-US" dirty="0"/>
              <a:t>Legalization is Accelerating</a:t>
            </a:r>
          </a:p>
        </p:txBody>
      </p:sp>
      <p:sp>
        <p:nvSpPr>
          <p:cNvPr id="4" name="Text Placeholder 3"/>
          <p:cNvSpPr>
            <a:spLocks noGrp="1"/>
          </p:cNvSpPr>
          <p:nvPr>
            <p:ph type="body" sz="quarter" idx="16"/>
          </p:nvPr>
        </p:nvSpPr>
        <p:spPr/>
        <p:txBody>
          <a:bodyPr/>
          <a:lstStyle/>
          <a:p>
            <a:r>
              <a:rPr lang="en-US" dirty="0"/>
              <a:t>SOURCE: National Journal.</a:t>
            </a:r>
          </a:p>
        </p:txBody>
      </p:sp>
      <p:sp>
        <p:nvSpPr>
          <p:cNvPr id="10" name="TextBox 9"/>
          <p:cNvSpPr txBox="1"/>
          <p:nvPr/>
        </p:nvSpPr>
        <p:spPr>
          <a:xfrm>
            <a:off x="6760477" y="1672257"/>
            <a:ext cx="1964748" cy="935420"/>
          </a:xfrm>
          <a:prstGeom prst="rect">
            <a:avLst/>
          </a:prstGeom>
          <a:noFill/>
        </p:spPr>
        <p:txBody>
          <a:bodyPr wrap="square" rtlCol="0">
            <a:noAutofit/>
          </a:bodyPr>
          <a:lstStyle/>
          <a:p>
            <a:pPr algn="ctr" defTabSz="914377">
              <a:lnSpc>
                <a:spcPct val="90000"/>
              </a:lnSpc>
              <a:spcBef>
                <a:spcPts val="1200"/>
              </a:spcBef>
              <a:buClr>
                <a:srgbClr val="337DBE"/>
              </a:buClr>
              <a:buSzPct val="77000"/>
            </a:pPr>
            <a:r>
              <a:rPr lang="en-US" sz="2000" kern="0" dirty="0">
                <a:solidFill>
                  <a:sysClr val="windowText" lastClr="000000"/>
                </a:solidFill>
              </a:rPr>
              <a:t>Congressional Cannabis Caucus</a:t>
            </a:r>
          </a:p>
        </p:txBody>
      </p:sp>
      <p:grpSp>
        <p:nvGrpSpPr>
          <p:cNvPr id="16" name="Group 15"/>
          <p:cNvGrpSpPr/>
          <p:nvPr/>
        </p:nvGrpSpPr>
        <p:grpSpPr>
          <a:xfrm>
            <a:off x="6663276" y="2725145"/>
            <a:ext cx="2147349" cy="3024691"/>
            <a:chOff x="6774392" y="1770970"/>
            <a:chExt cx="1964749" cy="3024690"/>
          </a:xfrm>
        </p:grpSpPr>
        <p:pic>
          <p:nvPicPr>
            <p:cNvPr id="7" name="Picture 6"/>
            <p:cNvPicPr>
              <a:picLocks noChangeAspect="1"/>
            </p:cNvPicPr>
            <p:nvPr/>
          </p:nvPicPr>
          <p:blipFill>
            <a:blip r:embed="rId3"/>
            <a:stretch>
              <a:fillRect/>
            </a:stretch>
          </p:blipFill>
          <p:spPr>
            <a:xfrm>
              <a:off x="7813855" y="1770970"/>
              <a:ext cx="925286" cy="1234989"/>
            </a:xfrm>
            <a:prstGeom prst="rect">
              <a:avLst/>
            </a:prstGeom>
          </p:spPr>
        </p:pic>
        <p:grpSp>
          <p:nvGrpSpPr>
            <p:cNvPr id="15" name="Group 14"/>
            <p:cNvGrpSpPr/>
            <p:nvPr/>
          </p:nvGrpSpPr>
          <p:grpSpPr>
            <a:xfrm>
              <a:off x="6774392" y="1770970"/>
              <a:ext cx="1958785" cy="3024690"/>
              <a:chOff x="6774392" y="1770970"/>
              <a:chExt cx="1958785" cy="3024690"/>
            </a:xfrm>
          </p:grpSpPr>
          <p:pic>
            <p:nvPicPr>
              <p:cNvPr id="6" name="Picture 5"/>
              <p:cNvPicPr>
                <a:picLocks noChangeAspect="1"/>
              </p:cNvPicPr>
              <p:nvPr/>
            </p:nvPicPr>
            <p:blipFill>
              <a:blip r:embed="rId4"/>
              <a:stretch>
                <a:fillRect/>
              </a:stretch>
            </p:blipFill>
            <p:spPr>
              <a:xfrm>
                <a:off x="6786576" y="1770970"/>
                <a:ext cx="925286" cy="1234989"/>
              </a:xfrm>
              <a:prstGeom prst="rect">
                <a:avLst/>
              </a:prstGeom>
            </p:spPr>
          </p:pic>
          <p:pic>
            <p:nvPicPr>
              <p:cNvPr id="8" name="Picture 7"/>
              <p:cNvPicPr>
                <a:picLocks noChangeAspect="1"/>
              </p:cNvPicPr>
              <p:nvPr/>
            </p:nvPicPr>
            <p:blipFill>
              <a:blip r:embed="rId5"/>
              <a:stretch>
                <a:fillRect/>
              </a:stretch>
            </p:blipFill>
            <p:spPr>
              <a:xfrm>
                <a:off x="6774392" y="3393297"/>
                <a:ext cx="937213" cy="1234989"/>
              </a:xfrm>
              <a:prstGeom prst="rect">
                <a:avLst/>
              </a:prstGeom>
            </p:spPr>
          </p:pic>
          <p:pic>
            <p:nvPicPr>
              <p:cNvPr id="9" name="Picture 8"/>
              <p:cNvPicPr>
                <a:picLocks noChangeAspect="1"/>
              </p:cNvPicPr>
              <p:nvPr/>
            </p:nvPicPr>
            <p:blipFill>
              <a:blip r:embed="rId6"/>
              <a:stretch>
                <a:fillRect/>
              </a:stretch>
            </p:blipFill>
            <p:spPr>
              <a:xfrm>
                <a:off x="7807891" y="3393296"/>
                <a:ext cx="925286" cy="1234989"/>
              </a:xfrm>
              <a:prstGeom prst="rect">
                <a:avLst/>
              </a:prstGeom>
            </p:spPr>
          </p:pic>
          <p:sp>
            <p:nvSpPr>
              <p:cNvPr id="11" name="TextBox 10"/>
              <p:cNvSpPr txBox="1"/>
              <p:nvPr/>
            </p:nvSpPr>
            <p:spPr>
              <a:xfrm>
                <a:off x="6774393" y="3005959"/>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err="1">
                    <a:solidFill>
                      <a:sysClr val="windowText" lastClr="000000"/>
                    </a:solidFill>
                  </a:rPr>
                  <a:t>Rohrbacher</a:t>
                </a:r>
                <a:r>
                  <a:rPr lang="en-US" sz="1000" kern="0" dirty="0">
                    <a:solidFill>
                      <a:sysClr val="windowText" lastClr="000000"/>
                    </a:solidFill>
                  </a:rPr>
                  <a:t> (CA)</a:t>
                </a:r>
              </a:p>
            </p:txBody>
          </p:sp>
          <p:sp>
            <p:nvSpPr>
              <p:cNvPr id="12" name="TextBox 11"/>
              <p:cNvSpPr txBox="1"/>
              <p:nvPr/>
            </p:nvSpPr>
            <p:spPr>
              <a:xfrm>
                <a:off x="7723789" y="3000704"/>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err="1">
                    <a:solidFill>
                      <a:sysClr val="windowText" lastClr="000000"/>
                    </a:solidFill>
                  </a:rPr>
                  <a:t>Bluemenauer</a:t>
                </a:r>
                <a:r>
                  <a:rPr lang="en-US" sz="1000" kern="0" dirty="0">
                    <a:solidFill>
                      <a:sysClr val="windowText" lastClr="000000"/>
                    </a:solidFill>
                  </a:rPr>
                  <a:t> (OR)</a:t>
                </a:r>
              </a:p>
            </p:txBody>
          </p:sp>
          <p:sp>
            <p:nvSpPr>
              <p:cNvPr id="13" name="TextBox 12"/>
              <p:cNvSpPr txBox="1"/>
              <p:nvPr/>
            </p:nvSpPr>
            <p:spPr>
              <a:xfrm>
                <a:off x="6774649" y="4621794"/>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a:solidFill>
                      <a:sysClr val="windowText" lastClr="000000"/>
                    </a:solidFill>
                  </a:rPr>
                  <a:t>Young </a:t>
                </a:r>
                <a:br>
                  <a:rPr lang="en-US" sz="1000" kern="0" dirty="0">
                    <a:solidFill>
                      <a:sysClr val="windowText" lastClr="000000"/>
                    </a:solidFill>
                  </a:rPr>
                </a:br>
                <a:r>
                  <a:rPr lang="en-US" sz="1000" kern="0" dirty="0">
                    <a:solidFill>
                      <a:sysClr val="windowText" lastClr="000000"/>
                    </a:solidFill>
                  </a:rPr>
                  <a:t>(AK)</a:t>
                </a:r>
              </a:p>
            </p:txBody>
          </p:sp>
          <p:sp>
            <p:nvSpPr>
              <p:cNvPr id="14" name="TextBox 13"/>
              <p:cNvSpPr txBox="1"/>
              <p:nvPr/>
            </p:nvSpPr>
            <p:spPr>
              <a:xfrm>
                <a:off x="7795964" y="4638005"/>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a:solidFill>
                      <a:sysClr val="windowText" lastClr="000000"/>
                    </a:solidFill>
                  </a:rPr>
                  <a:t>Polis </a:t>
                </a:r>
                <a:br>
                  <a:rPr lang="en-US" sz="1000" kern="0" dirty="0">
                    <a:solidFill>
                      <a:sysClr val="windowText" lastClr="000000"/>
                    </a:solidFill>
                  </a:rPr>
                </a:br>
                <a:r>
                  <a:rPr lang="en-US" sz="1000" kern="0" dirty="0">
                    <a:solidFill>
                      <a:sysClr val="windowText" lastClr="000000"/>
                    </a:solidFill>
                  </a:rPr>
                  <a:t>(CO)</a:t>
                </a:r>
              </a:p>
            </p:txBody>
          </p:sp>
        </p:grpSp>
      </p:grpSp>
      <p:pic>
        <p:nvPicPr>
          <p:cNvPr id="17" name="Picture 16"/>
          <p:cNvPicPr>
            <a:picLocks noChangeAspect="1"/>
          </p:cNvPicPr>
          <p:nvPr/>
        </p:nvPicPr>
        <p:blipFill>
          <a:blip r:embed="rId7"/>
          <a:stretch>
            <a:fillRect/>
          </a:stretch>
        </p:blipFill>
        <p:spPr>
          <a:xfrm>
            <a:off x="352426" y="1585668"/>
            <a:ext cx="6182729" cy="4622419"/>
          </a:xfrm>
          <a:prstGeom prst="rect">
            <a:avLst/>
          </a:prstGeom>
        </p:spPr>
      </p:pic>
    </p:spTree>
    <p:extLst>
      <p:ext uri="{BB962C8B-B14F-4D97-AF65-F5344CB8AC3E}">
        <p14:creationId xmlns:p14="http://schemas.microsoft.com/office/powerpoint/2010/main" val="1326524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 of Weed</a:t>
            </a:r>
          </a:p>
        </p:txBody>
      </p:sp>
      <p:pic>
        <p:nvPicPr>
          <p:cNvPr id="3" name="Picture 2">
            <a:hlinkClick r:id="rId3"/>
          </p:cNvPr>
          <p:cNvPicPr>
            <a:picLocks noChangeAspect="1"/>
          </p:cNvPicPr>
          <p:nvPr/>
        </p:nvPicPr>
        <p:blipFill>
          <a:blip r:embed="rId4"/>
          <a:stretch>
            <a:fillRect/>
          </a:stretch>
        </p:blipFill>
        <p:spPr>
          <a:xfrm>
            <a:off x="4099941" y="1"/>
            <a:ext cx="4257675" cy="630555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extBox 3"/>
          <p:cNvSpPr txBox="1"/>
          <p:nvPr/>
        </p:nvSpPr>
        <p:spPr>
          <a:xfrm>
            <a:off x="857249" y="6415088"/>
            <a:ext cx="5054024" cy="442912"/>
          </a:xfrm>
          <a:prstGeom prst="rect">
            <a:avLst/>
          </a:prstGeom>
          <a:noFill/>
        </p:spPr>
        <p:txBody>
          <a:bodyPr wrap="square" rtlCol="0">
            <a:noAutofit/>
          </a:bodyPr>
          <a:lstStyle/>
          <a:p>
            <a:pPr>
              <a:lnSpc>
                <a:spcPct val="90000"/>
              </a:lnSpc>
              <a:spcBef>
                <a:spcPts val="1200"/>
              </a:spcBef>
              <a:buClr>
                <a:srgbClr val="337DBE"/>
              </a:buClr>
              <a:buSzPct val="77000"/>
            </a:pPr>
            <a:r>
              <a:rPr lang="en-US" sz="1000" dirty="0"/>
              <a:t>SOURCE: National Academy of Sciences, https://www.nap.edu/catalog/24625/the-health-effects-of-cannabis-and-cannabinoids-the-current-state</a:t>
            </a:r>
          </a:p>
        </p:txBody>
      </p:sp>
      <p:sp>
        <p:nvSpPr>
          <p:cNvPr id="6" name="TextBox 5"/>
          <p:cNvSpPr txBox="1"/>
          <p:nvPr/>
        </p:nvSpPr>
        <p:spPr>
          <a:xfrm>
            <a:off x="385491" y="1815715"/>
            <a:ext cx="4002948" cy="2261335"/>
          </a:xfrm>
          <a:prstGeom prst="rect">
            <a:avLst/>
          </a:prstGeom>
          <a:solidFill>
            <a:schemeClr val="bg1"/>
          </a:solidFill>
          <a:ln>
            <a:solidFill>
              <a:schemeClr val="tx1"/>
            </a:solidFill>
          </a:ln>
        </p:spPr>
        <p:txBody>
          <a:bodyPr wrap="square" rtlCol="0">
            <a:noAutofit/>
          </a:bodyPr>
          <a:lstStyle/>
          <a:p>
            <a:pPr marL="390134" indent="-390134">
              <a:lnSpc>
                <a:spcPct val="90000"/>
              </a:lnSpc>
              <a:spcBef>
                <a:spcPts val="1600"/>
              </a:spcBef>
              <a:buClr>
                <a:srgbClr val="337DBE"/>
              </a:buClr>
              <a:buSzPct val="77000"/>
              <a:buFont typeface="Wingdings 3" panose="05040102010807070707" pitchFamily="18" charset="2"/>
              <a:buChar char=""/>
            </a:pPr>
            <a:r>
              <a:rPr lang="en-US" sz="2000" dirty="0"/>
              <a:t>Conclusive evidence</a:t>
            </a:r>
          </a:p>
          <a:p>
            <a:pPr marL="999719" lvl="1" indent="-390134">
              <a:lnSpc>
                <a:spcPct val="90000"/>
              </a:lnSpc>
              <a:spcBef>
                <a:spcPts val="1600"/>
              </a:spcBef>
              <a:buClr>
                <a:srgbClr val="337DBE"/>
              </a:buClr>
              <a:buSzPct val="77000"/>
              <a:buFont typeface="Wingdings 3" panose="05040102010807070707" pitchFamily="18" charset="2"/>
              <a:buChar char=""/>
            </a:pPr>
            <a:r>
              <a:rPr lang="en-US" sz="1600" dirty="0"/>
              <a:t>Improves the lot of adults in chronic pain</a:t>
            </a:r>
            <a:r>
              <a:rPr lang="en-US" sz="2133" dirty="0"/>
              <a:t>.</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Substantial evidence</a:t>
            </a:r>
          </a:p>
          <a:p>
            <a:pPr marL="999719" lvl="1" indent="-390134">
              <a:lnSpc>
                <a:spcPct val="90000"/>
              </a:lnSpc>
              <a:spcBef>
                <a:spcPts val="1600"/>
              </a:spcBef>
              <a:buClr>
                <a:srgbClr val="337DBE"/>
              </a:buClr>
              <a:buSzPct val="77000"/>
              <a:buFont typeface="Wingdings 3" panose="05040102010807070707" pitchFamily="18" charset="2"/>
              <a:buChar char=""/>
            </a:pPr>
            <a:r>
              <a:rPr lang="en-US" sz="1600" dirty="0"/>
              <a:t>Increases the risk of motor vehicle crashes.</a:t>
            </a:r>
            <a:endParaRPr lang="en-US" sz="2667" dirty="0"/>
          </a:p>
        </p:txBody>
      </p:sp>
      <p:sp>
        <p:nvSpPr>
          <p:cNvPr id="9" name="Text Placeholder 8">
            <a:extLst>
              <a:ext uri="{FF2B5EF4-FFF2-40B4-BE49-F238E27FC236}">
                <a16:creationId xmlns:a16="http://schemas.microsoft.com/office/drawing/2014/main" id="{40549EBB-C8CC-4872-BF1F-4A4F342F3BD2}"/>
              </a:ext>
            </a:extLst>
          </p:cNvPr>
          <p:cNvSpPr>
            <a:spLocks noGrp="1"/>
          </p:cNvSpPr>
          <p:nvPr>
            <p:ph type="body" sz="quarter" idx="15"/>
          </p:nvPr>
        </p:nvSpPr>
        <p:spPr/>
        <p:txBody>
          <a:bodyPr/>
          <a:lstStyle/>
          <a:p>
            <a:r>
              <a:rPr lang="en-US" dirty="0"/>
              <a:t>What the Experts Say</a:t>
            </a:r>
          </a:p>
        </p:txBody>
      </p:sp>
    </p:spTree>
    <p:extLst>
      <p:ext uri="{BB962C8B-B14F-4D97-AF65-F5344CB8AC3E}">
        <p14:creationId xmlns:p14="http://schemas.microsoft.com/office/powerpoint/2010/main" val="1816827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23B4-D18D-4806-9CCD-BD1D30D25A05}"/>
              </a:ext>
            </a:extLst>
          </p:cNvPr>
          <p:cNvSpPr>
            <a:spLocks noGrp="1"/>
          </p:cNvSpPr>
          <p:nvPr>
            <p:ph type="title"/>
          </p:nvPr>
        </p:nvSpPr>
        <p:spPr/>
        <p:txBody>
          <a:bodyPr/>
          <a:lstStyle/>
          <a:p>
            <a:r>
              <a:rPr lang="en-US" dirty="0"/>
              <a:t>Cannabis as Medicine</a:t>
            </a:r>
          </a:p>
        </p:txBody>
      </p:sp>
      <p:sp>
        <p:nvSpPr>
          <p:cNvPr id="3" name="Text Placeholder 2">
            <a:extLst>
              <a:ext uri="{FF2B5EF4-FFF2-40B4-BE49-F238E27FC236}">
                <a16:creationId xmlns:a16="http://schemas.microsoft.com/office/drawing/2014/main" id="{5874CE40-8D9E-4696-85CA-74FE592F59BF}"/>
              </a:ext>
            </a:extLst>
          </p:cNvPr>
          <p:cNvSpPr>
            <a:spLocks noGrp="1"/>
          </p:cNvSpPr>
          <p:nvPr>
            <p:ph type="body" sz="quarter" idx="15"/>
          </p:nvPr>
        </p:nvSpPr>
        <p:spPr/>
        <p:txBody>
          <a:bodyPr/>
          <a:lstStyle/>
          <a:p>
            <a:r>
              <a:rPr lang="en-US" dirty="0"/>
              <a:t>Treatments for Occupational-Related Conditions</a:t>
            </a:r>
          </a:p>
        </p:txBody>
      </p:sp>
      <p:sp>
        <p:nvSpPr>
          <p:cNvPr id="4" name="Text Placeholder 3">
            <a:extLst>
              <a:ext uri="{FF2B5EF4-FFF2-40B4-BE49-F238E27FC236}">
                <a16:creationId xmlns:a16="http://schemas.microsoft.com/office/drawing/2014/main" id="{717D2879-5F4A-4693-B65B-26FE6FFF9B92}"/>
              </a:ext>
            </a:extLst>
          </p:cNvPr>
          <p:cNvSpPr>
            <a:spLocks noGrp="1"/>
          </p:cNvSpPr>
          <p:nvPr>
            <p:ph type="body" sz="quarter" idx="16"/>
          </p:nvPr>
        </p:nvSpPr>
        <p:spPr/>
        <p:txBody>
          <a:bodyPr/>
          <a:lstStyle/>
          <a:p>
            <a:r>
              <a:rPr lang="en-US" dirty="0"/>
              <a:t>Source: David Dietz, “Medical Marijuana, Occupational Injuries, and the Workplace: 2017 Status Update,” https://www.ncci.com/Articles/Pages/II_Insights_MedMarijuana-OccupInjuries.aspx</a:t>
            </a:r>
          </a:p>
        </p:txBody>
      </p:sp>
      <p:sp>
        <p:nvSpPr>
          <p:cNvPr id="5" name="Text Placeholder 4">
            <a:extLst>
              <a:ext uri="{FF2B5EF4-FFF2-40B4-BE49-F238E27FC236}">
                <a16:creationId xmlns:a16="http://schemas.microsoft.com/office/drawing/2014/main" id="{8A29966A-E5C4-4CC5-BAB6-0A44329040AB}"/>
              </a:ext>
            </a:extLst>
          </p:cNvPr>
          <p:cNvSpPr>
            <a:spLocks noGrp="1"/>
          </p:cNvSpPr>
          <p:nvPr>
            <p:ph type="body" sz="quarter" idx="30"/>
          </p:nvPr>
        </p:nvSpPr>
        <p:spPr/>
        <p:txBody>
          <a:bodyPr/>
          <a:lstStyle/>
          <a:p>
            <a:r>
              <a:rPr lang="en-US" dirty="0"/>
              <a:t>Work-Related Conditions</a:t>
            </a:r>
          </a:p>
        </p:txBody>
      </p:sp>
      <p:sp>
        <p:nvSpPr>
          <p:cNvPr id="6" name="Text Placeholder 5">
            <a:extLst>
              <a:ext uri="{FF2B5EF4-FFF2-40B4-BE49-F238E27FC236}">
                <a16:creationId xmlns:a16="http://schemas.microsoft.com/office/drawing/2014/main" id="{B67A05E3-E7D1-4625-B939-51B18CFEFA30}"/>
              </a:ext>
            </a:extLst>
          </p:cNvPr>
          <p:cNvSpPr>
            <a:spLocks noGrp="1"/>
          </p:cNvSpPr>
          <p:nvPr>
            <p:ph type="body" sz="quarter" idx="32"/>
          </p:nvPr>
        </p:nvSpPr>
        <p:spPr/>
        <p:txBody>
          <a:bodyPr/>
          <a:lstStyle/>
          <a:p>
            <a:r>
              <a:rPr lang="en-US" dirty="0"/>
              <a:t>Cannabis vs. Opioids</a:t>
            </a:r>
          </a:p>
        </p:txBody>
      </p:sp>
      <p:sp>
        <p:nvSpPr>
          <p:cNvPr id="7" name="Content Placeholder 6">
            <a:extLst>
              <a:ext uri="{FF2B5EF4-FFF2-40B4-BE49-F238E27FC236}">
                <a16:creationId xmlns:a16="http://schemas.microsoft.com/office/drawing/2014/main" id="{7C2A4B65-CDC5-4292-B6D1-0BD18F9864C7}"/>
              </a:ext>
            </a:extLst>
          </p:cNvPr>
          <p:cNvSpPr>
            <a:spLocks noGrp="1"/>
          </p:cNvSpPr>
          <p:nvPr>
            <p:ph sz="quarter" idx="33"/>
          </p:nvPr>
        </p:nvSpPr>
        <p:spPr/>
        <p:txBody>
          <a:bodyPr/>
          <a:lstStyle/>
          <a:p>
            <a:r>
              <a:rPr lang="en-US" dirty="0"/>
              <a:t>Chronic Pain</a:t>
            </a:r>
          </a:p>
          <a:p>
            <a:r>
              <a:rPr lang="en-US" dirty="0"/>
              <a:t>Anxiety and Depression</a:t>
            </a:r>
          </a:p>
          <a:p>
            <a:r>
              <a:rPr lang="en-US" dirty="0"/>
              <a:t>PTSD</a:t>
            </a:r>
          </a:p>
          <a:p>
            <a:r>
              <a:rPr lang="en-US" dirty="0"/>
              <a:t>Traumatic Brain Injury</a:t>
            </a:r>
          </a:p>
          <a:p>
            <a:r>
              <a:rPr lang="en-US" dirty="0"/>
              <a:t>Spasticity Following Spinal Cord Injury</a:t>
            </a:r>
          </a:p>
        </p:txBody>
      </p:sp>
      <p:sp>
        <p:nvSpPr>
          <p:cNvPr id="8" name="Content Placeholder 7">
            <a:extLst>
              <a:ext uri="{FF2B5EF4-FFF2-40B4-BE49-F238E27FC236}">
                <a16:creationId xmlns:a16="http://schemas.microsoft.com/office/drawing/2014/main" id="{C729A2A1-D115-4927-A06D-0C521871E086}"/>
              </a:ext>
            </a:extLst>
          </p:cNvPr>
          <p:cNvSpPr>
            <a:spLocks noGrp="1"/>
          </p:cNvSpPr>
          <p:nvPr>
            <p:ph sz="quarter" idx="34"/>
          </p:nvPr>
        </p:nvSpPr>
        <p:spPr/>
        <p:txBody>
          <a:bodyPr/>
          <a:lstStyle/>
          <a:p>
            <a:r>
              <a:rPr lang="en-US" dirty="0"/>
              <a:t>‘Highly suggestive studies’</a:t>
            </a:r>
          </a:p>
          <a:p>
            <a:pPr lvl="1"/>
            <a:r>
              <a:rPr lang="en-US" dirty="0"/>
              <a:t>Death Certificate Study</a:t>
            </a:r>
          </a:p>
          <a:p>
            <a:pPr lvl="1"/>
            <a:r>
              <a:rPr lang="en-US" dirty="0"/>
              <a:t>Dispensaries Study</a:t>
            </a:r>
          </a:p>
          <a:p>
            <a:pPr lvl="1"/>
            <a:r>
              <a:rPr lang="en-US" dirty="0"/>
              <a:t>Medicare/Medicaid Study</a:t>
            </a:r>
          </a:p>
          <a:p>
            <a:pPr lvl="1"/>
            <a:r>
              <a:rPr lang="en-US" dirty="0"/>
              <a:t>Auto Fatality Study</a:t>
            </a:r>
          </a:p>
          <a:p>
            <a:r>
              <a:rPr lang="en-US" dirty="0"/>
              <a:t>Not conclusive – Further Study Needed</a:t>
            </a:r>
          </a:p>
        </p:txBody>
      </p:sp>
    </p:spTree>
    <p:extLst>
      <p:ext uri="{BB962C8B-B14F-4D97-AF65-F5344CB8AC3E}">
        <p14:creationId xmlns:p14="http://schemas.microsoft.com/office/powerpoint/2010/main" val="51456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uzz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7440" y="1488441"/>
            <a:ext cx="4389120" cy="4389120"/>
          </a:xfrm>
          <a:prstGeom prst="rect">
            <a:avLst/>
          </a:prstGeom>
        </p:spPr>
      </p:pic>
      <p:sp>
        <p:nvSpPr>
          <p:cNvPr id="1030" name="Rectangle 2"/>
          <p:cNvSpPr>
            <a:spLocks noGrp="1" noChangeArrowheads="1"/>
          </p:cNvSpPr>
          <p:nvPr>
            <p:ph type="title"/>
          </p:nvPr>
        </p:nvSpPr>
        <p:spPr>
          <a:xfrm>
            <a:off x="395116" y="232327"/>
            <a:ext cx="8458200" cy="950976"/>
          </a:xfrm>
        </p:spPr>
        <p:txBody>
          <a:bodyPr/>
          <a:lstStyle/>
          <a:p>
            <a:r>
              <a:rPr lang="en-US" dirty="0"/>
              <a:t>Road Safety</a:t>
            </a:r>
          </a:p>
        </p:txBody>
      </p:sp>
      <p:sp>
        <p:nvSpPr>
          <p:cNvPr id="15" name="Text Placeholder 14"/>
          <p:cNvSpPr>
            <a:spLocks noGrp="1"/>
          </p:cNvSpPr>
          <p:nvPr>
            <p:ph type="body" sz="quarter" idx="16"/>
          </p:nvPr>
        </p:nvSpPr>
        <p:spPr/>
        <p:txBody>
          <a:bodyPr/>
          <a:lstStyle/>
          <a:p>
            <a:r>
              <a:rPr lang="en-US"/>
              <a:t>Source: </a:t>
            </a:r>
            <a:r>
              <a:rPr lang="en-US" dirty="0"/>
              <a:t>Insurance Information Institute research.</a:t>
            </a:r>
          </a:p>
        </p:txBody>
      </p:sp>
      <p:sp>
        <p:nvSpPr>
          <p:cNvPr id="1036" name="Text Box 7"/>
          <p:cNvSpPr txBox="1">
            <a:spLocks noChangeArrowheads="1"/>
          </p:cNvSpPr>
          <p:nvPr/>
        </p:nvSpPr>
        <p:spPr bwMode="gray">
          <a:xfrm>
            <a:off x="5206549" y="2683475"/>
            <a:ext cx="1297707"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Distracted driving</a:t>
            </a:r>
          </a:p>
        </p:txBody>
      </p:sp>
      <p:sp>
        <p:nvSpPr>
          <p:cNvPr id="1037" name="Text Box 7"/>
          <p:cNvSpPr txBox="1">
            <a:spLocks noChangeArrowheads="1"/>
          </p:cNvSpPr>
          <p:nvPr/>
        </p:nvSpPr>
        <p:spPr bwMode="gray">
          <a:xfrm>
            <a:off x="5250031" y="4430328"/>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Faster driving</a:t>
            </a:r>
          </a:p>
        </p:txBody>
      </p:sp>
      <p:sp>
        <p:nvSpPr>
          <p:cNvPr id="13" name="Text Box 7"/>
          <p:cNvSpPr txBox="1">
            <a:spLocks noChangeArrowheads="1"/>
          </p:cNvSpPr>
          <p:nvPr/>
        </p:nvSpPr>
        <p:spPr bwMode="gray">
          <a:xfrm>
            <a:off x="3049138" y="2210150"/>
            <a:ext cx="1640788" cy="559367"/>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Economic </a:t>
            </a:r>
            <a:br>
              <a:rPr lang="en-US" sz="1600" b="1" dirty="0">
                <a:solidFill>
                  <a:schemeClr val="bg1"/>
                </a:solidFill>
              </a:rPr>
            </a:br>
            <a:r>
              <a:rPr lang="en-US" sz="1600" b="1" dirty="0">
                <a:solidFill>
                  <a:schemeClr val="bg1"/>
                </a:solidFill>
              </a:rPr>
              <a:t>well-being</a:t>
            </a:r>
          </a:p>
        </p:txBody>
      </p:sp>
      <p:sp>
        <p:nvSpPr>
          <p:cNvPr id="11" name="Text Box 7"/>
          <p:cNvSpPr txBox="1">
            <a:spLocks noChangeArrowheads="1"/>
          </p:cNvSpPr>
          <p:nvPr/>
        </p:nvSpPr>
        <p:spPr bwMode="gray">
          <a:xfrm>
            <a:off x="3901095" y="5301229"/>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Legalized marijuana</a:t>
            </a:r>
          </a:p>
        </p:txBody>
      </p:sp>
      <p:sp>
        <p:nvSpPr>
          <p:cNvPr id="14" name="Text Box 7"/>
          <p:cNvSpPr txBox="1">
            <a:spLocks noChangeArrowheads="1"/>
          </p:cNvSpPr>
          <p:nvPr/>
        </p:nvSpPr>
        <p:spPr bwMode="gray">
          <a:xfrm>
            <a:off x="2472583" y="3979885"/>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Expensive auto parts</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4231" y="4715887"/>
            <a:ext cx="548640" cy="5974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70827" y="1603083"/>
            <a:ext cx="597408" cy="597408"/>
          </a:xfrm>
          <a:prstGeom prst="rect">
            <a:avLst/>
          </a:prstGeom>
        </p:spPr>
      </p:pic>
      <p:sp>
        <p:nvSpPr>
          <p:cNvPr id="17" name="Text Box 7"/>
          <p:cNvSpPr txBox="1">
            <a:spLocks noChangeArrowheads="1"/>
          </p:cNvSpPr>
          <p:nvPr/>
        </p:nvSpPr>
        <p:spPr bwMode="gray">
          <a:xfrm>
            <a:off x="915148" y="3554731"/>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Safety Devices Can Be Expensive</a:t>
            </a:r>
          </a:p>
        </p:txBody>
      </p:sp>
      <p:sp>
        <p:nvSpPr>
          <p:cNvPr id="18" name="Text Box 7"/>
          <p:cNvSpPr txBox="1">
            <a:spLocks noChangeArrowheads="1"/>
          </p:cNvSpPr>
          <p:nvPr/>
        </p:nvSpPr>
        <p:spPr bwMode="gray">
          <a:xfrm>
            <a:off x="1596639" y="1414840"/>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Better Economy = More Drivers = More Accidents</a:t>
            </a:r>
          </a:p>
        </p:txBody>
      </p:sp>
      <p:sp>
        <p:nvSpPr>
          <p:cNvPr id="20" name="Text Box 7"/>
          <p:cNvSpPr txBox="1">
            <a:spLocks noChangeArrowheads="1"/>
          </p:cNvSpPr>
          <p:nvPr/>
        </p:nvSpPr>
        <p:spPr bwMode="gray">
          <a:xfrm>
            <a:off x="6094863" y="1422805"/>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14 Percent of Injury Crashes</a:t>
            </a:r>
          </a:p>
        </p:txBody>
      </p:sp>
      <p:sp>
        <p:nvSpPr>
          <p:cNvPr id="21" name="Text Box 7"/>
          <p:cNvSpPr txBox="1">
            <a:spLocks noChangeArrowheads="1"/>
          </p:cNvSpPr>
          <p:nvPr/>
        </p:nvSpPr>
        <p:spPr bwMode="gray">
          <a:xfrm>
            <a:off x="6453531" y="3761809"/>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Speed</a:t>
            </a:r>
          </a:p>
          <a:p>
            <a:pPr algn="ctr" eaLnBrk="0" hangingPunct="0">
              <a:lnSpc>
                <a:spcPct val="90000"/>
              </a:lnSpc>
              <a:spcBef>
                <a:spcPts val="300"/>
              </a:spcBef>
              <a:buSzPct val="90000"/>
            </a:pPr>
            <a:r>
              <a:rPr lang="en-US" sz="1600" dirty="0"/>
              <a:t>Still</a:t>
            </a:r>
          </a:p>
          <a:p>
            <a:pPr algn="ctr" eaLnBrk="0" hangingPunct="0">
              <a:lnSpc>
                <a:spcPct val="90000"/>
              </a:lnSpc>
              <a:spcBef>
                <a:spcPts val="300"/>
              </a:spcBef>
              <a:buSzPct val="90000"/>
            </a:pPr>
            <a:r>
              <a:rPr lang="en-US" sz="1600" dirty="0"/>
              <a:t>Kills</a:t>
            </a:r>
          </a:p>
        </p:txBody>
      </p:sp>
      <p:sp>
        <p:nvSpPr>
          <p:cNvPr id="22" name="Text Box 7"/>
          <p:cNvSpPr txBox="1">
            <a:spLocks noChangeArrowheads="1"/>
          </p:cNvSpPr>
          <p:nvPr/>
        </p:nvSpPr>
        <p:spPr bwMode="gray">
          <a:xfrm>
            <a:off x="3897966" y="6011933"/>
            <a:ext cx="1452499" cy="491592"/>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It’s Not Funny</a:t>
            </a:r>
          </a:p>
        </p:txBody>
      </p:sp>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87933" y="3310443"/>
            <a:ext cx="749808" cy="713232"/>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58601" y="1846843"/>
            <a:ext cx="865675" cy="865675"/>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51903" y="3875592"/>
            <a:ext cx="896112" cy="554736"/>
          </a:xfrm>
          <a:prstGeom prst="rect">
            <a:avLst/>
          </a:prstGeom>
        </p:spPr>
      </p:pic>
      <p:grpSp>
        <p:nvGrpSpPr>
          <p:cNvPr id="16" name="Group 15"/>
          <p:cNvGrpSpPr/>
          <p:nvPr/>
        </p:nvGrpSpPr>
        <p:grpSpPr>
          <a:xfrm>
            <a:off x="4225243" y="2936910"/>
            <a:ext cx="693515" cy="704631"/>
            <a:chOff x="4059002" y="2863022"/>
            <a:chExt cx="892650" cy="906957"/>
          </a:xfrm>
        </p:grpSpPr>
        <p:sp>
          <p:nvSpPr>
            <p:cNvPr id="6" name="Rectangle 5"/>
            <p:cNvSpPr/>
            <p:nvPr/>
          </p:nvSpPr>
          <p:spPr>
            <a:xfrm>
              <a:off x="4195422" y="3316656"/>
              <a:ext cx="619810" cy="453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8" name="Triangle 7"/>
            <p:cNvSpPr/>
            <p:nvPr/>
          </p:nvSpPr>
          <p:spPr>
            <a:xfrm>
              <a:off x="4059002" y="2863022"/>
              <a:ext cx="892650" cy="5142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sp>
        <p:nvSpPr>
          <p:cNvPr id="12" name="Text Box 12"/>
          <p:cNvSpPr txBox="1">
            <a:spLocks noChangeArrowheads="1"/>
          </p:cNvSpPr>
          <p:nvPr/>
        </p:nvSpPr>
        <p:spPr bwMode="gray">
          <a:xfrm>
            <a:off x="3929795" y="3760243"/>
            <a:ext cx="1270000" cy="516464"/>
          </a:xfrm>
          <a:prstGeom prst="rect">
            <a:avLst/>
          </a:prstGeom>
          <a:noFill/>
          <a:ln w="9525">
            <a:noFill/>
            <a:miter lim="800000"/>
            <a:headEnd/>
            <a:tailEnd/>
          </a:ln>
          <a:effectLst/>
        </p:spPr>
        <p:txBody>
          <a:bodyPr wrap="square" lIns="0" tIns="0" rIns="0" bIns="0" anchor="t">
            <a:noAutofit/>
          </a:bodyPr>
          <a:lstStyle/>
          <a:p>
            <a:pPr algn="ctr" eaLnBrk="0" hangingPunct="0">
              <a:lnSpc>
                <a:spcPct val="80000"/>
              </a:lnSpc>
              <a:buSzPct val="90000"/>
              <a:buFont typeface="Wingdings" pitchFamily="2" charset="2"/>
              <a:buNone/>
            </a:pPr>
            <a:r>
              <a:rPr lang="en-US" sz="2000" dirty="0"/>
              <a:t>Why rates go up</a:t>
            </a:r>
          </a:p>
        </p:txBody>
      </p:sp>
    </p:spTree>
    <p:extLst>
      <p:ext uri="{BB962C8B-B14F-4D97-AF65-F5344CB8AC3E}">
        <p14:creationId xmlns:p14="http://schemas.microsoft.com/office/powerpoint/2010/main" val="2460537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37"/>
                                        </p:tgtEl>
                                        <p:attrNameLst>
                                          <p:attrName>style.visibility</p:attrName>
                                        </p:attrNameLst>
                                      </p:cBhvr>
                                      <p:to>
                                        <p:strVal val="visible"/>
                                      </p:to>
                                    </p:set>
                                    <p:animEffect transition="in" filter="fade">
                                      <p:cBhvr>
                                        <p:cTn id="10" dur="500"/>
                                        <p:tgtEl>
                                          <p:spTgt spid="103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P spid="1037" grpId="0"/>
      <p:bldP spid="13" grpId="0"/>
      <p:bldP spid="11" grpId="0"/>
      <p:bldP spid="14" grpId="0"/>
      <p:bldP spid="17" grpId="0"/>
      <p:bldP spid="18" grpId="0"/>
      <p:bldP spid="20" grpId="0"/>
      <p:bldP spid="21" grpId="0"/>
      <p:bldP spid="22"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 Probability</a:t>
            </a:r>
          </a:p>
        </p:txBody>
      </p:sp>
      <p:pic>
        <p:nvPicPr>
          <p:cNvPr id="4" name="Picture 3"/>
          <p:cNvPicPr>
            <a:picLocks noChangeAspect="1"/>
          </p:cNvPicPr>
          <p:nvPr/>
        </p:nvPicPr>
        <p:blipFill>
          <a:blip r:embed="rId3"/>
          <a:stretch>
            <a:fillRect/>
          </a:stretch>
        </p:blipFill>
        <p:spPr>
          <a:xfrm>
            <a:off x="1147809" y="1182287"/>
            <a:ext cx="6841177" cy="4672608"/>
          </a:xfrm>
          <a:prstGeom prst="rect">
            <a:avLst/>
          </a:prstGeom>
        </p:spPr>
      </p:pic>
      <p:sp>
        <p:nvSpPr>
          <p:cNvPr id="5" name="TextBox 4"/>
          <p:cNvSpPr txBox="1"/>
          <p:nvPr/>
        </p:nvSpPr>
        <p:spPr>
          <a:xfrm>
            <a:off x="849746" y="6391564"/>
            <a:ext cx="7869381" cy="332509"/>
          </a:xfrm>
          <a:prstGeom prst="rect">
            <a:avLst/>
          </a:prstGeom>
          <a:noFill/>
        </p:spPr>
        <p:txBody>
          <a:bodyPr wrap="square" rtlCol="0">
            <a:noAutofit/>
          </a:bodyPr>
          <a:lstStyle/>
          <a:p>
            <a:pPr>
              <a:lnSpc>
                <a:spcPct val="90000"/>
              </a:lnSpc>
              <a:spcBef>
                <a:spcPts val="1600"/>
              </a:spcBef>
              <a:buClr>
                <a:srgbClr val="337DBE"/>
              </a:buClr>
              <a:buSzPct val="77000"/>
            </a:pPr>
            <a:r>
              <a:rPr lang="en-US" sz="1000" dirty="0"/>
              <a:t>SOURCE: Sewell, Poling, </a:t>
            </a:r>
            <a:r>
              <a:rPr lang="en-US" sz="1000" dirty="0" err="1"/>
              <a:t>Sofuoglu</a:t>
            </a:r>
            <a:r>
              <a:rPr lang="en-US" sz="1000" dirty="0"/>
              <a:t>, “The Effect of Cannabis Compared with Alcohol on Driving,” American Journal on Addictions, 2009.</a:t>
            </a:r>
          </a:p>
        </p:txBody>
      </p:sp>
      <p:sp>
        <p:nvSpPr>
          <p:cNvPr id="11"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Chance of Accident Rises Sharply As Consumption Rises.</a:t>
            </a:r>
          </a:p>
        </p:txBody>
      </p:sp>
    </p:spTree>
    <p:extLst>
      <p:ext uri="{BB962C8B-B14F-4D97-AF65-F5344CB8AC3E}">
        <p14:creationId xmlns:p14="http://schemas.microsoft.com/office/powerpoint/2010/main" val="187162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Sales Lead to More Accidents</a:t>
            </a:r>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6"/>
          </p:nvPr>
        </p:nvSpPr>
        <p:spPr/>
        <p:txBody>
          <a:bodyPr/>
          <a:lstStyle/>
          <a:p>
            <a:r>
              <a:rPr lang="en-US" dirty="0"/>
              <a:t>SOURCE: Highway Loss Data Institute.</a:t>
            </a:r>
          </a:p>
        </p:txBody>
      </p:sp>
      <p:graphicFrame>
        <p:nvGraphicFramePr>
          <p:cNvPr id="22" name="Chart 21"/>
          <p:cNvGraphicFramePr/>
          <p:nvPr>
            <p:extLst/>
          </p:nvPr>
        </p:nvGraphicFramePr>
        <p:xfrm>
          <a:off x="492869" y="1624729"/>
          <a:ext cx="3893448" cy="467005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3" y="1751725"/>
            <a:ext cx="4186073" cy="3853793"/>
          </a:xfrm>
          <a:prstGeom prst="rect">
            <a:avLst/>
          </a:prstGeom>
          <a:noFill/>
        </p:spPr>
        <p:txBody>
          <a:bodyPr wrap="square" rtlCol="0">
            <a:noAutofit/>
          </a:bodyPr>
          <a:lstStyle/>
          <a:p>
            <a:pPr marL="390134" indent="-390134">
              <a:lnSpc>
                <a:spcPct val="90000"/>
              </a:lnSpc>
              <a:spcBef>
                <a:spcPts val="1600"/>
              </a:spcBef>
              <a:buClr>
                <a:srgbClr val="337DBE"/>
              </a:buClr>
              <a:buSzPct val="77000"/>
              <a:buFont typeface="Wingdings 3" panose="05040102010807070707" pitchFamily="18" charset="2"/>
              <a:buChar char=""/>
            </a:pPr>
            <a:r>
              <a:rPr lang="en-US" sz="2000" dirty="0"/>
              <a:t>Look at ‘Real World’ Crashes</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All Measures Statistically Significant</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‘Overall’ Measure a Good Proxy for What Will Happen in Any State</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Auto Accidents are 6% of WC claims; 12% of Losses</a:t>
            </a:r>
          </a:p>
          <a:p>
            <a:pPr marL="390134" indent="-390134">
              <a:lnSpc>
                <a:spcPct val="90000"/>
              </a:lnSpc>
              <a:spcBef>
                <a:spcPts val="1600"/>
              </a:spcBef>
              <a:buClr>
                <a:srgbClr val="337DBE"/>
              </a:buClr>
              <a:buSzPct val="77000"/>
              <a:buFont typeface="Wingdings 3" panose="05040102010807070707" pitchFamily="18" charset="2"/>
              <a:buChar char=""/>
            </a:pPr>
            <a:endParaRPr lang="en-US" sz="2000" dirty="0"/>
          </a:p>
          <a:p>
            <a:pPr marL="390134" indent="-390134">
              <a:lnSpc>
                <a:spcPct val="90000"/>
              </a:lnSpc>
              <a:spcBef>
                <a:spcPts val="16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1285995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While High – the Legal Framework</a:t>
            </a:r>
          </a:p>
        </p:txBody>
      </p:sp>
      <p:sp>
        <p:nvSpPr>
          <p:cNvPr id="3" name="Text Placeholder 2"/>
          <p:cNvSpPr>
            <a:spLocks noGrp="1"/>
          </p:cNvSpPr>
          <p:nvPr>
            <p:ph type="body" sz="quarter" idx="15"/>
          </p:nvPr>
        </p:nvSpPr>
        <p:spPr/>
        <p:txBody>
          <a:bodyPr/>
          <a:lstStyle/>
          <a:p>
            <a:r>
              <a:rPr lang="en-US" dirty="0"/>
              <a:t>Illegal Everywhere, but What Makes You High?</a:t>
            </a:r>
          </a:p>
        </p:txBody>
      </p:sp>
      <p:sp>
        <p:nvSpPr>
          <p:cNvPr id="4" name="Text Placeholder 3"/>
          <p:cNvSpPr>
            <a:spLocks noGrp="1"/>
          </p:cNvSpPr>
          <p:nvPr>
            <p:ph type="body" sz="quarter" idx="16"/>
          </p:nvPr>
        </p:nvSpPr>
        <p:spPr>
          <a:xfrm>
            <a:off x="1133856" y="6413063"/>
            <a:ext cx="7680960" cy="296736"/>
          </a:xfrm>
        </p:spPr>
        <p:txBody>
          <a:bodyPr/>
          <a:lstStyle/>
          <a:p>
            <a:r>
              <a:rPr lang="en-US" dirty="0"/>
              <a:t>SOURCE: National Conference of State Legislators, National Organization for Reform of Marijuana Laws (NORML), </a:t>
            </a:r>
          </a:p>
        </p:txBody>
      </p:sp>
      <p:sp>
        <p:nvSpPr>
          <p:cNvPr id="6" name="TextBox 5"/>
          <p:cNvSpPr txBox="1"/>
          <p:nvPr/>
        </p:nvSpPr>
        <p:spPr>
          <a:xfrm>
            <a:off x="6366933" y="1739470"/>
            <a:ext cx="2293164" cy="1592868"/>
          </a:xfrm>
          <a:prstGeom prst="rect">
            <a:avLst/>
          </a:prstGeom>
          <a:noFill/>
        </p:spPr>
        <p:txBody>
          <a:bodyPr wrap="square" rtlCol="0">
            <a:noAutofit/>
          </a:bodyPr>
          <a:lstStyle/>
          <a:p>
            <a:pPr>
              <a:lnSpc>
                <a:spcPct val="90000"/>
              </a:lnSpc>
              <a:spcBef>
                <a:spcPts val="1600"/>
              </a:spcBef>
              <a:buClr>
                <a:srgbClr val="337DBE"/>
              </a:buClr>
              <a:buSzPct val="77000"/>
            </a:pPr>
            <a:r>
              <a:rPr lang="en-US" sz="2667" dirty="0">
                <a:solidFill>
                  <a:srgbClr val="FC0000"/>
                </a:solidFill>
              </a:rPr>
              <a:t>●</a:t>
            </a:r>
            <a:r>
              <a:rPr lang="en-US" sz="1600" dirty="0"/>
              <a:t> Under the Influence</a:t>
            </a:r>
            <a:br>
              <a:rPr lang="en-US" sz="1600" dirty="0"/>
            </a:br>
            <a:r>
              <a:rPr lang="en-US" sz="2667" dirty="0">
                <a:solidFill>
                  <a:srgbClr val="078709"/>
                </a:solidFill>
              </a:rPr>
              <a:t>●</a:t>
            </a:r>
            <a:r>
              <a:rPr lang="en-US" sz="1600" dirty="0"/>
              <a:t> Per Se</a:t>
            </a:r>
            <a:br>
              <a:rPr lang="en-US" sz="1600" dirty="0"/>
            </a:br>
            <a:r>
              <a:rPr lang="en-US" sz="2667" dirty="0">
                <a:solidFill>
                  <a:srgbClr val="F6FB00"/>
                </a:solidFill>
              </a:rPr>
              <a:t>●</a:t>
            </a:r>
            <a:r>
              <a:rPr lang="en-US" sz="1600" dirty="0"/>
              <a:t> Incapacitated</a:t>
            </a:r>
          </a:p>
          <a:p>
            <a:pPr>
              <a:lnSpc>
                <a:spcPct val="90000"/>
              </a:lnSpc>
              <a:spcBef>
                <a:spcPts val="1600"/>
              </a:spcBef>
              <a:buClr>
                <a:srgbClr val="337DBE"/>
              </a:buClr>
              <a:buSzPct val="77000"/>
            </a:pPr>
            <a:endParaRPr lang="en-US" sz="2667" dirty="0"/>
          </a:p>
        </p:txBody>
      </p:sp>
      <p:sp>
        <p:nvSpPr>
          <p:cNvPr id="7" name="Text Placeholder 4"/>
          <p:cNvSpPr txBox="1">
            <a:spLocks/>
          </p:cNvSpPr>
          <p:nvPr/>
        </p:nvSpPr>
        <p:spPr bwMode="gray">
          <a:xfrm>
            <a:off x="356617" y="5686894"/>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RI: ‘Zero Tolerance (Medical Exception).’ Rest of NE: ‘Incapable of Driving Safely.’</a:t>
            </a:r>
          </a:p>
        </p:txBody>
      </p:sp>
      <p:pic>
        <p:nvPicPr>
          <p:cNvPr id="8" name="Picture 7"/>
          <p:cNvPicPr>
            <a:picLocks noChangeAspect="1"/>
          </p:cNvPicPr>
          <p:nvPr/>
        </p:nvPicPr>
        <p:blipFill>
          <a:blip r:embed="rId3"/>
          <a:stretch>
            <a:fillRect/>
          </a:stretch>
        </p:blipFill>
        <p:spPr>
          <a:xfrm>
            <a:off x="356617" y="1744539"/>
            <a:ext cx="5813275" cy="3861749"/>
          </a:xfrm>
          <a:prstGeom prst="rect">
            <a:avLst/>
          </a:prstGeom>
        </p:spPr>
      </p:pic>
    </p:spTree>
    <p:extLst>
      <p:ext uri="{BB962C8B-B14F-4D97-AF65-F5344CB8AC3E}">
        <p14:creationId xmlns:p14="http://schemas.microsoft.com/office/powerpoint/2010/main" val="154768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556460" cy="893816"/>
          </a:xfrm>
        </p:spPr>
        <p:txBody>
          <a:bodyPr/>
          <a:lstStyle/>
          <a:p>
            <a:r>
              <a:rPr lang="en-US" dirty="0"/>
              <a:t>Net Underwriting Gains &amp; Losses,</a:t>
            </a:r>
            <a:br>
              <a:rPr lang="en-US" dirty="0"/>
            </a:br>
            <a:r>
              <a:rPr lang="en-US" dirty="0"/>
              <a:t>1</a:t>
            </a:r>
            <a:r>
              <a:rPr lang="en-US" baseline="30000" dirty="0"/>
              <a:t>st</a:t>
            </a:r>
            <a:r>
              <a:rPr lang="en-US" dirty="0"/>
              <a:t> Halves of Each Year, 2007-2018</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nvPr>
        </p:nvGraphicFramePr>
        <p:xfrm>
          <a:off x="292100" y="1533515"/>
          <a:ext cx="8559800" cy="426108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Low Cats in First Half of Year Helped 2017 Result.</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Millions</a:t>
            </a:r>
          </a:p>
        </p:txBody>
      </p:sp>
      <p:grpSp>
        <p:nvGrpSpPr>
          <p:cNvPr id="7" name="Group 6"/>
          <p:cNvGrpSpPr/>
          <p:nvPr/>
        </p:nvGrpSpPr>
        <p:grpSpPr bwMode="gray">
          <a:xfrm>
            <a:off x="6485861" y="3296093"/>
            <a:ext cx="2410520" cy="1843930"/>
            <a:chOff x="3144850" y="1814903"/>
            <a:chExt cx="1359220" cy="1103323"/>
          </a:xfrm>
        </p:grpSpPr>
        <p:sp>
          <p:nvSpPr>
            <p:cNvPr id="8" name="AutoShape 4"/>
            <p:cNvSpPr>
              <a:spLocks noChangeArrowheads="1"/>
            </p:cNvSpPr>
            <p:nvPr/>
          </p:nvSpPr>
          <p:spPr bwMode="gray">
            <a:xfrm>
              <a:off x="3144850" y="2323866"/>
              <a:ext cx="1359220" cy="594360"/>
            </a:xfrm>
            <a:prstGeom prst="rect">
              <a:avLst/>
            </a:prstGeom>
            <a:noFill/>
            <a:ln w="25400">
              <a:solidFill>
                <a:schemeClr val="tx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latin typeface="+mj-lt"/>
                </a:rPr>
                <a:t>Second-highest first-half U/W gains in last dozen years</a:t>
              </a:r>
            </a:p>
          </p:txBody>
        </p:sp>
        <p:cxnSp>
          <p:nvCxnSpPr>
            <p:cNvPr id="9" name="Straight Arrow Connector 8"/>
            <p:cNvCxnSpPr/>
            <p:nvPr/>
          </p:nvCxnSpPr>
          <p:spPr bwMode="gray">
            <a:xfrm flipH="1" flipV="1">
              <a:off x="4271981" y="1814903"/>
              <a:ext cx="11991" cy="515325"/>
            </a:xfrm>
            <a:prstGeom prst="straightConnector1">
              <a:avLst/>
            </a:prstGeom>
            <a:noFill/>
            <a:ln w="25400">
              <a:solidFill>
                <a:schemeClr val="tx1"/>
              </a:solidFill>
              <a:round/>
              <a:headEnd/>
              <a:tailEnd type="oval" w="med" len="med"/>
            </a:ln>
            <a:effectLst/>
          </p:spPr>
        </p:cxnSp>
      </p:grpSp>
    </p:spTree>
    <p:extLst>
      <p:ext uri="{BB962C8B-B14F-4D97-AF65-F5344CB8AC3E}">
        <p14:creationId xmlns:p14="http://schemas.microsoft.com/office/powerpoint/2010/main" val="2946874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Levels vs. Intoxication</a:t>
            </a:r>
          </a:p>
        </p:txBody>
      </p:sp>
      <p:sp>
        <p:nvSpPr>
          <p:cNvPr id="9" name="Content Placeholder 8"/>
          <p:cNvSpPr>
            <a:spLocks noGrp="1"/>
          </p:cNvSpPr>
          <p:nvPr>
            <p:ph idx="1"/>
          </p:nvPr>
        </p:nvSpPr>
        <p:spPr>
          <a:xfrm>
            <a:off x="5689846" y="1477956"/>
            <a:ext cx="3124969" cy="1132857"/>
          </a:xfrm>
        </p:spPr>
        <p:txBody>
          <a:bodyPr/>
          <a:lstStyle/>
          <a:p>
            <a:pPr marL="0" indent="0">
              <a:buNone/>
            </a:pPr>
            <a:r>
              <a:rPr lang="en-US" dirty="0">
                <a:solidFill>
                  <a:srgbClr val="FF0000"/>
                </a:solidFill>
              </a:rPr>
              <a:t>BAC and ‘feeling drunk’ rise and fall in lockstep</a:t>
            </a:r>
          </a:p>
        </p:txBody>
      </p:sp>
      <p:pic>
        <p:nvPicPr>
          <p:cNvPr id="3" name="Picture 2"/>
          <p:cNvPicPr>
            <a:picLocks noChangeAspect="1"/>
          </p:cNvPicPr>
          <p:nvPr/>
        </p:nvPicPr>
        <p:blipFill>
          <a:blip r:embed="rId3"/>
          <a:stretch>
            <a:fillRect/>
          </a:stretch>
        </p:blipFill>
        <p:spPr>
          <a:xfrm>
            <a:off x="356617" y="1477955"/>
            <a:ext cx="5333231" cy="3952643"/>
          </a:xfrm>
          <a:prstGeom prst="rect">
            <a:avLst/>
          </a:prstGeom>
        </p:spPr>
      </p:pic>
      <p:sp>
        <p:nvSpPr>
          <p:cNvPr id="4" name="TextBox 3"/>
          <p:cNvSpPr txBox="1"/>
          <p:nvPr/>
        </p:nvSpPr>
        <p:spPr>
          <a:xfrm>
            <a:off x="849746" y="6391564"/>
            <a:ext cx="7869381" cy="332509"/>
          </a:xfrm>
          <a:prstGeom prst="rect">
            <a:avLst/>
          </a:prstGeom>
          <a:noFill/>
        </p:spPr>
        <p:txBody>
          <a:bodyPr wrap="square" rtlCol="0">
            <a:noAutofit/>
          </a:bodyPr>
          <a:lstStyle/>
          <a:p>
            <a:pPr>
              <a:lnSpc>
                <a:spcPct val="90000"/>
              </a:lnSpc>
              <a:spcBef>
                <a:spcPts val="1600"/>
              </a:spcBef>
              <a:buClr>
                <a:srgbClr val="337DBE"/>
              </a:buClr>
              <a:buSzPct val="77000"/>
            </a:pPr>
            <a:r>
              <a:rPr lang="en-US" sz="1000" dirty="0"/>
              <a:t>SOURCE: Sewell, Poling, </a:t>
            </a:r>
            <a:r>
              <a:rPr lang="en-US" sz="1000" dirty="0" err="1"/>
              <a:t>Sofuoglu</a:t>
            </a:r>
            <a:r>
              <a:rPr lang="en-US" sz="1000" dirty="0"/>
              <a:t>, “The Effect of Cannabis Compared with Alcohol on Driving,” American Journal on Addictions, 2009.</a:t>
            </a:r>
          </a:p>
        </p:txBody>
      </p:sp>
      <p:sp>
        <p:nvSpPr>
          <p:cNvPr id="5" name="Oval 4"/>
          <p:cNvSpPr/>
          <p:nvPr/>
        </p:nvSpPr>
        <p:spPr>
          <a:xfrm rot="600000">
            <a:off x="1973287" y="2495569"/>
            <a:ext cx="2354189" cy="978931"/>
          </a:xfrm>
          <a:prstGeom prst="ellipse">
            <a:avLst/>
          </a:prstGeom>
          <a:noFill/>
          <a:ln>
            <a:solidFill>
              <a:srgbClr val="ED2E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667" b="1" dirty="0" err="1">
              <a:solidFill>
                <a:schemeClr val="bg1"/>
              </a:solidFill>
            </a:endParaRPr>
          </a:p>
        </p:txBody>
      </p:sp>
      <p:cxnSp>
        <p:nvCxnSpPr>
          <p:cNvPr id="11" name="Straight Arrow Connector 10"/>
          <p:cNvCxnSpPr/>
          <p:nvPr/>
        </p:nvCxnSpPr>
        <p:spPr>
          <a:xfrm flipH="1">
            <a:off x="4248727" y="2002937"/>
            <a:ext cx="1441120" cy="878809"/>
          </a:xfrm>
          <a:prstGeom prst="straightConnector1">
            <a:avLst/>
          </a:prstGeom>
          <a:ln w="22225">
            <a:solidFill>
              <a:srgbClr val="ED2E32"/>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ontent Placeholder 8"/>
          <p:cNvSpPr txBox="1">
            <a:spLocks/>
          </p:cNvSpPr>
          <p:nvPr/>
        </p:nvSpPr>
        <p:spPr bwMode="gray">
          <a:xfrm>
            <a:off x="5689848" y="3671465"/>
            <a:ext cx="3124969" cy="1303856"/>
          </a:xfrm>
          <a:prstGeom prst="rect">
            <a:avLst/>
          </a:prstGeom>
        </p:spPr>
        <p:txBody>
          <a:bodyPr vert="horz" lIns="121920" tIns="60960" rIns="121920" bIns="60960" rtlCol="0">
            <a:noAutofit/>
          </a:bodyPr>
          <a:lstStyle>
            <a:lvl1pPr marL="219456" indent="-219456" algn="l" defTabSz="685800" rtl="0" eaLnBrk="1" latinLnBrk="0" hangingPunct="1">
              <a:lnSpc>
                <a:spcPct val="90000"/>
              </a:lnSpc>
              <a:spcBef>
                <a:spcPts val="1500"/>
              </a:spcBef>
              <a:buClr>
                <a:srgbClr val="337DBE"/>
              </a:buClr>
              <a:buSzPct val="77000"/>
              <a:buFont typeface="Wingdings 3" panose="05040102010807070707" pitchFamily="18" charset="2"/>
              <a:buChar char=""/>
              <a:defRPr sz="1650" kern="1200">
                <a:solidFill>
                  <a:schemeClr val="tx1"/>
                </a:solidFill>
                <a:latin typeface="+mn-lt"/>
                <a:ea typeface="+mn-ea"/>
                <a:cs typeface="+mn-cs"/>
              </a:defRPr>
            </a:lvl1pPr>
            <a:lvl2pPr marL="425196" indent="-171450" algn="l" defTabSz="685800" rtl="0" eaLnBrk="1" latinLnBrk="0" hangingPunct="1">
              <a:lnSpc>
                <a:spcPct val="90000"/>
              </a:lnSpc>
              <a:spcBef>
                <a:spcPts val="750"/>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Clr>
                <a:srgbClr val="337DBE"/>
              </a:buClr>
              <a:buFont typeface="Arial" pitchFamily="34" charset="0"/>
              <a:buChar char="–"/>
              <a:defRPr sz="1350" kern="1200">
                <a:solidFill>
                  <a:schemeClr val="tx1"/>
                </a:solidFill>
                <a:latin typeface="+mn-lt"/>
                <a:ea typeface="+mn-ea"/>
                <a:cs typeface="+mn-cs"/>
              </a:defRPr>
            </a:lvl3pPr>
            <a:lvl4pPr marL="939546" indent="-164592" algn="l" defTabSz="685800" rtl="0" eaLnBrk="1" latinLnBrk="0" hangingPunct="1">
              <a:lnSpc>
                <a:spcPct val="90000"/>
              </a:lnSpc>
              <a:spcBef>
                <a:spcPts val="150"/>
              </a:spcBef>
              <a:buClr>
                <a:srgbClr val="337DBE"/>
              </a:buClr>
              <a:buFont typeface="Wingdings" pitchFamily="2" charset="2"/>
              <a:buChar char="§"/>
              <a:defRPr sz="1200" kern="1200">
                <a:solidFill>
                  <a:schemeClr val="tx1"/>
                </a:solidFill>
                <a:latin typeface="+mn-lt"/>
                <a:ea typeface="+mn-ea"/>
                <a:cs typeface="+mn-cs"/>
              </a:defRPr>
            </a:lvl4pPr>
            <a:lvl5pPr marL="1110996" indent="-130302" algn="l" defTabSz="685800" rtl="0" eaLnBrk="1" latinLnBrk="0" hangingPunct="1">
              <a:lnSpc>
                <a:spcPct val="90000"/>
              </a:lnSpc>
              <a:spcBef>
                <a:spcPts val="75"/>
              </a:spcBef>
              <a:buClr>
                <a:srgbClr val="337DBE"/>
              </a:buClr>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200" dirty="0">
                <a:solidFill>
                  <a:srgbClr val="00B050"/>
                </a:solidFill>
              </a:rPr>
              <a:t>THC levels in blood and ‘feeling high’ rise and fall at different rates</a:t>
            </a:r>
          </a:p>
        </p:txBody>
      </p:sp>
      <p:cxnSp>
        <p:nvCxnSpPr>
          <p:cNvPr id="14" name="Straight Arrow Connector 13"/>
          <p:cNvCxnSpPr/>
          <p:nvPr/>
        </p:nvCxnSpPr>
        <p:spPr>
          <a:xfrm flipH="1">
            <a:off x="2401455" y="4111627"/>
            <a:ext cx="3215461" cy="0"/>
          </a:xfrm>
          <a:prstGeom prst="straightConnector1">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155153" y="1896534"/>
            <a:ext cx="3461763" cy="2215093"/>
          </a:xfrm>
          <a:prstGeom prst="straightConnector1">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It Is Difficult to Use Blood Test to Measure Whether Someone is High.</a:t>
            </a:r>
          </a:p>
        </p:txBody>
      </p:sp>
    </p:spTree>
    <p:extLst>
      <p:ext uri="{BB962C8B-B14F-4D97-AF65-F5344CB8AC3E}">
        <p14:creationId xmlns:p14="http://schemas.microsoft.com/office/powerpoint/2010/main" val="116040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xEl>
                                              <p:pRg st="0" end="0"/>
                                            </p:txEl>
                                          </p:spTgt>
                                        </p:tgtEl>
                                      </p:cBhvr>
                                    </p:animEffect>
                                    <p:set>
                                      <p:cBhvr>
                                        <p:cTn id="13" dur="1" fill="hold">
                                          <p:stCondLst>
                                            <p:cond delay="499"/>
                                          </p:stCondLst>
                                        </p:cTn>
                                        <p:tgtEl>
                                          <p:spTgt spid="9">
                                            <p:txEl>
                                              <p:pRg st="0" end="0"/>
                                            </p:txEl>
                                          </p:spTgt>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animBg="1"/>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7398-0D6B-4BD5-8E3E-DF930BA0F9E1}"/>
              </a:ext>
            </a:extLst>
          </p:cNvPr>
          <p:cNvSpPr>
            <a:spLocks noGrp="1"/>
          </p:cNvSpPr>
          <p:nvPr>
            <p:ph type="title"/>
          </p:nvPr>
        </p:nvSpPr>
        <p:spPr/>
        <p:txBody>
          <a:bodyPr/>
          <a:lstStyle/>
          <a:p>
            <a:r>
              <a:rPr lang="en-US" dirty="0"/>
              <a:t>State of the Debate</a:t>
            </a:r>
          </a:p>
        </p:txBody>
      </p:sp>
      <p:sp>
        <p:nvSpPr>
          <p:cNvPr id="15" name="Text Placeholder 14">
            <a:extLst>
              <a:ext uri="{FF2B5EF4-FFF2-40B4-BE49-F238E27FC236}">
                <a16:creationId xmlns:a16="http://schemas.microsoft.com/office/drawing/2014/main" id="{9207DA3C-0FA6-47B7-BA7C-13C5963492C6}"/>
              </a:ext>
            </a:extLst>
          </p:cNvPr>
          <p:cNvSpPr>
            <a:spLocks noGrp="1"/>
          </p:cNvSpPr>
          <p:nvPr>
            <p:ph type="body" sz="quarter" idx="15"/>
          </p:nvPr>
        </p:nvSpPr>
        <p:spPr/>
        <p:txBody>
          <a:bodyPr/>
          <a:lstStyle/>
          <a:p>
            <a:r>
              <a:rPr lang="en-US" dirty="0"/>
              <a:t>Lots of Questions</a:t>
            </a:r>
          </a:p>
        </p:txBody>
      </p:sp>
      <p:sp>
        <p:nvSpPr>
          <p:cNvPr id="21" name="Text Placeholder 20">
            <a:extLst>
              <a:ext uri="{FF2B5EF4-FFF2-40B4-BE49-F238E27FC236}">
                <a16:creationId xmlns:a16="http://schemas.microsoft.com/office/drawing/2014/main" id="{1DD2BF08-D0C5-4DE0-96C2-6006DD0EE8C8}"/>
              </a:ext>
            </a:extLst>
          </p:cNvPr>
          <p:cNvSpPr>
            <a:spLocks noGrp="1"/>
          </p:cNvSpPr>
          <p:nvPr>
            <p:ph type="body" sz="quarter" idx="16"/>
          </p:nvPr>
        </p:nvSpPr>
        <p:spPr/>
        <p:txBody>
          <a:bodyPr/>
          <a:lstStyle/>
          <a:p>
            <a:r>
              <a:rPr lang="en-US" dirty="0"/>
              <a:t>Source: NCCI, “The Marijuana Conversation: Questions Workers Compensation Insurers Are Asking; Questions Employers Are Asking; Questions Legislators and Regulators Are Asking,” </a:t>
            </a:r>
          </a:p>
        </p:txBody>
      </p:sp>
      <p:sp>
        <p:nvSpPr>
          <p:cNvPr id="22" name="Text Placeholder 21">
            <a:extLst>
              <a:ext uri="{FF2B5EF4-FFF2-40B4-BE49-F238E27FC236}">
                <a16:creationId xmlns:a16="http://schemas.microsoft.com/office/drawing/2014/main" id="{D3C17C7B-701F-4562-8BD6-4A07E8D6E381}"/>
              </a:ext>
            </a:extLst>
          </p:cNvPr>
          <p:cNvSpPr>
            <a:spLocks noGrp="1"/>
          </p:cNvSpPr>
          <p:nvPr>
            <p:ph type="body" sz="quarter" idx="30"/>
          </p:nvPr>
        </p:nvSpPr>
        <p:spPr/>
        <p:txBody>
          <a:bodyPr/>
          <a:lstStyle/>
          <a:p>
            <a:r>
              <a:rPr lang="en-US" dirty="0"/>
              <a:t>Insurers Are Asking</a:t>
            </a:r>
          </a:p>
        </p:txBody>
      </p:sp>
      <p:sp>
        <p:nvSpPr>
          <p:cNvPr id="23" name="Text Placeholder 22">
            <a:extLst>
              <a:ext uri="{FF2B5EF4-FFF2-40B4-BE49-F238E27FC236}">
                <a16:creationId xmlns:a16="http://schemas.microsoft.com/office/drawing/2014/main" id="{50EC2FED-8F02-413C-B5DC-3C84053935C3}"/>
              </a:ext>
            </a:extLst>
          </p:cNvPr>
          <p:cNvSpPr>
            <a:spLocks noGrp="1"/>
          </p:cNvSpPr>
          <p:nvPr>
            <p:ph type="body" sz="quarter" idx="32"/>
          </p:nvPr>
        </p:nvSpPr>
        <p:spPr/>
        <p:txBody>
          <a:bodyPr/>
          <a:lstStyle/>
          <a:p>
            <a:r>
              <a:rPr lang="en-US" dirty="0"/>
              <a:t>Employers Are Asking</a:t>
            </a:r>
          </a:p>
        </p:txBody>
      </p:sp>
      <p:sp>
        <p:nvSpPr>
          <p:cNvPr id="24" name="Text Placeholder 23">
            <a:extLst>
              <a:ext uri="{FF2B5EF4-FFF2-40B4-BE49-F238E27FC236}">
                <a16:creationId xmlns:a16="http://schemas.microsoft.com/office/drawing/2014/main" id="{F8166260-0511-428D-BFFC-181CF3DCF048}"/>
              </a:ext>
            </a:extLst>
          </p:cNvPr>
          <p:cNvSpPr>
            <a:spLocks noGrp="1"/>
          </p:cNvSpPr>
          <p:nvPr>
            <p:ph type="body" sz="quarter" idx="34"/>
          </p:nvPr>
        </p:nvSpPr>
        <p:spPr/>
        <p:txBody>
          <a:bodyPr/>
          <a:lstStyle/>
          <a:p>
            <a:r>
              <a:rPr lang="en-US" dirty="0"/>
              <a:t>Regulators Are Asking</a:t>
            </a:r>
          </a:p>
        </p:txBody>
      </p:sp>
      <p:sp>
        <p:nvSpPr>
          <p:cNvPr id="25" name="Text Placeholder 24">
            <a:extLst>
              <a:ext uri="{FF2B5EF4-FFF2-40B4-BE49-F238E27FC236}">
                <a16:creationId xmlns:a16="http://schemas.microsoft.com/office/drawing/2014/main" id="{16618A7A-D57E-4462-9D9B-11DF46E8B685}"/>
              </a:ext>
            </a:extLst>
          </p:cNvPr>
          <p:cNvSpPr>
            <a:spLocks noGrp="1"/>
          </p:cNvSpPr>
          <p:nvPr>
            <p:ph type="body" sz="quarter" idx="36"/>
          </p:nvPr>
        </p:nvSpPr>
        <p:spPr/>
        <p:txBody>
          <a:bodyPr/>
          <a:lstStyle/>
          <a:p>
            <a:r>
              <a:rPr lang="en-US" dirty="0"/>
              <a:t>Legislators Are Asking</a:t>
            </a:r>
          </a:p>
        </p:txBody>
      </p:sp>
      <p:sp>
        <p:nvSpPr>
          <p:cNvPr id="26" name="Content Placeholder 25">
            <a:extLst>
              <a:ext uri="{FF2B5EF4-FFF2-40B4-BE49-F238E27FC236}">
                <a16:creationId xmlns:a16="http://schemas.microsoft.com/office/drawing/2014/main" id="{A2BCAFDD-0C9C-4DFC-92F1-1BE9C2F3B2BB}"/>
              </a:ext>
            </a:extLst>
          </p:cNvPr>
          <p:cNvSpPr>
            <a:spLocks noGrp="1"/>
          </p:cNvSpPr>
          <p:nvPr>
            <p:ph sz="quarter" idx="37"/>
          </p:nvPr>
        </p:nvSpPr>
        <p:spPr/>
        <p:txBody>
          <a:bodyPr/>
          <a:lstStyle/>
          <a:p>
            <a:r>
              <a:rPr lang="en-US" dirty="0"/>
              <a:t>Will Schedule I Status Change?</a:t>
            </a:r>
          </a:p>
          <a:p>
            <a:r>
              <a:rPr lang="en-US" dirty="0"/>
              <a:t>Is Medical Marijuana Covered?</a:t>
            </a:r>
          </a:p>
        </p:txBody>
      </p:sp>
      <p:sp>
        <p:nvSpPr>
          <p:cNvPr id="27" name="Content Placeholder 26">
            <a:extLst>
              <a:ext uri="{FF2B5EF4-FFF2-40B4-BE49-F238E27FC236}">
                <a16:creationId xmlns:a16="http://schemas.microsoft.com/office/drawing/2014/main" id="{BDD50AE9-DBD6-49EE-957A-01885DDEF625}"/>
              </a:ext>
            </a:extLst>
          </p:cNvPr>
          <p:cNvSpPr>
            <a:spLocks noGrp="1"/>
          </p:cNvSpPr>
          <p:nvPr>
            <p:ph sz="quarter" idx="38"/>
          </p:nvPr>
        </p:nvSpPr>
        <p:spPr/>
        <p:txBody>
          <a:bodyPr/>
          <a:lstStyle/>
          <a:p>
            <a:r>
              <a:rPr lang="en-US" dirty="0"/>
              <a:t>Does WC Cover a High Worker?</a:t>
            </a:r>
          </a:p>
          <a:p>
            <a:r>
              <a:rPr lang="en-US" dirty="0"/>
              <a:t>Is Drug-Free Workplace Affected?</a:t>
            </a:r>
          </a:p>
        </p:txBody>
      </p:sp>
      <p:sp>
        <p:nvSpPr>
          <p:cNvPr id="28" name="Content Placeholder 27">
            <a:extLst>
              <a:ext uri="{FF2B5EF4-FFF2-40B4-BE49-F238E27FC236}">
                <a16:creationId xmlns:a16="http://schemas.microsoft.com/office/drawing/2014/main" id="{2788F064-191D-4FD2-BB33-65C8898C664E}"/>
              </a:ext>
            </a:extLst>
          </p:cNvPr>
          <p:cNvSpPr>
            <a:spLocks noGrp="1"/>
          </p:cNvSpPr>
          <p:nvPr>
            <p:ph sz="quarter" idx="39"/>
          </p:nvPr>
        </p:nvSpPr>
        <p:spPr/>
        <p:txBody>
          <a:bodyPr/>
          <a:lstStyle/>
          <a:p>
            <a:r>
              <a:rPr lang="en-US" dirty="0"/>
              <a:t>How Can Reimbursement Be Handled?</a:t>
            </a:r>
          </a:p>
          <a:p>
            <a:r>
              <a:rPr lang="en-US" dirty="0"/>
              <a:t>Can Worker Rights, Employer Needs Be Balanced?</a:t>
            </a:r>
          </a:p>
          <a:p>
            <a:endParaRPr lang="en-US" dirty="0"/>
          </a:p>
        </p:txBody>
      </p:sp>
      <p:sp>
        <p:nvSpPr>
          <p:cNvPr id="29" name="Content Placeholder 28">
            <a:extLst>
              <a:ext uri="{FF2B5EF4-FFF2-40B4-BE49-F238E27FC236}">
                <a16:creationId xmlns:a16="http://schemas.microsoft.com/office/drawing/2014/main" id="{1C11D153-37FC-43D1-B61C-DC873F9182AF}"/>
              </a:ext>
            </a:extLst>
          </p:cNvPr>
          <p:cNvSpPr>
            <a:spLocks noGrp="1"/>
          </p:cNvSpPr>
          <p:nvPr>
            <p:ph sz="quarter" idx="40"/>
          </p:nvPr>
        </p:nvSpPr>
        <p:spPr/>
        <p:txBody>
          <a:bodyPr/>
          <a:lstStyle/>
          <a:p>
            <a:r>
              <a:rPr lang="en-US" dirty="0"/>
              <a:t>What Are the Key Issues in the Debate?</a:t>
            </a:r>
          </a:p>
          <a:p>
            <a:r>
              <a:rPr lang="en-US" dirty="0"/>
              <a:t>If We Legalize, What Will Feds Do?</a:t>
            </a:r>
          </a:p>
        </p:txBody>
      </p:sp>
    </p:spTree>
    <p:extLst>
      <p:ext uri="{BB962C8B-B14F-4D97-AF65-F5344CB8AC3E}">
        <p14:creationId xmlns:p14="http://schemas.microsoft.com/office/powerpoint/2010/main" val="2894976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274190961"/>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4098867"/>
            <a:ext cx="5920831" cy="671338"/>
          </a:xfrm>
        </p:spPr>
        <p:txBody>
          <a:bodyPr/>
          <a:lstStyle/>
          <a:p>
            <a:r>
              <a:rPr lang="en-US" dirty="0"/>
              <a:t>Thank you!</a:t>
            </a:r>
          </a:p>
        </p:txBody>
      </p:sp>
      <p:sp>
        <p:nvSpPr>
          <p:cNvPr id="5" name="Subtitle 2"/>
          <p:cNvSpPr>
            <a:spLocks noGrp="1"/>
          </p:cNvSpPr>
          <p:nvPr>
            <p:ph type="subTitle" idx="1"/>
          </p:nvPr>
        </p:nvSpPr>
        <p:spPr>
          <a:xfrm>
            <a:off x="668339" y="4857177"/>
            <a:ext cx="5148388" cy="415498"/>
          </a:xfrm>
        </p:spPr>
        <p:txBody>
          <a:bodyPr/>
          <a:lstStyle/>
          <a:p>
            <a:r>
              <a:rPr lang="en-US" sz="2400" dirty="0" err="1">
                <a:solidFill>
                  <a:srgbClr val="153B65"/>
                </a:solidFill>
              </a:rPr>
              <a:t>www.iii.org</a:t>
            </a:r>
            <a:endParaRPr lang="en-US" sz="2400" dirty="0">
              <a:solidFill>
                <a:srgbClr val="153B65"/>
              </a:solidFill>
            </a:endParaRPr>
          </a:p>
        </p:txBody>
      </p:sp>
    </p:spTree>
    <p:extLst>
      <p:ext uri="{BB962C8B-B14F-4D97-AF65-F5344CB8AC3E}">
        <p14:creationId xmlns:p14="http://schemas.microsoft.com/office/powerpoint/2010/main" val="914329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314779" y="1484813"/>
          <a:ext cx="8350250" cy="406497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2002-2017</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as Prevailing Rates Rise in the Next Few Years, </a:t>
            </a:r>
            <a:br>
              <a:rPr lang="en-US" sz="1800" dirty="0"/>
            </a:br>
            <a:r>
              <a:rPr lang="en-US" sz="1800" dirty="0"/>
              <a:t>Portfolio Yields Are Unlikely to Rise </a:t>
            </a:r>
            <a:r>
              <a:rPr lang="en-US" sz="1800"/>
              <a:t>Quickly,</a:t>
            </a:r>
            <a:br>
              <a:rPr lang="en-US" sz="1800"/>
            </a:br>
            <a:r>
              <a:rPr lang="en-US" sz="1800"/>
              <a:t>Since </a:t>
            </a:r>
            <a:r>
              <a:rPr lang="en-US" sz="1800" dirty="0"/>
              <a:t>Low Yields of Recent Years Are “Baked In” to Future Returns.</a:t>
            </a:r>
          </a:p>
        </p:txBody>
      </p:sp>
      <p:sp>
        <p:nvSpPr>
          <p:cNvPr id="6" name="Text Placeholder 4"/>
          <p:cNvSpPr txBox="1">
            <a:spLocks/>
          </p:cNvSpPr>
          <p:nvPr/>
        </p:nvSpPr>
        <p:spPr bwMode="gray">
          <a:xfrm>
            <a:off x="3785190" y="1325765"/>
            <a:ext cx="4959272"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Net Yield on Invested Assets for 2018:</a:t>
            </a:r>
            <a:br>
              <a:rPr lang="en-US" dirty="0"/>
            </a:br>
            <a:r>
              <a:rPr lang="en-US" dirty="0"/>
              <a:t>1</a:t>
            </a:r>
            <a:r>
              <a:rPr lang="en-US" baseline="30000" dirty="0"/>
              <a:t>st</a:t>
            </a:r>
            <a:r>
              <a:rPr lang="en-US" dirty="0"/>
              <a:t> quarter: 2.93%</a:t>
            </a:r>
            <a:br>
              <a:rPr lang="en-US" dirty="0"/>
            </a:br>
            <a:r>
              <a:rPr lang="en-US" dirty="0"/>
              <a:t>2</a:t>
            </a:r>
            <a:r>
              <a:rPr lang="en-US" baseline="30000" dirty="0"/>
              <a:t>nd</a:t>
            </a:r>
            <a:r>
              <a:rPr lang="en-US" dirty="0"/>
              <a:t> quarter: 3.66%</a:t>
            </a:r>
          </a:p>
        </p:txBody>
      </p:sp>
    </p:spTree>
    <p:extLst>
      <p:ext uri="{BB962C8B-B14F-4D97-AF65-F5344CB8AC3E}">
        <p14:creationId xmlns:p14="http://schemas.microsoft.com/office/powerpoint/2010/main" val="2272420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904284" cy="893816"/>
          </a:xfrm>
        </p:spPr>
        <p:txBody>
          <a:bodyPr/>
          <a:lstStyle/>
          <a:p>
            <a:r>
              <a:rPr lang="en-US" sz="2800" dirty="0"/>
              <a:t>Net Investment Gains Vary Mainly With Realized Capital Gains/Losses, 1st Halves, 2007-2018</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half of the year, net investment income has been steady but realized capital gains/losses have been variable.</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1342637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i6znZ_iRLKKDhAMukKcLw"/>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Sub-section">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4390</Words>
  <Application>Microsoft Office PowerPoint</Application>
  <PresentationFormat>On-screen Show (4:3)</PresentationFormat>
  <Paragraphs>736</Paragraphs>
  <Slides>73</Slides>
  <Notes>71</Notes>
  <HiddenSlides>15</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73</vt:i4>
      </vt:variant>
    </vt:vector>
  </HeadingPairs>
  <TitlesOfParts>
    <vt:vector size="84" baseType="lpstr">
      <vt:lpstr>Arial</vt:lpstr>
      <vt:lpstr>Arial Narrow</vt:lpstr>
      <vt:lpstr>Mangal</vt:lpstr>
      <vt:lpstr>Symbol</vt:lpstr>
      <vt:lpstr>Wingdings</vt:lpstr>
      <vt:lpstr>Wingdings 3</vt:lpstr>
      <vt:lpstr>Office Theme</vt:lpstr>
      <vt:lpstr>Sub-section</vt:lpstr>
      <vt:lpstr>Blank</vt:lpstr>
      <vt:lpstr>think-cell Slide</vt:lpstr>
      <vt:lpstr>Chart</vt:lpstr>
      <vt:lpstr>P/C Industry Overview and Outlook</vt:lpstr>
      <vt:lpstr>I.I.I. Mission Statement</vt:lpstr>
      <vt:lpstr>10 Key Ways Insurance Drives Economic Growth</vt:lpstr>
      <vt:lpstr>Financial Results</vt:lpstr>
      <vt:lpstr> Net Premium Growth, Annual Change </vt:lpstr>
      <vt:lpstr> Direct Premium Growth, Annual Change</vt:lpstr>
      <vt:lpstr>Net Underwriting Gains &amp; Losses, 1st Halves of Each Year, 2007-2018</vt:lpstr>
      <vt:lpstr>P/C Insurer Portfolio Yields, 2002-2017</vt:lpstr>
      <vt:lpstr>Net Investment Gains Vary Mainly With Realized Capital Gains/Losses, 1st Halves, 2007-2018</vt:lpstr>
      <vt:lpstr>P/C Industry Net Income After Taxes*, 1st Halves, 2007-2018</vt:lpstr>
      <vt:lpstr>P/C Insurance Industry  Combined Ratio*</vt:lpstr>
      <vt:lpstr>Policyholder Surplus By Quarter </vt:lpstr>
      <vt:lpstr>Ohio Results</vt:lpstr>
      <vt:lpstr>RNW All Lines: OH vs. U.S., 2007–2016</vt:lpstr>
      <vt:lpstr>RNW PP Auto: OH vs. U.S., 2007–2016</vt:lpstr>
      <vt:lpstr>RNW Comm. Auto: OH vs. U.S., 2007–2016</vt:lpstr>
      <vt:lpstr>All Lines: 10-Year Average RNW OH and  Nearby States, 2007–2016</vt:lpstr>
      <vt:lpstr>PP Auto: 10-Year Average RNW OH and  Nearby States, 2007–2016</vt:lpstr>
      <vt:lpstr>Top Ten Most Expensive and Least Expensive States for Automobile Insurance, 20151</vt:lpstr>
      <vt:lpstr>Comm. Auto: 10-Year Average RNW OH and Nearby States, 2007–2016</vt:lpstr>
      <vt:lpstr>All Lines DWP Growth: OH vs. U.S.</vt:lpstr>
      <vt:lpstr>Private Passenger Auto DWP Growth:  OH vs. U.S.</vt:lpstr>
      <vt:lpstr>Commercial Auto DWP Growth: OH vs. U.S.</vt:lpstr>
      <vt:lpstr>2017:Q4 Scuttlebutt </vt:lpstr>
      <vt:lpstr>Three Hard Markets in the Last 45 Years</vt:lpstr>
      <vt:lpstr>Two Hard Markets in the Last 21 Years</vt:lpstr>
      <vt:lpstr>I.I.I. Hypothesis   What causes a hard market?</vt:lpstr>
      <vt:lpstr>P/C Industry ROE and Hard Markets</vt:lpstr>
      <vt:lpstr>Policyholder Surplus and Hard Markets</vt:lpstr>
      <vt:lpstr>CAT Claims and Hard Markets</vt:lpstr>
      <vt:lpstr>Hard Market in 2018?</vt:lpstr>
      <vt:lpstr>Commercial Rate Changes</vt:lpstr>
      <vt:lpstr>Rate Changes Worldwide</vt:lpstr>
      <vt:lpstr>Liability Rate Changes</vt:lpstr>
      <vt:lpstr>Property/Cyber Rate Changes</vt:lpstr>
      <vt:lpstr>Commercial Lines Rate Change </vt:lpstr>
      <vt:lpstr>Commercial Property Rate Change  (vs. Year Earlier)</vt:lpstr>
      <vt:lpstr>Business Interruption Rate Change  (vs. Year Earlier)</vt:lpstr>
      <vt:lpstr>BOP Rate Change  (vs. Year Earlier)</vt:lpstr>
      <vt:lpstr>Inland Marine Rate Change   (vs. Year Earlier)</vt:lpstr>
      <vt:lpstr>General Liability Rate Change   (vs. Year Earlier)</vt:lpstr>
      <vt:lpstr>Umbrella/Excess Rate Change   (vs. Year Earlier)</vt:lpstr>
      <vt:lpstr>Commercial Auto Rate Change  (vs. Year Earlier)</vt:lpstr>
      <vt:lpstr>Workers Comp Rate Change  (vs. Year Earlier)</vt:lpstr>
      <vt:lpstr>Professional Liability Rate Change  (vs. Year Earlier)</vt:lpstr>
      <vt:lpstr>D&amp;O Liability Rate Change  (vs. Year Earlier)</vt:lpstr>
      <vt:lpstr>EPLI Rate Change  (vs. Year Earlier)</vt:lpstr>
      <vt:lpstr>Fiduciary Liability Rate Change  (vs. Year Earlier)</vt:lpstr>
      <vt:lpstr>Crime Rate Change  (vs. Year Earlier)</vt:lpstr>
      <vt:lpstr>Surety Rate Change  (vs. Year Earlier)</vt:lpstr>
      <vt:lpstr>Economic Outlook</vt:lpstr>
      <vt:lpstr>The Economy Drives P/C Insurance Industry Premiums: Net Premium Growth (All P/C Lines) vs. Nominal GDP: Annual Change, 1971-2017</vt:lpstr>
      <vt:lpstr>U.S. Post-Recession Real GDP Growth,** Quarterly</vt:lpstr>
      <vt:lpstr>Quarterly U.S. Real GDP Growth: Forecasts</vt:lpstr>
      <vt:lpstr>Length of US Business Cycles, 1960–Present*</vt:lpstr>
      <vt:lpstr>PowerPoint Presentation</vt:lpstr>
      <vt:lpstr>Growth of Nonresidential Fixed Investment: Implications for Commercial Insurance</vt:lpstr>
      <vt:lpstr>US Treasury Note 10-Year Yields*: Is the long downward trend over?</vt:lpstr>
      <vt:lpstr>September 2018: Quarterly Yield Forecasts for 10-Year US Treasury Bonds in 2018-19</vt:lpstr>
      <vt:lpstr>Cannabis and Insurance</vt:lpstr>
      <vt:lpstr>PowerPoint Presentation</vt:lpstr>
      <vt:lpstr>PowerPoint Presentation</vt:lpstr>
      <vt:lpstr>Cannabis in the USA</vt:lpstr>
      <vt:lpstr>The Science of Weed</vt:lpstr>
      <vt:lpstr>Cannabis as Medicine</vt:lpstr>
      <vt:lpstr>Road Safety</vt:lpstr>
      <vt:lpstr>Accident Probability</vt:lpstr>
      <vt:lpstr>Legal Sales Lead to More Accidents</vt:lpstr>
      <vt:lpstr>Driving While High – the Legal Framework</vt:lpstr>
      <vt:lpstr>Blood Levels vs. Intoxication</vt:lpstr>
      <vt:lpstr>State of the Debate</vt:lpstr>
      <vt:lpstr>Questions?</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III PPT Template 4:3</dc:description>
  <cp:lastModifiedBy>Lewis, Charlene</cp:lastModifiedBy>
  <cp:revision>206</cp:revision>
  <cp:lastPrinted>2016-06-07T18:47:34Z</cp:lastPrinted>
  <dcterms:created xsi:type="dcterms:W3CDTF">2011-11-02T14:24:24Z</dcterms:created>
  <dcterms:modified xsi:type="dcterms:W3CDTF">2018-10-18T18:58:59Z</dcterms:modified>
</cp:coreProperties>
</file>