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491" r:id="rId2"/>
    <p:sldId id="4137" r:id="rId3"/>
    <p:sldId id="4129" r:id="rId4"/>
    <p:sldId id="4130" r:id="rId5"/>
    <p:sldId id="4138" r:id="rId6"/>
    <p:sldId id="4132" r:id="rId7"/>
    <p:sldId id="4133" r:id="rId8"/>
    <p:sldId id="4134" r:id="rId9"/>
    <p:sldId id="4119" r:id="rId10"/>
    <p:sldId id="4135" r:id="rId11"/>
    <p:sldId id="4128" r:id="rId12"/>
    <p:sldId id="3702" r:id="rId13"/>
    <p:sldId id="4113" r:id="rId14"/>
    <p:sldId id="4112" r:id="rId15"/>
    <p:sldId id="4116" r:id="rId16"/>
    <p:sldId id="4117" r:id="rId17"/>
    <p:sldId id="4118" r:id="rId18"/>
    <p:sldId id="4114" r:id="rId19"/>
    <p:sldId id="1136" r:id="rId20"/>
  </p:sldIdLst>
  <p:sldSz cx="9144000" cy="6858000" type="screen4x3"/>
  <p:notesSz cx="7077075" cy="85201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072">
          <p15:clr>
            <a:srgbClr val="A4A3A4"/>
          </p15:clr>
        </p15:guide>
        <p15:guide id="2" orient="horz" pos="3856">
          <p15:clr>
            <a:srgbClr val="A4A3A4"/>
          </p15:clr>
        </p15:guide>
        <p15:guide id="3" orient="horz" pos="3608">
          <p15:clr>
            <a:srgbClr val="A4A3A4"/>
          </p15:clr>
        </p15:guide>
        <p15:guide id="4" orient="horz" pos="1472">
          <p15:clr>
            <a:srgbClr val="A4A3A4"/>
          </p15:clr>
        </p15:guide>
        <p15:guide id="5" orient="horz" pos="798">
          <p15:clr>
            <a:srgbClr val="A4A3A4"/>
          </p15:clr>
        </p15:guide>
        <p15:guide id="6" pos="219">
          <p15:clr>
            <a:srgbClr val="A4A3A4"/>
          </p15:clr>
        </p15:guide>
        <p15:guide id="7" pos="5497">
          <p15:clr>
            <a:srgbClr val="A4A3A4"/>
          </p15:clr>
        </p15:guide>
        <p15:guide id="8" pos="46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84" userDrawn="1">
          <p15:clr>
            <a:srgbClr val="A4A3A4"/>
          </p15:clr>
        </p15:guide>
        <p15:guide id="2" pos="223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1F7"/>
    <a:srgbClr val="225A7A"/>
    <a:srgbClr val="2B7299"/>
    <a:srgbClr val="3691C4"/>
    <a:srgbClr val="3333CC"/>
    <a:srgbClr val="28688C"/>
    <a:srgbClr val="4B9FCD"/>
    <a:srgbClr val="D0DCE2"/>
    <a:srgbClr val="C9D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0" autoAdjust="0"/>
    <p:restoredTop sz="89734" autoAdjust="0"/>
  </p:normalViewPr>
  <p:slideViewPr>
    <p:cSldViewPr snapToGrid="0">
      <p:cViewPr varScale="1">
        <p:scale>
          <a:sx n="109" d="100"/>
          <a:sy n="109" d="100"/>
        </p:scale>
        <p:origin x="1422" y="108"/>
      </p:cViewPr>
      <p:guideLst>
        <p:guide orient="horz" pos="1072"/>
        <p:guide orient="horz" pos="3856"/>
        <p:guide orient="horz" pos="3608"/>
        <p:guide orient="horz" pos="1472"/>
        <p:guide orient="horz" pos="798"/>
        <p:guide pos="219"/>
        <p:guide pos="5497"/>
        <p:guide pos="46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4162"/>
    </p:cViewPr>
  </p:sorterViewPr>
  <p:notesViewPr>
    <p:cSldViewPr snapToGrid="0">
      <p:cViewPr varScale="1">
        <p:scale>
          <a:sx n="94" d="100"/>
          <a:sy n="94" d="100"/>
        </p:scale>
        <p:origin x="-2898" y="-90"/>
      </p:cViewPr>
      <p:guideLst>
        <p:guide orient="horz" pos="2684"/>
        <p:guide pos="223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68124" cy="4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9" tIns="46075" rIns="92149" bIns="46075" numCol="1" anchor="t" anchorCtr="0" compatLnSpc="1">
            <a:prstTxWarp prst="textNoShape">
              <a:avLst/>
            </a:prstTxWarp>
          </a:bodyPr>
          <a:lstStyle>
            <a:lvl1pPr defTabSz="92166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7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7346" y="0"/>
            <a:ext cx="3068124" cy="4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9" tIns="46075" rIns="92149" bIns="46075" numCol="1" anchor="t" anchorCtr="0" compatLnSpc="1">
            <a:prstTxWarp prst="textNoShape">
              <a:avLst/>
            </a:prstTxWarp>
          </a:bodyPr>
          <a:lstStyle>
            <a:lvl1pPr algn="r" defTabSz="92166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6428D4E-CD86-468D-BEE4-4FD3A017EE70}" type="datetime1">
              <a:rPr lang="en-US"/>
              <a:pPr>
                <a:defRPr/>
              </a:pPr>
              <a:t>5/14/2015</a:t>
            </a:fld>
            <a:endParaRPr lang="en-US"/>
          </a:p>
        </p:txBody>
      </p:sp>
      <p:sp>
        <p:nvSpPr>
          <p:cNvPr id="22938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093234"/>
            <a:ext cx="3068124" cy="4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9" tIns="46075" rIns="92149" bIns="46075" numCol="1" anchor="b" anchorCtr="0" compatLnSpc="1">
            <a:prstTxWarp prst="textNoShape">
              <a:avLst/>
            </a:prstTxWarp>
          </a:bodyPr>
          <a:lstStyle>
            <a:lvl1pPr defTabSz="92166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938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7346" y="8093234"/>
            <a:ext cx="3068124" cy="425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49" tIns="46075" rIns="92149" bIns="46075" numCol="1" anchor="b" anchorCtr="0" compatLnSpc="1">
            <a:prstTxWarp prst="textNoShape">
              <a:avLst/>
            </a:prstTxWarp>
          </a:bodyPr>
          <a:lstStyle>
            <a:lvl1pPr algn="r" defTabSz="921667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46DD95BB-A669-4F44-8D4A-44D0FEE85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67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307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676400" y="533400"/>
            <a:ext cx="3722688" cy="2792413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Notes Placeholder 307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77983" y="3505368"/>
            <a:ext cx="5922716" cy="472481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46513" tIns="46513" rIns="46513" bIns="465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9" name="Slide Number Placeholder 3078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83721" y="8269953"/>
            <a:ext cx="712845" cy="248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6332" tIns="46950" rIns="46332" bIns="46950" numCol="1" anchor="b" anchorCtr="0" compatLnSpc="1">
            <a:prstTxWarp prst="textNoShape">
              <a:avLst/>
            </a:prstTxWarp>
            <a:spAutoFit/>
          </a:bodyPr>
          <a:lstStyle>
            <a:lvl1pPr algn="ctr" defTabSz="939299">
              <a:defRPr sz="10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3926E3E4-F212-49E4-9AB9-DC573DC8C4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64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28600" indent="-228600" algn="l" rtl="0" eaLnBrk="0" fontAlgn="base" hangingPunct="0">
      <a:lnSpc>
        <a:spcPct val="90000"/>
      </a:lnSpc>
      <a:spcBef>
        <a:spcPct val="100000"/>
      </a:spcBef>
      <a:spcAft>
        <a:spcPct val="0"/>
      </a:spcAft>
      <a:buClr>
        <a:srgbClr val="008080"/>
      </a:buClr>
      <a:buSzPct val="85000"/>
      <a:buFont typeface="Wingdings" pitchFamily="2" charset="2"/>
      <a:buChar char="n"/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517525" indent="-174625" algn="l" rtl="0" eaLnBrk="0" fontAlgn="base" hangingPunct="0">
      <a:lnSpc>
        <a:spcPct val="90000"/>
      </a:lnSpc>
      <a:spcBef>
        <a:spcPct val="50000"/>
      </a:spcBef>
      <a:spcAft>
        <a:spcPct val="0"/>
      </a:spcAft>
      <a:buClr>
        <a:srgbClr val="008080"/>
      </a:buClr>
      <a:buFont typeface="Wingdings" pitchFamily="2" charset="2"/>
      <a:buChar char="w"/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800100" indent="-168275" algn="l" rtl="0" eaLnBrk="0" fontAlgn="base" hangingPunct="0">
      <a:lnSpc>
        <a:spcPct val="90000"/>
      </a:lnSpc>
      <a:spcBef>
        <a:spcPct val="25000"/>
      </a:spcBef>
      <a:spcAft>
        <a:spcPct val="0"/>
      </a:spcAft>
      <a:buClr>
        <a:srgbClr val="008080"/>
      </a:buClr>
      <a:buFont typeface="Arial" charset="0"/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089025" indent="-17462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Font typeface="Wingdings" pitchFamily="2" charset="2"/>
      <a:buChar char="§"/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371600" indent="-168275" algn="l" rtl="0" eaLnBrk="0" fontAlgn="base" hangingPunct="0">
      <a:lnSpc>
        <a:spcPct val="90000"/>
      </a:lnSpc>
      <a:spcBef>
        <a:spcPct val="15000"/>
      </a:spcBef>
      <a:spcAft>
        <a:spcPct val="0"/>
      </a:spcAft>
      <a:buClr>
        <a:srgbClr val="008080"/>
      </a:buClr>
      <a:buChar char="–"/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438143-1DA2-4BA3-AF43-18D3330F406F}" type="slidenum">
              <a:rPr lang="en-US" smtClean="0"/>
              <a:pPr>
                <a:defRPr/>
              </a:pPr>
              <a:t>1</a:t>
            </a:fld>
            <a:endParaRPr lang="en-US" dirty="0" smtClean="0"/>
          </a:p>
        </p:txBody>
      </p:sp>
      <p:sp>
        <p:nvSpPr>
          <p:cNvPr id="157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945620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183721" y="8269952"/>
            <a:ext cx="712845" cy="248705"/>
          </a:xfrm>
        </p:spPr>
        <p:txBody>
          <a:bodyPr/>
          <a:lstStyle/>
          <a:p>
            <a:pPr>
              <a:defRPr/>
            </a:pPr>
            <a:fld id="{D16B205B-5CAC-4CDE-BC3B-EC6CDB61437F}" type="slidenum">
              <a:rPr lang="en-US" smtClean="0"/>
              <a:pPr>
                <a:defRPr/>
              </a:pPr>
              <a:t>12</a:t>
            </a:fld>
            <a:endParaRPr lang="en-US" smtClean="0"/>
          </a:p>
        </p:txBody>
      </p:sp>
      <p:sp>
        <p:nvSpPr>
          <p:cNvPr id="159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58427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B772DA5-A4AE-495A-9B38-3A315E802546}" type="slidenum">
              <a:rPr lang="en-US"/>
              <a:pPr eaLnBrk="1" hangingPunct="1"/>
              <a:t>14</a:t>
            </a:fld>
            <a:endParaRPr lang="en-US"/>
          </a:p>
        </p:txBody>
      </p:sp>
      <p:sp>
        <p:nvSpPr>
          <p:cNvPr id="104451" name="Rectangle 3"/>
          <p:cNvSpPr txBox="1">
            <a:spLocks noGrp="1" noChangeArrowheads="1"/>
          </p:cNvSpPr>
          <p:nvPr/>
        </p:nvSpPr>
        <p:spPr bwMode="auto">
          <a:xfrm>
            <a:off x="3084513" y="8901113"/>
            <a:ext cx="692150" cy="24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8" tIns="45699" rIns="45098" bIns="45699" anchor="b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fld id="{350B482E-EFF6-4E58-AC83-E68698CE5AF7}" type="slidenum">
              <a:rPr lang="en-US" sz="1000"/>
              <a:pPr algn="ctr" eaLnBrk="1" hangingPunct="1"/>
              <a:t>14</a:t>
            </a:fld>
            <a:endParaRPr lang="en-US" sz="1000"/>
          </a:p>
        </p:txBody>
      </p:sp>
      <p:sp>
        <p:nvSpPr>
          <p:cNvPr id="10445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30338" y="571500"/>
            <a:ext cx="3997325" cy="2997200"/>
          </a:xfrm>
          <a:ln/>
        </p:spPr>
      </p:sp>
      <p:sp>
        <p:nvSpPr>
          <p:cNvPr id="1044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0388" y="3762375"/>
            <a:ext cx="5738812" cy="50704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274" tIns="45274" rIns="45274" bIns="45274"/>
          <a:lstStyle/>
          <a:p>
            <a:pPr marL="228600" indent="-228600"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488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3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3D68F1-0777-4B1E-A52C-51505E82C0DB}" type="slidenum">
              <a:rPr lang="en-US" smtClean="0"/>
              <a:pPr>
                <a:defRPr/>
              </a:pPr>
              <a:t>19</a:t>
            </a:fld>
            <a:endParaRPr lang="en-US" smtClean="0"/>
          </a:p>
        </p:txBody>
      </p:sp>
      <p:sp>
        <p:nvSpPr>
          <p:cNvPr id="292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2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93729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83"/>
          <p:cNvSpPr>
            <a:spLocks noChangeArrowheads="1"/>
          </p:cNvSpPr>
          <p:nvPr userDrawn="1"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5" name="Picture 1188" descr="Title Page bar_112409_1pm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68288"/>
            <a:ext cx="9144000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180"/>
          <p:cNvSpPr>
            <a:spLocks noChangeArrowheads="1"/>
          </p:cNvSpPr>
          <p:nvPr userDrawn="1"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7" name="Picture 118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8" name="Rectangle 1082"/>
          <p:cNvSpPr>
            <a:spLocks noGrp="1" noChangeArrowheads="1"/>
          </p:cNvSpPr>
          <p:nvPr>
            <p:ph type="ctrTitle"/>
          </p:nvPr>
        </p:nvSpPr>
        <p:spPr bwMode="auto">
          <a:xfrm>
            <a:off x="685800" y="2979738"/>
            <a:ext cx="7772400" cy="649287"/>
          </a:xfrm>
          <a:ln algn="ctr"/>
        </p:spPr>
        <p:txBody>
          <a:bodyPr>
            <a:spAutoFit/>
          </a:bodyPr>
          <a:lstStyle>
            <a:lvl1pPr algn="ctr">
              <a:lnSpc>
                <a:spcPct val="85000"/>
              </a:lnSpc>
              <a:spcBef>
                <a:spcPct val="40000"/>
              </a:spcBef>
              <a:defRPr sz="4300" smtClean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</a:p>
        </p:txBody>
      </p:sp>
      <p:sp>
        <p:nvSpPr>
          <p:cNvPr id="81979" name="Rectangle 1083"/>
          <p:cNvSpPr>
            <a:spLocks noGrp="1" noChangeArrowheads="1"/>
          </p:cNvSpPr>
          <p:nvPr>
            <p:ph type="subTitle" idx="1"/>
          </p:nvPr>
        </p:nvSpPr>
        <p:spPr>
          <a:xfrm>
            <a:off x="668338" y="4867275"/>
            <a:ext cx="7807325" cy="430213"/>
          </a:xfrm>
        </p:spPr>
        <p:txBody>
          <a:bodyPr>
            <a:spAutoFit/>
          </a:bodyPr>
          <a:lstStyle>
            <a:lvl1pPr marL="0" indent="0" algn="ctr">
              <a:lnSpc>
                <a:spcPct val="85000"/>
              </a:lnSpc>
              <a:spcBef>
                <a:spcPct val="25000"/>
              </a:spcBef>
              <a:buFont typeface="Wingdings" pitchFamily="2" charset="2"/>
              <a:buNone/>
              <a:defRPr sz="2600" b="1" smtClean="0">
                <a:solidFill>
                  <a:srgbClr val="225A7A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</a:p>
        </p:txBody>
      </p:sp>
      <p:sp>
        <p:nvSpPr>
          <p:cNvPr id="8" name="Rectangle 118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Rectangle 118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0" name="Rectangle 118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AA298A7-07D0-41F4-A57B-095D4458DC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C345D-58F2-4414-BF4A-B7296ABFC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lIns="91440" rIns="91440" rtlCol="0"/>
          <a:lstStyle/>
          <a:p>
            <a:pPr lvl="0"/>
            <a:endParaRPr lang="en-US" noProof="0" smtClean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C86FA-B60D-423D-926C-A543DAD8D6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450" y="90488"/>
            <a:ext cx="7400925" cy="8604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95300" y="1647825"/>
            <a:ext cx="8153400" cy="4652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DCD5A-272D-460F-810D-8B44844B5B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D8FF3-5AB6-4EC6-BDC2-E6058C96F9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4BFB2-9712-42D6-90C8-408268A19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690DBB-527D-49DE-BE17-F2C090C1D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8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B4C8B-F8C1-4480-ADCB-1FB9116D9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4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3D1549-189B-430A-BC2E-B6FA9183E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3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49112-2361-4913-9798-B6AEBB59A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E2EC06-222A-42D0-87E9-064A6BEAE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lIns="91440" rIns="91440"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Rectangle 10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1FF8B8-F0F3-400C-8102-4AEACDC8D3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Rectangle 104"/>
          <p:cNvSpPr>
            <a:spLocks noChangeArrowheads="1"/>
          </p:cNvSpPr>
          <p:nvPr/>
        </p:nvSpPr>
        <p:spPr bwMode="white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5" name="Picture 109" descr="Text Page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116" name="Rectangle 4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47825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0117" name="Rectangle 44"/>
          <p:cNvSpPr>
            <a:spLocks noGrp="1" noChangeArrowheads="1"/>
          </p:cNvSpPr>
          <p:nvPr>
            <p:ph type="title"/>
          </p:nvPr>
        </p:nvSpPr>
        <p:spPr bwMode="black">
          <a:xfrm>
            <a:off x="298450" y="90488"/>
            <a:ext cx="740092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</a:t>
            </a:r>
            <a:br>
              <a:rPr lang="en-US" smtClean="0"/>
            </a:br>
            <a:r>
              <a:rPr lang="en-US" smtClean="0"/>
              <a:t>Master title style</a:t>
            </a:r>
          </a:p>
        </p:txBody>
      </p:sp>
      <p:sp>
        <p:nvSpPr>
          <p:cNvPr id="1125" name="Rectangle 101"/>
          <p:cNvSpPr>
            <a:spLocks noChangeArrowheads="1"/>
          </p:cNvSpPr>
          <p:nvPr/>
        </p:nvSpPr>
        <p:spPr bwMode="auto">
          <a:xfrm>
            <a:off x="0" y="6807200"/>
            <a:ext cx="9144000" cy="50800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pic>
        <p:nvPicPr>
          <p:cNvPr id="90119" name="Picture 102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61288" y="349250"/>
            <a:ext cx="12287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9" name="Rectangle 10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725" y="6961188"/>
            <a:ext cx="1352550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1130" name="Rectangle 10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95575" y="6961188"/>
            <a:ext cx="3752850" cy="11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eaLnBrk="0" hangingPunct="0">
              <a:lnSpc>
                <a:spcPct val="85000"/>
              </a:lnSpc>
              <a:spcBef>
                <a:spcPct val="20000"/>
              </a:spcBef>
              <a:defRPr sz="900">
                <a:solidFill>
                  <a:schemeClr val="bg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eSlide – P6466 – The Financial Crisis and the Future of the P/C</a:t>
            </a:r>
          </a:p>
        </p:txBody>
      </p:sp>
      <p:sp>
        <p:nvSpPr>
          <p:cNvPr id="1134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lnSpc>
                <a:spcPct val="85000"/>
              </a:lnSpc>
              <a:spcBef>
                <a:spcPct val="20000"/>
              </a:spcBef>
              <a:defRPr sz="9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F8B5C7A-7BED-4BF9-AD02-83F44DE0BE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37" r:id="rId1"/>
    <p:sldLayoutId id="2147485426" r:id="rId2"/>
    <p:sldLayoutId id="2147485427" r:id="rId3"/>
    <p:sldLayoutId id="2147485428" r:id="rId4"/>
    <p:sldLayoutId id="2147485429" r:id="rId5"/>
    <p:sldLayoutId id="2147485430" r:id="rId6"/>
    <p:sldLayoutId id="2147485431" r:id="rId7"/>
    <p:sldLayoutId id="2147485432" r:id="rId8"/>
    <p:sldLayoutId id="2147485433" r:id="rId9"/>
    <p:sldLayoutId id="2147485434" r:id="rId10"/>
    <p:sldLayoutId id="2147485435" r:id="rId11"/>
    <p:sldLayoutId id="214748543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 charset="0"/>
          <a:ea typeface="+mj-ea"/>
          <a:cs typeface="+mj-cs"/>
        </a:defRPr>
      </a:lvl1pPr>
      <a:lvl2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2pPr>
      <a:lvl3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3pPr>
      <a:lvl4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4pPr>
      <a:lvl5pPr algn="l" defTabSz="1143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rgbClr val="225A7A"/>
          </a:solidFill>
          <a:latin typeface="Arial"/>
        </a:defRPr>
      </a:lvl5pPr>
      <a:lvl6pPr marL="4572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6pPr>
      <a:lvl7pPr marL="9144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7pPr>
      <a:lvl8pPr marL="13716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8pPr>
      <a:lvl9pPr marL="1828800" algn="l" fontAlgn="base">
        <a:spcBef>
          <a:spcPct val="0"/>
        </a:spcBef>
        <a:spcAft>
          <a:spcPct val="0"/>
        </a:spcAft>
        <a:defRPr sz="3200">
          <a:solidFill>
            <a:schemeClr val="bg1">
              <a:alpha val="100000"/>
            </a:schemeClr>
          </a:solidFill>
          <a:latin typeface="Arial"/>
        </a:defRPr>
      </a:lvl9pPr>
    </p:titleStyle>
    <p:bodyStyle>
      <a:lvl1pPr marL="292100" indent="-292100" algn="l" rtl="0" eaLnBrk="0" fontAlgn="base" hangingPunct="0">
        <a:lnSpc>
          <a:spcPct val="90000"/>
        </a:lnSpc>
        <a:spcBef>
          <a:spcPct val="10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Arial" charset="0"/>
          <a:ea typeface="+mn-ea"/>
          <a:cs typeface="+mn-cs"/>
        </a:defRPr>
      </a:lvl1pPr>
      <a:lvl2pPr marL="6350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2200">
          <a:solidFill>
            <a:schemeClr val="tx1"/>
          </a:solidFill>
          <a:latin typeface="Arial" charset="0"/>
        </a:defRPr>
      </a:lvl2pPr>
      <a:lvl3pPr marL="977900" indent="-2286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accent2"/>
        </a:buClr>
        <a:buFont typeface="Arial" charset="0"/>
        <a:buChar char="–"/>
        <a:defRPr sz="2000">
          <a:solidFill>
            <a:schemeClr val="tx1"/>
          </a:solidFill>
          <a:latin typeface="Arial" charset="0"/>
        </a:defRPr>
      </a:lvl3pPr>
      <a:lvl4pPr marL="1320800" indent="-228600" algn="l" rtl="0" eaLnBrk="0" fontAlgn="base" hangingPunct="0">
        <a:lnSpc>
          <a:spcPct val="90000"/>
        </a:lnSpc>
        <a:spcBef>
          <a:spcPct val="1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>
          <a:solidFill>
            <a:schemeClr val="tx1"/>
          </a:solidFill>
          <a:latin typeface="Arial" charset="0"/>
        </a:defRPr>
      </a:lvl4pPr>
      <a:lvl5pPr marL="1663700" indent="-228600" algn="l" rtl="0" eaLnBrk="0" fontAlgn="base" hangingPunct="0">
        <a:lnSpc>
          <a:spcPct val="95000"/>
        </a:lnSpc>
        <a:spcBef>
          <a:spcPct val="15000"/>
        </a:spcBef>
        <a:spcAft>
          <a:spcPct val="0"/>
        </a:spcAft>
        <a:buClr>
          <a:schemeClr val="accent2"/>
        </a:buClr>
        <a:buChar char="»"/>
        <a:defRPr sz="1600">
          <a:solidFill>
            <a:schemeClr val="tx1"/>
          </a:solidFill>
          <a:latin typeface="Arial" charset="0"/>
        </a:defRPr>
      </a:lvl5pPr>
      <a:lvl6pPr marL="25146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har char="»"/>
        <a:defRPr>
          <a:solidFill>
            <a:schemeClr val="bg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ii.org/presentation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.emf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92307"/>
            <a:ext cx="9104313" cy="1348061"/>
          </a:xfrm>
          <a:ln/>
        </p:spPr>
        <p:txBody>
          <a:bodyPr/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Coulda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Woulda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Shoulda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</a:t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Business Owners Need to </a:t>
            </a:r>
            <a:b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Know About Insurance</a:t>
            </a:r>
            <a:endParaRPr lang="en-US" sz="3600" i="1" dirty="0">
              <a:solidFill>
                <a:srgbClr val="FF0000"/>
              </a:solidFill>
            </a:endParaRP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637179"/>
            <a:ext cx="8952271" cy="683264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Governor’s Hurricane Conference</a:t>
            </a:r>
            <a:br>
              <a:rPr lang="en-US" sz="2400" dirty="0" smtClean="0"/>
            </a:br>
            <a:r>
              <a:rPr lang="en-US" sz="2400" dirty="0" smtClean="0"/>
              <a:t>May 14, 2015</a:t>
            </a:r>
          </a:p>
        </p:txBody>
      </p:sp>
      <p:pic>
        <p:nvPicPr>
          <p:cNvPr id="4" name="Picture 1" descr="FIC News Release 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7400" y="809625"/>
            <a:ext cx="1608138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38225" y="5657850"/>
            <a:ext cx="69818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Presenters: </a:t>
            </a:r>
            <a:br>
              <a:rPr lang="en-US" dirty="0" smtClean="0"/>
            </a:br>
            <a:r>
              <a:rPr lang="en-US" dirty="0" smtClean="0"/>
              <a:t>Sam Miller, Florida Insurance Council</a:t>
            </a:r>
            <a:br>
              <a:rPr lang="en-US" dirty="0" smtClean="0"/>
            </a:br>
            <a:r>
              <a:rPr lang="en-US" dirty="0" smtClean="0"/>
              <a:t>Lynne McChristian, Insurance Information Institute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Liability Insurance</a:t>
            </a:r>
            <a:r>
              <a:rPr lang="en-US" smtClean="0"/>
              <a:t>: Professional </a:t>
            </a:r>
            <a:r>
              <a:rPr lang="en-US" dirty="0" smtClean="0"/>
              <a:t>&amp;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General Liability</a:t>
            </a:r>
            <a:r>
              <a:rPr lang="en-US" dirty="0" smtClean="0"/>
              <a:t>: Offers basic protection against accidents and injuries; also protects against product liability.</a:t>
            </a:r>
          </a:p>
          <a:p>
            <a:r>
              <a:rPr lang="en-US" b="1" dirty="0" smtClean="0"/>
              <a:t>Product Liability</a:t>
            </a:r>
            <a:r>
              <a:rPr lang="en-US" dirty="0" smtClean="0"/>
              <a:t>: Protects against costs of judgements, settlements and legal fees arising from damages or alleged damages caused by a faulty or defective product.</a:t>
            </a:r>
          </a:p>
          <a:p>
            <a:pPr lvl="1"/>
            <a:r>
              <a:rPr lang="en-US" dirty="0" smtClean="0"/>
              <a:t>Manufacturer, seller and even the wholesaler may need it.</a:t>
            </a:r>
          </a:p>
          <a:p>
            <a:r>
              <a:rPr lang="en-US" b="1" dirty="0" smtClean="0"/>
              <a:t>Professional Liability</a:t>
            </a:r>
            <a:r>
              <a:rPr lang="en-US" dirty="0" smtClean="0"/>
              <a:t>: Protects against the financial effects of professions such as engineers, lawyers, accountants, financial advisers, etc.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4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Person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675" y="1524000"/>
            <a:ext cx="8153400" cy="4652963"/>
          </a:xfrm>
        </p:spPr>
        <p:txBody>
          <a:bodyPr/>
          <a:lstStyle/>
          <a:p>
            <a:r>
              <a:rPr lang="en-US" b="1" dirty="0" smtClean="0"/>
              <a:t>Life and disability coverage on key individuals. </a:t>
            </a:r>
          </a:p>
          <a:p>
            <a:r>
              <a:rPr lang="en-US" b="1" dirty="0" smtClean="0"/>
              <a:t>Amount of coverage depends on the individual’s worth to the business or organization.</a:t>
            </a:r>
          </a:p>
          <a:p>
            <a:pPr lvl="1"/>
            <a:r>
              <a:rPr lang="en-US" b="1" dirty="0" smtClean="0"/>
              <a:t>A review of the employee’s responsibilities can help determine the amount.</a:t>
            </a:r>
          </a:p>
          <a:p>
            <a:r>
              <a:rPr lang="en-US" b="1" dirty="0" smtClean="0"/>
              <a:t>Costs are based on the same factors that apply to anyone seeking such coverage, i.e., age, height/weight, medical history. </a:t>
            </a:r>
          </a:p>
          <a:p>
            <a:r>
              <a:rPr lang="en-US" b="1" dirty="0" smtClean="0"/>
              <a:t>The business owns the policy, pays the premiums and is the beneficiary.</a:t>
            </a:r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1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ChangeArrowheads="1"/>
          </p:cNvSpPr>
          <p:nvPr/>
        </p:nvSpPr>
        <p:spPr bwMode="auto">
          <a:xfrm>
            <a:off x="0" y="6556375"/>
            <a:ext cx="9144000" cy="301625"/>
          </a:xfrm>
          <a:prstGeom prst="rect">
            <a:avLst/>
          </a:prstGeom>
          <a:solidFill>
            <a:srgbClr val="225A7A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6259" name="Rectangle 4"/>
          <p:cNvSpPr>
            <a:spLocks noChangeArrowheads="1"/>
          </p:cNvSpPr>
          <p:nvPr/>
        </p:nvSpPr>
        <p:spPr bwMode="auto">
          <a:xfrm>
            <a:off x="8601075" y="6656388"/>
            <a:ext cx="447675" cy="115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r" eaLnBrk="0" hangingPunct="0">
              <a:lnSpc>
                <a:spcPct val="85000"/>
              </a:lnSpc>
              <a:spcBef>
                <a:spcPct val="20000"/>
              </a:spcBef>
            </a:pPr>
            <a:fld id="{FB4FC32C-87B1-44C7-8DC7-77CCE9CCF57C}" type="slidenum">
              <a:rPr lang="en-US" sz="900">
                <a:solidFill>
                  <a:schemeClr val="bg1"/>
                </a:solidFill>
              </a:rPr>
              <a:pPr algn="r" eaLnBrk="0" hangingPunct="0">
                <a:lnSpc>
                  <a:spcPct val="85000"/>
                </a:lnSpc>
                <a:spcBef>
                  <a:spcPct val="20000"/>
                </a:spcBef>
              </a:pPr>
              <a:t>12</a:t>
            </a:fld>
            <a:endParaRPr lang="en-US" sz="900">
              <a:solidFill>
                <a:schemeClr val="bg1"/>
              </a:solidFill>
            </a:endParaRPr>
          </a:p>
        </p:txBody>
      </p:sp>
      <p:pic>
        <p:nvPicPr>
          <p:cNvPr id="96260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1175" y="838200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24102" name="Rectangle 6"/>
          <p:cNvSpPr>
            <a:spLocks noChangeArrowheads="1"/>
          </p:cNvSpPr>
          <p:nvPr/>
        </p:nvSpPr>
        <p:spPr bwMode="blackWhite">
          <a:xfrm>
            <a:off x="609600" y="1971675"/>
            <a:ext cx="8239125" cy="1304926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2800" b="1" dirty="0" smtClean="0">
                <a:solidFill>
                  <a:srgbClr val="FFFFFF"/>
                </a:solidFill>
              </a:rPr>
              <a:t>Supply Chain Risk Management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649112-2361-4913-9798-B6AEBB59A8D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609600" y="5347044"/>
            <a:ext cx="8008373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45720" rIns="45720">
            <a:spAutoFit/>
          </a:bodyPr>
          <a:lstStyle/>
          <a:p>
            <a:pPr marL="292100" indent="-292100" algn="ctr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rgbClr val="FF6801"/>
              </a:buClr>
              <a:buFont typeface="Wingdings" pitchFamily="2" charset="2"/>
              <a:buNone/>
            </a:pPr>
            <a:r>
              <a:rPr lang="en-US" sz="3200" b="1" dirty="0" smtClean="0">
                <a:solidFill>
                  <a:srgbClr val="225A7A"/>
                </a:solidFill>
              </a:rPr>
              <a:t>The longer the supply chain the greater likelihood of a weak link.</a:t>
            </a:r>
            <a:endParaRPr lang="en-US" sz="3200" b="1" dirty="0">
              <a:solidFill>
                <a:srgbClr val="225A7A"/>
              </a:solidFill>
            </a:endParaRPr>
          </a:p>
        </p:txBody>
      </p:sp>
      <p:pic>
        <p:nvPicPr>
          <p:cNvPr id="11" name="Picture 59" descr="chain-link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8275" y="3379789"/>
            <a:ext cx="6210300" cy="1851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192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410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Global, Intertwined Economy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sz="2800" b="1" dirty="0" smtClean="0"/>
              <a:t>Over 50% of Fortune 500 profit now comes from overseas.</a:t>
            </a:r>
          </a:p>
          <a:p>
            <a:pPr eaLnBrk="1" hangingPunct="1"/>
            <a:r>
              <a:rPr lang="en-US" sz="2800" b="1" dirty="0" smtClean="0"/>
              <a:t>Supply chains have become more complex, extending to multiple levels.</a:t>
            </a:r>
          </a:p>
          <a:p>
            <a:pPr eaLnBrk="1" hangingPunct="1"/>
            <a:r>
              <a:rPr lang="en-US" sz="2800" b="1" dirty="0" smtClean="0"/>
              <a:t>Demographic change has placed more business in harm’s way.</a:t>
            </a:r>
          </a:p>
          <a:p>
            <a:pPr eaLnBrk="1" hangingPunct="1"/>
            <a:r>
              <a:rPr lang="en-US" sz="2800" b="1" dirty="0" smtClean="0"/>
              <a:t>Catastrophe events are having deeper, wide-spread impact.</a:t>
            </a:r>
          </a:p>
        </p:txBody>
      </p:sp>
    </p:spTree>
    <p:extLst>
      <p:ext uri="{BB962C8B-B14F-4D97-AF65-F5344CB8AC3E}">
        <p14:creationId xmlns:p14="http://schemas.microsoft.com/office/powerpoint/2010/main" val="274261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-119063"/>
            <a:ext cx="8839200" cy="1143001"/>
          </a:xfrm>
        </p:spPr>
        <p:txBody>
          <a:bodyPr lIns="45720" rIns="45720"/>
          <a:lstStyle/>
          <a:p>
            <a:pPr eaLnBrk="1" hangingPunct="1"/>
            <a:r>
              <a:rPr lang="en-US" sz="3600" dirty="0" smtClean="0"/>
              <a:t>How to Manage Supply Chain Disruptions</a:t>
            </a:r>
          </a:p>
        </p:txBody>
      </p:sp>
      <p:sp>
        <p:nvSpPr>
          <p:cNvPr id="19220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2113" y="1244600"/>
            <a:ext cx="8442325" cy="4535488"/>
          </a:xfrm>
        </p:spPr>
        <p:txBody>
          <a:bodyPr lIns="45720" rIns="45720"/>
          <a:lstStyle/>
          <a:p>
            <a:pPr marL="292100" indent="-292100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smtClean="0"/>
              <a:t>Identification of Risk</a:t>
            </a:r>
          </a:p>
          <a:p>
            <a:pPr marL="635000" lvl="1" indent="-228600" eaLnBrk="1" hangingPunct="1">
              <a:lnSpc>
                <a:spcPct val="80000"/>
              </a:lnSpc>
            </a:pPr>
            <a:r>
              <a:rPr lang="en-US" sz="2200" b="1" dirty="0" smtClean="0"/>
              <a:t>Conduct thorough supply chain mapping exercise.</a:t>
            </a:r>
          </a:p>
          <a:p>
            <a:pPr marL="635000" lvl="1" indent="-228600" eaLnBrk="1" hangingPunct="1">
              <a:lnSpc>
                <a:spcPct val="80000"/>
              </a:lnSpc>
            </a:pPr>
            <a:r>
              <a:rPr lang="en-US" sz="2200" b="1" dirty="0" smtClean="0"/>
              <a:t>Look at processes as they come together to create final products.</a:t>
            </a:r>
          </a:p>
          <a:p>
            <a:pPr marL="635000" lvl="1" indent="-228600" eaLnBrk="1" hangingPunct="1">
              <a:lnSpc>
                <a:spcPct val="80000"/>
              </a:lnSpc>
            </a:pPr>
            <a:r>
              <a:rPr lang="en-US" sz="2200" b="1" dirty="0" smtClean="0"/>
              <a:t>Look in reverse: starting with where profits are generated and work backwards to identify greatest financial threats. </a:t>
            </a:r>
          </a:p>
          <a:p>
            <a:pPr marL="292100" indent="-292100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smtClean="0"/>
              <a:t>Avoidance</a:t>
            </a:r>
          </a:p>
          <a:p>
            <a:pPr marL="635000" lvl="1" indent="-228600" eaLnBrk="1" hangingPunct="1">
              <a:lnSpc>
                <a:spcPct val="80000"/>
              </a:lnSpc>
            </a:pPr>
            <a:r>
              <a:rPr lang="en-US" sz="2200" b="1" dirty="0" smtClean="0"/>
              <a:t>Remove the threat of exposure to the supply chain.</a:t>
            </a:r>
          </a:p>
          <a:p>
            <a:pPr marL="292100" indent="-292100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smtClean="0"/>
              <a:t>Mitigation</a:t>
            </a:r>
          </a:p>
          <a:p>
            <a:pPr marL="635000" lvl="1" indent="-228600" eaLnBrk="1" hangingPunct="1">
              <a:lnSpc>
                <a:spcPct val="80000"/>
              </a:lnSpc>
            </a:pPr>
            <a:r>
              <a:rPr lang="en-US" sz="2200" b="1" dirty="0" smtClean="0"/>
              <a:t>Reduce the threat associated with exposures.</a:t>
            </a:r>
          </a:p>
          <a:p>
            <a:pPr marL="292100" indent="-292100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smtClean="0"/>
              <a:t>Manage</a:t>
            </a:r>
          </a:p>
          <a:p>
            <a:pPr marL="635000" lvl="1" indent="-228600" eaLnBrk="1" hangingPunct="1">
              <a:lnSpc>
                <a:spcPct val="80000"/>
              </a:lnSpc>
            </a:pPr>
            <a:r>
              <a:rPr lang="en-US" sz="2200" b="1" dirty="0" smtClean="0"/>
              <a:t>Includes transfer of risk through insurance.</a:t>
            </a:r>
            <a:endParaRPr lang="en-US" sz="2500" b="1" dirty="0" smtClean="0"/>
          </a:p>
        </p:txBody>
      </p:sp>
    </p:spTree>
    <p:extLst>
      <p:ext uri="{BB962C8B-B14F-4D97-AF65-F5344CB8AC3E}">
        <p14:creationId xmlns:p14="http://schemas.microsoft.com/office/powerpoint/2010/main" val="65604939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2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2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2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2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2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2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92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2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2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22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2051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Managing Risk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71600"/>
            <a:ext cx="8229600" cy="1528763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The majority of property loss is preventable, even in supply chains.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 smtClean="0"/>
          </a:p>
          <a:p>
            <a:pPr eaLnBrk="1" hangingPunct="1"/>
            <a:r>
              <a:rPr lang="en-US" sz="2800" b="1" i="1" dirty="0" smtClean="0"/>
              <a:t>“Nearly 90 percent of firms do not conduct a risk assessment when outsourcing production.”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		</a:t>
            </a:r>
            <a:r>
              <a:rPr lang="en-US" sz="1800" dirty="0" smtClean="0"/>
              <a:t>“Supply Chain Risk: It’s Time to Measure It” </a:t>
            </a:r>
            <a:br>
              <a:rPr lang="en-US" sz="1800" dirty="0" smtClean="0"/>
            </a:br>
            <a:r>
              <a:rPr lang="en-US" sz="1800" dirty="0" smtClean="0"/>
              <a:t>		Harvard Business Review Blog, Feb. 5, 2010</a:t>
            </a:r>
          </a:p>
        </p:txBody>
      </p:sp>
    </p:spTree>
    <p:extLst>
      <p:ext uri="{BB962C8B-B14F-4D97-AF65-F5344CB8AC3E}">
        <p14:creationId xmlns:p14="http://schemas.microsoft.com/office/powerpoint/2010/main" val="285352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Avoid or Mitigate the Interruption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4294967295"/>
          </p:nvPr>
        </p:nvSpPr>
        <p:spPr>
          <a:xfrm>
            <a:off x="428625" y="1181100"/>
            <a:ext cx="8153400" cy="4652963"/>
          </a:xfrm>
        </p:spPr>
        <p:txBody>
          <a:bodyPr/>
          <a:lstStyle/>
          <a:p>
            <a:pPr eaLnBrk="1" hangingPunct="1"/>
            <a:r>
              <a:rPr lang="en-US" b="1" dirty="0"/>
              <a:t>U</a:t>
            </a:r>
            <a:r>
              <a:rPr lang="en-US" b="1" dirty="0" smtClean="0"/>
              <a:t>nderstand your supply chain at every tier.</a:t>
            </a:r>
          </a:p>
          <a:p>
            <a:pPr lvl="1" eaLnBrk="1" hangingPunct="1"/>
            <a:r>
              <a:rPr lang="en-US" sz="2400" dirty="0" smtClean="0"/>
              <a:t>Identify weaknesses. Map business operations and overlay it with financial mapping and a business impact analysis.</a:t>
            </a:r>
          </a:p>
          <a:p>
            <a:pPr eaLnBrk="1" hangingPunct="1"/>
            <a:r>
              <a:rPr lang="en-US" b="1" dirty="0" smtClean="0"/>
              <a:t>Harden facilities, owned or otherwise. </a:t>
            </a:r>
          </a:p>
          <a:p>
            <a:pPr eaLnBrk="1" hangingPunct="1"/>
            <a:r>
              <a:rPr lang="en-US" b="1" dirty="0" smtClean="0"/>
              <a:t>Define acceptable risk.</a:t>
            </a:r>
          </a:p>
          <a:p>
            <a:pPr eaLnBrk="1" hangingPunct="1"/>
            <a:r>
              <a:rPr lang="en-US" b="1" dirty="0" smtClean="0"/>
              <a:t>Create contingency and disaster plans.</a:t>
            </a:r>
          </a:p>
          <a:p>
            <a:pPr eaLnBrk="1" hangingPunct="1"/>
            <a:r>
              <a:rPr lang="en-US" b="1" dirty="0" smtClean="0"/>
              <a:t>Insurance professional are part of the team of trusted risk advisers. </a:t>
            </a:r>
          </a:p>
        </p:txBody>
      </p:sp>
    </p:spTree>
    <p:extLst>
      <p:ext uri="{BB962C8B-B14F-4D97-AF65-F5344CB8AC3E}">
        <p14:creationId xmlns:p14="http://schemas.microsoft.com/office/powerpoint/2010/main" val="124569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Keeping Ahead </a:t>
            </a:r>
            <a:r>
              <a:rPr lang="en-US" sz="3600" smtClean="0"/>
              <a:t>of Risk</a:t>
            </a:r>
            <a:endParaRPr lang="en-US" sz="3600" dirty="0" smtClean="0"/>
          </a:p>
        </p:txBody>
      </p:sp>
      <p:sp>
        <p:nvSpPr>
          <p:cNvPr id="64515" name="Content Placeholder 2"/>
          <p:cNvSpPr>
            <a:spLocks noGrp="1"/>
          </p:cNvSpPr>
          <p:nvPr>
            <p:ph idx="4294967295"/>
          </p:nvPr>
        </p:nvSpPr>
        <p:spPr>
          <a:xfrm>
            <a:off x="523875" y="1457325"/>
            <a:ext cx="8153400" cy="4652963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Insurance is </a:t>
            </a:r>
            <a:r>
              <a:rPr lang="en-US" sz="2800" b="1" dirty="0" smtClean="0">
                <a:solidFill>
                  <a:srgbClr val="FF0000"/>
                </a:solidFill>
              </a:rPr>
              <a:t>part</a:t>
            </a:r>
            <a:r>
              <a:rPr lang="en-US" sz="2800" b="1" dirty="0" smtClean="0">
                <a:solidFill>
                  <a:srgbClr val="0070C0"/>
                </a:solidFill>
              </a:rPr>
              <a:t> </a:t>
            </a:r>
            <a:r>
              <a:rPr lang="en-US" sz="2800" b="1" dirty="0" smtClean="0"/>
              <a:t>of the solution.</a:t>
            </a:r>
            <a:endParaRPr lang="en-US" sz="2800" b="1" dirty="0" smtClean="0">
              <a:solidFill>
                <a:srgbClr val="0070C0"/>
              </a:solidFill>
            </a:endParaRPr>
          </a:p>
          <a:p>
            <a:pPr eaLnBrk="1" hangingPunct="1"/>
            <a:r>
              <a:rPr lang="en-US" sz="2800" b="1" dirty="0" smtClean="0"/>
              <a:t>Insurance products evolve, so keep in tune.</a:t>
            </a:r>
          </a:p>
          <a:p>
            <a:pPr lvl="1" eaLnBrk="1" hangingPunct="1"/>
            <a:r>
              <a:rPr lang="en-US" sz="2600" b="1" dirty="0" smtClean="0"/>
              <a:t>Traditionally, coverage is for physical damage, business interruption and contingent coverage.</a:t>
            </a:r>
          </a:p>
          <a:p>
            <a:pPr eaLnBrk="1" hangingPunct="1"/>
            <a:r>
              <a:rPr lang="en-US" sz="2800" b="1" dirty="0" smtClean="0"/>
              <a:t>Business interruption has two levels:</a:t>
            </a:r>
          </a:p>
          <a:p>
            <a:pPr lvl="1" eaLnBrk="1" hangingPunct="1"/>
            <a:r>
              <a:rPr lang="en-US" sz="2400" b="1" dirty="0" smtClean="0"/>
              <a:t>Gross earnings (Production-based).</a:t>
            </a:r>
          </a:p>
          <a:p>
            <a:pPr lvl="1" eaLnBrk="1" hangingPunct="1"/>
            <a:r>
              <a:rPr lang="en-US" sz="2400" b="1" dirty="0" smtClean="0"/>
              <a:t>Gross profits (Sales-based).</a:t>
            </a:r>
          </a:p>
        </p:txBody>
      </p:sp>
    </p:spTree>
    <p:extLst>
      <p:ext uri="{BB962C8B-B14F-4D97-AF65-F5344CB8AC3E}">
        <p14:creationId xmlns:p14="http://schemas.microsoft.com/office/powerpoint/2010/main" val="329521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The Challenge: Risk</a:t>
            </a:r>
          </a:p>
        </p:txBody>
      </p:sp>
      <p:sp>
        <p:nvSpPr>
          <p:cNvPr id="51203" name="Content Placeholder 2"/>
          <p:cNvSpPr>
            <a:spLocks noGrp="1"/>
          </p:cNvSpPr>
          <p:nvPr>
            <p:ph idx="4294967295"/>
          </p:nvPr>
        </p:nvSpPr>
        <p:spPr>
          <a:xfrm>
            <a:off x="495299" y="1333500"/>
            <a:ext cx="8153400" cy="4652963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You can outsource operations, but that doesn’t mean you are outsourcing risk.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51204" name="Picture 3" descr="OHS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6400" y="2307431"/>
            <a:ext cx="5762625" cy="4164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232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7699" name="Rectangle 3"/>
          <p:cNvSpPr>
            <a:spLocks noChangeArrowheads="1"/>
          </p:cNvSpPr>
          <p:nvPr/>
        </p:nvSpPr>
        <p:spPr bwMode="blackWhite">
          <a:xfrm>
            <a:off x="685800" y="2327275"/>
            <a:ext cx="7772400" cy="1470025"/>
          </a:xfrm>
          <a:prstGeom prst="rect">
            <a:avLst/>
          </a:prstGeom>
          <a:gradFill rotWithShape="1">
            <a:gsLst>
              <a:gs pos="0">
                <a:srgbClr val="FF6801"/>
              </a:gs>
              <a:gs pos="100000">
                <a:srgbClr val="DC5A01"/>
              </a:gs>
            </a:gsLst>
            <a:lin ang="5400000" scaled="1"/>
          </a:gradFill>
          <a:ln w="12700" algn="ctr">
            <a:solidFill>
              <a:srgbClr val="FF6801"/>
            </a:solidFill>
            <a:miter lim="800000"/>
            <a:headEnd/>
            <a:tailEnd/>
          </a:ln>
        </p:spPr>
        <p:txBody>
          <a:bodyPr lIns="45720" rIns="45720" anchor="ctr"/>
          <a:lstStyle/>
          <a:p>
            <a:pPr algn="ctr" defTabSz="114300">
              <a:lnSpc>
                <a:spcPct val="95000"/>
              </a:lnSpc>
              <a:spcBef>
                <a:spcPct val="25000"/>
              </a:spcBef>
            </a:pPr>
            <a:r>
              <a:rPr lang="en-US" sz="36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www.flains.org</a:t>
            </a:r>
            <a:r>
              <a:rPr lang="en-US" sz="3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US" sz="3600" b="1" dirty="0" err="1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www.iii.org</a:t>
            </a:r>
            <a:r>
              <a:rPr lang="en-US" sz="3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</a:br>
            <a:r>
              <a:rPr lang="en-US" sz="3600" b="1" dirty="0" smtClean="0">
                <a:solidFill>
                  <a:srgbClr val="FFFFFF"/>
                </a:solidFill>
              </a:rPr>
              <a:t>www.InsuringFlorida.org</a:t>
            </a:r>
            <a:endParaRPr lang="en-US" sz="3600" b="1" dirty="0">
              <a:solidFill>
                <a:srgbClr val="FFFFFF"/>
              </a:solidFill>
            </a:endParaRPr>
          </a:p>
        </p:txBody>
      </p:sp>
      <p:sp>
        <p:nvSpPr>
          <p:cNvPr id="2077700" name="Rectangle 4"/>
          <p:cNvSpPr>
            <a:spLocks noChangeArrowheads="1"/>
          </p:cNvSpPr>
          <p:nvPr/>
        </p:nvSpPr>
        <p:spPr bwMode="auto">
          <a:xfrm>
            <a:off x="161925" y="4232275"/>
            <a:ext cx="8696325" cy="15050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2800" b="1" i="1" dirty="0">
                <a:solidFill>
                  <a:srgbClr val="225A7A"/>
                </a:solidFill>
              </a:rPr>
              <a:t>Thank you for your time</a:t>
            </a:r>
            <a:br>
              <a:rPr lang="en-US" sz="2800" b="1" i="1" dirty="0">
                <a:solidFill>
                  <a:srgbClr val="225A7A"/>
                </a:solidFill>
              </a:rPr>
            </a:br>
            <a:r>
              <a:rPr lang="en-US" sz="2800" b="1" i="1" dirty="0">
                <a:solidFill>
                  <a:srgbClr val="225A7A"/>
                </a:solidFill>
              </a:rPr>
              <a:t>and your attention!</a:t>
            </a:r>
            <a:endParaRPr lang="en-US" sz="2800" b="1" i="1" dirty="0">
              <a:solidFill>
                <a:srgbClr val="FF0000"/>
              </a:solidFill>
            </a:endParaRPr>
          </a:p>
          <a:p>
            <a:pPr algn="ctr" eaLnBrk="0" hangingPunct="0">
              <a:lnSpc>
                <a:spcPct val="90000"/>
              </a:lnSpc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en-US" sz="3600" b="1" i="1" dirty="0" smtClean="0">
                <a:solidFill>
                  <a:srgbClr val="FF0000"/>
                </a:solidFill>
              </a:rPr>
              <a:t>Download at </a:t>
            </a:r>
            <a:r>
              <a:rPr lang="en-US" sz="3600" b="1" i="1" dirty="0" smtClean="0">
                <a:solidFill>
                  <a:srgbClr val="FF0000"/>
                </a:solidFill>
                <a:hlinkClick r:id="rId3"/>
              </a:rPr>
              <a:t>www.iii.org/presentations</a:t>
            </a:r>
            <a:r>
              <a:rPr lang="en-US" sz="3600" b="1" i="1" dirty="0" smtClean="0">
                <a:solidFill>
                  <a:srgbClr val="00B050"/>
                </a:solidFill>
              </a:rPr>
              <a:t> </a:t>
            </a:r>
            <a:endParaRPr lang="en-US" sz="3600" b="1" i="1" dirty="0">
              <a:solidFill>
                <a:srgbClr val="C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D1549-189B-430A-BC2E-B6FA9183E25C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7" name="Picture 1" descr="FIC News Release 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3225" y="1193226"/>
            <a:ext cx="1608138" cy="87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32275" y="1193226"/>
            <a:ext cx="303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776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7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77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7699" grpId="0" animBg="1"/>
      <p:bldP spid="207770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Businesses Need to be Disaster Ready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Natural disasters produce </a:t>
            </a:r>
            <a:r>
              <a:rPr lang="en-US" b="1" dirty="0"/>
              <a:t>e</a:t>
            </a:r>
            <a:r>
              <a:rPr lang="en-US" b="1" dirty="0" smtClean="0"/>
              <a:t>normous </a:t>
            </a:r>
            <a:r>
              <a:rPr lang="en-US" b="1" dirty="0"/>
              <a:t>b</a:t>
            </a:r>
            <a:r>
              <a:rPr lang="en-US" b="1" dirty="0" smtClean="0"/>
              <a:t>usiness losses.</a:t>
            </a:r>
          </a:p>
          <a:p>
            <a:pPr lvl="1"/>
            <a:r>
              <a:rPr lang="en-US" dirty="0" err="1" smtClean="0"/>
              <a:t>Superstorm</a:t>
            </a:r>
            <a:r>
              <a:rPr lang="en-US" dirty="0" smtClean="0"/>
              <a:t> Sandy in 2012: $18.8 billion in non-flood insured losses. Businesses accounted for 46.7 percent of the losses.</a:t>
            </a:r>
          </a:p>
          <a:p>
            <a:pPr lvl="1"/>
            <a:r>
              <a:rPr lang="en-US" dirty="0" smtClean="0"/>
              <a:t>Average commercial claim: $44,500, compared to $6,500 for homeowners. </a:t>
            </a:r>
          </a:p>
          <a:p>
            <a:pPr lvl="1"/>
            <a:r>
              <a:rPr lang="en-US" dirty="0" smtClean="0"/>
              <a:t>Only 35 percent of small businesses had business interruption coverage in 2007*.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sz="900" dirty="0" smtClean="0"/>
              <a:t>Source: National Foundation of Independent Businesses.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418.8Business Interruption Losses: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6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Basics of a Business Owner’s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is Covered</a:t>
            </a:r>
          </a:p>
          <a:p>
            <a:pPr lvl="1"/>
            <a:r>
              <a:rPr lang="en-US" b="1" dirty="0" smtClean="0"/>
              <a:t>Property insurance for buildings and contents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There are 2 forms, Standard and Special, and the Special Form provides more comprehensive coverage.</a:t>
            </a:r>
          </a:p>
          <a:p>
            <a:pPr lvl="2"/>
            <a:r>
              <a:rPr lang="en-US" dirty="0" smtClean="0"/>
              <a:t>Coverage includes debris removal, pollutant cleanup, fire department charges, mechanical breakdown, etc.</a:t>
            </a:r>
          </a:p>
          <a:p>
            <a:pPr lvl="1"/>
            <a:r>
              <a:rPr lang="en-US" b="1" dirty="0" smtClean="0"/>
              <a:t>Business Interruption Insurance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Covers loss of income from fire or other perils that disrupt the operation of the business. It can also include the extra expense of operating out of a temporary site.</a:t>
            </a:r>
          </a:p>
          <a:p>
            <a:pPr lvl="1"/>
            <a:r>
              <a:rPr lang="en-US" b="1" dirty="0" smtClean="0"/>
              <a:t>Liability protection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Covers your company’s legal responsibility for harm caused to others. </a:t>
            </a:r>
          </a:p>
          <a:p>
            <a:pPr marL="749300" lvl="2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961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Basics of a Business Owner’s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What is NOT Covered under a Business Owner’s Policy</a:t>
            </a:r>
          </a:p>
          <a:p>
            <a:pPr lvl="1"/>
            <a:r>
              <a:rPr lang="en-US" dirty="0" smtClean="0"/>
              <a:t>Professional Liability.</a:t>
            </a:r>
          </a:p>
          <a:p>
            <a:pPr lvl="1"/>
            <a:r>
              <a:rPr lang="en-US" dirty="0" smtClean="0"/>
              <a:t>Auto Insurance.</a:t>
            </a:r>
          </a:p>
          <a:p>
            <a:pPr lvl="1"/>
            <a:r>
              <a:rPr lang="en-US" dirty="0" smtClean="0"/>
              <a:t>Worker’s Compensation.</a:t>
            </a:r>
          </a:p>
          <a:p>
            <a:pPr lvl="1"/>
            <a:r>
              <a:rPr lang="en-US" dirty="0" smtClean="0"/>
              <a:t>Health or Disability Insurance.</a:t>
            </a:r>
          </a:p>
          <a:p>
            <a:pPr lvl="1"/>
            <a:r>
              <a:rPr lang="en-US" dirty="0" smtClean="0"/>
              <a:t>Flood insurance</a:t>
            </a:r>
            <a:endParaRPr lang="en-US" dirty="0"/>
          </a:p>
          <a:p>
            <a:pPr marL="406400" lvl="1" indent="0">
              <a:buNone/>
            </a:pPr>
            <a:r>
              <a:rPr lang="en-US" sz="2400" b="1" dirty="0" smtClean="0"/>
              <a:t>AND, you can get coverage for these with separate insurance policies.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158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About Commercial Flood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According to the National Flood Insurance Program, at least 25% of businesses that close after an event like a flood never reopen.</a:t>
            </a:r>
          </a:p>
          <a:p>
            <a:r>
              <a:rPr lang="en-US" b="1" dirty="0" smtClean="0"/>
              <a:t>From 2010-2014 the average commercial flood claim amounted to nearly $89,000. </a:t>
            </a:r>
          </a:p>
          <a:p>
            <a:r>
              <a:rPr lang="en-US" b="1" dirty="0" smtClean="0"/>
              <a:t>A flood policy from the NFIP covers up to $500,000 in building coverage and $500,000 for contents. </a:t>
            </a:r>
          </a:p>
          <a:p>
            <a:pPr lvl="1"/>
            <a:r>
              <a:rPr lang="en-US" b="1" dirty="0" smtClean="0"/>
              <a:t>Cost for above ground property:</a:t>
            </a:r>
          </a:p>
          <a:p>
            <a:pPr lvl="2"/>
            <a:r>
              <a:rPr lang="en-US" b="1" dirty="0" smtClean="0"/>
              <a:t>$2,938 building + contents/$965 contents only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43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766762" y="4634970"/>
            <a:ext cx="7096125" cy="1151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Replacement Cost vs Actual Cash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0075" y="1502638"/>
            <a:ext cx="77533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Replacement Cost: </a:t>
            </a:r>
            <a:r>
              <a:rPr lang="en-US" sz="2400" dirty="0" smtClean="0"/>
              <a:t>This coverage pays the cost of replacing your property without deducting for depreciation.</a:t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Actual Cash Value (ACV): </a:t>
            </a:r>
            <a:r>
              <a:rPr lang="en-US" sz="2400" dirty="0" smtClean="0"/>
              <a:t>Insurance pays the cost of damaged property after deducting for depreciation.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90612" y="4770701"/>
            <a:ext cx="67722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EXAMPLE: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000" b="1" dirty="0" smtClean="0">
                <a:solidFill>
                  <a:schemeClr val="bg1"/>
                </a:solidFill>
              </a:rPr>
              <a:t>You paid $2,000 for a computer five years ago. ACV would pay only its current value, maybe about $500.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25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Commercial Auto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61975" y="1390650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635000" indent="-2286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w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779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320800" indent="-228600" algn="l" rtl="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663700" indent="-228600" algn="l" rtl="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6pPr>
            <a:lvl7pPr marL="29718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7pPr>
            <a:lvl8pPr marL="34290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8pPr>
            <a:lvl9pPr marL="38862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9pPr>
          </a:lstStyle>
          <a:p>
            <a:r>
              <a:rPr lang="en-US" b="1" kern="0" dirty="0" smtClean="0"/>
              <a:t>What It Protects Against:</a:t>
            </a:r>
          </a:p>
          <a:p>
            <a:pPr lvl="1"/>
            <a:r>
              <a:rPr lang="en-US" kern="0" dirty="0" smtClean="0"/>
              <a:t>Liability.</a:t>
            </a:r>
          </a:p>
          <a:p>
            <a:pPr lvl="1"/>
            <a:r>
              <a:rPr lang="en-US" kern="0" dirty="0" smtClean="0"/>
              <a:t>No-fault Medical Payments.</a:t>
            </a:r>
          </a:p>
          <a:p>
            <a:pPr lvl="1"/>
            <a:r>
              <a:rPr lang="en-US" kern="0" dirty="0" smtClean="0"/>
              <a:t>Uninsured/Underinsured Motorists.</a:t>
            </a:r>
          </a:p>
          <a:p>
            <a:pPr lvl="1"/>
            <a:r>
              <a:rPr lang="en-US" kern="0" dirty="0" smtClean="0"/>
              <a:t>Collision.</a:t>
            </a:r>
          </a:p>
          <a:p>
            <a:pPr lvl="1"/>
            <a:r>
              <a:rPr lang="en-US" kern="0" dirty="0" smtClean="0"/>
              <a:t>Comprehensive Physical Damage.</a:t>
            </a:r>
          </a:p>
          <a:p>
            <a:pPr marL="406400" lvl="1" indent="0">
              <a:buFont typeface="Wingdings" pitchFamily="2" charset="2"/>
              <a:buNone/>
            </a:pPr>
            <a:r>
              <a:rPr lang="en-US" sz="2400" b="1" kern="0" dirty="0" smtClean="0"/>
              <a:t>Almost every business needs it, even companies that don’t own autos --- because you may want this protection on non-owned vehicles for liability coverage. </a:t>
            </a:r>
          </a:p>
          <a:p>
            <a:pPr marL="406400" lvl="1" indent="0">
              <a:buFont typeface="Wingdings" pitchFamily="2" charset="2"/>
              <a:buNone/>
            </a:pPr>
            <a:r>
              <a:rPr lang="en-US" sz="2400" b="1" kern="0" dirty="0" smtClean="0"/>
              <a:t/>
            </a:r>
            <a:br>
              <a:rPr lang="en-US" sz="2400" b="1" kern="0" dirty="0" smtClean="0"/>
            </a:br>
            <a:r>
              <a:rPr lang="en-US" sz="2000" b="1" kern="0" dirty="0" smtClean="0">
                <a:solidFill>
                  <a:srgbClr val="FF0000"/>
                </a:solidFill>
              </a:rPr>
              <a:t>REMINDER:</a:t>
            </a:r>
            <a:r>
              <a:rPr lang="en-US" sz="2000" b="1" kern="0" dirty="0" smtClean="0"/>
              <a:t> </a:t>
            </a:r>
            <a:r>
              <a:rPr lang="en-US" sz="2000" kern="0" dirty="0" smtClean="0"/>
              <a:t>Insurance pays for legal defense costs. </a:t>
            </a:r>
          </a:p>
          <a:p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87245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000"/>
            <a:ext cx="8553450" cy="86042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/>
          <a:lstStyle/>
          <a:p>
            <a:r>
              <a:rPr lang="en-US" dirty="0" smtClean="0"/>
              <a:t>Business Interruption 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12/01/09 - 9pm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1D8FF3-5AB6-4EC6-BDC2-E6058C96F901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95300" y="1673225"/>
            <a:ext cx="8153400" cy="4652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45720" tIns="45720" rIns="45720" bIns="45720" numCol="1" rtlCol="0" anchor="t" anchorCtr="0" compatLnSpc="1">
            <a:prstTxWarp prst="textNoShape">
              <a:avLst/>
            </a:prstTxWarp>
          </a:bodyPr>
          <a:lstStyle>
            <a:lvl1pPr marL="292100" indent="-292100" algn="l" rtl="0" eaLnBrk="0" fontAlgn="base" hangingPunct="0">
              <a:lnSpc>
                <a:spcPct val="90000"/>
              </a:lnSpc>
              <a:spcBef>
                <a:spcPct val="10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635000" indent="-2286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w"/>
              <a:defRPr sz="2200">
                <a:solidFill>
                  <a:schemeClr val="tx1"/>
                </a:solidFill>
                <a:latin typeface="Arial" charset="0"/>
              </a:defRPr>
            </a:lvl2pPr>
            <a:lvl3pPr marL="977900" indent="-2286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3pPr>
            <a:lvl4pPr marL="1320800" indent="-228600" algn="l" rtl="0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Arial" charset="0"/>
              </a:defRPr>
            </a:lvl4pPr>
            <a:lvl5pPr marL="1663700" indent="-228600" algn="l" rtl="0" eaLnBrk="0" fontAlgn="base" hangingPunct="0">
              <a:lnSpc>
                <a:spcPct val="95000"/>
              </a:lnSpc>
              <a:spcBef>
                <a:spcPct val="15000"/>
              </a:spcBef>
              <a:spcAft>
                <a:spcPct val="0"/>
              </a:spcAft>
              <a:buClr>
                <a:schemeClr val="accent2"/>
              </a:buClr>
              <a:buChar char="»"/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6pPr>
            <a:lvl7pPr marL="29718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7pPr>
            <a:lvl8pPr marL="34290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8pPr>
            <a:lvl9pPr marL="3886200" indent="-228600" algn="l" fontAlgn="base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bg1">
                    <a:alpha val="100000"/>
                  </a:schemeClr>
                </a:solidFill>
                <a:latin typeface="+mn-lt"/>
              </a:defRPr>
            </a:lvl9pPr>
          </a:lstStyle>
          <a:p>
            <a:r>
              <a:rPr lang="en-US" b="1" kern="0" dirty="0" smtClean="0"/>
              <a:t>Covers operating expenses and compensates for lost income after a temporary closure due to a covered loss.</a:t>
            </a:r>
          </a:p>
          <a:p>
            <a:r>
              <a:rPr lang="en-US" kern="0" dirty="0" smtClean="0"/>
              <a:t>It typically requires </a:t>
            </a:r>
            <a:r>
              <a:rPr lang="en-US" b="1" kern="0" dirty="0" smtClean="0"/>
              <a:t>direct physical damage </a:t>
            </a:r>
            <a:r>
              <a:rPr lang="en-US" kern="0" dirty="0" smtClean="0"/>
              <a:t>to the property. </a:t>
            </a:r>
          </a:p>
          <a:p>
            <a:pPr lvl="1"/>
            <a:r>
              <a:rPr lang="en-US" kern="0" dirty="0" smtClean="0"/>
              <a:t>Contingent Business Interruption Coverage:</a:t>
            </a:r>
            <a:br>
              <a:rPr lang="en-US" kern="0" dirty="0" smtClean="0"/>
            </a:br>
            <a:r>
              <a:rPr lang="en-US" kern="0" dirty="0" smtClean="0"/>
              <a:t/>
            </a:r>
            <a:br>
              <a:rPr lang="en-US" kern="0" dirty="0" smtClean="0"/>
            </a:br>
            <a:r>
              <a:rPr lang="en-US" kern="0" dirty="0" smtClean="0"/>
              <a:t>Compensates for certain losses you may have if a main customer or supplier was impacted. </a:t>
            </a:r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381150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600" dirty="0" smtClean="0"/>
              <a:t>Contingent Business Interruption </a:t>
            </a:r>
            <a:br>
              <a:rPr lang="en-US" sz="3600" dirty="0" smtClean="0"/>
            </a:br>
            <a:r>
              <a:rPr lang="en-US" sz="3600" dirty="0" smtClean="0"/>
              <a:t>Chain Rule</a:t>
            </a:r>
          </a:p>
        </p:txBody>
      </p:sp>
      <p:sp>
        <p:nvSpPr>
          <p:cNvPr id="3" name="Oval 2"/>
          <p:cNvSpPr/>
          <p:nvPr/>
        </p:nvSpPr>
        <p:spPr>
          <a:xfrm>
            <a:off x="934244" y="1811338"/>
            <a:ext cx="2381250" cy="2133599"/>
          </a:xfrm>
          <a:prstGeom prst="ellipse">
            <a:avLst/>
          </a:prstGeom>
          <a:solidFill>
            <a:srgbClr val="E5F1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To Supplier, Customer,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Dependent </a:t>
            </a:r>
          </a:p>
          <a:p>
            <a:pPr algn="ctr"/>
            <a:r>
              <a:rPr lang="en-US" b="1" dirty="0" smtClean="0">
                <a:solidFill>
                  <a:srgbClr val="7030A0"/>
                </a:solidFill>
              </a:rPr>
              <a:t>Property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065462" y="1123950"/>
            <a:ext cx="2624138" cy="2495549"/>
          </a:xfrm>
          <a:prstGeom prst="ellipse">
            <a:avLst/>
          </a:prstGeom>
          <a:solidFill>
            <a:srgbClr val="E5F1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Physical</a:t>
            </a:r>
          </a:p>
          <a:p>
            <a:pPr algn="ctr"/>
            <a:r>
              <a:rPr lang="en-US" sz="2400" b="1" dirty="0" smtClean="0">
                <a:solidFill>
                  <a:srgbClr val="7030A0"/>
                </a:solidFill>
              </a:rPr>
              <a:t>Damage or Loss</a:t>
            </a:r>
            <a:endParaRPr lang="en-US" sz="2400" b="1" dirty="0">
              <a:solidFill>
                <a:srgbClr val="7030A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029075" y="3367086"/>
            <a:ext cx="2540000" cy="2454276"/>
          </a:xfrm>
          <a:prstGeom prst="ellipse">
            <a:avLst/>
          </a:prstGeom>
          <a:solidFill>
            <a:srgbClr val="E5F1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Which Causes an Interruption</a:t>
            </a:r>
          </a:p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627187" y="3619499"/>
            <a:ext cx="2401888" cy="2114551"/>
          </a:xfrm>
          <a:prstGeom prst="ellipse">
            <a:avLst/>
          </a:prstGeom>
          <a:solidFill>
            <a:srgbClr val="E5F1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Of the Type Covered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528469" y="1925638"/>
            <a:ext cx="2233612" cy="2089149"/>
          </a:xfrm>
          <a:prstGeom prst="ellipse">
            <a:avLst/>
          </a:prstGeom>
          <a:solidFill>
            <a:srgbClr val="E5F1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For a Defined Indemnity Period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59740" y="5925561"/>
            <a:ext cx="27334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Insured Loss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91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EEC100"/>
      </a:dk2>
      <a:lt2>
        <a:srgbClr val="6FCAEF"/>
      </a:lt2>
      <a:accent1>
        <a:srgbClr val="225A7A"/>
      </a:accent1>
      <a:accent2>
        <a:srgbClr val="FF6801"/>
      </a:accent2>
      <a:accent3>
        <a:srgbClr val="FFFFFF"/>
      </a:accent3>
      <a:accent4>
        <a:srgbClr val="000000"/>
      </a:accent4>
      <a:accent5>
        <a:srgbClr val="ABB5BE"/>
      </a:accent5>
      <a:accent6>
        <a:srgbClr val="E75E01"/>
      </a:accent6>
      <a:hlink>
        <a:srgbClr val="339966"/>
      </a:hlink>
      <a:folHlink>
        <a:srgbClr val="A50021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黑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宋体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336699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2376BD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1067B5"/>
        </a:dk2>
        <a:lt2>
          <a:srgbClr val="808080"/>
        </a:lt2>
        <a:accent1>
          <a:srgbClr val="0A2E4E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AAADB2"/>
        </a:accent5>
        <a:accent6>
          <a:srgbClr val="8AB900"/>
        </a:accent6>
        <a:hlink>
          <a:srgbClr val="66CCFF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7DC3"/>
      </a:dk2>
      <a:lt2>
        <a:srgbClr val="808080"/>
      </a:lt2>
      <a:accent1>
        <a:srgbClr val="0A2E4E"/>
      </a:accent1>
      <a:accent2>
        <a:srgbClr val="99CC00"/>
      </a:accent2>
      <a:accent3>
        <a:srgbClr val="FFFFFF"/>
      </a:accent3>
      <a:accent4>
        <a:srgbClr val="000000"/>
      </a:accent4>
      <a:accent5>
        <a:srgbClr val="AAADB2"/>
      </a:accent5>
      <a:accent6>
        <a:srgbClr val="8AB900"/>
      </a:accent6>
      <a:hlink>
        <a:srgbClr val="007DC3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193521</TotalTime>
  <Words>967</Words>
  <Application>Microsoft Office PowerPoint</Application>
  <PresentationFormat>On-screen Show (4:3)</PresentationFormat>
  <Paragraphs>158</Paragraphs>
  <Slides>19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Verdana</vt:lpstr>
      <vt:lpstr>Wingdings</vt:lpstr>
      <vt:lpstr>Default Design</vt:lpstr>
      <vt:lpstr>“Coulda, Woulda, Shoulda” What Business Owners Need to  Know About Insurance</vt:lpstr>
      <vt:lpstr>Businesses Need to be Disaster Ready</vt:lpstr>
      <vt:lpstr>Basics of a Business Owner’s Policy</vt:lpstr>
      <vt:lpstr>Basics of a Business Owner’s Policy</vt:lpstr>
      <vt:lpstr>About Commercial Flood Insurance</vt:lpstr>
      <vt:lpstr>Replacement Cost vs Actual Cash Value</vt:lpstr>
      <vt:lpstr>Commercial Auto Insurance</vt:lpstr>
      <vt:lpstr>Business Interruption Coverage</vt:lpstr>
      <vt:lpstr>Contingent Business Interruption  Chain Rule</vt:lpstr>
      <vt:lpstr>Liability Insurance: Professional &amp; Product</vt:lpstr>
      <vt:lpstr>Key Person Insurance</vt:lpstr>
      <vt:lpstr>PowerPoint Presentation</vt:lpstr>
      <vt:lpstr>Global, Intertwined Economy</vt:lpstr>
      <vt:lpstr>How to Manage Supply Chain Disruptions</vt:lpstr>
      <vt:lpstr>Managing Risk</vt:lpstr>
      <vt:lpstr>Avoid or Mitigate the Interruption</vt:lpstr>
      <vt:lpstr>Keeping Ahead of Risk</vt:lpstr>
      <vt:lpstr>The Challenge: Risk</vt:lpstr>
      <vt:lpstr>PowerPoint Presentation</vt:lpstr>
    </vt:vector>
  </TitlesOfParts>
  <Company>insurance information institute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P6466 - iii Template</dc:title>
  <dc:creator>Call @ 866-2-eSlide</dc:creator>
  <cp:lastModifiedBy>Lewis, Shorna</cp:lastModifiedBy>
  <cp:revision>3920</cp:revision>
  <cp:lastPrinted>2014-02-18T17:02:17Z</cp:lastPrinted>
  <dcterms:modified xsi:type="dcterms:W3CDTF">2015-05-14T15:33:03Z</dcterms:modified>
</cp:coreProperties>
</file>