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notesSlides/notesSlide21.xml" ContentType="application/vnd.openxmlformats-officedocument.presentationml.notesSlide+xml"/>
  <Override PartName="/ppt/charts/chart2.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7"/>
  </p:notesMasterIdLst>
  <p:handoutMasterIdLst>
    <p:handoutMasterId r:id="rId48"/>
  </p:handoutMasterIdLst>
  <p:sldIdLst>
    <p:sldId id="293" r:id="rId2"/>
    <p:sldId id="294" r:id="rId3"/>
    <p:sldId id="353" r:id="rId4"/>
    <p:sldId id="295" r:id="rId5"/>
    <p:sldId id="338" r:id="rId6"/>
    <p:sldId id="300" r:id="rId7"/>
    <p:sldId id="301" r:id="rId8"/>
    <p:sldId id="303" r:id="rId9"/>
    <p:sldId id="302" r:id="rId10"/>
    <p:sldId id="339" r:id="rId11"/>
    <p:sldId id="305" r:id="rId12"/>
    <p:sldId id="357" r:id="rId13"/>
    <p:sldId id="358" r:id="rId14"/>
    <p:sldId id="359" r:id="rId15"/>
    <p:sldId id="360" r:id="rId16"/>
    <p:sldId id="361" r:id="rId17"/>
    <p:sldId id="362" r:id="rId18"/>
    <p:sldId id="307" r:id="rId19"/>
    <p:sldId id="308" r:id="rId20"/>
    <p:sldId id="306" r:id="rId21"/>
    <p:sldId id="355" r:id="rId22"/>
    <p:sldId id="309" r:id="rId23"/>
    <p:sldId id="310" r:id="rId24"/>
    <p:sldId id="311" r:id="rId25"/>
    <p:sldId id="312" r:id="rId26"/>
    <p:sldId id="356" r:id="rId27"/>
    <p:sldId id="313" r:id="rId28"/>
    <p:sldId id="314" r:id="rId29"/>
    <p:sldId id="315" r:id="rId30"/>
    <p:sldId id="322" r:id="rId31"/>
    <p:sldId id="323" r:id="rId32"/>
    <p:sldId id="324" r:id="rId33"/>
    <p:sldId id="325" r:id="rId34"/>
    <p:sldId id="342" r:id="rId35"/>
    <p:sldId id="348" r:id="rId36"/>
    <p:sldId id="349" r:id="rId37"/>
    <p:sldId id="350" r:id="rId38"/>
    <p:sldId id="351" r:id="rId39"/>
    <p:sldId id="343" r:id="rId40"/>
    <p:sldId id="332" r:id="rId41"/>
    <p:sldId id="333" r:id="rId42"/>
    <p:sldId id="334" r:id="rId43"/>
    <p:sldId id="352" r:id="rId44"/>
    <p:sldId id="335" r:id="rId45"/>
    <p:sldId id="344" r:id="rId46"/>
  </p:sldIdLst>
  <p:sldSz cx="9144000" cy="6858000" type="screen4x3"/>
  <p:notesSz cx="6858000" cy="9144000"/>
  <p:custDataLst>
    <p:tags r:id="rId4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15:clr>
            <a:srgbClr val="A4A3A4"/>
          </p15:clr>
        </p15:guide>
        <p15:guide id="4" pos="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15:clr>
            <a:srgbClr val="A4A3A4"/>
          </p15:clr>
        </p15:guide>
        <p15:guide id="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3407A"/>
    <a:srgbClr val="A6DCF7"/>
    <a:srgbClr val="2F72AD"/>
    <a:srgbClr val="337DBE"/>
    <a:srgbClr val="072C44"/>
    <a:srgbClr val="444648"/>
    <a:srgbClr val="5658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240" autoAdjust="0"/>
    <p:restoredTop sz="85729" autoAdjust="0"/>
  </p:normalViewPr>
  <p:slideViewPr>
    <p:cSldViewPr>
      <p:cViewPr varScale="1">
        <p:scale>
          <a:sx n="69" d="100"/>
          <a:sy n="69" d="100"/>
        </p:scale>
        <p:origin x="1824" y="60"/>
      </p:cViewPr>
      <p:guideLst>
        <p:guide orient="horz" pos="2160"/>
        <p:guide pos="2880"/>
        <p:guide orient="horz"/>
        <p:guide pos="1"/>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96" d="100"/>
          <a:sy n="96" d="100"/>
        </p:scale>
        <p:origin x="-3558" y="-108"/>
      </p:cViewPr>
      <p:guideLst>
        <p:guide orient="horz" pos="2880"/>
        <p:guide pos="2160"/>
        <p:guide orient="horz"/>
        <p:guide/>
      </p:guideLst>
    </p:cSldViewPr>
  </p:notesViewPr>
  <p:gridSpacing cx="38405" cy="384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603067601168501"/>
          <c:y val="0.20757330137392699"/>
          <c:w val="0.66947069710783902"/>
          <c:h val="0.59265204018688999"/>
        </c:manualLayout>
      </c:layout>
      <c:barChart>
        <c:barDir val="col"/>
        <c:grouping val="clustered"/>
        <c:varyColors val="0"/>
        <c:ser>
          <c:idx val="0"/>
          <c:order val="0"/>
          <c:tx>
            <c:strRef>
              <c:f>Sheet1!$B$1</c:f>
              <c:strCache>
                <c:ptCount val="1"/>
                <c:pt idx="0">
                  <c:v>Series 1</c:v>
                </c:pt>
              </c:strCache>
            </c:strRef>
          </c:tx>
          <c:spPr>
            <a:ln>
              <a:solidFill>
                <a:schemeClr val="bg1"/>
              </a:solidFill>
            </a:ln>
          </c:spPr>
          <c:invertIfNegative val="0"/>
          <c:dLbls>
            <c:numFmt formatCode="&quot;$&quot;#,##0" sourceLinked="0"/>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Today's Rate</c:v>
                </c:pt>
                <c:pt idx="3">
                  <c:v>'Street Price'</c:v>
                </c:pt>
                <c:pt idx="6">
                  <c:v>Actuarial Indication 
('Technical Price')</c:v>
                </c:pt>
              </c:strCache>
            </c:strRef>
          </c:cat>
          <c:val>
            <c:numRef>
              <c:f>Sheet1!$B$2:$B$8</c:f>
              <c:numCache>
                <c:formatCode>"$"#,##0;[Red]\-"$"#,##0</c:formatCode>
                <c:ptCount val="7"/>
                <c:pt idx="0">
                  <c:v>100</c:v>
                </c:pt>
                <c:pt idx="1">
                  <c:v>101</c:v>
                </c:pt>
                <c:pt idx="2">
                  <c:v>102</c:v>
                </c:pt>
                <c:pt idx="3">
                  <c:v>103</c:v>
                </c:pt>
                <c:pt idx="4">
                  <c:v>104</c:v>
                </c:pt>
                <c:pt idx="5">
                  <c:v>105</c:v>
                </c:pt>
                <c:pt idx="6">
                  <c:v>106</c:v>
                </c:pt>
              </c:numCache>
            </c:numRef>
          </c:val>
          <c:extLst>
            <c:ext xmlns:c16="http://schemas.microsoft.com/office/drawing/2014/chart" uri="{C3380CC4-5D6E-409C-BE32-E72D297353CC}">
              <c16:uniqueId val="{00000000-AF85-4DB7-A78F-C95787299120}"/>
            </c:ext>
          </c:extLst>
        </c:ser>
        <c:dLbls>
          <c:showLegendKey val="0"/>
          <c:showVal val="1"/>
          <c:showCatName val="0"/>
          <c:showSerName val="0"/>
          <c:showPercent val="0"/>
          <c:showBubbleSize val="0"/>
        </c:dLbls>
        <c:gapWidth val="75"/>
        <c:axId val="240145936"/>
        <c:axId val="240147984"/>
      </c:barChart>
      <c:catAx>
        <c:axId val="240145936"/>
        <c:scaling>
          <c:orientation val="minMax"/>
        </c:scaling>
        <c:delete val="0"/>
        <c:axPos val="b"/>
        <c:numFmt formatCode="General" sourceLinked="0"/>
        <c:majorTickMark val="out"/>
        <c:minorTickMark val="none"/>
        <c:tickLblPos val="nextTo"/>
        <c:crossAx val="240147984"/>
        <c:crosses val="autoZero"/>
        <c:auto val="1"/>
        <c:lblAlgn val="ctr"/>
        <c:lblOffset val="200"/>
        <c:noMultiLvlLbl val="0"/>
      </c:catAx>
      <c:valAx>
        <c:axId val="240147984"/>
        <c:scaling>
          <c:orientation val="minMax"/>
          <c:max val="106"/>
          <c:min val="98"/>
        </c:scaling>
        <c:delete val="0"/>
        <c:axPos val="l"/>
        <c:numFmt formatCode="&quot;$&quot;#,##0;[Red]\-&quot;$&quot;#,##0" sourceLinked="1"/>
        <c:majorTickMark val="out"/>
        <c:minorTickMark val="none"/>
        <c:tickLblPos val="nextTo"/>
        <c:crossAx val="240145936"/>
        <c:crosses val="autoZero"/>
        <c:crossBetween val="between"/>
        <c:majorUnit val="2"/>
      </c:valAx>
    </c:plotArea>
    <c:plotVisOnly val="1"/>
    <c:dispBlanksAs val="gap"/>
    <c:showDLblsOverMax val="0"/>
  </c:chart>
  <c:txPr>
    <a:bodyPr/>
    <a:lstStyle/>
    <a:p>
      <a:pPr>
        <a:defRPr sz="12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4299868456011"/>
          <c:y val="0.20757330137392699"/>
          <c:w val="0.78937571684994301"/>
          <c:h val="0.62653598314660697"/>
        </c:manualLayout>
      </c:layout>
      <c:barChart>
        <c:barDir val="col"/>
        <c:grouping val="clustered"/>
        <c:varyColors val="0"/>
        <c:ser>
          <c:idx val="0"/>
          <c:order val="0"/>
          <c:tx>
            <c:strRef>
              <c:f>Sheet1!$B$1</c:f>
              <c:strCache>
                <c:ptCount val="1"/>
                <c:pt idx="0">
                  <c:v>Indication</c:v>
                </c:pt>
              </c:strCache>
            </c:strRef>
          </c:tx>
          <c:spPr>
            <a:ln w="19050">
              <a:solidFill>
                <a:schemeClr val="bg1"/>
              </a:solidFill>
            </a:ln>
          </c:spPr>
          <c:invertIfNegative val="0"/>
          <c:dLbls>
            <c:numFmt formatCode="0%" sourceLinked="0"/>
            <c:spPr>
              <a:noFill/>
              <a:ln>
                <a:noFill/>
              </a:ln>
              <a:effectLst/>
            </c:spPr>
            <c:txPr>
              <a:bodyPr/>
              <a:lstStyle/>
              <a:p>
                <a:pPr>
                  <a:defRPr sz="10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Overall</c:v>
                </c:pt>
                <c:pt idx="1">
                  <c:v>Class 1</c:v>
                </c:pt>
                <c:pt idx="2">
                  <c:v>Class 2</c:v>
                </c:pt>
                <c:pt idx="3">
                  <c:v>Class 3</c:v>
                </c:pt>
                <c:pt idx="4">
                  <c:v>Class 4</c:v>
                </c:pt>
              </c:strCache>
            </c:strRef>
          </c:cat>
          <c:val>
            <c:numRef>
              <c:f>Sheet1!$B$2:$B$6</c:f>
              <c:numCache>
                <c:formatCode>0%</c:formatCode>
                <c:ptCount val="5"/>
                <c:pt idx="0">
                  <c:v>0.06</c:v>
                </c:pt>
                <c:pt idx="1">
                  <c:v>0.09</c:v>
                </c:pt>
                <c:pt idx="2">
                  <c:v>0.05</c:v>
                </c:pt>
                <c:pt idx="3">
                  <c:v>0.08</c:v>
                </c:pt>
                <c:pt idx="4">
                  <c:v>0.02</c:v>
                </c:pt>
              </c:numCache>
            </c:numRef>
          </c:val>
          <c:extLst>
            <c:ext xmlns:c16="http://schemas.microsoft.com/office/drawing/2014/chart" uri="{C3380CC4-5D6E-409C-BE32-E72D297353CC}">
              <c16:uniqueId val="{00000000-72B7-4335-92DE-4712E60FABBE}"/>
            </c:ext>
          </c:extLst>
        </c:ser>
        <c:ser>
          <c:idx val="1"/>
          <c:order val="1"/>
          <c:tx>
            <c:strRef>
              <c:f>Sheet1!$C$1</c:f>
              <c:strCache>
                <c:ptCount val="1"/>
                <c:pt idx="0">
                  <c:v>Judgment</c:v>
                </c:pt>
              </c:strCache>
            </c:strRef>
          </c:tx>
          <c:spPr>
            <a:ln w="19050">
              <a:solidFill>
                <a:schemeClr val="bg1"/>
              </a:solidFill>
            </a:ln>
          </c:spPr>
          <c:invertIfNegative val="0"/>
          <c:dLbls>
            <c:spPr>
              <a:noFill/>
              <a:ln>
                <a:noFill/>
              </a:ln>
              <a:effectLst/>
            </c:spPr>
            <c:txPr>
              <a:bodyPr wrap="square" lIns="38100" tIns="19050" rIns="38100" bIns="19050" anchor="ctr">
                <a:spAutoFit/>
              </a:bodyPr>
              <a:lstStyle/>
              <a:p>
                <a:pPr>
                  <a:defRPr sz="10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Overall</c:v>
                </c:pt>
                <c:pt idx="1">
                  <c:v>Class 1</c:v>
                </c:pt>
                <c:pt idx="2">
                  <c:v>Class 2</c:v>
                </c:pt>
                <c:pt idx="3">
                  <c:v>Class 3</c:v>
                </c:pt>
                <c:pt idx="4">
                  <c:v>Class 4</c:v>
                </c:pt>
              </c:strCache>
            </c:strRef>
          </c:cat>
          <c:val>
            <c:numRef>
              <c:f>Sheet1!$C$2:$C$6</c:f>
              <c:numCache>
                <c:formatCode>0%</c:formatCode>
                <c:ptCount val="5"/>
                <c:pt idx="0">
                  <c:v>0.03</c:v>
                </c:pt>
                <c:pt idx="1">
                  <c:v>0.06</c:v>
                </c:pt>
                <c:pt idx="2">
                  <c:v>0.02</c:v>
                </c:pt>
                <c:pt idx="3">
                  <c:v>0.04</c:v>
                </c:pt>
                <c:pt idx="4">
                  <c:v>0</c:v>
                </c:pt>
              </c:numCache>
            </c:numRef>
          </c:val>
          <c:extLst>
            <c:ext xmlns:c16="http://schemas.microsoft.com/office/drawing/2014/chart" uri="{C3380CC4-5D6E-409C-BE32-E72D297353CC}">
              <c16:uniqueId val="{00000001-72B7-4335-92DE-4712E60FABBE}"/>
            </c:ext>
          </c:extLst>
        </c:ser>
        <c:ser>
          <c:idx val="2"/>
          <c:order val="2"/>
          <c:tx>
            <c:strRef>
              <c:f>Sheet1!$D$1</c:f>
              <c:strCache>
                <c:ptCount val="1"/>
                <c:pt idx="0">
                  <c:v>Optimized</c:v>
                </c:pt>
              </c:strCache>
            </c:strRef>
          </c:tx>
          <c:spPr>
            <a:ln w="19050">
              <a:solidFill>
                <a:schemeClr val="bg1"/>
              </a:solidFill>
            </a:ln>
          </c:spPr>
          <c:invertIfNegative val="0"/>
          <c:dLbls>
            <c:dLbl>
              <c:idx val="0"/>
              <c:layout>
                <c:manualLayout>
                  <c:x val="8.8175435803108104E-3"/>
                  <c:y val="0"/>
                </c:manualLayout>
              </c:layout>
              <c:showLegendKey val="0"/>
              <c:showVal val="1"/>
              <c:showCatName val="0"/>
              <c:showSerName val="0"/>
              <c:showPercent val="0"/>
              <c:showBubbleSize val="0"/>
              <c:extLst>
                <c:ext xmlns:c15="http://schemas.microsoft.com/office/drawing/2012/chart" uri="{CE6537A1-D6FC-4f65-9D91-7224C49458BB}">
                  <c15:layout>
                    <c:manualLayout>
                      <c:w val="6.01054666201341E-2"/>
                      <c:h val="4.9131717291589702E-2"/>
                    </c:manualLayout>
                  </c15:layout>
                </c:ext>
                <c:ext xmlns:c16="http://schemas.microsoft.com/office/drawing/2014/chart" uri="{C3380CC4-5D6E-409C-BE32-E72D297353CC}">
                  <c16:uniqueId val="{00000002-72B7-4335-92DE-4712E60FABBE}"/>
                </c:ext>
              </c:extLst>
            </c:dLbl>
            <c:spPr>
              <a:noFill/>
              <a:ln>
                <a:noFill/>
              </a:ln>
              <a:effectLst/>
            </c:spPr>
            <c:txPr>
              <a:bodyPr wrap="square" lIns="38100" tIns="19050" rIns="38100" bIns="19050" anchor="ctr">
                <a:spAutoFit/>
              </a:bodyPr>
              <a:lstStyle/>
              <a:p>
                <a:pPr>
                  <a:defRPr sz="10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Overall</c:v>
                </c:pt>
                <c:pt idx="1">
                  <c:v>Class 1</c:v>
                </c:pt>
                <c:pt idx="2">
                  <c:v>Class 2</c:v>
                </c:pt>
                <c:pt idx="3">
                  <c:v>Class 3</c:v>
                </c:pt>
                <c:pt idx="4">
                  <c:v>Class 4</c:v>
                </c:pt>
              </c:strCache>
            </c:strRef>
          </c:cat>
          <c:val>
            <c:numRef>
              <c:f>Sheet1!$D$2:$D$6</c:f>
              <c:numCache>
                <c:formatCode>0%</c:formatCode>
                <c:ptCount val="5"/>
                <c:pt idx="0">
                  <c:v>0.03</c:v>
                </c:pt>
                <c:pt idx="1">
                  <c:v>0.08</c:v>
                </c:pt>
                <c:pt idx="2">
                  <c:v>0</c:v>
                </c:pt>
                <c:pt idx="3">
                  <c:v>0.03</c:v>
                </c:pt>
                <c:pt idx="4">
                  <c:v>0.01</c:v>
                </c:pt>
              </c:numCache>
            </c:numRef>
          </c:val>
          <c:extLst>
            <c:ext xmlns:c16="http://schemas.microsoft.com/office/drawing/2014/chart" uri="{C3380CC4-5D6E-409C-BE32-E72D297353CC}">
              <c16:uniqueId val="{00000003-72B7-4335-92DE-4712E60FABBE}"/>
            </c:ext>
          </c:extLst>
        </c:ser>
        <c:dLbls>
          <c:showLegendKey val="0"/>
          <c:showVal val="1"/>
          <c:showCatName val="0"/>
          <c:showSerName val="0"/>
          <c:showPercent val="0"/>
          <c:showBubbleSize val="0"/>
        </c:dLbls>
        <c:gapWidth val="40"/>
        <c:axId val="245407224"/>
        <c:axId val="245407616"/>
      </c:barChart>
      <c:catAx>
        <c:axId val="245407224"/>
        <c:scaling>
          <c:orientation val="minMax"/>
        </c:scaling>
        <c:delete val="0"/>
        <c:axPos val="b"/>
        <c:numFmt formatCode="General" sourceLinked="0"/>
        <c:majorTickMark val="out"/>
        <c:minorTickMark val="none"/>
        <c:tickLblPos val="nextTo"/>
        <c:crossAx val="245407616"/>
        <c:crosses val="autoZero"/>
        <c:auto val="1"/>
        <c:lblAlgn val="ctr"/>
        <c:lblOffset val="200"/>
        <c:noMultiLvlLbl val="0"/>
      </c:catAx>
      <c:valAx>
        <c:axId val="245407616"/>
        <c:scaling>
          <c:orientation val="minMax"/>
          <c:max val="0.1"/>
          <c:min val="0"/>
        </c:scaling>
        <c:delete val="0"/>
        <c:axPos val="l"/>
        <c:numFmt formatCode="0%" sourceLinked="1"/>
        <c:majorTickMark val="out"/>
        <c:minorTickMark val="none"/>
        <c:tickLblPos val="nextTo"/>
        <c:crossAx val="245407224"/>
        <c:crosses val="autoZero"/>
        <c:crossBetween val="between"/>
        <c:majorUnit val="0.01"/>
      </c:valAx>
    </c:plotArea>
    <c:legend>
      <c:legendPos val="b"/>
      <c:layout>
        <c:manualLayout>
          <c:xMode val="edge"/>
          <c:yMode val="edge"/>
          <c:x val="0.15734040455562501"/>
          <c:y val="0.93468563171409003"/>
          <c:w val="0.68531895946019805"/>
          <c:h val="6.5314368285910099E-2"/>
        </c:manualLayout>
      </c:layout>
      <c:overlay val="0"/>
    </c:legend>
    <c:plotVisOnly val="1"/>
    <c:dispBlanksAs val="gap"/>
    <c:showDLblsOverMax val="0"/>
  </c:chart>
  <c:txPr>
    <a:bodyPr/>
    <a:lstStyle/>
    <a:p>
      <a:pPr>
        <a:defRPr sz="12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sz="1050"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90D53B4-B4FE-442B-BCF3-9023F49641CC}" type="datetimeFigureOut">
              <a:rPr lang="en-US" sz="1050" smtClean="0"/>
              <a:t>12/2/2016</a:t>
            </a:fld>
            <a:endParaRPr lang="en-US" sz="1050"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sz="1050"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5E3EEC0-60C9-482C-B113-4433E60F7642}" type="slidenum">
              <a:rPr lang="en-US" sz="1050" smtClean="0"/>
              <a:t>‹#›</a:t>
            </a:fld>
            <a:endParaRPr lang="en-US" sz="1050" dirty="0"/>
          </a:p>
        </p:txBody>
      </p:sp>
    </p:spTree>
    <p:extLst>
      <p:ext uri="{BB962C8B-B14F-4D97-AF65-F5344CB8AC3E}">
        <p14:creationId xmlns:p14="http://schemas.microsoft.com/office/powerpoint/2010/main" val="12625604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371600" y="32004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8" name="Slide Number Placeholder 6"/>
          <p:cNvSpPr>
            <a:spLocks noGrp="1"/>
          </p:cNvSpPr>
          <p:nvPr>
            <p:ph type="sldNum" sz="quarter" idx="5"/>
          </p:nvPr>
        </p:nvSpPr>
        <p:spPr>
          <a:xfrm>
            <a:off x="0" y="8866597"/>
            <a:ext cx="6856413" cy="275815"/>
          </a:xfrm>
          <a:prstGeom prst="rect">
            <a:avLst/>
          </a:prstGeom>
        </p:spPr>
        <p:txBody>
          <a:bodyPr vert="horz" lIns="91440" tIns="45720" rIns="91440" bIns="45720" rtlCol="0" anchor="b"/>
          <a:lstStyle>
            <a:lvl1pPr algn="ctr">
              <a:defRPr sz="900">
                <a:solidFill>
                  <a:schemeClr val="tx1"/>
                </a:solidFill>
                <a:latin typeface="+mn-lt"/>
                <a:cs typeface="Arial" pitchFamily="34" charset="0"/>
              </a:defRPr>
            </a:lvl1pPr>
          </a:lstStyle>
          <a:p>
            <a:fld id="{D5F8523C-8729-40F0-9536-D6C4CA3AD238}" type="slidenum">
              <a:rPr lang="en-US" smtClean="0"/>
              <a:pPr/>
              <a:t>‹#›</a:t>
            </a:fld>
            <a:endParaRPr lang="en-US" dirty="0"/>
          </a:p>
        </p:txBody>
      </p:sp>
      <p:sp>
        <p:nvSpPr>
          <p:cNvPr id="9" name="Notes Placeholder 1"/>
          <p:cNvSpPr>
            <a:spLocks noGrp="1"/>
          </p:cNvSpPr>
          <p:nvPr>
            <p:ph type="body" sz="quarter" idx="3"/>
          </p:nvPr>
        </p:nvSpPr>
        <p:spPr>
          <a:xfrm>
            <a:off x="685800" y="3609975"/>
            <a:ext cx="5486400" cy="51435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34842946"/>
      </p:ext>
    </p:extLst>
  </p:cSld>
  <p:clrMap bg1="lt1" tx1="dk1" bg2="lt2" tx2="dk2" accent1="accent1" accent2="accent2" accent3="accent3" accent4="accent4" accent5="accent5" accent6="accent6" hlink="hlink" folHlink="folHlink"/>
  <p:hf hdr="0" ftr="0" dt="0"/>
  <p:notesStyle>
    <a:lvl1pPr marL="171450" indent="-171450" algn="l" defTabSz="914400" rtl="0" eaLnBrk="1" latinLnBrk="0" hangingPunct="1">
      <a:lnSpc>
        <a:spcPct val="90000"/>
      </a:lnSpc>
      <a:spcBef>
        <a:spcPts val="1200"/>
      </a:spcBef>
      <a:buClr>
        <a:srgbClr val="337DBE"/>
      </a:buClr>
      <a:buSzPct val="77000"/>
      <a:buFont typeface="Wingdings 3" panose="05040102010807070707" pitchFamily="18" charset="2"/>
      <a:buChar char="y"/>
      <a:defRPr lang="en-US" sz="1200" kern="1200" dirty="0" smtClean="0">
        <a:solidFill>
          <a:schemeClr val="tx1"/>
        </a:solidFill>
        <a:effectLst/>
        <a:latin typeface="+mn-lt"/>
        <a:ea typeface="+mn-ea"/>
        <a:cs typeface="+mn-cs"/>
      </a:defRPr>
    </a:lvl1pPr>
    <a:lvl2pPr marL="342900" indent="-142875" algn="l" defTabSz="914400" rtl="0" eaLnBrk="1" latinLnBrk="0" hangingPunct="1">
      <a:lnSpc>
        <a:spcPct val="90000"/>
      </a:lnSpc>
      <a:spcBef>
        <a:spcPts val="600"/>
      </a:spcBef>
      <a:buClr>
        <a:srgbClr val="337DBE"/>
      </a:buClr>
      <a:buFont typeface="Wingdings" panose="05000000000000000000" pitchFamily="2" charset="2"/>
      <a:buChar char="w"/>
      <a:defRPr lang="en-US" sz="1100" kern="1200" dirty="0" smtClean="0">
        <a:solidFill>
          <a:schemeClr val="tx1"/>
        </a:solidFill>
        <a:effectLst/>
        <a:latin typeface="+mn-lt"/>
        <a:ea typeface="+mn-ea"/>
        <a:cs typeface="+mn-cs"/>
      </a:defRPr>
    </a:lvl2pPr>
    <a:lvl3pPr marL="514350" indent="-119063" algn="l" defTabSz="914400" rtl="0" eaLnBrk="1" latinLnBrk="0" hangingPunct="1">
      <a:lnSpc>
        <a:spcPct val="90000"/>
      </a:lnSpc>
      <a:spcBef>
        <a:spcPts val="300"/>
      </a:spcBef>
      <a:buClr>
        <a:srgbClr val="337DBE"/>
      </a:buClr>
      <a:buFont typeface="Arial" pitchFamily="34" charset="0"/>
      <a:buChar char="–"/>
      <a:defRPr lang="en-US" sz="1000" kern="1200" dirty="0" smtClean="0">
        <a:solidFill>
          <a:schemeClr val="tx1"/>
        </a:solidFill>
        <a:effectLst/>
        <a:latin typeface="+mn-lt"/>
        <a:ea typeface="+mn-ea"/>
        <a:cs typeface="+mn-cs"/>
      </a:defRPr>
    </a:lvl3pPr>
    <a:lvl4pPr marL="685800" indent="-107950" algn="l" defTabSz="914400" rtl="0" eaLnBrk="1" latinLnBrk="0" hangingPunct="1">
      <a:lnSpc>
        <a:spcPct val="90000"/>
      </a:lnSpc>
      <a:spcBef>
        <a:spcPts val="200"/>
      </a:spcBef>
      <a:buClr>
        <a:srgbClr val="337DBE"/>
      </a:buClr>
      <a:buFont typeface="Wingdings" pitchFamily="2" charset="2"/>
      <a:buChar char="§"/>
      <a:defRPr lang="en-US" sz="900" kern="1200" dirty="0" smtClean="0">
        <a:solidFill>
          <a:schemeClr val="tx1"/>
        </a:solidFill>
        <a:effectLst/>
        <a:latin typeface="+mn-lt"/>
        <a:ea typeface="+mn-ea"/>
        <a:cs typeface="+mn-cs"/>
      </a:defRPr>
    </a:lvl4pPr>
    <a:lvl5pPr marL="800100" indent="-95250" algn="l" defTabSz="914400" rtl="0" eaLnBrk="1" latinLnBrk="0" hangingPunct="1">
      <a:lnSpc>
        <a:spcPct val="90000"/>
      </a:lnSpc>
      <a:spcBef>
        <a:spcPts val="100"/>
      </a:spcBef>
      <a:buClr>
        <a:srgbClr val="337DBE"/>
      </a:buClr>
      <a:buSzPct val="100000"/>
      <a:buFont typeface="Arial" panose="020B0604020202020204" pitchFamily="34" charset="0"/>
      <a:buChar char="»"/>
      <a:defRPr lang="en-US" sz="800" kern="1200" dirty="0">
        <a:solidFill>
          <a:schemeClr val="tx1"/>
        </a:solidFill>
        <a:effectLst/>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3"/>
          <p:cNvSpPr>
            <a:spLocks noGrp="1" noChangeArrowheads="1"/>
          </p:cNvSpPr>
          <p:nvPr>
            <p:ph type="sldNum" sz="quarter" idx="5"/>
          </p:nvPr>
        </p:nvSpPr>
        <p:spPr/>
        <p:txBody>
          <a:bodyPr/>
          <a:lstStyle/>
          <a:p>
            <a:fld id="{91438143-1DA2-4BA3-AF43-18D3330F406F}" type="slidenum">
              <a:rPr lang="en-US" smtClean="0"/>
              <a:pPr/>
              <a:t>1</a:t>
            </a:fld>
            <a:endParaRPr lang="en-US" dirty="0"/>
          </a:p>
        </p:txBody>
      </p:sp>
      <p:sp>
        <p:nvSpPr>
          <p:cNvPr id="12" name="Slide Image Placeholder 11"/>
          <p:cNvSpPr>
            <a:spLocks noGrp="1" noRot="1" noChangeAspect="1"/>
          </p:cNvSpPr>
          <p:nvPr>
            <p:ph type="sldImg"/>
          </p:nvPr>
        </p:nvSpPr>
        <p:spPr>
          <a:xfrm>
            <a:off x="1371600" y="320675"/>
            <a:ext cx="4114800" cy="3086100"/>
          </a:xfrm>
        </p:spPr>
      </p:sp>
      <p:sp>
        <p:nvSpPr>
          <p:cNvPr id="13" name="Notes Placeholder 12"/>
          <p:cNvSpPr>
            <a:spLocks noGrp="1"/>
          </p:cNvSpPr>
          <p:nvPr>
            <p:ph type="body" idx="1"/>
          </p:nvPr>
        </p:nvSpPr>
        <p:spPr/>
        <p:txBody>
          <a:bodyPr/>
          <a:lstStyle/>
          <a:p>
            <a:endParaRPr lang="en-US"/>
          </a:p>
        </p:txBody>
      </p:sp>
    </p:spTree>
    <p:extLst>
      <p:ext uri="{BB962C8B-B14F-4D97-AF65-F5344CB8AC3E}">
        <p14:creationId xmlns:p14="http://schemas.microsoft.com/office/powerpoint/2010/main" val="41754878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0"/>
          </p:nvPr>
        </p:nvSpPr>
        <p:spPr/>
        <p:txBody>
          <a:bodyPr/>
          <a:lstStyle/>
          <a:p>
            <a:fld id="{D5F8523C-8729-40F0-9536-D6C4CA3AD238}" type="slidenum">
              <a:rPr lang="en-US" smtClean="0"/>
              <a:pPr/>
              <a:t>10</a:t>
            </a:fld>
            <a:endParaRPr lang="en-US" dirty="0"/>
          </a:p>
        </p:txBody>
      </p:sp>
      <p:sp>
        <p:nvSpPr>
          <p:cNvPr id="12" name="Slide Image Placeholder 11"/>
          <p:cNvSpPr>
            <a:spLocks noGrp="1" noRot="1" noChangeAspect="1"/>
          </p:cNvSpPr>
          <p:nvPr>
            <p:ph type="sldImg"/>
          </p:nvPr>
        </p:nvSpPr>
        <p:spPr>
          <a:xfrm>
            <a:off x="1371600" y="320675"/>
            <a:ext cx="4114800" cy="3086100"/>
          </a:xfrm>
        </p:spPr>
      </p:sp>
      <p:sp>
        <p:nvSpPr>
          <p:cNvPr id="13" name="Notes Placeholder 12"/>
          <p:cNvSpPr>
            <a:spLocks noGrp="1"/>
          </p:cNvSpPr>
          <p:nvPr>
            <p:ph type="body" idx="1"/>
          </p:nvPr>
        </p:nvSpPr>
        <p:spPr/>
        <p:txBody>
          <a:bodyPr/>
          <a:lstStyle/>
          <a:p>
            <a:endParaRPr lang="en-US"/>
          </a:p>
        </p:txBody>
      </p:sp>
    </p:spTree>
    <p:extLst>
      <p:ext uri="{BB962C8B-B14F-4D97-AF65-F5344CB8AC3E}">
        <p14:creationId xmlns:p14="http://schemas.microsoft.com/office/powerpoint/2010/main" val="6542617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5F8523C-8729-40F0-9536-D6C4CA3AD238}" type="slidenum">
              <a:rPr lang="en-US" smtClean="0"/>
              <a:pPr/>
              <a:t>11</a:t>
            </a:fld>
            <a:endParaRPr lang="en-US" dirty="0"/>
          </a:p>
        </p:txBody>
      </p:sp>
      <p:sp>
        <p:nvSpPr>
          <p:cNvPr id="9" name="Slide Image Placeholder 8"/>
          <p:cNvSpPr>
            <a:spLocks noGrp="1" noRot="1" noChangeAspect="1"/>
          </p:cNvSpPr>
          <p:nvPr>
            <p:ph type="sldImg"/>
          </p:nvPr>
        </p:nvSpPr>
        <p:spPr>
          <a:xfrm>
            <a:off x="1371600" y="320675"/>
            <a:ext cx="4114800" cy="3086100"/>
          </a:xfrm>
        </p:spPr>
      </p:sp>
      <p:sp>
        <p:nvSpPr>
          <p:cNvPr id="10" name="Notes Placeholder 9"/>
          <p:cNvSpPr>
            <a:spLocks noGrp="1"/>
          </p:cNvSpPr>
          <p:nvPr>
            <p:ph type="body" idx="1"/>
          </p:nvPr>
        </p:nvSpPr>
        <p:spPr/>
        <p:txBody>
          <a:bodyPr/>
          <a:lstStyle/>
          <a:p>
            <a:endParaRPr lang="en-US"/>
          </a:p>
        </p:txBody>
      </p:sp>
    </p:spTree>
    <p:extLst>
      <p:ext uri="{BB962C8B-B14F-4D97-AF65-F5344CB8AC3E}">
        <p14:creationId xmlns:p14="http://schemas.microsoft.com/office/powerpoint/2010/main" val="37835844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0"/>
          </p:nvPr>
        </p:nvSpPr>
        <p:spPr/>
        <p:txBody>
          <a:bodyPr/>
          <a:lstStyle/>
          <a:p>
            <a:fld id="{D5F8523C-8729-40F0-9536-D6C4CA3AD238}" type="slidenum">
              <a:rPr lang="en-US" smtClean="0"/>
              <a:pPr/>
              <a:t>12</a:t>
            </a:fld>
            <a:endParaRPr lang="en-US" dirty="0"/>
          </a:p>
        </p:txBody>
      </p:sp>
      <p:sp>
        <p:nvSpPr>
          <p:cNvPr id="12" name="Slide Image Placeholder 11"/>
          <p:cNvSpPr>
            <a:spLocks noGrp="1" noRot="1" noChangeAspect="1"/>
          </p:cNvSpPr>
          <p:nvPr>
            <p:ph type="sldImg"/>
          </p:nvPr>
        </p:nvSpPr>
        <p:spPr>
          <a:xfrm>
            <a:off x="1371600" y="320675"/>
            <a:ext cx="4114800" cy="3086100"/>
          </a:xfrm>
        </p:spPr>
      </p:sp>
      <p:sp>
        <p:nvSpPr>
          <p:cNvPr id="13" name="Notes Placeholder 12"/>
          <p:cNvSpPr>
            <a:spLocks noGrp="1"/>
          </p:cNvSpPr>
          <p:nvPr>
            <p:ph type="body" idx="1"/>
          </p:nvPr>
        </p:nvSpPr>
        <p:spPr/>
        <p:txBody>
          <a:bodyPr/>
          <a:lstStyle/>
          <a:p>
            <a:endParaRPr lang="en-US"/>
          </a:p>
        </p:txBody>
      </p:sp>
    </p:spTree>
    <p:extLst>
      <p:ext uri="{BB962C8B-B14F-4D97-AF65-F5344CB8AC3E}">
        <p14:creationId xmlns:p14="http://schemas.microsoft.com/office/powerpoint/2010/main" val="38392715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5F8523C-8729-40F0-9536-D6C4CA3AD238}" type="slidenum">
              <a:rPr lang="en-US" smtClean="0"/>
              <a:pPr/>
              <a:t>13</a:t>
            </a:fld>
            <a:endParaRPr lang="en-US" dirty="0"/>
          </a:p>
        </p:txBody>
      </p:sp>
      <p:sp>
        <p:nvSpPr>
          <p:cNvPr id="15" name="Slide Image Placeholder 14"/>
          <p:cNvSpPr>
            <a:spLocks noGrp="1" noRot="1" noChangeAspect="1"/>
          </p:cNvSpPr>
          <p:nvPr>
            <p:ph type="sldImg"/>
          </p:nvPr>
        </p:nvSpPr>
        <p:spPr>
          <a:xfrm>
            <a:off x="1371600" y="320675"/>
            <a:ext cx="4114800" cy="3086100"/>
          </a:xfrm>
        </p:spPr>
      </p:sp>
      <p:sp>
        <p:nvSpPr>
          <p:cNvPr id="16" name="Notes Placeholder 15"/>
          <p:cNvSpPr>
            <a:spLocks noGrp="1"/>
          </p:cNvSpPr>
          <p:nvPr>
            <p:ph type="body" idx="1"/>
          </p:nvPr>
        </p:nvSpPr>
        <p:spPr/>
        <p:txBody>
          <a:bodyPr/>
          <a:lstStyle/>
          <a:p>
            <a:endParaRPr lang="en-US"/>
          </a:p>
        </p:txBody>
      </p:sp>
    </p:spTree>
    <p:extLst>
      <p:ext uri="{BB962C8B-B14F-4D97-AF65-F5344CB8AC3E}">
        <p14:creationId xmlns:p14="http://schemas.microsoft.com/office/powerpoint/2010/main" val="30880757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5F8523C-8729-40F0-9536-D6C4CA3AD238}" type="slidenum">
              <a:rPr lang="en-US" smtClean="0"/>
              <a:pPr/>
              <a:t>14</a:t>
            </a:fld>
            <a:endParaRPr lang="en-US" dirty="0"/>
          </a:p>
        </p:txBody>
      </p:sp>
      <p:sp>
        <p:nvSpPr>
          <p:cNvPr id="15" name="Slide Image Placeholder 14"/>
          <p:cNvSpPr>
            <a:spLocks noGrp="1" noRot="1" noChangeAspect="1"/>
          </p:cNvSpPr>
          <p:nvPr>
            <p:ph type="sldImg"/>
          </p:nvPr>
        </p:nvSpPr>
        <p:spPr>
          <a:xfrm>
            <a:off x="1371600" y="320675"/>
            <a:ext cx="4114800" cy="3086100"/>
          </a:xfrm>
        </p:spPr>
      </p:sp>
      <p:sp>
        <p:nvSpPr>
          <p:cNvPr id="16" name="Notes Placeholder 15"/>
          <p:cNvSpPr>
            <a:spLocks noGrp="1"/>
          </p:cNvSpPr>
          <p:nvPr>
            <p:ph type="body" idx="1"/>
          </p:nvPr>
        </p:nvSpPr>
        <p:spPr/>
        <p:txBody>
          <a:bodyPr/>
          <a:lstStyle/>
          <a:p>
            <a:endParaRPr lang="en-US"/>
          </a:p>
        </p:txBody>
      </p:sp>
    </p:spTree>
    <p:extLst>
      <p:ext uri="{BB962C8B-B14F-4D97-AF65-F5344CB8AC3E}">
        <p14:creationId xmlns:p14="http://schemas.microsoft.com/office/powerpoint/2010/main" val="32829546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5F8523C-8729-40F0-9536-D6C4CA3AD238}" type="slidenum">
              <a:rPr lang="en-US" smtClean="0"/>
              <a:pPr/>
              <a:t>15</a:t>
            </a:fld>
            <a:endParaRPr lang="en-US" dirty="0"/>
          </a:p>
        </p:txBody>
      </p:sp>
      <p:sp>
        <p:nvSpPr>
          <p:cNvPr id="15" name="Slide Image Placeholder 14"/>
          <p:cNvSpPr>
            <a:spLocks noGrp="1" noRot="1" noChangeAspect="1"/>
          </p:cNvSpPr>
          <p:nvPr>
            <p:ph type="sldImg"/>
          </p:nvPr>
        </p:nvSpPr>
        <p:spPr>
          <a:xfrm>
            <a:off x="1371600" y="320675"/>
            <a:ext cx="4114800" cy="3086100"/>
          </a:xfrm>
        </p:spPr>
      </p:sp>
      <p:sp>
        <p:nvSpPr>
          <p:cNvPr id="16" name="Notes Placeholder 15"/>
          <p:cNvSpPr>
            <a:spLocks noGrp="1"/>
          </p:cNvSpPr>
          <p:nvPr>
            <p:ph type="body" idx="1"/>
          </p:nvPr>
        </p:nvSpPr>
        <p:spPr/>
        <p:txBody>
          <a:bodyPr/>
          <a:lstStyle/>
          <a:p>
            <a:endParaRPr lang="en-US"/>
          </a:p>
        </p:txBody>
      </p:sp>
    </p:spTree>
    <p:extLst>
      <p:ext uri="{BB962C8B-B14F-4D97-AF65-F5344CB8AC3E}">
        <p14:creationId xmlns:p14="http://schemas.microsoft.com/office/powerpoint/2010/main" val="18740084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5F8523C-8729-40F0-9536-D6C4CA3AD238}" type="slidenum">
              <a:rPr lang="en-US" smtClean="0"/>
              <a:pPr/>
              <a:t>16</a:t>
            </a:fld>
            <a:endParaRPr lang="en-US" dirty="0"/>
          </a:p>
        </p:txBody>
      </p:sp>
      <p:sp>
        <p:nvSpPr>
          <p:cNvPr id="15" name="Slide Image Placeholder 14"/>
          <p:cNvSpPr>
            <a:spLocks noGrp="1" noRot="1" noChangeAspect="1"/>
          </p:cNvSpPr>
          <p:nvPr>
            <p:ph type="sldImg"/>
          </p:nvPr>
        </p:nvSpPr>
        <p:spPr>
          <a:xfrm>
            <a:off x="1371600" y="320675"/>
            <a:ext cx="4114800" cy="3086100"/>
          </a:xfrm>
        </p:spPr>
      </p:sp>
      <p:sp>
        <p:nvSpPr>
          <p:cNvPr id="16" name="Notes Placeholder 15"/>
          <p:cNvSpPr>
            <a:spLocks noGrp="1"/>
          </p:cNvSpPr>
          <p:nvPr>
            <p:ph type="body" idx="1"/>
          </p:nvPr>
        </p:nvSpPr>
        <p:spPr/>
        <p:txBody>
          <a:bodyPr/>
          <a:lstStyle/>
          <a:p>
            <a:endParaRPr lang="en-US"/>
          </a:p>
        </p:txBody>
      </p:sp>
    </p:spTree>
    <p:extLst>
      <p:ext uri="{BB962C8B-B14F-4D97-AF65-F5344CB8AC3E}">
        <p14:creationId xmlns:p14="http://schemas.microsoft.com/office/powerpoint/2010/main" val="6812243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0"/>
          </p:nvPr>
        </p:nvSpPr>
        <p:spPr/>
        <p:txBody>
          <a:bodyPr/>
          <a:lstStyle/>
          <a:p>
            <a:fld id="{D5F8523C-8729-40F0-9536-D6C4CA3AD238}" type="slidenum">
              <a:rPr lang="en-US" smtClean="0"/>
              <a:pPr/>
              <a:t>17</a:t>
            </a:fld>
            <a:endParaRPr lang="en-US" dirty="0"/>
          </a:p>
        </p:txBody>
      </p:sp>
      <p:sp>
        <p:nvSpPr>
          <p:cNvPr id="12" name="Slide Image Placeholder 11"/>
          <p:cNvSpPr>
            <a:spLocks noGrp="1" noRot="1" noChangeAspect="1"/>
          </p:cNvSpPr>
          <p:nvPr>
            <p:ph type="sldImg"/>
          </p:nvPr>
        </p:nvSpPr>
        <p:spPr>
          <a:xfrm>
            <a:off x="1371600" y="320675"/>
            <a:ext cx="4114800" cy="3086100"/>
          </a:xfrm>
        </p:spPr>
      </p:sp>
      <p:sp>
        <p:nvSpPr>
          <p:cNvPr id="13" name="Notes Placeholder 12"/>
          <p:cNvSpPr>
            <a:spLocks noGrp="1"/>
          </p:cNvSpPr>
          <p:nvPr>
            <p:ph type="body" idx="1"/>
          </p:nvPr>
        </p:nvSpPr>
        <p:spPr/>
        <p:txBody>
          <a:bodyPr/>
          <a:lstStyle/>
          <a:p>
            <a:endParaRPr lang="en-US"/>
          </a:p>
        </p:txBody>
      </p:sp>
    </p:spTree>
    <p:extLst>
      <p:ext uri="{BB962C8B-B14F-4D97-AF65-F5344CB8AC3E}">
        <p14:creationId xmlns:p14="http://schemas.microsoft.com/office/powerpoint/2010/main" val="34379415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5F8523C-8729-40F0-9536-D6C4CA3AD238}" type="slidenum">
              <a:rPr lang="en-US" smtClean="0"/>
              <a:pPr/>
              <a:t>18</a:t>
            </a:fld>
            <a:endParaRPr lang="en-US" dirty="0"/>
          </a:p>
        </p:txBody>
      </p:sp>
      <p:sp>
        <p:nvSpPr>
          <p:cNvPr id="9" name="Slide Image Placeholder 8"/>
          <p:cNvSpPr>
            <a:spLocks noGrp="1" noRot="1" noChangeAspect="1"/>
          </p:cNvSpPr>
          <p:nvPr>
            <p:ph type="sldImg"/>
          </p:nvPr>
        </p:nvSpPr>
        <p:spPr>
          <a:xfrm>
            <a:off x="1371600" y="320675"/>
            <a:ext cx="4114800" cy="3086100"/>
          </a:xfrm>
        </p:spPr>
      </p:sp>
      <p:sp>
        <p:nvSpPr>
          <p:cNvPr id="10" name="Notes Placeholder 9"/>
          <p:cNvSpPr>
            <a:spLocks noGrp="1"/>
          </p:cNvSpPr>
          <p:nvPr>
            <p:ph type="body" idx="1"/>
          </p:nvPr>
        </p:nvSpPr>
        <p:spPr/>
        <p:txBody>
          <a:bodyPr/>
          <a:lstStyle/>
          <a:p>
            <a:endParaRPr lang="en-US"/>
          </a:p>
        </p:txBody>
      </p:sp>
    </p:spTree>
    <p:extLst>
      <p:ext uri="{BB962C8B-B14F-4D97-AF65-F5344CB8AC3E}">
        <p14:creationId xmlns:p14="http://schemas.microsoft.com/office/powerpoint/2010/main" val="20671662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5F8523C-8729-40F0-9536-D6C4CA3AD238}" type="slidenum">
              <a:rPr lang="en-US" smtClean="0"/>
              <a:pPr/>
              <a:t>19</a:t>
            </a:fld>
            <a:endParaRPr lang="en-US" dirty="0"/>
          </a:p>
        </p:txBody>
      </p:sp>
      <p:sp>
        <p:nvSpPr>
          <p:cNvPr id="9" name="Slide Image Placeholder 8"/>
          <p:cNvSpPr>
            <a:spLocks noGrp="1" noRot="1" noChangeAspect="1"/>
          </p:cNvSpPr>
          <p:nvPr>
            <p:ph type="sldImg"/>
          </p:nvPr>
        </p:nvSpPr>
        <p:spPr>
          <a:xfrm>
            <a:off x="1371600" y="320675"/>
            <a:ext cx="4114800" cy="3086100"/>
          </a:xfrm>
        </p:spPr>
      </p:sp>
      <p:sp>
        <p:nvSpPr>
          <p:cNvPr id="10" name="Notes Placeholder 9"/>
          <p:cNvSpPr>
            <a:spLocks noGrp="1"/>
          </p:cNvSpPr>
          <p:nvPr>
            <p:ph type="body" idx="1"/>
          </p:nvPr>
        </p:nvSpPr>
        <p:spPr/>
        <p:txBody>
          <a:bodyPr/>
          <a:lstStyle/>
          <a:p>
            <a:endParaRPr lang="en-US"/>
          </a:p>
        </p:txBody>
      </p:sp>
    </p:spTree>
    <p:extLst>
      <p:ext uri="{BB962C8B-B14F-4D97-AF65-F5344CB8AC3E}">
        <p14:creationId xmlns:p14="http://schemas.microsoft.com/office/powerpoint/2010/main" val="1221289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0"/>
          </p:nvPr>
        </p:nvSpPr>
        <p:spPr/>
        <p:txBody>
          <a:bodyPr/>
          <a:lstStyle/>
          <a:p>
            <a:fld id="{D5F8523C-8729-40F0-9536-D6C4CA3AD238}" type="slidenum">
              <a:rPr lang="en-US" smtClean="0"/>
              <a:pPr/>
              <a:t>2</a:t>
            </a:fld>
            <a:endParaRPr lang="en-US" dirty="0"/>
          </a:p>
        </p:txBody>
      </p:sp>
      <p:sp>
        <p:nvSpPr>
          <p:cNvPr id="12" name="Slide Image Placeholder 11"/>
          <p:cNvSpPr>
            <a:spLocks noGrp="1" noRot="1" noChangeAspect="1"/>
          </p:cNvSpPr>
          <p:nvPr>
            <p:ph type="sldImg"/>
          </p:nvPr>
        </p:nvSpPr>
        <p:spPr>
          <a:xfrm>
            <a:off x="1371600" y="320675"/>
            <a:ext cx="4114800" cy="3086100"/>
          </a:xfrm>
        </p:spPr>
      </p:sp>
      <p:sp>
        <p:nvSpPr>
          <p:cNvPr id="13" name="Notes Placeholder 12"/>
          <p:cNvSpPr>
            <a:spLocks noGrp="1"/>
          </p:cNvSpPr>
          <p:nvPr>
            <p:ph type="body" idx="1"/>
          </p:nvPr>
        </p:nvSpPr>
        <p:spPr/>
        <p:txBody>
          <a:bodyPr/>
          <a:lstStyle/>
          <a:p>
            <a:endParaRPr lang="en-US"/>
          </a:p>
        </p:txBody>
      </p:sp>
    </p:spTree>
    <p:extLst>
      <p:ext uri="{BB962C8B-B14F-4D97-AF65-F5344CB8AC3E}">
        <p14:creationId xmlns:p14="http://schemas.microsoft.com/office/powerpoint/2010/main" val="6542617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5F8523C-8729-40F0-9536-D6C4CA3AD238}" type="slidenum">
              <a:rPr lang="en-US" smtClean="0"/>
              <a:pPr/>
              <a:t>20</a:t>
            </a:fld>
            <a:endParaRPr lang="en-US" dirty="0"/>
          </a:p>
        </p:txBody>
      </p:sp>
      <p:sp>
        <p:nvSpPr>
          <p:cNvPr id="7" name="Slide Image Placeholder 6"/>
          <p:cNvSpPr>
            <a:spLocks noGrp="1" noRot="1" noChangeAspect="1"/>
          </p:cNvSpPr>
          <p:nvPr>
            <p:ph type="sldImg"/>
          </p:nvPr>
        </p:nvSpPr>
        <p:spPr>
          <a:xfrm>
            <a:off x="1371600" y="320675"/>
            <a:ext cx="4114800" cy="3086100"/>
          </a:xfrm>
        </p:spPr>
      </p:sp>
      <p:sp>
        <p:nvSpPr>
          <p:cNvPr id="8" name="Notes Placeholder 7"/>
          <p:cNvSpPr>
            <a:spLocks noGrp="1"/>
          </p:cNvSpPr>
          <p:nvPr>
            <p:ph type="body" idx="1"/>
          </p:nvPr>
        </p:nvSpPr>
        <p:spPr/>
        <p:txBody>
          <a:bodyPr/>
          <a:lstStyle/>
          <a:p>
            <a:endParaRPr lang="en-US"/>
          </a:p>
        </p:txBody>
      </p:sp>
    </p:spTree>
    <p:extLst>
      <p:ext uri="{BB962C8B-B14F-4D97-AF65-F5344CB8AC3E}">
        <p14:creationId xmlns:p14="http://schemas.microsoft.com/office/powerpoint/2010/main" val="41663631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5F8523C-8729-40F0-9536-D6C4CA3AD238}" type="slidenum">
              <a:rPr lang="en-US" smtClean="0"/>
              <a:pPr/>
              <a:t>21</a:t>
            </a:fld>
            <a:endParaRPr lang="en-US" dirty="0"/>
          </a:p>
        </p:txBody>
      </p:sp>
      <p:sp>
        <p:nvSpPr>
          <p:cNvPr id="6" name="Slide Image Placeholder 5"/>
          <p:cNvSpPr>
            <a:spLocks noGrp="1" noRot="1" noChangeAspect="1"/>
          </p:cNvSpPr>
          <p:nvPr>
            <p:ph type="sldImg"/>
          </p:nvPr>
        </p:nvSpPr>
        <p:spPr>
          <a:xfrm>
            <a:off x="1371600" y="320675"/>
            <a:ext cx="4114800" cy="3086100"/>
          </a:xfrm>
        </p:spPr>
      </p:sp>
      <p:sp>
        <p:nvSpPr>
          <p:cNvPr id="7" name="Notes Placeholder 6"/>
          <p:cNvSpPr>
            <a:spLocks noGrp="1"/>
          </p:cNvSpPr>
          <p:nvPr>
            <p:ph type="body" idx="1"/>
          </p:nvPr>
        </p:nvSpPr>
        <p:spPr/>
        <p:txBody>
          <a:bodyPr/>
          <a:lstStyle/>
          <a:p>
            <a:endParaRPr lang="en-US"/>
          </a:p>
        </p:txBody>
      </p:sp>
    </p:spTree>
    <p:extLst>
      <p:ext uri="{BB962C8B-B14F-4D97-AF65-F5344CB8AC3E}">
        <p14:creationId xmlns:p14="http://schemas.microsoft.com/office/powerpoint/2010/main" val="26311065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5F8523C-8729-40F0-9536-D6C4CA3AD238}" type="slidenum">
              <a:rPr lang="en-US" smtClean="0"/>
              <a:pPr/>
              <a:t>22</a:t>
            </a:fld>
            <a:endParaRPr lang="en-US" dirty="0"/>
          </a:p>
        </p:txBody>
      </p:sp>
      <p:sp>
        <p:nvSpPr>
          <p:cNvPr id="9" name="Slide Image Placeholder 8"/>
          <p:cNvSpPr>
            <a:spLocks noGrp="1" noRot="1" noChangeAspect="1"/>
          </p:cNvSpPr>
          <p:nvPr>
            <p:ph type="sldImg"/>
          </p:nvPr>
        </p:nvSpPr>
        <p:spPr>
          <a:xfrm>
            <a:off x="1371600" y="320675"/>
            <a:ext cx="4114800" cy="3086100"/>
          </a:xfrm>
        </p:spPr>
      </p:sp>
      <p:sp>
        <p:nvSpPr>
          <p:cNvPr id="10" name="Notes Placeholder 9"/>
          <p:cNvSpPr>
            <a:spLocks noGrp="1"/>
          </p:cNvSpPr>
          <p:nvPr>
            <p:ph type="body" idx="1"/>
          </p:nvPr>
        </p:nvSpPr>
        <p:spPr/>
        <p:txBody>
          <a:bodyPr/>
          <a:lstStyle/>
          <a:p>
            <a:endParaRPr lang="en-US"/>
          </a:p>
        </p:txBody>
      </p:sp>
    </p:spTree>
    <p:extLst>
      <p:ext uri="{BB962C8B-B14F-4D97-AF65-F5344CB8AC3E}">
        <p14:creationId xmlns:p14="http://schemas.microsoft.com/office/powerpoint/2010/main" val="3277570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5F8523C-8729-40F0-9536-D6C4CA3AD238}" type="slidenum">
              <a:rPr lang="en-US" smtClean="0"/>
              <a:pPr/>
              <a:t>23</a:t>
            </a:fld>
            <a:endParaRPr lang="en-US" dirty="0"/>
          </a:p>
        </p:txBody>
      </p:sp>
      <p:sp>
        <p:nvSpPr>
          <p:cNvPr id="9" name="Slide Image Placeholder 8"/>
          <p:cNvSpPr>
            <a:spLocks noGrp="1" noRot="1" noChangeAspect="1"/>
          </p:cNvSpPr>
          <p:nvPr>
            <p:ph type="sldImg"/>
          </p:nvPr>
        </p:nvSpPr>
        <p:spPr>
          <a:xfrm>
            <a:off x="1371600" y="320675"/>
            <a:ext cx="4114800" cy="3086100"/>
          </a:xfrm>
        </p:spPr>
      </p:sp>
      <p:sp>
        <p:nvSpPr>
          <p:cNvPr id="10" name="Notes Placeholder 9"/>
          <p:cNvSpPr>
            <a:spLocks noGrp="1"/>
          </p:cNvSpPr>
          <p:nvPr>
            <p:ph type="body" idx="1"/>
          </p:nvPr>
        </p:nvSpPr>
        <p:spPr/>
        <p:txBody>
          <a:bodyPr/>
          <a:lstStyle/>
          <a:p>
            <a:endParaRPr lang="en-US"/>
          </a:p>
        </p:txBody>
      </p:sp>
    </p:spTree>
    <p:extLst>
      <p:ext uri="{BB962C8B-B14F-4D97-AF65-F5344CB8AC3E}">
        <p14:creationId xmlns:p14="http://schemas.microsoft.com/office/powerpoint/2010/main" val="8831723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5F8523C-8729-40F0-9536-D6C4CA3AD238}" type="slidenum">
              <a:rPr lang="en-US" smtClean="0"/>
              <a:pPr/>
              <a:t>24</a:t>
            </a:fld>
            <a:endParaRPr lang="en-US" dirty="0"/>
          </a:p>
        </p:txBody>
      </p:sp>
      <p:sp>
        <p:nvSpPr>
          <p:cNvPr id="9" name="Slide Image Placeholder 8"/>
          <p:cNvSpPr>
            <a:spLocks noGrp="1" noRot="1" noChangeAspect="1"/>
          </p:cNvSpPr>
          <p:nvPr>
            <p:ph type="sldImg"/>
          </p:nvPr>
        </p:nvSpPr>
        <p:spPr>
          <a:xfrm>
            <a:off x="1371600" y="320675"/>
            <a:ext cx="4114800" cy="3086100"/>
          </a:xfrm>
        </p:spPr>
      </p:sp>
      <p:sp>
        <p:nvSpPr>
          <p:cNvPr id="10" name="Notes Placeholder 9"/>
          <p:cNvSpPr>
            <a:spLocks noGrp="1"/>
          </p:cNvSpPr>
          <p:nvPr>
            <p:ph type="body" idx="1"/>
          </p:nvPr>
        </p:nvSpPr>
        <p:spPr/>
        <p:txBody>
          <a:bodyPr/>
          <a:lstStyle/>
          <a:p>
            <a:endParaRPr lang="en-US"/>
          </a:p>
        </p:txBody>
      </p:sp>
    </p:spTree>
    <p:extLst>
      <p:ext uri="{BB962C8B-B14F-4D97-AF65-F5344CB8AC3E}">
        <p14:creationId xmlns:p14="http://schemas.microsoft.com/office/powerpoint/2010/main" val="13596693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5F8523C-8729-40F0-9536-D6C4CA3AD238}" type="slidenum">
              <a:rPr lang="en-US" smtClean="0"/>
              <a:pPr/>
              <a:t>25</a:t>
            </a:fld>
            <a:endParaRPr lang="en-US" dirty="0"/>
          </a:p>
        </p:txBody>
      </p:sp>
      <p:sp>
        <p:nvSpPr>
          <p:cNvPr id="9" name="Slide Image Placeholder 8"/>
          <p:cNvSpPr>
            <a:spLocks noGrp="1" noRot="1" noChangeAspect="1"/>
          </p:cNvSpPr>
          <p:nvPr>
            <p:ph type="sldImg"/>
          </p:nvPr>
        </p:nvSpPr>
        <p:spPr>
          <a:xfrm>
            <a:off x="1371600" y="320675"/>
            <a:ext cx="4114800" cy="3086100"/>
          </a:xfrm>
        </p:spPr>
      </p:sp>
      <p:sp>
        <p:nvSpPr>
          <p:cNvPr id="10" name="Notes Placeholder 9"/>
          <p:cNvSpPr>
            <a:spLocks noGrp="1"/>
          </p:cNvSpPr>
          <p:nvPr>
            <p:ph type="body" idx="1"/>
          </p:nvPr>
        </p:nvSpPr>
        <p:spPr/>
        <p:txBody>
          <a:bodyPr/>
          <a:lstStyle/>
          <a:p>
            <a:endParaRPr lang="en-US"/>
          </a:p>
        </p:txBody>
      </p:sp>
    </p:spTree>
    <p:extLst>
      <p:ext uri="{BB962C8B-B14F-4D97-AF65-F5344CB8AC3E}">
        <p14:creationId xmlns:p14="http://schemas.microsoft.com/office/powerpoint/2010/main" val="13392996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5F8523C-8729-40F0-9536-D6C4CA3AD238}" type="slidenum">
              <a:rPr lang="en-US" smtClean="0"/>
              <a:pPr/>
              <a:t>26</a:t>
            </a:fld>
            <a:endParaRPr lang="en-US" dirty="0"/>
          </a:p>
        </p:txBody>
      </p:sp>
      <p:sp>
        <p:nvSpPr>
          <p:cNvPr id="6" name="Slide Image Placeholder 5"/>
          <p:cNvSpPr>
            <a:spLocks noGrp="1" noRot="1" noChangeAspect="1"/>
          </p:cNvSpPr>
          <p:nvPr>
            <p:ph type="sldImg"/>
          </p:nvPr>
        </p:nvSpPr>
        <p:spPr>
          <a:xfrm>
            <a:off x="1371600" y="320675"/>
            <a:ext cx="4114800" cy="3086100"/>
          </a:xfrm>
        </p:spPr>
      </p:sp>
      <p:sp>
        <p:nvSpPr>
          <p:cNvPr id="7" name="Notes Placeholder 6"/>
          <p:cNvSpPr>
            <a:spLocks noGrp="1"/>
          </p:cNvSpPr>
          <p:nvPr>
            <p:ph type="body" idx="1"/>
          </p:nvPr>
        </p:nvSpPr>
        <p:spPr/>
        <p:txBody>
          <a:bodyPr/>
          <a:lstStyle/>
          <a:p>
            <a:endParaRPr lang="en-US"/>
          </a:p>
        </p:txBody>
      </p:sp>
    </p:spTree>
    <p:extLst>
      <p:ext uri="{BB962C8B-B14F-4D97-AF65-F5344CB8AC3E}">
        <p14:creationId xmlns:p14="http://schemas.microsoft.com/office/powerpoint/2010/main" val="14523663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5F8523C-8729-40F0-9536-D6C4CA3AD238}" type="slidenum">
              <a:rPr lang="en-US" smtClean="0"/>
              <a:pPr/>
              <a:t>27</a:t>
            </a:fld>
            <a:endParaRPr lang="en-US" dirty="0"/>
          </a:p>
        </p:txBody>
      </p:sp>
      <p:sp>
        <p:nvSpPr>
          <p:cNvPr id="9" name="Slide Image Placeholder 8"/>
          <p:cNvSpPr>
            <a:spLocks noGrp="1" noRot="1" noChangeAspect="1"/>
          </p:cNvSpPr>
          <p:nvPr>
            <p:ph type="sldImg"/>
          </p:nvPr>
        </p:nvSpPr>
        <p:spPr>
          <a:xfrm>
            <a:off x="1371600" y="320675"/>
            <a:ext cx="4114800" cy="3086100"/>
          </a:xfrm>
        </p:spPr>
      </p:sp>
      <p:sp>
        <p:nvSpPr>
          <p:cNvPr id="10" name="Notes Placeholder 9"/>
          <p:cNvSpPr>
            <a:spLocks noGrp="1"/>
          </p:cNvSpPr>
          <p:nvPr>
            <p:ph type="body" idx="1"/>
          </p:nvPr>
        </p:nvSpPr>
        <p:spPr/>
        <p:txBody>
          <a:bodyPr/>
          <a:lstStyle/>
          <a:p>
            <a:endParaRPr lang="en-US"/>
          </a:p>
        </p:txBody>
      </p:sp>
    </p:spTree>
    <p:extLst>
      <p:ext uri="{BB962C8B-B14F-4D97-AF65-F5344CB8AC3E}">
        <p14:creationId xmlns:p14="http://schemas.microsoft.com/office/powerpoint/2010/main" val="31058244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5F8523C-8729-40F0-9536-D6C4CA3AD238}" type="slidenum">
              <a:rPr lang="en-US" smtClean="0"/>
              <a:pPr/>
              <a:t>28</a:t>
            </a:fld>
            <a:endParaRPr lang="en-US" dirty="0"/>
          </a:p>
        </p:txBody>
      </p:sp>
      <p:sp>
        <p:nvSpPr>
          <p:cNvPr id="9" name="Slide Image Placeholder 8"/>
          <p:cNvSpPr>
            <a:spLocks noGrp="1" noRot="1" noChangeAspect="1"/>
          </p:cNvSpPr>
          <p:nvPr>
            <p:ph type="sldImg"/>
          </p:nvPr>
        </p:nvSpPr>
        <p:spPr>
          <a:xfrm>
            <a:off x="1371600" y="320675"/>
            <a:ext cx="4114800" cy="3086100"/>
          </a:xfrm>
        </p:spPr>
      </p:sp>
      <p:sp>
        <p:nvSpPr>
          <p:cNvPr id="10" name="Notes Placeholder 9"/>
          <p:cNvSpPr>
            <a:spLocks noGrp="1"/>
          </p:cNvSpPr>
          <p:nvPr>
            <p:ph type="body" idx="1"/>
          </p:nvPr>
        </p:nvSpPr>
        <p:spPr/>
        <p:txBody>
          <a:bodyPr/>
          <a:lstStyle/>
          <a:p>
            <a:endParaRPr lang="en-US"/>
          </a:p>
        </p:txBody>
      </p:sp>
    </p:spTree>
    <p:extLst>
      <p:ext uri="{BB962C8B-B14F-4D97-AF65-F5344CB8AC3E}">
        <p14:creationId xmlns:p14="http://schemas.microsoft.com/office/powerpoint/2010/main" val="2335674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5F8523C-8729-40F0-9536-D6C4CA3AD238}" type="slidenum">
              <a:rPr lang="en-US" smtClean="0"/>
              <a:pPr/>
              <a:t>29</a:t>
            </a:fld>
            <a:endParaRPr lang="en-US" dirty="0"/>
          </a:p>
        </p:txBody>
      </p:sp>
      <p:sp>
        <p:nvSpPr>
          <p:cNvPr id="9" name="Slide Image Placeholder 8"/>
          <p:cNvSpPr>
            <a:spLocks noGrp="1" noRot="1" noChangeAspect="1"/>
          </p:cNvSpPr>
          <p:nvPr>
            <p:ph type="sldImg"/>
          </p:nvPr>
        </p:nvSpPr>
        <p:spPr>
          <a:xfrm>
            <a:off x="1371600" y="320675"/>
            <a:ext cx="4114800" cy="3086100"/>
          </a:xfrm>
        </p:spPr>
      </p:sp>
      <p:sp>
        <p:nvSpPr>
          <p:cNvPr id="10" name="Notes Placeholder 9"/>
          <p:cNvSpPr>
            <a:spLocks noGrp="1"/>
          </p:cNvSpPr>
          <p:nvPr>
            <p:ph type="body" idx="1"/>
          </p:nvPr>
        </p:nvSpPr>
        <p:spPr/>
        <p:txBody>
          <a:bodyPr/>
          <a:lstStyle/>
          <a:p>
            <a:endParaRPr lang="en-US"/>
          </a:p>
        </p:txBody>
      </p:sp>
    </p:spTree>
    <p:extLst>
      <p:ext uri="{BB962C8B-B14F-4D97-AF65-F5344CB8AC3E}">
        <p14:creationId xmlns:p14="http://schemas.microsoft.com/office/powerpoint/2010/main" val="3361147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5F8523C-8729-40F0-9536-D6C4CA3AD238}" type="slidenum">
              <a:rPr lang="en-US" smtClean="0"/>
              <a:pPr/>
              <a:t>3</a:t>
            </a:fld>
            <a:endParaRPr lang="en-US" dirty="0"/>
          </a:p>
        </p:txBody>
      </p:sp>
      <p:sp>
        <p:nvSpPr>
          <p:cNvPr id="12" name="Slide Image Placeholder 11"/>
          <p:cNvSpPr>
            <a:spLocks noGrp="1" noRot="1" noChangeAspect="1"/>
          </p:cNvSpPr>
          <p:nvPr>
            <p:ph type="sldImg"/>
          </p:nvPr>
        </p:nvSpPr>
        <p:spPr>
          <a:xfrm>
            <a:off x="1371600" y="320675"/>
            <a:ext cx="4114800" cy="3086100"/>
          </a:xfrm>
        </p:spPr>
      </p:sp>
      <p:sp>
        <p:nvSpPr>
          <p:cNvPr id="13" name="Notes Placeholder 12"/>
          <p:cNvSpPr>
            <a:spLocks noGrp="1"/>
          </p:cNvSpPr>
          <p:nvPr>
            <p:ph type="body" idx="1"/>
          </p:nvPr>
        </p:nvSpPr>
        <p:spPr/>
        <p:txBody>
          <a:bodyPr/>
          <a:lstStyle/>
          <a:p>
            <a:endParaRPr lang="en-US"/>
          </a:p>
        </p:txBody>
      </p:sp>
    </p:spTree>
    <p:extLst>
      <p:ext uri="{BB962C8B-B14F-4D97-AF65-F5344CB8AC3E}">
        <p14:creationId xmlns:p14="http://schemas.microsoft.com/office/powerpoint/2010/main" val="17428229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5F8523C-8729-40F0-9536-D6C4CA3AD238}" type="slidenum">
              <a:rPr lang="en-US" smtClean="0"/>
              <a:pPr/>
              <a:t>30</a:t>
            </a:fld>
            <a:endParaRPr lang="en-US" dirty="0"/>
          </a:p>
        </p:txBody>
      </p:sp>
      <p:sp>
        <p:nvSpPr>
          <p:cNvPr id="6" name="Slide Image Placeholder 5"/>
          <p:cNvSpPr>
            <a:spLocks noGrp="1" noRot="1" noChangeAspect="1"/>
          </p:cNvSpPr>
          <p:nvPr>
            <p:ph type="sldImg"/>
          </p:nvPr>
        </p:nvSpPr>
        <p:spPr>
          <a:xfrm>
            <a:off x="1371600" y="320675"/>
            <a:ext cx="4114800" cy="3086100"/>
          </a:xfrm>
        </p:spPr>
      </p:sp>
      <p:sp>
        <p:nvSpPr>
          <p:cNvPr id="7" name="Notes Placeholder 6"/>
          <p:cNvSpPr>
            <a:spLocks noGrp="1"/>
          </p:cNvSpPr>
          <p:nvPr>
            <p:ph type="body" idx="1"/>
          </p:nvPr>
        </p:nvSpPr>
        <p:spPr/>
        <p:txBody>
          <a:bodyPr/>
          <a:lstStyle/>
          <a:p>
            <a:endParaRPr lang="en-US"/>
          </a:p>
        </p:txBody>
      </p:sp>
    </p:spTree>
    <p:extLst>
      <p:ext uri="{BB962C8B-B14F-4D97-AF65-F5344CB8AC3E}">
        <p14:creationId xmlns:p14="http://schemas.microsoft.com/office/powerpoint/2010/main" val="14203565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5F8523C-8729-40F0-9536-D6C4CA3AD238}" type="slidenum">
              <a:rPr lang="en-US" smtClean="0"/>
              <a:pPr/>
              <a:t>31</a:t>
            </a:fld>
            <a:endParaRPr lang="en-US" dirty="0"/>
          </a:p>
        </p:txBody>
      </p:sp>
      <p:sp>
        <p:nvSpPr>
          <p:cNvPr id="6" name="Slide Image Placeholder 5"/>
          <p:cNvSpPr>
            <a:spLocks noGrp="1" noRot="1" noChangeAspect="1"/>
          </p:cNvSpPr>
          <p:nvPr>
            <p:ph type="sldImg"/>
          </p:nvPr>
        </p:nvSpPr>
        <p:spPr>
          <a:xfrm>
            <a:off x="1371600" y="320675"/>
            <a:ext cx="4114800" cy="3086100"/>
          </a:xfrm>
        </p:spPr>
      </p:sp>
      <p:sp>
        <p:nvSpPr>
          <p:cNvPr id="7" name="Notes Placeholder 6"/>
          <p:cNvSpPr>
            <a:spLocks noGrp="1"/>
          </p:cNvSpPr>
          <p:nvPr>
            <p:ph type="body" idx="1"/>
          </p:nvPr>
        </p:nvSpPr>
        <p:spPr/>
        <p:txBody>
          <a:bodyPr/>
          <a:lstStyle/>
          <a:p>
            <a:endParaRPr lang="en-US"/>
          </a:p>
        </p:txBody>
      </p:sp>
    </p:spTree>
    <p:extLst>
      <p:ext uri="{BB962C8B-B14F-4D97-AF65-F5344CB8AC3E}">
        <p14:creationId xmlns:p14="http://schemas.microsoft.com/office/powerpoint/2010/main" val="949640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5F8523C-8729-40F0-9536-D6C4CA3AD238}" type="slidenum">
              <a:rPr lang="en-US" smtClean="0"/>
              <a:pPr/>
              <a:t>32</a:t>
            </a:fld>
            <a:endParaRPr lang="en-US" dirty="0"/>
          </a:p>
        </p:txBody>
      </p:sp>
      <p:sp>
        <p:nvSpPr>
          <p:cNvPr id="6" name="Slide Image Placeholder 5"/>
          <p:cNvSpPr>
            <a:spLocks noGrp="1" noRot="1" noChangeAspect="1"/>
          </p:cNvSpPr>
          <p:nvPr>
            <p:ph type="sldImg"/>
          </p:nvPr>
        </p:nvSpPr>
        <p:spPr>
          <a:xfrm>
            <a:off x="1371600" y="320675"/>
            <a:ext cx="4114800" cy="3086100"/>
          </a:xfrm>
        </p:spPr>
      </p:sp>
      <p:sp>
        <p:nvSpPr>
          <p:cNvPr id="7" name="Notes Placeholder 6"/>
          <p:cNvSpPr>
            <a:spLocks noGrp="1"/>
          </p:cNvSpPr>
          <p:nvPr>
            <p:ph type="body" idx="1"/>
          </p:nvPr>
        </p:nvSpPr>
        <p:spPr/>
        <p:txBody>
          <a:bodyPr/>
          <a:lstStyle/>
          <a:p>
            <a:endParaRPr lang="en-US"/>
          </a:p>
        </p:txBody>
      </p:sp>
    </p:spTree>
    <p:extLst>
      <p:ext uri="{BB962C8B-B14F-4D97-AF65-F5344CB8AC3E}">
        <p14:creationId xmlns:p14="http://schemas.microsoft.com/office/powerpoint/2010/main" val="10902698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5F8523C-8729-40F0-9536-D6C4CA3AD238}" type="slidenum">
              <a:rPr lang="en-US" smtClean="0"/>
              <a:pPr/>
              <a:t>33</a:t>
            </a:fld>
            <a:endParaRPr lang="en-US" dirty="0"/>
          </a:p>
        </p:txBody>
      </p:sp>
      <p:sp>
        <p:nvSpPr>
          <p:cNvPr id="6" name="Slide Image Placeholder 5"/>
          <p:cNvSpPr>
            <a:spLocks noGrp="1" noRot="1" noChangeAspect="1"/>
          </p:cNvSpPr>
          <p:nvPr>
            <p:ph type="sldImg"/>
          </p:nvPr>
        </p:nvSpPr>
        <p:spPr>
          <a:xfrm>
            <a:off x="1371600" y="320675"/>
            <a:ext cx="4114800" cy="3086100"/>
          </a:xfrm>
        </p:spPr>
      </p:sp>
      <p:sp>
        <p:nvSpPr>
          <p:cNvPr id="7" name="Notes Placeholder 6"/>
          <p:cNvSpPr>
            <a:spLocks noGrp="1"/>
          </p:cNvSpPr>
          <p:nvPr>
            <p:ph type="body" idx="1"/>
          </p:nvPr>
        </p:nvSpPr>
        <p:spPr/>
        <p:txBody>
          <a:bodyPr/>
          <a:lstStyle/>
          <a:p>
            <a:endParaRPr lang="en-US"/>
          </a:p>
        </p:txBody>
      </p:sp>
    </p:spTree>
    <p:extLst>
      <p:ext uri="{BB962C8B-B14F-4D97-AF65-F5344CB8AC3E}">
        <p14:creationId xmlns:p14="http://schemas.microsoft.com/office/powerpoint/2010/main" val="22778171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0"/>
          </p:nvPr>
        </p:nvSpPr>
        <p:spPr/>
        <p:txBody>
          <a:bodyPr/>
          <a:lstStyle/>
          <a:p>
            <a:fld id="{D5F8523C-8729-40F0-9536-D6C4CA3AD238}" type="slidenum">
              <a:rPr lang="en-US" smtClean="0"/>
              <a:pPr/>
              <a:t>34</a:t>
            </a:fld>
            <a:endParaRPr lang="en-US" dirty="0"/>
          </a:p>
        </p:txBody>
      </p:sp>
      <p:sp>
        <p:nvSpPr>
          <p:cNvPr id="12" name="Slide Image Placeholder 11"/>
          <p:cNvSpPr>
            <a:spLocks noGrp="1" noRot="1" noChangeAspect="1"/>
          </p:cNvSpPr>
          <p:nvPr>
            <p:ph type="sldImg"/>
          </p:nvPr>
        </p:nvSpPr>
        <p:spPr>
          <a:xfrm>
            <a:off x="1371600" y="320675"/>
            <a:ext cx="4114800" cy="3086100"/>
          </a:xfrm>
        </p:spPr>
      </p:sp>
      <p:sp>
        <p:nvSpPr>
          <p:cNvPr id="13" name="Notes Placeholder 12"/>
          <p:cNvSpPr>
            <a:spLocks noGrp="1"/>
          </p:cNvSpPr>
          <p:nvPr>
            <p:ph type="body" idx="1"/>
          </p:nvPr>
        </p:nvSpPr>
        <p:spPr/>
        <p:txBody>
          <a:bodyPr/>
          <a:lstStyle/>
          <a:p>
            <a:endParaRPr lang="en-US"/>
          </a:p>
        </p:txBody>
      </p:sp>
    </p:spTree>
    <p:extLst>
      <p:ext uri="{BB962C8B-B14F-4D97-AF65-F5344CB8AC3E}">
        <p14:creationId xmlns:p14="http://schemas.microsoft.com/office/powerpoint/2010/main" val="6542617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5F8523C-8729-40F0-9536-D6C4CA3AD238}" type="slidenum">
              <a:rPr lang="en-US" smtClean="0"/>
              <a:pPr/>
              <a:t>35</a:t>
            </a:fld>
            <a:endParaRPr lang="en-US" dirty="0"/>
          </a:p>
        </p:txBody>
      </p:sp>
      <p:sp>
        <p:nvSpPr>
          <p:cNvPr id="15" name="Slide Image Placeholder 14"/>
          <p:cNvSpPr>
            <a:spLocks noGrp="1" noRot="1" noChangeAspect="1"/>
          </p:cNvSpPr>
          <p:nvPr>
            <p:ph type="sldImg"/>
          </p:nvPr>
        </p:nvSpPr>
        <p:spPr>
          <a:xfrm>
            <a:off x="1371600" y="320675"/>
            <a:ext cx="4114800" cy="3086100"/>
          </a:xfrm>
        </p:spPr>
      </p:sp>
      <p:sp>
        <p:nvSpPr>
          <p:cNvPr id="16" name="Notes Placeholder 15"/>
          <p:cNvSpPr>
            <a:spLocks noGrp="1"/>
          </p:cNvSpPr>
          <p:nvPr>
            <p:ph type="body" idx="1"/>
          </p:nvPr>
        </p:nvSpPr>
        <p:spPr/>
        <p:txBody>
          <a:bodyPr/>
          <a:lstStyle/>
          <a:p>
            <a:endParaRPr lang="en-US"/>
          </a:p>
        </p:txBody>
      </p:sp>
    </p:spTree>
    <p:extLst>
      <p:ext uri="{BB962C8B-B14F-4D97-AF65-F5344CB8AC3E}">
        <p14:creationId xmlns:p14="http://schemas.microsoft.com/office/powerpoint/2010/main" val="41110291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5F8523C-8729-40F0-9536-D6C4CA3AD238}" type="slidenum">
              <a:rPr lang="en-US" smtClean="0"/>
              <a:pPr/>
              <a:t>36</a:t>
            </a:fld>
            <a:endParaRPr lang="en-US" dirty="0"/>
          </a:p>
        </p:txBody>
      </p:sp>
      <p:sp>
        <p:nvSpPr>
          <p:cNvPr id="15" name="Slide Image Placeholder 14"/>
          <p:cNvSpPr>
            <a:spLocks noGrp="1" noRot="1" noChangeAspect="1"/>
          </p:cNvSpPr>
          <p:nvPr>
            <p:ph type="sldImg"/>
          </p:nvPr>
        </p:nvSpPr>
        <p:spPr>
          <a:xfrm>
            <a:off x="1371600" y="320675"/>
            <a:ext cx="4114800" cy="3086100"/>
          </a:xfrm>
        </p:spPr>
      </p:sp>
      <p:sp>
        <p:nvSpPr>
          <p:cNvPr id="16" name="Notes Placeholder 15"/>
          <p:cNvSpPr>
            <a:spLocks noGrp="1"/>
          </p:cNvSpPr>
          <p:nvPr>
            <p:ph type="body" idx="1"/>
          </p:nvPr>
        </p:nvSpPr>
        <p:spPr/>
        <p:txBody>
          <a:bodyPr/>
          <a:lstStyle/>
          <a:p>
            <a:endParaRPr lang="en-US"/>
          </a:p>
        </p:txBody>
      </p:sp>
    </p:spTree>
    <p:extLst>
      <p:ext uri="{BB962C8B-B14F-4D97-AF65-F5344CB8AC3E}">
        <p14:creationId xmlns:p14="http://schemas.microsoft.com/office/powerpoint/2010/main" val="41110291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5F8523C-8729-40F0-9536-D6C4CA3AD238}" type="slidenum">
              <a:rPr lang="en-US" smtClean="0"/>
              <a:pPr/>
              <a:t>37</a:t>
            </a:fld>
            <a:endParaRPr lang="en-US" dirty="0"/>
          </a:p>
        </p:txBody>
      </p:sp>
      <p:sp>
        <p:nvSpPr>
          <p:cNvPr id="15" name="Slide Image Placeholder 14"/>
          <p:cNvSpPr>
            <a:spLocks noGrp="1" noRot="1" noChangeAspect="1"/>
          </p:cNvSpPr>
          <p:nvPr>
            <p:ph type="sldImg"/>
          </p:nvPr>
        </p:nvSpPr>
        <p:spPr>
          <a:xfrm>
            <a:off x="1371600" y="320675"/>
            <a:ext cx="4114800" cy="3086100"/>
          </a:xfrm>
        </p:spPr>
      </p:sp>
      <p:sp>
        <p:nvSpPr>
          <p:cNvPr id="16" name="Notes Placeholder 15"/>
          <p:cNvSpPr>
            <a:spLocks noGrp="1"/>
          </p:cNvSpPr>
          <p:nvPr>
            <p:ph type="body" idx="1"/>
          </p:nvPr>
        </p:nvSpPr>
        <p:spPr/>
        <p:txBody>
          <a:bodyPr/>
          <a:lstStyle/>
          <a:p>
            <a:endParaRPr lang="en-US"/>
          </a:p>
        </p:txBody>
      </p:sp>
    </p:spTree>
    <p:extLst>
      <p:ext uri="{BB962C8B-B14F-4D97-AF65-F5344CB8AC3E}">
        <p14:creationId xmlns:p14="http://schemas.microsoft.com/office/powerpoint/2010/main" val="41110291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5F8523C-8729-40F0-9536-D6C4CA3AD238}" type="slidenum">
              <a:rPr lang="en-US" smtClean="0"/>
              <a:pPr/>
              <a:t>38</a:t>
            </a:fld>
            <a:endParaRPr lang="en-US" dirty="0"/>
          </a:p>
        </p:txBody>
      </p:sp>
      <p:sp>
        <p:nvSpPr>
          <p:cNvPr id="15" name="Slide Image Placeholder 14"/>
          <p:cNvSpPr>
            <a:spLocks noGrp="1" noRot="1" noChangeAspect="1"/>
          </p:cNvSpPr>
          <p:nvPr>
            <p:ph type="sldImg"/>
          </p:nvPr>
        </p:nvSpPr>
        <p:spPr>
          <a:xfrm>
            <a:off x="1371600" y="320675"/>
            <a:ext cx="4114800" cy="3086100"/>
          </a:xfrm>
        </p:spPr>
      </p:sp>
      <p:sp>
        <p:nvSpPr>
          <p:cNvPr id="16" name="Notes Placeholder 15"/>
          <p:cNvSpPr>
            <a:spLocks noGrp="1"/>
          </p:cNvSpPr>
          <p:nvPr>
            <p:ph type="body" idx="1"/>
          </p:nvPr>
        </p:nvSpPr>
        <p:spPr/>
        <p:txBody>
          <a:bodyPr/>
          <a:lstStyle/>
          <a:p>
            <a:endParaRPr lang="en-US"/>
          </a:p>
        </p:txBody>
      </p:sp>
    </p:spTree>
    <p:extLst>
      <p:ext uri="{BB962C8B-B14F-4D97-AF65-F5344CB8AC3E}">
        <p14:creationId xmlns:p14="http://schemas.microsoft.com/office/powerpoint/2010/main" val="41110291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0"/>
          </p:nvPr>
        </p:nvSpPr>
        <p:spPr/>
        <p:txBody>
          <a:bodyPr/>
          <a:lstStyle/>
          <a:p>
            <a:fld id="{D5F8523C-8729-40F0-9536-D6C4CA3AD238}" type="slidenum">
              <a:rPr lang="en-US" smtClean="0"/>
              <a:pPr/>
              <a:t>39</a:t>
            </a:fld>
            <a:endParaRPr lang="en-US" dirty="0"/>
          </a:p>
        </p:txBody>
      </p:sp>
      <p:sp>
        <p:nvSpPr>
          <p:cNvPr id="12" name="Slide Image Placeholder 11"/>
          <p:cNvSpPr>
            <a:spLocks noGrp="1" noRot="1" noChangeAspect="1"/>
          </p:cNvSpPr>
          <p:nvPr>
            <p:ph type="sldImg"/>
          </p:nvPr>
        </p:nvSpPr>
        <p:spPr>
          <a:xfrm>
            <a:off x="1371600" y="320675"/>
            <a:ext cx="4114800" cy="3086100"/>
          </a:xfrm>
        </p:spPr>
      </p:sp>
      <p:sp>
        <p:nvSpPr>
          <p:cNvPr id="13" name="Notes Placeholder 12"/>
          <p:cNvSpPr>
            <a:spLocks noGrp="1"/>
          </p:cNvSpPr>
          <p:nvPr>
            <p:ph type="body" idx="1"/>
          </p:nvPr>
        </p:nvSpPr>
        <p:spPr/>
        <p:txBody>
          <a:bodyPr/>
          <a:lstStyle/>
          <a:p>
            <a:endParaRPr lang="en-US"/>
          </a:p>
        </p:txBody>
      </p:sp>
    </p:spTree>
    <p:extLst>
      <p:ext uri="{BB962C8B-B14F-4D97-AF65-F5344CB8AC3E}">
        <p14:creationId xmlns:p14="http://schemas.microsoft.com/office/powerpoint/2010/main" val="654261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5F8523C-8729-40F0-9536-D6C4CA3AD238}" type="slidenum">
              <a:rPr lang="en-US" smtClean="0"/>
              <a:pPr/>
              <a:t>4</a:t>
            </a:fld>
            <a:endParaRPr lang="en-US" dirty="0"/>
          </a:p>
        </p:txBody>
      </p:sp>
      <p:sp>
        <p:nvSpPr>
          <p:cNvPr id="12" name="Slide Image Placeholder 11"/>
          <p:cNvSpPr>
            <a:spLocks noGrp="1" noRot="1" noChangeAspect="1"/>
          </p:cNvSpPr>
          <p:nvPr>
            <p:ph type="sldImg"/>
          </p:nvPr>
        </p:nvSpPr>
        <p:spPr>
          <a:xfrm>
            <a:off x="1371600" y="320675"/>
            <a:ext cx="4114800" cy="3086100"/>
          </a:xfrm>
        </p:spPr>
      </p:sp>
      <p:sp>
        <p:nvSpPr>
          <p:cNvPr id="13" name="Notes Placeholder 12"/>
          <p:cNvSpPr>
            <a:spLocks noGrp="1"/>
          </p:cNvSpPr>
          <p:nvPr>
            <p:ph type="body" idx="1"/>
          </p:nvPr>
        </p:nvSpPr>
        <p:spPr/>
        <p:txBody>
          <a:bodyPr/>
          <a:lstStyle/>
          <a:p>
            <a:endParaRPr lang="en-US"/>
          </a:p>
        </p:txBody>
      </p:sp>
    </p:spTree>
    <p:extLst>
      <p:ext uri="{BB962C8B-B14F-4D97-AF65-F5344CB8AC3E}">
        <p14:creationId xmlns:p14="http://schemas.microsoft.com/office/powerpoint/2010/main" val="191170702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5F8523C-8729-40F0-9536-D6C4CA3AD238}" type="slidenum">
              <a:rPr lang="en-US" smtClean="0"/>
              <a:pPr/>
              <a:t>40</a:t>
            </a:fld>
            <a:endParaRPr lang="en-US" dirty="0"/>
          </a:p>
        </p:txBody>
      </p:sp>
      <p:sp>
        <p:nvSpPr>
          <p:cNvPr id="6" name="Slide Image Placeholder 5"/>
          <p:cNvSpPr>
            <a:spLocks noGrp="1" noRot="1" noChangeAspect="1"/>
          </p:cNvSpPr>
          <p:nvPr>
            <p:ph type="sldImg"/>
          </p:nvPr>
        </p:nvSpPr>
        <p:spPr>
          <a:xfrm>
            <a:off x="1371600" y="320675"/>
            <a:ext cx="4114800" cy="3086100"/>
          </a:xfrm>
        </p:spPr>
      </p:sp>
      <p:sp>
        <p:nvSpPr>
          <p:cNvPr id="7" name="Notes Placeholder 6"/>
          <p:cNvSpPr>
            <a:spLocks noGrp="1"/>
          </p:cNvSpPr>
          <p:nvPr>
            <p:ph type="body" idx="1"/>
          </p:nvPr>
        </p:nvSpPr>
        <p:spPr/>
        <p:txBody>
          <a:bodyPr/>
          <a:lstStyle/>
          <a:p>
            <a:endParaRPr lang="en-US"/>
          </a:p>
        </p:txBody>
      </p:sp>
    </p:spTree>
    <p:extLst>
      <p:ext uri="{BB962C8B-B14F-4D97-AF65-F5344CB8AC3E}">
        <p14:creationId xmlns:p14="http://schemas.microsoft.com/office/powerpoint/2010/main" val="42185052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5F8523C-8729-40F0-9536-D6C4CA3AD238}" type="slidenum">
              <a:rPr lang="en-US" smtClean="0"/>
              <a:pPr/>
              <a:t>41</a:t>
            </a:fld>
            <a:endParaRPr lang="en-US" dirty="0"/>
          </a:p>
        </p:txBody>
      </p:sp>
      <p:sp>
        <p:nvSpPr>
          <p:cNvPr id="6" name="Slide Image Placeholder 5"/>
          <p:cNvSpPr>
            <a:spLocks noGrp="1" noRot="1" noChangeAspect="1"/>
          </p:cNvSpPr>
          <p:nvPr>
            <p:ph type="sldImg"/>
          </p:nvPr>
        </p:nvSpPr>
        <p:spPr>
          <a:xfrm>
            <a:off x="1371600" y="320675"/>
            <a:ext cx="4114800" cy="3086100"/>
          </a:xfrm>
        </p:spPr>
      </p:sp>
      <p:sp>
        <p:nvSpPr>
          <p:cNvPr id="7" name="Notes Placeholder 6"/>
          <p:cNvSpPr>
            <a:spLocks noGrp="1"/>
          </p:cNvSpPr>
          <p:nvPr>
            <p:ph type="body" idx="1"/>
          </p:nvPr>
        </p:nvSpPr>
        <p:spPr/>
        <p:txBody>
          <a:bodyPr/>
          <a:lstStyle/>
          <a:p>
            <a:endParaRPr lang="en-US"/>
          </a:p>
        </p:txBody>
      </p:sp>
    </p:spTree>
    <p:extLst>
      <p:ext uri="{BB962C8B-B14F-4D97-AF65-F5344CB8AC3E}">
        <p14:creationId xmlns:p14="http://schemas.microsoft.com/office/powerpoint/2010/main" val="28585640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5F8523C-8729-40F0-9536-D6C4CA3AD238}" type="slidenum">
              <a:rPr lang="en-US" smtClean="0"/>
              <a:pPr/>
              <a:t>42</a:t>
            </a:fld>
            <a:endParaRPr lang="en-US" dirty="0"/>
          </a:p>
        </p:txBody>
      </p:sp>
      <p:sp>
        <p:nvSpPr>
          <p:cNvPr id="6" name="Slide Image Placeholder 5"/>
          <p:cNvSpPr>
            <a:spLocks noGrp="1" noRot="1" noChangeAspect="1"/>
          </p:cNvSpPr>
          <p:nvPr>
            <p:ph type="sldImg"/>
          </p:nvPr>
        </p:nvSpPr>
        <p:spPr>
          <a:xfrm>
            <a:off x="1371600" y="320675"/>
            <a:ext cx="4114800" cy="3086100"/>
          </a:xfrm>
        </p:spPr>
      </p:sp>
      <p:sp>
        <p:nvSpPr>
          <p:cNvPr id="7" name="Notes Placeholder 6"/>
          <p:cNvSpPr>
            <a:spLocks noGrp="1"/>
          </p:cNvSpPr>
          <p:nvPr>
            <p:ph type="body" idx="1"/>
          </p:nvPr>
        </p:nvSpPr>
        <p:spPr/>
        <p:txBody>
          <a:bodyPr/>
          <a:lstStyle/>
          <a:p>
            <a:endParaRPr lang="en-US"/>
          </a:p>
        </p:txBody>
      </p:sp>
    </p:spTree>
    <p:extLst>
      <p:ext uri="{BB962C8B-B14F-4D97-AF65-F5344CB8AC3E}">
        <p14:creationId xmlns:p14="http://schemas.microsoft.com/office/powerpoint/2010/main" val="3136050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5F8523C-8729-40F0-9536-D6C4CA3AD238}" type="slidenum">
              <a:rPr lang="en-US" smtClean="0"/>
              <a:pPr/>
              <a:t>43</a:t>
            </a:fld>
            <a:endParaRPr lang="en-US" dirty="0"/>
          </a:p>
        </p:txBody>
      </p:sp>
      <p:sp>
        <p:nvSpPr>
          <p:cNvPr id="6" name="Slide Image Placeholder 5"/>
          <p:cNvSpPr>
            <a:spLocks noGrp="1" noRot="1" noChangeAspect="1"/>
          </p:cNvSpPr>
          <p:nvPr>
            <p:ph type="sldImg"/>
          </p:nvPr>
        </p:nvSpPr>
        <p:spPr>
          <a:xfrm>
            <a:off x="1371600" y="320675"/>
            <a:ext cx="4114800" cy="3086100"/>
          </a:xfrm>
        </p:spPr>
      </p:sp>
      <p:sp>
        <p:nvSpPr>
          <p:cNvPr id="7" name="Notes Placeholder 6"/>
          <p:cNvSpPr>
            <a:spLocks noGrp="1"/>
          </p:cNvSpPr>
          <p:nvPr>
            <p:ph type="body" idx="1"/>
          </p:nvPr>
        </p:nvSpPr>
        <p:spPr/>
        <p:txBody>
          <a:bodyPr/>
          <a:lstStyle/>
          <a:p>
            <a:endParaRPr lang="en-US"/>
          </a:p>
        </p:txBody>
      </p:sp>
    </p:spTree>
    <p:extLst>
      <p:ext uri="{BB962C8B-B14F-4D97-AF65-F5344CB8AC3E}">
        <p14:creationId xmlns:p14="http://schemas.microsoft.com/office/powerpoint/2010/main" val="119508412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5F8523C-8729-40F0-9536-D6C4CA3AD238}" type="slidenum">
              <a:rPr lang="en-US" smtClean="0"/>
              <a:pPr/>
              <a:t>44</a:t>
            </a:fld>
            <a:endParaRPr lang="en-US" dirty="0"/>
          </a:p>
        </p:txBody>
      </p:sp>
      <p:sp>
        <p:nvSpPr>
          <p:cNvPr id="6" name="Slide Image Placeholder 5"/>
          <p:cNvSpPr>
            <a:spLocks noGrp="1" noRot="1" noChangeAspect="1"/>
          </p:cNvSpPr>
          <p:nvPr>
            <p:ph type="sldImg"/>
          </p:nvPr>
        </p:nvSpPr>
        <p:spPr>
          <a:xfrm>
            <a:off x="1371600" y="320675"/>
            <a:ext cx="4114800" cy="3086100"/>
          </a:xfrm>
        </p:spPr>
      </p:sp>
      <p:sp>
        <p:nvSpPr>
          <p:cNvPr id="7" name="Notes Placeholder 6"/>
          <p:cNvSpPr>
            <a:spLocks noGrp="1"/>
          </p:cNvSpPr>
          <p:nvPr>
            <p:ph type="body" idx="1"/>
          </p:nvPr>
        </p:nvSpPr>
        <p:spPr/>
        <p:txBody>
          <a:bodyPr/>
          <a:lstStyle/>
          <a:p>
            <a:endParaRPr lang="en-US"/>
          </a:p>
        </p:txBody>
      </p:sp>
    </p:spTree>
    <p:extLst>
      <p:ext uri="{BB962C8B-B14F-4D97-AF65-F5344CB8AC3E}">
        <p14:creationId xmlns:p14="http://schemas.microsoft.com/office/powerpoint/2010/main" val="326166807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0"/>
          </p:nvPr>
        </p:nvSpPr>
        <p:spPr/>
        <p:txBody>
          <a:bodyPr/>
          <a:lstStyle/>
          <a:p>
            <a:fld id="{D5F8523C-8729-40F0-9536-D6C4CA3AD238}" type="slidenum">
              <a:rPr lang="en-US" smtClean="0"/>
              <a:pPr/>
              <a:t>45</a:t>
            </a:fld>
            <a:endParaRPr lang="en-US" dirty="0"/>
          </a:p>
        </p:txBody>
      </p:sp>
      <p:sp>
        <p:nvSpPr>
          <p:cNvPr id="12" name="Slide Image Placeholder 11"/>
          <p:cNvSpPr>
            <a:spLocks noGrp="1" noRot="1" noChangeAspect="1"/>
          </p:cNvSpPr>
          <p:nvPr>
            <p:ph type="sldImg"/>
          </p:nvPr>
        </p:nvSpPr>
        <p:spPr>
          <a:xfrm>
            <a:off x="1371600" y="320675"/>
            <a:ext cx="4114800" cy="3086100"/>
          </a:xfrm>
        </p:spPr>
      </p:sp>
      <p:sp>
        <p:nvSpPr>
          <p:cNvPr id="13" name="Notes Placeholder 12"/>
          <p:cNvSpPr>
            <a:spLocks noGrp="1"/>
          </p:cNvSpPr>
          <p:nvPr>
            <p:ph type="body" idx="1"/>
          </p:nvPr>
        </p:nvSpPr>
        <p:spPr/>
        <p:txBody>
          <a:bodyPr/>
          <a:lstStyle/>
          <a:p>
            <a:endParaRPr lang="en-US"/>
          </a:p>
        </p:txBody>
      </p:sp>
    </p:spTree>
    <p:extLst>
      <p:ext uri="{BB962C8B-B14F-4D97-AF65-F5344CB8AC3E}">
        <p14:creationId xmlns:p14="http://schemas.microsoft.com/office/powerpoint/2010/main" val="654261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0"/>
          </p:nvPr>
        </p:nvSpPr>
        <p:spPr/>
        <p:txBody>
          <a:bodyPr/>
          <a:lstStyle/>
          <a:p>
            <a:fld id="{D5F8523C-8729-40F0-9536-D6C4CA3AD238}" type="slidenum">
              <a:rPr lang="en-US" smtClean="0"/>
              <a:pPr/>
              <a:t>5</a:t>
            </a:fld>
            <a:endParaRPr lang="en-US" dirty="0"/>
          </a:p>
        </p:txBody>
      </p:sp>
      <p:sp>
        <p:nvSpPr>
          <p:cNvPr id="12" name="Slide Image Placeholder 11"/>
          <p:cNvSpPr>
            <a:spLocks noGrp="1" noRot="1" noChangeAspect="1"/>
          </p:cNvSpPr>
          <p:nvPr>
            <p:ph type="sldImg"/>
          </p:nvPr>
        </p:nvSpPr>
        <p:spPr>
          <a:xfrm>
            <a:off x="1371600" y="320675"/>
            <a:ext cx="4114800" cy="3086100"/>
          </a:xfrm>
        </p:spPr>
      </p:sp>
      <p:sp>
        <p:nvSpPr>
          <p:cNvPr id="13" name="Notes Placeholder 12"/>
          <p:cNvSpPr>
            <a:spLocks noGrp="1"/>
          </p:cNvSpPr>
          <p:nvPr>
            <p:ph type="body" idx="1"/>
          </p:nvPr>
        </p:nvSpPr>
        <p:spPr/>
        <p:txBody>
          <a:bodyPr/>
          <a:lstStyle/>
          <a:p>
            <a:endParaRPr lang="en-US"/>
          </a:p>
        </p:txBody>
      </p:sp>
    </p:spTree>
    <p:extLst>
      <p:ext uri="{BB962C8B-B14F-4D97-AF65-F5344CB8AC3E}">
        <p14:creationId xmlns:p14="http://schemas.microsoft.com/office/powerpoint/2010/main" val="654261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5F8523C-8729-40F0-9536-D6C4CA3AD238}" type="slidenum">
              <a:rPr lang="en-US" smtClean="0"/>
              <a:pPr/>
              <a:t>6</a:t>
            </a:fld>
            <a:endParaRPr lang="en-US" dirty="0"/>
          </a:p>
        </p:txBody>
      </p:sp>
      <p:sp>
        <p:nvSpPr>
          <p:cNvPr id="9" name="Slide Image Placeholder 8"/>
          <p:cNvSpPr>
            <a:spLocks noGrp="1" noRot="1" noChangeAspect="1"/>
          </p:cNvSpPr>
          <p:nvPr>
            <p:ph type="sldImg"/>
          </p:nvPr>
        </p:nvSpPr>
        <p:spPr>
          <a:xfrm>
            <a:off x="1371600" y="320675"/>
            <a:ext cx="4114800" cy="3086100"/>
          </a:xfrm>
        </p:spPr>
      </p:sp>
      <p:sp>
        <p:nvSpPr>
          <p:cNvPr id="10" name="Notes Placeholder 9"/>
          <p:cNvSpPr>
            <a:spLocks noGrp="1"/>
          </p:cNvSpPr>
          <p:nvPr>
            <p:ph type="body" idx="1"/>
          </p:nvPr>
        </p:nvSpPr>
        <p:spPr/>
        <p:txBody>
          <a:bodyPr/>
          <a:lstStyle/>
          <a:p>
            <a:endParaRPr lang="en-US"/>
          </a:p>
        </p:txBody>
      </p:sp>
    </p:spTree>
    <p:extLst>
      <p:ext uri="{BB962C8B-B14F-4D97-AF65-F5344CB8AC3E}">
        <p14:creationId xmlns:p14="http://schemas.microsoft.com/office/powerpoint/2010/main" val="2012542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5F8523C-8729-40F0-9536-D6C4CA3AD238}" type="slidenum">
              <a:rPr lang="en-US" smtClean="0"/>
              <a:pPr/>
              <a:t>7</a:t>
            </a:fld>
            <a:endParaRPr lang="en-US" dirty="0"/>
          </a:p>
        </p:txBody>
      </p:sp>
      <p:sp>
        <p:nvSpPr>
          <p:cNvPr id="9" name="Slide Image Placeholder 8"/>
          <p:cNvSpPr>
            <a:spLocks noGrp="1" noRot="1" noChangeAspect="1"/>
          </p:cNvSpPr>
          <p:nvPr>
            <p:ph type="sldImg"/>
          </p:nvPr>
        </p:nvSpPr>
        <p:spPr>
          <a:xfrm>
            <a:off x="1371600" y="320675"/>
            <a:ext cx="4114800" cy="3086100"/>
          </a:xfrm>
        </p:spPr>
      </p:sp>
      <p:sp>
        <p:nvSpPr>
          <p:cNvPr id="10" name="Notes Placeholder 9"/>
          <p:cNvSpPr>
            <a:spLocks noGrp="1"/>
          </p:cNvSpPr>
          <p:nvPr>
            <p:ph type="body" idx="1"/>
          </p:nvPr>
        </p:nvSpPr>
        <p:spPr/>
        <p:txBody>
          <a:bodyPr/>
          <a:lstStyle/>
          <a:p>
            <a:endParaRPr lang="en-US"/>
          </a:p>
        </p:txBody>
      </p:sp>
    </p:spTree>
    <p:extLst>
      <p:ext uri="{BB962C8B-B14F-4D97-AF65-F5344CB8AC3E}">
        <p14:creationId xmlns:p14="http://schemas.microsoft.com/office/powerpoint/2010/main" val="19985227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5F8523C-8729-40F0-9536-D6C4CA3AD238}" type="slidenum">
              <a:rPr lang="en-US" smtClean="0"/>
              <a:pPr/>
              <a:t>8</a:t>
            </a:fld>
            <a:endParaRPr lang="en-US" dirty="0"/>
          </a:p>
        </p:txBody>
      </p:sp>
      <p:sp>
        <p:nvSpPr>
          <p:cNvPr id="9" name="Slide Image Placeholder 8"/>
          <p:cNvSpPr>
            <a:spLocks noGrp="1" noRot="1" noChangeAspect="1"/>
          </p:cNvSpPr>
          <p:nvPr>
            <p:ph type="sldImg"/>
          </p:nvPr>
        </p:nvSpPr>
        <p:spPr>
          <a:xfrm>
            <a:off x="1371600" y="320675"/>
            <a:ext cx="4114800" cy="3086100"/>
          </a:xfrm>
        </p:spPr>
      </p:sp>
      <p:sp>
        <p:nvSpPr>
          <p:cNvPr id="10" name="Notes Placeholder 9"/>
          <p:cNvSpPr>
            <a:spLocks noGrp="1"/>
          </p:cNvSpPr>
          <p:nvPr>
            <p:ph type="body" idx="1"/>
          </p:nvPr>
        </p:nvSpPr>
        <p:spPr/>
        <p:txBody>
          <a:bodyPr/>
          <a:lstStyle/>
          <a:p>
            <a:endParaRPr lang="en-US"/>
          </a:p>
        </p:txBody>
      </p:sp>
    </p:spTree>
    <p:extLst>
      <p:ext uri="{BB962C8B-B14F-4D97-AF65-F5344CB8AC3E}">
        <p14:creationId xmlns:p14="http://schemas.microsoft.com/office/powerpoint/2010/main" val="18693161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5F8523C-8729-40F0-9536-D6C4CA3AD238}" type="slidenum">
              <a:rPr lang="en-US" smtClean="0"/>
              <a:pPr/>
              <a:t>9</a:t>
            </a:fld>
            <a:endParaRPr lang="en-US" dirty="0"/>
          </a:p>
        </p:txBody>
      </p:sp>
      <p:sp>
        <p:nvSpPr>
          <p:cNvPr id="9" name="Slide Image Placeholder 8"/>
          <p:cNvSpPr>
            <a:spLocks noGrp="1" noRot="1" noChangeAspect="1"/>
          </p:cNvSpPr>
          <p:nvPr>
            <p:ph type="sldImg"/>
          </p:nvPr>
        </p:nvSpPr>
        <p:spPr>
          <a:xfrm>
            <a:off x="1371600" y="320675"/>
            <a:ext cx="4114800" cy="3086100"/>
          </a:xfrm>
        </p:spPr>
      </p:sp>
      <p:sp>
        <p:nvSpPr>
          <p:cNvPr id="10" name="Notes Placeholder 9"/>
          <p:cNvSpPr>
            <a:spLocks noGrp="1"/>
          </p:cNvSpPr>
          <p:nvPr>
            <p:ph type="body" idx="1"/>
          </p:nvPr>
        </p:nvSpPr>
        <p:spPr/>
        <p:txBody>
          <a:bodyPr/>
          <a:lstStyle/>
          <a:p>
            <a:endParaRPr lang="en-US"/>
          </a:p>
        </p:txBody>
      </p:sp>
    </p:spTree>
    <p:extLst>
      <p:ext uri="{BB962C8B-B14F-4D97-AF65-F5344CB8AC3E}">
        <p14:creationId xmlns:p14="http://schemas.microsoft.com/office/powerpoint/2010/main" val="33331519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a:srcRect l="20900" t="456" r="363" b="1739"/>
          <a:stretch/>
        </p:blipFill>
        <p:spPr>
          <a:xfrm>
            <a:off x="0" y="0"/>
            <a:ext cx="9143998" cy="6858000"/>
          </a:xfrm>
          <a:prstGeom prst="rect">
            <a:avLst/>
          </a:prstGeom>
        </p:spPr>
      </p:pic>
      <p:sp>
        <p:nvSpPr>
          <p:cNvPr id="2" name="Title 1"/>
          <p:cNvSpPr>
            <a:spLocks noGrp="1"/>
          </p:cNvSpPr>
          <p:nvPr>
            <p:ph type="ctrTitle"/>
          </p:nvPr>
        </p:nvSpPr>
        <p:spPr>
          <a:xfrm>
            <a:off x="704081" y="3351344"/>
            <a:ext cx="7772400" cy="1380744"/>
          </a:xfrm>
        </p:spPr>
        <p:txBody>
          <a:bodyPr lIns="0" tIns="0" rIns="0" bIns="0"/>
          <a:lstStyle>
            <a:lvl1pPr algn="l">
              <a:defRPr sz="3600" b="0"/>
            </a:lvl1pPr>
          </a:lstStyle>
          <a:p>
            <a:r>
              <a:rPr lang="en-US" dirty="0"/>
              <a:t>Click to edit Master title style</a:t>
            </a:r>
          </a:p>
        </p:txBody>
      </p:sp>
      <p:sp>
        <p:nvSpPr>
          <p:cNvPr id="3" name="Subtitle 2"/>
          <p:cNvSpPr>
            <a:spLocks noGrp="1"/>
          </p:cNvSpPr>
          <p:nvPr>
            <p:ph type="subTitle" idx="1"/>
          </p:nvPr>
        </p:nvSpPr>
        <p:spPr>
          <a:xfrm>
            <a:off x="704081" y="4933256"/>
            <a:ext cx="7772400" cy="813816"/>
          </a:xfrm>
        </p:spPr>
        <p:txBody>
          <a:bodyPr lIns="0" tIns="0" rIns="0" bIns="0"/>
          <a:lstStyle>
            <a:lvl1pPr marL="0" indent="0" algn="l">
              <a:spcBef>
                <a:spcPts val="400"/>
              </a:spcBef>
              <a:buNone/>
              <a:defRPr sz="2000">
                <a:solidFill>
                  <a:srgbClr val="072C4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4" name="Picture 13" descr="III_logo-4c.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4081" y="2243432"/>
            <a:ext cx="2539653" cy="752079"/>
          </a:xfrm>
          <a:prstGeom prst="rect">
            <a:avLst/>
          </a:prstGeom>
        </p:spPr>
      </p:pic>
    </p:spTree>
    <p:extLst>
      <p:ext uri="{BB962C8B-B14F-4D97-AF65-F5344CB8AC3E}">
        <p14:creationId xmlns:p14="http://schemas.microsoft.com/office/powerpoint/2010/main" val="325151434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Section Header">
    <p:spTree>
      <p:nvGrpSpPr>
        <p:cNvPr id="1" name=""/>
        <p:cNvGrpSpPr/>
        <p:nvPr/>
      </p:nvGrpSpPr>
      <p:grpSpPr>
        <a:xfrm>
          <a:off x="0" y="0"/>
          <a:ext cx="0" cy="0"/>
          <a:chOff x="0" y="0"/>
          <a:chExt cx="0" cy="0"/>
        </a:xfrm>
      </p:grpSpPr>
      <p:sp>
        <p:nvSpPr>
          <p:cNvPr id="6" name="Freeform 5"/>
          <p:cNvSpPr/>
          <p:nvPr userDrawn="1"/>
        </p:nvSpPr>
        <p:spPr>
          <a:xfrm>
            <a:off x="0" y="0"/>
            <a:ext cx="9144229" cy="6858000"/>
          </a:xfrm>
          <a:custGeom>
            <a:avLst/>
            <a:gdLst>
              <a:gd name="connsiteX0" fmla="*/ 4515439 w 9144000"/>
              <a:gd name="connsiteY0" fmla="*/ 6862713 h 6862713"/>
              <a:gd name="connsiteX1" fmla="*/ 0 w 9144000"/>
              <a:gd name="connsiteY1" fmla="*/ 6862713 h 6862713"/>
              <a:gd name="connsiteX2" fmla="*/ 0 w 9144000"/>
              <a:gd name="connsiteY2" fmla="*/ 0 h 6862713"/>
              <a:gd name="connsiteX3" fmla="*/ 9144000 w 9144000"/>
              <a:gd name="connsiteY3" fmla="*/ 0 h 6862713"/>
              <a:gd name="connsiteX4" fmla="*/ 9144000 w 9144000"/>
              <a:gd name="connsiteY4" fmla="*/ 2215299 h 6862713"/>
              <a:gd name="connsiteX5" fmla="*/ 4515439 w 9144000"/>
              <a:gd name="connsiteY5" fmla="*/ 6862713 h 6862713"/>
              <a:gd name="connsiteX0" fmla="*/ 4515439 w 9144000"/>
              <a:gd name="connsiteY0" fmla="*/ 6862713 h 6862713"/>
              <a:gd name="connsiteX1" fmla="*/ 0 w 9144000"/>
              <a:gd name="connsiteY1" fmla="*/ 6862713 h 6862713"/>
              <a:gd name="connsiteX2" fmla="*/ 0 w 9144000"/>
              <a:gd name="connsiteY2" fmla="*/ 0 h 6862713"/>
              <a:gd name="connsiteX3" fmla="*/ 9144000 w 9144000"/>
              <a:gd name="connsiteY3" fmla="*/ 0 h 6862713"/>
              <a:gd name="connsiteX4" fmla="*/ 9141619 w 9144000"/>
              <a:gd name="connsiteY4" fmla="*/ 2234362 h 6862713"/>
              <a:gd name="connsiteX5" fmla="*/ 4515439 w 9144000"/>
              <a:gd name="connsiteY5" fmla="*/ 6862713 h 6862713"/>
              <a:gd name="connsiteX0" fmla="*/ 4515439 w 9144229"/>
              <a:gd name="connsiteY0" fmla="*/ 6862713 h 6862713"/>
              <a:gd name="connsiteX1" fmla="*/ 0 w 9144229"/>
              <a:gd name="connsiteY1" fmla="*/ 6862713 h 6862713"/>
              <a:gd name="connsiteX2" fmla="*/ 0 w 9144229"/>
              <a:gd name="connsiteY2" fmla="*/ 0 h 6862713"/>
              <a:gd name="connsiteX3" fmla="*/ 9144000 w 9144229"/>
              <a:gd name="connsiteY3" fmla="*/ 0 h 6862713"/>
              <a:gd name="connsiteX4" fmla="*/ 9144000 w 9144229"/>
              <a:gd name="connsiteY4" fmla="*/ 2231980 h 6862713"/>
              <a:gd name="connsiteX5" fmla="*/ 4515439 w 9144229"/>
              <a:gd name="connsiteY5" fmla="*/ 6862713 h 6862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229" h="6862713">
                <a:moveTo>
                  <a:pt x="4515439" y="6862713"/>
                </a:moveTo>
                <a:lnTo>
                  <a:pt x="0" y="6862713"/>
                </a:lnTo>
                <a:lnTo>
                  <a:pt x="0" y="0"/>
                </a:lnTo>
                <a:lnTo>
                  <a:pt x="9144000" y="0"/>
                </a:lnTo>
                <a:cubicBezTo>
                  <a:pt x="9143206" y="744787"/>
                  <a:pt x="9144794" y="1487193"/>
                  <a:pt x="9144000" y="2231980"/>
                </a:cubicBezTo>
                <a:lnTo>
                  <a:pt x="4515439" y="686271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solidFill>
                <a:schemeClr val="bg1"/>
              </a:solidFill>
            </a:endParaRPr>
          </a:p>
        </p:txBody>
      </p:sp>
      <p:sp>
        <p:nvSpPr>
          <p:cNvPr id="2" name="Title 1"/>
          <p:cNvSpPr>
            <a:spLocks noGrp="1"/>
          </p:cNvSpPr>
          <p:nvPr>
            <p:ph type="ctrTitle"/>
          </p:nvPr>
        </p:nvSpPr>
        <p:spPr bwMode="gray">
          <a:xfrm>
            <a:off x="704080" y="1960694"/>
            <a:ext cx="7772400" cy="1380744"/>
          </a:xfrm>
        </p:spPr>
        <p:txBody>
          <a:bodyPr lIns="0" tIns="0" rIns="0" bIns="0" anchor="b" anchorCtr="0"/>
          <a:lstStyle>
            <a:lvl1pPr algn="l">
              <a:defRPr sz="3600" b="0">
                <a:solidFill>
                  <a:schemeClr val="bg1"/>
                </a:solidFill>
              </a:defRPr>
            </a:lvl1pPr>
          </a:lstStyle>
          <a:p>
            <a:r>
              <a:rPr lang="en-US" dirty="0"/>
              <a:t>Click to edit Master title style</a:t>
            </a:r>
          </a:p>
        </p:txBody>
      </p:sp>
      <p:sp>
        <p:nvSpPr>
          <p:cNvPr id="3" name="Subtitle 2"/>
          <p:cNvSpPr>
            <a:spLocks noGrp="1"/>
          </p:cNvSpPr>
          <p:nvPr>
            <p:ph type="subTitle" idx="1"/>
          </p:nvPr>
        </p:nvSpPr>
        <p:spPr bwMode="gray">
          <a:xfrm>
            <a:off x="704080" y="3542606"/>
            <a:ext cx="6949440" cy="813816"/>
          </a:xfrm>
        </p:spPr>
        <p:txBody>
          <a:bodyPr lIns="0" tIns="0" rIns="0" bIns="0"/>
          <a:lstStyle>
            <a:lvl1pPr marL="0" indent="0" algn="l">
              <a:spcBef>
                <a:spcPts val="400"/>
              </a:spcBef>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25948277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6616" y="232326"/>
            <a:ext cx="8458200" cy="950976"/>
          </a:xfrm>
        </p:spPr>
        <p:txBody>
          <a:bodyPr/>
          <a:lstStyle/>
          <a:p>
            <a:r>
              <a:rPr lang="en-US" dirty="0"/>
              <a:t>Click to edit Master title style</a:t>
            </a:r>
          </a:p>
        </p:txBody>
      </p:sp>
      <p:sp>
        <p:nvSpPr>
          <p:cNvPr id="8" name="Text Placeholder 9"/>
          <p:cNvSpPr>
            <a:spLocks noGrp="1"/>
          </p:cNvSpPr>
          <p:nvPr>
            <p:ph type="body" sz="quarter" idx="15" hasCustomPrompt="1"/>
          </p:nvPr>
        </p:nvSpPr>
        <p:spPr bwMode="gray">
          <a:xfrm>
            <a:off x="356616"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9" name="Text Placeholder 12"/>
          <p:cNvSpPr>
            <a:spLocks noGrp="1"/>
          </p:cNvSpPr>
          <p:nvPr>
            <p:ph type="body" sz="quarter" idx="16" hasCustomPrompt="1"/>
          </p:nvPr>
        </p:nvSpPr>
        <p:spPr>
          <a:xfrm>
            <a:off x="1133856" y="6294780"/>
            <a:ext cx="768096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Tree>
    <p:custDataLst>
      <p:tags r:id="rId1"/>
    </p:custDataLst>
    <p:extLst>
      <p:ext uri="{BB962C8B-B14F-4D97-AF65-F5344CB8AC3E}">
        <p14:creationId xmlns:p14="http://schemas.microsoft.com/office/powerpoint/2010/main" val="2828416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_Gray Triangle">
    <p:spTree>
      <p:nvGrpSpPr>
        <p:cNvPr id="1" name=""/>
        <p:cNvGrpSpPr/>
        <p:nvPr/>
      </p:nvGrpSpPr>
      <p:grpSpPr>
        <a:xfrm>
          <a:off x="0" y="0"/>
          <a:ext cx="0" cy="0"/>
          <a:chOff x="0" y="0"/>
          <a:chExt cx="0" cy="0"/>
        </a:xfrm>
      </p:grpSpPr>
      <p:sp>
        <p:nvSpPr>
          <p:cNvPr id="5" name="Right Triangle 4"/>
          <p:cNvSpPr>
            <a:spLocks noChangeAspect="1"/>
          </p:cNvSpPr>
          <p:nvPr userDrawn="1"/>
        </p:nvSpPr>
        <p:spPr>
          <a:xfrm rot="16200000">
            <a:off x="5120640" y="2834640"/>
            <a:ext cx="4023360" cy="4023360"/>
          </a:xfrm>
          <a:prstGeom prst="rtTriangle">
            <a:avLst/>
          </a:prstGeom>
          <a:solidFill>
            <a:srgbClr val="C6C6C9">
              <a:alpha val="1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C6C6C9"/>
              </a:solidFill>
            </a:endParaRPr>
          </a:p>
        </p:txBody>
      </p:sp>
      <p:sp>
        <p:nvSpPr>
          <p:cNvPr id="2" name="Title 1"/>
          <p:cNvSpPr>
            <a:spLocks noGrp="1"/>
          </p:cNvSpPr>
          <p:nvPr>
            <p:ph type="title"/>
          </p:nvPr>
        </p:nvSpPr>
        <p:spPr>
          <a:xfrm>
            <a:off x="356616" y="232326"/>
            <a:ext cx="8458200" cy="950976"/>
          </a:xfrm>
        </p:spPr>
        <p:txBody>
          <a:bodyPr/>
          <a:lstStyle/>
          <a:p>
            <a:r>
              <a:rPr lang="en-US" dirty="0"/>
              <a:t>Click to edit Master title style</a:t>
            </a:r>
          </a:p>
        </p:txBody>
      </p:sp>
      <p:sp>
        <p:nvSpPr>
          <p:cNvPr id="8" name="Text Placeholder 9"/>
          <p:cNvSpPr>
            <a:spLocks noGrp="1"/>
          </p:cNvSpPr>
          <p:nvPr>
            <p:ph type="body" sz="quarter" idx="15" hasCustomPrompt="1"/>
          </p:nvPr>
        </p:nvSpPr>
        <p:spPr bwMode="gray">
          <a:xfrm>
            <a:off x="356616"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9" name="Text Placeholder 12"/>
          <p:cNvSpPr>
            <a:spLocks noGrp="1"/>
          </p:cNvSpPr>
          <p:nvPr>
            <p:ph type="body" sz="quarter" idx="16" hasCustomPrompt="1"/>
          </p:nvPr>
        </p:nvSpPr>
        <p:spPr>
          <a:xfrm>
            <a:off x="1133856" y="6294780"/>
            <a:ext cx="768096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2801696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16" y="232326"/>
            <a:ext cx="8458200" cy="950976"/>
          </a:xfrm>
        </p:spPr>
        <p:txBody>
          <a:bodyPr/>
          <a:lstStyle/>
          <a:p>
            <a:r>
              <a:rPr lang="en-US" dirty="0"/>
              <a:t>Click to edit Master title style</a:t>
            </a:r>
          </a:p>
        </p:txBody>
      </p:sp>
      <p:sp>
        <p:nvSpPr>
          <p:cNvPr id="3" name="Content Placeholder 2"/>
          <p:cNvSpPr>
            <a:spLocks noGrp="1"/>
          </p:cNvSpPr>
          <p:nvPr>
            <p:ph idx="1"/>
          </p:nvPr>
        </p:nvSpPr>
        <p:spPr>
          <a:xfrm>
            <a:off x="356616" y="1883664"/>
            <a:ext cx="8458200" cy="40416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hasCustomPrompt="1"/>
          </p:nvPr>
        </p:nvSpPr>
        <p:spPr bwMode="gray">
          <a:xfrm>
            <a:off x="356616"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1133856" y="6293757"/>
            <a:ext cx="768096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2888828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_Gray Triangle">
    <p:spTree>
      <p:nvGrpSpPr>
        <p:cNvPr id="1" name=""/>
        <p:cNvGrpSpPr/>
        <p:nvPr/>
      </p:nvGrpSpPr>
      <p:grpSpPr>
        <a:xfrm>
          <a:off x="0" y="0"/>
          <a:ext cx="0" cy="0"/>
          <a:chOff x="0" y="0"/>
          <a:chExt cx="0" cy="0"/>
        </a:xfrm>
      </p:grpSpPr>
      <p:sp>
        <p:nvSpPr>
          <p:cNvPr id="6" name="Right Triangle 5"/>
          <p:cNvSpPr>
            <a:spLocks noChangeAspect="1"/>
          </p:cNvSpPr>
          <p:nvPr userDrawn="1"/>
        </p:nvSpPr>
        <p:spPr>
          <a:xfrm rot="16200000">
            <a:off x="5120640" y="2834640"/>
            <a:ext cx="4023360" cy="4023360"/>
          </a:xfrm>
          <a:prstGeom prst="rtTriangle">
            <a:avLst/>
          </a:prstGeom>
          <a:solidFill>
            <a:srgbClr val="C6C6C9">
              <a:alpha val="1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C6C6C9"/>
              </a:solidFill>
            </a:endParaRPr>
          </a:p>
        </p:txBody>
      </p:sp>
      <p:sp>
        <p:nvSpPr>
          <p:cNvPr id="2" name="Title 1"/>
          <p:cNvSpPr>
            <a:spLocks noGrp="1"/>
          </p:cNvSpPr>
          <p:nvPr>
            <p:ph type="title"/>
          </p:nvPr>
        </p:nvSpPr>
        <p:spPr>
          <a:xfrm>
            <a:off x="356616" y="232326"/>
            <a:ext cx="8458200" cy="950976"/>
          </a:xfrm>
        </p:spPr>
        <p:txBody>
          <a:bodyPr/>
          <a:lstStyle/>
          <a:p>
            <a:r>
              <a:rPr lang="en-US" dirty="0"/>
              <a:t>Click to edit Master title style</a:t>
            </a:r>
          </a:p>
        </p:txBody>
      </p:sp>
      <p:sp>
        <p:nvSpPr>
          <p:cNvPr id="3" name="Content Placeholder 2"/>
          <p:cNvSpPr>
            <a:spLocks noGrp="1"/>
          </p:cNvSpPr>
          <p:nvPr>
            <p:ph idx="1"/>
          </p:nvPr>
        </p:nvSpPr>
        <p:spPr>
          <a:xfrm>
            <a:off x="356616" y="1883664"/>
            <a:ext cx="8458200" cy="40416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hasCustomPrompt="1"/>
          </p:nvPr>
        </p:nvSpPr>
        <p:spPr bwMode="gray">
          <a:xfrm>
            <a:off x="356616"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1133856" y="6293757"/>
            <a:ext cx="768096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1538665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9934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xfrm>
            <a:off x="85725" y="6961188"/>
            <a:ext cx="1352550" cy="115887"/>
          </a:xfrm>
          <a:prstGeom prst="rect">
            <a:avLst/>
          </a:prstGeom>
          <a:ln/>
        </p:spPr>
        <p:txBody>
          <a:bodyPr/>
          <a:lstStyle>
            <a:lvl1pPr>
              <a:defRPr/>
            </a:lvl1pPr>
          </a:lstStyle>
          <a:p>
            <a:pPr>
              <a:defRPr/>
            </a:pPr>
            <a:r>
              <a:rPr lang="en-US"/>
              <a:t>12/01/09 - 9pm</a:t>
            </a:r>
          </a:p>
        </p:txBody>
      </p:sp>
      <p:sp>
        <p:nvSpPr>
          <p:cNvPr id="5" name="Rectangle 106"/>
          <p:cNvSpPr>
            <a:spLocks noGrp="1" noChangeArrowheads="1"/>
          </p:cNvSpPr>
          <p:nvPr>
            <p:ph type="ftr" sz="quarter" idx="11"/>
          </p:nvPr>
        </p:nvSpPr>
        <p:spPr>
          <a:xfrm>
            <a:off x="2695575" y="6961188"/>
            <a:ext cx="3752850" cy="117475"/>
          </a:xfrm>
          <a:prstGeom prst="rect">
            <a:avLst/>
          </a:prstGeom>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xfrm>
            <a:off x="8601075" y="6656388"/>
            <a:ext cx="447675" cy="115887"/>
          </a:xfrm>
          <a:prstGeom prst="rect">
            <a:avLst/>
          </a:prstGeom>
          <a:ln/>
        </p:spPr>
        <p:txBody>
          <a:bodyPr/>
          <a:lstStyle>
            <a:lvl1pPr>
              <a:defRPr/>
            </a:lvl1pPr>
          </a:lstStyle>
          <a:p>
            <a:pPr>
              <a:defRPr/>
            </a:pPr>
            <a:fld id="{00BC345D-58F2-4414-BF4A-B7296ABFC7EB}" type="slidenum">
              <a:rPr lang="en-US"/>
              <a:pPr>
                <a:defRPr/>
              </a:pPr>
              <a:t>‹#›</a:t>
            </a:fld>
            <a:endParaRPr lang="en-US"/>
          </a:p>
        </p:txBody>
      </p:sp>
    </p:spTree>
    <p:extLst>
      <p:ext uri="{BB962C8B-B14F-4D97-AF65-F5344CB8AC3E}">
        <p14:creationId xmlns:p14="http://schemas.microsoft.com/office/powerpoint/2010/main" val="3191309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ight Triangle 13"/>
          <p:cNvSpPr>
            <a:spLocks noChangeAspect="1"/>
          </p:cNvSpPr>
          <p:nvPr userDrawn="1"/>
        </p:nvSpPr>
        <p:spPr>
          <a:xfrm rot="5400000">
            <a:off x="0" y="0"/>
            <a:ext cx="768096" cy="768096"/>
          </a:xfrm>
          <a:prstGeom prst="rtTriangle">
            <a:avLst/>
          </a:prstGeom>
          <a:solidFill>
            <a:srgbClr val="337D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Slide Number Placeholder 5"/>
          <p:cNvSpPr txBox="1">
            <a:spLocks/>
          </p:cNvSpPr>
          <p:nvPr userDrawn="1"/>
        </p:nvSpPr>
        <p:spPr bwMode="gray">
          <a:xfrm>
            <a:off x="8620125" y="6662377"/>
            <a:ext cx="438150" cy="120184"/>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mtClean="0">
                <a:solidFill>
                  <a:schemeClr val="tx1">
                    <a:lumMod val="75000"/>
                    <a:lumOff val="25000"/>
                  </a:schemeClr>
                </a:solidFill>
                <a:latin typeface="+mn-lt"/>
              </a:rPr>
              <a:pPr/>
              <a:t>‹#›</a:t>
            </a:fld>
            <a:endParaRPr lang="en-US" dirty="0">
              <a:solidFill>
                <a:schemeClr val="tx1">
                  <a:lumMod val="75000"/>
                  <a:lumOff val="25000"/>
                </a:schemeClr>
              </a:solidFill>
              <a:latin typeface="+mn-lt"/>
            </a:endParaRPr>
          </a:p>
        </p:txBody>
      </p:sp>
      <p:sp>
        <p:nvSpPr>
          <p:cNvPr id="2" name="Title Placeholder 1"/>
          <p:cNvSpPr>
            <a:spLocks noGrp="1"/>
          </p:cNvSpPr>
          <p:nvPr>
            <p:ph type="title"/>
          </p:nvPr>
        </p:nvSpPr>
        <p:spPr>
          <a:xfrm>
            <a:off x="356616" y="231310"/>
            <a:ext cx="8458200" cy="950976"/>
          </a:xfrm>
          <a:prstGeom prst="rect">
            <a:avLst/>
          </a:prstGeom>
        </p:spPr>
        <p:txBody>
          <a:bodyPr vert="horz" lIns="91440" tIns="45720" rIns="91440" bIns="45720" rtlCol="0" anchor="b" anchorCtr="0">
            <a:noAutofit/>
          </a:bodyPr>
          <a:lstStyle/>
          <a:p>
            <a:r>
              <a:rPr lang="en-US" dirty="0"/>
              <a:t>Click to edit Master title style</a:t>
            </a:r>
          </a:p>
        </p:txBody>
      </p:sp>
      <p:sp>
        <p:nvSpPr>
          <p:cNvPr id="3" name="Text Placeholder 2"/>
          <p:cNvSpPr>
            <a:spLocks noGrp="1"/>
          </p:cNvSpPr>
          <p:nvPr>
            <p:ph type="body" idx="1"/>
          </p:nvPr>
        </p:nvSpPr>
        <p:spPr bwMode="gray">
          <a:xfrm>
            <a:off x="356616" y="1883664"/>
            <a:ext cx="8458200" cy="404164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6" name="Picture 15"/>
          <p:cNvPicPr>
            <a:picLocks noChangeAspect="1"/>
          </p:cNvPicPr>
          <p:nvPr userDrawn="1"/>
        </p:nvPicPr>
        <p:blipFill>
          <a:blip r:embed="rId11"/>
          <a:stretch>
            <a:fillRect/>
          </a:stretch>
        </p:blipFill>
        <p:spPr>
          <a:xfrm>
            <a:off x="469900" y="6403975"/>
            <a:ext cx="330200" cy="304800"/>
          </a:xfrm>
          <a:prstGeom prst="rect">
            <a:avLst/>
          </a:prstGeom>
        </p:spPr>
      </p:pic>
    </p:spTree>
    <p:custDataLst>
      <p:tags r:id="rId10"/>
    </p:custDataLst>
    <p:extLst>
      <p:ext uri="{BB962C8B-B14F-4D97-AF65-F5344CB8AC3E}">
        <p14:creationId xmlns:p14="http://schemas.microsoft.com/office/powerpoint/2010/main" val="1633675084"/>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54" r:id="rId3"/>
    <p:sldLayoutId id="2147483664" r:id="rId4"/>
    <p:sldLayoutId id="2147483650" r:id="rId5"/>
    <p:sldLayoutId id="2147483665" r:id="rId6"/>
    <p:sldLayoutId id="2147483667" r:id="rId7"/>
    <p:sldLayoutId id="2147483668" r:id="rId8"/>
  </p:sldLayoutIdLst>
  <p:txStyles>
    <p:titleStyle>
      <a:lvl1pPr algn="l" defTabSz="914400" rtl="0" eaLnBrk="1" latinLnBrk="0" hangingPunct="1">
        <a:lnSpc>
          <a:spcPct val="90000"/>
        </a:lnSpc>
        <a:spcBef>
          <a:spcPts val="0"/>
        </a:spcBef>
        <a:buNone/>
        <a:defRPr sz="3000" b="0" kern="1200">
          <a:solidFill>
            <a:srgbClr val="337DBE"/>
          </a:solidFill>
          <a:latin typeface="+mj-lt"/>
          <a:ea typeface="+mj-ea"/>
          <a:cs typeface="+mj-cs"/>
        </a:defRPr>
      </a:lvl1pPr>
    </p:titleStyle>
    <p:bodyStyle>
      <a:lvl1pPr marL="292608" indent="-292608" algn="l" defTabSz="914400" rtl="0" eaLnBrk="1" latinLnBrk="0" hangingPunct="1">
        <a:lnSpc>
          <a:spcPct val="90000"/>
        </a:lnSpc>
        <a:spcBef>
          <a:spcPts val="2000"/>
        </a:spcBef>
        <a:buClr>
          <a:srgbClr val="337DBE"/>
        </a:buClr>
        <a:buSzPct val="77000"/>
        <a:buFont typeface="Wingdings 3" panose="05040102010807070707" pitchFamily="18" charset="2"/>
        <a:buChar char=""/>
        <a:defRPr sz="2200" kern="1200">
          <a:solidFill>
            <a:schemeClr val="tx1"/>
          </a:solidFill>
          <a:latin typeface="+mn-lt"/>
          <a:ea typeface="+mn-ea"/>
          <a:cs typeface="+mn-cs"/>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image" Target="../media/image20.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hyperlink" Target="http://casact.org/professionalism/standards/princip/sppcrate.pdf" TargetMode="External"/><Relationship Id="rId7" Type="http://schemas.openxmlformats.org/officeDocument/2006/relationships/hyperlink" Target="http://www.casact.org/professionalism/standards/princip/SOP-Regarding-Property-and-Casualty-Unpaid-Claims-Estimates_Final%204-22-2015.pdf" TargetMode="External"/><Relationship Id="rId2" Type="http://schemas.openxmlformats.org/officeDocument/2006/relationships/notesSlide" Target="../notesSlides/notesSlide42.xml"/><Relationship Id="rId1" Type="http://schemas.openxmlformats.org/officeDocument/2006/relationships/slideLayout" Target="../slideLayouts/slideLayout5.xml"/><Relationship Id="rId6" Type="http://schemas.openxmlformats.org/officeDocument/2006/relationships/hyperlink" Target="http://casact.org/professionalism/standards/princip/sppcloss.pdf" TargetMode="External"/><Relationship Id="rId5" Type="http://schemas.openxmlformats.org/officeDocument/2006/relationships/hyperlink" Target="http://www.actuarialstandardsboard.org/asops/propertycasualty-ratemaking-2/" TargetMode="External"/><Relationship Id="rId4" Type="http://schemas.openxmlformats.org/officeDocument/2006/relationships/hyperlink" Target="http://www.casact.org/professionalism/SoP-Ratemaking-Discussion-Draft_October2014.pdf"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www.carriermanagement.com/features/2016/10/10/159701.htm?bypass=db71893a703539e1101d9a5fac4e02ce" TargetMode="External"/><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hyperlink" Target="http://www.carriermanagement.com/features/2016/11/29/161466.htm?bypass=6e18834a636a54d0707d817b436c054e"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Price Optimization and Professionalism</a:t>
            </a:r>
          </a:p>
        </p:txBody>
      </p:sp>
      <p:sp>
        <p:nvSpPr>
          <p:cNvPr id="7" name="Subtitle 6"/>
          <p:cNvSpPr>
            <a:spLocks noGrp="1"/>
          </p:cNvSpPr>
          <p:nvPr>
            <p:ph type="subTitle" idx="1"/>
          </p:nvPr>
        </p:nvSpPr>
        <p:spPr/>
        <p:txBody>
          <a:bodyPr/>
          <a:lstStyle/>
          <a:p>
            <a:r>
              <a:rPr lang="en-US" dirty="0"/>
              <a:t>Casualty Actuaries of Desert States</a:t>
            </a:r>
          </a:p>
          <a:p>
            <a:r>
              <a:rPr lang="en-US" dirty="0"/>
              <a:t>December 2, 2016</a:t>
            </a:r>
          </a:p>
          <a:p>
            <a:r>
              <a:rPr lang="en-US" dirty="0"/>
              <a:t>Download at www.iii.org/presentations</a:t>
            </a:r>
          </a:p>
        </p:txBody>
      </p:sp>
      <p:sp>
        <p:nvSpPr>
          <p:cNvPr id="10" name="Rectangle 3"/>
          <p:cNvSpPr txBox="1">
            <a:spLocks noChangeArrowheads="1"/>
          </p:cNvSpPr>
          <p:nvPr/>
        </p:nvSpPr>
        <p:spPr bwMode="gray">
          <a:xfrm>
            <a:off x="704081" y="5983111"/>
            <a:ext cx="7772400" cy="874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182880" anchor="b" anchorCtr="0">
            <a:no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spcBef>
                <a:spcPts val="600"/>
              </a:spcBef>
              <a:buClr>
                <a:schemeClr val="accent1"/>
              </a:buClr>
              <a:buFont typeface="Wingdings" panose="05000000000000000000" pitchFamily="2" charset="2"/>
              <a:buNone/>
            </a:pPr>
            <a:r>
              <a:rPr lang="en-US" altLang="en-US" sz="1200" spc="50" dirty="0">
                <a:solidFill>
                  <a:srgbClr val="337DBE"/>
                </a:solidFill>
                <a:latin typeface="+mn-lt"/>
              </a:rPr>
              <a:t>James Lynch, FCAS MAAA, Chief Actuary</a:t>
            </a:r>
          </a:p>
          <a:p>
            <a:pPr>
              <a:lnSpc>
                <a:spcPct val="90000"/>
              </a:lnSpc>
              <a:spcBef>
                <a:spcPts val="600"/>
              </a:spcBef>
              <a:buClr>
                <a:schemeClr val="accent1"/>
              </a:buClr>
              <a:buFont typeface="Wingdings" panose="05000000000000000000" pitchFamily="2" charset="2"/>
              <a:buNone/>
            </a:pPr>
            <a:r>
              <a:rPr lang="en-US" altLang="en-US" sz="1200" spc="50" dirty="0">
                <a:solidFill>
                  <a:srgbClr val="337DBE"/>
                </a:solidFill>
                <a:latin typeface="+mn-lt"/>
                <a:sym typeface="Symbol" panose="05050102010706020507" pitchFamily="18" charset="2"/>
              </a:rPr>
              <a:t>Insurance Information Institute </a:t>
            </a:r>
            <a:r>
              <a:rPr lang="en-US" altLang="en-US" sz="1200" spc="50" dirty="0">
                <a:solidFill>
                  <a:srgbClr val="337DBE"/>
                </a:solidFill>
                <a:latin typeface="+mn-lt"/>
                <a:sym typeface="Wingdings"/>
              </a:rPr>
              <a:t> </a:t>
            </a:r>
            <a:r>
              <a:rPr lang="en-US" altLang="en-US" sz="1200" spc="50" dirty="0">
                <a:solidFill>
                  <a:srgbClr val="337DBE"/>
                </a:solidFill>
                <a:latin typeface="+mn-lt"/>
                <a:sym typeface="Symbol" panose="05050102010706020507" pitchFamily="18" charset="2"/>
              </a:rPr>
              <a:t>110 William Street </a:t>
            </a:r>
            <a:r>
              <a:rPr lang="en-US" altLang="en-US" sz="1200" spc="50" dirty="0">
                <a:solidFill>
                  <a:srgbClr val="337DBE"/>
                </a:solidFill>
                <a:latin typeface="+mn-lt"/>
                <a:sym typeface="Wingdings"/>
              </a:rPr>
              <a:t> </a:t>
            </a:r>
            <a:r>
              <a:rPr lang="en-US" altLang="en-US" sz="1200" spc="50" dirty="0">
                <a:solidFill>
                  <a:srgbClr val="337DBE"/>
                </a:solidFill>
                <a:latin typeface="+mn-lt"/>
                <a:sym typeface="Symbol" panose="05050102010706020507" pitchFamily="18" charset="2"/>
              </a:rPr>
              <a:t>New York, NY 10038 </a:t>
            </a:r>
            <a:br>
              <a:rPr lang="en-US" altLang="en-US" sz="1200" spc="50" dirty="0">
                <a:solidFill>
                  <a:srgbClr val="337DBE"/>
                </a:solidFill>
                <a:latin typeface="+mn-lt"/>
                <a:sym typeface="Symbol" panose="05050102010706020507" pitchFamily="18" charset="2"/>
              </a:rPr>
            </a:br>
            <a:r>
              <a:rPr lang="en-US" altLang="en-US" sz="1200" spc="50" dirty="0">
                <a:solidFill>
                  <a:srgbClr val="337DBE"/>
                </a:solidFill>
                <a:latin typeface="+mn-lt"/>
                <a:sym typeface="Symbol" panose="05050102010706020507" pitchFamily="18" charset="2"/>
              </a:rPr>
              <a:t>Tel: 212.346.5533 </a:t>
            </a:r>
            <a:r>
              <a:rPr lang="en-US" altLang="en-US" sz="1200" spc="50" dirty="0">
                <a:solidFill>
                  <a:srgbClr val="337DBE"/>
                </a:solidFill>
                <a:sym typeface="Wingdings"/>
              </a:rPr>
              <a:t></a:t>
            </a:r>
            <a:r>
              <a:rPr lang="en-US" altLang="en-US" sz="1200" spc="50" dirty="0">
                <a:solidFill>
                  <a:srgbClr val="337DBE"/>
                </a:solidFill>
                <a:latin typeface="+mn-lt"/>
                <a:sym typeface="Symbol" panose="05050102010706020507" pitchFamily="18" charset="2"/>
              </a:rPr>
              <a:t> Cell: 917.359.3908 </a:t>
            </a:r>
            <a:r>
              <a:rPr lang="en-US" altLang="en-US" sz="1200" spc="50" dirty="0">
                <a:solidFill>
                  <a:srgbClr val="337DBE"/>
                </a:solidFill>
                <a:sym typeface="Wingdings"/>
              </a:rPr>
              <a:t></a:t>
            </a:r>
            <a:r>
              <a:rPr lang="en-US" altLang="en-US" sz="1200" spc="50" dirty="0">
                <a:solidFill>
                  <a:srgbClr val="337DBE"/>
                </a:solidFill>
                <a:latin typeface="+mn-lt"/>
                <a:sym typeface="Symbol" panose="05050102010706020507" pitchFamily="18" charset="2"/>
              </a:rPr>
              <a:t> jamesl@iii.org </a:t>
            </a:r>
            <a:r>
              <a:rPr lang="en-US" altLang="en-US" sz="1200" spc="50" dirty="0">
                <a:solidFill>
                  <a:srgbClr val="337DBE"/>
                </a:solidFill>
                <a:sym typeface="Wingdings"/>
              </a:rPr>
              <a:t></a:t>
            </a:r>
            <a:r>
              <a:rPr lang="en-US" altLang="en-US" sz="1200" spc="50" dirty="0">
                <a:solidFill>
                  <a:srgbClr val="337DBE"/>
                </a:solidFill>
                <a:latin typeface="+mn-lt"/>
                <a:sym typeface="Symbol" panose="05050102010706020507" pitchFamily="18" charset="2"/>
              </a:rPr>
              <a:t> www.iii.org</a:t>
            </a:r>
          </a:p>
        </p:txBody>
      </p:sp>
    </p:spTree>
    <p:extLst>
      <p:ext uri="{BB962C8B-B14F-4D97-AF65-F5344CB8AC3E}">
        <p14:creationId xmlns:p14="http://schemas.microsoft.com/office/powerpoint/2010/main" val="604559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4"/>
          <p:cNvSpPr txBox="1">
            <a:spLocks/>
          </p:cNvSpPr>
          <p:nvPr/>
        </p:nvSpPr>
        <p:spPr bwMode="gray">
          <a:xfrm>
            <a:off x="769905" y="2737710"/>
            <a:ext cx="7604190" cy="1382580"/>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r>
              <a:rPr lang="en-US" sz="3600" dirty="0">
                <a:solidFill>
                  <a:schemeClr val="bg1"/>
                </a:solidFill>
              </a:rPr>
              <a:t>Have Insurers Always</a:t>
            </a:r>
            <a:br>
              <a:rPr lang="en-US" sz="3600" dirty="0">
                <a:solidFill>
                  <a:schemeClr val="bg1"/>
                </a:solidFill>
              </a:rPr>
            </a:br>
            <a:r>
              <a:rPr lang="en-US" sz="3600" dirty="0">
                <a:solidFill>
                  <a:schemeClr val="bg1"/>
                </a:solidFill>
              </a:rPr>
              <a:t>Optimized Prices?</a:t>
            </a:r>
          </a:p>
        </p:txBody>
      </p:sp>
    </p:spTree>
    <p:extLst>
      <p:ext uri="{BB962C8B-B14F-4D97-AF65-F5344CB8AC3E}">
        <p14:creationId xmlns:p14="http://schemas.microsoft.com/office/powerpoint/2010/main" val="2761805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250"/>
                                  </p:stCondLst>
                                  <p:childTnLst>
                                    <p:set>
                                      <p:cBhvr>
                                        <p:cTn id="6" dur="1" fill="hold">
                                          <p:stCondLst>
                                            <p:cond delay="0"/>
                                          </p:stCondLst>
                                        </p:cTn>
                                        <p:tgtEl>
                                          <p:spTgt spid="16"/>
                                        </p:tgtEl>
                                        <p:attrNameLst>
                                          <p:attrName>style.visibility</p:attrName>
                                        </p:attrNameLst>
                                      </p:cBhvr>
                                      <p:to>
                                        <p:strVal val="visible"/>
                                      </p:to>
                                    </p:set>
                                    <p:animEffect transition="in" filter="barn(outVertical)">
                                      <p:cBhvr>
                                        <p:cTn id="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 Rates Adhere to the Actuarial Model?</a:t>
            </a:r>
          </a:p>
        </p:txBody>
      </p:sp>
      <p:sp>
        <p:nvSpPr>
          <p:cNvPr id="15" name="Text Placeholder 14"/>
          <p:cNvSpPr>
            <a:spLocks noGrp="1"/>
          </p:cNvSpPr>
          <p:nvPr>
            <p:ph type="body" sz="quarter" idx="16"/>
          </p:nvPr>
        </p:nvSpPr>
        <p:spPr/>
        <p:txBody>
          <a:bodyPr/>
          <a:lstStyle/>
          <a:p>
            <a:r>
              <a:rPr lang="en-US"/>
              <a:t>Sources: System for Electronic Rate and Form Filing (SERFF) via S&amp;P Global Market Intelligence; Insurance Information Institute.</a:t>
            </a:r>
            <a:endParaRPr lang="en-US" dirty="0"/>
          </a:p>
        </p:txBody>
      </p:sp>
      <p:pic>
        <p:nvPicPr>
          <p:cNvPr id="5" name="Content Placeholder 4"/>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2020849" y="1832142"/>
            <a:ext cx="5102301" cy="3032254"/>
          </a:xfrm>
          <a:ln w="19050">
            <a:solidFill>
              <a:schemeClr val="tx2"/>
            </a:solidFill>
            <a:miter lim="800000"/>
          </a:ln>
        </p:spPr>
      </p:pic>
      <p:sp>
        <p:nvSpPr>
          <p:cNvPr id="16" name="Text Placeholder 4"/>
          <p:cNvSpPr txBox="1">
            <a:spLocks/>
          </p:cNvSpPr>
          <p:nvPr/>
        </p:nvSpPr>
        <p:spPr bwMode="gray">
          <a:xfrm>
            <a:off x="741621" y="5502275"/>
            <a:ext cx="7660759" cy="654050"/>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ctr" defTabSz="914400" rtl="0" eaLnBrk="1" fontAlgn="base" latinLnBrk="0" hangingPunct="1">
              <a:lnSpc>
                <a:spcPct val="90000"/>
              </a:lnSpc>
              <a:spcBef>
                <a:spcPts val="0"/>
              </a:spcBef>
              <a:spcAft>
                <a:spcPct val="0"/>
              </a:spcAft>
              <a:buClr>
                <a:schemeClr val="accent2"/>
              </a:buClr>
              <a:buSzPct val="90000"/>
              <a:buFontTx/>
              <a:buNone/>
              <a:tabLst/>
              <a:defRPr/>
            </a:pPr>
            <a:r>
              <a:rPr kumimoji="0" lang="en-US" sz="1800" b="1" i="0" u="none" strike="noStrike" kern="1200" cap="none" spc="0" normalizeH="0" baseline="0" noProof="0" dirty="0">
                <a:ln>
                  <a:noFill/>
                </a:ln>
                <a:solidFill>
                  <a:schemeClr val="bg1"/>
                </a:solidFill>
                <a:effectLst/>
                <a:uLnTx/>
                <a:uFillTx/>
                <a:latin typeface="+mj-lt"/>
                <a:ea typeface="+mn-ea"/>
                <a:cs typeface="+mn-cs"/>
              </a:rPr>
              <a:t>Indication (Technical Price) vs. Charged</a:t>
            </a:r>
            <a:r>
              <a:rPr kumimoji="0" lang="en-US" sz="1800" b="1" i="0" u="none" strike="noStrike" kern="1200" cap="none" spc="0" normalizeH="0" noProof="0" dirty="0">
                <a:ln>
                  <a:noFill/>
                </a:ln>
                <a:solidFill>
                  <a:schemeClr val="bg1"/>
                </a:solidFill>
                <a:effectLst/>
                <a:uLnTx/>
                <a:uFillTx/>
                <a:latin typeface="+mj-lt"/>
                <a:ea typeface="+mn-ea"/>
                <a:cs typeface="+mn-cs"/>
              </a:rPr>
              <a:t> (Street Price)</a:t>
            </a:r>
            <a:endParaRPr kumimoji="0" lang="en-US" sz="1800" b="1" i="0" u="none" strike="noStrike" kern="1200" cap="none" spc="0" normalizeH="0" baseline="0" noProof="0" dirty="0">
              <a:ln>
                <a:noFill/>
              </a:ln>
              <a:solidFill>
                <a:schemeClr val="bg1"/>
              </a:solidFill>
              <a:effectLst/>
              <a:uLnTx/>
              <a:uFillTx/>
              <a:latin typeface="+mj-lt"/>
              <a:ea typeface="+mn-ea"/>
              <a:cs typeface="+mn-cs"/>
            </a:endParaRPr>
          </a:p>
        </p:txBody>
      </p:sp>
      <p:sp>
        <p:nvSpPr>
          <p:cNvPr id="18" name="AutoShape 4"/>
          <p:cNvSpPr>
            <a:spLocks noChangeArrowheads="1"/>
          </p:cNvSpPr>
          <p:nvPr/>
        </p:nvSpPr>
        <p:spPr bwMode="gray">
          <a:xfrm>
            <a:off x="385855" y="2177356"/>
            <a:ext cx="1359220" cy="719003"/>
          </a:xfrm>
          <a:prstGeom prst="rect">
            <a:avLst/>
          </a:prstGeom>
          <a:solidFill>
            <a:schemeClr val="accent2"/>
          </a:solidFill>
          <a:ln w="25400">
            <a:solidFill>
              <a:schemeClr val="accent2"/>
            </a:solidFill>
            <a:miter lim="800000"/>
            <a:headEnd/>
            <a:tailEnd/>
          </a:ln>
          <a:effectLst/>
        </p:spPr>
        <p:txBody>
          <a:bodyPr wrap="square" lIns="91418" tIns="45709" rIns="91418" bIns="45709" anchor="ctr">
            <a:flatTx/>
          </a:bodyPr>
          <a:lstStyle/>
          <a:p>
            <a:pPr marL="0" marR="0" lvl="0" indent="0" algn="ctr" defTabSz="914400" eaLnBrk="0" fontAlgn="base" latinLnBrk="0" hangingPunct="0">
              <a:lnSpc>
                <a:spcPct val="90000"/>
              </a:lnSpc>
              <a:spcBef>
                <a:spcPts val="300"/>
              </a:spcBef>
              <a:spcAft>
                <a:spcPct val="0"/>
              </a:spcAft>
              <a:buClr>
                <a:schemeClr val="accent2"/>
              </a:buClr>
              <a:buSzPct val="90000"/>
              <a:buFontTx/>
              <a:buNone/>
              <a:tabLst>
                <a:tab pos="1603375" algn="ctr"/>
                <a:tab pos="2627313" algn="ctr"/>
              </a:tabLst>
              <a:defRPr/>
            </a:pPr>
            <a:r>
              <a:rPr kumimoji="0" lang="en-US" sz="1100" b="1" i="0" u="none" strike="noStrike" kern="0" cap="none" spc="0" normalizeH="0" baseline="0" noProof="0" dirty="0">
                <a:ln>
                  <a:noFill/>
                </a:ln>
                <a:solidFill>
                  <a:schemeClr val="bg1"/>
                </a:solidFill>
                <a:effectLst/>
                <a:uLnTx/>
                <a:uFillTx/>
                <a:latin typeface="+mj-lt"/>
              </a:rPr>
              <a:t>Regulators are Generally OK With That.</a:t>
            </a:r>
          </a:p>
        </p:txBody>
      </p:sp>
      <p:cxnSp>
        <p:nvCxnSpPr>
          <p:cNvPr id="19" name="Straight Arrow Connector 18"/>
          <p:cNvCxnSpPr/>
          <p:nvPr/>
        </p:nvCxnSpPr>
        <p:spPr bwMode="gray">
          <a:xfrm>
            <a:off x="1745075" y="2536858"/>
            <a:ext cx="282476" cy="0"/>
          </a:xfrm>
          <a:prstGeom prst="straightConnector1">
            <a:avLst/>
          </a:prstGeom>
          <a:noFill/>
          <a:ln w="25400">
            <a:solidFill>
              <a:schemeClr val="accent2"/>
            </a:solidFill>
            <a:round/>
            <a:headEnd/>
            <a:tailEnd type="oval" w="med" len="med"/>
          </a:ln>
          <a:effectLst/>
        </p:spPr>
      </p:cxnSp>
      <p:sp>
        <p:nvSpPr>
          <p:cNvPr id="22" name="AutoShape 4"/>
          <p:cNvSpPr>
            <a:spLocks noChangeArrowheads="1"/>
          </p:cNvSpPr>
          <p:nvPr/>
        </p:nvSpPr>
        <p:spPr bwMode="gray">
          <a:xfrm>
            <a:off x="7241493" y="3920337"/>
            <a:ext cx="1494300" cy="825326"/>
          </a:xfrm>
          <a:prstGeom prst="rect">
            <a:avLst/>
          </a:prstGeom>
          <a:solidFill>
            <a:schemeClr val="accent2"/>
          </a:solidFill>
          <a:ln w="25400">
            <a:solidFill>
              <a:schemeClr val="accent2"/>
            </a:solidFill>
            <a:miter lim="800000"/>
            <a:headEnd/>
            <a:tailEnd/>
          </a:ln>
          <a:effectLst/>
        </p:spPr>
        <p:txBody>
          <a:bodyPr wrap="square" lIns="91418" tIns="45709" rIns="91418" bIns="45709" anchor="ctr">
            <a:flatTx/>
          </a:bodyPr>
          <a:lstStyle/>
          <a:p>
            <a:pPr marL="0" marR="0" lvl="0" indent="0" algn="ctr" defTabSz="914400" eaLnBrk="0" fontAlgn="base" latinLnBrk="0" hangingPunct="0">
              <a:lnSpc>
                <a:spcPct val="90000"/>
              </a:lnSpc>
              <a:spcBef>
                <a:spcPts val="300"/>
              </a:spcBef>
              <a:spcAft>
                <a:spcPct val="0"/>
              </a:spcAft>
              <a:buClr>
                <a:schemeClr val="accent2"/>
              </a:buClr>
              <a:buSzPct val="90000"/>
              <a:buFontTx/>
              <a:buNone/>
              <a:tabLst>
                <a:tab pos="1603375" algn="ctr"/>
                <a:tab pos="2627313" algn="ctr"/>
              </a:tabLst>
              <a:defRPr/>
            </a:pPr>
            <a:r>
              <a:rPr kumimoji="0" lang="en-US" sz="1100" b="1" i="0" u="none" strike="noStrike" kern="0" cap="none" spc="0" normalizeH="0" baseline="0" noProof="0" dirty="0">
                <a:ln>
                  <a:noFill/>
                </a:ln>
                <a:solidFill>
                  <a:schemeClr val="bg1"/>
                </a:solidFill>
                <a:effectLst/>
                <a:uLnTx/>
                <a:uFillTx/>
                <a:latin typeface="+mj-lt"/>
              </a:rPr>
              <a:t>Companies </a:t>
            </a:r>
            <a:br>
              <a:rPr kumimoji="0" lang="en-US" sz="1100" b="1" i="0" u="none" strike="noStrike" kern="0" cap="none" spc="0" normalizeH="0" baseline="0" noProof="0" dirty="0">
                <a:ln>
                  <a:noFill/>
                </a:ln>
                <a:solidFill>
                  <a:schemeClr val="bg1"/>
                </a:solidFill>
                <a:effectLst/>
                <a:uLnTx/>
                <a:uFillTx/>
                <a:latin typeface="+mj-lt"/>
              </a:rPr>
            </a:br>
            <a:r>
              <a:rPr kumimoji="0" lang="en-US" sz="1100" b="1" i="0" u="none" strike="noStrike" kern="0" cap="none" spc="0" normalizeH="0" baseline="0" noProof="0" dirty="0">
                <a:ln>
                  <a:noFill/>
                </a:ln>
                <a:solidFill>
                  <a:schemeClr val="bg1"/>
                </a:solidFill>
                <a:effectLst/>
                <a:uLnTx/>
                <a:uFillTx/>
                <a:latin typeface="+mj-lt"/>
              </a:rPr>
              <a:t>Temper Increases </a:t>
            </a:r>
            <a:br>
              <a:rPr kumimoji="0" lang="en-US" sz="1100" b="1" i="0" u="none" strike="noStrike" kern="0" cap="none" spc="0" normalizeH="0" baseline="0" noProof="0" dirty="0">
                <a:ln>
                  <a:noFill/>
                </a:ln>
                <a:solidFill>
                  <a:schemeClr val="bg1"/>
                </a:solidFill>
                <a:effectLst/>
                <a:uLnTx/>
                <a:uFillTx/>
                <a:latin typeface="+mj-lt"/>
              </a:rPr>
            </a:br>
            <a:r>
              <a:rPr kumimoji="0" lang="en-US" sz="1100" b="1" i="0" u="none" strike="noStrike" kern="0" cap="none" spc="0" normalizeH="0" baseline="0" noProof="0" dirty="0">
                <a:ln>
                  <a:noFill/>
                </a:ln>
                <a:solidFill>
                  <a:schemeClr val="bg1"/>
                </a:solidFill>
                <a:effectLst/>
                <a:uLnTx/>
                <a:uFillTx/>
                <a:latin typeface="+mj-lt"/>
              </a:rPr>
              <a:t>Based on </a:t>
            </a:r>
            <a:br>
              <a:rPr kumimoji="0" lang="en-US" sz="1100" b="1" i="0" u="none" strike="noStrike" kern="0" cap="none" spc="0" normalizeH="0" baseline="0" noProof="0" dirty="0">
                <a:ln>
                  <a:noFill/>
                </a:ln>
                <a:solidFill>
                  <a:schemeClr val="bg1"/>
                </a:solidFill>
                <a:effectLst/>
                <a:uLnTx/>
                <a:uFillTx/>
                <a:latin typeface="+mj-lt"/>
              </a:rPr>
            </a:br>
            <a:r>
              <a:rPr kumimoji="0" lang="en-US" sz="1100" b="1" i="0" u="none" strike="noStrike" kern="0" cap="none" spc="0" normalizeH="0" baseline="0" noProof="0" dirty="0">
                <a:ln>
                  <a:noFill/>
                </a:ln>
                <a:solidFill>
                  <a:schemeClr val="bg1"/>
                </a:solidFill>
                <a:effectLst/>
                <a:uLnTx/>
                <a:uFillTx/>
                <a:latin typeface="+mj-lt"/>
              </a:rPr>
              <a:t>‘Market Judgment’</a:t>
            </a:r>
          </a:p>
        </p:txBody>
      </p:sp>
      <p:cxnSp>
        <p:nvCxnSpPr>
          <p:cNvPr id="23" name="Straight Arrow Connector 22"/>
          <p:cNvCxnSpPr/>
          <p:nvPr/>
        </p:nvCxnSpPr>
        <p:spPr bwMode="gray">
          <a:xfrm flipH="1">
            <a:off x="6693917" y="4333000"/>
            <a:ext cx="682656" cy="0"/>
          </a:xfrm>
          <a:prstGeom prst="straightConnector1">
            <a:avLst/>
          </a:prstGeom>
          <a:noFill/>
          <a:ln w="25400">
            <a:solidFill>
              <a:schemeClr val="accent2"/>
            </a:solidFill>
            <a:round/>
            <a:headEnd/>
            <a:tailEnd type="oval" w="med" len="med"/>
          </a:ln>
          <a:effectLst/>
        </p:spPr>
      </p:cxnSp>
      <p:sp>
        <p:nvSpPr>
          <p:cNvPr id="25" name="Rectangle 24"/>
          <p:cNvSpPr/>
          <p:nvPr/>
        </p:nvSpPr>
        <p:spPr>
          <a:xfrm>
            <a:off x="2370750" y="2449060"/>
            <a:ext cx="440141" cy="146714"/>
          </a:xfrm>
          <a:prstGeom prst="rect">
            <a:avLst/>
          </a:prstGeom>
          <a:solidFill>
            <a:srgbClr val="FFFF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2000" b="1" i="0" u="none" strike="noStrike" kern="0" cap="none" spc="0" normalizeH="0" baseline="0" noProof="0" dirty="0" err="1">
              <a:ln>
                <a:noFill/>
              </a:ln>
              <a:solidFill>
                <a:schemeClr val="bg1"/>
              </a:solidFill>
              <a:effectLst/>
              <a:uLnTx/>
              <a:uFillTx/>
            </a:endParaRPr>
          </a:p>
        </p:txBody>
      </p:sp>
      <p:sp>
        <p:nvSpPr>
          <p:cNvPr id="27" name="Rectangle 4"/>
          <p:cNvSpPr>
            <a:spLocks noChangeArrowheads="1"/>
          </p:cNvSpPr>
          <p:nvPr/>
        </p:nvSpPr>
        <p:spPr bwMode="gray">
          <a:xfrm>
            <a:off x="2111288" y="3275789"/>
            <a:ext cx="858605" cy="751033"/>
          </a:xfrm>
          <a:prstGeom prst="rect">
            <a:avLst/>
          </a:prstGeom>
          <a:solidFill>
            <a:schemeClr val="bg1"/>
          </a:solidFill>
          <a:ln w="25400" algn="ctr">
            <a:solidFill>
              <a:schemeClr val="accent1"/>
            </a:solidFill>
            <a:miter lim="800000"/>
            <a:headEnd/>
            <a:tailEnd/>
          </a:ln>
        </p:spPr>
        <p:txBody>
          <a:bodyPr lIns="0" tIns="0" rIns="0" bIns="0" anchor="ctr" anchorCtr="0">
            <a:scene3d>
              <a:camera prst="orthographicFront">
                <a:rot lat="0" lon="0" rev="1800000"/>
              </a:camera>
              <a:lightRig rig="threePt" dir="t"/>
            </a:scene3d>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auto" latinLnBrk="0" hangingPunct="1">
              <a:lnSpc>
                <a:spcPct val="90000"/>
              </a:lnSpc>
              <a:spcBef>
                <a:spcPts val="600"/>
              </a:spcBef>
              <a:spcAft>
                <a:spcPts val="0"/>
              </a:spcAft>
              <a:buClrTx/>
              <a:buSzTx/>
              <a:buFontTx/>
              <a:buNone/>
              <a:tabLst/>
              <a:defRPr/>
            </a:pPr>
            <a:r>
              <a:rPr kumimoji="0" lang="en-US" altLang="en-US" sz="1000" b="0" i="0" u="none" strike="noStrike" kern="0" cap="none" spc="0" normalizeH="0" baseline="0" noProof="0" dirty="0">
                <a:ln>
                  <a:noFill/>
                </a:ln>
                <a:solidFill>
                  <a:srgbClr val="286EB8"/>
                </a:solidFill>
                <a:effectLst/>
                <a:uLnTx/>
                <a:uFillTx/>
                <a:latin typeface="+mn-lt"/>
              </a:rPr>
              <a:t>REDACTED</a:t>
            </a:r>
          </a:p>
        </p:txBody>
      </p:sp>
      <p:sp>
        <p:nvSpPr>
          <p:cNvPr id="28" name="Right Triangle 27"/>
          <p:cNvSpPr>
            <a:spLocks noChangeAspect="1"/>
          </p:cNvSpPr>
          <p:nvPr/>
        </p:nvSpPr>
        <p:spPr bwMode="gray">
          <a:xfrm rot="10800000">
            <a:off x="2890287" y="3276771"/>
            <a:ext cx="79607" cy="79607"/>
          </a:xfrm>
          <a:prstGeom prst="rtTriangle">
            <a:avLst/>
          </a:prstGeom>
          <a:solidFill>
            <a:srgbClr val="286EB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 </a:t>
            </a:r>
          </a:p>
        </p:txBody>
      </p:sp>
    </p:spTree>
    <p:extLst>
      <p:ext uri="{BB962C8B-B14F-4D97-AF65-F5344CB8AC3E}">
        <p14:creationId xmlns:p14="http://schemas.microsoft.com/office/powerpoint/2010/main" val="3114890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txBox="1">
            <a:spLocks/>
          </p:cNvSpPr>
          <p:nvPr/>
        </p:nvSpPr>
        <p:spPr bwMode="gray">
          <a:xfrm>
            <a:off x="769905" y="2346232"/>
            <a:ext cx="7604190" cy="1382580"/>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r>
              <a:rPr lang="en-US" sz="3600" dirty="0">
                <a:solidFill>
                  <a:schemeClr val="bg1"/>
                </a:solidFill>
              </a:rPr>
              <a:t>The Triple-I Players Present</a:t>
            </a:r>
          </a:p>
        </p:txBody>
      </p:sp>
      <p:sp>
        <p:nvSpPr>
          <p:cNvPr id="6" name="Rectangle 5"/>
          <p:cNvSpPr>
            <a:spLocks noChangeArrowheads="1"/>
          </p:cNvSpPr>
          <p:nvPr/>
        </p:nvSpPr>
        <p:spPr bwMode="auto">
          <a:xfrm>
            <a:off x="567814" y="3920837"/>
            <a:ext cx="8008373" cy="590931"/>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3600" b="1" dirty="0">
                <a:solidFill>
                  <a:schemeClr val="accent1"/>
                </a:solidFill>
                <a:latin typeface="Arial" panose="020B0604020202020204" pitchFamily="34" charset="0"/>
                <a:cs typeface="Arial" panose="020B0604020202020204" pitchFamily="34" charset="0"/>
              </a:rPr>
              <a:t>Do Actuaries Make Rates?</a:t>
            </a:r>
            <a:endParaRPr lang="en-US" sz="3600" b="1" i="1"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3424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1000"/>
                                        <p:tgtEl>
                                          <p:spTgt spid="5"/>
                                        </p:tgtEl>
                                      </p:cBhvr>
                                    </p:animEffect>
                                  </p:childTnLst>
                                </p:cTn>
                              </p:par>
                            </p:childTnLst>
                          </p:cTn>
                        </p:par>
                        <p:par>
                          <p:cTn id="8" fill="hold">
                            <p:stCondLst>
                              <p:cond delay="1250"/>
                            </p:stCondLst>
                            <p:childTnLst>
                              <p:par>
                                <p:cTn id="9" presetID="16" presetClass="entr" presetSubtype="37" fill="hold" grpId="0" nodeType="afterEffect">
                                  <p:stCondLst>
                                    <p:cond delay="50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828799" y="4703799"/>
            <a:ext cx="5486400" cy="566738"/>
          </a:xfrm>
        </p:spPr>
        <p:txBody>
          <a:bodyPr/>
          <a:lstStyle/>
          <a:p>
            <a:r>
              <a:rPr lang="en-US" sz="2400" dirty="0"/>
              <a:t>Actuary</a:t>
            </a:r>
          </a:p>
        </p:txBody>
      </p:sp>
      <p:pic>
        <p:nvPicPr>
          <p:cNvPr id="7" name="Picture Placeholder 6"/>
          <p:cNvPicPr>
            <a:picLocks noGrp="1" noChangeAspect="1"/>
          </p:cNvPicPr>
          <p:nvPr>
            <p:ph type="pic" idx="4294967295"/>
          </p:nvPr>
        </p:nvPicPr>
        <p:blipFill>
          <a:blip r:embed="rId3" cstate="print">
            <a:extLst>
              <a:ext uri="{28A0092B-C50C-407E-A947-70E740481C1C}">
                <a14:useLocalDpi xmlns:a14="http://schemas.microsoft.com/office/drawing/2010/main" val="0"/>
              </a:ext>
            </a:extLst>
          </a:blip>
          <a:srcRect l="5556" r="5556"/>
          <a:stretch>
            <a:fillRect/>
          </a:stretch>
        </p:blipFill>
        <p:spPr>
          <a:xfrm>
            <a:off x="1844675" y="587375"/>
            <a:ext cx="5454650" cy="4108450"/>
          </a:xfrm>
          <a:prstGeom prst="rect">
            <a:avLst/>
          </a:prstGeom>
          <a:noFill/>
          <a:ln w="19050">
            <a:solidFill>
              <a:schemeClr val="tx2"/>
            </a:solidFill>
            <a:miter lim="800000"/>
          </a:ln>
        </p:spPr>
      </p:pic>
      <p:sp>
        <p:nvSpPr>
          <p:cNvPr id="6" name="Text Placeholder 5"/>
          <p:cNvSpPr>
            <a:spLocks noGrp="1"/>
          </p:cNvSpPr>
          <p:nvPr>
            <p:ph type="body" sz="half" idx="4294967295"/>
          </p:nvPr>
        </p:nvSpPr>
        <p:spPr>
          <a:xfrm>
            <a:off x="1828799" y="5270537"/>
            <a:ext cx="6775725" cy="341632"/>
          </a:xfrm>
        </p:spPr>
        <p:txBody>
          <a:bodyPr>
            <a:spAutoFit/>
          </a:bodyPr>
          <a:lstStyle/>
          <a:p>
            <a:pPr marL="230188" indent="-230188"/>
            <a:r>
              <a:rPr lang="en-US" sz="1800" dirty="0"/>
              <a:t>“My Analysis Shows We Need to Raise Rates 5%”</a:t>
            </a:r>
          </a:p>
        </p:txBody>
      </p:sp>
    </p:spTree>
    <p:extLst>
      <p:ext uri="{BB962C8B-B14F-4D97-AF65-F5344CB8AC3E}">
        <p14:creationId xmlns:p14="http://schemas.microsoft.com/office/powerpoint/2010/main" val="4225316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828799" y="4703799"/>
            <a:ext cx="5486400" cy="566738"/>
          </a:xfrm>
        </p:spPr>
        <p:txBody>
          <a:bodyPr/>
          <a:lstStyle/>
          <a:p>
            <a:r>
              <a:rPr lang="en-US" sz="2400" dirty="0"/>
              <a:t>Underwriter</a:t>
            </a:r>
          </a:p>
        </p:txBody>
      </p:sp>
      <p:sp>
        <p:nvSpPr>
          <p:cNvPr id="6" name="Text Placeholder 5"/>
          <p:cNvSpPr>
            <a:spLocks noGrp="1"/>
          </p:cNvSpPr>
          <p:nvPr>
            <p:ph type="body" sz="half" idx="4294967295"/>
          </p:nvPr>
        </p:nvSpPr>
        <p:spPr>
          <a:xfrm>
            <a:off x="1828799" y="5270537"/>
            <a:ext cx="6775725" cy="341632"/>
          </a:xfrm>
        </p:spPr>
        <p:txBody>
          <a:bodyPr>
            <a:spAutoFit/>
          </a:bodyPr>
          <a:lstStyle/>
          <a:p>
            <a:pPr marL="230188" indent="-230188"/>
            <a:r>
              <a:rPr lang="en-US" sz="1800" dirty="0"/>
              <a:t>“We Might As Well Close Up Shop Right Now”</a:t>
            </a:r>
          </a:p>
        </p:txBody>
      </p:sp>
      <p:pic>
        <p:nvPicPr>
          <p:cNvPr id="5" name="Picture Placeholder 2"/>
          <p:cNvPicPr>
            <a:picLocks noChangeAspect="1"/>
          </p:cNvPicPr>
          <p:nvPr/>
        </p:nvPicPr>
        <p:blipFill>
          <a:blip r:embed="rId3" cstate="print">
            <a:extLst>
              <a:ext uri="{28A0092B-C50C-407E-A947-70E740481C1C}">
                <a14:useLocalDpi xmlns:a14="http://schemas.microsoft.com/office/drawing/2010/main" val="0"/>
              </a:ext>
            </a:extLst>
          </a:blip>
          <a:srcRect t="12500" b="12500"/>
          <a:stretch>
            <a:fillRect/>
          </a:stretch>
        </p:blipFill>
        <p:spPr bwMode="gray">
          <a:xfrm>
            <a:off x="1844674" y="587375"/>
            <a:ext cx="5454651" cy="4108450"/>
          </a:xfrm>
          <a:prstGeom prst="rect">
            <a:avLst/>
          </a:prstGeom>
          <a:noFill/>
          <a:ln w="19050">
            <a:solidFill>
              <a:schemeClr val="tx2"/>
            </a:solidFill>
            <a:miter lim="800000"/>
          </a:ln>
        </p:spPr>
      </p:pic>
    </p:spTree>
    <p:extLst>
      <p:ext uri="{BB962C8B-B14F-4D97-AF65-F5344CB8AC3E}">
        <p14:creationId xmlns:p14="http://schemas.microsoft.com/office/powerpoint/2010/main" val="2077481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500"/>
                                        <p:tgtEl>
                                          <p:spTgt spid="6">
                                            <p:txEl>
                                              <p:pRg st="0" end="0"/>
                                            </p:txEl>
                                          </p:spTgt>
                                        </p:tgtEl>
                                      </p:cBhvr>
                                    </p:animEffect>
                                    <p:anim calcmode="lin" valueType="num">
                                      <p:cBhvr>
                                        <p:cTn id="8" dur="1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5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828799" y="4703799"/>
            <a:ext cx="5486400" cy="566738"/>
          </a:xfrm>
        </p:spPr>
        <p:txBody>
          <a:bodyPr/>
          <a:lstStyle/>
          <a:p>
            <a:r>
              <a:rPr lang="en-US" sz="2400" dirty="0"/>
              <a:t>Agent</a:t>
            </a:r>
          </a:p>
        </p:txBody>
      </p:sp>
      <p:sp>
        <p:nvSpPr>
          <p:cNvPr id="6" name="Text Placeholder 5"/>
          <p:cNvSpPr>
            <a:spLocks noGrp="1"/>
          </p:cNvSpPr>
          <p:nvPr>
            <p:ph type="body" sz="half" idx="4294967295"/>
          </p:nvPr>
        </p:nvSpPr>
        <p:spPr>
          <a:xfrm>
            <a:off x="1828799" y="5270537"/>
            <a:ext cx="6775725" cy="341632"/>
          </a:xfrm>
        </p:spPr>
        <p:txBody>
          <a:bodyPr>
            <a:spAutoFit/>
          </a:bodyPr>
          <a:lstStyle/>
          <a:p>
            <a:pPr marL="230188" indent="-230188"/>
            <a:r>
              <a:rPr lang="en-US" sz="1800" dirty="0"/>
              <a:t>“You’re Killing Me”</a:t>
            </a:r>
          </a:p>
        </p:txBody>
      </p:sp>
      <p:pic>
        <p:nvPicPr>
          <p:cNvPr id="5" name="Picture Placeholder 2"/>
          <p:cNvPicPr>
            <a:picLocks noChangeAspect="1"/>
          </p:cNvPicPr>
          <p:nvPr/>
        </p:nvPicPr>
        <p:blipFill>
          <a:blip r:embed="rId3" cstate="print">
            <a:extLst>
              <a:ext uri="{28A0092B-C50C-407E-A947-70E740481C1C}">
                <a14:useLocalDpi xmlns:a14="http://schemas.microsoft.com/office/drawing/2010/main" val="0"/>
              </a:ext>
            </a:extLst>
          </a:blip>
          <a:srcRect t="24900" b="24900"/>
          <a:stretch>
            <a:fillRect/>
          </a:stretch>
        </p:blipFill>
        <p:spPr bwMode="gray">
          <a:xfrm>
            <a:off x="1844675" y="587375"/>
            <a:ext cx="5454650" cy="4108450"/>
          </a:xfrm>
          <a:prstGeom prst="rect">
            <a:avLst/>
          </a:prstGeom>
          <a:noFill/>
          <a:ln w="19050">
            <a:solidFill>
              <a:schemeClr val="tx2"/>
            </a:solidFill>
            <a:miter lim="800000"/>
          </a:ln>
        </p:spPr>
      </p:pic>
    </p:spTree>
    <p:extLst>
      <p:ext uri="{BB962C8B-B14F-4D97-AF65-F5344CB8AC3E}">
        <p14:creationId xmlns:p14="http://schemas.microsoft.com/office/powerpoint/2010/main" val="1122265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500"/>
                                        <p:tgtEl>
                                          <p:spTgt spid="6">
                                            <p:txEl>
                                              <p:pRg st="0" end="0"/>
                                            </p:txEl>
                                          </p:spTgt>
                                        </p:tgtEl>
                                      </p:cBhvr>
                                    </p:animEffect>
                                    <p:anim calcmode="lin" valueType="num">
                                      <p:cBhvr>
                                        <p:cTn id="8" dur="1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5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828799" y="4703799"/>
            <a:ext cx="5486400" cy="566738"/>
          </a:xfrm>
        </p:spPr>
        <p:txBody>
          <a:bodyPr/>
          <a:lstStyle/>
          <a:p>
            <a:r>
              <a:rPr lang="en-US" sz="2400" dirty="0"/>
              <a:t>Senior Management</a:t>
            </a:r>
          </a:p>
        </p:txBody>
      </p:sp>
      <p:sp>
        <p:nvSpPr>
          <p:cNvPr id="6" name="Text Placeholder 5"/>
          <p:cNvSpPr>
            <a:spLocks noGrp="1"/>
          </p:cNvSpPr>
          <p:nvPr>
            <p:ph type="body" sz="half" idx="4294967295"/>
          </p:nvPr>
        </p:nvSpPr>
        <p:spPr>
          <a:xfrm>
            <a:off x="1828799" y="5270537"/>
            <a:ext cx="6775725" cy="341632"/>
          </a:xfrm>
        </p:spPr>
        <p:txBody>
          <a:bodyPr>
            <a:spAutoFit/>
          </a:bodyPr>
          <a:lstStyle/>
          <a:p>
            <a:pPr marL="230188" indent="-230188"/>
            <a:r>
              <a:rPr lang="en-US" sz="1800" dirty="0"/>
              <a:t>“I Think Maybe You Should Sharpen Your Pencil”</a:t>
            </a:r>
          </a:p>
        </p:txBody>
      </p:sp>
      <p:pic>
        <p:nvPicPr>
          <p:cNvPr id="7" name="Picture Placeholder 8"/>
          <p:cNvPicPr>
            <a:picLocks noChangeAspect="1"/>
          </p:cNvPicPr>
          <p:nvPr/>
        </p:nvPicPr>
        <p:blipFill rotWithShape="1">
          <a:blip r:embed="rId3">
            <a:extLst>
              <a:ext uri="{28A0092B-C50C-407E-A947-70E740481C1C}">
                <a14:useLocalDpi xmlns:a14="http://schemas.microsoft.com/office/drawing/2010/main" val="0"/>
              </a:ext>
            </a:extLst>
          </a:blip>
          <a:srcRect l="-21173" t="8970" r="1" b="8970"/>
          <a:stretch/>
        </p:blipFill>
        <p:spPr bwMode="gray">
          <a:xfrm>
            <a:off x="1844675" y="587375"/>
            <a:ext cx="5442222" cy="4108450"/>
          </a:xfrm>
          <a:prstGeom prst="rect">
            <a:avLst/>
          </a:prstGeom>
          <a:noFill/>
          <a:ln w="19050">
            <a:solidFill>
              <a:schemeClr val="tx2"/>
            </a:solidFill>
            <a:miter lim="800000"/>
          </a:ln>
        </p:spPr>
      </p:pic>
    </p:spTree>
    <p:extLst>
      <p:ext uri="{BB962C8B-B14F-4D97-AF65-F5344CB8AC3E}">
        <p14:creationId xmlns:p14="http://schemas.microsoft.com/office/powerpoint/2010/main" val="3540824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anim calcmode="lin" valueType="num">
                                      <p:cBhvr>
                                        <p:cTn id="8" dur="2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txBox="1">
            <a:spLocks/>
          </p:cNvSpPr>
          <p:nvPr/>
        </p:nvSpPr>
        <p:spPr bwMode="gray">
          <a:xfrm>
            <a:off x="769905" y="2346232"/>
            <a:ext cx="7604190" cy="1382580"/>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r>
              <a:rPr lang="en-US" sz="3600" dirty="0">
                <a:solidFill>
                  <a:schemeClr val="bg1"/>
                </a:solidFill>
              </a:rPr>
              <a:t>Repeat as Needed Until…</a:t>
            </a:r>
            <a:br>
              <a:rPr lang="en-US" sz="3600" dirty="0">
                <a:solidFill>
                  <a:schemeClr val="bg1"/>
                </a:solidFill>
              </a:rPr>
            </a:br>
            <a:r>
              <a:rPr lang="en-US" sz="3600" dirty="0">
                <a:solidFill>
                  <a:schemeClr val="bg1"/>
                </a:solidFill>
              </a:rPr>
              <a:t>The End</a:t>
            </a:r>
          </a:p>
        </p:txBody>
      </p:sp>
      <p:sp>
        <p:nvSpPr>
          <p:cNvPr id="6" name="Rectangle 5"/>
          <p:cNvSpPr>
            <a:spLocks noChangeArrowheads="1"/>
          </p:cNvSpPr>
          <p:nvPr/>
        </p:nvSpPr>
        <p:spPr bwMode="auto">
          <a:xfrm>
            <a:off x="567814" y="3920837"/>
            <a:ext cx="8008373" cy="1089529"/>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3600" b="1" dirty="0">
                <a:solidFill>
                  <a:schemeClr val="accent1"/>
                </a:solidFill>
                <a:latin typeface="Arial" panose="020B0604020202020204" pitchFamily="34" charset="0"/>
                <a:cs typeface="Arial" panose="020B0604020202020204" pitchFamily="34" charset="0"/>
              </a:rPr>
              <a:t>Moral:</a:t>
            </a:r>
            <a:br>
              <a:rPr lang="en-US" sz="3600" b="1" dirty="0">
                <a:solidFill>
                  <a:schemeClr val="accent1"/>
                </a:solidFill>
                <a:latin typeface="Arial" panose="020B0604020202020204" pitchFamily="34" charset="0"/>
                <a:cs typeface="Arial" panose="020B0604020202020204" pitchFamily="34" charset="0"/>
              </a:rPr>
            </a:br>
            <a:r>
              <a:rPr lang="en-US" sz="3600" b="1" dirty="0">
                <a:solidFill>
                  <a:schemeClr val="accent1"/>
                </a:solidFill>
                <a:latin typeface="Arial" panose="020B0604020202020204" pitchFamily="34" charset="0"/>
                <a:cs typeface="Arial" panose="020B0604020202020204" pitchFamily="34" charset="0"/>
              </a:rPr>
              <a:t>Ratemaking is a Collaboration</a:t>
            </a:r>
          </a:p>
        </p:txBody>
      </p:sp>
    </p:spTree>
    <p:extLst>
      <p:ext uri="{BB962C8B-B14F-4D97-AF65-F5344CB8AC3E}">
        <p14:creationId xmlns:p14="http://schemas.microsoft.com/office/powerpoint/2010/main" val="1799913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1000"/>
                                        <p:tgtEl>
                                          <p:spTgt spid="5"/>
                                        </p:tgtEl>
                                      </p:cBhvr>
                                    </p:animEffect>
                                  </p:childTnLst>
                                </p:cTn>
                              </p:par>
                            </p:childTnLst>
                          </p:cTn>
                        </p:par>
                        <p:par>
                          <p:cTn id="8" fill="hold">
                            <p:stCondLst>
                              <p:cond delay="1250"/>
                            </p:stCondLst>
                            <p:childTnLst>
                              <p:par>
                                <p:cTn id="9" presetID="16" presetClass="entr" presetSubtype="37" fill="hold" grpId="0" nodeType="afterEffect">
                                  <p:stCondLst>
                                    <p:cond delay="50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Traditional Adjustments (Optimizations?)</a:t>
            </a:r>
          </a:p>
        </p:txBody>
      </p:sp>
      <p:sp>
        <p:nvSpPr>
          <p:cNvPr id="3" name="Content Placeholder 2"/>
          <p:cNvSpPr>
            <a:spLocks noGrp="1"/>
          </p:cNvSpPr>
          <p:nvPr>
            <p:ph idx="1"/>
          </p:nvPr>
        </p:nvSpPr>
        <p:spPr/>
        <p:txBody>
          <a:bodyPr/>
          <a:lstStyle/>
          <a:p>
            <a:pPr marL="0" indent="0">
              <a:buNone/>
            </a:pPr>
            <a:r>
              <a:rPr lang="en-US" b="1" dirty="0"/>
              <a:t>By the Insurer</a:t>
            </a:r>
          </a:p>
          <a:p>
            <a:r>
              <a:rPr lang="en-US" sz="2000" dirty="0"/>
              <a:t>Young Drivers Undercharged – Don’t Want to Lose the Parents</a:t>
            </a:r>
            <a:br>
              <a:rPr lang="en-US" sz="2000" dirty="0"/>
            </a:br>
            <a:r>
              <a:rPr lang="en-US" sz="2000" dirty="0"/>
              <a:t>(Class Plan)</a:t>
            </a:r>
          </a:p>
          <a:p>
            <a:r>
              <a:rPr lang="en-US" sz="2000" dirty="0"/>
              <a:t>Implementation of New Class Plan – Minimize Rate Shock (Individual)</a:t>
            </a:r>
          </a:p>
          <a:p>
            <a:r>
              <a:rPr lang="en-US" sz="2000" dirty="0"/>
              <a:t>Post-Merger Rate Stabilization Factor (Individual)</a:t>
            </a:r>
          </a:p>
        </p:txBody>
      </p:sp>
      <p:sp>
        <p:nvSpPr>
          <p:cNvPr id="13" name="Text Placeholder 4"/>
          <p:cNvSpPr txBox="1">
            <a:spLocks/>
          </p:cNvSpPr>
          <p:nvPr/>
        </p:nvSpPr>
        <p:spPr bwMode="gray">
          <a:xfrm>
            <a:off x="741621" y="4848820"/>
            <a:ext cx="7660759" cy="654050"/>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hangingPunct="1">
              <a:spcBef>
                <a:spcPts val="0"/>
              </a:spcBef>
              <a:buClr>
                <a:schemeClr val="accent2"/>
              </a:buClr>
              <a:buSzPct val="90000"/>
              <a:defRPr/>
            </a:pPr>
            <a:r>
              <a:rPr lang="en-US" sz="1800" dirty="0">
                <a:solidFill>
                  <a:schemeClr val="bg1"/>
                </a:solidFill>
              </a:rPr>
              <a:t>Insurers Have Been Adjusting Rates for Reasons Unrelated to Loss for Decades. Was That Wrong?</a:t>
            </a:r>
          </a:p>
        </p:txBody>
      </p:sp>
    </p:spTree>
    <p:extLst>
      <p:ext uri="{BB962C8B-B14F-4D97-AF65-F5344CB8AC3E}">
        <p14:creationId xmlns:p14="http://schemas.microsoft.com/office/powerpoint/2010/main" val="1267663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25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Effect transition="in" filter="fade">
                                      <p:cBhvr>
                                        <p:cTn id="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Other Adjustments (Optimizations?)</a:t>
            </a:r>
            <a:endParaRPr lang="en-US" dirty="0"/>
          </a:p>
        </p:txBody>
      </p:sp>
      <p:sp>
        <p:nvSpPr>
          <p:cNvPr id="3" name="Content Placeholder 2"/>
          <p:cNvSpPr>
            <a:spLocks noGrp="1"/>
          </p:cNvSpPr>
          <p:nvPr>
            <p:ph idx="1"/>
          </p:nvPr>
        </p:nvSpPr>
        <p:spPr/>
        <p:txBody>
          <a:bodyPr/>
          <a:lstStyle/>
          <a:p>
            <a:pPr marL="0" indent="0">
              <a:buNone/>
            </a:pPr>
            <a:r>
              <a:rPr lang="en-US" b="1" dirty="0"/>
              <a:t>By Government</a:t>
            </a:r>
          </a:p>
          <a:p>
            <a:r>
              <a:rPr lang="en-US" sz="2000" dirty="0"/>
              <a:t>Proposition 103 (20% Rate Rollback) – 1988</a:t>
            </a:r>
          </a:p>
          <a:p>
            <a:r>
              <a:rPr lang="en-US" sz="2000" dirty="0"/>
              <a:t>Flood Insurance (18% Cap on Rate Increases) – 2014</a:t>
            </a:r>
          </a:p>
          <a:p>
            <a:r>
              <a:rPr lang="en-US" sz="2000" dirty="0"/>
              <a:t>Limit/Ban on Age/Gender As Rating Variable</a:t>
            </a:r>
            <a:br>
              <a:rPr lang="en-US" sz="2000" dirty="0"/>
            </a:br>
            <a:r>
              <a:rPr lang="en-US" sz="2000" dirty="0"/>
              <a:t>(~Seven States) – Ongoing</a:t>
            </a:r>
          </a:p>
        </p:txBody>
      </p:sp>
      <p:sp>
        <p:nvSpPr>
          <p:cNvPr id="13" name="Text Placeholder 4"/>
          <p:cNvSpPr txBox="1">
            <a:spLocks/>
          </p:cNvSpPr>
          <p:nvPr/>
        </p:nvSpPr>
        <p:spPr bwMode="gray">
          <a:xfrm>
            <a:off x="741621" y="4848820"/>
            <a:ext cx="7660759" cy="654050"/>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hangingPunct="1">
              <a:spcBef>
                <a:spcPts val="0"/>
              </a:spcBef>
              <a:buClr>
                <a:schemeClr val="accent2"/>
              </a:buClr>
              <a:buSzPct val="90000"/>
              <a:defRPr/>
            </a:pPr>
            <a:r>
              <a:rPr lang="en-US" sz="1800" dirty="0">
                <a:solidFill>
                  <a:schemeClr val="bg1"/>
                </a:solidFill>
              </a:rPr>
              <a:t>All Adjustments Unrelated to Expected Loss (but Mandated)</a:t>
            </a:r>
          </a:p>
        </p:txBody>
      </p:sp>
    </p:spTree>
    <p:extLst>
      <p:ext uri="{BB962C8B-B14F-4D97-AF65-F5344CB8AC3E}">
        <p14:creationId xmlns:p14="http://schemas.microsoft.com/office/powerpoint/2010/main" val="2700984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25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Effect transition="in" filter="fade">
                                      <p:cBhvr>
                                        <p:cTn id="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Before We Start…</a:t>
            </a:r>
          </a:p>
        </p:txBody>
      </p:sp>
      <p:sp>
        <p:nvSpPr>
          <p:cNvPr id="16" name="Text Placeholder 4"/>
          <p:cNvSpPr txBox="1">
            <a:spLocks/>
          </p:cNvSpPr>
          <p:nvPr/>
        </p:nvSpPr>
        <p:spPr bwMode="gray">
          <a:xfrm>
            <a:off x="769905" y="2738438"/>
            <a:ext cx="7604190" cy="1381124"/>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r>
              <a:rPr lang="en-US" sz="3600" dirty="0">
                <a:solidFill>
                  <a:schemeClr val="bg1"/>
                </a:solidFill>
              </a:rPr>
              <a:t>Oh, Boy, is This Controversial</a:t>
            </a:r>
          </a:p>
        </p:txBody>
      </p:sp>
    </p:spTree>
    <p:extLst>
      <p:ext uri="{BB962C8B-B14F-4D97-AF65-F5344CB8AC3E}">
        <p14:creationId xmlns:p14="http://schemas.microsoft.com/office/powerpoint/2010/main" val="649382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250"/>
                                  </p:stCondLst>
                                  <p:childTnLst>
                                    <p:set>
                                      <p:cBhvr>
                                        <p:cTn id="6" dur="1" fill="hold">
                                          <p:stCondLst>
                                            <p:cond delay="0"/>
                                          </p:stCondLst>
                                        </p:cTn>
                                        <p:tgtEl>
                                          <p:spTgt spid="16"/>
                                        </p:tgtEl>
                                        <p:attrNameLst>
                                          <p:attrName>style.visibility</p:attrName>
                                        </p:attrNameLst>
                                      </p:cBhvr>
                                      <p:to>
                                        <p:strVal val="visible"/>
                                      </p:to>
                                    </p:set>
                                    <p:animEffect transition="in" filter="barn(outVertical)">
                                      <p:cBhvr>
                                        <p:cTn id="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Are Rates Unfair?</a:t>
            </a:r>
          </a:p>
        </p:txBody>
      </p:sp>
      <p:sp>
        <p:nvSpPr>
          <p:cNvPr id="3" name="Content Placeholder 2"/>
          <p:cNvSpPr>
            <a:spLocks noGrp="1"/>
          </p:cNvSpPr>
          <p:nvPr>
            <p:ph idx="1"/>
          </p:nvPr>
        </p:nvSpPr>
        <p:spPr>
          <a:xfrm>
            <a:off x="356616" y="1730066"/>
            <a:ext cx="4592840" cy="3465564"/>
          </a:xfrm>
        </p:spPr>
        <p:txBody>
          <a:bodyPr>
            <a:spAutoFit/>
          </a:bodyPr>
          <a:lstStyle/>
          <a:p>
            <a:r>
              <a:rPr lang="en-US" dirty="0"/>
              <a:t>Traditional practice</a:t>
            </a:r>
          </a:p>
          <a:p>
            <a:pPr lvl="1"/>
            <a:r>
              <a:rPr lang="en-US" dirty="0"/>
              <a:t>Used ‘seat-of-the-pants’ </a:t>
            </a:r>
            <a:br>
              <a:rPr lang="en-US" dirty="0"/>
            </a:br>
            <a:r>
              <a:rPr lang="en-US" dirty="0"/>
              <a:t>judgment to discount </a:t>
            </a:r>
            <a:br>
              <a:rPr lang="en-US" dirty="0"/>
            </a:br>
            <a:r>
              <a:rPr lang="en-US" dirty="0"/>
              <a:t>off indication</a:t>
            </a:r>
          </a:p>
          <a:p>
            <a:r>
              <a:rPr lang="en-US" dirty="0"/>
              <a:t>What’s new</a:t>
            </a:r>
          </a:p>
          <a:p>
            <a:pPr lvl="1"/>
            <a:r>
              <a:rPr lang="en-US" dirty="0"/>
              <a:t>Software informs </a:t>
            </a:r>
            <a:br>
              <a:rPr lang="en-US" dirty="0"/>
            </a:br>
            <a:r>
              <a:rPr lang="en-US" dirty="0"/>
              <a:t>the judgment</a:t>
            </a:r>
          </a:p>
          <a:p>
            <a:r>
              <a:rPr lang="en-US" dirty="0"/>
              <a:t>Always within </a:t>
            </a:r>
            <a:br>
              <a:rPr lang="en-US" dirty="0"/>
            </a:br>
            <a:r>
              <a:rPr lang="en-US" dirty="0"/>
              <a:t>actuarial indications</a:t>
            </a:r>
          </a:p>
        </p:txBody>
      </p:sp>
      <p:graphicFrame>
        <p:nvGraphicFramePr>
          <p:cNvPr id="14" name="Content Placeholder 8"/>
          <p:cNvGraphicFramePr>
            <a:graphicFrameLocks/>
          </p:cNvGraphicFramePr>
          <p:nvPr>
            <p:extLst>
              <p:ext uri="{D42A27DB-BD31-4B8C-83A1-F6EECF244321}">
                <p14:modId xmlns:p14="http://schemas.microsoft.com/office/powerpoint/2010/main" val="3924479415"/>
              </p:ext>
            </p:extLst>
          </p:nvPr>
        </p:nvGraphicFramePr>
        <p:xfrm>
          <a:off x="4137510" y="2019521"/>
          <a:ext cx="5081495" cy="3444944"/>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 Placeholder 9"/>
          <p:cNvSpPr>
            <a:spLocks noGrp="1"/>
          </p:cNvSpPr>
          <p:nvPr>
            <p:ph type="body" sz="quarter" idx="4294967295"/>
          </p:nvPr>
        </p:nvSpPr>
        <p:spPr>
          <a:xfrm>
            <a:off x="4303166" y="1431940"/>
            <a:ext cx="4378872" cy="46086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lnSpc>
                <a:spcPct val="100000"/>
              </a:lnSpc>
            </a:pPr>
            <a:r>
              <a:rPr lang="en-US" dirty="0"/>
              <a:t>An Example</a:t>
            </a:r>
          </a:p>
        </p:txBody>
      </p:sp>
      <p:cxnSp>
        <p:nvCxnSpPr>
          <p:cNvPr id="19" name="Straight Arrow Connector 18"/>
          <p:cNvCxnSpPr/>
          <p:nvPr/>
        </p:nvCxnSpPr>
        <p:spPr bwMode="gray">
          <a:xfrm>
            <a:off x="5186480" y="3486348"/>
            <a:ext cx="0" cy="441917"/>
          </a:xfrm>
          <a:prstGeom prst="straightConnector1">
            <a:avLst/>
          </a:prstGeom>
          <a:ln w="28575">
            <a:solidFill>
              <a:schemeClr val="accent2"/>
            </a:solidFill>
            <a:tailEnd type="oval" w="med" len="med"/>
          </a:ln>
        </p:spPr>
        <p:style>
          <a:lnRef idx="1">
            <a:schemeClr val="accent1"/>
          </a:lnRef>
          <a:fillRef idx="0">
            <a:schemeClr val="accent1"/>
          </a:fillRef>
          <a:effectRef idx="0">
            <a:schemeClr val="accent1"/>
          </a:effectRef>
          <a:fontRef idx="minor">
            <a:schemeClr val="tx1"/>
          </a:fontRef>
        </p:style>
      </p:cxnSp>
      <p:sp>
        <p:nvSpPr>
          <p:cNvPr id="18" name="AutoShape 7"/>
          <p:cNvSpPr>
            <a:spLocks noChangeArrowheads="1"/>
          </p:cNvSpPr>
          <p:nvPr/>
        </p:nvSpPr>
        <p:spPr bwMode="gray">
          <a:xfrm>
            <a:off x="5054874" y="3230316"/>
            <a:ext cx="1321348" cy="256032"/>
          </a:xfrm>
          <a:prstGeom prst="rect">
            <a:avLst/>
          </a:prstGeom>
          <a:solidFill>
            <a:schemeClr val="accent2"/>
          </a:solidFill>
          <a:ln w="28575" algn="ctr">
            <a:noFill/>
            <a:miter lim="800000"/>
            <a:headEnd/>
            <a:tailEnd/>
          </a:ln>
        </p:spPr>
        <p:txBody>
          <a:bodyPr tIns="45720" bIns="45720" anchor="ctr"/>
          <a:lstStyle/>
          <a:p>
            <a:pPr algn="ctr" eaLnBrk="0" fontAlgn="base" hangingPunct="0">
              <a:spcAft>
                <a:spcPct val="0"/>
              </a:spcAft>
              <a:buClr>
                <a:srgbClr val="FFFFFF"/>
              </a:buClr>
              <a:buFont typeface="Wingdings" pitchFamily="2" charset="2"/>
              <a:buNone/>
            </a:pPr>
            <a:r>
              <a:rPr lang="en-US" sz="1200" b="1" dirty="0">
                <a:solidFill>
                  <a:schemeClr val="bg1"/>
                </a:solidFill>
                <a:cs typeface="Arial" charset="0"/>
              </a:rPr>
              <a:t>Indicated: +6%</a:t>
            </a:r>
          </a:p>
        </p:txBody>
      </p:sp>
      <p:cxnSp>
        <p:nvCxnSpPr>
          <p:cNvPr id="20" name="Straight Arrow Connector 19"/>
          <p:cNvCxnSpPr/>
          <p:nvPr/>
        </p:nvCxnSpPr>
        <p:spPr bwMode="gray">
          <a:xfrm>
            <a:off x="6732075" y="3011778"/>
            <a:ext cx="0" cy="200945"/>
          </a:xfrm>
          <a:prstGeom prst="straightConnector1">
            <a:avLst/>
          </a:prstGeom>
          <a:ln w="28575">
            <a:solidFill>
              <a:schemeClr val="accent2"/>
            </a:solidFill>
            <a:tailEnd type="oval" w="med" len="med"/>
          </a:ln>
        </p:spPr>
        <p:style>
          <a:lnRef idx="1">
            <a:schemeClr val="accent1"/>
          </a:lnRef>
          <a:fillRef idx="0">
            <a:schemeClr val="accent1"/>
          </a:fillRef>
          <a:effectRef idx="0">
            <a:schemeClr val="accent1"/>
          </a:effectRef>
          <a:fontRef idx="minor">
            <a:schemeClr val="tx1"/>
          </a:fontRef>
        </p:style>
      </p:cxnSp>
      <p:sp>
        <p:nvSpPr>
          <p:cNvPr id="21" name="AutoShape 7"/>
          <p:cNvSpPr>
            <a:spLocks noChangeArrowheads="1"/>
          </p:cNvSpPr>
          <p:nvPr/>
        </p:nvSpPr>
        <p:spPr bwMode="gray">
          <a:xfrm>
            <a:off x="5532472" y="2845952"/>
            <a:ext cx="1321348" cy="256032"/>
          </a:xfrm>
          <a:prstGeom prst="rect">
            <a:avLst/>
          </a:prstGeom>
          <a:solidFill>
            <a:schemeClr val="accent2"/>
          </a:solidFill>
          <a:ln w="28575" algn="ctr">
            <a:noFill/>
            <a:miter lim="800000"/>
            <a:headEnd/>
            <a:tailEnd/>
          </a:ln>
        </p:spPr>
        <p:txBody>
          <a:bodyPr tIns="45720" bIns="45720" anchor="ctr"/>
          <a:lstStyle/>
          <a:p>
            <a:pPr algn="ctr" eaLnBrk="0" fontAlgn="base" hangingPunct="0">
              <a:spcAft>
                <a:spcPct val="0"/>
              </a:spcAft>
              <a:buClr>
                <a:srgbClr val="FFFFFF"/>
              </a:buClr>
              <a:buFont typeface="Wingdings" pitchFamily="2" charset="2"/>
              <a:buNone/>
            </a:pPr>
            <a:r>
              <a:rPr lang="en-US" sz="1200" b="1" dirty="0">
                <a:solidFill>
                  <a:schemeClr val="bg1"/>
                </a:solidFill>
                <a:cs typeface="Arial" charset="0"/>
              </a:rPr>
              <a:t>Selected: +3%</a:t>
            </a:r>
          </a:p>
        </p:txBody>
      </p:sp>
      <p:sp>
        <p:nvSpPr>
          <p:cNvPr id="11" name="Text Placeholder 4"/>
          <p:cNvSpPr txBox="1">
            <a:spLocks/>
          </p:cNvSpPr>
          <p:nvPr/>
        </p:nvSpPr>
        <p:spPr bwMode="gray">
          <a:xfrm>
            <a:off x="741621" y="5502275"/>
            <a:ext cx="7660759" cy="654050"/>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hangingPunct="1">
              <a:spcBef>
                <a:spcPts val="0"/>
              </a:spcBef>
              <a:buClr>
                <a:schemeClr val="accent2"/>
              </a:buClr>
              <a:buSzPct val="90000"/>
              <a:defRPr/>
            </a:pPr>
            <a:r>
              <a:rPr lang="en-US" sz="1800" dirty="0">
                <a:solidFill>
                  <a:schemeClr val="bg1"/>
                </a:solidFill>
              </a:rPr>
              <a:t>If Today’s Rate is Fair, and The Indication is Fair, Can Anything</a:t>
            </a:r>
            <a:br>
              <a:rPr lang="en-US" sz="1800" dirty="0">
                <a:solidFill>
                  <a:schemeClr val="bg1"/>
                </a:solidFill>
              </a:rPr>
            </a:br>
            <a:r>
              <a:rPr lang="en-US" sz="1800" dirty="0">
                <a:solidFill>
                  <a:schemeClr val="bg1"/>
                </a:solidFill>
              </a:rPr>
              <a:t>in Between Be Unfair?</a:t>
            </a:r>
          </a:p>
        </p:txBody>
      </p:sp>
      <p:cxnSp>
        <p:nvCxnSpPr>
          <p:cNvPr id="13" name="Straight Arrow Connector 12"/>
          <p:cNvCxnSpPr/>
          <p:nvPr/>
        </p:nvCxnSpPr>
        <p:spPr bwMode="gray">
          <a:xfrm>
            <a:off x="8143665" y="2019521"/>
            <a:ext cx="0" cy="460860"/>
          </a:xfrm>
          <a:prstGeom prst="straightConnector1">
            <a:avLst/>
          </a:prstGeom>
          <a:ln w="28575">
            <a:solidFill>
              <a:schemeClr val="accent2"/>
            </a:solidFill>
            <a:tailEnd type="oval" w="med" len="med"/>
          </a:ln>
        </p:spPr>
        <p:style>
          <a:lnRef idx="1">
            <a:schemeClr val="accent1"/>
          </a:lnRef>
          <a:fillRef idx="0">
            <a:schemeClr val="accent1"/>
          </a:fillRef>
          <a:effectRef idx="0">
            <a:schemeClr val="accent1"/>
          </a:effectRef>
          <a:fontRef idx="minor">
            <a:schemeClr val="tx1"/>
          </a:fontRef>
        </p:style>
      </p:cxnSp>
      <p:sp>
        <p:nvSpPr>
          <p:cNvPr id="12" name="AutoShape 7"/>
          <p:cNvSpPr>
            <a:spLocks noChangeArrowheads="1"/>
          </p:cNvSpPr>
          <p:nvPr/>
        </p:nvSpPr>
        <p:spPr bwMode="gray">
          <a:xfrm>
            <a:off x="7452375" y="1966278"/>
            <a:ext cx="1157836" cy="256032"/>
          </a:xfrm>
          <a:prstGeom prst="rect">
            <a:avLst/>
          </a:prstGeom>
          <a:solidFill>
            <a:schemeClr val="accent2"/>
          </a:solidFill>
          <a:ln w="28575" algn="ctr">
            <a:noFill/>
            <a:miter lim="800000"/>
            <a:headEnd/>
            <a:tailEnd/>
          </a:ln>
        </p:spPr>
        <p:txBody>
          <a:bodyPr tIns="45720" bIns="4572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fontAlgn="base" hangingPunct="0">
              <a:spcAft>
                <a:spcPct val="0"/>
              </a:spcAft>
              <a:buClr>
                <a:srgbClr val="FFFFFF"/>
              </a:buClr>
              <a:buFont typeface="Wingdings" pitchFamily="2" charset="2"/>
              <a:buNone/>
            </a:pPr>
            <a:r>
              <a:rPr lang="en-US" sz="1200" b="1" dirty="0">
                <a:solidFill>
                  <a:schemeClr val="bg1"/>
                </a:solidFill>
              </a:rPr>
              <a:t>Current Rate</a:t>
            </a:r>
            <a:endParaRPr lang="en-US" sz="1200" b="1" dirty="0">
              <a:solidFill>
                <a:schemeClr val="bg1"/>
              </a:solidFill>
              <a:cs typeface="Arial" charset="0"/>
            </a:endParaRPr>
          </a:p>
        </p:txBody>
      </p:sp>
    </p:spTree>
    <p:extLst>
      <p:ext uri="{BB962C8B-B14F-4D97-AF65-F5344CB8AC3E}">
        <p14:creationId xmlns:p14="http://schemas.microsoft.com/office/powerpoint/2010/main" val="1107817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1000"/>
                                        <p:tgtEl>
                                          <p:spTgt spid="3">
                                            <p:txEl>
                                              <p:pRg st="2" end="2"/>
                                            </p:txEl>
                                          </p:spTgt>
                                        </p:tgtEl>
                                      </p:cBhvr>
                                    </p:animEffect>
                                    <p:anim calcmode="lin" valueType="num">
                                      <p:cBhvr>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1000"/>
                                        <p:tgtEl>
                                          <p:spTgt spid="3">
                                            <p:txEl>
                                              <p:pRg st="4" end="4"/>
                                            </p:txEl>
                                          </p:spTgt>
                                        </p:tgtEl>
                                      </p:cBhvr>
                                    </p:animEffect>
                                    <p:anim calcmode="lin" valueType="num">
                                      <p:cBhvr>
                                        <p:cTn id="3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ontent Placeholder 8"/>
          <p:cNvGraphicFramePr>
            <a:graphicFrameLocks/>
          </p:cNvGraphicFramePr>
          <p:nvPr>
            <p:extLst/>
          </p:nvPr>
        </p:nvGraphicFramePr>
        <p:xfrm>
          <a:off x="4558352" y="2257787"/>
          <a:ext cx="4320988" cy="374808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a:t>At the Class Plan Level</a:t>
            </a:r>
          </a:p>
        </p:txBody>
      </p:sp>
      <p:sp>
        <p:nvSpPr>
          <p:cNvPr id="16" name="Content Placeholder 2"/>
          <p:cNvSpPr>
            <a:spLocks noGrp="1"/>
          </p:cNvSpPr>
          <p:nvPr>
            <p:ph idx="1"/>
          </p:nvPr>
        </p:nvSpPr>
        <p:spPr>
          <a:xfrm>
            <a:off x="356616" y="1883664"/>
            <a:ext cx="4592840" cy="4041648"/>
          </a:xfrm>
        </p:spPr>
        <p:txBody>
          <a:bodyPr/>
          <a:lstStyle/>
          <a:p>
            <a:r>
              <a:rPr lang="en-US" dirty="0"/>
              <a:t>As practiced in U.S.</a:t>
            </a:r>
          </a:p>
          <a:p>
            <a:pPr lvl="1"/>
            <a:r>
              <a:rPr lang="en-US" dirty="0"/>
              <a:t>Remains true to </a:t>
            </a:r>
            <a:br>
              <a:rPr lang="en-US" dirty="0"/>
            </a:br>
            <a:r>
              <a:rPr lang="en-US" dirty="0"/>
              <a:t>cost-based price.</a:t>
            </a:r>
          </a:p>
          <a:p>
            <a:pPr lvl="1"/>
            <a:r>
              <a:rPr lang="en-US" dirty="0"/>
              <a:t>Applied to classes, </a:t>
            </a:r>
            <a:br>
              <a:rPr lang="en-US" dirty="0"/>
            </a:br>
            <a:r>
              <a:rPr lang="en-US" dirty="0"/>
              <a:t>not individuals.</a:t>
            </a:r>
          </a:p>
          <a:p>
            <a:r>
              <a:rPr lang="en-US" dirty="0"/>
              <a:t>Innovations are usually encouraged, with </a:t>
            </a:r>
            <a:br>
              <a:rPr lang="en-US" dirty="0"/>
            </a:br>
            <a:r>
              <a:rPr lang="en-US" dirty="0"/>
              <a:t>appropriate restraint.</a:t>
            </a:r>
          </a:p>
        </p:txBody>
      </p:sp>
      <p:sp>
        <p:nvSpPr>
          <p:cNvPr id="18" name="Text Placeholder 9"/>
          <p:cNvSpPr>
            <a:spLocks noGrp="1"/>
          </p:cNvSpPr>
          <p:nvPr>
            <p:ph type="body" sz="quarter" idx="4294967295"/>
          </p:nvPr>
        </p:nvSpPr>
        <p:spPr>
          <a:xfrm>
            <a:off x="4668090" y="1657349"/>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sz="1400" dirty="0"/>
              <a:t>Example (cont’d): There Are Many Reasonable Ways to Achieve Reasonable Rates.</a:t>
            </a:r>
          </a:p>
        </p:txBody>
      </p:sp>
    </p:spTree>
    <p:extLst>
      <p:ext uri="{BB962C8B-B14F-4D97-AF65-F5344CB8AC3E}">
        <p14:creationId xmlns:p14="http://schemas.microsoft.com/office/powerpoint/2010/main" val="2480126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1000"/>
                                        <p:tgtEl>
                                          <p:spTgt spid="16">
                                            <p:txEl>
                                              <p:pRg st="0" end="0"/>
                                            </p:txEl>
                                          </p:spTgt>
                                        </p:tgtEl>
                                      </p:cBhvr>
                                    </p:animEffect>
                                    <p:anim calcmode="lin" valueType="num">
                                      <p:cBhvr>
                                        <p:cTn id="8"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1000"/>
                                        <p:tgtEl>
                                          <p:spTgt spid="16">
                                            <p:txEl>
                                              <p:pRg st="1" end="1"/>
                                            </p:txEl>
                                          </p:spTgt>
                                        </p:tgtEl>
                                      </p:cBhvr>
                                    </p:animEffect>
                                    <p:anim calcmode="lin" valueType="num">
                                      <p:cBhvr>
                                        <p:cTn id="13"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6">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1000"/>
                                        <p:tgtEl>
                                          <p:spTgt spid="16">
                                            <p:txEl>
                                              <p:pRg st="2" end="2"/>
                                            </p:txEl>
                                          </p:spTgt>
                                        </p:tgtEl>
                                      </p:cBhvr>
                                    </p:animEffect>
                                    <p:anim calcmode="lin" valueType="num">
                                      <p:cBhvr>
                                        <p:cTn id="18"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16">
                                            <p:txEl>
                                              <p:pRg st="3" end="3"/>
                                            </p:txEl>
                                          </p:spTgt>
                                        </p:tgtEl>
                                        <p:attrNameLst>
                                          <p:attrName>style.visibility</p:attrName>
                                        </p:attrNameLst>
                                      </p:cBhvr>
                                      <p:to>
                                        <p:strVal val="visible"/>
                                      </p:to>
                                    </p:set>
                                    <p:animEffect transition="in" filter="fade">
                                      <p:cBhvr>
                                        <p:cTn id="23" dur="1000"/>
                                        <p:tgtEl>
                                          <p:spTgt spid="16">
                                            <p:txEl>
                                              <p:pRg st="3" end="3"/>
                                            </p:txEl>
                                          </p:spTgt>
                                        </p:tgtEl>
                                      </p:cBhvr>
                                    </p:animEffect>
                                    <p:anim calcmode="lin" valueType="num">
                                      <p:cBhvr>
                                        <p:cTn id="24"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Avoiding The Reversal (1)</a:t>
            </a:r>
            <a:endParaRPr lang="en-US" dirty="0"/>
          </a:p>
        </p:txBody>
      </p:sp>
      <p:sp>
        <p:nvSpPr>
          <p:cNvPr id="5" name="Content Placeholder 4"/>
          <p:cNvSpPr>
            <a:spLocks noGrp="1"/>
          </p:cNvSpPr>
          <p:nvPr>
            <p:ph idx="1"/>
          </p:nvPr>
        </p:nvSpPr>
        <p:spPr>
          <a:xfrm>
            <a:off x="356616" y="1768769"/>
            <a:ext cx="3332069" cy="4041648"/>
          </a:xfrm>
        </p:spPr>
        <p:txBody>
          <a:bodyPr/>
          <a:lstStyle/>
          <a:p>
            <a:r>
              <a:rPr lang="en-US" sz="2000" dirty="0"/>
              <a:t>3 Territories</a:t>
            </a:r>
          </a:p>
          <a:p>
            <a:r>
              <a:rPr lang="en-US" sz="2000" dirty="0"/>
              <a:t>3 Vehicle Types</a:t>
            </a:r>
          </a:p>
          <a:p>
            <a:r>
              <a:rPr lang="en-US" sz="2000" dirty="0"/>
              <a:t>3 Claim Bands</a:t>
            </a:r>
          </a:p>
          <a:p>
            <a:r>
              <a:rPr lang="en-US" sz="2000" dirty="0"/>
              <a:t>1 Vehicle in Each Territory/Vehicle/Claim</a:t>
            </a:r>
          </a:p>
          <a:p>
            <a:endParaRPr lang="en-US" sz="2000" dirty="0"/>
          </a:p>
        </p:txBody>
      </p:sp>
      <p:pic>
        <p:nvPicPr>
          <p:cNvPr id="15" name="Picture 14"/>
          <p:cNvPicPr>
            <a:picLocks noChangeAspect="1"/>
          </p:cNvPicPr>
          <p:nvPr/>
        </p:nvPicPr>
        <p:blipFill>
          <a:blip r:embed="rId3"/>
          <a:stretch>
            <a:fillRect/>
          </a:stretch>
        </p:blipFill>
        <p:spPr>
          <a:xfrm>
            <a:off x="3650280" y="1355130"/>
            <a:ext cx="3187615" cy="4081160"/>
          </a:xfrm>
          <a:prstGeom prst="rect">
            <a:avLst/>
          </a:prstGeom>
          <a:noFill/>
          <a:ln w="19050">
            <a:solidFill>
              <a:schemeClr val="tx2"/>
            </a:solidFill>
            <a:miter lim="800000"/>
          </a:ln>
        </p:spPr>
      </p:pic>
      <p:grpSp>
        <p:nvGrpSpPr>
          <p:cNvPr id="16" name="Group 15"/>
          <p:cNvGrpSpPr/>
          <p:nvPr/>
        </p:nvGrpSpPr>
        <p:grpSpPr>
          <a:xfrm>
            <a:off x="6453845" y="4104506"/>
            <a:ext cx="2234924" cy="921721"/>
            <a:chOff x="-413529" y="3198570"/>
            <a:chExt cx="2234924" cy="921721"/>
          </a:xfrm>
        </p:grpSpPr>
        <p:cxnSp>
          <p:nvCxnSpPr>
            <p:cNvPr id="17" name="Straight Arrow Connector 16"/>
            <p:cNvCxnSpPr/>
            <p:nvPr/>
          </p:nvCxnSpPr>
          <p:spPr bwMode="gray">
            <a:xfrm flipH="1" flipV="1">
              <a:off x="-413529" y="3659430"/>
              <a:ext cx="583509" cy="1"/>
            </a:xfrm>
            <a:prstGeom prst="straightConnector1">
              <a:avLst/>
            </a:prstGeom>
            <a:ln w="28575">
              <a:solidFill>
                <a:schemeClr val="accent2"/>
              </a:solidFill>
              <a:tailEnd type="oval" w="med" len="med"/>
            </a:ln>
          </p:spPr>
          <p:style>
            <a:lnRef idx="1">
              <a:schemeClr val="accent1"/>
            </a:lnRef>
            <a:fillRef idx="0">
              <a:schemeClr val="accent1"/>
            </a:fillRef>
            <a:effectRef idx="0">
              <a:schemeClr val="accent1"/>
            </a:effectRef>
            <a:fontRef idx="minor">
              <a:schemeClr val="tx1"/>
            </a:fontRef>
          </p:style>
        </p:cxnSp>
        <p:sp>
          <p:nvSpPr>
            <p:cNvPr id="18" name="AutoShape 4"/>
            <p:cNvSpPr>
              <a:spLocks noChangeArrowheads="1"/>
            </p:cNvSpPr>
            <p:nvPr/>
          </p:nvSpPr>
          <p:spPr bwMode="gray">
            <a:xfrm>
              <a:off x="169980" y="3198570"/>
              <a:ext cx="1651415" cy="921721"/>
            </a:xfrm>
            <a:prstGeom prst="rect">
              <a:avLst/>
            </a:prstGeom>
            <a:solidFill>
              <a:schemeClr val="accent2"/>
            </a:solidFill>
            <a:ln w="25400">
              <a:noFill/>
              <a:miter lim="800000"/>
              <a:headEnd/>
              <a:tailEnd/>
            </a:ln>
            <a:effectLst/>
          </p:spPr>
          <p:txBody>
            <a:bodyPr wrap="square" lIns="27432" tIns="45709" rIns="27432" bIns="27432" anchor="ctr">
              <a:flatTx/>
            </a:bodyPr>
            <a:lstStyle/>
            <a:p>
              <a:pPr algn="ctr" eaLnBrk="0" fontAlgn="base" hangingPunct="0">
                <a:lnSpc>
                  <a:spcPct val="90000"/>
                </a:lnSpc>
                <a:spcAft>
                  <a:spcPct val="0"/>
                </a:spcAft>
                <a:buClr>
                  <a:schemeClr val="accent2"/>
                </a:buClr>
                <a:buSzPct val="90000"/>
                <a:tabLst>
                  <a:tab pos="1603375" algn="ctr"/>
                  <a:tab pos="2627313" algn="ctr"/>
                </a:tabLst>
              </a:pPr>
              <a:r>
                <a:rPr lang="en-US" sz="1400" b="1" dirty="0">
                  <a:solidFill>
                    <a:schemeClr val="bg1"/>
                  </a:solidFill>
                  <a:latin typeface="+mj-lt"/>
                </a:rPr>
                <a:t>All Proposed Factors Between Current &amp; Indicated</a:t>
              </a:r>
            </a:p>
          </p:txBody>
        </p:sp>
      </p:grpSp>
      <p:grpSp>
        <p:nvGrpSpPr>
          <p:cNvPr id="21" name="Group 20"/>
          <p:cNvGrpSpPr/>
          <p:nvPr/>
        </p:nvGrpSpPr>
        <p:grpSpPr>
          <a:xfrm>
            <a:off x="4855703" y="5464785"/>
            <a:ext cx="1651415" cy="537670"/>
            <a:chOff x="169980" y="3006545"/>
            <a:chExt cx="1651415" cy="537670"/>
          </a:xfrm>
        </p:grpSpPr>
        <p:cxnSp>
          <p:nvCxnSpPr>
            <p:cNvPr id="22" name="Straight Arrow Connector 21"/>
            <p:cNvCxnSpPr/>
            <p:nvPr/>
          </p:nvCxnSpPr>
          <p:spPr bwMode="gray">
            <a:xfrm flipV="1">
              <a:off x="988665" y="3006545"/>
              <a:ext cx="0" cy="199460"/>
            </a:xfrm>
            <a:prstGeom prst="straightConnector1">
              <a:avLst/>
            </a:prstGeom>
            <a:ln w="28575">
              <a:solidFill>
                <a:schemeClr val="accent2"/>
              </a:solidFill>
              <a:tailEnd type="oval" w="med" len="med"/>
            </a:ln>
          </p:spPr>
          <p:style>
            <a:lnRef idx="1">
              <a:schemeClr val="accent1"/>
            </a:lnRef>
            <a:fillRef idx="0">
              <a:schemeClr val="accent1"/>
            </a:fillRef>
            <a:effectRef idx="0">
              <a:schemeClr val="accent1"/>
            </a:effectRef>
            <a:fontRef idx="minor">
              <a:schemeClr val="tx1"/>
            </a:fontRef>
          </p:style>
        </p:cxnSp>
        <p:sp>
          <p:nvSpPr>
            <p:cNvPr id="23" name="AutoShape 4"/>
            <p:cNvSpPr>
              <a:spLocks noChangeArrowheads="1"/>
            </p:cNvSpPr>
            <p:nvPr/>
          </p:nvSpPr>
          <p:spPr bwMode="gray">
            <a:xfrm>
              <a:off x="169980" y="3198570"/>
              <a:ext cx="1651415" cy="345645"/>
            </a:xfrm>
            <a:prstGeom prst="rect">
              <a:avLst/>
            </a:prstGeom>
            <a:solidFill>
              <a:schemeClr val="accent2"/>
            </a:solidFill>
            <a:ln w="25400">
              <a:noFill/>
              <a:miter lim="800000"/>
              <a:headEnd/>
              <a:tailEnd/>
            </a:ln>
            <a:effectLst/>
          </p:spPr>
          <p:txBody>
            <a:bodyPr wrap="square" lIns="27432" tIns="45709" rIns="27432" bIns="27432" anchor="ctr">
              <a:flatTx/>
            </a:bodyPr>
            <a:lstStyle/>
            <a:p>
              <a:pPr algn="ctr" eaLnBrk="0" fontAlgn="base" hangingPunct="0">
                <a:lnSpc>
                  <a:spcPct val="90000"/>
                </a:lnSpc>
                <a:spcAft>
                  <a:spcPct val="0"/>
                </a:spcAft>
                <a:buClr>
                  <a:schemeClr val="accent2"/>
                </a:buClr>
                <a:buSzPct val="90000"/>
                <a:tabLst>
                  <a:tab pos="1603375" algn="ctr"/>
                  <a:tab pos="2627313" algn="ctr"/>
                </a:tabLst>
              </a:pPr>
              <a:r>
                <a:rPr lang="en-US" sz="1400" b="1" dirty="0">
                  <a:solidFill>
                    <a:schemeClr val="bg1"/>
                  </a:solidFill>
                  <a:latin typeface="+mj-lt"/>
                </a:rPr>
                <a:t>It Is. You’ll See.</a:t>
              </a:r>
            </a:p>
          </p:txBody>
        </p:sp>
      </p:grpSp>
    </p:spTree>
    <p:extLst>
      <p:ext uri="{BB962C8B-B14F-4D97-AF65-F5344CB8AC3E}">
        <p14:creationId xmlns:p14="http://schemas.microsoft.com/office/powerpoint/2010/main" val="3761093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childTnLst>
                          </p:cTn>
                        </p:par>
                        <p:par>
                          <p:cTn id="8" fill="hold">
                            <p:stCondLst>
                              <p:cond delay="1250"/>
                            </p:stCondLst>
                            <p:childTnLst>
                              <p:par>
                                <p:cTn id="9" presetID="10" presetClass="entr" presetSubtype="0" fill="hold" nodeType="afterEffect">
                                  <p:stCondLst>
                                    <p:cond delay="25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Avoiding The Reversal (2)</a:t>
            </a:r>
            <a:endParaRPr lang="en-US" dirty="0"/>
          </a:p>
        </p:txBody>
      </p:sp>
      <p:grpSp>
        <p:nvGrpSpPr>
          <p:cNvPr id="18" name="Group 17"/>
          <p:cNvGrpSpPr/>
          <p:nvPr/>
        </p:nvGrpSpPr>
        <p:grpSpPr>
          <a:xfrm>
            <a:off x="391964" y="1355130"/>
            <a:ext cx="8360072" cy="4575175"/>
            <a:chOff x="232235" y="1468181"/>
            <a:chExt cx="8360072" cy="4575175"/>
          </a:xfrm>
        </p:grpSpPr>
        <p:pic>
          <p:nvPicPr>
            <p:cNvPr id="16" name="Picture 12"/>
            <p:cNvPicPr>
              <a:picLocks noChangeAspect="1" noChangeArrowheads="1"/>
            </p:cNvPicPr>
            <p:nvPr/>
          </p:nvPicPr>
          <p:blipFill rotWithShape="1">
            <a:blip r:embed="rId3">
              <a:extLst>
                <a:ext uri="{28A0092B-C50C-407E-A947-70E740481C1C}">
                  <a14:useLocalDpi xmlns:a14="http://schemas.microsoft.com/office/drawing/2010/main" val="0"/>
                </a:ext>
              </a:extLst>
            </a:blip>
            <a:srcRect l="502" t="1387" r="997" b="1182"/>
            <a:stretch/>
          </p:blipFill>
          <p:spPr bwMode="auto">
            <a:xfrm>
              <a:off x="232235" y="1468181"/>
              <a:ext cx="2547718" cy="1146169"/>
            </a:xfrm>
            <a:prstGeom prst="rect">
              <a:avLst/>
            </a:prstGeom>
            <a:noFill/>
            <a:ln w="19050">
              <a:solidFill>
                <a:schemeClr val="tx2"/>
              </a:solidFill>
              <a:miter lim="800000"/>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2180" y="1468181"/>
              <a:ext cx="5710127" cy="4575175"/>
            </a:xfrm>
            <a:prstGeom prst="rect">
              <a:avLst/>
            </a:prstGeom>
            <a:noFill/>
            <a:ln w="19050">
              <a:solidFill>
                <a:schemeClr val="tx2"/>
              </a:solidFill>
              <a:miter lim="800000"/>
            </a:ln>
            <a:extLst>
              <a:ext uri="{909E8E84-426E-40DD-AFC4-6F175D3DCCD1}">
                <a14:hiddenFill xmlns:a14="http://schemas.microsoft.com/office/drawing/2010/main">
                  <a:solidFill>
                    <a:schemeClr val="accent1"/>
                  </a:solidFill>
                </a14:hiddenFill>
              </a:ext>
            </a:extLst>
          </p:spPr>
        </p:pic>
      </p:grpSp>
      <p:grpSp>
        <p:nvGrpSpPr>
          <p:cNvPr id="19" name="Group 18"/>
          <p:cNvGrpSpPr/>
          <p:nvPr/>
        </p:nvGrpSpPr>
        <p:grpSpPr>
          <a:xfrm>
            <a:off x="5962014" y="5951026"/>
            <a:ext cx="2803566" cy="463400"/>
            <a:chOff x="-406095" y="3080815"/>
            <a:chExt cx="2803566" cy="463400"/>
          </a:xfrm>
        </p:grpSpPr>
        <p:cxnSp>
          <p:nvCxnSpPr>
            <p:cNvPr id="20" name="Straight Arrow Connector 19"/>
            <p:cNvCxnSpPr/>
            <p:nvPr/>
          </p:nvCxnSpPr>
          <p:spPr bwMode="gray">
            <a:xfrm flipV="1">
              <a:off x="1375403" y="3080815"/>
              <a:ext cx="0" cy="125190"/>
            </a:xfrm>
            <a:prstGeom prst="straightConnector1">
              <a:avLst/>
            </a:prstGeom>
            <a:ln w="28575">
              <a:solidFill>
                <a:schemeClr val="accent2"/>
              </a:solidFill>
              <a:tailEnd type="oval" w="med" len="med"/>
            </a:ln>
          </p:spPr>
          <p:style>
            <a:lnRef idx="1">
              <a:schemeClr val="accent1"/>
            </a:lnRef>
            <a:fillRef idx="0">
              <a:schemeClr val="accent1"/>
            </a:fillRef>
            <a:effectRef idx="0">
              <a:schemeClr val="accent1"/>
            </a:effectRef>
            <a:fontRef idx="minor">
              <a:schemeClr val="tx1"/>
            </a:fontRef>
          </p:style>
        </p:cxnSp>
        <p:sp>
          <p:nvSpPr>
            <p:cNvPr id="21" name="AutoShape 4"/>
            <p:cNvSpPr>
              <a:spLocks noChangeArrowheads="1"/>
            </p:cNvSpPr>
            <p:nvPr/>
          </p:nvSpPr>
          <p:spPr bwMode="gray">
            <a:xfrm>
              <a:off x="-406095" y="3198570"/>
              <a:ext cx="2803566" cy="345645"/>
            </a:xfrm>
            <a:prstGeom prst="rect">
              <a:avLst/>
            </a:prstGeom>
            <a:solidFill>
              <a:schemeClr val="accent2"/>
            </a:solidFill>
            <a:ln w="25400">
              <a:noFill/>
              <a:miter lim="800000"/>
              <a:headEnd/>
              <a:tailEnd/>
            </a:ln>
            <a:effectLst/>
          </p:spPr>
          <p:txBody>
            <a:bodyPr wrap="square" lIns="27432" tIns="45709" rIns="27432" bIns="27432" anchor="ctr">
              <a:flatTx/>
            </a:bodyPr>
            <a:lstStyle/>
            <a:p>
              <a:pPr algn="ctr" eaLnBrk="0" fontAlgn="base" hangingPunct="0">
                <a:lnSpc>
                  <a:spcPct val="90000"/>
                </a:lnSpc>
                <a:spcAft>
                  <a:spcPct val="0"/>
                </a:spcAft>
                <a:buClr>
                  <a:schemeClr val="accent2"/>
                </a:buClr>
                <a:buSzPct val="90000"/>
                <a:tabLst>
                  <a:tab pos="1603375" algn="ctr"/>
                  <a:tab pos="2627313" algn="ctr"/>
                </a:tabLst>
              </a:pPr>
              <a:r>
                <a:rPr lang="en-US" sz="1400" b="1" dirty="0">
                  <a:solidFill>
                    <a:schemeClr val="bg1"/>
                  </a:solidFill>
                  <a:latin typeface="+mj-lt"/>
                </a:rPr>
                <a:t>See? No Overall Rate Change</a:t>
              </a:r>
            </a:p>
          </p:txBody>
        </p:sp>
      </p:grpSp>
    </p:spTree>
    <p:extLst>
      <p:ext uri="{BB962C8B-B14F-4D97-AF65-F5344CB8AC3E}">
        <p14:creationId xmlns:p14="http://schemas.microsoft.com/office/powerpoint/2010/main" val="365977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Avoiding The Reversal (3)</a:t>
            </a:r>
          </a:p>
        </p:txBody>
      </p:sp>
      <p:pic>
        <p:nvPicPr>
          <p:cNvPr id="16" name="Picture 15"/>
          <p:cNvPicPr>
            <a:picLocks noChangeAspect="1"/>
          </p:cNvPicPr>
          <p:nvPr/>
        </p:nvPicPr>
        <p:blipFill>
          <a:blip r:embed="rId3"/>
          <a:stretch>
            <a:fillRect/>
          </a:stretch>
        </p:blipFill>
        <p:spPr>
          <a:xfrm>
            <a:off x="466813" y="1355130"/>
            <a:ext cx="5910221" cy="4172234"/>
          </a:xfrm>
          <a:prstGeom prst="rect">
            <a:avLst/>
          </a:prstGeom>
          <a:noFill/>
          <a:ln w="19050">
            <a:solidFill>
              <a:schemeClr val="tx2"/>
            </a:solidFill>
            <a:miter lim="800000"/>
          </a:ln>
        </p:spPr>
      </p:pic>
      <p:grpSp>
        <p:nvGrpSpPr>
          <p:cNvPr id="17" name="Group 16"/>
          <p:cNvGrpSpPr/>
          <p:nvPr/>
        </p:nvGrpSpPr>
        <p:grpSpPr>
          <a:xfrm>
            <a:off x="6393137" y="1739499"/>
            <a:ext cx="1920251" cy="921721"/>
            <a:chOff x="-221504" y="3236974"/>
            <a:chExt cx="1920251" cy="921721"/>
          </a:xfrm>
        </p:grpSpPr>
        <p:cxnSp>
          <p:nvCxnSpPr>
            <p:cNvPr id="18" name="Straight Arrow Connector 17"/>
            <p:cNvCxnSpPr/>
            <p:nvPr/>
          </p:nvCxnSpPr>
          <p:spPr bwMode="gray">
            <a:xfrm flipH="1" flipV="1">
              <a:off x="-221504" y="3436434"/>
              <a:ext cx="391485" cy="1"/>
            </a:xfrm>
            <a:prstGeom prst="straightConnector1">
              <a:avLst/>
            </a:prstGeom>
            <a:ln w="28575">
              <a:solidFill>
                <a:schemeClr val="accent2"/>
              </a:solidFill>
              <a:tailEnd type="oval" w="med" len="med"/>
            </a:ln>
          </p:spPr>
          <p:style>
            <a:lnRef idx="1">
              <a:schemeClr val="accent1"/>
            </a:lnRef>
            <a:fillRef idx="0">
              <a:schemeClr val="accent1"/>
            </a:fillRef>
            <a:effectRef idx="0">
              <a:schemeClr val="accent1"/>
            </a:effectRef>
            <a:fontRef idx="minor">
              <a:schemeClr val="tx1"/>
            </a:fontRef>
          </p:style>
        </p:cxnSp>
        <p:sp>
          <p:nvSpPr>
            <p:cNvPr id="19" name="AutoShape 4"/>
            <p:cNvSpPr>
              <a:spLocks noChangeArrowheads="1"/>
            </p:cNvSpPr>
            <p:nvPr/>
          </p:nvSpPr>
          <p:spPr bwMode="gray">
            <a:xfrm>
              <a:off x="169981" y="3236974"/>
              <a:ext cx="1528766" cy="921721"/>
            </a:xfrm>
            <a:prstGeom prst="rect">
              <a:avLst/>
            </a:prstGeom>
            <a:solidFill>
              <a:schemeClr val="accent2"/>
            </a:solidFill>
            <a:ln w="25400">
              <a:noFill/>
              <a:miter lim="800000"/>
              <a:headEnd/>
              <a:tailEnd/>
            </a:ln>
            <a:effectLst/>
          </p:spPr>
          <p:txBody>
            <a:bodyPr wrap="square" lIns="27432" tIns="45709" rIns="27432" bIns="27432" anchor="ctr">
              <a:flatTx/>
            </a:bodyPr>
            <a:lstStyle/>
            <a:p>
              <a:pPr algn="ctr" eaLnBrk="0" fontAlgn="base" hangingPunct="0">
                <a:lnSpc>
                  <a:spcPct val="90000"/>
                </a:lnSpc>
                <a:spcAft>
                  <a:spcPct val="0"/>
                </a:spcAft>
                <a:buClr>
                  <a:schemeClr val="accent2"/>
                </a:buClr>
                <a:buSzPct val="90000"/>
                <a:tabLst>
                  <a:tab pos="1603375" algn="ctr"/>
                  <a:tab pos="2627313" algn="ctr"/>
                </a:tabLst>
              </a:pPr>
              <a:r>
                <a:rPr lang="en-US" b="1" dirty="0">
                  <a:solidFill>
                    <a:schemeClr val="bg1"/>
                  </a:solidFill>
                  <a:latin typeface="+mj-lt"/>
                </a:rPr>
                <a:t>Reversals</a:t>
              </a:r>
            </a:p>
          </p:txBody>
        </p:sp>
        <p:cxnSp>
          <p:nvCxnSpPr>
            <p:cNvPr id="20" name="Straight Arrow Connector 19"/>
            <p:cNvCxnSpPr/>
            <p:nvPr/>
          </p:nvCxnSpPr>
          <p:spPr bwMode="gray">
            <a:xfrm flipH="1" flipV="1">
              <a:off x="-221504" y="3951801"/>
              <a:ext cx="391485" cy="1"/>
            </a:xfrm>
            <a:prstGeom prst="straightConnector1">
              <a:avLst/>
            </a:prstGeom>
            <a:ln w="28575">
              <a:solidFill>
                <a:schemeClr val="accent2"/>
              </a:solidFill>
              <a:tailEnd type="oval" w="med" len="med"/>
            </a:ln>
          </p:spPr>
          <p:style>
            <a:lnRef idx="1">
              <a:schemeClr val="accent1"/>
            </a:lnRef>
            <a:fillRef idx="0">
              <a:schemeClr val="accent1"/>
            </a:fillRef>
            <a:effectRef idx="0">
              <a:schemeClr val="accent1"/>
            </a:effectRef>
            <a:fontRef idx="minor">
              <a:schemeClr val="tx1"/>
            </a:fontRef>
          </p:style>
        </p:cxnSp>
      </p:grpSp>
      <p:grpSp>
        <p:nvGrpSpPr>
          <p:cNvPr id="21" name="Group 20"/>
          <p:cNvGrpSpPr/>
          <p:nvPr/>
        </p:nvGrpSpPr>
        <p:grpSpPr>
          <a:xfrm>
            <a:off x="6393137" y="4312635"/>
            <a:ext cx="1920251" cy="921721"/>
            <a:chOff x="-221504" y="3236974"/>
            <a:chExt cx="1920251" cy="921721"/>
          </a:xfrm>
        </p:grpSpPr>
        <p:sp>
          <p:nvSpPr>
            <p:cNvPr id="23" name="AutoShape 4"/>
            <p:cNvSpPr>
              <a:spLocks noChangeArrowheads="1"/>
            </p:cNvSpPr>
            <p:nvPr/>
          </p:nvSpPr>
          <p:spPr bwMode="gray">
            <a:xfrm>
              <a:off x="169981" y="3236974"/>
              <a:ext cx="1528766" cy="921721"/>
            </a:xfrm>
            <a:prstGeom prst="rect">
              <a:avLst/>
            </a:prstGeom>
            <a:solidFill>
              <a:schemeClr val="accent2"/>
            </a:solidFill>
            <a:ln w="25400">
              <a:noFill/>
              <a:miter lim="800000"/>
              <a:headEnd/>
              <a:tailEnd/>
            </a:ln>
            <a:effectLst/>
          </p:spPr>
          <p:txBody>
            <a:bodyPr wrap="square" lIns="27432" tIns="45709" rIns="27432" bIns="27432" anchor="ctr">
              <a:flatTx/>
            </a:bodyPr>
            <a:lstStyle/>
            <a:p>
              <a:pPr algn="ctr" eaLnBrk="0" fontAlgn="base" hangingPunct="0">
                <a:lnSpc>
                  <a:spcPct val="90000"/>
                </a:lnSpc>
                <a:spcAft>
                  <a:spcPct val="0"/>
                </a:spcAft>
                <a:buClr>
                  <a:schemeClr val="accent2"/>
                </a:buClr>
                <a:buSzPct val="90000"/>
                <a:tabLst>
                  <a:tab pos="1603375" algn="ctr"/>
                  <a:tab pos="2627313" algn="ctr"/>
                </a:tabLst>
              </a:pPr>
              <a:r>
                <a:rPr lang="en-US" b="1" dirty="0">
                  <a:solidFill>
                    <a:schemeClr val="bg1"/>
                  </a:solidFill>
                  <a:latin typeface="+mj-lt"/>
                </a:rPr>
                <a:t>Another Reversal</a:t>
              </a:r>
            </a:p>
          </p:txBody>
        </p:sp>
        <p:cxnSp>
          <p:nvCxnSpPr>
            <p:cNvPr id="24" name="Straight Arrow Connector 23"/>
            <p:cNvCxnSpPr/>
            <p:nvPr/>
          </p:nvCxnSpPr>
          <p:spPr bwMode="gray">
            <a:xfrm flipH="1" flipV="1">
              <a:off x="-221504" y="3697834"/>
              <a:ext cx="391485" cy="1"/>
            </a:xfrm>
            <a:prstGeom prst="straightConnector1">
              <a:avLst/>
            </a:prstGeom>
            <a:ln w="28575">
              <a:solidFill>
                <a:schemeClr val="accent2"/>
              </a:solidFill>
              <a:tailEnd type="oval" w="med" len="med"/>
            </a:ln>
          </p:spPr>
          <p:style>
            <a:lnRef idx="1">
              <a:schemeClr val="accent1"/>
            </a:lnRef>
            <a:fillRef idx="0">
              <a:schemeClr val="accent1"/>
            </a:fillRef>
            <a:effectRef idx="0">
              <a:schemeClr val="accent1"/>
            </a:effectRef>
            <a:fontRef idx="minor">
              <a:schemeClr val="tx1"/>
            </a:fontRef>
          </p:style>
        </p:cxnSp>
      </p:grpSp>
      <p:sp>
        <p:nvSpPr>
          <p:cNvPr id="25" name="Text Placeholder 4"/>
          <p:cNvSpPr txBox="1">
            <a:spLocks/>
          </p:cNvSpPr>
          <p:nvPr/>
        </p:nvSpPr>
        <p:spPr bwMode="gray">
          <a:xfrm>
            <a:off x="461961" y="5656490"/>
            <a:ext cx="8220078" cy="654050"/>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hangingPunct="1">
              <a:spcBef>
                <a:spcPts val="0"/>
              </a:spcBef>
              <a:buClr>
                <a:schemeClr val="accent2"/>
              </a:buClr>
              <a:buSzPct val="90000"/>
              <a:defRPr/>
            </a:pPr>
            <a:r>
              <a:rPr lang="en-US" sz="1800" dirty="0">
                <a:solidFill>
                  <a:schemeClr val="bg1"/>
                </a:solidFill>
              </a:rPr>
              <a:t>Reversal: Rating Factors are Reasonable, but Individual Premiums</a:t>
            </a:r>
            <a:br>
              <a:rPr lang="en-US" sz="1800" dirty="0">
                <a:solidFill>
                  <a:schemeClr val="bg1"/>
                </a:solidFill>
              </a:rPr>
            </a:br>
            <a:r>
              <a:rPr lang="en-US" sz="1800" dirty="0">
                <a:solidFill>
                  <a:schemeClr val="bg1"/>
                </a:solidFill>
              </a:rPr>
              <a:t>Do Not Appear to Be</a:t>
            </a:r>
          </a:p>
        </p:txBody>
      </p:sp>
    </p:spTree>
    <p:extLst>
      <p:ext uri="{BB962C8B-B14F-4D97-AF65-F5344CB8AC3E}">
        <p14:creationId xmlns:p14="http://schemas.microsoft.com/office/powerpoint/2010/main" val="3767799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childTnLst>
                          </p:cTn>
                        </p:par>
                        <p:par>
                          <p:cTn id="8" fill="hold">
                            <p:stCondLst>
                              <p:cond delay="1250"/>
                            </p:stCondLst>
                            <p:childTnLst>
                              <p:par>
                                <p:cTn id="9" presetID="10" presetClass="entr" presetSubtype="0" fill="hold" nodeType="afterEffect">
                                  <p:stCondLst>
                                    <p:cond delay="25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1000"/>
                                        <p:tgtEl>
                                          <p:spTgt spid="21"/>
                                        </p:tgtEl>
                                      </p:cBhvr>
                                    </p:animEffect>
                                  </p:childTnLst>
                                </p:cTn>
                              </p:par>
                            </p:childTnLst>
                          </p:cTn>
                        </p:par>
                        <p:par>
                          <p:cTn id="12" fill="hold">
                            <p:stCondLst>
                              <p:cond delay="2500"/>
                            </p:stCondLst>
                            <p:childTnLst>
                              <p:par>
                                <p:cTn id="13" presetID="53" presetClass="entr" presetSubtype="16" fill="hold" grpId="0" nodeType="afterEffect">
                                  <p:stCondLst>
                                    <p:cond delay="250"/>
                                  </p:stCondLst>
                                  <p:childTnLst>
                                    <p:set>
                                      <p:cBhvr>
                                        <p:cTn id="14" dur="1" fill="hold">
                                          <p:stCondLst>
                                            <p:cond delay="0"/>
                                          </p:stCondLst>
                                        </p:cTn>
                                        <p:tgtEl>
                                          <p:spTgt spid="25"/>
                                        </p:tgtEl>
                                        <p:attrNameLst>
                                          <p:attrName>style.visibility</p:attrName>
                                        </p:attrNameLst>
                                      </p:cBhvr>
                                      <p:to>
                                        <p:strVal val="visible"/>
                                      </p:to>
                                    </p:set>
                                    <p:anim calcmode="lin" valueType="num">
                                      <p:cBhvr>
                                        <p:cTn id="15" dur="750" fill="hold"/>
                                        <p:tgtEl>
                                          <p:spTgt spid="25"/>
                                        </p:tgtEl>
                                        <p:attrNameLst>
                                          <p:attrName>ppt_w</p:attrName>
                                        </p:attrNameLst>
                                      </p:cBhvr>
                                      <p:tavLst>
                                        <p:tav tm="0">
                                          <p:val>
                                            <p:fltVal val="0"/>
                                          </p:val>
                                        </p:tav>
                                        <p:tav tm="100000">
                                          <p:val>
                                            <p:strVal val="#ppt_w"/>
                                          </p:val>
                                        </p:tav>
                                      </p:tavLst>
                                    </p:anim>
                                    <p:anim calcmode="lin" valueType="num">
                                      <p:cBhvr>
                                        <p:cTn id="16" dur="750" fill="hold"/>
                                        <p:tgtEl>
                                          <p:spTgt spid="25"/>
                                        </p:tgtEl>
                                        <p:attrNameLst>
                                          <p:attrName>ppt_h</p:attrName>
                                        </p:attrNameLst>
                                      </p:cBhvr>
                                      <p:tavLst>
                                        <p:tav tm="0">
                                          <p:val>
                                            <p:fltVal val="0"/>
                                          </p:val>
                                        </p:tav>
                                        <p:tav tm="100000">
                                          <p:val>
                                            <p:strVal val="#ppt_h"/>
                                          </p:val>
                                        </p:tav>
                                      </p:tavLst>
                                    </p:anim>
                                    <p:animEffect transition="in" filter="fade">
                                      <p:cBhvr>
                                        <p:cTn id="17"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is P.O. Different From the Past?</a:t>
            </a:r>
          </a:p>
        </p:txBody>
      </p:sp>
      <p:sp>
        <p:nvSpPr>
          <p:cNvPr id="24" name="Text Placeholder 4"/>
          <p:cNvSpPr txBox="1">
            <a:spLocks/>
          </p:cNvSpPr>
          <p:nvPr/>
        </p:nvSpPr>
        <p:spPr bwMode="gray">
          <a:xfrm>
            <a:off x="4687888" y="1393825"/>
            <a:ext cx="3994150" cy="614190"/>
          </a:xfrm>
          <a:prstGeom prst="snip1Rect">
            <a:avLst/>
          </a:prstGeom>
          <a:solidFill>
            <a:srgbClr val="337DBE"/>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lnSpc>
                <a:spcPct val="100000"/>
              </a:lnSpc>
              <a:spcBef>
                <a:spcPts val="0"/>
              </a:spcBef>
            </a:pPr>
            <a:r>
              <a:rPr lang="en-US" sz="2400" dirty="0">
                <a:solidFill>
                  <a:schemeClr val="bg1"/>
                </a:solidFill>
              </a:rPr>
              <a:t>Opponents</a:t>
            </a:r>
          </a:p>
        </p:txBody>
      </p:sp>
      <p:sp>
        <p:nvSpPr>
          <p:cNvPr id="25" name="Text Placeholder 4"/>
          <p:cNvSpPr txBox="1">
            <a:spLocks/>
          </p:cNvSpPr>
          <p:nvPr/>
        </p:nvSpPr>
        <p:spPr bwMode="gray">
          <a:xfrm>
            <a:off x="461963" y="1393825"/>
            <a:ext cx="3994150" cy="614190"/>
          </a:xfrm>
          <a:prstGeom prst="snip1Rect">
            <a:avLst/>
          </a:prstGeom>
          <a:solidFill>
            <a:srgbClr val="337DBE"/>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lnSpc>
                <a:spcPct val="100000"/>
              </a:lnSpc>
              <a:spcBef>
                <a:spcPts val="0"/>
              </a:spcBef>
            </a:pPr>
            <a:r>
              <a:rPr lang="en-US" sz="2400" dirty="0">
                <a:solidFill>
                  <a:schemeClr val="bg1"/>
                </a:solidFill>
              </a:rPr>
              <a:t>Proponents</a:t>
            </a:r>
          </a:p>
        </p:txBody>
      </p:sp>
      <p:sp>
        <p:nvSpPr>
          <p:cNvPr id="26" name="Content Placeholder 6"/>
          <p:cNvSpPr txBox="1">
            <a:spLocks/>
          </p:cNvSpPr>
          <p:nvPr/>
        </p:nvSpPr>
        <p:spPr>
          <a:xfrm>
            <a:off x="457200" y="2161635"/>
            <a:ext cx="4040188" cy="2599686"/>
          </a:xfrm>
          <a:prstGeom prst="rect">
            <a:avLst/>
          </a:prstGeom>
        </p:spPr>
        <p:txBody>
          <a:bodyPr>
            <a:spAutoFit/>
          </a:bodyPr>
          <a:lstStyle>
            <a:lvl1pPr marL="292608" indent="-292608" algn="l" defTabSz="914400" rtl="0" eaLnBrk="1" latinLnBrk="0" hangingPunct="1">
              <a:lnSpc>
                <a:spcPct val="90000"/>
              </a:lnSpc>
              <a:spcBef>
                <a:spcPts val="2000"/>
              </a:spcBef>
              <a:buClr>
                <a:srgbClr val="337DBE"/>
              </a:buClr>
              <a:buSzPct val="77000"/>
              <a:buFont typeface="Wingdings 3" panose="05040102010807070707" pitchFamily="18" charset="2"/>
              <a:buChar char=""/>
              <a:defRPr sz="2200" kern="1200">
                <a:solidFill>
                  <a:schemeClr val="tx1"/>
                </a:solidFill>
                <a:latin typeface="+mn-lt"/>
                <a:ea typeface="+mn-ea"/>
                <a:cs typeface="+mn-cs"/>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a:t>It’s Not, Except Software Replaces Subjective Process</a:t>
            </a:r>
          </a:p>
          <a:p>
            <a:r>
              <a:rPr lang="en-US" sz="2000" dirty="0"/>
              <a:t>Allowed Under Current Actuarial Standards of Practice [Statement of Principles?]</a:t>
            </a:r>
          </a:p>
          <a:p>
            <a:r>
              <a:rPr lang="en-US" sz="2000" dirty="0"/>
              <a:t>It Isn’t Price Optimization – Not Maximizing Profits</a:t>
            </a:r>
          </a:p>
        </p:txBody>
      </p:sp>
      <p:sp>
        <p:nvSpPr>
          <p:cNvPr id="27" name="Content Placeholder 8"/>
          <p:cNvSpPr txBox="1">
            <a:spLocks/>
          </p:cNvSpPr>
          <p:nvPr/>
        </p:nvSpPr>
        <p:spPr>
          <a:xfrm>
            <a:off x="4687889" y="2161635"/>
            <a:ext cx="3994150" cy="2987485"/>
          </a:xfrm>
          <a:prstGeom prst="rect">
            <a:avLst/>
          </a:prstGeom>
        </p:spPr>
        <p:txBody>
          <a:bodyPr>
            <a:spAutoFit/>
          </a:bodyPr>
          <a:lstStyle>
            <a:lvl1pPr marL="292608" indent="-292608" algn="l" defTabSz="914400" rtl="0" eaLnBrk="1" latinLnBrk="0" hangingPunct="1">
              <a:lnSpc>
                <a:spcPct val="90000"/>
              </a:lnSpc>
              <a:spcBef>
                <a:spcPts val="2000"/>
              </a:spcBef>
              <a:buClr>
                <a:srgbClr val="337DBE"/>
              </a:buClr>
              <a:buSzPct val="77000"/>
              <a:buFont typeface="Wingdings 3" panose="05040102010807070707" pitchFamily="18" charset="2"/>
              <a:buChar char=""/>
              <a:defRPr sz="2200" kern="1200">
                <a:solidFill>
                  <a:schemeClr val="tx1"/>
                </a:solidFill>
                <a:latin typeface="+mn-lt"/>
                <a:ea typeface="+mn-ea"/>
                <a:cs typeface="+mn-cs"/>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a:t>Gouges Customers, Particularly Those Who</a:t>
            </a:r>
            <a:br>
              <a:rPr lang="en-US" sz="2000" dirty="0"/>
            </a:br>
            <a:r>
              <a:rPr lang="en-US" sz="2000" dirty="0"/>
              <a:t>Shop Less </a:t>
            </a:r>
          </a:p>
          <a:p>
            <a:pPr lvl="1"/>
            <a:r>
              <a:rPr lang="en-US" sz="1800" dirty="0"/>
              <a:t>Renewals and the Poor</a:t>
            </a:r>
          </a:p>
          <a:p>
            <a:pPr>
              <a:spcBef>
                <a:spcPts val="1200"/>
              </a:spcBef>
            </a:pPr>
            <a:r>
              <a:rPr lang="en-US" sz="2000" dirty="0"/>
              <a:t>Conflicts With State</a:t>
            </a:r>
            <a:br>
              <a:rPr lang="en-US" sz="2000" dirty="0"/>
            </a:br>
            <a:r>
              <a:rPr lang="en-US" sz="2000" dirty="0"/>
              <a:t>Rating Laws </a:t>
            </a:r>
          </a:p>
          <a:p>
            <a:pPr lvl="1"/>
            <a:r>
              <a:rPr lang="en-US" sz="1800" dirty="0"/>
              <a:t>‘Not to Be Excessive, Inadequate, Unfairly Discriminatory’</a:t>
            </a:r>
            <a:endParaRPr lang="en-US" sz="2000" dirty="0"/>
          </a:p>
        </p:txBody>
      </p:sp>
      <p:sp>
        <p:nvSpPr>
          <p:cNvPr id="28" name="Text Placeholder 4"/>
          <p:cNvSpPr txBox="1">
            <a:spLocks/>
          </p:cNvSpPr>
          <p:nvPr/>
        </p:nvSpPr>
        <p:spPr bwMode="gray">
          <a:xfrm>
            <a:off x="741621" y="5234035"/>
            <a:ext cx="7660759" cy="652885"/>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hangingPunct="1">
              <a:spcBef>
                <a:spcPts val="0"/>
              </a:spcBef>
              <a:buClr>
                <a:schemeClr val="accent2"/>
              </a:buClr>
              <a:buSzPct val="90000"/>
              <a:defRPr/>
            </a:pPr>
            <a:r>
              <a:rPr lang="en-US" sz="2200" dirty="0">
                <a:solidFill>
                  <a:schemeClr val="bg1"/>
                </a:solidFill>
              </a:rPr>
              <a:t>Each Side Has Counterarguments, of Course</a:t>
            </a:r>
          </a:p>
        </p:txBody>
      </p:sp>
    </p:spTree>
    <p:extLst>
      <p:ext uri="{BB962C8B-B14F-4D97-AF65-F5344CB8AC3E}">
        <p14:creationId xmlns:p14="http://schemas.microsoft.com/office/powerpoint/2010/main" val="2474139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fade">
                                      <p:cBhvr>
                                        <p:cTn id="7" dur="1000"/>
                                        <p:tgtEl>
                                          <p:spTgt spid="26">
                                            <p:txEl>
                                              <p:pRg st="0" end="0"/>
                                            </p:txEl>
                                          </p:spTgt>
                                        </p:tgtEl>
                                      </p:cBhvr>
                                    </p:animEffect>
                                    <p:anim calcmode="lin" valueType="num">
                                      <p:cBhvr>
                                        <p:cTn id="8" dur="10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750"/>
                                  </p:stCondLst>
                                  <p:childTnLst>
                                    <p:set>
                                      <p:cBhvr>
                                        <p:cTn id="12" dur="1" fill="hold">
                                          <p:stCondLst>
                                            <p:cond delay="0"/>
                                          </p:stCondLst>
                                        </p:cTn>
                                        <p:tgtEl>
                                          <p:spTgt spid="26">
                                            <p:txEl>
                                              <p:pRg st="1" end="1"/>
                                            </p:txEl>
                                          </p:spTgt>
                                        </p:tgtEl>
                                        <p:attrNameLst>
                                          <p:attrName>style.visibility</p:attrName>
                                        </p:attrNameLst>
                                      </p:cBhvr>
                                      <p:to>
                                        <p:strVal val="visible"/>
                                      </p:to>
                                    </p:set>
                                    <p:animEffect transition="in" filter="fade">
                                      <p:cBhvr>
                                        <p:cTn id="13" dur="1000"/>
                                        <p:tgtEl>
                                          <p:spTgt spid="26">
                                            <p:txEl>
                                              <p:pRg st="1" end="1"/>
                                            </p:txEl>
                                          </p:spTgt>
                                        </p:tgtEl>
                                      </p:cBhvr>
                                    </p:animEffect>
                                    <p:anim calcmode="lin" valueType="num">
                                      <p:cBhvr>
                                        <p:cTn id="14" dur="1000" fill="hold"/>
                                        <p:tgtEl>
                                          <p:spTgt spid="26">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26">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750"/>
                            </p:stCondLst>
                            <p:childTnLst>
                              <p:par>
                                <p:cTn id="17" presetID="42" presetClass="entr" presetSubtype="0" fill="hold" grpId="0" nodeType="afterEffect">
                                  <p:stCondLst>
                                    <p:cond delay="750"/>
                                  </p:stCondLst>
                                  <p:childTnLst>
                                    <p:set>
                                      <p:cBhvr>
                                        <p:cTn id="18" dur="1" fill="hold">
                                          <p:stCondLst>
                                            <p:cond delay="0"/>
                                          </p:stCondLst>
                                        </p:cTn>
                                        <p:tgtEl>
                                          <p:spTgt spid="26">
                                            <p:txEl>
                                              <p:pRg st="2" end="2"/>
                                            </p:txEl>
                                          </p:spTgt>
                                        </p:tgtEl>
                                        <p:attrNameLst>
                                          <p:attrName>style.visibility</p:attrName>
                                        </p:attrNameLst>
                                      </p:cBhvr>
                                      <p:to>
                                        <p:strVal val="visible"/>
                                      </p:to>
                                    </p:set>
                                    <p:animEffect transition="in" filter="fade">
                                      <p:cBhvr>
                                        <p:cTn id="19" dur="1000"/>
                                        <p:tgtEl>
                                          <p:spTgt spid="26">
                                            <p:txEl>
                                              <p:pRg st="2" end="2"/>
                                            </p:txEl>
                                          </p:spTgt>
                                        </p:tgtEl>
                                      </p:cBhvr>
                                    </p:animEffect>
                                    <p:anim calcmode="lin" valueType="num">
                                      <p:cBhvr>
                                        <p:cTn id="20" dur="10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childTnLst>
                                </p:cTn>
                              </p:par>
                            </p:childTnLst>
                          </p:cTn>
                        </p:par>
                        <p:par>
                          <p:cTn id="27" fill="hold">
                            <p:stCondLst>
                              <p:cond delay="500"/>
                            </p:stCondLst>
                            <p:childTnLst>
                              <p:par>
                                <p:cTn id="28" presetID="42" presetClass="entr" presetSubtype="0" fill="hold" grpId="0" nodeType="afterEffect">
                                  <p:stCondLst>
                                    <p:cond delay="0"/>
                                  </p:stCondLst>
                                  <p:childTnLst>
                                    <p:set>
                                      <p:cBhvr>
                                        <p:cTn id="29" dur="1" fill="hold">
                                          <p:stCondLst>
                                            <p:cond delay="0"/>
                                          </p:stCondLst>
                                        </p:cTn>
                                        <p:tgtEl>
                                          <p:spTgt spid="27">
                                            <p:txEl>
                                              <p:pRg st="0" end="0"/>
                                            </p:txEl>
                                          </p:spTgt>
                                        </p:tgtEl>
                                        <p:attrNameLst>
                                          <p:attrName>style.visibility</p:attrName>
                                        </p:attrNameLst>
                                      </p:cBhvr>
                                      <p:to>
                                        <p:strVal val="visible"/>
                                      </p:to>
                                    </p:set>
                                    <p:animEffect transition="in" filter="fade">
                                      <p:cBhvr>
                                        <p:cTn id="30" dur="1000"/>
                                        <p:tgtEl>
                                          <p:spTgt spid="27">
                                            <p:txEl>
                                              <p:pRg st="0" end="0"/>
                                            </p:txEl>
                                          </p:spTgt>
                                        </p:tgtEl>
                                      </p:cBhvr>
                                    </p:animEffect>
                                    <p:anim calcmode="lin" valueType="num">
                                      <p:cBhvr>
                                        <p:cTn id="31" dur="1000" fill="hold"/>
                                        <p:tgtEl>
                                          <p:spTgt spid="27">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27">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750"/>
                                  </p:stCondLst>
                                  <p:childTnLst>
                                    <p:set>
                                      <p:cBhvr>
                                        <p:cTn id="35" dur="1" fill="hold">
                                          <p:stCondLst>
                                            <p:cond delay="0"/>
                                          </p:stCondLst>
                                        </p:cTn>
                                        <p:tgtEl>
                                          <p:spTgt spid="27">
                                            <p:txEl>
                                              <p:pRg st="1" end="1"/>
                                            </p:txEl>
                                          </p:spTgt>
                                        </p:tgtEl>
                                        <p:attrNameLst>
                                          <p:attrName>style.visibility</p:attrName>
                                        </p:attrNameLst>
                                      </p:cBhvr>
                                      <p:to>
                                        <p:strVal val="visible"/>
                                      </p:to>
                                    </p:set>
                                    <p:animEffect transition="in" filter="fade">
                                      <p:cBhvr>
                                        <p:cTn id="36" dur="1000"/>
                                        <p:tgtEl>
                                          <p:spTgt spid="27">
                                            <p:txEl>
                                              <p:pRg st="1" end="1"/>
                                            </p:txEl>
                                          </p:spTgt>
                                        </p:tgtEl>
                                      </p:cBhvr>
                                    </p:animEffect>
                                    <p:anim calcmode="lin" valueType="num">
                                      <p:cBhvr>
                                        <p:cTn id="37" dur="1000" fill="hold"/>
                                        <p:tgtEl>
                                          <p:spTgt spid="27">
                                            <p:txEl>
                                              <p:pRg st="1" end="1"/>
                                            </p:txEl>
                                          </p:spTgt>
                                        </p:tgtEl>
                                        <p:attrNameLst>
                                          <p:attrName>ppt_x</p:attrName>
                                        </p:attrNameLst>
                                      </p:cBhvr>
                                      <p:tavLst>
                                        <p:tav tm="0">
                                          <p:val>
                                            <p:strVal val="#ppt_x"/>
                                          </p:val>
                                        </p:tav>
                                        <p:tav tm="100000">
                                          <p:val>
                                            <p:strVal val="#ppt_x"/>
                                          </p:val>
                                        </p:tav>
                                      </p:tavLst>
                                    </p:anim>
                                    <p:anim calcmode="lin" valueType="num">
                                      <p:cBhvr>
                                        <p:cTn id="38" dur="1000" fill="hold"/>
                                        <p:tgtEl>
                                          <p:spTgt spid="27">
                                            <p:txEl>
                                              <p:pRg st="1" end="1"/>
                                            </p:txEl>
                                          </p:spTgt>
                                        </p:tgtEl>
                                        <p:attrNameLst>
                                          <p:attrName>ppt_y</p:attrName>
                                        </p:attrNameLst>
                                      </p:cBhvr>
                                      <p:tavLst>
                                        <p:tav tm="0">
                                          <p:val>
                                            <p:strVal val="#ppt_y+.1"/>
                                          </p:val>
                                        </p:tav>
                                        <p:tav tm="100000">
                                          <p:val>
                                            <p:strVal val="#ppt_y"/>
                                          </p:val>
                                        </p:tav>
                                      </p:tavLst>
                                    </p:anim>
                                  </p:childTnLst>
                                </p:cTn>
                              </p:par>
                            </p:childTnLst>
                          </p:cTn>
                        </p:par>
                        <p:par>
                          <p:cTn id="39" fill="hold">
                            <p:stCondLst>
                              <p:cond delay="3250"/>
                            </p:stCondLst>
                            <p:childTnLst>
                              <p:par>
                                <p:cTn id="40" presetID="42" presetClass="entr" presetSubtype="0" fill="hold" grpId="0" nodeType="afterEffect">
                                  <p:stCondLst>
                                    <p:cond delay="750"/>
                                  </p:stCondLst>
                                  <p:childTnLst>
                                    <p:set>
                                      <p:cBhvr>
                                        <p:cTn id="41" dur="1" fill="hold">
                                          <p:stCondLst>
                                            <p:cond delay="0"/>
                                          </p:stCondLst>
                                        </p:cTn>
                                        <p:tgtEl>
                                          <p:spTgt spid="27">
                                            <p:txEl>
                                              <p:pRg st="2" end="2"/>
                                            </p:txEl>
                                          </p:spTgt>
                                        </p:tgtEl>
                                        <p:attrNameLst>
                                          <p:attrName>style.visibility</p:attrName>
                                        </p:attrNameLst>
                                      </p:cBhvr>
                                      <p:to>
                                        <p:strVal val="visible"/>
                                      </p:to>
                                    </p:set>
                                    <p:animEffect transition="in" filter="fade">
                                      <p:cBhvr>
                                        <p:cTn id="42" dur="1000"/>
                                        <p:tgtEl>
                                          <p:spTgt spid="27">
                                            <p:txEl>
                                              <p:pRg st="2" end="2"/>
                                            </p:txEl>
                                          </p:spTgt>
                                        </p:tgtEl>
                                      </p:cBhvr>
                                    </p:animEffect>
                                    <p:anim calcmode="lin" valueType="num">
                                      <p:cBhvr>
                                        <p:cTn id="43" dur="1000" fill="hold"/>
                                        <p:tgtEl>
                                          <p:spTgt spid="27">
                                            <p:txEl>
                                              <p:pRg st="2" end="2"/>
                                            </p:txEl>
                                          </p:spTgt>
                                        </p:tgtEl>
                                        <p:attrNameLst>
                                          <p:attrName>ppt_x</p:attrName>
                                        </p:attrNameLst>
                                      </p:cBhvr>
                                      <p:tavLst>
                                        <p:tav tm="0">
                                          <p:val>
                                            <p:strVal val="#ppt_x"/>
                                          </p:val>
                                        </p:tav>
                                        <p:tav tm="100000">
                                          <p:val>
                                            <p:strVal val="#ppt_x"/>
                                          </p:val>
                                        </p:tav>
                                      </p:tavLst>
                                    </p:anim>
                                    <p:anim calcmode="lin" valueType="num">
                                      <p:cBhvr>
                                        <p:cTn id="44" dur="1000" fill="hold"/>
                                        <p:tgtEl>
                                          <p:spTgt spid="27">
                                            <p:txEl>
                                              <p:pRg st="2" end="2"/>
                                            </p:txEl>
                                          </p:spTgt>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42" presetClass="entr" presetSubtype="0" fill="hold" grpId="0" nodeType="afterEffect">
                                  <p:stCondLst>
                                    <p:cond delay="750"/>
                                  </p:stCondLst>
                                  <p:childTnLst>
                                    <p:set>
                                      <p:cBhvr>
                                        <p:cTn id="47" dur="1" fill="hold">
                                          <p:stCondLst>
                                            <p:cond delay="0"/>
                                          </p:stCondLst>
                                        </p:cTn>
                                        <p:tgtEl>
                                          <p:spTgt spid="27">
                                            <p:txEl>
                                              <p:pRg st="3" end="3"/>
                                            </p:txEl>
                                          </p:spTgt>
                                        </p:tgtEl>
                                        <p:attrNameLst>
                                          <p:attrName>style.visibility</p:attrName>
                                        </p:attrNameLst>
                                      </p:cBhvr>
                                      <p:to>
                                        <p:strVal val="visible"/>
                                      </p:to>
                                    </p:set>
                                    <p:animEffect transition="in" filter="fade">
                                      <p:cBhvr>
                                        <p:cTn id="48" dur="1000"/>
                                        <p:tgtEl>
                                          <p:spTgt spid="27">
                                            <p:txEl>
                                              <p:pRg st="3" end="3"/>
                                            </p:txEl>
                                          </p:spTgt>
                                        </p:tgtEl>
                                      </p:cBhvr>
                                    </p:animEffect>
                                    <p:anim calcmode="lin" valueType="num">
                                      <p:cBhvr>
                                        <p:cTn id="49" dur="1000" fill="hold"/>
                                        <p:tgtEl>
                                          <p:spTgt spid="27">
                                            <p:txEl>
                                              <p:pRg st="3" end="3"/>
                                            </p:txEl>
                                          </p:spTgt>
                                        </p:tgtEl>
                                        <p:attrNameLst>
                                          <p:attrName>ppt_x</p:attrName>
                                        </p:attrNameLst>
                                      </p:cBhvr>
                                      <p:tavLst>
                                        <p:tav tm="0">
                                          <p:val>
                                            <p:strVal val="#ppt_x"/>
                                          </p:val>
                                        </p:tav>
                                        <p:tav tm="100000">
                                          <p:val>
                                            <p:strVal val="#ppt_x"/>
                                          </p:val>
                                        </p:tav>
                                      </p:tavLst>
                                    </p:anim>
                                    <p:anim calcmode="lin" valueType="num">
                                      <p:cBhvr>
                                        <p:cTn id="50" dur="1000" fill="hold"/>
                                        <p:tgtEl>
                                          <p:spTgt spid="27">
                                            <p:txEl>
                                              <p:pRg st="3" end="3"/>
                                            </p:txEl>
                                          </p:spTgt>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53" presetClass="entr" presetSubtype="16"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 calcmode="lin" valueType="num">
                                      <p:cBhvr>
                                        <p:cTn id="54" dur="1000" fill="hold"/>
                                        <p:tgtEl>
                                          <p:spTgt spid="28"/>
                                        </p:tgtEl>
                                        <p:attrNameLst>
                                          <p:attrName>ppt_w</p:attrName>
                                        </p:attrNameLst>
                                      </p:cBhvr>
                                      <p:tavLst>
                                        <p:tav tm="0">
                                          <p:val>
                                            <p:fltVal val="0"/>
                                          </p:val>
                                        </p:tav>
                                        <p:tav tm="100000">
                                          <p:val>
                                            <p:strVal val="#ppt_w"/>
                                          </p:val>
                                        </p:tav>
                                      </p:tavLst>
                                    </p:anim>
                                    <p:anim calcmode="lin" valueType="num">
                                      <p:cBhvr>
                                        <p:cTn id="55" dur="1000" fill="hold"/>
                                        <p:tgtEl>
                                          <p:spTgt spid="28"/>
                                        </p:tgtEl>
                                        <p:attrNameLst>
                                          <p:attrName>ppt_h</p:attrName>
                                        </p:attrNameLst>
                                      </p:cBhvr>
                                      <p:tavLst>
                                        <p:tav tm="0">
                                          <p:val>
                                            <p:fltVal val="0"/>
                                          </p:val>
                                        </p:tav>
                                        <p:tav tm="100000">
                                          <p:val>
                                            <p:strVal val="#ppt_h"/>
                                          </p:val>
                                        </p:tav>
                                      </p:tavLst>
                                    </p:anim>
                                    <p:animEffect transition="in" filter="fade">
                                      <p:cBhvr>
                                        <p:cTn id="56"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6" grpId="0" build="p"/>
      <p:bldP spid="27" grpId="0" build="p"/>
      <p:bldP spid="2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Issue?</a:t>
            </a:r>
          </a:p>
        </p:txBody>
      </p:sp>
      <p:sp>
        <p:nvSpPr>
          <p:cNvPr id="3" name="Text Placeholder 2"/>
          <p:cNvSpPr>
            <a:spLocks noGrp="1"/>
          </p:cNvSpPr>
          <p:nvPr>
            <p:ph type="body" idx="1"/>
          </p:nvPr>
        </p:nvSpPr>
        <p:spPr>
          <a:xfrm>
            <a:off x="356616" y="1883664"/>
            <a:ext cx="5004278" cy="4041648"/>
          </a:xfrm>
        </p:spPr>
        <p:txBody>
          <a:bodyPr/>
          <a:lstStyle/>
          <a:p>
            <a:r>
              <a:rPr lang="en-US" dirty="0"/>
              <a:t>The practice of charging something </a:t>
            </a:r>
            <a:br>
              <a:rPr lang="en-US" dirty="0"/>
            </a:br>
            <a:r>
              <a:rPr lang="en-US" dirty="0"/>
              <a:t>other than the technical price?</a:t>
            </a:r>
          </a:p>
          <a:p>
            <a:r>
              <a:rPr lang="en-US" dirty="0"/>
              <a:t>The software that insurers can </a:t>
            </a:r>
            <a:br>
              <a:rPr lang="en-US" dirty="0"/>
            </a:br>
            <a:r>
              <a:rPr lang="en-US" dirty="0"/>
              <a:t>use to move from technical price </a:t>
            </a:r>
            <a:br>
              <a:rPr lang="en-US" dirty="0"/>
            </a:br>
            <a:r>
              <a:rPr lang="en-US" dirty="0"/>
              <a:t>to street price?</a:t>
            </a:r>
          </a:p>
          <a:p>
            <a:r>
              <a:rPr lang="en-US" dirty="0"/>
              <a:t>The variables that insurers use </a:t>
            </a:r>
            <a:br>
              <a:rPr lang="en-US" dirty="0"/>
            </a:br>
            <a:r>
              <a:rPr lang="en-US" dirty="0"/>
              <a:t>to move from technical price to street price?</a:t>
            </a:r>
          </a:p>
        </p:txBody>
      </p:sp>
      <p:grpSp>
        <p:nvGrpSpPr>
          <p:cNvPr id="4" name="Group 3"/>
          <p:cNvGrpSpPr/>
          <p:nvPr/>
        </p:nvGrpSpPr>
        <p:grpSpPr>
          <a:xfrm>
            <a:off x="5181600" y="2175435"/>
            <a:ext cx="2131882" cy="1249083"/>
            <a:chOff x="5181600" y="2175435"/>
            <a:chExt cx="2131882" cy="1249083"/>
          </a:xfrm>
        </p:grpSpPr>
        <p:sp>
          <p:nvSpPr>
            <p:cNvPr id="16" name="AutoShape 4"/>
            <p:cNvSpPr>
              <a:spLocks noChangeArrowheads="1"/>
            </p:cNvSpPr>
            <p:nvPr/>
          </p:nvSpPr>
          <p:spPr bwMode="gray">
            <a:xfrm>
              <a:off x="5809112" y="2175435"/>
              <a:ext cx="1504370" cy="1249083"/>
            </a:xfrm>
            <a:prstGeom prst="rect">
              <a:avLst/>
            </a:prstGeom>
            <a:solidFill>
              <a:schemeClr val="accent1"/>
            </a:solidFill>
            <a:ln w="25400">
              <a:solidFill>
                <a:schemeClr val="accent1"/>
              </a:solidFill>
              <a:miter lim="800000"/>
              <a:headEnd/>
              <a:tailEnd/>
            </a:ln>
            <a:effectLst/>
          </p:spPr>
          <p:txBody>
            <a:bodyPr wrap="square" lIns="91418" tIns="45709" rIns="91418" bIns="45709" anchor="ctr">
              <a:flatTx/>
            </a:bodyPr>
            <a:lstStyle/>
            <a:p>
              <a:pPr algn="ctr" eaLnBrk="0" fontAlgn="base" hangingPunct="0">
                <a:lnSpc>
                  <a:spcPct val="90000"/>
                </a:lnSpc>
                <a:spcBef>
                  <a:spcPts val="300"/>
                </a:spcBef>
                <a:spcAft>
                  <a:spcPct val="0"/>
                </a:spcAft>
                <a:buClr>
                  <a:schemeClr val="accent2"/>
                </a:buClr>
                <a:buSzPct val="90000"/>
                <a:tabLst>
                  <a:tab pos="1603375" algn="ctr"/>
                  <a:tab pos="2627313" algn="ctr"/>
                </a:tabLst>
              </a:pPr>
              <a:r>
                <a:rPr lang="en-US" sz="1400" b="1" dirty="0">
                  <a:solidFill>
                    <a:schemeClr val="bg1"/>
                  </a:solidFill>
                  <a:latin typeface="+mj-lt"/>
                </a:rPr>
                <a:t>Debate </a:t>
              </a:r>
              <a:br>
                <a:rPr lang="en-US" sz="1400" b="1" dirty="0">
                  <a:solidFill>
                    <a:schemeClr val="bg1"/>
                  </a:solidFill>
                  <a:latin typeface="+mj-lt"/>
                </a:rPr>
              </a:br>
              <a:r>
                <a:rPr lang="en-US" sz="1400" b="1" dirty="0">
                  <a:solidFill>
                    <a:schemeClr val="bg1"/>
                  </a:solidFill>
                  <a:latin typeface="+mj-lt"/>
                </a:rPr>
                <a:t>is Here</a:t>
              </a:r>
            </a:p>
          </p:txBody>
        </p:sp>
        <p:cxnSp>
          <p:nvCxnSpPr>
            <p:cNvPr id="17" name="Straight Arrow Connector 16"/>
            <p:cNvCxnSpPr/>
            <p:nvPr/>
          </p:nvCxnSpPr>
          <p:spPr bwMode="gray">
            <a:xfrm flipH="1">
              <a:off x="5181600" y="2302072"/>
              <a:ext cx="818640" cy="0"/>
            </a:xfrm>
            <a:prstGeom prst="straightConnector1">
              <a:avLst/>
            </a:prstGeom>
            <a:noFill/>
            <a:ln w="25400">
              <a:solidFill>
                <a:schemeClr val="accent1"/>
              </a:solidFill>
              <a:round/>
              <a:headEnd/>
              <a:tailEnd type="oval" w="med" len="med"/>
            </a:ln>
            <a:effectLst/>
          </p:spPr>
        </p:cxnSp>
        <p:cxnSp>
          <p:nvCxnSpPr>
            <p:cNvPr id="19" name="Straight Arrow Connector 18"/>
            <p:cNvCxnSpPr/>
            <p:nvPr/>
          </p:nvCxnSpPr>
          <p:spPr bwMode="gray">
            <a:xfrm flipH="1">
              <a:off x="5181600" y="3246354"/>
              <a:ext cx="818640" cy="0"/>
            </a:xfrm>
            <a:prstGeom prst="straightConnector1">
              <a:avLst/>
            </a:prstGeom>
            <a:noFill/>
            <a:ln w="25400">
              <a:solidFill>
                <a:schemeClr val="accent1"/>
              </a:solidFill>
              <a:round/>
              <a:headEnd/>
              <a:tailEnd type="oval" w="med" len="med"/>
            </a:ln>
            <a:effectLst/>
          </p:spPr>
        </p:cxnSp>
      </p:grpSp>
      <p:grpSp>
        <p:nvGrpSpPr>
          <p:cNvPr id="5" name="Group 4"/>
          <p:cNvGrpSpPr/>
          <p:nvPr/>
        </p:nvGrpSpPr>
        <p:grpSpPr>
          <a:xfrm>
            <a:off x="5181600" y="4041884"/>
            <a:ext cx="2131882" cy="751566"/>
            <a:chOff x="5181600" y="4041884"/>
            <a:chExt cx="2131882" cy="751566"/>
          </a:xfrm>
        </p:grpSpPr>
        <p:sp>
          <p:nvSpPr>
            <p:cNvPr id="22" name="AutoShape 4"/>
            <p:cNvSpPr>
              <a:spLocks noChangeArrowheads="1"/>
            </p:cNvSpPr>
            <p:nvPr/>
          </p:nvSpPr>
          <p:spPr bwMode="gray">
            <a:xfrm>
              <a:off x="5809112" y="4041884"/>
              <a:ext cx="1504370" cy="751566"/>
            </a:xfrm>
            <a:prstGeom prst="rect">
              <a:avLst/>
            </a:prstGeom>
            <a:solidFill>
              <a:schemeClr val="accent2"/>
            </a:solidFill>
            <a:ln w="25400">
              <a:solidFill>
                <a:schemeClr val="accent2"/>
              </a:solidFill>
              <a:miter lim="800000"/>
              <a:headEnd/>
              <a:tailEnd/>
            </a:ln>
            <a:effectLst/>
          </p:spPr>
          <p:txBody>
            <a:bodyPr wrap="square" lIns="91418" tIns="45709" rIns="91418" bIns="45709" anchor="ctr">
              <a:flatTx/>
            </a:bodyPr>
            <a:lstStyle/>
            <a:p>
              <a:pPr algn="ctr" eaLnBrk="0" fontAlgn="base" hangingPunct="0">
                <a:lnSpc>
                  <a:spcPct val="90000"/>
                </a:lnSpc>
                <a:spcBef>
                  <a:spcPts val="300"/>
                </a:spcBef>
                <a:spcAft>
                  <a:spcPct val="0"/>
                </a:spcAft>
                <a:buClr>
                  <a:schemeClr val="accent2"/>
                </a:buClr>
                <a:buSzPct val="90000"/>
                <a:tabLst>
                  <a:tab pos="1603375" algn="ctr"/>
                  <a:tab pos="2627313" algn="ctr"/>
                </a:tabLst>
              </a:pPr>
              <a:r>
                <a:rPr lang="en-US" sz="1400" b="1" dirty="0">
                  <a:solidFill>
                    <a:schemeClr val="bg1"/>
                  </a:solidFill>
                  <a:latin typeface="+mj-lt"/>
                </a:rPr>
                <a:t>Debate Should Be Here</a:t>
              </a:r>
            </a:p>
          </p:txBody>
        </p:sp>
        <p:cxnSp>
          <p:nvCxnSpPr>
            <p:cNvPr id="23" name="Straight Arrow Connector 22"/>
            <p:cNvCxnSpPr/>
            <p:nvPr/>
          </p:nvCxnSpPr>
          <p:spPr bwMode="gray">
            <a:xfrm flipH="1">
              <a:off x="5181600" y="4417667"/>
              <a:ext cx="627512" cy="0"/>
            </a:xfrm>
            <a:prstGeom prst="straightConnector1">
              <a:avLst/>
            </a:prstGeom>
            <a:noFill/>
            <a:ln w="25400">
              <a:solidFill>
                <a:schemeClr val="accent2"/>
              </a:solidFill>
              <a:round/>
              <a:headEnd/>
              <a:tailEnd type="oval" w="med" len="med"/>
            </a:ln>
            <a:effectLst/>
          </p:spPr>
        </p:cxnSp>
      </p:grpSp>
    </p:spTree>
    <p:extLst>
      <p:ext uri="{BB962C8B-B14F-4D97-AF65-F5344CB8AC3E}">
        <p14:creationId xmlns:p14="http://schemas.microsoft.com/office/powerpoint/2010/main" val="4244159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42" presetClass="entr" presetSubtype="0" fill="hold" grpId="0"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Professionalism Break</a:t>
            </a:r>
            <a:endParaRPr lang="en-US" dirty="0"/>
          </a:p>
        </p:txBody>
      </p:sp>
      <p:sp>
        <p:nvSpPr>
          <p:cNvPr id="3" name="Content Placeholder 2"/>
          <p:cNvSpPr>
            <a:spLocks noGrp="1"/>
          </p:cNvSpPr>
          <p:nvPr>
            <p:ph idx="1"/>
          </p:nvPr>
        </p:nvSpPr>
        <p:spPr>
          <a:xfrm>
            <a:off x="347663" y="1470025"/>
            <a:ext cx="8458200" cy="4041648"/>
          </a:xfrm>
        </p:spPr>
        <p:txBody>
          <a:bodyPr/>
          <a:lstStyle/>
          <a:p>
            <a:pPr marL="0" indent="0">
              <a:buNone/>
            </a:pPr>
            <a:r>
              <a:rPr lang="en-US" b="1" dirty="0"/>
              <a:t>Does Statement of Principles Allow Price Optimization?</a:t>
            </a:r>
          </a:p>
          <a:p>
            <a:r>
              <a:rPr lang="en-US" sz="2000" dirty="0"/>
              <a:t>The principles in this Statement are </a:t>
            </a:r>
            <a:r>
              <a:rPr lang="en-US" sz="2000" b="1" i="1" dirty="0">
                <a:solidFill>
                  <a:schemeClr val="accent1"/>
                </a:solidFill>
              </a:rPr>
              <a:t>limited to that</a:t>
            </a:r>
            <a:br>
              <a:rPr lang="en-US" sz="2000" b="1" i="1" dirty="0">
                <a:solidFill>
                  <a:schemeClr val="accent1"/>
                </a:solidFill>
              </a:rPr>
            </a:br>
            <a:r>
              <a:rPr lang="en-US" sz="2000" b="1" i="1" dirty="0">
                <a:solidFill>
                  <a:schemeClr val="accent1"/>
                </a:solidFill>
              </a:rPr>
              <a:t>portion of the ratemaking process involving the</a:t>
            </a:r>
            <a:br>
              <a:rPr lang="en-US" sz="2000" b="1" i="1" dirty="0">
                <a:solidFill>
                  <a:schemeClr val="accent1"/>
                </a:solidFill>
              </a:rPr>
            </a:br>
            <a:r>
              <a:rPr lang="en-US" sz="2000" b="1" i="1" dirty="0">
                <a:solidFill>
                  <a:schemeClr val="accent1"/>
                </a:solidFill>
              </a:rPr>
              <a:t>estimation of costs</a:t>
            </a:r>
            <a:r>
              <a:rPr lang="en-US" sz="2000" dirty="0"/>
              <a:t> associated with the transfer of risk</a:t>
            </a:r>
          </a:p>
          <a:p>
            <a:r>
              <a:rPr lang="en-US" sz="2000" dirty="0"/>
              <a:t>“Ratemaking should provide for the costs of an individual risk transfer </a:t>
            </a:r>
            <a:r>
              <a:rPr lang="en-US" sz="2000" b="1" i="1" dirty="0">
                <a:solidFill>
                  <a:schemeClr val="accent1"/>
                </a:solidFill>
              </a:rPr>
              <a:t>so that equity among insureds is maintained</a:t>
            </a:r>
            <a:r>
              <a:rPr lang="en-US" sz="2000" dirty="0"/>
              <a:t>.” (Reasonable, not excessive, not inadequate, not unfairly discriminatory)</a:t>
            </a:r>
          </a:p>
          <a:p>
            <a:r>
              <a:rPr lang="en-US" sz="2000" dirty="0"/>
              <a:t>Justification Via Considerations?</a:t>
            </a:r>
          </a:p>
          <a:p>
            <a:pPr lvl="1"/>
            <a:r>
              <a:rPr lang="en-US" sz="1800" dirty="0"/>
              <a:t>Mix of Business – “…distributional changes in deductibles,</a:t>
            </a:r>
            <a:br>
              <a:rPr lang="en-US" sz="1800" dirty="0"/>
            </a:br>
            <a:r>
              <a:rPr lang="en-US" sz="1800" dirty="0"/>
              <a:t>coverage limitations or type of risks </a:t>
            </a:r>
            <a:r>
              <a:rPr lang="en-US" sz="1800" b="1" i="1" dirty="0">
                <a:solidFill>
                  <a:schemeClr val="accent1"/>
                </a:solidFill>
              </a:rPr>
              <a:t>that may affect the frequency</a:t>
            </a:r>
            <a:br>
              <a:rPr lang="en-US" sz="1800" b="1" i="1" dirty="0">
                <a:solidFill>
                  <a:schemeClr val="accent1"/>
                </a:solidFill>
              </a:rPr>
            </a:br>
            <a:r>
              <a:rPr lang="en-US" sz="1800" b="1" i="1" dirty="0">
                <a:solidFill>
                  <a:schemeClr val="accent1"/>
                </a:solidFill>
              </a:rPr>
              <a:t>or severity of claims</a:t>
            </a:r>
            <a:r>
              <a:rPr lang="en-US" sz="1800" dirty="0"/>
              <a:t>”</a:t>
            </a:r>
          </a:p>
        </p:txBody>
      </p:sp>
      <p:sp>
        <p:nvSpPr>
          <p:cNvPr id="13" name="Text Placeholder 12"/>
          <p:cNvSpPr>
            <a:spLocks noGrp="1"/>
          </p:cNvSpPr>
          <p:nvPr>
            <p:ph type="body" sz="quarter" idx="16"/>
          </p:nvPr>
        </p:nvSpPr>
        <p:spPr/>
        <p:txBody>
          <a:bodyPr/>
          <a:lstStyle/>
          <a:p>
            <a:r>
              <a:rPr lang="en-US" dirty="0"/>
              <a:t>Source: CAS Statement of Ratemaking Principles (1988).</a:t>
            </a:r>
          </a:p>
        </p:txBody>
      </p:sp>
      <p:grpSp>
        <p:nvGrpSpPr>
          <p:cNvPr id="4" name="Group 3"/>
          <p:cNvGrpSpPr/>
          <p:nvPr/>
        </p:nvGrpSpPr>
        <p:grpSpPr>
          <a:xfrm>
            <a:off x="6492250" y="1969610"/>
            <a:ext cx="2176325" cy="981792"/>
            <a:chOff x="6492250" y="1969610"/>
            <a:chExt cx="2176325" cy="981792"/>
          </a:xfrm>
        </p:grpSpPr>
        <p:sp>
          <p:nvSpPr>
            <p:cNvPr id="14" name="AutoShape 4"/>
            <p:cNvSpPr>
              <a:spLocks noChangeArrowheads="1"/>
            </p:cNvSpPr>
            <p:nvPr/>
          </p:nvSpPr>
          <p:spPr bwMode="gray">
            <a:xfrm>
              <a:off x="7309355" y="1969610"/>
              <a:ext cx="1359220" cy="981792"/>
            </a:xfrm>
            <a:prstGeom prst="rect">
              <a:avLst/>
            </a:prstGeom>
            <a:solidFill>
              <a:schemeClr val="accent2"/>
            </a:solidFill>
            <a:ln w="25400">
              <a:noFill/>
              <a:miter lim="800000"/>
              <a:headEnd/>
              <a:tailEnd/>
            </a:ln>
            <a:effectLst/>
          </p:spPr>
          <p:txBody>
            <a:bodyPr wrap="square" lIns="91418" tIns="45709" rIns="91418" bIns="45709" anchor="ctr">
              <a:flatTx/>
            </a:bodyPr>
            <a:lstStyle/>
            <a:p>
              <a:pPr algn="ctr" eaLnBrk="0" fontAlgn="base" hangingPunct="0">
                <a:lnSpc>
                  <a:spcPct val="90000"/>
                </a:lnSpc>
                <a:spcBef>
                  <a:spcPts val="300"/>
                </a:spcBef>
                <a:spcAft>
                  <a:spcPct val="0"/>
                </a:spcAft>
                <a:buClr>
                  <a:schemeClr val="accent2"/>
                </a:buClr>
                <a:buSzPct val="90000"/>
                <a:tabLst>
                  <a:tab pos="1603375" algn="ctr"/>
                  <a:tab pos="2627313" algn="ctr"/>
                </a:tabLst>
              </a:pPr>
              <a:r>
                <a:rPr lang="en-US" sz="1400" b="1" dirty="0">
                  <a:solidFill>
                    <a:schemeClr val="bg1"/>
                  </a:solidFill>
                  <a:latin typeface="+mj-lt"/>
                </a:rPr>
                <a:t>What I’m Looking At. (You Might Disagree)</a:t>
              </a:r>
            </a:p>
          </p:txBody>
        </p:sp>
        <p:cxnSp>
          <p:nvCxnSpPr>
            <p:cNvPr id="6" name="Straight Arrow Connector 5"/>
            <p:cNvCxnSpPr/>
            <p:nvPr/>
          </p:nvCxnSpPr>
          <p:spPr bwMode="gray">
            <a:xfrm flipH="1">
              <a:off x="6492250" y="2315255"/>
              <a:ext cx="817105" cy="0"/>
            </a:xfrm>
            <a:prstGeom prst="straightConnector1">
              <a:avLst/>
            </a:prstGeom>
            <a:noFill/>
            <a:ln w="25400">
              <a:solidFill>
                <a:schemeClr val="accent2"/>
              </a:solidFill>
              <a:round/>
              <a:headEnd/>
              <a:tailEnd type="oval" w="med" len="med"/>
            </a:ln>
            <a:effectLst/>
          </p:spPr>
        </p:cxnSp>
      </p:grpSp>
    </p:spTree>
    <p:extLst>
      <p:ext uri="{BB962C8B-B14F-4D97-AF65-F5344CB8AC3E}">
        <p14:creationId xmlns:p14="http://schemas.microsoft.com/office/powerpoint/2010/main" val="39522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250"/>
                            </p:stCondLst>
                            <p:childTnLst>
                              <p:par>
                                <p:cTn id="11" presetID="42" presetClass="entr" presetSubtype="0" fill="hold" grpId="0" nodeType="afterEffect">
                                  <p:stCondLst>
                                    <p:cond delay="25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500"/>
                            </p:stCondLst>
                            <p:childTnLst>
                              <p:par>
                                <p:cTn id="17" presetID="42"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42" presetClass="entr" presetSubtype="0" fill="hold" grpId="0" nodeType="afterEffect">
                                  <p:stCondLst>
                                    <p:cond delay="25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4750"/>
                            </p:stCondLst>
                            <p:childTnLst>
                              <p:par>
                                <p:cTn id="29" presetID="42" presetClass="entr" presetSubtype="0" fill="hold" grpId="0" nodeType="afterEffect">
                                  <p:stCondLst>
                                    <p:cond delay="25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4" fill="hold">
                            <p:stCondLst>
                              <p:cond delay="6000"/>
                            </p:stCondLst>
                            <p:childTnLst>
                              <p:par>
                                <p:cTn id="35" presetID="42" presetClass="entr" presetSubtype="0" fill="hold" grpId="0" nodeType="afterEffect">
                                  <p:stCondLst>
                                    <p:cond delay="25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1000"/>
                                        <p:tgtEl>
                                          <p:spTgt spid="3">
                                            <p:txEl>
                                              <p:pRg st="4" end="4"/>
                                            </p:txEl>
                                          </p:spTgt>
                                        </p:tgtEl>
                                      </p:cBhvr>
                                    </p:animEffect>
                                    <p:anim calcmode="lin" valueType="num">
                                      <p:cBhvr>
                                        <p:cTn id="3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Professionalism Break</a:t>
            </a:r>
            <a:endParaRPr lang="en-US" dirty="0"/>
          </a:p>
        </p:txBody>
      </p:sp>
      <p:sp>
        <p:nvSpPr>
          <p:cNvPr id="3" name="Content Placeholder 2"/>
          <p:cNvSpPr>
            <a:spLocks noGrp="1"/>
          </p:cNvSpPr>
          <p:nvPr>
            <p:ph idx="1"/>
          </p:nvPr>
        </p:nvSpPr>
        <p:spPr>
          <a:xfrm>
            <a:off x="347663" y="1470025"/>
            <a:ext cx="8334375" cy="4041648"/>
          </a:xfrm>
        </p:spPr>
        <p:txBody>
          <a:bodyPr/>
          <a:lstStyle/>
          <a:p>
            <a:r>
              <a:rPr lang="en-US" dirty="0"/>
              <a:t>Justification Via Considerations?</a:t>
            </a:r>
          </a:p>
          <a:p>
            <a:pPr lvl="1"/>
            <a:r>
              <a:rPr lang="en-US" dirty="0"/>
              <a:t>Operational Changes – “Changes in the </a:t>
            </a:r>
            <a:r>
              <a:rPr lang="en-US" b="1" i="1" dirty="0">
                <a:solidFill>
                  <a:schemeClr val="accent1"/>
                </a:solidFill>
              </a:rPr>
              <a:t>underwriting process</a:t>
            </a:r>
            <a:r>
              <a:rPr lang="en-US" dirty="0"/>
              <a:t>, claim handling, case reserving and marketing practices that affect the </a:t>
            </a:r>
            <a:r>
              <a:rPr lang="en-US" b="1" i="1" dirty="0">
                <a:solidFill>
                  <a:schemeClr val="accent1"/>
                </a:solidFill>
              </a:rPr>
              <a:t>continuity of the experience</a:t>
            </a:r>
            <a:r>
              <a:rPr lang="en-US" dirty="0"/>
              <a:t>”</a:t>
            </a:r>
          </a:p>
          <a:p>
            <a:pPr lvl="1"/>
            <a:r>
              <a:rPr lang="en-US" dirty="0"/>
              <a:t>Other Influences – “The impact of external influences </a:t>
            </a:r>
            <a:r>
              <a:rPr lang="en-US" b="1" i="1" dirty="0">
                <a:solidFill>
                  <a:schemeClr val="accent1"/>
                </a:solidFill>
              </a:rPr>
              <a:t>on the expected future experience </a:t>
            </a:r>
            <a:r>
              <a:rPr lang="en-US" dirty="0"/>
              <a:t>should be considered… (seems to focus on residual markets, etc.)</a:t>
            </a:r>
          </a:p>
          <a:p>
            <a:pPr lvl="1"/>
            <a:r>
              <a:rPr lang="en-US" dirty="0"/>
              <a:t>Actuarial Judgment – “…may be applied throughout the</a:t>
            </a:r>
            <a:br>
              <a:rPr lang="en-US" dirty="0"/>
            </a:br>
            <a:r>
              <a:rPr lang="en-US" dirty="0"/>
              <a:t>ratemaking process…”</a:t>
            </a:r>
          </a:p>
        </p:txBody>
      </p:sp>
    </p:spTree>
    <p:extLst>
      <p:ext uri="{BB962C8B-B14F-4D97-AF65-F5344CB8AC3E}">
        <p14:creationId xmlns:p14="http://schemas.microsoft.com/office/powerpoint/2010/main" val="1378154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250"/>
                            </p:stCondLst>
                            <p:childTnLst>
                              <p:par>
                                <p:cTn id="11" presetID="42" presetClass="entr" presetSubtype="0" fill="hold" grpId="0" nodeType="afterEffect">
                                  <p:stCondLst>
                                    <p:cond delay="25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500"/>
                            </p:stCondLst>
                            <p:childTnLst>
                              <p:par>
                                <p:cTn id="17" presetID="42" presetClass="entr" presetSubtype="0" fill="hold" grpId="0" nodeType="afterEffect">
                                  <p:stCondLst>
                                    <p:cond delay="25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750"/>
                            </p:stCondLst>
                            <p:childTnLst>
                              <p:par>
                                <p:cTn id="23" presetID="42" presetClass="entr" presetSubtype="0" fill="hold" grpId="0" nodeType="afterEffect">
                                  <p:stCondLst>
                                    <p:cond delay="25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Professionalism Break</a:t>
            </a:r>
            <a:endParaRPr lang="en-US" dirty="0"/>
          </a:p>
        </p:txBody>
      </p:sp>
      <p:sp>
        <p:nvSpPr>
          <p:cNvPr id="3" name="Content Placeholder 2"/>
          <p:cNvSpPr>
            <a:spLocks noGrp="1"/>
          </p:cNvSpPr>
          <p:nvPr>
            <p:ph idx="1"/>
          </p:nvPr>
        </p:nvSpPr>
        <p:spPr>
          <a:xfrm>
            <a:off x="347663" y="1700775"/>
            <a:ext cx="8334375" cy="1920570"/>
          </a:xfrm>
        </p:spPr>
        <p:txBody>
          <a:bodyPr/>
          <a:lstStyle/>
          <a:p>
            <a:r>
              <a:rPr lang="en-US" dirty="0"/>
              <a:t>§ IV. Conclusion</a:t>
            </a:r>
          </a:p>
          <a:p>
            <a:pPr lvl="1"/>
            <a:r>
              <a:rPr lang="en-US" dirty="0"/>
              <a:t>“The actuary, by applying the ratemaking principles in the Statement, will derive an estimation of the future costs associated with the transfer of risk. </a:t>
            </a:r>
            <a:r>
              <a:rPr lang="en-US" b="1" i="1" dirty="0">
                <a:solidFill>
                  <a:schemeClr val="accent1"/>
                </a:solidFill>
              </a:rPr>
              <a:t>Other business considerations are also a part of ratemaking</a:t>
            </a:r>
            <a:r>
              <a:rPr lang="en-US" dirty="0"/>
              <a:t>.” [U/W, Marketing, Law, Claims, etc.]</a:t>
            </a:r>
          </a:p>
        </p:txBody>
      </p:sp>
      <p:grpSp>
        <p:nvGrpSpPr>
          <p:cNvPr id="19" name="Group 18"/>
          <p:cNvGrpSpPr/>
          <p:nvPr/>
        </p:nvGrpSpPr>
        <p:grpSpPr>
          <a:xfrm>
            <a:off x="1329877" y="3313785"/>
            <a:ext cx="1359220" cy="1075339"/>
            <a:chOff x="347663" y="2852926"/>
            <a:chExt cx="1359220" cy="1075339"/>
          </a:xfrm>
        </p:grpSpPr>
        <p:cxnSp>
          <p:nvCxnSpPr>
            <p:cNvPr id="16" name="Straight Arrow Connector 15"/>
            <p:cNvCxnSpPr/>
            <p:nvPr/>
          </p:nvCxnSpPr>
          <p:spPr bwMode="gray">
            <a:xfrm flipV="1">
              <a:off x="1027273" y="2852926"/>
              <a:ext cx="0" cy="345645"/>
            </a:xfrm>
            <a:prstGeom prst="straightConnector1">
              <a:avLst/>
            </a:prstGeom>
            <a:ln w="28575">
              <a:solidFill>
                <a:schemeClr val="accent2"/>
              </a:solidFill>
              <a:tailEnd type="oval" w="med" len="med"/>
            </a:ln>
          </p:spPr>
          <p:style>
            <a:lnRef idx="1">
              <a:schemeClr val="accent1"/>
            </a:lnRef>
            <a:fillRef idx="0">
              <a:schemeClr val="accent1"/>
            </a:fillRef>
            <a:effectRef idx="0">
              <a:schemeClr val="accent1"/>
            </a:effectRef>
            <a:fontRef idx="minor">
              <a:schemeClr val="tx1"/>
            </a:fontRef>
          </p:style>
        </p:cxnSp>
        <p:sp>
          <p:nvSpPr>
            <p:cNvPr id="17" name="AutoShape 4"/>
            <p:cNvSpPr>
              <a:spLocks noChangeArrowheads="1"/>
            </p:cNvSpPr>
            <p:nvPr/>
          </p:nvSpPr>
          <p:spPr bwMode="gray">
            <a:xfrm>
              <a:off x="347663" y="3198570"/>
              <a:ext cx="1359220" cy="729695"/>
            </a:xfrm>
            <a:prstGeom prst="rect">
              <a:avLst/>
            </a:prstGeom>
            <a:solidFill>
              <a:schemeClr val="accent2"/>
            </a:solidFill>
            <a:ln w="25400">
              <a:noFill/>
              <a:miter lim="800000"/>
              <a:headEnd/>
              <a:tailEnd/>
            </a:ln>
            <a:effectLst/>
          </p:spPr>
          <p:txBody>
            <a:bodyPr wrap="square" lIns="91418" tIns="45709" rIns="91418" bIns="27432" anchor="ctr">
              <a:flatTx/>
            </a:bodyPr>
            <a:lstStyle/>
            <a:p>
              <a:pPr algn="ctr" eaLnBrk="0" fontAlgn="base" hangingPunct="0">
                <a:lnSpc>
                  <a:spcPct val="90000"/>
                </a:lnSpc>
                <a:spcAft>
                  <a:spcPct val="0"/>
                </a:spcAft>
                <a:buClr>
                  <a:schemeClr val="accent2"/>
                </a:buClr>
                <a:buSzPct val="90000"/>
                <a:tabLst>
                  <a:tab pos="1603375" algn="ctr"/>
                  <a:tab pos="2627313" algn="ctr"/>
                </a:tabLst>
              </a:pPr>
              <a:r>
                <a:rPr lang="en-US" sz="1400" b="1" dirty="0">
                  <a:solidFill>
                    <a:schemeClr val="bg1"/>
                  </a:solidFill>
                  <a:latin typeface="+mj-lt"/>
                </a:rPr>
                <a:t>Reality Alert: It’s a Static Model</a:t>
              </a:r>
            </a:p>
          </p:txBody>
        </p:sp>
      </p:grpSp>
      <p:sp>
        <p:nvSpPr>
          <p:cNvPr id="20" name="Text Placeholder 4"/>
          <p:cNvSpPr txBox="1">
            <a:spLocks/>
          </p:cNvSpPr>
          <p:nvPr/>
        </p:nvSpPr>
        <p:spPr bwMode="gray">
          <a:xfrm>
            <a:off x="741620" y="5003605"/>
            <a:ext cx="7660759" cy="652885"/>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hangingPunct="1">
              <a:spcBef>
                <a:spcPts val="0"/>
              </a:spcBef>
              <a:buClr>
                <a:schemeClr val="accent2"/>
              </a:buClr>
              <a:buSzPct val="90000"/>
              <a:defRPr/>
            </a:pPr>
            <a:r>
              <a:rPr lang="en-US" sz="2200" dirty="0">
                <a:solidFill>
                  <a:schemeClr val="bg1"/>
                </a:solidFill>
              </a:rPr>
              <a:t>Of Course, These Are the </a:t>
            </a:r>
            <a:r>
              <a:rPr lang="en-US" sz="2200" i="1" dirty="0">
                <a:solidFill>
                  <a:schemeClr val="bg1"/>
                </a:solidFill>
              </a:rPr>
              <a:t>Old</a:t>
            </a:r>
            <a:r>
              <a:rPr lang="en-US" sz="2200" dirty="0">
                <a:solidFill>
                  <a:schemeClr val="bg1"/>
                </a:solidFill>
              </a:rPr>
              <a:t> Principles…</a:t>
            </a:r>
          </a:p>
        </p:txBody>
      </p:sp>
      <p:sp>
        <p:nvSpPr>
          <p:cNvPr id="21" name="Oval 20"/>
          <p:cNvSpPr/>
          <p:nvPr/>
        </p:nvSpPr>
        <p:spPr>
          <a:xfrm>
            <a:off x="3718421" y="2377197"/>
            <a:ext cx="1398067" cy="422455"/>
          </a:xfrm>
          <a:prstGeom prst="ellipse">
            <a:avLst/>
          </a:prstGeom>
          <a:noFill/>
          <a:ln w="317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3443387" y="1493882"/>
            <a:ext cx="1711834" cy="883315"/>
            <a:chOff x="171356" y="1969612"/>
            <a:chExt cx="1711834" cy="883315"/>
          </a:xfrm>
        </p:grpSpPr>
        <p:cxnSp>
          <p:nvCxnSpPr>
            <p:cNvPr id="23" name="Straight Arrow Connector 22"/>
            <p:cNvCxnSpPr/>
            <p:nvPr/>
          </p:nvCxnSpPr>
          <p:spPr bwMode="gray">
            <a:xfrm>
              <a:off x="1027273" y="2353662"/>
              <a:ext cx="0" cy="499265"/>
            </a:xfrm>
            <a:prstGeom prst="straightConnector1">
              <a:avLst/>
            </a:prstGeom>
            <a:ln w="28575">
              <a:solidFill>
                <a:schemeClr val="accent2"/>
              </a:solidFill>
              <a:tailEnd type="oval" w="med" len="med"/>
            </a:ln>
          </p:spPr>
          <p:style>
            <a:lnRef idx="1">
              <a:schemeClr val="accent1"/>
            </a:lnRef>
            <a:fillRef idx="0">
              <a:schemeClr val="accent1"/>
            </a:fillRef>
            <a:effectRef idx="0">
              <a:schemeClr val="accent1"/>
            </a:effectRef>
            <a:fontRef idx="minor">
              <a:schemeClr val="tx1"/>
            </a:fontRef>
          </p:style>
        </p:cxnSp>
        <p:sp>
          <p:nvSpPr>
            <p:cNvPr id="24" name="AutoShape 4"/>
            <p:cNvSpPr>
              <a:spLocks noChangeArrowheads="1"/>
            </p:cNvSpPr>
            <p:nvPr/>
          </p:nvSpPr>
          <p:spPr bwMode="gray">
            <a:xfrm>
              <a:off x="171356" y="1969612"/>
              <a:ext cx="1711834" cy="499266"/>
            </a:xfrm>
            <a:prstGeom prst="rect">
              <a:avLst/>
            </a:prstGeom>
            <a:solidFill>
              <a:schemeClr val="accent2"/>
            </a:solidFill>
            <a:ln w="25400">
              <a:noFill/>
              <a:miter lim="800000"/>
              <a:headEnd/>
              <a:tailEnd/>
            </a:ln>
            <a:effectLst/>
          </p:spPr>
          <p:txBody>
            <a:bodyPr wrap="square" lIns="91418" tIns="45709" rIns="91418" bIns="27432" anchor="ctr">
              <a:flatTx/>
            </a:bodyPr>
            <a:lstStyle/>
            <a:p>
              <a:pPr algn="ctr" eaLnBrk="0" fontAlgn="base" hangingPunct="0">
                <a:lnSpc>
                  <a:spcPct val="90000"/>
                </a:lnSpc>
                <a:spcAft>
                  <a:spcPct val="0"/>
                </a:spcAft>
                <a:buClr>
                  <a:schemeClr val="accent2"/>
                </a:buClr>
                <a:buSzPct val="90000"/>
                <a:tabLst>
                  <a:tab pos="1603375" algn="ctr"/>
                  <a:tab pos="2627313" algn="ctr"/>
                </a:tabLst>
              </a:pPr>
              <a:r>
                <a:rPr lang="en-US" sz="1400" b="1" dirty="0">
                  <a:solidFill>
                    <a:schemeClr val="bg1"/>
                  </a:solidFill>
                  <a:latin typeface="+mj-lt"/>
                </a:rPr>
                <a:t>Foreshadowing Alert</a:t>
              </a:r>
            </a:p>
          </p:txBody>
        </p:sp>
      </p:grpSp>
    </p:spTree>
    <p:extLst>
      <p:ext uri="{BB962C8B-B14F-4D97-AF65-F5344CB8AC3E}">
        <p14:creationId xmlns:p14="http://schemas.microsoft.com/office/powerpoint/2010/main" val="76560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250"/>
                            </p:stCondLst>
                            <p:childTnLst>
                              <p:par>
                                <p:cTn id="11" presetID="42" presetClass="entr" presetSubtype="0" fill="hold" grpId="0" nodeType="afterEffect">
                                  <p:stCondLst>
                                    <p:cond delay="25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500"/>
                            </p:stCondLst>
                            <p:childTnLst>
                              <p:par>
                                <p:cTn id="17" presetID="10" presetClass="entr" presetSubtype="0" fill="hold" nodeType="afterEffect">
                                  <p:stCondLst>
                                    <p:cond delay="100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childTnLst>
                          </p:cTn>
                        </p:par>
                        <p:par>
                          <p:cTn id="20" fill="hold">
                            <p:stCondLst>
                              <p:cond delay="4000"/>
                            </p:stCondLst>
                            <p:childTnLst>
                              <p:par>
                                <p:cTn id="21" presetID="20" presetClass="entr" presetSubtype="0" fill="hold" grpId="0" nodeType="afterEffect">
                                  <p:stCondLst>
                                    <p:cond delay="1000"/>
                                  </p:stCondLst>
                                  <p:childTnLst>
                                    <p:set>
                                      <p:cBhvr>
                                        <p:cTn id="22" dur="1" fill="hold">
                                          <p:stCondLst>
                                            <p:cond delay="0"/>
                                          </p:stCondLst>
                                        </p:cTn>
                                        <p:tgtEl>
                                          <p:spTgt spid="21"/>
                                        </p:tgtEl>
                                        <p:attrNameLst>
                                          <p:attrName>style.visibility</p:attrName>
                                        </p:attrNameLst>
                                      </p:cBhvr>
                                      <p:to>
                                        <p:strVal val="visible"/>
                                      </p:to>
                                    </p:set>
                                    <p:animEffect transition="in" filter="wedge">
                                      <p:cBhvr>
                                        <p:cTn id="23" dur="500"/>
                                        <p:tgtEl>
                                          <p:spTgt spid="21"/>
                                        </p:tgtEl>
                                      </p:cBhvr>
                                    </p:animEffect>
                                  </p:childTnLst>
                                </p:cTn>
                              </p:par>
                            </p:childTnLst>
                          </p:cTn>
                        </p:par>
                        <p:par>
                          <p:cTn id="24" fill="hold">
                            <p:stCondLst>
                              <p:cond delay="5500"/>
                            </p:stCondLst>
                            <p:childTnLst>
                              <p:par>
                                <p:cTn id="25" presetID="10" presetClass="entr" presetSubtype="0"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par>
                          <p:cTn id="28" fill="hold">
                            <p:stCondLst>
                              <p:cond delay="6000"/>
                            </p:stCondLst>
                            <p:childTnLst>
                              <p:par>
                                <p:cTn id="29" presetID="53" presetClass="entr" presetSubtype="16" fill="hold" grpId="0" nodeType="afterEffect">
                                  <p:stCondLst>
                                    <p:cond delay="250"/>
                                  </p:stCondLst>
                                  <p:childTnLst>
                                    <p:set>
                                      <p:cBhvr>
                                        <p:cTn id="30" dur="1" fill="hold">
                                          <p:stCondLst>
                                            <p:cond delay="0"/>
                                          </p:stCondLst>
                                        </p:cTn>
                                        <p:tgtEl>
                                          <p:spTgt spid="20"/>
                                        </p:tgtEl>
                                        <p:attrNameLst>
                                          <p:attrName>style.visibility</p:attrName>
                                        </p:attrNameLst>
                                      </p:cBhvr>
                                      <p:to>
                                        <p:strVal val="visible"/>
                                      </p:to>
                                    </p:set>
                                    <p:anim calcmode="lin" valueType="num">
                                      <p:cBhvr>
                                        <p:cTn id="31" dur="1000" fill="hold"/>
                                        <p:tgtEl>
                                          <p:spTgt spid="20"/>
                                        </p:tgtEl>
                                        <p:attrNameLst>
                                          <p:attrName>ppt_w</p:attrName>
                                        </p:attrNameLst>
                                      </p:cBhvr>
                                      <p:tavLst>
                                        <p:tav tm="0">
                                          <p:val>
                                            <p:fltVal val="0"/>
                                          </p:val>
                                        </p:tav>
                                        <p:tav tm="100000">
                                          <p:val>
                                            <p:strVal val="#ppt_w"/>
                                          </p:val>
                                        </p:tav>
                                      </p:tavLst>
                                    </p:anim>
                                    <p:anim calcmode="lin" valueType="num">
                                      <p:cBhvr>
                                        <p:cTn id="32" dur="1000" fill="hold"/>
                                        <p:tgtEl>
                                          <p:spTgt spid="20"/>
                                        </p:tgtEl>
                                        <p:attrNameLst>
                                          <p:attrName>ppt_h</p:attrName>
                                        </p:attrNameLst>
                                      </p:cBhvr>
                                      <p:tavLst>
                                        <p:tav tm="0">
                                          <p:val>
                                            <p:fltVal val="0"/>
                                          </p:val>
                                        </p:tav>
                                        <p:tav tm="100000">
                                          <p:val>
                                            <p:strVal val="#ppt_h"/>
                                          </p:val>
                                        </p:tav>
                                      </p:tavLst>
                                    </p:anim>
                                    <p:animEffect transition="in" filter="fade">
                                      <p:cBhvr>
                                        <p:cTn id="33"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0" grpId="0" animBg="1"/>
      <p:bldP spid="2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Controversial?</a:t>
            </a:r>
          </a:p>
        </p:txBody>
      </p:sp>
      <p:sp>
        <p:nvSpPr>
          <p:cNvPr id="24" name="Content Placeholder 6"/>
          <p:cNvSpPr txBox="1">
            <a:spLocks/>
          </p:cNvSpPr>
          <p:nvPr/>
        </p:nvSpPr>
        <p:spPr>
          <a:xfrm>
            <a:off x="5378504" y="2276850"/>
            <a:ext cx="3297561" cy="2267287"/>
          </a:xfrm>
          <a:prstGeom prst="rect">
            <a:avLst/>
          </a:prstGeom>
        </p:spPr>
        <p:txBody>
          <a:bodyPr wrap="square">
            <a:spAutoFit/>
          </a:bodyPr>
          <a:lstStyle>
            <a:lvl1pPr marL="292608" indent="-292608" algn="l" defTabSz="914400" rtl="0" eaLnBrk="1" latinLnBrk="0" hangingPunct="1">
              <a:lnSpc>
                <a:spcPct val="90000"/>
              </a:lnSpc>
              <a:spcBef>
                <a:spcPts val="2000"/>
              </a:spcBef>
              <a:buClr>
                <a:srgbClr val="337DBE"/>
              </a:buClr>
              <a:buSzPct val="77000"/>
              <a:buFont typeface="Wingdings 3" panose="05040102010807070707" pitchFamily="18" charset="2"/>
              <a:buChar char=""/>
              <a:defRPr sz="2200" kern="1200">
                <a:solidFill>
                  <a:schemeClr val="tx1"/>
                </a:solidFill>
                <a:latin typeface="+mn-lt"/>
                <a:ea typeface="+mn-ea"/>
                <a:cs typeface="+mn-cs"/>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a:t>Banned/Challenged/ Questioned in 19 States </a:t>
            </a:r>
          </a:p>
          <a:p>
            <a:r>
              <a:rPr lang="en-US" sz="2000" dirty="0"/>
              <a:t>NAIC Studied, Issued White Paper</a:t>
            </a:r>
          </a:p>
          <a:p>
            <a:r>
              <a:rPr lang="en-US" sz="2000" dirty="0"/>
              <a:t>CAS, AAA, ASB All Approach Topic Carefully</a:t>
            </a:r>
          </a:p>
        </p:txBody>
      </p:sp>
      <p:pic>
        <p:nvPicPr>
          <p:cNvPr id="25" name="Content Placeholder 6"/>
          <p:cNvPicPr>
            <a:picLocks noChangeAspect="1"/>
          </p:cNvPicPr>
          <p:nvPr/>
        </p:nvPicPr>
        <p:blipFill rotWithShape="1">
          <a:blip r:embed="rId3">
            <a:extLst>
              <a:ext uri="{28A0092B-C50C-407E-A947-70E740481C1C}">
                <a14:useLocalDpi xmlns:a14="http://schemas.microsoft.com/office/drawing/2010/main" val="0"/>
              </a:ext>
            </a:extLst>
          </a:blip>
          <a:srcRect l="1784" t="968" r="1205" b="1158"/>
          <a:stretch/>
        </p:blipFill>
        <p:spPr>
          <a:xfrm>
            <a:off x="459295" y="1355725"/>
            <a:ext cx="2459037" cy="3187700"/>
          </a:xfrm>
          <a:prstGeom prst="rect">
            <a:avLst/>
          </a:prstGeom>
          <a:ln w="19050">
            <a:solidFill>
              <a:schemeClr val="tx2"/>
            </a:solidFill>
            <a:miter lim="800000"/>
          </a:ln>
        </p:spPr>
      </p:pic>
      <p:pic>
        <p:nvPicPr>
          <p:cNvPr id="26" name="Content Placeholder 8"/>
          <p:cNvPicPr>
            <a:picLocks noChangeAspect="1"/>
          </p:cNvPicPr>
          <p:nvPr/>
        </p:nvPicPr>
        <p:blipFill rotWithShape="1">
          <a:blip r:embed="rId4">
            <a:extLst>
              <a:ext uri="{28A0092B-C50C-407E-A947-70E740481C1C}">
                <a14:useLocalDpi xmlns:a14="http://schemas.microsoft.com/office/drawing/2010/main" val="0"/>
              </a:ext>
            </a:extLst>
          </a:blip>
          <a:srcRect l="2077" t="2738" r="2942" b="2265"/>
          <a:stretch/>
        </p:blipFill>
        <p:spPr>
          <a:xfrm>
            <a:off x="2708799" y="1931205"/>
            <a:ext cx="2459037" cy="3187700"/>
          </a:xfrm>
          <a:prstGeom prst="rect">
            <a:avLst/>
          </a:prstGeom>
          <a:ln w="19050">
            <a:solidFill>
              <a:schemeClr val="tx2"/>
            </a:solidFill>
            <a:miter lim="800000"/>
          </a:ln>
        </p:spPr>
      </p:pic>
      <p:grpSp>
        <p:nvGrpSpPr>
          <p:cNvPr id="27" name="Group 26"/>
          <p:cNvGrpSpPr/>
          <p:nvPr/>
        </p:nvGrpSpPr>
        <p:grpSpPr>
          <a:xfrm>
            <a:off x="846714" y="5003606"/>
            <a:ext cx="6183206" cy="1228959"/>
            <a:chOff x="-2095915" y="2929735"/>
            <a:chExt cx="6183206" cy="1228959"/>
          </a:xfrm>
        </p:grpSpPr>
        <p:cxnSp>
          <p:nvCxnSpPr>
            <p:cNvPr id="28" name="Straight Arrow Connector 27"/>
            <p:cNvCxnSpPr/>
            <p:nvPr/>
          </p:nvCxnSpPr>
          <p:spPr bwMode="gray">
            <a:xfrm flipV="1">
              <a:off x="988665" y="2929735"/>
              <a:ext cx="0" cy="276270"/>
            </a:xfrm>
            <a:prstGeom prst="straightConnector1">
              <a:avLst/>
            </a:prstGeom>
            <a:ln w="28575">
              <a:solidFill>
                <a:schemeClr val="accent2"/>
              </a:solidFill>
              <a:tailEnd type="oval" w="med" len="med"/>
            </a:ln>
          </p:spPr>
          <p:style>
            <a:lnRef idx="1">
              <a:schemeClr val="accent1"/>
            </a:lnRef>
            <a:fillRef idx="0">
              <a:schemeClr val="accent1"/>
            </a:fillRef>
            <a:effectRef idx="0">
              <a:schemeClr val="accent1"/>
            </a:effectRef>
            <a:fontRef idx="minor">
              <a:schemeClr val="tx1"/>
            </a:fontRef>
          </p:style>
        </p:cxnSp>
        <p:sp>
          <p:nvSpPr>
            <p:cNvPr id="29" name="AutoShape 4"/>
            <p:cNvSpPr>
              <a:spLocks noChangeArrowheads="1"/>
            </p:cNvSpPr>
            <p:nvPr/>
          </p:nvSpPr>
          <p:spPr bwMode="gray">
            <a:xfrm>
              <a:off x="-2095915" y="3198569"/>
              <a:ext cx="6183206" cy="960125"/>
            </a:xfrm>
            <a:prstGeom prst="rect">
              <a:avLst/>
            </a:prstGeom>
            <a:solidFill>
              <a:schemeClr val="accent2"/>
            </a:solidFill>
            <a:ln w="25400">
              <a:noFill/>
              <a:miter lim="800000"/>
              <a:headEnd/>
              <a:tailEnd/>
            </a:ln>
            <a:effectLst/>
          </p:spPr>
          <p:txBody>
            <a:bodyPr wrap="square" lIns="91440" tIns="45709" rIns="91440" bIns="27432" anchor="ctr">
              <a:flatTx/>
            </a:bodyPr>
            <a:lstStyle/>
            <a:p>
              <a:pPr algn="ctr" eaLnBrk="0" fontAlgn="base" hangingPunct="0">
                <a:lnSpc>
                  <a:spcPct val="90000"/>
                </a:lnSpc>
                <a:spcAft>
                  <a:spcPct val="0"/>
                </a:spcAft>
                <a:buClr>
                  <a:schemeClr val="accent2"/>
                </a:buClr>
                <a:buSzPct val="90000"/>
                <a:tabLst>
                  <a:tab pos="1603375" algn="ctr"/>
                  <a:tab pos="2627313" algn="ctr"/>
                </a:tabLst>
              </a:pPr>
              <a:r>
                <a:rPr lang="en-US" sz="1400" b="1" dirty="0">
                  <a:solidFill>
                    <a:schemeClr val="bg1"/>
                  </a:solidFill>
                  <a:latin typeface="+mj-lt"/>
                </a:rPr>
                <a:t>“The Views Expressed by Participants Are Their Own, and the CAS Takes No Position on the Views Expressed. It Is Also the Policy of the CAS that Its Members Should Practice Within the Bounds of Local Laws and Regulations”</a:t>
              </a:r>
            </a:p>
          </p:txBody>
        </p:sp>
      </p:grpSp>
    </p:spTree>
    <p:extLst>
      <p:ext uri="{BB962C8B-B14F-4D97-AF65-F5344CB8AC3E}">
        <p14:creationId xmlns:p14="http://schemas.microsoft.com/office/powerpoint/2010/main" val="283259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childTnLst>
                                </p:cTn>
                              </p:par>
                            </p:childTnLst>
                          </p:cTn>
                        </p:par>
                        <p:par>
                          <p:cTn id="8" fill="hold">
                            <p:stCondLst>
                              <p:cond delay="1000"/>
                            </p:stCondLst>
                            <p:childTnLst>
                              <p:par>
                                <p:cTn id="9" presetID="10" presetClass="entr" presetSubtype="0" fill="hold" nodeType="afterEffect">
                                  <p:stCondLst>
                                    <p:cond delay="25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childTnLst>
                                </p:cTn>
                              </p:par>
                            </p:childTnLst>
                          </p:cTn>
                        </p:par>
                        <p:par>
                          <p:cTn id="12" fill="hold">
                            <p:stCondLst>
                              <p:cond delay="2250"/>
                            </p:stCondLst>
                            <p:childTnLst>
                              <p:par>
                                <p:cTn id="13" presetID="10" presetClass="entr" presetSubtype="0" fill="hold"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childTnLst>
                                </p:cTn>
                              </p:par>
                            </p:childTnLst>
                          </p:cTn>
                        </p:par>
                        <p:par>
                          <p:cTn id="16" fill="hold">
                            <p:stCondLst>
                              <p:cond delay="3250"/>
                            </p:stCondLst>
                            <p:childTnLst>
                              <p:par>
                                <p:cTn id="17" presetID="42" presetClass="entr" presetSubtype="0" fill="hold" grpId="0" nodeType="afterEffect">
                                  <p:stCondLst>
                                    <p:cond delay="0"/>
                                  </p:stCondLst>
                                  <p:childTnLst>
                                    <p:set>
                                      <p:cBhvr>
                                        <p:cTn id="18" dur="1" fill="hold">
                                          <p:stCondLst>
                                            <p:cond delay="0"/>
                                          </p:stCondLst>
                                        </p:cTn>
                                        <p:tgtEl>
                                          <p:spTgt spid="24">
                                            <p:txEl>
                                              <p:pRg st="0" end="0"/>
                                            </p:txEl>
                                          </p:spTgt>
                                        </p:tgtEl>
                                        <p:attrNameLst>
                                          <p:attrName>style.visibility</p:attrName>
                                        </p:attrNameLst>
                                      </p:cBhvr>
                                      <p:to>
                                        <p:strVal val="visible"/>
                                      </p:to>
                                    </p:set>
                                    <p:animEffect transition="in" filter="fade">
                                      <p:cBhvr>
                                        <p:cTn id="19" dur="1000"/>
                                        <p:tgtEl>
                                          <p:spTgt spid="24">
                                            <p:txEl>
                                              <p:pRg st="0" end="0"/>
                                            </p:txEl>
                                          </p:spTgt>
                                        </p:tgtEl>
                                      </p:cBhvr>
                                    </p:animEffect>
                                    <p:anim calcmode="lin" valueType="num">
                                      <p:cBhvr>
                                        <p:cTn id="20"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22" fill="hold">
                            <p:stCondLst>
                              <p:cond delay="4250"/>
                            </p:stCondLst>
                            <p:childTnLst>
                              <p:par>
                                <p:cTn id="23" presetID="42" presetClass="entr" presetSubtype="0" fill="hold" grpId="0" nodeType="afterEffect">
                                  <p:stCondLst>
                                    <p:cond delay="0"/>
                                  </p:stCondLst>
                                  <p:childTnLst>
                                    <p:set>
                                      <p:cBhvr>
                                        <p:cTn id="24" dur="1" fill="hold">
                                          <p:stCondLst>
                                            <p:cond delay="0"/>
                                          </p:stCondLst>
                                        </p:cTn>
                                        <p:tgtEl>
                                          <p:spTgt spid="24">
                                            <p:txEl>
                                              <p:pRg st="1" end="1"/>
                                            </p:txEl>
                                          </p:spTgt>
                                        </p:tgtEl>
                                        <p:attrNameLst>
                                          <p:attrName>style.visibility</p:attrName>
                                        </p:attrNameLst>
                                      </p:cBhvr>
                                      <p:to>
                                        <p:strVal val="visible"/>
                                      </p:to>
                                    </p:set>
                                    <p:animEffect transition="in" filter="fade">
                                      <p:cBhvr>
                                        <p:cTn id="25" dur="1000"/>
                                        <p:tgtEl>
                                          <p:spTgt spid="24">
                                            <p:txEl>
                                              <p:pRg st="1" end="1"/>
                                            </p:txEl>
                                          </p:spTgt>
                                        </p:tgtEl>
                                      </p:cBhvr>
                                    </p:animEffect>
                                    <p:anim calcmode="lin" valueType="num">
                                      <p:cBhvr>
                                        <p:cTn id="26"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27"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28" fill="hold">
                            <p:stCondLst>
                              <p:cond delay="5250"/>
                            </p:stCondLst>
                            <p:childTnLst>
                              <p:par>
                                <p:cTn id="29" presetID="42" presetClass="entr" presetSubtype="0" fill="hold" grpId="0" nodeType="afterEffect">
                                  <p:stCondLst>
                                    <p:cond delay="0"/>
                                  </p:stCondLst>
                                  <p:childTnLst>
                                    <p:set>
                                      <p:cBhvr>
                                        <p:cTn id="30" dur="1" fill="hold">
                                          <p:stCondLst>
                                            <p:cond delay="0"/>
                                          </p:stCondLst>
                                        </p:cTn>
                                        <p:tgtEl>
                                          <p:spTgt spid="24">
                                            <p:txEl>
                                              <p:pRg st="2" end="2"/>
                                            </p:txEl>
                                          </p:spTgt>
                                        </p:tgtEl>
                                        <p:attrNameLst>
                                          <p:attrName>style.visibility</p:attrName>
                                        </p:attrNameLst>
                                      </p:cBhvr>
                                      <p:to>
                                        <p:strVal val="visible"/>
                                      </p:to>
                                    </p:set>
                                    <p:animEffect transition="in" filter="fade">
                                      <p:cBhvr>
                                        <p:cTn id="31" dur="1000"/>
                                        <p:tgtEl>
                                          <p:spTgt spid="24">
                                            <p:txEl>
                                              <p:pRg st="2" end="2"/>
                                            </p:txEl>
                                          </p:spTgt>
                                        </p:tgtEl>
                                      </p:cBhvr>
                                    </p:animEffect>
                                    <p:anim calcmode="lin" valueType="num">
                                      <p:cBhvr>
                                        <p:cTn id="3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Professionalism Break </a:t>
            </a:r>
          </a:p>
        </p:txBody>
      </p:sp>
      <p:sp>
        <p:nvSpPr>
          <p:cNvPr id="19" name="Content Placeholder 18"/>
          <p:cNvSpPr>
            <a:spLocks noGrp="1"/>
          </p:cNvSpPr>
          <p:nvPr>
            <p:ph idx="1"/>
          </p:nvPr>
        </p:nvSpPr>
        <p:spPr>
          <a:xfrm>
            <a:off x="356616" y="1883664"/>
            <a:ext cx="4331272" cy="4041648"/>
          </a:xfrm>
        </p:spPr>
        <p:txBody>
          <a:bodyPr/>
          <a:lstStyle/>
          <a:p>
            <a:r>
              <a:rPr lang="en-US" dirty="0"/>
              <a:t>Statement of Ratemaking Principles Is Changing</a:t>
            </a:r>
          </a:p>
          <a:p>
            <a:pPr lvl="1"/>
            <a:r>
              <a:rPr lang="en-US" dirty="0"/>
              <a:t>Distinguish Between Principles (Worldwide) and Practices (Country-specific)</a:t>
            </a:r>
          </a:p>
          <a:p>
            <a:pPr lvl="1"/>
            <a:r>
              <a:rPr lang="en-US" dirty="0"/>
              <a:t>Separate Estimation of Rate From Setting of Rate</a:t>
            </a:r>
          </a:p>
          <a:p>
            <a:pPr>
              <a:spcBef>
                <a:spcPts val="4800"/>
              </a:spcBef>
            </a:pPr>
            <a:r>
              <a:rPr lang="en-US" dirty="0"/>
              <a:t>ASB Developing U.S. Standard of Practice</a:t>
            </a:r>
          </a:p>
        </p:txBody>
      </p:sp>
      <p:sp>
        <p:nvSpPr>
          <p:cNvPr id="21" name="Text Placeholder 20"/>
          <p:cNvSpPr>
            <a:spLocks noGrp="1"/>
          </p:cNvSpPr>
          <p:nvPr>
            <p:ph type="body" sz="quarter" idx="16"/>
          </p:nvPr>
        </p:nvSpPr>
        <p:spPr/>
        <p:txBody>
          <a:bodyPr/>
          <a:lstStyle/>
          <a:p>
            <a:r>
              <a:rPr lang="en-US" dirty="0"/>
              <a:t>Images: Ten Commandments photo By Ji-Elle (Own work) [GFDL (http://www.gnu.org/copyleft/fdl.html) or CC BY-SA 3.0 (http://creativecommons.org/licenses/by-sa/3.0)], via Wikimedia Commons; U.S. Code photo By Tony Webster (Own work) [CC BY-SA 3.0 (http://creativecommons.org/licenses/by-sa/3.0)], via Wikimedia Commons.</a:t>
            </a:r>
          </a:p>
          <a:p>
            <a:r>
              <a:rPr lang="en-US" dirty="0"/>
              <a:t>Source: Notes from “The Standards and Principles: ‘They are a </a:t>
            </a:r>
            <a:r>
              <a:rPr lang="en-US" dirty="0" err="1"/>
              <a:t>Changin</a:t>
            </a:r>
            <a:r>
              <a:rPr lang="en-US" dirty="0"/>
              <a:t>,’’” 2015 Ratemaking and Product Management Seminar.</a:t>
            </a:r>
          </a:p>
        </p:txBody>
      </p:sp>
      <p:grpSp>
        <p:nvGrpSpPr>
          <p:cNvPr id="26" name="Group 25"/>
          <p:cNvGrpSpPr/>
          <p:nvPr/>
        </p:nvGrpSpPr>
        <p:grpSpPr>
          <a:xfrm>
            <a:off x="4764025" y="1700775"/>
            <a:ext cx="4032525" cy="4011218"/>
            <a:chOff x="4764025" y="1700775"/>
            <a:chExt cx="4032525" cy="4011218"/>
          </a:xfrm>
        </p:grpSpPr>
        <p:grpSp>
          <p:nvGrpSpPr>
            <p:cNvPr id="24" name="Group 23"/>
            <p:cNvGrpSpPr/>
            <p:nvPr/>
          </p:nvGrpSpPr>
          <p:grpSpPr>
            <a:xfrm>
              <a:off x="4764025" y="1700775"/>
              <a:ext cx="2470152" cy="4011218"/>
              <a:chOff x="4687215" y="1009485"/>
              <a:chExt cx="2743200" cy="4454613"/>
            </a:xfrm>
          </p:grpSpPr>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7215" y="1009485"/>
                <a:ext cx="2743200" cy="2753455"/>
              </a:xfrm>
              <a:prstGeom prst="rect">
                <a:avLst/>
              </a:prstGeom>
              <a:noFill/>
              <a:ln w="19050">
                <a:solidFill>
                  <a:schemeClr val="tx2"/>
                </a:solidFill>
                <a:miter lim="800000"/>
              </a:ln>
            </p:spPr>
          </p:pic>
          <p:pic>
            <p:nvPicPr>
              <p:cNvPr id="23" name="Picture 22"/>
              <p:cNvPicPr>
                <a:picLocks noChangeAspect="1"/>
              </p:cNvPicPr>
              <p:nvPr/>
            </p:nvPicPr>
            <p:blipFill rotWithShape="1">
              <a:blip r:embed="rId4" cstate="print">
                <a:extLst>
                  <a:ext uri="{28A0092B-C50C-407E-A947-70E740481C1C}">
                    <a14:useLocalDpi xmlns:a14="http://schemas.microsoft.com/office/drawing/2010/main" val="0"/>
                  </a:ext>
                </a:extLst>
              </a:blip>
              <a:srcRect b="9276"/>
              <a:stretch/>
            </p:blipFill>
            <p:spPr>
              <a:xfrm>
                <a:off x="4687215" y="3851455"/>
                <a:ext cx="2743200" cy="1612643"/>
              </a:xfrm>
              <a:prstGeom prst="rect">
                <a:avLst/>
              </a:prstGeom>
              <a:noFill/>
              <a:ln w="19050">
                <a:solidFill>
                  <a:schemeClr val="tx2"/>
                </a:solidFill>
                <a:miter lim="800000"/>
              </a:ln>
            </p:spPr>
          </p:pic>
        </p:grpSp>
        <p:sp>
          <p:nvSpPr>
            <p:cNvPr id="25" name="AutoShape 4"/>
            <p:cNvSpPr>
              <a:spLocks noChangeArrowheads="1"/>
            </p:cNvSpPr>
            <p:nvPr/>
          </p:nvSpPr>
          <p:spPr bwMode="gray">
            <a:xfrm>
              <a:off x="7413971" y="3728805"/>
              <a:ext cx="1382579" cy="960126"/>
            </a:xfrm>
            <a:prstGeom prst="rect">
              <a:avLst/>
            </a:prstGeom>
            <a:solidFill>
              <a:schemeClr val="accent2"/>
            </a:solidFill>
            <a:ln w="25400">
              <a:noFill/>
              <a:miter lim="800000"/>
              <a:headEnd/>
              <a:tailEnd/>
            </a:ln>
            <a:effectLst/>
          </p:spPr>
          <p:txBody>
            <a:bodyPr wrap="square" lIns="27432" tIns="45709" rIns="27432" bIns="27432" anchor="ctr">
              <a:flatTx/>
            </a:bodyPr>
            <a:lstStyle/>
            <a:p>
              <a:pPr algn="ctr" eaLnBrk="0" fontAlgn="base" hangingPunct="0">
                <a:lnSpc>
                  <a:spcPct val="90000"/>
                </a:lnSpc>
                <a:spcAft>
                  <a:spcPct val="0"/>
                </a:spcAft>
                <a:buClr>
                  <a:schemeClr val="accent2"/>
                </a:buClr>
                <a:buSzPct val="90000"/>
                <a:tabLst>
                  <a:tab pos="1603375" algn="ctr"/>
                  <a:tab pos="2627313" algn="ctr"/>
                </a:tabLst>
              </a:pPr>
              <a:r>
                <a:rPr lang="en-US" sz="1400" b="1" dirty="0">
                  <a:solidFill>
                    <a:schemeClr val="bg1"/>
                  </a:solidFill>
                  <a:latin typeface="+mj-lt"/>
                </a:rPr>
                <a:t>CAS (Constitution) vs. ASB</a:t>
              </a:r>
              <a:br>
                <a:rPr lang="en-US" sz="1400" b="1" dirty="0">
                  <a:solidFill>
                    <a:schemeClr val="bg1"/>
                  </a:solidFill>
                  <a:latin typeface="+mj-lt"/>
                </a:rPr>
              </a:br>
              <a:r>
                <a:rPr lang="en-US" sz="1400" b="1" dirty="0">
                  <a:solidFill>
                    <a:schemeClr val="bg1"/>
                  </a:solidFill>
                  <a:latin typeface="+mj-lt"/>
                </a:rPr>
                <a:t>(Local Law)</a:t>
              </a:r>
            </a:p>
          </p:txBody>
        </p:sp>
      </p:grpSp>
    </p:spTree>
    <p:extLst>
      <p:ext uri="{BB962C8B-B14F-4D97-AF65-F5344CB8AC3E}">
        <p14:creationId xmlns:p14="http://schemas.microsoft.com/office/powerpoint/2010/main" val="308700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1000"/>
                                        <p:tgtEl>
                                          <p:spTgt spid="19">
                                            <p:txEl>
                                              <p:pRg st="0" end="0"/>
                                            </p:txEl>
                                          </p:spTgt>
                                        </p:tgtEl>
                                      </p:cBhvr>
                                    </p:animEffect>
                                    <p:anim calcmode="lin" valueType="num">
                                      <p:cBhvr>
                                        <p:cTn id="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9">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xEl>
                                              <p:pRg st="1" end="1"/>
                                            </p:txEl>
                                          </p:spTgt>
                                        </p:tgtEl>
                                        <p:attrNameLst>
                                          <p:attrName>style.visibility</p:attrName>
                                        </p:attrNameLst>
                                      </p:cBhvr>
                                      <p:to>
                                        <p:strVal val="visible"/>
                                      </p:to>
                                    </p:set>
                                    <p:animEffect transition="in" filter="fade">
                                      <p:cBhvr>
                                        <p:cTn id="12" dur="1000"/>
                                        <p:tgtEl>
                                          <p:spTgt spid="19">
                                            <p:txEl>
                                              <p:pRg st="1" end="1"/>
                                            </p:txEl>
                                          </p:spTgt>
                                        </p:tgtEl>
                                      </p:cBhvr>
                                    </p:animEffect>
                                    <p:anim calcmode="lin" valueType="num">
                                      <p:cBhvr>
                                        <p:cTn id="13"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9">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9">
                                            <p:txEl>
                                              <p:pRg st="2" end="2"/>
                                            </p:txEl>
                                          </p:spTgt>
                                        </p:tgtEl>
                                        <p:attrNameLst>
                                          <p:attrName>style.visibility</p:attrName>
                                        </p:attrNameLst>
                                      </p:cBhvr>
                                      <p:to>
                                        <p:strVal val="visible"/>
                                      </p:to>
                                    </p:set>
                                    <p:animEffect transition="in" filter="fade">
                                      <p:cBhvr>
                                        <p:cTn id="17" dur="1000"/>
                                        <p:tgtEl>
                                          <p:spTgt spid="19">
                                            <p:txEl>
                                              <p:pRg st="2" end="2"/>
                                            </p:txEl>
                                          </p:spTgt>
                                        </p:tgtEl>
                                      </p:cBhvr>
                                    </p:animEffect>
                                    <p:anim calcmode="lin" valueType="num">
                                      <p:cBhvr>
                                        <p:cTn id="18"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19">
                                            <p:txEl>
                                              <p:pRg st="3" end="3"/>
                                            </p:txEl>
                                          </p:spTgt>
                                        </p:tgtEl>
                                        <p:attrNameLst>
                                          <p:attrName>style.visibility</p:attrName>
                                        </p:attrNameLst>
                                      </p:cBhvr>
                                      <p:to>
                                        <p:strVal val="visible"/>
                                      </p:to>
                                    </p:set>
                                    <p:animEffect transition="in" filter="fade">
                                      <p:cBhvr>
                                        <p:cTn id="23" dur="1000"/>
                                        <p:tgtEl>
                                          <p:spTgt spid="19">
                                            <p:txEl>
                                              <p:pRg st="3" end="3"/>
                                            </p:txEl>
                                          </p:spTgt>
                                        </p:tgtEl>
                                      </p:cBhvr>
                                    </p:animEffect>
                                    <p:anim calcmode="lin" valueType="num">
                                      <p:cBhvr>
                                        <p:cTn id="24"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10" presetClass="entr" presetSubtype="0" fill="hold" nodeType="afterEffect">
                                  <p:stCondLst>
                                    <p:cond delay="25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Professionalism Break </a:t>
            </a:r>
          </a:p>
        </p:txBody>
      </p:sp>
      <p:sp>
        <p:nvSpPr>
          <p:cNvPr id="20" name="TextBox 19"/>
          <p:cNvSpPr txBox="1"/>
          <p:nvPr/>
        </p:nvSpPr>
        <p:spPr>
          <a:xfrm>
            <a:off x="452839" y="1354109"/>
            <a:ext cx="8420521" cy="1354217"/>
          </a:xfrm>
          <a:prstGeom prst="rect">
            <a:avLst/>
          </a:prstGeom>
          <a:noFill/>
        </p:spPr>
        <p:txBody>
          <a:bodyPr wrap="square" rIns="0" rtlCol="0">
            <a:spAutoFit/>
          </a:bodyPr>
          <a:lstStyle/>
          <a:p>
            <a:r>
              <a:rPr lang="en-US" b="1" dirty="0"/>
              <a:t>CURRENT: </a:t>
            </a:r>
            <a:r>
              <a:rPr lang="en-US" i="1" dirty="0"/>
              <a:t>Ratemaking is the process of establishing </a:t>
            </a:r>
            <a:r>
              <a:rPr lang="en-US" b="1" i="1" dirty="0">
                <a:solidFill>
                  <a:schemeClr val="accent1"/>
                </a:solidFill>
              </a:rPr>
              <a:t>rates used</a:t>
            </a:r>
            <a:r>
              <a:rPr lang="en-US" i="1" dirty="0"/>
              <a:t> in insurance</a:t>
            </a:r>
            <a:br>
              <a:rPr lang="en-US" i="1" dirty="0"/>
            </a:br>
            <a:r>
              <a:rPr lang="en-US" i="1" dirty="0"/>
              <a:t>or other risk transfer mechanisms</a:t>
            </a:r>
          </a:p>
          <a:p>
            <a:pPr>
              <a:spcBef>
                <a:spcPts val="1200"/>
              </a:spcBef>
            </a:pPr>
            <a:r>
              <a:rPr lang="en-US" b="1" dirty="0"/>
              <a:t>PROPOSED: </a:t>
            </a:r>
            <a:r>
              <a:rPr lang="en-US" i="1" dirty="0"/>
              <a:t>Ratemaking is the process of establishing </a:t>
            </a:r>
            <a:r>
              <a:rPr lang="en-US" b="1" i="1" dirty="0">
                <a:solidFill>
                  <a:schemeClr val="accent1"/>
                </a:solidFill>
              </a:rPr>
              <a:t>future costs associated with the transfer of risk</a:t>
            </a:r>
            <a:r>
              <a:rPr lang="en-US" i="1" dirty="0"/>
              <a:t> in insurance or other risk transfer mechanisms.</a:t>
            </a:r>
          </a:p>
        </p:txBody>
      </p:sp>
      <p:grpSp>
        <p:nvGrpSpPr>
          <p:cNvPr id="21" name="Group 20"/>
          <p:cNvGrpSpPr/>
          <p:nvPr/>
        </p:nvGrpSpPr>
        <p:grpSpPr>
          <a:xfrm>
            <a:off x="462665" y="2699305"/>
            <a:ext cx="2880374" cy="691290"/>
            <a:chOff x="-444499" y="3080815"/>
            <a:chExt cx="2880374" cy="691290"/>
          </a:xfrm>
        </p:grpSpPr>
        <p:cxnSp>
          <p:nvCxnSpPr>
            <p:cNvPr id="22" name="Straight Arrow Connector 21"/>
            <p:cNvCxnSpPr/>
            <p:nvPr/>
          </p:nvCxnSpPr>
          <p:spPr bwMode="gray">
            <a:xfrm flipV="1">
              <a:off x="995688" y="3080815"/>
              <a:ext cx="0" cy="125190"/>
            </a:xfrm>
            <a:prstGeom prst="straightConnector1">
              <a:avLst/>
            </a:prstGeom>
            <a:ln w="28575">
              <a:solidFill>
                <a:schemeClr val="accent2"/>
              </a:solidFill>
              <a:tailEnd type="oval" w="med" len="med"/>
            </a:ln>
          </p:spPr>
          <p:style>
            <a:lnRef idx="1">
              <a:schemeClr val="accent1"/>
            </a:lnRef>
            <a:fillRef idx="0">
              <a:schemeClr val="accent1"/>
            </a:fillRef>
            <a:effectRef idx="0">
              <a:schemeClr val="accent1"/>
            </a:effectRef>
            <a:fontRef idx="minor">
              <a:schemeClr val="tx1"/>
            </a:fontRef>
          </p:style>
        </p:cxnSp>
        <p:sp>
          <p:nvSpPr>
            <p:cNvPr id="23" name="AutoShape 4"/>
            <p:cNvSpPr>
              <a:spLocks noChangeArrowheads="1"/>
            </p:cNvSpPr>
            <p:nvPr/>
          </p:nvSpPr>
          <p:spPr bwMode="gray">
            <a:xfrm>
              <a:off x="-444499" y="3198570"/>
              <a:ext cx="2880374" cy="573535"/>
            </a:xfrm>
            <a:prstGeom prst="rect">
              <a:avLst/>
            </a:prstGeom>
            <a:solidFill>
              <a:schemeClr val="accent2"/>
            </a:solidFill>
            <a:ln w="25400">
              <a:noFill/>
              <a:miter lim="800000"/>
              <a:headEnd/>
              <a:tailEnd/>
            </a:ln>
            <a:effectLst/>
          </p:spPr>
          <p:txBody>
            <a:bodyPr wrap="square" lIns="27432" tIns="45709" rIns="27432" bIns="27432" anchor="ctr">
              <a:flatTx/>
            </a:bodyPr>
            <a:lstStyle/>
            <a:p>
              <a:pPr algn="ctr" eaLnBrk="0" fontAlgn="base" hangingPunct="0">
                <a:lnSpc>
                  <a:spcPct val="90000"/>
                </a:lnSpc>
                <a:spcAft>
                  <a:spcPct val="0"/>
                </a:spcAft>
                <a:buClr>
                  <a:schemeClr val="accent2"/>
                </a:buClr>
                <a:buSzPct val="90000"/>
                <a:tabLst>
                  <a:tab pos="1603375" algn="ctr"/>
                  <a:tab pos="2627313" algn="ctr"/>
                </a:tabLst>
              </a:pPr>
              <a:r>
                <a:rPr lang="en-US" sz="1400" b="1" dirty="0">
                  <a:solidFill>
                    <a:schemeClr val="bg1"/>
                  </a:solidFill>
                  <a:latin typeface="+mj-lt"/>
                </a:rPr>
                <a:t>Distinguishes Between</a:t>
              </a:r>
              <a:br>
                <a:rPr lang="en-US" sz="1400" b="1" dirty="0">
                  <a:solidFill>
                    <a:schemeClr val="bg1"/>
                  </a:solidFill>
                  <a:latin typeface="+mj-lt"/>
                </a:rPr>
              </a:br>
              <a:r>
                <a:rPr lang="en-US" sz="1400" b="1" dirty="0">
                  <a:solidFill>
                    <a:schemeClr val="bg1"/>
                  </a:solidFill>
                  <a:latin typeface="+mj-lt"/>
                </a:rPr>
                <a:t>Technical Price, “Street Price”</a:t>
              </a:r>
            </a:p>
          </p:txBody>
        </p:sp>
      </p:grpSp>
      <p:grpSp>
        <p:nvGrpSpPr>
          <p:cNvPr id="24" name="Group 23"/>
          <p:cNvGrpSpPr/>
          <p:nvPr/>
        </p:nvGrpSpPr>
        <p:grpSpPr>
          <a:xfrm>
            <a:off x="457200" y="3851455"/>
            <a:ext cx="4040188" cy="1608040"/>
            <a:chOff x="457200" y="1393825"/>
            <a:chExt cx="4040188" cy="1608040"/>
          </a:xfrm>
        </p:grpSpPr>
        <p:sp>
          <p:nvSpPr>
            <p:cNvPr id="25" name="Text Placeholder 4"/>
            <p:cNvSpPr txBox="1">
              <a:spLocks/>
            </p:cNvSpPr>
            <p:nvPr/>
          </p:nvSpPr>
          <p:spPr bwMode="gray">
            <a:xfrm>
              <a:off x="461963" y="1393825"/>
              <a:ext cx="3994150" cy="614190"/>
            </a:xfrm>
            <a:prstGeom prst="snip1Rect">
              <a:avLst/>
            </a:prstGeom>
            <a:solidFill>
              <a:srgbClr val="337DBE"/>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lnSpc>
                  <a:spcPct val="100000"/>
                </a:lnSpc>
                <a:spcBef>
                  <a:spcPts val="0"/>
                </a:spcBef>
              </a:pPr>
              <a:r>
                <a:rPr lang="en-US" dirty="0">
                  <a:solidFill>
                    <a:schemeClr val="bg1"/>
                  </a:solidFill>
                </a:rPr>
                <a:t>Current Principles</a:t>
              </a:r>
            </a:p>
          </p:txBody>
        </p:sp>
        <p:sp>
          <p:nvSpPr>
            <p:cNvPr id="26" name="Content Placeholder 6"/>
            <p:cNvSpPr txBox="1">
              <a:spLocks/>
            </p:cNvSpPr>
            <p:nvPr/>
          </p:nvSpPr>
          <p:spPr>
            <a:xfrm>
              <a:off x="457200" y="2161635"/>
              <a:ext cx="4040188" cy="840230"/>
            </a:xfrm>
            <a:prstGeom prst="rect">
              <a:avLst/>
            </a:prstGeom>
          </p:spPr>
          <p:txBody>
            <a:bodyPr>
              <a:spAutoFit/>
            </a:bodyPr>
            <a:lstStyle>
              <a:lvl1pPr marL="292608" indent="-292608" algn="l" defTabSz="914400" rtl="0" eaLnBrk="1" latinLnBrk="0" hangingPunct="1">
                <a:lnSpc>
                  <a:spcPct val="90000"/>
                </a:lnSpc>
                <a:spcBef>
                  <a:spcPts val="2000"/>
                </a:spcBef>
                <a:buClr>
                  <a:srgbClr val="337DBE"/>
                </a:buClr>
                <a:buSzPct val="77000"/>
                <a:buFont typeface="Wingdings 3" panose="05040102010807070707" pitchFamily="18" charset="2"/>
                <a:buChar char=""/>
                <a:defRPr sz="2200" kern="1200">
                  <a:solidFill>
                    <a:schemeClr val="tx1"/>
                  </a:solidFill>
                  <a:latin typeface="+mn-lt"/>
                  <a:ea typeface="+mn-ea"/>
                  <a:cs typeface="+mn-cs"/>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1800" dirty="0"/>
                <a:t>4 Sections – </a:t>
              </a:r>
              <a:r>
                <a:rPr lang="fr-FR" sz="1800" dirty="0" err="1"/>
                <a:t>Definitions</a:t>
              </a:r>
              <a:r>
                <a:rPr lang="fr-FR" sz="1800" dirty="0"/>
                <a:t>, </a:t>
              </a:r>
              <a:r>
                <a:rPr lang="fr-FR" sz="1800" dirty="0" err="1"/>
                <a:t>Principles</a:t>
              </a:r>
              <a:r>
                <a:rPr lang="fr-FR" sz="1800" dirty="0"/>
                <a:t>, </a:t>
              </a:r>
              <a:r>
                <a:rPr lang="fr-FR" sz="1800" dirty="0" err="1"/>
                <a:t>Considerations</a:t>
              </a:r>
              <a:r>
                <a:rPr lang="fr-FR" sz="1800" dirty="0"/>
                <a:t>, Conclusion</a:t>
              </a:r>
            </a:p>
          </p:txBody>
        </p:sp>
      </p:grpSp>
      <p:grpSp>
        <p:nvGrpSpPr>
          <p:cNvPr id="27" name="Group 26"/>
          <p:cNvGrpSpPr/>
          <p:nvPr/>
        </p:nvGrpSpPr>
        <p:grpSpPr>
          <a:xfrm>
            <a:off x="4687888" y="3851455"/>
            <a:ext cx="3994151" cy="1358741"/>
            <a:chOff x="4687888" y="1393825"/>
            <a:chExt cx="3994151" cy="1358741"/>
          </a:xfrm>
        </p:grpSpPr>
        <p:sp>
          <p:nvSpPr>
            <p:cNvPr id="28" name="Text Placeholder 4"/>
            <p:cNvSpPr txBox="1">
              <a:spLocks/>
            </p:cNvSpPr>
            <p:nvPr/>
          </p:nvSpPr>
          <p:spPr bwMode="gray">
            <a:xfrm>
              <a:off x="4687888" y="1393825"/>
              <a:ext cx="3994150" cy="614190"/>
            </a:xfrm>
            <a:prstGeom prst="snip1Rect">
              <a:avLst/>
            </a:prstGeom>
            <a:solidFill>
              <a:srgbClr val="337DBE"/>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lnSpc>
                  <a:spcPct val="100000"/>
                </a:lnSpc>
                <a:spcBef>
                  <a:spcPts val="0"/>
                </a:spcBef>
              </a:pPr>
              <a:r>
                <a:rPr lang="en-US" dirty="0">
                  <a:solidFill>
                    <a:schemeClr val="bg1"/>
                  </a:solidFill>
                </a:rPr>
                <a:t>Proposed Principles</a:t>
              </a:r>
            </a:p>
          </p:txBody>
        </p:sp>
        <p:sp>
          <p:nvSpPr>
            <p:cNvPr id="29" name="Content Placeholder 8"/>
            <p:cNvSpPr txBox="1">
              <a:spLocks/>
            </p:cNvSpPr>
            <p:nvPr/>
          </p:nvSpPr>
          <p:spPr>
            <a:xfrm>
              <a:off x="4687889" y="2161635"/>
              <a:ext cx="3994150" cy="590931"/>
            </a:xfrm>
            <a:prstGeom prst="rect">
              <a:avLst/>
            </a:prstGeom>
          </p:spPr>
          <p:txBody>
            <a:bodyPr>
              <a:spAutoFit/>
            </a:bodyPr>
            <a:lstStyle>
              <a:lvl1pPr marL="292608" indent="-292608" algn="l" defTabSz="914400" rtl="0" eaLnBrk="1" latinLnBrk="0" hangingPunct="1">
                <a:lnSpc>
                  <a:spcPct val="90000"/>
                </a:lnSpc>
                <a:spcBef>
                  <a:spcPts val="2000"/>
                </a:spcBef>
                <a:buClr>
                  <a:srgbClr val="337DBE"/>
                </a:buClr>
                <a:buSzPct val="77000"/>
                <a:buFont typeface="Wingdings 3" panose="05040102010807070707" pitchFamily="18" charset="2"/>
                <a:buChar char=""/>
                <a:defRPr sz="2200" kern="1200">
                  <a:solidFill>
                    <a:schemeClr val="tx1"/>
                  </a:solidFill>
                  <a:latin typeface="+mn-lt"/>
                  <a:ea typeface="+mn-ea"/>
                  <a:cs typeface="+mn-cs"/>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a:t>3 Sections (Considerations Moved to Standards of Practice)</a:t>
              </a:r>
            </a:p>
          </p:txBody>
        </p:sp>
      </p:grpSp>
    </p:spTree>
    <p:extLst>
      <p:ext uri="{BB962C8B-B14F-4D97-AF65-F5344CB8AC3E}">
        <p14:creationId xmlns:p14="http://schemas.microsoft.com/office/powerpoint/2010/main" val="3211801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childTnLst>
                                </p:cTn>
                              </p:par>
                            </p:childTnLst>
                          </p:cTn>
                        </p:par>
                        <p:par>
                          <p:cTn id="8" fill="hold">
                            <p:stCondLst>
                              <p:cond delay="1250"/>
                            </p:stCondLst>
                            <p:childTnLst>
                              <p:par>
                                <p:cTn id="9" presetID="10"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750"/>
                                        <p:tgtEl>
                                          <p:spTgt spid="24"/>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Professionalism Break</a:t>
            </a:r>
          </a:p>
        </p:txBody>
      </p:sp>
      <p:sp>
        <p:nvSpPr>
          <p:cNvPr id="11" name="TextBox 10"/>
          <p:cNvSpPr txBox="1"/>
          <p:nvPr/>
        </p:nvSpPr>
        <p:spPr>
          <a:xfrm>
            <a:off x="452839" y="1354109"/>
            <a:ext cx="8229599" cy="1200329"/>
          </a:xfrm>
          <a:prstGeom prst="rect">
            <a:avLst/>
          </a:prstGeom>
          <a:noFill/>
        </p:spPr>
        <p:txBody>
          <a:bodyPr wrap="square" rtlCol="0">
            <a:spAutoFit/>
          </a:bodyPr>
          <a:lstStyle/>
          <a:p>
            <a:r>
              <a:rPr lang="en-US" b="1" dirty="0"/>
              <a:t>CURRENT/PROPOSED: </a:t>
            </a:r>
            <a:r>
              <a:rPr lang="en-US" i="1" dirty="0"/>
              <a:t>The actuary, by applying </a:t>
            </a:r>
            <a:r>
              <a:rPr lang="en-US" b="1" i="1" dirty="0">
                <a:solidFill>
                  <a:schemeClr val="accent1"/>
                </a:solidFill>
              </a:rPr>
              <a:t>informed actuarial judgment and </a:t>
            </a:r>
            <a:r>
              <a:rPr lang="en-US" i="1" dirty="0"/>
              <a:t>the ratemaking principles in this Statement, will derive an estimation of the future costs associated with the transfer of risk. Other business considerations are also a part of </a:t>
            </a:r>
            <a:r>
              <a:rPr lang="en-US" i="1" strike="sngStrike" dirty="0"/>
              <a:t>ratemaking</a:t>
            </a:r>
            <a:r>
              <a:rPr lang="en-US" i="1" dirty="0"/>
              <a:t> </a:t>
            </a:r>
            <a:r>
              <a:rPr lang="en-US" b="1" i="1" dirty="0">
                <a:solidFill>
                  <a:schemeClr val="accent1"/>
                </a:solidFill>
              </a:rPr>
              <a:t>insurance pricing.</a:t>
            </a:r>
          </a:p>
        </p:txBody>
      </p:sp>
      <p:grpSp>
        <p:nvGrpSpPr>
          <p:cNvPr id="12" name="Group 11"/>
          <p:cNvGrpSpPr/>
          <p:nvPr/>
        </p:nvGrpSpPr>
        <p:grpSpPr>
          <a:xfrm>
            <a:off x="5916176" y="2584090"/>
            <a:ext cx="2189084" cy="614480"/>
            <a:chOff x="-98854" y="3080815"/>
            <a:chExt cx="2189084" cy="614480"/>
          </a:xfrm>
        </p:grpSpPr>
        <p:cxnSp>
          <p:nvCxnSpPr>
            <p:cNvPr id="13" name="Straight Arrow Connector 12"/>
            <p:cNvCxnSpPr/>
            <p:nvPr/>
          </p:nvCxnSpPr>
          <p:spPr bwMode="gray">
            <a:xfrm flipV="1">
              <a:off x="995688" y="3080815"/>
              <a:ext cx="0" cy="125190"/>
            </a:xfrm>
            <a:prstGeom prst="straightConnector1">
              <a:avLst/>
            </a:prstGeom>
            <a:ln w="28575">
              <a:solidFill>
                <a:schemeClr val="accent2"/>
              </a:solidFill>
              <a:tailEnd type="oval" w="med" len="med"/>
            </a:ln>
          </p:spPr>
          <p:style>
            <a:lnRef idx="1">
              <a:schemeClr val="accent1"/>
            </a:lnRef>
            <a:fillRef idx="0">
              <a:schemeClr val="accent1"/>
            </a:fillRef>
            <a:effectRef idx="0">
              <a:schemeClr val="accent1"/>
            </a:effectRef>
            <a:fontRef idx="minor">
              <a:schemeClr val="tx1"/>
            </a:fontRef>
          </p:style>
        </p:cxnSp>
        <p:sp>
          <p:nvSpPr>
            <p:cNvPr id="14" name="AutoShape 4"/>
            <p:cNvSpPr>
              <a:spLocks noChangeArrowheads="1"/>
            </p:cNvSpPr>
            <p:nvPr/>
          </p:nvSpPr>
          <p:spPr bwMode="gray">
            <a:xfrm>
              <a:off x="-98854" y="3198570"/>
              <a:ext cx="2189084" cy="496725"/>
            </a:xfrm>
            <a:prstGeom prst="rect">
              <a:avLst/>
            </a:prstGeom>
            <a:solidFill>
              <a:schemeClr val="accent2"/>
            </a:solidFill>
            <a:ln w="25400">
              <a:noFill/>
              <a:miter lim="800000"/>
              <a:headEnd/>
              <a:tailEnd/>
            </a:ln>
            <a:effectLst/>
          </p:spPr>
          <p:txBody>
            <a:bodyPr wrap="square" lIns="27432" tIns="45709" rIns="27432" bIns="27432" anchor="ctr">
              <a:flatTx/>
            </a:bodyPr>
            <a:lstStyle/>
            <a:p>
              <a:pPr algn="ctr" eaLnBrk="0" fontAlgn="base" hangingPunct="0">
                <a:lnSpc>
                  <a:spcPct val="90000"/>
                </a:lnSpc>
                <a:spcAft>
                  <a:spcPct val="0"/>
                </a:spcAft>
                <a:buClr>
                  <a:schemeClr val="accent2"/>
                </a:buClr>
                <a:buSzPct val="90000"/>
                <a:tabLst>
                  <a:tab pos="1603375" algn="ctr"/>
                  <a:tab pos="2627313" algn="ctr"/>
                </a:tabLst>
              </a:pPr>
              <a:r>
                <a:rPr lang="en-US" sz="1400" b="1" dirty="0">
                  <a:solidFill>
                    <a:schemeClr val="bg1"/>
                  </a:solidFill>
                  <a:latin typeface="+mj-lt"/>
                </a:rPr>
                <a:t>Replaces ‘Ratemaking’</a:t>
              </a:r>
              <a:br>
                <a:rPr lang="en-US" sz="1400" b="1" dirty="0">
                  <a:solidFill>
                    <a:schemeClr val="bg1"/>
                  </a:solidFill>
                  <a:latin typeface="+mj-lt"/>
                </a:rPr>
              </a:br>
              <a:r>
                <a:rPr lang="en-US" sz="1400" b="1" dirty="0">
                  <a:solidFill>
                    <a:schemeClr val="bg1"/>
                  </a:solidFill>
                  <a:latin typeface="+mj-lt"/>
                </a:rPr>
                <a:t>with ‘Insurance Pricing’</a:t>
              </a:r>
            </a:p>
          </p:txBody>
        </p:sp>
      </p:grpSp>
      <p:sp>
        <p:nvSpPr>
          <p:cNvPr id="15" name="TextBox 14"/>
          <p:cNvSpPr txBox="1"/>
          <p:nvPr/>
        </p:nvSpPr>
        <p:spPr>
          <a:xfrm>
            <a:off x="461963" y="3313785"/>
            <a:ext cx="8220076" cy="1708160"/>
          </a:xfrm>
          <a:prstGeom prst="rect">
            <a:avLst/>
          </a:prstGeom>
          <a:noFill/>
        </p:spPr>
        <p:txBody>
          <a:bodyPr wrap="square" rIns="0" rtlCol="0">
            <a:spAutoFit/>
          </a:bodyPr>
          <a:lstStyle/>
          <a:p>
            <a:pPr>
              <a:lnSpc>
                <a:spcPct val="90000"/>
              </a:lnSpc>
              <a:spcBef>
                <a:spcPts val="600"/>
              </a:spcBef>
            </a:pPr>
            <a:r>
              <a:rPr lang="en-US" sz="2000" dirty="0"/>
              <a:t>Some are dismayed</a:t>
            </a:r>
          </a:p>
          <a:p>
            <a:pPr>
              <a:lnSpc>
                <a:spcPct val="90000"/>
              </a:lnSpc>
              <a:spcBef>
                <a:spcPts val="600"/>
              </a:spcBef>
            </a:pPr>
            <a:r>
              <a:rPr lang="en-US" sz="1600" i="1" dirty="0"/>
              <a:t>“…dismantling the cost-based standard as the bedrock of the actuarial profession …</a:t>
            </a:r>
          </a:p>
          <a:p>
            <a:pPr>
              <a:lnSpc>
                <a:spcPct val="90000"/>
              </a:lnSpc>
              <a:spcBef>
                <a:spcPts val="600"/>
              </a:spcBef>
            </a:pPr>
            <a:r>
              <a:rPr lang="en-US" sz="1600" i="1" dirty="0"/>
              <a:t>“It is shocking to me as a Fellow of the CAS that the Society would propose a set of principles that [implies actuaries] not only have no impact on the prices that policyholders will pay, but acts to remove the actuary from the central role she has in ratemaking today.”</a:t>
            </a:r>
          </a:p>
          <a:p>
            <a:pPr algn="r">
              <a:lnSpc>
                <a:spcPct val="90000"/>
              </a:lnSpc>
              <a:spcBef>
                <a:spcPts val="600"/>
              </a:spcBef>
            </a:pPr>
            <a:r>
              <a:rPr lang="en-US" sz="1600" i="1" dirty="0">
                <a:latin typeface="Arial"/>
                <a:cs typeface="Arial"/>
              </a:rPr>
              <a:t>–</a:t>
            </a:r>
            <a:r>
              <a:rPr lang="en-US" sz="1600" i="1" dirty="0"/>
              <a:t> J. Robert Hunter, Consumer Federation of America</a:t>
            </a:r>
          </a:p>
        </p:txBody>
      </p:sp>
      <p:sp>
        <p:nvSpPr>
          <p:cNvPr id="18" name="Text Placeholder 4"/>
          <p:cNvSpPr txBox="1">
            <a:spLocks/>
          </p:cNvSpPr>
          <p:nvPr/>
        </p:nvSpPr>
        <p:spPr bwMode="gray">
          <a:xfrm>
            <a:off x="741621" y="5348085"/>
            <a:ext cx="7660759" cy="654050"/>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hangingPunct="1">
              <a:spcBef>
                <a:spcPts val="0"/>
              </a:spcBef>
              <a:buClr>
                <a:schemeClr val="accent2"/>
              </a:buClr>
              <a:buSzPct val="90000"/>
              <a:defRPr/>
            </a:pPr>
            <a:r>
              <a:rPr lang="en-US" sz="1800" dirty="0">
                <a:solidFill>
                  <a:schemeClr val="bg1"/>
                </a:solidFill>
              </a:rPr>
              <a:t>But For Reserving Actuaries, the Distinction May Sound Familiar</a:t>
            </a:r>
          </a:p>
        </p:txBody>
      </p:sp>
    </p:spTree>
    <p:extLst>
      <p:ext uri="{BB962C8B-B14F-4D97-AF65-F5344CB8AC3E}">
        <p14:creationId xmlns:p14="http://schemas.microsoft.com/office/powerpoint/2010/main" val="54617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par>
                          <p:cTn id="8" fill="hold">
                            <p:stCondLst>
                              <p:cond delay="1250"/>
                            </p:stCondLst>
                            <p:childTnLst>
                              <p:par>
                                <p:cTn id="9" presetID="10" presetClass="entr" presetSubtype="0"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childTnLst>
                                </p:cTn>
                              </p:par>
                            </p:childTnLst>
                          </p:cTn>
                        </p:par>
                        <p:par>
                          <p:cTn id="12" fill="hold">
                            <p:stCondLst>
                              <p:cond delay="2500"/>
                            </p:stCondLst>
                            <p:childTnLst>
                              <p:par>
                                <p:cTn id="13" presetID="53" presetClass="entr" presetSubtype="16" fill="hold" grpId="0" nodeType="after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p:cTn id="15" dur="1000" fill="hold"/>
                                        <p:tgtEl>
                                          <p:spTgt spid="18"/>
                                        </p:tgtEl>
                                        <p:attrNameLst>
                                          <p:attrName>ppt_w</p:attrName>
                                        </p:attrNameLst>
                                      </p:cBhvr>
                                      <p:tavLst>
                                        <p:tav tm="0">
                                          <p:val>
                                            <p:fltVal val="0"/>
                                          </p:val>
                                        </p:tav>
                                        <p:tav tm="100000">
                                          <p:val>
                                            <p:strVal val="#ppt_w"/>
                                          </p:val>
                                        </p:tav>
                                      </p:tavLst>
                                    </p:anim>
                                    <p:anim calcmode="lin" valueType="num">
                                      <p:cBhvr>
                                        <p:cTn id="16" dur="1000" fill="hold"/>
                                        <p:tgtEl>
                                          <p:spTgt spid="18"/>
                                        </p:tgtEl>
                                        <p:attrNameLst>
                                          <p:attrName>ppt_h</p:attrName>
                                        </p:attrNameLst>
                                      </p:cBhvr>
                                      <p:tavLst>
                                        <p:tav tm="0">
                                          <p:val>
                                            <p:fltVal val="0"/>
                                          </p:val>
                                        </p:tav>
                                        <p:tav tm="100000">
                                          <p:val>
                                            <p:strVal val="#ppt_h"/>
                                          </p:val>
                                        </p:tav>
                                      </p:tavLst>
                                    </p:anim>
                                    <p:animEffect transition="in" filter="fade">
                                      <p:cBhvr>
                                        <p:cTn id="17"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New Reserving Standard</a:t>
            </a:r>
            <a:endParaRPr lang="en-US" dirty="0"/>
          </a:p>
        </p:txBody>
      </p:sp>
      <p:sp>
        <p:nvSpPr>
          <p:cNvPr id="15" name="Text Placeholder 14"/>
          <p:cNvSpPr>
            <a:spLocks noGrp="1"/>
          </p:cNvSpPr>
          <p:nvPr>
            <p:ph type="body" sz="quarter" idx="16"/>
          </p:nvPr>
        </p:nvSpPr>
        <p:spPr/>
        <p:txBody>
          <a:bodyPr/>
          <a:lstStyle/>
          <a:p>
            <a:r>
              <a:rPr lang="en-US" dirty="0"/>
              <a:t>Images from Cliparts.com. and Clipart Panda. </a:t>
            </a:r>
          </a:p>
        </p:txBody>
      </p:sp>
      <p:grpSp>
        <p:nvGrpSpPr>
          <p:cNvPr id="22" name="Group 21"/>
          <p:cNvGrpSpPr/>
          <p:nvPr/>
        </p:nvGrpSpPr>
        <p:grpSpPr>
          <a:xfrm>
            <a:off x="424260" y="1700775"/>
            <a:ext cx="3111507" cy="4147740"/>
            <a:chOff x="424260" y="1700775"/>
            <a:chExt cx="3111507" cy="4147740"/>
          </a:xfrm>
        </p:grpSpPr>
        <p:pic>
          <p:nvPicPr>
            <p:cNvPr id="16" name="Content Placeholder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gray">
            <a:xfrm>
              <a:off x="424260" y="1700775"/>
              <a:ext cx="3111507" cy="4147740"/>
            </a:xfrm>
            <a:prstGeom prst="rect">
              <a:avLst/>
            </a:prstGeom>
          </p:spPr>
        </p:pic>
        <p:sp>
          <p:nvSpPr>
            <p:cNvPr id="17" name="TextBox 16"/>
            <p:cNvSpPr txBox="1"/>
            <p:nvPr/>
          </p:nvSpPr>
          <p:spPr>
            <a:xfrm>
              <a:off x="916091" y="2029826"/>
              <a:ext cx="2499829" cy="3785652"/>
            </a:xfrm>
            <a:prstGeom prst="rect">
              <a:avLst/>
            </a:prstGeom>
            <a:noFill/>
          </p:spPr>
          <p:txBody>
            <a:bodyPr wrap="square" rtlCol="0">
              <a:spAutoFit/>
            </a:bodyPr>
            <a:lstStyle/>
            <a:p>
              <a:pPr algn="ctr"/>
              <a:r>
                <a:rPr lang="en-US" sz="2400" dirty="0"/>
                <a:t>Statement of Principles</a:t>
              </a:r>
            </a:p>
            <a:p>
              <a:pPr algn="ctr"/>
              <a:r>
                <a:rPr lang="en-US" sz="2400" dirty="0"/>
                <a:t> Regarding</a:t>
              </a:r>
            </a:p>
            <a:p>
              <a:pPr algn="ctr"/>
              <a:r>
                <a:rPr lang="en-US" sz="2400" dirty="0"/>
                <a:t>Property and Casualty</a:t>
              </a:r>
            </a:p>
            <a:p>
              <a:pPr algn="ctr"/>
              <a:r>
                <a:rPr lang="en-US" sz="2400" i="1" dirty="0"/>
                <a:t>Loss and Loss Adjustment</a:t>
              </a:r>
            </a:p>
            <a:p>
              <a:pPr algn="ctr"/>
              <a:r>
                <a:rPr lang="en-US" sz="2400" i="1" dirty="0"/>
                <a:t>Expense Reserves</a:t>
              </a:r>
            </a:p>
            <a:p>
              <a:pPr algn="ctr"/>
              <a:r>
                <a:rPr lang="en-US" sz="2400" dirty="0"/>
                <a:t>1988-2014</a:t>
              </a:r>
            </a:p>
          </p:txBody>
        </p:sp>
      </p:grpSp>
      <p:grpSp>
        <p:nvGrpSpPr>
          <p:cNvPr id="23" name="Group 22"/>
          <p:cNvGrpSpPr/>
          <p:nvPr/>
        </p:nvGrpSpPr>
        <p:grpSpPr>
          <a:xfrm>
            <a:off x="4148842" y="2296571"/>
            <a:ext cx="4647708" cy="2956149"/>
            <a:chOff x="4034330" y="2241091"/>
            <a:chExt cx="4647708" cy="2956149"/>
          </a:xfrm>
        </p:grpSpPr>
        <p:pic>
          <p:nvPicPr>
            <p:cNvPr id="19" name="Content Placeholder 9"/>
            <p:cNvPicPr>
              <a:picLocks noChangeAspect="1"/>
            </p:cNvPicPr>
            <p:nvPr/>
          </p:nvPicPr>
          <p:blipFill rotWithShape="1">
            <a:blip r:embed="rId4">
              <a:extLst>
                <a:ext uri="{28A0092B-C50C-407E-A947-70E740481C1C}">
                  <a14:useLocalDpi xmlns:a14="http://schemas.microsoft.com/office/drawing/2010/main" val="0"/>
                </a:ext>
              </a:extLst>
            </a:blip>
            <a:srcRect t="16336" b="27704"/>
            <a:stretch/>
          </p:blipFill>
          <p:spPr bwMode="gray">
            <a:xfrm>
              <a:off x="4530909" y="2241091"/>
              <a:ext cx="3654550" cy="2045068"/>
            </a:xfrm>
            <a:prstGeom prst="rect">
              <a:avLst/>
            </a:prstGeom>
          </p:spPr>
        </p:pic>
        <p:sp>
          <p:nvSpPr>
            <p:cNvPr id="20" name="TextBox 19"/>
            <p:cNvSpPr txBox="1"/>
            <p:nvPr/>
          </p:nvSpPr>
          <p:spPr>
            <a:xfrm>
              <a:off x="4034330" y="4273910"/>
              <a:ext cx="4647708" cy="923330"/>
            </a:xfrm>
            <a:prstGeom prst="rect">
              <a:avLst/>
            </a:prstGeom>
            <a:noFill/>
          </p:spPr>
          <p:txBody>
            <a:bodyPr wrap="square" rtlCol="0">
              <a:spAutoFit/>
            </a:bodyPr>
            <a:lstStyle/>
            <a:p>
              <a:pPr algn="ctr"/>
              <a:r>
                <a:rPr lang="en-US" dirty="0"/>
                <a:t>Statement of Principles Regarding Property and Casualty </a:t>
              </a:r>
              <a:r>
                <a:rPr lang="en-US" i="1" dirty="0"/>
                <a:t>Unpaid Claims Estimates</a:t>
              </a:r>
            </a:p>
            <a:p>
              <a:pPr algn="ctr"/>
              <a:r>
                <a:rPr lang="en-US" dirty="0"/>
                <a:t>Born May 6, 2015</a:t>
              </a:r>
            </a:p>
          </p:txBody>
        </p:sp>
      </p:grpSp>
    </p:spTree>
    <p:extLst>
      <p:ext uri="{BB962C8B-B14F-4D97-AF65-F5344CB8AC3E}">
        <p14:creationId xmlns:p14="http://schemas.microsoft.com/office/powerpoint/2010/main" val="2083361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txBox="1">
            <a:spLocks/>
          </p:cNvSpPr>
          <p:nvPr/>
        </p:nvSpPr>
        <p:spPr bwMode="gray">
          <a:xfrm>
            <a:off x="769905" y="2346232"/>
            <a:ext cx="7604190" cy="1382580"/>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r>
              <a:rPr lang="en-US" sz="3600" dirty="0">
                <a:solidFill>
                  <a:schemeClr val="bg1"/>
                </a:solidFill>
              </a:rPr>
              <a:t>The Triple-I Players Present</a:t>
            </a:r>
          </a:p>
        </p:txBody>
      </p:sp>
      <p:sp>
        <p:nvSpPr>
          <p:cNvPr id="6" name="Rectangle 5"/>
          <p:cNvSpPr>
            <a:spLocks noChangeArrowheads="1"/>
          </p:cNvSpPr>
          <p:nvPr/>
        </p:nvSpPr>
        <p:spPr bwMode="auto">
          <a:xfrm>
            <a:off x="567814" y="3920837"/>
            <a:ext cx="8008373" cy="590931"/>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3600" b="1" dirty="0">
                <a:solidFill>
                  <a:schemeClr val="accent1"/>
                </a:solidFill>
                <a:latin typeface="Arial" panose="020B0604020202020204" pitchFamily="34" charset="0"/>
                <a:cs typeface="Arial" panose="020B0604020202020204" pitchFamily="34" charset="0"/>
              </a:rPr>
              <a:t>Do Actuaries Set Reserves?</a:t>
            </a:r>
          </a:p>
        </p:txBody>
      </p:sp>
    </p:spTree>
    <p:extLst>
      <p:ext uri="{BB962C8B-B14F-4D97-AF65-F5344CB8AC3E}">
        <p14:creationId xmlns:p14="http://schemas.microsoft.com/office/powerpoint/2010/main" val="237645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1000"/>
                                        <p:tgtEl>
                                          <p:spTgt spid="5"/>
                                        </p:tgtEl>
                                      </p:cBhvr>
                                    </p:animEffect>
                                  </p:childTnLst>
                                </p:cTn>
                              </p:par>
                            </p:childTnLst>
                          </p:cTn>
                        </p:par>
                        <p:par>
                          <p:cTn id="8" fill="hold">
                            <p:stCondLst>
                              <p:cond delay="1250"/>
                            </p:stCondLst>
                            <p:childTnLst>
                              <p:par>
                                <p:cTn id="9" presetID="16" presetClass="entr" presetSubtype="37" fill="hold" grpId="0" nodeType="afterEffect">
                                  <p:stCondLst>
                                    <p:cond delay="50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828799" y="4703799"/>
            <a:ext cx="5486400" cy="566738"/>
          </a:xfrm>
        </p:spPr>
        <p:txBody>
          <a:bodyPr/>
          <a:lstStyle/>
          <a:p>
            <a:r>
              <a:rPr lang="en-US" sz="2400" dirty="0"/>
              <a:t>Actuary</a:t>
            </a:r>
          </a:p>
        </p:txBody>
      </p:sp>
      <p:pic>
        <p:nvPicPr>
          <p:cNvPr id="7" name="Picture Placeholder 6"/>
          <p:cNvPicPr>
            <a:picLocks noGrp="1" noChangeAspect="1"/>
          </p:cNvPicPr>
          <p:nvPr>
            <p:ph type="pic" idx="4294967295"/>
          </p:nvPr>
        </p:nvPicPr>
        <p:blipFill>
          <a:blip r:embed="rId3" cstate="print">
            <a:extLst>
              <a:ext uri="{28A0092B-C50C-407E-A947-70E740481C1C}">
                <a14:useLocalDpi xmlns:a14="http://schemas.microsoft.com/office/drawing/2010/main" val="0"/>
              </a:ext>
            </a:extLst>
          </a:blip>
          <a:srcRect l="5556" r="5556"/>
          <a:stretch>
            <a:fillRect/>
          </a:stretch>
        </p:blipFill>
        <p:spPr>
          <a:xfrm>
            <a:off x="1844675" y="587375"/>
            <a:ext cx="5454650" cy="4108450"/>
          </a:xfrm>
          <a:prstGeom prst="rect">
            <a:avLst/>
          </a:prstGeom>
          <a:noFill/>
          <a:ln w="19050">
            <a:solidFill>
              <a:schemeClr val="tx2"/>
            </a:solidFill>
            <a:miter lim="800000"/>
          </a:ln>
        </p:spPr>
      </p:pic>
      <p:sp>
        <p:nvSpPr>
          <p:cNvPr id="6" name="Text Placeholder 5"/>
          <p:cNvSpPr>
            <a:spLocks noGrp="1"/>
          </p:cNvSpPr>
          <p:nvPr>
            <p:ph type="body" sz="half" idx="4294967295"/>
          </p:nvPr>
        </p:nvSpPr>
        <p:spPr>
          <a:xfrm>
            <a:off x="1828799" y="5270537"/>
            <a:ext cx="6775725" cy="341632"/>
          </a:xfrm>
        </p:spPr>
        <p:txBody>
          <a:bodyPr>
            <a:spAutoFit/>
          </a:bodyPr>
          <a:lstStyle/>
          <a:p>
            <a:pPr marL="230188" indent="-230188"/>
            <a:r>
              <a:rPr lang="en-US" sz="1800" dirty="0"/>
              <a:t>“My Analysis Shows We Need to Raise Reserves 5%”</a:t>
            </a:r>
          </a:p>
        </p:txBody>
      </p:sp>
    </p:spTree>
    <p:extLst>
      <p:ext uri="{BB962C8B-B14F-4D97-AF65-F5344CB8AC3E}">
        <p14:creationId xmlns:p14="http://schemas.microsoft.com/office/powerpoint/2010/main" val="2406869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828799" y="4703799"/>
            <a:ext cx="5486400" cy="566738"/>
          </a:xfrm>
        </p:spPr>
        <p:txBody>
          <a:bodyPr/>
          <a:lstStyle/>
          <a:p>
            <a:r>
              <a:rPr lang="en-US" sz="2400" dirty="0"/>
              <a:t>CFO</a:t>
            </a:r>
          </a:p>
        </p:txBody>
      </p:sp>
      <p:sp>
        <p:nvSpPr>
          <p:cNvPr id="6" name="Text Placeholder 5"/>
          <p:cNvSpPr>
            <a:spLocks noGrp="1"/>
          </p:cNvSpPr>
          <p:nvPr>
            <p:ph type="body" sz="half" idx="4294967295"/>
          </p:nvPr>
        </p:nvSpPr>
        <p:spPr>
          <a:xfrm>
            <a:off x="1828799" y="5270537"/>
            <a:ext cx="6775725" cy="341632"/>
          </a:xfrm>
        </p:spPr>
        <p:txBody>
          <a:bodyPr>
            <a:spAutoFit/>
          </a:bodyPr>
          <a:lstStyle/>
          <a:p>
            <a:pPr marL="230188" indent="-230188"/>
            <a:r>
              <a:rPr lang="en-US" sz="1800" dirty="0"/>
              <a:t>“There Goes My Bonus”</a:t>
            </a:r>
          </a:p>
        </p:txBody>
      </p:sp>
      <p:pic>
        <p:nvPicPr>
          <p:cNvPr id="5" name="Picture Placeholder 2"/>
          <p:cNvPicPr>
            <a:picLocks noChangeAspect="1"/>
          </p:cNvPicPr>
          <p:nvPr/>
        </p:nvPicPr>
        <p:blipFill>
          <a:blip r:embed="rId3" cstate="print">
            <a:extLst>
              <a:ext uri="{28A0092B-C50C-407E-A947-70E740481C1C}">
                <a14:useLocalDpi xmlns:a14="http://schemas.microsoft.com/office/drawing/2010/main" val="0"/>
              </a:ext>
            </a:extLst>
          </a:blip>
          <a:srcRect t="24900" b="24900"/>
          <a:stretch>
            <a:fillRect/>
          </a:stretch>
        </p:blipFill>
        <p:spPr bwMode="gray">
          <a:xfrm>
            <a:off x="1844675" y="587375"/>
            <a:ext cx="5454650" cy="4108450"/>
          </a:xfrm>
          <a:prstGeom prst="rect">
            <a:avLst/>
          </a:prstGeom>
          <a:noFill/>
          <a:ln w="19050">
            <a:solidFill>
              <a:schemeClr val="tx2"/>
            </a:solidFill>
            <a:miter lim="800000"/>
          </a:ln>
        </p:spPr>
      </p:pic>
    </p:spTree>
    <p:extLst>
      <p:ext uri="{BB962C8B-B14F-4D97-AF65-F5344CB8AC3E}">
        <p14:creationId xmlns:p14="http://schemas.microsoft.com/office/powerpoint/2010/main" val="4234117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5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828799" y="4703799"/>
            <a:ext cx="5486400" cy="566738"/>
          </a:xfrm>
        </p:spPr>
        <p:txBody>
          <a:bodyPr/>
          <a:lstStyle/>
          <a:p>
            <a:r>
              <a:rPr lang="en-US" sz="2400" dirty="0"/>
              <a:t>Underwriter</a:t>
            </a:r>
          </a:p>
        </p:txBody>
      </p:sp>
      <p:sp>
        <p:nvSpPr>
          <p:cNvPr id="6" name="Text Placeholder 5"/>
          <p:cNvSpPr>
            <a:spLocks noGrp="1"/>
          </p:cNvSpPr>
          <p:nvPr>
            <p:ph type="body" sz="half" idx="4294967295"/>
          </p:nvPr>
        </p:nvSpPr>
        <p:spPr>
          <a:xfrm>
            <a:off x="1828799" y="5270537"/>
            <a:ext cx="6775725" cy="341632"/>
          </a:xfrm>
        </p:spPr>
        <p:txBody>
          <a:bodyPr>
            <a:spAutoFit/>
          </a:bodyPr>
          <a:lstStyle/>
          <a:p>
            <a:pPr marL="230188" indent="-230188"/>
            <a:r>
              <a:rPr lang="en-US" sz="1800" dirty="0"/>
              <a:t>“There Goes My Bonus – And I’ll Be Fired”</a:t>
            </a:r>
          </a:p>
        </p:txBody>
      </p:sp>
      <p:pic>
        <p:nvPicPr>
          <p:cNvPr id="5" name="Picture Placeholder 2"/>
          <p:cNvPicPr>
            <a:picLocks noChangeAspect="1"/>
          </p:cNvPicPr>
          <p:nvPr/>
        </p:nvPicPr>
        <p:blipFill>
          <a:blip r:embed="rId3" cstate="print">
            <a:extLst>
              <a:ext uri="{28A0092B-C50C-407E-A947-70E740481C1C}">
                <a14:useLocalDpi xmlns:a14="http://schemas.microsoft.com/office/drawing/2010/main" val="0"/>
              </a:ext>
            </a:extLst>
          </a:blip>
          <a:srcRect t="12500" b="12500"/>
          <a:stretch>
            <a:fillRect/>
          </a:stretch>
        </p:blipFill>
        <p:spPr bwMode="gray">
          <a:xfrm>
            <a:off x="1844674" y="587375"/>
            <a:ext cx="5454651" cy="4108450"/>
          </a:xfrm>
          <a:prstGeom prst="rect">
            <a:avLst/>
          </a:prstGeom>
          <a:noFill/>
          <a:ln w="19050">
            <a:solidFill>
              <a:schemeClr val="tx2"/>
            </a:solidFill>
            <a:miter lim="800000"/>
          </a:ln>
        </p:spPr>
      </p:pic>
    </p:spTree>
    <p:extLst>
      <p:ext uri="{BB962C8B-B14F-4D97-AF65-F5344CB8AC3E}">
        <p14:creationId xmlns:p14="http://schemas.microsoft.com/office/powerpoint/2010/main" val="1609505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5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828799" y="4703799"/>
            <a:ext cx="5486400" cy="566738"/>
          </a:xfrm>
        </p:spPr>
        <p:txBody>
          <a:bodyPr/>
          <a:lstStyle/>
          <a:p>
            <a:r>
              <a:rPr lang="en-US" sz="2400" dirty="0"/>
              <a:t>Senior Management</a:t>
            </a:r>
          </a:p>
        </p:txBody>
      </p:sp>
      <p:sp>
        <p:nvSpPr>
          <p:cNvPr id="6" name="Text Placeholder 5"/>
          <p:cNvSpPr>
            <a:spLocks noGrp="1"/>
          </p:cNvSpPr>
          <p:nvPr>
            <p:ph type="body" sz="half" idx="4294967295"/>
          </p:nvPr>
        </p:nvSpPr>
        <p:spPr>
          <a:xfrm>
            <a:off x="1828799" y="5270537"/>
            <a:ext cx="6775725" cy="341632"/>
          </a:xfrm>
        </p:spPr>
        <p:txBody>
          <a:bodyPr>
            <a:spAutoFit/>
          </a:bodyPr>
          <a:lstStyle/>
          <a:p>
            <a:pPr marL="230188" indent="-230188"/>
            <a:r>
              <a:rPr lang="en-US" sz="1800" dirty="0"/>
              <a:t>“No One Wants to Lose Their Bonus or Their Job”</a:t>
            </a:r>
          </a:p>
        </p:txBody>
      </p:sp>
      <p:pic>
        <p:nvPicPr>
          <p:cNvPr id="7" name="Picture Placeholder 8"/>
          <p:cNvPicPr>
            <a:picLocks noChangeAspect="1"/>
          </p:cNvPicPr>
          <p:nvPr/>
        </p:nvPicPr>
        <p:blipFill rotWithShape="1">
          <a:blip r:embed="rId3">
            <a:extLst>
              <a:ext uri="{28A0092B-C50C-407E-A947-70E740481C1C}">
                <a14:useLocalDpi xmlns:a14="http://schemas.microsoft.com/office/drawing/2010/main" val="0"/>
              </a:ext>
            </a:extLst>
          </a:blip>
          <a:srcRect l="-21173" t="8970" r="1" b="8970"/>
          <a:stretch/>
        </p:blipFill>
        <p:spPr bwMode="gray">
          <a:xfrm>
            <a:off x="1844675" y="587375"/>
            <a:ext cx="5442222" cy="4108450"/>
          </a:xfrm>
          <a:prstGeom prst="rect">
            <a:avLst/>
          </a:prstGeom>
          <a:noFill/>
          <a:ln w="19050">
            <a:solidFill>
              <a:schemeClr val="tx2"/>
            </a:solidFill>
            <a:miter lim="800000"/>
          </a:ln>
        </p:spPr>
      </p:pic>
    </p:spTree>
    <p:extLst>
      <p:ext uri="{BB962C8B-B14F-4D97-AF65-F5344CB8AC3E}">
        <p14:creationId xmlns:p14="http://schemas.microsoft.com/office/powerpoint/2010/main" val="2142727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anim calcmode="lin" valueType="num">
                                      <p:cBhvr>
                                        <p:cTn id="8" dur="2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txBox="1">
            <a:spLocks/>
          </p:cNvSpPr>
          <p:nvPr/>
        </p:nvSpPr>
        <p:spPr bwMode="gray">
          <a:xfrm>
            <a:off x="769905" y="2346232"/>
            <a:ext cx="7604190" cy="1382580"/>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r>
              <a:rPr lang="en-US" sz="3600" dirty="0">
                <a:solidFill>
                  <a:schemeClr val="bg1"/>
                </a:solidFill>
              </a:rPr>
              <a:t>Repeat as Needed Until…</a:t>
            </a:r>
            <a:br>
              <a:rPr lang="en-US" sz="3600" dirty="0">
                <a:solidFill>
                  <a:schemeClr val="bg1"/>
                </a:solidFill>
              </a:rPr>
            </a:br>
            <a:r>
              <a:rPr lang="en-US" sz="3600" dirty="0">
                <a:solidFill>
                  <a:schemeClr val="bg1"/>
                </a:solidFill>
              </a:rPr>
              <a:t>The End</a:t>
            </a:r>
          </a:p>
        </p:txBody>
      </p:sp>
      <p:sp>
        <p:nvSpPr>
          <p:cNvPr id="6" name="Rectangle 5"/>
          <p:cNvSpPr>
            <a:spLocks noChangeArrowheads="1"/>
          </p:cNvSpPr>
          <p:nvPr/>
        </p:nvSpPr>
        <p:spPr bwMode="auto">
          <a:xfrm>
            <a:off x="567814" y="3920837"/>
            <a:ext cx="8008373" cy="1089529"/>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3600" b="1" dirty="0">
                <a:solidFill>
                  <a:schemeClr val="accent1"/>
                </a:solidFill>
                <a:latin typeface="Arial" panose="020B0604020202020204" pitchFamily="34" charset="0"/>
                <a:cs typeface="Arial" panose="020B0604020202020204" pitchFamily="34" charset="0"/>
              </a:rPr>
              <a:t>Moral:</a:t>
            </a:r>
            <a:br>
              <a:rPr lang="en-US" sz="3600" b="1" dirty="0">
                <a:solidFill>
                  <a:schemeClr val="accent1"/>
                </a:solidFill>
                <a:latin typeface="Arial" panose="020B0604020202020204" pitchFamily="34" charset="0"/>
                <a:cs typeface="Arial" panose="020B0604020202020204" pitchFamily="34" charset="0"/>
              </a:rPr>
            </a:br>
            <a:r>
              <a:rPr lang="en-US" sz="3600" b="1" dirty="0">
                <a:solidFill>
                  <a:schemeClr val="accent1"/>
                </a:solidFill>
                <a:latin typeface="Arial" panose="020B0604020202020204" pitchFamily="34" charset="0"/>
                <a:cs typeface="Arial" panose="020B0604020202020204" pitchFamily="34" charset="0"/>
              </a:rPr>
              <a:t>Loss Reserving is a Collaboration</a:t>
            </a:r>
          </a:p>
        </p:txBody>
      </p:sp>
    </p:spTree>
    <p:extLst>
      <p:ext uri="{BB962C8B-B14F-4D97-AF65-F5344CB8AC3E}">
        <p14:creationId xmlns:p14="http://schemas.microsoft.com/office/powerpoint/2010/main" val="1005662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1000"/>
                                        <p:tgtEl>
                                          <p:spTgt spid="5"/>
                                        </p:tgtEl>
                                      </p:cBhvr>
                                    </p:animEffect>
                                  </p:childTnLst>
                                </p:cTn>
                              </p:par>
                            </p:childTnLst>
                          </p:cTn>
                        </p:par>
                        <p:par>
                          <p:cTn id="8" fill="hold">
                            <p:stCondLst>
                              <p:cond delay="1250"/>
                            </p:stCondLst>
                            <p:childTnLst>
                              <p:par>
                                <p:cTn id="9" presetID="16" presetClass="entr" presetSubtype="37" fill="hold" grpId="0" nodeType="afterEffect">
                                  <p:stCondLst>
                                    <p:cond delay="50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Disclaimer</a:t>
            </a:r>
          </a:p>
        </p:txBody>
      </p:sp>
      <p:sp>
        <p:nvSpPr>
          <p:cNvPr id="13" name="Text Placeholder 2"/>
          <p:cNvSpPr>
            <a:spLocks noGrp="1"/>
          </p:cNvSpPr>
          <p:nvPr>
            <p:ph type="body" sz="quarter" idx="15"/>
          </p:nvPr>
        </p:nvSpPr>
        <p:spPr>
          <a:xfrm>
            <a:off x="356616" y="1508750"/>
            <a:ext cx="8454009" cy="396947"/>
          </a:xfrm>
        </p:spPr>
        <p:txBody>
          <a:bodyPr/>
          <a:lstStyle/>
          <a:p>
            <a:pPr>
              <a:spcBef>
                <a:spcPts val="1800"/>
              </a:spcBef>
            </a:pPr>
            <a:r>
              <a:rPr lang="en-US" sz="2400" dirty="0">
                <a:solidFill>
                  <a:schemeClr val="tx1"/>
                </a:solidFill>
              </a:rPr>
              <a:t>The Insurance Information Institute Does Not Take Partisan Stances on Issues of Public Policy. Its Goal is to Improve Public Understanding of Insurance – What It Does and How It Works.</a:t>
            </a:r>
          </a:p>
          <a:p>
            <a:pPr>
              <a:spcBef>
                <a:spcPts val="1800"/>
              </a:spcBef>
            </a:pPr>
            <a:r>
              <a:rPr lang="en-US" sz="2400" dirty="0">
                <a:solidFill>
                  <a:schemeClr val="tx1"/>
                </a:solidFill>
              </a:rPr>
              <a:t>The Opinions Expressed in This Discussion Are My Own and Should Not Be Considered the View of the Insurance Information Institute or Any of its Members or Subscriber Organizations, Including the Casualty Actuarial Society.</a:t>
            </a:r>
          </a:p>
        </p:txBody>
      </p:sp>
    </p:spTree>
    <p:extLst>
      <p:ext uri="{BB962C8B-B14F-4D97-AF65-F5344CB8AC3E}">
        <p14:creationId xmlns:p14="http://schemas.microsoft.com/office/powerpoint/2010/main" val="48223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animEffect transition="in" filter="fade">
                                      <p:cBhvr>
                                        <p:cTn id="11" dur="10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Professionalism Break</a:t>
            </a:r>
          </a:p>
        </p:txBody>
      </p:sp>
      <p:grpSp>
        <p:nvGrpSpPr>
          <p:cNvPr id="35" name="Group 34"/>
          <p:cNvGrpSpPr/>
          <p:nvPr/>
        </p:nvGrpSpPr>
        <p:grpSpPr>
          <a:xfrm>
            <a:off x="457200" y="1393825"/>
            <a:ext cx="4040188" cy="1691140"/>
            <a:chOff x="457200" y="1393825"/>
            <a:chExt cx="4040188" cy="1691140"/>
          </a:xfrm>
        </p:grpSpPr>
        <p:sp>
          <p:nvSpPr>
            <p:cNvPr id="32" name="Text Placeholder 4"/>
            <p:cNvSpPr txBox="1">
              <a:spLocks/>
            </p:cNvSpPr>
            <p:nvPr/>
          </p:nvSpPr>
          <p:spPr bwMode="gray">
            <a:xfrm>
              <a:off x="461963" y="1393825"/>
              <a:ext cx="3994150" cy="614190"/>
            </a:xfrm>
            <a:prstGeom prst="snip1Rect">
              <a:avLst/>
            </a:prstGeom>
            <a:solidFill>
              <a:srgbClr val="337DBE"/>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lnSpc>
                  <a:spcPct val="100000"/>
                </a:lnSpc>
                <a:spcBef>
                  <a:spcPts val="0"/>
                </a:spcBef>
              </a:pPr>
              <a:r>
                <a:rPr lang="en-US" sz="2400" dirty="0">
                  <a:solidFill>
                    <a:schemeClr val="bg1"/>
                  </a:solidFill>
                </a:rPr>
                <a:t>Old Principles</a:t>
              </a:r>
            </a:p>
          </p:txBody>
        </p:sp>
        <p:sp>
          <p:nvSpPr>
            <p:cNvPr id="33" name="Content Placeholder 6"/>
            <p:cNvSpPr txBox="1">
              <a:spLocks/>
            </p:cNvSpPr>
            <p:nvPr/>
          </p:nvSpPr>
          <p:spPr>
            <a:xfrm>
              <a:off x="457200" y="2161635"/>
              <a:ext cx="4040188" cy="923330"/>
            </a:xfrm>
            <a:prstGeom prst="rect">
              <a:avLst/>
            </a:prstGeom>
          </p:spPr>
          <p:txBody>
            <a:bodyPr>
              <a:spAutoFit/>
            </a:bodyPr>
            <a:lstStyle>
              <a:lvl1pPr marL="292608" indent="-292608" algn="l" defTabSz="914400" rtl="0" eaLnBrk="1" latinLnBrk="0" hangingPunct="1">
                <a:lnSpc>
                  <a:spcPct val="90000"/>
                </a:lnSpc>
                <a:spcBef>
                  <a:spcPts val="2000"/>
                </a:spcBef>
                <a:buClr>
                  <a:srgbClr val="337DBE"/>
                </a:buClr>
                <a:buSzPct val="77000"/>
                <a:buFont typeface="Wingdings 3" panose="05040102010807070707" pitchFamily="18" charset="2"/>
                <a:buChar char=""/>
                <a:defRPr sz="2200" kern="1200">
                  <a:solidFill>
                    <a:schemeClr val="tx1"/>
                  </a:solidFill>
                  <a:latin typeface="+mn-lt"/>
                  <a:ea typeface="+mn-ea"/>
                  <a:cs typeface="+mn-cs"/>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a:t>4 Sections – Definitions, Principles, Considerations, Conclusion</a:t>
              </a:r>
            </a:p>
          </p:txBody>
        </p:sp>
      </p:grpSp>
      <p:grpSp>
        <p:nvGrpSpPr>
          <p:cNvPr id="36" name="Group 35"/>
          <p:cNvGrpSpPr/>
          <p:nvPr/>
        </p:nvGrpSpPr>
        <p:grpSpPr>
          <a:xfrm>
            <a:off x="4687888" y="1393825"/>
            <a:ext cx="3994151" cy="1691140"/>
            <a:chOff x="4687888" y="1393825"/>
            <a:chExt cx="3994151" cy="1691140"/>
          </a:xfrm>
        </p:grpSpPr>
        <p:sp>
          <p:nvSpPr>
            <p:cNvPr id="31" name="Text Placeholder 4"/>
            <p:cNvSpPr txBox="1">
              <a:spLocks/>
            </p:cNvSpPr>
            <p:nvPr/>
          </p:nvSpPr>
          <p:spPr bwMode="gray">
            <a:xfrm>
              <a:off x="4687888" y="1393825"/>
              <a:ext cx="3994150" cy="614190"/>
            </a:xfrm>
            <a:prstGeom prst="snip1Rect">
              <a:avLst/>
            </a:prstGeom>
            <a:solidFill>
              <a:srgbClr val="337DBE"/>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lnSpc>
                  <a:spcPct val="100000"/>
                </a:lnSpc>
                <a:spcBef>
                  <a:spcPts val="0"/>
                </a:spcBef>
              </a:pPr>
              <a:r>
                <a:rPr lang="en-US" sz="2400" dirty="0">
                  <a:solidFill>
                    <a:schemeClr val="bg1"/>
                  </a:solidFill>
                </a:rPr>
                <a:t>New Principles</a:t>
              </a:r>
            </a:p>
          </p:txBody>
        </p:sp>
        <p:sp>
          <p:nvSpPr>
            <p:cNvPr id="34" name="Content Placeholder 8"/>
            <p:cNvSpPr txBox="1">
              <a:spLocks/>
            </p:cNvSpPr>
            <p:nvPr/>
          </p:nvSpPr>
          <p:spPr>
            <a:xfrm>
              <a:off x="4687889" y="2161635"/>
              <a:ext cx="3994150" cy="923330"/>
            </a:xfrm>
            <a:prstGeom prst="rect">
              <a:avLst/>
            </a:prstGeom>
          </p:spPr>
          <p:txBody>
            <a:bodyPr>
              <a:spAutoFit/>
            </a:bodyPr>
            <a:lstStyle>
              <a:lvl1pPr marL="292608" indent="-292608" algn="l" defTabSz="914400" rtl="0" eaLnBrk="1" latinLnBrk="0" hangingPunct="1">
                <a:lnSpc>
                  <a:spcPct val="90000"/>
                </a:lnSpc>
                <a:spcBef>
                  <a:spcPts val="2000"/>
                </a:spcBef>
                <a:buClr>
                  <a:srgbClr val="337DBE"/>
                </a:buClr>
                <a:buSzPct val="77000"/>
                <a:buFont typeface="Wingdings 3" panose="05040102010807070707" pitchFamily="18" charset="2"/>
                <a:buChar char=""/>
                <a:defRPr sz="2200" kern="1200">
                  <a:solidFill>
                    <a:schemeClr val="tx1"/>
                  </a:solidFill>
                  <a:latin typeface="+mn-lt"/>
                  <a:ea typeface="+mn-ea"/>
                  <a:cs typeface="+mn-cs"/>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a:t>3 Sections (Considerations Moved to Standards of Practice)</a:t>
              </a:r>
            </a:p>
          </p:txBody>
        </p:sp>
      </p:grpSp>
      <p:sp>
        <p:nvSpPr>
          <p:cNvPr id="37" name="TextBox 36"/>
          <p:cNvSpPr txBox="1"/>
          <p:nvPr/>
        </p:nvSpPr>
        <p:spPr>
          <a:xfrm>
            <a:off x="457201" y="3889860"/>
            <a:ext cx="6419100" cy="1785104"/>
          </a:xfrm>
          <a:prstGeom prst="rect">
            <a:avLst/>
          </a:prstGeom>
          <a:noFill/>
        </p:spPr>
        <p:txBody>
          <a:bodyPr wrap="square" rtlCol="0">
            <a:spAutoFit/>
          </a:bodyPr>
          <a:lstStyle/>
          <a:p>
            <a:pPr>
              <a:lnSpc>
                <a:spcPct val="90000"/>
              </a:lnSpc>
              <a:spcBef>
                <a:spcPts val="2400"/>
              </a:spcBef>
            </a:pPr>
            <a:r>
              <a:rPr lang="en-US" sz="2000" b="1" dirty="0">
                <a:solidFill>
                  <a:schemeClr val="tx2"/>
                </a:solidFill>
              </a:rPr>
              <a:t>OLD:</a:t>
            </a:r>
            <a:r>
              <a:rPr lang="en-US" sz="2000" b="1" i="1" dirty="0">
                <a:solidFill>
                  <a:schemeClr val="tx2"/>
                </a:solidFill>
              </a:rPr>
              <a:t> </a:t>
            </a:r>
            <a:r>
              <a:rPr lang="en-US" sz="2000" i="1" dirty="0"/>
              <a:t>A loss reserve is a provision for its related liability</a:t>
            </a:r>
          </a:p>
          <a:p>
            <a:pPr>
              <a:lnSpc>
                <a:spcPct val="90000"/>
              </a:lnSpc>
              <a:spcBef>
                <a:spcPts val="2400"/>
              </a:spcBef>
            </a:pPr>
            <a:r>
              <a:rPr lang="en-US" sz="2000" b="1" dirty="0">
                <a:solidFill>
                  <a:schemeClr val="tx2"/>
                </a:solidFill>
              </a:rPr>
              <a:t>NEW: </a:t>
            </a:r>
            <a:r>
              <a:rPr lang="en-US" sz="2000" i="1" dirty="0"/>
              <a:t>Unpaid Claims Estimate: An </a:t>
            </a:r>
            <a:r>
              <a:rPr lang="en-US" sz="2000" b="1" i="1" dirty="0">
                <a:solidFill>
                  <a:schemeClr val="accent1"/>
                </a:solidFill>
              </a:rPr>
              <a:t>actuary’s estimate </a:t>
            </a:r>
            <a:r>
              <a:rPr lang="en-US" sz="2000" i="1" dirty="0"/>
              <a:t>of the unpaid amount required to make the future loss and/or loss adjustment expense payments related to a defined group of claims</a:t>
            </a:r>
          </a:p>
        </p:txBody>
      </p:sp>
      <p:grpSp>
        <p:nvGrpSpPr>
          <p:cNvPr id="38" name="Group 37"/>
          <p:cNvGrpSpPr/>
          <p:nvPr/>
        </p:nvGrpSpPr>
        <p:grpSpPr>
          <a:xfrm>
            <a:off x="6845329" y="4197099"/>
            <a:ext cx="2035465" cy="921721"/>
            <a:chOff x="-214070" y="3198570"/>
            <a:chExt cx="2035465" cy="921721"/>
          </a:xfrm>
        </p:grpSpPr>
        <p:cxnSp>
          <p:nvCxnSpPr>
            <p:cNvPr id="39" name="Straight Arrow Connector 38"/>
            <p:cNvCxnSpPr/>
            <p:nvPr/>
          </p:nvCxnSpPr>
          <p:spPr bwMode="gray">
            <a:xfrm flipH="1" flipV="1">
              <a:off x="-214070" y="3659430"/>
              <a:ext cx="384050" cy="1"/>
            </a:xfrm>
            <a:prstGeom prst="straightConnector1">
              <a:avLst/>
            </a:prstGeom>
            <a:ln w="28575">
              <a:solidFill>
                <a:schemeClr val="accent2"/>
              </a:solidFill>
              <a:tailEnd type="oval" w="med" len="med"/>
            </a:ln>
          </p:spPr>
          <p:style>
            <a:lnRef idx="1">
              <a:schemeClr val="accent1"/>
            </a:lnRef>
            <a:fillRef idx="0">
              <a:schemeClr val="accent1"/>
            </a:fillRef>
            <a:effectRef idx="0">
              <a:schemeClr val="accent1"/>
            </a:effectRef>
            <a:fontRef idx="minor">
              <a:schemeClr val="tx1"/>
            </a:fontRef>
          </p:style>
        </p:cxnSp>
        <p:sp>
          <p:nvSpPr>
            <p:cNvPr id="40" name="AutoShape 4"/>
            <p:cNvSpPr>
              <a:spLocks noChangeArrowheads="1"/>
            </p:cNvSpPr>
            <p:nvPr/>
          </p:nvSpPr>
          <p:spPr bwMode="gray">
            <a:xfrm>
              <a:off x="169980" y="3198570"/>
              <a:ext cx="1651415" cy="921721"/>
            </a:xfrm>
            <a:prstGeom prst="rect">
              <a:avLst/>
            </a:prstGeom>
            <a:solidFill>
              <a:schemeClr val="accent2"/>
            </a:solidFill>
            <a:ln w="25400">
              <a:noFill/>
              <a:miter lim="800000"/>
              <a:headEnd/>
              <a:tailEnd/>
            </a:ln>
            <a:effectLst/>
          </p:spPr>
          <p:txBody>
            <a:bodyPr wrap="square" lIns="27432" tIns="45709" rIns="27432" bIns="27432" anchor="ctr">
              <a:flatTx/>
            </a:bodyPr>
            <a:lstStyle/>
            <a:p>
              <a:pPr algn="ctr" eaLnBrk="0" fontAlgn="base" hangingPunct="0">
                <a:lnSpc>
                  <a:spcPct val="90000"/>
                </a:lnSpc>
                <a:spcAft>
                  <a:spcPct val="0"/>
                </a:spcAft>
                <a:buClr>
                  <a:schemeClr val="accent2"/>
                </a:buClr>
                <a:buSzPct val="90000"/>
                <a:tabLst>
                  <a:tab pos="1603375" algn="ctr"/>
                  <a:tab pos="2627313" algn="ctr"/>
                </a:tabLst>
              </a:pPr>
              <a:r>
                <a:rPr lang="en-US" sz="1400" b="1" dirty="0">
                  <a:solidFill>
                    <a:schemeClr val="bg1"/>
                  </a:solidFill>
                  <a:latin typeface="+mj-lt"/>
                </a:rPr>
                <a:t>Implicit Is the Difference Between Estimate and Booked</a:t>
              </a:r>
            </a:p>
          </p:txBody>
        </p:sp>
      </p:grpSp>
    </p:spTree>
    <p:extLst>
      <p:ext uri="{BB962C8B-B14F-4D97-AF65-F5344CB8AC3E}">
        <p14:creationId xmlns:p14="http://schemas.microsoft.com/office/powerpoint/2010/main" val="2351246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750"/>
                                        <p:tgtEl>
                                          <p:spTgt spid="35"/>
                                        </p:tgtEl>
                                      </p:cBhvr>
                                    </p:animEffect>
                                  </p:childTnLst>
                                </p:cTn>
                              </p:par>
                            </p:childTnLst>
                          </p:cTn>
                        </p:par>
                        <p:par>
                          <p:cTn id="8" fill="hold">
                            <p:stCondLst>
                              <p:cond delay="750"/>
                            </p:stCondLst>
                            <p:childTnLst>
                              <p:par>
                                <p:cTn id="9" presetID="10" presetClass="entr" presetSubtype="0" fill="hold" nodeType="afterEffect">
                                  <p:stCondLst>
                                    <p:cond delay="250"/>
                                  </p:stCondLst>
                                  <p:childTnLst>
                                    <p:set>
                                      <p:cBhvr>
                                        <p:cTn id="10" dur="1" fill="hold">
                                          <p:stCondLst>
                                            <p:cond delay="0"/>
                                          </p:stCondLst>
                                        </p:cTn>
                                        <p:tgtEl>
                                          <p:spTgt spid="36"/>
                                        </p:tgtEl>
                                        <p:attrNameLst>
                                          <p:attrName>style.visibility</p:attrName>
                                        </p:attrNameLst>
                                      </p:cBhvr>
                                      <p:to>
                                        <p:strVal val="visible"/>
                                      </p:to>
                                    </p:set>
                                    <p:animEffect transition="in" filter="fade">
                                      <p:cBhvr>
                                        <p:cTn id="11" dur="750"/>
                                        <p:tgtEl>
                                          <p:spTgt spid="36"/>
                                        </p:tgtEl>
                                      </p:cBhvr>
                                    </p:animEffect>
                                  </p:childTnLst>
                                </p:cTn>
                              </p:par>
                            </p:childTnLst>
                          </p:cTn>
                        </p:par>
                        <p:par>
                          <p:cTn id="12" fill="hold">
                            <p:stCondLst>
                              <p:cond delay="1750"/>
                            </p:stCondLst>
                            <p:childTnLst>
                              <p:par>
                                <p:cTn id="13" presetID="22" presetClass="entr" presetSubtype="8" fill="hold" grpId="0" nodeType="afterEffect">
                                  <p:stCondLst>
                                    <p:cond delay="250"/>
                                  </p:stCondLst>
                                  <p:childTnLst>
                                    <p:set>
                                      <p:cBhvr>
                                        <p:cTn id="14" dur="1" fill="hold">
                                          <p:stCondLst>
                                            <p:cond delay="0"/>
                                          </p:stCondLst>
                                        </p:cTn>
                                        <p:tgtEl>
                                          <p:spTgt spid="37">
                                            <p:txEl>
                                              <p:pRg st="0" end="0"/>
                                            </p:txEl>
                                          </p:spTgt>
                                        </p:tgtEl>
                                        <p:attrNameLst>
                                          <p:attrName>style.visibility</p:attrName>
                                        </p:attrNameLst>
                                      </p:cBhvr>
                                      <p:to>
                                        <p:strVal val="visible"/>
                                      </p:to>
                                    </p:set>
                                    <p:animEffect transition="in" filter="wipe(left)">
                                      <p:cBhvr>
                                        <p:cTn id="15" dur="1000"/>
                                        <p:tgtEl>
                                          <p:spTgt spid="37">
                                            <p:txEl>
                                              <p:pRg st="0" end="0"/>
                                            </p:txEl>
                                          </p:spTgt>
                                        </p:tgtEl>
                                      </p:cBhvr>
                                    </p:animEffect>
                                  </p:childTnLst>
                                </p:cTn>
                              </p:par>
                            </p:childTnLst>
                          </p:cTn>
                        </p:par>
                        <p:par>
                          <p:cTn id="16" fill="hold">
                            <p:stCondLst>
                              <p:cond delay="3000"/>
                            </p:stCondLst>
                            <p:childTnLst>
                              <p:par>
                                <p:cTn id="17" presetID="22" presetClass="entr" presetSubtype="8" fill="hold" grpId="0" nodeType="afterEffect">
                                  <p:stCondLst>
                                    <p:cond delay="250"/>
                                  </p:stCondLst>
                                  <p:childTnLst>
                                    <p:set>
                                      <p:cBhvr>
                                        <p:cTn id="18" dur="1" fill="hold">
                                          <p:stCondLst>
                                            <p:cond delay="0"/>
                                          </p:stCondLst>
                                        </p:cTn>
                                        <p:tgtEl>
                                          <p:spTgt spid="37">
                                            <p:txEl>
                                              <p:pRg st="1" end="1"/>
                                            </p:txEl>
                                          </p:spTgt>
                                        </p:tgtEl>
                                        <p:attrNameLst>
                                          <p:attrName>style.visibility</p:attrName>
                                        </p:attrNameLst>
                                      </p:cBhvr>
                                      <p:to>
                                        <p:strVal val="visible"/>
                                      </p:to>
                                    </p:set>
                                    <p:animEffect transition="in" filter="wipe(left)">
                                      <p:cBhvr>
                                        <p:cTn id="19" dur="1000"/>
                                        <p:tgtEl>
                                          <p:spTgt spid="37">
                                            <p:txEl>
                                              <p:pRg st="1" end="1"/>
                                            </p:txEl>
                                          </p:spTgt>
                                        </p:tgtEl>
                                      </p:cBhvr>
                                    </p:animEffect>
                                  </p:childTnLst>
                                </p:cTn>
                              </p:par>
                            </p:childTnLst>
                          </p:cTn>
                        </p:par>
                        <p:par>
                          <p:cTn id="20" fill="hold">
                            <p:stCondLst>
                              <p:cond delay="4250"/>
                            </p:stCondLst>
                            <p:childTnLst>
                              <p:par>
                                <p:cTn id="21" presetID="10" presetClass="entr" presetSubtype="0" fill="hold" nodeType="after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fade">
                                      <p:cBhvr>
                                        <p:cTn id="23"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Professionalism Break </a:t>
            </a:r>
          </a:p>
        </p:txBody>
      </p:sp>
      <p:sp>
        <p:nvSpPr>
          <p:cNvPr id="3" name="Content Placeholder 2"/>
          <p:cNvSpPr>
            <a:spLocks noGrp="1"/>
          </p:cNvSpPr>
          <p:nvPr>
            <p:ph idx="1"/>
          </p:nvPr>
        </p:nvSpPr>
        <p:spPr>
          <a:xfrm>
            <a:off x="356616" y="1470345"/>
            <a:ext cx="8458200" cy="4041648"/>
          </a:xfrm>
        </p:spPr>
        <p:txBody>
          <a:bodyPr/>
          <a:lstStyle/>
          <a:p>
            <a:pPr marL="0" indent="0">
              <a:buNone/>
            </a:pPr>
            <a:r>
              <a:rPr lang="en-US" b="1" dirty="0"/>
              <a:t>CAS on Unpaid Claims Estimates</a:t>
            </a:r>
          </a:p>
          <a:p>
            <a:r>
              <a:rPr lang="en-US" sz="2000" dirty="0"/>
              <a:t>“The principal objective of revising the original Principles was to update them and to revise them where necessary to contain </a:t>
            </a:r>
            <a:r>
              <a:rPr lang="en-US" sz="2000" b="1" dirty="0">
                <a:solidFill>
                  <a:schemeClr val="accent1"/>
                </a:solidFill>
              </a:rPr>
              <a:t>principles only, not standards of practice</a:t>
            </a:r>
            <a:r>
              <a:rPr lang="en-US" sz="2000" dirty="0"/>
              <a:t>.</a:t>
            </a:r>
          </a:p>
          <a:p>
            <a:r>
              <a:rPr lang="en-US" sz="2000" dirty="0"/>
              <a:t>“This newly adopted Statement is not intended to provide prescriptive practice guidance to actuaries. Such practice guidance for actuaries has been developed in the U.S., for example, by the Actuarial Standards Board (U.S.) in the form of Actuarial Standards of Practice.”</a:t>
            </a:r>
          </a:p>
        </p:txBody>
      </p:sp>
      <p:sp>
        <p:nvSpPr>
          <p:cNvPr id="9" name="Text Placeholder 4"/>
          <p:cNvSpPr txBox="1">
            <a:spLocks/>
          </p:cNvSpPr>
          <p:nvPr/>
        </p:nvSpPr>
        <p:spPr bwMode="gray">
          <a:xfrm>
            <a:off x="741621" y="4773175"/>
            <a:ext cx="7660759" cy="806505"/>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hangingPunct="1">
              <a:spcBef>
                <a:spcPts val="0"/>
              </a:spcBef>
              <a:buClr>
                <a:schemeClr val="accent2"/>
              </a:buClr>
              <a:buSzPct val="90000"/>
              <a:defRPr/>
            </a:pPr>
            <a:r>
              <a:rPr lang="en-US" sz="2200" dirty="0">
                <a:solidFill>
                  <a:schemeClr val="bg1"/>
                </a:solidFill>
              </a:rPr>
              <a:t>The Same Sort of Reasoning Applies to Ratemaking</a:t>
            </a:r>
          </a:p>
        </p:txBody>
      </p:sp>
    </p:spTree>
    <p:extLst>
      <p:ext uri="{BB962C8B-B14F-4D97-AF65-F5344CB8AC3E}">
        <p14:creationId xmlns:p14="http://schemas.microsoft.com/office/powerpoint/2010/main" val="3368909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Effect transition="in" filter="fade">
                                      <p:cBhvr>
                                        <p:cTn id="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Homework</a:t>
            </a:r>
          </a:p>
        </p:txBody>
      </p:sp>
      <p:sp>
        <p:nvSpPr>
          <p:cNvPr id="3" name="Content Placeholder 2"/>
          <p:cNvSpPr>
            <a:spLocks noGrp="1"/>
          </p:cNvSpPr>
          <p:nvPr>
            <p:ph idx="1"/>
          </p:nvPr>
        </p:nvSpPr>
        <p:spPr>
          <a:xfrm>
            <a:off x="356616" y="1470345"/>
            <a:ext cx="8458200" cy="4041648"/>
          </a:xfrm>
        </p:spPr>
        <p:txBody>
          <a:bodyPr/>
          <a:lstStyle/>
          <a:p>
            <a:r>
              <a:rPr lang="en-US" dirty="0"/>
              <a:t>Ratemaking Principles (On Hold, Awaiting ASB)</a:t>
            </a:r>
          </a:p>
          <a:p>
            <a:pPr lvl="1"/>
            <a:r>
              <a:rPr lang="en-US" dirty="0"/>
              <a:t>Current </a:t>
            </a:r>
            <a:r>
              <a:rPr lang="en-US" sz="1800" dirty="0">
                <a:hlinkClick r:id="rId3"/>
              </a:rPr>
              <a:t>http://casact.org/professionalism/standards/princip/sppcrate.pdf</a:t>
            </a:r>
            <a:endParaRPr lang="en-US" sz="1800" dirty="0"/>
          </a:p>
          <a:p>
            <a:pPr lvl="1"/>
            <a:r>
              <a:rPr lang="en-US" dirty="0"/>
              <a:t>Proposed </a:t>
            </a:r>
            <a:r>
              <a:rPr lang="en-US" sz="1800" dirty="0">
                <a:hlinkClick r:id="rId4"/>
              </a:rPr>
              <a:t>http://www.casact.org/professionalism/SoP-Ratemaking-Discussion-Draft_October2014.pdf</a:t>
            </a:r>
            <a:endParaRPr lang="en-US" sz="1800" dirty="0"/>
          </a:p>
          <a:p>
            <a:r>
              <a:rPr lang="en-US" dirty="0"/>
              <a:t>Ratemaking Standards (2</a:t>
            </a:r>
            <a:r>
              <a:rPr lang="en-US" baseline="30000" dirty="0"/>
              <a:t>nd</a:t>
            </a:r>
            <a:r>
              <a:rPr lang="en-US" dirty="0"/>
              <a:t> Exposure Draft) </a:t>
            </a:r>
            <a:r>
              <a:rPr lang="en-US" sz="1800" dirty="0">
                <a:hlinkClick r:id="rId5"/>
              </a:rPr>
              <a:t>http://www.actuarialstandardsboard.org/asops/propertycasualty-ratemaking-2/</a:t>
            </a:r>
            <a:endParaRPr lang="en-US" sz="1800" dirty="0"/>
          </a:p>
          <a:p>
            <a:r>
              <a:rPr lang="en-US" dirty="0"/>
              <a:t>Reserve Principles</a:t>
            </a:r>
          </a:p>
          <a:p>
            <a:pPr lvl="1"/>
            <a:r>
              <a:rPr lang="en-US" dirty="0"/>
              <a:t>Old </a:t>
            </a:r>
            <a:r>
              <a:rPr lang="en-US" sz="1800" dirty="0">
                <a:hlinkClick r:id="rId6"/>
              </a:rPr>
              <a:t>http://casact.org/professionalism/standards/princip/sppcloss.pdf</a:t>
            </a:r>
            <a:endParaRPr lang="en-US" sz="1800" dirty="0"/>
          </a:p>
          <a:p>
            <a:pPr lvl="1"/>
            <a:r>
              <a:rPr lang="en-US" dirty="0"/>
              <a:t>New</a:t>
            </a:r>
            <a:br>
              <a:rPr lang="en-US" sz="1800" dirty="0"/>
            </a:br>
            <a:r>
              <a:rPr lang="en-US" sz="1800" dirty="0">
                <a:hlinkClick r:id="rId7" invalidUrl="http://www.casact.org/professionalism/standards/princip/SOP-Regarding-Property-and-Casualty-Unpaid-Claims-Estimates_Final 4-22-2015.pdf"/>
              </a:rPr>
              <a:t>http://www.casact.org/professionalism/standards/princip/SOP-Regarding-Property-and-Casualty-Unpaid-Claims-Estimates_Final%204-22-2015.pdf</a:t>
            </a:r>
            <a:endParaRPr lang="en-US" sz="1800" dirty="0"/>
          </a:p>
          <a:p>
            <a:pPr lvl="1"/>
            <a:endParaRPr lang="en-US" dirty="0"/>
          </a:p>
        </p:txBody>
      </p:sp>
    </p:spTree>
    <p:extLst>
      <p:ext uri="{BB962C8B-B14F-4D97-AF65-F5344CB8AC3E}">
        <p14:creationId xmlns:p14="http://schemas.microsoft.com/office/powerpoint/2010/main" val="2056208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Homework</a:t>
            </a:r>
          </a:p>
        </p:txBody>
      </p:sp>
      <p:sp>
        <p:nvSpPr>
          <p:cNvPr id="3" name="Content Placeholder 2"/>
          <p:cNvSpPr>
            <a:spLocks noGrp="1"/>
          </p:cNvSpPr>
          <p:nvPr>
            <p:ph idx="1"/>
          </p:nvPr>
        </p:nvSpPr>
        <p:spPr>
          <a:xfrm>
            <a:off x="356616" y="1470345"/>
            <a:ext cx="8458200" cy="4041648"/>
          </a:xfrm>
        </p:spPr>
        <p:txBody>
          <a:bodyPr/>
          <a:lstStyle/>
          <a:p>
            <a:r>
              <a:rPr lang="en-US" dirty="0"/>
              <a:t>Carrier Management Articles</a:t>
            </a:r>
          </a:p>
          <a:p>
            <a:pPr lvl="1"/>
            <a:r>
              <a:rPr lang="en-US" dirty="0"/>
              <a:t>By James Lynch: About Those Rates: Why Allstate’s Rating Program May Not Be What It Seems</a:t>
            </a:r>
          </a:p>
          <a:p>
            <a:pPr lvl="2"/>
            <a:r>
              <a:rPr lang="en-US" sz="1400" dirty="0">
                <a:hlinkClick r:id="rId3"/>
              </a:rPr>
              <a:t>Part 1</a:t>
            </a:r>
            <a:endParaRPr lang="en-US" sz="1400" dirty="0"/>
          </a:p>
          <a:p>
            <a:pPr lvl="2"/>
            <a:r>
              <a:rPr lang="en-US" sz="1400" dirty="0">
                <a:hlinkClick r:id="rId3"/>
              </a:rPr>
              <a:t>Part 2</a:t>
            </a:r>
            <a:endParaRPr lang="en-US" sz="1400" dirty="0"/>
          </a:p>
          <a:p>
            <a:pPr lvl="2"/>
            <a:r>
              <a:rPr lang="en-US" sz="1400" dirty="0">
                <a:hlinkClick r:id="rId3"/>
              </a:rPr>
              <a:t>Part 3</a:t>
            </a:r>
            <a:r>
              <a:rPr lang="en-US" sz="1400" dirty="0"/>
              <a:t> </a:t>
            </a:r>
          </a:p>
          <a:p>
            <a:pPr lvl="1"/>
            <a:r>
              <a:rPr lang="en-US" dirty="0"/>
              <a:t>By Robert Hunter: </a:t>
            </a:r>
            <a:r>
              <a:rPr lang="en-US" dirty="0">
                <a:hlinkClick r:id="rId4"/>
              </a:rPr>
              <a:t>CFA’s Hunter Reacts in Actuarial Battle: Allstate’s Plan Is Price Optimization</a:t>
            </a:r>
            <a:endParaRPr lang="en-US" sz="1800" dirty="0"/>
          </a:p>
          <a:p>
            <a:pPr lvl="1"/>
            <a:endParaRPr lang="en-US" dirty="0"/>
          </a:p>
        </p:txBody>
      </p:sp>
    </p:spTree>
    <p:extLst>
      <p:ext uri="{BB962C8B-B14F-4D97-AF65-F5344CB8AC3E}">
        <p14:creationId xmlns:p14="http://schemas.microsoft.com/office/powerpoint/2010/main" val="3757891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a:xfrm>
            <a:off x="356616" y="1481749"/>
            <a:ext cx="8458200" cy="3445046"/>
          </a:xfrm>
        </p:spPr>
        <p:txBody>
          <a:bodyPr>
            <a:spAutoFit/>
          </a:bodyPr>
          <a:lstStyle/>
          <a:p>
            <a:r>
              <a:rPr lang="en-US" dirty="0"/>
              <a:t>Price Optimization Is A Controversial Activity</a:t>
            </a:r>
          </a:p>
          <a:p>
            <a:pPr lvl="1"/>
            <a:r>
              <a:rPr lang="en-US" dirty="0"/>
              <a:t>Much Depends on How Term Is Defined</a:t>
            </a:r>
          </a:p>
          <a:p>
            <a:r>
              <a:rPr lang="en-US" dirty="0"/>
              <a:t>Ratemaking Principles Are Changing. Reserving</a:t>
            </a:r>
            <a:br>
              <a:rPr lang="en-US" dirty="0"/>
            </a:br>
            <a:r>
              <a:rPr lang="en-US" dirty="0"/>
              <a:t>Principles Changed</a:t>
            </a:r>
          </a:p>
          <a:p>
            <a:pPr lvl="1"/>
            <a:r>
              <a:rPr lang="en-US" dirty="0"/>
              <a:t>Removing Nation-Specific Guidance</a:t>
            </a:r>
          </a:p>
          <a:p>
            <a:pPr lvl="1"/>
            <a:r>
              <a:rPr lang="en-US" dirty="0"/>
              <a:t>Bedrock CAS </a:t>
            </a:r>
            <a:r>
              <a:rPr lang="en-US" b="1" dirty="0">
                <a:solidFill>
                  <a:schemeClr val="accent1"/>
                </a:solidFill>
              </a:rPr>
              <a:t>Principles</a:t>
            </a:r>
            <a:r>
              <a:rPr lang="en-US" dirty="0"/>
              <a:t> Apply Everywhere</a:t>
            </a:r>
          </a:p>
          <a:p>
            <a:pPr lvl="1"/>
            <a:r>
              <a:rPr lang="en-US" b="1" dirty="0">
                <a:solidFill>
                  <a:schemeClr val="accent1"/>
                </a:solidFill>
              </a:rPr>
              <a:t>Practice</a:t>
            </a:r>
            <a:r>
              <a:rPr lang="en-US" dirty="0"/>
              <a:t> Guidelines Tend to Be Nation-Specific (ASB in US)</a:t>
            </a:r>
          </a:p>
          <a:p>
            <a:r>
              <a:rPr lang="en-US" dirty="0"/>
              <a:t>Don’t Break the Law</a:t>
            </a:r>
          </a:p>
        </p:txBody>
      </p:sp>
      <p:sp>
        <p:nvSpPr>
          <p:cNvPr id="8" name="Text Placeholder 4"/>
          <p:cNvSpPr txBox="1">
            <a:spLocks/>
          </p:cNvSpPr>
          <p:nvPr/>
        </p:nvSpPr>
        <p:spPr bwMode="gray">
          <a:xfrm>
            <a:off x="741621" y="5080415"/>
            <a:ext cx="7660759" cy="806505"/>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hangingPunct="1">
              <a:spcBef>
                <a:spcPts val="0"/>
              </a:spcBef>
              <a:buClr>
                <a:schemeClr val="accent2"/>
              </a:buClr>
              <a:buSzPct val="90000"/>
              <a:defRPr/>
            </a:pPr>
            <a:r>
              <a:rPr lang="en-US" dirty="0">
                <a:solidFill>
                  <a:schemeClr val="bg1"/>
                </a:solidFill>
              </a:rPr>
              <a:t>Even if the CAS Principle Changes, the Old Principle is</a:t>
            </a:r>
            <a:br>
              <a:rPr lang="en-US" dirty="0">
                <a:solidFill>
                  <a:schemeClr val="bg1"/>
                </a:solidFill>
              </a:rPr>
            </a:br>
            <a:r>
              <a:rPr lang="en-US" dirty="0">
                <a:solidFill>
                  <a:schemeClr val="bg1"/>
                </a:solidFill>
              </a:rPr>
              <a:t>Still the Law in Many (Most?) States</a:t>
            </a:r>
          </a:p>
        </p:txBody>
      </p:sp>
    </p:spTree>
    <p:extLst>
      <p:ext uri="{BB962C8B-B14F-4D97-AF65-F5344CB8AC3E}">
        <p14:creationId xmlns:p14="http://schemas.microsoft.com/office/powerpoint/2010/main" val="2545631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000"/>
                                        <p:tgtEl>
                                          <p:spTgt spid="3">
                                            <p:txEl>
                                              <p:pRg st="5" end="5"/>
                                            </p:txEl>
                                          </p:spTgt>
                                        </p:tgtEl>
                                      </p:cBhvr>
                                    </p:animEffect>
                                    <p:anim calcmode="lin" valueType="num">
                                      <p:cBhvr>
                                        <p:cTn id="3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53" presetClass="entr" presetSubtype="16"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p:cTn id="49" dur="1000" fill="hold"/>
                                        <p:tgtEl>
                                          <p:spTgt spid="8"/>
                                        </p:tgtEl>
                                        <p:attrNameLst>
                                          <p:attrName>ppt_w</p:attrName>
                                        </p:attrNameLst>
                                      </p:cBhvr>
                                      <p:tavLst>
                                        <p:tav tm="0">
                                          <p:val>
                                            <p:fltVal val="0"/>
                                          </p:val>
                                        </p:tav>
                                        <p:tav tm="100000">
                                          <p:val>
                                            <p:strVal val="#ppt_w"/>
                                          </p:val>
                                        </p:tav>
                                      </p:tavLst>
                                    </p:anim>
                                    <p:anim calcmode="lin" valueType="num">
                                      <p:cBhvr>
                                        <p:cTn id="50" dur="1000" fill="hold"/>
                                        <p:tgtEl>
                                          <p:spTgt spid="8"/>
                                        </p:tgtEl>
                                        <p:attrNameLst>
                                          <p:attrName>ppt_h</p:attrName>
                                        </p:attrNameLst>
                                      </p:cBhvr>
                                      <p:tavLst>
                                        <p:tav tm="0">
                                          <p:val>
                                            <p:fltVal val="0"/>
                                          </p:val>
                                        </p:tav>
                                        <p:tav tm="100000">
                                          <p:val>
                                            <p:strVal val="#ppt_h"/>
                                          </p:val>
                                        </p:tav>
                                      </p:tavLst>
                                    </p:anim>
                                    <p:animEffect transition="in" filter="fade">
                                      <p:cBhvr>
                                        <p:cTn id="5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txBox="1">
            <a:spLocks/>
          </p:cNvSpPr>
          <p:nvPr/>
        </p:nvSpPr>
        <p:spPr bwMode="gray">
          <a:xfrm>
            <a:off x="769905" y="2346232"/>
            <a:ext cx="7604190" cy="1382580"/>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r>
              <a:rPr lang="en-US" sz="4800" dirty="0">
                <a:solidFill>
                  <a:schemeClr val="bg1"/>
                </a:solidFill>
              </a:rPr>
              <a:t>www.iii.org</a:t>
            </a:r>
          </a:p>
        </p:txBody>
      </p:sp>
      <p:sp>
        <p:nvSpPr>
          <p:cNvPr id="6" name="Rectangle 5"/>
          <p:cNvSpPr>
            <a:spLocks noChangeArrowheads="1"/>
          </p:cNvSpPr>
          <p:nvPr/>
        </p:nvSpPr>
        <p:spPr bwMode="auto">
          <a:xfrm>
            <a:off x="567814" y="3920837"/>
            <a:ext cx="8008373" cy="1726627"/>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3600" b="1" i="1" dirty="0">
                <a:solidFill>
                  <a:schemeClr val="accent1"/>
                </a:solidFill>
                <a:latin typeface="Arial" panose="020B0604020202020204" pitchFamily="34" charset="0"/>
                <a:cs typeface="Arial" panose="020B0604020202020204" pitchFamily="34" charset="0"/>
              </a:rPr>
              <a:t>Thank You for Your Time</a:t>
            </a:r>
            <a:br>
              <a:rPr lang="en-US" sz="3600" b="1" i="1" dirty="0">
                <a:solidFill>
                  <a:schemeClr val="accent1"/>
                </a:solidFill>
                <a:latin typeface="Arial" panose="020B0604020202020204" pitchFamily="34" charset="0"/>
                <a:cs typeface="Arial" panose="020B0604020202020204" pitchFamily="34" charset="0"/>
              </a:rPr>
            </a:br>
            <a:r>
              <a:rPr lang="en-US" sz="3600" b="1" i="1" dirty="0">
                <a:solidFill>
                  <a:schemeClr val="accent1"/>
                </a:solidFill>
                <a:latin typeface="Arial" panose="020B0604020202020204" pitchFamily="34" charset="0"/>
                <a:cs typeface="Arial" panose="020B0604020202020204" pitchFamily="34" charset="0"/>
              </a:rPr>
              <a:t>and Your Attention!</a:t>
            </a:r>
          </a:p>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3600" b="1" dirty="0">
                <a:solidFill>
                  <a:schemeClr val="accent6"/>
                </a:solidFill>
                <a:latin typeface="Arial" panose="020B0604020202020204" pitchFamily="34" charset="0"/>
                <a:cs typeface="Arial" panose="020B0604020202020204" pitchFamily="34" charset="0"/>
              </a:rPr>
              <a:t>Twitter: twitter.com/@</a:t>
            </a:r>
            <a:r>
              <a:rPr lang="en-US" sz="3600" b="1" dirty="0" err="1">
                <a:solidFill>
                  <a:schemeClr val="accent6"/>
                </a:solidFill>
                <a:latin typeface="Arial" panose="020B0604020202020204" pitchFamily="34" charset="0"/>
                <a:cs typeface="Arial" panose="020B0604020202020204" pitchFamily="34" charset="0"/>
              </a:rPr>
              <a:t>III_Research</a:t>
            </a:r>
            <a:endParaRPr lang="en-US" sz="3600" b="1" dirty="0">
              <a:solidFill>
                <a:schemeClr val="accent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1495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1000"/>
                                        <p:tgtEl>
                                          <p:spTgt spid="5"/>
                                        </p:tgtEl>
                                      </p:cBhvr>
                                    </p:animEffect>
                                  </p:childTnLst>
                                </p:cTn>
                              </p:par>
                            </p:childTnLst>
                          </p:cTn>
                        </p:par>
                        <p:par>
                          <p:cTn id="8" fill="hold">
                            <p:stCondLst>
                              <p:cond delay="1250"/>
                            </p:stCondLst>
                            <p:childTnLst>
                              <p:par>
                                <p:cTn id="9" presetID="16" presetClass="entr" presetSubtype="37" fill="hold" grpId="0" nodeType="afterEffect">
                                  <p:stCondLst>
                                    <p:cond delay="50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4"/>
          <p:cNvSpPr txBox="1">
            <a:spLocks/>
          </p:cNvSpPr>
          <p:nvPr/>
        </p:nvSpPr>
        <p:spPr bwMode="gray">
          <a:xfrm>
            <a:off x="769905" y="819599"/>
            <a:ext cx="7604190" cy="1034796"/>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r>
              <a:rPr lang="en-US" sz="3600" dirty="0">
                <a:solidFill>
                  <a:schemeClr val="bg1"/>
                </a:solidFill>
              </a:rPr>
              <a:t>What is Price Optimization?</a:t>
            </a:r>
          </a:p>
        </p:txBody>
      </p:sp>
      <p:sp>
        <p:nvSpPr>
          <p:cNvPr id="4" name="Rectangle 3"/>
          <p:cNvSpPr>
            <a:spLocks noChangeArrowheads="1"/>
          </p:cNvSpPr>
          <p:nvPr/>
        </p:nvSpPr>
        <p:spPr bwMode="auto">
          <a:xfrm>
            <a:off x="1038741" y="1965659"/>
            <a:ext cx="7066520" cy="480131"/>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2800" b="1" dirty="0">
                <a:solidFill>
                  <a:schemeClr val="accent1"/>
                </a:solidFill>
                <a:latin typeface="Arial" panose="020B0604020202020204" pitchFamily="34" charset="0"/>
                <a:cs typeface="Arial" panose="020B0604020202020204" pitchFamily="34" charset="0"/>
              </a:rPr>
              <a:t>Price Optimization Defined</a:t>
            </a:r>
            <a:endParaRPr lang="en-US" sz="2800" b="1" i="1" dirty="0">
              <a:solidFill>
                <a:schemeClr val="accent1"/>
              </a:solidFill>
              <a:latin typeface="Arial" panose="020B0604020202020204" pitchFamily="34" charset="0"/>
              <a:cs typeface="Arial" panose="020B0604020202020204" pitchFamily="34" charset="0"/>
            </a:endParaRPr>
          </a:p>
        </p:txBody>
      </p:sp>
      <p:grpSp>
        <p:nvGrpSpPr>
          <p:cNvPr id="2" name="Group 1"/>
          <p:cNvGrpSpPr/>
          <p:nvPr/>
        </p:nvGrpSpPr>
        <p:grpSpPr>
          <a:xfrm>
            <a:off x="725425" y="2595458"/>
            <a:ext cx="8046795" cy="3598702"/>
            <a:chOff x="725425" y="2545685"/>
            <a:chExt cx="8046795" cy="3598702"/>
          </a:xfrm>
        </p:grpSpPr>
        <p:sp>
          <p:nvSpPr>
            <p:cNvPr id="5" name="Content Placeholder 6"/>
            <p:cNvSpPr txBox="1">
              <a:spLocks/>
            </p:cNvSpPr>
            <p:nvPr/>
          </p:nvSpPr>
          <p:spPr>
            <a:xfrm>
              <a:off x="4341570" y="2545685"/>
              <a:ext cx="4430650" cy="396947"/>
            </a:xfrm>
            <a:prstGeom prst="rect">
              <a:avLst/>
            </a:prstGeom>
          </p:spPr>
          <p:txBody>
            <a:bodyPr/>
            <a:lstStyle>
              <a:lvl1pPr marL="292608" indent="-292608" algn="l" defTabSz="914400" rtl="0" eaLnBrk="1" latinLnBrk="0" hangingPunct="1">
                <a:lnSpc>
                  <a:spcPct val="90000"/>
                </a:lnSpc>
                <a:spcBef>
                  <a:spcPts val="2000"/>
                </a:spcBef>
                <a:buClr>
                  <a:srgbClr val="337DBE"/>
                </a:buClr>
                <a:buSzPct val="77000"/>
                <a:buFont typeface="Wingdings 3" panose="05040102010807070707" pitchFamily="18" charset="2"/>
                <a:buChar char=""/>
                <a:defRPr sz="2200" kern="1200">
                  <a:solidFill>
                    <a:schemeClr val="tx1"/>
                  </a:solidFill>
                  <a:latin typeface="+mn-lt"/>
                  <a:ea typeface="+mn-ea"/>
                  <a:cs typeface="+mn-cs"/>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err="1"/>
                <a:t>Earnix</a:t>
              </a:r>
              <a:r>
                <a:rPr lang="en-US" sz="2000" b="1" dirty="0"/>
                <a:t> (P.O. Vendor):</a:t>
              </a:r>
            </a:p>
            <a:p>
              <a:r>
                <a:rPr lang="en-US" sz="1800" dirty="0"/>
                <a:t>“Systematic and statistical method to help an insurer estimate a rating plan factoring in a competitive environment”</a:t>
              </a:r>
            </a:p>
            <a:p>
              <a:r>
                <a:rPr lang="en-US" sz="1800" dirty="0"/>
                <a:t>“Using mathematical algorithms to determine optimal values of rating factors to meet business goals</a:t>
              </a:r>
              <a:br>
                <a:rPr lang="en-US" sz="1800" dirty="0"/>
              </a:br>
              <a:r>
                <a:rPr lang="en-US" sz="1800" dirty="0"/>
                <a:t>and constraints”</a:t>
              </a:r>
            </a:p>
          </p:txBody>
        </p:sp>
        <p:pic>
          <p:nvPicPr>
            <p:cNvPr id="6" name="Content Placeholder 7"/>
            <p:cNvPicPr>
              <a:picLocks noChangeAspect="1"/>
            </p:cNvPicPr>
            <p:nvPr/>
          </p:nvPicPr>
          <p:blipFill rotWithShape="1">
            <a:blip r:embed="rId3">
              <a:extLst>
                <a:ext uri="{28A0092B-C50C-407E-A947-70E740481C1C}">
                  <a14:useLocalDpi xmlns:a14="http://schemas.microsoft.com/office/drawing/2010/main" val="0"/>
                </a:ext>
              </a:extLst>
            </a:blip>
            <a:srcRect r="8090" b="10328"/>
            <a:stretch/>
          </p:blipFill>
          <p:spPr bwMode="gray">
            <a:xfrm>
              <a:off x="808310" y="2557053"/>
              <a:ext cx="3280470" cy="2036507"/>
            </a:xfrm>
            <a:prstGeom prst="rect">
              <a:avLst/>
            </a:prstGeom>
            <a:ln w="19050">
              <a:solidFill>
                <a:schemeClr val="tx2"/>
              </a:solidFill>
              <a:miter lim="800000"/>
            </a:ln>
          </p:spPr>
        </p:pic>
        <p:sp>
          <p:nvSpPr>
            <p:cNvPr id="7" name="TextBox 6"/>
            <p:cNvSpPr txBox="1"/>
            <p:nvPr/>
          </p:nvSpPr>
          <p:spPr>
            <a:xfrm>
              <a:off x="725425" y="4734770"/>
              <a:ext cx="3385715" cy="1409617"/>
            </a:xfrm>
            <a:prstGeom prst="rect">
              <a:avLst/>
            </a:prstGeom>
            <a:noFill/>
          </p:spPr>
          <p:txBody>
            <a:bodyPr wrap="square" rtlCol="0">
              <a:spAutoFit/>
            </a:bodyPr>
            <a:lstStyle/>
            <a:p>
              <a:pPr>
                <a:lnSpc>
                  <a:spcPct val="90000"/>
                </a:lnSpc>
                <a:spcBef>
                  <a:spcPts val="600"/>
                </a:spcBef>
              </a:pPr>
              <a:r>
                <a:rPr lang="en-US" sz="1200" i="1" dirty="0"/>
                <a:t>“When I use a word,’ Humpty Dumpty said in rather a scornful tone, ‘it means just what I choose it to mean — neither more nor less.’</a:t>
              </a:r>
            </a:p>
            <a:p>
              <a:pPr>
                <a:lnSpc>
                  <a:spcPct val="90000"/>
                </a:lnSpc>
                <a:spcBef>
                  <a:spcPts val="600"/>
                </a:spcBef>
              </a:pPr>
              <a:r>
                <a:rPr lang="en-US" sz="1200" i="1" dirty="0"/>
                <a:t>’The question is,’ said Alice, ‘whether you can make words mean so many different things.’</a:t>
              </a:r>
            </a:p>
            <a:p>
              <a:pPr>
                <a:lnSpc>
                  <a:spcPct val="90000"/>
                </a:lnSpc>
                <a:spcBef>
                  <a:spcPts val="600"/>
                </a:spcBef>
              </a:pPr>
              <a:r>
                <a:rPr lang="en-US" sz="1200" i="1" dirty="0"/>
                <a:t>’The question is,’ said Humpty Dumpty, ‘which is to be master — that’s all.”</a:t>
              </a:r>
            </a:p>
          </p:txBody>
        </p:sp>
      </p:grpSp>
    </p:spTree>
    <p:extLst>
      <p:ext uri="{BB962C8B-B14F-4D97-AF65-F5344CB8AC3E}">
        <p14:creationId xmlns:p14="http://schemas.microsoft.com/office/powerpoint/2010/main" val="1236642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250"/>
                                  </p:stCondLst>
                                  <p:childTnLst>
                                    <p:set>
                                      <p:cBhvr>
                                        <p:cTn id="6" dur="1" fill="hold">
                                          <p:stCondLst>
                                            <p:cond delay="0"/>
                                          </p:stCondLst>
                                        </p:cTn>
                                        <p:tgtEl>
                                          <p:spTgt spid="16"/>
                                        </p:tgtEl>
                                        <p:attrNameLst>
                                          <p:attrName>style.visibility</p:attrName>
                                        </p:attrNameLst>
                                      </p:cBhvr>
                                      <p:to>
                                        <p:strVal val="visible"/>
                                      </p:to>
                                    </p:set>
                                    <p:animEffect transition="in" filter="barn(outVertical)">
                                      <p:cBhvr>
                                        <p:cTn id="7" dur="1000"/>
                                        <p:tgtEl>
                                          <p:spTgt spid="16"/>
                                        </p:tgtEl>
                                      </p:cBhvr>
                                    </p:animEffect>
                                  </p:childTnLst>
                                </p:cTn>
                              </p:par>
                            </p:childTnLst>
                          </p:cTn>
                        </p:par>
                        <p:par>
                          <p:cTn id="8" fill="hold">
                            <p:stCondLst>
                              <p:cond delay="1250"/>
                            </p:stCondLst>
                            <p:childTnLst>
                              <p:par>
                                <p:cTn id="9" presetID="16" presetClass="entr" presetSubtype="37"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250"/>
                            </p:stCondLst>
                            <p:childTnLst>
                              <p:par>
                                <p:cTn id="13" presetID="10"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Shopping for Water</a:t>
            </a:r>
            <a:endParaRPr lang="en-US" dirty="0"/>
          </a:p>
        </p:txBody>
      </p:sp>
      <p:sp>
        <p:nvSpPr>
          <p:cNvPr id="16" name="Text Placeholder 4"/>
          <p:cNvSpPr txBox="1">
            <a:spLocks/>
          </p:cNvSpPr>
          <p:nvPr/>
        </p:nvSpPr>
        <p:spPr bwMode="gray">
          <a:xfrm>
            <a:off x="1038741" y="5656490"/>
            <a:ext cx="7066520" cy="654050"/>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hangingPunct="1">
              <a:spcBef>
                <a:spcPts val="0"/>
              </a:spcBef>
              <a:buClr>
                <a:schemeClr val="accent2"/>
              </a:buClr>
              <a:buSzPct val="90000"/>
              <a:defRPr/>
            </a:pPr>
            <a:r>
              <a:rPr lang="en-US" sz="1800" dirty="0">
                <a:solidFill>
                  <a:schemeClr val="bg1"/>
                </a:solidFill>
              </a:rPr>
              <a:t>320% Price Difference! Does It Cost $18.25 to Unpack the Bottles and Keep Them Cold?</a:t>
            </a:r>
          </a:p>
        </p:txBody>
      </p:sp>
      <p:grpSp>
        <p:nvGrpSpPr>
          <p:cNvPr id="19" name="Group 18"/>
          <p:cNvGrpSpPr/>
          <p:nvPr/>
        </p:nvGrpSpPr>
        <p:grpSpPr>
          <a:xfrm>
            <a:off x="1055810" y="1355725"/>
            <a:ext cx="7032380" cy="4186239"/>
            <a:chOff x="458546" y="1355725"/>
            <a:chExt cx="7032380" cy="4186239"/>
          </a:xfrm>
        </p:grpSpPr>
        <p:pic>
          <p:nvPicPr>
            <p:cNvPr id="17" name="Content Placeholder 9"/>
            <p:cNvPicPr>
              <a:picLocks noChangeAspect="1"/>
            </p:cNvPicPr>
            <p:nvPr/>
          </p:nvPicPr>
          <p:blipFill rotWithShape="1">
            <a:blip r:embed="rId3" cstate="print">
              <a:extLst>
                <a:ext uri="{28A0092B-C50C-407E-A947-70E740481C1C}">
                  <a14:useLocalDpi xmlns:a14="http://schemas.microsoft.com/office/drawing/2010/main" val="0"/>
                </a:ext>
              </a:extLst>
            </a:blip>
            <a:srcRect l="7506"/>
            <a:stretch/>
          </p:blipFill>
          <p:spPr bwMode="gray">
            <a:xfrm rot="5400000">
              <a:off x="57030" y="1757241"/>
              <a:ext cx="4186236" cy="3383204"/>
            </a:xfrm>
            <a:prstGeom prst="rect">
              <a:avLst/>
            </a:prstGeom>
            <a:ln w="19050">
              <a:solidFill>
                <a:schemeClr val="tx2"/>
              </a:solidFill>
              <a:miter lim="800000"/>
            </a:ln>
          </p:spPr>
        </p:pic>
        <p:pic>
          <p:nvPicPr>
            <p:cNvPr id="18" name="Content Placeholder 8"/>
            <p:cNvPicPr>
              <a:picLocks noChangeAspect="1"/>
            </p:cNvPicPr>
            <p:nvPr/>
          </p:nvPicPr>
          <p:blipFill rotWithShape="1">
            <a:blip r:embed="rId4" cstate="print">
              <a:extLst>
                <a:ext uri="{28A0092B-C50C-407E-A947-70E740481C1C}">
                  <a14:useLocalDpi xmlns:a14="http://schemas.microsoft.com/office/drawing/2010/main" val="0"/>
                </a:ext>
              </a:extLst>
            </a:blip>
            <a:srcRect l="4127" r="3379"/>
            <a:stretch/>
          </p:blipFill>
          <p:spPr bwMode="gray">
            <a:xfrm rot="5400000">
              <a:off x="3707914" y="1758951"/>
              <a:ext cx="4186238" cy="3379787"/>
            </a:xfrm>
            <a:prstGeom prst="rect">
              <a:avLst/>
            </a:prstGeom>
            <a:ln w="19050">
              <a:solidFill>
                <a:schemeClr val="tx2"/>
              </a:solidFill>
              <a:miter lim="800000"/>
            </a:ln>
          </p:spPr>
        </p:pic>
      </p:grpSp>
      <p:sp>
        <p:nvSpPr>
          <p:cNvPr id="20" name="AutoShape 4"/>
          <p:cNvSpPr>
            <a:spLocks noChangeArrowheads="1"/>
          </p:cNvSpPr>
          <p:nvPr/>
        </p:nvSpPr>
        <p:spPr bwMode="gray">
          <a:xfrm>
            <a:off x="1192360" y="3006546"/>
            <a:ext cx="1881845" cy="803620"/>
          </a:xfrm>
          <a:prstGeom prst="wedgeRectCallout">
            <a:avLst>
              <a:gd name="adj1" fmla="val -6183"/>
              <a:gd name="adj2" fmla="val 74986"/>
            </a:avLst>
          </a:prstGeom>
          <a:solidFill>
            <a:schemeClr val="bg1"/>
          </a:solidFill>
          <a:ln w="25400">
            <a:solidFill>
              <a:schemeClr val="accent2"/>
            </a:solidFill>
            <a:miter lim="800000"/>
            <a:headEnd/>
            <a:tailEnd/>
          </a:ln>
          <a:effectLst/>
        </p:spPr>
        <p:txBody>
          <a:bodyPr wrap="square" lIns="91418" tIns="45709" rIns="91418" bIns="27432" anchor="ctr">
            <a:flatTx/>
          </a:bodyPr>
          <a:lstStyle/>
          <a:p>
            <a:pPr algn="ctr" eaLnBrk="0" fontAlgn="base" hangingPunct="0">
              <a:lnSpc>
                <a:spcPct val="90000"/>
              </a:lnSpc>
              <a:spcBef>
                <a:spcPts val="300"/>
              </a:spcBef>
              <a:spcAft>
                <a:spcPct val="0"/>
              </a:spcAft>
              <a:buClr>
                <a:schemeClr val="accent2"/>
              </a:buClr>
              <a:buSzPct val="90000"/>
              <a:tabLst>
                <a:tab pos="1603375" algn="ctr"/>
                <a:tab pos="2627313" algn="ctr"/>
              </a:tabLst>
            </a:pPr>
            <a:r>
              <a:rPr lang="en-US" sz="1600" b="1" dirty="0">
                <a:solidFill>
                  <a:schemeClr val="accent2"/>
                </a:solidFill>
                <a:latin typeface="+mj-lt"/>
              </a:rPr>
              <a:t>1.4 Cents Per Ounce ($5.49 for 24 Bottles)</a:t>
            </a:r>
          </a:p>
        </p:txBody>
      </p:sp>
      <p:sp>
        <p:nvSpPr>
          <p:cNvPr id="21" name="AutoShape 4"/>
          <p:cNvSpPr>
            <a:spLocks noChangeArrowheads="1"/>
          </p:cNvSpPr>
          <p:nvPr/>
        </p:nvSpPr>
        <p:spPr bwMode="gray">
          <a:xfrm>
            <a:off x="4956050" y="3544215"/>
            <a:ext cx="1881845" cy="803620"/>
          </a:xfrm>
          <a:prstGeom prst="wedgeRectCallout">
            <a:avLst>
              <a:gd name="adj1" fmla="val 68481"/>
              <a:gd name="adj2" fmla="val -53601"/>
            </a:avLst>
          </a:prstGeom>
          <a:solidFill>
            <a:schemeClr val="bg1"/>
          </a:solidFill>
          <a:ln w="25400">
            <a:solidFill>
              <a:schemeClr val="accent2"/>
            </a:solidFill>
            <a:miter lim="800000"/>
            <a:headEnd/>
            <a:tailEnd/>
          </a:ln>
          <a:effectLst/>
        </p:spPr>
        <p:txBody>
          <a:bodyPr wrap="square" lIns="91418" tIns="45709" rIns="91418" bIns="27432" anchor="ctr">
            <a:flatTx/>
          </a:bodyPr>
          <a:lstStyle/>
          <a:p>
            <a:pPr algn="ctr" eaLnBrk="0" fontAlgn="base" hangingPunct="0">
              <a:lnSpc>
                <a:spcPct val="90000"/>
              </a:lnSpc>
              <a:spcBef>
                <a:spcPts val="300"/>
              </a:spcBef>
              <a:spcAft>
                <a:spcPct val="0"/>
              </a:spcAft>
              <a:buClr>
                <a:schemeClr val="accent2"/>
              </a:buClr>
              <a:buSzPct val="90000"/>
              <a:tabLst>
                <a:tab pos="1603375" algn="ctr"/>
                <a:tab pos="2627313" algn="ctr"/>
              </a:tabLst>
            </a:pPr>
            <a:r>
              <a:rPr lang="en-US" sz="1600" b="1" dirty="0">
                <a:solidFill>
                  <a:schemeClr val="accent2"/>
                </a:solidFill>
                <a:latin typeface="+mj-lt"/>
              </a:rPr>
              <a:t>5.9 Cents Per Ounce ($23.76 for 24 Bottles)</a:t>
            </a:r>
          </a:p>
        </p:txBody>
      </p:sp>
      <p:sp>
        <p:nvSpPr>
          <p:cNvPr id="22" name="Text Placeholder 4"/>
          <p:cNvSpPr txBox="1">
            <a:spLocks/>
          </p:cNvSpPr>
          <p:nvPr/>
        </p:nvSpPr>
        <p:spPr bwMode="gray">
          <a:xfrm>
            <a:off x="2114080" y="1968445"/>
            <a:ext cx="4915840" cy="654050"/>
          </a:xfrm>
          <a:prstGeom prst="snip1Rect">
            <a:avLst/>
          </a:prstGeom>
          <a:solidFill>
            <a:schemeClr val="accent6"/>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hangingPunct="1">
              <a:spcBef>
                <a:spcPts val="0"/>
              </a:spcBef>
              <a:buClr>
                <a:schemeClr val="accent2"/>
              </a:buClr>
              <a:buSzPct val="90000"/>
              <a:defRPr/>
            </a:pPr>
            <a:r>
              <a:rPr lang="en-US" sz="2800" dirty="0">
                <a:solidFill>
                  <a:schemeClr val="bg1"/>
                </a:solidFill>
              </a:rPr>
              <a:t>Insurers Don’t Do This!!!</a:t>
            </a:r>
          </a:p>
        </p:txBody>
      </p:sp>
    </p:spTree>
    <p:extLst>
      <p:ext uri="{BB962C8B-B14F-4D97-AF65-F5344CB8AC3E}">
        <p14:creationId xmlns:p14="http://schemas.microsoft.com/office/powerpoint/2010/main" val="573421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25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750"/>
                            </p:stCondLst>
                            <p:childTnLst>
                              <p:par>
                                <p:cTn id="11" presetID="53" presetClass="entr" presetSubtype="16" fill="hold" grpId="0" nodeType="afterEffect">
                                  <p:stCondLst>
                                    <p:cond delay="250"/>
                                  </p:stCondLst>
                                  <p:childTnLst>
                                    <p:set>
                                      <p:cBhvr>
                                        <p:cTn id="12" dur="1" fill="hold">
                                          <p:stCondLst>
                                            <p:cond delay="0"/>
                                          </p:stCondLst>
                                        </p:cTn>
                                        <p:tgtEl>
                                          <p:spTgt spid="22"/>
                                        </p:tgtEl>
                                        <p:attrNameLst>
                                          <p:attrName>style.visibility</p:attrName>
                                        </p:attrNameLst>
                                      </p:cBhvr>
                                      <p:to>
                                        <p:strVal val="visible"/>
                                      </p:to>
                                    </p:set>
                                    <p:anim calcmode="lin" valueType="num">
                                      <p:cBhvr>
                                        <p:cTn id="13" dur="500" fill="hold"/>
                                        <p:tgtEl>
                                          <p:spTgt spid="22"/>
                                        </p:tgtEl>
                                        <p:attrNameLst>
                                          <p:attrName>ppt_w</p:attrName>
                                        </p:attrNameLst>
                                      </p:cBhvr>
                                      <p:tavLst>
                                        <p:tav tm="0">
                                          <p:val>
                                            <p:fltVal val="0"/>
                                          </p:val>
                                        </p:tav>
                                        <p:tav tm="100000">
                                          <p:val>
                                            <p:strVal val="#ppt_w"/>
                                          </p:val>
                                        </p:tav>
                                      </p:tavLst>
                                    </p:anim>
                                    <p:anim calcmode="lin" valueType="num">
                                      <p:cBhvr>
                                        <p:cTn id="14" dur="500" fill="hold"/>
                                        <p:tgtEl>
                                          <p:spTgt spid="22"/>
                                        </p:tgtEl>
                                        <p:attrNameLst>
                                          <p:attrName>ppt_h</p:attrName>
                                        </p:attrNameLst>
                                      </p:cBhvr>
                                      <p:tavLst>
                                        <p:tav tm="0">
                                          <p:val>
                                            <p:fltVal val="0"/>
                                          </p:val>
                                        </p:tav>
                                        <p:tav tm="100000">
                                          <p:val>
                                            <p:strVal val="#ppt_h"/>
                                          </p:val>
                                        </p:tav>
                                      </p:tavLst>
                                    </p:anim>
                                    <p:animEffect transition="in" filter="fade">
                                      <p:cBhvr>
                                        <p:cTn id="1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Pricing Water vs. Pricing Insurance</a:t>
            </a:r>
          </a:p>
        </p:txBody>
      </p:sp>
      <p:sp>
        <p:nvSpPr>
          <p:cNvPr id="29" name="Text Placeholder 28"/>
          <p:cNvSpPr>
            <a:spLocks noGrp="1"/>
          </p:cNvSpPr>
          <p:nvPr>
            <p:ph type="body" sz="quarter" idx="16"/>
          </p:nvPr>
        </p:nvSpPr>
        <p:spPr/>
        <p:txBody>
          <a:bodyPr/>
          <a:lstStyle/>
          <a:p>
            <a:r>
              <a:rPr lang="en-US" dirty="0"/>
              <a:t>*Source: CAS Statement of Ratemaking Principles (1988).</a:t>
            </a:r>
          </a:p>
        </p:txBody>
      </p:sp>
      <p:sp>
        <p:nvSpPr>
          <p:cNvPr id="30" name="Text Placeholder 4"/>
          <p:cNvSpPr txBox="1">
            <a:spLocks/>
          </p:cNvSpPr>
          <p:nvPr/>
        </p:nvSpPr>
        <p:spPr bwMode="gray">
          <a:xfrm>
            <a:off x="4687888" y="1355130"/>
            <a:ext cx="3994150" cy="499265"/>
          </a:xfrm>
          <a:prstGeom prst="snip1Rect">
            <a:avLst/>
          </a:prstGeom>
          <a:solidFill>
            <a:srgbClr val="337DBE"/>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lnSpc>
                <a:spcPct val="100000"/>
              </a:lnSpc>
              <a:spcBef>
                <a:spcPts val="0"/>
              </a:spcBef>
            </a:pPr>
            <a:r>
              <a:rPr lang="en-US" dirty="0">
                <a:solidFill>
                  <a:schemeClr val="bg1"/>
                </a:solidFill>
              </a:rPr>
              <a:t>Pricing Insurance</a:t>
            </a:r>
          </a:p>
        </p:txBody>
      </p:sp>
      <p:sp>
        <p:nvSpPr>
          <p:cNvPr id="31" name="Text Placeholder 4"/>
          <p:cNvSpPr txBox="1">
            <a:spLocks/>
          </p:cNvSpPr>
          <p:nvPr/>
        </p:nvSpPr>
        <p:spPr bwMode="gray">
          <a:xfrm>
            <a:off x="461963" y="1355130"/>
            <a:ext cx="3994150" cy="499265"/>
          </a:xfrm>
          <a:prstGeom prst="snip1Rect">
            <a:avLst/>
          </a:prstGeom>
          <a:solidFill>
            <a:srgbClr val="337DBE"/>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lnSpc>
                <a:spcPct val="100000"/>
              </a:lnSpc>
              <a:spcBef>
                <a:spcPts val="0"/>
              </a:spcBef>
            </a:pPr>
            <a:r>
              <a:rPr lang="en-US" dirty="0">
                <a:solidFill>
                  <a:schemeClr val="bg1"/>
                </a:solidFill>
              </a:rPr>
              <a:t>Pricing H</a:t>
            </a:r>
            <a:r>
              <a:rPr lang="en-US" baseline="-25000" dirty="0">
                <a:solidFill>
                  <a:schemeClr val="bg1"/>
                </a:solidFill>
              </a:rPr>
              <a:t>2</a:t>
            </a:r>
            <a:r>
              <a:rPr lang="en-US" dirty="0">
                <a:solidFill>
                  <a:schemeClr val="bg1"/>
                </a:solidFill>
              </a:rPr>
              <a:t>0 </a:t>
            </a:r>
          </a:p>
        </p:txBody>
      </p:sp>
      <p:sp>
        <p:nvSpPr>
          <p:cNvPr id="32" name="Content Placeholder 6"/>
          <p:cNvSpPr txBox="1">
            <a:spLocks/>
          </p:cNvSpPr>
          <p:nvPr/>
        </p:nvSpPr>
        <p:spPr>
          <a:xfrm>
            <a:off x="457200" y="1931205"/>
            <a:ext cx="4040188" cy="2203680"/>
          </a:xfrm>
          <a:prstGeom prst="rect">
            <a:avLst/>
          </a:prstGeom>
        </p:spPr>
        <p:txBody>
          <a:bodyPr>
            <a:spAutoFit/>
          </a:bodyPr>
          <a:lstStyle>
            <a:lvl1pPr marL="292608" indent="-292608" algn="l" defTabSz="914400" rtl="0" eaLnBrk="1" latinLnBrk="0" hangingPunct="1">
              <a:lnSpc>
                <a:spcPct val="90000"/>
              </a:lnSpc>
              <a:spcBef>
                <a:spcPts val="2000"/>
              </a:spcBef>
              <a:buClr>
                <a:srgbClr val="337DBE"/>
              </a:buClr>
              <a:buSzPct val="77000"/>
              <a:buFont typeface="Wingdings 3" panose="05040102010807070707" pitchFamily="18" charset="2"/>
              <a:buChar char=""/>
              <a:defRPr sz="2200" kern="1200">
                <a:solidFill>
                  <a:schemeClr val="tx1"/>
                </a:solidFill>
                <a:latin typeface="+mn-lt"/>
                <a:ea typeface="+mn-ea"/>
                <a:cs typeface="+mn-cs"/>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1200"/>
              </a:spcBef>
            </a:pPr>
            <a:r>
              <a:rPr lang="en-US" sz="1800" dirty="0"/>
              <a:t>It’s cold – charge more</a:t>
            </a:r>
          </a:p>
          <a:p>
            <a:pPr>
              <a:spcBef>
                <a:spcPts val="1200"/>
              </a:spcBef>
            </a:pPr>
            <a:r>
              <a:rPr lang="en-US" sz="1800" dirty="0"/>
              <a:t>It’s near the front of the store – charge more</a:t>
            </a:r>
          </a:p>
          <a:p>
            <a:pPr>
              <a:spcBef>
                <a:spcPts val="1200"/>
              </a:spcBef>
            </a:pPr>
            <a:r>
              <a:rPr lang="en-US" sz="1800" dirty="0"/>
              <a:t>It’s easy to carry – charge more</a:t>
            </a:r>
          </a:p>
          <a:p>
            <a:pPr>
              <a:spcBef>
                <a:spcPts val="1200"/>
              </a:spcBef>
            </a:pPr>
            <a:r>
              <a:rPr lang="en-US" sz="1800" dirty="0"/>
              <a:t>It’s Memorial Day – charge less</a:t>
            </a:r>
          </a:p>
          <a:p>
            <a:pPr>
              <a:spcBef>
                <a:spcPts val="1200"/>
              </a:spcBef>
            </a:pPr>
            <a:r>
              <a:rPr lang="en-US" sz="1800" dirty="0"/>
              <a:t>“What the market will bear”</a:t>
            </a:r>
          </a:p>
        </p:txBody>
      </p:sp>
      <p:sp>
        <p:nvSpPr>
          <p:cNvPr id="33" name="Content Placeholder 8"/>
          <p:cNvSpPr txBox="1">
            <a:spLocks/>
          </p:cNvSpPr>
          <p:nvPr/>
        </p:nvSpPr>
        <p:spPr>
          <a:xfrm>
            <a:off x="4687889" y="1931205"/>
            <a:ext cx="3994150" cy="2702278"/>
          </a:xfrm>
          <a:prstGeom prst="rect">
            <a:avLst/>
          </a:prstGeom>
        </p:spPr>
        <p:txBody>
          <a:bodyPr>
            <a:spAutoFit/>
          </a:bodyPr>
          <a:lstStyle>
            <a:lvl1pPr marL="292608" indent="-292608" algn="l" defTabSz="914400" rtl="0" eaLnBrk="1" latinLnBrk="0" hangingPunct="1">
              <a:lnSpc>
                <a:spcPct val="90000"/>
              </a:lnSpc>
              <a:spcBef>
                <a:spcPts val="2000"/>
              </a:spcBef>
              <a:buClr>
                <a:srgbClr val="337DBE"/>
              </a:buClr>
              <a:buSzPct val="77000"/>
              <a:buFont typeface="Wingdings 3" panose="05040102010807070707" pitchFamily="18" charset="2"/>
              <a:buChar char=""/>
              <a:defRPr sz="2200" kern="1200">
                <a:solidFill>
                  <a:schemeClr val="tx1"/>
                </a:solidFill>
                <a:latin typeface="+mn-lt"/>
                <a:ea typeface="+mn-ea"/>
                <a:cs typeface="+mn-cs"/>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1200"/>
              </a:spcBef>
            </a:pPr>
            <a:r>
              <a:rPr lang="en-US" sz="1800" dirty="0"/>
              <a:t>Price = Loss + </a:t>
            </a:r>
            <a:r>
              <a:rPr lang="en-US" sz="1800" dirty="0" err="1"/>
              <a:t>Exp</a:t>
            </a:r>
            <a:r>
              <a:rPr lang="en-US" sz="1800" dirty="0"/>
              <a:t> + Profit</a:t>
            </a:r>
          </a:p>
          <a:p>
            <a:pPr marL="230188" indent="-230188">
              <a:spcBef>
                <a:spcPts val="1200"/>
              </a:spcBef>
              <a:buFont typeface="+mj-lt"/>
              <a:buAutoNum type="arabicPeriod"/>
            </a:pPr>
            <a:r>
              <a:rPr lang="en-US" sz="1800" dirty="0"/>
              <a:t>Expected value of future costs*</a:t>
            </a:r>
          </a:p>
          <a:p>
            <a:pPr marL="230188" indent="-230188">
              <a:spcBef>
                <a:spcPts val="1200"/>
              </a:spcBef>
              <a:buFont typeface="+mj-lt"/>
              <a:buAutoNum type="arabicPeriod"/>
            </a:pPr>
            <a:r>
              <a:rPr lang="en-US" sz="1800" dirty="0"/>
              <a:t>Provides for all costs of</a:t>
            </a:r>
            <a:br>
              <a:rPr lang="en-US" sz="1800" dirty="0"/>
            </a:br>
            <a:r>
              <a:rPr lang="en-US" sz="1800" dirty="0"/>
              <a:t>risk transfer*</a:t>
            </a:r>
          </a:p>
          <a:p>
            <a:pPr marL="230188" indent="-230188">
              <a:spcBef>
                <a:spcPts val="1200"/>
              </a:spcBef>
              <a:buFont typeface="+mj-lt"/>
              <a:buAutoNum type="arabicPeriod"/>
            </a:pPr>
            <a:r>
              <a:rPr lang="en-US" sz="1800" dirty="0"/>
              <a:t>Provides for all costs of individual risk transfer*</a:t>
            </a:r>
          </a:p>
          <a:p>
            <a:pPr marL="230188" indent="-230188">
              <a:spcBef>
                <a:spcPts val="1200"/>
              </a:spcBef>
              <a:buFont typeface="+mj-lt"/>
              <a:buAutoNum type="arabicPeriod"/>
            </a:pPr>
            <a:r>
              <a:rPr lang="en-US" sz="1800" dirty="0"/>
              <a:t>Reasonable rate estimates all future costs of risk transfer*</a:t>
            </a:r>
          </a:p>
        </p:txBody>
      </p:sp>
      <p:sp>
        <p:nvSpPr>
          <p:cNvPr id="34" name="Text Placeholder 4"/>
          <p:cNvSpPr txBox="1">
            <a:spLocks/>
          </p:cNvSpPr>
          <p:nvPr/>
        </p:nvSpPr>
        <p:spPr bwMode="gray">
          <a:xfrm>
            <a:off x="444349" y="5527357"/>
            <a:ext cx="8220074" cy="729695"/>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hangingPunct="1">
              <a:spcBef>
                <a:spcPts val="0"/>
              </a:spcBef>
              <a:buClr>
                <a:schemeClr val="accent2"/>
              </a:buClr>
              <a:buSzPct val="90000"/>
              <a:defRPr/>
            </a:pPr>
            <a:r>
              <a:rPr lang="en-US" dirty="0">
                <a:solidFill>
                  <a:schemeClr val="bg1"/>
                </a:solidFill>
              </a:rPr>
              <a:t>For Most Products, Supply and Demand Set Price –</a:t>
            </a:r>
            <a:br>
              <a:rPr lang="en-US" dirty="0">
                <a:solidFill>
                  <a:schemeClr val="bg1"/>
                </a:solidFill>
              </a:rPr>
            </a:br>
            <a:r>
              <a:rPr lang="en-US" dirty="0">
                <a:solidFill>
                  <a:schemeClr val="bg1"/>
                </a:solidFill>
              </a:rPr>
              <a:t>But Not In Insurance</a:t>
            </a:r>
          </a:p>
        </p:txBody>
      </p:sp>
      <p:grpSp>
        <p:nvGrpSpPr>
          <p:cNvPr id="35" name="Group 34"/>
          <p:cNvGrpSpPr/>
          <p:nvPr/>
        </p:nvGrpSpPr>
        <p:grpSpPr>
          <a:xfrm>
            <a:off x="711610" y="4622300"/>
            <a:ext cx="3494856" cy="691290"/>
            <a:chOff x="-751740" y="3080815"/>
            <a:chExt cx="3494856" cy="691290"/>
          </a:xfrm>
        </p:grpSpPr>
        <p:cxnSp>
          <p:nvCxnSpPr>
            <p:cNvPr id="36" name="Straight Arrow Connector 35"/>
            <p:cNvCxnSpPr/>
            <p:nvPr/>
          </p:nvCxnSpPr>
          <p:spPr bwMode="gray">
            <a:xfrm flipV="1">
              <a:off x="995688" y="3080815"/>
              <a:ext cx="0" cy="125190"/>
            </a:xfrm>
            <a:prstGeom prst="straightConnector1">
              <a:avLst/>
            </a:prstGeom>
            <a:ln w="28575">
              <a:solidFill>
                <a:schemeClr val="accent2"/>
              </a:solidFill>
              <a:tailEnd type="oval" w="med" len="med"/>
            </a:ln>
          </p:spPr>
          <p:style>
            <a:lnRef idx="1">
              <a:schemeClr val="accent1"/>
            </a:lnRef>
            <a:fillRef idx="0">
              <a:schemeClr val="accent1"/>
            </a:fillRef>
            <a:effectRef idx="0">
              <a:schemeClr val="accent1"/>
            </a:effectRef>
            <a:fontRef idx="minor">
              <a:schemeClr val="tx1"/>
            </a:fontRef>
          </p:style>
        </p:cxnSp>
        <p:sp>
          <p:nvSpPr>
            <p:cNvPr id="37" name="AutoShape 4"/>
            <p:cNvSpPr>
              <a:spLocks noChangeArrowheads="1"/>
            </p:cNvSpPr>
            <p:nvPr/>
          </p:nvSpPr>
          <p:spPr bwMode="gray">
            <a:xfrm>
              <a:off x="-751740" y="3198570"/>
              <a:ext cx="3494856" cy="573535"/>
            </a:xfrm>
            <a:prstGeom prst="rect">
              <a:avLst/>
            </a:prstGeom>
            <a:solidFill>
              <a:schemeClr val="accent2"/>
            </a:solidFill>
            <a:ln w="25400">
              <a:noFill/>
              <a:miter lim="800000"/>
              <a:headEnd/>
              <a:tailEnd/>
            </a:ln>
            <a:effectLst/>
          </p:spPr>
          <p:txBody>
            <a:bodyPr wrap="square" lIns="91440" tIns="45709" rIns="91440" bIns="27432" anchor="ctr">
              <a:flatTx/>
            </a:bodyPr>
            <a:lstStyle/>
            <a:p>
              <a:pPr algn="ctr" eaLnBrk="0" fontAlgn="base" hangingPunct="0">
                <a:lnSpc>
                  <a:spcPct val="90000"/>
                </a:lnSpc>
                <a:spcAft>
                  <a:spcPct val="0"/>
                </a:spcAft>
                <a:buClr>
                  <a:schemeClr val="accent2"/>
                </a:buClr>
                <a:buSzPct val="90000"/>
                <a:tabLst>
                  <a:tab pos="1603375" algn="ctr"/>
                  <a:tab pos="2627313" algn="ctr"/>
                </a:tabLst>
              </a:pPr>
              <a:r>
                <a:rPr lang="en-US" sz="1400" b="1" dirty="0">
                  <a:solidFill>
                    <a:schemeClr val="bg1"/>
                  </a:solidFill>
                  <a:latin typeface="+mj-lt"/>
                </a:rPr>
                <a:t>Value Based: </a:t>
              </a:r>
              <a:r>
                <a:rPr lang="en-US" sz="1400" b="1" i="1" dirty="0">
                  <a:solidFill>
                    <a:schemeClr val="accent6"/>
                  </a:solidFill>
                  <a:latin typeface="+mj-lt"/>
                </a:rPr>
                <a:t>None</a:t>
              </a:r>
              <a:r>
                <a:rPr lang="en-US" sz="1400" b="1" dirty="0">
                  <a:solidFill>
                    <a:schemeClr val="bg1"/>
                  </a:solidFill>
                  <a:latin typeface="+mj-lt"/>
                </a:rPr>
                <a:t> of These are Related to Projected Expenses</a:t>
              </a:r>
            </a:p>
          </p:txBody>
        </p:sp>
      </p:grpSp>
      <p:grpSp>
        <p:nvGrpSpPr>
          <p:cNvPr id="38" name="Group 37"/>
          <p:cNvGrpSpPr/>
          <p:nvPr/>
        </p:nvGrpSpPr>
        <p:grpSpPr>
          <a:xfrm>
            <a:off x="4937535" y="4595745"/>
            <a:ext cx="3494856" cy="691290"/>
            <a:chOff x="-751740" y="3080815"/>
            <a:chExt cx="3494856" cy="691290"/>
          </a:xfrm>
        </p:grpSpPr>
        <p:cxnSp>
          <p:nvCxnSpPr>
            <p:cNvPr id="39" name="Straight Arrow Connector 38"/>
            <p:cNvCxnSpPr/>
            <p:nvPr/>
          </p:nvCxnSpPr>
          <p:spPr bwMode="gray">
            <a:xfrm flipV="1">
              <a:off x="995688" y="3080815"/>
              <a:ext cx="0" cy="125190"/>
            </a:xfrm>
            <a:prstGeom prst="straightConnector1">
              <a:avLst/>
            </a:prstGeom>
            <a:ln w="28575">
              <a:solidFill>
                <a:schemeClr val="accent2"/>
              </a:solidFill>
              <a:tailEnd type="oval" w="med" len="med"/>
            </a:ln>
          </p:spPr>
          <p:style>
            <a:lnRef idx="1">
              <a:schemeClr val="accent1"/>
            </a:lnRef>
            <a:fillRef idx="0">
              <a:schemeClr val="accent1"/>
            </a:fillRef>
            <a:effectRef idx="0">
              <a:schemeClr val="accent1"/>
            </a:effectRef>
            <a:fontRef idx="minor">
              <a:schemeClr val="tx1"/>
            </a:fontRef>
          </p:style>
        </p:cxnSp>
        <p:sp>
          <p:nvSpPr>
            <p:cNvPr id="40" name="AutoShape 4"/>
            <p:cNvSpPr>
              <a:spLocks noChangeArrowheads="1"/>
            </p:cNvSpPr>
            <p:nvPr/>
          </p:nvSpPr>
          <p:spPr bwMode="gray">
            <a:xfrm>
              <a:off x="-751740" y="3198570"/>
              <a:ext cx="3494856" cy="573535"/>
            </a:xfrm>
            <a:prstGeom prst="rect">
              <a:avLst/>
            </a:prstGeom>
            <a:solidFill>
              <a:schemeClr val="accent2"/>
            </a:solidFill>
            <a:ln w="25400">
              <a:noFill/>
              <a:miter lim="800000"/>
              <a:headEnd/>
              <a:tailEnd/>
            </a:ln>
            <a:effectLst/>
          </p:spPr>
          <p:txBody>
            <a:bodyPr wrap="square" lIns="91440" tIns="45709" rIns="91440" bIns="27432" anchor="ctr">
              <a:flatTx/>
            </a:bodyPr>
            <a:lstStyle/>
            <a:p>
              <a:pPr algn="ctr" eaLnBrk="0" fontAlgn="base" hangingPunct="0">
                <a:lnSpc>
                  <a:spcPct val="90000"/>
                </a:lnSpc>
                <a:spcAft>
                  <a:spcPct val="0"/>
                </a:spcAft>
                <a:buClr>
                  <a:schemeClr val="accent2"/>
                </a:buClr>
                <a:buSzPct val="90000"/>
                <a:tabLst>
                  <a:tab pos="1603375" algn="ctr"/>
                  <a:tab pos="2627313" algn="ctr"/>
                </a:tabLst>
              </a:pPr>
              <a:r>
                <a:rPr lang="en-US" sz="1400" b="1" dirty="0">
                  <a:solidFill>
                    <a:schemeClr val="bg1"/>
                  </a:solidFill>
                  <a:latin typeface="+mj-lt"/>
                </a:rPr>
                <a:t>Cost Based: </a:t>
              </a:r>
              <a:r>
                <a:rPr lang="en-US" sz="1400" b="1" i="1" dirty="0">
                  <a:solidFill>
                    <a:schemeClr val="accent6"/>
                  </a:solidFill>
                  <a:latin typeface="+mj-lt"/>
                </a:rPr>
                <a:t>All</a:t>
              </a:r>
              <a:r>
                <a:rPr lang="en-US" sz="1400" b="1" dirty="0">
                  <a:solidFill>
                    <a:schemeClr val="bg1"/>
                  </a:solidFill>
                  <a:latin typeface="+mj-lt"/>
                </a:rPr>
                <a:t> of These Are Related to Projected Expenses</a:t>
              </a:r>
            </a:p>
          </p:txBody>
        </p:sp>
      </p:grpSp>
    </p:spTree>
    <p:extLst>
      <p:ext uri="{BB962C8B-B14F-4D97-AF65-F5344CB8AC3E}">
        <p14:creationId xmlns:p14="http://schemas.microsoft.com/office/powerpoint/2010/main" val="1682650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xEl>
                                              <p:pRg st="0" end="0"/>
                                            </p:txEl>
                                          </p:spTgt>
                                        </p:tgtEl>
                                        <p:attrNameLst>
                                          <p:attrName>style.visibility</p:attrName>
                                        </p:attrNameLst>
                                      </p:cBhvr>
                                      <p:to>
                                        <p:strVal val="visible"/>
                                      </p:to>
                                    </p:set>
                                    <p:animEffect transition="in" filter="fade">
                                      <p:cBhvr>
                                        <p:cTn id="7" dur="1000"/>
                                        <p:tgtEl>
                                          <p:spTgt spid="32">
                                            <p:txEl>
                                              <p:pRg st="0" end="0"/>
                                            </p:txEl>
                                          </p:spTgt>
                                        </p:tgtEl>
                                      </p:cBhvr>
                                    </p:animEffect>
                                    <p:anim calcmode="lin" valueType="num">
                                      <p:cBhvr>
                                        <p:cTn id="8"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2">
                                            <p:txEl>
                                              <p:pRg st="1" end="1"/>
                                            </p:txEl>
                                          </p:spTgt>
                                        </p:tgtEl>
                                        <p:attrNameLst>
                                          <p:attrName>style.visibility</p:attrName>
                                        </p:attrNameLst>
                                      </p:cBhvr>
                                      <p:to>
                                        <p:strVal val="visible"/>
                                      </p:to>
                                    </p:set>
                                    <p:animEffect transition="in" filter="fade">
                                      <p:cBhvr>
                                        <p:cTn id="13" dur="1000"/>
                                        <p:tgtEl>
                                          <p:spTgt spid="32">
                                            <p:txEl>
                                              <p:pRg st="1" end="1"/>
                                            </p:txEl>
                                          </p:spTgt>
                                        </p:tgtEl>
                                      </p:cBhvr>
                                    </p:animEffect>
                                    <p:anim calcmode="lin" valueType="num">
                                      <p:cBhvr>
                                        <p:cTn id="14"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2">
                                            <p:txEl>
                                              <p:pRg st="2" end="2"/>
                                            </p:txEl>
                                          </p:spTgt>
                                        </p:tgtEl>
                                        <p:attrNameLst>
                                          <p:attrName>style.visibility</p:attrName>
                                        </p:attrNameLst>
                                      </p:cBhvr>
                                      <p:to>
                                        <p:strVal val="visible"/>
                                      </p:to>
                                    </p:set>
                                    <p:animEffect transition="in" filter="fade">
                                      <p:cBhvr>
                                        <p:cTn id="19" dur="1000"/>
                                        <p:tgtEl>
                                          <p:spTgt spid="32">
                                            <p:txEl>
                                              <p:pRg st="2" end="2"/>
                                            </p:txEl>
                                          </p:spTgt>
                                        </p:tgtEl>
                                      </p:cBhvr>
                                    </p:animEffect>
                                    <p:anim calcmode="lin" valueType="num">
                                      <p:cBhvr>
                                        <p:cTn id="20"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32">
                                            <p:txEl>
                                              <p:pRg st="3" end="3"/>
                                            </p:txEl>
                                          </p:spTgt>
                                        </p:tgtEl>
                                        <p:attrNameLst>
                                          <p:attrName>style.visibility</p:attrName>
                                        </p:attrNameLst>
                                      </p:cBhvr>
                                      <p:to>
                                        <p:strVal val="visible"/>
                                      </p:to>
                                    </p:set>
                                    <p:animEffect transition="in" filter="fade">
                                      <p:cBhvr>
                                        <p:cTn id="25" dur="1000"/>
                                        <p:tgtEl>
                                          <p:spTgt spid="32">
                                            <p:txEl>
                                              <p:pRg st="3" end="3"/>
                                            </p:txEl>
                                          </p:spTgt>
                                        </p:tgtEl>
                                      </p:cBhvr>
                                    </p:animEffect>
                                    <p:anim calcmode="lin" valueType="num">
                                      <p:cBhvr>
                                        <p:cTn id="26"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2">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32">
                                            <p:txEl>
                                              <p:pRg st="4" end="4"/>
                                            </p:txEl>
                                          </p:spTgt>
                                        </p:tgtEl>
                                        <p:attrNameLst>
                                          <p:attrName>style.visibility</p:attrName>
                                        </p:attrNameLst>
                                      </p:cBhvr>
                                      <p:to>
                                        <p:strVal val="visible"/>
                                      </p:to>
                                    </p:set>
                                    <p:animEffect transition="in" filter="fade">
                                      <p:cBhvr>
                                        <p:cTn id="31" dur="1000"/>
                                        <p:tgtEl>
                                          <p:spTgt spid="32">
                                            <p:txEl>
                                              <p:pRg st="4" end="4"/>
                                            </p:txEl>
                                          </p:spTgt>
                                        </p:tgtEl>
                                      </p:cBhvr>
                                    </p:animEffect>
                                    <p:anim calcmode="lin" valueType="num">
                                      <p:cBhvr>
                                        <p:cTn id="32"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fade">
                                      <p:cBhvr>
                                        <p:cTn id="38" dur="500"/>
                                        <p:tgtEl>
                                          <p:spTgt spid="30"/>
                                        </p:tgtEl>
                                      </p:cBhvr>
                                    </p:animEffect>
                                  </p:childTnLst>
                                </p:cTn>
                              </p:par>
                            </p:childTnLst>
                          </p:cTn>
                        </p:par>
                        <p:par>
                          <p:cTn id="39" fill="hold">
                            <p:stCondLst>
                              <p:cond delay="500"/>
                            </p:stCondLst>
                            <p:childTnLst>
                              <p:par>
                                <p:cTn id="40" presetID="42" presetClass="entr" presetSubtype="0" fill="hold" grpId="0" nodeType="afterEffect">
                                  <p:stCondLst>
                                    <p:cond delay="0"/>
                                  </p:stCondLst>
                                  <p:childTnLst>
                                    <p:set>
                                      <p:cBhvr>
                                        <p:cTn id="41" dur="1" fill="hold">
                                          <p:stCondLst>
                                            <p:cond delay="0"/>
                                          </p:stCondLst>
                                        </p:cTn>
                                        <p:tgtEl>
                                          <p:spTgt spid="33">
                                            <p:txEl>
                                              <p:pRg st="0" end="0"/>
                                            </p:txEl>
                                          </p:spTgt>
                                        </p:tgtEl>
                                        <p:attrNameLst>
                                          <p:attrName>style.visibility</p:attrName>
                                        </p:attrNameLst>
                                      </p:cBhvr>
                                      <p:to>
                                        <p:strVal val="visible"/>
                                      </p:to>
                                    </p:set>
                                    <p:animEffect transition="in" filter="fade">
                                      <p:cBhvr>
                                        <p:cTn id="42" dur="1000"/>
                                        <p:tgtEl>
                                          <p:spTgt spid="33">
                                            <p:txEl>
                                              <p:pRg st="0" end="0"/>
                                            </p:txEl>
                                          </p:spTgt>
                                        </p:tgtEl>
                                      </p:cBhvr>
                                    </p:animEffect>
                                    <p:anim calcmode="lin" valueType="num">
                                      <p:cBhvr>
                                        <p:cTn id="43" dur="1000" fill="hold"/>
                                        <p:tgtEl>
                                          <p:spTgt spid="33">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33">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1500"/>
                            </p:stCondLst>
                            <p:childTnLst>
                              <p:par>
                                <p:cTn id="46" presetID="42" presetClass="entr" presetSubtype="0" fill="hold" grpId="0" nodeType="afterEffect">
                                  <p:stCondLst>
                                    <p:cond delay="0"/>
                                  </p:stCondLst>
                                  <p:childTnLst>
                                    <p:set>
                                      <p:cBhvr>
                                        <p:cTn id="47" dur="1" fill="hold">
                                          <p:stCondLst>
                                            <p:cond delay="0"/>
                                          </p:stCondLst>
                                        </p:cTn>
                                        <p:tgtEl>
                                          <p:spTgt spid="33">
                                            <p:txEl>
                                              <p:pRg st="1" end="1"/>
                                            </p:txEl>
                                          </p:spTgt>
                                        </p:tgtEl>
                                        <p:attrNameLst>
                                          <p:attrName>style.visibility</p:attrName>
                                        </p:attrNameLst>
                                      </p:cBhvr>
                                      <p:to>
                                        <p:strVal val="visible"/>
                                      </p:to>
                                    </p:set>
                                    <p:animEffect transition="in" filter="fade">
                                      <p:cBhvr>
                                        <p:cTn id="48" dur="1000"/>
                                        <p:tgtEl>
                                          <p:spTgt spid="33">
                                            <p:txEl>
                                              <p:pRg st="1" end="1"/>
                                            </p:txEl>
                                          </p:spTgt>
                                        </p:tgtEl>
                                      </p:cBhvr>
                                    </p:animEffect>
                                    <p:anim calcmode="lin" valueType="num">
                                      <p:cBhvr>
                                        <p:cTn id="49" dur="1000" fill="hold"/>
                                        <p:tgtEl>
                                          <p:spTgt spid="33">
                                            <p:txEl>
                                              <p:pRg st="1" end="1"/>
                                            </p:txEl>
                                          </p:spTgt>
                                        </p:tgtEl>
                                        <p:attrNameLst>
                                          <p:attrName>ppt_x</p:attrName>
                                        </p:attrNameLst>
                                      </p:cBhvr>
                                      <p:tavLst>
                                        <p:tav tm="0">
                                          <p:val>
                                            <p:strVal val="#ppt_x"/>
                                          </p:val>
                                        </p:tav>
                                        <p:tav tm="100000">
                                          <p:val>
                                            <p:strVal val="#ppt_x"/>
                                          </p:val>
                                        </p:tav>
                                      </p:tavLst>
                                    </p:anim>
                                    <p:anim calcmode="lin" valueType="num">
                                      <p:cBhvr>
                                        <p:cTn id="50" dur="1000" fill="hold"/>
                                        <p:tgtEl>
                                          <p:spTgt spid="33">
                                            <p:txEl>
                                              <p:pRg st="1" end="1"/>
                                            </p:txEl>
                                          </p:spTgt>
                                        </p:tgtEl>
                                        <p:attrNameLst>
                                          <p:attrName>ppt_y</p:attrName>
                                        </p:attrNameLst>
                                      </p:cBhvr>
                                      <p:tavLst>
                                        <p:tav tm="0">
                                          <p:val>
                                            <p:strVal val="#ppt_y+.1"/>
                                          </p:val>
                                        </p:tav>
                                        <p:tav tm="100000">
                                          <p:val>
                                            <p:strVal val="#ppt_y"/>
                                          </p:val>
                                        </p:tav>
                                      </p:tavLst>
                                    </p:anim>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3">
                                            <p:txEl>
                                              <p:pRg st="2" end="2"/>
                                            </p:txEl>
                                          </p:spTgt>
                                        </p:tgtEl>
                                        <p:attrNameLst>
                                          <p:attrName>style.visibility</p:attrName>
                                        </p:attrNameLst>
                                      </p:cBhvr>
                                      <p:to>
                                        <p:strVal val="visible"/>
                                      </p:to>
                                    </p:set>
                                    <p:animEffect transition="in" filter="fade">
                                      <p:cBhvr>
                                        <p:cTn id="54" dur="1000"/>
                                        <p:tgtEl>
                                          <p:spTgt spid="33">
                                            <p:txEl>
                                              <p:pRg st="2" end="2"/>
                                            </p:txEl>
                                          </p:spTgt>
                                        </p:tgtEl>
                                      </p:cBhvr>
                                    </p:animEffect>
                                    <p:anim calcmode="lin" valueType="num">
                                      <p:cBhvr>
                                        <p:cTn id="55" dur="1000" fill="hold"/>
                                        <p:tgtEl>
                                          <p:spTgt spid="33">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33">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33">
                                            <p:txEl>
                                              <p:pRg st="3" end="3"/>
                                            </p:txEl>
                                          </p:spTgt>
                                        </p:tgtEl>
                                        <p:attrNameLst>
                                          <p:attrName>style.visibility</p:attrName>
                                        </p:attrNameLst>
                                      </p:cBhvr>
                                      <p:to>
                                        <p:strVal val="visible"/>
                                      </p:to>
                                    </p:set>
                                    <p:animEffect transition="in" filter="fade">
                                      <p:cBhvr>
                                        <p:cTn id="60" dur="1000"/>
                                        <p:tgtEl>
                                          <p:spTgt spid="33">
                                            <p:txEl>
                                              <p:pRg st="3" end="3"/>
                                            </p:txEl>
                                          </p:spTgt>
                                        </p:tgtEl>
                                      </p:cBhvr>
                                    </p:animEffect>
                                    <p:anim calcmode="lin" valueType="num">
                                      <p:cBhvr>
                                        <p:cTn id="61" dur="1000" fill="hold"/>
                                        <p:tgtEl>
                                          <p:spTgt spid="33">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33">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2" presetClass="entr" presetSubtype="0" fill="hold" grpId="0" nodeType="afterEffect">
                                  <p:stCondLst>
                                    <p:cond delay="0"/>
                                  </p:stCondLst>
                                  <p:childTnLst>
                                    <p:set>
                                      <p:cBhvr>
                                        <p:cTn id="65" dur="1" fill="hold">
                                          <p:stCondLst>
                                            <p:cond delay="0"/>
                                          </p:stCondLst>
                                        </p:cTn>
                                        <p:tgtEl>
                                          <p:spTgt spid="33">
                                            <p:txEl>
                                              <p:pRg st="4" end="4"/>
                                            </p:txEl>
                                          </p:spTgt>
                                        </p:tgtEl>
                                        <p:attrNameLst>
                                          <p:attrName>style.visibility</p:attrName>
                                        </p:attrNameLst>
                                      </p:cBhvr>
                                      <p:to>
                                        <p:strVal val="visible"/>
                                      </p:to>
                                    </p:set>
                                    <p:animEffect transition="in" filter="fade">
                                      <p:cBhvr>
                                        <p:cTn id="66" dur="1000"/>
                                        <p:tgtEl>
                                          <p:spTgt spid="33">
                                            <p:txEl>
                                              <p:pRg st="4" end="4"/>
                                            </p:txEl>
                                          </p:spTgt>
                                        </p:tgtEl>
                                      </p:cBhvr>
                                    </p:animEffect>
                                    <p:anim calcmode="lin" valueType="num">
                                      <p:cBhvr>
                                        <p:cTn id="67" dur="1000" fill="hold"/>
                                        <p:tgtEl>
                                          <p:spTgt spid="33">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33">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10" presetClass="entr" presetSubtype="0" fill="hold" nodeType="afterEffect">
                                  <p:stCondLst>
                                    <p:cond delay="0"/>
                                  </p:stCondLst>
                                  <p:childTnLst>
                                    <p:set>
                                      <p:cBhvr>
                                        <p:cTn id="71" dur="1" fill="hold">
                                          <p:stCondLst>
                                            <p:cond delay="0"/>
                                          </p:stCondLst>
                                        </p:cTn>
                                        <p:tgtEl>
                                          <p:spTgt spid="35"/>
                                        </p:tgtEl>
                                        <p:attrNameLst>
                                          <p:attrName>style.visibility</p:attrName>
                                        </p:attrNameLst>
                                      </p:cBhvr>
                                      <p:to>
                                        <p:strVal val="visible"/>
                                      </p:to>
                                    </p:set>
                                    <p:animEffect transition="in" filter="fade">
                                      <p:cBhvr>
                                        <p:cTn id="72" dur="1000"/>
                                        <p:tgtEl>
                                          <p:spTgt spid="35"/>
                                        </p:tgtEl>
                                      </p:cBhvr>
                                    </p:animEffect>
                                  </p:childTnLst>
                                </p:cTn>
                              </p:par>
                            </p:childTnLst>
                          </p:cTn>
                        </p:par>
                        <p:par>
                          <p:cTn id="73" fill="hold">
                            <p:stCondLst>
                              <p:cond delay="6500"/>
                            </p:stCondLst>
                            <p:childTnLst>
                              <p:par>
                                <p:cTn id="74" presetID="10" presetClass="entr" presetSubtype="0" fill="hold"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fade">
                                      <p:cBhvr>
                                        <p:cTn id="76" dur="1000"/>
                                        <p:tgtEl>
                                          <p:spTgt spid="38"/>
                                        </p:tgtEl>
                                      </p:cBhvr>
                                    </p:animEffect>
                                  </p:childTnLst>
                                </p:cTn>
                              </p:par>
                            </p:childTnLst>
                          </p:cTn>
                        </p:par>
                        <p:par>
                          <p:cTn id="77" fill="hold">
                            <p:stCondLst>
                              <p:cond delay="7500"/>
                            </p:stCondLst>
                            <p:childTnLst>
                              <p:par>
                                <p:cTn id="78" presetID="53" presetClass="entr" presetSubtype="16" fill="hold" grpId="0" nodeType="afterEffect">
                                  <p:stCondLst>
                                    <p:cond delay="250"/>
                                  </p:stCondLst>
                                  <p:childTnLst>
                                    <p:set>
                                      <p:cBhvr>
                                        <p:cTn id="79" dur="1" fill="hold">
                                          <p:stCondLst>
                                            <p:cond delay="0"/>
                                          </p:stCondLst>
                                        </p:cTn>
                                        <p:tgtEl>
                                          <p:spTgt spid="34"/>
                                        </p:tgtEl>
                                        <p:attrNameLst>
                                          <p:attrName>style.visibility</p:attrName>
                                        </p:attrNameLst>
                                      </p:cBhvr>
                                      <p:to>
                                        <p:strVal val="visible"/>
                                      </p:to>
                                    </p:set>
                                    <p:anim calcmode="lin" valueType="num">
                                      <p:cBhvr>
                                        <p:cTn id="80" dur="500" fill="hold"/>
                                        <p:tgtEl>
                                          <p:spTgt spid="34"/>
                                        </p:tgtEl>
                                        <p:attrNameLst>
                                          <p:attrName>ppt_w</p:attrName>
                                        </p:attrNameLst>
                                      </p:cBhvr>
                                      <p:tavLst>
                                        <p:tav tm="0">
                                          <p:val>
                                            <p:fltVal val="0"/>
                                          </p:val>
                                        </p:tav>
                                        <p:tav tm="100000">
                                          <p:val>
                                            <p:strVal val="#ppt_w"/>
                                          </p:val>
                                        </p:tav>
                                      </p:tavLst>
                                    </p:anim>
                                    <p:anim calcmode="lin" valueType="num">
                                      <p:cBhvr>
                                        <p:cTn id="81" dur="500" fill="hold"/>
                                        <p:tgtEl>
                                          <p:spTgt spid="34"/>
                                        </p:tgtEl>
                                        <p:attrNameLst>
                                          <p:attrName>ppt_h</p:attrName>
                                        </p:attrNameLst>
                                      </p:cBhvr>
                                      <p:tavLst>
                                        <p:tav tm="0">
                                          <p:val>
                                            <p:fltVal val="0"/>
                                          </p:val>
                                        </p:tav>
                                        <p:tav tm="100000">
                                          <p:val>
                                            <p:strVal val="#ppt_h"/>
                                          </p:val>
                                        </p:tav>
                                      </p:tavLst>
                                    </p:anim>
                                    <p:animEffect transition="in" filter="fade">
                                      <p:cBhvr>
                                        <p:cTn id="8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uiExpand="1" build="p"/>
      <p:bldP spid="33" grpId="0" uiExpand="1" build="p"/>
      <p:bldP spid="3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 Just Water…</a:t>
            </a:r>
          </a:p>
        </p:txBody>
      </p:sp>
      <p:sp>
        <p:nvSpPr>
          <p:cNvPr id="9" name="Content Placeholder 8"/>
          <p:cNvSpPr>
            <a:spLocks noGrp="1"/>
          </p:cNvSpPr>
          <p:nvPr>
            <p:ph idx="1"/>
          </p:nvPr>
        </p:nvSpPr>
        <p:spPr>
          <a:xfrm>
            <a:off x="2958990" y="1431940"/>
            <a:ext cx="5723048" cy="3686160"/>
          </a:xfrm>
        </p:spPr>
        <p:txBody>
          <a:bodyPr/>
          <a:lstStyle/>
          <a:p>
            <a:r>
              <a:rPr lang="en-US" dirty="0"/>
              <a:t>Computer-Driven Dynamic Pricing Sets Rates for:</a:t>
            </a:r>
          </a:p>
          <a:p>
            <a:pPr lvl="1"/>
            <a:r>
              <a:rPr lang="en-US" dirty="0"/>
              <a:t>Hotels</a:t>
            </a:r>
          </a:p>
          <a:p>
            <a:pPr lvl="1"/>
            <a:r>
              <a:rPr lang="en-US" dirty="0"/>
              <a:t>Airline Tickets</a:t>
            </a:r>
          </a:p>
          <a:p>
            <a:pPr lvl="1"/>
            <a:r>
              <a:rPr lang="en-US" dirty="0"/>
              <a:t>Uber Rides</a:t>
            </a:r>
          </a:p>
          <a:p>
            <a:r>
              <a:rPr lang="en-US" dirty="0"/>
              <a:t>Prices Change</a:t>
            </a:r>
          </a:p>
          <a:p>
            <a:pPr lvl="1"/>
            <a:r>
              <a:rPr lang="en-US" dirty="0"/>
              <a:t>Weekly</a:t>
            </a:r>
          </a:p>
          <a:p>
            <a:pPr lvl="1"/>
            <a:r>
              <a:rPr lang="en-US" dirty="0"/>
              <a:t>Daily</a:t>
            </a:r>
          </a:p>
          <a:p>
            <a:pPr lvl="1"/>
            <a:r>
              <a:rPr lang="en-US" i="1" dirty="0"/>
              <a:t>Instantaneously</a:t>
            </a:r>
          </a:p>
        </p:txBody>
      </p:sp>
      <p:pic>
        <p:nvPicPr>
          <p:cNvPr id="15" name="Content Placeholder 6"/>
          <p:cNvPicPr>
            <a:picLocks noChangeAspect="1"/>
          </p:cNvPicPr>
          <p:nvPr/>
        </p:nvPicPr>
        <p:blipFill rotWithShape="1">
          <a:blip r:embed="rId3">
            <a:extLst>
              <a:ext uri="{28A0092B-C50C-407E-A947-70E740481C1C}">
                <a14:useLocalDpi xmlns:a14="http://schemas.microsoft.com/office/drawing/2010/main" val="0"/>
              </a:ext>
            </a:extLst>
          </a:blip>
          <a:srcRect l="2526" t="1401" r="2035" b="1438"/>
          <a:stretch/>
        </p:blipFill>
        <p:spPr>
          <a:xfrm>
            <a:off x="461962" y="1355725"/>
            <a:ext cx="2266951" cy="3762375"/>
          </a:xfrm>
          <a:prstGeom prst="rect">
            <a:avLst/>
          </a:prstGeom>
          <a:ln w="19050">
            <a:solidFill>
              <a:schemeClr val="tx2"/>
            </a:solidFill>
            <a:miter lim="800000"/>
          </a:ln>
        </p:spPr>
      </p:pic>
      <p:sp>
        <p:nvSpPr>
          <p:cNvPr id="16" name="Text Placeholder 4"/>
          <p:cNvSpPr txBox="1">
            <a:spLocks/>
          </p:cNvSpPr>
          <p:nvPr/>
        </p:nvSpPr>
        <p:spPr bwMode="gray">
          <a:xfrm>
            <a:off x="731500" y="5426060"/>
            <a:ext cx="7681000" cy="654050"/>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hangingPunct="1">
              <a:spcBef>
                <a:spcPts val="0"/>
              </a:spcBef>
              <a:buClr>
                <a:schemeClr val="accent2"/>
              </a:buClr>
              <a:buSzPct val="90000"/>
              <a:defRPr/>
            </a:pPr>
            <a:r>
              <a:rPr lang="en-US" sz="1800" dirty="0">
                <a:solidFill>
                  <a:schemeClr val="bg1"/>
                </a:solidFill>
              </a:rPr>
              <a:t>Not Surprised Are You? We Are Used to Seeing Price Optimization</a:t>
            </a:r>
            <a:br>
              <a:rPr lang="en-US" sz="1800" dirty="0">
                <a:solidFill>
                  <a:schemeClr val="bg1"/>
                </a:solidFill>
              </a:rPr>
            </a:br>
            <a:r>
              <a:rPr lang="en-US" sz="1800" dirty="0">
                <a:solidFill>
                  <a:schemeClr val="bg1"/>
                </a:solidFill>
              </a:rPr>
              <a:t>in Other Products – but Not Insurance</a:t>
            </a:r>
          </a:p>
        </p:txBody>
      </p:sp>
    </p:spTree>
    <p:extLst>
      <p:ext uri="{BB962C8B-B14F-4D97-AF65-F5344CB8AC3E}">
        <p14:creationId xmlns:p14="http://schemas.microsoft.com/office/powerpoint/2010/main" val="1217607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25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animEffect transition="in" filter="fade">
                                      <p:cBhvr>
                                        <p:cTn id="9"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Predicting Supply and Demand</a:t>
            </a:r>
          </a:p>
        </p:txBody>
      </p:sp>
      <p:sp>
        <p:nvSpPr>
          <p:cNvPr id="8" name="Content Placeholder 7"/>
          <p:cNvSpPr>
            <a:spLocks noGrp="1"/>
          </p:cNvSpPr>
          <p:nvPr>
            <p:ph idx="1"/>
          </p:nvPr>
        </p:nvSpPr>
        <p:spPr>
          <a:xfrm>
            <a:off x="356616" y="1607862"/>
            <a:ext cx="3524094" cy="3477875"/>
          </a:xfrm>
        </p:spPr>
        <p:txBody>
          <a:bodyPr>
            <a:spAutoFit/>
          </a:bodyPr>
          <a:lstStyle/>
          <a:p>
            <a:pPr marL="0" indent="0">
              <a:buNone/>
            </a:pPr>
            <a:r>
              <a:rPr lang="en-US" sz="2000" b="1" dirty="0"/>
              <a:t>Elasticity of Demand</a:t>
            </a:r>
          </a:p>
          <a:p>
            <a:pPr>
              <a:spcBef>
                <a:spcPts val="1200"/>
              </a:spcBef>
            </a:pPr>
            <a:r>
              <a:rPr lang="en-US" sz="1800" dirty="0"/>
              <a:t>Econ 101: How Much Will Sales Fall if Price Rises?</a:t>
            </a:r>
          </a:p>
          <a:p>
            <a:pPr>
              <a:spcBef>
                <a:spcPts val="1200"/>
              </a:spcBef>
            </a:pPr>
            <a:r>
              <a:rPr lang="en-US" sz="1800" dirty="0"/>
              <a:t>Steep Demand Curve → Consumer Doesn’t Care Much if Prices Rise</a:t>
            </a:r>
          </a:p>
          <a:p>
            <a:pPr>
              <a:spcBef>
                <a:spcPts val="1200"/>
              </a:spcBef>
            </a:pPr>
            <a:r>
              <a:rPr lang="en-US" sz="1800" dirty="0"/>
              <a:t>Companies That Know the Slope Can Price Smarter</a:t>
            </a:r>
          </a:p>
          <a:p>
            <a:pPr>
              <a:spcBef>
                <a:spcPts val="1200"/>
              </a:spcBef>
            </a:pPr>
            <a:r>
              <a:rPr lang="en-US" sz="1800" dirty="0"/>
              <a:t>This is Normal in Other Industries – But Not Insurance</a:t>
            </a:r>
          </a:p>
        </p:txBody>
      </p:sp>
      <p:sp>
        <p:nvSpPr>
          <p:cNvPr id="23" name="Text Placeholder 4"/>
          <p:cNvSpPr txBox="1">
            <a:spLocks/>
          </p:cNvSpPr>
          <p:nvPr/>
        </p:nvSpPr>
        <p:spPr bwMode="gray">
          <a:xfrm>
            <a:off x="6283243" y="1585560"/>
            <a:ext cx="2398796" cy="384050"/>
          </a:xfrm>
          <a:prstGeom prst="snip1Rect">
            <a:avLst/>
          </a:prstGeom>
          <a:solidFill>
            <a:srgbClr val="337DBE"/>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lnSpc>
                <a:spcPct val="100000"/>
              </a:lnSpc>
              <a:spcBef>
                <a:spcPts val="0"/>
              </a:spcBef>
            </a:pPr>
            <a:r>
              <a:rPr lang="en-US" sz="1800" dirty="0">
                <a:solidFill>
                  <a:schemeClr val="bg1"/>
                </a:solidFill>
              </a:rPr>
              <a:t>Elastic Demand</a:t>
            </a:r>
          </a:p>
        </p:txBody>
      </p:sp>
      <p:sp>
        <p:nvSpPr>
          <p:cNvPr id="24" name="Text Placeholder 4"/>
          <p:cNvSpPr txBox="1">
            <a:spLocks/>
          </p:cNvSpPr>
          <p:nvPr/>
        </p:nvSpPr>
        <p:spPr bwMode="gray">
          <a:xfrm>
            <a:off x="3803901" y="1585560"/>
            <a:ext cx="2398796" cy="384050"/>
          </a:xfrm>
          <a:prstGeom prst="snip1Rect">
            <a:avLst/>
          </a:prstGeom>
          <a:solidFill>
            <a:srgbClr val="337DBE"/>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lnSpc>
                <a:spcPct val="100000"/>
              </a:lnSpc>
              <a:spcBef>
                <a:spcPts val="0"/>
              </a:spcBef>
            </a:pPr>
            <a:r>
              <a:rPr lang="en-US" sz="1800" dirty="0">
                <a:solidFill>
                  <a:schemeClr val="bg1"/>
                </a:solidFill>
              </a:rPr>
              <a:t>Inelastic Demand</a:t>
            </a:r>
          </a:p>
        </p:txBody>
      </p:sp>
      <p:sp>
        <p:nvSpPr>
          <p:cNvPr id="25" name="Text Placeholder 4"/>
          <p:cNvSpPr txBox="1">
            <a:spLocks/>
          </p:cNvSpPr>
          <p:nvPr/>
        </p:nvSpPr>
        <p:spPr bwMode="gray">
          <a:xfrm>
            <a:off x="731500" y="5426060"/>
            <a:ext cx="7681000" cy="654050"/>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hangingPunct="1">
              <a:spcBef>
                <a:spcPts val="0"/>
              </a:spcBef>
              <a:buClr>
                <a:schemeClr val="accent2"/>
              </a:buClr>
              <a:buSzPct val="90000"/>
              <a:defRPr/>
            </a:pPr>
            <a:r>
              <a:rPr lang="en-US" dirty="0">
                <a:solidFill>
                  <a:schemeClr val="bg1"/>
                </a:solidFill>
              </a:rPr>
              <a:t>Now Computers Can Model Elasticity of Demand</a:t>
            </a:r>
          </a:p>
        </p:txBody>
      </p:sp>
      <p:grpSp>
        <p:nvGrpSpPr>
          <p:cNvPr id="32" name="Group 31"/>
          <p:cNvGrpSpPr/>
          <p:nvPr/>
        </p:nvGrpSpPr>
        <p:grpSpPr>
          <a:xfrm>
            <a:off x="3935322" y="2081561"/>
            <a:ext cx="2135955" cy="2345969"/>
            <a:chOff x="3908006" y="2081561"/>
            <a:chExt cx="2135955" cy="2345969"/>
          </a:xfrm>
        </p:grpSpPr>
        <p:grpSp>
          <p:nvGrpSpPr>
            <p:cNvPr id="33" name="Group 32"/>
            <p:cNvGrpSpPr/>
            <p:nvPr/>
          </p:nvGrpSpPr>
          <p:grpSpPr>
            <a:xfrm>
              <a:off x="4111140" y="2081561"/>
              <a:ext cx="1932821" cy="2077134"/>
              <a:chOff x="4111140" y="2081561"/>
              <a:chExt cx="1932821" cy="2077134"/>
            </a:xfrm>
          </p:grpSpPr>
          <p:sp>
            <p:nvSpPr>
              <p:cNvPr id="50" name="Freeform 49"/>
              <p:cNvSpPr/>
              <p:nvPr/>
            </p:nvSpPr>
            <p:spPr>
              <a:xfrm>
                <a:off x="4111140" y="2081561"/>
                <a:ext cx="1932821" cy="2077134"/>
              </a:xfrm>
              <a:custGeom>
                <a:avLst/>
                <a:gdLst>
                  <a:gd name="connsiteX0" fmla="*/ 0 w 1955181"/>
                  <a:gd name="connsiteY0" fmla="*/ 0 h 2074127"/>
                  <a:gd name="connsiteX1" fmla="*/ 0 w 1955181"/>
                  <a:gd name="connsiteY1" fmla="*/ 2074127 h 2074127"/>
                  <a:gd name="connsiteX2" fmla="*/ 1955181 w 1955181"/>
                  <a:gd name="connsiteY2" fmla="*/ 2074127 h 2074127"/>
                </a:gdLst>
                <a:ahLst/>
                <a:cxnLst>
                  <a:cxn ang="0">
                    <a:pos x="connsiteX0" y="connsiteY0"/>
                  </a:cxn>
                  <a:cxn ang="0">
                    <a:pos x="connsiteX1" y="connsiteY1"/>
                  </a:cxn>
                  <a:cxn ang="0">
                    <a:pos x="connsiteX2" y="connsiteY2"/>
                  </a:cxn>
                </a:cxnLst>
                <a:rect l="l" t="t" r="r" b="b"/>
                <a:pathLst>
                  <a:path w="1955181" h="2074127">
                    <a:moveTo>
                      <a:pt x="0" y="0"/>
                    </a:moveTo>
                    <a:lnTo>
                      <a:pt x="0" y="2074127"/>
                    </a:lnTo>
                    <a:lnTo>
                      <a:pt x="1955181" y="2074127"/>
                    </a:lnTo>
                  </a:path>
                </a:pathLst>
              </a:custGeom>
              <a:noFill/>
              <a:ln w="19050">
                <a:solidFill>
                  <a:schemeClr val="tx2"/>
                </a:solidFill>
                <a:headEnd type="triangle" w="lg"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a:off x="4111140" y="2743200"/>
                <a:ext cx="795397" cy="1405054"/>
              </a:xfrm>
              <a:custGeom>
                <a:avLst/>
                <a:gdLst>
                  <a:gd name="connsiteX0" fmla="*/ 0 w 817757"/>
                  <a:gd name="connsiteY0" fmla="*/ 0 h 1405054"/>
                  <a:gd name="connsiteX1" fmla="*/ 817757 w 817757"/>
                  <a:gd name="connsiteY1" fmla="*/ 0 h 1405054"/>
                  <a:gd name="connsiteX2" fmla="*/ 817757 w 817757"/>
                  <a:gd name="connsiteY2" fmla="*/ 1405054 h 1405054"/>
                </a:gdLst>
                <a:ahLst/>
                <a:cxnLst>
                  <a:cxn ang="0">
                    <a:pos x="connsiteX0" y="connsiteY0"/>
                  </a:cxn>
                  <a:cxn ang="0">
                    <a:pos x="connsiteX1" y="connsiteY1"/>
                  </a:cxn>
                  <a:cxn ang="0">
                    <a:pos x="connsiteX2" y="connsiteY2"/>
                  </a:cxn>
                </a:cxnLst>
                <a:rect l="l" t="t" r="r" b="b"/>
                <a:pathLst>
                  <a:path w="817757" h="1405054">
                    <a:moveTo>
                      <a:pt x="0" y="0"/>
                    </a:moveTo>
                    <a:lnTo>
                      <a:pt x="817757" y="0"/>
                    </a:lnTo>
                    <a:lnTo>
                      <a:pt x="817757" y="1405054"/>
                    </a:lnTo>
                  </a:path>
                </a:pathLst>
              </a:custGeom>
              <a:noFill/>
              <a:ln w="19050">
                <a:solidFill>
                  <a:schemeClr val="tx2"/>
                </a:solidFill>
                <a:prstDash val="sysDash"/>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111140" y="3544214"/>
                <a:ext cx="998530" cy="614481"/>
              </a:xfrm>
              <a:custGeom>
                <a:avLst/>
                <a:gdLst>
                  <a:gd name="connsiteX0" fmla="*/ 0 w 817757"/>
                  <a:gd name="connsiteY0" fmla="*/ 0 h 1405054"/>
                  <a:gd name="connsiteX1" fmla="*/ 817757 w 817757"/>
                  <a:gd name="connsiteY1" fmla="*/ 0 h 1405054"/>
                  <a:gd name="connsiteX2" fmla="*/ 817757 w 817757"/>
                  <a:gd name="connsiteY2" fmla="*/ 1405054 h 1405054"/>
                </a:gdLst>
                <a:ahLst/>
                <a:cxnLst>
                  <a:cxn ang="0">
                    <a:pos x="connsiteX0" y="connsiteY0"/>
                  </a:cxn>
                  <a:cxn ang="0">
                    <a:pos x="connsiteX1" y="connsiteY1"/>
                  </a:cxn>
                  <a:cxn ang="0">
                    <a:pos x="connsiteX2" y="connsiteY2"/>
                  </a:cxn>
                </a:cxnLst>
                <a:rect l="l" t="t" r="r" b="b"/>
                <a:pathLst>
                  <a:path w="817757" h="1405054">
                    <a:moveTo>
                      <a:pt x="0" y="0"/>
                    </a:moveTo>
                    <a:lnTo>
                      <a:pt x="817757" y="0"/>
                    </a:lnTo>
                    <a:lnTo>
                      <a:pt x="817757" y="1405054"/>
                    </a:lnTo>
                  </a:path>
                </a:pathLst>
              </a:custGeom>
              <a:noFill/>
              <a:ln w="19050">
                <a:solidFill>
                  <a:schemeClr val="tx2"/>
                </a:solidFill>
                <a:prstDash val="sysDash"/>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p:cNvSpPr txBox="1"/>
            <p:nvPr/>
          </p:nvSpPr>
          <p:spPr>
            <a:xfrm>
              <a:off x="5378505" y="4158695"/>
              <a:ext cx="601447" cy="203133"/>
            </a:xfrm>
            <a:prstGeom prst="rect">
              <a:avLst/>
            </a:prstGeom>
            <a:noFill/>
          </p:spPr>
          <p:txBody>
            <a:bodyPr wrap="none" rtlCol="0">
              <a:spAutoFit/>
            </a:bodyPr>
            <a:lstStyle/>
            <a:p>
              <a:pPr algn="ctr">
                <a:lnSpc>
                  <a:spcPct val="90000"/>
                </a:lnSpc>
                <a:spcBef>
                  <a:spcPts val="1200"/>
                </a:spcBef>
                <a:buClr>
                  <a:srgbClr val="337DBE"/>
                </a:buClr>
                <a:buSzPct val="77000"/>
              </a:pPr>
              <a:r>
                <a:rPr lang="en-US" sz="800" b="1" dirty="0"/>
                <a:t>Quantity</a:t>
              </a:r>
            </a:p>
          </p:txBody>
        </p:sp>
        <p:sp>
          <p:nvSpPr>
            <p:cNvPr id="35" name="TextBox 34"/>
            <p:cNvSpPr txBox="1"/>
            <p:nvPr/>
          </p:nvSpPr>
          <p:spPr>
            <a:xfrm rot="16200000">
              <a:off x="3790602" y="2254924"/>
              <a:ext cx="437941" cy="203133"/>
            </a:xfrm>
            <a:prstGeom prst="rect">
              <a:avLst/>
            </a:prstGeom>
            <a:noFill/>
          </p:spPr>
          <p:txBody>
            <a:bodyPr wrap="none" rtlCol="0">
              <a:spAutoFit/>
            </a:bodyPr>
            <a:lstStyle/>
            <a:p>
              <a:pPr algn="ctr">
                <a:lnSpc>
                  <a:spcPct val="90000"/>
                </a:lnSpc>
                <a:spcBef>
                  <a:spcPts val="1200"/>
                </a:spcBef>
                <a:buClr>
                  <a:srgbClr val="337DBE"/>
                </a:buClr>
                <a:buSzPct val="77000"/>
              </a:pPr>
              <a:r>
                <a:rPr lang="en-US" sz="800" b="1" dirty="0"/>
                <a:t>Price</a:t>
              </a:r>
            </a:p>
          </p:txBody>
        </p:sp>
        <p:cxnSp>
          <p:nvCxnSpPr>
            <p:cNvPr id="36" name="Straight Arrow Connector 35"/>
            <p:cNvCxnSpPr/>
            <p:nvPr/>
          </p:nvCxnSpPr>
          <p:spPr>
            <a:xfrm flipH="1">
              <a:off x="4840835" y="4427530"/>
              <a:ext cx="307240" cy="0"/>
            </a:xfrm>
            <a:prstGeom prst="straightConnector1">
              <a:avLst/>
            </a:prstGeom>
            <a:ln w="19050" cap="rnd">
              <a:solidFill>
                <a:schemeClr val="accent6"/>
              </a:solidFill>
              <a:tailEnd type="triangle" w="med" len="lg"/>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5018839" y="4177162"/>
              <a:ext cx="177934" cy="166199"/>
            </a:xfrm>
            <a:prstGeom prst="rect">
              <a:avLst/>
            </a:prstGeom>
            <a:noFill/>
          </p:spPr>
          <p:txBody>
            <a:bodyPr wrap="none" lIns="0" tIns="0" rIns="0" bIns="0" rtlCol="0" anchor="ctr" anchorCtr="0">
              <a:spAutoFit/>
            </a:bodyPr>
            <a:lstStyle/>
            <a:p>
              <a:pPr algn="ctr">
                <a:lnSpc>
                  <a:spcPct val="90000"/>
                </a:lnSpc>
                <a:spcBef>
                  <a:spcPts val="1200"/>
                </a:spcBef>
                <a:buClr>
                  <a:srgbClr val="337DBE"/>
                </a:buClr>
                <a:buSzPct val="77000"/>
              </a:pPr>
              <a:r>
                <a:rPr lang="en-US" sz="1200" dirty="0"/>
                <a:t>Q</a:t>
              </a:r>
              <a:r>
                <a:rPr lang="en-US" sz="1200" baseline="-25000" dirty="0"/>
                <a:t>1</a:t>
              </a:r>
            </a:p>
          </p:txBody>
        </p:sp>
        <p:sp>
          <p:nvSpPr>
            <p:cNvPr id="38" name="TextBox 37"/>
            <p:cNvSpPr txBox="1"/>
            <p:nvPr/>
          </p:nvSpPr>
          <p:spPr>
            <a:xfrm>
              <a:off x="4826047" y="4177162"/>
              <a:ext cx="177934" cy="166199"/>
            </a:xfrm>
            <a:prstGeom prst="rect">
              <a:avLst/>
            </a:prstGeom>
            <a:noFill/>
          </p:spPr>
          <p:txBody>
            <a:bodyPr wrap="none" lIns="0" tIns="0" rIns="0" bIns="0" rtlCol="0" anchor="ctr" anchorCtr="0">
              <a:spAutoFit/>
            </a:bodyPr>
            <a:lstStyle/>
            <a:p>
              <a:pPr algn="ctr">
                <a:lnSpc>
                  <a:spcPct val="90000"/>
                </a:lnSpc>
                <a:spcBef>
                  <a:spcPts val="1200"/>
                </a:spcBef>
                <a:buClr>
                  <a:srgbClr val="337DBE"/>
                </a:buClr>
                <a:buSzPct val="77000"/>
              </a:pPr>
              <a:r>
                <a:rPr lang="en-US" sz="1200" dirty="0"/>
                <a:t>Q</a:t>
              </a:r>
              <a:r>
                <a:rPr lang="en-US" sz="1200" baseline="-25000" dirty="0"/>
                <a:t>2</a:t>
              </a:r>
            </a:p>
          </p:txBody>
        </p:sp>
        <p:sp>
          <p:nvSpPr>
            <p:cNvPr id="39" name="TextBox 38"/>
            <p:cNvSpPr txBox="1"/>
            <p:nvPr/>
          </p:nvSpPr>
          <p:spPr>
            <a:xfrm>
              <a:off x="3929423" y="3438526"/>
              <a:ext cx="160300" cy="166199"/>
            </a:xfrm>
            <a:prstGeom prst="rect">
              <a:avLst/>
            </a:prstGeom>
            <a:noFill/>
          </p:spPr>
          <p:txBody>
            <a:bodyPr wrap="none" lIns="0" tIns="0" rIns="0" bIns="0" rtlCol="0" anchor="ctr" anchorCtr="0">
              <a:spAutoFit/>
            </a:bodyPr>
            <a:lstStyle/>
            <a:p>
              <a:pPr algn="ctr">
                <a:lnSpc>
                  <a:spcPct val="90000"/>
                </a:lnSpc>
                <a:spcBef>
                  <a:spcPts val="1200"/>
                </a:spcBef>
                <a:buClr>
                  <a:srgbClr val="337DBE"/>
                </a:buClr>
                <a:buSzPct val="77000"/>
              </a:pPr>
              <a:r>
                <a:rPr lang="en-US" sz="1200" dirty="0"/>
                <a:t>P</a:t>
              </a:r>
              <a:r>
                <a:rPr lang="en-US" sz="1200" baseline="-25000" dirty="0"/>
                <a:t>1</a:t>
              </a:r>
            </a:p>
          </p:txBody>
        </p:sp>
        <p:sp>
          <p:nvSpPr>
            <p:cNvPr id="40" name="TextBox 39"/>
            <p:cNvSpPr txBox="1"/>
            <p:nvPr/>
          </p:nvSpPr>
          <p:spPr>
            <a:xfrm>
              <a:off x="3929423" y="2632021"/>
              <a:ext cx="160300" cy="166199"/>
            </a:xfrm>
            <a:prstGeom prst="rect">
              <a:avLst/>
            </a:prstGeom>
            <a:noFill/>
          </p:spPr>
          <p:txBody>
            <a:bodyPr wrap="none" lIns="0" tIns="0" rIns="0" bIns="0" rtlCol="0" anchor="ctr" anchorCtr="0">
              <a:spAutoFit/>
            </a:bodyPr>
            <a:lstStyle/>
            <a:p>
              <a:pPr algn="ctr">
                <a:lnSpc>
                  <a:spcPct val="90000"/>
                </a:lnSpc>
                <a:spcBef>
                  <a:spcPts val="1200"/>
                </a:spcBef>
                <a:buClr>
                  <a:srgbClr val="337DBE"/>
                </a:buClr>
                <a:buSzPct val="77000"/>
              </a:pPr>
              <a:r>
                <a:rPr lang="en-US" sz="1200" dirty="0"/>
                <a:t>P</a:t>
              </a:r>
              <a:r>
                <a:rPr lang="en-US" sz="1200" baseline="-25000" dirty="0"/>
                <a:t>2</a:t>
              </a:r>
            </a:p>
          </p:txBody>
        </p:sp>
        <p:cxnSp>
          <p:nvCxnSpPr>
            <p:cNvPr id="41" name="Straight Arrow Connector 40"/>
            <p:cNvCxnSpPr/>
            <p:nvPr/>
          </p:nvCxnSpPr>
          <p:spPr>
            <a:xfrm flipV="1">
              <a:off x="4009573" y="2852926"/>
              <a:ext cx="0" cy="537669"/>
            </a:xfrm>
            <a:prstGeom prst="straightConnector1">
              <a:avLst/>
            </a:prstGeom>
            <a:ln w="19050" cap="rnd">
              <a:solidFill>
                <a:schemeClr val="accent3"/>
              </a:solidFill>
              <a:tailEnd type="triangle" w="med" len="lg"/>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5026180" y="2084825"/>
              <a:ext cx="160300" cy="166199"/>
            </a:xfrm>
            <a:prstGeom prst="rect">
              <a:avLst/>
            </a:prstGeom>
            <a:noFill/>
          </p:spPr>
          <p:txBody>
            <a:bodyPr wrap="none" lIns="0" tIns="0" rIns="0" bIns="0" rtlCol="0" anchor="ctr" anchorCtr="0">
              <a:spAutoFit/>
            </a:bodyPr>
            <a:lstStyle/>
            <a:p>
              <a:pPr algn="ctr">
                <a:lnSpc>
                  <a:spcPct val="90000"/>
                </a:lnSpc>
                <a:spcBef>
                  <a:spcPts val="1200"/>
                </a:spcBef>
                <a:buClr>
                  <a:srgbClr val="337DBE"/>
                </a:buClr>
                <a:buSzPct val="77000"/>
              </a:pPr>
              <a:r>
                <a:rPr lang="en-US" sz="1200" dirty="0"/>
                <a:t>S</a:t>
              </a:r>
              <a:r>
                <a:rPr lang="en-US" sz="1200" baseline="-25000" dirty="0"/>
                <a:t>1</a:t>
              </a:r>
            </a:p>
          </p:txBody>
        </p:sp>
        <p:sp>
          <p:nvSpPr>
            <p:cNvPr id="43" name="TextBox 42"/>
            <p:cNvSpPr txBox="1"/>
            <p:nvPr/>
          </p:nvSpPr>
          <p:spPr>
            <a:xfrm>
              <a:off x="5532125" y="2084825"/>
              <a:ext cx="160300" cy="166199"/>
            </a:xfrm>
            <a:prstGeom prst="rect">
              <a:avLst/>
            </a:prstGeom>
            <a:noFill/>
          </p:spPr>
          <p:txBody>
            <a:bodyPr wrap="none" lIns="0" tIns="0" rIns="0" bIns="0" rtlCol="0" anchor="ctr" anchorCtr="0">
              <a:spAutoFit/>
            </a:bodyPr>
            <a:lstStyle/>
            <a:p>
              <a:pPr algn="ctr">
                <a:lnSpc>
                  <a:spcPct val="90000"/>
                </a:lnSpc>
                <a:spcBef>
                  <a:spcPts val="1200"/>
                </a:spcBef>
                <a:buClr>
                  <a:srgbClr val="337DBE"/>
                </a:buClr>
                <a:buSzPct val="77000"/>
              </a:pPr>
              <a:r>
                <a:rPr lang="en-US" sz="1200" dirty="0"/>
                <a:t>S</a:t>
              </a:r>
              <a:r>
                <a:rPr lang="en-US" sz="1200" baseline="-25000" dirty="0"/>
                <a:t>2</a:t>
              </a:r>
            </a:p>
          </p:txBody>
        </p:sp>
        <p:sp>
          <p:nvSpPr>
            <p:cNvPr id="44" name="TextBox 43"/>
            <p:cNvSpPr txBox="1"/>
            <p:nvPr/>
          </p:nvSpPr>
          <p:spPr>
            <a:xfrm>
              <a:off x="4725620" y="2084825"/>
              <a:ext cx="110607" cy="166199"/>
            </a:xfrm>
            <a:prstGeom prst="rect">
              <a:avLst/>
            </a:prstGeom>
            <a:noFill/>
          </p:spPr>
          <p:txBody>
            <a:bodyPr wrap="none" lIns="0" tIns="0" rIns="0" bIns="0" rtlCol="0" anchor="ctr" anchorCtr="0">
              <a:spAutoFit/>
            </a:bodyPr>
            <a:lstStyle/>
            <a:p>
              <a:pPr algn="ctr">
                <a:lnSpc>
                  <a:spcPct val="90000"/>
                </a:lnSpc>
                <a:spcBef>
                  <a:spcPts val="1200"/>
                </a:spcBef>
                <a:buClr>
                  <a:srgbClr val="337DBE"/>
                </a:buClr>
                <a:buSzPct val="77000"/>
              </a:pPr>
              <a:r>
                <a:rPr lang="en-US" sz="1200" dirty="0"/>
                <a:t>D</a:t>
              </a:r>
              <a:endParaRPr lang="en-US" sz="1200" baseline="-25000" dirty="0"/>
            </a:p>
          </p:txBody>
        </p:sp>
        <p:cxnSp>
          <p:nvCxnSpPr>
            <p:cNvPr id="45" name="Straight Connector 44"/>
            <p:cNvCxnSpPr/>
            <p:nvPr/>
          </p:nvCxnSpPr>
          <p:spPr>
            <a:xfrm>
              <a:off x="4778314" y="2276475"/>
              <a:ext cx="446571" cy="1690688"/>
            </a:xfrm>
            <a:prstGeom prst="line">
              <a:avLst/>
            </a:prstGeom>
            <a:ln w="31750" cap="rnd">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4456785" y="2276475"/>
              <a:ext cx="614480" cy="1690688"/>
            </a:xfrm>
            <a:prstGeom prst="line">
              <a:avLst/>
            </a:prstGeom>
            <a:ln w="31750" cap="rnd">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4941761" y="2276475"/>
              <a:ext cx="614480" cy="1690688"/>
            </a:xfrm>
            <a:prstGeom prst="line">
              <a:avLst/>
            </a:prstGeom>
            <a:ln w="31750" cap="rnd">
              <a:solidFill>
                <a:schemeClr val="accent6"/>
              </a:solidFill>
            </a:ln>
          </p:spPr>
          <p:style>
            <a:lnRef idx="1">
              <a:schemeClr val="accent1"/>
            </a:lnRef>
            <a:fillRef idx="0">
              <a:schemeClr val="accent1"/>
            </a:fillRef>
            <a:effectRef idx="0">
              <a:schemeClr val="accent1"/>
            </a:effectRef>
            <a:fontRef idx="minor">
              <a:schemeClr val="tx1"/>
            </a:fontRef>
          </p:style>
        </p:cxnSp>
        <p:sp>
          <p:nvSpPr>
            <p:cNvPr id="48" name="Oval 47"/>
            <p:cNvSpPr/>
            <p:nvPr/>
          </p:nvSpPr>
          <p:spPr>
            <a:xfrm>
              <a:off x="4859887" y="2699305"/>
              <a:ext cx="91440" cy="91440"/>
            </a:xfrm>
            <a:prstGeom prst="ellipse">
              <a:avLst/>
            </a:prstGeom>
            <a:solidFill>
              <a:schemeClr val="bg2"/>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9" name="Oval 48"/>
            <p:cNvSpPr/>
            <p:nvPr/>
          </p:nvSpPr>
          <p:spPr>
            <a:xfrm>
              <a:off x="5059917" y="3486417"/>
              <a:ext cx="91440" cy="91440"/>
            </a:xfrm>
            <a:prstGeom prst="ellipse">
              <a:avLst/>
            </a:prstGeom>
            <a:solidFill>
              <a:schemeClr val="bg2"/>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53" name="Group 52"/>
          <p:cNvGrpSpPr/>
          <p:nvPr/>
        </p:nvGrpSpPr>
        <p:grpSpPr>
          <a:xfrm>
            <a:off x="6401015" y="2081561"/>
            <a:ext cx="2163252" cy="2280267"/>
            <a:chOff x="3880709" y="2081561"/>
            <a:chExt cx="2163252" cy="2280267"/>
          </a:xfrm>
        </p:grpSpPr>
        <p:grpSp>
          <p:nvGrpSpPr>
            <p:cNvPr id="54" name="Group 53"/>
            <p:cNvGrpSpPr/>
            <p:nvPr/>
          </p:nvGrpSpPr>
          <p:grpSpPr>
            <a:xfrm>
              <a:off x="4111140" y="2081561"/>
              <a:ext cx="1932821" cy="2077134"/>
              <a:chOff x="4111140" y="2081561"/>
              <a:chExt cx="1932821" cy="2077134"/>
            </a:xfrm>
          </p:grpSpPr>
          <p:sp>
            <p:nvSpPr>
              <p:cNvPr id="71" name="Freeform 70"/>
              <p:cNvSpPr/>
              <p:nvPr/>
            </p:nvSpPr>
            <p:spPr>
              <a:xfrm>
                <a:off x="4111140" y="2081561"/>
                <a:ext cx="1932821" cy="2077134"/>
              </a:xfrm>
              <a:custGeom>
                <a:avLst/>
                <a:gdLst>
                  <a:gd name="connsiteX0" fmla="*/ 0 w 1955181"/>
                  <a:gd name="connsiteY0" fmla="*/ 0 h 2074127"/>
                  <a:gd name="connsiteX1" fmla="*/ 0 w 1955181"/>
                  <a:gd name="connsiteY1" fmla="*/ 2074127 h 2074127"/>
                  <a:gd name="connsiteX2" fmla="*/ 1955181 w 1955181"/>
                  <a:gd name="connsiteY2" fmla="*/ 2074127 h 2074127"/>
                </a:gdLst>
                <a:ahLst/>
                <a:cxnLst>
                  <a:cxn ang="0">
                    <a:pos x="connsiteX0" y="connsiteY0"/>
                  </a:cxn>
                  <a:cxn ang="0">
                    <a:pos x="connsiteX1" y="connsiteY1"/>
                  </a:cxn>
                  <a:cxn ang="0">
                    <a:pos x="connsiteX2" y="connsiteY2"/>
                  </a:cxn>
                </a:cxnLst>
                <a:rect l="l" t="t" r="r" b="b"/>
                <a:pathLst>
                  <a:path w="1955181" h="2074127">
                    <a:moveTo>
                      <a:pt x="0" y="0"/>
                    </a:moveTo>
                    <a:lnTo>
                      <a:pt x="0" y="2074127"/>
                    </a:lnTo>
                    <a:lnTo>
                      <a:pt x="1955181" y="2074127"/>
                    </a:lnTo>
                  </a:path>
                </a:pathLst>
              </a:custGeom>
              <a:noFill/>
              <a:ln w="19050">
                <a:solidFill>
                  <a:schemeClr val="tx2"/>
                </a:solidFill>
                <a:headEnd type="triangle" w="lg"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71"/>
              <p:cNvSpPr/>
              <p:nvPr/>
            </p:nvSpPr>
            <p:spPr>
              <a:xfrm>
                <a:off x="4111140" y="2891330"/>
                <a:ext cx="729695" cy="1256924"/>
              </a:xfrm>
              <a:custGeom>
                <a:avLst/>
                <a:gdLst>
                  <a:gd name="connsiteX0" fmla="*/ 0 w 817757"/>
                  <a:gd name="connsiteY0" fmla="*/ 0 h 1405054"/>
                  <a:gd name="connsiteX1" fmla="*/ 817757 w 817757"/>
                  <a:gd name="connsiteY1" fmla="*/ 0 h 1405054"/>
                  <a:gd name="connsiteX2" fmla="*/ 817757 w 817757"/>
                  <a:gd name="connsiteY2" fmla="*/ 1405054 h 1405054"/>
                </a:gdLst>
                <a:ahLst/>
                <a:cxnLst>
                  <a:cxn ang="0">
                    <a:pos x="connsiteX0" y="connsiteY0"/>
                  </a:cxn>
                  <a:cxn ang="0">
                    <a:pos x="connsiteX1" y="connsiteY1"/>
                  </a:cxn>
                  <a:cxn ang="0">
                    <a:pos x="connsiteX2" y="connsiteY2"/>
                  </a:cxn>
                </a:cxnLst>
                <a:rect l="l" t="t" r="r" b="b"/>
                <a:pathLst>
                  <a:path w="817757" h="1405054">
                    <a:moveTo>
                      <a:pt x="0" y="0"/>
                    </a:moveTo>
                    <a:lnTo>
                      <a:pt x="817757" y="0"/>
                    </a:lnTo>
                    <a:lnTo>
                      <a:pt x="817757" y="1405054"/>
                    </a:lnTo>
                  </a:path>
                </a:pathLst>
              </a:custGeom>
              <a:noFill/>
              <a:ln w="19050">
                <a:solidFill>
                  <a:schemeClr val="tx2"/>
                </a:solidFill>
                <a:prstDash val="sysDash"/>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a:off x="4111140" y="3121760"/>
                <a:ext cx="1152150" cy="1036935"/>
              </a:xfrm>
              <a:custGeom>
                <a:avLst/>
                <a:gdLst>
                  <a:gd name="connsiteX0" fmla="*/ 0 w 817757"/>
                  <a:gd name="connsiteY0" fmla="*/ 0 h 1405054"/>
                  <a:gd name="connsiteX1" fmla="*/ 817757 w 817757"/>
                  <a:gd name="connsiteY1" fmla="*/ 0 h 1405054"/>
                  <a:gd name="connsiteX2" fmla="*/ 817757 w 817757"/>
                  <a:gd name="connsiteY2" fmla="*/ 1405054 h 1405054"/>
                </a:gdLst>
                <a:ahLst/>
                <a:cxnLst>
                  <a:cxn ang="0">
                    <a:pos x="connsiteX0" y="connsiteY0"/>
                  </a:cxn>
                  <a:cxn ang="0">
                    <a:pos x="connsiteX1" y="connsiteY1"/>
                  </a:cxn>
                  <a:cxn ang="0">
                    <a:pos x="connsiteX2" y="connsiteY2"/>
                  </a:cxn>
                </a:cxnLst>
                <a:rect l="l" t="t" r="r" b="b"/>
                <a:pathLst>
                  <a:path w="817757" h="1405054">
                    <a:moveTo>
                      <a:pt x="0" y="0"/>
                    </a:moveTo>
                    <a:lnTo>
                      <a:pt x="817757" y="0"/>
                    </a:lnTo>
                    <a:lnTo>
                      <a:pt x="817757" y="1405054"/>
                    </a:lnTo>
                  </a:path>
                </a:pathLst>
              </a:custGeom>
              <a:noFill/>
              <a:ln w="19050">
                <a:solidFill>
                  <a:schemeClr val="tx2"/>
                </a:solidFill>
                <a:prstDash val="sysDash"/>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Box 54"/>
            <p:cNvSpPr txBox="1"/>
            <p:nvPr/>
          </p:nvSpPr>
          <p:spPr>
            <a:xfrm>
              <a:off x="5378505" y="4158695"/>
              <a:ext cx="601447" cy="203133"/>
            </a:xfrm>
            <a:prstGeom prst="rect">
              <a:avLst/>
            </a:prstGeom>
            <a:noFill/>
          </p:spPr>
          <p:txBody>
            <a:bodyPr wrap="none" rtlCol="0">
              <a:spAutoFit/>
            </a:bodyPr>
            <a:lstStyle/>
            <a:p>
              <a:pPr algn="ctr">
                <a:lnSpc>
                  <a:spcPct val="90000"/>
                </a:lnSpc>
                <a:spcBef>
                  <a:spcPts val="1200"/>
                </a:spcBef>
                <a:buClr>
                  <a:srgbClr val="337DBE"/>
                </a:buClr>
                <a:buSzPct val="77000"/>
              </a:pPr>
              <a:r>
                <a:rPr lang="en-US" sz="800" b="1" dirty="0"/>
                <a:t>Quantity</a:t>
              </a:r>
            </a:p>
          </p:txBody>
        </p:sp>
        <p:sp>
          <p:nvSpPr>
            <p:cNvPr id="56" name="TextBox 55"/>
            <p:cNvSpPr txBox="1"/>
            <p:nvPr/>
          </p:nvSpPr>
          <p:spPr>
            <a:xfrm rot="16200000">
              <a:off x="3790602" y="2254924"/>
              <a:ext cx="437941" cy="203133"/>
            </a:xfrm>
            <a:prstGeom prst="rect">
              <a:avLst/>
            </a:prstGeom>
            <a:noFill/>
          </p:spPr>
          <p:txBody>
            <a:bodyPr wrap="none" rtlCol="0">
              <a:spAutoFit/>
            </a:bodyPr>
            <a:lstStyle/>
            <a:p>
              <a:pPr algn="ctr">
                <a:lnSpc>
                  <a:spcPct val="90000"/>
                </a:lnSpc>
                <a:spcBef>
                  <a:spcPts val="1200"/>
                </a:spcBef>
                <a:buClr>
                  <a:srgbClr val="337DBE"/>
                </a:buClr>
                <a:buSzPct val="77000"/>
              </a:pPr>
              <a:r>
                <a:rPr lang="en-US" sz="800" b="1" dirty="0"/>
                <a:t>Price</a:t>
              </a:r>
            </a:p>
          </p:txBody>
        </p:sp>
        <p:cxnSp>
          <p:nvCxnSpPr>
            <p:cNvPr id="57" name="Straight Arrow Connector 56"/>
            <p:cNvCxnSpPr/>
            <p:nvPr/>
          </p:nvCxnSpPr>
          <p:spPr>
            <a:xfrm flipH="1">
              <a:off x="4956050" y="4273910"/>
              <a:ext cx="192025" cy="0"/>
            </a:xfrm>
            <a:prstGeom prst="straightConnector1">
              <a:avLst/>
            </a:prstGeom>
            <a:ln w="19050" cap="rnd">
              <a:solidFill>
                <a:schemeClr val="accent6"/>
              </a:solidFill>
              <a:tailEnd type="triangle" w="med" len="lg"/>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5200571" y="4177162"/>
              <a:ext cx="177934" cy="166199"/>
            </a:xfrm>
            <a:prstGeom prst="rect">
              <a:avLst/>
            </a:prstGeom>
            <a:noFill/>
          </p:spPr>
          <p:txBody>
            <a:bodyPr wrap="none" lIns="0" tIns="0" rIns="0" bIns="0" rtlCol="0" anchor="ctr" anchorCtr="0">
              <a:spAutoFit/>
            </a:bodyPr>
            <a:lstStyle/>
            <a:p>
              <a:pPr algn="ctr">
                <a:lnSpc>
                  <a:spcPct val="90000"/>
                </a:lnSpc>
                <a:spcBef>
                  <a:spcPts val="1200"/>
                </a:spcBef>
                <a:buClr>
                  <a:srgbClr val="337DBE"/>
                </a:buClr>
                <a:buSzPct val="77000"/>
              </a:pPr>
              <a:r>
                <a:rPr lang="en-US" sz="1200" dirty="0"/>
                <a:t>Q</a:t>
              </a:r>
              <a:r>
                <a:rPr lang="en-US" sz="1200" baseline="-25000" dirty="0"/>
                <a:t>1</a:t>
              </a:r>
            </a:p>
          </p:txBody>
        </p:sp>
        <p:sp>
          <p:nvSpPr>
            <p:cNvPr id="59" name="TextBox 58"/>
            <p:cNvSpPr txBox="1"/>
            <p:nvPr/>
          </p:nvSpPr>
          <p:spPr>
            <a:xfrm>
              <a:off x="4764025" y="4177162"/>
              <a:ext cx="177934" cy="166199"/>
            </a:xfrm>
            <a:prstGeom prst="rect">
              <a:avLst/>
            </a:prstGeom>
            <a:noFill/>
          </p:spPr>
          <p:txBody>
            <a:bodyPr wrap="none" lIns="0" tIns="0" rIns="0" bIns="0" rtlCol="0" anchor="ctr" anchorCtr="0">
              <a:spAutoFit/>
            </a:bodyPr>
            <a:lstStyle/>
            <a:p>
              <a:pPr algn="ctr">
                <a:lnSpc>
                  <a:spcPct val="90000"/>
                </a:lnSpc>
                <a:spcBef>
                  <a:spcPts val="1200"/>
                </a:spcBef>
                <a:buClr>
                  <a:srgbClr val="337DBE"/>
                </a:buClr>
                <a:buSzPct val="77000"/>
              </a:pPr>
              <a:r>
                <a:rPr lang="en-US" sz="1200" dirty="0"/>
                <a:t>Q</a:t>
              </a:r>
              <a:r>
                <a:rPr lang="en-US" sz="1200" baseline="-25000" dirty="0"/>
                <a:t>2</a:t>
              </a:r>
            </a:p>
          </p:txBody>
        </p:sp>
        <p:sp>
          <p:nvSpPr>
            <p:cNvPr id="60" name="TextBox 59"/>
            <p:cNvSpPr txBox="1"/>
            <p:nvPr/>
          </p:nvSpPr>
          <p:spPr>
            <a:xfrm>
              <a:off x="3929423" y="3046660"/>
              <a:ext cx="160300" cy="166199"/>
            </a:xfrm>
            <a:prstGeom prst="rect">
              <a:avLst/>
            </a:prstGeom>
            <a:noFill/>
          </p:spPr>
          <p:txBody>
            <a:bodyPr wrap="none" lIns="0" tIns="0" rIns="0" bIns="0" rtlCol="0" anchor="ctr" anchorCtr="0">
              <a:spAutoFit/>
            </a:bodyPr>
            <a:lstStyle/>
            <a:p>
              <a:pPr algn="ctr">
                <a:lnSpc>
                  <a:spcPct val="90000"/>
                </a:lnSpc>
                <a:spcBef>
                  <a:spcPts val="1200"/>
                </a:spcBef>
                <a:buClr>
                  <a:srgbClr val="337DBE"/>
                </a:buClr>
                <a:buSzPct val="77000"/>
              </a:pPr>
              <a:r>
                <a:rPr lang="en-US" sz="1200" dirty="0"/>
                <a:t>P</a:t>
              </a:r>
              <a:r>
                <a:rPr lang="en-US" sz="1200" baseline="-25000" dirty="0"/>
                <a:t>1</a:t>
              </a:r>
            </a:p>
          </p:txBody>
        </p:sp>
        <p:sp>
          <p:nvSpPr>
            <p:cNvPr id="61" name="TextBox 60"/>
            <p:cNvSpPr txBox="1"/>
            <p:nvPr/>
          </p:nvSpPr>
          <p:spPr>
            <a:xfrm>
              <a:off x="3929423" y="2802242"/>
              <a:ext cx="160300" cy="166199"/>
            </a:xfrm>
            <a:prstGeom prst="rect">
              <a:avLst/>
            </a:prstGeom>
            <a:noFill/>
          </p:spPr>
          <p:txBody>
            <a:bodyPr wrap="none" lIns="0" tIns="0" rIns="0" bIns="0" rtlCol="0" anchor="ctr" anchorCtr="0">
              <a:spAutoFit/>
            </a:bodyPr>
            <a:lstStyle/>
            <a:p>
              <a:pPr algn="ctr">
                <a:lnSpc>
                  <a:spcPct val="90000"/>
                </a:lnSpc>
                <a:spcBef>
                  <a:spcPts val="1200"/>
                </a:spcBef>
                <a:buClr>
                  <a:srgbClr val="337DBE"/>
                </a:buClr>
                <a:buSzPct val="77000"/>
              </a:pPr>
              <a:r>
                <a:rPr lang="en-US" sz="1200" dirty="0"/>
                <a:t>P</a:t>
              </a:r>
              <a:r>
                <a:rPr lang="en-US" sz="1200" baseline="-25000" dirty="0"/>
                <a:t>2</a:t>
              </a:r>
            </a:p>
          </p:txBody>
        </p:sp>
        <p:sp>
          <p:nvSpPr>
            <p:cNvPr id="62" name="TextBox 61"/>
            <p:cNvSpPr txBox="1"/>
            <p:nvPr/>
          </p:nvSpPr>
          <p:spPr>
            <a:xfrm>
              <a:off x="5026180" y="2084825"/>
              <a:ext cx="160300" cy="166199"/>
            </a:xfrm>
            <a:prstGeom prst="rect">
              <a:avLst/>
            </a:prstGeom>
            <a:noFill/>
          </p:spPr>
          <p:txBody>
            <a:bodyPr wrap="none" lIns="0" tIns="0" rIns="0" bIns="0" rtlCol="0" anchor="ctr" anchorCtr="0">
              <a:spAutoFit/>
            </a:bodyPr>
            <a:lstStyle/>
            <a:p>
              <a:pPr algn="ctr">
                <a:lnSpc>
                  <a:spcPct val="90000"/>
                </a:lnSpc>
                <a:spcBef>
                  <a:spcPts val="1200"/>
                </a:spcBef>
                <a:buClr>
                  <a:srgbClr val="337DBE"/>
                </a:buClr>
                <a:buSzPct val="77000"/>
              </a:pPr>
              <a:r>
                <a:rPr lang="en-US" sz="1200" dirty="0"/>
                <a:t>S</a:t>
              </a:r>
              <a:r>
                <a:rPr lang="en-US" sz="1200" baseline="-25000" dirty="0"/>
                <a:t>1</a:t>
              </a:r>
            </a:p>
          </p:txBody>
        </p:sp>
        <p:sp>
          <p:nvSpPr>
            <p:cNvPr id="63" name="TextBox 62"/>
            <p:cNvSpPr txBox="1"/>
            <p:nvPr/>
          </p:nvSpPr>
          <p:spPr>
            <a:xfrm>
              <a:off x="5532125" y="2084825"/>
              <a:ext cx="160300" cy="166199"/>
            </a:xfrm>
            <a:prstGeom prst="rect">
              <a:avLst/>
            </a:prstGeom>
            <a:noFill/>
          </p:spPr>
          <p:txBody>
            <a:bodyPr wrap="none" lIns="0" tIns="0" rIns="0" bIns="0" rtlCol="0" anchor="ctr" anchorCtr="0">
              <a:spAutoFit/>
            </a:bodyPr>
            <a:lstStyle/>
            <a:p>
              <a:pPr algn="ctr">
                <a:lnSpc>
                  <a:spcPct val="90000"/>
                </a:lnSpc>
                <a:spcBef>
                  <a:spcPts val="1200"/>
                </a:spcBef>
                <a:buClr>
                  <a:srgbClr val="337DBE"/>
                </a:buClr>
                <a:buSzPct val="77000"/>
              </a:pPr>
              <a:r>
                <a:rPr lang="en-US" sz="1200" dirty="0"/>
                <a:t>S</a:t>
              </a:r>
              <a:r>
                <a:rPr lang="en-US" sz="1200" baseline="-25000" dirty="0"/>
                <a:t>2</a:t>
              </a:r>
            </a:p>
          </p:txBody>
        </p:sp>
        <p:sp>
          <p:nvSpPr>
            <p:cNvPr id="64" name="TextBox 63"/>
            <p:cNvSpPr txBox="1"/>
            <p:nvPr/>
          </p:nvSpPr>
          <p:spPr>
            <a:xfrm>
              <a:off x="4154308" y="2456296"/>
              <a:ext cx="110607" cy="166199"/>
            </a:xfrm>
            <a:prstGeom prst="rect">
              <a:avLst/>
            </a:prstGeom>
            <a:noFill/>
          </p:spPr>
          <p:txBody>
            <a:bodyPr wrap="none" lIns="0" tIns="0" rIns="0" bIns="0" rtlCol="0" anchor="ctr" anchorCtr="0">
              <a:spAutoFit/>
            </a:bodyPr>
            <a:lstStyle/>
            <a:p>
              <a:pPr algn="ctr">
                <a:lnSpc>
                  <a:spcPct val="90000"/>
                </a:lnSpc>
                <a:spcBef>
                  <a:spcPts val="1200"/>
                </a:spcBef>
                <a:buClr>
                  <a:srgbClr val="337DBE"/>
                </a:buClr>
                <a:buSzPct val="77000"/>
              </a:pPr>
              <a:r>
                <a:rPr lang="en-US" sz="1200" dirty="0"/>
                <a:t>D</a:t>
              </a:r>
              <a:endParaRPr lang="en-US" sz="1200" baseline="-25000" dirty="0"/>
            </a:p>
          </p:txBody>
        </p:sp>
        <p:cxnSp>
          <p:nvCxnSpPr>
            <p:cNvPr id="65" name="Straight Connector 64"/>
            <p:cNvCxnSpPr/>
            <p:nvPr/>
          </p:nvCxnSpPr>
          <p:spPr>
            <a:xfrm>
              <a:off x="4303165" y="2622495"/>
              <a:ext cx="1574605" cy="844910"/>
            </a:xfrm>
            <a:prstGeom prst="line">
              <a:avLst/>
            </a:prstGeom>
            <a:ln w="31750" cap="rnd">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H="1">
              <a:off x="4456785" y="2276475"/>
              <a:ext cx="614480" cy="1690688"/>
            </a:xfrm>
            <a:prstGeom prst="line">
              <a:avLst/>
            </a:prstGeom>
            <a:ln w="31750" cap="rnd">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a:off x="4941761" y="2276475"/>
              <a:ext cx="614480" cy="1690688"/>
            </a:xfrm>
            <a:prstGeom prst="line">
              <a:avLst/>
            </a:prstGeom>
            <a:ln w="31750" cap="rnd">
              <a:solidFill>
                <a:schemeClr val="accent6"/>
              </a:solidFill>
            </a:ln>
          </p:spPr>
          <p:style>
            <a:lnRef idx="1">
              <a:schemeClr val="accent1"/>
            </a:lnRef>
            <a:fillRef idx="0">
              <a:schemeClr val="accent1"/>
            </a:fillRef>
            <a:effectRef idx="0">
              <a:schemeClr val="accent1"/>
            </a:effectRef>
            <a:fontRef idx="minor">
              <a:schemeClr val="tx1"/>
            </a:fontRef>
          </p:style>
        </p:cxnSp>
        <p:sp>
          <p:nvSpPr>
            <p:cNvPr id="68" name="Oval 67"/>
            <p:cNvSpPr/>
            <p:nvPr/>
          </p:nvSpPr>
          <p:spPr>
            <a:xfrm>
              <a:off x="4797667" y="2867214"/>
              <a:ext cx="91440" cy="91440"/>
            </a:xfrm>
            <a:prstGeom prst="ellipse">
              <a:avLst/>
            </a:prstGeom>
            <a:solidFill>
              <a:schemeClr val="bg2"/>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9" name="Oval 68"/>
            <p:cNvSpPr/>
            <p:nvPr/>
          </p:nvSpPr>
          <p:spPr>
            <a:xfrm>
              <a:off x="5205833" y="3083355"/>
              <a:ext cx="91440" cy="91440"/>
            </a:xfrm>
            <a:prstGeom prst="ellipse">
              <a:avLst/>
            </a:prstGeom>
            <a:solidFill>
              <a:schemeClr val="bg2"/>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70" name="Straight Arrow Connector 69"/>
            <p:cNvCxnSpPr/>
            <p:nvPr/>
          </p:nvCxnSpPr>
          <p:spPr>
            <a:xfrm rot="5400000" flipH="1">
              <a:off x="3727089" y="3006545"/>
              <a:ext cx="307240" cy="0"/>
            </a:xfrm>
            <a:prstGeom prst="straightConnector1">
              <a:avLst/>
            </a:prstGeom>
            <a:ln w="19050" cap="rnd">
              <a:solidFill>
                <a:schemeClr val="accent3"/>
              </a:solidFill>
              <a:tailEnd type="triangle" w="med" len="lg"/>
            </a:ln>
          </p:spPr>
          <p:style>
            <a:lnRef idx="1">
              <a:schemeClr val="accent1"/>
            </a:lnRef>
            <a:fillRef idx="0">
              <a:schemeClr val="accent1"/>
            </a:fillRef>
            <a:effectRef idx="0">
              <a:schemeClr val="accent1"/>
            </a:effectRef>
            <a:fontRef idx="minor">
              <a:schemeClr val="tx1"/>
            </a:fontRef>
          </p:style>
        </p:cxnSp>
      </p:grpSp>
      <p:grpSp>
        <p:nvGrpSpPr>
          <p:cNvPr id="75" name="Group 74"/>
          <p:cNvGrpSpPr/>
          <p:nvPr/>
        </p:nvGrpSpPr>
        <p:grpSpPr>
          <a:xfrm>
            <a:off x="4543121" y="3967163"/>
            <a:ext cx="1420985" cy="1151657"/>
            <a:chOff x="4572000" y="3967163"/>
            <a:chExt cx="1420985" cy="1151657"/>
          </a:xfrm>
        </p:grpSpPr>
        <p:cxnSp>
          <p:nvCxnSpPr>
            <p:cNvPr id="30" name="Straight Arrow Connector 29"/>
            <p:cNvCxnSpPr/>
            <p:nvPr/>
          </p:nvCxnSpPr>
          <p:spPr bwMode="gray">
            <a:xfrm flipV="1">
              <a:off x="5282492" y="3967163"/>
              <a:ext cx="0" cy="659897"/>
            </a:xfrm>
            <a:prstGeom prst="straightConnector1">
              <a:avLst/>
            </a:prstGeom>
            <a:ln w="28575">
              <a:solidFill>
                <a:schemeClr val="accent2"/>
              </a:solidFill>
              <a:tailEnd type="oval" w="med" len="med"/>
            </a:ln>
          </p:spPr>
          <p:style>
            <a:lnRef idx="1">
              <a:schemeClr val="accent1"/>
            </a:lnRef>
            <a:fillRef idx="0">
              <a:schemeClr val="accent1"/>
            </a:fillRef>
            <a:effectRef idx="0">
              <a:schemeClr val="accent1"/>
            </a:effectRef>
            <a:fontRef idx="minor">
              <a:schemeClr val="tx1"/>
            </a:fontRef>
          </p:style>
        </p:cxnSp>
        <p:sp>
          <p:nvSpPr>
            <p:cNvPr id="31" name="AutoShape 4"/>
            <p:cNvSpPr>
              <a:spLocks noChangeArrowheads="1"/>
            </p:cNvSpPr>
            <p:nvPr/>
          </p:nvSpPr>
          <p:spPr bwMode="gray">
            <a:xfrm>
              <a:off x="4572000" y="4619625"/>
              <a:ext cx="1420985" cy="499195"/>
            </a:xfrm>
            <a:prstGeom prst="rect">
              <a:avLst/>
            </a:prstGeom>
            <a:solidFill>
              <a:schemeClr val="accent2"/>
            </a:solidFill>
            <a:ln w="25400">
              <a:noFill/>
              <a:miter lim="800000"/>
              <a:headEnd/>
              <a:tailEnd/>
            </a:ln>
            <a:effectLst/>
          </p:spPr>
          <p:txBody>
            <a:bodyPr wrap="square" lIns="0" tIns="45709" rIns="0" bIns="27432" anchor="ctr">
              <a:flatTx/>
            </a:bodyPr>
            <a:lstStyle/>
            <a:p>
              <a:pPr algn="ctr" eaLnBrk="0" fontAlgn="base" hangingPunct="0">
                <a:lnSpc>
                  <a:spcPct val="90000"/>
                </a:lnSpc>
                <a:spcAft>
                  <a:spcPct val="0"/>
                </a:spcAft>
                <a:buClr>
                  <a:schemeClr val="accent2"/>
                </a:buClr>
                <a:buSzPct val="90000"/>
                <a:tabLst>
                  <a:tab pos="1603375" algn="ctr"/>
                  <a:tab pos="2627313" algn="ctr"/>
                </a:tabLst>
              </a:pPr>
              <a:r>
                <a:rPr lang="en-US" sz="1400" b="1" dirty="0">
                  <a:solidFill>
                    <a:schemeClr val="bg1"/>
                  </a:solidFill>
                  <a:latin typeface="+mj-lt"/>
                </a:rPr>
                <a:t>Example:</a:t>
              </a:r>
              <a:br>
                <a:rPr lang="en-US" sz="1400" b="1" dirty="0">
                  <a:solidFill>
                    <a:schemeClr val="bg1"/>
                  </a:solidFill>
                  <a:latin typeface="+mj-lt"/>
                </a:rPr>
              </a:br>
              <a:r>
                <a:rPr lang="en-US" sz="1400" b="1" dirty="0">
                  <a:solidFill>
                    <a:schemeClr val="bg1"/>
                  </a:solidFill>
                  <a:latin typeface="+mj-lt"/>
                </a:rPr>
                <a:t>Gasoline</a:t>
              </a:r>
            </a:p>
          </p:txBody>
        </p:sp>
      </p:grpSp>
      <p:grpSp>
        <p:nvGrpSpPr>
          <p:cNvPr id="77" name="Group 76"/>
          <p:cNvGrpSpPr/>
          <p:nvPr/>
        </p:nvGrpSpPr>
        <p:grpSpPr>
          <a:xfrm>
            <a:off x="7260350" y="3505810"/>
            <a:ext cx="1420985" cy="1613010"/>
            <a:chOff x="7260350" y="3505810"/>
            <a:chExt cx="1420985" cy="1613010"/>
          </a:xfrm>
        </p:grpSpPr>
        <p:cxnSp>
          <p:nvCxnSpPr>
            <p:cNvPr id="28" name="Straight Arrow Connector 27"/>
            <p:cNvCxnSpPr/>
            <p:nvPr/>
          </p:nvCxnSpPr>
          <p:spPr bwMode="gray">
            <a:xfrm flipV="1">
              <a:off x="8450905" y="3505810"/>
              <a:ext cx="0" cy="1113815"/>
            </a:xfrm>
            <a:prstGeom prst="straightConnector1">
              <a:avLst/>
            </a:prstGeom>
            <a:ln w="28575">
              <a:solidFill>
                <a:schemeClr val="accent2"/>
              </a:solidFill>
              <a:tailEnd type="oval" w="med" len="med"/>
            </a:ln>
          </p:spPr>
          <p:style>
            <a:lnRef idx="1">
              <a:schemeClr val="accent1"/>
            </a:lnRef>
            <a:fillRef idx="0">
              <a:schemeClr val="accent1"/>
            </a:fillRef>
            <a:effectRef idx="0">
              <a:schemeClr val="accent1"/>
            </a:effectRef>
            <a:fontRef idx="minor">
              <a:schemeClr val="tx1"/>
            </a:fontRef>
          </p:style>
        </p:cxnSp>
        <p:sp>
          <p:nvSpPr>
            <p:cNvPr id="29" name="AutoShape 4"/>
            <p:cNvSpPr>
              <a:spLocks noChangeArrowheads="1"/>
            </p:cNvSpPr>
            <p:nvPr/>
          </p:nvSpPr>
          <p:spPr bwMode="gray">
            <a:xfrm>
              <a:off x="7260350" y="4619625"/>
              <a:ext cx="1420985" cy="499195"/>
            </a:xfrm>
            <a:prstGeom prst="rect">
              <a:avLst/>
            </a:prstGeom>
            <a:solidFill>
              <a:schemeClr val="accent2"/>
            </a:solidFill>
            <a:ln w="25400">
              <a:noFill/>
              <a:miter lim="800000"/>
              <a:headEnd/>
              <a:tailEnd/>
            </a:ln>
            <a:effectLst/>
          </p:spPr>
          <p:txBody>
            <a:bodyPr wrap="square" lIns="0" tIns="45709" rIns="0" bIns="27432" anchor="ctr">
              <a:flatTx/>
            </a:bodyPr>
            <a:lstStyle/>
            <a:p>
              <a:pPr algn="ctr" eaLnBrk="0" fontAlgn="base" hangingPunct="0">
                <a:lnSpc>
                  <a:spcPct val="90000"/>
                </a:lnSpc>
                <a:spcAft>
                  <a:spcPct val="0"/>
                </a:spcAft>
                <a:buClr>
                  <a:schemeClr val="accent2"/>
                </a:buClr>
                <a:buSzPct val="90000"/>
                <a:tabLst>
                  <a:tab pos="1603375" algn="ctr"/>
                  <a:tab pos="2627313" algn="ctr"/>
                </a:tabLst>
              </a:pPr>
              <a:r>
                <a:rPr lang="en-US" sz="1400" b="1" dirty="0">
                  <a:solidFill>
                    <a:schemeClr val="bg1"/>
                  </a:solidFill>
                  <a:latin typeface="+mj-lt"/>
                </a:rPr>
                <a:t>Example:</a:t>
              </a:r>
              <a:br>
                <a:rPr lang="en-US" sz="1400" b="1" dirty="0">
                  <a:solidFill>
                    <a:schemeClr val="bg1"/>
                  </a:solidFill>
                  <a:latin typeface="+mj-lt"/>
                </a:rPr>
              </a:br>
              <a:r>
                <a:rPr lang="en-US" sz="1400" b="1" dirty="0">
                  <a:solidFill>
                    <a:schemeClr val="bg1"/>
                  </a:solidFill>
                  <a:latin typeface="+mj-lt"/>
                </a:rPr>
                <a:t>Shell Gasoline</a:t>
              </a:r>
            </a:p>
          </p:txBody>
        </p:sp>
      </p:grpSp>
    </p:spTree>
    <p:extLst>
      <p:ext uri="{BB962C8B-B14F-4D97-AF65-F5344CB8AC3E}">
        <p14:creationId xmlns:p14="http://schemas.microsoft.com/office/powerpoint/2010/main" val="1687653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25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fltVal val="0"/>
                                          </p:val>
                                        </p:tav>
                                        <p:tav tm="100000">
                                          <p:val>
                                            <p:strVal val="#ppt_w"/>
                                          </p:val>
                                        </p:tav>
                                      </p:tavLst>
                                    </p:anim>
                                    <p:anim calcmode="lin" valueType="num">
                                      <p:cBhvr>
                                        <p:cTn id="8" dur="1000" fill="hold"/>
                                        <p:tgtEl>
                                          <p:spTgt spid="25"/>
                                        </p:tgtEl>
                                        <p:attrNameLst>
                                          <p:attrName>ppt_h</p:attrName>
                                        </p:attrNameLst>
                                      </p:cBhvr>
                                      <p:tavLst>
                                        <p:tav tm="0">
                                          <p:val>
                                            <p:fltVal val="0"/>
                                          </p:val>
                                        </p:tav>
                                        <p:tav tm="100000">
                                          <p:val>
                                            <p:strVal val="#ppt_h"/>
                                          </p:val>
                                        </p:tav>
                                      </p:tavLst>
                                    </p:anim>
                                    <p:animEffect transition="in" filter="fade">
                                      <p:cBhvr>
                                        <p:cTn id="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4"/>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119">
      <a:dk1>
        <a:srgbClr val="000000"/>
      </a:dk1>
      <a:lt1>
        <a:srgbClr val="FFFFFF"/>
      </a:lt1>
      <a:dk2>
        <a:srgbClr val="072C44"/>
      </a:dk2>
      <a:lt2>
        <a:srgbClr val="FFFFFF"/>
      </a:lt2>
      <a:accent1>
        <a:srgbClr val="337DBE"/>
      </a:accent1>
      <a:accent2>
        <a:srgbClr val="F69322"/>
      </a:accent2>
      <a:accent3>
        <a:srgbClr val="43B19E"/>
      </a:accent3>
      <a:accent4>
        <a:srgbClr val="E2B431"/>
      </a:accent4>
      <a:accent5>
        <a:srgbClr val="9A9A9A"/>
      </a:accent5>
      <a:accent6>
        <a:srgbClr val="D34D27"/>
      </a:accent6>
      <a:hlink>
        <a:srgbClr val="337DBE"/>
      </a:hlink>
      <a:folHlink>
        <a:srgbClr val="A6DCF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9050">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ctr">
          <a:lnSpc>
            <a:spcPct val="90000"/>
          </a:lnSpc>
          <a:spcBef>
            <a:spcPts val="1200"/>
          </a:spcBef>
          <a:buClr>
            <a:srgbClr val="337DBE"/>
          </a:buClr>
          <a:buSzPct val="77000"/>
          <a:defRPr sz="2000" dirty="0" smtClean="0"/>
        </a:defPPr>
      </a:lstStyle>
    </a:txDef>
  </a:objectDefaults>
  <a:extraClrSchemeLst/>
</a:theme>
</file>

<file path=ppt/theme/theme2.xml><?xml version="1.0" encoding="utf-8"?>
<a:theme xmlns:a="http://schemas.openxmlformats.org/drawingml/2006/main" name="Office Theme">
  <a:themeElements>
    <a:clrScheme name="Custom 121">
      <a:dk1>
        <a:srgbClr val="000000"/>
      </a:dk1>
      <a:lt1>
        <a:srgbClr val="FFFFFF"/>
      </a:lt1>
      <a:dk2>
        <a:srgbClr val="072C44"/>
      </a:dk2>
      <a:lt2>
        <a:srgbClr val="FFFFFF"/>
      </a:lt2>
      <a:accent1>
        <a:srgbClr val="337DBE"/>
      </a:accent1>
      <a:accent2>
        <a:srgbClr val="F69322"/>
      </a:accent2>
      <a:accent3>
        <a:srgbClr val="43B19E"/>
      </a:accent3>
      <a:accent4>
        <a:srgbClr val="E2B431"/>
      </a:accent4>
      <a:accent5>
        <a:srgbClr val="9A9A9A"/>
      </a:accent5>
      <a:accent6>
        <a:srgbClr val="D34D27"/>
      </a:accent6>
      <a:hlink>
        <a:srgbClr val="337DBE"/>
      </a:hlink>
      <a:folHlink>
        <a:srgbClr val="A6DCF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ustom 120">
      <a:dk1>
        <a:sysClr val="windowText" lastClr="000000"/>
      </a:dk1>
      <a:lt1>
        <a:sysClr val="window" lastClr="FFFFFF"/>
      </a:lt1>
      <a:dk2>
        <a:srgbClr val="072C44"/>
      </a:dk2>
      <a:lt2>
        <a:srgbClr val="FFFFFF"/>
      </a:lt2>
      <a:accent1>
        <a:srgbClr val="337DBE"/>
      </a:accent1>
      <a:accent2>
        <a:srgbClr val="F69322"/>
      </a:accent2>
      <a:accent3>
        <a:srgbClr val="43B19E"/>
      </a:accent3>
      <a:accent4>
        <a:srgbClr val="E2B431"/>
      </a:accent4>
      <a:accent5>
        <a:srgbClr val="9A9A9A"/>
      </a:accent5>
      <a:accent6>
        <a:srgbClr val="D34D27"/>
      </a:accent6>
      <a:hlink>
        <a:srgbClr val="337DBE"/>
      </a:hlink>
      <a:folHlink>
        <a:srgbClr val="A6DCF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2288</TotalTime>
  <Words>1872</Words>
  <Application>Microsoft Office PowerPoint</Application>
  <PresentationFormat>On-screen Show (4:3)</PresentationFormat>
  <Paragraphs>314</Paragraphs>
  <Slides>45</Slides>
  <Notes>45</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Arial</vt:lpstr>
      <vt:lpstr>Arial Narrow</vt:lpstr>
      <vt:lpstr>Symbol</vt:lpstr>
      <vt:lpstr>Wingdings</vt:lpstr>
      <vt:lpstr>Wingdings 3</vt:lpstr>
      <vt:lpstr>Office Theme</vt:lpstr>
      <vt:lpstr>Price Optimization and Professionalism</vt:lpstr>
      <vt:lpstr>Before We Start…</vt:lpstr>
      <vt:lpstr>How Controversial?</vt:lpstr>
      <vt:lpstr>Disclaimer</vt:lpstr>
      <vt:lpstr>PowerPoint Presentation</vt:lpstr>
      <vt:lpstr>Shopping for Water</vt:lpstr>
      <vt:lpstr>Pricing Water vs. Pricing Insurance</vt:lpstr>
      <vt:lpstr>Not Just Water…</vt:lpstr>
      <vt:lpstr>Predicting Supply and Demand</vt:lpstr>
      <vt:lpstr>PowerPoint Presentation</vt:lpstr>
      <vt:lpstr>Do Rates Adhere to the Actuarial Model?</vt:lpstr>
      <vt:lpstr>PowerPoint Presentation</vt:lpstr>
      <vt:lpstr>Actuary</vt:lpstr>
      <vt:lpstr>Underwriter</vt:lpstr>
      <vt:lpstr>Agent</vt:lpstr>
      <vt:lpstr>Senior Management</vt:lpstr>
      <vt:lpstr>PowerPoint Presentation</vt:lpstr>
      <vt:lpstr>Traditional Adjustments (Optimizations?)</vt:lpstr>
      <vt:lpstr>Other Adjustments (Optimizations?)</vt:lpstr>
      <vt:lpstr>Are Rates Unfair?</vt:lpstr>
      <vt:lpstr>At the Class Plan Level</vt:lpstr>
      <vt:lpstr>Avoiding The Reversal (1)</vt:lpstr>
      <vt:lpstr>Avoiding The Reversal (2)</vt:lpstr>
      <vt:lpstr>Avoiding The Reversal (3)</vt:lpstr>
      <vt:lpstr>How is P.O. Different From the Past?</vt:lpstr>
      <vt:lpstr>What is the Issue?</vt:lpstr>
      <vt:lpstr>Professionalism Break</vt:lpstr>
      <vt:lpstr>Professionalism Break</vt:lpstr>
      <vt:lpstr>Professionalism Break</vt:lpstr>
      <vt:lpstr>Professionalism Break </vt:lpstr>
      <vt:lpstr>Professionalism Break </vt:lpstr>
      <vt:lpstr>Professionalism Break</vt:lpstr>
      <vt:lpstr>New Reserving Standard</vt:lpstr>
      <vt:lpstr>PowerPoint Presentation</vt:lpstr>
      <vt:lpstr>Actuary</vt:lpstr>
      <vt:lpstr>CFO</vt:lpstr>
      <vt:lpstr>Underwriter</vt:lpstr>
      <vt:lpstr>Senior Management</vt:lpstr>
      <vt:lpstr>PowerPoint Presentation</vt:lpstr>
      <vt:lpstr>Professionalism Break</vt:lpstr>
      <vt:lpstr>Professionalism Break </vt:lpstr>
      <vt:lpstr>Homework</vt:lpstr>
      <vt:lpstr>Homework</vt:lpstr>
      <vt:lpstr>Summary</vt:lpstr>
      <vt:lpstr>PowerPoint Presentation</vt:lpstr>
    </vt:vector>
  </TitlesOfParts>
  <Company>eSlide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P15290 CADS Price Optimization LYNCH</dc:title>
  <dc:subject>v2007 and v2010</dc:subject>
  <dc:creator>Call @ 866-2-eSlide</dc:creator>
  <dc:description>eSlide, LLC - P14228 - III PPT Template 4:3</dc:description>
  <cp:lastModifiedBy>Rodriguez, Marielle</cp:lastModifiedBy>
  <cp:revision>164</cp:revision>
  <dcterms:created xsi:type="dcterms:W3CDTF">2011-11-02T14:24:24Z</dcterms:created>
  <dcterms:modified xsi:type="dcterms:W3CDTF">2016-12-02T14:36:04Z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6E728A22-E780-452C-81BF-EB8721EF7DD3</vt:lpwstr>
  </property>
  <property fmtid="{D5CDD505-2E9C-101B-9397-08002B2CF9AE}" pid="3" name="ArticulatePath">
    <vt:lpwstr>P14228_III PPT Template 4x3_050116_415pm</vt:lpwstr>
  </property>
</Properties>
</file>