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2"/>
  </p:notesMasterIdLst>
  <p:handoutMasterIdLst>
    <p:handoutMasterId r:id="rId33"/>
  </p:handoutMasterIdLst>
  <p:sldIdLst>
    <p:sldId id="4234" r:id="rId2"/>
    <p:sldId id="4391" r:id="rId3"/>
    <p:sldId id="4392" r:id="rId4"/>
    <p:sldId id="4353" r:id="rId5"/>
    <p:sldId id="4452" r:id="rId6"/>
    <p:sldId id="4449" r:id="rId7"/>
    <p:sldId id="4450" r:id="rId8"/>
    <p:sldId id="4451" r:id="rId9"/>
    <p:sldId id="4453" r:id="rId10"/>
    <p:sldId id="4384" r:id="rId11"/>
    <p:sldId id="4387" r:id="rId12"/>
    <p:sldId id="4388" r:id="rId13"/>
    <p:sldId id="4404" r:id="rId14"/>
    <p:sldId id="4431" r:id="rId15"/>
    <p:sldId id="4432" r:id="rId16"/>
    <p:sldId id="4433" r:id="rId17"/>
    <p:sldId id="4434" r:id="rId18"/>
    <p:sldId id="4418" r:id="rId19"/>
    <p:sldId id="4396" r:id="rId20"/>
    <p:sldId id="4397" r:id="rId21"/>
    <p:sldId id="4430" r:id="rId22"/>
    <p:sldId id="4427" r:id="rId23"/>
    <p:sldId id="4428" r:id="rId24"/>
    <p:sldId id="4429" r:id="rId25"/>
    <p:sldId id="4439" r:id="rId26"/>
    <p:sldId id="4440" r:id="rId27"/>
    <p:sldId id="4389" r:id="rId28"/>
    <p:sldId id="4448" r:id="rId29"/>
    <p:sldId id="4447" r:id="rId30"/>
    <p:sldId id="4254"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ch, James" initials="LJ" lastIdx="1" clrIdx="0">
    <p:extLst>
      <p:ext uri="{19B8F6BF-5375-455C-9EA6-DF929625EA0E}">
        <p15:presenceInfo xmlns:p15="http://schemas.microsoft.com/office/powerpoint/2012/main" userId="Lynch, Ja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00FF00"/>
    <a:srgbClr val="339933"/>
    <a:srgbClr val="2B7299"/>
    <a:srgbClr val="3691C4"/>
    <a:srgbClr val="3333CC"/>
    <a:srgbClr val="28688C"/>
    <a:srgbClr val="E5F1F7"/>
    <a:srgbClr val="4B9FCD"/>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785" autoAdjust="0"/>
  </p:normalViewPr>
  <p:slideViewPr>
    <p:cSldViewPr snapToGrid="0">
      <p:cViewPr varScale="1">
        <p:scale>
          <a:sx n="108" d="100"/>
          <a:sy n="108" d="100"/>
        </p:scale>
        <p:origin x="1686"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r" defTabSz="914182" eaLnBrk="0" hangingPunct="0">
              <a:defRPr sz="1200">
                <a:latin typeface="Arial" charset="0"/>
                <a:cs typeface="+mn-cs"/>
              </a:defRPr>
            </a:lvl1pPr>
          </a:lstStyle>
          <a:p>
            <a:pPr>
              <a:defRPr/>
            </a:pPr>
            <a:fld id="{56428D4E-CD86-468D-BEE4-4FD3A017EE70}" type="datetime1">
              <a:rPr lang="en-US"/>
              <a:pPr>
                <a:defRPr/>
              </a:pPr>
              <a:t>6/26/2015</a:t>
            </a:fld>
            <a:endParaRPr lang="en-US"/>
          </a:p>
        </p:txBody>
      </p:sp>
      <p:sp>
        <p:nvSpPr>
          <p:cNvPr id="229380" name="Rectangle 1028"/>
          <p:cNvSpPr>
            <a:spLocks noGrp="1" noChangeArrowheads="1"/>
          </p:cNvSpPr>
          <p:nvPr>
            <p:ph type="ftr" sz="quarter" idx="2"/>
          </p:nvPr>
        </p:nvSpPr>
        <p:spPr bwMode="auto">
          <a:xfrm>
            <a:off x="0"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algn="r" defTabSz="914182"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63336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600" units="cm"/>
          <inkml:channel name="Y" type="integer" min="-123" max="1080" units="cm"/>
          <inkml:channel name="T" type="integer" max="2.14748E9" units="dev"/>
        </inkml:traceFormat>
        <inkml:channelProperties>
          <inkml:channelProperty channel="X" name="resolution" value="68.3112" units="1/cm"/>
          <inkml:channelProperty channel="Y" name="resolution" value="40.64189" units="1/cm"/>
          <inkml:channelProperty channel="T" name="resolution" value="1" units="1/dev"/>
        </inkml:channelProperties>
      </inkml:inkSource>
      <inkml:timestamp xml:id="ts0" timeString="2015-05-28T18:12:00.529"/>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0 33 0,'49'0'140,"-24"0"-93,24 0 0,-24 0-16,-1 0 1,1 0-17,0 0 1,-1 0 31,1 0-47,0 0 47,-1 0-32,1 0 1,0 0 31,-1 0-32,1 0-15,0 0 16,-1 0 0,1 0 31,0 0-16,-1 0-16,1 0 1,-25-25 0,25 25-1,-1 0-15,1 0 32,0 0-1,-1 0 47,26 0-62,-26 0-16,1 0 31,-1 0 125,1 0-156,0 0 31,-1 0-31,1 0 16,0 0 78,24 0-79,-24 0 1,24 0-16,-24 0 16,49 0 296,-50 0-296,26 0-16,-26 25 15,1-25 1,0 0-16,-1 0 250,26 0-234,-1 0-1,-24 0-15,-1 24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4788" y="582613"/>
            <a:ext cx="4059237"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7" y="3824750"/>
            <a:ext cx="5866916" cy="5155306"/>
          </a:xfrm>
          <a:prstGeom prst="rect">
            <a:avLst/>
          </a:prstGeom>
          <a:noFill/>
          <a:ln w="9525" algn="ctr">
            <a:noFill/>
            <a:miter lim="800000"/>
            <a:headEnd/>
            <a:tailEnd/>
          </a:ln>
          <a:effectLst/>
        </p:spPr>
        <p:txBody>
          <a:bodyPr vert="horz" wrap="square" lIns="46135" tIns="46135" rIns="46135" bIns="461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3726" y="9046875"/>
            <a:ext cx="706129" cy="247936"/>
          </a:xfrm>
          <a:prstGeom prst="rect">
            <a:avLst/>
          </a:prstGeom>
          <a:noFill/>
          <a:ln w="9525">
            <a:noFill/>
            <a:miter lim="800000"/>
            <a:headEnd/>
            <a:tailEnd/>
          </a:ln>
        </p:spPr>
        <p:txBody>
          <a:bodyPr vert="horz" wrap="square" lIns="45956" tIns="46569" rIns="45956" bIns="46569" numCol="1" anchor="b" anchorCtr="0" compatLnSpc="1">
            <a:prstTxWarp prst="textNoShape">
              <a:avLst/>
            </a:prstTxWarp>
            <a:spAutoFit/>
          </a:bodyPr>
          <a:lstStyle>
            <a:lvl1pPr algn="ctr" defTabSz="931670">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259139497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7548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2</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5426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4</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2794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9</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3516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312425B-62C4-4AA9-B98C-5B036490DCF3}" type="slidenum">
              <a:rPr lang="en-US" altLang="en-US" sz="1000" smtClean="0"/>
              <a:pPr>
                <a:lnSpc>
                  <a:spcPct val="100000"/>
                </a:lnSpc>
                <a:spcBef>
                  <a:spcPct val="0"/>
                </a:spcBef>
                <a:buClrTx/>
                <a:buSzTx/>
                <a:buFontTx/>
                <a:buNone/>
              </a:pPr>
              <a:t>14</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4520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30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89261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dt="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asact.org/professionalism/SoP-Ratemaking-Discussion-Draft_October2014.pdf" TargetMode="External"/><Relationship Id="rId2" Type="http://schemas.openxmlformats.org/officeDocument/2006/relationships/hyperlink" Target="http://casact.org/professionalism/standards/princip/sppcrate.pdf" TargetMode="External"/><Relationship Id="rId1" Type="http://schemas.openxmlformats.org/officeDocument/2006/relationships/slideLayout" Target="../slideLayouts/slideLayout2.xml"/><Relationship Id="rId6" Type="http://schemas.openxmlformats.org/officeDocument/2006/relationships/hyperlink" Target="http://www.casact.org/professionalism/standards/princip/SOP-Regarding-Property-and-Casualty-Unpaid-Claims-Estimates_Final%204-22-2015.pdf" TargetMode="External"/><Relationship Id="rId5" Type="http://schemas.openxmlformats.org/officeDocument/2006/relationships/hyperlink" Target="http://casact.org/professionalism/standards/princip/sppcloss.pdf" TargetMode="External"/><Relationship Id="rId4" Type="http://schemas.openxmlformats.org/officeDocument/2006/relationships/hyperlink" Target="http://www.actuarialstandardsboard.org/wp-content/uploads/2014/12/Ratemaking_expsoure_draft_sept2014.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mdinsurance.state.md.us/sa/docs/documents/insurer/bulletins/bulletin-14-23-unfair-discrimination-in-rating.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1729" y="2268673"/>
            <a:ext cx="8632675" cy="1818959"/>
          </a:xfrm>
          <a:prstGeom prst="rect">
            <a:avLst/>
          </a:prstGeom>
          <a:solidFill>
            <a:schemeClr val="bg1"/>
          </a:solidFill>
          <a:ln w="9525" algn="ctr">
            <a:noFill/>
            <a:miter lim="800000"/>
            <a:headEnd/>
            <a:tailEnd/>
          </a:ln>
        </p:spPr>
        <p:txBody>
          <a:bodyPr vert="horz" wrap="square" lIns="45720" tIns="45720" rIns="45720" bIns="45720" numCol="1" anchor="ctr" anchorCtr="0" compatLnSpc="1">
            <a:prstTxWarp prst="textNoShape">
              <a:avLst/>
            </a:prstTxWarp>
            <a:spAutoFit/>
          </a:bodyPr>
          <a:lstStyle>
            <a:lvl1pPr algn="ctr" defTabSz="114300" rtl="0" eaLnBrk="0" fontAlgn="base" hangingPunct="0">
              <a:lnSpc>
                <a:spcPct val="85000"/>
              </a:lnSpc>
              <a:spcBef>
                <a:spcPct val="40000"/>
              </a:spcBef>
              <a:spcAft>
                <a:spcPct val="0"/>
              </a:spcAft>
              <a:defRPr sz="4300" b="1" smtClean="0">
                <a:solidFill>
                  <a:schemeClr val="accent2"/>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4400" kern="0" dirty="0" smtClean="0"/>
              <a:t>Actuarial Professionalism: Considerations Regarding Price Optimization</a:t>
            </a:r>
            <a:endParaRPr lang="en-US" sz="3400" i="1" kern="0" dirty="0">
              <a:solidFill>
                <a:srgbClr val="00B0F0"/>
              </a:solidFill>
            </a:endParaRPr>
          </a:p>
        </p:txBody>
      </p:sp>
      <p:sp>
        <p:nvSpPr>
          <p:cNvPr id="94211" name="Rectangle 3"/>
          <p:cNvSpPr>
            <a:spLocks noGrp="1" noChangeArrowheads="1"/>
          </p:cNvSpPr>
          <p:nvPr>
            <p:ph type="subTitle" idx="1"/>
          </p:nvPr>
        </p:nvSpPr>
        <p:spPr>
          <a:xfrm>
            <a:off x="0" y="4348404"/>
            <a:ext cx="8952271" cy="1277273"/>
          </a:xfrm>
        </p:spPr>
        <p:txBody>
          <a:bodyPr/>
          <a:lstStyle/>
          <a:p>
            <a:pPr>
              <a:lnSpc>
                <a:spcPct val="75000"/>
              </a:lnSpc>
            </a:pPr>
            <a:r>
              <a:rPr lang="en-US" sz="2800" dirty="0" smtClean="0"/>
              <a:t>June 2015</a:t>
            </a:r>
          </a:p>
          <a:p>
            <a:pPr>
              <a:lnSpc>
                <a:spcPct val="75000"/>
              </a:lnSpc>
            </a:pPr>
            <a:endParaRPr lang="en-US" sz="2800" dirty="0"/>
          </a:p>
          <a:p>
            <a:pPr>
              <a:lnSpc>
                <a:spcPct val="75000"/>
              </a:lnSpc>
            </a:pPr>
            <a:r>
              <a:rPr lang="en-US" sz="2800" dirty="0" smtClean="0">
                <a:solidFill>
                  <a:srgbClr val="FF0000"/>
                </a:solidFill>
              </a:rPr>
              <a:t>Download at </a:t>
            </a:r>
            <a:r>
              <a:rPr lang="en-US" sz="2800" dirty="0" smtClean="0">
                <a:solidFill>
                  <a:srgbClr val="FF0000"/>
                </a:solidFill>
                <a:hlinkClick r:id="rId3"/>
              </a:rPr>
              <a:t>www.iii.org/presentations</a:t>
            </a:r>
            <a:r>
              <a:rPr lang="en-US" sz="2800" dirty="0" smtClean="0">
                <a:solidFill>
                  <a:srgbClr val="FF0000"/>
                </a:solidFill>
              </a:rPr>
              <a:t> </a:t>
            </a:r>
          </a:p>
        </p:txBody>
      </p:sp>
      <p:sp>
        <p:nvSpPr>
          <p:cNvPr id="94212" name="Rectangle 3"/>
          <p:cNvSpPr txBox="1">
            <a:spLocks noChangeArrowheads="1"/>
          </p:cNvSpPr>
          <p:nvPr/>
        </p:nvSpPr>
        <p:spPr bwMode="gray">
          <a:xfrm>
            <a:off x="0" y="5886450"/>
            <a:ext cx="9144000" cy="9787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James Lynch</a:t>
            </a:r>
            <a:r>
              <a:rPr lang="en-US" b="1" dirty="0">
                <a:solidFill>
                  <a:schemeClr val="bg2"/>
                </a:solidFill>
              </a:rPr>
              <a:t>, FCAS MAAA, chief </a:t>
            </a:r>
            <a:r>
              <a:rPr lang="en-US" b="1" dirty="0" smtClean="0">
                <a:solidFill>
                  <a:schemeClr val="bg2"/>
                </a:solidFill>
              </a:rPr>
              <a:t>actuary</a:t>
            </a:r>
            <a:endParaRPr lang="en-US" b="1" dirty="0">
              <a:solidFill>
                <a:schemeClr val="bg2"/>
              </a:solidFill>
            </a:endParaRP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a:t>
            </a:r>
            <a:r>
              <a:rPr lang="en-US" b="1" dirty="0" smtClean="0">
                <a:solidFill>
                  <a:schemeClr val="bg1"/>
                </a:solidFill>
                <a:sym typeface="Symbol" pitchFamily="18" charset="2"/>
              </a:rPr>
              <a:t>212.346.5533 </a:t>
            </a:r>
            <a:r>
              <a:rPr lang="en-US" b="1" dirty="0">
                <a:solidFill>
                  <a:schemeClr val="bg1"/>
                </a:solidFill>
                <a:sym typeface="Symbol" pitchFamily="18" charset="2"/>
              </a:rPr>
              <a:t> Cell: </a:t>
            </a:r>
            <a:r>
              <a:rPr lang="en-US" b="1" dirty="0" smtClean="0">
                <a:solidFill>
                  <a:schemeClr val="bg1"/>
                </a:solidFill>
                <a:sym typeface="Symbol" pitchFamily="18" charset="2"/>
              </a:rPr>
              <a:t>917.359.3908 </a:t>
            </a:r>
            <a:r>
              <a:rPr lang="en-US" b="1" dirty="0">
                <a:solidFill>
                  <a:schemeClr val="bg1"/>
                </a:solidFill>
                <a:sym typeface="Symbol" pitchFamily="18" charset="2"/>
              </a:rPr>
              <a:t> </a:t>
            </a:r>
            <a:r>
              <a:rPr lang="en-US" b="1" dirty="0" smtClean="0">
                <a:solidFill>
                  <a:schemeClr val="bg1"/>
                </a:solidFill>
                <a:sym typeface="Symbol" pitchFamily="18" charset="2"/>
              </a:rPr>
              <a:t>jamesl@iii.org </a:t>
            </a:r>
            <a:r>
              <a:rPr lang="en-US" b="1" dirty="0">
                <a:solidFill>
                  <a:schemeClr val="bg1"/>
                </a:solidFill>
                <a:sym typeface="Symbol" pitchFamily="18" charset="2"/>
              </a:rPr>
              <a:t> www.iii.org</a:t>
            </a:r>
          </a:p>
        </p:txBody>
      </p:sp>
    </p:spTree>
    <p:extLst>
      <p:ext uri="{BB962C8B-B14F-4D97-AF65-F5344CB8AC3E}">
        <p14:creationId xmlns:p14="http://schemas.microsoft.com/office/powerpoint/2010/main" val="83940325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Insurance Is </a:t>
            </a:r>
            <a:r>
              <a:rPr lang="en-US" u="sng" dirty="0" smtClean="0"/>
              <a:t>Not</a:t>
            </a:r>
            <a:r>
              <a:rPr lang="en-US" dirty="0" smtClean="0"/>
              <a:t> Priced Like Water</a:t>
            </a:r>
            <a:br>
              <a:rPr lang="en-US" dirty="0" smtClean="0"/>
            </a:br>
            <a:r>
              <a:rPr lang="en-US" dirty="0" smtClean="0"/>
              <a:t> – Or Most Consumer Products</a:t>
            </a:r>
            <a:endParaRPr lang="en-US" dirty="0"/>
          </a:p>
        </p:txBody>
      </p:sp>
      <p:pic>
        <p:nvPicPr>
          <p:cNvPr id="9" name="Content Placeholder 8"/>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3992788" y="1739029"/>
            <a:ext cx="4525963" cy="3394472"/>
          </a:xfrm>
        </p:spPr>
      </p:pic>
      <p:pic>
        <p:nvPicPr>
          <p:cNvPr id="10" name="Content Placeholder 9"/>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434771" y="1739029"/>
            <a:ext cx="4525963" cy="3394472"/>
          </a:xfrm>
        </p:spPr>
      </p:pic>
      <p:sp>
        <p:nvSpPr>
          <p:cNvPr id="5" name="Slide Number Placeholder 4"/>
          <p:cNvSpPr>
            <a:spLocks noGrp="1"/>
          </p:cNvSpPr>
          <p:nvPr>
            <p:ph type="sldNum" sz="quarter" idx="12"/>
          </p:nvPr>
        </p:nvSpPr>
        <p:spPr/>
        <p:txBody>
          <a:bodyPr/>
          <a:lstStyle/>
          <a:p>
            <a:pPr>
              <a:defRPr/>
            </a:pPr>
            <a:fld id="{C71FF8B8-F0F3-400C-8102-4AEACDC8D339}" type="slidenum">
              <a:rPr lang="en-US" smtClean="0"/>
              <a:pPr>
                <a:defRPr/>
              </a:pPr>
              <a:t>10</a:t>
            </a:fld>
            <a:endParaRPr lang="en-US"/>
          </a:p>
        </p:txBody>
      </p:sp>
      <p:sp>
        <p:nvSpPr>
          <p:cNvPr id="11" name="AutoShape 7"/>
          <p:cNvSpPr>
            <a:spLocks noChangeArrowheads="1"/>
          </p:cNvSpPr>
          <p:nvPr/>
        </p:nvSpPr>
        <p:spPr bwMode="blackWhite">
          <a:xfrm>
            <a:off x="7546639" y="1173283"/>
            <a:ext cx="1278273" cy="916405"/>
          </a:xfrm>
          <a:prstGeom prst="wedgeRectCallout">
            <a:avLst>
              <a:gd name="adj1" fmla="val -69924"/>
              <a:gd name="adj2" fmla="val 171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5.9 Cents Per Ounce ($23.76 for 24 Bottles)</a:t>
            </a:r>
            <a:endParaRPr lang="en-US" sz="1600" b="1" dirty="0">
              <a:solidFill>
                <a:srgbClr val="FFFFFF"/>
              </a:solidFill>
            </a:endParaRPr>
          </a:p>
        </p:txBody>
      </p:sp>
      <p:sp>
        <p:nvSpPr>
          <p:cNvPr id="12" name="AutoShape 7"/>
          <p:cNvSpPr>
            <a:spLocks noChangeArrowheads="1"/>
          </p:cNvSpPr>
          <p:nvPr/>
        </p:nvSpPr>
        <p:spPr bwMode="blackWhite">
          <a:xfrm>
            <a:off x="298450" y="1173284"/>
            <a:ext cx="1278273" cy="921846"/>
          </a:xfrm>
          <a:prstGeom prst="wedgeRectCallout">
            <a:avLst>
              <a:gd name="adj1" fmla="val 105092"/>
              <a:gd name="adj2" fmla="val 283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1.4 Cents Per Ounce ($5.49 for 24 Bottles)</a:t>
            </a:r>
            <a:endParaRPr lang="en-US" sz="1600" b="1" dirty="0">
              <a:solidFill>
                <a:srgbClr val="FFFFFF"/>
              </a:solidFill>
            </a:endParaRPr>
          </a:p>
        </p:txBody>
      </p:sp>
      <p:sp>
        <p:nvSpPr>
          <p:cNvPr id="14" name="Rectangle 4"/>
          <p:cNvSpPr>
            <a:spLocks noChangeArrowheads="1"/>
          </p:cNvSpPr>
          <p:nvPr/>
        </p:nvSpPr>
        <p:spPr bwMode="blackWhite">
          <a:xfrm>
            <a:off x="442912" y="5921617"/>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dirty="0" smtClean="0">
                <a:solidFill>
                  <a:schemeClr val="bg1"/>
                </a:solidFill>
              </a:rPr>
              <a:t>320% Price Difference. Does It Cost $18.25 to Unpack the Bottles and Keep Them Cold? Insurers Do </a:t>
            </a:r>
            <a:r>
              <a:rPr lang="en-US" altLang="en-US" sz="2000" b="1" u="sng" dirty="0" smtClean="0">
                <a:solidFill>
                  <a:schemeClr val="bg1"/>
                </a:solidFill>
              </a:rPr>
              <a:t>Not</a:t>
            </a:r>
            <a:r>
              <a:rPr lang="en-US" altLang="en-US" sz="2000" b="1" dirty="0" smtClean="0">
                <a:solidFill>
                  <a:schemeClr val="bg1"/>
                </a:solidFill>
              </a:rPr>
              <a:t> Price Like This.</a:t>
            </a:r>
            <a:endParaRPr lang="en-US" altLang="en-US" sz="2000" b="1" dirty="0">
              <a:solidFill>
                <a:schemeClr val="bg1"/>
              </a:solidFill>
            </a:endParaRPr>
          </a:p>
        </p:txBody>
      </p:sp>
      <p:sp>
        <p:nvSpPr>
          <p:cNvPr id="13" name="AutoShape 7"/>
          <p:cNvSpPr>
            <a:spLocks noChangeArrowheads="1"/>
          </p:cNvSpPr>
          <p:nvPr/>
        </p:nvSpPr>
        <p:spPr bwMode="blackWhite">
          <a:xfrm>
            <a:off x="242711" y="3728621"/>
            <a:ext cx="1278273" cy="658441"/>
          </a:xfrm>
          <a:prstGeom prst="wedgeRectCallout">
            <a:avLst>
              <a:gd name="adj1" fmla="val 7167"/>
              <a:gd name="adj2" fmla="val 261776"/>
            </a:avLst>
          </a:prstGeom>
          <a:solidFill>
            <a:schemeClr val="accent2"/>
          </a:soli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Insurers Don’t Do This</a:t>
            </a:r>
            <a:endParaRPr lang="en-US" sz="1600" b="1" dirty="0">
              <a:solidFill>
                <a:srgbClr val="FFFFFF"/>
              </a:solidFill>
            </a:endParaRPr>
          </a:p>
        </p:txBody>
      </p:sp>
    </p:spTree>
    <p:extLst>
      <p:ext uri="{BB962C8B-B14F-4D97-AF65-F5344CB8AC3E}">
        <p14:creationId xmlns:p14="http://schemas.microsoft.com/office/powerpoint/2010/main" val="204624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17" y="90488"/>
            <a:ext cx="7400925" cy="860425"/>
          </a:xfrm>
        </p:spPr>
        <p:txBody>
          <a:bodyPr/>
          <a:lstStyle/>
          <a:p>
            <a:r>
              <a:rPr lang="en-US" dirty="0" smtClean="0"/>
              <a:t>Differences Between Pricing </a:t>
            </a:r>
            <a:br>
              <a:rPr lang="en-US" dirty="0" smtClean="0"/>
            </a:br>
            <a:r>
              <a:rPr lang="en-US" dirty="0" smtClean="0"/>
              <a:t>Insurance, Other Products</a:t>
            </a:r>
            <a:endParaRPr lang="en-US" dirty="0"/>
          </a:p>
        </p:txBody>
      </p:sp>
      <p:sp>
        <p:nvSpPr>
          <p:cNvPr id="3" name="Text Placeholder 2"/>
          <p:cNvSpPr>
            <a:spLocks noGrp="1"/>
          </p:cNvSpPr>
          <p:nvPr>
            <p:ph type="body" idx="1"/>
          </p:nvPr>
        </p:nvSpPr>
        <p:spPr>
          <a:xfrm>
            <a:off x="442912" y="1241141"/>
            <a:ext cx="4054476" cy="639762"/>
          </a:xfrm>
        </p:spPr>
        <p:txBody>
          <a:bodyPr/>
          <a:lstStyle/>
          <a:p>
            <a:r>
              <a:rPr lang="en-US" u="sng" dirty="0" smtClean="0"/>
              <a:t>Pricing Water (for example)</a:t>
            </a:r>
            <a:endParaRPr lang="en-US" u="sng" dirty="0"/>
          </a:p>
        </p:txBody>
      </p:sp>
      <p:sp>
        <p:nvSpPr>
          <p:cNvPr id="4" name="Content Placeholder 3"/>
          <p:cNvSpPr>
            <a:spLocks noGrp="1"/>
          </p:cNvSpPr>
          <p:nvPr>
            <p:ph sz="half" idx="2"/>
          </p:nvPr>
        </p:nvSpPr>
        <p:spPr>
          <a:xfrm>
            <a:off x="457200" y="1995809"/>
            <a:ext cx="4040188" cy="3951288"/>
          </a:xfrm>
        </p:spPr>
        <p:txBody>
          <a:bodyPr/>
          <a:lstStyle/>
          <a:p>
            <a:r>
              <a:rPr lang="en-US" sz="1800" dirty="0"/>
              <a:t>It’s </a:t>
            </a:r>
            <a:r>
              <a:rPr lang="en-US" sz="1800" dirty="0" smtClean="0"/>
              <a:t>cold – charge more.</a:t>
            </a:r>
            <a:endParaRPr lang="en-US" sz="1800" dirty="0"/>
          </a:p>
          <a:p>
            <a:r>
              <a:rPr lang="en-US" sz="1800" dirty="0"/>
              <a:t>It’s near the front of the </a:t>
            </a:r>
            <a:r>
              <a:rPr lang="en-US" sz="1800" dirty="0" smtClean="0"/>
              <a:t>store – charge more.</a:t>
            </a:r>
            <a:endParaRPr lang="en-US" sz="1800" dirty="0"/>
          </a:p>
          <a:p>
            <a:r>
              <a:rPr lang="en-US" sz="1800" dirty="0"/>
              <a:t>It’s easy to </a:t>
            </a:r>
            <a:r>
              <a:rPr lang="en-US" sz="1800" dirty="0" smtClean="0"/>
              <a:t>carry – charge more.</a:t>
            </a:r>
          </a:p>
          <a:p>
            <a:r>
              <a:rPr lang="en-US" sz="1800" dirty="0" smtClean="0"/>
              <a:t>It’s Memorial Day </a:t>
            </a:r>
            <a:r>
              <a:rPr lang="en-US" sz="1800" dirty="0"/>
              <a:t>– charge </a:t>
            </a:r>
            <a:r>
              <a:rPr lang="en-US" sz="1800" i="1" dirty="0" smtClean="0"/>
              <a:t>less</a:t>
            </a:r>
            <a:r>
              <a:rPr lang="en-US" sz="1800" dirty="0" smtClean="0"/>
              <a:t>.</a:t>
            </a:r>
          </a:p>
          <a:p>
            <a:r>
              <a:rPr lang="en-US" sz="1800" dirty="0" smtClean="0"/>
              <a:t>“What the market will bear.”</a:t>
            </a:r>
            <a:endParaRPr lang="en-US" sz="1800" dirty="0"/>
          </a:p>
          <a:p>
            <a:endParaRPr lang="en-US" dirty="0"/>
          </a:p>
        </p:txBody>
      </p:sp>
      <p:sp>
        <p:nvSpPr>
          <p:cNvPr id="5" name="Text Placeholder 4"/>
          <p:cNvSpPr>
            <a:spLocks noGrp="1"/>
          </p:cNvSpPr>
          <p:nvPr>
            <p:ph type="body" sz="quarter" idx="3"/>
          </p:nvPr>
        </p:nvSpPr>
        <p:spPr>
          <a:xfrm>
            <a:off x="4633912" y="1241141"/>
            <a:ext cx="4041775" cy="639762"/>
          </a:xfrm>
        </p:spPr>
        <p:txBody>
          <a:bodyPr/>
          <a:lstStyle/>
          <a:p>
            <a:r>
              <a:rPr lang="en-US" u="sng" dirty="0" smtClean="0"/>
              <a:t>Pricing Insurance</a:t>
            </a:r>
            <a:endParaRPr lang="en-US" u="sng" dirty="0"/>
          </a:p>
        </p:txBody>
      </p:sp>
      <p:sp>
        <p:nvSpPr>
          <p:cNvPr id="6" name="Content Placeholder 5"/>
          <p:cNvSpPr>
            <a:spLocks noGrp="1"/>
          </p:cNvSpPr>
          <p:nvPr>
            <p:ph sz="quarter" idx="4"/>
          </p:nvPr>
        </p:nvSpPr>
        <p:spPr>
          <a:xfrm>
            <a:off x="4644230" y="1996904"/>
            <a:ext cx="4041775" cy="2592434"/>
          </a:xfrm>
        </p:spPr>
        <p:txBody>
          <a:bodyPr/>
          <a:lstStyle/>
          <a:p>
            <a:pPr marL="457200" indent="-457200">
              <a:buFont typeface="+mj-lt"/>
              <a:buAutoNum type="arabicPeriod"/>
            </a:pPr>
            <a:r>
              <a:rPr lang="en-US" sz="1800" dirty="0"/>
              <a:t>Expected value of future costs</a:t>
            </a:r>
          </a:p>
          <a:p>
            <a:pPr marL="457200" indent="-457200">
              <a:buFont typeface="+mj-lt"/>
              <a:buAutoNum type="arabicPeriod"/>
            </a:pPr>
            <a:r>
              <a:rPr lang="en-US" sz="1800" dirty="0"/>
              <a:t>Provides for all costs of risk transfer</a:t>
            </a:r>
          </a:p>
          <a:p>
            <a:pPr marL="457200" indent="-457200">
              <a:buFont typeface="+mj-lt"/>
              <a:buAutoNum type="arabicPeriod"/>
            </a:pPr>
            <a:r>
              <a:rPr lang="en-US" sz="1800" dirty="0"/>
              <a:t>Provides for all costs of individual risk transfer</a:t>
            </a:r>
          </a:p>
          <a:p>
            <a:pPr marL="457200" indent="-457200">
              <a:buFont typeface="+mj-lt"/>
              <a:buAutoNum type="arabicPeriod"/>
            </a:pPr>
            <a:r>
              <a:rPr lang="en-US" sz="1800" dirty="0" smtClean="0"/>
              <a:t>Reasonable rate estimates </a:t>
            </a:r>
            <a:r>
              <a:rPr lang="en-US" sz="1800" dirty="0"/>
              <a:t>all future costs of risk transfer</a:t>
            </a:r>
          </a:p>
          <a:p>
            <a:endParaRPr lang="en-US" dirty="0"/>
          </a:p>
        </p:txBody>
      </p:sp>
      <p:sp>
        <p:nvSpPr>
          <p:cNvPr id="7" name="Slide Number Placeholder 6"/>
          <p:cNvSpPr>
            <a:spLocks noGrp="1"/>
          </p:cNvSpPr>
          <p:nvPr>
            <p:ph type="sldNum" sz="quarter" idx="12"/>
          </p:nvPr>
        </p:nvSpPr>
        <p:spPr/>
        <p:txBody>
          <a:bodyPr/>
          <a:lstStyle/>
          <a:p>
            <a:pPr>
              <a:defRPr/>
            </a:pPr>
            <a:fld id="{9A7B4C8B-F8C1-4480-ADCB-1FB9116D9DE1}" type="slidenum">
              <a:rPr lang="en-US" smtClean="0"/>
              <a:pPr>
                <a:defRPr/>
              </a:pPr>
              <a:t>11</a:t>
            </a:fld>
            <a:endParaRPr lang="en-US"/>
          </a:p>
        </p:txBody>
      </p:sp>
      <p:sp>
        <p:nvSpPr>
          <p:cNvPr id="8" name="TextBox 7"/>
          <p:cNvSpPr txBox="1"/>
          <p:nvPr/>
        </p:nvSpPr>
        <p:spPr>
          <a:xfrm>
            <a:off x="4633912" y="4723134"/>
            <a:ext cx="4040188" cy="261610"/>
          </a:xfrm>
          <a:prstGeom prst="rect">
            <a:avLst/>
          </a:prstGeom>
          <a:noFill/>
        </p:spPr>
        <p:txBody>
          <a:bodyPr wrap="square" rtlCol="0">
            <a:spAutoFit/>
          </a:bodyPr>
          <a:lstStyle/>
          <a:p>
            <a:r>
              <a:rPr lang="en-US" sz="1100" dirty="0" smtClean="0"/>
              <a:t>SOURCE: CAS Statement of Ratemaking Principles (1988).</a:t>
            </a:r>
            <a:endParaRPr lang="en-US" sz="1100" dirty="0"/>
          </a:p>
        </p:txBody>
      </p:sp>
      <p:sp>
        <p:nvSpPr>
          <p:cNvPr id="9"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dirty="0" smtClean="0">
                <a:solidFill>
                  <a:schemeClr val="bg1"/>
                </a:solidFill>
              </a:rPr>
              <a:t>For Most Products, Supply and Demand Set Price–But Not In Insurance. Insurance Rates Are Tied to Loss, Expense.</a:t>
            </a:r>
            <a:endParaRPr lang="en-US" altLang="en-US" sz="2000" b="1" dirty="0">
              <a:solidFill>
                <a:schemeClr val="bg1"/>
              </a:solidFill>
            </a:endParaRPr>
          </a:p>
        </p:txBody>
      </p:sp>
      <p:sp>
        <p:nvSpPr>
          <p:cNvPr id="10" name="AutoShape 7"/>
          <p:cNvSpPr>
            <a:spLocks noChangeArrowheads="1"/>
          </p:cNvSpPr>
          <p:nvPr/>
        </p:nvSpPr>
        <p:spPr bwMode="blackWhite">
          <a:xfrm>
            <a:off x="442912" y="4925155"/>
            <a:ext cx="2313112" cy="727969"/>
          </a:xfrm>
          <a:prstGeom prst="wedgeRectCallout">
            <a:avLst>
              <a:gd name="adj1" fmla="val 19932"/>
              <a:gd name="adj2" fmla="val -84665"/>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u="sng" dirty="0" smtClean="0">
                <a:solidFill>
                  <a:srgbClr val="FFC000"/>
                </a:solidFill>
              </a:rPr>
              <a:t>None</a:t>
            </a:r>
            <a:r>
              <a:rPr lang="en-US" sz="1600" b="1" dirty="0" smtClean="0">
                <a:solidFill>
                  <a:srgbClr val="FFC000"/>
                </a:solidFill>
              </a:rPr>
              <a:t> </a:t>
            </a:r>
            <a:r>
              <a:rPr lang="en-US" sz="1600" b="1" dirty="0" smtClean="0">
                <a:solidFill>
                  <a:srgbClr val="FFFFFF"/>
                </a:solidFill>
              </a:rPr>
              <a:t>of These Are Related to Projected Expenses</a:t>
            </a:r>
            <a:endParaRPr lang="en-US" sz="1600" b="1" dirty="0">
              <a:solidFill>
                <a:srgbClr val="FFFFFF"/>
              </a:solidFill>
            </a:endParaRPr>
          </a:p>
        </p:txBody>
      </p:sp>
      <p:sp>
        <p:nvSpPr>
          <p:cNvPr id="12" name="AutoShape 7"/>
          <p:cNvSpPr>
            <a:spLocks noChangeArrowheads="1"/>
          </p:cNvSpPr>
          <p:nvPr/>
        </p:nvSpPr>
        <p:spPr bwMode="blackWhite">
          <a:xfrm>
            <a:off x="3870664" y="5323205"/>
            <a:ext cx="4815341" cy="417166"/>
          </a:xfrm>
          <a:prstGeom prst="wedgeRectCallout">
            <a:avLst>
              <a:gd name="adj1" fmla="val 18641"/>
              <a:gd name="adj2" fmla="val -142124"/>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u="sng" dirty="0" smtClean="0">
                <a:solidFill>
                  <a:srgbClr val="FFC000"/>
                </a:solidFill>
              </a:rPr>
              <a:t>All</a:t>
            </a:r>
            <a:r>
              <a:rPr lang="en-US" sz="1600" b="1" dirty="0" smtClean="0">
                <a:solidFill>
                  <a:srgbClr val="FFC000"/>
                </a:solidFill>
              </a:rPr>
              <a:t> </a:t>
            </a:r>
            <a:r>
              <a:rPr lang="en-US" sz="1600" b="1" dirty="0" smtClean="0">
                <a:solidFill>
                  <a:srgbClr val="FFFFFF"/>
                </a:solidFill>
              </a:rPr>
              <a:t>of These Are Related to Projected Expenses</a:t>
            </a:r>
            <a:endParaRPr lang="en-US" sz="1600" b="1" dirty="0">
              <a:solidFill>
                <a:srgbClr val="FFFFFF"/>
              </a:solidFill>
            </a:endParaRPr>
          </a:p>
        </p:txBody>
      </p:sp>
    </p:spTree>
    <p:extLst>
      <p:ext uri="{BB962C8B-B14F-4D97-AF65-F5344CB8AC3E}">
        <p14:creationId xmlns:p14="http://schemas.microsoft.com/office/powerpoint/2010/main" val="2012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50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grpId="0" nodeType="afterEffect">
                                  <p:stCondLst>
                                    <p:cond delay="50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50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fade">
                                      <p:cBhvr>
                                        <p:cTn id="46" dur="1000"/>
                                        <p:tgtEl>
                                          <p:spTgt spid="6">
                                            <p:txEl>
                                              <p:pRg st="2" end="2"/>
                                            </p:txEl>
                                          </p:spTgt>
                                        </p:tgtEl>
                                      </p:cBhvr>
                                    </p:animEffect>
                                    <p:anim calcmode="lin" valueType="num">
                                      <p:cBhvr>
                                        <p:cTn id="4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1000"/>
                                        <p:tgtEl>
                                          <p:spTgt spid="6">
                                            <p:txEl>
                                              <p:pRg st="3" end="3"/>
                                            </p:txEl>
                                          </p:spTgt>
                                        </p:tgtEl>
                                      </p:cBhvr>
                                    </p:animEffect>
                                    <p:anim calcmode="lin" valueType="num">
                                      <p:cBhvr>
                                        <p:cTn id="5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10" presetClass="entr" presetSubtype="0" fill="hold" grpId="0" nodeType="after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Elasticity of Demand</a:t>
            </a:r>
            <a:endParaRPr lang="en-US" u="sng"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84817" y="1216240"/>
            <a:ext cx="4709867" cy="2760956"/>
          </a:xfrm>
        </p:spPr>
      </p:pic>
      <p:sp>
        <p:nvSpPr>
          <p:cNvPr id="4" name="Text Placeholder 3"/>
          <p:cNvSpPr>
            <a:spLocks noGrp="1"/>
          </p:cNvSpPr>
          <p:nvPr>
            <p:ph type="body" sz="half" idx="2"/>
          </p:nvPr>
        </p:nvSpPr>
        <p:spPr>
          <a:xfrm>
            <a:off x="376517" y="1423637"/>
            <a:ext cx="3200401" cy="4625837"/>
          </a:xfrm>
        </p:spPr>
        <p:txBody>
          <a:bodyPr/>
          <a:lstStyle/>
          <a:p>
            <a:pPr marL="285750" indent="-285750">
              <a:buSzPct val="150000"/>
              <a:buFont typeface="Wingdings" panose="05000000000000000000" pitchFamily="2" charset="2"/>
              <a:buChar char="§"/>
            </a:pPr>
            <a:r>
              <a:rPr lang="en-US" sz="1800" dirty="0" smtClean="0"/>
              <a:t>Econ 101: How </a:t>
            </a:r>
            <a:r>
              <a:rPr lang="en-US" sz="1800" dirty="0"/>
              <a:t>M</a:t>
            </a:r>
            <a:r>
              <a:rPr lang="en-US" sz="1800" dirty="0" smtClean="0"/>
              <a:t>uch Will Sales Fall If Price Rises?</a:t>
            </a:r>
          </a:p>
          <a:p>
            <a:pPr marL="285750" indent="-285750">
              <a:buSzPct val="150000"/>
              <a:buFont typeface="Wingdings" panose="05000000000000000000" pitchFamily="2" charset="2"/>
              <a:buChar char="§"/>
            </a:pPr>
            <a:r>
              <a:rPr lang="en-US" sz="1800" dirty="0"/>
              <a:t>Steep Demand Curve → </a:t>
            </a:r>
            <a:r>
              <a:rPr lang="en-US" sz="1800" dirty="0" smtClean="0"/>
              <a:t>Consumer Doesn’t Care Much If Prices Rise</a:t>
            </a:r>
          </a:p>
          <a:p>
            <a:pPr marL="285750" indent="-285750">
              <a:buSzPct val="150000"/>
              <a:buFont typeface="Wingdings" panose="05000000000000000000" pitchFamily="2" charset="2"/>
              <a:buChar char="§"/>
            </a:pPr>
            <a:r>
              <a:rPr lang="en-US" sz="1800" dirty="0" smtClean="0"/>
              <a:t>Companies that Understand Demand for their Products Have a Competitive Advantage</a:t>
            </a:r>
          </a:p>
          <a:p>
            <a:pPr marL="285750" indent="-285750">
              <a:buSzPct val="150000"/>
              <a:buFont typeface="Wingdings" panose="05000000000000000000" pitchFamily="2" charset="2"/>
              <a:buChar char="§"/>
            </a:pPr>
            <a:r>
              <a:rPr lang="en-US" sz="1800" dirty="0" smtClean="0"/>
              <a:t>Many industries are characterized by rapid and frequent price changes over time and/or across consumer segments;   </a:t>
            </a:r>
            <a:r>
              <a:rPr lang="en-US" sz="1800" i="1" dirty="0" smtClean="0"/>
              <a:t>…But Not Insurers </a:t>
            </a:r>
          </a:p>
          <a:p>
            <a:pPr>
              <a:buSzPct val="150000"/>
            </a:pPr>
            <a:endParaRPr lang="en-US" sz="1800" dirty="0" smtClean="0"/>
          </a:p>
          <a:p>
            <a:pPr>
              <a:buSzPct val="150000"/>
            </a:pPr>
            <a:endParaRPr lang="en-US" sz="1800" dirty="0"/>
          </a:p>
        </p:txBody>
      </p:sp>
      <p:sp>
        <p:nvSpPr>
          <p:cNvPr id="5" name="Slide Number Placeholder 4"/>
          <p:cNvSpPr>
            <a:spLocks noGrp="1"/>
          </p:cNvSpPr>
          <p:nvPr>
            <p:ph type="sldNum" sz="quarter" idx="12"/>
          </p:nvPr>
        </p:nvSpPr>
        <p:spPr/>
        <p:txBody>
          <a:bodyPr/>
          <a:lstStyle/>
          <a:p>
            <a:pPr>
              <a:defRPr/>
            </a:pPr>
            <a:fld id="{13E2EC06-222A-42D0-87E9-064A6BEAE80C}" type="slidenum">
              <a:rPr lang="en-US" smtClean="0"/>
              <a:pPr>
                <a:defRPr/>
              </a:pPr>
              <a:t>12</a:t>
            </a:fld>
            <a:endParaRPr lang="en-US"/>
          </a:p>
        </p:txBody>
      </p:sp>
      <p:sp>
        <p:nvSpPr>
          <p:cNvPr id="7" name="Title 1"/>
          <p:cNvSpPr txBox="1">
            <a:spLocks/>
          </p:cNvSpPr>
          <p:nvPr/>
        </p:nvSpPr>
        <p:spPr bwMode="black">
          <a:xfrm>
            <a:off x="271817" y="90488"/>
            <a:ext cx="7400925" cy="860425"/>
          </a:xfrm>
          <a:prstGeom prst="rect">
            <a:avLst/>
          </a:prstGeom>
          <a:noFill/>
          <a:ln w="9525">
            <a:noFill/>
            <a:miter lim="800000"/>
            <a:headEnd/>
            <a:tailEnd/>
          </a:ln>
        </p:spPr>
        <p:txBody>
          <a:bodyPr vert="horz" wrap="square" lIns="45720" tIns="45720" rIns="45720" bIns="45720" numCol="1" rtlCol="0" anchor="b" anchorCtr="0" compatLnSpc="1">
            <a:prstTxWarp prst="textNoShape">
              <a:avLst/>
            </a:prstTxWarp>
          </a:bodyPr>
          <a:lstStyle>
            <a:lvl1pPr algn="l" defTabSz="114300" rtl="0" eaLnBrk="0" fontAlgn="base" hangingPunct="0">
              <a:lnSpc>
                <a:spcPct val="90000"/>
              </a:lnSpc>
              <a:spcBef>
                <a:spcPct val="0"/>
              </a:spcBef>
              <a:spcAft>
                <a:spcPct val="0"/>
              </a:spcAft>
              <a:defRPr sz="2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3000" kern="0" dirty="0" smtClean="0"/>
              <a:t>Econ 101: Determination </a:t>
            </a:r>
            <a:br>
              <a:rPr lang="en-US" sz="3000" kern="0" dirty="0" smtClean="0"/>
            </a:br>
            <a:r>
              <a:rPr lang="en-US" sz="3000" kern="0" dirty="0" smtClean="0"/>
              <a:t>of Supply and Demand</a:t>
            </a:r>
            <a:endParaRPr lang="en-US" sz="3000" kern="0" dirty="0"/>
          </a:p>
        </p:txBody>
      </p:sp>
      <p:sp>
        <p:nvSpPr>
          <p:cNvPr id="9" name="AutoShape 7"/>
          <p:cNvSpPr>
            <a:spLocks noChangeArrowheads="1"/>
          </p:cNvSpPr>
          <p:nvPr/>
        </p:nvSpPr>
        <p:spPr bwMode="blackWhite">
          <a:xfrm>
            <a:off x="4096566" y="4429957"/>
            <a:ext cx="1447568" cy="727969"/>
          </a:xfrm>
          <a:prstGeom prst="wedgeRectCallout">
            <a:avLst>
              <a:gd name="adj1" fmla="val 12256"/>
              <a:gd name="adj2" fmla="val -163933"/>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Example: Gasoline</a:t>
            </a:r>
            <a:endParaRPr lang="en-US" sz="1600" b="1" dirty="0">
              <a:solidFill>
                <a:srgbClr val="FFFFFF"/>
              </a:solidFill>
            </a:endParaRPr>
          </a:p>
        </p:txBody>
      </p:sp>
      <p:sp>
        <p:nvSpPr>
          <p:cNvPr id="10" name="AutoShape 7"/>
          <p:cNvSpPr>
            <a:spLocks noChangeArrowheads="1"/>
          </p:cNvSpPr>
          <p:nvPr/>
        </p:nvSpPr>
        <p:spPr bwMode="blackWhite">
          <a:xfrm>
            <a:off x="6699203" y="4429957"/>
            <a:ext cx="1447568" cy="727969"/>
          </a:xfrm>
          <a:prstGeom prst="wedgeRectCallout">
            <a:avLst>
              <a:gd name="adj1" fmla="val 39854"/>
              <a:gd name="adj2" fmla="val -227348"/>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Example: Shell Gasoline</a:t>
            </a:r>
            <a:endParaRPr lang="en-US" sz="1600" b="1" dirty="0">
              <a:solidFill>
                <a:srgbClr val="FFFFFF"/>
              </a:solidFill>
            </a:endParaRPr>
          </a:p>
        </p:txBody>
      </p:sp>
      <p:sp>
        <p:nvSpPr>
          <p:cNvPr id="11" name="Rectangle 4"/>
          <p:cNvSpPr>
            <a:spLocks noChangeArrowheads="1"/>
          </p:cNvSpPr>
          <p:nvPr/>
        </p:nvSpPr>
        <p:spPr bwMode="blackWhite">
          <a:xfrm>
            <a:off x="457200" y="6126163"/>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dirty="0" smtClean="0">
                <a:solidFill>
                  <a:schemeClr val="bg1"/>
                </a:solidFill>
              </a:rPr>
              <a:t>Now Many Non-Insurance Companies Use Very Sophisticated Computer Algorithms to Model Elasticity of Demand.</a:t>
            </a:r>
            <a:endParaRPr lang="en-US" altLang="en-US" sz="2000" b="1" dirty="0">
              <a:solidFill>
                <a:schemeClr val="bg1"/>
              </a:solidFill>
            </a:endParaRPr>
          </a:p>
        </p:txBody>
      </p:sp>
    </p:spTree>
    <p:extLst>
      <p:ext uri="{BB962C8B-B14F-4D97-AF65-F5344CB8AC3E}">
        <p14:creationId xmlns:p14="http://schemas.microsoft.com/office/powerpoint/2010/main" val="90372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Industries Routinely Change Prices on a Near Continuous Basis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753036" y="1053546"/>
            <a:ext cx="2710940" cy="4419443"/>
          </a:xfrm>
          <a:ln>
            <a:solidFill>
              <a:schemeClr val="tx1"/>
            </a:solidFill>
          </a:ln>
          <a:scene3d>
            <a:camera prst="perspectiveContrastingRightFacing"/>
            <a:lightRig rig="threePt" dir="t"/>
          </a:scene3d>
        </p:spPr>
      </p:pic>
      <p:sp>
        <p:nvSpPr>
          <p:cNvPr id="4" name="Content Placeholder 3"/>
          <p:cNvSpPr>
            <a:spLocks noGrp="1"/>
          </p:cNvSpPr>
          <p:nvPr>
            <p:ph sz="half" idx="2"/>
          </p:nvPr>
        </p:nvSpPr>
        <p:spPr>
          <a:xfrm>
            <a:off x="3904129" y="1022363"/>
            <a:ext cx="4696945" cy="5071405"/>
          </a:xfrm>
        </p:spPr>
        <p:txBody>
          <a:bodyPr/>
          <a:lstStyle/>
          <a:p>
            <a:r>
              <a:rPr lang="en-US" dirty="0" smtClean="0"/>
              <a:t>Computer-Driven Dynamic Pricing Sets Rates for:</a:t>
            </a:r>
          </a:p>
          <a:p>
            <a:pPr lvl="1"/>
            <a:r>
              <a:rPr lang="en-US" dirty="0" smtClean="0"/>
              <a:t>Hotels</a:t>
            </a:r>
            <a:endParaRPr lang="en-US" dirty="0"/>
          </a:p>
          <a:p>
            <a:pPr lvl="1"/>
            <a:r>
              <a:rPr lang="en-US" dirty="0" smtClean="0"/>
              <a:t>Airline </a:t>
            </a:r>
            <a:r>
              <a:rPr lang="en-US" dirty="0"/>
              <a:t>Tickets</a:t>
            </a:r>
          </a:p>
          <a:p>
            <a:pPr lvl="1"/>
            <a:r>
              <a:rPr lang="en-US" dirty="0"/>
              <a:t>Uber Rides</a:t>
            </a:r>
          </a:p>
          <a:p>
            <a:r>
              <a:rPr lang="en-US" dirty="0" smtClean="0"/>
              <a:t>Prices Change</a:t>
            </a:r>
          </a:p>
          <a:p>
            <a:pPr lvl="1"/>
            <a:r>
              <a:rPr lang="en-US" dirty="0" smtClean="0"/>
              <a:t>Weekly</a:t>
            </a:r>
          </a:p>
          <a:p>
            <a:pPr lvl="1"/>
            <a:r>
              <a:rPr lang="en-US" dirty="0" smtClean="0"/>
              <a:t>Daily</a:t>
            </a:r>
          </a:p>
          <a:p>
            <a:pPr lvl="1"/>
            <a:r>
              <a:rPr lang="en-US" i="1" dirty="0" smtClean="0"/>
              <a:t>Instantaneously</a:t>
            </a:r>
            <a:endParaRPr lang="en-US" i="1" dirty="0"/>
          </a:p>
        </p:txBody>
      </p:sp>
      <p:sp>
        <p:nvSpPr>
          <p:cNvPr id="5" name="Slide Number Placeholder 4"/>
          <p:cNvSpPr>
            <a:spLocks noGrp="1"/>
          </p:cNvSpPr>
          <p:nvPr>
            <p:ph type="sldNum" sz="quarter" idx="12"/>
          </p:nvPr>
        </p:nvSpPr>
        <p:spPr/>
        <p:txBody>
          <a:bodyPr/>
          <a:lstStyle/>
          <a:p>
            <a:pPr>
              <a:defRPr/>
            </a:pPr>
            <a:fld id="{DB690DBB-527D-49DE-BE17-F2C090C1D32C}" type="slidenum">
              <a:rPr lang="en-US" smtClean="0"/>
              <a:pPr>
                <a:defRPr/>
              </a:pPr>
              <a:t>13</a:t>
            </a:fld>
            <a:endParaRPr lang="en-US"/>
          </a:p>
        </p:txBody>
      </p:sp>
      <p:sp>
        <p:nvSpPr>
          <p:cNvPr id="6" name="Rectangle 4"/>
          <p:cNvSpPr>
            <a:spLocks noChangeArrowheads="1"/>
          </p:cNvSpPr>
          <p:nvPr/>
        </p:nvSpPr>
        <p:spPr bwMode="blackWhite">
          <a:xfrm>
            <a:off x="442912" y="6061313"/>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2000" b="1" dirty="0" smtClean="0">
                <a:solidFill>
                  <a:schemeClr val="bg1"/>
                </a:solidFill>
              </a:rPr>
              <a:t>Outside Insurance, Companies Often Vary Prices Tremendously – Across Customers and Over Time</a:t>
            </a:r>
            <a:endParaRPr lang="en-US" altLang="en-US" sz="2000" b="1" dirty="0">
              <a:solidFill>
                <a:schemeClr val="bg1"/>
              </a:solidFill>
            </a:endParaRPr>
          </a:p>
        </p:txBody>
      </p:sp>
    </p:spTree>
    <p:extLst>
      <p:ext uri="{BB962C8B-B14F-4D97-AF65-F5344CB8AC3E}">
        <p14:creationId xmlns:p14="http://schemas.microsoft.com/office/powerpoint/2010/main" val="34582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Have Insurers Always Optimized Prices?</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14</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Tree>
    <p:extLst>
      <p:ext uri="{BB962C8B-B14F-4D97-AF65-F5344CB8AC3E}">
        <p14:creationId xmlns:p14="http://schemas.microsoft.com/office/powerpoint/2010/main" val="26276520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Rates Always Adhere to Projected Loss?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69705" y="1270930"/>
            <a:ext cx="6229670" cy="3702240"/>
          </a:xfrm>
          <a:ln>
            <a:solidFill>
              <a:schemeClr val="tx1"/>
            </a:solidFill>
          </a:ln>
        </p:spPr>
      </p:pic>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15</a:t>
            </a:fld>
            <a:endParaRPr lang="en-US"/>
          </a:p>
        </p:txBody>
      </p:sp>
      <p:sp>
        <p:nvSpPr>
          <p:cNvPr id="6" name="Rectangle 5"/>
          <p:cNvSpPr/>
          <p:nvPr/>
        </p:nvSpPr>
        <p:spPr>
          <a:xfrm rot="19617704">
            <a:off x="1510958" y="3325359"/>
            <a:ext cx="1197258" cy="13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REDACTED</a:t>
            </a:r>
            <a:endParaRPr lang="en-US" sz="1400" b="1" dirty="0">
              <a:solidFill>
                <a:schemeClr val="bg1"/>
              </a:solidFill>
              <a:latin typeface="Arial" panose="020B0604020202020204" pitchFamily="34" charset="0"/>
              <a:cs typeface="Arial" panose="020B0604020202020204" pitchFamily="34" charset="0"/>
            </a:endParaRPr>
          </a:p>
        </p:txBody>
      </p:sp>
      <p:sp>
        <p:nvSpPr>
          <p:cNvPr id="8"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Is That Acceptable in the Actuarial Profession? Does </a:t>
            </a:r>
            <a:r>
              <a:rPr lang="en-US" sz="2000" b="1" dirty="0">
                <a:solidFill>
                  <a:schemeClr val="bg1"/>
                </a:solidFill>
              </a:rPr>
              <a:t>Current Practice Conform to Ratemaking Principles?</a:t>
            </a:r>
          </a:p>
        </p:txBody>
      </p:sp>
      <p:sp>
        <p:nvSpPr>
          <p:cNvPr id="9" name="AutoShape 7"/>
          <p:cNvSpPr>
            <a:spLocks noChangeArrowheads="1"/>
          </p:cNvSpPr>
          <p:nvPr/>
        </p:nvSpPr>
        <p:spPr bwMode="blackWhite">
          <a:xfrm>
            <a:off x="7377345" y="1173283"/>
            <a:ext cx="1447568" cy="1294709"/>
          </a:xfrm>
          <a:prstGeom prst="wedgeRectCallout">
            <a:avLst>
              <a:gd name="adj1" fmla="val -79736"/>
              <a:gd name="adj2" fmla="val 178113"/>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Companies Rarely Take the Indicated Rate, Often Charging Less</a:t>
            </a:r>
            <a:endParaRPr lang="en-US" sz="1600" b="1" dirty="0">
              <a:solidFill>
                <a:srgbClr val="FFFFFF"/>
              </a:solidFill>
            </a:endParaRPr>
          </a:p>
        </p:txBody>
      </p:sp>
      <p:sp>
        <p:nvSpPr>
          <p:cNvPr id="10" name="Text Box 5"/>
          <p:cNvSpPr txBox="1">
            <a:spLocks noChangeArrowheads="1"/>
          </p:cNvSpPr>
          <p:nvPr/>
        </p:nvSpPr>
        <p:spPr bwMode="auto">
          <a:xfrm>
            <a:off x="100012" y="5423684"/>
            <a:ext cx="87249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smtClean="0"/>
              <a:t>Sources</a:t>
            </a:r>
            <a:r>
              <a:rPr lang="en-US" altLang="en-US" sz="1100" dirty="0"/>
              <a:t>: </a:t>
            </a:r>
            <a:r>
              <a:rPr lang="en-US" altLang="en-US" sz="1100" dirty="0" smtClean="0"/>
              <a:t>System for Electronic Rate and Form Filing (SERFF) via SNL Financial; Insurance </a:t>
            </a:r>
            <a:r>
              <a:rPr lang="en-US" altLang="en-US" sz="1100" dirty="0"/>
              <a:t>Information </a:t>
            </a:r>
            <a:r>
              <a:rPr lang="en-US" altLang="en-US" sz="1100" dirty="0" smtClean="0"/>
              <a:t>Institute.</a:t>
            </a:r>
            <a:endParaRPr lang="en-US" altLang="en-US" sz="1100" dirty="0"/>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1917682" y="2109995"/>
              <a:ext cx="532800" cy="20520"/>
            </p14:xfrm>
          </p:contentPart>
        </mc:Choice>
        <mc:Fallback xmlns="">
          <p:pic>
            <p:nvPicPr>
              <p:cNvPr id="11" name="Ink 10"/>
              <p:cNvPicPr/>
              <p:nvPr/>
            </p:nvPicPr>
            <p:blipFill>
              <a:blip r:embed="rId4"/>
              <a:stretch>
                <a:fillRect/>
              </a:stretch>
            </p:blipFill>
            <p:spPr>
              <a:xfrm>
                <a:off x="1903282" y="2081555"/>
                <a:ext cx="561600" cy="77760"/>
              </a:xfrm>
              <a:prstGeom prst="rect">
                <a:avLst/>
              </a:prstGeom>
            </p:spPr>
          </p:pic>
        </mc:Fallback>
      </mc:AlternateContent>
      <p:sp>
        <p:nvSpPr>
          <p:cNvPr id="12" name="AutoShape 7"/>
          <p:cNvSpPr>
            <a:spLocks noChangeArrowheads="1"/>
          </p:cNvSpPr>
          <p:nvPr/>
        </p:nvSpPr>
        <p:spPr bwMode="blackWhite">
          <a:xfrm>
            <a:off x="73155" y="3122050"/>
            <a:ext cx="1258496" cy="1041577"/>
          </a:xfrm>
          <a:prstGeom prst="wedgeRectCallout">
            <a:avLst>
              <a:gd name="adj1" fmla="val 91097"/>
              <a:gd name="adj2" fmla="val -133421"/>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Regulators Are Generally OK With That.</a:t>
            </a:r>
            <a:endParaRPr lang="en-US" sz="1600" b="1" dirty="0">
              <a:solidFill>
                <a:srgbClr val="FFFFFF"/>
              </a:solidFill>
            </a:endParaRPr>
          </a:p>
        </p:txBody>
      </p:sp>
    </p:spTree>
    <p:extLst>
      <p:ext uri="{BB962C8B-B14F-4D97-AF65-F5344CB8AC3E}">
        <p14:creationId xmlns:p14="http://schemas.microsoft.com/office/powerpoint/2010/main" val="3620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Adjustments (Optimizations?)</a:t>
            </a:r>
            <a:endParaRPr lang="en-US" dirty="0"/>
          </a:p>
        </p:txBody>
      </p:sp>
      <p:sp>
        <p:nvSpPr>
          <p:cNvPr id="3" name="Content Placeholder 2"/>
          <p:cNvSpPr>
            <a:spLocks noGrp="1"/>
          </p:cNvSpPr>
          <p:nvPr>
            <p:ph idx="1"/>
          </p:nvPr>
        </p:nvSpPr>
        <p:spPr>
          <a:xfrm>
            <a:off x="495300" y="1308847"/>
            <a:ext cx="8153400" cy="2464163"/>
          </a:xfrm>
        </p:spPr>
        <p:txBody>
          <a:bodyPr/>
          <a:lstStyle/>
          <a:p>
            <a:pPr marL="0" indent="0">
              <a:buNone/>
            </a:pPr>
            <a:r>
              <a:rPr lang="en-US" sz="1800" b="1" dirty="0" smtClean="0"/>
              <a:t>By the Insurer</a:t>
            </a:r>
          </a:p>
          <a:p>
            <a:pPr lvl="1"/>
            <a:r>
              <a:rPr lang="en-US" sz="1800" dirty="0" smtClean="0"/>
              <a:t>Young Drivers Undercharged – Don’t Want to Lose the Parents (Class Plan)</a:t>
            </a:r>
          </a:p>
          <a:p>
            <a:pPr lvl="1"/>
            <a:r>
              <a:rPr lang="en-US" sz="1800" dirty="0" smtClean="0"/>
              <a:t>Implementation of New Class </a:t>
            </a:r>
            <a:r>
              <a:rPr lang="en-US" sz="1800" dirty="0"/>
              <a:t>Plan </a:t>
            </a:r>
            <a:r>
              <a:rPr lang="en-US" sz="1800" dirty="0" smtClean="0"/>
              <a:t>– Minimize Rate Shock (Individual)</a:t>
            </a:r>
          </a:p>
          <a:p>
            <a:pPr lvl="1"/>
            <a:r>
              <a:rPr lang="en-US" sz="1800" dirty="0" smtClean="0"/>
              <a:t>Post-Merger Rate Stabilization Factor (Individual)</a:t>
            </a:r>
            <a:endParaRPr lang="en-US" sz="1800"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16</a:t>
            </a:fld>
            <a:endParaRPr lang="en-US"/>
          </a:p>
        </p:txBody>
      </p:sp>
      <p:sp>
        <p:nvSpPr>
          <p:cNvPr id="5" name="Rectangle 4"/>
          <p:cNvSpPr>
            <a:spLocks noChangeArrowheads="1"/>
          </p:cNvSpPr>
          <p:nvPr/>
        </p:nvSpPr>
        <p:spPr bwMode="blackWhite">
          <a:xfrm>
            <a:off x="442912" y="5477522"/>
            <a:ext cx="8382000" cy="9144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Insurers Have Been Adjusting Rates for Reasons Unrelated to Loss for Decades – Usually Charging Less Than Indicated. Was That Wrong?  Regulators Generally Approved of It.</a:t>
            </a:r>
            <a:endParaRPr lang="en-US" sz="2000" b="1" dirty="0">
              <a:solidFill>
                <a:schemeClr val="bg1"/>
              </a:solidFill>
            </a:endParaRPr>
          </a:p>
        </p:txBody>
      </p:sp>
      <p:sp>
        <p:nvSpPr>
          <p:cNvPr id="6" name="Text Placeholder 3"/>
          <p:cNvSpPr txBox="1">
            <a:spLocks/>
          </p:cNvSpPr>
          <p:nvPr/>
        </p:nvSpPr>
        <p:spPr>
          <a:xfrm>
            <a:off x="495300" y="3305194"/>
            <a:ext cx="8553450" cy="3086728"/>
          </a:xfrm>
          <a:prstGeom prst="rect">
            <a:avLst/>
          </a:prstGeom>
        </p:spPr>
        <p:txBody>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buSzPct val="150000"/>
              <a:buNone/>
            </a:pPr>
            <a:r>
              <a:rPr lang="en-US" sz="1800" b="1" kern="0" dirty="0" smtClean="0"/>
              <a:t>Insurers Have. . .</a:t>
            </a:r>
          </a:p>
          <a:p>
            <a:pPr lvl="1">
              <a:buSzPct val="150000"/>
            </a:pPr>
            <a:r>
              <a:rPr lang="en-US" sz="1800" dirty="0"/>
              <a:t>Infrequent (Annual) Rate Changes</a:t>
            </a:r>
          </a:p>
          <a:p>
            <a:pPr lvl="1">
              <a:buSzPct val="150000"/>
            </a:pPr>
            <a:r>
              <a:rPr lang="en-US" sz="1800" dirty="0"/>
              <a:t>Traditionally Optimized in Tiny Adjustments Compared to Many Other Industries</a:t>
            </a:r>
          </a:p>
          <a:p>
            <a:pPr lvl="1">
              <a:buSzPct val="150000"/>
            </a:pPr>
            <a:r>
              <a:rPr lang="en-US" sz="1800" dirty="0"/>
              <a:t>Charged Less Than Indicated in Vast Majority of Cases</a:t>
            </a:r>
          </a:p>
          <a:p>
            <a:pPr>
              <a:buSzPct val="150000"/>
            </a:pPr>
            <a:endParaRPr lang="en-US" sz="1800" kern="0" dirty="0"/>
          </a:p>
        </p:txBody>
      </p:sp>
    </p:spTree>
    <p:extLst>
      <p:ext uri="{BB962C8B-B14F-4D97-AF65-F5344CB8AC3E}">
        <p14:creationId xmlns:p14="http://schemas.microsoft.com/office/powerpoint/2010/main" val="6508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 presetClass="entr" presetSubtype="2" fill="hold" grpId="0" nodeType="afterEffect">
                                  <p:stCondLst>
                                    <p:cond delay="40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6">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Adjustments (Optimizations?)</a:t>
            </a:r>
            <a:endParaRPr lang="en-US" dirty="0"/>
          </a:p>
        </p:txBody>
      </p:sp>
      <p:sp>
        <p:nvSpPr>
          <p:cNvPr id="3" name="Content Placeholder 2"/>
          <p:cNvSpPr>
            <a:spLocks noGrp="1"/>
          </p:cNvSpPr>
          <p:nvPr>
            <p:ph idx="1"/>
          </p:nvPr>
        </p:nvSpPr>
        <p:spPr>
          <a:xfrm>
            <a:off x="495300" y="1308847"/>
            <a:ext cx="8153400" cy="4991941"/>
          </a:xfrm>
        </p:spPr>
        <p:txBody>
          <a:bodyPr/>
          <a:lstStyle/>
          <a:p>
            <a:pPr marL="0" indent="0">
              <a:buNone/>
            </a:pPr>
            <a:r>
              <a:rPr lang="en-US" b="1" dirty="0" smtClean="0"/>
              <a:t>By Government</a:t>
            </a:r>
          </a:p>
          <a:p>
            <a:pPr lvl="1"/>
            <a:r>
              <a:rPr lang="en-US" dirty="0" smtClean="0"/>
              <a:t>Proposition 103 (20% Rate Rollback) - 1988</a:t>
            </a:r>
          </a:p>
          <a:p>
            <a:pPr lvl="1"/>
            <a:r>
              <a:rPr lang="en-US" dirty="0" smtClean="0"/>
              <a:t>Flood Insurance (18% Cap on Rate Increases) - 2014</a:t>
            </a:r>
          </a:p>
          <a:p>
            <a:pPr lvl="1"/>
            <a:r>
              <a:rPr lang="en-US" dirty="0" smtClean="0"/>
              <a:t>Limit/Ban on Age/Gender As Rating Variable (~Seven States) – Ongoing</a:t>
            </a:r>
          </a:p>
          <a:p>
            <a:pPr lvl="1"/>
            <a:r>
              <a:rPr lang="en-US" dirty="0" smtClean="0"/>
              <a:t>Caps on Rate Changes in State-Run Pools and Plans</a:t>
            </a:r>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17</a:t>
            </a:fld>
            <a:endParaRPr lang="en-US"/>
          </a:p>
        </p:txBody>
      </p:sp>
      <p:sp>
        <p:nvSpPr>
          <p:cNvPr id="5"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Government Mandated Adjustments Often Unrelated to Expected Loss – Generally Charging Less than Actuarially Indicated Rates.</a:t>
            </a:r>
            <a:endParaRPr lang="en-US" sz="2000" b="1" dirty="0">
              <a:solidFill>
                <a:schemeClr val="bg1"/>
              </a:solidFill>
            </a:endParaRPr>
          </a:p>
        </p:txBody>
      </p:sp>
    </p:spTree>
    <p:extLst>
      <p:ext uri="{BB962C8B-B14F-4D97-AF65-F5344CB8AC3E}">
        <p14:creationId xmlns:p14="http://schemas.microsoft.com/office/powerpoint/2010/main" val="44180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P.O. Different From the Past?</a:t>
            </a:r>
            <a:endParaRPr lang="en-US" dirty="0"/>
          </a:p>
        </p:txBody>
      </p:sp>
      <p:sp>
        <p:nvSpPr>
          <p:cNvPr id="6" name="Text Placeholder 5"/>
          <p:cNvSpPr>
            <a:spLocks noGrp="1"/>
          </p:cNvSpPr>
          <p:nvPr>
            <p:ph type="body" idx="1"/>
          </p:nvPr>
        </p:nvSpPr>
        <p:spPr>
          <a:xfrm>
            <a:off x="457200" y="1278725"/>
            <a:ext cx="4040188" cy="639762"/>
          </a:xfrm>
        </p:spPr>
        <p:txBody>
          <a:bodyPr/>
          <a:lstStyle/>
          <a:p>
            <a:r>
              <a:rPr lang="en-US" dirty="0" smtClean="0"/>
              <a:t>Proponents</a:t>
            </a:r>
            <a:endParaRPr lang="en-US" dirty="0"/>
          </a:p>
        </p:txBody>
      </p:sp>
      <p:sp>
        <p:nvSpPr>
          <p:cNvPr id="7" name="Content Placeholder 6"/>
          <p:cNvSpPr>
            <a:spLocks noGrp="1"/>
          </p:cNvSpPr>
          <p:nvPr>
            <p:ph sz="half" idx="2"/>
          </p:nvPr>
        </p:nvSpPr>
        <p:spPr>
          <a:xfrm>
            <a:off x="457200" y="1918487"/>
            <a:ext cx="4040188" cy="4207676"/>
          </a:xfrm>
        </p:spPr>
        <p:txBody>
          <a:bodyPr/>
          <a:lstStyle/>
          <a:p>
            <a:r>
              <a:rPr lang="en-US" dirty="0" smtClean="0"/>
              <a:t>It’s Not, Except Software Replaces Subjective Process</a:t>
            </a:r>
          </a:p>
          <a:p>
            <a:pPr lvl="1"/>
            <a:r>
              <a:rPr lang="en-US" dirty="0" smtClean="0"/>
              <a:t>May Make Rates More Stable</a:t>
            </a:r>
          </a:p>
          <a:p>
            <a:r>
              <a:rPr lang="en-US" dirty="0" smtClean="0"/>
              <a:t>Allowed Under Current Actuarial Standards of Practice [Statement of Principles?]</a:t>
            </a:r>
          </a:p>
          <a:p>
            <a:pPr lvl="1"/>
            <a:endParaRPr lang="en-US" dirty="0"/>
          </a:p>
        </p:txBody>
      </p:sp>
      <p:sp>
        <p:nvSpPr>
          <p:cNvPr id="8" name="Text Placeholder 7"/>
          <p:cNvSpPr>
            <a:spLocks noGrp="1"/>
          </p:cNvSpPr>
          <p:nvPr>
            <p:ph type="body" sz="quarter" idx="3"/>
          </p:nvPr>
        </p:nvSpPr>
        <p:spPr>
          <a:xfrm>
            <a:off x="4645025" y="1270001"/>
            <a:ext cx="4041775" cy="639762"/>
          </a:xfrm>
        </p:spPr>
        <p:txBody>
          <a:bodyPr/>
          <a:lstStyle/>
          <a:p>
            <a:r>
              <a:rPr lang="en-US" dirty="0" smtClean="0"/>
              <a:t>Opponents</a:t>
            </a:r>
            <a:endParaRPr lang="en-US" dirty="0"/>
          </a:p>
        </p:txBody>
      </p:sp>
      <p:sp>
        <p:nvSpPr>
          <p:cNvPr id="9" name="Content Placeholder 8"/>
          <p:cNvSpPr>
            <a:spLocks noGrp="1"/>
          </p:cNvSpPr>
          <p:nvPr>
            <p:ph sz="quarter" idx="4"/>
          </p:nvPr>
        </p:nvSpPr>
        <p:spPr>
          <a:xfrm>
            <a:off x="4645025" y="1918487"/>
            <a:ext cx="4041775" cy="3951288"/>
          </a:xfrm>
        </p:spPr>
        <p:txBody>
          <a:bodyPr/>
          <a:lstStyle/>
          <a:p>
            <a:r>
              <a:rPr lang="en-US" dirty="0" smtClean="0"/>
              <a:t>Harms Customers, Particularly Those Who Shop Less </a:t>
            </a:r>
          </a:p>
          <a:p>
            <a:pPr lvl="1"/>
            <a:r>
              <a:rPr lang="en-US" dirty="0" smtClean="0"/>
              <a:t>Renewals and the Poor</a:t>
            </a:r>
          </a:p>
          <a:p>
            <a:r>
              <a:rPr lang="en-US" dirty="0" smtClean="0"/>
              <a:t>Conflicts With State Rating Laws </a:t>
            </a:r>
          </a:p>
          <a:p>
            <a:pPr lvl="1"/>
            <a:r>
              <a:rPr lang="en-US" dirty="0" smtClean="0"/>
              <a:t>‘Not to Be Excessive, Inadequate, Unfairly Discriminatory’</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DB690DBB-527D-49DE-BE17-F2C090C1D32C}" type="slidenum">
              <a:rPr lang="en-US" smtClean="0"/>
              <a:pPr>
                <a:defRPr/>
              </a:pPr>
              <a:t>18</a:t>
            </a:fld>
            <a:endParaRPr lang="en-US"/>
          </a:p>
        </p:txBody>
      </p:sp>
      <p:sp>
        <p:nvSpPr>
          <p:cNvPr id="10" name="Rectangle 4"/>
          <p:cNvSpPr>
            <a:spLocks noChangeArrowheads="1"/>
          </p:cNvSpPr>
          <p:nvPr/>
        </p:nvSpPr>
        <p:spPr bwMode="blackWhite">
          <a:xfrm>
            <a:off x="298450" y="6032496"/>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Each Side Has Counterarguments, of Course.</a:t>
            </a:r>
            <a:endParaRPr lang="en-US" sz="2000" b="1" dirty="0">
              <a:solidFill>
                <a:schemeClr val="bg1"/>
              </a:solidFill>
            </a:endParaRPr>
          </a:p>
        </p:txBody>
      </p:sp>
    </p:spTree>
    <p:extLst>
      <p:ext uri="{BB962C8B-B14F-4D97-AF65-F5344CB8AC3E}">
        <p14:creationId xmlns:p14="http://schemas.microsoft.com/office/powerpoint/2010/main" val="38260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Issues</a:t>
            </a:r>
            <a:endParaRPr lang="en-US" dirty="0"/>
          </a:p>
        </p:txBody>
      </p:sp>
      <p:sp>
        <p:nvSpPr>
          <p:cNvPr id="3" name="Content Placeholder 2"/>
          <p:cNvSpPr>
            <a:spLocks noGrp="1"/>
          </p:cNvSpPr>
          <p:nvPr>
            <p:ph idx="1"/>
          </p:nvPr>
        </p:nvSpPr>
        <p:spPr>
          <a:xfrm>
            <a:off x="495300" y="1225119"/>
            <a:ext cx="8153400" cy="5075670"/>
          </a:xfrm>
        </p:spPr>
        <p:txBody>
          <a:bodyPr/>
          <a:lstStyle/>
          <a:p>
            <a:r>
              <a:rPr lang="en-US" dirty="0" smtClean="0"/>
              <a:t>The principles in this Statement are </a:t>
            </a:r>
            <a:r>
              <a:rPr lang="en-US" b="1" i="1" u="sng" dirty="0" smtClean="0"/>
              <a:t>limited to that portion of the ratemaking process involving the estimation of costs</a:t>
            </a:r>
            <a:r>
              <a:rPr lang="en-US" dirty="0" smtClean="0"/>
              <a:t> associated with the transfer of risk.</a:t>
            </a:r>
          </a:p>
          <a:p>
            <a:r>
              <a:rPr lang="en-US" dirty="0" smtClean="0"/>
              <a:t>“Ratemaking should provide for the costs of an individual risk transfer </a:t>
            </a:r>
            <a:r>
              <a:rPr lang="en-US" b="1" i="1" u="sng" dirty="0" smtClean="0"/>
              <a:t>so that equity among insureds is maintained</a:t>
            </a:r>
            <a:r>
              <a:rPr lang="en-US" dirty="0" smtClean="0"/>
              <a:t>.” (Reasonable, not excessive, not inadequate, not unfairly discriminatory)</a:t>
            </a:r>
          </a:p>
          <a:p>
            <a:r>
              <a:rPr lang="en-US" dirty="0" smtClean="0"/>
              <a:t>Justification Via Considerations?</a:t>
            </a:r>
          </a:p>
          <a:p>
            <a:pPr lvl="1"/>
            <a:r>
              <a:rPr lang="en-US" dirty="0" smtClean="0"/>
              <a:t>Mix of Business – “…distributional changes in deductibles, coverage limitations or type of risks </a:t>
            </a:r>
            <a:r>
              <a:rPr lang="en-US" b="1" i="1" u="sng" dirty="0" smtClean="0"/>
              <a:t>that may affect the frequency or severity of claims</a:t>
            </a:r>
            <a:r>
              <a:rPr lang="en-US" dirty="0" smtClean="0"/>
              <a:t>.”</a:t>
            </a:r>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19</a:t>
            </a:fld>
            <a:endParaRPr lang="en-US"/>
          </a:p>
        </p:txBody>
      </p:sp>
      <p:sp>
        <p:nvSpPr>
          <p:cNvPr id="9" name="TextBox 8"/>
          <p:cNvSpPr txBox="1"/>
          <p:nvPr/>
        </p:nvSpPr>
        <p:spPr>
          <a:xfrm>
            <a:off x="495300" y="6442357"/>
            <a:ext cx="4040188" cy="261610"/>
          </a:xfrm>
          <a:prstGeom prst="rect">
            <a:avLst/>
          </a:prstGeom>
          <a:noFill/>
        </p:spPr>
        <p:txBody>
          <a:bodyPr wrap="square" rtlCol="0">
            <a:spAutoFit/>
          </a:bodyPr>
          <a:lstStyle/>
          <a:p>
            <a:r>
              <a:rPr lang="en-US" sz="1100" dirty="0" smtClean="0"/>
              <a:t>SOURCE: CAS Statement of Ratemaking Principles (1988).</a:t>
            </a:r>
            <a:endParaRPr lang="en-US" sz="1100" dirty="0"/>
          </a:p>
        </p:txBody>
      </p:sp>
    </p:spTree>
    <p:extLst>
      <p:ext uri="{BB962C8B-B14F-4D97-AF65-F5344CB8AC3E}">
        <p14:creationId xmlns:p14="http://schemas.microsoft.com/office/powerpoint/2010/main" val="9630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What Is the Controversy?</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2</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
        <p:nvSpPr>
          <p:cNvPr id="6" name="Title 5"/>
          <p:cNvSpPr txBox="1">
            <a:spLocks/>
          </p:cNvSpPr>
          <p:nvPr/>
        </p:nvSpPr>
        <p:spPr>
          <a:xfrm>
            <a:off x="298450" y="90488"/>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endParaRPr lang="en-US" kern="0" dirty="0" smtClean="0"/>
          </a:p>
        </p:txBody>
      </p:sp>
    </p:spTree>
    <p:extLst>
      <p:ext uri="{BB962C8B-B14F-4D97-AF65-F5344CB8AC3E}">
        <p14:creationId xmlns:p14="http://schemas.microsoft.com/office/powerpoint/2010/main" val="19952080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5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Issues</a:t>
            </a:r>
            <a:endParaRPr lang="en-US" dirty="0"/>
          </a:p>
        </p:txBody>
      </p:sp>
      <p:sp>
        <p:nvSpPr>
          <p:cNvPr id="3" name="Content Placeholder 2"/>
          <p:cNvSpPr>
            <a:spLocks noGrp="1"/>
          </p:cNvSpPr>
          <p:nvPr>
            <p:ph idx="1"/>
          </p:nvPr>
        </p:nvSpPr>
        <p:spPr>
          <a:xfrm>
            <a:off x="495300" y="1225119"/>
            <a:ext cx="8153400" cy="5075670"/>
          </a:xfrm>
        </p:spPr>
        <p:txBody>
          <a:bodyPr/>
          <a:lstStyle/>
          <a:p>
            <a:r>
              <a:rPr lang="en-US" dirty="0"/>
              <a:t>Justification Via Considerations</a:t>
            </a:r>
            <a:r>
              <a:rPr lang="en-US" dirty="0" smtClean="0"/>
              <a:t>?</a:t>
            </a:r>
            <a:endParaRPr lang="en-US" dirty="0"/>
          </a:p>
          <a:p>
            <a:pPr lvl="1"/>
            <a:r>
              <a:rPr lang="en-US" dirty="0"/>
              <a:t>Operational Changes – “Changes in the </a:t>
            </a:r>
            <a:r>
              <a:rPr lang="en-US" b="1" i="1" u="sng" dirty="0"/>
              <a:t>underwriting process</a:t>
            </a:r>
            <a:r>
              <a:rPr lang="en-US" dirty="0"/>
              <a:t>, claim handling, case reserving and marketing practices that affect the </a:t>
            </a:r>
            <a:r>
              <a:rPr lang="en-US" b="1" i="1" u="sng" dirty="0"/>
              <a:t>continuity of the experience</a:t>
            </a:r>
            <a:r>
              <a:rPr lang="en-US" dirty="0"/>
              <a:t>.”</a:t>
            </a:r>
          </a:p>
          <a:p>
            <a:pPr lvl="1"/>
            <a:r>
              <a:rPr lang="en-US" dirty="0" smtClean="0"/>
              <a:t>Other </a:t>
            </a:r>
            <a:r>
              <a:rPr lang="en-US" dirty="0"/>
              <a:t>Influences – “The impact of external influences </a:t>
            </a:r>
            <a:r>
              <a:rPr lang="en-US" b="1" i="1" u="sng" dirty="0"/>
              <a:t>on the expected future experience</a:t>
            </a:r>
            <a:r>
              <a:rPr lang="en-US" dirty="0"/>
              <a:t> should be considered. . .” (seems to focus on residual markets, etc.)</a:t>
            </a:r>
          </a:p>
          <a:p>
            <a:pPr lvl="1"/>
            <a:r>
              <a:rPr lang="en-US" dirty="0"/>
              <a:t>Actuarial Judgment – “…may be applied throughout the ratemaking process</a:t>
            </a:r>
            <a:r>
              <a:rPr lang="en-US" dirty="0" smtClean="0"/>
              <a:t>…”</a:t>
            </a:r>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20</a:t>
            </a:fld>
            <a:endParaRPr lang="en-US"/>
          </a:p>
        </p:txBody>
      </p:sp>
      <p:sp>
        <p:nvSpPr>
          <p:cNvPr id="5" name="TextBox 4"/>
          <p:cNvSpPr txBox="1"/>
          <p:nvPr/>
        </p:nvSpPr>
        <p:spPr>
          <a:xfrm>
            <a:off x="495300" y="6442357"/>
            <a:ext cx="4040188" cy="261610"/>
          </a:xfrm>
          <a:prstGeom prst="rect">
            <a:avLst/>
          </a:prstGeom>
          <a:noFill/>
        </p:spPr>
        <p:txBody>
          <a:bodyPr wrap="square" rtlCol="0">
            <a:spAutoFit/>
          </a:bodyPr>
          <a:lstStyle/>
          <a:p>
            <a:r>
              <a:rPr lang="en-US" sz="1100" dirty="0" smtClean="0"/>
              <a:t>SOURCE: CAS Statement of Ratemaking Principles (1988).</a:t>
            </a:r>
            <a:endParaRPr lang="en-US" sz="1100" dirty="0"/>
          </a:p>
        </p:txBody>
      </p:sp>
    </p:spTree>
    <p:extLst>
      <p:ext uri="{BB962C8B-B14F-4D97-AF65-F5344CB8AC3E}">
        <p14:creationId xmlns:p14="http://schemas.microsoft.com/office/powerpoint/2010/main" val="27327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Issues</a:t>
            </a:r>
            <a:endParaRPr lang="en-US" dirty="0"/>
          </a:p>
        </p:txBody>
      </p:sp>
      <p:sp>
        <p:nvSpPr>
          <p:cNvPr id="3" name="Content Placeholder 2"/>
          <p:cNvSpPr>
            <a:spLocks noGrp="1"/>
          </p:cNvSpPr>
          <p:nvPr>
            <p:ph idx="1"/>
          </p:nvPr>
        </p:nvSpPr>
        <p:spPr>
          <a:xfrm>
            <a:off x="495300" y="1225119"/>
            <a:ext cx="8153400" cy="5075670"/>
          </a:xfrm>
        </p:spPr>
        <p:txBody>
          <a:bodyPr/>
          <a:lstStyle/>
          <a:p>
            <a:r>
              <a:rPr lang="en-US" dirty="0" smtClean="0"/>
              <a:t>§ IV. Conclusion</a:t>
            </a:r>
          </a:p>
          <a:p>
            <a:pPr lvl="1"/>
            <a:r>
              <a:rPr lang="en-US" dirty="0" smtClean="0"/>
              <a:t>“The actuary, by applying the ratemaking principles in the Statement, will derive an estimation of the future costs associated with the transfer of risk. </a:t>
            </a:r>
            <a:r>
              <a:rPr lang="en-US" b="1" i="1" u="sng" dirty="0" smtClean="0"/>
              <a:t>Other business considerations are also a part of ratemaking</a:t>
            </a:r>
            <a:r>
              <a:rPr lang="en-US" dirty="0" smtClean="0"/>
              <a:t>.” [U/W, Marketing, Law, Claims, Etc.]</a:t>
            </a:r>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21</a:t>
            </a:fld>
            <a:endParaRPr lang="en-US"/>
          </a:p>
        </p:txBody>
      </p:sp>
      <p:sp>
        <p:nvSpPr>
          <p:cNvPr id="7" name="AutoShape 7"/>
          <p:cNvSpPr>
            <a:spLocks noChangeArrowheads="1"/>
          </p:cNvSpPr>
          <p:nvPr/>
        </p:nvSpPr>
        <p:spPr bwMode="blackWhite">
          <a:xfrm>
            <a:off x="116541" y="4211033"/>
            <a:ext cx="1010576" cy="1090474"/>
          </a:xfrm>
          <a:prstGeom prst="wedgeRectCallout">
            <a:avLst>
              <a:gd name="adj1" fmla="val 45746"/>
              <a:gd name="adj2" fmla="val -162372"/>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Reality: It’s A Static Model.</a:t>
            </a:r>
            <a:endParaRPr lang="en-US" sz="1600" b="1" dirty="0">
              <a:solidFill>
                <a:srgbClr val="FFFFFF"/>
              </a:solidFill>
            </a:endParaRPr>
          </a:p>
        </p:txBody>
      </p:sp>
      <p:sp>
        <p:nvSpPr>
          <p:cNvPr id="9" name="Rectangle 4"/>
          <p:cNvSpPr>
            <a:spLocks noChangeArrowheads="1"/>
          </p:cNvSpPr>
          <p:nvPr/>
        </p:nvSpPr>
        <p:spPr bwMode="blackWhite">
          <a:xfrm>
            <a:off x="495300" y="5489202"/>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Of Course, These Are the </a:t>
            </a:r>
            <a:r>
              <a:rPr lang="en-US" sz="2000" b="1" u="sng" dirty="0" smtClean="0">
                <a:solidFill>
                  <a:schemeClr val="bg1"/>
                </a:solidFill>
              </a:rPr>
              <a:t>Old</a:t>
            </a:r>
            <a:r>
              <a:rPr lang="en-US" sz="2000" b="1" dirty="0" smtClean="0">
                <a:solidFill>
                  <a:schemeClr val="bg1"/>
                </a:solidFill>
              </a:rPr>
              <a:t> Principles . . .</a:t>
            </a:r>
            <a:endParaRPr lang="en-US" sz="2000" b="1" dirty="0">
              <a:solidFill>
                <a:schemeClr val="bg1"/>
              </a:solidFill>
            </a:endParaRPr>
          </a:p>
        </p:txBody>
      </p:sp>
      <p:sp>
        <p:nvSpPr>
          <p:cNvPr id="8" name="TextBox 7"/>
          <p:cNvSpPr txBox="1"/>
          <p:nvPr/>
        </p:nvSpPr>
        <p:spPr>
          <a:xfrm>
            <a:off x="495300" y="6442357"/>
            <a:ext cx="4040188" cy="261610"/>
          </a:xfrm>
          <a:prstGeom prst="rect">
            <a:avLst/>
          </a:prstGeom>
          <a:noFill/>
        </p:spPr>
        <p:txBody>
          <a:bodyPr wrap="square" rtlCol="0">
            <a:spAutoFit/>
          </a:bodyPr>
          <a:lstStyle/>
          <a:p>
            <a:r>
              <a:rPr lang="en-US" sz="1100" dirty="0" smtClean="0"/>
              <a:t>SOURCE: CAS Statement of Ratemaking Principles (1988).</a:t>
            </a:r>
            <a:endParaRPr lang="en-US" sz="1100" dirty="0"/>
          </a:p>
        </p:txBody>
      </p:sp>
    </p:spTree>
    <p:extLst>
      <p:ext uri="{BB962C8B-B14F-4D97-AF65-F5344CB8AC3E}">
        <p14:creationId xmlns:p14="http://schemas.microsoft.com/office/powerpoint/2010/main" val="72578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500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Issues</a:t>
            </a:r>
            <a:endParaRPr lang="en-US" dirty="0"/>
          </a:p>
        </p:txBody>
      </p:sp>
      <p:sp>
        <p:nvSpPr>
          <p:cNvPr id="3" name="Content Placeholder 2"/>
          <p:cNvSpPr>
            <a:spLocks noGrp="1"/>
          </p:cNvSpPr>
          <p:nvPr>
            <p:ph idx="1"/>
          </p:nvPr>
        </p:nvSpPr>
        <p:spPr>
          <a:xfrm>
            <a:off x="495300" y="1225119"/>
            <a:ext cx="8018972" cy="3540354"/>
          </a:xfrm>
        </p:spPr>
        <p:txBody>
          <a:bodyPr/>
          <a:lstStyle/>
          <a:p>
            <a:r>
              <a:rPr lang="en-US" dirty="0" smtClean="0"/>
              <a:t>Statement of Ratemaking Principles Is Changing</a:t>
            </a:r>
          </a:p>
          <a:p>
            <a:pPr lvl="1"/>
            <a:r>
              <a:rPr lang="en-US" dirty="0"/>
              <a:t>Distinguish Between Principles (Worldwide) and Practices (Country-specific)</a:t>
            </a:r>
          </a:p>
          <a:p>
            <a:pPr lvl="1"/>
            <a:r>
              <a:rPr lang="en-US" dirty="0" smtClean="0"/>
              <a:t>Separate Estimation of Rate From Setting of Rate</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22</a:t>
            </a:fld>
            <a:endParaRPr lang="en-US"/>
          </a:p>
        </p:txBody>
      </p:sp>
      <p:sp>
        <p:nvSpPr>
          <p:cNvPr id="9" name="TextBox 8"/>
          <p:cNvSpPr txBox="1"/>
          <p:nvPr/>
        </p:nvSpPr>
        <p:spPr>
          <a:xfrm>
            <a:off x="378759" y="6244881"/>
            <a:ext cx="8355738" cy="261610"/>
          </a:xfrm>
          <a:prstGeom prst="rect">
            <a:avLst/>
          </a:prstGeom>
          <a:noFill/>
        </p:spPr>
        <p:txBody>
          <a:bodyPr wrap="square" rtlCol="0">
            <a:spAutoFit/>
          </a:bodyPr>
          <a:lstStyle/>
          <a:p>
            <a:r>
              <a:rPr lang="en-US" sz="1100" dirty="0" smtClean="0"/>
              <a:t>SOURCE: Notes from “The Standards and Principles: ‘They are a </a:t>
            </a:r>
            <a:r>
              <a:rPr lang="en-US" sz="1100" dirty="0" err="1" smtClean="0"/>
              <a:t>Changin</a:t>
            </a:r>
            <a:r>
              <a:rPr lang="en-US" sz="1100" dirty="0" smtClean="0"/>
              <a:t>,’’” 2015 Ratemaking and Product Management Seminar.</a:t>
            </a:r>
            <a:endParaRPr lang="en-US" sz="1100" dirty="0"/>
          </a:p>
        </p:txBody>
      </p:sp>
      <p:sp>
        <p:nvSpPr>
          <p:cNvPr id="16" name="Content Placeholder 2"/>
          <p:cNvSpPr txBox="1">
            <a:spLocks/>
          </p:cNvSpPr>
          <p:nvPr/>
        </p:nvSpPr>
        <p:spPr bwMode="auto">
          <a:xfrm>
            <a:off x="495300" y="3172865"/>
            <a:ext cx="7587651" cy="850063"/>
          </a:xfrm>
          <a:prstGeom prst="rect">
            <a:avLst/>
          </a:prstGeom>
          <a:noFill/>
          <a:ln w="9525" algn="ctr">
            <a:noFill/>
            <a:miter lim="800000"/>
            <a:headEnd/>
            <a:tailEnd/>
          </a:ln>
        </p:spPr>
        <p:txBody>
          <a:bodyPr vert="horz" wrap="square" lIns="45720" tIns="45720" rIns="45720" bIns="45720" numCol="1" rtlCol="0"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r>
              <a:rPr lang="en-US" kern="0" dirty="0" smtClean="0"/>
              <a:t>ASB Developing U.S. Standard of Practice</a:t>
            </a:r>
          </a:p>
          <a:p>
            <a:pPr marL="0" indent="0">
              <a:buFont typeface="Wingdings" pitchFamily="2" charset="2"/>
              <a:buNone/>
            </a:pPr>
            <a:endParaRPr lang="en-US" kern="0" dirty="0" smtClean="0"/>
          </a:p>
        </p:txBody>
      </p:sp>
    </p:spTree>
    <p:extLst>
      <p:ext uri="{BB962C8B-B14F-4D97-AF65-F5344CB8AC3E}">
        <p14:creationId xmlns:p14="http://schemas.microsoft.com/office/powerpoint/2010/main" val="343923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10947" y="1506711"/>
            <a:ext cx="8229599" cy="646331"/>
          </a:xfrm>
          <a:prstGeom prst="rect">
            <a:avLst/>
          </a:prstGeom>
          <a:noFill/>
        </p:spPr>
        <p:txBody>
          <a:bodyPr wrap="square" rtlCol="0">
            <a:spAutoFit/>
          </a:bodyPr>
          <a:lstStyle/>
          <a:p>
            <a:r>
              <a:rPr lang="en-US" b="1" dirty="0" smtClean="0"/>
              <a:t>CURRENT:</a:t>
            </a:r>
            <a:r>
              <a:rPr lang="en-US" i="1" dirty="0" smtClean="0"/>
              <a:t> Ratemaking is the process of establishing </a:t>
            </a:r>
            <a:r>
              <a:rPr lang="en-US" i="1" u="sng" dirty="0" smtClean="0"/>
              <a:t>rates used</a:t>
            </a:r>
            <a:r>
              <a:rPr lang="en-US" i="1" dirty="0" smtClean="0"/>
              <a:t> in insurance or other risk transfer mechanisms.</a:t>
            </a:r>
            <a:endParaRPr lang="en-US" i="1" dirty="0"/>
          </a:p>
        </p:txBody>
      </p:sp>
      <p:sp>
        <p:nvSpPr>
          <p:cNvPr id="2" name="Title 1"/>
          <p:cNvSpPr>
            <a:spLocks noGrp="1"/>
          </p:cNvSpPr>
          <p:nvPr>
            <p:ph type="title"/>
          </p:nvPr>
        </p:nvSpPr>
        <p:spPr/>
        <p:txBody>
          <a:bodyPr/>
          <a:lstStyle/>
          <a:p>
            <a:r>
              <a:rPr lang="en-US" dirty="0" smtClean="0"/>
              <a:t>Professionalism Issues</a:t>
            </a:r>
            <a:endParaRPr lang="en-US" dirty="0"/>
          </a:p>
        </p:txBody>
      </p:sp>
      <p:sp>
        <p:nvSpPr>
          <p:cNvPr id="14" name="Text Placeholder 13"/>
          <p:cNvSpPr>
            <a:spLocks noGrp="1"/>
          </p:cNvSpPr>
          <p:nvPr>
            <p:ph type="body" idx="1"/>
          </p:nvPr>
        </p:nvSpPr>
        <p:spPr>
          <a:xfrm>
            <a:off x="485558" y="3192088"/>
            <a:ext cx="4040188" cy="639762"/>
          </a:xfrm>
        </p:spPr>
        <p:txBody>
          <a:bodyPr/>
          <a:lstStyle/>
          <a:p>
            <a:r>
              <a:rPr lang="en-US" dirty="0" smtClean="0"/>
              <a:t>Current Principles</a:t>
            </a:r>
            <a:endParaRPr lang="en-US" dirty="0"/>
          </a:p>
        </p:txBody>
      </p:sp>
      <p:sp>
        <p:nvSpPr>
          <p:cNvPr id="15" name="Content Placeholder 14"/>
          <p:cNvSpPr>
            <a:spLocks noGrp="1"/>
          </p:cNvSpPr>
          <p:nvPr>
            <p:ph sz="half" idx="2"/>
          </p:nvPr>
        </p:nvSpPr>
        <p:spPr>
          <a:xfrm>
            <a:off x="485558" y="3972104"/>
            <a:ext cx="4040188" cy="1625053"/>
          </a:xfrm>
        </p:spPr>
        <p:txBody>
          <a:bodyPr/>
          <a:lstStyle/>
          <a:p>
            <a:r>
              <a:rPr lang="en-US" dirty="0" smtClean="0"/>
              <a:t>4 Sections – Definitions, Principles, Considerations, Conclusion</a:t>
            </a:r>
            <a:endParaRPr lang="en-US" dirty="0"/>
          </a:p>
        </p:txBody>
      </p:sp>
      <p:sp>
        <p:nvSpPr>
          <p:cNvPr id="16" name="Text Placeholder 15"/>
          <p:cNvSpPr>
            <a:spLocks noGrp="1"/>
          </p:cNvSpPr>
          <p:nvPr>
            <p:ph type="body" sz="quarter" idx="3"/>
          </p:nvPr>
        </p:nvSpPr>
        <p:spPr>
          <a:xfrm>
            <a:off x="4783137" y="3192088"/>
            <a:ext cx="4041775" cy="639762"/>
          </a:xfrm>
        </p:spPr>
        <p:txBody>
          <a:bodyPr/>
          <a:lstStyle/>
          <a:p>
            <a:r>
              <a:rPr lang="en-US" dirty="0" smtClean="0"/>
              <a:t>Proposed Principles</a:t>
            </a:r>
            <a:endParaRPr lang="en-US" dirty="0"/>
          </a:p>
        </p:txBody>
      </p:sp>
      <p:sp>
        <p:nvSpPr>
          <p:cNvPr id="17" name="Content Placeholder 16"/>
          <p:cNvSpPr>
            <a:spLocks noGrp="1"/>
          </p:cNvSpPr>
          <p:nvPr>
            <p:ph sz="quarter" idx="4"/>
          </p:nvPr>
        </p:nvSpPr>
        <p:spPr>
          <a:xfrm>
            <a:off x="4783136" y="3899905"/>
            <a:ext cx="4041775" cy="1286553"/>
          </a:xfrm>
        </p:spPr>
        <p:txBody>
          <a:bodyPr/>
          <a:lstStyle/>
          <a:p>
            <a:r>
              <a:rPr lang="en-US" dirty="0" smtClean="0"/>
              <a:t>3 Sections (Considerations Moved to Standards of Practice)</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23</a:t>
            </a:fld>
            <a:endParaRPr lang="en-US"/>
          </a:p>
        </p:txBody>
      </p:sp>
      <p:sp>
        <p:nvSpPr>
          <p:cNvPr id="19" name="TextBox 18"/>
          <p:cNvSpPr txBox="1"/>
          <p:nvPr/>
        </p:nvSpPr>
        <p:spPr>
          <a:xfrm>
            <a:off x="410946" y="2239493"/>
            <a:ext cx="8229599" cy="923330"/>
          </a:xfrm>
          <a:prstGeom prst="rect">
            <a:avLst/>
          </a:prstGeom>
          <a:noFill/>
        </p:spPr>
        <p:txBody>
          <a:bodyPr wrap="square" rtlCol="0">
            <a:spAutoFit/>
          </a:bodyPr>
          <a:lstStyle/>
          <a:p>
            <a:r>
              <a:rPr lang="en-US" b="1" dirty="0" smtClean="0"/>
              <a:t>PROPOSED: </a:t>
            </a:r>
            <a:r>
              <a:rPr lang="en-US" i="1" dirty="0" smtClean="0"/>
              <a:t>Ratemaking is the process of establishing </a:t>
            </a:r>
            <a:r>
              <a:rPr lang="en-US" i="1" u="sng" dirty="0" smtClean="0"/>
              <a:t>future costs associated with the transfer of risk</a:t>
            </a:r>
            <a:r>
              <a:rPr lang="en-US" i="1" dirty="0" smtClean="0"/>
              <a:t> in insurance or other risk transfer mechanisms.</a:t>
            </a:r>
            <a:endParaRPr lang="en-US" i="1" dirty="0"/>
          </a:p>
        </p:txBody>
      </p:sp>
      <p:sp>
        <p:nvSpPr>
          <p:cNvPr id="11" name="AutoShape 7"/>
          <p:cNvSpPr>
            <a:spLocks noChangeArrowheads="1"/>
          </p:cNvSpPr>
          <p:nvPr/>
        </p:nvSpPr>
        <p:spPr bwMode="blackWhite">
          <a:xfrm>
            <a:off x="7610598" y="2240391"/>
            <a:ext cx="1533402" cy="1201231"/>
          </a:xfrm>
          <a:prstGeom prst="wedgeRectCallout">
            <a:avLst>
              <a:gd name="adj1" fmla="val -61691"/>
              <a:gd name="adj2" fmla="val -33762"/>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Distinguishes Between Technical Price, “Street Price”</a:t>
            </a:r>
            <a:endParaRPr lang="en-US" sz="1600" b="1" dirty="0">
              <a:solidFill>
                <a:srgbClr val="FFFFFF"/>
              </a:solidFill>
            </a:endParaRPr>
          </a:p>
        </p:txBody>
      </p:sp>
    </p:spTree>
    <p:extLst>
      <p:ext uri="{BB962C8B-B14F-4D97-AF65-F5344CB8AC3E}">
        <p14:creationId xmlns:p14="http://schemas.microsoft.com/office/powerpoint/2010/main" val="14928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Issues</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24</a:t>
            </a:fld>
            <a:endParaRPr lang="en-US"/>
          </a:p>
        </p:txBody>
      </p:sp>
      <p:sp>
        <p:nvSpPr>
          <p:cNvPr id="19" name="TextBox 18"/>
          <p:cNvSpPr txBox="1"/>
          <p:nvPr/>
        </p:nvSpPr>
        <p:spPr>
          <a:xfrm>
            <a:off x="371476" y="1472087"/>
            <a:ext cx="8229599" cy="1200329"/>
          </a:xfrm>
          <a:prstGeom prst="rect">
            <a:avLst/>
          </a:prstGeom>
          <a:noFill/>
        </p:spPr>
        <p:txBody>
          <a:bodyPr wrap="square" rtlCol="0">
            <a:spAutoFit/>
          </a:bodyPr>
          <a:lstStyle/>
          <a:p>
            <a:r>
              <a:rPr lang="en-US" b="1" dirty="0" smtClean="0"/>
              <a:t>CURRENT/PROPOSED: </a:t>
            </a:r>
            <a:r>
              <a:rPr lang="en-US" i="1" dirty="0" smtClean="0"/>
              <a:t>The actuary, by applying </a:t>
            </a:r>
            <a:r>
              <a:rPr lang="en-US" i="1" u="sng" dirty="0" smtClean="0"/>
              <a:t>informed actuarial judgment and </a:t>
            </a:r>
            <a:r>
              <a:rPr lang="en-US" i="1" dirty="0" smtClean="0"/>
              <a:t>the ratemaking principles in this Statement, will derive an estimation of the future costs associated with the transfer of risk. Other business considerations are also a part of </a:t>
            </a:r>
            <a:r>
              <a:rPr lang="en-US" i="1" strike="sngStrike" dirty="0" smtClean="0"/>
              <a:t>ratemaking</a:t>
            </a:r>
            <a:r>
              <a:rPr lang="en-US" i="1" dirty="0" smtClean="0"/>
              <a:t> </a:t>
            </a:r>
            <a:r>
              <a:rPr lang="en-US" i="1" u="sng" dirty="0" smtClean="0"/>
              <a:t>insurance pricing</a:t>
            </a:r>
            <a:r>
              <a:rPr lang="en-US" i="1" dirty="0" smtClean="0"/>
              <a:t>.</a:t>
            </a:r>
            <a:endParaRPr lang="en-US" i="1" dirty="0"/>
          </a:p>
        </p:txBody>
      </p:sp>
      <p:sp>
        <p:nvSpPr>
          <p:cNvPr id="20" name="AutoShape 7"/>
          <p:cNvSpPr>
            <a:spLocks noChangeArrowheads="1"/>
          </p:cNvSpPr>
          <p:nvPr/>
        </p:nvSpPr>
        <p:spPr bwMode="blackWhite">
          <a:xfrm>
            <a:off x="6528539" y="2491867"/>
            <a:ext cx="2072536" cy="701723"/>
          </a:xfrm>
          <a:prstGeom prst="wedgeRectCallout">
            <a:avLst>
              <a:gd name="adj1" fmla="val -105359"/>
              <a:gd name="adj2" fmla="val -40481"/>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Replaces ‘Ratemaking’ With ‘Insurance Pricing’</a:t>
            </a:r>
            <a:endParaRPr lang="en-US" sz="1600" b="1" dirty="0">
              <a:solidFill>
                <a:srgbClr val="FFFFFF"/>
              </a:solidFill>
            </a:endParaRPr>
          </a:p>
        </p:txBody>
      </p:sp>
      <p:sp>
        <p:nvSpPr>
          <p:cNvPr id="3" name="TextBox 2"/>
          <p:cNvSpPr txBox="1"/>
          <p:nvPr/>
        </p:nvSpPr>
        <p:spPr>
          <a:xfrm>
            <a:off x="134472" y="3412714"/>
            <a:ext cx="8794376" cy="2400657"/>
          </a:xfrm>
          <a:prstGeom prst="rect">
            <a:avLst/>
          </a:prstGeom>
          <a:noFill/>
        </p:spPr>
        <p:txBody>
          <a:bodyPr wrap="square" rtlCol="0">
            <a:spAutoFit/>
          </a:bodyPr>
          <a:lstStyle/>
          <a:p>
            <a:r>
              <a:rPr lang="en-US" sz="2400" dirty="0" smtClean="0"/>
              <a:t>Some are dismayed</a:t>
            </a:r>
          </a:p>
          <a:p>
            <a:r>
              <a:rPr lang="en-US" i="1" dirty="0" smtClean="0"/>
              <a:t>“…dismantling the cost-based standard as the bedrock of the actuarial profession . . .</a:t>
            </a:r>
          </a:p>
          <a:p>
            <a:endParaRPr lang="en-US" i="1" dirty="0" smtClean="0"/>
          </a:p>
          <a:p>
            <a:r>
              <a:rPr lang="en-US" i="1" dirty="0" smtClean="0"/>
              <a:t>“It is shocking to me as a Fellow of the CAS that the Society would propose a set of principles that [implies actuaries] not only have no impact on the prices that policyholders will pay, but acts to remove the actuary from the central role she has in ratemaking today.”</a:t>
            </a:r>
          </a:p>
          <a:p>
            <a:pPr algn="r"/>
            <a:r>
              <a:rPr lang="en-US" i="1" dirty="0" smtClean="0"/>
              <a:t>- J. Robert Hunter, Consumer Federation of America</a:t>
            </a:r>
          </a:p>
        </p:txBody>
      </p:sp>
      <p:sp>
        <p:nvSpPr>
          <p:cNvPr id="8" name="Rectangle 4"/>
          <p:cNvSpPr>
            <a:spLocks noChangeArrowheads="1"/>
          </p:cNvSpPr>
          <p:nvPr/>
        </p:nvSpPr>
        <p:spPr bwMode="blackWhite">
          <a:xfrm>
            <a:off x="298450" y="6032496"/>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But For Reserving Actuaries, The Distinction May Sound Familiar.</a:t>
            </a:r>
            <a:endParaRPr lang="en-US" sz="2000" b="1" dirty="0">
              <a:solidFill>
                <a:schemeClr val="bg1"/>
              </a:solidFill>
            </a:endParaRPr>
          </a:p>
        </p:txBody>
      </p:sp>
    </p:spTree>
    <p:extLst>
      <p:ext uri="{BB962C8B-B14F-4D97-AF65-F5344CB8AC3E}">
        <p14:creationId xmlns:p14="http://schemas.microsoft.com/office/powerpoint/2010/main" val="9283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Reserving Principles Have Already Undergone a Similar Change</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25</a:t>
            </a:fld>
            <a:endParaRPr lang="en-US"/>
          </a:p>
        </p:txBody>
      </p:sp>
      <p:sp>
        <p:nvSpPr>
          <p:cNvPr id="8" name="TextBox 7"/>
          <p:cNvSpPr txBox="1"/>
          <p:nvPr/>
        </p:nvSpPr>
        <p:spPr>
          <a:xfrm>
            <a:off x="582705" y="1681429"/>
            <a:ext cx="3935505" cy="3416320"/>
          </a:xfrm>
          <a:prstGeom prst="rect">
            <a:avLst/>
          </a:prstGeom>
          <a:noFill/>
          <a:ln>
            <a:solidFill>
              <a:srgbClr val="225A7A"/>
            </a:solidFill>
          </a:ln>
        </p:spPr>
        <p:txBody>
          <a:bodyPr wrap="square" rtlCol="0">
            <a:spAutoFit/>
          </a:bodyPr>
          <a:lstStyle/>
          <a:p>
            <a:pPr algn="ctr"/>
            <a:r>
              <a:rPr lang="en-US" sz="2400" b="1" dirty="0" smtClean="0">
                <a:solidFill>
                  <a:srgbClr val="FF0000"/>
                </a:solidFill>
              </a:rPr>
              <a:t>Old Statement</a:t>
            </a:r>
          </a:p>
          <a:p>
            <a:pPr algn="ctr"/>
            <a:r>
              <a:rPr lang="en-US" sz="2400" b="1" u="sng" dirty="0" smtClean="0">
                <a:solidFill>
                  <a:srgbClr val="FF0000"/>
                </a:solidFill>
              </a:rPr>
              <a:t>(1988-2014)</a:t>
            </a:r>
          </a:p>
          <a:p>
            <a:endParaRPr lang="en-US" sz="2400" b="1" u="sng" dirty="0" smtClean="0"/>
          </a:p>
          <a:p>
            <a:pPr marL="342900" indent="-342900">
              <a:buFont typeface="Arial" panose="020B0604020202020204" pitchFamily="34" charset="0"/>
              <a:buChar char="•"/>
            </a:pPr>
            <a:r>
              <a:rPr lang="en-US" sz="2400" dirty="0" smtClean="0"/>
              <a:t>Statement </a:t>
            </a:r>
            <a:r>
              <a:rPr lang="en-US" sz="2400" dirty="0"/>
              <a:t>of </a:t>
            </a:r>
            <a:r>
              <a:rPr lang="en-US" sz="2400" dirty="0" smtClean="0"/>
              <a:t>Principles Regarding Property </a:t>
            </a:r>
            <a:r>
              <a:rPr lang="en-US" sz="2400" dirty="0"/>
              <a:t>and </a:t>
            </a:r>
            <a:r>
              <a:rPr lang="en-US" sz="2400" dirty="0" smtClean="0"/>
              <a:t>Casualty </a:t>
            </a:r>
            <a:r>
              <a:rPr lang="en-US" sz="2400" i="1" dirty="0" smtClean="0"/>
              <a:t>Loss </a:t>
            </a:r>
            <a:r>
              <a:rPr lang="en-US" sz="2400" i="1" dirty="0"/>
              <a:t>and Loss </a:t>
            </a:r>
            <a:r>
              <a:rPr lang="en-US" sz="2400" i="1" dirty="0" smtClean="0"/>
              <a:t>Adjustment Expense Reserves</a:t>
            </a:r>
          </a:p>
          <a:p>
            <a:pPr marL="342900" indent="-342900">
              <a:buFont typeface="Arial" panose="020B0604020202020204" pitchFamily="34" charset="0"/>
              <a:buChar char="•"/>
            </a:pPr>
            <a:endParaRPr lang="en-US" sz="2400" dirty="0"/>
          </a:p>
        </p:txBody>
      </p:sp>
      <p:sp>
        <p:nvSpPr>
          <p:cNvPr id="13" name="TextBox 12"/>
          <p:cNvSpPr txBox="1"/>
          <p:nvPr/>
        </p:nvSpPr>
        <p:spPr>
          <a:xfrm>
            <a:off x="5135657" y="1681429"/>
            <a:ext cx="3712507" cy="3416320"/>
          </a:xfrm>
          <a:prstGeom prst="rect">
            <a:avLst/>
          </a:prstGeom>
          <a:noFill/>
          <a:ln>
            <a:solidFill>
              <a:srgbClr val="225A7A"/>
            </a:solidFill>
          </a:ln>
        </p:spPr>
        <p:txBody>
          <a:bodyPr wrap="square" rtlCol="0">
            <a:spAutoFit/>
          </a:bodyPr>
          <a:lstStyle/>
          <a:p>
            <a:pPr algn="ctr"/>
            <a:r>
              <a:rPr lang="en-US" sz="2400" b="1" dirty="0" smtClean="0">
                <a:solidFill>
                  <a:srgbClr val="FF0000"/>
                </a:solidFill>
              </a:rPr>
              <a:t>New Statement</a:t>
            </a:r>
            <a:endParaRPr lang="en-US" sz="2400" b="1" dirty="0">
              <a:solidFill>
                <a:srgbClr val="FF0000"/>
              </a:solidFill>
            </a:endParaRPr>
          </a:p>
          <a:p>
            <a:pPr algn="ctr"/>
            <a:r>
              <a:rPr lang="en-US" sz="2400" b="1" u="sng" dirty="0" smtClean="0">
                <a:solidFill>
                  <a:srgbClr val="FF0000"/>
                </a:solidFill>
              </a:rPr>
              <a:t>(May 2015 – Present)</a:t>
            </a:r>
          </a:p>
          <a:p>
            <a:pPr algn="ctr"/>
            <a:endParaRPr lang="en-US" sz="2400" b="1" dirty="0" smtClean="0"/>
          </a:p>
          <a:p>
            <a:pPr marL="342900" indent="-342900">
              <a:buFont typeface="Arial" panose="020B0604020202020204" pitchFamily="34" charset="0"/>
              <a:buChar char="•"/>
            </a:pPr>
            <a:r>
              <a:rPr lang="en-US" sz="2400" dirty="0" smtClean="0"/>
              <a:t>Statement </a:t>
            </a:r>
            <a:r>
              <a:rPr lang="en-US" sz="2400" dirty="0"/>
              <a:t>of Principles</a:t>
            </a:r>
          </a:p>
          <a:p>
            <a:r>
              <a:rPr lang="en-US" sz="2400" dirty="0"/>
              <a:t> </a:t>
            </a:r>
            <a:r>
              <a:rPr lang="en-US" sz="2400" dirty="0" smtClean="0"/>
              <a:t>Regarding Property </a:t>
            </a:r>
            <a:r>
              <a:rPr lang="en-US" sz="2400" dirty="0"/>
              <a:t>and </a:t>
            </a:r>
            <a:r>
              <a:rPr lang="en-US" sz="2400" dirty="0" smtClean="0"/>
              <a:t>Casualty </a:t>
            </a:r>
            <a:r>
              <a:rPr lang="en-US" sz="2400" i="1" dirty="0" smtClean="0"/>
              <a:t>Unpaid Claims Estimates</a:t>
            </a:r>
          </a:p>
          <a:p>
            <a:endParaRPr lang="en-US" sz="2400" i="1" dirty="0"/>
          </a:p>
          <a:p>
            <a:endParaRPr lang="en-US" sz="2400" dirty="0"/>
          </a:p>
        </p:txBody>
      </p:sp>
    </p:spTree>
    <p:extLst>
      <p:ext uri="{BB962C8B-B14F-4D97-AF65-F5344CB8AC3E}">
        <p14:creationId xmlns:p14="http://schemas.microsoft.com/office/powerpoint/2010/main" val="3717119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Issues</a:t>
            </a:r>
            <a:endParaRPr lang="en-US" dirty="0"/>
          </a:p>
        </p:txBody>
      </p:sp>
      <p:sp>
        <p:nvSpPr>
          <p:cNvPr id="14" name="Text Placeholder 13"/>
          <p:cNvSpPr>
            <a:spLocks noGrp="1"/>
          </p:cNvSpPr>
          <p:nvPr>
            <p:ph type="body" idx="1"/>
          </p:nvPr>
        </p:nvSpPr>
        <p:spPr>
          <a:xfrm>
            <a:off x="457200" y="1215232"/>
            <a:ext cx="4040188" cy="639762"/>
          </a:xfrm>
        </p:spPr>
        <p:txBody>
          <a:bodyPr/>
          <a:lstStyle/>
          <a:p>
            <a:r>
              <a:rPr lang="en-US" dirty="0" smtClean="0"/>
              <a:t>Old Principles</a:t>
            </a:r>
            <a:endParaRPr lang="en-US" dirty="0"/>
          </a:p>
        </p:txBody>
      </p:sp>
      <p:sp>
        <p:nvSpPr>
          <p:cNvPr id="15" name="Content Placeholder 14"/>
          <p:cNvSpPr>
            <a:spLocks noGrp="1"/>
          </p:cNvSpPr>
          <p:nvPr>
            <p:ph sz="half" idx="2"/>
          </p:nvPr>
        </p:nvSpPr>
        <p:spPr>
          <a:xfrm>
            <a:off x="457200" y="1854994"/>
            <a:ext cx="4040188" cy="1625053"/>
          </a:xfrm>
        </p:spPr>
        <p:txBody>
          <a:bodyPr/>
          <a:lstStyle/>
          <a:p>
            <a:r>
              <a:rPr lang="en-US" dirty="0" smtClean="0"/>
              <a:t>4 Sections – Definitions, Principles, Considerations, Conclusion</a:t>
            </a:r>
            <a:endParaRPr lang="en-US" dirty="0"/>
          </a:p>
        </p:txBody>
      </p:sp>
      <p:sp>
        <p:nvSpPr>
          <p:cNvPr id="16" name="Text Placeholder 15"/>
          <p:cNvSpPr>
            <a:spLocks noGrp="1"/>
          </p:cNvSpPr>
          <p:nvPr>
            <p:ph type="body" sz="quarter" idx="3"/>
          </p:nvPr>
        </p:nvSpPr>
        <p:spPr>
          <a:xfrm>
            <a:off x="4645024" y="1243013"/>
            <a:ext cx="4041775" cy="639762"/>
          </a:xfrm>
        </p:spPr>
        <p:txBody>
          <a:bodyPr/>
          <a:lstStyle/>
          <a:p>
            <a:r>
              <a:rPr lang="en-US" dirty="0" smtClean="0"/>
              <a:t>New Principles</a:t>
            </a:r>
            <a:endParaRPr lang="en-US" dirty="0"/>
          </a:p>
        </p:txBody>
      </p:sp>
      <p:sp>
        <p:nvSpPr>
          <p:cNvPr id="17" name="Content Placeholder 16"/>
          <p:cNvSpPr>
            <a:spLocks noGrp="1"/>
          </p:cNvSpPr>
          <p:nvPr>
            <p:ph sz="quarter" idx="4"/>
          </p:nvPr>
        </p:nvSpPr>
        <p:spPr>
          <a:xfrm>
            <a:off x="4645025" y="1882775"/>
            <a:ext cx="4041775" cy="1286553"/>
          </a:xfrm>
        </p:spPr>
        <p:txBody>
          <a:bodyPr/>
          <a:lstStyle/>
          <a:p>
            <a:r>
              <a:rPr lang="en-US" dirty="0" smtClean="0"/>
              <a:t>3 Sections (Considerations Moved to Standards of Practice)</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26</a:t>
            </a:fld>
            <a:endParaRPr lang="en-US"/>
          </a:p>
        </p:txBody>
      </p:sp>
      <p:sp>
        <p:nvSpPr>
          <p:cNvPr id="18" name="TextBox 17"/>
          <p:cNvSpPr txBox="1"/>
          <p:nvPr/>
        </p:nvSpPr>
        <p:spPr>
          <a:xfrm>
            <a:off x="457200" y="3630967"/>
            <a:ext cx="8229599" cy="369332"/>
          </a:xfrm>
          <a:prstGeom prst="rect">
            <a:avLst/>
          </a:prstGeom>
          <a:noFill/>
        </p:spPr>
        <p:txBody>
          <a:bodyPr wrap="square" rtlCol="0">
            <a:spAutoFit/>
          </a:bodyPr>
          <a:lstStyle/>
          <a:p>
            <a:r>
              <a:rPr lang="en-US" b="1" dirty="0" smtClean="0"/>
              <a:t>OLD:</a:t>
            </a:r>
            <a:r>
              <a:rPr lang="en-US" i="1" dirty="0" smtClean="0"/>
              <a:t> </a:t>
            </a:r>
            <a:r>
              <a:rPr lang="en-US" i="1" dirty="0"/>
              <a:t>A loss reserve is a provision for its related liability.</a:t>
            </a:r>
          </a:p>
        </p:txBody>
      </p:sp>
      <p:sp>
        <p:nvSpPr>
          <p:cNvPr id="19" name="TextBox 18"/>
          <p:cNvSpPr txBox="1"/>
          <p:nvPr/>
        </p:nvSpPr>
        <p:spPr>
          <a:xfrm>
            <a:off x="457199" y="4151219"/>
            <a:ext cx="8229599" cy="923330"/>
          </a:xfrm>
          <a:prstGeom prst="rect">
            <a:avLst/>
          </a:prstGeom>
          <a:noFill/>
        </p:spPr>
        <p:txBody>
          <a:bodyPr wrap="square" rtlCol="0">
            <a:spAutoFit/>
          </a:bodyPr>
          <a:lstStyle/>
          <a:p>
            <a:r>
              <a:rPr lang="en-US" b="1" dirty="0" smtClean="0"/>
              <a:t>NEW: </a:t>
            </a:r>
            <a:r>
              <a:rPr lang="en-US" i="1" dirty="0"/>
              <a:t>Unpaid Claims Estimate: An </a:t>
            </a:r>
            <a:r>
              <a:rPr lang="en-US" i="1" u="sng" dirty="0"/>
              <a:t>actuary’s estimate</a:t>
            </a:r>
            <a:r>
              <a:rPr lang="en-US" i="1" dirty="0"/>
              <a:t> of the unpaid amount required to make the future </a:t>
            </a:r>
            <a:r>
              <a:rPr lang="en-US" i="1" dirty="0" smtClean="0"/>
              <a:t>loss and/or </a:t>
            </a:r>
            <a:r>
              <a:rPr lang="en-US" i="1" dirty="0"/>
              <a:t>loss adjustment expense payments related to a defined group of claims</a:t>
            </a:r>
          </a:p>
        </p:txBody>
      </p:sp>
      <p:sp>
        <p:nvSpPr>
          <p:cNvPr id="11" name="AutoShape 7"/>
          <p:cNvSpPr>
            <a:spLocks noChangeArrowheads="1"/>
          </p:cNvSpPr>
          <p:nvPr/>
        </p:nvSpPr>
        <p:spPr bwMode="blackWhite">
          <a:xfrm>
            <a:off x="6298149" y="2878054"/>
            <a:ext cx="2003169" cy="887133"/>
          </a:xfrm>
          <a:prstGeom prst="wedgeRectCallout">
            <a:avLst>
              <a:gd name="adj1" fmla="val -71712"/>
              <a:gd name="adj2" fmla="val 101886"/>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Implicit Is the Difference Between Estimate and Booked</a:t>
            </a:r>
            <a:endParaRPr lang="en-US" sz="1600" b="1" dirty="0">
              <a:solidFill>
                <a:srgbClr val="FFFFFF"/>
              </a:solidFill>
            </a:endParaRPr>
          </a:p>
        </p:txBody>
      </p:sp>
    </p:spTree>
    <p:extLst>
      <p:ext uri="{BB962C8B-B14F-4D97-AF65-F5344CB8AC3E}">
        <p14:creationId xmlns:p14="http://schemas.microsoft.com/office/powerpoint/2010/main" val="6808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P spid="18" grpId="0"/>
      <p:bldP spid="19"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 Issues</a:t>
            </a:r>
            <a:endParaRPr lang="en-US" dirty="0"/>
          </a:p>
        </p:txBody>
      </p:sp>
      <p:sp>
        <p:nvSpPr>
          <p:cNvPr id="3" name="Content Placeholder 2"/>
          <p:cNvSpPr>
            <a:spLocks noGrp="1"/>
          </p:cNvSpPr>
          <p:nvPr>
            <p:ph idx="1"/>
          </p:nvPr>
        </p:nvSpPr>
        <p:spPr/>
        <p:txBody>
          <a:bodyPr/>
          <a:lstStyle/>
          <a:p>
            <a:pPr marL="0" indent="0">
              <a:buNone/>
            </a:pPr>
            <a:r>
              <a:rPr lang="en-US" dirty="0" smtClean="0"/>
              <a:t>CAS on Unpaid Claims Estimates</a:t>
            </a:r>
          </a:p>
          <a:p>
            <a:r>
              <a:rPr lang="en-US" dirty="0" smtClean="0"/>
              <a:t>“The </a:t>
            </a:r>
            <a:r>
              <a:rPr lang="en-US" dirty="0"/>
              <a:t>principal objective of revising the original Principles was to update them and to revise them where necessary to contain </a:t>
            </a:r>
            <a:r>
              <a:rPr lang="en-US" u="sng" dirty="0"/>
              <a:t>principles only, not standards of practice</a:t>
            </a:r>
            <a:r>
              <a:rPr lang="en-US" dirty="0" smtClean="0"/>
              <a:t>.</a:t>
            </a:r>
            <a:endParaRPr lang="en-US" dirty="0"/>
          </a:p>
          <a:p>
            <a:r>
              <a:rPr lang="en-US" dirty="0" smtClean="0"/>
              <a:t>“This </a:t>
            </a:r>
            <a:r>
              <a:rPr lang="en-US" dirty="0"/>
              <a:t>newly adopted Statement is not intended to provide prescriptive practice guidance to actuaries. Such practice guidance for actuaries has been developed in the U.S., for example, by the Actuarial Standards Board (U.S.) in the form of Actuarial Standards of Practice</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27</a:t>
            </a:fld>
            <a:endParaRPr lang="en-US"/>
          </a:p>
        </p:txBody>
      </p:sp>
      <p:sp>
        <p:nvSpPr>
          <p:cNvPr id="5" name="Rectangle 4"/>
          <p:cNvSpPr>
            <a:spLocks noChangeArrowheads="1"/>
          </p:cNvSpPr>
          <p:nvPr/>
        </p:nvSpPr>
        <p:spPr bwMode="blackWhite">
          <a:xfrm>
            <a:off x="442912" y="554275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r>
              <a:rPr lang="en-US" sz="2000" b="1" dirty="0" smtClean="0">
                <a:solidFill>
                  <a:schemeClr val="bg1"/>
                </a:solidFill>
              </a:rPr>
              <a:t>The Same Reasoning Applies to Ratemaking in the Draft Principles.</a:t>
            </a:r>
            <a:endParaRPr lang="en-US" sz="2000" b="1" dirty="0">
              <a:solidFill>
                <a:schemeClr val="bg1"/>
              </a:solidFill>
            </a:endParaRPr>
          </a:p>
        </p:txBody>
      </p:sp>
      <p:sp>
        <p:nvSpPr>
          <p:cNvPr id="6" name="Rectangle 5"/>
          <p:cNvSpPr/>
          <p:nvPr/>
        </p:nvSpPr>
        <p:spPr>
          <a:xfrm>
            <a:off x="442912" y="6298833"/>
            <a:ext cx="8045480" cy="253916"/>
          </a:xfrm>
          <a:prstGeom prst="rect">
            <a:avLst/>
          </a:prstGeom>
        </p:spPr>
        <p:txBody>
          <a:bodyPr wrap="square">
            <a:spAutoFit/>
          </a:bodyPr>
          <a:lstStyle/>
          <a:p>
            <a:r>
              <a:rPr lang="en-US" sz="1050" dirty="0" smtClean="0"/>
              <a:t>Source:  Casualty Actuarial Society, Statement </a:t>
            </a:r>
            <a:r>
              <a:rPr lang="en-US" sz="1050" dirty="0"/>
              <a:t>of Principles Regarding Property and Casualty Unpaid Claims </a:t>
            </a:r>
            <a:r>
              <a:rPr lang="en-US" sz="1050" dirty="0" smtClean="0"/>
              <a:t>Estimates, May 2015.</a:t>
            </a:r>
            <a:endParaRPr lang="en-US" sz="1050" dirty="0"/>
          </a:p>
        </p:txBody>
      </p:sp>
    </p:spTree>
    <p:extLst>
      <p:ext uri="{BB962C8B-B14F-4D97-AF65-F5344CB8AC3E}">
        <p14:creationId xmlns:p14="http://schemas.microsoft.com/office/powerpoint/2010/main" val="72643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522194" y="1325095"/>
            <a:ext cx="8621806" cy="5031317"/>
          </a:xfrm>
        </p:spPr>
        <p:txBody>
          <a:bodyPr/>
          <a:lstStyle/>
          <a:p>
            <a:r>
              <a:rPr lang="en-US" dirty="0" smtClean="0"/>
              <a:t>Ratemaking Principles</a:t>
            </a:r>
          </a:p>
          <a:p>
            <a:pPr lvl="1"/>
            <a:r>
              <a:rPr lang="en-US" dirty="0"/>
              <a:t>Current </a:t>
            </a:r>
            <a:r>
              <a:rPr lang="en-US" sz="1800" dirty="0">
                <a:hlinkClick r:id="rId2"/>
              </a:rPr>
              <a:t>http://</a:t>
            </a:r>
            <a:r>
              <a:rPr lang="en-US" sz="1800" dirty="0" smtClean="0">
                <a:hlinkClick r:id="rId2"/>
              </a:rPr>
              <a:t>casact.org/professionalism/standards/princip/sppcrate.pdf</a:t>
            </a:r>
            <a:endParaRPr lang="en-US" sz="1800" dirty="0" smtClean="0"/>
          </a:p>
          <a:p>
            <a:pPr lvl="1"/>
            <a:r>
              <a:rPr lang="en-US" dirty="0"/>
              <a:t>Proposed </a:t>
            </a:r>
            <a:r>
              <a:rPr lang="en-US" sz="1800" dirty="0">
                <a:hlinkClick r:id="rId3"/>
              </a:rPr>
              <a:t>http://</a:t>
            </a:r>
            <a:r>
              <a:rPr lang="en-US" sz="1800" dirty="0" smtClean="0">
                <a:hlinkClick r:id="rId3"/>
              </a:rPr>
              <a:t>www.casact.org/professionalism/SoP-Ratemaking-Discussion-Draft_October2014.pdf</a:t>
            </a:r>
            <a:endParaRPr lang="en-US" sz="1800" dirty="0" smtClean="0"/>
          </a:p>
          <a:p>
            <a:r>
              <a:rPr lang="en-US" dirty="0" smtClean="0"/>
              <a:t>Ratemaking Standards (</a:t>
            </a:r>
            <a:r>
              <a:rPr lang="en-US" dirty="0"/>
              <a:t>Exposure Draft) </a:t>
            </a:r>
            <a:r>
              <a:rPr lang="en-US" sz="1800" dirty="0">
                <a:hlinkClick r:id="rId4"/>
              </a:rPr>
              <a:t>http://</a:t>
            </a:r>
            <a:r>
              <a:rPr lang="en-US" sz="1800" dirty="0" smtClean="0">
                <a:hlinkClick r:id="rId4"/>
              </a:rPr>
              <a:t>www.actuarialstandardsboard.org/wp-content/uploads/2014/12/Ratemaking_expsoure_draft_sept2014.pdf</a:t>
            </a:r>
            <a:endParaRPr lang="en-US" sz="1800" dirty="0" smtClean="0"/>
          </a:p>
          <a:p>
            <a:r>
              <a:rPr lang="en-US" dirty="0" smtClean="0"/>
              <a:t>Reserve Principles</a:t>
            </a:r>
          </a:p>
          <a:p>
            <a:pPr lvl="1"/>
            <a:r>
              <a:rPr lang="en-US" dirty="0" smtClean="0"/>
              <a:t>Old </a:t>
            </a:r>
            <a:r>
              <a:rPr lang="en-US" sz="1800" dirty="0" smtClean="0">
                <a:hlinkClick r:id="rId5"/>
              </a:rPr>
              <a:t>http</a:t>
            </a:r>
            <a:r>
              <a:rPr lang="en-US" sz="1800" dirty="0">
                <a:hlinkClick r:id="rId5"/>
              </a:rPr>
              <a:t>://</a:t>
            </a:r>
            <a:r>
              <a:rPr lang="en-US" sz="1800" dirty="0" smtClean="0">
                <a:hlinkClick r:id="rId5"/>
              </a:rPr>
              <a:t>casact.org/professionalism/standards/princip/sppcloss.pdf</a:t>
            </a:r>
            <a:endParaRPr lang="en-US" sz="1800" dirty="0" smtClean="0"/>
          </a:p>
          <a:p>
            <a:pPr lvl="1"/>
            <a:r>
              <a:rPr lang="en-US" dirty="0"/>
              <a:t>New</a:t>
            </a:r>
            <a:r>
              <a:rPr lang="en-US" sz="1800" dirty="0"/>
              <a:t/>
            </a:r>
            <a:br>
              <a:rPr lang="en-US" sz="1800" dirty="0"/>
            </a:br>
            <a:r>
              <a:rPr lang="en-US" sz="1800" dirty="0">
                <a:hlinkClick r:id="rId6"/>
              </a:rPr>
              <a:t>http://</a:t>
            </a:r>
            <a:r>
              <a:rPr lang="en-US" sz="1800" dirty="0" smtClean="0">
                <a:hlinkClick r:id="rId6"/>
              </a:rPr>
              <a:t>www.casact.org/professionalism/standards/princip/SOP-Regarding-Property-and-Casualty-Unpaid-Claims-Estimates_Final%204-22-2015.pdf</a:t>
            </a:r>
            <a:endParaRPr lang="en-US" sz="1800"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28</a:t>
            </a:fld>
            <a:endParaRPr lang="en-US"/>
          </a:p>
        </p:txBody>
      </p:sp>
    </p:spTree>
    <p:extLst>
      <p:ext uri="{BB962C8B-B14F-4D97-AF65-F5344CB8AC3E}">
        <p14:creationId xmlns:p14="http://schemas.microsoft.com/office/powerpoint/2010/main" val="1444782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22194" y="1325095"/>
            <a:ext cx="8153400" cy="4652963"/>
          </a:xfrm>
        </p:spPr>
        <p:txBody>
          <a:bodyPr/>
          <a:lstStyle/>
          <a:p>
            <a:r>
              <a:rPr lang="en-US" dirty="0" smtClean="0"/>
              <a:t>Price Optimization Is A Controversial Activity.</a:t>
            </a:r>
          </a:p>
          <a:p>
            <a:pPr lvl="1"/>
            <a:r>
              <a:rPr lang="en-US" dirty="0" smtClean="0"/>
              <a:t>Much Depends on How Term Is Defined.</a:t>
            </a:r>
          </a:p>
          <a:p>
            <a:r>
              <a:rPr lang="en-US" dirty="0" smtClean="0"/>
              <a:t>Ratemaking Principles Are Changing. Reserving Principles Changed.</a:t>
            </a:r>
          </a:p>
          <a:p>
            <a:pPr lvl="1"/>
            <a:r>
              <a:rPr lang="en-US" dirty="0" smtClean="0"/>
              <a:t>Removing Nation-Specific Guidance.</a:t>
            </a:r>
          </a:p>
          <a:p>
            <a:pPr lvl="1"/>
            <a:r>
              <a:rPr lang="en-US" dirty="0" smtClean="0"/>
              <a:t>Bedrock CAS </a:t>
            </a:r>
            <a:r>
              <a:rPr lang="en-US" u="sng" dirty="0" smtClean="0"/>
              <a:t>Principles</a:t>
            </a:r>
            <a:r>
              <a:rPr lang="en-US" dirty="0" smtClean="0"/>
              <a:t> Apply Everywhere</a:t>
            </a:r>
          </a:p>
          <a:p>
            <a:pPr lvl="1"/>
            <a:r>
              <a:rPr lang="en-US" u="sng" dirty="0" smtClean="0"/>
              <a:t>Practice</a:t>
            </a:r>
            <a:r>
              <a:rPr lang="en-US" dirty="0" smtClean="0"/>
              <a:t> Guidelines Tend to Be Nation-Specific (ASB in US)</a:t>
            </a:r>
          </a:p>
          <a:p>
            <a:r>
              <a:rPr lang="en-US" dirty="0" smtClean="0"/>
              <a:t>Don’t Break the Law</a:t>
            </a:r>
            <a:br>
              <a:rPr lang="en-US" dirty="0" smtClean="0"/>
            </a:br>
            <a:r>
              <a:rPr lang="en-US" i="1" dirty="0" smtClean="0"/>
              <a:t>If the CAS Principle Changes, It’s Still the Law in Many (Most?) States.</a:t>
            </a:r>
          </a:p>
          <a:p>
            <a:pPr lvl="1"/>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29</a:t>
            </a:fld>
            <a:endParaRPr lang="en-US"/>
          </a:p>
        </p:txBody>
      </p:sp>
    </p:spTree>
    <p:extLst>
      <p:ext uri="{BB962C8B-B14F-4D97-AF65-F5344CB8AC3E}">
        <p14:creationId xmlns:p14="http://schemas.microsoft.com/office/powerpoint/2010/main" val="6379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Controversial?</a:t>
            </a:r>
            <a:endParaRPr lang="en-US" dirty="0"/>
          </a:p>
        </p:txBody>
      </p:sp>
      <p:pic>
        <p:nvPicPr>
          <p:cNvPr id="7" name="Content Placeholder 6"/>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573222" y="863353"/>
            <a:ext cx="3522469" cy="4525963"/>
          </a:xfrm>
          <a:scene3d>
            <a:camera prst="perspectiveContrastingRightFacing"/>
            <a:lightRig rig="threePt" dir="t"/>
          </a:scene3d>
        </p:spPr>
      </p:pic>
      <p:pic>
        <p:nvPicPr>
          <p:cNvPr id="9" name="Content Placeholder 8"/>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2515633" y="863353"/>
            <a:ext cx="3492036" cy="4525963"/>
          </a:xfrm>
          <a:scene3d>
            <a:camera prst="perspectiveContrastingRightFacing"/>
            <a:lightRig rig="threePt" dir="t"/>
          </a:scene3d>
        </p:spPr>
      </p:pic>
      <p:sp>
        <p:nvSpPr>
          <p:cNvPr id="5" name="Slide Number Placeholder 4"/>
          <p:cNvSpPr>
            <a:spLocks noGrp="1"/>
          </p:cNvSpPr>
          <p:nvPr>
            <p:ph type="sldNum" sz="quarter" idx="12"/>
          </p:nvPr>
        </p:nvSpPr>
        <p:spPr/>
        <p:txBody>
          <a:bodyPr/>
          <a:lstStyle/>
          <a:p>
            <a:pPr>
              <a:defRPr/>
            </a:pPr>
            <a:fld id="{DB690DBB-527D-49DE-BE17-F2C090C1D32C}" type="slidenum">
              <a:rPr lang="en-US" smtClean="0"/>
              <a:pPr>
                <a:defRPr/>
              </a:pPr>
              <a:t>3</a:t>
            </a:fld>
            <a:endParaRPr lang="en-US"/>
          </a:p>
        </p:txBody>
      </p:sp>
      <p:sp>
        <p:nvSpPr>
          <p:cNvPr id="10" name="AutoShape 7"/>
          <p:cNvSpPr>
            <a:spLocks noChangeArrowheads="1"/>
          </p:cNvSpPr>
          <p:nvPr/>
        </p:nvSpPr>
        <p:spPr bwMode="blackWhite">
          <a:xfrm>
            <a:off x="577183" y="5701258"/>
            <a:ext cx="6130047" cy="921846"/>
          </a:xfrm>
          <a:prstGeom prst="wedgeRectCallout">
            <a:avLst>
              <a:gd name="adj1" fmla="val -1063"/>
              <a:gd name="adj2" fmla="val -2488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“The Views Expressed by Participants Are Their Own, and the CAS Takes No Position on the Views Expressed. It Is Also the Policy of the CAS that Its Members Should Practice Within the Bounds of Local Laws and Regulations.”</a:t>
            </a:r>
            <a:endParaRPr lang="en-US" sz="1600" b="1" dirty="0">
              <a:solidFill>
                <a:srgbClr val="FFFFFF"/>
              </a:solidFill>
            </a:endParaRPr>
          </a:p>
        </p:txBody>
      </p:sp>
      <p:sp>
        <p:nvSpPr>
          <p:cNvPr id="11" name="Content Placeholder 2"/>
          <p:cNvSpPr txBox="1">
            <a:spLocks/>
          </p:cNvSpPr>
          <p:nvPr/>
        </p:nvSpPr>
        <p:spPr bwMode="auto">
          <a:xfrm>
            <a:off x="5833184" y="1262855"/>
            <a:ext cx="3215566" cy="5208966"/>
          </a:xfrm>
          <a:prstGeom prst="rect">
            <a:avLst/>
          </a:prstGeom>
          <a:noFill/>
          <a:ln w="9525" algn="ctr">
            <a:noFill/>
            <a:miter lim="800000"/>
            <a:headEnd/>
            <a:tailEnd/>
          </a:ln>
        </p:spPr>
        <p:txBody>
          <a:bodyPr vert="horz" wrap="square" lIns="45720" tIns="45720" rIns="45720" bIns="45720" numCol="1" rtlCol="0"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8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4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sz="1800">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800">
                <a:solidFill>
                  <a:schemeClr val="tx1"/>
                </a:solidFill>
                <a:latin typeface="Arial" charset="0"/>
              </a:defRPr>
            </a:lvl5pPr>
            <a:lvl6pPr marL="2514600" indent="-228600" algn="l" fontAlgn="base">
              <a:spcBef>
                <a:spcPct val="20000"/>
              </a:spcBef>
              <a:spcAft>
                <a:spcPct val="0"/>
              </a:spcAft>
              <a:buChar char="»"/>
              <a:defRPr sz="1800">
                <a:solidFill>
                  <a:schemeClr val="bg1">
                    <a:alpha val="100000"/>
                  </a:schemeClr>
                </a:solidFill>
                <a:latin typeface="+mn-lt"/>
              </a:defRPr>
            </a:lvl6pPr>
            <a:lvl7pPr marL="2971800" indent="-228600" algn="l" fontAlgn="base">
              <a:spcBef>
                <a:spcPct val="20000"/>
              </a:spcBef>
              <a:spcAft>
                <a:spcPct val="0"/>
              </a:spcAft>
              <a:buChar char="»"/>
              <a:defRPr sz="1800">
                <a:solidFill>
                  <a:schemeClr val="bg1">
                    <a:alpha val="100000"/>
                  </a:schemeClr>
                </a:solidFill>
                <a:latin typeface="+mn-lt"/>
              </a:defRPr>
            </a:lvl7pPr>
            <a:lvl8pPr marL="3429000" indent="-228600" algn="l" fontAlgn="base">
              <a:spcBef>
                <a:spcPct val="20000"/>
              </a:spcBef>
              <a:spcAft>
                <a:spcPct val="0"/>
              </a:spcAft>
              <a:buChar char="»"/>
              <a:defRPr sz="1800">
                <a:solidFill>
                  <a:schemeClr val="bg1">
                    <a:alpha val="100000"/>
                  </a:schemeClr>
                </a:solidFill>
                <a:latin typeface="+mn-lt"/>
              </a:defRPr>
            </a:lvl8pPr>
            <a:lvl9pPr marL="3886200" indent="-228600" algn="l" fontAlgn="base">
              <a:spcBef>
                <a:spcPct val="20000"/>
              </a:spcBef>
              <a:spcAft>
                <a:spcPct val="0"/>
              </a:spcAft>
              <a:buChar char="»"/>
              <a:defRPr sz="1800">
                <a:solidFill>
                  <a:schemeClr val="bg1">
                    <a:alpha val="100000"/>
                  </a:schemeClr>
                </a:solidFill>
                <a:latin typeface="+mn-lt"/>
              </a:defRPr>
            </a:lvl9pPr>
          </a:lstStyle>
          <a:p>
            <a:r>
              <a:rPr lang="en-US" sz="2400" kern="0" dirty="0" smtClean="0"/>
              <a:t>Banned in Four States (MD, OH, CA, FL)</a:t>
            </a:r>
          </a:p>
          <a:p>
            <a:r>
              <a:rPr lang="en-US" sz="2400" kern="0" dirty="0" smtClean="0"/>
              <a:t>One De Facto Ban (WA)</a:t>
            </a:r>
          </a:p>
          <a:p>
            <a:r>
              <a:rPr lang="en-US" sz="2400" kern="0" dirty="0" smtClean="0"/>
              <a:t>NY Gathering Information</a:t>
            </a:r>
          </a:p>
          <a:p>
            <a:r>
              <a:rPr lang="en-US" sz="2400" kern="0" dirty="0" smtClean="0"/>
              <a:t>NAIC Studying</a:t>
            </a:r>
          </a:p>
          <a:p>
            <a:r>
              <a:rPr lang="en-US" sz="2400" kern="0" dirty="0" smtClean="0"/>
              <a:t>CAS, AAA, ASB</a:t>
            </a:r>
            <a:endParaRPr lang="en-US" sz="2400" kern="0" dirty="0"/>
          </a:p>
        </p:txBody>
      </p:sp>
    </p:spTree>
    <p:extLst>
      <p:ext uri="{BB962C8B-B14F-4D97-AF65-F5344CB8AC3E}">
        <p14:creationId xmlns:p14="http://schemas.microsoft.com/office/powerpoint/2010/main" val="93418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00"/>
                                  </p:iterate>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III_Research</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dirty="0">
                <a:solidFill>
                  <a:srgbClr val="225A7A"/>
                </a:solidFill>
              </a:rPr>
              <a:t>Insurance Information Institute Online:</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30</a:t>
            </a:fld>
            <a:endParaRPr lang="en-US"/>
          </a:p>
        </p:txBody>
      </p:sp>
    </p:spTree>
    <p:extLst>
      <p:ext uri="{BB962C8B-B14F-4D97-AF65-F5344CB8AC3E}">
        <p14:creationId xmlns:p14="http://schemas.microsoft.com/office/powerpoint/2010/main" val="13561083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What Is Price Optimization?</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4</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4</a:t>
            </a:fld>
            <a:endParaRPr lang="en-US"/>
          </a:p>
        </p:txBody>
      </p:sp>
      <p:sp>
        <p:nvSpPr>
          <p:cNvPr id="6" name="Rectangle 4"/>
          <p:cNvSpPr>
            <a:spLocks noChangeArrowheads="1"/>
          </p:cNvSpPr>
          <p:nvPr/>
        </p:nvSpPr>
        <p:spPr bwMode="auto">
          <a:xfrm>
            <a:off x="161925" y="4232275"/>
            <a:ext cx="8696325" cy="1089529"/>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Definitions Vary Substantially With Respect to Its Use in Insurance</a:t>
            </a:r>
            <a:endParaRPr lang="en-US" sz="3600" b="1" i="1" dirty="0">
              <a:solidFill>
                <a:srgbClr val="C00000"/>
              </a:solidFill>
            </a:endParaRPr>
          </a:p>
        </p:txBody>
      </p:sp>
    </p:spTree>
    <p:extLst>
      <p:ext uri="{BB962C8B-B14F-4D97-AF65-F5344CB8AC3E}">
        <p14:creationId xmlns:p14="http://schemas.microsoft.com/office/powerpoint/2010/main" val="22746977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sp>
        <p:nvSpPr>
          <p:cNvPr id="7" name="Content Placeholder 6"/>
          <p:cNvSpPr>
            <a:spLocks noGrp="1"/>
          </p:cNvSpPr>
          <p:nvPr>
            <p:ph sz="half" idx="2"/>
          </p:nvPr>
        </p:nvSpPr>
        <p:spPr>
          <a:xfrm>
            <a:off x="298450" y="1315655"/>
            <a:ext cx="8481565" cy="2599397"/>
          </a:xfrm>
        </p:spPr>
        <p:txBody>
          <a:bodyPr/>
          <a:lstStyle/>
          <a:p>
            <a:r>
              <a:rPr lang="en-US" dirty="0" smtClean="0"/>
              <a:t>NAIC </a:t>
            </a:r>
            <a:r>
              <a:rPr lang="en-US" sz="2400" dirty="0" smtClean="0"/>
              <a:t>(Draft)</a:t>
            </a:r>
            <a:r>
              <a:rPr lang="en-US" dirty="0" smtClean="0"/>
              <a:t>–“…</a:t>
            </a:r>
            <a:r>
              <a:rPr lang="en-US" sz="2400" dirty="0" smtClean="0"/>
              <a:t>the </a:t>
            </a:r>
            <a:r>
              <a:rPr lang="en-US" sz="2400" dirty="0"/>
              <a:t>advent of </a:t>
            </a:r>
            <a:r>
              <a:rPr lang="en-US" sz="2400" b="1" u="sng" dirty="0"/>
              <a:t>sophisticated data mining tools</a:t>
            </a:r>
            <a:r>
              <a:rPr lang="en-US" sz="2400" dirty="0"/>
              <a:t> and pricing models have allowed actuaries to </a:t>
            </a:r>
            <a:r>
              <a:rPr lang="en-US" sz="2400" dirty="0" smtClean="0"/>
              <a:t>provide </a:t>
            </a:r>
            <a:r>
              <a:rPr lang="en-US" sz="2400" b="1" u="sng" dirty="0" smtClean="0"/>
              <a:t>more </a:t>
            </a:r>
            <a:r>
              <a:rPr lang="en-US" sz="2400" b="1" u="sng" dirty="0"/>
              <a:t>objective, quantitative information </a:t>
            </a:r>
            <a:r>
              <a:rPr lang="en-US" sz="2400" dirty="0"/>
              <a:t>about the judgmental aspects of the rate-setting </a:t>
            </a:r>
            <a:r>
              <a:rPr lang="en-US" sz="2400" dirty="0" smtClean="0"/>
              <a:t>process instead </a:t>
            </a:r>
            <a:r>
              <a:rPr lang="en-US" sz="2400" dirty="0"/>
              <a:t>of relying primarily on anecdotal evidence as has been the case in the past. This process </a:t>
            </a:r>
            <a:r>
              <a:rPr lang="en-US" sz="2400" dirty="0" smtClean="0"/>
              <a:t>is now </a:t>
            </a:r>
            <a:r>
              <a:rPr lang="en-US" sz="2400" dirty="0"/>
              <a:t>referred to as “price optimization.”</a:t>
            </a:r>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5</a:t>
            </a:fld>
            <a:endParaRPr lang="en-US"/>
          </a:p>
        </p:txBody>
      </p:sp>
    </p:spTree>
    <p:extLst>
      <p:ext uri="{BB962C8B-B14F-4D97-AF65-F5344CB8AC3E}">
        <p14:creationId xmlns:p14="http://schemas.microsoft.com/office/powerpoint/2010/main" val="2379976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sp>
        <p:nvSpPr>
          <p:cNvPr id="7" name="Content Placeholder 6"/>
          <p:cNvSpPr>
            <a:spLocks noGrp="1"/>
          </p:cNvSpPr>
          <p:nvPr>
            <p:ph sz="half" idx="2"/>
          </p:nvPr>
        </p:nvSpPr>
        <p:spPr>
          <a:xfrm>
            <a:off x="71157" y="1199114"/>
            <a:ext cx="4038600" cy="5162164"/>
          </a:xfrm>
          <a:ln>
            <a:solidFill>
              <a:srgbClr val="FF0000"/>
            </a:solidFill>
          </a:ln>
        </p:spPr>
        <p:txBody>
          <a:bodyPr/>
          <a:lstStyle/>
          <a:p>
            <a:r>
              <a:rPr lang="en-US" b="1" dirty="0" err="1" smtClean="0">
                <a:solidFill>
                  <a:srgbClr val="FF0000"/>
                </a:solidFill>
              </a:rPr>
              <a:t>Earnix</a:t>
            </a:r>
            <a:r>
              <a:rPr lang="en-US" b="1" dirty="0" smtClean="0">
                <a:solidFill>
                  <a:srgbClr val="FF0000"/>
                </a:solidFill>
              </a:rPr>
              <a:t> (P.O. Vendor):</a:t>
            </a:r>
          </a:p>
          <a:p>
            <a:pPr lvl="1"/>
            <a:r>
              <a:rPr lang="en-US" dirty="0" smtClean="0"/>
              <a:t>“</a:t>
            </a:r>
            <a:r>
              <a:rPr lang="en-US" dirty="0"/>
              <a:t>systematic and statistical method to help an insurer estimate a rating plan factoring in a competitive environment.”</a:t>
            </a:r>
          </a:p>
          <a:p>
            <a:pPr lvl="1"/>
            <a:r>
              <a:rPr lang="en-US" dirty="0" smtClean="0"/>
              <a:t>“using </a:t>
            </a:r>
            <a:r>
              <a:rPr lang="en-US" dirty="0"/>
              <a:t>mathematical algorithms to determine optimal values of rating factors to meet business goals and constraints.”</a:t>
            </a:r>
          </a:p>
          <a:p>
            <a:pPr marL="4064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6</a:t>
            </a:fld>
            <a:endParaRPr lang="en-US"/>
          </a:p>
        </p:txBody>
      </p:sp>
      <p:sp>
        <p:nvSpPr>
          <p:cNvPr id="10" name="Content Placeholder 6"/>
          <p:cNvSpPr>
            <a:spLocks noGrp="1"/>
          </p:cNvSpPr>
          <p:nvPr>
            <p:ph sz="half" idx="2"/>
          </p:nvPr>
        </p:nvSpPr>
        <p:spPr>
          <a:xfrm>
            <a:off x="4535580" y="1199114"/>
            <a:ext cx="4217541" cy="5162164"/>
          </a:xfrm>
          <a:ln>
            <a:solidFill>
              <a:srgbClr val="FF0000"/>
            </a:solidFill>
          </a:ln>
        </p:spPr>
        <p:txBody>
          <a:bodyPr/>
          <a:lstStyle/>
          <a:p>
            <a:r>
              <a:rPr lang="en-US" b="1" dirty="0" smtClean="0">
                <a:solidFill>
                  <a:srgbClr val="FF0000"/>
                </a:solidFill>
              </a:rPr>
              <a:t>Maryland:</a:t>
            </a:r>
          </a:p>
          <a:p>
            <a:pPr lvl="1"/>
            <a:r>
              <a:rPr lang="en-US" dirty="0" smtClean="0"/>
              <a:t> </a:t>
            </a:r>
            <a:r>
              <a:rPr lang="en-US" sz="2200" dirty="0" smtClean="0"/>
              <a:t>“…[V]</a:t>
            </a:r>
            <a:r>
              <a:rPr lang="en-US" sz="2200" dirty="0" err="1" smtClean="0"/>
              <a:t>arying</a:t>
            </a:r>
            <a:r>
              <a:rPr lang="en-US" sz="2200" dirty="0" smtClean="0"/>
              <a:t> </a:t>
            </a:r>
            <a:r>
              <a:rPr lang="en-US" sz="2200" dirty="0"/>
              <a:t>rates based on </a:t>
            </a:r>
            <a:r>
              <a:rPr lang="en-US" sz="2200" b="1" u="sng" dirty="0"/>
              <a:t>factors other than risk of loss</a:t>
            </a:r>
            <a:r>
              <a:rPr lang="en-US" sz="2200" dirty="0"/>
              <a:t>, including, but not limited to:</a:t>
            </a:r>
          </a:p>
          <a:p>
            <a:pPr lvl="2"/>
            <a:r>
              <a:rPr lang="en-US" sz="2200" dirty="0" smtClean="0"/>
              <a:t>a) The </a:t>
            </a:r>
            <a:r>
              <a:rPr lang="en-US" sz="2200" dirty="0"/>
              <a:t>likelihood that a policyholder will </a:t>
            </a:r>
            <a:r>
              <a:rPr lang="en-US" sz="2200" i="1" u="sng" dirty="0">
                <a:hlinkClick r:id="rId2"/>
              </a:rPr>
              <a:t>engage in activities that result in policy turnover</a:t>
            </a:r>
            <a:r>
              <a:rPr lang="en-US" sz="2200" i="1" u="sng" dirty="0"/>
              <a:t>;</a:t>
            </a:r>
            <a:r>
              <a:rPr lang="en-US" sz="2200" dirty="0"/>
              <a:t> and</a:t>
            </a:r>
          </a:p>
          <a:p>
            <a:pPr lvl="2"/>
            <a:r>
              <a:rPr lang="en-US" sz="2200" dirty="0" smtClean="0"/>
              <a:t>b) The </a:t>
            </a:r>
            <a:r>
              <a:rPr lang="en-US" sz="2200" dirty="0"/>
              <a:t>willingness of a policyholder to pay a higher premium compared to other policyholders</a:t>
            </a:r>
            <a:r>
              <a:rPr lang="en-US" sz="2200" dirty="0" smtClean="0"/>
              <a:t>.”</a:t>
            </a:r>
            <a:endParaRPr lang="en-US" sz="2200" dirty="0"/>
          </a:p>
          <a:p>
            <a:pPr lvl="1"/>
            <a:endParaRPr lang="en-US" dirty="0" smtClean="0"/>
          </a:p>
        </p:txBody>
      </p:sp>
    </p:spTree>
    <p:extLst>
      <p:ext uri="{BB962C8B-B14F-4D97-AF65-F5344CB8AC3E}">
        <p14:creationId xmlns:p14="http://schemas.microsoft.com/office/powerpoint/2010/main" val="118828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500"/>
                                        <p:tgtEl>
                                          <p:spTgt spid="10">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down)">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wipe(down)">
                                      <p:cBhvr>
                                        <p:cTn id="2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sp>
        <p:nvSpPr>
          <p:cNvPr id="7" name="Content Placeholder 6"/>
          <p:cNvSpPr>
            <a:spLocks noGrp="1"/>
          </p:cNvSpPr>
          <p:nvPr>
            <p:ph sz="half" idx="2"/>
          </p:nvPr>
        </p:nvSpPr>
        <p:spPr>
          <a:xfrm>
            <a:off x="71157" y="1199114"/>
            <a:ext cx="4038600" cy="5162164"/>
          </a:xfrm>
          <a:ln>
            <a:solidFill>
              <a:srgbClr val="FF0000"/>
            </a:solidFill>
          </a:ln>
        </p:spPr>
        <p:txBody>
          <a:bodyPr/>
          <a:lstStyle/>
          <a:p>
            <a:r>
              <a:rPr lang="en-US" b="1" dirty="0" smtClean="0">
                <a:solidFill>
                  <a:srgbClr val="FF0000"/>
                </a:solidFill>
              </a:rPr>
              <a:t>Ohio:</a:t>
            </a:r>
          </a:p>
          <a:p>
            <a:pPr lvl="1"/>
            <a:r>
              <a:rPr lang="en-US" dirty="0" smtClean="0"/>
              <a:t>“While </a:t>
            </a:r>
            <a:r>
              <a:rPr lang="en-US" dirty="0"/>
              <a:t>price optimization has no absolute definition, it generally refers to an insurer’s practice of </a:t>
            </a:r>
            <a:r>
              <a:rPr lang="en-US" b="1" u="sng" dirty="0"/>
              <a:t>varying premiums based upon factors that are unrelated to risk of loss in order to charge each insured the highest price that the market will bear</a:t>
            </a:r>
            <a:r>
              <a:rPr lang="en-US" dirty="0" smtClean="0"/>
              <a:t>.”</a:t>
            </a:r>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7</a:t>
            </a:fld>
            <a:endParaRPr lang="en-US"/>
          </a:p>
        </p:txBody>
      </p:sp>
      <p:sp>
        <p:nvSpPr>
          <p:cNvPr id="10" name="Content Placeholder 6"/>
          <p:cNvSpPr>
            <a:spLocks noGrp="1"/>
          </p:cNvSpPr>
          <p:nvPr>
            <p:ph sz="half" idx="2"/>
          </p:nvPr>
        </p:nvSpPr>
        <p:spPr>
          <a:xfrm>
            <a:off x="4535580" y="1199114"/>
            <a:ext cx="4217541" cy="5162164"/>
          </a:xfrm>
          <a:ln>
            <a:solidFill>
              <a:srgbClr val="FF0000"/>
            </a:solidFill>
          </a:ln>
        </p:spPr>
        <p:txBody>
          <a:bodyPr/>
          <a:lstStyle/>
          <a:p>
            <a:r>
              <a:rPr lang="en-US" b="1" dirty="0" smtClean="0">
                <a:solidFill>
                  <a:srgbClr val="FF0000"/>
                </a:solidFill>
              </a:rPr>
              <a:t>Florida:</a:t>
            </a:r>
          </a:p>
          <a:p>
            <a:pPr lvl="1"/>
            <a:r>
              <a:rPr lang="en-US" dirty="0" smtClean="0"/>
              <a:t>“…a </a:t>
            </a:r>
            <a:r>
              <a:rPr lang="en-US" dirty="0"/>
              <a:t>process for modifying the insurance premium that would otherwise be charged to an insured or class of insureds in order to </a:t>
            </a:r>
            <a:r>
              <a:rPr lang="en-US" b="1" u="sng" dirty="0"/>
              <a:t>maximize insurer retention, profitability, written premium, market share</a:t>
            </a:r>
            <a:r>
              <a:rPr lang="en-US" dirty="0"/>
              <a:t>, or any combination of these while remaining within real world constraints.”</a:t>
            </a:r>
            <a:endParaRPr lang="en-US" dirty="0" smtClean="0"/>
          </a:p>
        </p:txBody>
      </p:sp>
    </p:spTree>
    <p:extLst>
      <p:ext uri="{BB962C8B-B14F-4D97-AF65-F5344CB8AC3E}">
        <p14:creationId xmlns:p14="http://schemas.microsoft.com/office/powerpoint/2010/main" val="97803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Optimization Defined…</a:t>
            </a:r>
            <a:endParaRPr lang="en-US" dirty="0"/>
          </a:p>
        </p:txBody>
      </p:sp>
      <p:sp>
        <p:nvSpPr>
          <p:cNvPr id="7" name="Content Placeholder 6"/>
          <p:cNvSpPr>
            <a:spLocks noGrp="1"/>
          </p:cNvSpPr>
          <p:nvPr>
            <p:ph sz="half" idx="2"/>
          </p:nvPr>
        </p:nvSpPr>
        <p:spPr>
          <a:xfrm>
            <a:off x="128790" y="1160475"/>
            <a:ext cx="4038600" cy="5573161"/>
          </a:xfrm>
          <a:ln>
            <a:solidFill>
              <a:srgbClr val="FF0000"/>
            </a:solidFill>
          </a:ln>
        </p:spPr>
        <p:txBody>
          <a:bodyPr/>
          <a:lstStyle/>
          <a:p>
            <a:r>
              <a:rPr lang="en-US" b="1" dirty="0" smtClean="0">
                <a:solidFill>
                  <a:srgbClr val="FF0000"/>
                </a:solidFill>
              </a:rPr>
              <a:t>California:</a:t>
            </a:r>
          </a:p>
          <a:p>
            <a:pPr lvl="1"/>
            <a:r>
              <a:rPr lang="en-US" dirty="0" smtClean="0"/>
              <a:t>“…any </a:t>
            </a:r>
            <a:r>
              <a:rPr lang="en-US" dirty="0"/>
              <a:t>method of taking into account an individual’s or class’s </a:t>
            </a:r>
            <a:r>
              <a:rPr lang="en-US" b="1" u="sng" dirty="0"/>
              <a:t>willingness to pay a higher premium </a:t>
            </a:r>
            <a:r>
              <a:rPr lang="en-US" dirty="0"/>
              <a:t>relative to other individuals or classes.”</a:t>
            </a:r>
          </a:p>
          <a:p>
            <a:pPr lvl="1"/>
            <a:endParaRPr lang="en-US" dirty="0" smtClean="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pPr>
                <a:defRPr/>
              </a:pPr>
              <a:t>8</a:t>
            </a:fld>
            <a:endParaRPr lang="en-US"/>
          </a:p>
        </p:txBody>
      </p:sp>
      <p:sp>
        <p:nvSpPr>
          <p:cNvPr id="10" name="Content Placeholder 6"/>
          <p:cNvSpPr>
            <a:spLocks noGrp="1"/>
          </p:cNvSpPr>
          <p:nvPr>
            <p:ph sz="half" idx="2"/>
          </p:nvPr>
        </p:nvSpPr>
        <p:spPr>
          <a:xfrm>
            <a:off x="4535580" y="1160476"/>
            <a:ext cx="4217541" cy="5573161"/>
          </a:xfrm>
          <a:ln>
            <a:solidFill>
              <a:srgbClr val="FF0000"/>
            </a:solidFill>
          </a:ln>
        </p:spPr>
        <p:txBody>
          <a:bodyPr/>
          <a:lstStyle/>
          <a:p>
            <a:r>
              <a:rPr lang="en-US" b="1" dirty="0" smtClean="0">
                <a:solidFill>
                  <a:srgbClr val="FF0000"/>
                </a:solidFill>
              </a:rPr>
              <a:t>New York:</a:t>
            </a:r>
            <a:endParaRPr lang="en-US" b="1" dirty="0">
              <a:solidFill>
                <a:srgbClr val="FF0000"/>
              </a:solidFill>
            </a:endParaRPr>
          </a:p>
          <a:p>
            <a:pPr lvl="1"/>
            <a:r>
              <a:rPr lang="en-US" dirty="0" smtClean="0"/>
              <a:t>“…the </a:t>
            </a:r>
            <a:r>
              <a:rPr lang="en-US" dirty="0"/>
              <a:t>practice of varying rates based on </a:t>
            </a:r>
            <a:r>
              <a:rPr lang="en-US" b="1" u="sng" dirty="0"/>
              <a:t>factors other than those directly related to risk of loss</a:t>
            </a:r>
            <a:r>
              <a:rPr lang="en-US" dirty="0"/>
              <a:t>, for example, setting rates or factors based on an insured’s likelihood to renew a policy or on an individual’s or class of individuals’ perceived willingness to pay a higher premium relative to other individuals or classes”</a:t>
            </a:r>
          </a:p>
          <a:p>
            <a:pPr lvl="1"/>
            <a:endParaRPr lang="en-US" b="1" dirty="0" smtClean="0">
              <a:solidFill>
                <a:srgbClr val="FF0000"/>
              </a:solidFill>
            </a:endParaRPr>
          </a:p>
        </p:txBody>
      </p:sp>
    </p:spTree>
    <p:extLst>
      <p:ext uri="{BB962C8B-B14F-4D97-AF65-F5344CB8AC3E}">
        <p14:creationId xmlns:p14="http://schemas.microsoft.com/office/powerpoint/2010/main" val="31249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rPr>
              <a:t>Do Other Industries Use</a:t>
            </a:r>
            <a:br>
              <a:rPr lang="en-US" altLang="en-US" sz="3800" dirty="0" smtClean="0">
                <a:solidFill>
                  <a:schemeClr val="bg1"/>
                </a:solidFill>
                <a:latin typeface="Arial" panose="020B0604020202020204" pitchFamily="34" charset="0"/>
              </a:rPr>
            </a:br>
            <a:r>
              <a:rPr lang="en-US" altLang="en-US" sz="3800" dirty="0" smtClean="0">
                <a:solidFill>
                  <a:schemeClr val="bg1"/>
                </a:solidFill>
                <a:latin typeface="Arial" panose="020B0604020202020204" pitchFamily="34" charset="0"/>
              </a:rPr>
              <a:t>Price Optimization?</a:t>
            </a:r>
          </a:p>
        </p:txBody>
      </p:sp>
      <p:sp>
        <p:nvSpPr>
          <p:cNvPr id="512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2222DE0-C196-4196-8D9A-B10B0E44978A}" type="slidenum">
              <a:rPr lang="en-US" altLang="en-US" sz="900">
                <a:solidFill>
                  <a:schemeClr val="bg1"/>
                </a:solidFill>
              </a:rPr>
              <a:pPr algn="r">
                <a:lnSpc>
                  <a:spcPct val="85000"/>
                </a:lnSpc>
                <a:spcBef>
                  <a:spcPct val="20000"/>
                </a:spcBef>
                <a:buClrTx/>
                <a:buFontTx/>
                <a:buNone/>
              </a:pPr>
              <a:t>9</a:t>
            </a:fld>
            <a:endParaRPr lang="en-US" altLang="en-US" sz="900">
              <a:solidFill>
                <a:schemeClr val="bg1"/>
              </a:solidFill>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9</a:t>
            </a:fld>
            <a:endParaRPr lang="en-US"/>
          </a:p>
        </p:txBody>
      </p:sp>
      <p:sp>
        <p:nvSpPr>
          <p:cNvPr id="6" name="Rectangle 4"/>
          <p:cNvSpPr>
            <a:spLocks noChangeArrowheads="1"/>
          </p:cNvSpPr>
          <p:nvPr/>
        </p:nvSpPr>
        <p:spPr bwMode="auto">
          <a:xfrm>
            <a:off x="161925" y="4232275"/>
            <a:ext cx="8696325" cy="15881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Yes, Consistent with Basic </a:t>
            </a:r>
            <a:r>
              <a:rPr lang="en-US" sz="3600" b="1" i="1" smtClean="0">
                <a:solidFill>
                  <a:srgbClr val="225A7A"/>
                </a:solidFill>
              </a:rPr>
              <a:t>Microeconomic Principles Related to Supply and Demand </a:t>
            </a:r>
            <a:endParaRPr lang="en-US" sz="3600" b="1" i="1" dirty="0">
              <a:solidFill>
                <a:srgbClr val="C00000"/>
              </a:solidFill>
            </a:endParaRPr>
          </a:p>
        </p:txBody>
      </p:sp>
    </p:spTree>
    <p:extLst>
      <p:ext uri="{BB962C8B-B14F-4D97-AF65-F5344CB8AC3E}">
        <p14:creationId xmlns:p14="http://schemas.microsoft.com/office/powerpoint/2010/main" val="39473961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6" grpId="0"/>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200956</TotalTime>
  <Words>2043</Words>
  <Application>Microsoft Office PowerPoint</Application>
  <PresentationFormat>On-screen Show (4:3)</PresentationFormat>
  <Paragraphs>238</Paragraphs>
  <Slides>30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Symbol</vt:lpstr>
      <vt:lpstr>Wingdings</vt:lpstr>
      <vt:lpstr>Default Design</vt:lpstr>
      <vt:lpstr>PowerPoint Presentation</vt:lpstr>
      <vt:lpstr>What Is the Controversy?</vt:lpstr>
      <vt:lpstr>How Controversial?</vt:lpstr>
      <vt:lpstr>What Is Price Optimization?</vt:lpstr>
      <vt:lpstr>Price Optimization Defined</vt:lpstr>
      <vt:lpstr>Price Optimization Defined…</vt:lpstr>
      <vt:lpstr>Price Optimization Defined…</vt:lpstr>
      <vt:lpstr>Price Optimization Defined…</vt:lpstr>
      <vt:lpstr>Do Other Industries Use Price Optimization?</vt:lpstr>
      <vt:lpstr>Insurance Is Not Priced Like Water  – Or Most Consumer Products</vt:lpstr>
      <vt:lpstr>Differences Between Pricing  Insurance, Other Products</vt:lpstr>
      <vt:lpstr>Elasticity of Demand</vt:lpstr>
      <vt:lpstr>Other Industries Routinely Change Prices on a Near Continuous Basis</vt:lpstr>
      <vt:lpstr>Have Insurers Always Optimized Prices?</vt:lpstr>
      <vt:lpstr>Do Rates Always Adhere to Projected Loss?</vt:lpstr>
      <vt:lpstr>Other Adjustments (Optimizations?)</vt:lpstr>
      <vt:lpstr>Other Adjustments (Optimizations?)</vt:lpstr>
      <vt:lpstr>How Is P.O. Different From the Past?</vt:lpstr>
      <vt:lpstr>Professionalism Issues</vt:lpstr>
      <vt:lpstr>Professionalism Issues</vt:lpstr>
      <vt:lpstr>Professionalism Issues</vt:lpstr>
      <vt:lpstr>Professionalism Issues</vt:lpstr>
      <vt:lpstr>Professionalism Issues</vt:lpstr>
      <vt:lpstr>Professionalism Issues</vt:lpstr>
      <vt:lpstr>Reserving Principles Have Already Undergone a Similar Change</vt:lpstr>
      <vt:lpstr>Professionalism Issues</vt:lpstr>
      <vt:lpstr>Professionalism Issues</vt:lpstr>
      <vt:lpstr>Homework</vt:lpstr>
      <vt:lpstr>Summary</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Rosario, Alba</cp:lastModifiedBy>
  <cp:revision>4483</cp:revision>
  <cp:lastPrinted>2015-04-09T15:38:07Z</cp:lastPrinted>
  <dcterms:modified xsi:type="dcterms:W3CDTF">2015-06-26T15:41:11Z</dcterms:modified>
</cp:coreProperties>
</file>