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3.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8.xml" ContentType="application/vnd.openxmlformats-officedocument.drawingml.chart+xml"/>
  <Override PartName="/ppt/notesSlides/notesSlide81.xml" ContentType="application/vnd.openxmlformats-officedocument.presentationml.notesSlide+xml"/>
  <Override PartName="/ppt/charts/chart9.xml" ContentType="application/vnd.openxmlformats-officedocument.drawingml.chart+xml"/>
  <Override PartName="/ppt/tags/tag8.xml" ContentType="application/vnd.openxmlformats-officedocument.presentationml.tags+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tags/tag9.xml" ContentType="application/vnd.openxmlformats-officedocument.presentationml.tags+xml"/>
  <Override PartName="/ppt/notesSlides/notesSlide88.xml" ContentType="application/vnd.openxmlformats-officedocument.presentationml.notesSlide+xml"/>
  <Override PartName="/ppt/tags/tag10.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10.xml" ContentType="application/vnd.openxmlformats-officedocument.drawingml.chart+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10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tags/tag12.xml" ContentType="application/vnd.openxmlformats-officedocument.presentationml.tags+xml"/>
  <Override PartName="/ppt/notesSlides/notesSlide120.xml" ContentType="application/vnd.openxmlformats-officedocument.presentationml.notesSlide+xml"/>
  <Override PartName="/ppt/tags/tag13.xml" ContentType="application/vnd.openxmlformats-officedocument.presentationml.tags+xml"/>
  <Override PartName="/ppt/notesSlides/notesSlide121.xml" ContentType="application/vnd.openxmlformats-officedocument.presentationml.notesSlide+xml"/>
  <Override PartName="/ppt/tags/tag14.xml" ContentType="application/vnd.openxmlformats-officedocument.presentationml.tags+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5"/>
  </p:notesMasterIdLst>
  <p:handoutMasterIdLst>
    <p:handoutMasterId r:id="rId156"/>
  </p:handoutMasterIdLst>
  <p:sldIdLst>
    <p:sldId id="4301" r:id="rId2"/>
    <p:sldId id="4635" r:id="rId3"/>
    <p:sldId id="4818" r:id="rId4"/>
    <p:sldId id="4829" r:id="rId5"/>
    <p:sldId id="4758" r:id="rId6"/>
    <p:sldId id="5046" r:id="rId7"/>
    <p:sldId id="4908" r:id="rId8"/>
    <p:sldId id="4446" r:id="rId9"/>
    <p:sldId id="4447" r:id="rId10"/>
    <p:sldId id="5010" r:id="rId11"/>
    <p:sldId id="4999" r:id="rId12"/>
    <p:sldId id="5011" r:id="rId13"/>
    <p:sldId id="5012" r:id="rId14"/>
    <p:sldId id="5013" r:id="rId15"/>
    <p:sldId id="5003" r:id="rId16"/>
    <p:sldId id="5062" r:id="rId17"/>
    <p:sldId id="4852" r:id="rId18"/>
    <p:sldId id="4853" r:id="rId19"/>
    <p:sldId id="5063" r:id="rId20"/>
    <p:sldId id="5117" r:id="rId21"/>
    <p:sldId id="5047" r:id="rId22"/>
    <p:sldId id="5048" r:id="rId23"/>
    <p:sldId id="5056" r:id="rId24"/>
    <p:sldId id="5049" r:id="rId25"/>
    <p:sldId id="5050" r:id="rId26"/>
    <p:sldId id="5052" r:id="rId27"/>
    <p:sldId id="5051" r:id="rId28"/>
    <p:sldId id="5053" r:id="rId29"/>
    <p:sldId id="5054" r:id="rId30"/>
    <p:sldId id="4396" r:id="rId31"/>
    <p:sldId id="5065" r:id="rId32"/>
    <p:sldId id="5066" r:id="rId33"/>
    <p:sldId id="5067" r:id="rId34"/>
    <p:sldId id="5068" r:id="rId35"/>
    <p:sldId id="5069" r:id="rId36"/>
    <p:sldId id="5070" r:id="rId37"/>
    <p:sldId id="5071" r:id="rId38"/>
    <p:sldId id="5073" r:id="rId39"/>
    <p:sldId id="5074" r:id="rId40"/>
    <p:sldId id="5075" r:id="rId41"/>
    <p:sldId id="5072" r:id="rId42"/>
    <p:sldId id="5076" r:id="rId43"/>
    <p:sldId id="4384" r:id="rId44"/>
    <p:sldId id="4836" r:id="rId45"/>
    <p:sldId id="4406" r:id="rId46"/>
    <p:sldId id="4407" r:id="rId47"/>
    <p:sldId id="4408" r:id="rId48"/>
    <p:sldId id="4980" r:id="rId49"/>
    <p:sldId id="5064" r:id="rId50"/>
    <p:sldId id="4804" r:id="rId51"/>
    <p:sldId id="4805" r:id="rId52"/>
    <p:sldId id="4258" r:id="rId53"/>
    <p:sldId id="4693" r:id="rId54"/>
    <p:sldId id="4984" r:id="rId55"/>
    <p:sldId id="4790" r:id="rId56"/>
    <p:sldId id="4791" r:id="rId57"/>
    <p:sldId id="4796" r:id="rId58"/>
    <p:sldId id="4797" r:id="rId59"/>
    <p:sldId id="4496" r:id="rId60"/>
    <p:sldId id="4909" r:id="rId61"/>
    <p:sldId id="5077" r:id="rId62"/>
    <p:sldId id="5078" r:id="rId63"/>
    <p:sldId id="5079" r:id="rId64"/>
    <p:sldId id="4511" r:id="rId65"/>
    <p:sldId id="4907" r:id="rId66"/>
    <p:sldId id="5025" r:id="rId67"/>
    <p:sldId id="5026" r:id="rId68"/>
    <p:sldId id="5030" r:id="rId69"/>
    <p:sldId id="4906" r:id="rId70"/>
    <p:sldId id="4989" r:id="rId71"/>
    <p:sldId id="4686" r:id="rId72"/>
    <p:sldId id="5080" r:id="rId73"/>
    <p:sldId id="5081" r:id="rId74"/>
    <p:sldId id="5082" r:id="rId75"/>
    <p:sldId id="5084" r:id="rId76"/>
    <p:sldId id="5085" r:id="rId77"/>
    <p:sldId id="5083" r:id="rId78"/>
    <p:sldId id="5094" r:id="rId79"/>
    <p:sldId id="5116" r:id="rId80"/>
    <p:sldId id="5096" r:id="rId81"/>
    <p:sldId id="5097" r:id="rId82"/>
    <p:sldId id="5098" r:id="rId83"/>
    <p:sldId id="5099" r:id="rId84"/>
    <p:sldId id="5100" r:id="rId85"/>
    <p:sldId id="5101" r:id="rId86"/>
    <p:sldId id="5102" r:id="rId87"/>
    <p:sldId id="5103" r:id="rId88"/>
    <p:sldId id="5104" r:id="rId89"/>
    <p:sldId id="5105" r:id="rId90"/>
    <p:sldId id="5106" r:id="rId91"/>
    <p:sldId id="5107" r:id="rId92"/>
    <p:sldId id="5108" r:id="rId93"/>
    <p:sldId id="5109" r:id="rId94"/>
    <p:sldId id="5110" r:id="rId95"/>
    <p:sldId id="5111" r:id="rId96"/>
    <p:sldId id="5112" r:id="rId97"/>
    <p:sldId id="5113" r:id="rId98"/>
    <p:sldId id="5114" r:id="rId99"/>
    <p:sldId id="5115" r:id="rId100"/>
    <p:sldId id="4469" r:id="rId101"/>
    <p:sldId id="4694" r:id="rId102"/>
    <p:sldId id="5086" r:id="rId103"/>
    <p:sldId id="4817" r:id="rId104"/>
    <p:sldId id="4623" r:id="rId105"/>
    <p:sldId id="5087" r:id="rId106"/>
    <p:sldId id="4841" r:id="rId107"/>
    <p:sldId id="4941" r:id="rId108"/>
    <p:sldId id="4942" r:id="rId109"/>
    <p:sldId id="4843" r:id="rId110"/>
    <p:sldId id="3433" r:id="rId111"/>
    <p:sldId id="5091" r:id="rId112"/>
    <p:sldId id="5092" r:id="rId113"/>
    <p:sldId id="5093" r:id="rId114"/>
    <p:sldId id="5090" r:id="rId115"/>
    <p:sldId id="5088" r:id="rId116"/>
    <p:sldId id="5089" r:id="rId117"/>
    <p:sldId id="4880" r:id="rId118"/>
    <p:sldId id="4876" r:id="rId119"/>
    <p:sldId id="4882" r:id="rId120"/>
    <p:sldId id="4970" r:id="rId121"/>
    <p:sldId id="4888" r:id="rId122"/>
    <p:sldId id="4983" r:id="rId123"/>
    <p:sldId id="4488" r:id="rId124"/>
    <p:sldId id="4858" r:id="rId125"/>
    <p:sldId id="5031" r:id="rId126"/>
    <p:sldId id="4866" r:id="rId127"/>
    <p:sldId id="4872" r:id="rId128"/>
    <p:sldId id="4873" r:id="rId129"/>
    <p:sldId id="4874" r:id="rId130"/>
    <p:sldId id="4868" r:id="rId131"/>
    <p:sldId id="4869" r:id="rId132"/>
    <p:sldId id="4870" r:id="rId133"/>
    <p:sldId id="4871" r:id="rId134"/>
    <p:sldId id="4557" r:id="rId135"/>
    <p:sldId id="4752" r:id="rId136"/>
    <p:sldId id="5045" r:id="rId137"/>
    <p:sldId id="4753" r:id="rId138"/>
    <p:sldId id="4754" r:id="rId139"/>
    <p:sldId id="4985" r:id="rId140"/>
    <p:sldId id="4986" r:id="rId141"/>
    <p:sldId id="5034" r:id="rId142"/>
    <p:sldId id="4987" r:id="rId143"/>
    <p:sldId id="5036" r:id="rId144"/>
    <p:sldId id="5038" r:id="rId145"/>
    <p:sldId id="5039" r:id="rId146"/>
    <p:sldId id="5040" r:id="rId147"/>
    <p:sldId id="5041" r:id="rId148"/>
    <p:sldId id="5042" r:id="rId149"/>
    <p:sldId id="1445" r:id="rId150"/>
    <p:sldId id="4972" r:id="rId151"/>
    <p:sldId id="4977" r:id="rId152"/>
    <p:sldId id="4978" r:id="rId153"/>
    <p:sldId id="1136" r:id="rId15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688C"/>
    <a:srgbClr val="3333CC"/>
    <a:srgbClr val="225A7A"/>
    <a:srgbClr val="3691C4"/>
    <a:srgbClr val="2B7299"/>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3.xml"/><Relationship Id="rId4"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74295048"/>
        <c:axId val="174295440"/>
      </c:barChart>
      <c:catAx>
        <c:axId val="17429504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74295440"/>
        <c:crossesAt val="0"/>
        <c:auto val="1"/>
        <c:lblAlgn val="ctr"/>
        <c:lblOffset val="20"/>
        <c:tickLblSkip val="1"/>
        <c:tickMarkSkip val="1"/>
        <c:noMultiLvlLbl val="0"/>
      </c:catAx>
      <c:valAx>
        <c:axId val="174295440"/>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7429504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Pt>
            <c:idx val="2"/>
            <c:invertIfNegative val="0"/>
            <c:bubble3D val="0"/>
          </c:dPt>
          <c:dPt>
            <c:idx val="3"/>
            <c:invertIfNegative val="0"/>
            <c:bubble3D val="0"/>
          </c:dPt>
          <c:dPt>
            <c:idx val="4"/>
            <c:invertIfNegative val="0"/>
            <c:bubble3D val="0"/>
            <c:spPr>
              <a:solidFill>
                <a:schemeClr val="accent6"/>
              </a:solidFill>
            </c:spPr>
          </c:dPt>
          <c:dLbls>
            <c:dLbl>
              <c:idx val="0"/>
              <c:layout>
                <c:manualLayout>
                  <c:x val="-1.4808849281389147E-3"/>
                  <c:y val="-1.5483153506801989E-2"/>
                </c:manualLayout>
              </c:layout>
              <c:numFmt formatCode="0%" sourceLinked="0"/>
              <c:spPr>
                <a:noFill/>
                <a:ln w="24128">
                  <a:noFill/>
                </a:ln>
              </c:spPr>
              <c:txPr>
                <a:bodyPr/>
                <a:lstStyle/>
                <a:p>
                  <a:pPr>
                    <a:defRPr sz="133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5"/>
                <c:pt idx="0">
                  <c:v>2011</c:v>
                </c:pt>
                <c:pt idx="1">
                  <c:v>2012</c:v>
                </c:pt>
                <c:pt idx="2">
                  <c:v>2013</c:v>
                </c:pt>
                <c:pt idx="3">
                  <c:v>2014</c:v>
                </c:pt>
                <c:pt idx="4">
                  <c:v>2015</c:v>
                </c:pt>
              </c:numCache>
            </c:numRef>
          </c:cat>
          <c:val>
            <c:numRef>
              <c:f>Sheet1!$B$2:$K$2</c:f>
              <c:numCache>
                <c:formatCode>0%</c:formatCode>
                <c:ptCount val="5"/>
                <c:pt idx="0">
                  <c:v>0.28999999999999998</c:v>
                </c:pt>
                <c:pt idx="1">
                  <c:v>0.31</c:v>
                </c:pt>
                <c:pt idx="2">
                  <c:v>0.35</c:v>
                </c:pt>
                <c:pt idx="3">
                  <c:v>0.37</c:v>
                </c:pt>
                <c:pt idx="4">
                  <c:v>0.4</c:v>
                </c:pt>
              </c:numCache>
            </c:numRef>
          </c:val>
          <c:extLst/>
        </c:ser>
        <c:dLbls>
          <c:showLegendKey val="0"/>
          <c:showVal val="0"/>
          <c:showCatName val="0"/>
          <c:showSerName val="0"/>
          <c:showPercent val="0"/>
          <c:showBubbleSize val="0"/>
        </c:dLbls>
        <c:gapWidth val="60"/>
        <c:axId val="180659840"/>
        <c:axId val="180659056"/>
      </c:barChart>
      <c:catAx>
        <c:axId val="180659840"/>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180659056"/>
        <c:crossesAt val="0"/>
        <c:auto val="1"/>
        <c:lblAlgn val="ctr"/>
        <c:lblOffset val="0"/>
        <c:tickLblSkip val="1"/>
        <c:tickMarkSkip val="1"/>
        <c:noMultiLvlLbl val="0"/>
      </c:catAx>
      <c:valAx>
        <c:axId val="180659056"/>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80659840"/>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74299752"/>
        <c:axId val="174300144"/>
      </c:barChart>
      <c:catAx>
        <c:axId val="174299752"/>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74300144"/>
        <c:crosses val="autoZero"/>
        <c:auto val="1"/>
        <c:lblAlgn val="ctr"/>
        <c:lblOffset val="20"/>
        <c:noMultiLvlLbl val="0"/>
      </c:catAx>
      <c:valAx>
        <c:axId val="174300144"/>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74299752"/>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3842.2</c:v>
                </c:pt>
              </c:numCache>
            </c:numRef>
          </c:val>
        </c:ser>
        <c:dLbls>
          <c:showLegendKey val="0"/>
          <c:showVal val="0"/>
          <c:showCatName val="0"/>
          <c:showSerName val="0"/>
          <c:showPercent val="0"/>
          <c:showBubbleSize val="0"/>
        </c:dLbls>
        <c:gapWidth val="75"/>
        <c:overlap val="-27"/>
        <c:axId val="174296616"/>
        <c:axId val="174298576"/>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21559.599999999999</c:v>
                </c:pt>
              </c:numCache>
            </c:numRef>
          </c:val>
          <c:smooth val="0"/>
        </c:ser>
        <c:dLbls>
          <c:showLegendKey val="0"/>
          <c:showVal val="0"/>
          <c:showCatName val="0"/>
          <c:showSerName val="0"/>
          <c:showPercent val="0"/>
          <c:showBubbleSize val="0"/>
        </c:dLbls>
        <c:marker val="1"/>
        <c:smooth val="0"/>
        <c:axId val="174296616"/>
        <c:axId val="174298576"/>
      </c:lineChart>
      <c:catAx>
        <c:axId val="174296616"/>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74298576"/>
        <c:crosses val="autoZero"/>
        <c:auto val="1"/>
        <c:lblAlgn val="ctr"/>
        <c:lblOffset val="100"/>
        <c:noMultiLvlLbl val="0"/>
      </c:catAx>
      <c:valAx>
        <c:axId val="174298576"/>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74296616"/>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52230971128606E-2"/>
          <c:y val="3.8329553068161569E-2"/>
          <c:w val="0.90292565064880903"/>
          <c:h val="0.77574262233614244"/>
        </c:manualLayout>
      </c:layout>
      <c:lineChart>
        <c:grouping val="standard"/>
        <c:varyColors val="0"/>
        <c:ser>
          <c:idx val="0"/>
          <c:order val="0"/>
          <c:spPr>
            <a:ln w="28575" cap="rnd">
              <a:solidFill>
                <a:schemeClr val="accent1"/>
              </a:solidFill>
              <a:round/>
            </a:ln>
            <a:effectLst/>
          </c:spPr>
          <c:marker>
            <c:symbol val="none"/>
          </c:marker>
          <c:dLbls>
            <c:dLbl>
              <c:idx val="12"/>
              <c:layout>
                <c:manualLayout>
                  <c:x val="3.1152647975077595E-3"/>
                  <c:y val="-4.6838407494145209E-2"/>
                </c:manualLayout>
              </c:layout>
              <c:showLegendKey val="0"/>
              <c:showVal val="1"/>
              <c:showCatName val="1"/>
              <c:showSerName val="0"/>
              <c:showPercent val="0"/>
              <c:showBubbleSize val="0"/>
              <c:extLst>
                <c:ext xmlns:c15="http://schemas.microsoft.com/office/drawing/2012/chart" uri="{CE6537A1-D6FC-4f65-9D91-7224C49458BB}"/>
              </c:extLst>
            </c:dLbl>
            <c:dLbl>
              <c:idx val="43"/>
              <c:layout>
                <c:manualLayout>
                  <c:x val="1.2461059190031152E-2"/>
                  <c:y val="-6.5506645980206585E-2"/>
                </c:manualLayout>
              </c:layout>
              <c:showLegendKey val="0"/>
              <c:showVal val="1"/>
              <c:showCatName val="1"/>
              <c:showSerName val="0"/>
              <c:showPercent val="0"/>
              <c:showBubbleSize val="0"/>
              <c:extLst>
                <c:ext xmlns:c15="http://schemas.microsoft.com/office/drawing/2012/chart" uri="{CE6537A1-D6FC-4f65-9D91-7224C49458BB}"/>
              </c:extLst>
            </c:dLbl>
            <c:dLbl>
              <c:idx val="77"/>
              <c:showLegendKey val="0"/>
              <c:showVal val="1"/>
              <c:showCatName val="1"/>
              <c:showSerName val="0"/>
              <c:showPercent val="0"/>
              <c:showBubbleSize val="0"/>
              <c:extLst>
                <c:ext xmlns:c15="http://schemas.microsoft.com/office/drawing/2012/chart" uri="{CE6537A1-D6FC-4f65-9D91-7224C49458BB}"/>
              </c:extLst>
            </c:dLbl>
            <c:dLbl>
              <c:idx val="123"/>
              <c:layout>
                <c:manualLayout>
                  <c:x val="-9.5015576323987536E-2"/>
                  <c:y val="0.15557828420299066"/>
                </c:manualLayout>
              </c:layout>
              <c:showLegendKey val="0"/>
              <c:showVal val="1"/>
              <c:showCatName val="1"/>
              <c:showSerName val="0"/>
              <c:showPercent val="0"/>
              <c:showBubbleSize val="0"/>
              <c:extLst>
                <c:ext xmlns:c15="http://schemas.microsoft.com/office/drawing/2012/chart" uri="{CE6537A1-D6FC-4f65-9D91-7224C49458BB}"/>
              </c:extLst>
            </c:dLbl>
            <c:dLbl>
              <c:idx val="146"/>
              <c:layout>
                <c:manualLayout>
                  <c:x val="-0.19781931464174454"/>
                  <c:y val="-5.7318315232680765E-2"/>
                </c:manualLayout>
              </c:layout>
              <c:showLegendKey val="0"/>
              <c:showVal val="1"/>
              <c:showCatName val="1"/>
              <c:showSerName val="0"/>
              <c:showPercent val="0"/>
              <c:showBubbleSize val="0"/>
              <c:extLst>
                <c:ext xmlns:c15="http://schemas.microsoft.com/office/drawing/2012/chart" uri="{CE6537A1-D6FC-4f65-9D91-7224C49458BB}"/>
              </c:extLst>
            </c:dLbl>
            <c:dLbl>
              <c:idx val="161"/>
              <c:layout>
                <c:manualLayout>
                  <c:x val="-6.0747663551401869E-2"/>
                  <c:y val="8.461275105776675E-2"/>
                </c:manualLayout>
              </c:layout>
              <c:showLegendKey val="0"/>
              <c:showVal val="1"/>
              <c:showCatName val="1"/>
              <c:showSerName val="0"/>
              <c:showPercent val="0"/>
              <c:showBubbleSize val="0"/>
              <c:extLst>
                <c:ext xmlns:c15="http://schemas.microsoft.com/office/drawing/2012/chart" uri="{CE6537A1-D6FC-4f65-9D91-7224C49458BB}"/>
              </c:extLst>
            </c:dLbl>
            <c:dLbl>
              <c:idx val="168"/>
              <c:layout>
                <c:manualLayout>
                  <c:x val="-2.9595015576324102E-2"/>
                  <c:y val="-8.7431693989071038E-2"/>
                </c:manualLayout>
              </c:layout>
              <c:showLegendKey val="0"/>
              <c:showVal val="1"/>
              <c:showCatName val="1"/>
              <c:showSerName val="0"/>
              <c:showPercent val="0"/>
              <c:showBubbleSize val="0"/>
              <c:extLst>
                <c:ext xmlns:c15="http://schemas.microsoft.com/office/drawing/2012/chart" uri="{CE6537A1-D6FC-4f65-9D91-7224C49458BB}"/>
              </c:extLst>
            </c:dLbl>
            <c:spPr>
              <a:solidFill>
                <a:srgbClr val="FF6801"/>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Sheet1!$A$1:$FP$1</c:f>
              <c:strCache>
                <c:ptCount val="172"/>
                <c:pt idx="0">
                  <c:v>Jul-01</c:v>
                </c:pt>
                <c:pt idx="1">
                  <c:v>Aug-01</c:v>
                </c:pt>
                <c:pt idx="2">
                  <c:v>Sep-01</c:v>
                </c:pt>
                <c:pt idx="3">
                  <c:v>Oct-01</c:v>
                </c:pt>
                <c:pt idx="4">
                  <c:v>Nov-01</c:v>
                </c:pt>
                <c:pt idx="5">
                  <c:v>Dec-01</c:v>
                </c:pt>
                <c:pt idx="6">
                  <c:v>Jan-02</c:v>
                </c:pt>
                <c:pt idx="7">
                  <c:v>Feb-02</c:v>
                </c:pt>
                <c:pt idx="8">
                  <c:v>Mar-02</c:v>
                </c:pt>
                <c:pt idx="9">
                  <c:v>Apr-02</c:v>
                </c:pt>
                <c:pt idx="10">
                  <c:v>May-02</c:v>
                </c:pt>
                <c:pt idx="11">
                  <c:v>Jun-02</c:v>
                </c:pt>
                <c:pt idx="12">
                  <c:v>Jul-02</c:v>
                </c:pt>
                <c:pt idx="13">
                  <c:v>Aug-02</c:v>
                </c:pt>
                <c:pt idx="14">
                  <c:v>Sep-02</c:v>
                </c:pt>
                <c:pt idx="15">
                  <c:v>Oct-02</c:v>
                </c:pt>
                <c:pt idx="16">
                  <c:v>Nov-02</c:v>
                </c:pt>
                <c:pt idx="17">
                  <c:v>Dec-02</c:v>
                </c:pt>
                <c:pt idx="18">
                  <c:v>Jan-03</c:v>
                </c:pt>
                <c:pt idx="19">
                  <c:v>Feb-03</c:v>
                </c:pt>
                <c:pt idx="20">
                  <c:v>Mar-03</c:v>
                </c:pt>
                <c:pt idx="21">
                  <c:v>Apr-03</c:v>
                </c:pt>
                <c:pt idx="22">
                  <c:v>May-03</c:v>
                </c:pt>
                <c:pt idx="23">
                  <c:v>Jun-03</c:v>
                </c:pt>
                <c:pt idx="24">
                  <c:v>Jul-03</c:v>
                </c:pt>
                <c:pt idx="25">
                  <c:v>Aug-03</c:v>
                </c:pt>
                <c:pt idx="26">
                  <c:v>Sep-03</c:v>
                </c:pt>
                <c:pt idx="27">
                  <c:v>Oct-03</c:v>
                </c:pt>
                <c:pt idx="28">
                  <c:v>Nov-03</c:v>
                </c:pt>
                <c:pt idx="29">
                  <c:v>Dec-03</c:v>
                </c:pt>
                <c:pt idx="30">
                  <c:v>Jan-04</c:v>
                </c:pt>
                <c:pt idx="31">
                  <c:v>Feb-04</c:v>
                </c:pt>
                <c:pt idx="32">
                  <c:v>Mar-04</c:v>
                </c:pt>
                <c:pt idx="33">
                  <c:v>Apr-04</c:v>
                </c:pt>
                <c:pt idx="34">
                  <c:v>May-04</c:v>
                </c:pt>
                <c:pt idx="35">
                  <c:v>Jun-04</c:v>
                </c:pt>
                <c:pt idx="36">
                  <c:v>Jul-04</c:v>
                </c:pt>
                <c:pt idx="37">
                  <c:v>Aug-04</c:v>
                </c:pt>
                <c:pt idx="38">
                  <c:v>Sep-04</c:v>
                </c:pt>
                <c:pt idx="39">
                  <c:v>Oct-04</c:v>
                </c:pt>
                <c:pt idx="40">
                  <c:v>Nov-04</c:v>
                </c:pt>
                <c:pt idx="41">
                  <c:v>Dec-04</c:v>
                </c:pt>
                <c:pt idx="42">
                  <c:v>Jan-05</c:v>
                </c:pt>
                <c:pt idx="43">
                  <c:v>Feb-05</c:v>
                </c:pt>
                <c:pt idx="44">
                  <c:v>Mar-05</c:v>
                </c:pt>
                <c:pt idx="45">
                  <c:v>Apr-05</c:v>
                </c:pt>
                <c:pt idx="46">
                  <c:v>May-05</c:v>
                </c:pt>
                <c:pt idx="47">
                  <c:v>Jun-05</c:v>
                </c:pt>
                <c:pt idx="48">
                  <c:v>Jul-05</c:v>
                </c:pt>
                <c:pt idx="49">
                  <c:v>Aug-05</c:v>
                </c:pt>
                <c:pt idx="50">
                  <c:v>Sep-05</c:v>
                </c:pt>
                <c:pt idx="51">
                  <c:v>Oct-05</c:v>
                </c:pt>
                <c:pt idx="52">
                  <c:v>Nov-05</c:v>
                </c:pt>
                <c:pt idx="53">
                  <c:v>Dec-05</c:v>
                </c:pt>
                <c:pt idx="54">
                  <c:v>Jan-06</c:v>
                </c:pt>
                <c:pt idx="55">
                  <c:v>Feb-06</c:v>
                </c:pt>
                <c:pt idx="56">
                  <c:v>Mar-06</c:v>
                </c:pt>
                <c:pt idx="57">
                  <c:v>Apr-06</c:v>
                </c:pt>
                <c:pt idx="58">
                  <c:v>May-06</c:v>
                </c:pt>
                <c:pt idx="59">
                  <c:v>Jun-06</c:v>
                </c:pt>
                <c:pt idx="60">
                  <c:v>Jul-06</c:v>
                </c:pt>
                <c:pt idx="61">
                  <c:v>Aug-06</c:v>
                </c:pt>
                <c:pt idx="62">
                  <c:v>Sep-06</c:v>
                </c:pt>
                <c:pt idx="63">
                  <c:v>Oct-06</c:v>
                </c:pt>
                <c:pt idx="64">
                  <c:v>Nov-06</c:v>
                </c:pt>
                <c:pt idx="65">
                  <c:v>Dec-06</c:v>
                </c:pt>
                <c:pt idx="66">
                  <c:v>Jan-07</c:v>
                </c:pt>
                <c:pt idx="67">
                  <c:v>Feb-07</c:v>
                </c:pt>
                <c:pt idx="68">
                  <c:v>Mar-07</c:v>
                </c:pt>
                <c:pt idx="69">
                  <c:v>Apr-07</c:v>
                </c:pt>
                <c:pt idx="70">
                  <c:v>May-07</c:v>
                </c:pt>
                <c:pt idx="71">
                  <c:v>Jun-07</c:v>
                </c:pt>
                <c:pt idx="72">
                  <c:v>Jul-07</c:v>
                </c:pt>
                <c:pt idx="73">
                  <c:v>Aug-07</c:v>
                </c:pt>
                <c:pt idx="74">
                  <c:v>Sep-07</c:v>
                </c:pt>
                <c:pt idx="75">
                  <c:v>Oct-07</c:v>
                </c:pt>
                <c:pt idx="76">
                  <c:v>Nov-07</c:v>
                </c:pt>
                <c:pt idx="77">
                  <c:v>Dec-07</c:v>
                </c:pt>
                <c:pt idx="78">
                  <c:v>Jan-08</c:v>
                </c:pt>
                <c:pt idx="79">
                  <c:v>Feb-08</c:v>
                </c:pt>
                <c:pt idx="80">
                  <c:v>Mar-08</c:v>
                </c:pt>
                <c:pt idx="81">
                  <c:v>Apr-08</c:v>
                </c:pt>
                <c:pt idx="82">
                  <c:v>May-08</c:v>
                </c:pt>
                <c:pt idx="83">
                  <c:v>Jun-08</c:v>
                </c:pt>
                <c:pt idx="84">
                  <c:v>Jul-08</c:v>
                </c:pt>
                <c:pt idx="85">
                  <c:v>Aug-08</c:v>
                </c:pt>
                <c:pt idx="86">
                  <c:v>Sep-08</c:v>
                </c:pt>
                <c:pt idx="87">
                  <c:v>Oct-08</c:v>
                </c:pt>
                <c:pt idx="88">
                  <c:v>Nov-08</c:v>
                </c:pt>
                <c:pt idx="89">
                  <c:v>Dec-08</c:v>
                </c:pt>
                <c:pt idx="90">
                  <c:v>Jan-09</c:v>
                </c:pt>
                <c:pt idx="91">
                  <c:v>Feb-09</c:v>
                </c:pt>
                <c:pt idx="92">
                  <c:v>Mar-09</c:v>
                </c:pt>
                <c:pt idx="93">
                  <c:v>Apr-09</c:v>
                </c:pt>
                <c:pt idx="94">
                  <c:v>May-09</c:v>
                </c:pt>
                <c:pt idx="95">
                  <c:v>Jun-09</c:v>
                </c:pt>
                <c:pt idx="96">
                  <c:v>Jul-09</c:v>
                </c:pt>
                <c:pt idx="97">
                  <c:v>Aug-09</c:v>
                </c:pt>
                <c:pt idx="98">
                  <c:v>Sep-09</c:v>
                </c:pt>
                <c:pt idx="99">
                  <c:v>Oct-09</c:v>
                </c:pt>
                <c:pt idx="100">
                  <c:v>Nov-09</c:v>
                </c:pt>
                <c:pt idx="101">
                  <c:v>Dec-09</c:v>
                </c:pt>
                <c:pt idx="102">
                  <c:v>Jan-10</c:v>
                </c:pt>
                <c:pt idx="103">
                  <c:v>Feb-10</c:v>
                </c:pt>
                <c:pt idx="104">
                  <c:v>Mar-10</c:v>
                </c:pt>
                <c:pt idx="105">
                  <c:v>Apr-10</c:v>
                </c:pt>
                <c:pt idx="106">
                  <c:v>May-10</c:v>
                </c:pt>
                <c:pt idx="107">
                  <c:v>Jun-10</c:v>
                </c:pt>
                <c:pt idx="108">
                  <c:v>Jul-10</c:v>
                </c:pt>
                <c:pt idx="109">
                  <c:v>Aug-10</c:v>
                </c:pt>
                <c:pt idx="110">
                  <c:v>Sep-10</c:v>
                </c:pt>
                <c:pt idx="111">
                  <c:v>Oct-10</c:v>
                </c:pt>
                <c:pt idx="112">
                  <c:v>Nov-10</c:v>
                </c:pt>
                <c:pt idx="113">
                  <c:v>Dec-10</c:v>
                </c:pt>
                <c:pt idx="114">
                  <c:v>Jan-11</c:v>
                </c:pt>
                <c:pt idx="115">
                  <c:v>Feb-11</c:v>
                </c:pt>
                <c:pt idx="116">
                  <c:v>Mar-11</c:v>
                </c:pt>
                <c:pt idx="117">
                  <c:v>Apr-11</c:v>
                </c:pt>
                <c:pt idx="118">
                  <c:v>May-11</c:v>
                </c:pt>
                <c:pt idx="119">
                  <c:v>Jun-11</c:v>
                </c:pt>
                <c:pt idx="120">
                  <c:v>Jul-11</c:v>
                </c:pt>
                <c:pt idx="121">
                  <c:v>Aug-11</c:v>
                </c:pt>
                <c:pt idx="122">
                  <c:v>Sep-11</c:v>
                </c:pt>
                <c:pt idx="123">
                  <c:v>Oct-11</c:v>
                </c:pt>
                <c:pt idx="124">
                  <c:v>Nov-11</c:v>
                </c:pt>
                <c:pt idx="125">
                  <c:v>Dec-11</c:v>
                </c:pt>
                <c:pt idx="126">
                  <c:v>Jan-12</c:v>
                </c:pt>
                <c:pt idx="127">
                  <c:v>Feb-12</c:v>
                </c:pt>
                <c:pt idx="128">
                  <c:v>Mar-12</c:v>
                </c:pt>
                <c:pt idx="129">
                  <c:v>Apr-12</c:v>
                </c:pt>
                <c:pt idx="130">
                  <c:v>May-12</c:v>
                </c:pt>
                <c:pt idx="131">
                  <c:v>Jun-12</c:v>
                </c:pt>
                <c:pt idx="132">
                  <c:v>Jul-12</c:v>
                </c:pt>
                <c:pt idx="133">
                  <c:v>Aug-12</c:v>
                </c:pt>
                <c:pt idx="134">
                  <c:v>Sep-12</c:v>
                </c:pt>
                <c:pt idx="135">
                  <c:v>Oct-12</c:v>
                </c:pt>
                <c:pt idx="136">
                  <c:v>Nov-12</c:v>
                </c:pt>
                <c:pt idx="137">
                  <c:v>Dec-12</c:v>
                </c:pt>
                <c:pt idx="138">
                  <c:v>Jan-13</c:v>
                </c:pt>
                <c:pt idx="139">
                  <c:v>Feb-13</c:v>
                </c:pt>
                <c:pt idx="140">
                  <c:v>Mar-13</c:v>
                </c:pt>
                <c:pt idx="141">
                  <c:v>Apr-13</c:v>
                </c:pt>
                <c:pt idx="142">
                  <c:v>May-13</c:v>
                </c:pt>
                <c:pt idx="143">
                  <c:v>Jun-13</c:v>
                </c:pt>
                <c:pt idx="144">
                  <c:v>Jul-13</c:v>
                </c:pt>
                <c:pt idx="145">
                  <c:v>Aug-13</c:v>
                </c:pt>
                <c:pt idx="146">
                  <c:v>Sep-13</c:v>
                </c:pt>
                <c:pt idx="147">
                  <c:v>Oct-13</c:v>
                </c:pt>
                <c:pt idx="148">
                  <c:v>Nov-13</c:v>
                </c:pt>
                <c:pt idx="149">
                  <c:v>Dec-13</c:v>
                </c:pt>
                <c:pt idx="150">
                  <c:v>Jan-14</c:v>
                </c:pt>
                <c:pt idx="151">
                  <c:v>Feb-14</c:v>
                </c:pt>
                <c:pt idx="152">
                  <c:v>Mar-14</c:v>
                </c:pt>
                <c:pt idx="153">
                  <c:v>Apr-14</c:v>
                </c:pt>
                <c:pt idx="154">
                  <c:v>May-14</c:v>
                </c:pt>
                <c:pt idx="155">
                  <c:v>Jun-14</c:v>
                </c:pt>
                <c:pt idx="156">
                  <c:v>Jul-14</c:v>
                </c:pt>
                <c:pt idx="157">
                  <c:v>Aug-14</c:v>
                </c:pt>
                <c:pt idx="158">
                  <c:v>Sep-14</c:v>
                </c:pt>
                <c:pt idx="159">
                  <c:v>Oct-14</c:v>
                </c:pt>
                <c:pt idx="160">
                  <c:v>Nov-14</c:v>
                </c:pt>
                <c:pt idx="161">
                  <c:v>Dec-14</c:v>
                </c:pt>
                <c:pt idx="162">
                  <c:v>Jan-15</c:v>
                </c:pt>
                <c:pt idx="163">
                  <c:v>Feb-15</c:v>
                </c:pt>
                <c:pt idx="164">
                  <c:v>Mar-15</c:v>
                </c:pt>
                <c:pt idx="165">
                  <c:v>Apr-15</c:v>
                </c:pt>
                <c:pt idx="166">
                  <c:v>May-15</c:v>
                </c:pt>
                <c:pt idx="167">
                  <c:v>Jun-15</c:v>
                </c:pt>
                <c:pt idx="168">
                  <c:v>Jul-15</c:v>
                </c:pt>
                <c:pt idx="169">
                  <c:v>Aug-15</c:v>
                </c:pt>
                <c:pt idx="170">
                  <c:v>Sep-15</c:v>
                </c:pt>
                <c:pt idx="171">
                  <c:v>Oct-15</c:v>
                </c:pt>
              </c:strCache>
            </c:strRef>
          </c:cat>
          <c:val>
            <c:numRef>
              <c:f>Sheet1!$A$2:$FP$2</c:f>
              <c:numCache>
                <c:formatCode>0%</c:formatCode>
                <c:ptCount val="172"/>
                <c:pt idx="0">
                  <c:v>0.14000000000000001</c:v>
                </c:pt>
                <c:pt idx="1">
                  <c:v>0.11</c:v>
                </c:pt>
                <c:pt idx="2">
                  <c:v>0.13</c:v>
                </c:pt>
                <c:pt idx="3">
                  <c:v>0.16</c:v>
                </c:pt>
                <c:pt idx="4">
                  <c:v>0.19</c:v>
                </c:pt>
                <c:pt idx="5">
                  <c:v>0.22</c:v>
                </c:pt>
                <c:pt idx="6">
                  <c:v>0.25</c:v>
                </c:pt>
                <c:pt idx="7">
                  <c:v>0.31</c:v>
                </c:pt>
                <c:pt idx="8">
                  <c:v>0.31</c:v>
                </c:pt>
                <c:pt idx="9">
                  <c:v>0.28000000000000003</c:v>
                </c:pt>
                <c:pt idx="10">
                  <c:v>0.3</c:v>
                </c:pt>
                <c:pt idx="11">
                  <c:v>0.32</c:v>
                </c:pt>
                <c:pt idx="12">
                  <c:v>0.33</c:v>
                </c:pt>
                <c:pt idx="13">
                  <c:v>0.28000000000000003</c:v>
                </c:pt>
                <c:pt idx="14">
                  <c:v>0.28999999999999998</c:v>
                </c:pt>
                <c:pt idx="15">
                  <c:v>0.3</c:v>
                </c:pt>
                <c:pt idx="16">
                  <c:v>0.32</c:v>
                </c:pt>
                <c:pt idx="17">
                  <c:v>0.3</c:v>
                </c:pt>
                <c:pt idx="18">
                  <c:v>0.27</c:v>
                </c:pt>
                <c:pt idx="19">
                  <c:v>0.25</c:v>
                </c:pt>
                <c:pt idx="20">
                  <c:v>0.28000000000000003</c:v>
                </c:pt>
                <c:pt idx="21">
                  <c:v>0.22</c:v>
                </c:pt>
                <c:pt idx="22">
                  <c:v>0.18</c:v>
                </c:pt>
                <c:pt idx="23">
                  <c:v>0.18</c:v>
                </c:pt>
                <c:pt idx="24">
                  <c:v>0.17</c:v>
                </c:pt>
                <c:pt idx="25">
                  <c:v>0.16</c:v>
                </c:pt>
                <c:pt idx="26">
                  <c:v>0.12</c:v>
                </c:pt>
                <c:pt idx="27">
                  <c:v>0.12</c:v>
                </c:pt>
                <c:pt idx="28">
                  <c:v>0.1</c:v>
                </c:pt>
                <c:pt idx="29">
                  <c:v>0.12</c:v>
                </c:pt>
                <c:pt idx="30">
                  <c:v>0.11</c:v>
                </c:pt>
                <c:pt idx="31">
                  <c:v>0.09</c:v>
                </c:pt>
                <c:pt idx="32">
                  <c:v>0.09</c:v>
                </c:pt>
                <c:pt idx="33">
                  <c:v>0.09</c:v>
                </c:pt>
                <c:pt idx="34">
                  <c:v>7.0000000000000007E-2</c:v>
                </c:pt>
                <c:pt idx="35">
                  <c:v>7.0000000000000007E-2</c:v>
                </c:pt>
                <c:pt idx="36">
                  <c:v>0.05</c:v>
                </c:pt>
                <c:pt idx="37">
                  <c:v>0.04</c:v>
                </c:pt>
                <c:pt idx="38">
                  <c:v>0.04</c:v>
                </c:pt>
                <c:pt idx="39">
                  <c:v>0.02</c:v>
                </c:pt>
                <c:pt idx="40">
                  <c:v>0.02</c:v>
                </c:pt>
                <c:pt idx="41">
                  <c:v>0.02</c:v>
                </c:pt>
                <c:pt idx="42">
                  <c:v>0.01</c:v>
                </c:pt>
                <c:pt idx="43">
                  <c:v>0</c:v>
                </c:pt>
                <c:pt idx="44">
                  <c:v>-0.01</c:v>
                </c:pt>
                <c:pt idx="45">
                  <c:v>-0.02</c:v>
                </c:pt>
                <c:pt idx="46">
                  <c:v>-0.02</c:v>
                </c:pt>
                <c:pt idx="47">
                  <c:v>-0.03</c:v>
                </c:pt>
                <c:pt idx="48">
                  <c:v>-0.05</c:v>
                </c:pt>
                <c:pt idx="49">
                  <c:v>-0.06</c:v>
                </c:pt>
                <c:pt idx="50">
                  <c:v>-0.05</c:v>
                </c:pt>
                <c:pt idx="51">
                  <c:v>-0.04</c:v>
                </c:pt>
                <c:pt idx="52">
                  <c:v>-0.04</c:v>
                </c:pt>
                <c:pt idx="53">
                  <c:v>-0.06</c:v>
                </c:pt>
                <c:pt idx="54">
                  <c:v>-0.06</c:v>
                </c:pt>
                <c:pt idx="55">
                  <c:v>-0.05</c:v>
                </c:pt>
                <c:pt idx="56">
                  <c:v>-0.06</c:v>
                </c:pt>
                <c:pt idx="57">
                  <c:v>-0.05</c:v>
                </c:pt>
                <c:pt idx="58">
                  <c:v>-0.06</c:v>
                </c:pt>
                <c:pt idx="59">
                  <c:v>-7.0000000000000007E-2</c:v>
                </c:pt>
                <c:pt idx="60">
                  <c:v>-7.0000000000000007E-2</c:v>
                </c:pt>
                <c:pt idx="61">
                  <c:v>-7.0000000000000007E-2</c:v>
                </c:pt>
                <c:pt idx="62">
                  <c:v>-0.08</c:v>
                </c:pt>
                <c:pt idx="63">
                  <c:v>-0.09</c:v>
                </c:pt>
                <c:pt idx="64">
                  <c:v>-0.09</c:v>
                </c:pt>
                <c:pt idx="65">
                  <c:v>-0.08</c:v>
                </c:pt>
                <c:pt idx="66">
                  <c:v>-0.09</c:v>
                </c:pt>
                <c:pt idx="67">
                  <c:v>-0.1</c:v>
                </c:pt>
                <c:pt idx="68">
                  <c:v>-0.12</c:v>
                </c:pt>
                <c:pt idx="69">
                  <c:v>-0.12</c:v>
                </c:pt>
                <c:pt idx="70">
                  <c:v>-0.13</c:v>
                </c:pt>
                <c:pt idx="71">
                  <c:v>-0.14000000000000001</c:v>
                </c:pt>
                <c:pt idx="72">
                  <c:v>-0.14000000000000001</c:v>
                </c:pt>
                <c:pt idx="73">
                  <c:v>-0.14000000000000001</c:v>
                </c:pt>
                <c:pt idx="74">
                  <c:v>-0.15</c:v>
                </c:pt>
                <c:pt idx="75">
                  <c:v>-0.15</c:v>
                </c:pt>
                <c:pt idx="76">
                  <c:v>-0.15</c:v>
                </c:pt>
                <c:pt idx="77">
                  <c:v>-0.16</c:v>
                </c:pt>
                <c:pt idx="78">
                  <c:v>-0.15</c:v>
                </c:pt>
                <c:pt idx="79">
                  <c:v>-0.14000000000000001</c:v>
                </c:pt>
                <c:pt idx="80">
                  <c:v>-0.12</c:v>
                </c:pt>
                <c:pt idx="81">
                  <c:v>-0.12</c:v>
                </c:pt>
                <c:pt idx="82">
                  <c:v>-0.11</c:v>
                </c:pt>
                <c:pt idx="83">
                  <c:v>-0.11</c:v>
                </c:pt>
                <c:pt idx="84">
                  <c:v>-0.11</c:v>
                </c:pt>
                <c:pt idx="85">
                  <c:v>-0.1</c:v>
                </c:pt>
                <c:pt idx="86">
                  <c:v>-0.1</c:v>
                </c:pt>
                <c:pt idx="87">
                  <c:v>-0.09</c:v>
                </c:pt>
                <c:pt idx="88">
                  <c:v>-0.09</c:v>
                </c:pt>
                <c:pt idx="89">
                  <c:v>-0.09</c:v>
                </c:pt>
                <c:pt idx="90">
                  <c:v>-0.09</c:v>
                </c:pt>
                <c:pt idx="91">
                  <c:v>-0.08</c:v>
                </c:pt>
                <c:pt idx="92">
                  <c:v>-7.0000000000000007E-2</c:v>
                </c:pt>
                <c:pt idx="93">
                  <c:v>-7.0000000000000007E-2</c:v>
                </c:pt>
                <c:pt idx="94">
                  <c:v>-0.06</c:v>
                </c:pt>
                <c:pt idx="95">
                  <c:v>-0.06</c:v>
                </c:pt>
                <c:pt idx="96">
                  <c:v>-0.06</c:v>
                </c:pt>
                <c:pt idx="97">
                  <c:v>-0.05</c:v>
                </c:pt>
                <c:pt idx="98">
                  <c:v>-0.04</c:v>
                </c:pt>
                <c:pt idx="99">
                  <c:v>-0.05</c:v>
                </c:pt>
                <c:pt idx="100">
                  <c:v>-0.05</c:v>
                </c:pt>
                <c:pt idx="101">
                  <c:v>-0.04</c:v>
                </c:pt>
                <c:pt idx="102">
                  <c:v>-0.04</c:v>
                </c:pt>
                <c:pt idx="103">
                  <c:v>-0.05</c:v>
                </c:pt>
                <c:pt idx="104">
                  <c:v>-0.04</c:v>
                </c:pt>
                <c:pt idx="105">
                  <c:v>-0.04</c:v>
                </c:pt>
                <c:pt idx="106">
                  <c:v>-0.03</c:v>
                </c:pt>
                <c:pt idx="107">
                  <c:v>-0.03</c:v>
                </c:pt>
                <c:pt idx="108">
                  <c:v>-0.03</c:v>
                </c:pt>
                <c:pt idx="109">
                  <c:v>-0.04</c:v>
                </c:pt>
                <c:pt idx="110">
                  <c:v>-0.04</c:v>
                </c:pt>
                <c:pt idx="111">
                  <c:v>-0.04</c:v>
                </c:pt>
                <c:pt idx="112">
                  <c:v>-0.05</c:v>
                </c:pt>
                <c:pt idx="113">
                  <c:v>-0.05</c:v>
                </c:pt>
                <c:pt idx="114">
                  <c:v>-0.05</c:v>
                </c:pt>
                <c:pt idx="115">
                  <c:v>-0.05</c:v>
                </c:pt>
                <c:pt idx="116">
                  <c:v>-0.04</c:v>
                </c:pt>
                <c:pt idx="117">
                  <c:v>-0.04</c:v>
                </c:pt>
                <c:pt idx="118">
                  <c:v>-0.04</c:v>
                </c:pt>
                <c:pt idx="119">
                  <c:v>-0.03</c:v>
                </c:pt>
                <c:pt idx="120">
                  <c:v>-0.02</c:v>
                </c:pt>
                <c:pt idx="121">
                  <c:v>-0.02</c:v>
                </c:pt>
                <c:pt idx="122">
                  <c:v>0</c:v>
                </c:pt>
                <c:pt idx="123">
                  <c:v>0</c:v>
                </c:pt>
                <c:pt idx="124">
                  <c:v>0.01</c:v>
                </c:pt>
                <c:pt idx="125">
                  <c:v>0.01</c:v>
                </c:pt>
                <c:pt idx="126">
                  <c:v>0.01</c:v>
                </c:pt>
                <c:pt idx="127">
                  <c:v>0.02</c:v>
                </c:pt>
                <c:pt idx="128">
                  <c:v>0.03</c:v>
                </c:pt>
                <c:pt idx="129">
                  <c:v>0.03</c:v>
                </c:pt>
                <c:pt idx="130">
                  <c:v>0.04</c:v>
                </c:pt>
                <c:pt idx="131">
                  <c:v>0.04</c:v>
                </c:pt>
                <c:pt idx="132">
                  <c:v>0.04</c:v>
                </c:pt>
                <c:pt idx="133">
                  <c:v>0.05</c:v>
                </c:pt>
                <c:pt idx="134">
                  <c:v>0.05</c:v>
                </c:pt>
                <c:pt idx="135">
                  <c:v>0.04</c:v>
                </c:pt>
                <c:pt idx="136">
                  <c:v>0.05</c:v>
                </c:pt>
                <c:pt idx="137">
                  <c:v>0.05</c:v>
                </c:pt>
                <c:pt idx="138">
                  <c:v>0.05</c:v>
                </c:pt>
                <c:pt idx="139">
                  <c:v>0.04</c:v>
                </c:pt>
                <c:pt idx="140">
                  <c:v>0.05</c:v>
                </c:pt>
                <c:pt idx="141">
                  <c:v>0.05</c:v>
                </c:pt>
                <c:pt idx="142">
                  <c:v>0.05</c:v>
                </c:pt>
                <c:pt idx="143">
                  <c:v>0.05</c:v>
                </c:pt>
                <c:pt idx="144">
                  <c:v>0.04</c:v>
                </c:pt>
                <c:pt idx="145">
                  <c:v>0.04</c:v>
                </c:pt>
                <c:pt idx="146">
                  <c:v>0.05</c:v>
                </c:pt>
                <c:pt idx="147">
                  <c:v>0.04</c:v>
                </c:pt>
                <c:pt idx="148">
                  <c:v>0.04</c:v>
                </c:pt>
                <c:pt idx="149">
                  <c:v>0.03</c:v>
                </c:pt>
                <c:pt idx="150">
                  <c:v>0.03</c:v>
                </c:pt>
                <c:pt idx="151">
                  <c:v>0.02</c:v>
                </c:pt>
                <c:pt idx="152">
                  <c:v>0.03</c:v>
                </c:pt>
                <c:pt idx="153">
                  <c:v>0.02</c:v>
                </c:pt>
                <c:pt idx="154">
                  <c:v>0.03</c:v>
                </c:pt>
                <c:pt idx="155">
                  <c:v>0.02</c:v>
                </c:pt>
                <c:pt idx="156">
                  <c:v>0.02</c:v>
                </c:pt>
                <c:pt idx="157">
                  <c:v>0.02</c:v>
                </c:pt>
                <c:pt idx="158">
                  <c:v>0.02</c:v>
                </c:pt>
                <c:pt idx="159">
                  <c:v>0.01</c:v>
                </c:pt>
                <c:pt idx="160">
                  <c:v>0.01</c:v>
                </c:pt>
                <c:pt idx="161">
                  <c:v>0</c:v>
                </c:pt>
                <c:pt idx="162">
                  <c:v>0</c:v>
                </c:pt>
                <c:pt idx="163">
                  <c:v>0.01</c:v>
                </c:pt>
                <c:pt idx="164">
                  <c:v>0</c:v>
                </c:pt>
                <c:pt idx="165">
                  <c:v>0</c:v>
                </c:pt>
                <c:pt idx="166">
                  <c:v>0</c:v>
                </c:pt>
                <c:pt idx="167">
                  <c:v>0</c:v>
                </c:pt>
                <c:pt idx="168">
                  <c:v>0.01</c:v>
                </c:pt>
                <c:pt idx="169">
                  <c:v>0</c:v>
                </c:pt>
                <c:pt idx="170">
                  <c:v>-0.01</c:v>
                </c:pt>
                <c:pt idx="171">
                  <c:v>-0.02</c:v>
                </c:pt>
              </c:numCache>
            </c:numRef>
          </c:val>
          <c:smooth val="0"/>
        </c:ser>
        <c:dLbls>
          <c:showLegendKey val="0"/>
          <c:showVal val="0"/>
          <c:showCatName val="0"/>
          <c:showSerName val="0"/>
          <c:showPercent val="0"/>
          <c:showBubbleSize val="0"/>
        </c:dLbls>
        <c:smooth val="0"/>
        <c:axId val="174297792"/>
        <c:axId val="174297400"/>
      </c:lineChart>
      <c:catAx>
        <c:axId val="1742977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297400"/>
        <c:crosses val="autoZero"/>
        <c:auto val="1"/>
        <c:lblAlgn val="ctr"/>
        <c:lblOffset val="100"/>
        <c:noMultiLvlLbl val="0"/>
      </c:catAx>
      <c:valAx>
        <c:axId val="174297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29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78625880"/>
        <c:axId val="17861843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78625880"/>
        <c:axId val="178618432"/>
      </c:lineChart>
      <c:catAx>
        <c:axId val="178625880"/>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78618432"/>
        <c:crosses val="autoZero"/>
        <c:auto val="0"/>
        <c:lblAlgn val="ctr"/>
        <c:lblOffset val="100"/>
        <c:tickLblSkip val="1"/>
        <c:noMultiLvlLbl val="0"/>
      </c:catAx>
      <c:valAx>
        <c:axId val="17861843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78625880"/>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178619608"/>
        <c:axId val="178623136"/>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178620392"/>
        <c:axId val="17862117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178619608"/>
        <c:axId val="178623136"/>
      </c:lineChart>
      <c:catAx>
        <c:axId val="17861960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78623136"/>
        <c:crosses val="autoZero"/>
        <c:auto val="0"/>
        <c:lblAlgn val="ctr"/>
        <c:lblOffset val="100"/>
        <c:tickLblSkip val="1"/>
        <c:noMultiLvlLbl val="0"/>
      </c:catAx>
      <c:valAx>
        <c:axId val="178623136"/>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78619608"/>
        <c:crosses val="autoZero"/>
        <c:crossBetween val="between"/>
        <c:majorUnit val="2"/>
      </c:valAx>
      <c:valAx>
        <c:axId val="178621176"/>
        <c:scaling>
          <c:orientation val="minMax"/>
          <c:max val="12"/>
          <c:min val="-10"/>
        </c:scaling>
        <c:delete val="0"/>
        <c:axPos val="r"/>
        <c:numFmt formatCode="General" sourceLinked="1"/>
        <c:majorTickMark val="none"/>
        <c:minorTickMark val="none"/>
        <c:tickLblPos val="none"/>
        <c:spPr>
          <a:ln>
            <a:noFill/>
          </a:ln>
        </c:spPr>
        <c:crossAx val="178620392"/>
        <c:crosses val="max"/>
        <c:crossBetween val="between"/>
        <c:majorUnit val="2"/>
      </c:valAx>
      <c:catAx>
        <c:axId val="178620392"/>
        <c:scaling>
          <c:orientation val="minMax"/>
        </c:scaling>
        <c:delete val="0"/>
        <c:axPos val="t"/>
        <c:numFmt formatCode="General" sourceLinked="1"/>
        <c:majorTickMark val="none"/>
        <c:minorTickMark val="none"/>
        <c:tickLblPos val="none"/>
        <c:spPr>
          <a:ln>
            <a:noFill/>
          </a:ln>
        </c:spPr>
        <c:crossAx val="17862117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178624312"/>
        <c:axId val="178620784"/>
      </c:barChart>
      <c:catAx>
        <c:axId val="17862431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78620784"/>
        <c:crosses val="autoZero"/>
        <c:auto val="0"/>
        <c:lblAlgn val="ctr"/>
        <c:lblOffset val="100"/>
        <c:tickLblSkip val="1"/>
        <c:noMultiLvlLbl val="0"/>
      </c:catAx>
      <c:valAx>
        <c:axId val="178620784"/>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78624312"/>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78621568"/>
        <c:axId val="178621960"/>
      </c:barChart>
      <c:catAx>
        <c:axId val="17862156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78621960"/>
        <c:crosses val="autoZero"/>
        <c:auto val="0"/>
        <c:lblAlgn val="ctr"/>
        <c:lblOffset val="0"/>
        <c:tickLblSkip val="1"/>
        <c:tickMarkSkip val="1"/>
        <c:noMultiLvlLbl val="0"/>
      </c:catAx>
      <c:valAx>
        <c:axId val="178621960"/>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7862156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0.31029</cdr:x>
      <cdr:y>0.5256</cdr:y>
    </cdr:from>
    <cdr:to>
      <cdr:x>0.71981</cdr:x>
      <cdr:y>0.59827</cdr:y>
    </cdr:to>
    <cdr:sp macro="" textlink="">
      <cdr:nvSpPr>
        <cdr:cNvPr id="3" name="Left-Right Arrow Callout 2"/>
        <cdr:cNvSpPr/>
      </cdr:nvSpPr>
      <cdr:spPr>
        <a:xfrm xmlns:a="http://schemas.openxmlformats.org/drawingml/2006/main">
          <a:off x="2529951" y="2137703"/>
          <a:ext cx="3338980" cy="295562"/>
        </a:xfrm>
        <a:prstGeom xmlns:a="http://schemas.openxmlformats.org/drawingml/2006/main" prst="leftRightArrowCallout">
          <a:avLst>
            <a:gd name="adj1" fmla="val 25000"/>
            <a:gd name="adj2" fmla="val 25000"/>
            <a:gd name="adj3" fmla="val 25000"/>
            <a:gd name="adj4" fmla="val 64581"/>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200" b="1" dirty="0" smtClean="0">
              <a:latin typeface="Arial" panose="020B0604020202020204" pitchFamily="34" charset="0"/>
              <a:cs typeface="Arial" panose="020B0604020202020204" pitchFamily="34" charset="0"/>
            </a:rPr>
            <a:t>79 Months of Rates &lt; 0%</a:t>
          </a:r>
          <a:endParaRPr lang="en-US" sz="1200" b="1" dirty="0">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12/3/2015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8D6FE247-8FB8-4A8E-B819-95A3D9F88231}" type="slidenum">
              <a:rPr lang="en-US" smtClean="0"/>
              <a:pPr/>
              <a:t>10</a:t>
            </a:fld>
            <a:endParaRPr lang="en-US" smtClean="0"/>
          </a:p>
        </p:txBody>
      </p:sp>
      <p:sp>
        <p:nvSpPr>
          <p:cNvPr id="174083" name="Slide Image Placeholder 1"/>
          <p:cNvSpPr>
            <a:spLocks noGrp="1" noRot="1" noChangeAspect="1" noTextEdit="1"/>
          </p:cNvSpPr>
          <p:nvPr>
            <p:ph type="sldImg"/>
          </p:nvPr>
        </p:nvSpPr>
        <p:spPr>
          <a:xfrm>
            <a:off x="1262063" y="693738"/>
            <a:ext cx="4618037" cy="3463925"/>
          </a:xfrm>
          <a:ln w="12700"/>
        </p:spPr>
      </p:sp>
      <p:sp>
        <p:nvSpPr>
          <p:cNvPr id="174084"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7246813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119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120</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625851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121</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122</a:t>
            </a:fld>
            <a:endParaRPr lang="en-US" dirty="0" smtClean="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71245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123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125</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9967556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126</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127</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128</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9111298-38BC-429D-A4C7-79DA059A5C91}" type="slidenum">
              <a:rPr lang="en-US" altLang="en-US" sz="1000" smtClean="0">
                <a:solidFill>
                  <a:srgbClr val="000000"/>
                </a:solidFill>
              </a:rPr>
              <a:pPr>
                <a:lnSpc>
                  <a:spcPct val="100000"/>
                </a:lnSpc>
                <a:spcBef>
                  <a:spcPct val="0"/>
                </a:spcBef>
                <a:buClrTx/>
                <a:buSzTx/>
                <a:buFontTx/>
                <a:buNone/>
              </a:pPr>
              <a:t>11</a:t>
            </a:fld>
            <a:endParaRPr lang="en-US" altLang="en-US" sz="1000" smtClean="0">
              <a:solidFill>
                <a:srgbClr val="000000"/>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9646470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129</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130</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131</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132</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133</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134</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135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136</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24920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137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138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sldNum" sz="quarter" idx="5"/>
          </p:nvPr>
        </p:nvSpPr>
        <p:spPr>
          <a:noFill/>
        </p:spPr>
        <p:txBody>
          <a:bodyPr/>
          <a:lstStyle/>
          <a:p>
            <a:fld id="{1EF18620-DA03-40A9-A82C-8BB2C13EC424}" type="slidenum">
              <a:rPr lang="en-US" smtClean="0"/>
              <a:pPr/>
              <a:t>12</a:t>
            </a:fld>
            <a:endParaRPr lang="en-US" smtClean="0"/>
          </a:p>
        </p:txBody>
      </p:sp>
      <p:sp>
        <p:nvSpPr>
          <p:cNvPr id="175107" name="Slide Image Placeholder 1"/>
          <p:cNvSpPr>
            <a:spLocks noGrp="1" noRot="1" noChangeAspect="1" noTextEdit="1"/>
          </p:cNvSpPr>
          <p:nvPr>
            <p:ph type="sldImg"/>
          </p:nvPr>
        </p:nvSpPr>
        <p:spPr>
          <a:xfrm>
            <a:off x="1262063" y="693738"/>
            <a:ext cx="4618037" cy="3463925"/>
          </a:xfrm>
          <a:ln w="12700"/>
        </p:spPr>
      </p:sp>
      <p:sp>
        <p:nvSpPr>
          <p:cNvPr id="175108"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dirty="0" smtClean="0"/>
          </a:p>
        </p:txBody>
      </p:sp>
    </p:spTree>
    <p:extLst>
      <p:ext uri="{BB962C8B-B14F-4D97-AF65-F5344CB8AC3E}">
        <p14:creationId xmlns:p14="http://schemas.microsoft.com/office/powerpoint/2010/main" val="314463696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139</a:t>
            </a:fld>
            <a:endParaRPr lang="en-US" altLang="en-US" sz="1200">
              <a:solidFill>
                <a:srgbClr val="000000"/>
              </a:solidFill>
            </a:endParaRPr>
          </a:p>
        </p:txBody>
      </p:sp>
    </p:spTree>
    <p:extLst>
      <p:ext uri="{BB962C8B-B14F-4D97-AF65-F5344CB8AC3E}">
        <p14:creationId xmlns:p14="http://schemas.microsoft.com/office/powerpoint/2010/main" val="17756145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140</a:t>
            </a:fld>
            <a:endParaRPr lang="en-US" altLang="en-US" sz="1200">
              <a:solidFill>
                <a:srgbClr val="000000"/>
              </a:solidFill>
            </a:endParaRPr>
          </a:p>
        </p:txBody>
      </p:sp>
    </p:spTree>
    <p:extLst>
      <p:ext uri="{BB962C8B-B14F-4D97-AF65-F5344CB8AC3E}">
        <p14:creationId xmlns:p14="http://schemas.microsoft.com/office/powerpoint/2010/main" val="264842139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141</a:t>
            </a:fld>
            <a:endParaRPr lang="en-US" altLang="en-US" sz="1200">
              <a:solidFill>
                <a:srgbClr val="000000"/>
              </a:solidFill>
            </a:endParaRPr>
          </a:p>
        </p:txBody>
      </p:sp>
    </p:spTree>
    <p:extLst>
      <p:ext uri="{BB962C8B-B14F-4D97-AF65-F5344CB8AC3E}">
        <p14:creationId xmlns:p14="http://schemas.microsoft.com/office/powerpoint/2010/main" val="31484124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142</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91425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112164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144</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9207678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81673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95167419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5630947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148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74985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sldNum" sz="quarter" idx="5"/>
          </p:nvPr>
        </p:nvSpPr>
        <p:spPr>
          <a:noFill/>
        </p:spPr>
        <p:txBody>
          <a:bodyPr/>
          <a:lstStyle/>
          <a:p>
            <a:fld id="{2F11D5ED-2BE5-4851-80EC-B60A341DEE97}" type="slidenum">
              <a:rPr lang="en-US" smtClean="0"/>
              <a:pPr/>
              <a:t>13</a:t>
            </a:fld>
            <a:endParaRPr lang="en-US" smtClean="0"/>
          </a:p>
        </p:txBody>
      </p:sp>
      <p:sp>
        <p:nvSpPr>
          <p:cNvPr id="176131" name="Slide Image Placeholder 1"/>
          <p:cNvSpPr>
            <a:spLocks noGrp="1" noRot="1" noChangeAspect="1" noTextEdit="1"/>
          </p:cNvSpPr>
          <p:nvPr>
            <p:ph type="sldImg"/>
          </p:nvPr>
        </p:nvSpPr>
        <p:spPr>
          <a:xfrm>
            <a:off x="1262063" y="693738"/>
            <a:ext cx="4618037" cy="3463925"/>
          </a:xfrm>
          <a:ln w="12700"/>
        </p:spPr>
      </p:sp>
      <p:sp>
        <p:nvSpPr>
          <p:cNvPr id="176132"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97607706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149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150</a:t>
            </a:fld>
            <a:endParaRPr lang="en-US"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207996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152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7235286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153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a:noFill/>
        </p:spPr>
        <p:txBody>
          <a:bodyPr/>
          <a:lstStyle/>
          <a:p>
            <a:fld id="{327CA15C-4A59-4AE4-BE8E-FF1D83C2F0B0}" type="slidenum">
              <a:rPr lang="en-US" smtClean="0"/>
              <a:pPr/>
              <a:t>14</a:t>
            </a:fld>
            <a:endParaRPr lang="en-US" smtClean="0"/>
          </a:p>
        </p:txBody>
      </p:sp>
      <p:sp>
        <p:nvSpPr>
          <p:cNvPr id="177155" name="Slide Image Placeholder 1"/>
          <p:cNvSpPr>
            <a:spLocks noGrp="1" noRot="1" noChangeAspect="1" noTextEdit="1"/>
          </p:cNvSpPr>
          <p:nvPr>
            <p:ph type="sldImg"/>
          </p:nvPr>
        </p:nvSpPr>
        <p:spPr>
          <a:xfrm>
            <a:off x="1262063" y="693738"/>
            <a:ext cx="4618037" cy="3463925"/>
          </a:xfrm>
          <a:ln w="12700"/>
        </p:spPr>
      </p:sp>
      <p:sp>
        <p:nvSpPr>
          <p:cNvPr id="177156" name="Notes Placeholder 2"/>
          <p:cNvSpPr>
            <a:spLocks noGrp="1"/>
          </p:cNvSpPr>
          <p:nvPr>
            <p:ph type="body" idx="1"/>
          </p:nvPr>
        </p:nvSpPr>
        <p:spPr>
          <a:xfrm>
            <a:off x="714464" y="4387452"/>
            <a:ext cx="5712464" cy="4155287"/>
          </a:xfrm>
          <a:noFill/>
          <a:ln/>
        </p:spPr>
        <p:txBody>
          <a:bodyPr lIns="91567" tIns="45784" rIns="91567" bIns="45784"/>
          <a:lstStyle/>
          <a:p>
            <a:pPr marL="0" indent="0"/>
            <a:endParaRPr lang="en-US" smtClean="0"/>
          </a:p>
        </p:txBody>
      </p:sp>
    </p:spTree>
    <p:extLst>
      <p:ext uri="{BB962C8B-B14F-4D97-AF65-F5344CB8AC3E}">
        <p14:creationId xmlns:p14="http://schemas.microsoft.com/office/powerpoint/2010/main" val="1957771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sldNum" sz="quarter" idx="5"/>
          </p:nvPr>
        </p:nvSpPr>
        <p:spPr>
          <a:xfrm>
            <a:off x="3148013" y="9034463"/>
            <a:ext cx="704850" cy="247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3CBC8920-2908-4B16-B6BB-9956BF559DC3}" type="slidenum">
              <a:rPr lang="en-US" altLang="en-US" sz="1000" smtClean="0">
                <a:solidFill>
                  <a:srgbClr val="000000"/>
                </a:solidFill>
              </a:rPr>
              <a:pPr>
                <a:lnSpc>
                  <a:spcPct val="100000"/>
                </a:lnSpc>
                <a:spcBef>
                  <a:spcPct val="0"/>
                </a:spcBef>
                <a:buClrTx/>
                <a:buSzTx/>
                <a:buFontTx/>
                <a:buNone/>
              </a:pPr>
              <a:t>15</a:t>
            </a:fld>
            <a:endParaRPr lang="en-US" altLang="en-US" sz="1000" smtClean="0">
              <a:solidFill>
                <a:srgbClr val="000000"/>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623176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16</a:t>
            </a:fld>
            <a:endParaRPr lang="en-US" smtClean="0"/>
          </a:p>
        </p:txBody>
      </p:sp>
    </p:spTree>
    <p:extLst>
      <p:ext uri="{BB962C8B-B14F-4D97-AF65-F5344CB8AC3E}">
        <p14:creationId xmlns:p14="http://schemas.microsoft.com/office/powerpoint/2010/main" val="293683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17</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56113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1177925" y="696913"/>
            <a:ext cx="4641850" cy="3481387"/>
          </a:xfrm>
          <a:ln/>
        </p:spPr>
      </p:sp>
      <p:sp>
        <p:nvSpPr>
          <p:cNvPr id="6147" name="Notes Placeholder 2"/>
          <p:cNvSpPr>
            <a:spLocks noGrp="1"/>
          </p:cNvSpPr>
          <p:nvPr>
            <p:ph type="body" idx="1"/>
          </p:nvPr>
        </p:nvSpPr>
        <p:spPr>
          <a:xfrm>
            <a:off x="700088" y="4410075"/>
            <a:ext cx="559752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090792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21</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1914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224461" y="9197949"/>
            <a:ext cx="720513" cy="251778"/>
          </a:xfrm>
          <a:prstGeom prst="rect">
            <a:avLst/>
          </a:prstGeom>
          <a:noFill/>
          <a:ln w="9525">
            <a:noFill/>
            <a:miter lim="800000"/>
            <a:headEnd/>
            <a:tailEnd/>
          </a:ln>
        </p:spPr>
        <p:txBody>
          <a:bodyPr lIns="46829" tIns="47454" rIns="46829" bIns="47454" anchor="b">
            <a:spAutoFit/>
          </a:bodyPr>
          <a:lstStyle/>
          <a:p>
            <a:pPr algn="ctr" defTabSz="947950"/>
            <a:fld id="{5C1989CA-1A92-4DB6-A85A-D489C0504DE6}" type="slidenum">
              <a:rPr lang="en-US" sz="1000"/>
              <a:pPr algn="ctr" defTabSz="947950"/>
              <a:t>22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45737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26</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46572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28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4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209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33</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3390843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34</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9746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560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688718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37</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07358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38</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1038687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418514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40</a:t>
            </a:fld>
            <a:endParaRPr lang="en-US" smtClean="0"/>
          </a:p>
        </p:txBody>
      </p:sp>
    </p:spTree>
    <p:extLst>
      <p:ext uri="{BB962C8B-B14F-4D97-AF65-F5344CB8AC3E}">
        <p14:creationId xmlns:p14="http://schemas.microsoft.com/office/powerpoint/2010/main" val="3736306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41</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422190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42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33646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43</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44</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45</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4</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50</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51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53</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54</a:t>
            </a:fld>
            <a:endParaRPr lang="en-US" smtClean="0"/>
          </a:p>
        </p:txBody>
      </p:sp>
    </p:spTree>
    <p:extLst>
      <p:ext uri="{BB962C8B-B14F-4D97-AF65-F5344CB8AC3E}">
        <p14:creationId xmlns:p14="http://schemas.microsoft.com/office/powerpoint/2010/main" val="261001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57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58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59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5</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62</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05451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63</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852326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53727" y="8987974"/>
            <a:ext cx="706129" cy="246523"/>
          </a:xfrm>
          <a:noFill/>
        </p:spPr>
        <p:txBody>
          <a:bodyPr/>
          <a:lstStyle/>
          <a:p>
            <a:pPr defTabSz="928787"/>
            <a:fld id="{9A6E5439-9D2A-4CD2-8AB5-D96889696FBF}" type="slidenum">
              <a:rPr lang="en-US" smtClean="0"/>
              <a:pPr defTabSz="928787"/>
              <a:t>66</a:t>
            </a:fld>
            <a:endParaRPr lang="en-US" dirty="0" smtClean="0"/>
          </a:p>
        </p:txBody>
      </p:sp>
      <p:sp>
        <p:nvSpPr>
          <p:cNvPr id="8195" name="Slide Image Placeholder 1"/>
          <p:cNvSpPr>
            <a:spLocks noGrp="1" noRot="1" noChangeAspect="1" noTextEdit="1"/>
          </p:cNvSpPr>
          <p:nvPr>
            <p:ph type="sldImg"/>
          </p:nvPr>
        </p:nvSpPr>
        <p:spPr>
          <a:xfrm>
            <a:off x="1195388" y="693738"/>
            <a:ext cx="4619625" cy="3463925"/>
          </a:xfrm>
          <a:ln w="12700"/>
        </p:spPr>
      </p:sp>
      <p:sp>
        <p:nvSpPr>
          <p:cNvPr id="8196"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8388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53727" y="8987974"/>
            <a:ext cx="706129" cy="246523"/>
          </a:xfrm>
          <a:noFill/>
        </p:spPr>
        <p:txBody>
          <a:bodyPr/>
          <a:lstStyle/>
          <a:p>
            <a:pPr defTabSz="928787"/>
            <a:fld id="{0E8A599E-323A-439F-9DB7-C51FF478F99C}" type="slidenum">
              <a:rPr lang="en-US" smtClean="0"/>
              <a:pPr defTabSz="928787"/>
              <a:t>67</a:t>
            </a:fld>
            <a:endParaRPr lang="en-US" dirty="0" smtClean="0"/>
          </a:p>
        </p:txBody>
      </p:sp>
      <p:sp>
        <p:nvSpPr>
          <p:cNvPr id="9219" name="Slide Image Placeholder 1"/>
          <p:cNvSpPr>
            <a:spLocks noGrp="1" noRot="1" noChangeAspect="1" noTextEdit="1"/>
          </p:cNvSpPr>
          <p:nvPr>
            <p:ph type="sldImg"/>
          </p:nvPr>
        </p:nvSpPr>
        <p:spPr>
          <a:xfrm>
            <a:off x="1195388" y="693738"/>
            <a:ext cx="4619625" cy="3463925"/>
          </a:xfrm>
          <a:ln w="12700"/>
        </p:spPr>
      </p:sp>
      <p:sp>
        <p:nvSpPr>
          <p:cNvPr id="9220" name="Notes Placeholder 2"/>
          <p:cNvSpPr>
            <a:spLocks noGrp="1"/>
          </p:cNvSpPr>
          <p:nvPr>
            <p:ph type="body" idx="1"/>
          </p:nvPr>
        </p:nvSpPr>
        <p:spPr>
          <a:xfrm>
            <a:off x="701676" y="4387768"/>
            <a:ext cx="5607049" cy="4154341"/>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02889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4FC589A5-F8EC-4339-886A-0912F616E13A}" type="slidenum">
              <a:rPr lang="en-US" altLang="en-US" sz="1000"/>
              <a:pPr algn="ctr" eaLnBrk="1" hangingPunct="1"/>
              <a:t>68</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73388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70</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39872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sldNum" sz="quarter" idx="5"/>
          </p:nvPr>
        </p:nvSpPr>
        <p:spPr>
          <a:noFill/>
        </p:spPr>
        <p:txBody>
          <a:bodyPr/>
          <a:lstStyle/>
          <a:p>
            <a:fld id="{E5CF3DC5-9D80-49B2-8931-DE4031AA81CF}" type="slidenum">
              <a:rPr lang="en-US" smtClean="0"/>
              <a:pPr/>
              <a:t>6</a:t>
            </a:fld>
            <a:endParaRPr lang="en-US" smtClean="0"/>
          </a:p>
        </p:txBody>
      </p:sp>
      <p:sp>
        <p:nvSpPr>
          <p:cNvPr id="143363" name="Rectangle 2"/>
          <p:cNvSpPr>
            <a:spLocks noGrp="1" noRot="1" noChangeAspect="1" noChangeArrowheads="1" noTextEdit="1"/>
          </p:cNvSpPr>
          <p:nvPr>
            <p:ph type="sldImg"/>
          </p:nvPr>
        </p:nvSpPr>
        <p:spPr>
          <a:xfrm>
            <a:off x="1398588" y="582613"/>
            <a:ext cx="4060825" cy="3044825"/>
          </a:xfrm>
          <a:ln/>
        </p:spPr>
      </p:sp>
      <p:sp>
        <p:nvSpPr>
          <p:cNvPr id="1433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42981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38664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7003204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20318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875647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4987223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23685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78</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1667548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299818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80</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600378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81</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4311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7</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280033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358990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539625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948799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641220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3466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90</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9408119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14539625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596169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94</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68799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8</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95</a:t>
            </a:fld>
            <a:endParaRPr lang="en-US" dirty="0"/>
          </a:p>
        </p:txBody>
      </p:sp>
    </p:spTree>
    <p:extLst>
      <p:ext uri="{BB962C8B-B14F-4D97-AF65-F5344CB8AC3E}">
        <p14:creationId xmlns:p14="http://schemas.microsoft.com/office/powerpoint/2010/main" val="355166389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4479086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99</a:t>
            </a:fld>
            <a:endParaRPr lang="en-US" noProof="0" dirty="0"/>
          </a:p>
        </p:txBody>
      </p:sp>
    </p:spTree>
    <p:extLst>
      <p:ext uri="{BB962C8B-B14F-4D97-AF65-F5344CB8AC3E}">
        <p14:creationId xmlns:p14="http://schemas.microsoft.com/office/powerpoint/2010/main" val="34289316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101</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102</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492569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337377961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106</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9</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107</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108</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110</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3563585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112</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36559577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113</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123964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114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19479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18099" y="9104311"/>
            <a:ext cx="675762" cy="251209"/>
          </a:xfrm>
          <a:prstGeom prst="rect">
            <a:avLst/>
          </a:prstGeom>
          <a:noFill/>
          <a:ln w="9525">
            <a:noFill/>
            <a:miter lim="800000"/>
            <a:headEnd/>
            <a:tailEnd/>
          </a:ln>
        </p:spPr>
        <p:txBody>
          <a:bodyPr lIns="45877" tIns="46489" rIns="45877" bIns="46489" anchor="b">
            <a:spAutoFit/>
          </a:bodyPr>
          <a:lstStyle/>
          <a:p>
            <a:pPr algn="ctr" defTabSz="930275"/>
            <a:fld id="{73928D28-D42A-4796-A4D5-64B373BF1E6F}" type="slidenum">
              <a:rPr lang="en-US" sz="1000"/>
              <a:pPr algn="ctr" defTabSz="930275"/>
              <a:t>116</a:t>
            </a:fld>
            <a:endParaRPr lang="en-US" sz="1000"/>
          </a:p>
        </p:txBody>
      </p:sp>
      <p:sp>
        <p:nvSpPr>
          <p:cNvPr id="94211" name="Rectangle 2"/>
          <p:cNvSpPr>
            <a:spLocks noGrp="1" noRot="1" noChangeAspect="1" noChangeArrowheads="1" noTextEdit="1"/>
          </p:cNvSpPr>
          <p:nvPr>
            <p:ph type="sldImg"/>
          </p:nvPr>
        </p:nvSpPr>
        <p:spPr>
          <a:xfrm>
            <a:off x="974725" y="692150"/>
            <a:ext cx="4708525" cy="3532188"/>
          </a:xfrm>
          <a:ln/>
        </p:spPr>
      </p:sp>
      <p:sp>
        <p:nvSpPr>
          <p:cNvPr id="94212" name="Rectangle 3"/>
          <p:cNvSpPr>
            <a:spLocks noGrp="1" noChangeArrowheads="1"/>
          </p:cNvSpPr>
          <p:nvPr>
            <p:ph type="body" idx="1"/>
          </p:nvPr>
        </p:nvSpPr>
        <p:spPr>
          <a:xfrm>
            <a:off x="878187" y="4454552"/>
            <a:ext cx="4905359" cy="4224144"/>
          </a:xfrm>
          <a:noFill/>
          <a:ln/>
        </p:spPr>
        <p:txBody>
          <a:bodyPr lIns="91482" tIns="45744" rIns="91482" bIns="45744"/>
          <a:lstStyle/>
          <a:p>
            <a:pPr marL="0" indent="0"/>
            <a:endParaRPr lang="en-US" dirty="0" smtClean="0"/>
          </a:p>
        </p:txBody>
      </p:sp>
    </p:spTree>
    <p:extLst>
      <p:ext uri="{BB962C8B-B14F-4D97-AF65-F5344CB8AC3E}">
        <p14:creationId xmlns:p14="http://schemas.microsoft.com/office/powerpoint/2010/main" val="396799742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117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118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76.emf"/><Relationship Id="rId4" Type="http://schemas.openxmlformats.org/officeDocument/2006/relationships/oleObject" Target="../embeddings/oleObject60.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7.emf"/><Relationship Id="rId4" Type="http://schemas.openxmlformats.org/officeDocument/2006/relationships/oleObject" Target="../embeddings/oleObject61.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8.emf"/><Relationship Id="rId4" Type="http://schemas.openxmlformats.org/officeDocument/2006/relationships/oleObject" Target="../embeddings/oleObject62.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9.emf"/><Relationship Id="rId4" Type="http://schemas.openxmlformats.org/officeDocument/2006/relationships/oleObject" Target="../embeddings/oleObject63.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0.e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81.emf"/></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82.emf"/><Relationship Id="rId4" Type="http://schemas.openxmlformats.org/officeDocument/2006/relationships/oleObject" Target="../embeddings/oleObject64.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83.emf"/><Relationship Id="rId4" Type="http://schemas.openxmlformats.org/officeDocument/2006/relationships/oleObject" Target="../embeddings/oleObject65.bin"/></Relationships>
</file>

<file path=ppt/slides/_rels/slide109.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5.emf"/><Relationship Id="rId4" Type="http://schemas.openxmlformats.org/officeDocument/2006/relationships/oleObject" Target="../embeddings/oleObject66.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86.emf"/><Relationship Id="rId4" Type="http://schemas.openxmlformats.org/officeDocument/2006/relationships/oleObject" Target="../embeddings/oleObject67.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87.emf"/><Relationship Id="rId4" Type="http://schemas.openxmlformats.org/officeDocument/2006/relationships/oleObject" Target="../embeddings/oleObject68.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88.emf"/><Relationship Id="rId4" Type="http://schemas.openxmlformats.org/officeDocument/2006/relationships/oleObject" Target="../embeddings/oleObject69.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image" Target="../media/image89.emf"/></Relationships>
</file>

<file path=ppt/slides/_rels/slide116.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census.gov/construction/c30/c30index.html" TargetMode="External"/><Relationship Id="rId5" Type="http://schemas.openxmlformats.org/officeDocument/2006/relationships/image" Target="../media/image91.emf"/><Relationship Id="rId4" Type="http://schemas.openxmlformats.org/officeDocument/2006/relationships/oleObject" Target="../embeddings/oleObject71.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2.vml"/><Relationship Id="rId6" Type="http://schemas.openxmlformats.org/officeDocument/2006/relationships/hyperlink" Target="http://www.census.gov/construction/c30/c30index.html" TargetMode="External"/><Relationship Id="rId5" Type="http://schemas.openxmlformats.org/officeDocument/2006/relationships/image" Target="../media/image92.emf"/><Relationship Id="rId4" Type="http://schemas.openxmlformats.org/officeDocument/2006/relationships/oleObject" Target="../embeddings/oleObject7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image" Target="../media/image93.emf"/><Relationship Id="rId4" Type="http://schemas.openxmlformats.org/officeDocument/2006/relationships/oleObject" Target="../embeddings/oleObject73.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94.emf"/><Relationship Id="rId4" Type="http://schemas.openxmlformats.org/officeDocument/2006/relationships/oleObject" Target="../embeddings/oleObject74.bin"/></Relationships>
</file>

<file path=ppt/slides/_rels/slide1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8" Type="http://schemas.openxmlformats.org/officeDocument/2006/relationships/image" Target="../media/image98.jpeg"/><Relationship Id="rId13" Type="http://schemas.openxmlformats.org/officeDocument/2006/relationships/image" Target="../media/image103.png"/><Relationship Id="rId3" Type="http://schemas.openxmlformats.org/officeDocument/2006/relationships/notesSlide" Target="../notesSlides/notesSlide105.xml"/><Relationship Id="rId7" Type="http://schemas.openxmlformats.org/officeDocument/2006/relationships/image" Target="../media/image97.png"/><Relationship Id="rId12" Type="http://schemas.openxmlformats.org/officeDocument/2006/relationships/image" Target="../media/image102.jpeg"/><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image" Target="../media/image96.jpeg"/><Relationship Id="rId11" Type="http://schemas.openxmlformats.org/officeDocument/2006/relationships/image" Target="../media/image101.png"/><Relationship Id="rId5" Type="http://schemas.openxmlformats.org/officeDocument/2006/relationships/image" Target="../media/image95.emf"/><Relationship Id="rId10" Type="http://schemas.openxmlformats.org/officeDocument/2006/relationships/image" Target="../media/image100.jpeg"/><Relationship Id="rId4" Type="http://schemas.openxmlformats.org/officeDocument/2006/relationships/oleObject" Target="../embeddings/oleObject75.bin"/><Relationship Id="rId9" Type="http://schemas.openxmlformats.org/officeDocument/2006/relationships/image" Target="../media/image99.png"/><Relationship Id="rId14" Type="http://schemas.openxmlformats.org/officeDocument/2006/relationships/image" Target="../media/image104.jpeg"/></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105.emf"/><Relationship Id="rId4" Type="http://schemas.openxmlformats.org/officeDocument/2006/relationships/oleObject" Target="../embeddings/oleObject76.bin"/></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image" Target="../media/image106.emf"/><Relationship Id="rId4" Type="http://schemas.openxmlformats.org/officeDocument/2006/relationships/oleObject" Target="../embeddings/oleObject77.bin"/></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9.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hyperlink" Target="http://www.iii.org/white-paper/cyber-risks-threat-and-opportunities-100715"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108.emf"/><Relationship Id="rId4" Type="http://schemas.openxmlformats.org/officeDocument/2006/relationships/oleObject" Target="../embeddings/oleObject78.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109.emf"/><Relationship Id="rId4" Type="http://schemas.openxmlformats.org/officeDocument/2006/relationships/oleObject" Target="../embeddings/oleObject79.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0.vml"/><Relationship Id="rId5" Type="http://schemas.openxmlformats.org/officeDocument/2006/relationships/image" Target="../media/image110.emf"/><Relationship Id="rId4" Type="http://schemas.openxmlformats.org/officeDocument/2006/relationships/oleObject" Target="../embeddings/oleObject80.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111.emf"/><Relationship Id="rId4" Type="http://schemas.openxmlformats.org/officeDocument/2006/relationships/oleObject" Target="../embeddings/oleObject81.bin"/></Relationships>
</file>

<file path=ppt/slides/_rels/slide1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13.png"/></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114.emf"/><Relationship Id="rId4" Type="http://schemas.openxmlformats.org/officeDocument/2006/relationships/oleObject" Target="../embeddings/oleObject82.bin"/></Relationships>
</file>

<file path=ppt/slides/_rels/slide137.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image" Target="../media/image118.jpg"/><Relationship Id="rId5" Type="http://schemas.openxmlformats.org/officeDocument/2006/relationships/image" Target="../media/image117.png"/><Relationship Id="rId4" Type="http://schemas.openxmlformats.org/officeDocument/2006/relationships/image" Target="../media/image116.png"/></Relationships>
</file>

<file path=ppt/slides/_rels/slide138.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119.xml"/><Relationship Id="rId1" Type="http://schemas.openxmlformats.org/officeDocument/2006/relationships/slideLayout" Target="../slideLayouts/slideLayout6.xml"/><Relationship Id="rId5" Type="http://schemas.openxmlformats.org/officeDocument/2006/relationships/image" Target="../media/image121.png"/><Relationship Id="rId4" Type="http://schemas.openxmlformats.org/officeDocument/2006/relationships/image" Target="../media/image120.jpeg"/></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24.emf"/><Relationship Id="rId4" Type="http://schemas.openxmlformats.org/officeDocument/2006/relationships/image" Target="../media/image123.emf"/></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5.emf"/></Relationships>
</file>

<file path=ppt/slides/_rels/slide14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123.xml"/><Relationship Id="rId1" Type="http://schemas.openxmlformats.org/officeDocument/2006/relationships/slideLayout" Target="../slideLayouts/slideLayout6.xml"/><Relationship Id="rId5" Type="http://schemas.openxmlformats.org/officeDocument/2006/relationships/image" Target="../media/image127.png"/><Relationship Id="rId4" Type="http://schemas.openxmlformats.org/officeDocument/2006/relationships/hyperlink" Target="http://www.propertydrone.org/" TargetMode="External"/></Relationships>
</file>

<file path=ppt/slides/_rels/slide14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4.xml"/><Relationship Id="rId1" Type="http://schemas.openxmlformats.org/officeDocument/2006/relationships/slideLayout" Target="../slideLayouts/slideLayout7.xml"/><Relationship Id="rId5" Type="http://schemas.openxmlformats.org/officeDocument/2006/relationships/image" Target="../media/image130.jpeg"/><Relationship Id="rId4" Type="http://schemas.openxmlformats.org/officeDocument/2006/relationships/image" Target="../media/image129.png"/></Relationships>
</file>

<file path=ppt/slides/_rels/slide14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5.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129.png"/></Relationships>
</file>

<file path=ppt/slides/_rels/slide14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6.xml"/><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hyperlink" Target="https://nest.com/insurance-partners/"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7.xml"/><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hyperlink" Target="https://nest.com/insurance-partners/" TargetMode="External"/></Relationships>
</file>

<file path=ppt/slides/_rels/slide1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hyperlink" Target="https://nest.com/support/article/When-I-enroll-in-Safety-Rewards-what-kind-of-data-is-shared-with-my-insurance-company"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9.xml"/><Relationship Id="rId1" Type="http://schemas.openxmlformats.org/officeDocument/2006/relationships/slideLayout" Target="../slideLayouts/slideLayout7.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hyperlink" Target="https://nest.com/support/article/When-I-enroll-in-Safety-Rewards-what-kind-of-data-is-shared-with-my-insurance-company"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140.emf"/><Relationship Id="rId4" Type="http://schemas.openxmlformats.org/officeDocument/2006/relationships/oleObject" Target="../embeddings/oleObject83.bin"/></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3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6.emf"/><Relationship Id="rId4" Type="http://schemas.openxmlformats.org/officeDocument/2006/relationships/oleObject" Target="../embeddings/oleObject1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6.emf"/><Relationship Id="rId5" Type="http://schemas.openxmlformats.org/officeDocument/2006/relationships/oleObject" Target="../embeddings/oleObject16.bin"/><Relationship Id="rId4" Type="http://schemas.openxmlformats.org/officeDocument/2006/relationships/hyperlink" Target="http://www.federalreserve.gov/releases/h15/data.htm"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8.emf"/><Relationship Id="rId4" Type="http://schemas.openxmlformats.org/officeDocument/2006/relationships/oleObject" Target="../embeddings/oleObject18.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9.emf"/><Relationship Id="rId4" Type="http://schemas.openxmlformats.org/officeDocument/2006/relationships/oleObject" Target="../embeddings/oleObject1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30.emf"/><Relationship Id="rId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1.emf"/><Relationship Id="rId4" Type="http://schemas.openxmlformats.org/officeDocument/2006/relationships/oleObject" Target="../embeddings/oleObject2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2.emf"/><Relationship Id="rId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5.xml"/><Relationship Id="rId1" Type="http://schemas.openxmlformats.org/officeDocument/2006/relationships/vmlDrawing" Target="../drawings/vmlDrawing23.vml"/><Relationship Id="rId6" Type="http://schemas.openxmlformats.org/officeDocument/2006/relationships/image" Target="../media/image33.emf"/><Relationship Id="rId5" Type="http://schemas.openxmlformats.org/officeDocument/2006/relationships/oleObject" Target="../embeddings/oleObject23.bin"/><Relationship Id="rId4"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34.emf"/><Relationship Id="rId4"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25.vml"/><Relationship Id="rId6" Type="http://schemas.openxmlformats.org/officeDocument/2006/relationships/image" Target="../media/image35.emf"/><Relationship Id="rId5" Type="http://schemas.openxmlformats.org/officeDocument/2006/relationships/oleObject" Target="../embeddings/oleObject25.bin"/><Relationship Id="rId4"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36.png"/><Relationship Id="rId4" Type="http://schemas.openxmlformats.org/officeDocument/2006/relationships/oleObject" Target="../embeddings/Microsoft_Excel_97-2003_Worksheet1.xls"/></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9.emf"/><Relationship Id="rId4" Type="http://schemas.openxmlformats.org/officeDocument/2006/relationships/oleObject" Target="../embeddings/oleObject27.bin"/></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40.emf"/><Relationship Id="rId4" Type="http://schemas.openxmlformats.org/officeDocument/2006/relationships/oleObject" Target="../embeddings/oleObject28.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29.vml"/><Relationship Id="rId6" Type="http://schemas.openxmlformats.org/officeDocument/2006/relationships/image" Target="../media/image41.emf"/><Relationship Id="rId5" Type="http://schemas.openxmlformats.org/officeDocument/2006/relationships/oleObject" Target="../embeddings/oleObject29.bin"/><Relationship Id="rId4" Type="http://schemas.openxmlformats.org/officeDocument/2006/relationships/notesSlide" Target="../notesSlides/notesSlide4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42.emf"/><Relationship Id="rId4"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43.emf"/><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44.emf"/><Relationship Id="rId4" Type="http://schemas.openxmlformats.org/officeDocument/2006/relationships/oleObject" Target="../embeddings/oleObject3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45.emf"/><Relationship Id="rId4" Type="http://schemas.openxmlformats.org/officeDocument/2006/relationships/oleObject" Target="../embeddings/oleObject33.bin"/></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46.emf"/><Relationship Id="rId4" Type="http://schemas.openxmlformats.org/officeDocument/2006/relationships/oleObject" Target="../embeddings/oleObject34.bin"/></Relationships>
</file>

<file path=ppt/slides/_rels/slide6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7.emf"/><Relationship Id="rId4" Type="http://schemas.openxmlformats.org/officeDocument/2006/relationships/oleObject" Target="../embeddings/oleObject35.bin"/></Relationships>
</file>

<file path=ppt/slides/_rels/slide6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8.emf"/><Relationship Id="rId4" Type="http://schemas.openxmlformats.org/officeDocument/2006/relationships/oleObject" Target="../embeddings/oleObject3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9.emf"/><Relationship Id="rId4" Type="http://schemas.openxmlformats.org/officeDocument/2006/relationships/oleObject" Target="../embeddings/oleObject37.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50.emf"/><Relationship Id="rId4" Type="http://schemas.openxmlformats.org/officeDocument/2006/relationships/oleObject" Target="../embeddings/oleObject38.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39.vml"/><Relationship Id="rId6" Type="http://schemas.openxmlformats.org/officeDocument/2006/relationships/image" Target="../media/image51.emf"/><Relationship Id="rId5" Type="http://schemas.openxmlformats.org/officeDocument/2006/relationships/oleObject" Target="../embeddings/oleObject39.bin"/><Relationship Id="rId4" Type="http://schemas.openxmlformats.org/officeDocument/2006/relationships/hyperlink" Target="https://www.citizensfla.com/about/bookofbusiness/"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52.emf"/><Relationship Id="rId4" Type="http://schemas.openxmlformats.org/officeDocument/2006/relationships/oleObject" Target="../embeddings/oleObject40.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1.vml"/><Relationship Id="rId5" Type="http://schemas.openxmlformats.org/officeDocument/2006/relationships/image" Target="../media/image53.emf"/><Relationship Id="rId4" Type="http://schemas.openxmlformats.org/officeDocument/2006/relationships/oleObject" Target="../embeddings/oleObject41.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54.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55.emf"/><Relationship Id="rId4" Type="http://schemas.openxmlformats.org/officeDocument/2006/relationships/oleObject" Target="../embeddings/oleObject43.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56.emf"/><Relationship Id="rId4" Type="http://schemas.openxmlformats.org/officeDocument/2006/relationships/oleObject" Target="../embeddings/oleObject44.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7.emf"/><Relationship Id="rId4" Type="http://schemas.openxmlformats.org/officeDocument/2006/relationships/oleObject" Target="../embeddings/oleObject45.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image" Target="../media/image58.emf"/><Relationship Id="rId4" Type="http://schemas.openxmlformats.org/officeDocument/2006/relationships/oleObject" Target="../embeddings/oleObject46.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9.emf"/><Relationship Id="rId4" Type="http://schemas.openxmlformats.org/officeDocument/2006/relationships/oleObject" Target="../embeddings/oleObject47.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60.emf"/><Relationship Id="rId4" Type="http://schemas.openxmlformats.org/officeDocument/2006/relationships/oleObject" Target="../embeddings/oleObject48.bin"/></Relationships>
</file>

<file path=ppt/slides/_rels/slide7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60.emf"/><Relationship Id="rId4" Type="http://schemas.openxmlformats.org/officeDocument/2006/relationships/oleObject" Target="../embeddings/oleObject4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0.vml"/><Relationship Id="rId6" Type="http://schemas.openxmlformats.org/officeDocument/2006/relationships/image" Target="../media/image61.emf"/><Relationship Id="rId5" Type="http://schemas.openxmlformats.org/officeDocument/2006/relationships/oleObject" Target="../embeddings/oleObject50.bin"/><Relationship Id="rId4" Type="http://schemas.openxmlformats.org/officeDocument/2006/relationships/hyperlink" Target="http://research.stlouisfed.org/fred2/series/WASCUR" TargetMode="Externa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51.vml"/><Relationship Id="rId6" Type="http://schemas.openxmlformats.org/officeDocument/2006/relationships/hyperlink" Target="http://research.stlouisfed.org/fred2/series/WASCUR" TargetMode="External"/><Relationship Id="rId5" Type="http://schemas.openxmlformats.org/officeDocument/2006/relationships/image" Target="../media/image62.emf"/><Relationship Id="rId4" Type="http://schemas.openxmlformats.org/officeDocument/2006/relationships/oleObject" Target="../embeddings/oleObject51.bin"/></Relationships>
</file>

<file path=ppt/slides/_rels/slide8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52.vml"/><Relationship Id="rId5" Type="http://schemas.openxmlformats.org/officeDocument/2006/relationships/image" Target="../media/image65.emf"/><Relationship Id="rId4" Type="http://schemas.openxmlformats.org/officeDocument/2006/relationships/oleObject" Target="../embeddings/Microsoft_Excel_97-2003_Worksheet2.xls"/></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8.emf"/><Relationship Id="rId4" Type="http://schemas.openxmlformats.org/officeDocument/2006/relationships/oleObject" Target="../embeddings/oleObject53.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image" Target="../media/image69.e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6.xml"/><Relationship Id="rId1" Type="http://schemas.openxmlformats.org/officeDocument/2006/relationships/vmlDrawing" Target="../drawings/vmlDrawing55.vml"/><Relationship Id="rId6" Type="http://schemas.openxmlformats.org/officeDocument/2006/relationships/image" Target="../media/image70.emf"/><Relationship Id="rId5" Type="http://schemas.openxmlformats.org/officeDocument/2006/relationships/oleObject" Target="../embeddings/Microsoft_Excel_97-2003_Worksheet3.xls"/><Relationship Id="rId4" Type="http://schemas.openxmlformats.org/officeDocument/2006/relationships/oleObject" Target="../embeddings/oleObject55.bin"/></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72.emf"/><Relationship Id="rId4" Type="http://schemas.openxmlformats.org/officeDocument/2006/relationships/oleObject" Target="../embeddings/oleObject56.bin"/></Relationships>
</file>

<file path=ppt/slides/_rels/slide9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57.vml"/><Relationship Id="rId4" Type="http://schemas.openxmlformats.org/officeDocument/2006/relationships/image" Target="../media/image73.e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58.vml"/><Relationship Id="rId4" Type="http://schemas.openxmlformats.org/officeDocument/2006/relationships/image" Target="../media/image74.emf"/></Relationships>
</file>

<file path=ppt/slides/_rels/slide9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1.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8.xml"/><Relationship Id="rId1" Type="http://schemas.openxmlformats.org/officeDocument/2006/relationships/vmlDrawing" Target="../drawings/vmlDrawing59.vml"/><Relationship Id="rId6" Type="http://schemas.openxmlformats.org/officeDocument/2006/relationships/image" Target="../media/image75.emf"/><Relationship Id="rId5" Type="http://schemas.openxmlformats.org/officeDocument/2006/relationships/oleObject" Target="../embeddings/oleObject59.bin"/><Relationship Id="rId4" Type="http://schemas.openxmlformats.org/officeDocument/2006/relationships/notesSlide" Target="../notesSlides/notesSlide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143797"/>
            <a:ext cx="9104313" cy="2185214"/>
          </a:xfrm>
          <a:ln/>
        </p:spPr>
        <p:txBody>
          <a:bodyPr/>
          <a:lstStyle/>
          <a:p>
            <a:r>
              <a:rPr lang="en-US" sz="4400" dirty="0" smtClean="0"/>
              <a:t>Property &amp; Casualty Insurance Market Update</a:t>
            </a:r>
            <a:br>
              <a:rPr lang="en-US" sz="4400" dirty="0" smtClean="0"/>
            </a:br>
            <a:r>
              <a:rPr lang="en-US" sz="3600" i="1" dirty="0" smtClean="0"/>
              <a:t>Trends, Challenges &amp; Opportunities for 2016 and Beyond</a:t>
            </a:r>
            <a:endParaRPr lang="en-US" sz="3400" i="1" dirty="0">
              <a:solidFill>
                <a:srgbClr val="00B0F0"/>
              </a:solidFill>
            </a:endParaRPr>
          </a:p>
        </p:txBody>
      </p:sp>
      <p:sp>
        <p:nvSpPr>
          <p:cNvPr id="94211" name="Rectangle 3"/>
          <p:cNvSpPr>
            <a:spLocks noGrp="1" noChangeArrowheads="1"/>
          </p:cNvSpPr>
          <p:nvPr>
            <p:ph type="subTitle" idx="1"/>
          </p:nvPr>
        </p:nvSpPr>
        <p:spPr>
          <a:xfrm>
            <a:off x="0" y="4329011"/>
            <a:ext cx="8952271" cy="1640449"/>
          </a:xfrm>
        </p:spPr>
        <p:txBody>
          <a:bodyPr/>
          <a:lstStyle/>
          <a:p>
            <a:pPr>
              <a:lnSpc>
                <a:spcPct val="80000"/>
              </a:lnSpc>
            </a:pPr>
            <a:r>
              <a:rPr lang="en-US" dirty="0" smtClean="0"/>
              <a:t>Casualty Actuaries of Greater New York</a:t>
            </a:r>
          </a:p>
          <a:p>
            <a:pPr>
              <a:lnSpc>
                <a:spcPct val="80000"/>
              </a:lnSpc>
            </a:pPr>
            <a:r>
              <a:rPr lang="en-US" dirty="0" smtClean="0"/>
              <a:t>New York, NY</a:t>
            </a:r>
          </a:p>
          <a:p>
            <a:pPr>
              <a:lnSpc>
                <a:spcPct val="80000"/>
              </a:lnSpc>
            </a:pPr>
            <a:r>
              <a:rPr lang="en-US" dirty="0" smtClean="0"/>
              <a:t>December </a:t>
            </a:r>
            <a:r>
              <a:rPr lang="en-US" dirty="0"/>
              <a:t>3</a:t>
            </a:r>
            <a:r>
              <a:rPr lang="en-US" dirty="0" smtClean="0"/>
              <a:t>,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10"/>
          <p:cNvSpPr>
            <a:spLocks noGrp="1" noChangeArrowheads="1"/>
          </p:cNvSpPr>
          <p:nvPr>
            <p:ph type="sldNum" sz="quarter" idx="12"/>
          </p:nvPr>
        </p:nvSpPr>
        <p:spPr>
          <a:noFill/>
        </p:spPr>
        <p:txBody>
          <a:bodyPr/>
          <a:lstStyle/>
          <a:p>
            <a:fld id="{1D7F8B17-BD70-4F79-AF71-BDCF5546CA07}" type="slidenum">
              <a:rPr lang="en-US" smtClean="0"/>
              <a:pPr/>
              <a:t>10</a:t>
            </a:fld>
            <a:endParaRPr lang="en-US" smtClean="0"/>
          </a:p>
        </p:txBody>
      </p:sp>
      <p:graphicFrame>
        <p:nvGraphicFramePr>
          <p:cNvPr id="29698" name="Object 3"/>
          <p:cNvGraphicFramePr>
            <a:graphicFrameLocks noGrp="1" noChangeAspect="1"/>
          </p:cNvGraphicFramePr>
          <p:nvPr>
            <p:ph idx="4294967295"/>
            <p:extLst>
              <p:ext uri="{D42A27DB-BD31-4B8C-83A1-F6EECF244321}">
                <p14:modId xmlns:p14="http://schemas.microsoft.com/office/powerpoint/2010/main" val="2978568609"/>
              </p:ext>
            </p:extLst>
          </p:nvPr>
        </p:nvGraphicFramePr>
        <p:xfrm>
          <a:off x="0" y="1544638"/>
          <a:ext cx="9126538" cy="4732337"/>
        </p:xfrm>
        <a:graphic>
          <a:graphicData uri="http://schemas.openxmlformats.org/presentationml/2006/ole">
            <mc:AlternateContent xmlns:mc="http://schemas.openxmlformats.org/markup-compatibility/2006">
              <mc:Choice xmlns:v="urn:schemas-microsoft-com:vml" Requires="v">
                <p:oleObj spid="_x0000_s28502090"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544638"/>
                        <a:ext cx="9126538" cy="4732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0"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2173958" name="AutoShape 6"/>
          <p:cNvSpPr>
            <a:spLocks noChangeArrowheads="1"/>
          </p:cNvSpPr>
          <p:nvPr/>
        </p:nvSpPr>
        <p:spPr bwMode="blackWhite">
          <a:xfrm>
            <a:off x="3433762" y="1865313"/>
            <a:ext cx="3800755" cy="824099"/>
          </a:xfrm>
          <a:prstGeom prst="wedgeRectCallout">
            <a:avLst>
              <a:gd name="adj1" fmla="val -102465"/>
              <a:gd name="adj2" fmla="val -2035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Hawaii </a:t>
            </a:r>
            <a:r>
              <a:rPr lang="en-US" sz="1600" b="1" dirty="0">
                <a:solidFill>
                  <a:schemeClr val="bg1"/>
                </a:solidFill>
              </a:rPr>
              <a:t>was the most profitable state for auto insurers from </a:t>
            </a:r>
            <a:r>
              <a:rPr lang="en-US" sz="1600" b="1" dirty="0" smtClean="0">
                <a:solidFill>
                  <a:schemeClr val="bg1"/>
                </a:solidFill>
              </a:rPr>
              <a:t>2004-2013</a:t>
            </a:r>
            <a:endParaRPr lang="en-US" sz="1600" b="1" dirty="0">
              <a:solidFill>
                <a:schemeClr val="bg1"/>
              </a:solidFill>
            </a:endParaRPr>
          </a:p>
        </p:txBody>
      </p:sp>
      <p:sp>
        <p:nvSpPr>
          <p:cNvPr id="29702" name="Rectangle 2"/>
          <p:cNvSpPr txBox="1">
            <a:spLocks noChangeArrowheads="1"/>
          </p:cNvSpPr>
          <p:nvPr/>
        </p:nvSpPr>
        <p:spPr bwMode="auto">
          <a:xfrm>
            <a:off x="26988" y="147638"/>
            <a:ext cx="8035925"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29703"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29704"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Tree>
    <p:extLst>
      <p:ext uri="{BB962C8B-B14F-4D97-AF65-F5344CB8AC3E}">
        <p14:creationId xmlns:p14="http://schemas.microsoft.com/office/powerpoint/2010/main" val="9138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100</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100</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101</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1559203990"/>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733" name="Chart" r:id="rId4" imgW="8534400" imgH="3543300" progId="MSGraph.Chart.8">
                  <p:embed followColorScheme="full"/>
                </p:oleObj>
              </mc:Choice>
              <mc:Fallback>
                <p:oleObj name="Chart" r:id="rId4" imgW="8534400" imgH="354330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9/30/15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$11.0B in insured CAT losses though 9/30/15</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101</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102</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328012693"/>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541972" name="Chart" r:id="rId4" imgW="8572682" imgH="3743221" progId="MSGraph.Chart.8">
                  <p:embed followColorScheme="full"/>
                </p:oleObj>
              </mc:Choice>
              <mc:Fallback>
                <p:oleObj name="Chart" r:id="rId4" imgW="8572682" imgH="374322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12961727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807"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104</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358"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18766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106</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107</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890"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108</a:t>
            </a:fld>
            <a:endParaRPr lang="en-US" smtClean="0">
              <a:solidFill>
                <a:srgbClr val="000000"/>
              </a:solidFill>
            </a:endParaRPr>
          </a:p>
        </p:txBody>
      </p:sp>
      <p:graphicFrame>
        <p:nvGraphicFramePr>
          <p:cNvPr id="51202" name="Object 2"/>
          <p:cNvGraphicFramePr>
            <a:graphicFrameLocks/>
          </p:cNvGraphicFramePr>
          <p:nvPr>
            <p:extLst>
              <p:ext uri="{D42A27DB-BD31-4B8C-83A1-F6EECF244321}">
                <p14:modId xmlns:p14="http://schemas.microsoft.com/office/powerpoint/2010/main" val="3612047618"/>
              </p:ext>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49917" name="Chart" r:id="rId4" imgW="8429540" imgH="4343400" progId="MSGraph.Chart.8">
                  <p:embed followColorScheme="full"/>
                </p:oleObj>
              </mc:Choice>
              <mc:Fallback>
                <p:oleObj name="Chart" r:id="rId4" imgW="8429540" imgH="4343400"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109</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2015 will likely also be one of the warmest years on record as well</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CD6744E0-5C65-4787-A08A-DAC2FBCB8D1B}" type="slidenum">
              <a:rPr lang="en-US" altLang="en-US" sz="900" smtClean="0">
                <a:solidFill>
                  <a:srgbClr val="000000"/>
                </a:solidFill>
              </a:rPr>
              <a:pPr>
                <a:lnSpc>
                  <a:spcPct val="85000"/>
                </a:lnSpc>
                <a:spcBef>
                  <a:spcPct val="20000"/>
                </a:spcBef>
                <a:buClrTx/>
                <a:buFontTx/>
                <a:buNone/>
              </a:pPr>
              <a:t>11</a:t>
            </a:fld>
            <a:endParaRPr lang="en-US" altLang="en-US" sz="900" smtClean="0">
              <a:solidFill>
                <a:srgbClr val="000000"/>
              </a:solidFill>
            </a:endParaRPr>
          </a:p>
        </p:txBody>
      </p:sp>
      <p:sp>
        <p:nvSpPr>
          <p:cNvPr id="27651"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2698642334"/>
              </p:ext>
            </p:extLst>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400" b="0" i="0" u="none" strike="noStrike" dirty="0">
                          <a:solidFill>
                            <a:schemeClr val="tx1"/>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400" b="0" i="0" u="none" strike="noStrike" dirty="0">
                          <a:solidFill>
                            <a:schemeClr val="tx1"/>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7741"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4th as the most expensive state in 2012, with an average expenditure for auto insurance of $1,127.93.</a:t>
            </a:r>
            <a:endParaRPr lang="pt-BR" altLang="en-US" sz="1800" b="1" i="1">
              <a:solidFill>
                <a:srgbClr val="FFFFFF"/>
              </a:solidFill>
            </a:endParaRPr>
          </a:p>
        </p:txBody>
      </p:sp>
    </p:spTree>
    <p:extLst>
      <p:ext uri="{BB962C8B-B14F-4D97-AF65-F5344CB8AC3E}">
        <p14:creationId xmlns:p14="http://schemas.microsoft.com/office/powerpoint/2010/main" val="239946269"/>
      </p:ext>
    </p:extLst>
  </p:cSld>
  <p:clrMapOvr>
    <a:masterClrMapping/>
  </p:clrMapOvr>
  <p:transition>
    <p:wipe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110</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smtClean="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111</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1645060282"/>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544016"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2016 as GDP Growth Continues at a Steady, Albeit Moderate Pace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081490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546063" name="Chart" r:id="rId4" imgW="8810697" imgH="4581560" progId="MSGraph.Chart.8">
                  <p:embed followColorScheme="full"/>
                </p:oleObj>
              </mc:Choice>
              <mc:Fallback>
                <p:oleObj name="Chart" r:id="rId4" imgW="8810697" imgH="4581560"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247623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113</a:t>
            </a:fld>
            <a:endParaRPr lang="en-US" smtClean="0"/>
          </a:p>
        </p:txBody>
      </p:sp>
      <p:graphicFrame>
        <p:nvGraphicFramePr>
          <p:cNvPr id="2050" name="Object 3"/>
          <p:cNvGraphicFramePr>
            <a:graphicFrameLocks noGrp="1" noChangeAspect="1"/>
          </p:cNvGraphicFramePr>
          <p:nvPr>
            <p:ph idx="4294967295"/>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547087"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2426162" cy="1108541"/>
          </a:xfrm>
          <a:prstGeom prst="wedgeRectCallout">
            <a:avLst>
              <a:gd name="adj1" fmla="val -34150"/>
              <a:gd name="adj2" fmla="val 113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694301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114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nvPr>
        </p:nvGraphicFramePr>
        <p:xfrm>
          <a:off x="244475" y="1873250"/>
          <a:ext cx="8539163" cy="4383088"/>
        </p:xfrm>
        <a:graphic>
          <a:graphicData uri="http://schemas.openxmlformats.org/presentationml/2006/ole">
            <mc:AlternateContent xmlns:mc="http://schemas.openxmlformats.org/markup-compatibility/2006">
              <mc:Choice xmlns:v="urn:schemas-microsoft-com:vml" Requires="v">
                <p:oleObj spid="_x0000_s28545040" name="Chart" r:id="rId4" imgW="8220238" imgH="4219540" progId="MSGraph.Chart.8">
                  <p:embed followColorScheme="full"/>
                </p:oleObj>
              </mc:Choice>
              <mc:Fallback>
                <p:oleObj name="Chart" r:id="rId4" imgW="8220238" imgH="4219540" progId="MSGraph.Chart.8">
                  <p:embed followColorScheme="full"/>
                  <p:pic>
                    <p:nvPicPr>
                      <p:cNvPr id="0" name=""/>
                      <p:cNvPicPr>
                        <a:picLocks noChangeAspect="1" noChangeArrowheads="1"/>
                      </p:cNvPicPr>
                      <p:nvPr/>
                    </p:nvPicPr>
                    <p:blipFill>
                      <a:blip r:embed="rId5"/>
                      <a:srcRect/>
                      <a:stretch>
                        <a:fillRect/>
                      </a:stretch>
                    </p:blipFill>
                    <p:spPr bwMode="auto">
                      <a:xfrm>
                        <a:off x="244475" y="1873250"/>
                        <a:ext cx="8539163"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(11/15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1186385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498" name="Object 2"/>
          <p:cNvGraphicFramePr>
            <a:graphicFrameLocks noGrp="1" noChangeAspect="1"/>
          </p:cNvGraphicFramePr>
          <p:nvPr>
            <p:ph idx="4294967295"/>
            <p:extLst/>
          </p:nvPr>
        </p:nvGraphicFramePr>
        <p:xfrm>
          <a:off x="165100" y="1609725"/>
          <a:ext cx="8761413" cy="4738688"/>
        </p:xfrm>
        <a:graphic>
          <a:graphicData uri="http://schemas.openxmlformats.org/presentationml/2006/ole">
            <mc:AlternateContent xmlns:mc="http://schemas.openxmlformats.org/markup-compatibility/2006">
              <mc:Choice xmlns:v="urn:schemas-microsoft-com:vml" Requires="v">
                <p:oleObj spid="_x0000_s28542993" name="Chart" r:id="rId3" imgW="8505688" imgH="4600679" progId="MSGraph.Chart.8">
                  <p:embed followColorScheme="full"/>
                </p:oleObj>
              </mc:Choice>
              <mc:Fallback>
                <p:oleObj name="Chart" r:id="rId3" imgW="8505688" imgH="4600679" progId="MSGraph.Chart.8">
                  <p:embed followColorScheme="full"/>
                  <p:pic>
                    <p:nvPicPr>
                      <p:cNvPr id="0" name=""/>
                      <p:cNvPicPr>
                        <a:picLocks noChangeAspect="1" noChangeArrowheads="1"/>
                      </p:cNvPicPr>
                      <p:nvPr/>
                    </p:nvPicPr>
                    <p:blipFill>
                      <a:blip r:embed="rId4"/>
                      <a:srcRect/>
                      <a:stretch>
                        <a:fillRect/>
                      </a:stretch>
                    </p:blipFill>
                    <p:spPr bwMode="auto">
                      <a:xfrm>
                        <a:off x="165100" y="1609725"/>
                        <a:ext cx="8761413" cy="473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50499" name="Rectangle 6"/>
          <p:cNvSpPr>
            <a:spLocks noChangeArrowheads="1"/>
          </p:cNvSpPr>
          <p:nvPr/>
        </p:nvSpPr>
        <p:spPr bwMode="auto">
          <a:xfrm>
            <a:off x="76200" y="6513513"/>
            <a:ext cx="7359387"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t>Source: International Monetary Fund, </a:t>
            </a:r>
            <a:r>
              <a:rPr lang="en-US" sz="1200" i="1" dirty="0"/>
              <a:t>World Economic </a:t>
            </a:r>
            <a:r>
              <a:rPr lang="en-US" sz="1200" i="1" dirty="0" smtClean="0"/>
              <a:t>Outlook</a:t>
            </a:r>
            <a:r>
              <a:rPr lang="en-US" sz="1200" dirty="0" smtClean="0"/>
              <a:t>, Oct. 2015; Insurance Information </a:t>
            </a:r>
            <a:r>
              <a:rPr lang="en-US" sz="1200" dirty="0"/>
              <a:t>Institute.</a:t>
            </a:r>
          </a:p>
        </p:txBody>
      </p:sp>
      <p:sp>
        <p:nvSpPr>
          <p:cNvPr id="7072775" name="AutoShape 7"/>
          <p:cNvSpPr>
            <a:spLocks noChangeArrowheads="1"/>
          </p:cNvSpPr>
          <p:nvPr/>
        </p:nvSpPr>
        <p:spPr bwMode="auto">
          <a:xfrm>
            <a:off x="6203093" y="1196760"/>
            <a:ext cx="2917910" cy="979784"/>
          </a:xfrm>
          <a:prstGeom prst="wedgeRectCallout">
            <a:avLst>
              <a:gd name="adj1" fmla="val 36740"/>
              <a:gd name="adj2" fmla="val 139772"/>
            </a:avLst>
          </a:prstGeom>
          <a:solidFill>
            <a:srgbClr val="0000CC">
              <a:alpha val="63921"/>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smtClean="0">
                <a:solidFill>
                  <a:schemeClr val="bg1"/>
                </a:solidFill>
              </a:rPr>
              <a:t>Emerging economy growth rates are expected to ease to 4.0% in 2015 and 4.5% in 2016</a:t>
            </a:r>
            <a:endParaRPr lang="en-US" b="1" dirty="0">
              <a:solidFill>
                <a:schemeClr val="bg1"/>
              </a:solidFill>
            </a:endParaRPr>
          </a:p>
        </p:txBody>
      </p:sp>
      <p:sp>
        <p:nvSpPr>
          <p:cNvPr id="6250501" name="Rectangle 8"/>
          <p:cNvSpPr>
            <a:spLocks noGrp="1" noChangeArrowheads="1"/>
          </p:cNvSpPr>
          <p:nvPr>
            <p:ph type="title" idx="4294967295"/>
          </p:nvPr>
        </p:nvSpPr>
        <p:spPr>
          <a:xfrm>
            <a:off x="254000" y="0"/>
            <a:ext cx="7581900" cy="954088"/>
          </a:xfrm>
        </p:spPr>
        <p:txBody>
          <a:bodyPr lIns="92075" tIns="46038" rIns="92075" bIns="46038" anchor="b"/>
          <a:lstStyle/>
          <a:p>
            <a:r>
              <a:rPr lang="en-US" dirty="0" smtClean="0"/>
              <a:t>GDP Growth: Advanced &amp; Emerging Economies vs. World, 1970-2016F</a:t>
            </a:r>
          </a:p>
        </p:txBody>
      </p:sp>
      <p:sp>
        <p:nvSpPr>
          <p:cNvPr id="6250502" name="Oval 12"/>
          <p:cNvSpPr>
            <a:spLocks noChangeArrowheads="1"/>
          </p:cNvSpPr>
          <p:nvPr/>
        </p:nvSpPr>
        <p:spPr bwMode="auto">
          <a:xfrm>
            <a:off x="8693146" y="3737119"/>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7072781" name="AutoShape 13"/>
          <p:cNvSpPr>
            <a:spLocks noChangeArrowheads="1"/>
          </p:cNvSpPr>
          <p:nvPr/>
        </p:nvSpPr>
        <p:spPr bwMode="auto">
          <a:xfrm>
            <a:off x="2797175" y="4475163"/>
            <a:ext cx="4244975" cy="742950"/>
          </a:xfrm>
          <a:prstGeom prst="wedgeRectCallout">
            <a:avLst>
              <a:gd name="adj1" fmla="val 86132"/>
              <a:gd name="adj2" fmla="val -137874"/>
            </a:avLst>
          </a:prstGeom>
          <a:solidFill>
            <a:srgbClr val="FF0000"/>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Advanced economies are expected to grow at a </a:t>
            </a:r>
            <a:r>
              <a:rPr lang="en-US" b="1" dirty="0" smtClean="0">
                <a:solidFill>
                  <a:srgbClr val="FFFFFF"/>
                </a:solidFill>
              </a:rPr>
              <a:t>modest </a:t>
            </a:r>
            <a:r>
              <a:rPr lang="en-US" b="1" dirty="0">
                <a:solidFill>
                  <a:srgbClr val="FFFFFF"/>
                </a:solidFill>
              </a:rPr>
              <a:t>pace of </a:t>
            </a:r>
            <a:r>
              <a:rPr lang="en-US" b="1" dirty="0" smtClean="0">
                <a:solidFill>
                  <a:srgbClr val="FFFFFF"/>
                </a:solidFill>
              </a:rPr>
              <a:t>2.0% </a:t>
            </a:r>
            <a:r>
              <a:rPr lang="en-US" b="1" dirty="0">
                <a:solidFill>
                  <a:srgbClr val="FFFFFF"/>
                </a:solidFill>
              </a:rPr>
              <a:t>in </a:t>
            </a:r>
            <a:r>
              <a:rPr lang="en-US" b="1" dirty="0" smtClean="0">
                <a:solidFill>
                  <a:srgbClr val="FFFFFF"/>
                </a:solidFill>
              </a:rPr>
              <a:t>2015 and to 2.2% </a:t>
            </a:r>
            <a:r>
              <a:rPr lang="en-US" b="1" dirty="0">
                <a:solidFill>
                  <a:srgbClr val="FFFFFF"/>
                </a:solidFill>
              </a:rPr>
              <a:t>in </a:t>
            </a:r>
            <a:r>
              <a:rPr lang="en-US" b="1" dirty="0" smtClean="0">
                <a:solidFill>
                  <a:srgbClr val="FFFFFF"/>
                </a:solidFill>
              </a:rPr>
              <a:t>2016.</a:t>
            </a:r>
            <a:endParaRPr lang="en-US" b="1" dirty="0">
              <a:solidFill>
                <a:srgbClr val="FFFFFF"/>
              </a:solidFill>
            </a:endParaRPr>
          </a:p>
        </p:txBody>
      </p:sp>
      <p:sp>
        <p:nvSpPr>
          <p:cNvPr id="12" name="AutoShape 13"/>
          <p:cNvSpPr>
            <a:spLocks noChangeArrowheads="1"/>
          </p:cNvSpPr>
          <p:nvPr/>
        </p:nvSpPr>
        <p:spPr bwMode="auto">
          <a:xfrm>
            <a:off x="1868488" y="1658938"/>
            <a:ext cx="4141787" cy="1003300"/>
          </a:xfrm>
          <a:prstGeom prst="wedgeRectCallout">
            <a:avLst>
              <a:gd name="adj1" fmla="val 113735"/>
              <a:gd name="adj2" fmla="val 131637"/>
            </a:avLst>
          </a:prstGeom>
          <a:solidFill>
            <a:srgbClr val="00B050">
              <a:alpha val="83136"/>
            </a:srgbClr>
          </a:solidFill>
          <a:ln w="9525">
            <a:solidFill>
              <a:schemeClr val="tx1"/>
            </a:solid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b="1" dirty="0">
                <a:solidFill>
                  <a:srgbClr val="FFFFFF"/>
                </a:solidFill>
              </a:rPr>
              <a:t>World output is forecast to grow by </a:t>
            </a:r>
            <a:r>
              <a:rPr lang="en-US" b="1" dirty="0" smtClean="0">
                <a:solidFill>
                  <a:srgbClr val="FFFFFF"/>
                </a:solidFill>
              </a:rPr>
              <a:t>3.1% </a:t>
            </a:r>
            <a:r>
              <a:rPr lang="en-US" b="1" dirty="0">
                <a:solidFill>
                  <a:srgbClr val="FFFFFF"/>
                </a:solidFill>
              </a:rPr>
              <a:t>in </a:t>
            </a:r>
            <a:r>
              <a:rPr lang="en-US" b="1" dirty="0" smtClean="0">
                <a:solidFill>
                  <a:srgbClr val="FFFFFF"/>
                </a:solidFill>
              </a:rPr>
              <a:t>2015 </a:t>
            </a:r>
            <a:r>
              <a:rPr lang="en-US" b="1" dirty="0">
                <a:solidFill>
                  <a:srgbClr val="FFFFFF"/>
                </a:solidFill>
              </a:rPr>
              <a:t>and </a:t>
            </a:r>
            <a:r>
              <a:rPr lang="en-US" b="1" dirty="0" smtClean="0">
                <a:solidFill>
                  <a:srgbClr val="FFFFFF"/>
                </a:solidFill>
              </a:rPr>
              <a:t>3.6% </a:t>
            </a:r>
            <a:r>
              <a:rPr lang="en-US" b="1" dirty="0">
                <a:solidFill>
                  <a:srgbClr val="FFFFFF"/>
                </a:solidFill>
              </a:rPr>
              <a:t>in </a:t>
            </a:r>
            <a:r>
              <a:rPr lang="en-US" b="1" dirty="0" smtClean="0">
                <a:solidFill>
                  <a:srgbClr val="FFFFFF"/>
                </a:solidFill>
              </a:rPr>
              <a:t>2016.  </a:t>
            </a:r>
            <a:r>
              <a:rPr lang="en-US" b="1" dirty="0">
                <a:solidFill>
                  <a:srgbClr val="FFFFFF"/>
                </a:solidFill>
              </a:rPr>
              <a:t>The world economy shrank by 0.6% in 2009 amid the global financial </a:t>
            </a:r>
            <a:r>
              <a:rPr lang="en-US" b="1" dirty="0" smtClean="0">
                <a:solidFill>
                  <a:srgbClr val="FFFFFF"/>
                </a:solidFill>
              </a:rPr>
              <a:t>crisis</a:t>
            </a:r>
            <a:endParaRPr lang="en-US" b="1" dirty="0">
              <a:solidFill>
                <a:srgbClr val="FFFFFF"/>
              </a:solidFill>
            </a:endParaRPr>
          </a:p>
        </p:txBody>
      </p:sp>
      <p:sp>
        <p:nvSpPr>
          <p:cNvPr id="6250507" name="Rectangle 5"/>
          <p:cNvSpPr>
            <a:spLocks noChangeArrowheads="1"/>
          </p:cNvSpPr>
          <p:nvPr/>
        </p:nvSpPr>
        <p:spPr bwMode="black">
          <a:xfrm>
            <a:off x="157163" y="1393825"/>
            <a:ext cx="8221662" cy="2476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a:solidFill>
                  <a:srgbClr val="225A7A"/>
                </a:solidFill>
              </a:rPr>
              <a:t>GDP Growth (%)</a:t>
            </a:r>
          </a:p>
        </p:txBody>
      </p:sp>
      <p:sp>
        <p:nvSpPr>
          <p:cNvPr id="13" name="Oval 12"/>
          <p:cNvSpPr>
            <a:spLocks noChangeArrowheads="1"/>
          </p:cNvSpPr>
          <p:nvPr/>
        </p:nvSpPr>
        <p:spPr bwMode="auto">
          <a:xfrm>
            <a:off x="8693146" y="342671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4" name="Oval 13"/>
          <p:cNvSpPr>
            <a:spLocks noChangeArrowheads="1"/>
          </p:cNvSpPr>
          <p:nvPr/>
        </p:nvSpPr>
        <p:spPr bwMode="auto">
          <a:xfrm>
            <a:off x="8682986" y="3142233"/>
            <a:ext cx="200369" cy="258765"/>
          </a:xfrm>
          <a:prstGeom prst="ellipse">
            <a:avLst/>
          </a:prstGeom>
          <a:noFill/>
          <a:ln w="38100">
            <a:solidFill>
              <a:srgbClr val="FF00FF"/>
            </a:solidFill>
            <a:round/>
            <a:headEnd/>
            <a:tailEnd/>
          </a:ln>
        </p:spPr>
        <p:txBody>
          <a:bodyPr wrap="squar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extLst>
      <p:ext uri="{BB962C8B-B14F-4D97-AF65-F5344CB8AC3E}">
        <p14:creationId xmlns:p14="http://schemas.microsoft.com/office/powerpoint/2010/main" val="3594702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072775"/>
                                        </p:tgtEl>
                                        <p:attrNameLst>
                                          <p:attrName>style.visibility</p:attrName>
                                        </p:attrNameLst>
                                      </p:cBhvr>
                                      <p:to>
                                        <p:strVal val="visible"/>
                                      </p:to>
                                    </p:set>
                                    <p:animEffect transition="in" filter="fade">
                                      <p:cBhvr>
                                        <p:cTn id="7" dur="2000"/>
                                        <p:tgtEl>
                                          <p:spTgt spid="707277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072781"/>
                                        </p:tgtEl>
                                        <p:attrNameLst>
                                          <p:attrName>style.visibility</p:attrName>
                                        </p:attrNameLst>
                                      </p:cBhvr>
                                      <p:to>
                                        <p:strVal val="visible"/>
                                      </p:to>
                                    </p:set>
                                    <p:animEffect transition="in" filter="fade">
                                      <p:cBhvr>
                                        <p:cTn id="11" dur="2000"/>
                                        <p:tgtEl>
                                          <p:spTgt spid="707278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7072781" grpId="0" animBg="1"/>
      <p:bldP spid="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403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403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A0EDE5-C6F2-4AEF-B6BB-DBAE530E4B45}" type="slidenum">
              <a:rPr lang="en-US" sz="900"/>
              <a:pPr algn="r" eaLnBrk="0" hangingPunct="0">
                <a:lnSpc>
                  <a:spcPct val="85000"/>
                </a:lnSpc>
                <a:spcBef>
                  <a:spcPct val="20000"/>
                </a:spcBef>
              </a:pPr>
              <a:t>116</a:t>
            </a:fld>
            <a:endParaRPr lang="en-US" sz="900"/>
          </a:p>
        </p:txBody>
      </p:sp>
      <p:sp>
        <p:nvSpPr>
          <p:cNvPr id="437250" name="Rectangle 2"/>
          <p:cNvSpPr>
            <a:spLocks noGrp="1" noChangeArrowheads="1"/>
          </p:cNvSpPr>
          <p:nvPr>
            <p:ph type="title" idx="4294967295"/>
          </p:nvPr>
        </p:nvSpPr>
        <p:spPr>
          <a:xfrm>
            <a:off x="136477" y="323850"/>
            <a:ext cx="8001000" cy="581025"/>
          </a:xfrm>
        </p:spPr>
        <p:txBody>
          <a:bodyPr lIns="92075" tIns="46038" rIns="92075" bIns="46038" anchor="b"/>
          <a:lstStyle/>
          <a:p>
            <a:pPr>
              <a:lnSpc>
                <a:spcPct val="85000"/>
              </a:lnSpc>
            </a:pPr>
            <a:r>
              <a:rPr lang="en-US" dirty="0" smtClean="0"/>
              <a:t>Non-Life Insurance: Global Real (Inflation Adjusted) Premium Growth, 2014</a:t>
            </a:r>
            <a:endParaRPr lang="en-US" dirty="0" smtClean="0">
              <a:solidFill>
                <a:srgbClr val="28688C"/>
              </a:solidFill>
            </a:endParaRPr>
          </a:p>
        </p:txBody>
      </p:sp>
      <p:sp>
        <p:nvSpPr>
          <p:cNvPr id="4403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Swiss Re, </a:t>
            </a:r>
            <a:r>
              <a:rPr lang="en-US" sz="1100" i="1" dirty="0"/>
              <a:t>sigma</a:t>
            </a:r>
            <a:r>
              <a:rPr lang="en-US" sz="1100" dirty="0"/>
              <a:t>, No. 4</a:t>
            </a:r>
            <a:r>
              <a:rPr lang="en-US" sz="1100" dirty="0" smtClean="0"/>
              <a:t>/2015.</a:t>
            </a:r>
            <a:endParaRPr lang="en-US" sz="1100" dirty="0"/>
          </a:p>
        </p:txBody>
      </p:sp>
      <p:graphicFrame>
        <p:nvGraphicFramePr>
          <p:cNvPr id="10" name="Table 9"/>
          <p:cNvGraphicFramePr>
            <a:graphicFrameLocks noGrp="1"/>
          </p:cNvGraphicFramePr>
          <p:nvPr>
            <p:extLst/>
          </p:nvPr>
        </p:nvGraphicFramePr>
        <p:xfrm>
          <a:off x="1214290" y="5020678"/>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solidFill>
                            <a:schemeClr val="tx1"/>
                          </a:solidFill>
                        </a:rPr>
                        <a:t>Market</a:t>
                      </a:r>
                      <a:endParaRPr lang="en-US" dirty="0">
                        <a:solidFill>
                          <a:schemeClr val="tx1"/>
                        </a:solidFill>
                      </a:endParaRPr>
                    </a:p>
                  </a:txBody>
                  <a:tcPr/>
                </a:tc>
                <a:tc>
                  <a:txBody>
                    <a:bodyPr/>
                    <a:lstStyle/>
                    <a:p>
                      <a:pPr algn="ctr"/>
                      <a:r>
                        <a:rPr lang="en-US" dirty="0" smtClean="0"/>
                        <a:t>Life</a:t>
                      </a:r>
                      <a:endParaRPr lang="en-US" dirty="0"/>
                    </a:p>
                  </a:txBody>
                  <a:tcPr/>
                </a:tc>
                <a:tc>
                  <a:txBody>
                    <a:bodyPr/>
                    <a:lstStyle/>
                    <a:p>
                      <a:pPr algn="ctr"/>
                      <a:r>
                        <a:rPr lang="en-US" b="1" dirty="0" smtClean="0">
                          <a:solidFill>
                            <a:srgbClr val="FF0000"/>
                          </a:solidFill>
                        </a:rPr>
                        <a:t>Non-Life</a:t>
                      </a:r>
                      <a:endParaRPr lang="en-US" b="1" dirty="0">
                        <a:solidFill>
                          <a:srgbClr val="FF0000"/>
                        </a:solidFill>
                      </a:endParaRPr>
                    </a:p>
                  </a:txBody>
                  <a:tcPr>
                    <a:solidFill>
                      <a:srgbClr val="FFFF00"/>
                    </a:solidFill>
                  </a:tcPr>
                </a:tc>
                <a:tc>
                  <a:txBody>
                    <a:bodyPr/>
                    <a:lstStyle/>
                    <a:p>
                      <a:pPr algn="ctr"/>
                      <a:r>
                        <a:rPr lang="en-US" dirty="0" smtClean="0"/>
                        <a:t>Total</a:t>
                      </a:r>
                      <a:endParaRPr lang="en-US" dirty="0"/>
                    </a:p>
                  </a:txBody>
                  <a:tcPr/>
                </a:tc>
              </a:tr>
              <a:tr h="370840">
                <a:tc>
                  <a:txBody>
                    <a:bodyPr/>
                    <a:lstStyle/>
                    <a:p>
                      <a:r>
                        <a:rPr lang="en-US" b="1" dirty="0" smtClean="0"/>
                        <a:t>Advanced</a:t>
                      </a:r>
                      <a:endParaRPr lang="en-US" b="1" dirty="0"/>
                    </a:p>
                  </a:txBody>
                  <a:tcPr/>
                </a:tc>
                <a:tc>
                  <a:txBody>
                    <a:bodyPr/>
                    <a:lstStyle/>
                    <a:p>
                      <a:pPr algn="ctr"/>
                      <a:r>
                        <a:rPr lang="en-US" dirty="0" smtClean="0"/>
                        <a:t>3.8</a:t>
                      </a:r>
                      <a:endParaRPr lang="en-US" dirty="0"/>
                    </a:p>
                  </a:txBody>
                  <a:tcPr/>
                </a:tc>
                <a:tc>
                  <a:txBody>
                    <a:bodyPr/>
                    <a:lstStyle/>
                    <a:p>
                      <a:pPr algn="ctr"/>
                      <a:r>
                        <a:rPr lang="en-US" b="1" dirty="0" smtClean="0">
                          <a:solidFill>
                            <a:srgbClr val="FF0000"/>
                          </a:solidFill>
                        </a:rPr>
                        <a:t>1.8</a:t>
                      </a:r>
                      <a:endParaRPr lang="en-US" b="1" dirty="0">
                        <a:solidFill>
                          <a:srgbClr val="FF0000"/>
                        </a:solidFill>
                      </a:endParaRPr>
                    </a:p>
                  </a:txBody>
                  <a:tcPr>
                    <a:solidFill>
                      <a:srgbClr val="FFFF00"/>
                    </a:solidFill>
                  </a:tcPr>
                </a:tc>
                <a:tc>
                  <a:txBody>
                    <a:bodyPr/>
                    <a:lstStyle/>
                    <a:p>
                      <a:pPr algn="ctr"/>
                      <a:r>
                        <a:rPr lang="en-US" dirty="0" smtClean="0"/>
                        <a:t>2.9</a:t>
                      </a:r>
                      <a:endParaRPr lang="en-US" dirty="0"/>
                    </a:p>
                  </a:txBody>
                  <a:tcPr/>
                </a:tc>
              </a:tr>
              <a:tr h="370840">
                <a:tc>
                  <a:txBody>
                    <a:bodyPr/>
                    <a:lstStyle/>
                    <a:p>
                      <a:r>
                        <a:rPr lang="en-US" b="1" dirty="0" smtClean="0"/>
                        <a:t>Emerging</a:t>
                      </a:r>
                      <a:endParaRPr lang="en-US" b="1" dirty="0"/>
                    </a:p>
                  </a:txBody>
                  <a:tcPr/>
                </a:tc>
                <a:tc>
                  <a:txBody>
                    <a:bodyPr/>
                    <a:lstStyle/>
                    <a:p>
                      <a:pPr algn="ctr"/>
                      <a:r>
                        <a:rPr lang="en-US" dirty="0" smtClean="0"/>
                        <a:t>6.9</a:t>
                      </a:r>
                      <a:endParaRPr lang="en-US" dirty="0"/>
                    </a:p>
                  </a:txBody>
                  <a:tcPr/>
                </a:tc>
                <a:tc>
                  <a:txBody>
                    <a:bodyPr/>
                    <a:lstStyle/>
                    <a:p>
                      <a:pPr algn="ctr"/>
                      <a:r>
                        <a:rPr lang="en-US" b="1" dirty="0" smtClean="0">
                          <a:solidFill>
                            <a:srgbClr val="FF0000"/>
                          </a:solidFill>
                        </a:rPr>
                        <a:t>8.0</a:t>
                      </a:r>
                      <a:endParaRPr lang="en-US" b="1" dirty="0">
                        <a:solidFill>
                          <a:srgbClr val="FF0000"/>
                        </a:solidFill>
                      </a:endParaRPr>
                    </a:p>
                  </a:txBody>
                  <a:tcPr>
                    <a:solidFill>
                      <a:srgbClr val="FFFF00"/>
                    </a:solidFill>
                  </a:tcPr>
                </a:tc>
                <a:tc>
                  <a:txBody>
                    <a:bodyPr/>
                    <a:lstStyle/>
                    <a:p>
                      <a:pPr algn="ctr"/>
                      <a:r>
                        <a:rPr lang="en-US" dirty="0" smtClean="0"/>
                        <a:t>7.4</a:t>
                      </a:r>
                      <a:endParaRPr lang="en-US" dirty="0"/>
                    </a:p>
                  </a:txBody>
                  <a:tcPr/>
                </a:tc>
              </a:tr>
              <a:tr h="370840">
                <a:tc>
                  <a:txBody>
                    <a:bodyPr/>
                    <a:lstStyle/>
                    <a:p>
                      <a:r>
                        <a:rPr lang="en-US" b="1" dirty="0" smtClean="0"/>
                        <a:t>World</a:t>
                      </a:r>
                      <a:endParaRPr lang="en-US" b="1" dirty="0"/>
                    </a:p>
                  </a:txBody>
                  <a:tcPr/>
                </a:tc>
                <a:tc>
                  <a:txBody>
                    <a:bodyPr/>
                    <a:lstStyle/>
                    <a:p>
                      <a:pPr algn="ctr"/>
                      <a:r>
                        <a:rPr lang="en-US" dirty="0" smtClean="0"/>
                        <a:t>4.3</a:t>
                      </a:r>
                      <a:endParaRPr lang="en-US" dirty="0"/>
                    </a:p>
                  </a:txBody>
                  <a:tcPr/>
                </a:tc>
                <a:tc>
                  <a:txBody>
                    <a:bodyPr/>
                    <a:lstStyle/>
                    <a:p>
                      <a:pPr algn="ctr"/>
                      <a:r>
                        <a:rPr lang="en-US" b="1" dirty="0" smtClean="0">
                          <a:solidFill>
                            <a:srgbClr val="FF0000"/>
                          </a:solidFill>
                        </a:rPr>
                        <a:t>2.9</a:t>
                      </a:r>
                      <a:endParaRPr lang="en-US" b="1" dirty="0">
                        <a:solidFill>
                          <a:srgbClr val="FF0000"/>
                        </a:solidFill>
                      </a:endParaRPr>
                    </a:p>
                  </a:txBody>
                  <a:tcPr>
                    <a:solidFill>
                      <a:srgbClr val="FFFF00"/>
                    </a:solidFill>
                  </a:tcPr>
                </a:tc>
                <a:tc>
                  <a:txBody>
                    <a:bodyPr/>
                    <a:lstStyle/>
                    <a:p>
                      <a:pPr algn="ctr"/>
                      <a:r>
                        <a:rPr lang="en-US" dirty="0" smtClean="0"/>
                        <a:t>3.7</a:t>
                      </a:r>
                      <a:endParaRPr lang="en-US" dirty="0"/>
                    </a:p>
                  </a:txBody>
                  <a:tcPr/>
                </a:tc>
              </a:tr>
            </a:tbl>
          </a:graphicData>
        </a:graphic>
      </p:graphicFrame>
      <p:pic>
        <p:nvPicPr>
          <p:cNvPr id="5" name="Picture 4"/>
          <p:cNvPicPr>
            <a:picLocks noChangeAspect="1"/>
          </p:cNvPicPr>
          <p:nvPr/>
        </p:nvPicPr>
        <p:blipFill>
          <a:blip r:embed="rId3"/>
          <a:stretch>
            <a:fillRect/>
          </a:stretch>
        </p:blipFill>
        <p:spPr>
          <a:xfrm>
            <a:off x="2169460" y="1396253"/>
            <a:ext cx="6544234" cy="3133046"/>
          </a:xfrm>
          <a:prstGeom prst="rect">
            <a:avLst/>
          </a:prstGeom>
        </p:spPr>
      </p:pic>
      <p:sp>
        <p:nvSpPr>
          <p:cNvPr id="14" name="AutoShape 14"/>
          <p:cNvSpPr>
            <a:spLocks noChangeArrowheads="1"/>
          </p:cNvSpPr>
          <p:nvPr/>
        </p:nvSpPr>
        <p:spPr bwMode="blackWhite">
          <a:xfrm>
            <a:off x="233082" y="1210235"/>
            <a:ext cx="1657483" cy="1752541"/>
          </a:xfrm>
          <a:prstGeom prst="wedgeRectCallout">
            <a:avLst>
              <a:gd name="adj1" fmla="val 148388"/>
              <a:gd name="adj2" fmla="val 34312"/>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Real nonlife premium growth was stronger in the US in 2014 than in most of Europe</a:t>
            </a:r>
            <a:endParaRPr lang="en-US" sz="1600" b="1" dirty="0">
              <a:solidFill>
                <a:schemeClr val="bg1"/>
              </a:solidFill>
            </a:endParaRPr>
          </a:p>
        </p:txBody>
      </p:sp>
    </p:spTree>
    <p:extLst>
      <p:ext uri="{BB962C8B-B14F-4D97-AF65-F5344CB8AC3E}">
        <p14:creationId xmlns:p14="http://schemas.microsoft.com/office/powerpoint/2010/main" val="31706719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box(out)">
                                      <p:cBhvr>
                                        <p:cTn id="7" dur="500"/>
                                        <p:tgtEl>
                                          <p:spTgt spid="437250"/>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utoUpdateAnimBg="0"/>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117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117</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4088512812"/>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746"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027"/>
              <a:gd name="adj2" fmla="val 5511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$788.0B as of Aug. 2015, up 57.5% from the 2010 trough but still 13.5%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118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$404.7</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$383.3</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August.</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2015 vs. August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183942742"/>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824"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+16.5%</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+7.0%</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10"/>
          <p:cNvSpPr>
            <a:spLocks noGrp="1" noChangeArrowheads="1"/>
          </p:cNvSpPr>
          <p:nvPr>
            <p:ph type="sldNum" sz="quarter" idx="12"/>
          </p:nvPr>
        </p:nvSpPr>
        <p:spPr>
          <a:noFill/>
        </p:spPr>
        <p:txBody>
          <a:bodyPr/>
          <a:lstStyle/>
          <a:p>
            <a:fld id="{689B6EC4-7BF0-43D4-A76D-31D42E8B3F7D}" type="slidenum">
              <a:rPr lang="en-US" smtClean="0"/>
              <a:pPr/>
              <a:t>12</a:t>
            </a:fld>
            <a:endParaRPr lang="en-US" smtClean="0"/>
          </a:p>
        </p:txBody>
      </p:sp>
      <p:graphicFrame>
        <p:nvGraphicFramePr>
          <p:cNvPr id="30722" name="Object 3"/>
          <p:cNvGraphicFramePr>
            <a:graphicFrameLocks noGrp="1" noChangeAspect="1"/>
          </p:cNvGraphicFramePr>
          <p:nvPr>
            <p:ph idx="4294967295"/>
            <p:extLst>
              <p:ext uri="{D42A27DB-BD31-4B8C-83A1-F6EECF244321}">
                <p14:modId xmlns:p14="http://schemas.microsoft.com/office/powerpoint/2010/main" val="49452492"/>
              </p:ext>
            </p:extLst>
          </p:nvPr>
        </p:nvGraphicFramePr>
        <p:xfrm>
          <a:off x="-11113" y="1789113"/>
          <a:ext cx="9144001" cy="4725987"/>
        </p:xfrm>
        <a:graphic>
          <a:graphicData uri="http://schemas.openxmlformats.org/presentationml/2006/ole">
            <mc:AlternateContent xmlns:mc="http://schemas.openxmlformats.org/markup-compatibility/2006">
              <mc:Choice xmlns:v="urn:schemas-microsoft-com:vml" Requires="v">
                <p:oleObj spid="_x0000_s28503115"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1113" y="1789113"/>
                        <a:ext cx="9144001"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4"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Pvt. Passenger Auto,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30725" name="Rectangle 7"/>
          <p:cNvSpPr>
            <a:spLocks noChangeArrowheads="1"/>
          </p:cNvSpPr>
          <p:nvPr/>
        </p:nvSpPr>
        <p:spPr bwMode="auto">
          <a:xfrm>
            <a:off x="0" y="6402388"/>
            <a:ext cx="8750300" cy="430212"/>
          </a:xfrm>
          <a:prstGeom prst="rect">
            <a:avLst/>
          </a:prstGeom>
          <a:noFill/>
          <a:ln w="9525">
            <a:noFill/>
            <a:miter lim="800000"/>
            <a:headEnd/>
            <a:tailEnd/>
          </a:ln>
        </p:spPr>
        <p:txBody>
          <a:bodyPr>
            <a:spAutoFit/>
          </a:bodyPr>
          <a:lstStyle/>
          <a:p>
            <a:r>
              <a:rPr lang="en-US" sz="1100" dirty="0"/>
              <a:t>*Latest </a:t>
            </a:r>
            <a:r>
              <a:rPr lang="en-US" sz="1100" dirty="0" smtClean="0"/>
              <a:t>available</a:t>
            </a:r>
            <a:r>
              <a:rPr lang="en-US" sz="1100" dirty="0"/>
              <a:t>.</a:t>
            </a:r>
          </a:p>
          <a:p>
            <a:r>
              <a:rPr lang="en-US" sz="1100" dirty="0"/>
              <a:t>Sources:  NAIC</a:t>
            </a:r>
          </a:p>
        </p:txBody>
      </p:sp>
      <p:sp>
        <p:nvSpPr>
          <p:cNvPr id="7" name="AutoShape 6"/>
          <p:cNvSpPr>
            <a:spLocks noChangeArrowheads="1"/>
          </p:cNvSpPr>
          <p:nvPr/>
        </p:nvSpPr>
        <p:spPr bwMode="blackWhite">
          <a:xfrm>
            <a:off x="6856600" y="1447800"/>
            <a:ext cx="2123888" cy="1196788"/>
          </a:xfrm>
          <a:prstGeom prst="wedgeRectCallout">
            <a:avLst>
              <a:gd name="adj1" fmla="val 32880"/>
              <a:gd name="adj2" fmla="val 24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Michigan </a:t>
            </a:r>
            <a:r>
              <a:rPr lang="en-US" sz="1400" b="1" dirty="0">
                <a:solidFill>
                  <a:schemeClr val="bg1"/>
                </a:solidFill>
              </a:rPr>
              <a:t>was the least profitable state for auto insurers from </a:t>
            </a:r>
            <a:r>
              <a:rPr lang="en-US" sz="1400" b="1" dirty="0" smtClean="0">
                <a:solidFill>
                  <a:schemeClr val="bg1"/>
                </a:solidFill>
              </a:rPr>
              <a:t>2004-2013  </a:t>
            </a:r>
            <a:endParaRPr lang="en-US" sz="1400" b="1" dirty="0">
              <a:solidFill>
                <a:schemeClr val="bg1"/>
              </a:solidFill>
            </a:endParaRPr>
          </a:p>
        </p:txBody>
      </p:sp>
      <p:sp>
        <p:nvSpPr>
          <p:cNvPr id="30727" name="Rectangle 31"/>
          <p:cNvSpPr>
            <a:spLocks noChangeArrowheads="1"/>
          </p:cNvSpPr>
          <p:nvPr/>
        </p:nvSpPr>
        <p:spPr bwMode="black">
          <a:xfrm>
            <a:off x="347663" y="1169988"/>
            <a:ext cx="1884362"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0728"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Tree>
    <p:extLst>
      <p:ext uri="{BB962C8B-B14F-4D97-AF65-F5344CB8AC3E}">
        <p14:creationId xmlns:p14="http://schemas.microsoft.com/office/powerpoint/2010/main" val="8994117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120</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73460"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(10/15);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592756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121</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965"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121</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122</a:t>
            </a:fld>
            <a:endParaRPr lang="en-US" smtClean="0">
              <a:solidFill>
                <a:srgbClr val="000000"/>
              </a:solidFill>
            </a:endParaRPr>
          </a:p>
        </p:txBody>
      </p:sp>
      <p:sp>
        <p:nvSpPr>
          <p:cNvPr id="1030" name="Rectangle 2"/>
          <p:cNvSpPr>
            <a:spLocks noGrp="1" noChangeArrowheads="1"/>
          </p:cNvSpPr>
          <p:nvPr>
            <p:ph type="title"/>
          </p:nvPr>
        </p:nvSpPr>
        <p:spPr/>
        <p:txBody>
          <a:bodyPr/>
          <a:lstStyle/>
          <a:p>
            <a:r>
              <a:rPr lang="en-US" dirty="0" err="1" smtClean="0"/>
              <a:t>I.I.I.</a:t>
            </a:r>
            <a:r>
              <a:rPr lang="en-US" dirty="0" smtClean="0"/>
              <a:t> Poll: Renter’s Insurance</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latin typeface="Arial" charset="0"/>
                <a:cs typeface="Arial" charset="0"/>
              </a:rPr>
              <a:t>The Percentage of Renters Who Have Renters Insurance Has Been Rising Since 2011.</a:t>
            </a:r>
            <a:endParaRPr lang="en-US" b="1" dirty="0">
              <a:solidFill>
                <a:srgbClr val="FFFFFF"/>
              </a:solidFill>
              <a:latin typeface="Arial" charset="0"/>
              <a:cs typeface="Arial" charset="0"/>
            </a:endParaRP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smtClean="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smtClean="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a:t>
            </a:r>
            <a:r>
              <a:rPr lang="en-US" sz="1100" dirty="0" smtClean="0">
                <a:solidFill>
                  <a:srgbClr val="000000"/>
                </a:solidFill>
                <a:latin typeface="Arial" charset="0"/>
                <a:cs typeface="Arial" charset="0"/>
              </a:rPr>
              <a:t>rent their home.</a:t>
            </a:r>
            <a:endParaRPr lang="en-US" sz="1100" dirty="0">
              <a:solidFill>
                <a:srgbClr val="000000"/>
              </a:solidFill>
              <a:latin typeface="Arial" charset="0"/>
              <a:cs typeface="Arial" charset="0"/>
            </a:endParaRP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smtClean="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351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123</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endParaRPr lang="en-US" sz="3200" b="1" i="1" dirty="0" smtClean="0">
              <a:solidFill>
                <a:srgbClr val="C00000"/>
              </a:solidFill>
              <a:latin typeface="Arial "/>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455"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125</a:t>
            </a:fld>
            <a:endParaRPr lang="en-US" smtClean="0"/>
          </a:p>
        </p:txBody>
      </p:sp>
      <p:graphicFrame>
        <p:nvGraphicFramePr>
          <p:cNvPr id="5122" name="Object 2"/>
          <p:cNvGraphicFramePr>
            <a:graphicFrameLocks/>
          </p:cNvGraphicFramePr>
          <p:nvPr>
            <p:extLst>
              <p:ext uri="{D42A27DB-BD31-4B8C-83A1-F6EECF244321}">
                <p14:modId xmlns:p14="http://schemas.microsoft.com/office/powerpoint/2010/main" val="3693644419"/>
              </p:ext>
            </p:extLst>
          </p:nvPr>
        </p:nvGraphicFramePr>
        <p:xfrm>
          <a:off x="215372" y="1310037"/>
          <a:ext cx="8926513" cy="4676775"/>
        </p:xfrm>
        <a:graphic>
          <a:graphicData uri="http://schemas.openxmlformats.org/presentationml/2006/ole">
            <mc:AlternateContent xmlns:mc="http://schemas.openxmlformats.org/markup-compatibility/2006">
              <mc:Choice xmlns:v="urn:schemas-microsoft-com:vml" Requires="v">
                <p:oleObj spid="_x0000_s28516400" name="Chart" r:id="rId4" imgW="8715408" imgH="4600679" progId="MSGraph.Chart.8">
                  <p:embed followColorScheme="full"/>
                </p:oleObj>
              </mc:Choice>
              <mc:Fallback>
                <p:oleObj name="Chart" r:id="rId4" imgW="8715408" imgH="4600679" progId="MSGraph.Chart.8">
                  <p:embed followColorScheme="full"/>
                  <p:pic>
                    <p:nvPicPr>
                      <p:cNvPr id="0" name=""/>
                      <p:cNvPicPr>
                        <a:picLocks noChangeArrowheads="1"/>
                      </p:cNvPicPr>
                      <p:nvPr/>
                    </p:nvPicPr>
                    <p:blipFill>
                      <a:blip r:embed="rId5"/>
                      <a:srcRect/>
                      <a:stretch>
                        <a:fillRect/>
                      </a:stretch>
                    </p:blipFill>
                    <p:spPr bwMode="auto">
                      <a:xfrm>
                        <a:off x="215372" y="1310037"/>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Estimated Cyber Insurance Premiums Written, 2014 – 2020F</a:t>
            </a:r>
          </a:p>
        </p:txBody>
      </p:sp>
      <p:sp>
        <p:nvSpPr>
          <p:cNvPr id="1969158" name="AutoShape 6"/>
          <p:cNvSpPr>
            <a:spLocks noChangeArrowheads="1"/>
          </p:cNvSpPr>
          <p:nvPr/>
        </p:nvSpPr>
        <p:spPr bwMode="blackWhite">
          <a:xfrm>
            <a:off x="2563855" y="1845380"/>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Cyber insurance premiums written could more than triple to $7 billion by 2020</a:t>
            </a:r>
            <a:endParaRPr lang="en-US" sz="2000" b="1" dirty="0">
              <a:solidFill>
                <a:schemeClr val="bg1"/>
              </a:solidFill>
              <a:cs typeface="+mn-cs"/>
            </a:endParaRPr>
          </a:p>
        </p:txBody>
      </p:sp>
      <p:sp>
        <p:nvSpPr>
          <p:cNvPr id="7" name="Rectangle 6"/>
          <p:cNvSpPr>
            <a:spLocks noChangeArrowheads="1"/>
          </p:cNvSpPr>
          <p:nvPr/>
        </p:nvSpPr>
        <p:spPr bwMode="auto">
          <a:xfrm>
            <a:off x="76200" y="6327769"/>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dirty="0" err="1" smtClean="0"/>
              <a:t>Advisen</a:t>
            </a:r>
            <a:r>
              <a:rPr lang="en-US" sz="1200" dirty="0" smtClean="0"/>
              <a:t> (2014 est.); PwC (2015, 2020); Insurance Information </a:t>
            </a:r>
            <a:r>
              <a:rPr lang="en-US" sz="1200" dirty="0"/>
              <a:t>Institute.</a:t>
            </a:r>
          </a:p>
        </p:txBody>
      </p:sp>
      <p:sp>
        <p:nvSpPr>
          <p:cNvPr id="8" name="Rectangle 8"/>
          <p:cNvSpPr>
            <a:spLocks noChangeArrowheads="1"/>
          </p:cNvSpPr>
          <p:nvPr/>
        </p:nvSpPr>
        <p:spPr bwMode="black">
          <a:xfrm>
            <a:off x="215372" y="1563035"/>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Billions</a:t>
            </a:r>
            <a:endParaRPr lang="en-US" sz="1600" b="1" dirty="0">
              <a:solidFill>
                <a:srgbClr val="225A7A"/>
              </a:solidFill>
            </a:endParaRPr>
          </a:p>
        </p:txBody>
      </p:sp>
    </p:spTree>
    <p:extLst>
      <p:ext uri="{BB962C8B-B14F-4D97-AF65-F5344CB8AC3E}">
        <p14:creationId xmlns:p14="http://schemas.microsoft.com/office/powerpoint/2010/main" val="33199431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126</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599"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127</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128</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129</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I.I.I.’s New Cyber Risk Report (Oct.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a:t>
            </a:r>
            <a:r>
              <a:rPr kumimoji="0" lang="en-US" sz="1900" b="1" i="1"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Cyber Risk: Threat and Opportunity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81215" y="1158662"/>
            <a:ext cx="3757726" cy="4859251"/>
          </a:xfrm>
          <a:prstGeom prst="rect">
            <a:avLst/>
          </a:prstGeom>
          <a:ln>
            <a:solidFill>
              <a:schemeClr val="accent1"/>
            </a:solidFill>
          </a:ln>
        </p:spPr>
      </p:pic>
      <p:sp>
        <p:nvSpPr>
          <p:cNvPr id="3" name="Rectangle 2"/>
          <p:cNvSpPr/>
          <p:nvPr/>
        </p:nvSpPr>
        <p:spPr>
          <a:xfrm>
            <a:off x="82106" y="6125944"/>
            <a:ext cx="4572000" cy="646331"/>
          </a:xfrm>
          <a:prstGeom prst="rect">
            <a:avLst/>
          </a:prstGeom>
        </p:spPr>
        <p:txBody>
          <a:bodyPr>
            <a:spAutoFit/>
          </a:bodyPr>
          <a:lstStyle/>
          <a:p>
            <a:r>
              <a:rPr lang="en-US" dirty="0">
                <a:hlinkClick r:id="rId4"/>
              </a:rPr>
              <a:t>http://</a:t>
            </a:r>
            <a:r>
              <a:rPr lang="en-US" dirty="0" smtClean="0">
                <a:hlinkClick r:id="rId4"/>
              </a:rPr>
              <a:t>www.iii.org/white-paper/cyber-risks-threat-and-opportunities-100715</a:t>
            </a:r>
            <a:r>
              <a:rPr lang="en-US" dirty="0" smtClean="0"/>
              <a:t> </a:t>
            </a:r>
            <a:endParaRPr lang="en-US" dirty="0"/>
          </a:p>
        </p:txBody>
      </p:sp>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10"/>
          <p:cNvSpPr>
            <a:spLocks noGrp="1" noChangeArrowheads="1"/>
          </p:cNvSpPr>
          <p:nvPr>
            <p:ph type="sldNum" sz="quarter" idx="12"/>
          </p:nvPr>
        </p:nvSpPr>
        <p:spPr>
          <a:noFill/>
        </p:spPr>
        <p:txBody>
          <a:bodyPr/>
          <a:lstStyle/>
          <a:p>
            <a:fld id="{E9357574-7554-4BAA-80FF-85F8D37205EC}" type="slidenum">
              <a:rPr lang="en-US" smtClean="0"/>
              <a:pPr/>
              <a:t>13</a:t>
            </a:fld>
            <a:endParaRPr lang="en-US" smtClean="0"/>
          </a:p>
        </p:txBody>
      </p:sp>
      <p:graphicFrame>
        <p:nvGraphicFramePr>
          <p:cNvPr id="31746" name="Object 3"/>
          <p:cNvGraphicFramePr>
            <a:graphicFrameLocks noGrp="1" noChangeAspect="1"/>
          </p:cNvGraphicFramePr>
          <p:nvPr>
            <p:ph idx="4294967295"/>
            <p:extLst>
              <p:ext uri="{D42A27DB-BD31-4B8C-83A1-F6EECF244321}">
                <p14:modId xmlns:p14="http://schemas.microsoft.com/office/powerpoint/2010/main" val="4096613419"/>
              </p:ext>
            </p:extLst>
          </p:nvPr>
        </p:nvGraphicFramePr>
        <p:xfrm>
          <a:off x="0" y="1782763"/>
          <a:ext cx="9144000" cy="4740275"/>
        </p:xfrm>
        <a:graphic>
          <a:graphicData uri="http://schemas.openxmlformats.org/presentationml/2006/ole">
            <mc:AlternateContent xmlns:mc="http://schemas.openxmlformats.org/markup-compatibility/2006">
              <mc:Choice xmlns:v="urn:schemas-microsoft-com:vml" Requires="v">
                <p:oleObj spid="_x0000_s28504138"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0" y="1782763"/>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 name="Text Box 4"/>
          <p:cNvSpPr txBox="1">
            <a:spLocks noChangeArrowheads="1"/>
          </p:cNvSpPr>
          <p:nvPr/>
        </p:nvSpPr>
        <p:spPr bwMode="auto">
          <a:xfrm>
            <a:off x="0" y="6367463"/>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t>*Latest available.</a:t>
            </a:r>
          </a:p>
          <a:p>
            <a:pPr eaLnBrk="0" hangingPunct="0">
              <a:lnSpc>
                <a:spcPct val="70000"/>
              </a:lnSpc>
              <a:spcBef>
                <a:spcPct val="50000"/>
              </a:spcBef>
              <a:buClr>
                <a:srgbClr val="FF3300"/>
              </a:buClr>
              <a:buFont typeface="Wingdings" pitchFamily="2" charset="2"/>
              <a:buNone/>
            </a:pPr>
            <a:r>
              <a:rPr lang="en-US" sz="1100" dirty="0" smtClean="0"/>
              <a:t>Sources</a:t>
            </a:r>
            <a:r>
              <a:rPr lang="en-US" sz="1100" dirty="0"/>
              <a:t>:  </a:t>
            </a:r>
            <a:r>
              <a:rPr lang="en-US" sz="1100" dirty="0" smtClean="0"/>
              <a:t>NAIC.</a:t>
            </a:r>
            <a:r>
              <a:rPr lang="en-US" sz="1100" dirty="0"/>
              <a:t>		</a:t>
            </a:r>
          </a:p>
        </p:txBody>
      </p:sp>
      <p:sp>
        <p:nvSpPr>
          <p:cNvPr id="31749"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
        <p:nvSpPr>
          <p:cNvPr id="8" name="AutoShape 6"/>
          <p:cNvSpPr>
            <a:spLocks noChangeArrowheads="1"/>
          </p:cNvSpPr>
          <p:nvPr/>
        </p:nvSpPr>
        <p:spPr bwMode="blackWhite">
          <a:xfrm>
            <a:off x="3068976" y="1705955"/>
            <a:ext cx="3276600" cy="1155700"/>
          </a:xfrm>
          <a:prstGeom prst="wedgeRectCallout">
            <a:avLst>
              <a:gd name="adj1" fmla="val -106330"/>
              <a:gd name="adj2" fmla="val 398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Hawaii was the most profitable state for home insurers from </a:t>
            </a:r>
            <a:r>
              <a:rPr lang="en-US" sz="1600" b="1" dirty="0" smtClean="0">
                <a:solidFill>
                  <a:schemeClr val="bg1"/>
                </a:solidFill>
              </a:rPr>
              <a:t>2004-2013 </a:t>
            </a:r>
            <a:r>
              <a:rPr lang="en-US" sz="1600" b="1" dirty="0">
                <a:solidFill>
                  <a:schemeClr val="bg1"/>
                </a:solidFill>
              </a:rPr>
              <a:t>due to the absence of hurricanes during this period</a:t>
            </a:r>
          </a:p>
        </p:txBody>
      </p:sp>
      <p:sp>
        <p:nvSpPr>
          <p:cNvPr id="31751"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1752"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Tree>
    <p:extLst>
      <p:ext uri="{BB962C8B-B14F-4D97-AF65-F5344CB8AC3E}">
        <p14:creationId xmlns:p14="http://schemas.microsoft.com/office/powerpoint/2010/main" val="3895736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130</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647"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131</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671"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132</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695"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133</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721"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134</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smtClean="0">
                <a:solidFill>
                  <a:srgbClr val="FF0000"/>
                </a:solidFill>
              </a:rPr>
              <a:t>Will Insurers Keep Pace?</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135</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136</a:t>
            </a:fld>
            <a:endParaRPr lang="en-US" smtClean="0">
              <a:solidFill>
                <a:srgbClr val="000000"/>
              </a:solidFill>
            </a:endParaRPr>
          </a:p>
        </p:txBody>
      </p:sp>
      <p:sp>
        <p:nvSpPr>
          <p:cNvPr id="48134" name="Rectangle 2"/>
          <p:cNvSpPr>
            <a:spLocks noGrp="1" noChangeArrowheads="1"/>
          </p:cNvSpPr>
          <p:nvPr>
            <p:ph type="title"/>
          </p:nvPr>
        </p:nvSpPr>
        <p:spPr>
          <a:xfrm>
            <a:off x="85725" y="77787"/>
            <a:ext cx="7636510" cy="860425"/>
          </a:xfrm>
        </p:spPr>
        <p:txBody>
          <a:bodyPr/>
          <a:lstStyle/>
          <a:p>
            <a:r>
              <a:rPr lang="en-US" dirty="0" smtClean="0"/>
              <a:t>Personal Lines Distribution Channels, Direct vs. Independent Agents, 1972-2014</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520484" name="Chart" r:id="rId4" imgW="8610548" imgH="4648061" progId="MSGraph.Chart.8">
                  <p:embed followColorScheme="full"/>
                </p:oleObj>
              </mc:Choice>
              <mc:Fallback>
                <p:oleObj name="Chart" r:id="rId4" imgW="8610548" imgH="4648061" progId="MSGraph.Chart.8">
                  <p:embed followColorScheme="full"/>
                  <p:pic>
                    <p:nvPicPr>
                      <p:cNvPr id="0" name=""/>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significant personal lines market share since the early 1970s.  Although the </a:t>
            </a:r>
            <a:r>
              <a:rPr lang="en-US" sz="1600" b="1" dirty="0" smtClean="0">
                <a:solidFill>
                  <a:srgbClr val="FFFFFF"/>
                </a:solidFill>
              </a:rPr>
              <a:t>trend slowed from 2000-2007, </a:t>
            </a:r>
            <a:r>
              <a:rPr lang="en-US" sz="1600" b="1" dirty="0">
                <a:solidFill>
                  <a:srgbClr val="FFFFFF"/>
                </a:solidFill>
              </a:rPr>
              <a:t>it may be accelerating again.</a:t>
            </a:r>
          </a:p>
        </p:txBody>
      </p:sp>
    </p:spTree>
    <p:extLst>
      <p:ext uri="{BB962C8B-B14F-4D97-AF65-F5344CB8AC3E}">
        <p14:creationId xmlns:p14="http://schemas.microsoft.com/office/powerpoint/2010/main" val="35429122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137</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138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smtClean="0">
                <a:solidFill>
                  <a:srgbClr val="000000">
                    <a:lumMod val="75000"/>
                  </a:srgbClr>
                </a:solidFill>
              </a:rPr>
              <a:t>*From publically available sources as of June 2, 2015.</a:t>
            </a:r>
          </a:p>
          <a:p>
            <a:pPr eaLnBrk="1" hangingPunct="1">
              <a:defRPr/>
            </a:pPr>
            <a:r>
              <a:rPr lang="en-US" sz="750" dirty="0" smtClean="0">
                <a:solidFill>
                  <a:srgbClr val="000000">
                    <a:lumMod val="75000"/>
                  </a:srgbClr>
                </a:solidFill>
              </a:rPr>
              <a:t>Source</a:t>
            </a:r>
            <a:r>
              <a:rPr lang="en-US" sz="750" dirty="0">
                <a:solidFill>
                  <a:srgbClr val="000000">
                    <a:lumMod val="75000"/>
                  </a:srgbClr>
                </a:solidFill>
              </a:rPr>
              <a:t>: </a:t>
            </a:r>
            <a:r>
              <a:rPr lang="en-US" sz="750" dirty="0" smtClean="0">
                <a:solidFill>
                  <a:srgbClr val="000000">
                    <a:lumMod val="75000"/>
                  </a:srgbClr>
                </a:solidFill>
              </a:rPr>
              <a:t>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139</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endParaRPr lang="en-US" b="1" dirty="0">
              <a:solidFill>
                <a:srgbClr val="FFFFFF"/>
              </a:solidFill>
              <a:cs typeface="Arial" pitchFamily="34" charset="0"/>
            </a:endParaRPr>
          </a:p>
        </p:txBody>
      </p:sp>
    </p:spTree>
    <p:custDataLst>
      <p:tags r:id="rId1"/>
    </p:custDataLst>
    <p:extLst>
      <p:ext uri="{BB962C8B-B14F-4D97-AF65-F5344CB8AC3E}">
        <p14:creationId xmlns:p14="http://schemas.microsoft.com/office/powerpoint/2010/main" val="1389805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10"/>
          <p:cNvSpPr>
            <a:spLocks noGrp="1" noChangeArrowheads="1"/>
          </p:cNvSpPr>
          <p:nvPr>
            <p:ph type="sldNum" sz="quarter" idx="12"/>
          </p:nvPr>
        </p:nvSpPr>
        <p:spPr>
          <a:noFill/>
        </p:spPr>
        <p:txBody>
          <a:bodyPr/>
          <a:lstStyle/>
          <a:p>
            <a:fld id="{D43AB7AF-3AFC-4531-ABC2-5B0A2AD9774C}" type="slidenum">
              <a:rPr lang="en-US" smtClean="0"/>
              <a:pPr/>
              <a:t>14</a:t>
            </a:fld>
            <a:endParaRPr lang="en-US" smtClean="0"/>
          </a:p>
        </p:txBody>
      </p:sp>
      <p:graphicFrame>
        <p:nvGraphicFramePr>
          <p:cNvPr id="32770" name="Object 3"/>
          <p:cNvGraphicFramePr>
            <a:graphicFrameLocks noGrp="1" noChangeAspect="1"/>
          </p:cNvGraphicFramePr>
          <p:nvPr>
            <p:ph idx="4294967295"/>
            <p:extLst>
              <p:ext uri="{D42A27DB-BD31-4B8C-83A1-F6EECF244321}">
                <p14:modId xmlns:p14="http://schemas.microsoft.com/office/powerpoint/2010/main" val="4035211266"/>
              </p:ext>
            </p:extLst>
          </p:nvPr>
        </p:nvGraphicFramePr>
        <p:xfrm>
          <a:off x="58738" y="1398588"/>
          <a:ext cx="9080500" cy="4706937"/>
        </p:xfrm>
        <a:graphic>
          <a:graphicData uri="http://schemas.openxmlformats.org/presentationml/2006/ole">
            <mc:AlternateContent xmlns:mc="http://schemas.openxmlformats.org/markup-compatibility/2006">
              <mc:Choice xmlns:v="urn:schemas-microsoft-com:vml" Requires="v">
                <p:oleObj spid="_x0000_s28505163"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58738" y="1398588"/>
                        <a:ext cx="90805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2" name="Rectangle 7"/>
          <p:cNvSpPr>
            <a:spLocks noChangeArrowheads="1"/>
          </p:cNvSpPr>
          <p:nvPr/>
        </p:nvSpPr>
        <p:spPr bwMode="auto">
          <a:xfrm>
            <a:off x="0" y="6362140"/>
            <a:ext cx="8750300" cy="430887"/>
          </a:xfrm>
          <a:prstGeom prst="rect">
            <a:avLst/>
          </a:prstGeom>
          <a:noFill/>
          <a:ln w="9525">
            <a:noFill/>
            <a:miter lim="800000"/>
            <a:headEnd/>
            <a:tailEnd/>
          </a:ln>
        </p:spPr>
        <p:txBody>
          <a:bodyPr>
            <a:spAutoFit/>
          </a:bodyPr>
          <a:lstStyle/>
          <a:p>
            <a:r>
              <a:rPr lang="en-US" sz="1100" dirty="0" smtClean="0"/>
              <a:t>*Latest available.</a:t>
            </a:r>
          </a:p>
          <a:p>
            <a:r>
              <a:rPr lang="en-US" sz="1100" dirty="0" smtClean="0"/>
              <a:t>Sources</a:t>
            </a:r>
            <a:r>
              <a:rPr lang="en-US" sz="1100" dirty="0"/>
              <a:t>:  NAIC</a:t>
            </a:r>
          </a:p>
        </p:txBody>
      </p:sp>
      <p:sp>
        <p:nvSpPr>
          <p:cNvPr id="7" name="AutoShape 6"/>
          <p:cNvSpPr>
            <a:spLocks noChangeArrowheads="1"/>
          </p:cNvSpPr>
          <p:nvPr/>
        </p:nvSpPr>
        <p:spPr bwMode="blackWhite">
          <a:xfrm>
            <a:off x="2374116" y="3950148"/>
            <a:ext cx="3708400" cy="1062038"/>
          </a:xfrm>
          <a:prstGeom prst="wedgeRectCallout">
            <a:avLst>
              <a:gd name="adj1" fmla="val 91937"/>
              <a:gd name="adj2" fmla="val 5945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Hurricanes Katrina and Rita made Louisiana and Mississippi the least profitable states for home insurers from </a:t>
            </a:r>
            <a:r>
              <a:rPr lang="en-US" sz="1600" b="1" dirty="0" smtClean="0">
                <a:solidFill>
                  <a:schemeClr val="bg1"/>
                </a:solidFill>
              </a:rPr>
              <a:t>2004-2013</a:t>
            </a:r>
            <a:endParaRPr lang="en-US" sz="1600" b="1" dirty="0">
              <a:solidFill>
                <a:schemeClr val="bg1"/>
              </a:solidFill>
            </a:endParaRPr>
          </a:p>
        </p:txBody>
      </p:sp>
      <p:sp>
        <p:nvSpPr>
          <p:cNvPr id="32774" name="Rectangle 3"/>
          <p:cNvSpPr>
            <a:spLocks noChangeArrowheads="1"/>
          </p:cNvSpPr>
          <p:nvPr/>
        </p:nvSpPr>
        <p:spPr bwMode="black">
          <a:xfrm>
            <a:off x="293688" y="1200150"/>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32775" name="Rectangle 31"/>
          <p:cNvSpPr>
            <a:spLocks noChangeArrowheads="1"/>
          </p:cNvSpPr>
          <p:nvPr/>
        </p:nvSpPr>
        <p:spPr bwMode="black">
          <a:xfrm>
            <a:off x="266700" y="1398588"/>
            <a:ext cx="1884363"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32776" name="Rectangle 2"/>
          <p:cNvSpPr txBox="1">
            <a:spLocks noChangeArrowheads="1"/>
          </p:cNvSpPr>
          <p:nvPr/>
        </p:nvSpPr>
        <p:spPr bwMode="auto">
          <a:xfrm>
            <a:off x="-39688" y="39688"/>
            <a:ext cx="8035926" cy="854075"/>
          </a:xfrm>
          <a:prstGeom prst="rect">
            <a:avLst/>
          </a:prstGeom>
          <a:noFill/>
          <a:ln w="9525">
            <a:noFill/>
            <a:miter lim="800000"/>
            <a:headEnd/>
            <a:tailEnd/>
          </a:ln>
        </p:spPr>
        <p:txBody>
          <a:bodyPr lIns="92075" tIns="46038" rIns="92075" bIns="46038" anchor="b"/>
          <a:lstStyle/>
          <a:p>
            <a:pPr eaLnBrk="0" hangingPunct="0"/>
            <a:r>
              <a:rPr lang="en-US" sz="2800" b="1" dirty="0">
                <a:solidFill>
                  <a:schemeClr val="accent1"/>
                </a:solidFill>
              </a:rPr>
              <a:t>Return on Net Worth: Homeowners Insurance, </a:t>
            </a:r>
          </a:p>
          <a:p>
            <a:pPr eaLnBrk="0" hangingPunct="0"/>
            <a:r>
              <a:rPr lang="en-US" sz="2800" b="1" dirty="0">
                <a:solidFill>
                  <a:schemeClr val="accent1"/>
                </a:solidFill>
              </a:rPr>
              <a:t>10-Year Average </a:t>
            </a:r>
            <a:r>
              <a:rPr lang="en-US" sz="2800" b="1" dirty="0" smtClean="0">
                <a:solidFill>
                  <a:schemeClr val="accent1"/>
                </a:solidFill>
              </a:rPr>
              <a:t>(2004-2013*)</a:t>
            </a:r>
            <a:endParaRPr lang="en-US" sz="2800" b="1" dirty="0">
              <a:solidFill>
                <a:schemeClr val="accent1"/>
              </a:solidFill>
            </a:endParaRPr>
          </a:p>
        </p:txBody>
      </p:sp>
    </p:spTree>
    <p:extLst>
      <p:ext uri="{BB962C8B-B14F-4D97-AF65-F5344CB8AC3E}">
        <p14:creationId xmlns:p14="http://schemas.microsoft.com/office/powerpoint/2010/main" val="1785788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smtClean="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140</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1805644517"/>
      </p:ext>
    </p:extLst>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292277"/>
            <a:ext cx="2625329" cy="553998"/>
          </a:xfrm>
          <a:prstGeom prst="rect">
            <a:avLst/>
          </a:prstGeom>
          <a:noFill/>
          <a:ln w="9525" algn="ctr">
            <a:noFill/>
            <a:miter lim="800000"/>
            <a:headEnd/>
            <a:tailEnd/>
          </a:ln>
        </p:spPr>
        <p:txBody>
          <a:bodyPr anchor="ctr">
            <a:spAutoFit/>
          </a:bodyPr>
          <a:lstStyle/>
          <a:p>
            <a:pPr eaLnBrk="1" hangingPunct="1">
              <a:defRPr/>
            </a:pPr>
            <a:r>
              <a:rPr lang="en-US" sz="1000" dirty="0" smtClean="0">
                <a:solidFill>
                  <a:srgbClr val="000000">
                    <a:lumMod val="75000"/>
                  </a:srgbClr>
                </a:solidFill>
              </a:rPr>
              <a:t>.</a:t>
            </a:r>
          </a:p>
          <a:p>
            <a:pPr eaLnBrk="1" hangingPunct="1">
              <a:defRPr/>
            </a:pPr>
            <a:r>
              <a:rPr lang="en-US" sz="1000" dirty="0" smtClean="0">
                <a:solidFill>
                  <a:srgbClr val="000000">
                    <a:lumMod val="75000"/>
                  </a:srgbClr>
                </a:solidFill>
              </a:rPr>
              <a:t>*As of Oct. 6, 2015.</a:t>
            </a:r>
          </a:p>
          <a:p>
            <a:pPr eaLnBrk="1" hangingPunct="1">
              <a:defRPr/>
            </a:pPr>
            <a:r>
              <a:rPr lang="en-US" sz="1000" dirty="0" smtClean="0">
                <a:solidFill>
                  <a:srgbClr val="000000">
                    <a:lumMod val="75000"/>
                  </a:srgbClr>
                </a:solidFill>
              </a:rPr>
              <a:t>Source</a:t>
            </a:r>
            <a:r>
              <a:rPr lang="en-US" sz="1000" dirty="0">
                <a:solidFill>
                  <a:srgbClr val="000000">
                    <a:lumMod val="75000"/>
                  </a:srgbClr>
                </a:solidFill>
              </a:rPr>
              <a:t>: </a:t>
            </a:r>
            <a:r>
              <a:rPr lang="en-US" sz="1000" dirty="0" smtClean="0">
                <a:solidFill>
                  <a:srgbClr val="000000">
                    <a:lumMod val="75000"/>
                  </a:srgbClr>
                </a:solidFill>
              </a:rPr>
              <a:t>ISO/Verisk.</a:t>
            </a:r>
            <a:endParaRPr lang="en-US" sz="100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smtClean="0">
                <a:latin typeface="Arial" panose="020B0604020202020204" pitchFamily="34" charset="0"/>
                <a:ea typeface="ＭＳ Ｐゴシック" panose="020B0600070205080204" pitchFamily="34" charset="-128"/>
              </a:rPr>
              <a:t>Homesharing</a:t>
            </a:r>
            <a:r>
              <a:rPr lang="en-US" altLang="en-US" sz="2800" dirty="0" smtClean="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141</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691599520"/>
      </p:ext>
    </p:extLst>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142</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smtClean="0"/>
              <a:t>Drones or Unmanned Aerial Vehicle (UAV) technology is seeing rapid adoption rate in many industries, including insurance</a:t>
            </a:r>
          </a:p>
          <a:p>
            <a:pPr>
              <a:lnSpc>
                <a:spcPts val="2400"/>
              </a:lnSpc>
              <a:spcBef>
                <a:spcPct val="50000"/>
              </a:spcBef>
            </a:pPr>
            <a:r>
              <a:rPr lang="en-US" sz="1800" b="1" kern="0" dirty="0" smtClean="0"/>
              <a:t>~700,000 drones in US by year-end</a:t>
            </a:r>
          </a:p>
          <a:p>
            <a:pPr>
              <a:lnSpc>
                <a:spcPts val="2400"/>
              </a:lnSpc>
              <a:spcBef>
                <a:spcPct val="50000"/>
              </a:spcBef>
            </a:pPr>
            <a:r>
              <a:rPr lang="en-US" sz="1800" b="1" kern="0" dirty="0" smtClean="0"/>
              <a:t>FAA granting Section 333 exemptions for commercial use and testing of UAS</a:t>
            </a:r>
          </a:p>
          <a:p>
            <a:pPr>
              <a:lnSpc>
                <a:spcPts val="2400"/>
              </a:lnSpc>
              <a:spcBef>
                <a:spcPct val="50000"/>
              </a:spcBef>
            </a:pPr>
            <a:r>
              <a:rPr lang="en-US" sz="1800" b="1" kern="0" dirty="0" smtClean="0"/>
              <a:t>FAA will require most drones to be registered by year-end 2015.</a:t>
            </a:r>
          </a:p>
          <a:p>
            <a:pPr>
              <a:lnSpc>
                <a:spcPts val="2400"/>
              </a:lnSpc>
              <a:spcBef>
                <a:spcPct val="50000"/>
              </a:spcBef>
            </a:pPr>
            <a:r>
              <a:rPr lang="en-US" sz="1800" b="1" kern="0" dirty="0" smtClean="0"/>
              <a:t>At least 5 insurers have received permission to test</a:t>
            </a:r>
          </a:p>
          <a:p>
            <a:pPr>
              <a:lnSpc>
                <a:spcPts val="2400"/>
              </a:lnSpc>
              <a:spcBef>
                <a:spcPct val="50000"/>
              </a:spcBef>
            </a:pPr>
            <a:r>
              <a:rPr lang="en-US" sz="1800" b="1" kern="0" dirty="0" smtClean="0"/>
              <a:t>Wide variety of applications: claims, pre-event property inspections…</a:t>
            </a:r>
          </a:p>
          <a:p>
            <a:pPr>
              <a:lnSpc>
                <a:spcPts val="2400"/>
              </a:lnSpc>
              <a:spcBef>
                <a:spcPct val="50000"/>
              </a:spcBef>
            </a:pPr>
            <a:r>
              <a:rPr lang="en-US" sz="1800" b="1" kern="0" dirty="0" smtClean="0"/>
              <a:t>Insurers partnering with construction industry to guide R&amp;D and regulation of UAV use via </a:t>
            </a:r>
            <a:r>
              <a:rPr lang="en-US" sz="1800" b="1" i="1" kern="0" dirty="0" smtClean="0"/>
              <a:t>Property Drone Consortium</a:t>
            </a:r>
            <a:r>
              <a:rPr lang="en-US" sz="1800" b="1" kern="0" dirty="0" smtClean="0"/>
              <a:t>: </a:t>
            </a:r>
            <a:r>
              <a:rPr lang="en-US" sz="1800" b="1" kern="0" dirty="0" smtClean="0">
                <a:hlinkClick r:id="rId4"/>
              </a:rPr>
              <a:t>www.propertydrone.org</a:t>
            </a:r>
            <a:r>
              <a:rPr lang="en-US" sz="1800" b="1" kern="0" dirty="0" smtClean="0"/>
              <a:t> </a:t>
            </a:r>
          </a:p>
          <a:p>
            <a:pPr>
              <a:lnSpc>
                <a:spcPts val="2400"/>
              </a:lnSpc>
              <a:spcBef>
                <a:spcPct val="50000"/>
              </a:spcBef>
            </a:pPr>
            <a:endParaRPr lang="en-US" sz="1800" b="1" kern="0" dirty="0" smtClean="0"/>
          </a:p>
          <a:p>
            <a:pPr>
              <a:lnSpc>
                <a:spcPts val="2400"/>
              </a:lnSpc>
              <a:spcBef>
                <a:spcPct val="50000"/>
              </a:spcBef>
            </a:pPr>
            <a:endParaRPr lang="en-US" sz="18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232439543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143</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Telematics for Your Home:</a:t>
            </a:r>
            <a:br>
              <a:rPr lang="en-US" dirty="0" smtClean="0"/>
            </a:br>
            <a:r>
              <a:rPr lang="en-US" dirty="0" smtClean="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smtClean="0"/>
              <a:t>The home is the next frontier for telematics</a:t>
            </a:r>
          </a:p>
          <a:p>
            <a:pPr>
              <a:lnSpc>
                <a:spcPts val="2200"/>
              </a:lnSpc>
              <a:spcBef>
                <a:spcPct val="50000"/>
              </a:spcBef>
            </a:pPr>
            <a:r>
              <a:rPr lang="en-US" sz="2100" b="1" dirty="0" smtClean="0"/>
              <a:t>Rapidly becoming a crowded space</a:t>
            </a:r>
          </a:p>
          <a:p>
            <a:pPr>
              <a:lnSpc>
                <a:spcPts val="2200"/>
              </a:lnSpc>
              <a:spcBef>
                <a:spcPct val="50000"/>
              </a:spcBef>
            </a:pPr>
            <a:r>
              <a:rPr lang="en-US" sz="2100" b="1" dirty="0" smtClean="0"/>
              <a:t>How and with whom will insurers partner?</a:t>
            </a:r>
          </a:p>
          <a:p>
            <a:pPr>
              <a:lnSpc>
                <a:spcPts val="2200"/>
              </a:lnSpc>
              <a:spcBef>
                <a:spcPct val="50000"/>
              </a:spcBef>
            </a:pPr>
            <a:r>
              <a:rPr lang="en-US" sz="2100" b="1" dirty="0" smtClean="0"/>
              <a:t>Can control increasing array of household systems remotely</a:t>
            </a:r>
          </a:p>
          <a:p>
            <a:pPr lvl="1">
              <a:lnSpc>
                <a:spcPts val="2200"/>
              </a:lnSpc>
            </a:pPr>
            <a:r>
              <a:rPr lang="en-US" sz="1900" b="1" dirty="0" smtClean="0"/>
              <a:t>Heat, A/C</a:t>
            </a:r>
          </a:p>
          <a:p>
            <a:pPr lvl="1">
              <a:lnSpc>
                <a:spcPts val="2200"/>
              </a:lnSpc>
            </a:pPr>
            <a:r>
              <a:rPr lang="en-US" sz="1900" b="1" dirty="0" smtClean="0"/>
              <a:t>Fire, CO detection</a:t>
            </a:r>
          </a:p>
          <a:p>
            <a:pPr lvl="1">
              <a:lnSpc>
                <a:spcPts val="2200"/>
              </a:lnSpc>
            </a:pPr>
            <a:r>
              <a:rPr lang="en-US" sz="1900" b="1" dirty="0" smtClean="0"/>
              <a:t>Security Systems</a:t>
            </a:r>
          </a:p>
          <a:p>
            <a:pPr lvl="1">
              <a:lnSpc>
                <a:spcPts val="2200"/>
              </a:lnSpc>
            </a:pPr>
            <a:r>
              <a:rPr lang="en-US" sz="1900" b="1" dirty="0" smtClean="0"/>
              <a:t>Cameras/Monitors</a:t>
            </a:r>
          </a:p>
          <a:p>
            <a:pPr lvl="1">
              <a:lnSpc>
                <a:spcPts val="2200"/>
              </a:lnSpc>
            </a:pPr>
            <a:r>
              <a:rPr lang="en-US" sz="1900" b="1" dirty="0" smtClean="0"/>
              <a:t>Appliances</a:t>
            </a:r>
          </a:p>
          <a:p>
            <a:pPr lvl="1">
              <a:lnSpc>
                <a:spcPts val="2200"/>
              </a:lnSpc>
            </a:pPr>
            <a:r>
              <a:rPr lang="en-US" sz="1900" b="1" dirty="0" smtClean="0"/>
              <a:t>Lighting</a:t>
            </a:r>
          </a:p>
          <a:p>
            <a:pPr>
              <a:lnSpc>
                <a:spcPts val="2200"/>
              </a:lnSpc>
            </a:pPr>
            <a:r>
              <a:rPr lang="en-US" sz="2100" b="1" dirty="0" smtClean="0"/>
              <a:t>Technology is adaptive</a:t>
            </a:r>
          </a:p>
          <a:p>
            <a:pPr lvl="1">
              <a:lnSpc>
                <a:spcPts val="2200"/>
              </a:lnSpc>
            </a:pPr>
            <a:r>
              <a:rPr lang="en-US" sz="1900" b="1" i="1" dirty="0" smtClean="0">
                <a:solidFill>
                  <a:srgbClr val="C00000"/>
                </a:solidFill>
              </a:rPr>
              <a:t>Uses sensors and algorithms to learn about you</a:t>
            </a:r>
          </a:p>
          <a:p>
            <a:pPr>
              <a:lnSpc>
                <a:spcPts val="2200"/>
              </a:lnSpc>
              <a:spcBef>
                <a:spcPct val="50000"/>
              </a:spcBef>
            </a:pPr>
            <a:endParaRPr lang="en-US" sz="2100" b="1" dirty="0" smtClean="0"/>
          </a:p>
          <a:p>
            <a:pPr>
              <a:lnSpc>
                <a:spcPts val="2200"/>
              </a:lnSpc>
              <a:spcBef>
                <a:spcPct val="50000"/>
              </a:spcBef>
            </a:pPr>
            <a:endParaRPr lang="en-US" sz="2100" b="1" dirty="0" smtClean="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1460168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144</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smtClean="0"/>
              <a:t>Source: </a:t>
            </a:r>
            <a:r>
              <a:rPr lang="en-US" sz="1400" dirty="0" smtClean="0">
                <a:hlinkClick r:id="rId5"/>
              </a:rPr>
              <a:t>https</a:t>
            </a:r>
            <a:r>
              <a:rPr lang="en-US" sz="1400" dirty="0">
                <a:hlinkClick r:id="rId5"/>
              </a:rPr>
              <a:t>://nest.com/insurance-partners</a:t>
            </a:r>
            <a:r>
              <a:rPr lang="en-US" sz="1400" dirty="0" smtClean="0">
                <a:hlinkClick r:id="rId5"/>
              </a:rPr>
              <a:t>/</a:t>
            </a:r>
            <a:r>
              <a:rPr lang="en-US" sz="1400" dirty="0" smtClean="0"/>
              <a:t> accessed 11/1/15; </a:t>
            </a:r>
            <a:r>
              <a:rPr lang="en-US" sz="1400" dirty="0"/>
              <a:t>Insurance Information Institute </a:t>
            </a:r>
            <a:r>
              <a:rPr lang="en-US" sz="1400" dirty="0" smtClean="0"/>
              <a:t>research. </a:t>
            </a:r>
            <a:endParaRPr lang="en-US" sz="1400" dirty="0"/>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actively seeking to partner with insurers.  As of Nov. 1, 2015, Nest listed 2 insurance partners offering discounts in a number of states: American Family (MN) and Liberty Mutual (AL, CO, DE, IL, KY, ME, MN, PA, UT and WI)</a:t>
            </a:r>
            <a:endParaRPr lang="en-US" sz="1600" b="1" dirty="0">
              <a:solidFill>
                <a:schemeClr val="bg1"/>
              </a:solidFill>
            </a:endParaRPr>
          </a:p>
        </p:txBody>
      </p:sp>
    </p:spTree>
    <p:extLst>
      <p:ext uri="{BB962C8B-B14F-4D97-AF65-F5344CB8AC3E}">
        <p14:creationId xmlns:p14="http://schemas.microsoft.com/office/powerpoint/2010/main" val="12792188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145</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475" y="1143930"/>
            <a:ext cx="1429407" cy="1429407"/>
          </a:xfrm>
          <a:prstGeom prst="rect">
            <a:avLst/>
          </a:prstGeom>
        </p:spPr>
      </p:pic>
      <p:sp>
        <p:nvSpPr>
          <p:cNvPr id="9" name="TextBox 8"/>
          <p:cNvSpPr txBox="1"/>
          <p:nvPr/>
        </p:nvSpPr>
        <p:spPr>
          <a:xfrm>
            <a:off x="120650" y="6464498"/>
            <a:ext cx="8664575" cy="307777"/>
          </a:xfrm>
          <a:prstGeom prst="rect">
            <a:avLst/>
          </a:prstGeom>
          <a:noFill/>
        </p:spPr>
        <p:txBody>
          <a:bodyPr wrap="square" rtlCol="0">
            <a:spAutoFit/>
          </a:bodyPr>
          <a:lstStyle/>
          <a:p>
            <a:r>
              <a:rPr lang="en-US" sz="1400" dirty="0" smtClean="0"/>
              <a:t>Source:  </a:t>
            </a:r>
            <a:r>
              <a:rPr lang="en-US" sz="1400" dirty="0" smtClean="0">
                <a:hlinkClick r:id="rId4"/>
              </a:rPr>
              <a:t>https</a:t>
            </a:r>
            <a:r>
              <a:rPr lang="en-US" sz="1400" dirty="0">
                <a:hlinkClick r:id="rId4"/>
              </a:rPr>
              <a:t>://nest.com/insurance-partners</a:t>
            </a:r>
            <a:r>
              <a:rPr lang="en-US" sz="1400" dirty="0" smtClean="0">
                <a:hlinkClick r:id="rId4"/>
              </a:rPr>
              <a:t>/</a:t>
            </a:r>
            <a:r>
              <a:rPr lang="en-US" sz="1400" dirty="0" smtClean="0"/>
              <a:t> accessed 11/1/15; </a:t>
            </a:r>
            <a:r>
              <a:rPr lang="en-US" sz="1400" dirty="0"/>
              <a:t>Insurance Information Institute </a:t>
            </a:r>
            <a:r>
              <a:rPr lang="en-US" sz="1400" dirty="0" smtClean="0"/>
              <a:t>research. </a:t>
            </a:r>
            <a:endParaRPr lang="en-US" sz="1400" dirty="0"/>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6763" y="1244819"/>
            <a:ext cx="6479627" cy="2932641"/>
          </a:xfrm>
          <a:prstGeom prst="rect">
            <a:avLst/>
          </a:prstGeom>
          <a:ln>
            <a:solidFill>
              <a:srgbClr val="28688C"/>
            </a:solidFill>
          </a:ln>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6763" y="4311484"/>
            <a:ext cx="8103476" cy="2106190"/>
          </a:xfrm>
          <a:prstGeom prst="rect">
            <a:avLst/>
          </a:prstGeom>
          <a:ln>
            <a:solidFill>
              <a:srgbClr val="28688C"/>
            </a:solidFill>
          </a:ln>
        </p:spPr>
      </p:pic>
      <p:sp>
        <p:nvSpPr>
          <p:cNvPr id="20" name="AutoShape 5"/>
          <p:cNvSpPr>
            <a:spLocks noChangeArrowheads="1"/>
          </p:cNvSpPr>
          <p:nvPr/>
        </p:nvSpPr>
        <p:spPr bwMode="blackWhite">
          <a:xfrm>
            <a:off x="7090057" y="2825258"/>
            <a:ext cx="1762244" cy="1101340"/>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selling its products via insurance partners</a:t>
            </a:r>
            <a:endParaRPr lang="en-US" sz="1600" b="1" dirty="0">
              <a:solidFill>
                <a:schemeClr val="bg1"/>
              </a:solidFill>
            </a:endParaRPr>
          </a:p>
        </p:txBody>
      </p:sp>
      <p:sp>
        <p:nvSpPr>
          <p:cNvPr id="2" name="Oval 1"/>
          <p:cNvSpPr/>
          <p:nvPr/>
        </p:nvSpPr>
        <p:spPr>
          <a:xfrm>
            <a:off x="3523205" y="2760838"/>
            <a:ext cx="3163185" cy="133814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320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146</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475" y="1143930"/>
            <a:ext cx="1429407" cy="1429407"/>
          </a:xfrm>
          <a:prstGeom prst="rect">
            <a:avLst/>
          </a:prstGeom>
        </p:spPr>
      </p:pic>
      <p:sp>
        <p:nvSpPr>
          <p:cNvPr id="9" name="TextBox 8"/>
          <p:cNvSpPr txBox="1"/>
          <p:nvPr/>
        </p:nvSpPr>
        <p:spPr>
          <a:xfrm>
            <a:off x="120650" y="6464498"/>
            <a:ext cx="8664575" cy="307777"/>
          </a:xfrm>
          <a:prstGeom prst="rect">
            <a:avLst/>
          </a:prstGeom>
          <a:noFill/>
        </p:spPr>
        <p:txBody>
          <a:bodyPr wrap="square" rtlCol="0">
            <a:spAutoFit/>
          </a:bodyPr>
          <a:lstStyle/>
          <a:p>
            <a:r>
              <a:rPr lang="en-US" sz="1400" dirty="0" smtClean="0"/>
              <a:t>Source:  </a:t>
            </a:r>
            <a:r>
              <a:rPr lang="en-US" sz="1400" dirty="0" smtClean="0">
                <a:hlinkClick r:id="rId4"/>
              </a:rPr>
              <a:t>https</a:t>
            </a:r>
            <a:r>
              <a:rPr lang="en-US" sz="1400" dirty="0">
                <a:hlinkClick r:id="rId4"/>
              </a:rPr>
              <a:t>://nest.com/insurance-partners</a:t>
            </a:r>
            <a:r>
              <a:rPr lang="en-US" sz="1400" dirty="0" smtClean="0">
                <a:hlinkClick r:id="rId4"/>
              </a:rPr>
              <a:t>/</a:t>
            </a:r>
            <a:r>
              <a:rPr lang="en-US" sz="1400" dirty="0" smtClean="0"/>
              <a:t> accessed 11/1/15; </a:t>
            </a:r>
            <a:r>
              <a:rPr lang="en-US" sz="1400" dirty="0"/>
              <a:t>Insurance Information Institute </a:t>
            </a:r>
            <a:r>
              <a:rPr lang="en-US" sz="1400" dirty="0" smtClean="0"/>
              <a:t>research. </a:t>
            </a:r>
            <a:endParaRPr lang="en-US" sz="1400" dirty="0"/>
          </a:p>
        </p:txBody>
      </p:sp>
      <p:sp>
        <p:nvSpPr>
          <p:cNvPr id="20" name="AutoShape 5"/>
          <p:cNvSpPr>
            <a:spLocks noChangeArrowheads="1"/>
          </p:cNvSpPr>
          <p:nvPr/>
        </p:nvSpPr>
        <p:spPr bwMode="blackWhite">
          <a:xfrm>
            <a:off x="7090057" y="2825258"/>
            <a:ext cx="1762244" cy="1101340"/>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Nest is selling its products via insurance partners</a:t>
            </a:r>
            <a:endParaRPr lang="en-US" sz="1600" b="1" dirty="0">
              <a:solidFill>
                <a:schemeClr val="bg1"/>
              </a:solidFill>
            </a:endParaRPr>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3050" y="1083768"/>
            <a:ext cx="6188019" cy="2822266"/>
          </a:xfrm>
          <a:prstGeom prst="rect">
            <a:avLst/>
          </a:prstGeom>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0650" y="4015044"/>
            <a:ext cx="7986732" cy="2487719"/>
          </a:xfrm>
          <a:prstGeom prst="rect">
            <a:avLst/>
          </a:prstGeom>
          <a:ln>
            <a:solidFill>
              <a:srgbClr val="28688C"/>
            </a:solidFill>
          </a:ln>
        </p:spPr>
      </p:pic>
      <p:sp>
        <p:nvSpPr>
          <p:cNvPr id="21" name="Oval 20"/>
          <p:cNvSpPr/>
          <p:nvPr/>
        </p:nvSpPr>
        <p:spPr>
          <a:xfrm>
            <a:off x="2032062" y="3661770"/>
            <a:ext cx="4163908" cy="10225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552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147</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Information Collected, Addressing Privacy Concerns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29547" y="1125536"/>
            <a:ext cx="1429407" cy="1429407"/>
          </a:xfrm>
          <a:prstGeom prst="rect">
            <a:avLst/>
          </a:prstGeom>
        </p:spPr>
      </p:pic>
      <p:sp>
        <p:nvSpPr>
          <p:cNvPr id="9" name="TextBox 8"/>
          <p:cNvSpPr txBox="1"/>
          <p:nvPr/>
        </p:nvSpPr>
        <p:spPr>
          <a:xfrm>
            <a:off x="53975" y="6191111"/>
            <a:ext cx="8664575" cy="523220"/>
          </a:xfrm>
          <a:prstGeom prst="rect">
            <a:avLst/>
          </a:prstGeom>
          <a:noFill/>
        </p:spPr>
        <p:txBody>
          <a:bodyPr wrap="square" rtlCol="0">
            <a:spAutoFit/>
          </a:bodyPr>
          <a:lstStyle/>
          <a:p>
            <a:r>
              <a:rPr lang="en-US" sz="1400" dirty="0" smtClean="0"/>
              <a:t>Source</a:t>
            </a:r>
            <a:r>
              <a:rPr lang="en-US" sz="1400" dirty="0"/>
              <a:t>:  </a:t>
            </a:r>
            <a:r>
              <a:rPr lang="en-US" sz="1400" dirty="0">
                <a:hlinkClick r:id="rId4"/>
              </a:rPr>
              <a:t>https://</a:t>
            </a:r>
            <a:r>
              <a:rPr lang="en-US" sz="1400" dirty="0" smtClean="0">
                <a:hlinkClick r:id="rId4"/>
              </a:rPr>
              <a:t>nest.com/support/article/When-I-enroll-in-Safety-Rewards-what-kind-of-data-is-shared-with-my-insurance-company</a:t>
            </a:r>
            <a:r>
              <a:rPr lang="en-US" sz="1400" dirty="0" smtClean="0"/>
              <a:t> accessed 11/1/15; </a:t>
            </a:r>
            <a:r>
              <a:rPr lang="en-US" sz="1400" dirty="0"/>
              <a:t>Insurance Information Institute </a:t>
            </a:r>
            <a:r>
              <a:rPr lang="en-US" sz="1400" dirty="0" smtClean="0"/>
              <a:t>research. </a:t>
            </a:r>
            <a:endParaRPr lang="en-US" sz="1400" dirty="0"/>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0650" y="1094800"/>
            <a:ext cx="4770158" cy="4524540"/>
          </a:xfrm>
          <a:prstGeom prst="rect">
            <a:avLst/>
          </a:prstGeom>
          <a:ln>
            <a:solidFill>
              <a:srgbClr val="28688C"/>
            </a:solidFill>
          </a:ln>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45519" y="2626533"/>
            <a:ext cx="4303231" cy="3428590"/>
          </a:xfrm>
          <a:prstGeom prst="rect">
            <a:avLst/>
          </a:prstGeom>
          <a:ln>
            <a:solidFill>
              <a:srgbClr val="28688C"/>
            </a:solidFill>
          </a:ln>
        </p:spPr>
      </p:pic>
      <p:sp>
        <p:nvSpPr>
          <p:cNvPr id="21" name="AutoShape 5"/>
          <p:cNvSpPr>
            <a:spLocks noChangeArrowheads="1"/>
          </p:cNvSpPr>
          <p:nvPr/>
        </p:nvSpPr>
        <p:spPr bwMode="blackWhite">
          <a:xfrm>
            <a:off x="5409721" y="1129578"/>
            <a:ext cx="1762244" cy="1197849"/>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Privacy, control of data concerns get significant attention</a:t>
            </a:r>
            <a:endParaRPr lang="en-US" sz="1600" b="1" dirty="0">
              <a:solidFill>
                <a:schemeClr val="bg1"/>
              </a:solidFill>
            </a:endParaRPr>
          </a:p>
        </p:txBody>
      </p:sp>
      <p:sp>
        <p:nvSpPr>
          <p:cNvPr id="2" name="Rectangle 1"/>
          <p:cNvSpPr/>
          <p:nvPr/>
        </p:nvSpPr>
        <p:spPr>
          <a:xfrm>
            <a:off x="209986" y="1066909"/>
            <a:ext cx="4362012" cy="6672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854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148</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smtClean="0"/>
              <a:t>Partnerships with Insurers: Information Collected, Addressing Privacy Concerns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5505" y="1123182"/>
            <a:ext cx="1429407" cy="1429407"/>
          </a:xfrm>
          <a:prstGeom prst="rect">
            <a:avLst/>
          </a:prstGeom>
        </p:spPr>
      </p:pic>
      <p:sp>
        <p:nvSpPr>
          <p:cNvPr id="9" name="TextBox 8"/>
          <p:cNvSpPr txBox="1"/>
          <p:nvPr/>
        </p:nvSpPr>
        <p:spPr>
          <a:xfrm>
            <a:off x="53975" y="6254175"/>
            <a:ext cx="8664575" cy="523220"/>
          </a:xfrm>
          <a:prstGeom prst="rect">
            <a:avLst/>
          </a:prstGeom>
          <a:noFill/>
        </p:spPr>
        <p:txBody>
          <a:bodyPr wrap="square" rtlCol="0">
            <a:spAutoFit/>
          </a:bodyPr>
          <a:lstStyle/>
          <a:p>
            <a:r>
              <a:rPr lang="en-US" sz="1400" dirty="0" smtClean="0"/>
              <a:t>Source</a:t>
            </a:r>
            <a:r>
              <a:rPr lang="en-US" sz="1400" dirty="0"/>
              <a:t>:  </a:t>
            </a:r>
            <a:r>
              <a:rPr lang="en-US" sz="1400" dirty="0">
                <a:hlinkClick r:id="rId4"/>
              </a:rPr>
              <a:t>https://</a:t>
            </a:r>
            <a:r>
              <a:rPr lang="en-US" sz="1400" dirty="0" smtClean="0">
                <a:hlinkClick r:id="rId4"/>
              </a:rPr>
              <a:t>nest.com/support/article/When-I-enroll-in-Safety-Rewards-what-kind-of-data-is-shared-with-my-insurance-company</a:t>
            </a:r>
            <a:r>
              <a:rPr lang="en-US" sz="1400" dirty="0" smtClean="0"/>
              <a:t> accessed 11/1/15; </a:t>
            </a:r>
            <a:r>
              <a:rPr lang="en-US" sz="1400" dirty="0"/>
              <a:t>Insurance Information Institute </a:t>
            </a:r>
            <a:r>
              <a:rPr lang="en-US" sz="1400" dirty="0" smtClean="0"/>
              <a:t>research. </a:t>
            </a:r>
            <a:endParaRPr lang="en-US" sz="1400" dirty="0"/>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0051" y="1138866"/>
            <a:ext cx="4364097" cy="4109435"/>
          </a:xfrm>
          <a:prstGeom prst="rect">
            <a:avLst/>
          </a:prstGeom>
          <a:ln>
            <a:solidFill>
              <a:srgbClr val="28688C"/>
            </a:solidFill>
          </a:ln>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295934" y="2736382"/>
            <a:ext cx="4784051" cy="3512673"/>
          </a:xfrm>
          <a:prstGeom prst="rect">
            <a:avLst/>
          </a:prstGeom>
          <a:ln>
            <a:solidFill>
              <a:srgbClr val="28688C"/>
            </a:solidFill>
          </a:ln>
        </p:spPr>
      </p:pic>
      <p:sp>
        <p:nvSpPr>
          <p:cNvPr id="22" name="AutoShape 5"/>
          <p:cNvSpPr>
            <a:spLocks noChangeArrowheads="1"/>
          </p:cNvSpPr>
          <p:nvPr/>
        </p:nvSpPr>
        <p:spPr bwMode="blackWhite">
          <a:xfrm>
            <a:off x="4995095" y="1125536"/>
            <a:ext cx="1762244" cy="1197849"/>
          </a:xfrm>
          <a:prstGeom prst="wedgeRectCallout">
            <a:avLst>
              <a:gd name="adj1" fmla="val -86435"/>
              <a:gd name="adj2" fmla="val -2864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Privacy, control and security of data get significant attention</a:t>
            </a:r>
            <a:endParaRPr lang="en-US" sz="1600" b="1" dirty="0">
              <a:solidFill>
                <a:schemeClr val="bg1"/>
              </a:solidFill>
            </a:endParaRPr>
          </a:p>
        </p:txBody>
      </p:sp>
      <p:sp>
        <p:nvSpPr>
          <p:cNvPr id="20" name="Rectangle 19"/>
          <p:cNvSpPr/>
          <p:nvPr/>
        </p:nvSpPr>
        <p:spPr>
          <a:xfrm>
            <a:off x="92136" y="1131341"/>
            <a:ext cx="4362012" cy="10337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6908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dirty="0" smtClean="0">
                <a:solidFill>
                  <a:schemeClr val="bg1"/>
                </a:solidFill>
              </a:rPr>
              <a:t>Shifting Legal Liability &amp; </a:t>
            </a:r>
            <a:br>
              <a:rPr lang="en-US" sz="4000" dirty="0" smtClean="0">
                <a:solidFill>
                  <a:schemeClr val="bg1"/>
                </a:solidFill>
              </a:rPr>
            </a:br>
            <a:r>
              <a:rPr lang="en-US" sz="4000" dirty="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9EA8326-E0BB-47F3-B0D5-B3683532536C}" type="slidenum">
              <a:rPr lang="en-US" altLang="en-US" sz="900" smtClean="0">
                <a:solidFill>
                  <a:srgbClr val="000000"/>
                </a:solidFill>
              </a:rPr>
              <a:pPr>
                <a:lnSpc>
                  <a:spcPct val="85000"/>
                </a:lnSpc>
                <a:spcBef>
                  <a:spcPct val="20000"/>
                </a:spcBef>
                <a:buClrTx/>
                <a:buFontTx/>
                <a:buNone/>
              </a:pPr>
              <a:t>15</a:t>
            </a:fld>
            <a:endParaRPr lang="en-US" altLang="en-US" sz="900" smtClean="0">
              <a:solidFill>
                <a:srgbClr val="000000"/>
              </a:solidFill>
            </a:endParaRPr>
          </a:p>
        </p:txBody>
      </p:sp>
      <p:sp>
        <p:nvSpPr>
          <p:cNvPr id="35843"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extLst>
              <p:ext uri="{D42A27DB-BD31-4B8C-83A1-F6EECF244321}">
                <p14:modId xmlns:p14="http://schemas.microsoft.com/office/powerpoint/2010/main" val="705401311"/>
              </p:ext>
            </p:extLst>
          </p:nvPr>
        </p:nvGraphicFramePr>
        <p:xfrm>
          <a:off x="598488" y="1874838"/>
          <a:ext cx="7519987" cy="2944153"/>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600" b="1" i="1" u="none" strike="noStrike" dirty="0">
                          <a:solidFill>
                            <a:schemeClr val="accent2"/>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600" b="1" i="1"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baseline="0" dirty="0">
                          <a:solidFill>
                            <a:schemeClr val="tx1"/>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tx1"/>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5932"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Florida ranked as the most expensive state for homeowners insurance in 2012, with an average expenditure of $2,084.</a:t>
            </a:r>
          </a:p>
        </p:txBody>
      </p:sp>
    </p:spTree>
    <p:extLst>
      <p:ext uri="{BB962C8B-B14F-4D97-AF65-F5344CB8AC3E}">
        <p14:creationId xmlns:p14="http://schemas.microsoft.com/office/powerpoint/2010/main" val="3661247283"/>
      </p:ext>
    </p:extLst>
  </p:cSld>
  <p:clrMapOvr>
    <a:masterClrMapping/>
  </p:clrMapOvr>
  <p:transition>
    <p:wipe dir="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150</a:t>
            </a:fld>
            <a:endParaRPr lang="en-US" smtClean="0"/>
          </a:p>
        </p:txBody>
      </p:sp>
      <p:graphicFrame>
        <p:nvGraphicFramePr>
          <p:cNvPr id="5122" name="Object 2"/>
          <p:cNvGraphicFramePr>
            <a:graphicFrameLocks/>
          </p:cNvGraphicFramePr>
          <p:nvPr>
            <p:extLst/>
          </p:nvPr>
        </p:nvGraphicFramePr>
        <p:xfrm>
          <a:off x="29980" y="1697895"/>
          <a:ext cx="8926513" cy="4676775"/>
        </p:xfrm>
        <a:graphic>
          <a:graphicData uri="http://schemas.openxmlformats.org/presentationml/2006/ole">
            <mc:AlternateContent xmlns:mc="http://schemas.openxmlformats.org/markup-compatibility/2006">
              <mc:Choice xmlns:v="urn:schemas-microsoft-com:vml" Requires="v">
                <p:oleObj spid="_x0000_s28475507" name="Chart" r:id="rId4" imgW="8724978" imgH="4562440" progId="MSGraph.Chart.8">
                  <p:embed followColorScheme="full"/>
                </p:oleObj>
              </mc:Choice>
              <mc:Fallback>
                <p:oleObj name="Chart" r:id="rId4" imgW="8724978" imgH="4562440" progId="MSGraph.Chart.8">
                  <p:embed followColorScheme="full"/>
                  <p:pic>
                    <p:nvPicPr>
                      <p:cNvPr id="0" name=""/>
                      <p:cNvPicPr>
                        <a:picLocks noChangeArrowheads="1"/>
                      </p:cNvPicPr>
                      <p:nvPr/>
                    </p:nvPicPr>
                    <p:blipFill>
                      <a:blip r:embed="rId5"/>
                      <a:srcRect/>
                      <a:stretch>
                        <a:fillRect/>
                      </a:stretch>
                    </p:blipFill>
                    <p:spPr bwMode="auto">
                      <a:xfrm>
                        <a:off x="29980" y="1697895"/>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smtClean="0"/>
              <a:t>Average Personal Injury Jury Award,</a:t>
            </a:r>
            <a:br>
              <a:rPr lang="en-US" dirty="0" smtClean="0"/>
            </a:br>
            <a:r>
              <a:rPr lang="en-US" dirty="0" smtClean="0"/>
              <a:t>2009 – 2013</a:t>
            </a:r>
          </a:p>
        </p:txBody>
      </p:sp>
      <p:sp>
        <p:nvSpPr>
          <p:cNvPr id="1969158" name="AutoShape 6"/>
          <p:cNvSpPr>
            <a:spLocks noChangeArrowheads="1"/>
          </p:cNvSpPr>
          <p:nvPr/>
        </p:nvSpPr>
        <p:spPr bwMode="blackWhite">
          <a:xfrm>
            <a:off x="2091469" y="1282489"/>
            <a:ext cx="2986967" cy="1473569"/>
          </a:xfrm>
          <a:prstGeom prst="wedgeRectCallout">
            <a:avLst>
              <a:gd name="adj1" fmla="val 90050"/>
              <a:gd name="adj2" fmla="val 344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Average awards in Personal Injury cases have increased by more than 1/3 in recent years</a:t>
            </a:r>
            <a:endParaRPr lang="en-US" b="1" dirty="0">
              <a:solidFill>
                <a:schemeClr val="bg1"/>
              </a:solidFill>
              <a:cs typeface="+mn-cs"/>
            </a:endParaRPr>
          </a:p>
        </p:txBody>
      </p:sp>
      <p:sp>
        <p:nvSpPr>
          <p:cNvPr id="7" name="Rectangle 6"/>
          <p:cNvSpPr>
            <a:spLocks noChangeArrowheads="1"/>
          </p:cNvSpPr>
          <p:nvPr/>
        </p:nvSpPr>
        <p:spPr bwMode="auto">
          <a:xfrm>
            <a:off x="76200" y="6327769"/>
            <a:ext cx="671895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t>Source</a:t>
            </a:r>
            <a:r>
              <a:rPr lang="en-US" sz="1200" dirty="0"/>
              <a:t>: </a:t>
            </a:r>
            <a:r>
              <a:rPr lang="en-US" sz="1200" i="1" dirty="0"/>
              <a:t>C</a:t>
            </a:r>
            <a:r>
              <a:rPr lang="en-US" sz="1200" i="1" dirty="0" smtClean="0"/>
              <a:t>urrent Award Trends in Personal Injury, </a:t>
            </a:r>
            <a:r>
              <a:rPr lang="en-US" sz="1200" dirty="0" smtClean="0"/>
              <a:t>54</a:t>
            </a:r>
            <a:r>
              <a:rPr lang="en-US" sz="1200" baseline="30000" dirty="0" smtClean="0"/>
              <a:t>th</a:t>
            </a:r>
            <a:r>
              <a:rPr lang="en-US" sz="1200" dirty="0" smtClean="0"/>
              <a:t> Edition; Insurance Information </a:t>
            </a:r>
            <a:r>
              <a:rPr lang="en-US" sz="1200" dirty="0"/>
              <a:t>Institute.</a:t>
            </a:r>
          </a:p>
        </p:txBody>
      </p:sp>
    </p:spTree>
    <p:extLst>
      <p:ext uri="{BB962C8B-B14F-4D97-AF65-F5344CB8AC3E}">
        <p14:creationId xmlns:p14="http://schemas.microsoft.com/office/powerpoint/2010/main" val="713629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2015</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Vermont</a:t>
            </a:r>
          </a:p>
          <a:p>
            <a:pPr marL="533400" indent="-533400">
              <a:buFontTx/>
              <a:buAutoNum type="arabicPeriod"/>
            </a:pPr>
            <a:r>
              <a:rPr lang="en-US" sz="1600" dirty="0" smtClean="0"/>
              <a:t>Nebraska</a:t>
            </a:r>
          </a:p>
          <a:p>
            <a:pPr marL="533400" indent="-533400">
              <a:buFontTx/>
              <a:buAutoNum type="arabicPeriod"/>
            </a:pPr>
            <a:r>
              <a:rPr lang="en-US" sz="1600" dirty="0" smtClean="0"/>
              <a:t>Iowa</a:t>
            </a:r>
          </a:p>
          <a:p>
            <a:pPr marL="533400" indent="-533400">
              <a:buFontTx/>
              <a:buAutoNum type="arabicPeriod"/>
            </a:pPr>
            <a:r>
              <a:rPr lang="en-US" sz="1600" dirty="0" smtClean="0"/>
              <a:t>New Hampshire</a:t>
            </a:r>
          </a:p>
          <a:p>
            <a:pPr marL="533400" indent="-533400">
              <a:buFontTx/>
              <a:buAutoNum type="arabicPeriod"/>
            </a:pPr>
            <a:r>
              <a:rPr lang="en-US" sz="1600" dirty="0" smtClean="0"/>
              <a:t>Idaho</a:t>
            </a:r>
          </a:p>
          <a:p>
            <a:pPr marL="533400" indent="-533400">
              <a:buFontTx/>
              <a:buAutoNum type="arabicPeriod"/>
            </a:pPr>
            <a:r>
              <a:rPr lang="en-US" sz="1600" dirty="0" smtClean="0"/>
              <a:t>North Carolina</a:t>
            </a:r>
          </a:p>
          <a:p>
            <a:pPr marL="533400" indent="-533400">
              <a:buFontTx/>
              <a:buAutoNum type="arabicPeriod"/>
            </a:pPr>
            <a:r>
              <a:rPr lang="en-US" sz="1600" dirty="0" smtClean="0"/>
              <a:t>Wyoming</a:t>
            </a:r>
          </a:p>
          <a:p>
            <a:pPr marL="533400" indent="-533400">
              <a:buFontTx/>
              <a:buAutoNum type="arabicPeriod"/>
            </a:pPr>
            <a:r>
              <a:rPr lang="en-US" sz="1600" dirty="0" smtClean="0"/>
              <a:t>South Dakota</a:t>
            </a:r>
          </a:p>
          <a:p>
            <a:pPr marL="533400" indent="-533400">
              <a:buFontTx/>
              <a:buAutoNum type="arabicPeriod"/>
            </a:pPr>
            <a:r>
              <a:rPr lang="en-US" sz="1600" dirty="0" smtClean="0"/>
              <a:t>Utah</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Arkansas</a:t>
            </a:r>
          </a:p>
          <a:p>
            <a:pPr marL="533400" indent="-533400">
              <a:buFontTx/>
              <a:buAutoNum type="arabicPeriod" startAt="41"/>
            </a:pPr>
            <a:r>
              <a:rPr lang="en-US" sz="1600" dirty="0" smtClean="0"/>
              <a:t>Missouri</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New Mexico</a:t>
            </a:r>
          </a:p>
          <a:p>
            <a:pPr marL="533400" indent="-533400">
              <a:buFontTx/>
              <a:buAutoNum type="arabicPeriod" startAt="41"/>
            </a:pPr>
            <a:r>
              <a:rPr lang="en-US" sz="1800" dirty="0" smtClean="0"/>
              <a:t>Alabama</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868868" cy="262252"/>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2015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2015</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Vermont</a:t>
              </a:r>
            </a:p>
            <a:p>
              <a:pPr marL="228600" indent="-228600" eaLnBrk="0" hangingPunct="0">
                <a:lnSpc>
                  <a:spcPct val="90000"/>
                </a:lnSpc>
                <a:spcBef>
                  <a:spcPct val="25000"/>
                </a:spcBef>
                <a:buClr>
                  <a:schemeClr val="accent2"/>
                </a:buClr>
                <a:buFont typeface="Wingdings" pitchFamily="2" charset="2"/>
                <a:buChar char="n"/>
              </a:pPr>
              <a:r>
                <a:rPr lang="en-US" sz="1500" dirty="0" smtClean="0"/>
                <a:t>New Hampshire</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Carolina</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Virginia</a:t>
              </a:r>
            </a:p>
            <a:p>
              <a:pPr marL="228600" indent="-228600" eaLnBrk="0" hangingPunct="0">
                <a:lnSpc>
                  <a:spcPct val="90000"/>
                </a:lnSpc>
                <a:spcBef>
                  <a:spcPct val="25000"/>
                </a:spcBef>
                <a:buClr>
                  <a:schemeClr val="accent2"/>
                </a:buClr>
                <a:buFont typeface="Wingdings" pitchFamily="2" charset="2"/>
                <a:buChar char="n"/>
              </a:pPr>
              <a:r>
                <a:rPr lang="en-US" sz="1500" dirty="0" smtClean="0"/>
                <a:t>North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dirty="0"/>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Newly Notorious</a:t>
              </a:r>
            </a:p>
          </p:txBody>
        </p:sp>
        <p:sp>
          <p:nvSpPr>
            <p:cNvPr id="145419" name="Text Box 101"/>
            <p:cNvSpPr txBox="1">
              <a:spLocks noChangeArrowheads="1"/>
            </p:cNvSpPr>
            <p:nvPr/>
          </p:nvSpPr>
          <p:spPr bwMode="auto">
            <a:xfrm>
              <a:off x="96" y="1056"/>
              <a:ext cx="1385"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Missouri</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dirty="0"/>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dirty="0">
                  <a:solidFill>
                    <a:srgbClr val="FFFFFF"/>
                  </a:solidFill>
                </a:rPr>
                <a:t>Rising Above</a:t>
              </a:r>
            </a:p>
          </p:txBody>
        </p:sp>
        <p:sp>
          <p:nvSpPr>
            <p:cNvPr id="145422" name="Text Box 104"/>
            <p:cNvSpPr txBox="1">
              <a:spLocks noChangeArrowheads="1"/>
            </p:cNvSpPr>
            <p:nvPr/>
          </p:nvSpPr>
          <p:spPr bwMode="auto">
            <a:xfrm>
              <a:off x="91" y="2009"/>
              <a:ext cx="1369" cy="32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p>
            <a:p>
              <a:pPr marL="228600" indent="-228600" eaLnBrk="0" hangingPunct="0">
                <a:lnSpc>
                  <a:spcPct val="90000"/>
                </a:lnSpc>
                <a:spcBef>
                  <a:spcPct val="25000"/>
                </a:spcBef>
                <a:buClr>
                  <a:schemeClr val="accent2"/>
                </a:buClr>
                <a:buFont typeface="Wingdings" pitchFamily="2" charset="2"/>
                <a:buChar char="n"/>
              </a:pPr>
              <a:r>
                <a:rPr lang="en-US" sz="1500" dirty="0" smtClean="0"/>
                <a:t>Montana</a:t>
              </a:r>
              <a:endParaRPr lang="en-US" sz="1500" dirty="0"/>
            </a:p>
          </p:txBody>
        </p:sp>
      </p:gr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151</a:t>
            </a:fld>
            <a:endParaRPr lang="en-US" dirty="0"/>
          </a:p>
        </p:txBody>
      </p:sp>
    </p:spTree>
    <p:extLst>
      <p:ext uri="{BB962C8B-B14F-4D97-AF65-F5344CB8AC3E}">
        <p14:creationId xmlns:p14="http://schemas.microsoft.com/office/powerpoint/2010/main" val="34238398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152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
        <p:nvSpPr>
          <p:cNvPr id="100" name="AutoShape 6"/>
          <p:cNvSpPr>
            <a:spLocks noChangeArrowheads="1"/>
          </p:cNvSpPr>
          <p:nvPr/>
        </p:nvSpPr>
        <p:spPr bwMode="blackWhite">
          <a:xfrm>
            <a:off x="3644548" y="3880900"/>
            <a:ext cx="2432203" cy="862096"/>
          </a:xfrm>
          <a:prstGeom prst="wedgeRectCallout">
            <a:avLst>
              <a:gd name="adj1" fmla="val 100979"/>
              <a:gd name="adj2" fmla="val 908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Assignment of Benefits issue looms large in FL</a:t>
            </a:r>
            <a:endParaRPr lang="en-US" b="1" dirty="0">
              <a:solidFill>
                <a:schemeClr val="bg1"/>
              </a:solidFill>
              <a:cs typeface="+mn-cs"/>
            </a:endParaRPr>
          </a:p>
        </p:txBody>
      </p:sp>
    </p:spTree>
    <p:extLst>
      <p:ext uri="{BB962C8B-B14F-4D97-AF65-F5344CB8AC3E}">
        <p14:creationId xmlns:p14="http://schemas.microsoft.com/office/powerpoint/2010/main" val="30120270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par>
                          <p:cTn id="14" fill="hold">
                            <p:stCondLst>
                              <p:cond delay="2200"/>
                            </p:stCondLst>
                            <p:childTnLst>
                              <p:par>
                                <p:cTn id="15" presetID="22" presetClass="entr" presetSubtype="2" fill="hold" grpId="0" nodeType="afterEffect">
                                  <p:stCondLst>
                                    <p:cond delay="700"/>
                                  </p:stCondLst>
                                  <p:childTnLst>
                                    <p:set>
                                      <p:cBhvr>
                                        <p:cTn id="16" dur="1" fill="hold">
                                          <p:stCondLst>
                                            <p:cond delay="0"/>
                                          </p:stCondLst>
                                        </p:cTn>
                                        <p:tgtEl>
                                          <p:spTgt spid="100"/>
                                        </p:tgtEl>
                                        <p:attrNameLst>
                                          <p:attrName>style.visibility</p:attrName>
                                        </p:attrNameLst>
                                      </p:cBhvr>
                                      <p:to>
                                        <p:strVal val="visible"/>
                                      </p:to>
                                    </p:set>
                                    <p:animEffect transition="in" filter="wipe(right)">
                                      <p:cBhvr>
                                        <p:cTn id="1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153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2017E*</a:t>
            </a:r>
          </a:p>
        </p:txBody>
      </p:sp>
      <p:pic>
        <p:nvPicPr>
          <p:cNvPr id="2" name="Picture 1"/>
          <p:cNvPicPr>
            <a:picLocks noChangeAspect="1"/>
          </p:cNvPicPr>
          <p:nvPr/>
        </p:nvPicPr>
        <p:blipFill>
          <a:blip r:embed="rId4"/>
          <a:stretch>
            <a:fillRect/>
          </a:stretch>
        </p:blipFill>
        <p:spPr>
          <a:xfrm>
            <a:off x="42356" y="2498647"/>
            <a:ext cx="7991098" cy="3704785"/>
          </a:xfrm>
          <a:prstGeom prst="rect">
            <a:avLst/>
          </a:prstGeom>
        </p:spPr>
      </p:pic>
      <p:sp>
        <p:nvSpPr>
          <p:cNvPr id="8" name="AutoShape 6"/>
          <p:cNvSpPr>
            <a:spLocks noChangeArrowheads="1"/>
          </p:cNvSpPr>
          <p:nvPr/>
        </p:nvSpPr>
        <p:spPr bwMode="blackWhite">
          <a:xfrm>
            <a:off x="4017818" y="1120017"/>
            <a:ext cx="3805381" cy="1336855"/>
          </a:xfrm>
          <a:prstGeom prst="wedgeRectCallout">
            <a:avLst>
              <a:gd name="adj1" fmla="val 14539"/>
              <a:gd name="adj2" fmla="val 972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slowly, but will continue to benefit the bottom line and combined ratio through at least 2017</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350316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17</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350"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522521"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3779127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00350" y="4838700"/>
            <a:ext cx="4298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a:latin typeface="Calibri" panose="020F0502020204030204" pitchFamily="34" charset="0"/>
              </a:rPr>
              <a:t>Source: James Madison Institute, February 2008.</a:t>
            </a:r>
          </a:p>
        </p:txBody>
      </p:sp>
      <p:sp>
        <p:nvSpPr>
          <p:cNvPr id="5123" name="Freeform 5"/>
          <p:cNvSpPr>
            <a:spLocks/>
          </p:cNvSpPr>
          <p:nvPr/>
        </p:nvSpPr>
        <p:spPr bwMode="auto">
          <a:xfrm>
            <a:off x="6946900" y="3813175"/>
            <a:ext cx="1028700" cy="619125"/>
          </a:xfrm>
          <a:custGeom>
            <a:avLst/>
            <a:gdLst>
              <a:gd name="T0" fmla="*/ 2147483646 w 413"/>
              <a:gd name="T1" fmla="*/ 2147483646 h 257"/>
              <a:gd name="T2" fmla="*/ 2147483646 w 413"/>
              <a:gd name="T3" fmla="*/ 2147483646 h 257"/>
              <a:gd name="T4" fmla="*/ 2147483646 w 413"/>
              <a:gd name="T5" fmla="*/ 2147483646 h 257"/>
              <a:gd name="T6" fmla="*/ 2147483646 w 413"/>
              <a:gd name="T7" fmla="*/ 2147483646 h 257"/>
              <a:gd name="T8" fmla="*/ 2147483646 w 413"/>
              <a:gd name="T9" fmla="*/ 2147483646 h 257"/>
              <a:gd name="T10" fmla="*/ 0 w 413"/>
              <a:gd name="T11" fmla="*/ 2147483646 h 257"/>
              <a:gd name="T12" fmla="*/ 2147483646 w 413"/>
              <a:gd name="T13" fmla="*/ 2147483646 h 257"/>
              <a:gd name="T14" fmla="*/ 2147483646 w 413"/>
              <a:gd name="T15" fmla="*/ 2147483646 h 257"/>
              <a:gd name="T16" fmla="*/ 2147483646 w 413"/>
              <a:gd name="T17" fmla="*/ 2147483646 h 257"/>
              <a:gd name="T18" fmla="*/ 2147483646 w 413"/>
              <a:gd name="T19" fmla="*/ 2147483646 h 257"/>
              <a:gd name="T20" fmla="*/ 2147483646 w 413"/>
              <a:gd name="T21" fmla="*/ 2147483646 h 257"/>
              <a:gd name="T22" fmla="*/ 2147483646 w 413"/>
              <a:gd name="T23" fmla="*/ 2147483646 h 257"/>
              <a:gd name="T24" fmla="*/ 2147483646 w 413"/>
              <a:gd name="T25" fmla="*/ 2147483646 h 257"/>
              <a:gd name="T26" fmla="*/ 2147483646 w 413"/>
              <a:gd name="T27" fmla="*/ 2147483646 h 257"/>
              <a:gd name="T28" fmla="*/ 2147483646 w 413"/>
              <a:gd name="T29" fmla="*/ 2147483646 h 257"/>
              <a:gd name="T30" fmla="*/ 2147483646 w 413"/>
              <a:gd name="T31" fmla="*/ 2147483646 h 257"/>
              <a:gd name="T32" fmla="*/ 2147483646 w 413"/>
              <a:gd name="T33" fmla="*/ 2147483646 h 257"/>
              <a:gd name="T34" fmla="*/ 2147483646 w 413"/>
              <a:gd name="T35" fmla="*/ 0 h 257"/>
              <a:gd name="T36" fmla="*/ 2147483646 w 413"/>
              <a:gd name="T37" fmla="*/ 2147483646 h 257"/>
              <a:gd name="T38" fmla="*/ 2147483646 w 413"/>
              <a:gd name="T39" fmla="*/ 2147483646 h 257"/>
              <a:gd name="T40" fmla="*/ 2147483646 w 413"/>
              <a:gd name="T41" fmla="*/ 2147483646 h 257"/>
              <a:gd name="T42" fmla="*/ 2147483646 w 413"/>
              <a:gd name="T43" fmla="*/ 2147483646 h 257"/>
              <a:gd name="T44" fmla="*/ 2147483646 w 413"/>
              <a:gd name="T45" fmla="*/ 2147483646 h 257"/>
              <a:gd name="T46" fmla="*/ 2147483646 w 413"/>
              <a:gd name="T47" fmla="*/ 2147483646 h 257"/>
              <a:gd name="T48" fmla="*/ 2147483646 w 413"/>
              <a:gd name="T49" fmla="*/ 2147483646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solidFill>
            <a:schemeClr val="tx2"/>
          </a:solidFill>
          <a:ln w="12700">
            <a:solidFill>
              <a:srgbClr val="000000"/>
            </a:solidFill>
            <a:round/>
            <a:headEnd/>
            <a:tailEnd/>
          </a:ln>
        </p:spPr>
        <p:txBody>
          <a:bodyPr/>
          <a:lstStyle/>
          <a:p>
            <a:endParaRPr lang="en-US"/>
          </a:p>
        </p:txBody>
      </p:sp>
      <p:sp>
        <p:nvSpPr>
          <p:cNvPr id="5124" name="Freeform 6"/>
          <p:cNvSpPr>
            <a:spLocks/>
          </p:cNvSpPr>
          <p:nvPr/>
        </p:nvSpPr>
        <p:spPr bwMode="auto">
          <a:xfrm>
            <a:off x="6357938" y="2900363"/>
            <a:ext cx="533400" cy="703262"/>
          </a:xfrm>
          <a:custGeom>
            <a:avLst/>
            <a:gdLst>
              <a:gd name="T0" fmla="*/ 2147483646 w 214"/>
              <a:gd name="T1" fmla="*/ 2147483646 h 290"/>
              <a:gd name="T2" fmla="*/ 2147483646 w 214"/>
              <a:gd name="T3" fmla="*/ 2147483646 h 290"/>
              <a:gd name="T4" fmla="*/ 2147483646 w 214"/>
              <a:gd name="T5" fmla="*/ 2147483646 h 290"/>
              <a:gd name="T6" fmla="*/ 2147483646 w 214"/>
              <a:gd name="T7" fmla="*/ 2147483646 h 290"/>
              <a:gd name="T8" fmla="*/ 2147483646 w 214"/>
              <a:gd name="T9" fmla="*/ 2147483646 h 290"/>
              <a:gd name="T10" fmla="*/ 2147483646 w 214"/>
              <a:gd name="T11" fmla="*/ 2147483646 h 290"/>
              <a:gd name="T12" fmla="*/ 0 w 214"/>
              <a:gd name="T13" fmla="*/ 2147483646 h 290"/>
              <a:gd name="T14" fmla="*/ 2147483646 w 214"/>
              <a:gd name="T15" fmla="*/ 2147483646 h 290"/>
              <a:gd name="T16" fmla="*/ 2147483646 w 214"/>
              <a:gd name="T17" fmla="*/ 2147483646 h 290"/>
              <a:gd name="T18" fmla="*/ 2147483646 w 214"/>
              <a:gd name="T19" fmla="*/ 2147483646 h 290"/>
              <a:gd name="T20" fmla="*/ 2147483646 w 214"/>
              <a:gd name="T21" fmla="*/ 2147483646 h 290"/>
              <a:gd name="T22" fmla="*/ 2147483646 w 214"/>
              <a:gd name="T23" fmla="*/ 2147483646 h 290"/>
              <a:gd name="T24" fmla="*/ 2147483646 w 214"/>
              <a:gd name="T25" fmla="*/ 2147483646 h 290"/>
              <a:gd name="T26" fmla="*/ 2147483646 w 214"/>
              <a:gd name="T27" fmla="*/ 2147483646 h 290"/>
              <a:gd name="T28" fmla="*/ 2147483646 w 214"/>
              <a:gd name="T29" fmla="*/ 2147483646 h 290"/>
              <a:gd name="T30" fmla="*/ 2147483646 w 214"/>
              <a:gd name="T31" fmla="*/ 2147483646 h 290"/>
              <a:gd name="T32" fmla="*/ 2147483646 w 214"/>
              <a:gd name="T33" fmla="*/ 2147483646 h 290"/>
              <a:gd name="T34" fmla="*/ 2147483646 w 214"/>
              <a:gd name="T35" fmla="*/ 2147483646 h 290"/>
              <a:gd name="T36" fmla="*/ 2147483646 w 214"/>
              <a:gd name="T37" fmla="*/ 2147483646 h 290"/>
              <a:gd name="T38" fmla="*/ 2147483646 w 214"/>
              <a:gd name="T39" fmla="*/ 2147483646 h 290"/>
              <a:gd name="T40" fmla="*/ 2147483646 w 214"/>
              <a:gd name="T41" fmla="*/ 2147483646 h 290"/>
              <a:gd name="T42" fmla="*/ 2147483646 w 214"/>
              <a:gd name="T43" fmla="*/ 2147483646 h 290"/>
              <a:gd name="T44" fmla="*/ 2147483646 w 214"/>
              <a:gd name="T45" fmla="*/ 2147483646 h 290"/>
              <a:gd name="T46" fmla="*/ 2147483646 w 214"/>
              <a:gd name="T47" fmla="*/ 2147483646 h 290"/>
              <a:gd name="T48" fmla="*/ 2147483646 w 214"/>
              <a:gd name="T49" fmla="*/ 2147483646 h 290"/>
              <a:gd name="T50" fmla="*/ 2147483646 w 214"/>
              <a:gd name="T51" fmla="*/ 2147483646 h 290"/>
              <a:gd name="T52" fmla="*/ 2147483646 w 214"/>
              <a:gd name="T53" fmla="*/ 2147483646 h 290"/>
              <a:gd name="T54" fmla="*/ 2147483646 w 214"/>
              <a:gd name="T55" fmla="*/ 2147483646 h 290"/>
              <a:gd name="T56" fmla="*/ 2147483646 w 214"/>
              <a:gd name="T57" fmla="*/ 2147483646 h 290"/>
              <a:gd name="T58" fmla="*/ 2147483646 w 214"/>
              <a:gd name="T59" fmla="*/ 2147483646 h 290"/>
              <a:gd name="T60" fmla="*/ 2147483646 w 214"/>
              <a:gd name="T61" fmla="*/ 2147483646 h 290"/>
              <a:gd name="T62" fmla="*/ 2147483646 w 214"/>
              <a:gd name="T63" fmla="*/ 2147483646 h 290"/>
              <a:gd name="T64" fmla="*/ 2147483646 w 214"/>
              <a:gd name="T65" fmla="*/ 2147483646 h 290"/>
              <a:gd name="T66" fmla="*/ 2147483646 w 214"/>
              <a:gd name="T67" fmla="*/ 2147483646 h 290"/>
              <a:gd name="T68" fmla="*/ 2147483646 w 214"/>
              <a:gd name="T69" fmla="*/ 2147483646 h 290"/>
              <a:gd name="T70" fmla="*/ 2147483646 w 214"/>
              <a:gd name="T71" fmla="*/ 2147483646 h 290"/>
              <a:gd name="T72" fmla="*/ 2147483646 w 214"/>
              <a:gd name="T73" fmla="*/ 2147483646 h 290"/>
              <a:gd name="T74" fmla="*/ 2147483646 w 214"/>
              <a:gd name="T75" fmla="*/ 2147483646 h 290"/>
              <a:gd name="T76" fmla="*/ 2147483646 w 214"/>
              <a:gd name="T77" fmla="*/ 2147483646 h 290"/>
              <a:gd name="T78" fmla="*/ 2147483646 w 214"/>
              <a:gd name="T79" fmla="*/ 2147483646 h 290"/>
              <a:gd name="T80" fmla="*/ 2147483646 w 214"/>
              <a:gd name="T81" fmla="*/ 2147483646 h 290"/>
              <a:gd name="T82" fmla="*/ 2147483646 w 214"/>
              <a:gd name="T83" fmla="*/ 0 h 290"/>
              <a:gd name="T84" fmla="*/ 2147483646 w 214"/>
              <a:gd name="T85" fmla="*/ 21474836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solidFill>
            <a:srgbClr val="E75E01"/>
          </a:solidFill>
          <a:ln w="12700">
            <a:solidFill>
              <a:srgbClr val="000000"/>
            </a:solidFill>
            <a:round/>
            <a:headEnd/>
            <a:tailEnd/>
          </a:ln>
        </p:spPr>
        <p:txBody>
          <a:bodyPr/>
          <a:lstStyle/>
          <a:p>
            <a:endParaRPr lang="en-US"/>
          </a:p>
        </p:txBody>
      </p:sp>
      <p:sp>
        <p:nvSpPr>
          <p:cNvPr id="5125" name="Freeform 7"/>
          <p:cNvSpPr>
            <a:spLocks/>
          </p:cNvSpPr>
          <p:nvPr/>
        </p:nvSpPr>
        <p:spPr bwMode="auto">
          <a:xfrm>
            <a:off x="2566988" y="4343400"/>
            <a:ext cx="893762" cy="962025"/>
          </a:xfrm>
          <a:custGeom>
            <a:avLst/>
            <a:gdLst>
              <a:gd name="T0" fmla="*/ 2147483646 w 359"/>
              <a:gd name="T1" fmla="*/ 0 h 399"/>
              <a:gd name="T2" fmla="*/ 2147483646 w 359"/>
              <a:gd name="T3" fmla="*/ 2147483646 h 399"/>
              <a:gd name="T4" fmla="*/ 2147483646 w 359"/>
              <a:gd name="T5" fmla="*/ 2147483646 h 399"/>
              <a:gd name="T6" fmla="*/ 2147483646 w 359"/>
              <a:gd name="T7" fmla="*/ 2147483646 h 399"/>
              <a:gd name="T8" fmla="*/ 2147483646 w 359"/>
              <a:gd name="T9" fmla="*/ 2147483646 h 399"/>
              <a:gd name="T10" fmla="*/ 2147483646 w 359"/>
              <a:gd name="T11" fmla="*/ 2147483646 h 399"/>
              <a:gd name="T12" fmla="*/ 2147483646 w 359"/>
              <a:gd name="T13" fmla="*/ 2147483646 h 399"/>
              <a:gd name="T14" fmla="*/ 2147483646 w 359"/>
              <a:gd name="T15" fmla="*/ 2147483646 h 399"/>
              <a:gd name="T16" fmla="*/ 2147483646 w 359"/>
              <a:gd name="T17" fmla="*/ 2147483646 h 399"/>
              <a:gd name="T18" fmla="*/ 2147483646 w 359"/>
              <a:gd name="T19" fmla="*/ 2147483646 h 399"/>
              <a:gd name="T20" fmla="*/ 2147483646 w 359"/>
              <a:gd name="T21" fmla="*/ 2147483646 h 399"/>
              <a:gd name="T22" fmla="*/ 0 w 359"/>
              <a:gd name="T23" fmla="*/ 2147483646 h 399"/>
              <a:gd name="T24" fmla="*/ 2147483646 w 359"/>
              <a:gd name="T25" fmla="*/ 2147483646 h 399"/>
              <a:gd name="T26" fmla="*/ 2147483646 w 359"/>
              <a:gd name="T27" fmla="*/ 2147483646 h 399"/>
              <a:gd name="T28" fmla="*/ 2147483646 w 359"/>
              <a:gd name="T29" fmla="*/ 2147483646 h 399"/>
              <a:gd name="T30" fmla="*/ 2147483646 w 359"/>
              <a:gd name="T31" fmla="*/ 0 h 3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99"/>
              <a:gd name="T50" fmla="*/ 359 w 359"/>
              <a:gd name="T51" fmla="*/ 399 h 3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99">
                <a:moveTo>
                  <a:pt x="91" y="0"/>
                </a:moveTo>
                <a:lnTo>
                  <a:pt x="84" y="52"/>
                </a:lnTo>
                <a:lnTo>
                  <a:pt x="53" y="46"/>
                </a:lnTo>
                <a:lnTo>
                  <a:pt x="55" y="113"/>
                </a:lnTo>
                <a:lnTo>
                  <a:pt x="40" y="126"/>
                </a:lnTo>
                <a:lnTo>
                  <a:pt x="62" y="167"/>
                </a:lnTo>
                <a:lnTo>
                  <a:pt x="40" y="185"/>
                </a:lnTo>
                <a:lnTo>
                  <a:pt x="28" y="215"/>
                </a:lnTo>
                <a:lnTo>
                  <a:pt x="11" y="244"/>
                </a:lnTo>
                <a:lnTo>
                  <a:pt x="23" y="261"/>
                </a:lnTo>
                <a:lnTo>
                  <a:pt x="2" y="268"/>
                </a:lnTo>
                <a:lnTo>
                  <a:pt x="0" y="295"/>
                </a:lnTo>
                <a:lnTo>
                  <a:pt x="202" y="397"/>
                </a:lnTo>
                <a:lnTo>
                  <a:pt x="316" y="399"/>
                </a:lnTo>
                <a:lnTo>
                  <a:pt x="359" y="31"/>
                </a:lnTo>
                <a:lnTo>
                  <a:pt x="91" y="0"/>
                </a:lnTo>
                <a:close/>
              </a:path>
            </a:pathLst>
          </a:custGeom>
          <a:solidFill>
            <a:srgbClr val="4B9FCD"/>
          </a:solidFill>
          <a:ln w="12700">
            <a:solidFill>
              <a:srgbClr val="000000"/>
            </a:solidFill>
            <a:round/>
            <a:headEnd/>
            <a:tailEnd/>
          </a:ln>
        </p:spPr>
        <p:txBody>
          <a:bodyPr/>
          <a:lstStyle/>
          <a:p>
            <a:endParaRPr lang="en-US"/>
          </a:p>
        </p:txBody>
      </p:sp>
      <p:sp>
        <p:nvSpPr>
          <p:cNvPr id="5126" name="Freeform 8"/>
          <p:cNvSpPr>
            <a:spLocks/>
          </p:cNvSpPr>
          <p:nvPr/>
        </p:nvSpPr>
        <p:spPr bwMode="auto">
          <a:xfrm>
            <a:off x="1858963" y="2227263"/>
            <a:ext cx="911225" cy="628650"/>
          </a:xfrm>
          <a:custGeom>
            <a:avLst/>
            <a:gdLst>
              <a:gd name="T0" fmla="*/ 2147483646 w 356"/>
              <a:gd name="T1" fmla="*/ 0 h 261"/>
              <a:gd name="T2" fmla="*/ 2147483646 w 356"/>
              <a:gd name="T3" fmla="*/ 2147483646 h 261"/>
              <a:gd name="T4" fmla="*/ 2147483646 w 356"/>
              <a:gd name="T5" fmla="*/ 2147483646 h 261"/>
              <a:gd name="T6" fmla="*/ 2147483646 w 356"/>
              <a:gd name="T7" fmla="*/ 2147483646 h 261"/>
              <a:gd name="T8" fmla="*/ 2147483646 w 356"/>
              <a:gd name="T9" fmla="*/ 2147483646 h 261"/>
              <a:gd name="T10" fmla="*/ 2147483646 w 356"/>
              <a:gd name="T11" fmla="*/ 2147483646 h 261"/>
              <a:gd name="T12" fmla="*/ 2147483646 w 356"/>
              <a:gd name="T13" fmla="*/ 2147483646 h 261"/>
              <a:gd name="T14" fmla="*/ 2147483646 w 356"/>
              <a:gd name="T15" fmla="*/ 2147483646 h 261"/>
              <a:gd name="T16" fmla="*/ 2147483646 w 356"/>
              <a:gd name="T17" fmla="*/ 2147483646 h 261"/>
              <a:gd name="T18" fmla="*/ 2147483646 w 356"/>
              <a:gd name="T19" fmla="*/ 2147483646 h 261"/>
              <a:gd name="T20" fmla="*/ 2147483646 w 356"/>
              <a:gd name="T21" fmla="*/ 2147483646 h 261"/>
              <a:gd name="T22" fmla="*/ 2147483646 w 356"/>
              <a:gd name="T23" fmla="*/ 2147483646 h 261"/>
              <a:gd name="T24" fmla="*/ 2147483646 w 356"/>
              <a:gd name="T25" fmla="*/ 2147483646 h 261"/>
              <a:gd name="T26" fmla="*/ 2147483646 w 356"/>
              <a:gd name="T27" fmla="*/ 2147483646 h 261"/>
              <a:gd name="T28" fmla="*/ 2147483646 w 356"/>
              <a:gd name="T29" fmla="*/ 2147483646 h 261"/>
              <a:gd name="T30" fmla="*/ 2147483646 w 356"/>
              <a:gd name="T31" fmla="*/ 2147483646 h 261"/>
              <a:gd name="T32" fmla="*/ 2147483646 w 356"/>
              <a:gd name="T33" fmla="*/ 2147483646 h 261"/>
              <a:gd name="T34" fmla="*/ 2147483646 w 356"/>
              <a:gd name="T35" fmla="*/ 2147483646 h 261"/>
              <a:gd name="T36" fmla="*/ 2147483646 w 356"/>
              <a:gd name="T37" fmla="*/ 2147483646 h 261"/>
              <a:gd name="T38" fmla="*/ 2147483646 w 356"/>
              <a:gd name="T39" fmla="*/ 2147483646 h 261"/>
              <a:gd name="T40" fmla="*/ 0 w 356"/>
              <a:gd name="T41" fmla="*/ 2147483646 h 261"/>
              <a:gd name="T42" fmla="*/ 2147483646 w 356"/>
              <a:gd name="T43" fmla="*/ 2147483646 h 261"/>
              <a:gd name="T44" fmla="*/ 2147483646 w 356"/>
              <a:gd name="T45" fmla="*/ 2147483646 h 261"/>
              <a:gd name="T46" fmla="*/ 2147483646 w 356"/>
              <a:gd name="T47" fmla="*/ 2147483646 h 261"/>
              <a:gd name="T48" fmla="*/ 2147483646 w 356"/>
              <a:gd name="T49" fmla="*/ 2147483646 h 261"/>
              <a:gd name="T50" fmla="*/ 2147483646 w 356"/>
              <a:gd name="T51" fmla="*/ 2147483646 h 261"/>
              <a:gd name="T52" fmla="*/ 2147483646 w 356"/>
              <a:gd name="T53" fmla="*/ 2147483646 h 261"/>
              <a:gd name="T54" fmla="*/ 2147483646 w 356"/>
              <a:gd name="T55" fmla="*/ 2147483646 h 261"/>
              <a:gd name="T56" fmla="*/ 2147483646 w 356"/>
              <a:gd name="T57" fmla="*/ 2147483646 h 261"/>
              <a:gd name="T58" fmla="*/ 2147483646 w 356"/>
              <a:gd name="T59" fmla="*/ 2147483646 h 261"/>
              <a:gd name="T60" fmla="*/ 2147483646 w 356"/>
              <a:gd name="T61" fmla="*/ 2147483646 h 261"/>
              <a:gd name="T62" fmla="*/ 2147483646 w 356"/>
              <a:gd name="T63" fmla="*/ 2147483646 h 261"/>
              <a:gd name="T64" fmla="*/ 2147483646 w 356"/>
              <a:gd name="T65" fmla="*/ 2147483646 h 261"/>
              <a:gd name="T66" fmla="*/ 2147483646 w 356"/>
              <a:gd name="T67" fmla="*/ 2147483646 h 261"/>
              <a:gd name="T68" fmla="*/ 2147483646 w 356"/>
              <a:gd name="T69" fmla="*/ 2147483646 h 261"/>
              <a:gd name="T70" fmla="*/ 2147483646 w 356"/>
              <a:gd name="T71" fmla="*/ 2147483646 h 261"/>
              <a:gd name="T72" fmla="*/ 2147483646 w 356"/>
              <a:gd name="T73" fmla="*/ 2147483646 h 261"/>
              <a:gd name="T74" fmla="*/ 2147483646 w 356"/>
              <a:gd name="T75" fmla="*/ 0 h 26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6"/>
              <a:gd name="T115" fmla="*/ 0 h 261"/>
              <a:gd name="T116" fmla="*/ 356 w 356"/>
              <a:gd name="T117" fmla="*/ 261 h 26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6" h="261">
                <a:moveTo>
                  <a:pt x="90" y="0"/>
                </a:moveTo>
                <a:lnTo>
                  <a:pt x="163" y="20"/>
                </a:lnTo>
                <a:lnTo>
                  <a:pt x="219" y="33"/>
                </a:lnTo>
                <a:lnTo>
                  <a:pt x="246" y="39"/>
                </a:lnTo>
                <a:lnTo>
                  <a:pt x="274" y="43"/>
                </a:lnTo>
                <a:lnTo>
                  <a:pt x="311" y="50"/>
                </a:lnTo>
                <a:lnTo>
                  <a:pt x="356" y="58"/>
                </a:lnTo>
                <a:lnTo>
                  <a:pt x="327" y="261"/>
                </a:lnTo>
                <a:lnTo>
                  <a:pt x="189" y="232"/>
                </a:lnTo>
                <a:lnTo>
                  <a:pt x="170" y="245"/>
                </a:lnTo>
                <a:lnTo>
                  <a:pt x="145" y="225"/>
                </a:lnTo>
                <a:lnTo>
                  <a:pt x="123" y="245"/>
                </a:lnTo>
                <a:lnTo>
                  <a:pt x="103" y="228"/>
                </a:lnTo>
                <a:lnTo>
                  <a:pt x="46" y="225"/>
                </a:lnTo>
                <a:lnTo>
                  <a:pt x="54" y="192"/>
                </a:lnTo>
                <a:lnTo>
                  <a:pt x="13" y="189"/>
                </a:lnTo>
                <a:lnTo>
                  <a:pt x="9" y="170"/>
                </a:lnTo>
                <a:lnTo>
                  <a:pt x="17" y="150"/>
                </a:lnTo>
                <a:lnTo>
                  <a:pt x="7" y="132"/>
                </a:lnTo>
                <a:lnTo>
                  <a:pt x="8" y="81"/>
                </a:lnTo>
                <a:lnTo>
                  <a:pt x="0" y="42"/>
                </a:lnTo>
                <a:lnTo>
                  <a:pt x="5" y="27"/>
                </a:lnTo>
                <a:lnTo>
                  <a:pt x="23" y="33"/>
                </a:lnTo>
                <a:lnTo>
                  <a:pt x="42" y="56"/>
                </a:lnTo>
                <a:lnTo>
                  <a:pt x="77" y="61"/>
                </a:lnTo>
                <a:lnTo>
                  <a:pt x="86" y="80"/>
                </a:lnTo>
                <a:lnTo>
                  <a:pt x="69" y="80"/>
                </a:lnTo>
                <a:lnTo>
                  <a:pt x="67" y="96"/>
                </a:lnTo>
                <a:lnTo>
                  <a:pt x="77" y="98"/>
                </a:lnTo>
                <a:lnTo>
                  <a:pt x="81" y="114"/>
                </a:lnTo>
                <a:lnTo>
                  <a:pt x="60" y="126"/>
                </a:lnTo>
                <a:lnTo>
                  <a:pt x="60" y="137"/>
                </a:lnTo>
                <a:lnTo>
                  <a:pt x="84" y="137"/>
                </a:lnTo>
                <a:lnTo>
                  <a:pt x="90" y="109"/>
                </a:lnTo>
                <a:lnTo>
                  <a:pt x="108" y="92"/>
                </a:lnTo>
                <a:lnTo>
                  <a:pt x="86" y="48"/>
                </a:lnTo>
                <a:lnTo>
                  <a:pt x="100" y="34"/>
                </a:lnTo>
                <a:lnTo>
                  <a:pt x="90" y="0"/>
                </a:lnTo>
                <a:close/>
              </a:path>
            </a:pathLst>
          </a:custGeom>
          <a:solidFill>
            <a:srgbClr val="E75E01"/>
          </a:solidFill>
          <a:ln w="12700">
            <a:solidFill>
              <a:srgbClr val="000000"/>
            </a:solidFill>
            <a:round/>
            <a:headEnd/>
            <a:tailEnd/>
          </a:ln>
        </p:spPr>
        <p:txBody>
          <a:bodyPr/>
          <a:lstStyle/>
          <a:p>
            <a:endParaRPr lang="en-US"/>
          </a:p>
        </p:txBody>
      </p:sp>
      <p:sp>
        <p:nvSpPr>
          <p:cNvPr id="5127" name="Freeform 9"/>
          <p:cNvSpPr>
            <a:spLocks/>
          </p:cNvSpPr>
          <p:nvPr/>
        </p:nvSpPr>
        <p:spPr bwMode="auto">
          <a:xfrm>
            <a:off x="1649413" y="2686050"/>
            <a:ext cx="1103312" cy="815975"/>
          </a:xfrm>
          <a:custGeom>
            <a:avLst/>
            <a:gdLst>
              <a:gd name="T0" fmla="*/ 2147483646 w 444"/>
              <a:gd name="T1" fmla="*/ 0 h 339"/>
              <a:gd name="T2" fmla="*/ 2147483646 w 444"/>
              <a:gd name="T3" fmla="*/ 2147483646 h 339"/>
              <a:gd name="T4" fmla="*/ 2147483646 w 444"/>
              <a:gd name="T5" fmla="*/ 2147483646 h 339"/>
              <a:gd name="T6" fmla="*/ 2147483646 w 444"/>
              <a:gd name="T7" fmla="*/ 2147483646 h 339"/>
              <a:gd name="T8" fmla="*/ 2147483646 w 444"/>
              <a:gd name="T9" fmla="*/ 2147483646 h 339"/>
              <a:gd name="T10" fmla="*/ 2147483646 w 444"/>
              <a:gd name="T11" fmla="*/ 2147483646 h 339"/>
              <a:gd name="T12" fmla="*/ 2147483646 w 444"/>
              <a:gd name="T13" fmla="*/ 2147483646 h 339"/>
              <a:gd name="T14" fmla="*/ 2147483646 w 444"/>
              <a:gd name="T15" fmla="*/ 2147483646 h 339"/>
              <a:gd name="T16" fmla="*/ 2147483646 w 444"/>
              <a:gd name="T17" fmla="*/ 2147483646 h 339"/>
              <a:gd name="T18" fmla="*/ 0 w 444"/>
              <a:gd name="T19" fmla="*/ 2147483646 h 339"/>
              <a:gd name="T20" fmla="*/ 0 w 444"/>
              <a:gd name="T21" fmla="*/ 2147483646 h 339"/>
              <a:gd name="T22" fmla="*/ 2147483646 w 444"/>
              <a:gd name="T23" fmla="*/ 2147483646 h 339"/>
              <a:gd name="T24" fmla="*/ 2147483646 w 444"/>
              <a:gd name="T25" fmla="*/ 2147483646 h 339"/>
              <a:gd name="T26" fmla="*/ 2147483646 w 444"/>
              <a:gd name="T27" fmla="*/ 2147483646 h 339"/>
              <a:gd name="T28" fmla="*/ 2147483646 w 444"/>
              <a:gd name="T29" fmla="*/ 2147483646 h 339"/>
              <a:gd name="T30" fmla="*/ 2147483646 w 444"/>
              <a:gd name="T31" fmla="*/ 2147483646 h 339"/>
              <a:gd name="T32" fmla="*/ 2147483646 w 444"/>
              <a:gd name="T33" fmla="*/ 2147483646 h 339"/>
              <a:gd name="T34" fmla="*/ 2147483646 w 444"/>
              <a:gd name="T35" fmla="*/ 2147483646 h 339"/>
              <a:gd name="T36" fmla="*/ 2147483646 w 444"/>
              <a:gd name="T37" fmla="*/ 2147483646 h 339"/>
              <a:gd name="T38" fmla="*/ 2147483646 w 444"/>
              <a:gd name="T39" fmla="*/ 2147483646 h 339"/>
              <a:gd name="T40" fmla="*/ 2147483646 w 444"/>
              <a:gd name="T41" fmla="*/ 2147483646 h 339"/>
              <a:gd name="T42" fmla="*/ 2147483646 w 444"/>
              <a:gd name="T43" fmla="*/ 2147483646 h 339"/>
              <a:gd name="T44" fmla="*/ 2147483646 w 444"/>
              <a:gd name="T45" fmla="*/ 2147483646 h 339"/>
              <a:gd name="T46" fmla="*/ 2147483646 w 444"/>
              <a:gd name="T47" fmla="*/ 2147483646 h 339"/>
              <a:gd name="T48" fmla="*/ 2147483646 w 444"/>
              <a:gd name="T49" fmla="*/ 2147483646 h 339"/>
              <a:gd name="T50" fmla="*/ 2147483646 w 444"/>
              <a:gd name="T51" fmla="*/ 2147483646 h 339"/>
              <a:gd name="T52" fmla="*/ 2147483646 w 444"/>
              <a:gd name="T53" fmla="*/ 0 h 3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339"/>
              <a:gd name="T83" fmla="*/ 444 w 444"/>
              <a:gd name="T84" fmla="*/ 339 h 3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339">
                <a:moveTo>
                  <a:pt x="97" y="0"/>
                </a:moveTo>
                <a:lnTo>
                  <a:pt x="84" y="7"/>
                </a:lnTo>
                <a:lnTo>
                  <a:pt x="76" y="37"/>
                </a:lnTo>
                <a:lnTo>
                  <a:pt x="68" y="62"/>
                </a:lnTo>
                <a:lnTo>
                  <a:pt x="62" y="82"/>
                </a:lnTo>
                <a:lnTo>
                  <a:pt x="54" y="104"/>
                </a:lnTo>
                <a:lnTo>
                  <a:pt x="45" y="126"/>
                </a:lnTo>
                <a:lnTo>
                  <a:pt x="33" y="150"/>
                </a:lnTo>
                <a:lnTo>
                  <a:pt x="17" y="178"/>
                </a:lnTo>
                <a:lnTo>
                  <a:pt x="0" y="205"/>
                </a:lnTo>
                <a:lnTo>
                  <a:pt x="0" y="264"/>
                </a:lnTo>
                <a:lnTo>
                  <a:pt x="249" y="315"/>
                </a:lnTo>
                <a:lnTo>
                  <a:pt x="364" y="339"/>
                </a:lnTo>
                <a:lnTo>
                  <a:pt x="388" y="221"/>
                </a:lnTo>
                <a:lnTo>
                  <a:pt x="403" y="211"/>
                </a:lnTo>
                <a:lnTo>
                  <a:pt x="389" y="185"/>
                </a:lnTo>
                <a:lnTo>
                  <a:pt x="396" y="158"/>
                </a:lnTo>
                <a:lnTo>
                  <a:pt x="444" y="113"/>
                </a:lnTo>
                <a:lnTo>
                  <a:pt x="411" y="72"/>
                </a:lnTo>
                <a:lnTo>
                  <a:pt x="273" y="43"/>
                </a:lnTo>
                <a:lnTo>
                  <a:pt x="254" y="55"/>
                </a:lnTo>
                <a:lnTo>
                  <a:pt x="229" y="35"/>
                </a:lnTo>
                <a:lnTo>
                  <a:pt x="207" y="56"/>
                </a:lnTo>
                <a:lnTo>
                  <a:pt x="186" y="35"/>
                </a:lnTo>
                <a:lnTo>
                  <a:pt x="131" y="36"/>
                </a:lnTo>
                <a:lnTo>
                  <a:pt x="138" y="3"/>
                </a:lnTo>
                <a:lnTo>
                  <a:pt x="97" y="0"/>
                </a:lnTo>
                <a:close/>
              </a:path>
            </a:pathLst>
          </a:custGeom>
          <a:solidFill>
            <a:srgbClr val="4B9FCD"/>
          </a:solidFill>
          <a:ln w="12700">
            <a:solidFill>
              <a:schemeClr val="tx1"/>
            </a:solidFill>
            <a:round/>
            <a:headEnd/>
            <a:tailEnd/>
          </a:ln>
        </p:spPr>
        <p:txBody>
          <a:bodyPr/>
          <a:lstStyle/>
          <a:p>
            <a:endParaRPr lang="en-US"/>
          </a:p>
        </p:txBody>
      </p:sp>
      <p:sp>
        <p:nvSpPr>
          <p:cNvPr id="5128" name="Freeform 10"/>
          <p:cNvSpPr>
            <a:spLocks/>
          </p:cNvSpPr>
          <p:nvPr/>
        </p:nvSpPr>
        <p:spPr bwMode="auto">
          <a:xfrm>
            <a:off x="2552700" y="2362200"/>
            <a:ext cx="795338" cy="1249363"/>
          </a:xfrm>
          <a:custGeom>
            <a:avLst/>
            <a:gdLst>
              <a:gd name="T0" fmla="*/ 2147483646 w 319"/>
              <a:gd name="T1" fmla="*/ 0 h 517"/>
              <a:gd name="T2" fmla="*/ 2147483646 w 319"/>
              <a:gd name="T3" fmla="*/ 2147483646 h 517"/>
              <a:gd name="T4" fmla="*/ 2147483646 w 319"/>
              <a:gd name="T5" fmla="*/ 2147483646 h 517"/>
              <a:gd name="T6" fmla="*/ 2147483646 w 319"/>
              <a:gd name="T7" fmla="*/ 2147483646 h 517"/>
              <a:gd name="T8" fmla="*/ 2147483646 w 319"/>
              <a:gd name="T9" fmla="*/ 2147483646 h 517"/>
              <a:gd name="T10" fmla="*/ 2147483646 w 319"/>
              <a:gd name="T11" fmla="*/ 2147483646 h 517"/>
              <a:gd name="T12" fmla="*/ 2147483646 w 319"/>
              <a:gd name="T13" fmla="*/ 2147483646 h 517"/>
              <a:gd name="T14" fmla="*/ 0 w 319"/>
              <a:gd name="T15" fmla="*/ 2147483646 h 517"/>
              <a:gd name="T16" fmla="*/ 2147483646 w 319"/>
              <a:gd name="T17" fmla="*/ 2147483646 h 517"/>
              <a:gd name="T18" fmla="*/ 2147483646 w 319"/>
              <a:gd name="T19" fmla="*/ 2147483646 h 517"/>
              <a:gd name="T20" fmla="*/ 2147483646 w 319"/>
              <a:gd name="T21" fmla="*/ 2147483646 h 517"/>
              <a:gd name="T22" fmla="*/ 2147483646 w 319"/>
              <a:gd name="T23" fmla="*/ 2147483646 h 517"/>
              <a:gd name="T24" fmla="*/ 2147483646 w 319"/>
              <a:gd name="T25" fmla="*/ 2147483646 h 517"/>
              <a:gd name="T26" fmla="*/ 2147483646 w 319"/>
              <a:gd name="T27" fmla="*/ 2147483646 h 517"/>
              <a:gd name="T28" fmla="*/ 2147483646 w 319"/>
              <a:gd name="T29" fmla="*/ 2147483646 h 517"/>
              <a:gd name="T30" fmla="*/ 2147483646 w 319"/>
              <a:gd name="T31" fmla="*/ 2147483646 h 517"/>
              <a:gd name="T32" fmla="*/ 2147483646 w 319"/>
              <a:gd name="T33" fmla="*/ 2147483646 h 517"/>
              <a:gd name="T34" fmla="*/ 2147483646 w 319"/>
              <a:gd name="T35" fmla="*/ 2147483646 h 517"/>
              <a:gd name="T36" fmla="*/ 2147483646 w 319"/>
              <a:gd name="T37" fmla="*/ 2147483646 h 517"/>
              <a:gd name="T38" fmla="*/ 2147483646 w 319"/>
              <a:gd name="T39" fmla="*/ 2147483646 h 517"/>
              <a:gd name="T40" fmla="*/ 2147483646 w 319"/>
              <a:gd name="T41" fmla="*/ 2147483646 h 517"/>
              <a:gd name="T42" fmla="*/ 2147483646 w 319"/>
              <a:gd name="T43" fmla="*/ 0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9"/>
              <a:gd name="T67" fmla="*/ 0 h 517"/>
              <a:gd name="T68" fmla="*/ 319 w 319"/>
              <a:gd name="T69" fmla="*/ 517 h 5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9" h="517">
                <a:moveTo>
                  <a:pt x="77" y="0"/>
                </a:moveTo>
                <a:lnTo>
                  <a:pt x="48" y="202"/>
                </a:lnTo>
                <a:lnTo>
                  <a:pt x="78" y="245"/>
                </a:lnTo>
                <a:lnTo>
                  <a:pt x="31" y="290"/>
                </a:lnTo>
                <a:lnTo>
                  <a:pt x="25" y="321"/>
                </a:lnTo>
                <a:lnTo>
                  <a:pt x="38" y="343"/>
                </a:lnTo>
                <a:lnTo>
                  <a:pt x="25" y="354"/>
                </a:lnTo>
                <a:lnTo>
                  <a:pt x="0" y="471"/>
                </a:lnTo>
                <a:lnTo>
                  <a:pt x="152" y="498"/>
                </a:lnTo>
                <a:lnTo>
                  <a:pt x="296" y="517"/>
                </a:lnTo>
                <a:lnTo>
                  <a:pt x="311" y="410"/>
                </a:lnTo>
                <a:lnTo>
                  <a:pt x="319" y="351"/>
                </a:lnTo>
                <a:lnTo>
                  <a:pt x="305" y="330"/>
                </a:lnTo>
                <a:lnTo>
                  <a:pt x="272" y="336"/>
                </a:lnTo>
                <a:lnTo>
                  <a:pt x="229" y="341"/>
                </a:lnTo>
                <a:lnTo>
                  <a:pt x="221" y="293"/>
                </a:lnTo>
                <a:lnTo>
                  <a:pt x="169" y="254"/>
                </a:lnTo>
                <a:lnTo>
                  <a:pt x="176" y="229"/>
                </a:lnTo>
                <a:lnTo>
                  <a:pt x="181" y="185"/>
                </a:lnTo>
                <a:lnTo>
                  <a:pt x="114" y="90"/>
                </a:lnTo>
                <a:lnTo>
                  <a:pt x="123" y="6"/>
                </a:lnTo>
                <a:lnTo>
                  <a:pt x="77" y="0"/>
                </a:lnTo>
                <a:close/>
              </a:path>
            </a:pathLst>
          </a:custGeom>
          <a:solidFill>
            <a:srgbClr val="4B9FCD"/>
          </a:solidFill>
          <a:ln w="12700">
            <a:solidFill>
              <a:srgbClr val="000000"/>
            </a:solidFill>
            <a:round/>
            <a:headEnd/>
            <a:tailEnd/>
          </a:ln>
        </p:spPr>
        <p:txBody>
          <a:bodyPr/>
          <a:lstStyle/>
          <a:p>
            <a:endParaRPr lang="en-US"/>
          </a:p>
        </p:txBody>
      </p:sp>
      <p:sp>
        <p:nvSpPr>
          <p:cNvPr id="5129" name="Freeform 11"/>
          <p:cNvSpPr>
            <a:spLocks/>
          </p:cNvSpPr>
          <p:nvPr/>
        </p:nvSpPr>
        <p:spPr bwMode="auto">
          <a:xfrm>
            <a:off x="3733800" y="4572000"/>
            <a:ext cx="1922463" cy="1725613"/>
          </a:xfrm>
          <a:custGeom>
            <a:avLst/>
            <a:gdLst>
              <a:gd name="T0" fmla="*/ 2147483646 w 773"/>
              <a:gd name="T1" fmla="*/ 0 h 716"/>
              <a:gd name="T2" fmla="*/ 2147483646 w 773"/>
              <a:gd name="T3" fmla="*/ 2147483646 h 716"/>
              <a:gd name="T4" fmla="*/ 2147483646 w 773"/>
              <a:gd name="T5" fmla="*/ 2147483646 h 716"/>
              <a:gd name="T6" fmla="*/ 2147483646 w 773"/>
              <a:gd name="T7" fmla="*/ 2147483646 h 716"/>
              <a:gd name="T8" fmla="*/ 2147483646 w 773"/>
              <a:gd name="T9" fmla="*/ 2147483646 h 716"/>
              <a:gd name="T10" fmla="*/ 2147483646 w 773"/>
              <a:gd name="T11" fmla="*/ 2147483646 h 716"/>
              <a:gd name="T12" fmla="*/ 2147483646 w 773"/>
              <a:gd name="T13" fmla="*/ 2147483646 h 716"/>
              <a:gd name="T14" fmla="*/ 2147483646 w 773"/>
              <a:gd name="T15" fmla="*/ 2147483646 h 716"/>
              <a:gd name="T16" fmla="*/ 2147483646 w 773"/>
              <a:gd name="T17" fmla="*/ 2147483646 h 716"/>
              <a:gd name="T18" fmla="*/ 2147483646 w 773"/>
              <a:gd name="T19" fmla="*/ 2147483646 h 716"/>
              <a:gd name="T20" fmla="*/ 2147483646 w 773"/>
              <a:gd name="T21" fmla="*/ 2147483646 h 716"/>
              <a:gd name="T22" fmla="*/ 2147483646 w 773"/>
              <a:gd name="T23" fmla="*/ 2147483646 h 716"/>
              <a:gd name="T24" fmla="*/ 2147483646 w 773"/>
              <a:gd name="T25" fmla="*/ 2147483646 h 716"/>
              <a:gd name="T26" fmla="*/ 2147483646 w 773"/>
              <a:gd name="T27" fmla="*/ 2147483646 h 716"/>
              <a:gd name="T28" fmla="*/ 2147483646 w 773"/>
              <a:gd name="T29" fmla="*/ 2147483646 h 716"/>
              <a:gd name="T30" fmla="*/ 2147483646 w 773"/>
              <a:gd name="T31" fmla="*/ 2147483646 h 716"/>
              <a:gd name="T32" fmla="*/ 2147483646 w 773"/>
              <a:gd name="T33" fmla="*/ 2147483646 h 716"/>
              <a:gd name="T34" fmla="*/ 2147483646 w 773"/>
              <a:gd name="T35" fmla="*/ 2147483646 h 716"/>
              <a:gd name="T36" fmla="*/ 2147483646 w 773"/>
              <a:gd name="T37" fmla="*/ 2147483646 h 716"/>
              <a:gd name="T38" fmla="*/ 2147483646 w 773"/>
              <a:gd name="T39" fmla="*/ 2147483646 h 716"/>
              <a:gd name="T40" fmla="*/ 2147483646 w 773"/>
              <a:gd name="T41" fmla="*/ 2147483646 h 716"/>
              <a:gd name="T42" fmla="*/ 2147483646 w 773"/>
              <a:gd name="T43" fmla="*/ 2147483646 h 716"/>
              <a:gd name="T44" fmla="*/ 2147483646 w 773"/>
              <a:gd name="T45" fmla="*/ 2147483646 h 716"/>
              <a:gd name="T46" fmla="*/ 2147483646 w 773"/>
              <a:gd name="T47" fmla="*/ 2147483646 h 716"/>
              <a:gd name="T48" fmla="*/ 2147483646 w 773"/>
              <a:gd name="T49" fmla="*/ 2147483646 h 716"/>
              <a:gd name="T50" fmla="*/ 2147483646 w 773"/>
              <a:gd name="T51" fmla="*/ 2147483646 h 716"/>
              <a:gd name="T52" fmla="*/ 2147483646 w 773"/>
              <a:gd name="T53" fmla="*/ 2147483646 h 716"/>
              <a:gd name="T54" fmla="*/ 2147483646 w 773"/>
              <a:gd name="T55" fmla="*/ 2147483646 h 716"/>
              <a:gd name="T56" fmla="*/ 2147483646 w 773"/>
              <a:gd name="T57" fmla="*/ 2147483646 h 716"/>
              <a:gd name="T58" fmla="*/ 2147483646 w 773"/>
              <a:gd name="T59" fmla="*/ 2147483646 h 716"/>
              <a:gd name="T60" fmla="*/ 2147483646 w 773"/>
              <a:gd name="T61" fmla="*/ 2147483646 h 716"/>
              <a:gd name="T62" fmla="*/ 2147483646 w 773"/>
              <a:gd name="T63" fmla="*/ 2147483646 h 716"/>
              <a:gd name="T64" fmla="*/ 2147483646 w 773"/>
              <a:gd name="T65" fmla="*/ 2147483646 h 716"/>
              <a:gd name="T66" fmla="*/ 2147483646 w 773"/>
              <a:gd name="T67" fmla="*/ 2147483646 h 716"/>
              <a:gd name="T68" fmla="*/ 2147483646 w 773"/>
              <a:gd name="T69" fmla="*/ 2147483646 h 716"/>
              <a:gd name="T70" fmla="*/ 2147483646 w 773"/>
              <a:gd name="T71" fmla="*/ 2147483646 h 716"/>
              <a:gd name="T72" fmla="*/ 2147483646 w 773"/>
              <a:gd name="T73" fmla="*/ 2147483646 h 716"/>
              <a:gd name="T74" fmla="*/ 2147483646 w 773"/>
              <a:gd name="T75" fmla="*/ 2147483646 h 716"/>
              <a:gd name="T76" fmla="*/ 2147483646 w 773"/>
              <a:gd name="T77" fmla="*/ 2147483646 h 716"/>
              <a:gd name="T78" fmla="*/ 2147483646 w 773"/>
              <a:gd name="T79" fmla="*/ 2147483646 h 716"/>
              <a:gd name="T80" fmla="*/ 2147483646 w 773"/>
              <a:gd name="T81" fmla="*/ 2147483646 h 716"/>
              <a:gd name="T82" fmla="*/ 2147483646 w 773"/>
              <a:gd name="T83" fmla="*/ 2147483646 h 716"/>
              <a:gd name="T84" fmla="*/ 2147483646 w 773"/>
              <a:gd name="T85" fmla="*/ 2147483646 h 716"/>
              <a:gd name="T86" fmla="*/ 2147483646 w 773"/>
              <a:gd name="T87" fmla="*/ 2147483646 h 716"/>
              <a:gd name="T88" fmla="*/ 2147483646 w 773"/>
              <a:gd name="T89" fmla="*/ 2147483646 h 716"/>
              <a:gd name="T90" fmla="*/ 2147483646 w 773"/>
              <a:gd name="T91" fmla="*/ 2147483646 h 716"/>
              <a:gd name="T92" fmla="*/ 0 w 773"/>
              <a:gd name="T93" fmla="*/ 2147483646 h 716"/>
              <a:gd name="T94" fmla="*/ 0 w 773"/>
              <a:gd name="T95" fmla="*/ 2147483646 h 716"/>
              <a:gd name="T96" fmla="*/ 2147483646 w 773"/>
              <a:gd name="T97" fmla="*/ 2147483646 h 716"/>
              <a:gd name="T98" fmla="*/ 2147483646 w 773"/>
              <a:gd name="T99" fmla="*/ 2147483646 h 716"/>
              <a:gd name="T100" fmla="*/ 2147483646 w 773"/>
              <a:gd name="T101" fmla="*/ 0 h 7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73"/>
              <a:gd name="T154" fmla="*/ 0 h 716"/>
              <a:gd name="T155" fmla="*/ 773 w 773"/>
              <a:gd name="T156" fmla="*/ 716 h 7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73" h="716">
                <a:moveTo>
                  <a:pt x="224" y="0"/>
                </a:moveTo>
                <a:lnTo>
                  <a:pt x="395" y="6"/>
                </a:lnTo>
                <a:lnTo>
                  <a:pt x="395" y="136"/>
                </a:lnTo>
                <a:lnTo>
                  <a:pt x="482" y="172"/>
                </a:lnTo>
                <a:lnTo>
                  <a:pt x="506" y="160"/>
                </a:lnTo>
                <a:lnTo>
                  <a:pt x="563" y="188"/>
                </a:lnTo>
                <a:lnTo>
                  <a:pt x="597" y="186"/>
                </a:lnTo>
                <a:lnTo>
                  <a:pt x="663" y="158"/>
                </a:lnTo>
                <a:lnTo>
                  <a:pt x="701" y="185"/>
                </a:lnTo>
                <a:lnTo>
                  <a:pt x="734" y="192"/>
                </a:lnTo>
                <a:lnTo>
                  <a:pt x="734" y="298"/>
                </a:lnTo>
                <a:lnTo>
                  <a:pt x="773" y="364"/>
                </a:lnTo>
                <a:lnTo>
                  <a:pt x="764" y="454"/>
                </a:lnTo>
                <a:lnTo>
                  <a:pt x="722" y="490"/>
                </a:lnTo>
                <a:lnTo>
                  <a:pt x="713" y="457"/>
                </a:lnTo>
                <a:lnTo>
                  <a:pt x="701" y="472"/>
                </a:lnTo>
                <a:lnTo>
                  <a:pt x="710" y="493"/>
                </a:lnTo>
                <a:lnTo>
                  <a:pt x="635" y="547"/>
                </a:lnTo>
                <a:lnTo>
                  <a:pt x="617" y="550"/>
                </a:lnTo>
                <a:lnTo>
                  <a:pt x="578" y="577"/>
                </a:lnTo>
                <a:lnTo>
                  <a:pt x="578" y="592"/>
                </a:lnTo>
                <a:lnTo>
                  <a:pt x="566" y="595"/>
                </a:lnTo>
                <a:lnTo>
                  <a:pt x="575" y="613"/>
                </a:lnTo>
                <a:lnTo>
                  <a:pt x="554" y="640"/>
                </a:lnTo>
                <a:lnTo>
                  <a:pt x="566" y="679"/>
                </a:lnTo>
                <a:lnTo>
                  <a:pt x="578" y="692"/>
                </a:lnTo>
                <a:lnTo>
                  <a:pt x="575" y="716"/>
                </a:lnTo>
                <a:lnTo>
                  <a:pt x="545" y="716"/>
                </a:lnTo>
                <a:lnTo>
                  <a:pt x="518" y="704"/>
                </a:lnTo>
                <a:lnTo>
                  <a:pt x="500" y="707"/>
                </a:lnTo>
                <a:lnTo>
                  <a:pt x="440" y="686"/>
                </a:lnTo>
                <a:lnTo>
                  <a:pt x="413" y="604"/>
                </a:lnTo>
                <a:lnTo>
                  <a:pt x="371" y="565"/>
                </a:lnTo>
                <a:lnTo>
                  <a:pt x="334" y="493"/>
                </a:lnTo>
                <a:lnTo>
                  <a:pt x="317" y="486"/>
                </a:lnTo>
                <a:lnTo>
                  <a:pt x="297" y="468"/>
                </a:lnTo>
                <a:lnTo>
                  <a:pt x="278" y="468"/>
                </a:lnTo>
                <a:lnTo>
                  <a:pt x="249" y="462"/>
                </a:lnTo>
                <a:lnTo>
                  <a:pt x="227" y="468"/>
                </a:lnTo>
                <a:lnTo>
                  <a:pt x="212" y="504"/>
                </a:lnTo>
                <a:lnTo>
                  <a:pt x="189" y="510"/>
                </a:lnTo>
                <a:lnTo>
                  <a:pt x="140" y="482"/>
                </a:lnTo>
                <a:lnTo>
                  <a:pt x="111" y="448"/>
                </a:lnTo>
                <a:lnTo>
                  <a:pt x="106" y="407"/>
                </a:lnTo>
                <a:lnTo>
                  <a:pt x="85" y="379"/>
                </a:lnTo>
                <a:lnTo>
                  <a:pt x="36" y="340"/>
                </a:lnTo>
                <a:lnTo>
                  <a:pt x="0" y="299"/>
                </a:lnTo>
                <a:lnTo>
                  <a:pt x="0" y="282"/>
                </a:lnTo>
                <a:lnTo>
                  <a:pt x="117" y="283"/>
                </a:lnTo>
                <a:lnTo>
                  <a:pt x="212" y="291"/>
                </a:lnTo>
                <a:lnTo>
                  <a:pt x="224" y="0"/>
                </a:lnTo>
                <a:close/>
              </a:path>
            </a:pathLst>
          </a:custGeom>
          <a:solidFill>
            <a:srgbClr val="538022"/>
          </a:solidFill>
          <a:ln w="12700">
            <a:solidFill>
              <a:srgbClr val="000000"/>
            </a:solidFill>
            <a:round/>
            <a:headEnd/>
            <a:tailEnd/>
          </a:ln>
        </p:spPr>
        <p:txBody>
          <a:bodyPr/>
          <a:lstStyle/>
          <a:p>
            <a:endParaRPr lang="en-US"/>
          </a:p>
        </p:txBody>
      </p:sp>
      <p:sp>
        <p:nvSpPr>
          <p:cNvPr id="2058" name="Freeform 12"/>
          <p:cNvSpPr>
            <a:spLocks/>
          </p:cNvSpPr>
          <p:nvPr/>
        </p:nvSpPr>
        <p:spPr bwMode="auto">
          <a:xfrm>
            <a:off x="4278313" y="4495800"/>
            <a:ext cx="1190625" cy="555625"/>
          </a:xfrm>
          <a:custGeom>
            <a:avLst/>
            <a:gdLst>
              <a:gd name="T0" fmla="*/ 2147483647 w 478"/>
              <a:gd name="T1" fmla="*/ 0 h 230"/>
              <a:gd name="T2" fmla="*/ 0 w 478"/>
              <a:gd name="T3" fmla="*/ 2147483647 h 230"/>
              <a:gd name="T4" fmla="*/ 2147483647 w 478"/>
              <a:gd name="T5" fmla="*/ 2147483647 h 230"/>
              <a:gd name="T6" fmla="*/ 2147483647 w 478"/>
              <a:gd name="T7" fmla="*/ 2147483647 h 230"/>
              <a:gd name="T8" fmla="*/ 2147483647 w 478"/>
              <a:gd name="T9" fmla="*/ 2147483647 h 230"/>
              <a:gd name="T10" fmla="*/ 2147483647 w 478"/>
              <a:gd name="T11" fmla="*/ 2147483647 h 230"/>
              <a:gd name="T12" fmla="*/ 2147483647 w 478"/>
              <a:gd name="T13" fmla="*/ 2147483647 h 230"/>
              <a:gd name="T14" fmla="*/ 2147483647 w 478"/>
              <a:gd name="T15" fmla="*/ 2147483647 h 230"/>
              <a:gd name="T16" fmla="*/ 2147483647 w 478"/>
              <a:gd name="T17" fmla="*/ 2147483647 h 230"/>
              <a:gd name="T18" fmla="*/ 2147483647 w 478"/>
              <a:gd name="T19" fmla="*/ 2147483647 h 230"/>
              <a:gd name="T20" fmla="*/ 2147483647 w 478"/>
              <a:gd name="T21" fmla="*/ 2147483647 h 230"/>
              <a:gd name="T22" fmla="*/ 2147483647 w 478"/>
              <a:gd name="T23" fmla="*/ 2147483647 h 230"/>
              <a:gd name="T24" fmla="*/ 2147483647 w 478"/>
              <a:gd name="T25" fmla="*/ 0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
              <a:gd name="T40" fmla="*/ 0 h 230"/>
              <a:gd name="T41" fmla="*/ 478 w 478"/>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 h="230">
                <a:moveTo>
                  <a:pt x="3" y="0"/>
                </a:moveTo>
                <a:lnTo>
                  <a:pt x="0" y="41"/>
                </a:lnTo>
                <a:lnTo>
                  <a:pt x="170" y="47"/>
                </a:lnTo>
                <a:lnTo>
                  <a:pt x="171" y="178"/>
                </a:lnTo>
                <a:lnTo>
                  <a:pt x="258" y="214"/>
                </a:lnTo>
                <a:lnTo>
                  <a:pt x="282" y="201"/>
                </a:lnTo>
                <a:lnTo>
                  <a:pt x="337" y="230"/>
                </a:lnTo>
                <a:lnTo>
                  <a:pt x="373" y="229"/>
                </a:lnTo>
                <a:lnTo>
                  <a:pt x="439" y="201"/>
                </a:lnTo>
                <a:lnTo>
                  <a:pt x="478" y="228"/>
                </a:lnTo>
                <a:lnTo>
                  <a:pt x="478" y="86"/>
                </a:lnTo>
                <a:lnTo>
                  <a:pt x="466" y="3"/>
                </a:lnTo>
                <a:lnTo>
                  <a:pt x="3" y="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1" name="Freeform 13"/>
          <p:cNvSpPr>
            <a:spLocks/>
          </p:cNvSpPr>
          <p:nvPr/>
        </p:nvSpPr>
        <p:spPr bwMode="auto">
          <a:xfrm>
            <a:off x="5776913" y="3517900"/>
            <a:ext cx="579437" cy="925513"/>
          </a:xfrm>
          <a:custGeom>
            <a:avLst/>
            <a:gdLst>
              <a:gd name="T0" fmla="*/ 2147483646 w 232"/>
              <a:gd name="T1" fmla="*/ 2147483646 h 383"/>
              <a:gd name="T2" fmla="*/ 2147483646 w 232"/>
              <a:gd name="T3" fmla="*/ 0 h 383"/>
              <a:gd name="T4" fmla="*/ 2147483646 w 232"/>
              <a:gd name="T5" fmla="*/ 2147483646 h 383"/>
              <a:gd name="T6" fmla="*/ 2147483646 w 232"/>
              <a:gd name="T7" fmla="*/ 2147483646 h 383"/>
              <a:gd name="T8" fmla="*/ 2147483646 w 232"/>
              <a:gd name="T9" fmla="*/ 2147483646 h 383"/>
              <a:gd name="T10" fmla="*/ 2147483646 w 232"/>
              <a:gd name="T11" fmla="*/ 2147483646 h 383"/>
              <a:gd name="T12" fmla="*/ 2147483646 w 232"/>
              <a:gd name="T13" fmla="*/ 2147483646 h 383"/>
              <a:gd name="T14" fmla="*/ 2147483646 w 232"/>
              <a:gd name="T15" fmla="*/ 2147483646 h 383"/>
              <a:gd name="T16" fmla="*/ 2147483646 w 232"/>
              <a:gd name="T17" fmla="*/ 2147483646 h 383"/>
              <a:gd name="T18" fmla="*/ 2147483646 w 232"/>
              <a:gd name="T19" fmla="*/ 2147483646 h 383"/>
              <a:gd name="T20" fmla="*/ 2147483646 w 232"/>
              <a:gd name="T21" fmla="*/ 2147483646 h 383"/>
              <a:gd name="T22" fmla="*/ 2147483646 w 232"/>
              <a:gd name="T23" fmla="*/ 2147483646 h 383"/>
              <a:gd name="T24" fmla="*/ 2147483646 w 232"/>
              <a:gd name="T25" fmla="*/ 2147483646 h 383"/>
              <a:gd name="T26" fmla="*/ 2147483646 w 232"/>
              <a:gd name="T27" fmla="*/ 2147483646 h 383"/>
              <a:gd name="T28" fmla="*/ 2147483646 w 232"/>
              <a:gd name="T29" fmla="*/ 2147483646 h 383"/>
              <a:gd name="T30" fmla="*/ 2147483646 w 232"/>
              <a:gd name="T31" fmla="*/ 2147483646 h 383"/>
              <a:gd name="T32" fmla="*/ 2147483646 w 232"/>
              <a:gd name="T33" fmla="*/ 2147483646 h 383"/>
              <a:gd name="T34" fmla="*/ 0 w 232"/>
              <a:gd name="T35" fmla="*/ 2147483646 h 383"/>
              <a:gd name="T36" fmla="*/ 2147483646 w 232"/>
              <a:gd name="T37" fmla="*/ 2147483646 h 383"/>
              <a:gd name="T38" fmla="*/ 2147483646 w 232"/>
              <a:gd name="T39" fmla="*/ 2147483646 h 383"/>
              <a:gd name="T40" fmla="*/ 2147483646 w 232"/>
              <a:gd name="T41" fmla="*/ 2147483646 h 383"/>
              <a:gd name="T42" fmla="*/ 2147483646 w 232"/>
              <a:gd name="T43" fmla="*/ 2147483646 h 383"/>
              <a:gd name="T44" fmla="*/ 2147483646 w 232"/>
              <a:gd name="T45" fmla="*/ 2147483646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solidFill>
            <a:srgbClr val="4B9FCD"/>
          </a:solidFill>
          <a:ln w="12700">
            <a:solidFill>
              <a:srgbClr val="000000"/>
            </a:solidFill>
            <a:round/>
            <a:headEnd/>
            <a:tailEnd/>
          </a:ln>
        </p:spPr>
        <p:txBody>
          <a:bodyPr/>
          <a:lstStyle/>
          <a:p>
            <a:endParaRPr lang="en-US"/>
          </a:p>
        </p:txBody>
      </p:sp>
      <p:sp>
        <p:nvSpPr>
          <p:cNvPr id="5132" name="Freeform 14"/>
          <p:cNvSpPr>
            <a:spLocks/>
          </p:cNvSpPr>
          <p:nvPr/>
        </p:nvSpPr>
        <p:spPr bwMode="auto">
          <a:xfrm>
            <a:off x="4210050" y="2508250"/>
            <a:ext cx="925513" cy="528638"/>
          </a:xfrm>
          <a:custGeom>
            <a:avLst/>
            <a:gdLst>
              <a:gd name="T0" fmla="*/ 2147483646 w 372"/>
              <a:gd name="T1" fmla="*/ 0 h 218"/>
              <a:gd name="T2" fmla="*/ 2147483646 w 372"/>
              <a:gd name="T3" fmla="*/ 2147483646 h 218"/>
              <a:gd name="T4" fmla="*/ 2147483646 w 372"/>
              <a:gd name="T5" fmla="*/ 2147483646 h 218"/>
              <a:gd name="T6" fmla="*/ 2147483646 w 372"/>
              <a:gd name="T7" fmla="*/ 2147483646 h 218"/>
              <a:gd name="T8" fmla="*/ 2147483646 w 372"/>
              <a:gd name="T9" fmla="*/ 2147483646 h 218"/>
              <a:gd name="T10" fmla="*/ 2147483646 w 372"/>
              <a:gd name="T11" fmla="*/ 2147483646 h 218"/>
              <a:gd name="T12" fmla="*/ 2147483646 w 372"/>
              <a:gd name="T13" fmla="*/ 2147483646 h 218"/>
              <a:gd name="T14" fmla="*/ 0 w 372"/>
              <a:gd name="T15" fmla="*/ 2147483646 h 218"/>
              <a:gd name="T16" fmla="*/ 2147483646 w 372"/>
              <a:gd name="T17" fmla="*/ 0 h 2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2"/>
              <a:gd name="T28" fmla="*/ 0 h 218"/>
              <a:gd name="T29" fmla="*/ 372 w 372"/>
              <a:gd name="T30" fmla="*/ 218 h 2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2" h="218">
                <a:moveTo>
                  <a:pt x="1" y="0"/>
                </a:moveTo>
                <a:lnTo>
                  <a:pt x="312" y="7"/>
                </a:lnTo>
                <a:lnTo>
                  <a:pt x="335" y="71"/>
                </a:lnTo>
                <a:lnTo>
                  <a:pt x="357" y="120"/>
                </a:lnTo>
                <a:lnTo>
                  <a:pt x="372" y="200"/>
                </a:lnTo>
                <a:lnTo>
                  <a:pt x="363" y="218"/>
                </a:lnTo>
                <a:lnTo>
                  <a:pt x="248" y="215"/>
                </a:lnTo>
                <a:lnTo>
                  <a:pt x="0" y="211"/>
                </a:lnTo>
                <a:lnTo>
                  <a:pt x="1" y="0"/>
                </a:lnTo>
                <a:close/>
              </a:path>
            </a:pathLst>
          </a:custGeom>
          <a:solidFill>
            <a:srgbClr val="E75E01"/>
          </a:solidFill>
          <a:ln w="12700">
            <a:solidFill>
              <a:srgbClr val="000000"/>
            </a:solidFill>
            <a:round/>
            <a:headEnd/>
            <a:tailEnd/>
          </a:ln>
        </p:spPr>
        <p:txBody>
          <a:bodyPr/>
          <a:lstStyle/>
          <a:p>
            <a:endParaRPr lang="en-US"/>
          </a:p>
        </p:txBody>
      </p:sp>
      <p:sp>
        <p:nvSpPr>
          <p:cNvPr id="3" name="Freeform 15"/>
          <p:cNvSpPr>
            <a:spLocks/>
          </p:cNvSpPr>
          <p:nvPr/>
        </p:nvSpPr>
        <p:spPr bwMode="auto">
          <a:xfrm>
            <a:off x="4168775" y="3525838"/>
            <a:ext cx="1160463" cy="508000"/>
          </a:xfrm>
          <a:custGeom>
            <a:avLst/>
            <a:gdLst>
              <a:gd name="T0" fmla="*/ 2147483647 w 466"/>
              <a:gd name="T1" fmla="*/ 0 h 210"/>
              <a:gd name="T2" fmla="*/ 0 w 466"/>
              <a:gd name="T3" fmla="*/ 2147483647 h 210"/>
              <a:gd name="T4" fmla="*/ 2147483647 w 466"/>
              <a:gd name="T5" fmla="*/ 2147483647 h 210"/>
              <a:gd name="T6" fmla="*/ 2147483647 w 466"/>
              <a:gd name="T7" fmla="*/ 2147483647 h 210"/>
              <a:gd name="T8" fmla="*/ 2147483647 w 466"/>
              <a:gd name="T9" fmla="*/ 2147483647 h 210"/>
              <a:gd name="T10" fmla="*/ 2147483647 w 466"/>
              <a:gd name="T11" fmla="*/ 2147483647 h 210"/>
              <a:gd name="T12" fmla="*/ 2147483647 w 466"/>
              <a:gd name="T13" fmla="*/ 2147483647 h 210"/>
              <a:gd name="T14" fmla="*/ 2147483647 w 466"/>
              <a:gd name="T15" fmla="*/ 2147483647 h 210"/>
              <a:gd name="T16" fmla="*/ 2147483647 w 466"/>
              <a:gd name="T17" fmla="*/ 2147483647 h 210"/>
              <a:gd name="T18" fmla="*/ 2147483647 w 466"/>
              <a:gd name="T19" fmla="*/ 2147483647 h 210"/>
              <a:gd name="T20" fmla="*/ 2147483647 w 466"/>
              <a:gd name="T21" fmla="*/ 2147483647 h 210"/>
              <a:gd name="T22" fmla="*/ 2147483647 w 466"/>
              <a:gd name="T23" fmla="*/ 2147483647 h 210"/>
              <a:gd name="T24" fmla="*/ 2147483647 w 466"/>
              <a:gd name="T25" fmla="*/ 2147483647 h 210"/>
              <a:gd name="T26" fmla="*/ 2147483647 w 466"/>
              <a:gd name="T27" fmla="*/ 2147483647 h 210"/>
              <a:gd name="T28" fmla="*/ 2147483647 w 466"/>
              <a:gd name="T29" fmla="*/ 0 h 2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6"/>
              <a:gd name="T46" fmla="*/ 0 h 210"/>
              <a:gd name="T47" fmla="*/ 466 w 466"/>
              <a:gd name="T48" fmla="*/ 210 h 2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6" h="210">
                <a:moveTo>
                  <a:pt x="5" y="0"/>
                </a:moveTo>
                <a:lnTo>
                  <a:pt x="0" y="139"/>
                </a:lnTo>
                <a:lnTo>
                  <a:pt x="105" y="142"/>
                </a:lnTo>
                <a:lnTo>
                  <a:pt x="104" y="210"/>
                </a:lnTo>
                <a:lnTo>
                  <a:pt x="246" y="208"/>
                </a:lnTo>
                <a:lnTo>
                  <a:pt x="373" y="206"/>
                </a:lnTo>
                <a:lnTo>
                  <a:pt x="466" y="208"/>
                </a:lnTo>
                <a:lnTo>
                  <a:pt x="437" y="149"/>
                </a:lnTo>
                <a:lnTo>
                  <a:pt x="417" y="94"/>
                </a:lnTo>
                <a:lnTo>
                  <a:pt x="395" y="37"/>
                </a:lnTo>
                <a:lnTo>
                  <a:pt x="342" y="1"/>
                </a:lnTo>
                <a:lnTo>
                  <a:pt x="318" y="22"/>
                </a:lnTo>
                <a:lnTo>
                  <a:pt x="289" y="7"/>
                </a:lnTo>
                <a:lnTo>
                  <a:pt x="162" y="3"/>
                </a:lnTo>
                <a:lnTo>
                  <a:pt x="5" y="0"/>
                </a:lnTo>
                <a:close/>
              </a:path>
            </a:pathLst>
          </a:custGeom>
          <a:solidFill>
            <a:srgbClr val="EEC100"/>
          </a:solidFill>
          <a:ln w="12700">
            <a:solidFill>
              <a:srgbClr val="000000"/>
            </a:solidFill>
            <a:round/>
            <a:headEnd/>
            <a:tailEnd/>
          </a:ln>
        </p:spPr>
        <p:txBody>
          <a:bodyPr/>
          <a:lstStyle/>
          <a:p>
            <a:pPr eaLnBrk="1" hangingPunct="1">
              <a:defRPr/>
            </a:pPr>
            <a:endParaRPr lang="en-US">
              <a:latin typeface="Arial" charset="0"/>
            </a:endParaRPr>
          </a:p>
        </p:txBody>
      </p:sp>
      <p:sp>
        <p:nvSpPr>
          <p:cNvPr id="2062" name="Freeform 16"/>
          <p:cNvSpPr>
            <a:spLocks/>
          </p:cNvSpPr>
          <p:nvPr/>
        </p:nvSpPr>
        <p:spPr bwMode="auto">
          <a:xfrm>
            <a:off x="4981575" y="2447925"/>
            <a:ext cx="911225" cy="993775"/>
          </a:xfrm>
          <a:custGeom>
            <a:avLst/>
            <a:gdLst>
              <a:gd name="T0" fmla="*/ 0 w 366"/>
              <a:gd name="T1" fmla="*/ 2147483647 h 412"/>
              <a:gd name="T2" fmla="*/ 2147483647 w 366"/>
              <a:gd name="T3" fmla="*/ 2147483647 h 412"/>
              <a:gd name="T4" fmla="*/ 2147483647 w 366"/>
              <a:gd name="T5" fmla="*/ 0 h 412"/>
              <a:gd name="T6" fmla="*/ 2147483647 w 366"/>
              <a:gd name="T7" fmla="*/ 2147483647 h 412"/>
              <a:gd name="T8" fmla="*/ 2147483647 w 366"/>
              <a:gd name="T9" fmla="*/ 2147483647 h 412"/>
              <a:gd name="T10" fmla="*/ 2147483647 w 366"/>
              <a:gd name="T11" fmla="*/ 2147483647 h 412"/>
              <a:gd name="T12" fmla="*/ 2147483647 w 366"/>
              <a:gd name="T13" fmla="*/ 2147483647 h 412"/>
              <a:gd name="T14" fmla="*/ 2147483647 w 366"/>
              <a:gd name="T15" fmla="*/ 2147483647 h 412"/>
              <a:gd name="T16" fmla="*/ 2147483647 w 366"/>
              <a:gd name="T17" fmla="*/ 2147483647 h 412"/>
              <a:gd name="T18" fmla="*/ 2147483647 w 366"/>
              <a:gd name="T19" fmla="*/ 2147483647 h 412"/>
              <a:gd name="T20" fmla="*/ 2147483647 w 366"/>
              <a:gd name="T21" fmla="*/ 2147483647 h 412"/>
              <a:gd name="T22" fmla="*/ 2147483647 w 366"/>
              <a:gd name="T23" fmla="*/ 2147483647 h 412"/>
              <a:gd name="T24" fmla="*/ 2147483647 w 366"/>
              <a:gd name="T25" fmla="*/ 2147483647 h 412"/>
              <a:gd name="T26" fmla="*/ 2147483647 w 366"/>
              <a:gd name="T27" fmla="*/ 2147483647 h 412"/>
              <a:gd name="T28" fmla="*/ 2147483647 w 366"/>
              <a:gd name="T29" fmla="*/ 2147483647 h 412"/>
              <a:gd name="T30" fmla="*/ 2147483647 w 366"/>
              <a:gd name="T31" fmla="*/ 2147483647 h 412"/>
              <a:gd name="T32" fmla="*/ 2147483647 w 366"/>
              <a:gd name="T33" fmla="*/ 2147483647 h 412"/>
              <a:gd name="T34" fmla="*/ 2147483647 w 366"/>
              <a:gd name="T35" fmla="*/ 2147483647 h 412"/>
              <a:gd name="T36" fmla="*/ 2147483647 w 366"/>
              <a:gd name="T37" fmla="*/ 2147483647 h 412"/>
              <a:gd name="T38" fmla="*/ 2147483647 w 366"/>
              <a:gd name="T39" fmla="*/ 2147483647 h 412"/>
              <a:gd name="T40" fmla="*/ 2147483647 w 366"/>
              <a:gd name="T41" fmla="*/ 2147483647 h 412"/>
              <a:gd name="T42" fmla="*/ 2147483647 w 366"/>
              <a:gd name="T43" fmla="*/ 2147483647 h 412"/>
              <a:gd name="T44" fmla="*/ 2147483647 w 366"/>
              <a:gd name="T45" fmla="*/ 2147483647 h 412"/>
              <a:gd name="T46" fmla="*/ 2147483647 w 366"/>
              <a:gd name="T47" fmla="*/ 2147483647 h 412"/>
              <a:gd name="T48" fmla="*/ 2147483647 w 366"/>
              <a:gd name="T49" fmla="*/ 2147483647 h 412"/>
              <a:gd name="T50" fmla="*/ 2147483647 w 366"/>
              <a:gd name="T51" fmla="*/ 2147483647 h 412"/>
              <a:gd name="T52" fmla="*/ 2147483647 w 366"/>
              <a:gd name="T53" fmla="*/ 2147483647 h 412"/>
              <a:gd name="T54" fmla="*/ 2147483647 w 366"/>
              <a:gd name="T55" fmla="*/ 2147483647 h 412"/>
              <a:gd name="T56" fmla="*/ 2147483647 w 366"/>
              <a:gd name="T57" fmla="*/ 2147483647 h 412"/>
              <a:gd name="T58" fmla="*/ 2147483647 w 366"/>
              <a:gd name="T59" fmla="*/ 2147483647 h 412"/>
              <a:gd name="T60" fmla="*/ 0 w 366"/>
              <a:gd name="T61" fmla="*/ 2147483647 h 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6"/>
              <a:gd name="T94" fmla="*/ 0 h 412"/>
              <a:gd name="T95" fmla="*/ 366 w 366"/>
              <a:gd name="T96" fmla="*/ 412 h 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6" h="412">
                <a:moveTo>
                  <a:pt x="0" y="32"/>
                </a:moveTo>
                <a:lnTo>
                  <a:pt x="96" y="32"/>
                </a:lnTo>
                <a:lnTo>
                  <a:pt x="95" y="0"/>
                </a:lnTo>
                <a:lnTo>
                  <a:pt x="116" y="9"/>
                </a:lnTo>
                <a:lnTo>
                  <a:pt x="120" y="34"/>
                </a:lnTo>
                <a:lnTo>
                  <a:pt x="166" y="61"/>
                </a:lnTo>
                <a:lnTo>
                  <a:pt x="180" y="49"/>
                </a:lnTo>
                <a:lnTo>
                  <a:pt x="207" y="49"/>
                </a:lnTo>
                <a:lnTo>
                  <a:pt x="228" y="73"/>
                </a:lnTo>
                <a:lnTo>
                  <a:pt x="242" y="64"/>
                </a:lnTo>
                <a:lnTo>
                  <a:pt x="282" y="74"/>
                </a:lnTo>
                <a:lnTo>
                  <a:pt x="296" y="56"/>
                </a:lnTo>
                <a:lnTo>
                  <a:pt x="321" y="70"/>
                </a:lnTo>
                <a:lnTo>
                  <a:pt x="366" y="68"/>
                </a:lnTo>
                <a:lnTo>
                  <a:pt x="293" y="119"/>
                </a:lnTo>
                <a:lnTo>
                  <a:pt x="257" y="164"/>
                </a:lnTo>
                <a:lnTo>
                  <a:pt x="264" y="229"/>
                </a:lnTo>
                <a:lnTo>
                  <a:pt x="239" y="256"/>
                </a:lnTo>
                <a:lnTo>
                  <a:pt x="249" y="275"/>
                </a:lnTo>
                <a:lnTo>
                  <a:pt x="249" y="323"/>
                </a:lnTo>
                <a:lnTo>
                  <a:pt x="274" y="323"/>
                </a:lnTo>
                <a:lnTo>
                  <a:pt x="311" y="358"/>
                </a:lnTo>
                <a:lnTo>
                  <a:pt x="326" y="400"/>
                </a:lnTo>
                <a:lnTo>
                  <a:pt x="67" y="412"/>
                </a:lnTo>
                <a:lnTo>
                  <a:pt x="68" y="298"/>
                </a:lnTo>
                <a:lnTo>
                  <a:pt x="45" y="273"/>
                </a:lnTo>
                <a:lnTo>
                  <a:pt x="53" y="243"/>
                </a:lnTo>
                <a:lnTo>
                  <a:pt x="61" y="226"/>
                </a:lnTo>
                <a:lnTo>
                  <a:pt x="45" y="147"/>
                </a:lnTo>
                <a:lnTo>
                  <a:pt x="23" y="95"/>
                </a:lnTo>
                <a:lnTo>
                  <a:pt x="0" y="32"/>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35" name="Freeform 17"/>
          <p:cNvSpPr>
            <a:spLocks/>
          </p:cNvSpPr>
          <p:nvPr/>
        </p:nvSpPr>
        <p:spPr bwMode="auto">
          <a:xfrm>
            <a:off x="5135563" y="3408363"/>
            <a:ext cx="803275" cy="508000"/>
          </a:xfrm>
          <a:custGeom>
            <a:avLst/>
            <a:gdLst>
              <a:gd name="T0" fmla="*/ 2147483646 w 323"/>
              <a:gd name="T1" fmla="*/ 2147483646 h 210"/>
              <a:gd name="T2" fmla="*/ 0 w 323"/>
              <a:gd name="T3" fmla="*/ 2147483646 h 210"/>
              <a:gd name="T4" fmla="*/ 2147483646 w 323"/>
              <a:gd name="T5" fmla="*/ 2147483646 h 210"/>
              <a:gd name="T6" fmla="*/ 2147483646 w 323"/>
              <a:gd name="T7" fmla="*/ 2147483646 h 210"/>
              <a:gd name="T8" fmla="*/ 2147483646 w 323"/>
              <a:gd name="T9" fmla="*/ 2147483646 h 210"/>
              <a:gd name="T10" fmla="*/ 2147483646 w 323"/>
              <a:gd name="T11" fmla="*/ 2147483646 h 210"/>
              <a:gd name="T12" fmla="*/ 2147483646 w 323"/>
              <a:gd name="T13" fmla="*/ 2147483646 h 210"/>
              <a:gd name="T14" fmla="*/ 2147483646 w 323"/>
              <a:gd name="T15" fmla="*/ 2147483646 h 210"/>
              <a:gd name="T16" fmla="*/ 2147483646 w 323"/>
              <a:gd name="T17" fmla="*/ 2147483646 h 210"/>
              <a:gd name="T18" fmla="*/ 2147483646 w 323"/>
              <a:gd name="T19" fmla="*/ 2147483646 h 210"/>
              <a:gd name="T20" fmla="*/ 2147483646 w 323"/>
              <a:gd name="T21" fmla="*/ 2147483646 h 210"/>
              <a:gd name="T22" fmla="*/ 2147483646 w 323"/>
              <a:gd name="T23" fmla="*/ 2147483646 h 210"/>
              <a:gd name="T24" fmla="*/ 2147483646 w 323"/>
              <a:gd name="T25" fmla="*/ 2147483646 h 210"/>
              <a:gd name="T26" fmla="*/ 2147483646 w 323"/>
              <a:gd name="T27" fmla="*/ 2147483646 h 210"/>
              <a:gd name="T28" fmla="*/ 2147483646 w 323"/>
              <a:gd name="T29" fmla="*/ 0 h 210"/>
              <a:gd name="T30" fmla="*/ 2147483646 w 323"/>
              <a:gd name="T31" fmla="*/ 2147483646 h 210"/>
              <a:gd name="T32" fmla="*/ 2147483646 w 323"/>
              <a:gd name="T33" fmla="*/ 2147483646 h 210"/>
              <a:gd name="T34" fmla="*/ 2147483646 w 32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3"/>
              <a:gd name="T55" fmla="*/ 0 h 210"/>
              <a:gd name="T56" fmla="*/ 323 w 323"/>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3" h="210">
                <a:moveTo>
                  <a:pt x="5" y="11"/>
                </a:moveTo>
                <a:lnTo>
                  <a:pt x="0" y="48"/>
                </a:lnTo>
                <a:lnTo>
                  <a:pt x="7" y="87"/>
                </a:lnTo>
                <a:lnTo>
                  <a:pt x="37" y="167"/>
                </a:lnTo>
                <a:lnTo>
                  <a:pt x="54" y="210"/>
                </a:lnTo>
                <a:lnTo>
                  <a:pt x="244" y="200"/>
                </a:lnTo>
                <a:lnTo>
                  <a:pt x="275" y="210"/>
                </a:lnTo>
                <a:lnTo>
                  <a:pt x="294" y="169"/>
                </a:lnTo>
                <a:lnTo>
                  <a:pt x="287" y="140"/>
                </a:lnTo>
                <a:lnTo>
                  <a:pt x="319" y="134"/>
                </a:lnTo>
                <a:lnTo>
                  <a:pt x="323" y="88"/>
                </a:lnTo>
                <a:lnTo>
                  <a:pt x="304" y="68"/>
                </a:lnTo>
                <a:lnTo>
                  <a:pt x="271" y="48"/>
                </a:lnTo>
                <a:lnTo>
                  <a:pt x="278" y="20"/>
                </a:lnTo>
                <a:lnTo>
                  <a:pt x="264" y="0"/>
                </a:lnTo>
                <a:lnTo>
                  <a:pt x="193" y="3"/>
                </a:lnTo>
                <a:lnTo>
                  <a:pt x="121" y="6"/>
                </a:lnTo>
                <a:lnTo>
                  <a:pt x="5" y="11"/>
                </a:lnTo>
                <a:close/>
              </a:path>
            </a:pathLst>
          </a:custGeom>
          <a:solidFill>
            <a:srgbClr val="EEC100"/>
          </a:solidFill>
          <a:ln w="12700">
            <a:solidFill>
              <a:srgbClr val="000000"/>
            </a:solidFill>
            <a:round/>
            <a:headEnd/>
            <a:tailEnd/>
          </a:ln>
        </p:spPr>
        <p:txBody>
          <a:bodyPr/>
          <a:lstStyle/>
          <a:p>
            <a:endParaRPr lang="en-US"/>
          </a:p>
        </p:txBody>
      </p:sp>
      <p:sp>
        <p:nvSpPr>
          <p:cNvPr id="4" name="Freeform 18"/>
          <p:cNvSpPr>
            <a:spLocks/>
          </p:cNvSpPr>
          <p:nvPr/>
        </p:nvSpPr>
        <p:spPr bwMode="auto">
          <a:xfrm>
            <a:off x="7146925" y="3302000"/>
            <a:ext cx="788988" cy="503238"/>
          </a:xfrm>
          <a:custGeom>
            <a:avLst/>
            <a:gdLst>
              <a:gd name="T0" fmla="*/ 2147483647 w 317"/>
              <a:gd name="T1" fmla="*/ 2147483647 h 208"/>
              <a:gd name="T2" fmla="*/ 0 w 317"/>
              <a:gd name="T3" fmla="*/ 2147483647 h 208"/>
              <a:gd name="T4" fmla="*/ 2147483647 w 317"/>
              <a:gd name="T5" fmla="*/ 2147483647 h 208"/>
              <a:gd name="T6" fmla="*/ 2147483647 w 317"/>
              <a:gd name="T7" fmla="*/ 2147483647 h 208"/>
              <a:gd name="T8" fmla="*/ 2147483647 w 317"/>
              <a:gd name="T9" fmla="*/ 2147483647 h 208"/>
              <a:gd name="T10" fmla="*/ 2147483647 w 317"/>
              <a:gd name="T11" fmla="*/ 2147483647 h 208"/>
              <a:gd name="T12" fmla="*/ 2147483647 w 317"/>
              <a:gd name="T13" fmla="*/ 2147483647 h 208"/>
              <a:gd name="T14" fmla="*/ 2147483647 w 317"/>
              <a:gd name="T15" fmla="*/ 2147483647 h 208"/>
              <a:gd name="T16" fmla="*/ 2147483647 w 317"/>
              <a:gd name="T17" fmla="*/ 2147483647 h 208"/>
              <a:gd name="T18" fmla="*/ 2147483647 w 317"/>
              <a:gd name="T19" fmla="*/ 2147483647 h 208"/>
              <a:gd name="T20" fmla="*/ 2147483647 w 317"/>
              <a:gd name="T21" fmla="*/ 2147483647 h 208"/>
              <a:gd name="T22" fmla="*/ 2147483647 w 317"/>
              <a:gd name="T23" fmla="*/ 2147483647 h 208"/>
              <a:gd name="T24" fmla="*/ 2147483647 w 317"/>
              <a:gd name="T25" fmla="*/ 0 h 208"/>
              <a:gd name="T26" fmla="*/ 2147483647 w 317"/>
              <a:gd name="T27" fmla="*/ 2147483647 h 208"/>
              <a:gd name="T28" fmla="*/ 2147483647 w 317"/>
              <a:gd name="T29" fmla="*/ 2147483647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2065" name="Freeform 19"/>
          <p:cNvSpPr>
            <a:spLocks/>
          </p:cNvSpPr>
          <p:nvPr/>
        </p:nvSpPr>
        <p:spPr bwMode="auto">
          <a:xfrm>
            <a:off x="7861300" y="3360738"/>
            <a:ext cx="209550" cy="398462"/>
          </a:xfrm>
          <a:custGeom>
            <a:avLst/>
            <a:gdLst>
              <a:gd name="T0" fmla="*/ 2147483647 w 84"/>
              <a:gd name="T1" fmla="*/ 2147483647 h 166"/>
              <a:gd name="T2" fmla="*/ 2147483647 w 84"/>
              <a:gd name="T3" fmla="*/ 0 h 166"/>
              <a:gd name="T4" fmla="*/ 2147483647 w 84"/>
              <a:gd name="T5" fmla="*/ 2147483647 h 166"/>
              <a:gd name="T6" fmla="*/ 2147483647 w 84"/>
              <a:gd name="T7" fmla="*/ 2147483647 h 166"/>
              <a:gd name="T8" fmla="*/ 2147483647 w 84"/>
              <a:gd name="T9" fmla="*/ 2147483647 h 166"/>
              <a:gd name="T10" fmla="*/ 2147483647 w 84"/>
              <a:gd name="T11" fmla="*/ 2147483647 h 166"/>
              <a:gd name="T12" fmla="*/ 2147483647 w 84"/>
              <a:gd name="T13" fmla="*/ 2147483647 h 166"/>
              <a:gd name="T14" fmla="*/ 2147483647 w 84"/>
              <a:gd name="T15" fmla="*/ 2147483647 h 166"/>
              <a:gd name="T16" fmla="*/ 2147483647 w 84"/>
              <a:gd name="T17" fmla="*/ 2147483647 h 166"/>
              <a:gd name="T18" fmla="*/ 2147483647 w 84"/>
              <a:gd name="T19" fmla="*/ 2147483647 h 166"/>
              <a:gd name="T20" fmla="*/ 2147483647 w 84"/>
              <a:gd name="T21" fmla="*/ 2147483647 h 166"/>
              <a:gd name="T22" fmla="*/ 0 w 84"/>
              <a:gd name="T23" fmla="*/ 2147483647 h 166"/>
              <a:gd name="T24" fmla="*/ 2147483647 w 84"/>
              <a:gd name="T25" fmla="*/ 2147483647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solidFill>
            <a:srgbClr val="418AB2"/>
          </a:solidFill>
          <a:ln w="12700">
            <a:solidFill>
              <a:srgbClr val="000000"/>
            </a:solidFill>
            <a:round/>
            <a:headEnd/>
            <a:tailEnd/>
          </a:ln>
        </p:spPr>
        <p:txBody>
          <a:bodyPr/>
          <a:lstStyle/>
          <a:p>
            <a:pPr eaLnBrk="1" hangingPunct="1">
              <a:defRPr/>
            </a:pPr>
            <a:endParaRPr lang="en-US">
              <a:latin typeface="Arial" charset="0"/>
            </a:endParaRPr>
          </a:p>
        </p:txBody>
      </p:sp>
      <p:sp>
        <p:nvSpPr>
          <p:cNvPr id="5138" name="Freeform 20"/>
          <p:cNvSpPr>
            <a:spLocks/>
          </p:cNvSpPr>
          <p:nvPr/>
        </p:nvSpPr>
        <p:spPr bwMode="auto">
          <a:xfrm>
            <a:off x="7019925" y="3681413"/>
            <a:ext cx="581025" cy="592137"/>
          </a:xfrm>
          <a:custGeom>
            <a:avLst/>
            <a:gdLst>
              <a:gd name="T0" fmla="*/ 2147483646 w 234"/>
              <a:gd name="T1" fmla="*/ 2147483646 h 245"/>
              <a:gd name="T2" fmla="*/ 2147483646 w 234"/>
              <a:gd name="T3" fmla="*/ 2147483646 h 245"/>
              <a:gd name="T4" fmla="*/ 0 w 234"/>
              <a:gd name="T5" fmla="*/ 2147483646 h 245"/>
              <a:gd name="T6" fmla="*/ 2147483646 w 234"/>
              <a:gd name="T7" fmla="*/ 2147483646 h 245"/>
              <a:gd name="T8" fmla="*/ 2147483646 w 234"/>
              <a:gd name="T9" fmla="*/ 2147483646 h 245"/>
              <a:gd name="T10" fmla="*/ 2147483646 w 234"/>
              <a:gd name="T11" fmla="*/ 2147483646 h 245"/>
              <a:gd name="T12" fmla="*/ 2147483646 w 234"/>
              <a:gd name="T13" fmla="*/ 2147483646 h 245"/>
              <a:gd name="T14" fmla="*/ 2147483646 w 234"/>
              <a:gd name="T15" fmla="*/ 2147483646 h 245"/>
              <a:gd name="T16" fmla="*/ 2147483646 w 234"/>
              <a:gd name="T17" fmla="*/ 2147483646 h 245"/>
              <a:gd name="T18" fmla="*/ 2147483646 w 234"/>
              <a:gd name="T19" fmla="*/ 2147483646 h 245"/>
              <a:gd name="T20" fmla="*/ 2147483646 w 234"/>
              <a:gd name="T21" fmla="*/ 2147483646 h 245"/>
              <a:gd name="T22" fmla="*/ 2147483646 w 234"/>
              <a:gd name="T23" fmla="*/ 2147483646 h 245"/>
              <a:gd name="T24" fmla="*/ 2147483646 w 234"/>
              <a:gd name="T25" fmla="*/ 2147483646 h 245"/>
              <a:gd name="T26" fmla="*/ 2147483646 w 234"/>
              <a:gd name="T27" fmla="*/ 2147483646 h 245"/>
              <a:gd name="T28" fmla="*/ 2147483646 w 234"/>
              <a:gd name="T29" fmla="*/ 2147483646 h 245"/>
              <a:gd name="T30" fmla="*/ 2147483646 w 234"/>
              <a:gd name="T31" fmla="*/ 2147483646 h 245"/>
              <a:gd name="T32" fmla="*/ 2147483646 w 234"/>
              <a:gd name="T33" fmla="*/ 0 h 245"/>
              <a:gd name="T34" fmla="*/ 2147483646 w 234"/>
              <a:gd name="T35" fmla="*/ 2147483646 h 245"/>
              <a:gd name="T36" fmla="*/ 2147483646 w 234"/>
              <a:gd name="T37" fmla="*/ 2147483646 h 245"/>
              <a:gd name="T38" fmla="*/ 2147483646 w 234"/>
              <a:gd name="T39" fmla="*/ 2147483646 h 245"/>
              <a:gd name="T40" fmla="*/ 2147483646 w 234"/>
              <a:gd name="T41" fmla="*/ 2147483646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solidFill>
            <a:srgbClr val="E75E01"/>
          </a:solidFill>
          <a:ln w="12700">
            <a:solidFill>
              <a:srgbClr val="000000"/>
            </a:solidFill>
            <a:round/>
            <a:headEnd/>
            <a:tailEnd/>
          </a:ln>
        </p:spPr>
        <p:txBody>
          <a:bodyPr/>
          <a:lstStyle/>
          <a:p>
            <a:endParaRPr lang="en-US"/>
          </a:p>
        </p:txBody>
      </p:sp>
      <p:sp>
        <p:nvSpPr>
          <p:cNvPr id="5139" name="Freeform 21"/>
          <p:cNvSpPr>
            <a:spLocks/>
          </p:cNvSpPr>
          <p:nvPr/>
        </p:nvSpPr>
        <p:spPr bwMode="auto">
          <a:xfrm>
            <a:off x="8005763" y="3014663"/>
            <a:ext cx="492125" cy="219075"/>
          </a:xfrm>
          <a:custGeom>
            <a:avLst/>
            <a:gdLst>
              <a:gd name="T0" fmla="*/ 0 w 198"/>
              <a:gd name="T1" fmla="*/ 2147483646 h 90"/>
              <a:gd name="T2" fmla="*/ 2147483646 w 198"/>
              <a:gd name="T3" fmla="*/ 2147483646 h 90"/>
              <a:gd name="T4" fmla="*/ 2147483646 w 198"/>
              <a:gd name="T5" fmla="*/ 2147483646 h 90"/>
              <a:gd name="T6" fmla="*/ 2147483646 w 198"/>
              <a:gd name="T7" fmla="*/ 0 h 90"/>
              <a:gd name="T8" fmla="*/ 2147483646 w 198"/>
              <a:gd name="T9" fmla="*/ 2147483646 h 90"/>
              <a:gd name="T10" fmla="*/ 2147483646 w 198"/>
              <a:gd name="T11" fmla="*/ 2147483646 h 90"/>
              <a:gd name="T12" fmla="*/ 2147483646 w 198"/>
              <a:gd name="T13" fmla="*/ 2147483646 h 90"/>
              <a:gd name="T14" fmla="*/ 2147483646 w 198"/>
              <a:gd name="T15" fmla="*/ 2147483646 h 90"/>
              <a:gd name="T16" fmla="*/ 2147483646 w 198"/>
              <a:gd name="T17" fmla="*/ 2147483646 h 90"/>
              <a:gd name="T18" fmla="*/ 2147483646 w 198"/>
              <a:gd name="T19" fmla="*/ 2147483646 h 90"/>
              <a:gd name="T20" fmla="*/ 2147483646 w 198"/>
              <a:gd name="T21" fmla="*/ 2147483646 h 90"/>
              <a:gd name="T22" fmla="*/ 2147483646 w 198"/>
              <a:gd name="T23" fmla="*/ 2147483646 h 90"/>
              <a:gd name="T24" fmla="*/ 2147483646 w 198"/>
              <a:gd name="T25" fmla="*/ 2147483646 h 90"/>
              <a:gd name="T26" fmla="*/ 2147483646 w 198"/>
              <a:gd name="T27" fmla="*/ 2147483646 h 90"/>
              <a:gd name="T28" fmla="*/ 2147483646 w 198"/>
              <a:gd name="T29" fmla="*/ 2147483646 h 90"/>
              <a:gd name="T30" fmla="*/ 2147483646 w 198"/>
              <a:gd name="T31" fmla="*/ 2147483646 h 90"/>
              <a:gd name="T32" fmla="*/ 2147483646 w 198"/>
              <a:gd name="T33" fmla="*/ 2147483646 h 90"/>
              <a:gd name="T34" fmla="*/ 2147483646 w 198"/>
              <a:gd name="T35" fmla="*/ 2147483646 h 90"/>
              <a:gd name="T36" fmla="*/ 2147483646 w 198"/>
              <a:gd name="T37" fmla="*/ 2147483646 h 90"/>
              <a:gd name="T38" fmla="*/ 0 w 198"/>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solidFill>
            <a:schemeClr val="accent2"/>
          </a:solidFill>
          <a:ln w="12700">
            <a:solidFill>
              <a:srgbClr val="000000"/>
            </a:solidFill>
            <a:round/>
            <a:headEnd/>
            <a:tailEnd/>
          </a:ln>
        </p:spPr>
        <p:txBody>
          <a:bodyPr/>
          <a:lstStyle/>
          <a:p>
            <a:endParaRPr lang="en-US"/>
          </a:p>
        </p:txBody>
      </p:sp>
      <p:sp>
        <p:nvSpPr>
          <p:cNvPr id="5140" name="Freeform 22"/>
          <p:cNvSpPr>
            <a:spLocks/>
          </p:cNvSpPr>
          <p:nvPr/>
        </p:nvSpPr>
        <p:spPr bwMode="auto">
          <a:xfrm>
            <a:off x="8023225" y="3178175"/>
            <a:ext cx="255588" cy="192088"/>
          </a:xfrm>
          <a:custGeom>
            <a:avLst/>
            <a:gdLst>
              <a:gd name="T0" fmla="*/ 0 w 103"/>
              <a:gd name="T1" fmla="*/ 2147483646 h 79"/>
              <a:gd name="T2" fmla="*/ 2147483646 w 103"/>
              <a:gd name="T3" fmla="*/ 0 h 79"/>
              <a:gd name="T4" fmla="*/ 2147483646 w 103"/>
              <a:gd name="T5" fmla="*/ 2147483646 h 79"/>
              <a:gd name="T6" fmla="*/ 2147483646 w 103"/>
              <a:gd name="T7" fmla="*/ 2147483646 h 79"/>
              <a:gd name="T8" fmla="*/ 2147483646 w 103"/>
              <a:gd name="T9" fmla="*/ 2147483646 h 79"/>
              <a:gd name="T10" fmla="*/ 2147483646 w 103"/>
              <a:gd name="T11" fmla="*/ 2147483646 h 79"/>
              <a:gd name="T12" fmla="*/ 2147483646 w 103"/>
              <a:gd name="T13" fmla="*/ 2147483646 h 79"/>
              <a:gd name="T14" fmla="*/ 0 w 103"/>
              <a:gd name="T15" fmla="*/ 2147483646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solidFill>
            <a:srgbClr val="4B9FCD"/>
          </a:solidFill>
          <a:ln w="12700">
            <a:solidFill>
              <a:srgbClr val="000000"/>
            </a:solidFill>
            <a:round/>
            <a:headEnd/>
            <a:tailEnd/>
          </a:ln>
        </p:spPr>
        <p:txBody>
          <a:bodyPr/>
          <a:lstStyle/>
          <a:p>
            <a:endParaRPr lang="en-US"/>
          </a:p>
        </p:txBody>
      </p:sp>
      <p:sp>
        <p:nvSpPr>
          <p:cNvPr id="5141" name="Freeform 23"/>
          <p:cNvSpPr>
            <a:spLocks/>
          </p:cNvSpPr>
          <p:nvPr/>
        </p:nvSpPr>
        <p:spPr bwMode="auto">
          <a:xfrm>
            <a:off x="8153400" y="2195513"/>
            <a:ext cx="522288" cy="776287"/>
          </a:xfrm>
          <a:custGeom>
            <a:avLst/>
            <a:gdLst>
              <a:gd name="T0" fmla="*/ 2147483646 w 210"/>
              <a:gd name="T1" fmla="*/ 2147483646 h 321"/>
              <a:gd name="T2" fmla="*/ 2147483646 w 210"/>
              <a:gd name="T3" fmla="*/ 2147483646 h 321"/>
              <a:gd name="T4" fmla="*/ 2147483646 w 210"/>
              <a:gd name="T5" fmla="*/ 2147483646 h 321"/>
              <a:gd name="T6" fmla="*/ 2147483646 w 210"/>
              <a:gd name="T7" fmla="*/ 2147483646 h 321"/>
              <a:gd name="T8" fmla="*/ 2147483646 w 210"/>
              <a:gd name="T9" fmla="*/ 2147483646 h 321"/>
              <a:gd name="T10" fmla="*/ 2147483646 w 210"/>
              <a:gd name="T11" fmla="*/ 2147483646 h 321"/>
              <a:gd name="T12" fmla="*/ 2147483646 w 210"/>
              <a:gd name="T13" fmla="*/ 2147483646 h 321"/>
              <a:gd name="T14" fmla="*/ 0 w 210"/>
              <a:gd name="T15" fmla="*/ 2147483646 h 321"/>
              <a:gd name="T16" fmla="*/ 2147483646 w 210"/>
              <a:gd name="T17" fmla="*/ 2147483646 h 321"/>
              <a:gd name="T18" fmla="*/ 2147483646 w 210"/>
              <a:gd name="T19" fmla="*/ 2147483646 h 321"/>
              <a:gd name="T20" fmla="*/ 2147483646 w 210"/>
              <a:gd name="T21" fmla="*/ 2147483646 h 321"/>
              <a:gd name="T22" fmla="*/ 2147483646 w 210"/>
              <a:gd name="T23" fmla="*/ 2147483646 h 321"/>
              <a:gd name="T24" fmla="*/ 2147483646 w 210"/>
              <a:gd name="T25" fmla="*/ 2147483646 h 321"/>
              <a:gd name="T26" fmla="*/ 2147483646 w 210"/>
              <a:gd name="T27" fmla="*/ 2147483646 h 321"/>
              <a:gd name="T28" fmla="*/ 2147483646 w 210"/>
              <a:gd name="T29" fmla="*/ 2147483646 h 321"/>
              <a:gd name="T30" fmla="*/ 2147483646 w 210"/>
              <a:gd name="T31" fmla="*/ 2147483646 h 321"/>
              <a:gd name="T32" fmla="*/ 2147483646 w 210"/>
              <a:gd name="T33" fmla="*/ 2147483646 h 321"/>
              <a:gd name="T34" fmla="*/ 2147483646 w 210"/>
              <a:gd name="T35" fmla="*/ 2147483646 h 321"/>
              <a:gd name="T36" fmla="*/ 2147483646 w 210"/>
              <a:gd name="T37" fmla="*/ 2147483646 h 321"/>
              <a:gd name="T38" fmla="*/ 2147483646 w 210"/>
              <a:gd name="T39" fmla="*/ 2147483646 h 321"/>
              <a:gd name="T40" fmla="*/ 2147483646 w 210"/>
              <a:gd name="T41" fmla="*/ 2147483646 h 321"/>
              <a:gd name="T42" fmla="*/ 2147483646 w 210"/>
              <a:gd name="T43" fmla="*/ 2147483646 h 321"/>
              <a:gd name="T44" fmla="*/ 2147483646 w 210"/>
              <a:gd name="T45" fmla="*/ 2147483646 h 321"/>
              <a:gd name="T46" fmla="*/ 2147483646 w 210"/>
              <a:gd name="T47" fmla="*/ 2147483646 h 321"/>
              <a:gd name="T48" fmla="*/ 2147483646 w 210"/>
              <a:gd name="T49" fmla="*/ 0 h 321"/>
              <a:gd name="T50" fmla="*/ 2147483646 w 210"/>
              <a:gd name="T51" fmla="*/ 2147483646 h 321"/>
              <a:gd name="T52" fmla="*/ 2147483646 w 210"/>
              <a:gd name="T53" fmla="*/ 2147483646 h 321"/>
              <a:gd name="T54" fmla="*/ 2147483646 w 210"/>
              <a:gd name="T55" fmla="*/ 2147483646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321"/>
              <a:gd name="T86" fmla="*/ 210 w 210"/>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321">
                <a:moveTo>
                  <a:pt x="49" y="10"/>
                </a:moveTo>
                <a:lnTo>
                  <a:pt x="18" y="69"/>
                </a:lnTo>
                <a:lnTo>
                  <a:pt x="33" y="91"/>
                </a:lnTo>
                <a:lnTo>
                  <a:pt x="18" y="118"/>
                </a:lnTo>
                <a:lnTo>
                  <a:pt x="27" y="127"/>
                </a:lnTo>
                <a:lnTo>
                  <a:pt x="21" y="145"/>
                </a:lnTo>
                <a:lnTo>
                  <a:pt x="21" y="175"/>
                </a:lnTo>
                <a:lnTo>
                  <a:pt x="0" y="186"/>
                </a:lnTo>
                <a:lnTo>
                  <a:pt x="8" y="195"/>
                </a:lnTo>
                <a:lnTo>
                  <a:pt x="52" y="307"/>
                </a:lnTo>
                <a:lnTo>
                  <a:pt x="87" y="321"/>
                </a:lnTo>
                <a:lnTo>
                  <a:pt x="85" y="298"/>
                </a:lnTo>
                <a:lnTo>
                  <a:pt x="102" y="280"/>
                </a:lnTo>
                <a:lnTo>
                  <a:pt x="96" y="261"/>
                </a:lnTo>
                <a:lnTo>
                  <a:pt x="139" y="238"/>
                </a:lnTo>
                <a:lnTo>
                  <a:pt x="141" y="207"/>
                </a:lnTo>
                <a:lnTo>
                  <a:pt x="166" y="205"/>
                </a:lnTo>
                <a:lnTo>
                  <a:pt x="186" y="181"/>
                </a:lnTo>
                <a:lnTo>
                  <a:pt x="210" y="165"/>
                </a:lnTo>
                <a:lnTo>
                  <a:pt x="210" y="145"/>
                </a:lnTo>
                <a:lnTo>
                  <a:pt x="177" y="139"/>
                </a:lnTo>
                <a:lnTo>
                  <a:pt x="171" y="117"/>
                </a:lnTo>
                <a:lnTo>
                  <a:pt x="138" y="114"/>
                </a:lnTo>
                <a:lnTo>
                  <a:pt x="111" y="19"/>
                </a:lnTo>
                <a:lnTo>
                  <a:pt x="99" y="0"/>
                </a:lnTo>
                <a:lnTo>
                  <a:pt x="66" y="8"/>
                </a:lnTo>
                <a:lnTo>
                  <a:pt x="60" y="17"/>
                </a:lnTo>
                <a:lnTo>
                  <a:pt x="49" y="10"/>
                </a:lnTo>
                <a:close/>
              </a:path>
            </a:pathLst>
          </a:custGeom>
          <a:solidFill>
            <a:srgbClr val="4B9FCD"/>
          </a:solidFill>
          <a:ln w="12700">
            <a:solidFill>
              <a:srgbClr val="000000"/>
            </a:solidFill>
            <a:round/>
            <a:headEnd/>
            <a:tailEnd/>
          </a:ln>
        </p:spPr>
        <p:txBody>
          <a:bodyPr/>
          <a:lstStyle/>
          <a:p>
            <a:endParaRPr lang="en-US"/>
          </a:p>
        </p:txBody>
      </p:sp>
      <p:sp>
        <p:nvSpPr>
          <p:cNvPr id="5142" name="Freeform 24"/>
          <p:cNvSpPr>
            <a:spLocks/>
          </p:cNvSpPr>
          <p:nvPr/>
        </p:nvSpPr>
        <p:spPr bwMode="auto">
          <a:xfrm>
            <a:off x="8077200" y="2590800"/>
            <a:ext cx="304800" cy="466725"/>
          </a:xfrm>
          <a:custGeom>
            <a:avLst/>
            <a:gdLst>
              <a:gd name="T0" fmla="*/ 2147483646 w 109"/>
              <a:gd name="T1" fmla="*/ 0 h 194"/>
              <a:gd name="T2" fmla="*/ 0 w 109"/>
              <a:gd name="T3" fmla="*/ 2147483646 h 194"/>
              <a:gd name="T4" fmla="*/ 2147483646 w 109"/>
              <a:gd name="T5" fmla="*/ 2147483646 h 194"/>
              <a:gd name="T6" fmla="*/ 2147483646 w 109"/>
              <a:gd name="T7" fmla="*/ 2147483646 h 194"/>
              <a:gd name="T8" fmla="*/ 2147483646 w 109"/>
              <a:gd name="T9" fmla="*/ 2147483646 h 194"/>
              <a:gd name="T10" fmla="*/ 2147483646 w 109"/>
              <a:gd name="T11" fmla="*/ 2147483646 h 194"/>
              <a:gd name="T12" fmla="*/ 2147483646 w 109"/>
              <a:gd name="T13" fmla="*/ 2147483646 h 194"/>
              <a:gd name="T14" fmla="*/ 2147483646 w 109"/>
              <a:gd name="T15" fmla="*/ 2147483646 h 194"/>
              <a:gd name="T16" fmla="*/ 2147483646 w 109"/>
              <a:gd name="T17" fmla="*/ 2147483646 h 194"/>
              <a:gd name="T18" fmla="*/ 2147483646 w 109"/>
              <a:gd name="T19" fmla="*/ 2147483646 h 194"/>
              <a:gd name="T20" fmla="*/ 2147483646 w 109"/>
              <a:gd name="T21" fmla="*/ 2147483646 h 194"/>
              <a:gd name="T22" fmla="*/ 2147483646 w 109"/>
              <a:gd name="T23" fmla="*/ 2147483646 h 194"/>
              <a:gd name="T24" fmla="*/ 2147483646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solidFill>
            <a:srgbClr val="4B9FCD"/>
          </a:solidFill>
          <a:ln w="12700">
            <a:solidFill>
              <a:srgbClr val="000000"/>
            </a:solidFill>
            <a:round/>
            <a:headEnd/>
            <a:tailEnd/>
          </a:ln>
        </p:spPr>
        <p:txBody>
          <a:bodyPr/>
          <a:lstStyle/>
          <a:p>
            <a:endParaRPr lang="en-US"/>
          </a:p>
        </p:txBody>
      </p:sp>
      <p:sp>
        <p:nvSpPr>
          <p:cNvPr id="5143" name="Freeform 25"/>
          <p:cNvSpPr>
            <a:spLocks/>
          </p:cNvSpPr>
          <p:nvPr/>
        </p:nvSpPr>
        <p:spPr bwMode="auto">
          <a:xfrm>
            <a:off x="8220075" y="316071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1"/>
          </a:solidFill>
          <a:ln w="12700">
            <a:solidFill>
              <a:srgbClr val="000000"/>
            </a:solidFill>
            <a:round/>
            <a:headEnd/>
            <a:tailEnd/>
          </a:ln>
        </p:spPr>
        <p:txBody>
          <a:bodyPr/>
          <a:lstStyle/>
          <a:p>
            <a:endParaRPr lang="en-US"/>
          </a:p>
        </p:txBody>
      </p:sp>
      <p:grpSp>
        <p:nvGrpSpPr>
          <p:cNvPr id="5144" name="Group 26"/>
          <p:cNvGrpSpPr>
            <a:grpSpLocks/>
          </p:cNvGrpSpPr>
          <p:nvPr/>
        </p:nvGrpSpPr>
        <p:grpSpPr bwMode="auto">
          <a:xfrm>
            <a:off x="596900" y="4510088"/>
            <a:ext cx="981075" cy="731837"/>
            <a:chOff x="376" y="2697"/>
            <a:chExt cx="618" cy="461"/>
          </a:xfrm>
          <a:solidFill>
            <a:srgbClr val="538022"/>
          </a:solidFill>
        </p:grpSpPr>
        <p:grpSp>
          <p:nvGrpSpPr>
            <p:cNvPr id="5299" name="Group 27"/>
            <p:cNvGrpSpPr>
              <a:grpSpLocks/>
            </p:cNvGrpSpPr>
            <p:nvPr/>
          </p:nvGrpSpPr>
          <p:grpSpPr bwMode="auto">
            <a:xfrm>
              <a:off x="376" y="2697"/>
              <a:ext cx="618" cy="461"/>
              <a:chOff x="376" y="2697"/>
              <a:chExt cx="618" cy="461"/>
            </a:xfrm>
            <a:grpFill/>
          </p:grpSpPr>
          <p:sp>
            <p:nvSpPr>
              <p:cNvPr id="5301" name="Freeform 28"/>
              <p:cNvSpPr>
                <a:spLocks/>
              </p:cNvSpPr>
              <p:nvPr/>
            </p:nvSpPr>
            <p:spPr bwMode="auto">
              <a:xfrm>
                <a:off x="376" y="2755"/>
                <a:ext cx="47" cy="67"/>
              </a:xfrm>
              <a:custGeom>
                <a:avLst/>
                <a:gdLst>
                  <a:gd name="T0" fmla="*/ 0 w 44"/>
                  <a:gd name="T1" fmla="*/ 566 h 64"/>
                  <a:gd name="T2" fmla="*/ 0 w 44"/>
                  <a:gd name="T3" fmla="*/ 394 h 64"/>
                  <a:gd name="T4" fmla="*/ 595 w 44"/>
                  <a:gd name="T5" fmla="*/ 0 h 64"/>
                  <a:gd name="T6" fmla="*/ 1041 w 44"/>
                  <a:gd name="T7" fmla="*/ 125 h 64"/>
                  <a:gd name="T8" fmla="*/ 557 w 44"/>
                  <a:gd name="T9" fmla="*/ 566 h 64"/>
                  <a:gd name="T10" fmla="*/ 0 w 44"/>
                  <a:gd name="T11" fmla="*/ 566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grpFill/>
              <a:ln w="12700">
                <a:solidFill>
                  <a:srgbClr val="000000"/>
                </a:solidFill>
                <a:round/>
                <a:headEnd/>
                <a:tailEnd/>
              </a:ln>
            </p:spPr>
            <p:txBody>
              <a:bodyPr/>
              <a:lstStyle/>
              <a:p>
                <a:endParaRPr lang="en-US"/>
              </a:p>
            </p:txBody>
          </p:sp>
          <p:sp>
            <p:nvSpPr>
              <p:cNvPr id="5302" name="Freeform 29"/>
              <p:cNvSpPr>
                <a:spLocks/>
              </p:cNvSpPr>
              <p:nvPr/>
            </p:nvSpPr>
            <p:spPr bwMode="auto">
              <a:xfrm>
                <a:off x="443" y="2697"/>
                <a:ext cx="89" cy="84"/>
              </a:xfrm>
              <a:custGeom>
                <a:avLst/>
                <a:gdLst>
                  <a:gd name="T0" fmla="*/ 502 w 83"/>
                  <a:gd name="T1" fmla="*/ 9 h 81"/>
                  <a:gd name="T2" fmla="*/ 0 w 83"/>
                  <a:gd name="T3" fmla="*/ 274 h 81"/>
                  <a:gd name="T4" fmla="*/ 902 w 83"/>
                  <a:gd name="T5" fmla="*/ 425 h 81"/>
                  <a:gd name="T6" fmla="*/ 1976 w 83"/>
                  <a:gd name="T7" fmla="*/ 461 h 81"/>
                  <a:gd name="T8" fmla="*/ 2355 w 83"/>
                  <a:gd name="T9" fmla="*/ 278 h 81"/>
                  <a:gd name="T10" fmla="*/ 2119 w 83"/>
                  <a:gd name="T11" fmla="*/ 0 h 81"/>
                  <a:gd name="T12" fmla="*/ 502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grpFill/>
              <a:ln w="12700">
                <a:solidFill>
                  <a:srgbClr val="000000"/>
                </a:solidFill>
                <a:round/>
                <a:headEnd/>
                <a:tailEnd/>
              </a:ln>
            </p:spPr>
            <p:txBody>
              <a:bodyPr/>
              <a:lstStyle/>
              <a:p>
                <a:endParaRPr lang="en-US"/>
              </a:p>
            </p:txBody>
          </p:sp>
          <p:sp>
            <p:nvSpPr>
              <p:cNvPr id="5303" name="Freeform 30"/>
              <p:cNvSpPr>
                <a:spLocks/>
              </p:cNvSpPr>
              <p:nvPr/>
            </p:nvSpPr>
            <p:spPr bwMode="auto">
              <a:xfrm>
                <a:off x="527" y="2755"/>
                <a:ext cx="132" cy="95"/>
              </a:xfrm>
              <a:custGeom>
                <a:avLst/>
                <a:gdLst>
                  <a:gd name="T0" fmla="*/ 0 w 123"/>
                  <a:gd name="T1" fmla="*/ 248 h 91"/>
                  <a:gd name="T2" fmla="*/ 2494 w 123"/>
                  <a:gd name="T3" fmla="*/ 0 h 91"/>
                  <a:gd name="T4" fmla="*/ 2965 w 123"/>
                  <a:gd name="T5" fmla="*/ 307 h 91"/>
                  <a:gd name="T6" fmla="*/ 3416 w 123"/>
                  <a:gd name="T7" fmla="*/ 373 h 91"/>
                  <a:gd name="T8" fmla="*/ 3665 w 123"/>
                  <a:gd name="T9" fmla="*/ 631 h 91"/>
                  <a:gd name="T10" fmla="*/ 2399 w 123"/>
                  <a:gd name="T11" fmla="*/ 667 h 91"/>
                  <a:gd name="T12" fmla="*/ 1522 w 123"/>
                  <a:gd name="T13" fmla="*/ 717 h 91"/>
                  <a:gd name="T14" fmla="*/ 0 w 123"/>
                  <a:gd name="T15" fmla="*/ 248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grpFill/>
              <a:ln w="12700">
                <a:solidFill>
                  <a:srgbClr val="000000"/>
                </a:solidFill>
                <a:round/>
                <a:headEnd/>
                <a:tailEnd/>
              </a:ln>
            </p:spPr>
            <p:txBody>
              <a:bodyPr/>
              <a:lstStyle/>
              <a:p>
                <a:endParaRPr lang="en-US"/>
              </a:p>
            </p:txBody>
          </p:sp>
          <p:sp>
            <p:nvSpPr>
              <p:cNvPr id="5304" name="Freeform 31"/>
              <p:cNvSpPr>
                <a:spLocks/>
              </p:cNvSpPr>
              <p:nvPr/>
            </p:nvSpPr>
            <p:spPr bwMode="auto">
              <a:xfrm>
                <a:off x="663" y="2827"/>
                <a:ext cx="105" cy="50"/>
              </a:xfrm>
              <a:custGeom>
                <a:avLst/>
                <a:gdLst>
                  <a:gd name="T0" fmla="*/ 395 w 98"/>
                  <a:gd name="T1" fmla="*/ 2 h 48"/>
                  <a:gd name="T2" fmla="*/ 0 w 98"/>
                  <a:gd name="T3" fmla="*/ 316 h 48"/>
                  <a:gd name="T4" fmla="*/ 707 w 98"/>
                  <a:gd name="T5" fmla="*/ 332 h 48"/>
                  <a:gd name="T6" fmla="*/ 1146 w 98"/>
                  <a:gd name="T7" fmla="*/ 271 h 48"/>
                  <a:gd name="T8" fmla="*/ 1992 w 98"/>
                  <a:gd name="T9" fmla="*/ 279 h 48"/>
                  <a:gd name="T10" fmla="*/ 2684 w 98"/>
                  <a:gd name="T11" fmla="*/ 135 h 48"/>
                  <a:gd name="T12" fmla="*/ 2217 w 98"/>
                  <a:gd name="T13" fmla="*/ 102 h 48"/>
                  <a:gd name="T14" fmla="*/ 1865 w 98"/>
                  <a:gd name="T15" fmla="*/ 0 h 48"/>
                  <a:gd name="T16" fmla="*/ 39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grpFill/>
              <a:ln w="12700">
                <a:solidFill>
                  <a:srgbClr val="000000"/>
                </a:solidFill>
                <a:round/>
                <a:headEnd/>
                <a:tailEnd/>
              </a:ln>
            </p:spPr>
            <p:txBody>
              <a:bodyPr/>
              <a:lstStyle/>
              <a:p>
                <a:endParaRPr lang="en-US"/>
              </a:p>
            </p:txBody>
          </p:sp>
          <p:sp>
            <p:nvSpPr>
              <p:cNvPr id="5305" name="Freeform 32"/>
              <p:cNvSpPr>
                <a:spLocks/>
              </p:cNvSpPr>
              <p:nvPr/>
            </p:nvSpPr>
            <p:spPr bwMode="auto">
              <a:xfrm>
                <a:off x="694" y="2897"/>
                <a:ext cx="43" cy="37"/>
              </a:xfrm>
              <a:custGeom>
                <a:avLst/>
                <a:gdLst>
                  <a:gd name="T0" fmla="*/ 1131 w 40"/>
                  <a:gd name="T1" fmla="*/ 0 h 35"/>
                  <a:gd name="T2" fmla="*/ 0 w 40"/>
                  <a:gd name="T3" fmla="*/ 3 h 35"/>
                  <a:gd name="T4" fmla="*/ 6 w 40"/>
                  <a:gd name="T5" fmla="*/ 494 h 35"/>
                  <a:gd name="T6" fmla="*/ 1292 w 40"/>
                  <a:gd name="T7" fmla="*/ 395 h 35"/>
                  <a:gd name="T8" fmla="*/ 1131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grpFill/>
              <a:ln w="12700">
                <a:solidFill>
                  <a:srgbClr val="000000"/>
                </a:solidFill>
                <a:round/>
                <a:headEnd/>
                <a:tailEnd/>
              </a:ln>
            </p:spPr>
            <p:txBody>
              <a:bodyPr/>
              <a:lstStyle/>
              <a:p>
                <a:endParaRPr lang="en-US"/>
              </a:p>
            </p:txBody>
          </p:sp>
          <p:sp>
            <p:nvSpPr>
              <p:cNvPr id="5306" name="Freeform 33"/>
              <p:cNvSpPr>
                <a:spLocks/>
              </p:cNvSpPr>
              <p:nvPr/>
            </p:nvSpPr>
            <p:spPr bwMode="auto">
              <a:xfrm>
                <a:off x="741" y="2937"/>
                <a:ext cx="29" cy="35"/>
              </a:xfrm>
              <a:custGeom>
                <a:avLst/>
                <a:gdLst>
                  <a:gd name="T0" fmla="*/ 0 w 27"/>
                  <a:gd name="T1" fmla="*/ 13 h 34"/>
                  <a:gd name="T2" fmla="*/ 824 w 27"/>
                  <a:gd name="T3" fmla="*/ 0 h 34"/>
                  <a:gd name="T4" fmla="*/ 824 w 27"/>
                  <a:gd name="T5" fmla="*/ 113 h 34"/>
                  <a:gd name="T6" fmla="*/ 282 w 27"/>
                  <a:gd name="T7" fmla="*/ 126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grpFill/>
              <a:ln w="12700">
                <a:solidFill>
                  <a:srgbClr val="000000"/>
                </a:solidFill>
                <a:round/>
                <a:headEnd/>
                <a:tailEnd/>
              </a:ln>
            </p:spPr>
            <p:txBody>
              <a:bodyPr/>
              <a:lstStyle/>
              <a:p>
                <a:endParaRPr lang="en-US"/>
              </a:p>
            </p:txBody>
          </p:sp>
          <p:sp>
            <p:nvSpPr>
              <p:cNvPr id="5307" name="Freeform 34"/>
              <p:cNvSpPr>
                <a:spLocks/>
              </p:cNvSpPr>
              <p:nvPr/>
            </p:nvSpPr>
            <p:spPr bwMode="auto">
              <a:xfrm>
                <a:off x="815" y="2953"/>
                <a:ext cx="179" cy="205"/>
              </a:xfrm>
              <a:custGeom>
                <a:avLst/>
                <a:gdLst>
                  <a:gd name="T0" fmla="*/ 769 w 167"/>
                  <a:gd name="T1" fmla="*/ 0 h 197"/>
                  <a:gd name="T2" fmla="*/ 0 w 167"/>
                  <a:gd name="T3" fmla="*/ 507 h 197"/>
                  <a:gd name="T4" fmla="*/ 565 w 167"/>
                  <a:gd name="T5" fmla="*/ 758 h 197"/>
                  <a:gd name="T6" fmla="*/ 565 w 167"/>
                  <a:gd name="T7" fmla="*/ 1212 h 197"/>
                  <a:gd name="T8" fmla="*/ 1682 w 167"/>
                  <a:gd name="T9" fmla="*/ 1325 h 197"/>
                  <a:gd name="T10" fmla="*/ 2176 w 167"/>
                  <a:gd name="T11" fmla="*/ 1070 h 197"/>
                  <a:gd name="T12" fmla="*/ 3582 w 167"/>
                  <a:gd name="T13" fmla="*/ 1002 h 197"/>
                  <a:gd name="T14" fmla="*/ 4683 w 167"/>
                  <a:gd name="T15" fmla="*/ 714 h 197"/>
                  <a:gd name="T16" fmla="*/ 3548 w 167"/>
                  <a:gd name="T17" fmla="*/ 268 h 197"/>
                  <a:gd name="T18" fmla="*/ 769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grpFill/>
              <a:ln w="12700">
                <a:solidFill>
                  <a:srgbClr val="000000"/>
                </a:solidFill>
                <a:round/>
                <a:headEnd/>
                <a:tailEnd/>
              </a:ln>
            </p:spPr>
            <p:txBody>
              <a:bodyPr/>
              <a:lstStyle/>
              <a:p>
                <a:endParaRPr lang="en-US"/>
              </a:p>
            </p:txBody>
          </p:sp>
        </p:grpSp>
        <p:sp>
          <p:nvSpPr>
            <p:cNvPr id="5300" name="Freeform 35"/>
            <p:cNvSpPr>
              <a:spLocks/>
            </p:cNvSpPr>
            <p:nvPr/>
          </p:nvSpPr>
          <p:spPr bwMode="auto">
            <a:xfrm>
              <a:off x="752" y="2858"/>
              <a:ext cx="98" cy="80"/>
            </a:xfrm>
            <a:custGeom>
              <a:avLst/>
              <a:gdLst>
                <a:gd name="T0" fmla="*/ 390 w 92"/>
                <a:gd name="T1" fmla="*/ 0 h 77"/>
                <a:gd name="T2" fmla="*/ 0 w 92"/>
                <a:gd name="T3" fmla="*/ 136 h 77"/>
                <a:gd name="T4" fmla="*/ 184 w 92"/>
                <a:gd name="T5" fmla="*/ 259 h 77"/>
                <a:gd name="T6" fmla="*/ 535 w 92"/>
                <a:gd name="T7" fmla="*/ 290 h 77"/>
                <a:gd name="T8" fmla="*/ 901 w 92"/>
                <a:gd name="T9" fmla="*/ 477 h 77"/>
                <a:gd name="T10" fmla="*/ 1895 w 92"/>
                <a:gd name="T11" fmla="*/ 409 h 77"/>
                <a:gd name="T12" fmla="*/ 1927 w 92"/>
                <a:gd name="T13" fmla="*/ 198 h 77"/>
                <a:gd name="T14" fmla="*/ 1183 w 92"/>
                <a:gd name="T15" fmla="*/ 6 h 77"/>
                <a:gd name="T16" fmla="*/ 390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grpFill/>
            <a:ln w="12700">
              <a:solidFill>
                <a:srgbClr val="000000"/>
              </a:solidFill>
              <a:round/>
              <a:headEnd/>
              <a:tailEnd/>
            </a:ln>
          </p:spPr>
          <p:txBody>
            <a:bodyPr/>
            <a:lstStyle/>
            <a:p>
              <a:endParaRPr lang="en-US"/>
            </a:p>
          </p:txBody>
        </p:sp>
      </p:grpSp>
      <p:sp>
        <p:nvSpPr>
          <p:cNvPr id="5145" name="Freeform 36"/>
          <p:cNvSpPr>
            <a:spLocks/>
          </p:cNvSpPr>
          <p:nvPr/>
        </p:nvSpPr>
        <p:spPr bwMode="auto">
          <a:xfrm>
            <a:off x="6899275" y="4222750"/>
            <a:ext cx="1173163" cy="500063"/>
          </a:xfrm>
          <a:custGeom>
            <a:avLst/>
            <a:gdLst>
              <a:gd name="T0" fmla="*/ 2147483646 w 472"/>
              <a:gd name="T1" fmla="*/ 2147483646 h 207"/>
              <a:gd name="T2" fmla="*/ 0 w 472"/>
              <a:gd name="T3" fmla="*/ 2147483646 h 207"/>
              <a:gd name="T4" fmla="*/ 2147483646 w 472"/>
              <a:gd name="T5" fmla="*/ 2147483646 h 207"/>
              <a:gd name="T6" fmla="*/ 2147483646 w 472"/>
              <a:gd name="T7" fmla="*/ 2147483646 h 207"/>
              <a:gd name="T8" fmla="*/ 2147483646 w 472"/>
              <a:gd name="T9" fmla="*/ 2147483646 h 207"/>
              <a:gd name="T10" fmla="*/ 2147483646 w 472"/>
              <a:gd name="T11" fmla="*/ 2147483646 h 207"/>
              <a:gd name="T12" fmla="*/ 2147483646 w 472"/>
              <a:gd name="T13" fmla="*/ 2147483646 h 207"/>
              <a:gd name="T14" fmla="*/ 2147483646 w 472"/>
              <a:gd name="T15" fmla="*/ 2147483646 h 207"/>
              <a:gd name="T16" fmla="*/ 2147483646 w 472"/>
              <a:gd name="T17" fmla="*/ 2147483646 h 207"/>
              <a:gd name="T18" fmla="*/ 2147483646 w 472"/>
              <a:gd name="T19" fmla="*/ 2147483646 h 207"/>
              <a:gd name="T20" fmla="*/ 2147483646 w 472"/>
              <a:gd name="T21" fmla="*/ 2147483646 h 207"/>
              <a:gd name="T22" fmla="*/ 2147483646 w 472"/>
              <a:gd name="T23" fmla="*/ 2147483646 h 207"/>
              <a:gd name="T24" fmla="*/ 2147483646 w 472"/>
              <a:gd name="T25" fmla="*/ 2147483646 h 207"/>
              <a:gd name="T26" fmla="*/ 2147483646 w 472"/>
              <a:gd name="T27" fmla="*/ 2147483646 h 207"/>
              <a:gd name="T28" fmla="*/ 2147483646 w 472"/>
              <a:gd name="T29" fmla="*/ 2147483646 h 207"/>
              <a:gd name="T30" fmla="*/ 2147483646 w 472"/>
              <a:gd name="T31" fmla="*/ 2147483646 h 207"/>
              <a:gd name="T32" fmla="*/ 2147483646 w 472"/>
              <a:gd name="T33" fmla="*/ 2147483646 h 207"/>
              <a:gd name="T34" fmla="*/ 2147483646 w 472"/>
              <a:gd name="T35" fmla="*/ 2147483646 h 207"/>
              <a:gd name="T36" fmla="*/ 2147483646 w 472"/>
              <a:gd name="T37" fmla="*/ 2147483646 h 207"/>
              <a:gd name="T38" fmla="*/ 2147483646 w 472"/>
              <a:gd name="T39" fmla="*/ 2147483646 h 207"/>
              <a:gd name="T40" fmla="*/ 2147483646 w 472"/>
              <a:gd name="T41" fmla="*/ 2147483646 h 207"/>
              <a:gd name="T42" fmla="*/ 2147483646 w 472"/>
              <a:gd name="T43" fmla="*/ 2147483646 h 207"/>
              <a:gd name="T44" fmla="*/ 2147483646 w 472"/>
              <a:gd name="T45" fmla="*/ 2147483646 h 207"/>
              <a:gd name="T46" fmla="*/ 2147483646 w 472"/>
              <a:gd name="T47" fmla="*/ 2147483646 h 207"/>
              <a:gd name="T48" fmla="*/ 2147483646 w 472"/>
              <a:gd name="T49" fmla="*/ 2147483646 h 207"/>
              <a:gd name="T50" fmla="*/ 2147483646 w 472"/>
              <a:gd name="T51" fmla="*/ 2147483646 h 207"/>
              <a:gd name="T52" fmla="*/ 2147483646 w 472"/>
              <a:gd name="T53" fmla="*/ 2147483646 h 207"/>
              <a:gd name="T54" fmla="*/ 2147483646 w 472"/>
              <a:gd name="T55" fmla="*/ 2147483646 h 207"/>
              <a:gd name="T56" fmla="*/ 2147483646 w 472"/>
              <a:gd name="T57" fmla="*/ 2147483646 h 207"/>
              <a:gd name="T58" fmla="*/ 2147483646 w 472"/>
              <a:gd name="T59" fmla="*/ 0 h 207"/>
              <a:gd name="T60" fmla="*/ 2147483646 w 472"/>
              <a:gd name="T61" fmla="*/ 2147483646 h 207"/>
              <a:gd name="T62" fmla="*/ 2147483646 w 472"/>
              <a:gd name="T63" fmla="*/ 2147483646 h 207"/>
              <a:gd name="T64" fmla="*/ 2147483646 w 472"/>
              <a:gd name="T65" fmla="*/ 2147483646 h 207"/>
              <a:gd name="T66" fmla="*/ 2147483646 w 472"/>
              <a:gd name="T67" fmla="*/ 2147483646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solidFill>
            <a:srgbClr val="C00000"/>
          </a:solidFill>
          <a:ln w="12700">
            <a:solidFill>
              <a:srgbClr val="000000"/>
            </a:solidFill>
            <a:round/>
            <a:headEnd/>
            <a:tailEnd/>
          </a:ln>
        </p:spPr>
        <p:txBody>
          <a:bodyPr/>
          <a:lstStyle/>
          <a:p>
            <a:endParaRPr lang="en-US"/>
          </a:p>
        </p:txBody>
      </p:sp>
      <p:sp>
        <p:nvSpPr>
          <p:cNvPr id="5146" name="Freeform 37"/>
          <p:cNvSpPr>
            <a:spLocks/>
          </p:cNvSpPr>
          <p:nvPr/>
        </p:nvSpPr>
        <p:spPr bwMode="auto">
          <a:xfrm>
            <a:off x="5540375" y="5135563"/>
            <a:ext cx="819150" cy="633412"/>
          </a:xfrm>
          <a:custGeom>
            <a:avLst/>
            <a:gdLst>
              <a:gd name="T0" fmla="*/ 0 w 328"/>
              <a:gd name="T1" fmla="*/ 2147483646 h 263"/>
              <a:gd name="T2" fmla="*/ 2147483646 w 328"/>
              <a:gd name="T3" fmla="*/ 0 h 263"/>
              <a:gd name="T4" fmla="*/ 2147483646 w 328"/>
              <a:gd name="T5" fmla="*/ 2147483646 h 263"/>
              <a:gd name="T6" fmla="*/ 2147483646 w 328"/>
              <a:gd name="T7" fmla="*/ 2147483646 h 263"/>
              <a:gd name="T8" fmla="*/ 2147483646 w 328"/>
              <a:gd name="T9" fmla="*/ 2147483646 h 263"/>
              <a:gd name="T10" fmla="*/ 2147483646 w 328"/>
              <a:gd name="T11" fmla="*/ 2147483646 h 263"/>
              <a:gd name="T12" fmla="*/ 2147483646 w 328"/>
              <a:gd name="T13" fmla="*/ 2147483646 h 263"/>
              <a:gd name="T14" fmla="*/ 2147483646 w 328"/>
              <a:gd name="T15" fmla="*/ 2147483646 h 263"/>
              <a:gd name="T16" fmla="*/ 2147483646 w 328"/>
              <a:gd name="T17" fmla="*/ 2147483646 h 263"/>
              <a:gd name="T18" fmla="*/ 2147483646 w 328"/>
              <a:gd name="T19" fmla="*/ 2147483646 h 263"/>
              <a:gd name="T20" fmla="*/ 2147483646 w 328"/>
              <a:gd name="T21" fmla="*/ 2147483646 h 263"/>
              <a:gd name="T22" fmla="*/ 2147483646 w 328"/>
              <a:gd name="T23" fmla="*/ 2147483646 h 263"/>
              <a:gd name="T24" fmla="*/ 2147483646 w 328"/>
              <a:gd name="T25" fmla="*/ 2147483646 h 263"/>
              <a:gd name="T26" fmla="*/ 2147483646 w 328"/>
              <a:gd name="T27" fmla="*/ 2147483646 h 263"/>
              <a:gd name="T28" fmla="*/ 2147483646 w 328"/>
              <a:gd name="T29" fmla="*/ 2147483646 h 263"/>
              <a:gd name="T30" fmla="*/ 2147483646 w 328"/>
              <a:gd name="T31" fmla="*/ 2147483646 h 263"/>
              <a:gd name="T32" fmla="*/ 2147483646 w 328"/>
              <a:gd name="T33" fmla="*/ 2147483646 h 263"/>
              <a:gd name="T34" fmla="*/ 2147483646 w 328"/>
              <a:gd name="T35" fmla="*/ 2147483646 h 263"/>
              <a:gd name="T36" fmla="*/ 2147483646 w 328"/>
              <a:gd name="T37" fmla="*/ 2147483646 h 263"/>
              <a:gd name="T38" fmla="*/ 2147483646 w 328"/>
              <a:gd name="T39" fmla="*/ 2147483646 h 263"/>
              <a:gd name="T40" fmla="*/ 2147483646 w 328"/>
              <a:gd name="T41" fmla="*/ 2147483646 h 263"/>
              <a:gd name="T42" fmla="*/ 2147483646 w 328"/>
              <a:gd name="T43" fmla="*/ 2147483646 h 263"/>
              <a:gd name="T44" fmla="*/ 2147483646 w 328"/>
              <a:gd name="T45" fmla="*/ 2147483646 h 263"/>
              <a:gd name="T46" fmla="*/ 2147483646 w 328"/>
              <a:gd name="T47" fmla="*/ 2147483646 h 263"/>
              <a:gd name="T48" fmla="*/ 2147483646 w 328"/>
              <a:gd name="T49" fmla="*/ 2147483646 h 263"/>
              <a:gd name="T50" fmla="*/ 2147483646 w 328"/>
              <a:gd name="T51" fmla="*/ 2147483646 h 263"/>
              <a:gd name="T52" fmla="*/ 2147483646 w 328"/>
              <a:gd name="T53" fmla="*/ 2147483646 h 263"/>
              <a:gd name="T54" fmla="*/ 2147483646 w 328"/>
              <a:gd name="T55" fmla="*/ 2147483646 h 263"/>
              <a:gd name="T56" fmla="*/ 2147483646 w 328"/>
              <a:gd name="T57" fmla="*/ 2147483646 h 263"/>
              <a:gd name="T58" fmla="*/ 2147483646 w 328"/>
              <a:gd name="T59" fmla="*/ 2147483646 h 263"/>
              <a:gd name="T60" fmla="*/ 2147483646 w 328"/>
              <a:gd name="T61" fmla="*/ 2147483646 h 263"/>
              <a:gd name="T62" fmla="*/ 2147483646 w 328"/>
              <a:gd name="T63" fmla="*/ 2147483646 h 263"/>
              <a:gd name="T64" fmla="*/ 2147483646 w 328"/>
              <a:gd name="T65" fmla="*/ 2147483646 h 263"/>
              <a:gd name="T66" fmla="*/ 2147483646 w 328"/>
              <a:gd name="T67" fmla="*/ 2147483646 h 263"/>
              <a:gd name="T68" fmla="*/ 0 w 328"/>
              <a:gd name="T69" fmla="*/ 2147483646 h 2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3"/>
              <a:gd name="T107" fmla="*/ 328 w 328"/>
              <a:gd name="T108" fmla="*/ 263 h 2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3">
                <a:moveTo>
                  <a:pt x="0" y="6"/>
                </a:moveTo>
                <a:lnTo>
                  <a:pt x="164" y="0"/>
                </a:lnTo>
                <a:lnTo>
                  <a:pt x="193" y="54"/>
                </a:lnTo>
                <a:lnTo>
                  <a:pt x="168" y="118"/>
                </a:lnTo>
                <a:lnTo>
                  <a:pt x="160" y="147"/>
                </a:lnTo>
                <a:lnTo>
                  <a:pt x="270" y="135"/>
                </a:lnTo>
                <a:lnTo>
                  <a:pt x="277" y="177"/>
                </a:lnTo>
                <a:lnTo>
                  <a:pt x="244" y="173"/>
                </a:lnTo>
                <a:lnTo>
                  <a:pt x="229" y="191"/>
                </a:lnTo>
                <a:lnTo>
                  <a:pt x="246" y="203"/>
                </a:lnTo>
                <a:lnTo>
                  <a:pt x="276" y="189"/>
                </a:lnTo>
                <a:lnTo>
                  <a:pt x="277" y="209"/>
                </a:lnTo>
                <a:lnTo>
                  <a:pt x="295" y="192"/>
                </a:lnTo>
                <a:lnTo>
                  <a:pt x="307" y="192"/>
                </a:lnTo>
                <a:lnTo>
                  <a:pt x="293" y="227"/>
                </a:lnTo>
                <a:lnTo>
                  <a:pt x="320" y="233"/>
                </a:lnTo>
                <a:lnTo>
                  <a:pt x="328" y="252"/>
                </a:lnTo>
                <a:lnTo>
                  <a:pt x="316" y="258"/>
                </a:lnTo>
                <a:lnTo>
                  <a:pt x="299" y="246"/>
                </a:lnTo>
                <a:lnTo>
                  <a:pt x="267" y="237"/>
                </a:lnTo>
                <a:lnTo>
                  <a:pt x="274" y="260"/>
                </a:lnTo>
                <a:lnTo>
                  <a:pt x="258" y="263"/>
                </a:lnTo>
                <a:lnTo>
                  <a:pt x="245" y="242"/>
                </a:lnTo>
                <a:lnTo>
                  <a:pt x="237" y="255"/>
                </a:lnTo>
                <a:lnTo>
                  <a:pt x="189" y="255"/>
                </a:lnTo>
                <a:lnTo>
                  <a:pt x="189" y="242"/>
                </a:lnTo>
                <a:lnTo>
                  <a:pt x="171" y="227"/>
                </a:lnTo>
                <a:lnTo>
                  <a:pt x="135" y="225"/>
                </a:lnTo>
                <a:lnTo>
                  <a:pt x="165" y="242"/>
                </a:lnTo>
                <a:lnTo>
                  <a:pt x="123" y="251"/>
                </a:lnTo>
                <a:lnTo>
                  <a:pt x="57" y="239"/>
                </a:lnTo>
                <a:lnTo>
                  <a:pt x="32" y="242"/>
                </a:lnTo>
                <a:lnTo>
                  <a:pt x="41" y="154"/>
                </a:lnTo>
                <a:lnTo>
                  <a:pt x="1" y="84"/>
                </a:lnTo>
                <a:lnTo>
                  <a:pt x="0" y="6"/>
                </a:lnTo>
                <a:close/>
              </a:path>
            </a:pathLst>
          </a:custGeom>
          <a:solidFill>
            <a:srgbClr val="538022"/>
          </a:solidFill>
          <a:ln w="12700">
            <a:solidFill>
              <a:srgbClr val="000000"/>
            </a:solidFill>
            <a:round/>
            <a:headEnd/>
            <a:tailEnd/>
          </a:ln>
        </p:spPr>
        <p:txBody>
          <a:bodyPr/>
          <a:lstStyle/>
          <a:p>
            <a:endParaRPr lang="en-US"/>
          </a:p>
        </p:txBody>
      </p:sp>
      <p:sp>
        <p:nvSpPr>
          <p:cNvPr id="5147" name="Freeform 38"/>
          <p:cNvSpPr>
            <a:spLocks/>
          </p:cNvSpPr>
          <p:nvPr/>
        </p:nvSpPr>
        <p:spPr bwMode="auto">
          <a:xfrm>
            <a:off x="8220075" y="3167063"/>
            <a:ext cx="130175" cy="107950"/>
          </a:xfrm>
          <a:custGeom>
            <a:avLst/>
            <a:gdLst>
              <a:gd name="T0" fmla="*/ 0 w 52"/>
              <a:gd name="T1" fmla="*/ 2147483646 h 43"/>
              <a:gd name="T2" fmla="*/ 2147483646 w 52"/>
              <a:gd name="T3" fmla="*/ 0 h 43"/>
              <a:gd name="T4" fmla="*/ 2147483646 w 52"/>
              <a:gd name="T5" fmla="*/ 2147483646 h 43"/>
              <a:gd name="T6" fmla="*/ 2147483646 w 52"/>
              <a:gd name="T7" fmla="*/ 2147483646 h 43"/>
              <a:gd name="T8" fmla="*/ 2147483646 w 52"/>
              <a:gd name="T9" fmla="*/ 2147483646 h 43"/>
              <a:gd name="T10" fmla="*/ 2147483646 w 52"/>
              <a:gd name="T11" fmla="*/ 2147483646 h 43"/>
              <a:gd name="T12" fmla="*/ 0 w 52"/>
              <a:gd name="T13" fmla="*/ 214748364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solidFill>
            <a:schemeClr val="accent2"/>
          </a:solidFill>
          <a:ln w="12700">
            <a:solidFill>
              <a:srgbClr val="000000"/>
            </a:solidFill>
            <a:round/>
            <a:headEnd/>
            <a:tailEnd/>
          </a:ln>
        </p:spPr>
        <p:txBody>
          <a:bodyPr/>
          <a:lstStyle/>
          <a:p>
            <a:endParaRPr lang="en-US"/>
          </a:p>
        </p:txBody>
      </p:sp>
      <p:sp>
        <p:nvSpPr>
          <p:cNvPr id="5148" name="Line 39"/>
          <p:cNvSpPr>
            <a:spLocks noChangeShapeType="1"/>
          </p:cNvSpPr>
          <p:nvPr/>
        </p:nvSpPr>
        <p:spPr bwMode="auto">
          <a:xfrm flipH="1" flipV="1">
            <a:off x="8299450" y="3233738"/>
            <a:ext cx="79375" cy="80962"/>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49" name="Line 40"/>
          <p:cNvSpPr>
            <a:spLocks noChangeShapeType="1"/>
          </p:cNvSpPr>
          <p:nvPr/>
        </p:nvSpPr>
        <p:spPr bwMode="auto">
          <a:xfrm flipH="1" flipV="1">
            <a:off x="8010525" y="3846513"/>
            <a:ext cx="123825" cy="1587"/>
          </a:xfrm>
          <a:prstGeom prst="line">
            <a:avLst/>
          </a:prstGeom>
          <a:noFill/>
          <a:ln w="6350">
            <a:solidFill>
              <a:srgbClr val="0000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50" name="Freeform 42"/>
          <p:cNvSpPr>
            <a:spLocks/>
          </p:cNvSpPr>
          <p:nvPr/>
        </p:nvSpPr>
        <p:spPr bwMode="auto">
          <a:xfrm>
            <a:off x="5921375" y="4764088"/>
            <a:ext cx="477838" cy="808037"/>
          </a:xfrm>
          <a:custGeom>
            <a:avLst/>
            <a:gdLst>
              <a:gd name="T0" fmla="*/ 2147483646 w 192"/>
              <a:gd name="T1" fmla="*/ 2147483646 h 335"/>
              <a:gd name="T2" fmla="*/ 2147483646 w 192"/>
              <a:gd name="T3" fmla="*/ 2147483646 h 335"/>
              <a:gd name="T4" fmla="*/ 0 w 192"/>
              <a:gd name="T5" fmla="*/ 2147483646 h 335"/>
              <a:gd name="T6" fmla="*/ 2147483646 w 192"/>
              <a:gd name="T7" fmla="*/ 2147483646 h 335"/>
              <a:gd name="T8" fmla="*/ 2147483646 w 192"/>
              <a:gd name="T9" fmla="*/ 2147483646 h 335"/>
              <a:gd name="T10" fmla="*/ 2147483646 w 192"/>
              <a:gd name="T11" fmla="*/ 2147483646 h 335"/>
              <a:gd name="T12" fmla="*/ 2147483646 w 192"/>
              <a:gd name="T13" fmla="*/ 2147483646 h 335"/>
              <a:gd name="T14" fmla="*/ 2147483646 w 192"/>
              <a:gd name="T15" fmla="*/ 2147483646 h 335"/>
              <a:gd name="T16" fmla="*/ 2147483646 w 192"/>
              <a:gd name="T17" fmla="*/ 2147483646 h 335"/>
              <a:gd name="T18" fmla="*/ 2147483646 w 192"/>
              <a:gd name="T19" fmla="*/ 2147483646 h 335"/>
              <a:gd name="T20" fmla="*/ 2147483646 w 192"/>
              <a:gd name="T21" fmla="*/ 2147483646 h 335"/>
              <a:gd name="T22" fmla="*/ 2147483646 w 192"/>
              <a:gd name="T23" fmla="*/ 2147483646 h 335"/>
              <a:gd name="T24" fmla="*/ 2147483646 w 192"/>
              <a:gd name="T25" fmla="*/ 2147483646 h 335"/>
              <a:gd name="T26" fmla="*/ 2147483646 w 192"/>
              <a:gd name="T27" fmla="*/ 0 h 335"/>
              <a:gd name="T28" fmla="*/ 2147483646 w 192"/>
              <a:gd name="T29" fmla="*/ 2147483646 h 3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5"/>
              <a:gd name="T47" fmla="*/ 192 w 192"/>
              <a:gd name="T48" fmla="*/ 335 h 33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5">
                <a:moveTo>
                  <a:pt x="54" y="11"/>
                </a:moveTo>
                <a:lnTo>
                  <a:pt x="25" y="68"/>
                </a:lnTo>
                <a:lnTo>
                  <a:pt x="0" y="105"/>
                </a:lnTo>
                <a:lnTo>
                  <a:pt x="8" y="149"/>
                </a:lnTo>
                <a:lnTo>
                  <a:pt x="38" y="209"/>
                </a:lnTo>
                <a:lnTo>
                  <a:pt x="15" y="270"/>
                </a:lnTo>
                <a:lnTo>
                  <a:pt x="5" y="302"/>
                </a:lnTo>
                <a:lnTo>
                  <a:pt x="117" y="289"/>
                </a:lnTo>
                <a:lnTo>
                  <a:pt x="122" y="330"/>
                </a:lnTo>
                <a:lnTo>
                  <a:pt x="145" y="335"/>
                </a:lnTo>
                <a:lnTo>
                  <a:pt x="151" y="314"/>
                </a:lnTo>
                <a:lnTo>
                  <a:pt x="192" y="308"/>
                </a:lnTo>
                <a:lnTo>
                  <a:pt x="183" y="240"/>
                </a:lnTo>
                <a:lnTo>
                  <a:pt x="181" y="0"/>
                </a:lnTo>
                <a:lnTo>
                  <a:pt x="54" y="11"/>
                </a:lnTo>
                <a:close/>
              </a:path>
            </a:pathLst>
          </a:custGeom>
          <a:solidFill>
            <a:srgbClr val="538022"/>
          </a:solidFill>
          <a:ln w="12700">
            <a:solidFill>
              <a:srgbClr val="000000"/>
            </a:solidFill>
            <a:round/>
            <a:headEnd/>
            <a:tailEnd/>
          </a:ln>
        </p:spPr>
        <p:txBody>
          <a:bodyPr/>
          <a:lstStyle/>
          <a:p>
            <a:endParaRPr lang="en-US"/>
          </a:p>
        </p:txBody>
      </p:sp>
      <p:sp>
        <p:nvSpPr>
          <p:cNvPr id="5151" name="Text Box 43"/>
          <p:cNvSpPr txBox="1">
            <a:spLocks noChangeArrowheads="1"/>
          </p:cNvSpPr>
          <p:nvPr/>
        </p:nvSpPr>
        <p:spPr bwMode="auto">
          <a:xfrm>
            <a:off x="8207375" y="2438400"/>
            <a:ext cx="3270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ME</a:t>
            </a:r>
          </a:p>
        </p:txBody>
      </p:sp>
      <p:sp>
        <p:nvSpPr>
          <p:cNvPr id="5152" name="Text Box 44"/>
          <p:cNvSpPr txBox="1">
            <a:spLocks noChangeArrowheads="1"/>
          </p:cNvSpPr>
          <p:nvPr/>
        </p:nvSpPr>
        <p:spPr bwMode="auto">
          <a:xfrm>
            <a:off x="8077200" y="2849563"/>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NH</a:t>
            </a:r>
          </a:p>
        </p:txBody>
      </p:sp>
      <p:sp>
        <p:nvSpPr>
          <p:cNvPr id="5153" name="Text Box 45"/>
          <p:cNvSpPr txBox="1">
            <a:spLocks noChangeArrowheads="1"/>
          </p:cNvSpPr>
          <p:nvPr/>
        </p:nvSpPr>
        <p:spPr bwMode="auto">
          <a:xfrm>
            <a:off x="8077200" y="3001963"/>
            <a:ext cx="3317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MA</a:t>
            </a:r>
          </a:p>
        </p:txBody>
      </p:sp>
      <p:sp>
        <p:nvSpPr>
          <p:cNvPr id="5154" name="Text Box 46"/>
          <p:cNvSpPr txBox="1">
            <a:spLocks noChangeArrowheads="1"/>
          </p:cNvSpPr>
          <p:nvPr/>
        </p:nvSpPr>
        <p:spPr bwMode="auto">
          <a:xfrm>
            <a:off x="7999413" y="3154363"/>
            <a:ext cx="3063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CT</a:t>
            </a:r>
          </a:p>
        </p:txBody>
      </p:sp>
      <p:sp>
        <p:nvSpPr>
          <p:cNvPr id="5155" name="Text Box 47"/>
          <p:cNvSpPr txBox="1">
            <a:spLocks noChangeArrowheads="1"/>
          </p:cNvSpPr>
          <p:nvPr/>
        </p:nvSpPr>
        <p:spPr bwMode="auto">
          <a:xfrm>
            <a:off x="7346950" y="34417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PA</a:t>
            </a:r>
          </a:p>
        </p:txBody>
      </p:sp>
      <p:sp>
        <p:nvSpPr>
          <p:cNvPr id="5156" name="Text Box 48"/>
          <p:cNvSpPr txBox="1">
            <a:spLocks noChangeArrowheads="1"/>
          </p:cNvSpPr>
          <p:nvPr/>
        </p:nvSpPr>
        <p:spPr bwMode="auto">
          <a:xfrm>
            <a:off x="7086600" y="388620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WV</a:t>
            </a:r>
          </a:p>
        </p:txBody>
      </p:sp>
      <p:sp>
        <p:nvSpPr>
          <p:cNvPr id="5157" name="Text Box 49"/>
          <p:cNvSpPr txBox="1">
            <a:spLocks noChangeArrowheads="1"/>
          </p:cNvSpPr>
          <p:nvPr/>
        </p:nvSpPr>
        <p:spPr bwMode="auto">
          <a:xfrm>
            <a:off x="7488238" y="40259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VA</a:t>
            </a:r>
          </a:p>
        </p:txBody>
      </p:sp>
      <p:sp>
        <p:nvSpPr>
          <p:cNvPr id="5158" name="Text Box 50"/>
          <p:cNvSpPr txBox="1">
            <a:spLocks noChangeArrowheads="1"/>
          </p:cNvSpPr>
          <p:nvPr/>
        </p:nvSpPr>
        <p:spPr bwMode="auto">
          <a:xfrm>
            <a:off x="7472363" y="438785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NC</a:t>
            </a:r>
          </a:p>
        </p:txBody>
      </p:sp>
      <p:sp>
        <p:nvSpPr>
          <p:cNvPr id="5159" name="Text Box 51"/>
          <p:cNvSpPr txBox="1">
            <a:spLocks noChangeArrowheads="1"/>
          </p:cNvSpPr>
          <p:nvPr/>
        </p:nvSpPr>
        <p:spPr bwMode="auto">
          <a:xfrm>
            <a:off x="5629275" y="52895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LA</a:t>
            </a:r>
          </a:p>
        </p:txBody>
      </p:sp>
      <p:sp>
        <p:nvSpPr>
          <p:cNvPr id="5160" name="Text Box 52"/>
          <p:cNvSpPr txBox="1">
            <a:spLocks noChangeArrowheads="1"/>
          </p:cNvSpPr>
          <p:nvPr/>
        </p:nvSpPr>
        <p:spPr bwMode="auto">
          <a:xfrm>
            <a:off x="4729163" y="542607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TX</a:t>
            </a:r>
          </a:p>
        </p:txBody>
      </p:sp>
      <p:sp>
        <p:nvSpPr>
          <p:cNvPr id="5161" name="Text Box 53"/>
          <p:cNvSpPr txBox="1">
            <a:spLocks noChangeArrowheads="1"/>
          </p:cNvSpPr>
          <p:nvPr/>
        </p:nvSpPr>
        <p:spPr bwMode="auto">
          <a:xfrm>
            <a:off x="4892675" y="469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OK</a:t>
            </a:r>
          </a:p>
        </p:txBody>
      </p:sp>
      <p:sp>
        <p:nvSpPr>
          <p:cNvPr id="5162" name="Text Box 54"/>
          <p:cNvSpPr txBox="1">
            <a:spLocks noChangeArrowheads="1"/>
          </p:cNvSpPr>
          <p:nvPr/>
        </p:nvSpPr>
        <p:spPr bwMode="auto">
          <a:xfrm>
            <a:off x="4603750" y="372586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NE</a:t>
            </a:r>
          </a:p>
        </p:txBody>
      </p:sp>
      <p:sp>
        <p:nvSpPr>
          <p:cNvPr id="5163" name="Text Box 55"/>
          <p:cNvSpPr txBox="1">
            <a:spLocks noChangeArrowheads="1"/>
          </p:cNvSpPr>
          <p:nvPr/>
        </p:nvSpPr>
        <p:spPr bwMode="auto">
          <a:xfrm>
            <a:off x="4433888" y="26638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ND</a:t>
            </a:r>
          </a:p>
        </p:txBody>
      </p:sp>
      <p:sp>
        <p:nvSpPr>
          <p:cNvPr id="5164" name="Text Box 56"/>
          <p:cNvSpPr txBox="1">
            <a:spLocks noChangeArrowheads="1"/>
          </p:cNvSpPr>
          <p:nvPr/>
        </p:nvSpPr>
        <p:spPr bwMode="auto">
          <a:xfrm>
            <a:off x="5173663" y="2857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MN</a:t>
            </a:r>
          </a:p>
        </p:txBody>
      </p:sp>
      <p:sp>
        <p:nvSpPr>
          <p:cNvPr id="5165" name="Text Box 57"/>
          <p:cNvSpPr txBox="1">
            <a:spLocks noChangeArrowheads="1"/>
          </p:cNvSpPr>
          <p:nvPr/>
        </p:nvSpPr>
        <p:spPr bwMode="auto">
          <a:xfrm>
            <a:off x="6410325" y="32496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MI</a:t>
            </a:r>
          </a:p>
        </p:txBody>
      </p:sp>
      <p:sp>
        <p:nvSpPr>
          <p:cNvPr id="5166" name="Text Box 58"/>
          <p:cNvSpPr txBox="1">
            <a:spLocks noChangeArrowheads="1"/>
          </p:cNvSpPr>
          <p:nvPr/>
        </p:nvSpPr>
        <p:spPr bwMode="auto">
          <a:xfrm>
            <a:off x="5907088" y="38338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IL</a:t>
            </a:r>
          </a:p>
        </p:txBody>
      </p:sp>
      <p:sp>
        <p:nvSpPr>
          <p:cNvPr id="5167" name="Text Box 59"/>
          <p:cNvSpPr txBox="1">
            <a:spLocks noChangeArrowheads="1"/>
          </p:cNvSpPr>
          <p:nvPr/>
        </p:nvSpPr>
        <p:spPr bwMode="auto">
          <a:xfrm>
            <a:off x="5378450" y="3579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IA</a:t>
            </a:r>
          </a:p>
        </p:txBody>
      </p:sp>
      <p:sp>
        <p:nvSpPr>
          <p:cNvPr id="5168" name="Text Box 60"/>
          <p:cNvSpPr txBox="1">
            <a:spLocks noChangeArrowheads="1"/>
          </p:cNvSpPr>
          <p:nvPr/>
        </p:nvSpPr>
        <p:spPr bwMode="auto">
          <a:xfrm>
            <a:off x="2819400" y="3048000"/>
            <a:ext cx="3413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ID</a:t>
            </a:r>
          </a:p>
        </p:txBody>
      </p:sp>
      <p:sp>
        <p:nvSpPr>
          <p:cNvPr id="5169" name="Text Box 61"/>
          <p:cNvSpPr txBox="1">
            <a:spLocks noChangeArrowheads="1"/>
          </p:cNvSpPr>
          <p:nvPr/>
        </p:nvSpPr>
        <p:spPr bwMode="auto">
          <a:xfrm>
            <a:off x="2179638" y="24050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WA</a:t>
            </a:r>
          </a:p>
        </p:txBody>
      </p:sp>
      <p:sp>
        <p:nvSpPr>
          <p:cNvPr id="5170" name="Text Box 62"/>
          <p:cNvSpPr txBox="1">
            <a:spLocks noChangeArrowheads="1"/>
          </p:cNvSpPr>
          <p:nvPr/>
        </p:nvSpPr>
        <p:spPr bwMode="auto">
          <a:xfrm>
            <a:off x="1927225" y="3030538"/>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OR</a:t>
            </a:r>
          </a:p>
        </p:txBody>
      </p:sp>
      <p:sp>
        <p:nvSpPr>
          <p:cNvPr id="5171" name="Text Box 63"/>
          <p:cNvSpPr txBox="1">
            <a:spLocks noChangeArrowheads="1"/>
          </p:cNvSpPr>
          <p:nvPr/>
        </p:nvSpPr>
        <p:spPr bwMode="auto">
          <a:xfrm>
            <a:off x="2871788" y="47625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AZ</a:t>
            </a:r>
          </a:p>
        </p:txBody>
      </p:sp>
      <p:sp>
        <p:nvSpPr>
          <p:cNvPr id="5172" name="Text Box 64"/>
          <p:cNvSpPr txBox="1">
            <a:spLocks noChangeArrowheads="1"/>
          </p:cNvSpPr>
          <p:nvPr/>
        </p:nvSpPr>
        <p:spPr bwMode="auto">
          <a:xfrm>
            <a:off x="1303338" y="49799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000000"/>
                </a:solidFill>
                <a:latin typeface="Times New Roman" panose="02020603050405020304" pitchFamily="18" charset="0"/>
              </a:rPr>
              <a:t>HI</a:t>
            </a:r>
          </a:p>
        </p:txBody>
      </p:sp>
      <p:sp>
        <p:nvSpPr>
          <p:cNvPr id="5173" name="Text Box 65"/>
          <p:cNvSpPr txBox="1">
            <a:spLocks noChangeArrowheads="1"/>
          </p:cNvSpPr>
          <p:nvPr/>
        </p:nvSpPr>
        <p:spPr bwMode="auto">
          <a:xfrm>
            <a:off x="7808913" y="3403600"/>
            <a:ext cx="292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NJ</a:t>
            </a:r>
          </a:p>
        </p:txBody>
      </p:sp>
      <p:sp>
        <p:nvSpPr>
          <p:cNvPr id="5174" name="Text Box 66"/>
          <p:cNvSpPr txBox="1">
            <a:spLocks noChangeArrowheads="1"/>
          </p:cNvSpPr>
          <p:nvPr/>
        </p:nvSpPr>
        <p:spPr bwMode="auto">
          <a:xfrm>
            <a:off x="8305800" y="3200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RI        </a:t>
            </a:r>
            <a:r>
              <a:rPr lang="en-US" altLang="en-US" sz="1400" b="1" dirty="0" smtClean="0">
                <a:solidFill>
                  <a:srgbClr val="000000"/>
                </a:solidFill>
              </a:rPr>
              <a:t>C+</a:t>
            </a:r>
            <a:endParaRPr lang="en-US" altLang="en-US" sz="1400" b="1" dirty="0">
              <a:solidFill>
                <a:srgbClr val="000000"/>
              </a:solidFill>
            </a:endParaRPr>
          </a:p>
        </p:txBody>
      </p:sp>
      <p:sp>
        <p:nvSpPr>
          <p:cNvPr id="5175" name="Text Box 68"/>
          <p:cNvSpPr txBox="1">
            <a:spLocks noChangeArrowheads="1"/>
          </p:cNvSpPr>
          <p:nvPr/>
        </p:nvSpPr>
        <p:spPr bwMode="auto">
          <a:xfrm>
            <a:off x="8047038" y="3743325"/>
            <a:ext cx="3063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solidFill>
                  <a:srgbClr val="000000"/>
                </a:solidFill>
                <a:latin typeface="Times New Roman" panose="02020603050405020304" pitchFamily="18" charset="0"/>
              </a:rPr>
              <a:t>DE</a:t>
            </a:r>
          </a:p>
        </p:txBody>
      </p:sp>
      <p:sp>
        <p:nvSpPr>
          <p:cNvPr id="5176" name="Text Box 69"/>
          <p:cNvSpPr txBox="1">
            <a:spLocks noChangeArrowheads="1"/>
          </p:cNvSpPr>
          <p:nvPr/>
        </p:nvSpPr>
        <p:spPr bwMode="auto">
          <a:xfrm>
            <a:off x="1074738" y="2197100"/>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solidFill>
                  <a:srgbClr val="F8F8F8"/>
                </a:solidFill>
                <a:latin typeface="Times New Roman" panose="02020603050405020304" pitchFamily="18" charset="0"/>
              </a:rPr>
              <a:t>AL</a:t>
            </a:r>
          </a:p>
        </p:txBody>
      </p:sp>
      <p:grpSp>
        <p:nvGrpSpPr>
          <p:cNvPr id="5177" name="Group 70"/>
          <p:cNvGrpSpPr>
            <a:grpSpLocks/>
          </p:cNvGrpSpPr>
          <p:nvPr/>
        </p:nvGrpSpPr>
        <p:grpSpPr bwMode="auto">
          <a:xfrm>
            <a:off x="1558925" y="2735263"/>
            <a:ext cx="6759575" cy="3435350"/>
            <a:chOff x="982" y="1579"/>
            <a:chExt cx="4258" cy="2164"/>
          </a:xfrm>
        </p:grpSpPr>
        <p:sp>
          <p:nvSpPr>
            <p:cNvPr id="5294" name="Freeform 71"/>
            <p:cNvSpPr>
              <a:spLocks/>
            </p:cNvSpPr>
            <p:nvPr/>
          </p:nvSpPr>
          <p:spPr bwMode="auto">
            <a:xfrm>
              <a:off x="4233" y="2807"/>
              <a:ext cx="471" cy="472"/>
            </a:xfrm>
            <a:custGeom>
              <a:avLst/>
              <a:gdLst>
                <a:gd name="T0" fmla="*/ 0 w 300"/>
                <a:gd name="T1" fmla="*/ 2147483646 h 311"/>
                <a:gd name="T2" fmla="*/ 2143296211 w 300"/>
                <a:gd name="T3" fmla="*/ 2147483646 h 311"/>
                <a:gd name="T4" fmla="*/ 2147483646 w 300"/>
                <a:gd name="T5" fmla="*/ 859916686 h 311"/>
                <a:gd name="T6" fmla="*/ 2147483646 w 300"/>
                <a:gd name="T7" fmla="*/ 0 h 311"/>
                <a:gd name="T8" fmla="*/ 2147483646 w 300"/>
                <a:gd name="T9" fmla="*/ 2147483646 h 311"/>
                <a:gd name="T10" fmla="*/ 2147483646 w 300"/>
                <a:gd name="T11" fmla="*/ 2147483646 h 311"/>
                <a:gd name="T12" fmla="*/ 2147483646 w 300"/>
                <a:gd name="T13" fmla="*/ 2147483646 h 311"/>
                <a:gd name="T14" fmla="*/ 2147483646 w 300"/>
                <a:gd name="T15" fmla="*/ 2147483646 h 311"/>
                <a:gd name="T16" fmla="*/ 2147483646 w 300"/>
                <a:gd name="T17" fmla="*/ 2147483646 h 311"/>
                <a:gd name="T18" fmla="*/ 2147483646 w 300"/>
                <a:gd name="T19" fmla="*/ 2147483646 h 311"/>
                <a:gd name="T20" fmla="*/ 2147483646 w 300"/>
                <a:gd name="T21" fmla="*/ 2147483646 h 311"/>
                <a:gd name="T22" fmla="*/ 2147483646 w 300"/>
                <a:gd name="T23" fmla="*/ 2147483646 h 311"/>
                <a:gd name="T24" fmla="*/ 2147483646 w 300"/>
                <a:gd name="T25" fmla="*/ 2147483646 h 311"/>
                <a:gd name="T26" fmla="*/ 2147483646 w 300"/>
                <a:gd name="T27" fmla="*/ 2147483646 h 311"/>
                <a:gd name="T28" fmla="*/ 2147483646 w 300"/>
                <a:gd name="T29" fmla="*/ 2147483646 h 311"/>
                <a:gd name="T30" fmla="*/ 2147483646 w 300"/>
                <a:gd name="T31" fmla="*/ 2147483646 h 311"/>
                <a:gd name="T32" fmla="*/ 2147483646 w 300"/>
                <a:gd name="T33" fmla="*/ 2147483646 h 311"/>
                <a:gd name="T34" fmla="*/ 2147483646 w 300"/>
                <a:gd name="T35" fmla="*/ 2147483646 h 311"/>
                <a:gd name="T36" fmla="*/ 0 w 300"/>
                <a:gd name="T37" fmla="*/ 2147483646 h 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0"/>
                <a:gd name="T58" fmla="*/ 0 h 311"/>
                <a:gd name="T59" fmla="*/ 300 w 300"/>
                <a:gd name="T60" fmla="*/ 311 h 3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0" h="311">
                  <a:moveTo>
                    <a:pt x="0" y="19"/>
                  </a:moveTo>
                  <a:lnTo>
                    <a:pt x="3" y="19"/>
                  </a:lnTo>
                  <a:lnTo>
                    <a:pt x="73" y="6"/>
                  </a:lnTo>
                  <a:lnTo>
                    <a:pt x="135" y="0"/>
                  </a:lnTo>
                  <a:lnTo>
                    <a:pt x="126" y="16"/>
                  </a:lnTo>
                  <a:lnTo>
                    <a:pt x="145" y="16"/>
                  </a:lnTo>
                  <a:lnTo>
                    <a:pt x="252" y="112"/>
                  </a:lnTo>
                  <a:lnTo>
                    <a:pt x="294" y="174"/>
                  </a:lnTo>
                  <a:lnTo>
                    <a:pt x="300" y="216"/>
                  </a:lnTo>
                  <a:lnTo>
                    <a:pt x="286" y="226"/>
                  </a:lnTo>
                  <a:lnTo>
                    <a:pt x="294" y="268"/>
                  </a:lnTo>
                  <a:lnTo>
                    <a:pt x="264" y="270"/>
                  </a:lnTo>
                  <a:lnTo>
                    <a:pt x="264" y="306"/>
                  </a:lnTo>
                  <a:lnTo>
                    <a:pt x="240" y="288"/>
                  </a:lnTo>
                  <a:lnTo>
                    <a:pt x="86" y="311"/>
                  </a:lnTo>
                  <a:lnTo>
                    <a:pt x="51" y="244"/>
                  </a:lnTo>
                  <a:lnTo>
                    <a:pt x="76" y="198"/>
                  </a:lnTo>
                  <a:lnTo>
                    <a:pt x="43" y="175"/>
                  </a:lnTo>
                  <a:lnTo>
                    <a:pt x="0" y="19"/>
                  </a:lnTo>
                  <a:close/>
                </a:path>
              </a:pathLst>
            </a:custGeom>
            <a:solidFill>
              <a:schemeClr val="accent6"/>
            </a:solidFill>
            <a:ln w="12700">
              <a:solidFill>
                <a:srgbClr val="000000"/>
              </a:solidFill>
              <a:round/>
              <a:headEnd/>
              <a:tailEnd/>
            </a:ln>
          </p:spPr>
          <p:txBody>
            <a:bodyPr/>
            <a:lstStyle/>
            <a:p>
              <a:endParaRPr lang="en-US"/>
            </a:p>
          </p:txBody>
        </p:sp>
        <p:sp>
          <p:nvSpPr>
            <p:cNvPr id="5295" name="Freeform 72"/>
            <p:cNvSpPr>
              <a:spLocks/>
            </p:cNvSpPr>
            <p:nvPr/>
          </p:nvSpPr>
          <p:spPr bwMode="auto">
            <a:xfrm>
              <a:off x="982" y="1949"/>
              <a:ext cx="733" cy="1099"/>
            </a:xfrm>
            <a:custGeom>
              <a:avLst/>
              <a:gdLst>
                <a:gd name="T0" fmla="*/ 2147483646 w 468"/>
                <a:gd name="T1" fmla="*/ 0 h 723"/>
                <a:gd name="T2" fmla="*/ 2147483646 w 468"/>
                <a:gd name="T3" fmla="*/ 2147483646 h 723"/>
                <a:gd name="T4" fmla="*/ 2147483646 w 468"/>
                <a:gd name="T5" fmla="*/ 2147483646 h 723"/>
                <a:gd name="T6" fmla="*/ 2147483646 w 468"/>
                <a:gd name="T7" fmla="*/ 2147483646 h 723"/>
                <a:gd name="T8" fmla="*/ 2147483646 w 468"/>
                <a:gd name="T9" fmla="*/ 2147483646 h 723"/>
                <a:gd name="T10" fmla="*/ 2147483646 w 468"/>
                <a:gd name="T11" fmla="*/ 2147483646 h 723"/>
                <a:gd name="T12" fmla="*/ 2147483646 w 468"/>
                <a:gd name="T13" fmla="*/ 2147483646 h 723"/>
                <a:gd name="T14" fmla="*/ 2147483646 w 468"/>
                <a:gd name="T15" fmla="*/ 2147483646 h 723"/>
                <a:gd name="T16" fmla="*/ 2147483646 w 468"/>
                <a:gd name="T17" fmla="*/ 2147483646 h 723"/>
                <a:gd name="T18" fmla="*/ 2147483646 w 468"/>
                <a:gd name="T19" fmla="*/ 2147483646 h 723"/>
                <a:gd name="T20" fmla="*/ 2147483646 w 468"/>
                <a:gd name="T21" fmla="*/ 2147483646 h 723"/>
                <a:gd name="T22" fmla="*/ 2147483646 w 468"/>
                <a:gd name="T23" fmla="*/ 2147483646 h 723"/>
                <a:gd name="T24" fmla="*/ 2147483646 w 468"/>
                <a:gd name="T25" fmla="*/ 2147483646 h 723"/>
                <a:gd name="T26" fmla="*/ 2147483646 w 468"/>
                <a:gd name="T27" fmla="*/ 2147483646 h 723"/>
                <a:gd name="T28" fmla="*/ 2147483646 w 468"/>
                <a:gd name="T29" fmla="*/ 2147483646 h 723"/>
                <a:gd name="T30" fmla="*/ 2147483646 w 468"/>
                <a:gd name="T31" fmla="*/ 2147483646 h 723"/>
                <a:gd name="T32" fmla="*/ 2147483646 w 468"/>
                <a:gd name="T33" fmla="*/ 2147483646 h 723"/>
                <a:gd name="T34" fmla="*/ 2147483646 w 468"/>
                <a:gd name="T35" fmla="*/ 2147483646 h 723"/>
                <a:gd name="T36" fmla="*/ 2147483646 w 468"/>
                <a:gd name="T37" fmla="*/ 2147483646 h 723"/>
                <a:gd name="T38" fmla="*/ 2147483646 w 468"/>
                <a:gd name="T39" fmla="*/ 2147483646 h 723"/>
                <a:gd name="T40" fmla="*/ 2147483646 w 468"/>
                <a:gd name="T41" fmla="*/ 2147483646 h 723"/>
                <a:gd name="T42" fmla="*/ 2147483646 w 468"/>
                <a:gd name="T43" fmla="*/ 2147483646 h 723"/>
                <a:gd name="T44" fmla="*/ 2147483646 w 468"/>
                <a:gd name="T45" fmla="*/ 2147483646 h 723"/>
                <a:gd name="T46" fmla="*/ 2147483646 w 468"/>
                <a:gd name="T47" fmla="*/ 2147483646 h 723"/>
                <a:gd name="T48" fmla="*/ 2147483646 w 468"/>
                <a:gd name="T49" fmla="*/ 2147483646 h 723"/>
                <a:gd name="T50" fmla="*/ 2147483646 w 468"/>
                <a:gd name="T51" fmla="*/ 2147483646 h 723"/>
                <a:gd name="T52" fmla="*/ 2147483646 w 468"/>
                <a:gd name="T53" fmla="*/ 2147483646 h 723"/>
                <a:gd name="T54" fmla="*/ 2147483646 w 468"/>
                <a:gd name="T55" fmla="*/ 2147483646 h 723"/>
                <a:gd name="T56" fmla="*/ 2147483646 w 468"/>
                <a:gd name="T57" fmla="*/ 2147483646 h 723"/>
                <a:gd name="T58" fmla="*/ 2147483646 w 468"/>
                <a:gd name="T59" fmla="*/ 2147483646 h 723"/>
                <a:gd name="T60" fmla="*/ 2147483646 w 468"/>
                <a:gd name="T61" fmla="*/ 2147483646 h 723"/>
                <a:gd name="T62" fmla="*/ 2147483646 w 468"/>
                <a:gd name="T63" fmla="*/ 2147483646 h 723"/>
                <a:gd name="T64" fmla="*/ 2147483646 w 468"/>
                <a:gd name="T65" fmla="*/ 2147483646 h 723"/>
                <a:gd name="T66" fmla="*/ 2147483646 w 468"/>
                <a:gd name="T67" fmla="*/ 2147483646 h 723"/>
                <a:gd name="T68" fmla="*/ 2147483646 w 468"/>
                <a:gd name="T69" fmla="*/ 2147483646 h 723"/>
                <a:gd name="T70" fmla="*/ 2147483646 w 468"/>
                <a:gd name="T71" fmla="*/ 2147483646 h 723"/>
                <a:gd name="T72" fmla="*/ 2147483646 w 468"/>
                <a:gd name="T73" fmla="*/ 2147483646 h 723"/>
                <a:gd name="T74" fmla="*/ 2147483646 w 468"/>
                <a:gd name="T75" fmla="*/ 2147483646 h 723"/>
                <a:gd name="T76" fmla="*/ 2147483646 w 468"/>
                <a:gd name="T77" fmla="*/ 2147483646 h 723"/>
                <a:gd name="T78" fmla="*/ 2147483646 w 468"/>
                <a:gd name="T79" fmla="*/ 2147483646 h 723"/>
                <a:gd name="T80" fmla="*/ 2147483646 w 468"/>
                <a:gd name="T81" fmla="*/ 2147483646 h 723"/>
                <a:gd name="T82" fmla="*/ 2147483646 w 468"/>
                <a:gd name="T83" fmla="*/ 2147483646 h 723"/>
                <a:gd name="T84" fmla="*/ 2147483646 w 468"/>
                <a:gd name="T85" fmla="*/ 2147483646 h 723"/>
                <a:gd name="T86" fmla="*/ 0 w 468"/>
                <a:gd name="T87" fmla="*/ 2147483646 h 723"/>
                <a:gd name="T88" fmla="*/ 2147483646 w 468"/>
                <a:gd name="T89" fmla="*/ 2147483646 h 723"/>
                <a:gd name="T90" fmla="*/ 2147483646 w 468"/>
                <a:gd name="T91" fmla="*/ 2147483646 h 723"/>
                <a:gd name="T92" fmla="*/ 2147483646 w 468"/>
                <a:gd name="T93" fmla="*/ 2147483646 h 723"/>
                <a:gd name="T94" fmla="*/ 2147483646 w 468"/>
                <a:gd name="T95" fmla="*/ 0 h 7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8"/>
                <a:gd name="T145" fmla="*/ 0 h 723"/>
                <a:gd name="T146" fmla="*/ 468 w 468"/>
                <a:gd name="T147" fmla="*/ 723 h 7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8" h="723">
                  <a:moveTo>
                    <a:pt x="36" y="0"/>
                  </a:moveTo>
                  <a:lnTo>
                    <a:pt x="251" y="43"/>
                  </a:lnTo>
                  <a:lnTo>
                    <a:pt x="204" y="256"/>
                  </a:lnTo>
                  <a:lnTo>
                    <a:pt x="446" y="580"/>
                  </a:lnTo>
                  <a:lnTo>
                    <a:pt x="468" y="621"/>
                  </a:lnTo>
                  <a:lnTo>
                    <a:pt x="445" y="641"/>
                  </a:lnTo>
                  <a:lnTo>
                    <a:pt x="430" y="677"/>
                  </a:lnTo>
                  <a:lnTo>
                    <a:pt x="416" y="698"/>
                  </a:lnTo>
                  <a:lnTo>
                    <a:pt x="431" y="717"/>
                  </a:lnTo>
                  <a:lnTo>
                    <a:pt x="406" y="723"/>
                  </a:lnTo>
                  <a:lnTo>
                    <a:pt x="264" y="718"/>
                  </a:lnTo>
                  <a:lnTo>
                    <a:pt x="255" y="676"/>
                  </a:lnTo>
                  <a:lnTo>
                    <a:pt x="230" y="645"/>
                  </a:lnTo>
                  <a:lnTo>
                    <a:pt x="212" y="634"/>
                  </a:lnTo>
                  <a:lnTo>
                    <a:pt x="207" y="612"/>
                  </a:lnTo>
                  <a:lnTo>
                    <a:pt x="192" y="600"/>
                  </a:lnTo>
                  <a:lnTo>
                    <a:pt x="177" y="585"/>
                  </a:lnTo>
                  <a:lnTo>
                    <a:pt x="172" y="568"/>
                  </a:lnTo>
                  <a:lnTo>
                    <a:pt x="158" y="557"/>
                  </a:lnTo>
                  <a:lnTo>
                    <a:pt x="136" y="563"/>
                  </a:lnTo>
                  <a:lnTo>
                    <a:pt x="111" y="554"/>
                  </a:lnTo>
                  <a:lnTo>
                    <a:pt x="111" y="545"/>
                  </a:lnTo>
                  <a:lnTo>
                    <a:pt x="110" y="525"/>
                  </a:lnTo>
                  <a:lnTo>
                    <a:pt x="100" y="503"/>
                  </a:lnTo>
                  <a:lnTo>
                    <a:pt x="99" y="485"/>
                  </a:lnTo>
                  <a:lnTo>
                    <a:pt x="88" y="469"/>
                  </a:lnTo>
                  <a:lnTo>
                    <a:pt x="91" y="454"/>
                  </a:lnTo>
                  <a:lnTo>
                    <a:pt x="60" y="417"/>
                  </a:lnTo>
                  <a:lnTo>
                    <a:pt x="60" y="396"/>
                  </a:lnTo>
                  <a:lnTo>
                    <a:pt x="76" y="388"/>
                  </a:lnTo>
                  <a:lnTo>
                    <a:pt x="76" y="375"/>
                  </a:lnTo>
                  <a:lnTo>
                    <a:pt x="60" y="371"/>
                  </a:lnTo>
                  <a:lnTo>
                    <a:pt x="53" y="351"/>
                  </a:lnTo>
                  <a:lnTo>
                    <a:pt x="45" y="316"/>
                  </a:lnTo>
                  <a:lnTo>
                    <a:pt x="68" y="335"/>
                  </a:lnTo>
                  <a:lnTo>
                    <a:pt x="59" y="310"/>
                  </a:lnTo>
                  <a:lnTo>
                    <a:pt x="76" y="310"/>
                  </a:lnTo>
                  <a:lnTo>
                    <a:pt x="76" y="292"/>
                  </a:lnTo>
                  <a:lnTo>
                    <a:pt x="59" y="280"/>
                  </a:lnTo>
                  <a:lnTo>
                    <a:pt x="51" y="297"/>
                  </a:lnTo>
                  <a:lnTo>
                    <a:pt x="36" y="291"/>
                  </a:lnTo>
                  <a:lnTo>
                    <a:pt x="6" y="210"/>
                  </a:lnTo>
                  <a:lnTo>
                    <a:pt x="14" y="152"/>
                  </a:lnTo>
                  <a:lnTo>
                    <a:pt x="0" y="119"/>
                  </a:lnTo>
                  <a:lnTo>
                    <a:pt x="7" y="94"/>
                  </a:lnTo>
                  <a:lnTo>
                    <a:pt x="22" y="89"/>
                  </a:lnTo>
                  <a:lnTo>
                    <a:pt x="36" y="49"/>
                  </a:lnTo>
                  <a:lnTo>
                    <a:pt x="36" y="0"/>
                  </a:lnTo>
                  <a:close/>
                </a:path>
              </a:pathLst>
            </a:custGeom>
            <a:solidFill>
              <a:srgbClr val="538022"/>
            </a:solidFill>
            <a:ln w="12700">
              <a:solidFill>
                <a:srgbClr val="000000"/>
              </a:solidFill>
              <a:round/>
              <a:headEnd/>
              <a:tailEnd/>
            </a:ln>
          </p:spPr>
          <p:txBody>
            <a:bodyPr/>
            <a:lstStyle/>
            <a:p>
              <a:endParaRPr lang="en-US"/>
            </a:p>
          </p:txBody>
        </p:sp>
        <p:sp>
          <p:nvSpPr>
            <p:cNvPr id="5296" name="Freeform 73"/>
            <p:cNvSpPr>
              <a:spLocks/>
            </p:cNvSpPr>
            <p:nvPr/>
          </p:nvSpPr>
          <p:spPr bwMode="auto">
            <a:xfrm>
              <a:off x="4545" y="1579"/>
              <a:ext cx="550" cy="436"/>
            </a:xfrm>
            <a:custGeom>
              <a:avLst/>
              <a:gdLst>
                <a:gd name="T0" fmla="*/ 2147483646 w 351"/>
                <a:gd name="T1" fmla="*/ 2147483646 h 286"/>
                <a:gd name="T2" fmla="*/ 2147483646 w 351"/>
                <a:gd name="T3" fmla="*/ 2147483646 h 286"/>
                <a:gd name="T4" fmla="*/ 2147483646 w 351"/>
                <a:gd name="T5" fmla="*/ 2147483646 h 286"/>
                <a:gd name="T6" fmla="*/ 2147483646 w 351"/>
                <a:gd name="T7" fmla="*/ 2147483646 h 286"/>
                <a:gd name="T8" fmla="*/ 2147483646 w 351"/>
                <a:gd name="T9" fmla="*/ 2147483646 h 286"/>
                <a:gd name="T10" fmla="*/ 2147483646 w 351"/>
                <a:gd name="T11" fmla="*/ 2147483646 h 286"/>
                <a:gd name="T12" fmla="*/ 2147483646 w 351"/>
                <a:gd name="T13" fmla="*/ 2147483646 h 286"/>
                <a:gd name="T14" fmla="*/ 2147483646 w 351"/>
                <a:gd name="T15" fmla="*/ 2147483646 h 286"/>
                <a:gd name="T16" fmla="*/ 2147483646 w 351"/>
                <a:gd name="T17" fmla="*/ 2147483646 h 286"/>
                <a:gd name="T18" fmla="*/ 2147483646 w 351"/>
                <a:gd name="T19" fmla="*/ 2147483646 h 286"/>
                <a:gd name="T20" fmla="*/ 2147483646 w 351"/>
                <a:gd name="T21" fmla="*/ 2147483646 h 286"/>
                <a:gd name="T22" fmla="*/ 2147483646 w 351"/>
                <a:gd name="T23" fmla="*/ 2147483646 h 286"/>
                <a:gd name="T24" fmla="*/ 2147483646 w 351"/>
                <a:gd name="T25" fmla="*/ 0 h 286"/>
                <a:gd name="T26" fmla="*/ 2147483646 w 351"/>
                <a:gd name="T27" fmla="*/ 2147483646 h 286"/>
                <a:gd name="T28" fmla="*/ 2147483646 w 351"/>
                <a:gd name="T29" fmla="*/ 2147483646 h 286"/>
                <a:gd name="T30" fmla="*/ 2147483646 w 351"/>
                <a:gd name="T31" fmla="*/ 2147483646 h 286"/>
                <a:gd name="T32" fmla="*/ 2147483646 w 351"/>
                <a:gd name="T33" fmla="*/ 2147483646 h 286"/>
                <a:gd name="T34" fmla="*/ 2147483646 w 351"/>
                <a:gd name="T35" fmla="*/ 2147483646 h 286"/>
                <a:gd name="T36" fmla="*/ 2147483646 w 351"/>
                <a:gd name="T37" fmla="*/ 2147483646 h 286"/>
                <a:gd name="T38" fmla="*/ 2147483646 w 351"/>
                <a:gd name="T39" fmla="*/ 2147483646 h 286"/>
                <a:gd name="T40" fmla="*/ 2147483646 w 351"/>
                <a:gd name="T41" fmla="*/ 2147483646 h 286"/>
                <a:gd name="T42" fmla="*/ 2147483646 w 351"/>
                <a:gd name="T43" fmla="*/ 2147483646 h 286"/>
                <a:gd name="T44" fmla="*/ 2147483646 w 351"/>
                <a:gd name="T45" fmla="*/ 2147483646 h 286"/>
                <a:gd name="T46" fmla="*/ 2147483646 w 351"/>
                <a:gd name="T47" fmla="*/ 2147483646 h 286"/>
                <a:gd name="T48" fmla="*/ 2147483646 w 351"/>
                <a:gd name="T49" fmla="*/ 2147483646 h 286"/>
                <a:gd name="T50" fmla="*/ 2147483646 w 351"/>
                <a:gd name="T51" fmla="*/ 2147483646 h 286"/>
                <a:gd name="T52" fmla="*/ 2147483646 w 351"/>
                <a:gd name="T53" fmla="*/ 2147483646 h 286"/>
                <a:gd name="T54" fmla="*/ 2147483646 w 351"/>
                <a:gd name="T55" fmla="*/ 2147483646 h 286"/>
                <a:gd name="T56" fmla="*/ 0 w 351"/>
                <a:gd name="T57" fmla="*/ 2147483646 h 286"/>
                <a:gd name="T58" fmla="*/ 2147483646 w 351"/>
                <a:gd name="T59" fmla="*/ 2147483646 h 286"/>
                <a:gd name="T60" fmla="*/ 2147483646 w 351"/>
                <a:gd name="T61" fmla="*/ 2147483646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solidFill>
              <a:srgbClr val="538022"/>
            </a:solidFill>
            <a:ln w="12700">
              <a:solidFill>
                <a:srgbClr val="000000"/>
              </a:solidFill>
              <a:round/>
              <a:headEnd/>
              <a:tailEnd/>
            </a:ln>
          </p:spPr>
          <p:txBody>
            <a:bodyPr/>
            <a:lstStyle/>
            <a:p>
              <a:endParaRPr lang="en-US"/>
            </a:p>
          </p:txBody>
        </p:sp>
        <p:sp>
          <p:nvSpPr>
            <p:cNvPr id="5297" name="Freeform 74"/>
            <p:cNvSpPr>
              <a:spLocks/>
            </p:cNvSpPr>
            <p:nvPr/>
          </p:nvSpPr>
          <p:spPr bwMode="auto">
            <a:xfrm>
              <a:off x="5082" y="1944"/>
              <a:ext cx="158" cy="94"/>
            </a:xfrm>
            <a:custGeom>
              <a:avLst/>
              <a:gdLst>
                <a:gd name="T0" fmla="*/ 0 w 102"/>
                <a:gd name="T1" fmla="*/ 2147483646 h 61"/>
                <a:gd name="T2" fmla="*/ 2147483646 w 102"/>
                <a:gd name="T3" fmla="*/ 2147483646 h 61"/>
                <a:gd name="T4" fmla="*/ 2147483646 w 102"/>
                <a:gd name="T5" fmla="*/ 0 h 61"/>
                <a:gd name="T6" fmla="*/ 2147483646 w 102"/>
                <a:gd name="T7" fmla="*/ 1395088205 h 61"/>
                <a:gd name="T8" fmla="*/ 2147483646 w 102"/>
                <a:gd name="T9" fmla="*/ 2147483646 h 61"/>
                <a:gd name="T10" fmla="*/ 2147483646 w 102"/>
                <a:gd name="T11" fmla="*/ 2147483646 h 61"/>
                <a:gd name="T12" fmla="*/ 2147483646 w 102"/>
                <a:gd name="T13" fmla="*/ 2147483646 h 61"/>
                <a:gd name="T14" fmla="*/ 0 w 102"/>
                <a:gd name="T15" fmla="*/ 2147483646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solidFill>
              <a:srgbClr val="ADADAD"/>
            </a:solidFill>
            <a:ln w="12700">
              <a:solidFill>
                <a:srgbClr val="000000"/>
              </a:solidFill>
              <a:round/>
              <a:headEnd/>
              <a:tailEnd/>
            </a:ln>
          </p:spPr>
          <p:txBody>
            <a:bodyPr/>
            <a:lstStyle/>
            <a:p>
              <a:endParaRPr lang="en-US"/>
            </a:p>
          </p:txBody>
        </p:sp>
        <p:sp>
          <p:nvSpPr>
            <p:cNvPr id="5298" name="Freeform 75"/>
            <p:cNvSpPr>
              <a:spLocks/>
            </p:cNvSpPr>
            <p:nvPr/>
          </p:nvSpPr>
          <p:spPr bwMode="auto">
            <a:xfrm>
              <a:off x="4125" y="3215"/>
              <a:ext cx="804" cy="528"/>
            </a:xfrm>
            <a:custGeom>
              <a:avLst/>
              <a:gdLst>
                <a:gd name="T0" fmla="*/ 0 w 513"/>
                <a:gd name="T1" fmla="*/ 2147483646 h 348"/>
                <a:gd name="T2" fmla="*/ 2147483646 w 513"/>
                <a:gd name="T3" fmla="*/ 2147483646 h 348"/>
                <a:gd name="T4" fmla="*/ 2147483646 w 513"/>
                <a:gd name="T5" fmla="*/ 2147483646 h 348"/>
                <a:gd name="T6" fmla="*/ 2147483646 w 513"/>
                <a:gd name="T7" fmla="*/ 2147483646 h 348"/>
                <a:gd name="T8" fmla="*/ 2147483646 w 513"/>
                <a:gd name="T9" fmla="*/ 2147483646 h 348"/>
                <a:gd name="T10" fmla="*/ 2147483646 w 513"/>
                <a:gd name="T11" fmla="*/ 1644995322 h 348"/>
                <a:gd name="T12" fmla="*/ 2147483646 w 513"/>
                <a:gd name="T13" fmla="*/ 0 h 348"/>
                <a:gd name="T14" fmla="*/ 2147483646 w 513"/>
                <a:gd name="T15" fmla="*/ 1084201817 h 348"/>
                <a:gd name="T16" fmla="*/ 2147483646 w 513"/>
                <a:gd name="T17" fmla="*/ 2147483646 h 348"/>
                <a:gd name="T18" fmla="*/ 2147483646 w 513"/>
                <a:gd name="T19" fmla="*/ 2147483646 h 348"/>
                <a:gd name="T20" fmla="*/ 2147483646 w 513"/>
                <a:gd name="T21" fmla="*/ 2147483646 h 348"/>
                <a:gd name="T22" fmla="*/ 2147483646 w 513"/>
                <a:gd name="T23" fmla="*/ 2147483646 h 348"/>
                <a:gd name="T24" fmla="*/ 2147483646 w 513"/>
                <a:gd name="T25" fmla="*/ 2147483646 h 348"/>
                <a:gd name="T26" fmla="*/ 2147483646 w 513"/>
                <a:gd name="T27" fmla="*/ 2147483646 h 348"/>
                <a:gd name="T28" fmla="*/ 2147483646 w 513"/>
                <a:gd name="T29" fmla="*/ 2147483646 h 348"/>
                <a:gd name="T30" fmla="*/ 2147483646 w 513"/>
                <a:gd name="T31" fmla="*/ 2147483646 h 348"/>
                <a:gd name="T32" fmla="*/ 2147483646 w 513"/>
                <a:gd name="T33" fmla="*/ 2147483646 h 348"/>
                <a:gd name="T34" fmla="*/ 2147483646 w 513"/>
                <a:gd name="T35" fmla="*/ 2147483646 h 348"/>
                <a:gd name="T36" fmla="*/ 2147483646 w 513"/>
                <a:gd name="T37" fmla="*/ 2147483646 h 348"/>
                <a:gd name="T38" fmla="*/ 2147483646 w 513"/>
                <a:gd name="T39" fmla="*/ 2147483646 h 348"/>
                <a:gd name="T40" fmla="*/ 2147483646 w 513"/>
                <a:gd name="T41" fmla="*/ 2147483646 h 348"/>
                <a:gd name="T42" fmla="*/ 2147483646 w 513"/>
                <a:gd name="T43" fmla="*/ 2147483646 h 348"/>
                <a:gd name="T44" fmla="*/ 2147483646 w 513"/>
                <a:gd name="T45" fmla="*/ 2147483646 h 348"/>
                <a:gd name="T46" fmla="*/ 2147483646 w 513"/>
                <a:gd name="T47" fmla="*/ 2147483646 h 348"/>
                <a:gd name="T48" fmla="*/ 2147483646 w 513"/>
                <a:gd name="T49" fmla="*/ 2147483646 h 348"/>
                <a:gd name="T50" fmla="*/ 2147483646 w 513"/>
                <a:gd name="T51" fmla="*/ 2147483646 h 348"/>
                <a:gd name="T52" fmla="*/ 2147483646 w 513"/>
                <a:gd name="T53" fmla="*/ 2147483646 h 348"/>
                <a:gd name="T54" fmla="*/ 2147483646 w 513"/>
                <a:gd name="T55" fmla="*/ 2147483646 h 348"/>
                <a:gd name="T56" fmla="*/ 2147483646 w 513"/>
                <a:gd name="T57" fmla="*/ 2147483646 h 348"/>
                <a:gd name="T58" fmla="*/ 2147483646 w 513"/>
                <a:gd name="T59" fmla="*/ 2147483646 h 348"/>
                <a:gd name="T60" fmla="*/ 2147483646 w 513"/>
                <a:gd name="T61" fmla="*/ 2147483646 h 348"/>
                <a:gd name="T62" fmla="*/ 2147483646 w 513"/>
                <a:gd name="T63" fmla="*/ 2147483646 h 348"/>
                <a:gd name="T64" fmla="*/ 2147483646 w 513"/>
                <a:gd name="T65" fmla="*/ 2147483646 h 348"/>
                <a:gd name="T66" fmla="*/ 2147483646 w 513"/>
                <a:gd name="T67" fmla="*/ 2147483646 h 348"/>
                <a:gd name="T68" fmla="*/ 2147483646 w 513"/>
                <a:gd name="T69" fmla="*/ 2147483646 h 348"/>
                <a:gd name="T70" fmla="*/ 2147483646 w 513"/>
                <a:gd name="T71" fmla="*/ 2147483646 h 348"/>
                <a:gd name="T72" fmla="*/ 2147483646 w 513"/>
                <a:gd name="T73" fmla="*/ 2147483646 h 348"/>
                <a:gd name="T74" fmla="*/ 2147483646 w 513"/>
                <a:gd name="T75" fmla="*/ 2147483646 h 348"/>
                <a:gd name="T76" fmla="*/ 2147483646 w 513"/>
                <a:gd name="T77" fmla="*/ 2147483646 h 348"/>
                <a:gd name="T78" fmla="*/ 0 w 513"/>
                <a:gd name="T79" fmla="*/ 2147483646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3"/>
                <a:gd name="T121" fmla="*/ 0 h 348"/>
                <a:gd name="T122" fmla="*/ 513 w 513"/>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3" h="348">
                  <a:moveTo>
                    <a:pt x="0" y="34"/>
                  </a:moveTo>
                  <a:lnTo>
                    <a:pt x="141" y="20"/>
                  </a:lnTo>
                  <a:lnTo>
                    <a:pt x="156" y="43"/>
                  </a:lnTo>
                  <a:lnTo>
                    <a:pt x="307" y="20"/>
                  </a:lnTo>
                  <a:lnTo>
                    <a:pt x="333" y="39"/>
                  </a:lnTo>
                  <a:lnTo>
                    <a:pt x="333" y="3"/>
                  </a:lnTo>
                  <a:lnTo>
                    <a:pt x="331" y="0"/>
                  </a:lnTo>
                  <a:lnTo>
                    <a:pt x="361" y="2"/>
                  </a:lnTo>
                  <a:lnTo>
                    <a:pt x="393" y="56"/>
                  </a:lnTo>
                  <a:lnTo>
                    <a:pt x="444" y="129"/>
                  </a:lnTo>
                  <a:lnTo>
                    <a:pt x="469" y="192"/>
                  </a:lnTo>
                  <a:lnTo>
                    <a:pt x="507" y="236"/>
                  </a:lnTo>
                  <a:lnTo>
                    <a:pt x="513" y="300"/>
                  </a:lnTo>
                  <a:lnTo>
                    <a:pt x="501" y="338"/>
                  </a:lnTo>
                  <a:lnTo>
                    <a:pt x="447" y="348"/>
                  </a:lnTo>
                  <a:lnTo>
                    <a:pt x="438" y="332"/>
                  </a:lnTo>
                  <a:lnTo>
                    <a:pt x="400" y="309"/>
                  </a:lnTo>
                  <a:lnTo>
                    <a:pt x="388" y="285"/>
                  </a:lnTo>
                  <a:lnTo>
                    <a:pt x="378" y="276"/>
                  </a:lnTo>
                  <a:lnTo>
                    <a:pt x="372" y="254"/>
                  </a:lnTo>
                  <a:lnTo>
                    <a:pt x="363" y="260"/>
                  </a:lnTo>
                  <a:lnTo>
                    <a:pt x="333" y="231"/>
                  </a:lnTo>
                  <a:lnTo>
                    <a:pt x="340" y="204"/>
                  </a:lnTo>
                  <a:lnTo>
                    <a:pt x="333" y="189"/>
                  </a:lnTo>
                  <a:lnTo>
                    <a:pt x="324" y="194"/>
                  </a:lnTo>
                  <a:lnTo>
                    <a:pt x="325" y="210"/>
                  </a:lnTo>
                  <a:lnTo>
                    <a:pt x="315" y="189"/>
                  </a:lnTo>
                  <a:lnTo>
                    <a:pt x="316" y="140"/>
                  </a:lnTo>
                  <a:lnTo>
                    <a:pt x="297" y="111"/>
                  </a:lnTo>
                  <a:lnTo>
                    <a:pt x="249" y="87"/>
                  </a:lnTo>
                  <a:lnTo>
                    <a:pt x="225" y="60"/>
                  </a:lnTo>
                  <a:lnTo>
                    <a:pt x="198" y="57"/>
                  </a:lnTo>
                  <a:lnTo>
                    <a:pt x="187" y="74"/>
                  </a:lnTo>
                  <a:lnTo>
                    <a:pt x="147" y="86"/>
                  </a:lnTo>
                  <a:lnTo>
                    <a:pt x="124" y="74"/>
                  </a:lnTo>
                  <a:lnTo>
                    <a:pt x="112" y="56"/>
                  </a:lnTo>
                  <a:lnTo>
                    <a:pt x="37" y="72"/>
                  </a:lnTo>
                  <a:lnTo>
                    <a:pt x="21" y="59"/>
                  </a:lnTo>
                  <a:lnTo>
                    <a:pt x="4" y="73"/>
                  </a:lnTo>
                  <a:lnTo>
                    <a:pt x="0" y="34"/>
                  </a:lnTo>
                  <a:close/>
                </a:path>
              </a:pathLst>
            </a:custGeom>
            <a:solidFill>
              <a:srgbClr val="538022"/>
            </a:solidFill>
            <a:ln w="12700">
              <a:solidFill>
                <a:srgbClr val="000000"/>
              </a:solidFill>
              <a:round/>
              <a:headEnd/>
              <a:tailEnd/>
            </a:ln>
          </p:spPr>
          <p:txBody>
            <a:bodyPr/>
            <a:lstStyle/>
            <a:p>
              <a:endParaRPr lang="en-US"/>
            </a:p>
          </p:txBody>
        </p:sp>
      </p:grpSp>
      <p:sp>
        <p:nvSpPr>
          <p:cNvPr id="2108" name="Freeform 76"/>
          <p:cNvSpPr>
            <a:spLocks/>
          </p:cNvSpPr>
          <p:nvPr/>
        </p:nvSpPr>
        <p:spPr bwMode="auto">
          <a:xfrm rot="3260751">
            <a:off x="745332" y="1754981"/>
            <a:ext cx="1011238" cy="1228725"/>
          </a:xfrm>
          <a:custGeom>
            <a:avLst/>
            <a:gdLst>
              <a:gd name="T0" fmla="*/ 2147483647 w 1054"/>
              <a:gd name="T1" fmla="*/ 2147483647 h 1029"/>
              <a:gd name="T2" fmla="*/ 2147483647 w 1054"/>
              <a:gd name="T3" fmla="*/ 0 h 1029"/>
              <a:gd name="T4" fmla="*/ 2147483647 w 1054"/>
              <a:gd name="T5" fmla="*/ 2147483647 h 1029"/>
              <a:gd name="T6" fmla="*/ 2147483647 w 1054"/>
              <a:gd name="T7" fmla="*/ 2147483647 h 1029"/>
              <a:gd name="T8" fmla="*/ 2147483647 w 1054"/>
              <a:gd name="T9" fmla="*/ 2147483647 h 1029"/>
              <a:gd name="T10" fmla="*/ 2147483647 w 1054"/>
              <a:gd name="T11" fmla="*/ 2147483647 h 1029"/>
              <a:gd name="T12" fmla="*/ 2147483647 w 1054"/>
              <a:gd name="T13" fmla="*/ 2147483647 h 1029"/>
              <a:gd name="T14" fmla="*/ 2147483647 w 1054"/>
              <a:gd name="T15" fmla="*/ 2147483647 h 1029"/>
              <a:gd name="T16" fmla="*/ 2147483647 w 1054"/>
              <a:gd name="T17" fmla="*/ 2147483647 h 1029"/>
              <a:gd name="T18" fmla="*/ 2147483647 w 1054"/>
              <a:gd name="T19" fmla="*/ 2147483647 h 1029"/>
              <a:gd name="T20" fmla="*/ 2147483647 w 1054"/>
              <a:gd name="T21" fmla="*/ 2147483647 h 1029"/>
              <a:gd name="T22" fmla="*/ 2147483647 w 1054"/>
              <a:gd name="T23" fmla="*/ 2147483647 h 1029"/>
              <a:gd name="T24" fmla="*/ 2147483647 w 1054"/>
              <a:gd name="T25" fmla="*/ 2147483647 h 1029"/>
              <a:gd name="T26" fmla="*/ 2147483647 w 1054"/>
              <a:gd name="T27" fmla="*/ 2147483647 h 1029"/>
              <a:gd name="T28" fmla="*/ 2147483647 w 1054"/>
              <a:gd name="T29" fmla="*/ 2147483647 h 1029"/>
              <a:gd name="T30" fmla="*/ 2147483647 w 1054"/>
              <a:gd name="T31" fmla="*/ 2147483647 h 1029"/>
              <a:gd name="T32" fmla="*/ 2147483647 w 1054"/>
              <a:gd name="T33" fmla="*/ 2147483647 h 1029"/>
              <a:gd name="T34" fmla="*/ 2147483647 w 1054"/>
              <a:gd name="T35" fmla="*/ 2147483647 h 1029"/>
              <a:gd name="T36" fmla="*/ 2147483647 w 1054"/>
              <a:gd name="T37" fmla="*/ 2147483647 h 1029"/>
              <a:gd name="T38" fmla="*/ 2147483647 w 1054"/>
              <a:gd name="T39" fmla="*/ 2147483647 h 1029"/>
              <a:gd name="T40" fmla="*/ 2147483647 w 1054"/>
              <a:gd name="T41" fmla="*/ 2147483647 h 1029"/>
              <a:gd name="T42" fmla="*/ 2147483647 w 1054"/>
              <a:gd name="T43" fmla="*/ 2147483647 h 1029"/>
              <a:gd name="T44" fmla="*/ 0 w 1054"/>
              <a:gd name="T45" fmla="*/ 2147483647 h 1029"/>
              <a:gd name="T46" fmla="*/ 2147483647 w 1054"/>
              <a:gd name="T47" fmla="*/ 2147483647 h 1029"/>
              <a:gd name="T48" fmla="*/ 2147483647 w 1054"/>
              <a:gd name="T49" fmla="*/ 2147483647 h 1029"/>
              <a:gd name="T50" fmla="*/ 2147483647 w 1054"/>
              <a:gd name="T51" fmla="*/ 2147483647 h 1029"/>
              <a:gd name="T52" fmla="*/ 2147483647 w 1054"/>
              <a:gd name="T53" fmla="*/ 2147483647 h 1029"/>
              <a:gd name="T54" fmla="*/ 2147483647 w 1054"/>
              <a:gd name="T55" fmla="*/ 2147483647 h 1029"/>
              <a:gd name="T56" fmla="*/ 2147483647 w 1054"/>
              <a:gd name="T57" fmla="*/ 2147483647 h 1029"/>
              <a:gd name="T58" fmla="*/ 2147483647 w 1054"/>
              <a:gd name="T59" fmla="*/ 2147483647 h 1029"/>
              <a:gd name="T60" fmla="*/ 2147483647 w 1054"/>
              <a:gd name="T61" fmla="*/ 2147483647 h 1029"/>
              <a:gd name="T62" fmla="*/ 2147483647 w 1054"/>
              <a:gd name="T63" fmla="*/ 2147483647 h 1029"/>
              <a:gd name="T64" fmla="*/ 2147483647 w 1054"/>
              <a:gd name="T65" fmla="*/ 2147483647 h 1029"/>
              <a:gd name="T66" fmla="*/ 2147483647 w 1054"/>
              <a:gd name="T67" fmla="*/ 2147483647 h 1029"/>
              <a:gd name="T68" fmla="*/ 2147483647 w 1054"/>
              <a:gd name="T69" fmla="*/ 2147483647 h 1029"/>
              <a:gd name="T70" fmla="*/ 2147483647 w 1054"/>
              <a:gd name="T71" fmla="*/ 2147483647 h 1029"/>
              <a:gd name="T72" fmla="*/ 2147483647 w 1054"/>
              <a:gd name="T73" fmla="*/ 2147483647 h 1029"/>
              <a:gd name="T74" fmla="*/ 2147483647 w 1054"/>
              <a:gd name="T75" fmla="*/ 2147483647 h 1029"/>
              <a:gd name="T76" fmla="*/ 2147483647 w 1054"/>
              <a:gd name="T77" fmla="*/ 2147483647 h 1029"/>
              <a:gd name="T78" fmla="*/ 2147483647 w 1054"/>
              <a:gd name="T79" fmla="*/ 2147483647 h 1029"/>
              <a:gd name="T80" fmla="*/ 2147483647 w 1054"/>
              <a:gd name="T81" fmla="*/ 2147483647 h 1029"/>
              <a:gd name="T82" fmla="*/ 2147483647 w 1054"/>
              <a:gd name="T83" fmla="*/ 2147483647 h 10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4"/>
              <a:gd name="T127" fmla="*/ 0 h 1029"/>
              <a:gd name="T128" fmla="*/ 1054 w 1054"/>
              <a:gd name="T129" fmla="*/ 1029 h 10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4" h="1029">
                <a:moveTo>
                  <a:pt x="168" y="153"/>
                </a:moveTo>
                <a:lnTo>
                  <a:pt x="380" y="0"/>
                </a:lnTo>
                <a:lnTo>
                  <a:pt x="481" y="27"/>
                </a:lnTo>
                <a:lnTo>
                  <a:pt x="530" y="76"/>
                </a:lnTo>
                <a:lnTo>
                  <a:pt x="729" y="95"/>
                </a:lnTo>
                <a:lnTo>
                  <a:pt x="735" y="604"/>
                </a:lnTo>
                <a:lnTo>
                  <a:pt x="800" y="619"/>
                </a:lnTo>
                <a:lnTo>
                  <a:pt x="830" y="680"/>
                </a:lnTo>
                <a:lnTo>
                  <a:pt x="876" y="659"/>
                </a:lnTo>
                <a:lnTo>
                  <a:pt x="972" y="797"/>
                </a:lnTo>
                <a:lnTo>
                  <a:pt x="1054" y="861"/>
                </a:lnTo>
                <a:lnTo>
                  <a:pt x="1051" y="916"/>
                </a:lnTo>
                <a:lnTo>
                  <a:pt x="947" y="923"/>
                </a:lnTo>
                <a:lnTo>
                  <a:pt x="901" y="754"/>
                </a:lnTo>
                <a:lnTo>
                  <a:pt x="573" y="588"/>
                </a:lnTo>
                <a:lnTo>
                  <a:pt x="582" y="640"/>
                </a:lnTo>
                <a:lnTo>
                  <a:pt x="508" y="708"/>
                </a:lnTo>
                <a:lnTo>
                  <a:pt x="496" y="683"/>
                </a:lnTo>
                <a:lnTo>
                  <a:pt x="475" y="683"/>
                </a:lnTo>
                <a:lnTo>
                  <a:pt x="416" y="824"/>
                </a:lnTo>
                <a:lnTo>
                  <a:pt x="233" y="963"/>
                </a:lnTo>
                <a:lnTo>
                  <a:pt x="52" y="1029"/>
                </a:lnTo>
                <a:lnTo>
                  <a:pt x="0" y="1020"/>
                </a:lnTo>
                <a:lnTo>
                  <a:pt x="208" y="901"/>
                </a:lnTo>
                <a:lnTo>
                  <a:pt x="233" y="901"/>
                </a:lnTo>
                <a:lnTo>
                  <a:pt x="309" y="809"/>
                </a:lnTo>
                <a:lnTo>
                  <a:pt x="343" y="806"/>
                </a:lnTo>
                <a:lnTo>
                  <a:pt x="395" y="736"/>
                </a:lnTo>
                <a:lnTo>
                  <a:pt x="377" y="705"/>
                </a:lnTo>
                <a:lnTo>
                  <a:pt x="266" y="720"/>
                </a:lnTo>
                <a:lnTo>
                  <a:pt x="190" y="545"/>
                </a:lnTo>
                <a:lnTo>
                  <a:pt x="233" y="466"/>
                </a:lnTo>
                <a:lnTo>
                  <a:pt x="303" y="438"/>
                </a:lnTo>
                <a:lnTo>
                  <a:pt x="278" y="368"/>
                </a:lnTo>
                <a:lnTo>
                  <a:pt x="205" y="401"/>
                </a:lnTo>
                <a:lnTo>
                  <a:pt x="150" y="300"/>
                </a:lnTo>
                <a:lnTo>
                  <a:pt x="211" y="276"/>
                </a:lnTo>
                <a:lnTo>
                  <a:pt x="266" y="303"/>
                </a:lnTo>
                <a:lnTo>
                  <a:pt x="291" y="288"/>
                </a:lnTo>
                <a:lnTo>
                  <a:pt x="245" y="202"/>
                </a:lnTo>
                <a:lnTo>
                  <a:pt x="165" y="196"/>
                </a:lnTo>
                <a:lnTo>
                  <a:pt x="168" y="153"/>
                </a:lnTo>
                <a:close/>
              </a:path>
            </a:pathLst>
          </a:custGeom>
          <a:solidFill>
            <a:schemeClr val="accent6"/>
          </a:solidFill>
          <a:ln w="12700">
            <a:solidFill>
              <a:srgbClr val="000000"/>
            </a:solidFill>
            <a:round/>
            <a:headEnd/>
            <a:tailEnd/>
          </a:ln>
        </p:spPr>
        <p:txBody>
          <a:bodyPr/>
          <a:lstStyle/>
          <a:p>
            <a:pPr eaLnBrk="1" hangingPunct="1">
              <a:defRPr/>
            </a:pPr>
            <a:endParaRPr lang="en-US">
              <a:latin typeface="Arial" charset="0"/>
            </a:endParaRPr>
          </a:p>
        </p:txBody>
      </p:sp>
      <p:sp>
        <p:nvSpPr>
          <p:cNvPr id="5179" name="Freeform 77"/>
          <p:cNvSpPr>
            <a:spLocks/>
          </p:cNvSpPr>
          <p:nvPr/>
        </p:nvSpPr>
        <p:spPr bwMode="auto">
          <a:xfrm>
            <a:off x="3260725" y="3100388"/>
            <a:ext cx="946150" cy="752475"/>
          </a:xfrm>
          <a:custGeom>
            <a:avLst/>
            <a:gdLst>
              <a:gd name="T0" fmla="*/ 2147483646 w 380"/>
              <a:gd name="T1" fmla="*/ 0 h 311"/>
              <a:gd name="T2" fmla="*/ 2147483646 w 380"/>
              <a:gd name="T3" fmla="*/ 2147483646 h 311"/>
              <a:gd name="T4" fmla="*/ 0 w 380"/>
              <a:gd name="T5" fmla="*/ 2147483646 h 311"/>
              <a:gd name="T6" fmla="*/ 2147483646 w 380"/>
              <a:gd name="T7" fmla="*/ 2147483646 h 311"/>
              <a:gd name="T8" fmla="*/ 2147483646 w 380"/>
              <a:gd name="T9" fmla="*/ 2147483646 h 311"/>
              <a:gd name="T10" fmla="*/ 2147483646 w 380"/>
              <a:gd name="T11" fmla="*/ 2147483646 h 311"/>
              <a:gd name="T12" fmla="*/ 2147483646 w 380"/>
              <a:gd name="T13" fmla="*/ 0 h 311"/>
              <a:gd name="T14" fmla="*/ 0 60000 65536"/>
              <a:gd name="T15" fmla="*/ 0 60000 65536"/>
              <a:gd name="T16" fmla="*/ 0 60000 65536"/>
              <a:gd name="T17" fmla="*/ 0 60000 65536"/>
              <a:gd name="T18" fmla="*/ 0 60000 65536"/>
              <a:gd name="T19" fmla="*/ 0 60000 65536"/>
              <a:gd name="T20" fmla="*/ 0 60000 65536"/>
              <a:gd name="T21" fmla="*/ 0 w 380"/>
              <a:gd name="T22" fmla="*/ 0 h 311"/>
              <a:gd name="T23" fmla="*/ 380 w 380"/>
              <a:gd name="T24" fmla="*/ 311 h 3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311">
                <a:moveTo>
                  <a:pt x="37" y="0"/>
                </a:moveTo>
                <a:lnTo>
                  <a:pt x="23" y="116"/>
                </a:lnTo>
                <a:lnTo>
                  <a:pt x="0" y="282"/>
                </a:lnTo>
                <a:lnTo>
                  <a:pt x="110" y="291"/>
                </a:lnTo>
                <a:lnTo>
                  <a:pt x="367" y="311"/>
                </a:lnTo>
                <a:lnTo>
                  <a:pt x="380" y="32"/>
                </a:lnTo>
                <a:lnTo>
                  <a:pt x="37" y="0"/>
                </a:lnTo>
                <a:close/>
              </a:path>
            </a:pathLst>
          </a:custGeom>
          <a:solidFill>
            <a:srgbClr val="4B9FCD"/>
          </a:solidFill>
          <a:ln w="12700">
            <a:solidFill>
              <a:srgbClr val="000000"/>
            </a:solidFill>
            <a:round/>
            <a:headEnd/>
            <a:tailEnd/>
          </a:ln>
        </p:spPr>
        <p:txBody>
          <a:bodyPr/>
          <a:lstStyle/>
          <a:p>
            <a:endParaRPr lang="en-US"/>
          </a:p>
        </p:txBody>
      </p:sp>
      <p:sp>
        <p:nvSpPr>
          <p:cNvPr id="5180" name="Freeform 78"/>
          <p:cNvSpPr>
            <a:spLocks/>
          </p:cNvSpPr>
          <p:nvPr/>
        </p:nvSpPr>
        <p:spPr bwMode="auto">
          <a:xfrm>
            <a:off x="5842000" y="2662238"/>
            <a:ext cx="744538" cy="309562"/>
          </a:xfrm>
          <a:custGeom>
            <a:avLst/>
            <a:gdLst>
              <a:gd name="T0" fmla="*/ 0 w 299"/>
              <a:gd name="T1" fmla="*/ 2147483646 h 129"/>
              <a:gd name="T2" fmla="*/ 2147483646 w 299"/>
              <a:gd name="T3" fmla="*/ 0 h 129"/>
              <a:gd name="T4" fmla="*/ 2147483646 w 299"/>
              <a:gd name="T5" fmla="*/ 2147483646 h 129"/>
              <a:gd name="T6" fmla="*/ 2147483646 w 299"/>
              <a:gd name="T7" fmla="*/ 2147483646 h 129"/>
              <a:gd name="T8" fmla="*/ 2147483646 w 299"/>
              <a:gd name="T9" fmla="*/ 2147483646 h 129"/>
              <a:gd name="T10" fmla="*/ 2147483646 w 299"/>
              <a:gd name="T11" fmla="*/ 2147483646 h 129"/>
              <a:gd name="T12" fmla="*/ 2147483646 w 299"/>
              <a:gd name="T13" fmla="*/ 2147483646 h 129"/>
              <a:gd name="T14" fmla="*/ 2147483646 w 299"/>
              <a:gd name="T15" fmla="*/ 2147483646 h 129"/>
              <a:gd name="T16" fmla="*/ 2147483646 w 299"/>
              <a:gd name="T17" fmla="*/ 2147483646 h 129"/>
              <a:gd name="T18" fmla="*/ 2147483646 w 299"/>
              <a:gd name="T19" fmla="*/ 2147483646 h 129"/>
              <a:gd name="T20" fmla="*/ 2147483646 w 299"/>
              <a:gd name="T21" fmla="*/ 2147483646 h 129"/>
              <a:gd name="T22" fmla="*/ 2147483646 w 299"/>
              <a:gd name="T23" fmla="*/ 2147483646 h 129"/>
              <a:gd name="T24" fmla="*/ 2147483646 w 299"/>
              <a:gd name="T25" fmla="*/ 2147483646 h 129"/>
              <a:gd name="T26" fmla="*/ 2147483646 w 299"/>
              <a:gd name="T27" fmla="*/ 2147483646 h 129"/>
              <a:gd name="T28" fmla="*/ 2147483646 w 299"/>
              <a:gd name="T29" fmla="*/ 2147483646 h 129"/>
              <a:gd name="T30" fmla="*/ 2147483646 w 299"/>
              <a:gd name="T31" fmla="*/ 2147483646 h 129"/>
              <a:gd name="T32" fmla="*/ 2147483646 w 299"/>
              <a:gd name="T33" fmla="*/ 2147483646 h 129"/>
              <a:gd name="T34" fmla="*/ 2147483646 w 299"/>
              <a:gd name="T35" fmla="*/ 2147483646 h 129"/>
              <a:gd name="T36" fmla="*/ 2147483646 w 299"/>
              <a:gd name="T37" fmla="*/ 2147483646 h 129"/>
              <a:gd name="T38" fmla="*/ 2147483646 w 299"/>
              <a:gd name="T39" fmla="*/ 2147483646 h 129"/>
              <a:gd name="T40" fmla="*/ 2147483646 w 299"/>
              <a:gd name="T41" fmla="*/ 2147483646 h 129"/>
              <a:gd name="T42" fmla="*/ 2147483646 w 299"/>
              <a:gd name="T43" fmla="*/ 2147483646 h 129"/>
              <a:gd name="T44" fmla="*/ 2147483646 w 299"/>
              <a:gd name="T45" fmla="*/ 2147483646 h 129"/>
              <a:gd name="T46" fmla="*/ 2147483646 w 299"/>
              <a:gd name="T47" fmla="*/ 2147483646 h 129"/>
              <a:gd name="T48" fmla="*/ 0 w 299"/>
              <a:gd name="T49" fmla="*/ 2147483646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solidFill>
            <a:srgbClr val="4B9FCD"/>
          </a:solidFill>
          <a:ln w="12700">
            <a:solidFill>
              <a:srgbClr val="000000"/>
            </a:solidFill>
            <a:round/>
            <a:headEnd/>
            <a:tailEnd/>
          </a:ln>
        </p:spPr>
        <p:txBody>
          <a:bodyPr/>
          <a:lstStyle/>
          <a:p>
            <a:endParaRPr lang="en-US"/>
          </a:p>
        </p:txBody>
      </p:sp>
      <p:sp>
        <p:nvSpPr>
          <p:cNvPr id="5181" name="Freeform 79"/>
          <p:cNvSpPr>
            <a:spLocks/>
          </p:cNvSpPr>
          <p:nvPr/>
        </p:nvSpPr>
        <p:spPr bwMode="auto">
          <a:xfrm>
            <a:off x="7342188" y="3686175"/>
            <a:ext cx="501650" cy="257175"/>
          </a:xfrm>
          <a:custGeom>
            <a:avLst/>
            <a:gdLst>
              <a:gd name="T0" fmla="*/ 0 w 316"/>
              <a:gd name="T1" fmla="*/ 2147483646 h 162"/>
              <a:gd name="T2" fmla="*/ 2147483646 w 316"/>
              <a:gd name="T3" fmla="*/ 0 h 162"/>
              <a:gd name="T4" fmla="*/ 2147483646 w 316"/>
              <a:gd name="T5" fmla="*/ 2147483646 h 162"/>
              <a:gd name="T6" fmla="*/ 2147483646 w 316"/>
              <a:gd name="T7" fmla="*/ 2147483646 h 162"/>
              <a:gd name="T8" fmla="*/ 2147483646 w 316"/>
              <a:gd name="T9" fmla="*/ 2147483646 h 162"/>
              <a:gd name="T10" fmla="*/ 2147483646 w 316"/>
              <a:gd name="T11" fmla="*/ 2147483646 h 162"/>
              <a:gd name="T12" fmla="*/ 2147483646 w 316"/>
              <a:gd name="T13" fmla="*/ 2147483646 h 162"/>
              <a:gd name="T14" fmla="*/ 2147483646 w 316"/>
              <a:gd name="T15" fmla="*/ 2147483646 h 162"/>
              <a:gd name="T16" fmla="*/ 2147483646 w 316"/>
              <a:gd name="T17" fmla="*/ 2147483646 h 162"/>
              <a:gd name="T18" fmla="*/ 2147483646 w 316"/>
              <a:gd name="T19" fmla="*/ 2147483646 h 162"/>
              <a:gd name="T20" fmla="*/ 0 w 316"/>
              <a:gd name="T21" fmla="*/ 2147483646 h 1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62"/>
              <a:gd name="T35" fmla="*/ 316 w 316"/>
              <a:gd name="T36" fmla="*/ 162 h 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62">
                <a:moveTo>
                  <a:pt x="0" y="58"/>
                </a:moveTo>
                <a:lnTo>
                  <a:pt x="316" y="0"/>
                </a:lnTo>
                <a:lnTo>
                  <a:pt x="311" y="21"/>
                </a:lnTo>
                <a:lnTo>
                  <a:pt x="292" y="53"/>
                </a:lnTo>
                <a:lnTo>
                  <a:pt x="314" y="148"/>
                </a:lnTo>
                <a:lnTo>
                  <a:pt x="221" y="162"/>
                </a:lnTo>
                <a:lnTo>
                  <a:pt x="218" y="92"/>
                </a:lnTo>
                <a:lnTo>
                  <a:pt x="162" y="62"/>
                </a:lnTo>
                <a:lnTo>
                  <a:pt x="113" y="54"/>
                </a:lnTo>
                <a:lnTo>
                  <a:pt x="13" y="103"/>
                </a:lnTo>
                <a:lnTo>
                  <a:pt x="0" y="58"/>
                </a:lnTo>
                <a:close/>
              </a:path>
            </a:pathLst>
          </a:custGeom>
          <a:solidFill>
            <a:srgbClr val="4B9FCD"/>
          </a:solidFill>
          <a:ln w="12700">
            <a:solidFill>
              <a:srgbClr val="000000"/>
            </a:solidFill>
            <a:round/>
            <a:headEnd/>
            <a:tailEnd/>
          </a:ln>
        </p:spPr>
        <p:txBody>
          <a:bodyPr/>
          <a:lstStyle/>
          <a:p>
            <a:endParaRPr lang="en-US"/>
          </a:p>
        </p:txBody>
      </p:sp>
      <p:sp>
        <p:nvSpPr>
          <p:cNvPr id="5182" name="Freeform 80"/>
          <p:cNvSpPr>
            <a:spLocks/>
          </p:cNvSpPr>
          <p:nvPr/>
        </p:nvSpPr>
        <p:spPr bwMode="auto">
          <a:xfrm>
            <a:off x="2830513" y="2360613"/>
            <a:ext cx="1381125" cy="833437"/>
          </a:xfrm>
          <a:custGeom>
            <a:avLst/>
            <a:gdLst>
              <a:gd name="T0" fmla="*/ 2147483646 w 555"/>
              <a:gd name="T1" fmla="*/ 0 h 346"/>
              <a:gd name="T2" fmla="*/ 2147483646 w 555"/>
              <a:gd name="T3" fmla="*/ 2147483646 h 346"/>
              <a:gd name="T4" fmla="*/ 2147483646 w 555"/>
              <a:gd name="T5" fmla="*/ 2147483646 h 346"/>
              <a:gd name="T6" fmla="*/ 2147483646 w 555"/>
              <a:gd name="T7" fmla="*/ 2147483646 h 346"/>
              <a:gd name="T8" fmla="*/ 2147483646 w 555"/>
              <a:gd name="T9" fmla="*/ 2147483646 h 346"/>
              <a:gd name="T10" fmla="*/ 2147483646 w 555"/>
              <a:gd name="T11" fmla="*/ 2147483646 h 346"/>
              <a:gd name="T12" fmla="*/ 2147483646 w 555"/>
              <a:gd name="T13" fmla="*/ 2147483646 h 346"/>
              <a:gd name="T14" fmla="*/ 2147483646 w 555"/>
              <a:gd name="T15" fmla="*/ 2147483646 h 346"/>
              <a:gd name="T16" fmla="*/ 2147483646 w 555"/>
              <a:gd name="T17" fmla="*/ 2147483646 h 346"/>
              <a:gd name="T18" fmla="*/ 2147483646 w 555"/>
              <a:gd name="T19" fmla="*/ 2147483646 h 346"/>
              <a:gd name="T20" fmla="*/ 2147483646 w 555"/>
              <a:gd name="T21" fmla="*/ 2147483646 h 346"/>
              <a:gd name="T22" fmla="*/ 2147483646 w 555"/>
              <a:gd name="T23" fmla="*/ 2147483646 h 346"/>
              <a:gd name="T24" fmla="*/ 2147483646 w 555"/>
              <a:gd name="T25" fmla="*/ 2147483646 h 346"/>
              <a:gd name="T26" fmla="*/ 2147483646 w 555"/>
              <a:gd name="T27" fmla="*/ 2147483646 h 346"/>
              <a:gd name="T28" fmla="*/ 2147483646 w 555"/>
              <a:gd name="T29" fmla="*/ 2147483646 h 346"/>
              <a:gd name="T30" fmla="*/ 2147483646 w 555"/>
              <a:gd name="T31" fmla="*/ 2147483646 h 346"/>
              <a:gd name="T32" fmla="*/ 2147483646 w 555"/>
              <a:gd name="T33" fmla="*/ 2147483646 h 346"/>
              <a:gd name="T34" fmla="*/ 0 w 555"/>
              <a:gd name="T35" fmla="*/ 2147483646 h 346"/>
              <a:gd name="T36" fmla="*/ 2147483646 w 555"/>
              <a:gd name="T37" fmla="*/ 0 h 3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5"/>
              <a:gd name="T58" fmla="*/ 0 h 346"/>
              <a:gd name="T59" fmla="*/ 555 w 555"/>
              <a:gd name="T60" fmla="*/ 346 h 3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5" h="346">
                <a:moveTo>
                  <a:pt x="9" y="0"/>
                </a:moveTo>
                <a:lnTo>
                  <a:pt x="118" y="14"/>
                </a:lnTo>
                <a:lnTo>
                  <a:pt x="184" y="23"/>
                </a:lnTo>
                <a:lnTo>
                  <a:pt x="271" y="32"/>
                </a:lnTo>
                <a:lnTo>
                  <a:pt x="351" y="40"/>
                </a:lnTo>
                <a:lnTo>
                  <a:pt x="490" y="50"/>
                </a:lnTo>
                <a:lnTo>
                  <a:pt x="555" y="55"/>
                </a:lnTo>
                <a:lnTo>
                  <a:pt x="553" y="337"/>
                </a:lnTo>
                <a:lnTo>
                  <a:pt x="213" y="308"/>
                </a:lnTo>
                <a:lnTo>
                  <a:pt x="206" y="346"/>
                </a:lnTo>
                <a:lnTo>
                  <a:pt x="193" y="328"/>
                </a:lnTo>
                <a:lnTo>
                  <a:pt x="162" y="331"/>
                </a:lnTo>
                <a:lnTo>
                  <a:pt x="117" y="338"/>
                </a:lnTo>
                <a:lnTo>
                  <a:pt x="109" y="289"/>
                </a:lnTo>
                <a:lnTo>
                  <a:pt x="56" y="250"/>
                </a:lnTo>
                <a:lnTo>
                  <a:pt x="64" y="213"/>
                </a:lnTo>
                <a:lnTo>
                  <a:pt x="69" y="183"/>
                </a:lnTo>
                <a:lnTo>
                  <a:pt x="0" y="86"/>
                </a:lnTo>
                <a:lnTo>
                  <a:pt x="9" y="0"/>
                </a:lnTo>
                <a:close/>
              </a:path>
            </a:pathLst>
          </a:custGeom>
          <a:solidFill>
            <a:srgbClr val="538022"/>
          </a:solidFill>
          <a:ln w="12700">
            <a:solidFill>
              <a:srgbClr val="000000"/>
            </a:solidFill>
            <a:round/>
            <a:headEnd/>
            <a:tailEnd/>
          </a:ln>
        </p:spPr>
        <p:txBody>
          <a:bodyPr/>
          <a:lstStyle/>
          <a:p>
            <a:endParaRPr lang="en-US"/>
          </a:p>
        </p:txBody>
      </p:sp>
      <p:sp>
        <p:nvSpPr>
          <p:cNvPr id="5183" name="Freeform 81"/>
          <p:cNvSpPr>
            <a:spLocks/>
          </p:cNvSpPr>
          <p:nvPr/>
        </p:nvSpPr>
        <p:spPr bwMode="auto">
          <a:xfrm>
            <a:off x="6369050" y="4708525"/>
            <a:ext cx="539750" cy="817563"/>
          </a:xfrm>
          <a:custGeom>
            <a:avLst/>
            <a:gdLst>
              <a:gd name="T0" fmla="*/ 0 w 217"/>
              <a:gd name="T1" fmla="*/ 2147483646 h 338"/>
              <a:gd name="T2" fmla="*/ 2147483646 w 217"/>
              <a:gd name="T3" fmla="*/ 0 h 338"/>
              <a:gd name="T4" fmla="*/ 2147483646 w 217"/>
              <a:gd name="T5" fmla="*/ 2147483646 h 338"/>
              <a:gd name="T6" fmla="*/ 2147483646 w 217"/>
              <a:gd name="T7" fmla="*/ 2147483646 h 338"/>
              <a:gd name="T8" fmla="*/ 2147483646 w 217"/>
              <a:gd name="T9" fmla="*/ 2147483646 h 338"/>
              <a:gd name="T10" fmla="*/ 2147483646 w 217"/>
              <a:gd name="T11" fmla="*/ 2147483646 h 338"/>
              <a:gd name="T12" fmla="*/ 2147483646 w 217"/>
              <a:gd name="T13" fmla="*/ 2147483646 h 338"/>
              <a:gd name="T14" fmla="*/ 2147483646 w 217"/>
              <a:gd name="T15" fmla="*/ 2147483646 h 338"/>
              <a:gd name="T16" fmla="*/ 2147483646 w 217"/>
              <a:gd name="T17" fmla="*/ 2147483646 h 338"/>
              <a:gd name="T18" fmla="*/ 2147483646 w 217"/>
              <a:gd name="T19" fmla="*/ 2147483646 h 338"/>
              <a:gd name="T20" fmla="*/ 2147483646 w 217"/>
              <a:gd name="T21" fmla="*/ 2147483646 h 338"/>
              <a:gd name="T22" fmla="*/ 2147483646 w 217"/>
              <a:gd name="T23" fmla="*/ 2147483646 h 338"/>
              <a:gd name="T24" fmla="*/ 2147483646 w 217"/>
              <a:gd name="T25" fmla="*/ 2147483646 h 338"/>
              <a:gd name="T26" fmla="*/ 2147483646 w 217"/>
              <a:gd name="T27" fmla="*/ 2147483646 h 338"/>
              <a:gd name="T28" fmla="*/ 0 w 217"/>
              <a:gd name="T29" fmla="*/ 2147483646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solidFill>
            <a:schemeClr val="accent6"/>
          </a:solidFill>
          <a:ln w="12700">
            <a:solidFill>
              <a:srgbClr val="000000"/>
            </a:solidFill>
            <a:round/>
            <a:headEnd/>
            <a:tailEnd/>
          </a:ln>
        </p:spPr>
        <p:txBody>
          <a:bodyPr/>
          <a:lstStyle/>
          <a:p>
            <a:endParaRPr lang="en-US"/>
          </a:p>
        </p:txBody>
      </p:sp>
      <p:sp>
        <p:nvSpPr>
          <p:cNvPr id="5184" name="Freeform 82"/>
          <p:cNvSpPr>
            <a:spLocks/>
          </p:cNvSpPr>
          <p:nvPr/>
        </p:nvSpPr>
        <p:spPr bwMode="auto">
          <a:xfrm>
            <a:off x="7034213" y="4567238"/>
            <a:ext cx="681037" cy="523875"/>
          </a:xfrm>
          <a:custGeom>
            <a:avLst/>
            <a:gdLst>
              <a:gd name="T0" fmla="*/ 2147483646 w 274"/>
              <a:gd name="T1" fmla="*/ 2147483646 h 217"/>
              <a:gd name="T2" fmla="*/ 2147483646 w 274"/>
              <a:gd name="T3" fmla="*/ 2147483646 h 217"/>
              <a:gd name="T4" fmla="*/ 2147483646 w 274"/>
              <a:gd name="T5" fmla="*/ 0 h 217"/>
              <a:gd name="T6" fmla="*/ 2147483646 w 274"/>
              <a:gd name="T7" fmla="*/ 2147483646 h 217"/>
              <a:gd name="T8" fmla="*/ 2147483646 w 274"/>
              <a:gd name="T9" fmla="*/ 2147483646 h 217"/>
              <a:gd name="T10" fmla="*/ 2147483646 w 274"/>
              <a:gd name="T11" fmla="*/ 2147483646 h 217"/>
              <a:gd name="T12" fmla="*/ 2147483646 w 274"/>
              <a:gd name="T13" fmla="*/ 2147483646 h 217"/>
              <a:gd name="T14" fmla="*/ 2147483646 w 274"/>
              <a:gd name="T15" fmla="*/ 2147483646 h 217"/>
              <a:gd name="T16" fmla="*/ 2147483646 w 274"/>
              <a:gd name="T17" fmla="*/ 2147483646 h 217"/>
              <a:gd name="T18" fmla="*/ 2147483646 w 274"/>
              <a:gd name="T19" fmla="*/ 2147483646 h 217"/>
              <a:gd name="T20" fmla="*/ 2147483646 w 274"/>
              <a:gd name="T21" fmla="*/ 2147483646 h 217"/>
              <a:gd name="T22" fmla="*/ 2147483646 w 274"/>
              <a:gd name="T23" fmla="*/ 2147483646 h 217"/>
              <a:gd name="T24" fmla="*/ 2147483646 w 274"/>
              <a:gd name="T25" fmla="*/ 2147483646 h 217"/>
              <a:gd name="T26" fmla="*/ 2147483646 w 274"/>
              <a:gd name="T27" fmla="*/ 2147483646 h 217"/>
              <a:gd name="T28" fmla="*/ 0 w 274"/>
              <a:gd name="T29" fmla="*/ 2147483646 h 217"/>
              <a:gd name="T30" fmla="*/ 2147483646 w 274"/>
              <a:gd name="T31" fmla="*/ 2147483646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solidFill>
            <a:srgbClr val="EEC100"/>
          </a:solidFill>
          <a:ln w="12700">
            <a:solidFill>
              <a:srgbClr val="000000"/>
            </a:solidFill>
            <a:round/>
            <a:headEnd/>
            <a:tailEnd/>
          </a:ln>
        </p:spPr>
        <p:txBody>
          <a:bodyPr/>
          <a:lstStyle/>
          <a:p>
            <a:endParaRPr lang="en-US"/>
          </a:p>
        </p:txBody>
      </p:sp>
      <p:sp>
        <p:nvSpPr>
          <p:cNvPr id="5185" name="Freeform 83"/>
          <p:cNvSpPr>
            <a:spLocks/>
          </p:cNvSpPr>
          <p:nvPr/>
        </p:nvSpPr>
        <p:spPr bwMode="auto">
          <a:xfrm>
            <a:off x="6102350" y="4014788"/>
            <a:ext cx="1012825" cy="544512"/>
          </a:xfrm>
          <a:custGeom>
            <a:avLst/>
            <a:gdLst>
              <a:gd name="T0" fmla="*/ 0 w 407"/>
              <a:gd name="T1" fmla="*/ 2147483646 h 226"/>
              <a:gd name="T2" fmla="*/ 2147483646 w 407"/>
              <a:gd name="T3" fmla="*/ 2147483646 h 226"/>
              <a:gd name="T4" fmla="*/ 2147483646 w 407"/>
              <a:gd name="T5" fmla="*/ 2147483646 h 226"/>
              <a:gd name="T6" fmla="*/ 2147483646 w 407"/>
              <a:gd name="T7" fmla="*/ 2147483646 h 226"/>
              <a:gd name="T8" fmla="*/ 2147483646 w 407"/>
              <a:gd name="T9" fmla="*/ 2147483646 h 226"/>
              <a:gd name="T10" fmla="*/ 2147483646 w 407"/>
              <a:gd name="T11" fmla="*/ 2147483646 h 226"/>
              <a:gd name="T12" fmla="*/ 2147483646 w 407"/>
              <a:gd name="T13" fmla="*/ 2147483646 h 226"/>
              <a:gd name="T14" fmla="*/ 2147483646 w 407"/>
              <a:gd name="T15" fmla="*/ 2147483646 h 226"/>
              <a:gd name="T16" fmla="*/ 2147483646 w 407"/>
              <a:gd name="T17" fmla="*/ 2147483646 h 226"/>
              <a:gd name="T18" fmla="*/ 2147483646 w 407"/>
              <a:gd name="T19" fmla="*/ 2147483646 h 226"/>
              <a:gd name="T20" fmla="*/ 2147483646 w 407"/>
              <a:gd name="T21" fmla="*/ 2147483646 h 226"/>
              <a:gd name="T22" fmla="*/ 2147483646 w 407"/>
              <a:gd name="T23" fmla="*/ 2147483646 h 226"/>
              <a:gd name="T24" fmla="*/ 2147483646 w 407"/>
              <a:gd name="T25" fmla="*/ 2147483646 h 226"/>
              <a:gd name="T26" fmla="*/ 2147483646 w 407"/>
              <a:gd name="T27" fmla="*/ 2147483646 h 226"/>
              <a:gd name="T28" fmla="*/ 2147483646 w 407"/>
              <a:gd name="T29" fmla="*/ 0 h 226"/>
              <a:gd name="T30" fmla="*/ 2147483646 w 407"/>
              <a:gd name="T31" fmla="*/ 2147483646 h 226"/>
              <a:gd name="T32" fmla="*/ 2147483646 w 407"/>
              <a:gd name="T33" fmla="*/ 2147483646 h 226"/>
              <a:gd name="T34" fmla="*/ 2147483646 w 407"/>
              <a:gd name="T35" fmla="*/ 2147483646 h 226"/>
              <a:gd name="T36" fmla="*/ 2147483646 w 407"/>
              <a:gd name="T37" fmla="*/ 2147483646 h 226"/>
              <a:gd name="T38" fmla="*/ 2147483646 w 407"/>
              <a:gd name="T39" fmla="*/ 2147483646 h 226"/>
              <a:gd name="T40" fmla="*/ 2147483646 w 407"/>
              <a:gd name="T41" fmla="*/ 2147483646 h 226"/>
              <a:gd name="T42" fmla="*/ 2147483646 w 407"/>
              <a:gd name="T43" fmla="*/ 2147483646 h 226"/>
              <a:gd name="T44" fmla="*/ 2147483646 w 407"/>
              <a:gd name="T45" fmla="*/ 2147483646 h 226"/>
              <a:gd name="T46" fmla="*/ 2147483646 w 407"/>
              <a:gd name="T47" fmla="*/ 2147483646 h 226"/>
              <a:gd name="T48" fmla="*/ 2147483646 w 407"/>
              <a:gd name="T49" fmla="*/ 2147483646 h 226"/>
              <a:gd name="T50" fmla="*/ 2147483646 w 407"/>
              <a:gd name="T51" fmla="*/ 2147483646 h 226"/>
              <a:gd name="T52" fmla="*/ 2147483646 w 407"/>
              <a:gd name="T53" fmla="*/ 2147483646 h 226"/>
              <a:gd name="T54" fmla="*/ 2147483646 w 407"/>
              <a:gd name="T55" fmla="*/ 2147483646 h 226"/>
              <a:gd name="T56" fmla="*/ 0 w 407"/>
              <a:gd name="T57" fmla="*/ 2147483646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solidFill>
            <a:srgbClr val="EEC100"/>
          </a:solidFill>
          <a:ln w="12700">
            <a:solidFill>
              <a:srgbClr val="000000"/>
            </a:solidFill>
            <a:round/>
            <a:headEnd/>
            <a:tailEnd/>
          </a:ln>
        </p:spPr>
        <p:txBody>
          <a:bodyPr/>
          <a:lstStyle/>
          <a:p>
            <a:endParaRPr lang="en-US"/>
          </a:p>
        </p:txBody>
      </p:sp>
      <p:sp>
        <p:nvSpPr>
          <p:cNvPr id="5186" name="Freeform 84"/>
          <p:cNvSpPr>
            <a:spLocks/>
          </p:cNvSpPr>
          <p:nvPr/>
        </p:nvSpPr>
        <p:spPr bwMode="auto">
          <a:xfrm>
            <a:off x="6035675" y="4365625"/>
            <a:ext cx="1166813" cy="412750"/>
          </a:xfrm>
          <a:custGeom>
            <a:avLst/>
            <a:gdLst>
              <a:gd name="T0" fmla="*/ 2147483646 w 469"/>
              <a:gd name="T1" fmla="*/ 2147483646 h 171"/>
              <a:gd name="T2" fmla="*/ 2147483646 w 469"/>
              <a:gd name="T3" fmla="*/ 2147483646 h 171"/>
              <a:gd name="T4" fmla="*/ 2147483646 w 469"/>
              <a:gd name="T5" fmla="*/ 2147483646 h 171"/>
              <a:gd name="T6" fmla="*/ 2147483646 w 469"/>
              <a:gd name="T7" fmla="*/ 2147483646 h 171"/>
              <a:gd name="T8" fmla="*/ 0 w 469"/>
              <a:gd name="T9" fmla="*/ 2147483646 h 171"/>
              <a:gd name="T10" fmla="*/ 2147483646 w 469"/>
              <a:gd name="T11" fmla="*/ 2147483646 h 171"/>
              <a:gd name="T12" fmla="*/ 2147483646 w 469"/>
              <a:gd name="T13" fmla="*/ 2147483646 h 171"/>
              <a:gd name="T14" fmla="*/ 2147483646 w 469"/>
              <a:gd name="T15" fmla="*/ 2147483646 h 171"/>
              <a:gd name="T16" fmla="*/ 2147483646 w 469"/>
              <a:gd name="T17" fmla="*/ 2147483646 h 171"/>
              <a:gd name="T18" fmla="*/ 2147483646 w 469"/>
              <a:gd name="T19" fmla="*/ 2147483646 h 171"/>
              <a:gd name="T20" fmla="*/ 2147483646 w 469"/>
              <a:gd name="T21" fmla="*/ 2147483646 h 171"/>
              <a:gd name="T22" fmla="*/ 2147483646 w 469"/>
              <a:gd name="T23" fmla="*/ 0 h 171"/>
              <a:gd name="T24" fmla="*/ 2147483646 w 469"/>
              <a:gd name="T25" fmla="*/ 2147483646 h 171"/>
              <a:gd name="T26" fmla="*/ 2147483646 w 469"/>
              <a:gd name="T27" fmla="*/ 2147483646 h 171"/>
              <a:gd name="T28" fmla="*/ 2147483646 w 469"/>
              <a:gd name="T29" fmla="*/ 2147483646 h 171"/>
              <a:gd name="T30" fmla="*/ 2147483646 w 469"/>
              <a:gd name="T31" fmla="*/ 2147483646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solidFill>
            <a:srgbClr val="EEC100"/>
          </a:solidFill>
          <a:ln w="12700">
            <a:solidFill>
              <a:srgbClr val="000000"/>
            </a:solidFill>
            <a:round/>
            <a:headEnd/>
            <a:tailEnd/>
          </a:ln>
        </p:spPr>
        <p:txBody>
          <a:bodyPr/>
          <a:lstStyle/>
          <a:p>
            <a:endParaRPr lang="en-US"/>
          </a:p>
        </p:txBody>
      </p:sp>
      <p:sp>
        <p:nvSpPr>
          <p:cNvPr id="2118" name="Freeform 85"/>
          <p:cNvSpPr>
            <a:spLocks/>
          </p:cNvSpPr>
          <p:nvPr/>
        </p:nvSpPr>
        <p:spPr bwMode="auto">
          <a:xfrm>
            <a:off x="2066925" y="3416300"/>
            <a:ext cx="881063" cy="1290638"/>
          </a:xfrm>
          <a:custGeom>
            <a:avLst/>
            <a:gdLst>
              <a:gd name="T0" fmla="*/ 2147483647 w 354"/>
              <a:gd name="T1" fmla="*/ 0 h 535"/>
              <a:gd name="T2" fmla="*/ 0 w 354"/>
              <a:gd name="T3" fmla="*/ 2147483647 h 535"/>
              <a:gd name="T4" fmla="*/ 2147483647 w 354"/>
              <a:gd name="T5" fmla="*/ 2147483647 h 535"/>
              <a:gd name="T6" fmla="*/ 2147483647 w 354"/>
              <a:gd name="T7" fmla="*/ 2147483647 h 535"/>
              <a:gd name="T8" fmla="*/ 2147483647 w 354"/>
              <a:gd name="T9" fmla="*/ 2147483647 h 535"/>
              <a:gd name="T10" fmla="*/ 2147483647 w 354"/>
              <a:gd name="T11" fmla="*/ 2147483647 h 535"/>
              <a:gd name="T12" fmla="*/ 2147483647 w 354"/>
              <a:gd name="T13" fmla="*/ 2147483647 h 535"/>
              <a:gd name="T14" fmla="*/ 2147483647 w 354"/>
              <a:gd name="T15" fmla="*/ 2147483647 h 535"/>
              <a:gd name="T16" fmla="*/ 2147483647 w 354"/>
              <a:gd name="T17" fmla="*/ 2147483647 h 535"/>
              <a:gd name="T18" fmla="*/ 2147483647 w 354"/>
              <a:gd name="T19" fmla="*/ 2147483647 h 535"/>
              <a:gd name="T20" fmla="*/ 2147483647 w 354"/>
              <a:gd name="T21" fmla="*/ 2147483647 h 535"/>
              <a:gd name="T22" fmla="*/ 2147483647 w 354"/>
              <a:gd name="T23" fmla="*/ 0 h 5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4"/>
              <a:gd name="T37" fmla="*/ 0 h 535"/>
              <a:gd name="T38" fmla="*/ 354 w 354"/>
              <a:gd name="T39" fmla="*/ 535 h 5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4" h="535">
                <a:moveTo>
                  <a:pt x="45" y="0"/>
                </a:moveTo>
                <a:lnTo>
                  <a:pt x="0" y="212"/>
                </a:lnTo>
                <a:lnTo>
                  <a:pt x="241" y="535"/>
                </a:lnTo>
                <a:lnTo>
                  <a:pt x="256" y="521"/>
                </a:lnTo>
                <a:lnTo>
                  <a:pt x="255" y="457"/>
                </a:lnTo>
                <a:lnTo>
                  <a:pt x="285" y="462"/>
                </a:lnTo>
                <a:lnTo>
                  <a:pt x="316" y="266"/>
                </a:lnTo>
                <a:lnTo>
                  <a:pt x="337" y="133"/>
                </a:lnTo>
                <a:lnTo>
                  <a:pt x="343" y="93"/>
                </a:lnTo>
                <a:lnTo>
                  <a:pt x="354" y="57"/>
                </a:lnTo>
                <a:lnTo>
                  <a:pt x="195" y="32"/>
                </a:lnTo>
                <a:lnTo>
                  <a:pt x="45" y="0"/>
                </a:lnTo>
                <a:close/>
              </a:path>
            </a:pathLst>
          </a:custGeom>
          <a:solidFill>
            <a:srgbClr val="4B9FCD"/>
          </a:solidFill>
          <a:ln w="12700">
            <a:solidFill>
              <a:srgbClr val="000000"/>
            </a:solidFill>
            <a:round/>
            <a:headEnd/>
            <a:tailEnd/>
          </a:ln>
        </p:spPr>
        <p:txBody>
          <a:bodyPr/>
          <a:lstStyle/>
          <a:p>
            <a:pPr eaLnBrk="1" hangingPunct="1">
              <a:defRPr/>
            </a:pP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5188" name="Freeform 86"/>
          <p:cNvSpPr>
            <a:spLocks/>
          </p:cNvSpPr>
          <p:nvPr/>
        </p:nvSpPr>
        <p:spPr bwMode="auto">
          <a:xfrm>
            <a:off x="3452813" y="3806825"/>
            <a:ext cx="984250" cy="711200"/>
          </a:xfrm>
          <a:custGeom>
            <a:avLst/>
            <a:gdLst>
              <a:gd name="T0" fmla="*/ 2147483646 w 396"/>
              <a:gd name="T1" fmla="*/ 0 h 295"/>
              <a:gd name="T2" fmla="*/ 2147483646 w 396"/>
              <a:gd name="T3" fmla="*/ 2147483646 h 295"/>
              <a:gd name="T4" fmla="*/ 0 w 396"/>
              <a:gd name="T5" fmla="*/ 2147483646 h 295"/>
              <a:gd name="T6" fmla="*/ 2147483646 w 396"/>
              <a:gd name="T7" fmla="*/ 2147483646 h 295"/>
              <a:gd name="T8" fmla="*/ 2147483646 w 396"/>
              <a:gd name="T9" fmla="*/ 2147483646 h 295"/>
              <a:gd name="T10" fmla="*/ 2147483646 w 396"/>
              <a:gd name="T11" fmla="*/ 2147483646 h 295"/>
              <a:gd name="T12" fmla="*/ 2147483646 w 396"/>
              <a:gd name="T13" fmla="*/ 2147483646 h 295"/>
              <a:gd name="T14" fmla="*/ 2147483646 w 396"/>
              <a:gd name="T15" fmla="*/ 2147483646 h 295"/>
              <a:gd name="T16" fmla="*/ 2147483646 w 396"/>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3" y="0"/>
                </a:moveTo>
                <a:lnTo>
                  <a:pt x="13" y="177"/>
                </a:lnTo>
                <a:lnTo>
                  <a:pt x="0" y="279"/>
                </a:lnTo>
                <a:lnTo>
                  <a:pt x="198" y="289"/>
                </a:lnTo>
                <a:lnTo>
                  <a:pt x="387" y="295"/>
                </a:lnTo>
                <a:lnTo>
                  <a:pt x="393" y="157"/>
                </a:lnTo>
                <a:lnTo>
                  <a:pt x="396" y="22"/>
                </a:lnTo>
                <a:lnTo>
                  <a:pt x="288" y="20"/>
                </a:lnTo>
                <a:lnTo>
                  <a:pt x="33" y="0"/>
                </a:lnTo>
                <a:close/>
              </a:path>
            </a:pathLst>
          </a:custGeom>
          <a:solidFill>
            <a:srgbClr val="4B9FCD"/>
          </a:solidFill>
          <a:ln w="12700">
            <a:solidFill>
              <a:srgbClr val="000000"/>
            </a:solidFill>
            <a:round/>
            <a:headEnd/>
            <a:tailEnd/>
          </a:ln>
        </p:spPr>
        <p:txBody>
          <a:bodyPr/>
          <a:lstStyle/>
          <a:p>
            <a:endParaRPr lang="en-US"/>
          </a:p>
        </p:txBody>
      </p:sp>
      <p:sp>
        <p:nvSpPr>
          <p:cNvPr id="5189" name="Freeform 87"/>
          <p:cNvSpPr>
            <a:spLocks/>
          </p:cNvSpPr>
          <p:nvPr/>
        </p:nvSpPr>
        <p:spPr bwMode="auto">
          <a:xfrm>
            <a:off x="2797175" y="3556000"/>
            <a:ext cx="733425" cy="923925"/>
          </a:xfrm>
          <a:custGeom>
            <a:avLst/>
            <a:gdLst>
              <a:gd name="T0" fmla="*/ 2147483646 w 296"/>
              <a:gd name="T1" fmla="*/ 0 h 382"/>
              <a:gd name="T2" fmla="*/ 2147483646 w 296"/>
              <a:gd name="T3" fmla="*/ 2147483646 h 382"/>
              <a:gd name="T4" fmla="*/ 2147483646 w 296"/>
              <a:gd name="T5" fmla="*/ 2147483646 h 382"/>
              <a:gd name="T6" fmla="*/ 2147483646 w 296"/>
              <a:gd name="T7" fmla="*/ 2147483646 h 382"/>
              <a:gd name="T8" fmla="*/ 2147483646 w 296"/>
              <a:gd name="T9" fmla="*/ 2147483646 h 382"/>
              <a:gd name="T10" fmla="*/ 0 w 296"/>
              <a:gd name="T11" fmla="*/ 2147483646 h 382"/>
              <a:gd name="T12" fmla="*/ 2147483646 w 296"/>
              <a:gd name="T13" fmla="*/ 2147483646 h 382"/>
              <a:gd name="T14" fmla="*/ 2147483646 w 296"/>
              <a:gd name="T15" fmla="*/ 0 h 382"/>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82"/>
              <a:gd name="T26" fmla="*/ 296 w 296"/>
              <a:gd name="T27" fmla="*/ 382 h 3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82">
                <a:moveTo>
                  <a:pt x="55" y="0"/>
                </a:moveTo>
                <a:lnTo>
                  <a:pt x="200" y="20"/>
                </a:lnTo>
                <a:lnTo>
                  <a:pt x="190" y="93"/>
                </a:lnTo>
                <a:lnTo>
                  <a:pt x="296" y="103"/>
                </a:lnTo>
                <a:lnTo>
                  <a:pt x="267" y="382"/>
                </a:lnTo>
                <a:lnTo>
                  <a:pt x="0" y="353"/>
                </a:lnTo>
                <a:lnTo>
                  <a:pt x="27" y="175"/>
                </a:lnTo>
                <a:lnTo>
                  <a:pt x="55" y="0"/>
                </a:lnTo>
                <a:close/>
              </a:path>
            </a:pathLst>
          </a:custGeom>
          <a:solidFill>
            <a:schemeClr val="tx2"/>
          </a:solidFill>
          <a:ln w="12700">
            <a:solidFill>
              <a:srgbClr val="000000"/>
            </a:solidFill>
            <a:round/>
            <a:headEnd/>
            <a:tailEnd/>
          </a:ln>
        </p:spPr>
        <p:txBody>
          <a:bodyPr/>
          <a:lstStyle/>
          <a:p>
            <a:endParaRPr lang="en-US"/>
          </a:p>
        </p:txBody>
      </p:sp>
      <p:sp>
        <p:nvSpPr>
          <p:cNvPr id="5190" name="Freeform 88"/>
          <p:cNvSpPr>
            <a:spLocks/>
          </p:cNvSpPr>
          <p:nvPr/>
        </p:nvSpPr>
        <p:spPr bwMode="auto">
          <a:xfrm>
            <a:off x="3348038" y="4478338"/>
            <a:ext cx="946150" cy="911225"/>
          </a:xfrm>
          <a:custGeom>
            <a:avLst/>
            <a:gdLst>
              <a:gd name="T0" fmla="*/ 2147483646 w 381"/>
              <a:gd name="T1" fmla="*/ 0 h 378"/>
              <a:gd name="T2" fmla="*/ 2147483646 w 381"/>
              <a:gd name="T3" fmla="*/ 2147483646 h 378"/>
              <a:gd name="T4" fmla="*/ 2147483646 w 381"/>
              <a:gd name="T5" fmla="*/ 2147483646 h 378"/>
              <a:gd name="T6" fmla="*/ 2147483646 w 381"/>
              <a:gd name="T7" fmla="*/ 2147483646 h 378"/>
              <a:gd name="T8" fmla="*/ 2147483646 w 381"/>
              <a:gd name="T9" fmla="*/ 2147483646 h 378"/>
              <a:gd name="T10" fmla="*/ 2147483646 w 381"/>
              <a:gd name="T11" fmla="*/ 2147483646 h 378"/>
              <a:gd name="T12" fmla="*/ 2147483646 w 381"/>
              <a:gd name="T13" fmla="*/ 2147483646 h 378"/>
              <a:gd name="T14" fmla="*/ 2147483646 w 381"/>
              <a:gd name="T15" fmla="*/ 2147483646 h 378"/>
              <a:gd name="T16" fmla="*/ 0 w 381"/>
              <a:gd name="T17" fmla="*/ 2147483646 h 378"/>
              <a:gd name="T18" fmla="*/ 2147483646 w 381"/>
              <a:gd name="T19" fmla="*/ 2147483646 h 378"/>
              <a:gd name="T20" fmla="*/ 2147483646 w 381"/>
              <a:gd name="T21" fmla="*/ 0 h 3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378"/>
              <a:gd name="T35" fmla="*/ 381 w 381"/>
              <a:gd name="T36" fmla="*/ 378 h 3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378">
                <a:moveTo>
                  <a:pt x="46" y="0"/>
                </a:moveTo>
                <a:lnTo>
                  <a:pt x="381" y="15"/>
                </a:lnTo>
                <a:lnTo>
                  <a:pt x="365" y="349"/>
                </a:lnTo>
                <a:lnTo>
                  <a:pt x="256" y="343"/>
                </a:lnTo>
                <a:lnTo>
                  <a:pt x="154" y="340"/>
                </a:lnTo>
                <a:lnTo>
                  <a:pt x="154" y="353"/>
                </a:lnTo>
                <a:lnTo>
                  <a:pt x="69" y="353"/>
                </a:lnTo>
                <a:lnTo>
                  <a:pt x="64" y="378"/>
                </a:lnTo>
                <a:lnTo>
                  <a:pt x="0" y="370"/>
                </a:lnTo>
                <a:lnTo>
                  <a:pt x="36" y="87"/>
                </a:lnTo>
                <a:lnTo>
                  <a:pt x="46" y="0"/>
                </a:lnTo>
                <a:close/>
              </a:path>
            </a:pathLst>
          </a:custGeom>
          <a:solidFill>
            <a:srgbClr val="4B9FCD"/>
          </a:solidFill>
          <a:ln w="12700">
            <a:solidFill>
              <a:srgbClr val="000000"/>
            </a:solidFill>
            <a:round/>
            <a:headEnd/>
            <a:tailEnd/>
          </a:ln>
        </p:spPr>
        <p:txBody>
          <a:bodyPr/>
          <a:lstStyle/>
          <a:p>
            <a:endParaRPr lang="en-US"/>
          </a:p>
        </p:txBody>
      </p:sp>
      <p:sp>
        <p:nvSpPr>
          <p:cNvPr id="5191" name="Freeform 89"/>
          <p:cNvSpPr>
            <a:spLocks/>
          </p:cNvSpPr>
          <p:nvPr/>
        </p:nvSpPr>
        <p:spPr bwMode="auto">
          <a:xfrm>
            <a:off x="5446713" y="4537075"/>
            <a:ext cx="666750" cy="606425"/>
          </a:xfrm>
          <a:custGeom>
            <a:avLst/>
            <a:gdLst>
              <a:gd name="T0" fmla="*/ 0 w 269"/>
              <a:gd name="T1" fmla="*/ 2147483646 h 251"/>
              <a:gd name="T2" fmla="*/ 2147483646 w 269"/>
              <a:gd name="T3" fmla="*/ 2147483646 h 251"/>
              <a:gd name="T4" fmla="*/ 2147483646 w 269"/>
              <a:gd name="T5" fmla="*/ 0 h 251"/>
              <a:gd name="T6" fmla="*/ 2147483646 w 269"/>
              <a:gd name="T7" fmla="*/ 2147483646 h 251"/>
              <a:gd name="T8" fmla="*/ 2147483646 w 269"/>
              <a:gd name="T9" fmla="*/ 2147483646 h 251"/>
              <a:gd name="T10" fmla="*/ 2147483646 w 269"/>
              <a:gd name="T11" fmla="*/ 2147483646 h 251"/>
              <a:gd name="T12" fmla="*/ 2147483646 w 269"/>
              <a:gd name="T13" fmla="*/ 2147483646 h 251"/>
              <a:gd name="T14" fmla="*/ 2147483646 w 269"/>
              <a:gd name="T15" fmla="*/ 2147483646 h 251"/>
              <a:gd name="T16" fmla="*/ 2147483646 w 269"/>
              <a:gd name="T17" fmla="*/ 2147483646 h 251"/>
              <a:gd name="T18" fmla="*/ 2147483646 w 269"/>
              <a:gd name="T19" fmla="*/ 2147483646 h 251"/>
              <a:gd name="T20" fmla="*/ 2147483646 w 269"/>
              <a:gd name="T21" fmla="*/ 2147483646 h 251"/>
              <a:gd name="T22" fmla="*/ 2147483646 w 269"/>
              <a:gd name="T23" fmla="*/ 2147483646 h 251"/>
              <a:gd name="T24" fmla="*/ 2147483646 w 269"/>
              <a:gd name="T25" fmla="*/ 2147483646 h 251"/>
              <a:gd name="T26" fmla="*/ 2147483646 w 269"/>
              <a:gd name="T27" fmla="*/ 2147483646 h 251"/>
              <a:gd name="T28" fmla="*/ 2147483646 w 269"/>
              <a:gd name="T29" fmla="*/ 2147483646 h 251"/>
              <a:gd name="T30" fmla="*/ 0 w 269"/>
              <a:gd name="T31" fmla="*/ 2147483646 h 2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9"/>
              <a:gd name="T49" fmla="*/ 0 h 251"/>
              <a:gd name="T50" fmla="*/ 269 w 269"/>
              <a:gd name="T51" fmla="*/ 251 h 2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9" h="251">
                <a:moveTo>
                  <a:pt x="0" y="23"/>
                </a:moveTo>
                <a:lnTo>
                  <a:pt x="106" y="10"/>
                </a:lnTo>
                <a:lnTo>
                  <a:pt x="237" y="0"/>
                </a:lnTo>
                <a:lnTo>
                  <a:pt x="230" y="33"/>
                </a:lnTo>
                <a:lnTo>
                  <a:pt x="259" y="26"/>
                </a:lnTo>
                <a:lnTo>
                  <a:pt x="269" y="48"/>
                </a:lnTo>
                <a:lnTo>
                  <a:pt x="239" y="68"/>
                </a:lnTo>
                <a:lnTo>
                  <a:pt x="246" y="103"/>
                </a:lnTo>
                <a:lnTo>
                  <a:pt x="215" y="161"/>
                </a:lnTo>
                <a:lnTo>
                  <a:pt x="192" y="197"/>
                </a:lnTo>
                <a:lnTo>
                  <a:pt x="205" y="243"/>
                </a:lnTo>
                <a:lnTo>
                  <a:pt x="39" y="251"/>
                </a:lnTo>
                <a:lnTo>
                  <a:pt x="38" y="223"/>
                </a:lnTo>
                <a:lnTo>
                  <a:pt x="5" y="217"/>
                </a:lnTo>
                <a:lnTo>
                  <a:pt x="5" y="68"/>
                </a:lnTo>
                <a:lnTo>
                  <a:pt x="0" y="23"/>
                </a:lnTo>
                <a:close/>
              </a:path>
            </a:pathLst>
          </a:custGeom>
          <a:solidFill>
            <a:srgbClr val="4B9FCD"/>
          </a:solidFill>
          <a:ln w="12700">
            <a:solidFill>
              <a:srgbClr val="000000"/>
            </a:solidFill>
            <a:round/>
            <a:headEnd/>
            <a:tailEnd/>
          </a:ln>
        </p:spPr>
        <p:txBody>
          <a:bodyPr/>
          <a:lstStyle/>
          <a:p>
            <a:endParaRPr lang="en-US"/>
          </a:p>
        </p:txBody>
      </p:sp>
      <p:sp>
        <p:nvSpPr>
          <p:cNvPr id="5192" name="Freeform 90"/>
          <p:cNvSpPr>
            <a:spLocks/>
          </p:cNvSpPr>
          <p:nvPr/>
        </p:nvSpPr>
        <p:spPr bwMode="auto">
          <a:xfrm>
            <a:off x="5265738" y="3887788"/>
            <a:ext cx="915987" cy="733425"/>
          </a:xfrm>
          <a:custGeom>
            <a:avLst/>
            <a:gdLst>
              <a:gd name="T0" fmla="*/ 0 w 368"/>
              <a:gd name="T1" fmla="*/ 2147483646 h 303"/>
              <a:gd name="T2" fmla="*/ 2147483646 w 368"/>
              <a:gd name="T3" fmla="*/ 0 h 303"/>
              <a:gd name="T4" fmla="*/ 2147483646 w 368"/>
              <a:gd name="T5" fmla="*/ 0 h 303"/>
              <a:gd name="T6" fmla="*/ 2147483646 w 368"/>
              <a:gd name="T7" fmla="*/ 2147483646 h 303"/>
              <a:gd name="T8" fmla="*/ 2147483646 w 368"/>
              <a:gd name="T9" fmla="*/ 2147483646 h 303"/>
              <a:gd name="T10" fmla="*/ 2147483646 w 368"/>
              <a:gd name="T11" fmla="*/ 2147483646 h 303"/>
              <a:gd name="T12" fmla="*/ 2147483646 w 368"/>
              <a:gd name="T13" fmla="*/ 2147483646 h 303"/>
              <a:gd name="T14" fmla="*/ 2147483646 w 368"/>
              <a:gd name="T15" fmla="*/ 2147483646 h 303"/>
              <a:gd name="T16" fmla="*/ 2147483646 w 368"/>
              <a:gd name="T17" fmla="*/ 2147483646 h 303"/>
              <a:gd name="T18" fmla="*/ 2147483646 w 368"/>
              <a:gd name="T19" fmla="*/ 2147483646 h 303"/>
              <a:gd name="T20" fmla="*/ 2147483646 w 368"/>
              <a:gd name="T21" fmla="*/ 2147483646 h 303"/>
              <a:gd name="T22" fmla="*/ 2147483646 w 368"/>
              <a:gd name="T23" fmla="*/ 2147483646 h 303"/>
              <a:gd name="T24" fmla="*/ 2147483646 w 368"/>
              <a:gd name="T25" fmla="*/ 2147483646 h 303"/>
              <a:gd name="T26" fmla="*/ 2147483646 w 368"/>
              <a:gd name="T27" fmla="*/ 2147483646 h 303"/>
              <a:gd name="T28" fmla="*/ 2147483646 w 368"/>
              <a:gd name="T29" fmla="*/ 2147483646 h 303"/>
              <a:gd name="T30" fmla="*/ 2147483646 w 368"/>
              <a:gd name="T31" fmla="*/ 2147483646 h 303"/>
              <a:gd name="T32" fmla="*/ 2147483646 w 368"/>
              <a:gd name="T33" fmla="*/ 2147483646 h 303"/>
              <a:gd name="T34" fmla="*/ 2147483646 w 368"/>
              <a:gd name="T35" fmla="*/ 2147483646 h 303"/>
              <a:gd name="T36" fmla="*/ 2147483646 w 368"/>
              <a:gd name="T37" fmla="*/ 2147483646 h 303"/>
              <a:gd name="T38" fmla="*/ 2147483646 w 368"/>
              <a:gd name="T39" fmla="*/ 2147483646 h 303"/>
              <a:gd name="T40" fmla="*/ 2147483646 w 368"/>
              <a:gd name="T41" fmla="*/ 2147483646 h 303"/>
              <a:gd name="T42" fmla="*/ 2147483646 w 368"/>
              <a:gd name="T43" fmla="*/ 2147483646 h 303"/>
              <a:gd name="T44" fmla="*/ 2147483646 w 368"/>
              <a:gd name="T45" fmla="*/ 2147483646 h 303"/>
              <a:gd name="T46" fmla="*/ 2147483646 w 368"/>
              <a:gd name="T47" fmla="*/ 2147483646 h 303"/>
              <a:gd name="T48" fmla="*/ 2147483646 w 368"/>
              <a:gd name="T49" fmla="*/ 2147483646 h 303"/>
              <a:gd name="T50" fmla="*/ 0 w 368"/>
              <a:gd name="T51" fmla="*/ 2147483646 h 3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303"/>
              <a:gd name="T80" fmla="*/ 368 w 368"/>
              <a:gd name="T81" fmla="*/ 303 h 3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303">
                <a:moveTo>
                  <a:pt x="0" y="10"/>
                </a:moveTo>
                <a:lnTo>
                  <a:pt x="161" y="0"/>
                </a:lnTo>
                <a:lnTo>
                  <a:pt x="195" y="0"/>
                </a:lnTo>
                <a:lnTo>
                  <a:pt x="221" y="9"/>
                </a:lnTo>
                <a:lnTo>
                  <a:pt x="207" y="35"/>
                </a:lnTo>
                <a:lnTo>
                  <a:pt x="254" y="78"/>
                </a:lnTo>
                <a:lnTo>
                  <a:pt x="269" y="114"/>
                </a:lnTo>
                <a:lnTo>
                  <a:pt x="297" y="105"/>
                </a:lnTo>
                <a:lnTo>
                  <a:pt x="296" y="156"/>
                </a:lnTo>
                <a:lnTo>
                  <a:pt x="324" y="171"/>
                </a:lnTo>
                <a:lnTo>
                  <a:pt x="337" y="216"/>
                </a:lnTo>
                <a:lnTo>
                  <a:pt x="357" y="220"/>
                </a:lnTo>
                <a:lnTo>
                  <a:pt x="368" y="239"/>
                </a:lnTo>
                <a:lnTo>
                  <a:pt x="343" y="265"/>
                </a:lnTo>
                <a:lnTo>
                  <a:pt x="335" y="295"/>
                </a:lnTo>
                <a:lnTo>
                  <a:pt x="300" y="303"/>
                </a:lnTo>
                <a:lnTo>
                  <a:pt x="309" y="270"/>
                </a:lnTo>
                <a:lnTo>
                  <a:pt x="171" y="282"/>
                </a:lnTo>
                <a:lnTo>
                  <a:pt x="72" y="294"/>
                </a:lnTo>
                <a:lnTo>
                  <a:pt x="66" y="262"/>
                </a:lnTo>
                <a:lnTo>
                  <a:pt x="59" y="165"/>
                </a:lnTo>
                <a:lnTo>
                  <a:pt x="58" y="112"/>
                </a:lnTo>
                <a:lnTo>
                  <a:pt x="25" y="88"/>
                </a:lnTo>
                <a:lnTo>
                  <a:pt x="37" y="66"/>
                </a:lnTo>
                <a:lnTo>
                  <a:pt x="21" y="54"/>
                </a:lnTo>
                <a:lnTo>
                  <a:pt x="0" y="10"/>
                </a:lnTo>
                <a:close/>
              </a:path>
            </a:pathLst>
          </a:custGeom>
          <a:solidFill>
            <a:srgbClr val="4B9FCD"/>
          </a:solidFill>
          <a:ln w="12700">
            <a:solidFill>
              <a:srgbClr val="000000"/>
            </a:solidFill>
            <a:round/>
            <a:headEnd/>
            <a:tailEnd/>
          </a:ln>
        </p:spPr>
        <p:txBody>
          <a:bodyPr/>
          <a:lstStyle/>
          <a:p>
            <a:endParaRPr lang="en-US"/>
          </a:p>
        </p:txBody>
      </p:sp>
      <p:sp>
        <p:nvSpPr>
          <p:cNvPr id="5193" name="Freeform 91"/>
          <p:cNvSpPr>
            <a:spLocks/>
          </p:cNvSpPr>
          <p:nvPr/>
        </p:nvSpPr>
        <p:spPr bwMode="auto">
          <a:xfrm>
            <a:off x="5572125" y="2774950"/>
            <a:ext cx="692150" cy="784225"/>
          </a:xfrm>
          <a:custGeom>
            <a:avLst/>
            <a:gdLst>
              <a:gd name="T0" fmla="*/ 2147483646 w 278"/>
              <a:gd name="T1" fmla="*/ 2147483646 h 325"/>
              <a:gd name="T2" fmla="*/ 2147483646 w 278"/>
              <a:gd name="T3" fmla="*/ 2147483646 h 325"/>
              <a:gd name="T4" fmla="*/ 2147483646 w 278"/>
              <a:gd name="T5" fmla="*/ 2147483646 h 325"/>
              <a:gd name="T6" fmla="*/ 2147483646 w 278"/>
              <a:gd name="T7" fmla="*/ 0 h 325"/>
              <a:gd name="T8" fmla="*/ 2147483646 w 278"/>
              <a:gd name="T9" fmla="*/ 2147483646 h 325"/>
              <a:gd name="T10" fmla="*/ 2147483646 w 278"/>
              <a:gd name="T11" fmla="*/ 2147483646 h 325"/>
              <a:gd name="T12" fmla="*/ 2147483646 w 278"/>
              <a:gd name="T13" fmla="*/ 2147483646 h 325"/>
              <a:gd name="T14" fmla="*/ 2147483646 w 278"/>
              <a:gd name="T15" fmla="*/ 2147483646 h 325"/>
              <a:gd name="T16" fmla="*/ 2147483646 w 278"/>
              <a:gd name="T17" fmla="*/ 2147483646 h 325"/>
              <a:gd name="T18" fmla="*/ 2147483646 w 278"/>
              <a:gd name="T19" fmla="*/ 2147483646 h 325"/>
              <a:gd name="T20" fmla="*/ 2147483646 w 278"/>
              <a:gd name="T21" fmla="*/ 2147483646 h 325"/>
              <a:gd name="T22" fmla="*/ 2147483646 w 278"/>
              <a:gd name="T23" fmla="*/ 2147483646 h 325"/>
              <a:gd name="T24" fmla="*/ 2147483646 w 278"/>
              <a:gd name="T25" fmla="*/ 2147483646 h 325"/>
              <a:gd name="T26" fmla="*/ 2147483646 w 278"/>
              <a:gd name="T27" fmla="*/ 2147483646 h 325"/>
              <a:gd name="T28" fmla="*/ 2147483646 w 278"/>
              <a:gd name="T29" fmla="*/ 2147483646 h 325"/>
              <a:gd name="T30" fmla="*/ 2147483646 w 278"/>
              <a:gd name="T31" fmla="*/ 2147483646 h 325"/>
              <a:gd name="T32" fmla="*/ 2147483646 w 278"/>
              <a:gd name="T33" fmla="*/ 2147483646 h 325"/>
              <a:gd name="T34" fmla="*/ 2147483646 w 278"/>
              <a:gd name="T35" fmla="*/ 2147483646 h 325"/>
              <a:gd name="T36" fmla="*/ 2147483646 w 278"/>
              <a:gd name="T37" fmla="*/ 2147483646 h 325"/>
              <a:gd name="T38" fmla="*/ 2147483646 w 278"/>
              <a:gd name="T39" fmla="*/ 2147483646 h 325"/>
              <a:gd name="T40" fmla="*/ 2147483646 w 278"/>
              <a:gd name="T41" fmla="*/ 2147483646 h 325"/>
              <a:gd name="T42" fmla="*/ 2147483646 w 278"/>
              <a:gd name="T43" fmla="*/ 2147483646 h 325"/>
              <a:gd name="T44" fmla="*/ 2147483646 w 278"/>
              <a:gd name="T45" fmla="*/ 2147483646 h 325"/>
              <a:gd name="T46" fmla="*/ 2147483646 w 278"/>
              <a:gd name="T47" fmla="*/ 2147483646 h 325"/>
              <a:gd name="T48" fmla="*/ 2147483646 w 278"/>
              <a:gd name="T49" fmla="*/ 2147483646 h 325"/>
              <a:gd name="T50" fmla="*/ 2147483646 w 278"/>
              <a:gd name="T51" fmla="*/ 2147483646 h 325"/>
              <a:gd name="T52" fmla="*/ 2147483646 w 278"/>
              <a:gd name="T53" fmla="*/ 2147483646 h 325"/>
              <a:gd name="T54" fmla="*/ 2147483646 w 278"/>
              <a:gd name="T55" fmla="*/ 2147483646 h 325"/>
              <a:gd name="T56" fmla="*/ 2147483646 w 278"/>
              <a:gd name="T57" fmla="*/ 2147483646 h 325"/>
              <a:gd name="T58" fmla="*/ 2147483646 w 278"/>
              <a:gd name="T59" fmla="*/ 2147483646 h 325"/>
              <a:gd name="T60" fmla="*/ 2147483646 w 278"/>
              <a:gd name="T61" fmla="*/ 2147483646 h 325"/>
              <a:gd name="T62" fmla="*/ 2147483646 w 278"/>
              <a:gd name="T63" fmla="*/ 2147483646 h 325"/>
              <a:gd name="T64" fmla="*/ 2147483646 w 278"/>
              <a:gd name="T65" fmla="*/ 2147483646 h 325"/>
              <a:gd name="T66" fmla="*/ 0 w 278"/>
              <a:gd name="T67" fmla="*/ 2147483646 h 325"/>
              <a:gd name="T68" fmla="*/ 2147483646 w 278"/>
              <a:gd name="T69" fmla="*/ 2147483646 h 325"/>
              <a:gd name="T70" fmla="*/ 2147483646 w 278"/>
              <a:gd name="T71" fmla="*/ 21474836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solidFill>
            <a:srgbClr val="4B9FCD"/>
          </a:solidFill>
          <a:ln w="12700">
            <a:solidFill>
              <a:srgbClr val="000000"/>
            </a:solidFill>
            <a:round/>
            <a:headEnd/>
            <a:tailEnd/>
          </a:ln>
        </p:spPr>
        <p:txBody>
          <a:bodyPr/>
          <a:lstStyle/>
          <a:p>
            <a:endParaRPr lang="en-US"/>
          </a:p>
        </p:txBody>
      </p:sp>
      <p:sp>
        <p:nvSpPr>
          <p:cNvPr id="5194" name="Freeform 92"/>
          <p:cNvSpPr>
            <a:spLocks/>
          </p:cNvSpPr>
          <p:nvPr/>
        </p:nvSpPr>
        <p:spPr bwMode="auto">
          <a:xfrm>
            <a:off x="6267450" y="3567113"/>
            <a:ext cx="447675" cy="714375"/>
          </a:xfrm>
          <a:custGeom>
            <a:avLst/>
            <a:gdLst>
              <a:gd name="T0" fmla="*/ 0 w 180"/>
              <a:gd name="T1" fmla="*/ 2147483646 h 296"/>
              <a:gd name="T2" fmla="*/ 2147483646 w 180"/>
              <a:gd name="T3" fmla="*/ 2147483646 h 296"/>
              <a:gd name="T4" fmla="*/ 2147483646 w 180"/>
              <a:gd name="T5" fmla="*/ 2147483646 h 296"/>
              <a:gd name="T6" fmla="*/ 2147483646 w 180"/>
              <a:gd name="T7" fmla="*/ 2147483646 h 296"/>
              <a:gd name="T8" fmla="*/ 2147483646 w 180"/>
              <a:gd name="T9" fmla="*/ 2147483646 h 296"/>
              <a:gd name="T10" fmla="*/ 2147483646 w 180"/>
              <a:gd name="T11" fmla="*/ 0 h 296"/>
              <a:gd name="T12" fmla="*/ 2147483646 w 180"/>
              <a:gd name="T13" fmla="*/ 2147483646 h 296"/>
              <a:gd name="T14" fmla="*/ 2147483646 w 180"/>
              <a:gd name="T15" fmla="*/ 2147483646 h 296"/>
              <a:gd name="T16" fmla="*/ 2147483646 w 180"/>
              <a:gd name="T17" fmla="*/ 2147483646 h 296"/>
              <a:gd name="T18" fmla="*/ 2147483646 w 180"/>
              <a:gd name="T19" fmla="*/ 2147483646 h 296"/>
              <a:gd name="T20" fmla="*/ 2147483646 w 180"/>
              <a:gd name="T21" fmla="*/ 2147483646 h 296"/>
              <a:gd name="T22" fmla="*/ 2147483646 w 180"/>
              <a:gd name="T23" fmla="*/ 2147483646 h 296"/>
              <a:gd name="T24" fmla="*/ 2147483646 w 180"/>
              <a:gd name="T25" fmla="*/ 2147483646 h 296"/>
              <a:gd name="T26" fmla="*/ 2147483646 w 180"/>
              <a:gd name="T27" fmla="*/ 2147483646 h 296"/>
              <a:gd name="T28" fmla="*/ 2147483646 w 180"/>
              <a:gd name="T29" fmla="*/ 2147483646 h 296"/>
              <a:gd name="T30" fmla="*/ 0 w 180"/>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solidFill>
            <a:schemeClr val="accent6"/>
          </a:solidFill>
          <a:ln w="12700">
            <a:solidFill>
              <a:srgbClr val="000000"/>
            </a:solidFill>
            <a:round/>
            <a:headEnd/>
            <a:tailEnd/>
          </a:ln>
        </p:spPr>
        <p:txBody>
          <a:bodyPr/>
          <a:lstStyle/>
          <a:p>
            <a:endParaRPr lang="en-US"/>
          </a:p>
        </p:txBody>
      </p:sp>
      <p:sp>
        <p:nvSpPr>
          <p:cNvPr id="5195" name="Freeform 93"/>
          <p:cNvSpPr>
            <a:spLocks/>
          </p:cNvSpPr>
          <p:nvPr/>
        </p:nvSpPr>
        <p:spPr bwMode="auto">
          <a:xfrm>
            <a:off x="6616700" y="3422650"/>
            <a:ext cx="576263" cy="644525"/>
          </a:xfrm>
          <a:custGeom>
            <a:avLst/>
            <a:gdLst>
              <a:gd name="T0" fmla="*/ 0 w 231"/>
              <a:gd name="T1" fmla="*/ 2147483646 h 267"/>
              <a:gd name="T2" fmla="*/ 2147483646 w 231"/>
              <a:gd name="T3" fmla="*/ 2147483646 h 267"/>
              <a:gd name="T4" fmla="*/ 2147483646 w 231"/>
              <a:gd name="T5" fmla="*/ 2147483646 h 267"/>
              <a:gd name="T6" fmla="*/ 2147483646 w 231"/>
              <a:gd name="T7" fmla="*/ 2147483646 h 267"/>
              <a:gd name="T8" fmla="*/ 2147483646 w 231"/>
              <a:gd name="T9" fmla="*/ 2147483646 h 267"/>
              <a:gd name="T10" fmla="*/ 2147483646 w 231"/>
              <a:gd name="T11" fmla="*/ 0 h 267"/>
              <a:gd name="T12" fmla="*/ 2147483646 w 231"/>
              <a:gd name="T13" fmla="*/ 2147483646 h 267"/>
              <a:gd name="T14" fmla="*/ 2147483646 w 231"/>
              <a:gd name="T15" fmla="*/ 2147483646 h 267"/>
              <a:gd name="T16" fmla="*/ 2147483646 w 231"/>
              <a:gd name="T17" fmla="*/ 2147483646 h 267"/>
              <a:gd name="T18" fmla="*/ 2147483646 w 231"/>
              <a:gd name="T19" fmla="*/ 2147483646 h 267"/>
              <a:gd name="T20" fmla="*/ 2147483646 w 231"/>
              <a:gd name="T21" fmla="*/ 2147483646 h 267"/>
              <a:gd name="T22" fmla="*/ 2147483646 w 231"/>
              <a:gd name="T23" fmla="*/ 2147483646 h 267"/>
              <a:gd name="T24" fmla="*/ 2147483646 w 231"/>
              <a:gd name="T25" fmla="*/ 2147483646 h 267"/>
              <a:gd name="T26" fmla="*/ 2147483646 w 231"/>
              <a:gd name="T27" fmla="*/ 2147483646 h 267"/>
              <a:gd name="T28" fmla="*/ 2147483646 w 231"/>
              <a:gd name="T29" fmla="*/ 2147483646 h 267"/>
              <a:gd name="T30" fmla="*/ 2147483646 w 231"/>
              <a:gd name="T31" fmla="*/ 2147483646 h 267"/>
              <a:gd name="T32" fmla="*/ 2147483646 w 231"/>
              <a:gd name="T33" fmla="*/ 2147483646 h 267"/>
              <a:gd name="T34" fmla="*/ 2147483646 w 231"/>
              <a:gd name="T35" fmla="*/ 2147483646 h 267"/>
              <a:gd name="T36" fmla="*/ 0 w 231"/>
              <a:gd name="T37" fmla="*/ 2147483646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solidFill>
            <a:srgbClr val="4B9FCD"/>
          </a:solidFill>
          <a:ln w="12700">
            <a:solidFill>
              <a:srgbClr val="000000"/>
            </a:solidFill>
            <a:round/>
            <a:headEnd/>
            <a:tailEnd/>
          </a:ln>
        </p:spPr>
        <p:txBody>
          <a:bodyPr/>
          <a:lstStyle/>
          <a:p>
            <a:endParaRPr lang="en-US"/>
          </a:p>
        </p:txBody>
      </p:sp>
      <p:sp>
        <p:nvSpPr>
          <p:cNvPr id="5196" name="Freeform 94"/>
          <p:cNvSpPr>
            <a:spLocks/>
          </p:cNvSpPr>
          <p:nvPr/>
        </p:nvSpPr>
        <p:spPr bwMode="auto">
          <a:xfrm>
            <a:off x="4183063" y="3000375"/>
            <a:ext cx="974725" cy="614363"/>
          </a:xfrm>
          <a:custGeom>
            <a:avLst/>
            <a:gdLst>
              <a:gd name="T0" fmla="*/ 2147483646 w 391"/>
              <a:gd name="T1" fmla="*/ 0 h 255"/>
              <a:gd name="T2" fmla="*/ 2147483646 w 391"/>
              <a:gd name="T3" fmla="*/ 2147483646 h 255"/>
              <a:gd name="T4" fmla="*/ 0 w 391"/>
              <a:gd name="T5" fmla="*/ 2147483646 h 255"/>
              <a:gd name="T6" fmla="*/ 2147483646 w 391"/>
              <a:gd name="T7" fmla="*/ 2147483646 h 255"/>
              <a:gd name="T8" fmla="*/ 2147483646 w 391"/>
              <a:gd name="T9" fmla="*/ 2147483646 h 255"/>
              <a:gd name="T10" fmla="*/ 2147483646 w 391"/>
              <a:gd name="T11" fmla="*/ 2147483646 h 255"/>
              <a:gd name="T12" fmla="*/ 2147483646 w 391"/>
              <a:gd name="T13" fmla="*/ 2147483646 h 255"/>
              <a:gd name="T14" fmla="*/ 2147483646 w 391"/>
              <a:gd name="T15" fmla="*/ 2147483646 h 255"/>
              <a:gd name="T16" fmla="*/ 2147483646 w 391"/>
              <a:gd name="T17" fmla="*/ 2147483646 h 255"/>
              <a:gd name="T18" fmla="*/ 2147483646 w 391"/>
              <a:gd name="T19" fmla="*/ 2147483646 h 255"/>
              <a:gd name="T20" fmla="*/ 2147483646 w 391"/>
              <a:gd name="T21" fmla="*/ 2147483646 h 255"/>
              <a:gd name="T22" fmla="*/ 2147483646 w 391"/>
              <a:gd name="T23" fmla="*/ 2147483646 h 255"/>
              <a:gd name="T24" fmla="*/ 2147483646 w 391"/>
              <a:gd name="T25" fmla="*/ 2147483646 h 255"/>
              <a:gd name="T26" fmla="*/ 2147483646 w 391"/>
              <a:gd name="T27" fmla="*/ 0 h 2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1"/>
              <a:gd name="T43" fmla="*/ 0 h 255"/>
              <a:gd name="T44" fmla="*/ 391 w 391"/>
              <a:gd name="T45" fmla="*/ 255 h 2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1" h="255">
                <a:moveTo>
                  <a:pt x="7" y="0"/>
                </a:moveTo>
                <a:lnTo>
                  <a:pt x="6" y="99"/>
                </a:lnTo>
                <a:lnTo>
                  <a:pt x="0" y="215"/>
                </a:lnTo>
                <a:lnTo>
                  <a:pt x="284" y="219"/>
                </a:lnTo>
                <a:lnTo>
                  <a:pt x="314" y="235"/>
                </a:lnTo>
                <a:lnTo>
                  <a:pt x="335" y="213"/>
                </a:lnTo>
                <a:lnTo>
                  <a:pt x="391" y="255"/>
                </a:lnTo>
                <a:lnTo>
                  <a:pt x="383" y="211"/>
                </a:lnTo>
                <a:lnTo>
                  <a:pt x="388" y="177"/>
                </a:lnTo>
                <a:lnTo>
                  <a:pt x="391" y="61"/>
                </a:lnTo>
                <a:lnTo>
                  <a:pt x="366" y="36"/>
                </a:lnTo>
                <a:lnTo>
                  <a:pt x="376" y="4"/>
                </a:lnTo>
                <a:lnTo>
                  <a:pt x="190" y="3"/>
                </a:lnTo>
                <a:lnTo>
                  <a:pt x="7" y="0"/>
                </a:lnTo>
                <a:close/>
              </a:path>
            </a:pathLst>
          </a:custGeom>
          <a:solidFill>
            <a:srgbClr val="4B9FCD"/>
          </a:solidFill>
          <a:ln w="12700">
            <a:solidFill>
              <a:srgbClr val="000000"/>
            </a:solidFill>
            <a:round/>
            <a:headEnd/>
            <a:tailEnd/>
          </a:ln>
        </p:spPr>
        <p:txBody>
          <a:bodyPr/>
          <a:lstStyle/>
          <a:p>
            <a:endParaRPr lang="en-US"/>
          </a:p>
        </p:txBody>
      </p:sp>
      <p:sp>
        <p:nvSpPr>
          <p:cNvPr id="5197" name="Freeform 95"/>
          <p:cNvSpPr>
            <a:spLocks/>
          </p:cNvSpPr>
          <p:nvPr/>
        </p:nvSpPr>
        <p:spPr bwMode="auto">
          <a:xfrm>
            <a:off x="4414838" y="4005263"/>
            <a:ext cx="1020762" cy="504825"/>
          </a:xfrm>
          <a:custGeom>
            <a:avLst/>
            <a:gdLst>
              <a:gd name="T0" fmla="*/ 2147483646 w 410"/>
              <a:gd name="T1" fmla="*/ 2147483646 h 209"/>
              <a:gd name="T2" fmla="*/ 2147483646 w 410"/>
              <a:gd name="T3" fmla="*/ 2147483646 h 209"/>
              <a:gd name="T4" fmla="*/ 0 w 410"/>
              <a:gd name="T5" fmla="*/ 2147483646 h 209"/>
              <a:gd name="T6" fmla="*/ 2147483646 w 410"/>
              <a:gd name="T7" fmla="*/ 2147483646 h 209"/>
              <a:gd name="T8" fmla="*/ 2147483646 w 410"/>
              <a:gd name="T9" fmla="*/ 2147483646 h 209"/>
              <a:gd name="T10" fmla="*/ 2147483646 w 410"/>
              <a:gd name="T11" fmla="*/ 2147483646 h 209"/>
              <a:gd name="T12" fmla="*/ 2147483646 w 410"/>
              <a:gd name="T13" fmla="*/ 2147483646 h 209"/>
              <a:gd name="T14" fmla="*/ 2147483646 w 410"/>
              <a:gd name="T15" fmla="*/ 2147483646 h 209"/>
              <a:gd name="T16" fmla="*/ 2147483646 w 410"/>
              <a:gd name="T17" fmla="*/ 0 h 209"/>
              <a:gd name="T18" fmla="*/ 2147483646 w 410"/>
              <a:gd name="T19" fmla="*/ 2147483646 h 209"/>
              <a:gd name="T20" fmla="*/ 2147483646 w 410"/>
              <a:gd name="T21" fmla="*/ 2147483646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0"/>
              <a:gd name="T34" fmla="*/ 0 h 209"/>
              <a:gd name="T35" fmla="*/ 410 w 410"/>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0" h="209">
                <a:moveTo>
                  <a:pt x="4" y="2"/>
                </a:moveTo>
                <a:lnTo>
                  <a:pt x="3" y="122"/>
                </a:lnTo>
                <a:lnTo>
                  <a:pt x="0" y="207"/>
                </a:lnTo>
                <a:lnTo>
                  <a:pt x="410" y="209"/>
                </a:lnTo>
                <a:lnTo>
                  <a:pt x="402" y="100"/>
                </a:lnTo>
                <a:lnTo>
                  <a:pt x="402" y="59"/>
                </a:lnTo>
                <a:lnTo>
                  <a:pt x="369" y="34"/>
                </a:lnTo>
                <a:lnTo>
                  <a:pt x="379" y="12"/>
                </a:lnTo>
                <a:lnTo>
                  <a:pt x="365" y="0"/>
                </a:lnTo>
                <a:lnTo>
                  <a:pt x="179" y="2"/>
                </a:lnTo>
                <a:lnTo>
                  <a:pt x="4" y="2"/>
                </a:lnTo>
                <a:close/>
              </a:path>
            </a:pathLst>
          </a:custGeom>
          <a:solidFill>
            <a:srgbClr val="E75E01"/>
          </a:solidFill>
          <a:ln w="12700">
            <a:solidFill>
              <a:srgbClr val="000000"/>
            </a:solidFill>
            <a:round/>
            <a:headEnd/>
            <a:tailEnd/>
          </a:ln>
        </p:spPr>
        <p:txBody>
          <a:bodyPr/>
          <a:lstStyle/>
          <a:p>
            <a:endParaRPr lang="en-US"/>
          </a:p>
        </p:txBody>
      </p:sp>
      <p:sp>
        <p:nvSpPr>
          <p:cNvPr id="5198" name="Freeform 96"/>
          <p:cNvSpPr>
            <a:spLocks/>
          </p:cNvSpPr>
          <p:nvPr/>
        </p:nvSpPr>
        <p:spPr bwMode="auto">
          <a:xfrm>
            <a:off x="7847013" y="3675063"/>
            <a:ext cx="166687" cy="196850"/>
          </a:xfrm>
          <a:custGeom>
            <a:avLst/>
            <a:gdLst>
              <a:gd name="T0" fmla="*/ 0 w 66"/>
              <a:gd name="T1" fmla="*/ 2147483646 h 82"/>
              <a:gd name="T2" fmla="*/ 2147483646 w 66"/>
              <a:gd name="T3" fmla="*/ 0 h 82"/>
              <a:gd name="T4" fmla="*/ 2147483646 w 66"/>
              <a:gd name="T5" fmla="*/ 2147483646 h 82"/>
              <a:gd name="T6" fmla="*/ 2147483646 w 66"/>
              <a:gd name="T7" fmla="*/ 2147483646 h 82"/>
              <a:gd name="T8" fmla="*/ 2147483646 w 66"/>
              <a:gd name="T9" fmla="*/ 2147483646 h 82"/>
              <a:gd name="T10" fmla="*/ 2147483646 w 66"/>
              <a:gd name="T11" fmla="*/ 2147483646 h 82"/>
              <a:gd name="T12" fmla="*/ 2147483646 w 66"/>
              <a:gd name="T13" fmla="*/ 2147483646 h 82"/>
              <a:gd name="T14" fmla="*/ 0 w 66"/>
              <a:gd name="T15" fmla="*/ 2147483646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solidFill>
            <a:schemeClr val="accent6"/>
          </a:solidFill>
          <a:ln w="12700">
            <a:solidFill>
              <a:srgbClr val="000000"/>
            </a:solidFill>
            <a:round/>
            <a:headEnd/>
            <a:tailEnd/>
          </a:ln>
        </p:spPr>
        <p:txBody>
          <a:bodyPr/>
          <a:lstStyle/>
          <a:p>
            <a:endParaRPr lang="en-US"/>
          </a:p>
        </p:txBody>
      </p:sp>
      <p:sp>
        <p:nvSpPr>
          <p:cNvPr id="5199" name="Freeform 97"/>
          <p:cNvSpPr>
            <a:spLocks/>
          </p:cNvSpPr>
          <p:nvPr/>
        </p:nvSpPr>
        <p:spPr bwMode="auto">
          <a:xfrm>
            <a:off x="7848600" y="2667000"/>
            <a:ext cx="304800" cy="457200"/>
          </a:xfrm>
          <a:custGeom>
            <a:avLst/>
            <a:gdLst>
              <a:gd name="T0" fmla="*/ 0 w 93"/>
              <a:gd name="T1" fmla="*/ 2147483646 h 172"/>
              <a:gd name="T2" fmla="*/ 2147483646 w 93"/>
              <a:gd name="T3" fmla="*/ 0 h 172"/>
              <a:gd name="T4" fmla="*/ 2147483646 w 93"/>
              <a:gd name="T5" fmla="*/ 2147483646 h 172"/>
              <a:gd name="T6" fmla="*/ 2147483646 w 93"/>
              <a:gd name="T7" fmla="*/ 2147483646 h 172"/>
              <a:gd name="T8" fmla="*/ 2147483646 w 93"/>
              <a:gd name="T9" fmla="*/ 2147483646 h 172"/>
              <a:gd name="T10" fmla="*/ 2147483646 w 93"/>
              <a:gd name="T11" fmla="*/ 2147483646 h 172"/>
              <a:gd name="T12" fmla="*/ 2147483646 w 93"/>
              <a:gd name="T13" fmla="*/ 2147483646 h 172"/>
              <a:gd name="T14" fmla="*/ 2147483646 w 93"/>
              <a:gd name="T15" fmla="*/ 2147483646 h 172"/>
              <a:gd name="T16" fmla="*/ 2147483646 w 93"/>
              <a:gd name="T17" fmla="*/ 2147483646 h 172"/>
              <a:gd name="T18" fmla="*/ 0 w 93"/>
              <a:gd name="T19" fmla="*/ 2147483646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solidFill>
            <a:schemeClr val="tx2"/>
          </a:solidFill>
          <a:ln w="12700">
            <a:solidFill>
              <a:srgbClr val="000000"/>
            </a:solidFill>
            <a:round/>
            <a:headEnd/>
            <a:tailEnd/>
          </a:ln>
        </p:spPr>
        <p:txBody>
          <a:bodyPr/>
          <a:lstStyle/>
          <a:p>
            <a:endParaRPr lang="en-US"/>
          </a:p>
        </p:txBody>
      </p:sp>
      <p:sp>
        <p:nvSpPr>
          <p:cNvPr id="5200" name="Freeform 98"/>
          <p:cNvSpPr>
            <a:spLocks/>
          </p:cNvSpPr>
          <p:nvPr/>
        </p:nvSpPr>
        <p:spPr bwMode="auto">
          <a:xfrm>
            <a:off x="7840663" y="3686175"/>
            <a:ext cx="179387" cy="266700"/>
          </a:xfrm>
          <a:custGeom>
            <a:avLst/>
            <a:gdLst>
              <a:gd name="T0" fmla="*/ 2147483646 w 113"/>
              <a:gd name="T1" fmla="*/ 0 h 168"/>
              <a:gd name="T2" fmla="*/ 2147483646 w 113"/>
              <a:gd name="T3" fmla="*/ 2147483646 h 168"/>
              <a:gd name="T4" fmla="*/ 2147483646 w 113"/>
              <a:gd name="T5" fmla="*/ 2147483646 h 168"/>
              <a:gd name="T6" fmla="*/ 2147483646 w 113"/>
              <a:gd name="T7" fmla="*/ 2147483646 h 168"/>
              <a:gd name="T8" fmla="*/ 2147483646 w 113"/>
              <a:gd name="T9" fmla="*/ 2147483646 h 168"/>
              <a:gd name="T10" fmla="*/ 2147483646 w 113"/>
              <a:gd name="T11" fmla="*/ 2147483646 h 168"/>
              <a:gd name="T12" fmla="*/ 2147483646 w 113"/>
              <a:gd name="T13" fmla="*/ 2147483646 h 168"/>
              <a:gd name="T14" fmla="*/ 0 w 113"/>
              <a:gd name="T15" fmla="*/ 2147483646 h 168"/>
              <a:gd name="T16" fmla="*/ 2147483646 w 113"/>
              <a:gd name="T17" fmla="*/ 0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3"/>
              <a:gd name="T28" fmla="*/ 0 h 168"/>
              <a:gd name="T29" fmla="*/ 113 w 113"/>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3" h="168">
                <a:moveTo>
                  <a:pt x="5" y="0"/>
                </a:moveTo>
                <a:lnTo>
                  <a:pt x="56" y="115"/>
                </a:lnTo>
                <a:lnTo>
                  <a:pt x="111" y="103"/>
                </a:lnTo>
                <a:lnTo>
                  <a:pt x="113" y="160"/>
                </a:lnTo>
                <a:lnTo>
                  <a:pt x="69" y="168"/>
                </a:lnTo>
                <a:lnTo>
                  <a:pt x="30" y="130"/>
                </a:lnTo>
                <a:lnTo>
                  <a:pt x="5" y="85"/>
                </a:lnTo>
                <a:lnTo>
                  <a:pt x="0" y="21"/>
                </a:lnTo>
                <a:lnTo>
                  <a:pt x="5" y="0"/>
                </a:lnTo>
                <a:close/>
              </a:path>
            </a:pathLst>
          </a:custGeom>
          <a:solidFill>
            <a:schemeClr val="accent6"/>
          </a:solidFill>
          <a:ln w="12700">
            <a:solidFill>
              <a:schemeClr val="accent2"/>
            </a:solidFill>
            <a:round/>
            <a:headEnd/>
            <a:tailEnd/>
          </a:ln>
        </p:spPr>
        <p:txBody>
          <a:bodyPr/>
          <a:lstStyle/>
          <a:p>
            <a:endParaRPr lang="en-US"/>
          </a:p>
        </p:txBody>
      </p:sp>
      <p:sp>
        <p:nvSpPr>
          <p:cNvPr id="5201" name="Text Box 99"/>
          <p:cNvSpPr txBox="1">
            <a:spLocks noChangeArrowheads="1"/>
          </p:cNvSpPr>
          <p:nvPr/>
        </p:nvSpPr>
        <p:spPr bwMode="auto">
          <a:xfrm>
            <a:off x="7848600" y="2667000"/>
            <a:ext cx="3063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VT</a:t>
            </a:r>
          </a:p>
        </p:txBody>
      </p:sp>
      <p:sp>
        <p:nvSpPr>
          <p:cNvPr id="5202" name="Text Box 100"/>
          <p:cNvSpPr txBox="1">
            <a:spLocks noChangeArrowheads="1"/>
          </p:cNvSpPr>
          <p:nvPr/>
        </p:nvSpPr>
        <p:spPr bwMode="auto">
          <a:xfrm>
            <a:off x="7607300" y="3070225"/>
            <a:ext cx="311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NY</a:t>
            </a:r>
          </a:p>
        </p:txBody>
      </p:sp>
      <p:sp>
        <p:nvSpPr>
          <p:cNvPr id="5203" name="Text Box 101"/>
          <p:cNvSpPr txBox="1">
            <a:spLocks noChangeArrowheads="1"/>
          </p:cNvSpPr>
          <p:nvPr/>
        </p:nvSpPr>
        <p:spPr bwMode="auto">
          <a:xfrm>
            <a:off x="7572375" y="3694113"/>
            <a:ext cx="328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MD</a:t>
            </a:r>
          </a:p>
        </p:txBody>
      </p:sp>
      <p:sp>
        <p:nvSpPr>
          <p:cNvPr id="5204" name="Text Box 102"/>
          <p:cNvSpPr txBox="1">
            <a:spLocks noChangeArrowheads="1"/>
          </p:cNvSpPr>
          <p:nvPr/>
        </p:nvSpPr>
        <p:spPr bwMode="auto">
          <a:xfrm>
            <a:off x="7259638" y="46974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SC</a:t>
            </a:r>
          </a:p>
        </p:txBody>
      </p:sp>
      <p:sp>
        <p:nvSpPr>
          <p:cNvPr id="5205" name="Text Box 103"/>
          <p:cNvSpPr txBox="1">
            <a:spLocks noChangeArrowheads="1"/>
          </p:cNvSpPr>
          <p:nvPr/>
        </p:nvSpPr>
        <p:spPr bwMode="auto">
          <a:xfrm>
            <a:off x="6953250" y="5021263"/>
            <a:ext cx="369888" cy="198437"/>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GA</a:t>
            </a:r>
          </a:p>
        </p:txBody>
      </p:sp>
      <p:sp>
        <p:nvSpPr>
          <p:cNvPr id="5206" name="Text Box 104"/>
          <p:cNvSpPr txBox="1">
            <a:spLocks noChangeArrowheads="1"/>
          </p:cNvSpPr>
          <p:nvPr/>
        </p:nvSpPr>
        <p:spPr bwMode="auto">
          <a:xfrm>
            <a:off x="6464300" y="44942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TN</a:t>
            </a:r>
          </a:p>
        </p:txBody>
      </p:sp>
      <p:sp>
        <p:nvSpPr>
          <p:cNvPr id="5207" name="Text Box 105"/>
          <p:cNvSpPr txBox="1">
            <a:spLocks noChangeArrowheads="1"/>
          </p:cNvSpPr>
          <p:nvPr/>
        </p:nvSpPr>
        <p:spPr bwMode="auto">
          <a:xfrm>
            <a:off x="6423025" y="4991100"/>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AL</a:t>
            </a:r>
          </a:p>
        </p:txBody>
      </p:sp>
      <p:sp>
        <p:nvSpPr>
          <p:cNvPr id="5208" name="Text Box 106"/>
          <p:cNvSpPr txBox="1">
            <a:spLocks noChangeArrowheads="1"/>
          </p:cNvSpPr>
          <p:nvPr/>
        </p:nvSpPr>
        <p:spPr bwMode="auto">
          <a:xfrm>
            <a:off x="7340600" y="56403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FL</a:t>
            </a:r>
          </a:p>
        </p:txBody>
      </p:sp>
      <p:sp>
        <p:nvSpPr>
          <p:cNvPr id="5209" name="Text Box 107"/>
          <p:cNvSpPr txBox="1">
            <a:spLocks noChangeArrowheads="1"/>
          </p:cNvSpPr>
          <p:nvPr/>
        </p:nvSpPr>
        <p:spPr bwMode="auto">
          <a:xfrm>
            <a:off x="6005513" y="5027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MS</a:t>
            </a:r>
          </a:p>
        </p:txBody>
      </p:sp>
      <p:sp>
        <p:nvSpPr>
          <p:cNvPr id="5210" name="Text Box 108"/>
          <p:cNvSpPr txBox="1">
            <a:spLocks noChangeArrowheads="1"/>
          </p:cNvSpPr>
          <p:nvPr/>
        </p:nvSpPr>
        <p:spPr bwMode="auto">
          <a:xfrm>
            <a:off x="5543550" y="4752975"/>
            <a:ext cx="3714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AR</a:t>
            </a:r>
          </a:p>
        </p:txBody>
      </p:sp>
      <p:sp>
        <p:nvSpPr>
          <p:cNvPr id="5211" name="Text Box 109"/>
          <p:cNvSpPr txBox="1">
            <a:spLocks noChangeArrowheads="1"/>
          </p:cNvSpPr>
          <p:nvPr/>
        </p:nvSpPr>
        <p:spPr bwMode="auto">
          <a:xfrm>
            <a:off x="3598863" y="478313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NM</a:t>
            </a:r>
          </a:p>
        </p:txBody>
      </p:sp>
      <p:sp>
        <p:nvSpPr>
          <p:cNvPr id="5212" name="Text Box 110"/>
          <p:cNvSpPr txBox="1">
            <a:spLocks noChangeArrowheads="1"/>
          </p:cNvSpPr>
          <p:nvPr/>
        </p:nvSpPr>
        <p:spPr bwMode="auto">
          <a:xfrm>
            <a:off x="6591300" y="4189413"/>
            <a:ext cx="369888" cy="198437"/>
          </a:xfrm>
          <a:prstGeom prst="rect">
            <a:avLst/>
          </a:prstGeom>
          <a:solidFill>
            <a:srgbClr val="EEC100"/>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KY</a:t>
            </a:r>
          </a:p>
        </p:txBody>
      </p:sp>
      <p:sp>
        <p:nvSpPr>
          <p:cNvPr id="5213" name="Text Box 111"/>
          <p:cNvSpPr txBox="1">
            <a:spLocks noChangeArrowheads="1"/>
          </p:cNvSpPr>
          <p:nvPr/>
        </p:nvSpPr>
        <p:spPr bwMode="auto">
          <a:xfrm>
            <a:off x="5499100" y="4184650"/>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MO</a:t>
            </a:r>
          </a:p>
        </p:txBody>
      </p:sp>
      <p:sp>
        <p:nvSpPr>
          <p:cNvPr id="5214" name="Text Box 112"/>
          <p:cNvSpPr txBox="1">
            <a:spLocks noChangeArrowheads="1"/>
          </p:cNvSpPr>
          <p:nvPr/>
        </p:nvSpPr>
        <p:spPr bwMode="auto">
          <a:xfrm>
            <a:off x="4719638" y="42052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KS</a:t>
            </a:r>
          </a:p>
        </p:txBody>
      </p:sp>
      <p:sp>
        <p:nvSpPr>
          <p:cNvPr id="5215" name="Text Box 113"/>
          <p:cNvSpPr txBox="1">
            <a:spLocks noChangeArrowheads="1"/>
          </p:cNvSpPr>
          <p:nvPr/>
        </p:nvSpPr>
        <p:spPr bwMode="auto">
          <a:xfrm>
            <a:off x="4522788" y="3176588"/>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SD</a:t>
            </a:r>
          </a:p>
        </p:txBody>
      </p:sp>
      <p:sp>
        <p:nvSpPr>
          <p:cNvPr id="5216" name="Text Box 114"/>
          <p:cNvSpPr txBox="1">
            <a:spLocks noChangeArrowheads="1"/>
          </p:cNvSpPr>
          <p:nvPr/>
        </p:nvSpPr>
        <p:spPr bwMode="auto">
          <a:xfrm>
            <a:off x="5764213" y="3122613"/>
            <a:ext cx="3714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WI</a:t>
            </a:r>
          </a:p>
        </p:txBody>
      </p:sp>
      <p:sp>
        <p:nvSpPr>
          <p:cNvPr id="5217" name="Text Box 115"/>
          <p:cNvSpPr txBox="1">
            <a:spLocks noChangeArrowheads="1"/>
          </p:cNvSpPr>
          <p:nvPr/>
        </p:nvSpPr>
        <p:spPr bwMode="auto">
          <a:xfrm>
            <a:off x="6308725" y="38338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IN</a:t>
            </a:r>
          </a:p>
        </p:txBody>
      </p:sp>
      <p:sp>
        <p:nvSpPr>
          <p:cNvPr id="5218" name="Text Box 116"/>
          <p:cNvSpPr txBox="1">
            <a:spLocks noChangeArrowheads="1"/>
          </p:cNvSpPr>
          <p:nvPr/>
        </p:nvSpPr>
        <p:spPr bwMode="auto">
          <a:xfrm>
            <a:off x="6729413" y="370046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OH</a:t>
            </a:r>
          </a:p>
        </p:txBody>
      </p:sp>
      <p:sp>
        <p:nvSpPr>
          <p:cNvPr id="5219" name="Text Box 117"/>
          <p:cNvSpPr txBox="1">
            <a:spLocks noChangeArrowheads="1"/>
          </p:cNvSpPr>
          <p:nvPr/>
        </p:nvSpPr>
        <p:spPr bwMode="auto">
          <a:xfrm>
            <a:off x="3476625" y="2651125"/>
            <a:ext cx="3698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MT</a:t>
            </a:r>
          </a:p>
        </p:txBody>
      </p:sp>
      <p:sp>
        <p:nvSpPr>
          <p:cNvPr id="5220" name="Text Box 118"/>
          <p:cNvSpPr txBox="1">
            <a:spLocks noChangeArrowheads="1"/>
          </p:cNvSpPr>
          <p:nvPr/>
        </p:nvSpPr>
        <p:spPr bwMode="auto">
          <a:xfrm>
            <a:off x="1908175" y="4344988"/>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CA</a:t>
            </a:r>
          </a:p>
        </p:txBody>
      </p:sp>
      <p:sp>
        <p:nvSpPr>
          <p:cNvPr id="5221" name="Text Box 119"/>
          <p:cNvSpPr txBox="1">
            <a:spLocks noChangeArrowheads="1"/>
          </p:cNvSpPr>
          <p:nvPr/>
        </p:nvSpPr>
        <p:spPr bwMode="auto">
          <a:xfrm>
            <a:off x="2281238" y="3810000"/>
            <a:ext cx="7667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NV</a:t>
            </a:r>
          </a:p>
        </p:txBody>
      </p:sp>
      <p:sp>
        <p:nvSpPr>
          <p:cNvPr id="5222" name="Text Box 120"/>
          <p:cNvSpPr txBox="1">
            <a:spLocks noChangeArrowheads="1"/>
          </p:cNvSpPr>
          <p:nvPr/>
        </p:nvSpPr>
        <p:spPr bwMode="auto">
          <a:xfrm>
            <a:off x="3021013" y="3986213"/>
            <a:ext cx="36988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dirty="0">
                <a:latin typeface="Times New Roman" panose="02020603050405020304" pitchFamily="18" charset="0"/>
              </a:rPr>
              <a:t>UT</a:t>
            </a:r>
          </a:p>
        </p:txBody>
      </p:sp>
      <p:sp>
        <p:nvSpPr>
          <p:cNvPr id="5223" name="Text Box 121"/>
          <p:cNvSpPr txBox="1">
            <a:spLocks noChangeArrowheads="1"/>
          </p:cNvSpPr>
          <p:nvPr/>
        </p:nvSpPr>
        <p:spPr bwMode="auto">
          <a:xfrm>
            <a:off x="3536950" y="3427413"/>
            <a:ext cx="3698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WY</a:t>
            </a:r>
          </a:p>
        </p:txBody>
      </p:sp>
      <p:sp>
        <p:nvSpPr>
          <p:cNvPr id="5224" name="Text Box 122"/>
          <p:cNvSpPr txBox="1">
            <a:spLocks noChangeArrowheads="1"/>
          </p:cNvSpPr>
          <p:nvPr/>
        </p:nvSpPr>
        <p:spPr bwMode="auto">
          <a:xfrm>
            <a:off x="3789363" y="4111625"/>
            <a:ext cx="3698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700">
                <a:latin typeface="Times New Roman" panose="02020603050405020304" pitchFamily="18" charset="0"/>
              </a:rPr>
              <a:t>CO</a:t>
            </a:r>
          </a:p>
        </p:txBody>
      </p:sp>
      <p:sp>
        <p:nvSpPr>
          <p:cNvPr id="5225" name="Text Box 123"/>
          <p:cNvSpPr txBox="1">
            <a:spLocks noChangeArrowheads="1"/>
          </p:cNvSpPr>
          <p:nvPr/>
        </p:nvSpPr>
        <p:spPr bwMode="auto">
          <a:xfrm>
            <a:off x="1050925" y="2160588"/>
            <a:ext cx="3175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700">
                <a:latin typeface="Times New Roman" panose="02020603050405020304" pitchFamily="18" charset="0"/>
              </a:rPr>
              <a:t>AK</a:t>
            </a:r>
          </a:p>
        </p:txBody>
      </p:sp>
      <p:grpSp>
        <p:nvGrpSpPr>
          <p:cNvPr id="5226" name="Group 124"/>
          <p:cNvGrpSpPr>
            <a:grpSpLocks/>
          </p:cNvGrpSpPr>
          <p:nvPr/>
        </p:nvGrpSpPr>
        <p:grpSpPr bwMode="auto">
          <a:xfrm>
            <a:off x="673100" y="3276600"/>
            <a:ext cx="165100" cy="869950"/>
            <a:chOff x="380" y="3552"/>
            <a:chExt cx="104" cy="548"/>
          </a:xfrm>
        </p:grpSpPr>
        <p:sp>
          <p:nvSpPr>
            <p:cNvPr id="5289" name="Rectangle 125"/>
            <p:cNvSpPr>
              <a:spLocks noChangeArrowheads="1"/>
            </p:cNvSpPr>
            <p:nvPr/>
          </p:nvSpPr>
          <p:spPr bwMode="auto">
            <a:xfrm>
              <a:off x="380" y="3552"/>
              <a:ext cx="100" cy="81"/>
            </a:xfrm>
            <a:prstGeom prst="rect">
              <a:avLst/>
            </a:prstGeom>
            <a:solidFill>
              <a:schemeClr val="tx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2225" name="Rectangle 126"/>
            <p:cNvSpPr>
              <a:spLocks noChangeArrowheads="1"/>
            </p:cNvSpPr>
            <p:nvPr/>
          </p:nvSpPr>
          <p:spPr bwMode="auto">
            <a:xfrm>
              <a:off x="384" y="3792"/>
              <a:ext cx="100" cy="81"/>
            </a:xfrm>
            <a:prstGeom prst="rect">
              <a:avLst/>
            </a:prstGeom>
            <a:solidFill>
              <a:schemeClr val="accent6"/>
            </a:solidFill>
            <a:ln w="9525">
              <a:solidFill>
                <a:schemeClr val="tx1"/>
              </a:solidFill>
              <a:miter lim="800000"/>
              <a:headEnd/>
              <a:tailEnd/>
            </a:ln>
          </p:spPr>
          <p:txBody>
            <a:bodyPr wrap="none" anchor="ctr"/>
            <a:lstStyle/>
            <a:p>
              <a:pPr eaLnBrk="1" hangingPunct="1">
                <a:buFont typeface="Wingdings" pitchFamily="2" charset="2"/>
                <a:buNone/>
                <a:defRPr/>
              </a:pPr>
              <a:endParaRPr lang="en-US" sz="1000">
                <a:latin typeface="Times New Roman" pitchFamily="18" charset="0"/>
              </a:endParaRPr>
            </a:p>
          </p:txBody>
        </p:sp>
        <p:sp>
          <p:nvSpPr>
            <p:cNvPr id="5291" name="Rectangle 127"/>
            <p:cNvSpPr>
              <a:spLocks noChangeArrowheads="1"/>
            </p:cNvSpPr>
            <p:nvPr/>
          </p:nvSpPr>
          <p:spPr bwMode="auto">
            <a:xfrm>
              <a:off x="384" y="3663"/>
              <a:ext cx="100" cy="81"/>
            </a:xfrm>
            <a:prstGeom prst="rect">
              <a:avLst/>
            </a:prstGeom>
            <a:solidFill>
              <a:srgbClr val="4B9FCD"/>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2" name="Rectangle 128"/>
            <p:cNvSpPr>
              <a:spLocks noChangeArrowheads="1"/>
            </p:cNvSpPr>
            <p:nvPr/>
          </p:nvSpPr>
          <p:spPr bwMode="auto">
            <a:xfrm>
              <a:off x="380" y="3903"/>
              <a:ext cx="100" cy="81"/>
            </a:xfrm>
            <a:prstGeom prst="rect">
              <a:avLst/>
            </a:prstGeom>
            <a:solidFill>
              <a:srgbClr val="538022"/>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93" name="Rectangle 129"/>
            <p:cNvSpPr>
              <a:spLocks noChangeArrowheads="1"/>
            </p:cNvSpPr>
            <p:nvPr/>
          </p:nvSpPr>
          <p:spPr bwMode="auto">
            <a:xfrm>
              <a:off x="384" y="4019"/>
              <a:ext cx="100" cy="81"/>
            </a:xfrm>
            <a:prstGeom prst="rect">
              <a:avLst/>
            </a:prstGeom>
            <a:solidFill>
              <a:srgbClr val="C00000"/>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grpSp>
      <p:sp>
        <p:nvSpPr>
          <p:cNvPr id="5227" name="Text Box 132"/>
          <p:cNvSpPr txBox="1">
            <a:spLocks noChangeArrowheads="1"/>
          </p:cNvSpPr>
          <p:nvPr/>
        </p:nvSpPr>
        <p:spPr bwMode="auto">
          <a:xfrm>
            <a:off x="808038" y="3200400"/>
            <a:ext cx="563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a:latin typeface="Calibri" panose="020F0502020204030204" pitchFamily="34" charset="0"/>
              </a:rPr>
              <a:t>= A</a:t>
            </a:r>
          </a:p>
          <a:p>
            <a:pPr eaLnBrk="1" hangingPunct="1">
              <a:lnSpc>
                <a:spcPct val="100000"/>
              </a:lnSpc>
              <a:spcBef>
                <a:spcPct val="0"/>
              </a:spcBef>
              <a:buClrTx/>
              <a:buFontTx/>
              <a:buNone/>
            </a:pPr>
            <a:r>
              <a:rPr lang="en-US" altLang="en-US" sz="1200">
                <a:latin typeface="Calibri" panose="020F0502020204030204" pitchFamily="34" charset="0"/>
              </a:rPr>
              <a:t>= B</a:t>
            </a:r>
          </a:p>
          <a:p>
            <a:pPr eaLnBrk="1" hangingPunct="1">
              <a:lnSpc>
                <a:spcPct val="100000"/>
              </a:lnSpc>
              <a:spcBef>
                <a:spcPct val="0"/>
              </a:spcBef>
              <a:buClrTx/>
              <a:buFontTx/>
              <a:buNone/>
            </a:pPr>
            <a:r>
              <a:rPr lang="en-US" altLang="en-US" sz="1200">
                <a:latin typeface="Calibri" panose="020F0502020204030204" pitchFamily="34" charset="0"/>
              </a:rPr>
              <a:t>= C</a:t>
            </a:r>
          </a:p>
          <a:p>
            <a:pPr eaLnBrk="1" hangingPunct="1">
              <a:lnSpc>
                <a:spcPct val="100000"/>
              </a:lnSpc>
              <a:spcBef>
                <a:spcPct val="0"/>
              </a:spcBef>
              <a:buClrTx/>
              <a:buFontTx/>
              <a:buNone/>
            </a:pPr>
            <a:r>
              <a:rPr lang="en-US" altLang="en-US" sz="1200">
                <a:latin typeface="Calibri" panose="020F0502020204030204" pitchFamily="34" charset="0"/>
              </a:rPr>
              <a:t>= D</a:t>
            </a:r>
          </a:p>
          <a:p>
            <a:pPr eaLnBrk="1" hangingPunct="1">
              <a:lnSpc>
                <a:spcPct val="100000"/>
              </a:lnSpc>
              <a:spcBef>
                <a:spcPct val="0"/>
              </a:spcBef>
              <a:buClrTx/>
              <a:buFontTx/>
              <a:buNone/>
            </a:pPr>
            <a:r>
              <a:rPr lang="en-US" altLang="en-US" sz="1200">
                <a:latin typeface="Calibri" panose="020F0502020204030204" pitchFamily="34" charset="0"/>
              </a:rPr>
              <a:t>= F</a:t>
            </a:r>
          </a:p>
          <a:p>
            <a:pPr eaLnBrk="1" hangingPunct="1">
              <a:lnSpc>
                <a:spcPct val="100000"/>
              </a:lnSpc>
              <a:spcBef>
                <a:spcPct val="0"/>
              </a:spcBef>
              <a:buClrTx/>
              <a:buFontTx/>
              <a:buNone/>
            </a:pPr>
            <a:r>
              <a:rPr lang="en-US" altLang="en-US" sz="1200">
                <a:latin typeface="Calibri" panose="020F0502020204030204" pitchFamily="34" charset="0"/>
              </a:rPr>
              <a:t>= NG</a:t>
            </a:r>
          </a:p>
        </p:txBody>
      </p:sp>
      <p:sp>
        <p:nvSpPr>
          <p:cNvPr id="5228" name="Text Box 133"/>
          <p:cNvSpPr txBox="1">
            <a:spLocks noChangeArrowheads="1"/>
          </p:cNvSpPr>
          <p:nvPr/>
        </p:nvSpPr>
        <p:spPr bwMode="auto">
          <a:xfrm>
            <a:off x="5051425" y="6322732"/>
            <a:ext cx="4070350" cy="5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r>
              <a:rPr lang="en-US" altLang="en-US" sz="1400" dirty="0">
                <a:latin typeface="Calibri" panose="020F0502020204030204" pitchFamily="34" charset="0"/>
              </a:rPr>
              <a:t>Source: </a:t>
            </a:r>
            <a:r>
              <a:rPr lang="en-US" altLang="en-US" sz="1400" dirty="0" smtClean="0">
                <a:latin typeface="Calibri" panose="020F0502020204030204" pitchFamily="34" charset="0"/>
              </a:rPr>
              <a:t>R Street Insurance Regulation Report Card,  December 2015</a:t>
            </a:r>
            <a:endParaRPr lang="en-US" altLang="en-US" sz="1400" dirty="0">
              <a:latin typeface="Calibri" panose="020F0502020204030204" pitchFamily="34" charset="0"/>
            </a:endParaRPr>
          </a:p>
        </p:txBody>
      </p:sp>
      <p:sp>
        <p:nvSpPr>
          <p:cNvPr id="5229" name="TextBox 137"/>
          <p:cNvSpPr txBox="1">
            <a:spLocks noChangeArrowheads="1"/>
          </p:cNvSpPr>
          <p:nvPr/>
        </p:nvSpPr>
        <p:spPr bwMode="auto">
          <a:xfrm>
            <a:off x="2286000" y="3962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0" name="TextBox 142"/>
          <p:cNvSpPr txBox="1">
            <a:spLocks noChangeArrowheads="1"/>
          </p:cNvSpPr>
          <p:nvPr/>
        </p:nvSpPr>
        <p:spPr bwMode="auto">
          <a:xfrm>
            <a:off x="7315200" y="4038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1" name="TextBox 145"/>
          <p:cNvSpPr txBox="1">
            <a:spLocks noChangeArrowheads="1"/>
          </p:cNvSpPr>
          <p:nvPr/>
        </p:nvSpPr>
        <p:spPr bwMode="auto">
          <a:xfrm>
            <a:off x="8610600" y="2895600"/>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49" name="Straight Arrow Connector 148"/>
          <p:cNvCxnSpPr/>
          <p:nvPr/>
        </p:nvCxnSpPr>
        <p:spPr>
          <a:xfrm rot="10800000">
            <a:off x="8229600" y="2895600"/>
            <a:ext cx="374650" cy="2000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33" name="TextBox 149"/>
          <p:cNvSpPr txBox="1">
            <a:spLocks noChangeArrowheads="1"/>
          </p:cNvSpPr>
          <p:nvPr/>
        </p:nvSpPr>
        <p:spPr bwMode="auto">
          <a:xfrm>
            <a:off x="6172200" y="4495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4" name="TextBox 150"/>
          <p:cNvSpPr txBox="1">
            <a:spLocks noChangeArrowheads="1"/>
          </p:cNvSpPr>
          <p:nvPr/>
        </p:nvSpPr>
        <p:spPr bwMode="auto">
          <a:xfrm>
            <a:off x="3429000" y="3505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5" name="TextBox 151"/>
          <p:cNvSpPr txBox="1">
            <a:spLocks noChangeArrowheads="1"/>
          </p:cNvSpPr>
          <p:nvPr/>
        </p:nvSpPr>
        <p:spPr bwMode="auto">
          <a:xfrm>
            <a:off x="5562600" y="48768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36" name="TextBox 152"/>
          <p:cNvSpPr txBox="1">
            <a:spLocks noChangeArrowheads="1"/>
          </p:cNvSpPr>
          <p:nvPr/>
        </p:nvSpPr>
        <p:spPr bwMode="auto">
          <a:xfrm>
            <a:off x="6400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7" name="TextBox 153"/>
          <p:cNvSpPr txBox="1">
            <a:spLocks noChangeArrowheads="1"/>
          </p:cNvSpPr>
          <p:nvPr/>
        </p:nvSpPr>
        <p:spPr bwMode="auto">
          <a:xfrm>
            <a:off x="7315200" y="4800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38" name="TextBox 154"/>
          <p:cNvSpPr txBox="1">
            <a:spLocks noChangeArrowheads="1"/>
          </p:cNvSpPr>
          <p:nvPr/>
        </p:nvSpPr>
        <p:spPr bwMode="auto">
          <a:xfrm>
            <a:off x="4648200" y="2743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39" name="TextBox 155"/>
          <p:cNvSpPr txBox="1">
            <a:spLocks noChangeArrowheads="1"/>
          </p:cNvSpPr>
          <p:nvPr/>
        </p:nvSpPr>
        <p:spPr bwMode="auto">
          <a:xfrm>
            <a:off x="2209800" y="25146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0" name="TextBox 156"/>
          <p:cNvSpPr txBox="1">
            <a:spLocks noChangeArrowheads="1"/>
          </p:cNvSpPr>
          <p:nvPr/>
        </p:nvSpPr>
        <p:spPr bwMode="auto">
          <a:xfrm>
            <a:off x="5943600" y="32766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1" name="TextBox 157"/>
          <p:cNvSpPr txBox="1">
            <a:spLocks noChangeArrowheads="1"/>
          </p:cNvSpPr>
          <p:nvPr/>
        </p:nvSpPr>
        <p:spPr bwMode="auto">
          <a:xfrm>
            <a:off x="2209800" y="3124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42" name="TextBox 158"/>
          <p:cNvSpPr txBox="1">
            <a:spLocks noChangeArrowheads="1"/>
          </p:cNvSpPr>
          <p:nvPr/>
        </p:nvSpPr>
        <p:spPr bwMode="auto">
          <a:xfrm>
            <a:off x="3429000" y="28194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43" name="Rectangle 129"/>
          <p:cNvSpPr>
            <a:spLocks noChangeArrowheads="1"/>
          </p:cNvSpPr>
          <p:nvPr/>
        </p:nvSpPr>
        <p:spPr bwMode="auto">
          <a:xfrm>
            <a:off x="685800" y="4191000"/>
            <a:ext cx="152400" cy="152400"/>
          </a:xfrm>
          <a:prstGeom prst="rect">
            <a:avLst/>
          </a:prstGeom>
          <a:solidFill>
            <a:schemeClr val="bg1"/>
          </a:solidFill>
          <a:ln w="9525">
            <a:solidFill>
              <a:schemeClr val="tx1"/>
            </a:solidFill>
            <a:miter lim="800000"/>
            <a:headEnd/>
            <a:tailEnd/>
          </a:ln>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 typeface="Wingdings" panose="05000000000000000000" pitchFamily="2" charset="2"/>
              <a:buNone/>
            </a:pPr>
            <a:endParaRPr lang="en-US" altLang="en-US" sz="1000">
              <a:latin typeface="Times New Roman" panose="02020603050405020304" pitchFamily="18" charset="0"/>
            </a:endParaRPr>
          </a:p>
        </p:txBody>
      </p:sp>
      <p:sp>
        <p:nvSpPr>
          <p:cNvPr id="5244" name="TextBox 161"/>
          <p:cNvSpPr txBox="1">
            <a:spLocks noChangeArrowheads="1"/>
          </p:cNvSpPr>
          <p:nvPr/>
        </p:nvSpPr>
        <p:spPr bwMode="auto">
          <a:xfrm>
            <a:off x="7162800" y="4343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F</a:t>
            </a:r>
            <a:endParaRPr lang="en-US" altLang="en-US" sz="1400" b="1" dirty="0"/>
          </a:p>
        </p:txBody>
      </p:sp>
      <p:sp>
        <p:nvSpPr>
          <p:cNvPr id="5245" name="TextBox 162"/>
          <p:cNvSpPr txBox="1">
            <a:spLocks noChangeArrowheads="1"/>
          </p:cNvSpPr>
          <p:nvPr/>
        </p:nvSpPr>
        <p:spPr bwMode="auto">
          <a:xfrm>
            <a:off x="6781800" y="4724400"/>
            <a:ext cx="381000" cy="307975"/>
          </a:xfrm>
          <a:prstGeom prst="rect">
            <a:avLst/>
          </a:prstGeom>
          <a:solidFill>
            <a:schemeClr val="accent6"/>
          </a:solidFill>
          <a:ln>
            <a:noFill/>
          </a:ln>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6" name="TextBox 163"/>
          <p:cNvSpPr txBox="1">
            <a:spLocks noChangeArrowheads="1"/>
          </p:cNvSpPr>
          <p:nvPr/>
        </p:nvSpPr>
        <p:spPr bwMode="auto">
          <a:xfrm>
            <a:off x="4495800" y="4114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47" name="TextBox 164"/>
          <p:cNvSpPr txBox="1">
            <a:spLocks noChangeArrowheads="1"/>
          </p:cNvSpPr>
          <p:nvPr/>
        </p:nvSpPr>
        <p:spPr bwMode="auto">
          <a:xfrm>
            <a:off x="5181600" y="3581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48" name="TextBox 165"/>
          <p:cNvSpPr txBox="1">
            <a:spLocks noChangeArrowheads="1"/>
          </p:cNvSpPr>
          <p:nvPr/>
        </p:nvSpPr>
        <p:spPr bwMode="auto">
          <a:xfrm>
            <a:off x="86106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68" name="Straight Arrow Connector 167"/>
          <p:cNvCxnSpPr/>
          <p:nvPr/>
        </p:nvCxnSpPr>
        <p:spPr>
          <a:xfrm rot="16200000" flipV="1">
            <a:off x="8229600" y="32004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0" name="TextBox 169"/>
          <p:cNvSpPr txBox="1">
            <a:spLocks noChangeArrowheads="1"/>
          </p:cNvSpPr>
          <p:nvPr/>
        </p:nvSpPr>
        <p:spPr bwMode="auto">
          <a:xfrm>
            <a:off x="8458200" y="3886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cxnSp>
        <p:nvCxnSpPr>
          <p:cNvPr id="172" name="Straight Arrow Connector 171"/>
          <p:cNvCxnSpPr/>
          <p:nvPr/>
        </p:nvCxnSpPr>
        <p:spPr>
          <a:xfrm rot="10800000">
            <a:off x="8001000" y="35814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52" name="TextBox 172"/>
          <p:cNvSpPr txBox="1">
            <a:spLocks noChangeArrowheads="1"/>
          </p:cNvSpPr>
          <p:nvPr/>
        </p:nvSpPr>
        <p:spPr bwMode="auto">
          <a:xfrm>
            <a:off x="7620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D</a:t>
            </a:r>
          </a:p>
        </p:txBody>
      </p:sp>
      <p:sp>
        <p:nvSpPr>
          <p:cNvPr id="5253" name="TextBox 177"/>
          <p:cNvSpPr txBox="1">
            <a:spLocks noChangeArrowheads="1"/>
          </p:cNvSpPr>
          <p:nvPr/>
        </p:nvSpPr>
        <p:spPr bwMode="auto">
          <a:xfrm>
            <a:off x="1219200" y="2022279"/>
            <a:ext cx="520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 </a:t>
            </a:r>
          </a:p>
        </p:txBody>
      </p:sp>
      <p:sp>
        <p:nvSpPr>
          <p:cNvPr id="5254" name="TextBox 178"/>
          <p:cNvSpPr txBox="1">
            <a:spLocks noChangeArrowheads="1"/>
          </p:cNvSpPr>
          <p:nvPr/>
        </p:nvSpPr>
        <p:spPr bwMode="auto">
          <a:xfrm>
            <a:off x="5105400" y="4724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5" name="TextBox 162"/>
          <p:cNvSpPr txBox="1">
            <a:spLocks noChangeArrowheads="1"/>
          </p:cNvSpPr>
          <p:nvPr/>
        </p:nvSpPr>
        <p:spPr bwMode="auto">
          <a:xfrm>
            <a:off x="8077200" y="4114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6" name="TextBox 165"/>
          <p:cNvSpPr txBox="1">
            <a:spLocks noChangeArrowheads="1"/>
          </p:cNvSpPr>
          <p:nvPr/>
        </p:nvSpPr>
        <p:spPr bwMode="auto">
          <a:xfrm>
            <a:off x="7010400" y="39624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57" name="TextBox 166"/>
          <p:cNvSpPr txBox="1">
            <a:spLocks noChangeArrowheads="1"/>
          </p:cNvSpPr>
          <p:nvPr/>
        </p:nvSpPr>
        <p:spPr bwMode="auto">
          <a:xfrm>
            <a:off x="29718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sp>
        <p:nvSpPr>
          <p:cNvPr id="5258" name="TextBox 168"/>
          <p:cNvSpPr txBox="1">
            <a:spLocks noChangeArrowheads="1"/>
          </p:cNvSpPr>
          <p:nvPr/>
        </p:nvSpPr>
        <p:spPr bwMode="auto">
          <a:xfrm>
            <a:off x="2667000" y="3276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59" name="TextBox 169"/>
          <p:cNvSpPr txBox="1">
            <a:spLocks noChangeArrowheads="1"/>
          </p:cNvSpPr>
          <p:nvPr/>
        </p:nvSpPr>
        <p:spPr bwMode="auto">
          <a:xfrm>
            <a:off x="2819400" y="4953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0" name="TextBox 170"/>
          <p:cNvSpPr txBox="1">
            <a:spLocks noChangeArrowheads="1"/>
          </p:cNvSpPr>
          <p:nvPr/>
        </p:nvSpPr>
        <p:spPr bwMode="auto">
          <a:xfrm>
            <a:off x="7620000" y="2286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A</a:t>
            </a:r>
          </a:p>
        </p:txBody>
      </p:sp>
      <p:cxnSp>
        <p:nvCxnSpPr>
          <p:cNvPr id="174" name="Straight Arrow Connector 173"/>
          <p:cNvCxnSpPr>
            <a:endCxn id="5201" idx="0"/>
          </p:cNvCxnSpPr>
          <p:nvPr/>
        </p:nvCxnSpPr>
        <p:spPr>
          <a:xfrm rot="16200000" flipH="1">
            <a:off x="7811294" y="2475706"/>
            <a:ext cx="228600" cy="153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62" name="TextBox 175"/>
          <p:cNvSpPr txBox="1">
            <a:spLocks noChangeArrowheads="1"/>
          </p:cNvSpPr>
          <p:nvPr/>
        </p:nvSpPr>
        <p:spPr bwMode="auto">
          <a:xfrm>
            <a:off x="6781800" y="35052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3" name="TextBox 177"/>
          <p:cNvSpPr txBox="1">
            <a:spLocks noChangeArrowheads="1"/>
          </p:cNvSpPr>
          <p:nvPr/>
        </p:nvSpPr>
        <p:spPr bwMode="auto">
          <a:xfrm>
            <a:off x="3657600" y="50292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4" name="TextBox 178"/>
          <p:cNvSpPr txBox="1">
            <a:spLocks noChangeArrowheads="1"/>
          </p:cNvSpPr>
          <p:nvPr/>
        </p:nvSpPr>
        <p:spPr bwMode="auto">
          <a:xfrm>
            <a:off x="6324600" y="35814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5" name="TextBox 179"/>
          <p:cNvSpPr txBox="1">
            <a:spLocks noChangeArrowheads="1"/>
          </p:cNvSpPr>
          <p:nvPr/>
        </p:nvSpPr>
        <p:spPr bwMode="auto">
          <a:xfrm>
            <a:off x="8229600" y="2514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66" name="TextBox 180"/>
          <p:cNvSpPr txBox="1">
            <a:spLocks noChangeArrowheads="1"/>
          </p:cNvSpPr>
          <p:nvPr/>
        </p:nvSpPr>
        <p:spPr bwMode="auto">
          <a:xfrm>
            <a:off x="6019800" y="40386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sp>
        <p:nvSpPr>
          <p:cNvPr id="5267" name="TextBox 181"/>
          <p:cNvSpPr txBox="1">
            <a:spLocks noChangeArrowheads="1"/>
          </p:cNvSpPr>
          <p:nvPr/>
        </p:nvSpPr>
        <p:spPr bwMode="auto">
          <a:xfrm>
            <a:off x="4724400" y="3200400"/>
            <a:ext cx="5857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68" name="TextBox 182"/>
          <p:cNvSpPr txBox="1">
            <a:spLocks noChangeArrowheads="1"/>
          </p:cNvSpPr>
          <p:nvPr/>
        </p:nvSpPr>
        <p:spPr bwMode="auto">
          <a:xfrm>
            <a:off x="6477000" y="5105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69" name="TextBox 183"/>
          <p:cNvSpPr txBox="1">
            <a:spLocks noChangeArrowheads="1"/>
          </p:cNvSpPr>
          <p:nvPr/>
        </p:nvSpPr>
        <p:spPr bwMode="auto">
          <a:xfrm>
            <a:off x="8229600" y="3429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B</a:t>
            </a:r>
          </a:p>
        </p:txBody>
      </p:sp>
      <p:cxnSp>
        <p:nvCxnSpPr>
          <p:cNvPr id="186" name="Straight Arrow Connector 185"/>
          <p:cNvCxnSpPr/>
          <p:nvPr/>
        </p:nvCxnSpPr>
        <p:spPr>
          <a:xfrm rot="16200000" flipV="1">
            <a:off x="8115300" y="3314700"/>
            <a:ext cx="304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1" name="TextBox 187"/>
          <p:cNvSpPr txBox="1">
            <a:spLocks noChangeArrowheads="1"/>
          </p:cNvSpPr>
          <p:nvPr/>
        </p:nvSpPr>
        <p:spPr bwMode="auto">
          <a:xfrm>
            <a:off x="5638800" y="42672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B</a:t>
            </a:r>
          </a:p>
        </p:txBody>
      </p:sp>
      <p:sp>
        <p:nvSpPr>
          <p:cNvPr id="5272" name="TextBox 193"/>
          <p:cNvSpPr txBox="1">
            <a:spLocks noChangeArrowheads="1"/>
          </p:cNvSpPr>
          <p:nvPr/>
        </p:nvSpPr>
        <p:spPr bwMode="auto">
          <a:xfrm>
            <a:off x="4876800" y="3733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A-</a:t>
            </a:r>
            <a:endParaRPr lang="en-US" altLang="en-US" sz="1400" b="1" dirty="0"/>
          </a:p>
        </p:txBody>
      </p:sp>
      <p:sp>
        <p:nvSpPr>
          <p:cNvPr id="5273" name="TextBox 194"/>
          <p:cNvSpPr txBox="1">
            <a:spLocks noChangeArrowheads="1"/>
          </p:cNvSpPr>
          <p:nvPr/>
        </p:nvSpPr>
        <p:spPr bwMode="auto">
          <a:xfrm>
            <a:off x="5257800" y="3048000"/>
            <a:ext cx="53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C+</a:t>
            </a:r>
          </a:p>
        </p:txBody>
      </p:sp>
      <p:cxnSp>
        <p:nvCxnSpPr>
          <p:cNvPr id="197" name="Straight Arrow Connector 196"/>
          <p:cNvCxnSpPr/>
          <p:nvPr/>
        </p:nvCxnSpPr>
        <p:spPr>
          <a:xfrm rot="10800000">
            <a:off x="8305800" y="3276600"/>
            <a:ext cx="307975"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75" name="TextBox 199"/>
          <p:cNvSpPr txBox="1">
            <a:spLocks noChangeArrowheads="1"/>
          </p:cNvSpPr>
          <p:nvPr/>
        </p:nvSpPr>
        <p:spPr bwMode="auto">
          <a:xfrm>
            <a:off x="7543800" y="3429000"/>
            <a:ext cx="22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a:t>C</a:t>
            </a:r>
          </a:p>
        </p:txBody>
      </p:sp>
      <p:sp>
        <p:nvSpPr>
          <p:cNvPr id="5276" name="TextBox 200"/>
          <p:cNvSpPr txBox="1">
            <a:spLocks noChangeArrowheads="1"/>
          </p:cNvSpPr>
          <p:nvPr/>
        </p:nvSpPr>
        <p:spPr bwMode="auto">
          <a:xfrm>
            <a:off x="6400800" y="2971800"/>
            <a:ext cx="609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sp>
        <p:nvSpPr>
          <p:cNvPr id="5277" name="TextBox 201"/>
          <p:cNvSpPr txBox="1">
            <a:spLocks noChangeArrowheads="1"/>
          </p:cNvSpPr>
          <p:nvPr/>
        </p:nvSpPr>
        <p:spPr bwMode="auto">
          <a:xfrm>
            <a:off x="8534400" y="4419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C</a:t>
            </a:r>
            <a:endParaRPr lang="en-US" altLang="en-US" sz="1400" b="1" dirty="0"/>
          </a:p>
        </p:txBody>
      </p:sp>
      <p:cxnSp>
        <p:nvCxnSpPr>
          <p:cNvPr id="204" name="Straight Arrow Connector 203"/>
          <p:cNvCxnSpPr/>
          <p:nvPr/>
        </p:nvCxnSpPr>
        <p:spPr>
          <a:xfrm flipH="1" flipV="1">
            <a:off x="7951694" y="3863788"/>
            <a:ext cx="735107" cy="784414"/>
          </a:xfrm>
          <a:prstGeom prst="straightConnector1">
            <a:avLst/>
          </a:prstGeom>
          <a:ln>
            <a:solidFill>
              <a:srgbClr val="4B9FCD"/>
            </a:solidFill>
            <a:tailEnd type="arrow"/>
          </a:ln>
        </p:spPr>
        <p:style>
          <a:lnRef idx="1">
            <a:schemeClr val="accent1"/>
          </a:lnRef>
          <a:fillRef idx="0">
            <a:schemeClr val="accent1"/>
          </a:fillRef>
          <a:effectRef idx="0">
            <a:schemeClr val="accent1"/>
          </a:effectRef>
          <a:fontRef idx="minor">
            <a:schemeClr val="tx1"/>
          </a:fontRef>
        </p:style>
      </p:cxnSp>
      <p:sp>
        <p:nvSpPr>
          <p:cNvPr id="5279" name="TextBox 204"/>
          <p:cNvSpPr txBox="1">
            <a:spLocks noChangeArrowheads="1"/>
          </p:cNvSpPr>
          <p:nvPr/>
        </p:nvSpPr>
        <p:spPr bwMode="auto">
          <a:xfrm>
            <a:off x="2057400" y="44958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0" name="TextBox 205"/>
          <p:cNvSpPr txBox="1">
            <a:spLocks noChangeArrowheads="1"/>
          </p:cNvSpPr>
          <p:nvPr/>
        </p:nvSpPr>
        <p:spPr bwMode="auto">
          <a:xfrm>
            <a:off x="3886200" y="41910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B</a:t>
            </a:r>
            <a:endParaRPr lang="en-US" altLang="en-US" sz="1400" b="1" dirty="0"/>
          </a:p>
        </p:txBody>
      </p:sp>
      <p:sp>
        <p:nvSpPr>
          <p:cNvPr id="5281" name="TextBox 206"/>
          <p:cNvSpPr txBox="1">
            <a:spLocks noChangeArrowheads="1"/>
          </p:cNvSpPr>
          <p:nvPr/>
        </p:nvSpPr>
        <p:spPr bwMode="auto">
          <a:xfrm>
            <a:off x="5943600" y="51816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2" name="TextBox 210"/>
          <p:cNvSpPr txBox="1">
            <a:spLocks noChangeArrowheads="1"/>
          </p:cNvSpPr>
          <p:nvPr/>
        </p:nvSpPr>
        <p:spPr bwMode="auto">
          <a:xfrm>
            <a:off x="5638800" y="5486400"/>
            <a:ext cx="45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3" name="TextBox 211"/>
          <p:cNvSpPr txBox="1">
            <a:spLocks noChangeArrowheads="1"/>
          </p:cNvSpPr>
          <p:nvPr/>
        </p:nvSpPr>
        <p:spPr bwMode="auto">
          <a:xfrm>
            <a:off x="4800600" y="5791200"/>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a:t>D</a:t>
            </a:r>
          </a:p>
        </p:txBody>
      </p:sp>
      <p:sp>
        <p:nvSpPr>
          <p:cNvPr id="5284" name="TextBox 212"/>
          <p:cNvSpPr txBox="1">
            <a:spLocks noChangeArrowheads="1"/>
          </p:cNvSpPr>
          <p:nvPr/>
        </p:nvSpPr>
        <p:spPr bwMode="auto">
          <a:xfrm>
            <a:off x="7543800" y="5867400"/>
            <a:ext cx="304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5" name="TextBox 213"/>
          <p:cNvSpPr txBox="1">
            <a:spLocks noChangeArrowheads="1"/>
          </p:cNvSpPr>
          <p:nvPr/>
        </p:nvSpPr>
        <p:spPr bwMode="auto">
          <a:xfrm>
            <a:off x="7620000" y="28194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b="1" dirty="0" smtClean="0"/>
              <a:t>D</a:t>
            </a:r>
            <a:endParaRPr lang="en-US" altLang="en-US" sz="1400" b="1" dirty="0"/>
          </a:p>
        </p:txBody>
      </p:sp>
      <p:sp>
        <p:nvSpPr>
          <p:cNvPr id="5286" name="Rectangle 2"/>
          <p:cNvSpPr>
            <a:spLocks noGrp="1" noChangeArrowheads="1"/>
          </p:cNvSpPr>
          <p:nvPr>
            <p:ph type="title" idx="4294967295"/>
          </p:nvPr>
        </p:nvSpPr>
        <p:spPr/>
        <p:txBody>
          <a:bodyPr/>
          <a:lstStyle/>
          <a:p>
            <a:r>
              <a:rPr lang="en-US" altLang="en-US" dirty="0" smtClean="0">
                <a:latin typeface="Arial" panose="020B0604020202020204" pitchFamily="34" charset="0"/>
              </a:rPr>
              <a:t>2015 Property and Casualty Insurance</a:t>
            </a:r>
            <a:br>
              <a:rPr lang="en-US" altLang="en-US" dirty="0" smtClean="0">
                <a:latin typeface="Arial" panose="020B0604020202020204" pitchFamily="34" charset="0"/>
              </a:rPr>
            </a:br>
            <a:r>
              <a:rPr lang="en-US" altLang="en-US" dirty="0" smtClean="0">
                <a:latin typeface="Arial" panose="020B0604020202020204" pitchFamily="34" charset="0"/>
              </a:rPr>
              <a:t>Regulatory Report Card</a:t>
            </a:r>
          </a:p>
        </p:txBody>
      </p:sp>
      <p:sp>
        <p:nvSpPr>
          <p:cNvPr id="5287" name="TextBox 194"/>
          <p:cNvSpPr txBox="1">
            <a:spLocks noChangeArrowheads="1"/>
          </p:cNvSpPr>
          <p:nvPr/>
        </p:nvSpPr>
        <p:spPr bwMode="auto">
          <a:xfrm>
            <a:off x="327025" y="5759450"/>
            <a:ext cx="3262313" cy="523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dirty="0">
                <a:latin typeface="Calibri" panose="020F0502020204030204" pitchFamily="34" charset="0"/>
              </a:rPr>
              <a:t>Not Graded: District of Columbia</a:t>
            </a:r>
          </a:p>
          <a:p>
            <a:pPr eaLnBrk="1" hangingPunct="1">
              <a:lnSpc>
                <a:spcPct val="100000"/>
              </a:lnSpc>
              <a:spcBef>
                <a:spcPct val="0"/>
              </a:spcBef>
              <a:buClrTx/>
              <a:buFontTx/>
              <a:buNone/>
            </a:pPr>
            <a:r>
              <a:rPr lang="en-US" altLang="en-US" sz="1400" dirty="0">
                <a:latin typeface="Calibri" panose="020F0502020204030204" pitchFamily="34" charset="0"/>
              </a:rPr>
              <a:t>		</a:t>
            </a:r>
          </a:p>
        </p:txBody>
      </p:sp>
      <p:cxnSp>
        <p:nvCxnSpPr>
          <p:cNvPr id="196" name="Straight Arrow Connector 195"/>
          <p:cNvCxnSpPr/>
          <p:nvPr/>
        </p:nvCxnSpPr>
        <p:spPr>
          <a:xfrm rot="16200000" flipV="1">
            <a:off x="7806532" y="3925093"/>
            <a:ext cx="311150" cy="309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6314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CURRENT ISSUES IN AUTO INSURANCE</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21</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35421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Price Optimization</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Attacks on Underwriting Criteria</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a:t>
            </a:fld>
            <a:endParaRPr lang="en-US"/>
          </a:p>
        </p:txBody>
      </p:sp>
    </p:spTree>
    <p:extLst>
      <p:ext uri="{BB962C8B-B14F-4D97-AF65-F5344CB8AC3E}">
        <p14:creationId xmlns:p14="http://schemas.microsoft.com/office/powerpoint/2010/main" val="5001652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22</a:t>
            </a:fld>
            <a:endParaRPr lang="en-US" sz="900"/>
          </a:p>
        </p:txBody>
      </p:sp>
      <p:sp>
        <p:nvSpPr>
          <p:cNvPr id="65541" name="Rectangle 2"/>
          <p:cNvSpPr>
            <a:spLocks noGrp="1" noChangeArrowheads="1"/>
          </p:cNvSpPr>
          <p:nvPr>
            <p:ph type="title" idx="4294967295"/>
          </p:nvPr>
        </p:nvSpPr>
        <p:spPr>
          <a:xfrm>
            <a:off x="118144" y="90488"/>
            <a:ext cx="7699330" cy="860425"/>
          </a:xfrm>
        </p:spPr>
        <p:txBody>
          <a:bodyPr/>
          <a:lstStyle/>
          <a:p>
            <a:r>
              <a:rPr lang="en-US" dirty="0" smtClean="0"/>
              <a:t>Price Optimization: The Latest</a:t>
            </a:r>
            <a:endParaRPr lang="en-US" dirty="0"/>
          </a:p>
        </p:txBody>
      </p:sp>
      <p:sp>
        <p:nvSpPr>
          <p:cNvPr id="1922051" name="Rectangle 3"/>
          <p:cNvSpPr>
            <a:spLocks noGrp="1" noChangeArrowheads="1"/>
          </p:cNvSpPr>
          <p:nvPr>
            <p:ph type="body" idx="4294967295"/>
          </p:nvPr>
        </p:nvSpPr>
        <p:spPr>
          <a:xfrm>
            <a:off x="107488" y="1018426"/>
            <a:ext cx="8863988" cy="4652963"/>
          </a:xfrm>
        </p:spPr>
        <p:txBody>
          <a:bodyPr/>
          <a:lstStyle/>
          <a:p>
            <a:r>
              <a:rPr lang="en-US" sz="2000" b="1" dirty="0" smtClean="0"/>
              <a:t>Significant Discussion of Price Optimization Issue in Recent Months</a:t>
            </a:r>
          </a:p>
          <a:p>
            <a:r>
              <a:rPr lang="en-US" sz="2000" b="1" dirty="0" smtClean="0"/>
              <a:t>15 States Have Issued Bulletins Addressing Its Use (as of 12/1/15)</a:t>
            </a:r>
          </a:p>
          <a:p>
            <a:pPr lvl="1"/>
            <a:r>
              <a:rPr lang="en-US" sz="1800" b="1" dirty="0" smtClean="0"/>
              <a:t>Requests for information in several other states</a:t>
            </a:r>
          </a:p>
          <a:p>
            <a:r>
              <a:rPr lang="en-US" sz="2000" b="1" dirty="0"/>
              <a:t>Each State Defines Price Optimization Differently</a:t>
            </a:r>
          </a:p>
          <a:p>
            <a:pPr lvl="1"/>
            <a:r>
              <a:rPr lang="en-US" sz="1800" b="1" dirty="0"/>
              <a:t>At least </a:t>
            </a:r>
            <a:r>
              <a:rPr lang="en-US" sz="1800" b="1" dirty="0" smtClean="0"/>
              <a:t>10 </a:t>
            </a:r>
            <a:r>
              <a:rPr lang="en-US" sz="1800" b="1" dirty="0"/>
              <a:t>definitions from states; NAIC, vendors and </a:t>
            </a:r>
            <a:r>
              <a:rPr lang="en-US" sz="1800" b="1" dirty="0" smtClean="0"/>
              <a:t>others</a:t>
            </a:r>
            <a:endParaRPr lang="en-US" sz="2000" b="1" dirty="0" smtClean="0"/>
          </a:p>
          <a:p>
            <a:r>
              <a:rPr lang="en-US" sz="2000" b="1" dirty="0" smtClean="0"/>
              <a:t>States’ Concerns Come Despite Absence </a:t>
            </a:r>
            <a:r>
              <a:rPr lang="en-US" sz="2000" b="1" dirty="0"/>
              <a:t>of A</a:t>
            </a:r>
            <a:r>
              <a:rPr lang="en-US" sz="2000" b="1" dirty="0" smtClean="0"/>
              <a:t>ny </a:t>
            </a:r>
            <a:r>
              <a:rPr lang="en-US" sz="2000" b="1" dirty="0"/>
              <a:t>D</a:t>
            </a:r>
            <a:r>
              <a:rPr lang="en-US" sz="2000" b="1" dirty="0" smtClean="0"/>
              <a:t>iscernable </a:t>
            </a:r>
            <a:r>
              <a:rPr lang="en-US" sz="2000" b="1" dirty="0"/>
              <a:t>or D</a:t>
            </a:r>
            <a:r>
              <a:rPr lang="en-US" sz="2000" b="1" dirty="0" smtClean="0"/>
              <a:t>etectable </a:t>
            </a:r>
            <a:r>
              <a:rPr lang="en-US" sz="2000" b="1" dirty="0"/>
              <a:t>M</a:t>
            </a:r>
            <a:r>
              <a:rPr lang="en-US" sz="2000" b="1" dirty="0" smtClean="0"/>
              <a:t>arket Disruptions</a:t>
            </a:r>
          </a:p>
          <a:p>
            <a:pPr lvl="1"/>
            <a:r>
              <a:rPr lang="en-US" sz="1800" b="1" dirty="0" smtClean="0"/>
              <a:t>Competition in auto insurance markets is intense, healthy and vigorous</a:t>
            </a:r>
          </a:p>
          <a:p>
            <a:pPr lvl="1"/>
            <a:r>
              <a:rPr lang="en-US" sz="1800" b="1" dirty="0" smtClean="0"/>
              <a:t>More than 99% of drivers are insured through the voluntary market</a:t>
            </a:r>
          </a:p>
          <a:p>
            <a:pPr lvl="1"/>
            <a:r>
              <a:rPr lang="en-US" sz="1800" b="1" dirty="0" smtClean="0"/>
              <a:t>Absence of consumer complaints</a:t>
            </a:r>
          </a:p>
          <a:p>
            <a:pPr lvl="1"/>
            <a:r>
              <a:rPr lang="en-US" sz="1800" b="1" dirty="0" smtClean="0"/>
              <a:t>High degree of consumer satisfaction with auto insurers</a:t>
            </a:r>
          </a:p>
          <a:p>
            <a:pPr lvl="1"/>
            <a:r>
              <a:rPr lang="en-US" sz="1800" b="1" dirty="0" smtClean="0"/>
              <a:t>Empowered Consumers:  Have more tools available today than ever before to help them shop, collect and compare prices</a:t>
            </a:r>
          </a:p>
          <a:p>
            <a:pPr lvl="1"/>
            <a:r>
              <a:rPr lang="en-US" sz="1800" b="1" i="1" dirty="0"/>
              <a:t>Rates are not inadequate, excessive or unfairly discriminatory</a:t>
            </a:r>
          </a:p>
          <a:p>
            <a:pPr marL="406400" lvl="1" indent="0">
              <a:buNone/>
            </a:pPr>
            <a:r>
              <a:rPr lang="en-US" sz="1800" b="1" dirty="0" smtClean="0"/>
              <a:t> </a:t>
            </a:r>
          </a:p>
        </p:txBody>
      </p:sp>
    </p:spTree>
    <p:extLst>
      <p:ext uri="{BB962C8B-B14F-4D97-AF65-F5344CB8AC3E}">
        <p14:creationId xmlns:p14="http://schemas.microsoft.com/office/powerpoint/2010/main" val="37454666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Actions: NCOIL Hearing Testimony </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23</a:t>
            </a:fld>
            <a:endParaRPr lang="en-US" dirty="0">
              <a:solidFill>
                <a:srgbClr val="000000"/>
              </a:solidFill>
            </a:endParaRPr>
          </a:p>
        </p:txBody>
      </p:sp>
      <p:sp>
        <p:nvSpPr>
          <p:cNvPr id="1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2"/>
          <a:stretch>
            <a:fillRect/>
          </a:stretch>
        </p:blipFill>
        <p:spPr>
          <a:xfrm>
            <a:off x="591042" y="1407319"/>
            <a:ext cx="3609975" cy="4676775"/>
          </a:xfrm>
          <a:prstGeom prst="rect">
            <a:avLst/>
          </a:prstGeom>
          <a:ln>
            <a:solidFill>
              <a:srgbClr val="2B7299"/>
            </a:solidFill>
          </a:ln>
        </p:spPr>
      </p:pic>
      <p:sp>
        <p:nvSpPr>
          <p:cNvPr id="17" name="AutoShape 38"/>
          <p:cNvSpPr>
            <a:spLocks noChangeArrowheads="1"/>
          </p:cNvSpPr>
          <p:nvPr/>
        </p:nvSpPr>
        <p:spPr bwMode="blackWhite">
          <a:xfrm>
            <a:off x="5704260" y="1630075"/>
            <a:ext cx="3120652" cy="3745965"/>
          </a:xfrm>
          <a:prstGeom prst="wedgeRectCallout">
            <a:avLst>
              <a:gd name="adj1" fmla="val -102714"/>
              <a:gd name="adj2" fmla="val 7400"/>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2000" b="1" dirty="0" smtClean="0">
                <a:solidFill>
                  <a:srgbClr val="FFFFFF"/>
                </a:solidFill>
                <a:cs typeface="Arial" charset="0"/>
              </a:rPr>
              <a:t>Testified as industry’s witness at July 17 National Conference of Insurance Legislators’ hearing on Price Optimization;</a:t>
            </a:r>
          </a:p>
          <a:p>
            <a:pPr algn="ctr" fontAlgn="base">
              <a:lnSpc>
                <a:spcPct val="100000"/>
              </a:lnSpc>
              <a:spcBef>
                <a:spcPct val="0"/>
              </a:spcBef>
              <a:spcAft>
                <a:spcPct val="0"/>
              </a:spcAft>
              <a:buClrTx/>
              <a:buFontTx/>
              <a:buNone/>
            </a:pPr>
            <a:endParaRPr lang="en-US" sz="2000" b="1" dirty="0">
              <a:solidFill>
                <a:srgbClr val="FFFFFF"/>
              </a:solidFill>
              <a:cs typeface="Arial" charset="0"/>
            </a:endParaRPr>
          </a:p>
          <a:p>
            <a:pPr algn="ctr" fontAlgn="base">
              <a:lnSpc>
                <a:spcPct val="100000"/>
              </a:lnSpc>
              <a:spcBef>
                <a:spcPct val="0"/>
              </a:spcBef>
              <a:spcAft>
                <a:spcPct val="0"/>
              </a:spcAft>
              <a:buClrTx/>
              <a:buFontTx/>
              <a:buNone/>
            </a:pPr>
            <a:r>
              <a:rPr lang="en-US" sz="2000" b="1" dirty="0" smtClean="0">
                <a:solidFill>
                  <a:srgbClr val="FFFFFF"/>
                </a:solidFill>
                <a:cs typeface="Arial" charset="0"/>
              </a:rPr>
              <a:t>Worked very closely with PCI, AIA, NAMIC and independent companies.</a:t>
            </a:r>
            <a:endParaRPr lang="en-US" sz="2000" b="1" dirty="0">
              <a:solidFill>
                <a:srgbClr val="FFFFFF"/>
              </a:solidFill>
              <a:cs typeface="Arial" charset="0"/>
            </a:endParaRPr>
          </a:p>
        </p:txBody>
      </p:sp>
    </p:spTree>
    <p:extLst>
      <p:ext uri="{BB962C8B-B14F-4D97-AF65-F5344CB8AC3E}">
        <p14:creationId xmlns:p14="http://schemas.microsoft.com/office/powerpoint/2010/main" val="149353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Reports - #</a:t>
            </a:r>
            <a:r>
              <a:rPr lang="en-US" dirty="0" err="1" smtClean="0"/>
              <a:t>fixcarinsurance</a:t>
            </a:r>
            <a:endParaRPr lang="en-US" dirty="0"/>
          </a:p>
        </p:txBody>
      </p:sp>
      <p:pic>
        <p:nvPicPr>
          <p:cNvPr id="8" name="Content Placeholder 7"/>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78465" y="1600200"/>
            <a:ext cx="4038600" cy="3380625"/>
          </a:xfrm>
        </p:spPr>
      </p:pic>
      <p:sp>
        <p:nvSpPr>
          <p:cNvPr id="7" name="Content Placeholder 6"/>
          <p:cNvSpPr>
            <a:spLocks noGrp="1"/>
          </p:cNvSpPr>
          <p:nvPr>
            <p:ph sz="half" idx="2"/>
          </p:nvPr>
        </p:nvSpPr>
        <p:spPr/>
        <p:txBody>
          <a:bodyPr/>
          <a:lstStyle/>
          <a:p>
            <a:r>
              <a:rPr lang="en-US" dirty="0" smtClean="0"/>
              <a:t>CR’s complaint</a:t>
            </a:r>
          </a:p>
          <a:p>
            <a:pPr lvl="1"/>
            <a:r>
              <a:rPr lang="en-US" dirty="0"/>
              <a:t>Analyzed 2 billion quotes</a:t>
            </a:r>
          </a:p>
          <a:p>
            <a:pPr lvl="1"/>
            <a:r>
              <a:rPr lang="en-US" dirty="0" smtClean="0"/>
              <a:t>Price-setting is “shrouded in secrecy and rife with inequities”</a:t>
            </a:r>
          </a:p>
          <a:p>
            <a:pPr lvl="2"/>
            <a:r>
              <a:rPr lang="en-US" dirty="0" smtClean="0"/>
              <a:t>Credit Scoring</a:t>
            </a:r>
          </a:p>
          <a:p>
            <a:pPr lvl="2"/>
            <a:r>
              <a:rPr lang="en-US" dirty="0" smtClean="0"/>
              <a:t>Price Optimization</a:t>
            </a:r>
          </a:p>
          <a:p>
            <a:pPr lvl="1"/>
            <a:r>
              <a:rPr lang="en-US" dirty="0" smtClean="0"/>
              <a:t>“Little transparency and not enough fairness”</a:t>
            </a:r>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24</a:t>
            </a:fld>
            <a:endParaRPr lang="en-US"/>
          </a:p>
        </p:txBody>
      </p:sp>
      <p:sp>
        <p:nvSpPr>
          <p:cNvPr id="9" name="Rectangle 6"/>
          <p:cNvSpPr>
            <a:spLocks noChangeArrowheads="1"/>
          </p:cNvSpPr>
          <p:nvPr/>
        </p:nvSpPr>
        <p:spPr bwMode="blackWhite">
          <a:xfrm>
            <a:off x="478466" y="5187876"/>
            <a:ext cx="4038600" cy="9382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September Consumer Reports, Released July 30.</a:t>
            </a:r>
            <a:endParaRPr lang="en-US" sz="2000" b="1" dirty="0">
              <a:solidFill>
                <a:srgbClr val="FFFFFF"/>
              </a:solidFill>
            </a:endParaRPr>
          </a:p>
        </p:txBody>
      </p:sp>
    </p:spTree>
    <p:extLst>
      <p:ext uri="{BB962C8B-B14F-4D97-AF65-F5344CB8AC3E}">
        <p14:creationId xmlns:p14="http://schemas.microsoft.com/office/powerpoint/2010/main" val="603201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Reports: I.I.I Response</a:t>
            </a:r>
            <a:endParaRPr lang="en-US" dirty="0"/>
          </a:p>
        </p:txBody>
      </p:sp>
      <p:sp>
        <p:nvSpPr>
          <p:cNvPr id="4" name="Date Placeholder 3"/>
          <p:cNvSpPr>
            <a:spLocks noGrp="1"/>
          </p:cNvSpPr>
          <p:nvPr>
            <p:ph type="dt" sz="half" idx="10"/>
          </p:nvPr>
        </p:nvSpPr>
        <p:spPr/>
        <p:txBody>
          <a:bodyPr/>
          <a:lstStyle/>
          <a:p>
            <a:pPr>
              <a:defRPr/>
            </a:pPr>
            <a:r>
              <a:rPr lang="en-US" smtClean="0"/>
              <a:t>12/01/09 - 9pm</a:t>
            </a:r>
            <a:endParaRPr lang="en-US"/>
          </a:p>
        </p:txBody>
      </p:sp>
      <p:sp>
        <p:nvSpPr>
          <p:cNvPr id="5" name="Slide Number Placeholder 4"/>
          <p:cNvSpPr>
            <a:spLocks noGrp="1"/>
          </p:cNvSpPr>
          <p:nvPr>
            <p:ph type="sldNum" sz="quarter" idx="12"/>
          </p:nvPr>
        </p:nvSpPr>
        <p:spPr/>
        <p:txBody>
          <a:bodyPr/>
          <a:lstStyle/>
          <a:p>
            <a:pPr>
              <a:defRPr/>
            </a:pPr>
            <a:fld id="{8F1D8FF3-5AB6-4EC6-BDC2-E6058C96F901}" type="slidenum">
              <a:rPr lang="en-US" smtClean="0"/>
              <a:pPr>
                <a:defRPr/>
              </a:pPr>
              <a:t>25</a:t>
            </a:fld>
            <a:endParaRPr lang="en-US"/>
          </a:p>
        </p:txBody>
      </p:sp>
      <p:sp>
        <p:nvSpPr>
          <p:cNvPr id="3" name="Content Placeholder 2"/>
          <p:cNvSpPr>
            <a:spLocks noGrp="1"/>
          </p:cNvSpPr>
          <p:nvPr>
            <p:ph sz="half" idx="1"/>
          </p:nvPr>
        </p:nvSpPr>
        <p:spPr>
          <a:xfrm>
            <a:off x="4562475" y="1123441"/>
            <a:ext cx="4038600" cy="4525963"/>
          </a:xfrm>
        </p:spPr>
        <p:txBody>
          <a:bodyPr/>
          <a:lstStyle/>
          <a:p>
            <a:r>
              <a:rPr lang="en-US" dirty="0" smtClean="0"/>
              <a:t>Non-Driving </a:t>
            </a:r>
            <a:r>
              <a:rPr lang="en-US" dirty="0"/>
              <a:t>Factors </a:t>
            </a:r>
            <a:r>
              <a:rPr lang="en-US" dirty="0" smtClean="0"/>
              <a:t>Proved Effective, Have </a:t>
            </a:r>
            <a:r>
              <a:rPr lang="en-US" dirty="0"/>
              <a:t>Been Used for </a:t>
            </a:r>
            <a:r>
              <a:rPr lang="en-US" dirty="0" smtClean="0"/>
              <a:t>Decades</a:t>
            </a:r>
            <a:endParaRPr lang="en-US" dirty="0"/>
          </a:p>
          <a:p>
            <a:pPr lvl="2"/>
            <a:r>
              <a:rPr lang="en-US" dirty="0"/>
              <a:t>Gender</a:t>
            </a:r>
          </a:p>
          <a:p>
            <a:pPr lvl="2"/>
            <a:r>
              <a:rPr lang="en-US" dirty="0"/>
              <a:t>Territory</a:t>
            </a:r>
          </a:p>
          <a:p>
            <a:pPr lvl="2"/>
            <a:r>
              <a:rPr lang="en-US" dirty="0"/>
              <a:t>Age</a:t>
            </a:r>
          </a:p>
          <a:p>
            <a:pPr lvl="2"/>
            <a:r>
              <a:rPr lang="en-US" dirty="0" smtClean="0"/>
              <a:t>Grades</a:t>
            </a:r>
          </a:p>
          <a:p>
            <a:r>
              <a:rPr lang="en-US" dirty="0" smtClean="0"/>
              <a:t>Hundreds of Class Plan Filings Annually Reconfirm Their Value</a:t>
            </a:r>
          </a:p>
          <a:p>
            <a:pPr lvl="1"/>
            <a:endParaRPr lang="en-US" dirty="0"/>
          </a:p>
        </p:txBody>
      </p:sp>
      <p:pic>
        <p:nvPicPr>
          <p:cNvPr id="6" name="Picture 5"/>
          <p:cNvPicPr>
            <a:picLocks noChangeAspect="1"/>
          </p:cNvPicPr>
          <p:nvPr/>
        </p:nvPicPr>
        <p:blipFill>
          <a:blip r:embed="rId2"/>
          <a:stretch>
            <a:fillRect/>
          </a:stretch>
        </p:blipFill>
        <p:spPr>
          <a:xfrm>
            <a:off x="374473" y="1123441"/>
            <a:ext cx="3624439" cy="5318544"/>
          </a:xfrm>
          <a:prstGeom prst="rect">
            <a:avLst/>
          </a:prstGeom>
        </p:spPr>
      </p:pic>
    </p:spTree>
    <p:extLst>
      <p:ext uri="{BB962C8B-B14F-4D97-AF65-F5344CB8AC3E}">
        <p14:creationId xmlns:p14="http://schemas.microsoft.com/office/powerpoint/2010/main" val="243540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26</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Recent Attacks on the Insurance Industry</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Why Are Critics Suddenly More Aggressive?</a:t>
            </a:r>
          </a:p>
        </p:txBody>
      </p:sp>
    </p:spTree>
    <p:extLst>
      <p:ext uri="{BB962C8B-B14F-4D97-AF65-F5344CB8AC3E}">
        <p14:creationId xmlns:p14="http://schemas.microsoft.com/office/powerpoint/2010/main" val="28225646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CFA’s Conclusion: The ‘Widow Penalty’</a:t>
            </a:r>
            <a:endParaRPr lang="en-US" dirty="0"/>
          </a:p>
        </p:txBody>
      </p:sp>
      <p:sp>
        <p:nvSpPr>
          <p:cNvPr id="3" name="Date Placeholder 2"/>
          <p:cNvSpPr>
            <a:spLocks noGrp="1"/>
          </p:cNvSpPr>
          <p:nvPr>
            <p:ph type="dt" sz="half" idx="10"/>
          </p:nvPr>
        </p:nvSpPr>
        <p:spPr/>
        <p:txBody>
          <a:bodyPr/>
          <a:lstStyle/>
          <a:p>
            <a:pPr>
              <a:defRPr/>
            </a:pPr>
            <a:r>
              <a:rPr lang="en-US" smtClean="0"/>
              <a:t>12/01/09 - 9pm</a:t>
            </a:r>
            <a:endParaRPr lang="en-US"/>
          </a:p>
        </p:txBody>
      </p:sp>
      <p:sp>
        <p:nvSpPr>
          <p:cNvPr id="4" name="Slide Number Placeholder 3"/>
          <p:cNvSpPr>
            <a:spLocks noGrp="1"/>
          </p:cNvSpPr>
          <p:nvPr>
            <p:ph type="sldNum" sz="quarter" idx="12"/>
          </p:nvPr>
        </p:nvSpPr>
        <p:spPr/>
        <p:txBody>
          <a:bodyPr/>
          <a:lstStyle/>
          <a:p>
            <a:pPr>
              <a:defRPr/>
            </a:pPr>
            <a:fld id="{103D1549-189B-430A-BC2E-B6FA9183E25C}" type="slidenum">
              <a:rPr lang="en-US" smtClean="0"/>
              <a:pPr>
                <a:defRPr/>
              </a:pPr>
              <a:t>27</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072" y="1310326"/>
            <a:ext cx="8505154" cy="4091233"/>
          </a:xfrm>
          <a:prstGeom prst="rect">
            <a:avLst/>
          </a:prstGeom>
        </p:spPr>
      </p:pic>
      <p:sp>
        <p:nvSpPr>
          <p:cNvPr id="6" name="TextBox 5"/>
          <p:cNvSpPr txBox="1"/>
          <p:nvPr/>
        </p:nvSpPr>
        <p:spPr>
          <a:xfrm>
            <a:off x="377072" y="5693790"/>
            <a:ext cx="8097625" cy="830997"/>
          </a:xfrm>
          <a:prstGeom prst="rect">
            <a:avLst/>
          </a:prstGeom>
          <a:noFill/>
        </p:spPr>
        <p:txBody>
          <a:bodyPr wrap="square" rtlCol="0">
            <a:spAutoFit/>
          </a:bodyPr>
          <a:lstStyle/>
          <a:p>
            <a:r>
              <a:rPr lang="en-US" sz="1200" dirty="0" smtClean="0"/>
              <a:t>“a </a:t>
            </a:r>
            <a:r>
              <a:rPr lang="en-US" sz="1200" dirty="0"/>
              <a:t>change in marital status from married to unmarried (through divorce or the death of a spouse) can cause a woman’s auto insurance premiums to rise as much as 226%—suggesting a </a:t>
            </a:r>
            <a:r>
              <a:rPr lang="en-US" sz="1200" dirty="0" smtClean="0"/>
              <a:t>‘widow penalty’ </a:t>
            </a:r>
            <a:r>
              <a:rPr lang="en-US" sz="1200" dirty="0"/>
              <a:t>that CFA director of insurance Bob Hunter said in a press teleconference Monday with executive director Stephen Brobeck is </a:t>
            </a:r>
            <a:r>
              <a:rPr lang="en-US" sz="1200" dirty="0" smtClean="0"/>
              <a:t>‘</a:t>
            </a:r>
            <a:r>
              <a:rPr lang="en-US" sz="1200" b="1" i="1" dirty="0" smtClean="0">
                <a:solidFill>
                  <a:srgbClr val="FF0000"/>
                </a:solidFill>
              </a:rPr>
              <a:t>immoral </a:t>
            </a:r>
            <a:r>
              <a:rPr lang="en-US" sz="1200" b="1" i="1" dirty="0">
                <a:solidFill>
                  <a:srgbClr val="FF0000"/>
                </a:solidFill>
              </a:rPr>
              <a:t>and should be stopped at once</a:t>
            </a:r>
            <a:r>
              <a:rPr lang="en-US" sz="1200" b="1" i="1" dirty="0" smtClean="0">
                <a:solidFill>
                  <a:srgbClr val="FF0000"/>
                </a:solidFill>
              </a:rPr>
              <a:t>.’”</a:t>
            </a:r>
            <a:endParaRPr lang="en-US" sz="1200" b="1" i="1" dirty="0">
              <a:solidFill>
                <a:srgbClr val="FF0000"/>
              </a:solidFill>
            </a:endParaRPr>
          </a:p>
        </p:txBody>
      </p:sp>
      <p:sp>
        <p:nvSpPr>
          <p:cNvPr id="7" name="Oval 6"/>
          <p:cNvSpPr/>
          <p:nvPr/>
        </p:nvSpPr>
        <p:spPr>
          <a:xfrm>
            <a:off x="1743959" y="5099901"/>
            <a:ext cx="1555422" cy="3016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7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28</a:t>
            </a:fld>
            <a:endParaRPr lang="en-US" smtClean="0"/>
          </a:p>
        </p:txBody>
      </p:sp>
      <p:sp>
        <p:nvSpPr>
          <p:cNvPr id="107525" name="Rectangle 2"/>
          <p:cNvSpPr>
            <a:spLocks noGrp="1" noChangeArrowheads="1"/>
          </p:cNvSpPr>
          <p:nvPr>
            <p:ph type="title"/>
          </p:nvPr>
        </p:nvSpPr>
        <p:spPr/>
        <p:txBody>
          <a:bodyPr/>
          <a:lstStyle/>
          <a:p>
            <a:r>
              <a:rPr lang="en-US" dirty="0" smtClean="0"/>
              <a:t>What’s Driving Attacks on the  Insurance Industry?</a:t>
            </a:r>
          </a:p>
        </p:txBody>
      </p:sp>
      <p:sp>
        <p:nvSpPr>
          <p:cNvPr id="1922051" name="Rectangle 3"/>
          <p:cNvSpPr>
            <a:spLocks noGrp="1" noChangeArrowheads="1"/>
          </p:cNvSpPr>
          <p:nvPr>
            <p:ph type="body" idx="1"/>
          </p:nvPr>
        </p:nvSpPr>
        <p:spPr>
          <a:xfrm>
            <a:off x="133023" y="1122456"/>
            <a:ext cx="8963025" cy="4652963"/>
          </a:xfrm>
        </p:spPr>
        <p:txBody>
          <a:bodyPr/>
          <a:lstStyle/>
          <a:p>
            <a:pPr>
              <a:lnSpc>
                <a:spcPct val="100000"/>
              </a:lnSpc>
              <a:spcBef>
                <a:spcPct val="50000"/>
              </a:spcBef>
            </a:pPr>
            <a:r>
              <a:rPr lang="en-US" sz="1800" b="1" dirty="0" smtClean="0"/>
              <a:t>Recent Surge in Attacks is Associated with Income Inequality Debate in the United States</a:t>
            </a:r>
          </a:p>
          <a:p>
            <a:pPr lvl="1">
              <a:lnSpc>
                <a:spcPct val="100000"/>
              </a:lnSpc>
            </a:pPr>
            <a:r>
              <a:rPr lang="en-US" sz="1600" dirty="0" smtClean="0"/>
              <a:t>Attacks not confined to auto insurance (e.g., Workers Comp, </a:t>
            </a:r>
            <a:r>
              <a:rPr lang="en-US" sz="1600" dirty="0"/>
              <a:t>H</a:t>
            </a:r>
            <a:r>
              <a:rPr lang="en-US" sz="1600" dirty="0" smtClean="0"/>
              <a:t>ealth)</a:t>
            </a:r>
          </a:p>
          <a:p>
            <a:pPr lvl="1">
              <a:lnSpc>
                <a:spcPct val="100000"/>
              </a:lnSpc>
            </a:pPr>
            <a:r>
              <a:rPr lang="en-US" sz="1600" dirty="0" smtClean="0"/>
              <a:t>Not confined to insurance (banks, lending in general, student loans)</a:t>
            </a:r>
          </a:p>
          <a:p>
            <a:pPr>
              <a:lnSpc>
                <a:spcPct val="100000"/>
              </a:lnSpc>
              <a:spcBef>
                <a:spcPct val="50000"/>
              </a:spcBef>
            </a:pPr>
            <a:r>
              <a:rPr lang="en-US" sz="1800" b="1" dirty="0" smtClean="0"/>
              <a:t>Politics, Economics, Regulation &amp; Demographics Are Principal Drivers</a:t>
            </a:r>
            <a:endParaRPr lang="en-US" sz="1600" dirty="0" smtClean="0"/>
          </a:p>
          <a:p>
            <a:pPr lvl="1">
              <a:lnSpc>
                <a:spcPct val="100000"/>
              </a:lnSpc>
            </a:pPr>
            <a:r>
              <a:rPr lang="en-US" sz="1600" dirty="0" smtClean="0"/>
              <a:t>CFA/CR and others (</a:t>
            </a:r>
            <a:r>
              <a:rPr lang="en-US" sz="1600" dirty="0" err="1" smtClean="0"/>
              <a:t>ProPublica</a:t>
            </a:r>
            <a:r>
              <a:rPr lang="en-US" sz="1600" dirty="0" smtClean="0"/>
              <a:t>) emboldened in current environment</a:t>
            </a:r>
          </a:p>
          <a:p>
            <a:pPr lvl="1">
              <a:lnSpc>
                <a:spcPct val="100000"/>
              </a:lnSpc>
            </a:pPr>
            <a:r>
              <a:rPr lang="en-US" sz="1600" dirty="0" smtClean="0"/>
              <a:t>Dodd-Frank Act stuffed with income inequality mandates and studies</a:t>
            </a:r>
          </a:p>
          <a:p>
            <a:pPr lvl="1">
              <a:lnSpc>
                <a:spcPct val="100000"/>
              </a:lnSpc>
            </a:pPr>
            <a:r>
              <a:rPr lang="en-US" sz="1600" dirty="0" smtClean="0"/>
              <a:t>FIO now studying auto insurance affordability; Wants to create index.</a:t>
            </a:r>
          </a:p>
          <a:p>
            <a:pPr lvl="1">
              <a:lnSpc>
                <a:spcPct val="100000"/>
              </a:lnSpc>
            </a:pPr>
            <a:r>
              <a:rPr lang="en-US" sz="1600" dirty="0" smtClean="0"/>
              <a:t>Definition of “fairness” is shifting</a:t>
            </a:r>
          </a:p>
          <a:p>
            <a:pPr>
              <a:lnSpc>
                <a:spcPct val="100000"/>
              </a:lnSpc>
              <a:spcBef>
                <a:spcPct val="50000"/>
              </a:spcBef>
            </a:pPr>
            <a:r>
              <a:rPr lang="en-US" sz="1800" b="1" dirty="0" smtClean="0"/>
              <a:t>CFA Has Been Able to Attack Certain Rating Factors Based on New Perception of Fairness (which is independent of actual risk)</a:t>
            </a:r>
          </a:p>
          <a:p>
            <a:pPr lvl="1">
              <a:lnSpc>
                <a:spcPct val="100000"/>
              </a:lnSpc>
            </a:pPr>
            <a:r>
              <a:rPr lang="en-US" sz="1600" b="1" dirty="0" smtClean="0"/>
              <a:t>Education		Occupation	Marital Status	Gender</a:t>
            </a:r>
          </a:p>
          <a:p>
            <a:pPr lvl="1">
              <a:lnSpc>
                <a:spcPct val="100000"/>
              </a:lnSpc>
            </a:pPr>
            <a:r>
              <a:rPr lang="en-US" sz="1600" b="1" dirty="0" smtClean="0"/>
              <a:t>Age		Credit Profile	Location		</a:t>
            </a:r>
            <a:r>
              <a:rPr lang="en-US" sz="1600" b="1" i="1" dirty="0" smtClean="0"/>
              <a:t>“Price Optimization”</a:t>
            </a:r>
          </a:p>
          <a:p>
            <a:pPr>
              <a:lnSpc>
                <a:spcPct val="100000"/>
              </a:lnSpc>
              <a:spcBef>
                <a:spcPct val="50000"/>
              </a:spcBef>
            </a:pPr>
            <a:r>
              <a:rPr lang="en-US" sz="1800" b="1" dirty="0" smtClean="0"/>
              <a:t>All of These Are Vulnerable to Attack in the Current Environment</a:t>
            </a:r>
          </a:p>
          <a:p>
            <a:pPr>
              <a:lnSpc>
                <a:spcPct val="100000"/>
              </a:lnSpc>
              <a:spcBef>
                <a:spcPct val="50000"/>
              </a:spcBef>
            </a:pPr>
            <a:r>
              <a:rPr lang="en-US" sz="1800" b="1" dirty="0" smtClean="0"/>
              <a:t>Infinite Number of Quotes </a:t>
            </a:r>
            <a:r>
              <a:rPr lang="en-US" sz="1800" b="1" dirty="0" err="1" smtClean="0"/>
              <a:t>Online</a:t>
            </a:r>
            <a:r>
              <a:rPr lang="en-US" sz="1800" b="1" dirty="0" err="1" smtClean="0">
                <a:sym typeface="Wingdings" panose="05000000000000000000" pitchFamily="2" charset="2"/>
              </a:rPr>
              <a:t>CFA</a:t>
            </a:r>
            <a:r>
              <a:rPr lang="en-US" sz="1800" b="1" dirty="0" smtClean="0">
                <a:sym typeface="Wingdings" panose="05000000000000000000" pitchFamily="2" charset="2"/>
              </a:rPr>
              <a:t> Uses to Highlight Perceived Inequities</a:t>
            </a:r>
            <a:endParaRPr lang="en-US" sz="1800" b="1" dirty="0" smtClean="0"/>
          </a:p>
        </p:txBody>
      </p:sp>
    </p:spTree>
    <p:extLst>
      <p:ext uri="{BB962C8B-B14F-4D97-AF65-F5344CB8AC3E}">
        <p14:creationId xmlns:p14="http://schemas.microsoft.com/office/powerpoint/2010/main" val="22497337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for Government Affairs Staff Attending NAIC Meeting </a:t>
            </a:r>
            <a:endParaRPr lang="en-US" dirty="0"/>
          </a:p>
        </p:txBody>
      </p:sp>
      <p:pic>
        <p:nvPicPr>
          <p:cNvPr id="8" name="Content Placeholder 7"/>
          <p:cNvPicPr>
            <a:picLocks noGrp="1" noChangeAspect="1"/>
          </p:cNvPicPr>
          <p:nvPr>
            <p:ph sz="half" idx="1"/>
          </p:nvPr>
        </p:nvPicPr>
        <p:blipFill>
          <a:blip r:embed="rId2"/>
          <a:stretch>
            <a:fillRect/>
          </a:stretch>
        </p:blipFill>
        <p:spPr>
          <a:xfrm>
            <a:off x="298451" y="1600200"/>
            <a:ext cx="3894898" cy="5133873"/>
          </a:xfrm>
          <a:prstGeom prst="rect">
            <a:avLst/>
          </a:prstGeom>
          <a:ln>
            <a:solidFill>
              <a:srgbClr val="2B7299"/>
            </a:solidFill>
          </a:ln>
        </p:spPr>
      </p:pic>
      <p:pic>
        <p:nvPicPr>
          <p:cNvPr id="9" name="Content Placeholder 8"/>
          <p:cNvPicPr>
            <a:picLocks noGrp="1" noChangeAspect="1"/>
          </p:cNvPicPr>
          <p:nvPr>
            <p:ph sz="half" idx="2"/>
          </p:nvPr>
        </p:nvPicPr>
        <p:blipFill>
          <a:blip r:embed="rId3"/>
          <a:stretch>
            <a:fillRect/>
          </a:stretch>
        </p:blipFill>
        <p:spPr>
          <a:xfrm>
            <a:off x="4903076" y="1600199"/>
            <a:ext cx="3899741" cy="5101247"/>
          </a:xfrm>
          <a:prstGeom prst="rect">
            <a:avLst/>
          </a:prstGeom>
          <a:ln>
            <a:solidFill>
              <a:srgbClr val="2B7299"/>
            </a:solidFill>
          </a:ln>
        </p:spPr>
      </p:pic>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165291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1991–2015:Q3 (Est.)</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801794100"/>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3019" name="Chart" r:id="rId5" imgW="5810133" imgH="3365408" progId="MSGraph.Chart.8">
                  <p:embed followColorScheme="full"/>
                </p:oleObj>
              </mc:Choice>
              <mc:Fallback>
                <p:oleObj name="Chart" r:id="rId5" imgW="5810133" imgH="3365408"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30</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43618333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523543" name="Chart" r:id="rId4" imgW="5626213" imgH="2438539" progId="MSGraph.Chart.8">
                  <p:embed followColorScheme="full"/>
                </p:oleObj>
              </mc:Choice>
              <mc:Fallback>
                <p:oleObj name="Chart" r:id="rId4" imgW="5626213" imgH="2438539"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Q3.</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9505924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524566" name="Chart" r:id="rId3" imgW="10820504" imgH="5410339" progId="MSGraph.Chart.8">
                  <p:embed followColorScheme="full"/>
                </p:oleObj>
              </mc:Choice>
              <mc:Fallback>
                <p:oleObj name="Chart" r:id="rId3" imgW="10820504" imgH="5410339"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4162010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33</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525590"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9522"/>
              <a:gd name="adj2" fmla="val 1152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33</a:t>
            </a:fld>
            <a:endParaRPr lang="en-US"/>
          </a:p>
        </p:txBody>
      </p:sp>
      <p:sp>
        <p:nvSpPr>
          <p:cNvPr id="14" name="Rectangle 7"/>
          <p:cNvSpPr>
            <a:spLocks noChangeArrowheads="1"/>
          </p:cNvSpPr>
          <p:nvPr/>
        </p:nvSpPr>
        <p:spPr bwMode="grayWhite">
          <a:xfrm>
            <a:off x="7819697" y="3657928"/>
            <a:ext cx="1012459"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3442799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34</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526614" name="Chart" r:id="rId4" imgW="8439111" imgH="4314721" progId="MSGraph.Chart.8">
                  <p:embed followColorScheme="full"/>
                </p:oleObj>
              </mc:Choice>
              <mc:Fallback>
                <p:oleObj name="Chart" r:id="rId4" imgW="8439111" imgH="4314721"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0295988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527638" name="Chart" r:id="rId4" imgW="8429540" imgH="3667160" progId="MSGraph.Chart.8">
                  <p:embed followColorScheme="full"/>
                </p:oleObj>
              </mc:Choice>
              <mc:Fallback>
                <p:oleObj name="Chart" r:id="rId4" imgW="8429540" imgH="3667160"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34943427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36</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528662" name="Chart" r:id="rId4" imgW="8534400" imgH="3771900" progId="MSGraph.Chart.8">
                  <p:embed followColorScheme="full"/>
                </p:oleObj>
              </mc:Choice>
              <mc:Fallback>
                <p:oleObj name="Chart" r:id="rId4" imgW="8534400" imgH="37719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the 2020s,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(11/15 for 2015 and 2016; for 2017-2021 10/15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599"/>
              <a:gd name="adj2" fmla="val -36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5299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37</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29686" name="Chart" r:id="rId4" imgW="8296386" imgH="3847961" progId="MSGraph.Chart.8">
                  <p:embed followColorScheme="full"/>
                </p:oleObj>
              </mc:Choice>
              <mc:Fallback>
                <p:oleObj name="Chart" r:id="rId4" imgW="8296386" imgH="3847961"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11/15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454879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38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1990-2015:Q3*</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Q3 2015 (preliminary)</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1657178327"/>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530711"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80920124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531734"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9756679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4</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6091"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987925300"/>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532759"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Dec. 1,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+2.1%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4132811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41</a:t>
            </a:fld>
            <a:endParaRPr lang="en-US" sz="900"/>
          </a:p>
        </p:txBody>
      </p:sp>
      <p:graphicFrame>
        <p:nvGraphicFramePr>
          <p:cNvPr id="60418" name="Object 3"/>
          <p:cNvGraphicFramePr>
            <a:graphicFrameLocks/>
          </p:cNvGraphicFramePr>
          <p:nvPr>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533782" name="Chart" r:id="rId4" imgW="8620118" imgH="3771900" progId="MSGraph.Chart.8">
                  <p:embed followColorScheme="full"/>
                </p:oleObj>
              </mc:Choice>
              <mc:Fallback>
                <p:oleObj name="Chart" r:id="rId4" imgW="8620118" imgH="377190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41</a:t>
            </a:fld>
            <a:endParaRPr lang="en-US"/>
          </a:p>
        </p:txBody>
      </p:sp>
    </p:spTree>
    <p:extLst>
      <p:ext uri="{BB962C8B-B14F-4D97-AF65-F5344CB8AC3E}">
        <p14:creationId xmlns:p14="http://schemas.microsoft.com/office/powerpoint/2010/main" val="895076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42</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5003831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43</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p>
          <a:p>
            <a:pPr marL="292100" indent="-292100" algn="ctr" eaLnBrk="0" hangingPunct="0">
              <a:lnSpc>
                <a:spcPct val="90000"/>
              </a:lnSpc>
              <a:spcBef>
                <a:spcPct val="25000"/>
              </a:spcBef>
              <a:buClr>
                <a:schemeClr val="accent2"/>
              </a:buClr>
              <a:buFont typeface="Wingdings" pitchFamily="2" charset="2"/>
              <a:buNone/>
            </a:pPr>
            <a:r>
              <a:rPr lang="en-US" sz="4000" b="1" i="1" dirty="0" smtClean="0">
                <a:solidFill>
                  <a:srgbClr val="FF0000"/>
                </a:solidFill>
              </a:rPr>
              <a:t>Alternative Capital Impacts?</a:t>
            </a:r>
            <a:r>
              <a:rPr lang="en-US" sz="4000" b="1" dirty="0" smtClean="0">
                <a:solidFill>
                  <a:srgbClr val="225A7A"/>
                </a:solidFill>
              </a:rPr>
              <a:t>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44</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203"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45</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45</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211"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1997-2015:Q2</a:t>
            </a:r>
          </a:p>
        </p:txBody>
      </p:sp>
      <p:graphicFrame>
        <p:nvGraphicFramePr>
          <p:cNvPr id="2" name="Content Placeholder 9"/>
          <p:cNvGraphicFramePr>
            <a:graphicFrameLocks noGrp="1"/>
          </p:cNvGraphicFramePr>
          <p:nvPr>
            <p:ph idx="1"/>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48</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Cat Bond Issuance Appears to Be Slowing Down in 2015 from 2014’s Record Pace.  Lower Yields on Bonds Explain Some of the Contraction.</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399558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Arial" panose="020B0604020202020204" pitchFamily="34" charset="0"/>
              </a:rPr>
              <a:t>US Property CAT Rate on Line Index &amp; Global Reinsurance ROE</a:t>
            </a:r>
          </a:p>
        </p:txBody>
      </p:sp>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49</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Record traditional capacity, alternative capital and low CAT activity have pressured reinsurance prices; ROEs are own only very modestly</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Barclays PLC from Guy Carpenter; Insurance Information Institute.</a:t>
            </a:r>
          </a:p>
        </p:txBody>
      </p:sp>
      <p:pic>
        <p:nvPicPr>
          <p:cNvPr id="3" name="Picture 2"/>
          <p:cNvPicPr>
            <a:picLocks noChangeAspect="1"/>
          </p:cNvPicPr>
          <p:nvPr/>
        </p:nvPicPr>
        <p:blipFill>
          <a:blip r:embed="rId2"/>
          <a:stretch>
            <a:fillRect/>
          </a:stretch>
        </p:blipFill>
        <p:spPr>
          <a:xfrm>
            <a:off x="85725" y="1671200"/>
            <a:ext cx="4234903" cy="2490321"/>
          </a:xfrm>
          <a:prstGeom prst="rect">
            <a:avLst/>
          </a:prstGeom>
          <a:ln>
            <a:solidFill>
              <a:schemeClr val="accent1"/>
            </a:solidFill>
          </a:ln>
        </p:spPr>
      </p:pic>
      <p:pic>
        <p:nvPicPr>
          <p:cNvPr id="7" name="Picture 6"/>
          <p:cNvPicPr>
            <a:picLocks noChangeAspect="1"/>
          </p:cNvPicPr>
          <p:nvPr/>
        </p:nvPicPr>
        <p:blipFill>
          <a:blip r:embed="rId3"/>
          <a:stretch>
            <a:fillRect/>
          </a:stretch>
        </p:blipFill>
        <p:spPr>
          <a:xfrm>
            <a:off x="4734374" y="1671200"/>
            <a:ext cx="4106336" cy="2490321"/>
          </a:xfrm>
          <a:prstGeom prst="rect">
            <a:avLst/>
          </a:prstGeom>
          <a:ln>
            <a:solidFill>
              <a:schemeClr val="accent1"/>
            </a:solidFill>
          </a:ln>
        </p:spPr>
      </p:pic>
      <p:sp>
        <p:nvSpPr>
          <p:cNvPr id="12" name="TextBox 1"/>
          <p:cNvSpPr txBox="1"/>
          <p:nvPr/>
        </p:nvSpPr>
        <p:spPr>
          <a:xfrm>
            <a:off x="1088961" y="1192707"/>
            <a:ext cx="2695639"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US Property CAT ROL</a:t>
            </a:r>
            <a:endParaRPr lang="en-US" sz="1800" b="1" i="0" u="sng" strike="noStrike" baseline="0" dirty="0">
              <a:solidFill>
                <a:srgbClr val="225A7A"/>
              </a:solidFill>
              <a:latin typeface="Arial"/>
              <a:cs typeface="Arial"/>
            </a:endParaRPr>
          </a:p>
        </p:txBody>
      </p:sp>
      <p:sp>
        <p:nvSpPr>
          <p:cNvPr id="13" name="TextBox 1"/>
          <p:cNvSpPr txBox="1"/>
          <p:nvPr/>
        </p:nvSpPr>
        <p:spPr>
          <a:xfrm>
            <a:off x="5439722" y="1177687"/>
            <a:ext cx="3288353" cy="4398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800" b="1" u="sng" dirty="0" smtClean="0">
                <a:solidFill>
                  <a:srgbClr val="225A7A"/>
                </a:solidFill>
                <a:latin typeface="Arial"/>
                <a:cs typeface="Arial"/>
              </a:rPr>
              <a:t>Global Reinsurance ROE</a:t>
            </a:r>
            <a:endParaRPr lang="en-US" sz="1800" b="1" i="0" u="sng" strike="noStrike" baseline="0" dirty="0">
              <a:solidFill>
                <a:srgbClr val="225A7A"/>
              </a:solidFill>
              <a:latin typeface="Arial"/>
              <a:cs typeface="Arial"/>
            </a:endParaRPr>
          </a:p>
        </p:txBody>
      </p:sp>
    </p:spTree>
    <p:extLst>
      <p:ext uri="{BB962C8B-B14F-4D97-AF65-F5344CB8AC3E}">
        <p14:creationId xmlns:p14="http://schemas.microsoft.com/office/powerpoint/2010/main" val="11328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5</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2001–2015:Q3  (Est.)*</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386028117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659" name="Chart" r:id="rId5" imgW="5689461" imgH="2419419" progId="MSGraph.Chart.8">
                  <p:embed followColorScheme="full"/>
                </p:oleObj>
              </mc:Choice>
              <mc:Fallback>
                <p:oleObj name="Chart" r:id="rId5" imgW="5689461" imgH="2419419"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50</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50</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51</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659"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 and Over Time, But…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53</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130917133"/>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712" name="Chart" r:id="rId4" imgW="5727743" imgH="3047861" progId="MSGraph.Chart.8">
                  <p:embed followColorScheme="full"/>
                </p:oleObj>
              </mc:Choice>
              <mc:Fallback>
                <p:oleObj name="Chart" r:id="rId4" imgW="5727743" imgH="3047861"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1971—2015:Q3P</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2015:Q3: 3</a:t>
            </a:r>
            <a:r>
              <a:rPr lang="en-US" sz="1400" b="1" dirty="0" smtClean="0">
                <a:solidFill>
                  <a:srgbClr val="FFFFFF"/>
                </a:solidFill>
                <a:latin typeface="Arial "/>
              </a:rPr>
              <a:t>.1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
        <p:nvSpPr>
          <p:cNvPr id="17" name="Text Box 6"/>
          <p:cNvSpPr txBox="1">
            <a:spLocks noChangeArrowheads="1"/>
          </p:cNvSpPr>
          <p:nvPr/>
        </p:nvSpPr>
        <p:spPr bwMode="blackWhite">
          <a:xfrm>
            <a:off x="4194410" y="3171882"/>
            <a:ext cx="1671658"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Outlook</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2016F: 4.0%</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2017F: 3.8%</a:t>
            </a:r>
            <a:endParaRPr lang="en-US" sz="1600" b="1" dirty="0">
              <a:solidFill>
                <a:schemeClr val="bg1"/>
              </a:solidFill>
              <a:cs typeface="+mn-cs"/>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P spid="1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482662"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13670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341"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593781036"/>
              </p:ext>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366"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09398" y="4151312"/>
            <a:ext cx="3062749" cy="1230312"/>
          </a:xfrm>
          <a:prstGeom prst="wedgeRectCallout">
            <a:avLst>
              <a:gd name="adj1" fmla="val 102710"/>
              <a:gd name="adj2" fmla="val 81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57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484"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58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ext uri="{D42A27DB-BD31-4B8C-83A1-F6EECF244321}">
                <p14:modId xmlns:p14="http://schemas.microsoft.com/office/powerpoint/2010/main" val="1125357083"/>
              </p:ext>
            </p:extLst>
          </p:nvPr>
        </p:nvGraphicFramePr>
        <p:xfrm>
          <a:off x="17463" y="1951038"/>
          <a:ext cx="9107487" cy="4686300"/>
        </p:xfrm>
        <a:graphic>
          <a:graphicData uri="http://schemas.openxmlformats.org/presentationml/2006/ole">
            <mc:AlternateContent xmlns:mc="http://schemas.openxmlformats.org/markup-compatibility/2006">
              <mc:Choice xmlns:v="urn:schemas-microsoft-com:vml" Requires="v">
                <p:oleObj spid="_x0000_s28339508" name="Chart" r:id="rId4" imgW="8810697" imgH="4533761" progId="MSGraph.Chart.8">
                  <p:embed followColorScheme="full"/>
                </p:oleObj>
              </mc:Choice>
              <mc:Fallback>
                <p:oleObj name="Chart" r:id="rId4" imgW="8810697" imgH="4533761" progId="MSGraph.Chart.8">
                  <p:embed followColorScheme="full"/>
                  <p:pic>
                    <p:nvPicPr>
                      <p:cNvPr id="0" name=""/>
                      <p:cNvPicPr>
                        <a:picLocks noChangeAspect="1" noChangeArrowheads="1"/>
                      </p:cNvPicPr>
                      <p:nvPr/>
                    </p:nvPicPr>
                    <p:blipFill>
                      <a:blip r:embed="rId5"/>
                      <a:srcRect/>
                      <a:stretch>
                        <a:fillRect/>
                      </a:stretch>
                    </p:blipFill>
                    <p:spPr bwMode="auto">
                      <a:xfrm>
                        <a:off x="17463" y="1951038"/>
                        <a:ext cx="9107487"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59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81025" y="4094162"/>
            <a:ext cx="784271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rgbClr val="FF6801"/>
              </a:buClr>
            </a:pPr>
            <a:r>
              <a:rPr lang="en-US" sz="4000" b="1" dirty="0">
                <a:solidFill>
                  <a:srgbClr val="225A7A"/>
                </a:solidFill>
              </a:rPr>
              <a:t>Personal Lines </a:t>
            </a:r>
            <a:r>
              <a:rPr lang="en-US" sz="4000" b="1" dirty="0" smtClean="0">
                <a:solidFill>
                  <a:srgbClr val="225A7A"/>
                </a:solidFill>
              </a:rPr>
              <a:t>Pricing Is </a:t>
            </a:r>
            <a:r>
              <a:rPr lang="en-US" sz="4000" b="1" dirty="0">
                <a:solidFill>
                  <a:srgbClr val="225A7A"/>
                </a:solidFill>
              </a:rPr>
              <a:t>Up</a:t>
            </a:r>
            <a:endParaRPr lang="en-US" sz="4000" b="1" i="1" dirty="0">
              <a:solidFill>
                <a:srgbClr val="225A7A"/>
              </a:solidFill>
            </a:endParaRP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59</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a:xfrm>
            <a:off x="-824734" y="6982688"/>
            <a:ext cx="1352550" cy="117725"/>
          </a:xfrm>
          <a:noFill/>
        </p:spPr>
        <p:txBody>
          <a:bodyPr/>
          <a:lstStyle/>
          <a:p>
            <a:r>
              <a:rPr lang="en-US" smtClean="0"/>
              <a:t>12/01/09 - 9pm</a:t>
            </a:r>
          </a:p>
        </p:txBody>
      </p:sp>
      <p:sp>
        <p:nvSpPr>
          <p:cNvPr id="2052" name="Rectangle 106"/>
          <p:cNvSpPr>
            <a:spLocks noGrp="1" noChangeArrowheads="1"/>
          </p:cNvSpPr>
          <p:nvPr>
            <p:ph type="ftr" sz="quarter" idx="11"/>
          </p:nvPr>
        </p:nvSpPr>
        <p:spPr>
          <a:xfrm>
            <a:off x="1785116" y="6982688"/>
            <a:ext cx="3752850" cy="117725"/>
          </a:xfrm>
          <a:noFill/>
        </p:spPr>
        <p:txBody>
          <a:bodyPr/>
          <a:lstStyle/>
          <a:p>
            <a:r>
              <a:rPr lang="en-US" smtClean="0"/>
              <a:t>eSlide – P6466 – The Financial Crisis and the Future of the P/C</a:t>
            </a:r>
          </a:p>
        </p:txBody>
      </p:sp>
      <p:sp>
        <p:nvSpPr>
          <p:cNvPr id="2053" name="Rectangle 110"/>
          <p:cNvSpPr>
            <a:spLocks noGrp="1" noChangeArrowheads="1"/>
          </p:cNvSpPr>
          <p:nvPr>
            <p:ph type="sldNum" sz="quarter" idx="12"/>
          </p:nvPr>
        </p:nvSpPr>
        <p:spPr>
          <a:xfrm>
            <a:off x="8199384" y="6428733"/>
            <a:ext cx="447675" cy="117725"/>
          </a:xfrm>
          <a:noFill/>
        </p:spPr>
        <p:txBody>
          <a:bodyPr/>
          <a:lstStyle/>
          <a:p>
            <a:fld id="{711F9022-1FFB-4FAE-BDFD-22A5219EA810}" type="slidenum">
              <a:rPr lang="en-US" smtClean="0"/>
              <a:pPr/>
              <a:t>6</a:t>
            </a:fld>
            <a:endParaRPr lang="en-US" dirty="0" smtClean="0"/>
          </a:p>
        </p:txBody>
      </p:sp>
      <p:sp>
        <p:nvSpPr>
          <p:cNvPr id="2054" name="Rectangle 2"/>
          <p:cNvSpPr>
            <a:spLocks noGrp="1" noChangeArrowheads="1"/>
          </p:cNvSpPr>
          <p:nvPr>
            <p:ph type="title"/>
          </p:nvPr>
        </p:nvSpPr>
        <p:spPr>
          <a:xfrm>
            <a:off x="232541" y="184861"/>
            <a:ext cx="7400925" cy="645319"/>
          </a:xfrm>
        </p:spPr>
        <p:txBody>
          <a:bodyPr/>
          <a:lstStyle/>
          <a:p>
            <a:r>
              <a:rPr lang="en-US" dirty="0" smtClean="0"/>
              <a:t>Auto &amp; Home vs. All Lines, Net Written</a:t>
            </a:r>
            <a:br>
              <a:rPr lang="en-US" dirty="0" smtClean="0"/>
            </a:br>
            <a:r>
              <a:rPr lang="en-US" dirty="0" smtClean="0"/>
              <a:t>Premium Growth, 2000–2018F</a:t>
            </a:r>
          </a:p>
        </p:txBody>
      </p:sp>
      <p:graphicFrame>
        <p:nvGraphicFramePr>
          <p:cNvPr id="2050" name="Object 3"/>
          <p:cNvGraphicFramePr>
            <a:graphicFrameLocks noChangeAspect="1"/>
          </p:cNvGraphicFramePr>
          <p:nvPr>
            <p:extLst/>
          </p:nvPr>
        </p:nvGraphicFramePr>
        <p:xfrm>
          <a:off x="496833" y="1939798"/>
          <a:ext cx="7926388" cy="4243387"/>
        </p:xfrm>
        <a:graphic>
          <a:graphicData uri="http://schemas.openxmlformats.org/presentationml/2006/ole">
            <mc:AlternateContent xmlns:mc="http://schemas.openxmlformats.org/markup-compatibility/2006">
              <mc:Choice xmlns:v="urn:schemas-microsoft-com:vml" Requires="v">
                <p:oleObj spid="_x0000_s28518436" name="Chart" r:id="rId4" imgW="10487201" imgH="5619819" progId="MSGraph.Chart.8">
                  <p:embed followColorScheme="full"/>
                </p:oleObj>
              </mc:Choice>
              <mc:Fallback>
                <p:oleObj name="Chart" r:id="rId4" imgW="10487201" imgH="5619819" progId="MSGraph.Chart.8">
                  <p:embed followColorScheme="full"/>
                  <p:pic>
                    <p:nvPicPr>
                      <p:cNvPr id="0" name=""/>
                      <p:cNvPicPr>
                        <a:picLocks noChangeAspect="1" noChangeArrowheads="1"/>
                      </p:cNvPicPr>
                      <p:nvPr/>
                    </p:nvPicPr>
                    <p:blipFill>
                      <a:blip r:embed="rId5"/>
                      <a:srcRect/>
                      <a:stretch>
                        <a:fillRect/>
                      </a:stretch>
                    </p:blipFill>
                    <p:spPr bwMode="gray">
                      <a:xfrm>
                        <a:off x="496833" y="1939798"/>
                        <a:ext cx="7926388" cy="424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4"/>
          <p:cNvSpPr>
            <a:spLocks noChangeArrowheads="1"/>
          </p:cNvSpPr>
          <p:nvPr/>
        </p:nvSpPr>
        <p:spPr bwMode="auto">
          <a:xfrm>
            <a:off x="90301" y="6183185"/>
            <a:ext cx="6091238" cy="491096"/>
          </a:xfrm>
          <a:prstGeom prst="rect">
            <a:avLst/>
          </a:prstGeom>
          <a:noFill/>
          <a:ln w="9525">
            <a:noFill/>
            <a:miter lim="800000"/>
            <a:headEnd/>
            <a:tailEnd/>
          </a:ln>
        </p:spPr>
        <p:txBody>
          <a:bodyPr lIns="274320" tIns="0" rIns="0" bIns="102870" anchor="b">
            <a:spAutoFit/>
          </a:bodyPr>
          <a:lstStyle/>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endParaRPr lang="en-US" sz="825" dirty="0"/>
          </a:p>
          <a:p>
            <a:pPr eaLnBrk="0" hangingPunct="0">
              <a:lnSpc>
                <a:spcPct val="85000"/>
              </a:lnSpc>
              <a:spcBef>
                <a:spcPct val="25000"/>
              </a:spcBef>
              <a:buClr>
                <a:schemeClr val="accent2"/>
              </a:buClr>
              <a:buFont typeface="Wingdings" pitchFamily="2" charset="2"/>
              <a:buNone/>
            </a:pPr>
            <a:r>
              <a:rPr lang="en-US" sz="825" dirty="0"/>
              <a:t>Sources: A.M. Best (2000-2014); </a:t>
            </a:r>
            <a:r>
              <a:rPr lang="en-US" sz="825" dirty="0" smtClean="0"/>
              <a:t>Conning/Insurance Information Institute </a:t>
            </a:r>
            <a:r>
              <a:rPr lang="en-US" sz="825" dirty="0"/>
              <a:t>(</a:t>
            </a:r>
            <a:r>
              <a:rPr lang="en-US" sz="825" dirty="0" smtClean="0"/>
              <a:t>2015F-2018F</a:t>
            </a:r>
            <a:r>
              <a:rPr lang="en-US" sz="825" dirty="0"/>
              <a:t>); Insurance Information Institute.</a:t>
            </a:r>
          </a:p>
        </p:txBody>
      </p:sp>
      <p:sp>
        <p:nvSpPr>
          <p:cNvPr id="2056" name="Text Box 5"/>
          <p:cNvSpPr txBox="1">
            <a:spLocks noChangeArrowheads="1"/>
          </p:cNvSpPr>
          <p:nvPr/>
        </p:nvSpPr>
        <p:spPr bwMode="auto">
          <a:xfrm>
            <a:off x="3057265" y="2622756"/>
            <a:ext cx="1388269" cy="614363"/>
          </a:xfrm>
          <a:prstGeom prst="rect">
            <a:avLst/>
          </a:prstGeom>
          <a:solidFill>
            <a:schemeClr val="bg1"/>
          </a:solidFill>
          <a:ln w="28575">
            <a:solidFill>
              <a:schemeClr val="accent1"/>
            </a:solidFill>
            <a:miter lim="800000"/>
            <a:headEnd/>
            <a:tailEnd/>
          </a:ln>
        </p:spPr>
        <p:txBody>
          <a:bodyPr anchor="ctr"/>
          <a:lstStyle/>
          <a:p>
            <a:pPr algn="ctr">
              <a:lnSpc>
                <a:spcPct val="90000"/>
              </a:lnSpc>
              <a:spcBef>
                <a:spcPct val="10000"/>
              </a:spcBef>
            </a:pPr>
            <a:r>
              <a:rPr lang="en-US" sz="900" b="1" u="sng" dirty="0"/>
              <a:t>Average 2000-2014</a:t>
            </a:r>
          </a:p>
          <a:p>
            <a:pPr algn="ctr">
              <a:lnSpc>
                <a:spcPct val="90000"/>
              </a:lnSpc>
              <a:spcBef>
                <a:spcPct val="10000"/>
              </a:spcBef>
            </a:pPr>
            <a:r>
              <a:rPr lang="en-US" sz="900" b="1" dirty="0">
                <a:solidFill>
                  <a:schemeClr val="accent1"/>
                </a:solidFill>
              </a:rPr>
              <a:t>Auto = 3.0%</a:t>
            </a:r>
          </a:p>
          <a:p>
            <a:pPr algn="ctr">
              <a:lnSpc>
                <a:spcPct val="90000"/>
              </a:lnSpc>
              <a:spcBef>
                <a:spcPct val="10000"/>
              </a:spcBef>
            </a:pPr>
            <a:r>
              <a:rPr lang="en-US" sz="900" b="1" dirty="0">
                <a:solidFill>
                  <a:srgbClr val="FFC000"/>
                </a:solidFill>
              </a:rPr>
              <a:t>Home = 6.4%</a:t>
            </a:r>
          </a:p>
          <a:p>
            <a:pPr algn="ctr">
              <a:lnSpc>
                <a:spcPct val="90000"/>
              </a:lnSpc>
              <a:spcBef>
                <a:spcPct val="10000"/>
              </a:spcBef>
            </a:pPr>
            <a:r>
              <a:rPr lang="en-US" sz="900" b="1" dirty="0">
                <a:solidFill>
                  <a:srgbClr val="C00000"/>
                </a:solidFill>
              </a:rPr>
              <a:t>All Lines = 3.8%</a:t>
            </a:r>
          </a:p>
        </p:txBody>
      </p:sp>
      <p:sp>
        <p:nvSpPr>
          <p:cNvPr id="1928198" name="AutoShape 6"/>
          <p:cNvSpPr>
            <a:spLocks noChangeArrowheads="1"/>
          </p:cNvSpPr>
          <p:nvPr/>
        </p:nvSpPr>
        <p:spPr bwMode="blackWhite">
          <a:xfrm>
            <a:off x="946918" y="1419950"/>
            <a:ext cx="3164681" cy="546497"/>
          </a:xfrm>
          <a:prstGeom prst="wedgeRectCallout">
            <a:avLst>
              <a:gd name="adj1" fmla="val 1136"/>
              <a:gd name="adj2" fmla="val 153687"/>
            </a:avLst>
          </a:prstGeom>
          <a:solidFill>
            <a:srgbClr val="FFC000"/>
          </a:solidFill>
          <a:ln w="28575" algn="ctr">
            <a:solidFill>
              <a:schemeClr val="bg1"/>
            </a:solidFill>
            <a:miter lim="800000"/>
            <a:headEnd/>
            <a:tailEnd/>
          </a:ln>
        </p:spPr>
        <p:txBody>
          <a:bodyPr tIns="68580" bIns="68580" anchor="ctr"/>
          <a:lstStyle/>
          <a:p>
            <a:pPr algn="ctr" eaLnBrk="0" hangingPunct="0">
              <a:lnSpc>
                <a:spcPct val="90000"/>
              </a:lnSpc>
              <a:spcBef>
                <a:spcPct val="50000"/>
              </a:spcBef>
              <a:buClr>
                <a:schemeClr val="bg1"/>
              </a:buClr>
              <a:buFont typeface="Wingdings" pitchFamily="2" charset="2"/>
              <a:buNone/>
            </a:pPr>
            <a:r>
              <a:rPr lang="en-US" sz="1050" b="1" dirty="0">
                <a:solidFill>
                  <a:schemeClr val="bg1"/>
                </a:solidFill>
              </a:rPr>
              <a:t>While homeowners insurance has grown faster than auto for many years, auto is generally more profitable, though not recently</a:t>
            </a:r>
          </a:p>
        </p:txBody>
      </p:sp>
    </p:spTree>
    <p:extLst>
      <p:ext uri="{BB962C8B-B14F-4D97-AF65-F5344CB8AC3E}">
        <p14:creationId xmlns:p14="http://schemas.microsoft.com/office/powerpoint/2010/main" val="31265657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928198"/>
                                        </p:tgtEl>
                                        <p:attrNameLst>
                                          <p:attrName>style.visibility</p:attrName>
                                        </p:attrNameLst>
                                      </p:cBhvr>
                                      <p:to>
                                        <p:strVal val="visible"/>
                                      </p:to>
                                    </p:set>
                                    <p:animEffect transition="in" filter="wipe(right)">
                                      <p:cBhvr>
                                        <p:cTn id="7" dur="500"/>
                                        <p:tgtEl>
                                          <p:spTgt spid="192819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5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92819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60</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Sept.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ext uri="{D42A27DB-BD31-4B8C-83A1-F6EECF244321}">
                <p14:modId xmlns:p14="http://schemas.microsoft.com/office/powerpoint/2010/main" val="4052864003"/>
              </p:ext>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331"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Sept. 2015 reading of 5.5%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725" y="58956"/>
            <a:ext cx="7812799" cy="860425"/>
          </a:xfrm>
        </p:spPr>
        <p:txBody>
          <a:bodyPr/>
          <a:lstStyle/>
          <a:p>
            <a:r>
              <a:rPr lang="en-US" dirty="0" smtClean="0"/>
              <a:t>Commercial Lines Rate Change by Month (vs. Year Earlier), July 2001 – Oct. 2015</a:t>
            </a:r>
            <a:endParaRPr lang="en-US" dirty="0"/>
          </a:p>
        </p:txBody>
      </p:sp>
      <p:graphicFrame>
        <p:nvGraphicFramePr>
          <p:cNvPr id="9" name="Content Placeholder 8"/>
          <p:cNvGraphicFramePr>
            <a:graphicFrameLocks noGrp="1"/>
          </p:cNvGraphicFramePr>
          <p:nvPr>
            <p:ph idx="1"/>
            <p:extLst/>
          </p:nvPr>
        </p:nvGraphicFramePr>
        <p:xfrm>
          <a:off x="549275" y="1354684"/>
          <a:ext cx="8153400" cy="4067175"/>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5F01FB31-7258-42A1-965C-9B1085C98A59}" type="slidenum">
              <a:rPr lang="en-US" smtClean="0"/>
              <a:pPr>
                <a:defRPr/>
              </a:pPr>
              <a:t>61</a:t>
            </a:fld>
            <a:endParaRPr lang="en-US"/>
          </a:p>
        </p:txBody>
      </p:sp>
      <p:sp>
        <p:nvSpPr>
          <p:cNvPr id="10" name="TextBox 9"/>
          <p:cNvSpPr txBox="1"/>
          <p:nvPr/>
        </p:nvSpPr>
        <p:spPr>
          <a:xfrm>
            <a:off x="495300" y="6429375"/>
            <a:ext cx="7204075" cy="261610"/>
          </a:xfrm>
          <a:prstGeom prst="rect">
            <a:avLst/>
          </a:prstGeom>
          <a:noFill/>
        </p:spPr>
        <p:txBody>
          <a:bodyPr wrap="square" rtlCol="0">
            <a:spAutoFit/>
          </a:bodyPr>
          <a:lstStyle/>
          <a:p>
            <a:r>
              <a:rPr lang="en-US" sz="1100" dirty="0" smtClean="0"/>
              <a:t>SOURCE: </a:t>
            </a:r>
            <a:r>
              <a:rPr lang="en-US" sz="1100" dirty="0" err="1" smtClean="0"/>
              <a:t>MarketScout</a:t>
            </a:r>
            <a:r>
              <a:rPr lang="en-US" sz="1100" dirty="0" smtClean="0"/>
              <a:t>, Insurance Information Institute.</a:t>
            </a:r>
            <a:endParaRPr lang="en-US" sz="1100" dirty="0"/>
          </a:p>
        </p:txBody>
      </p:sp>
      <p:sp>
        <p:nvSpPr>
          <p:cNvPr id="11" name="Rectangle 5"/>
          <p:cNvSpPr>
            <a:spLocks noChangeArrowheads="1"/>
          </p:cNvSpPr>
          <p:nvPr/>
        </p:nvSpPr>
        <p:spPr bwMode="blackWhite">
          <a:xfrm>
            <a:off x="495300" y="548941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2000" b="1" dirty="0" smtClean="0">
                <a:solidFill>
                  <a:srgbClr val="FFFFFF"/>
                </a:solidFill>
              </a:rPr>
              <a:t>Commercial Insurance Rate Changes Are Flat to Slightly Down</a:t>
            </a:r>
            <a:endParaRPr lang="en-US" altLang="en-US" sz="2000" b="1" dirty="0">
              <a:solidFill>
                <a:srgbClr val="FFFFFF"/>
              </a:solidFill>
            </a:endParaRPr>
          </a:p>
        </p:txBody>
      </p:sp>
      <p:sp>
        <p:nvSpPr>
          <p:cNvPr id="13" name="AutoShape 14"/>
          <p:cNvSpPr>
            <a:spLocks noChangeArrowheads="1"/>
          </p:cNvSpPr>
          <p:nvPr/>
        </p:nvSpPr>
        <p:spPr bwMode="blackWhite">
          <a:xfrm>
            <a:off x="2990967" y="1385619"/>
            <a:ext cx="2960399" cy="599208"/>
          </a:xfrm>
          <a:prstGeom prst="wedgeRectCallout">
            <a:avLst>
              <a:gd name="adj1" fmla="val 90231"/>
              <a:gd name="adj2" fmla="val 248281"/>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Not Much of A Hard Market, By Historic Standards</a:t>
            </a:r>
            <a:endParaRPr lang="en-US" altLang="en-US" sz="1600" b="1" dirty="0">
              <a:solidFill>
                <a:srgbClr val="FFFFFF"/>
              </a:solidFill>
              <a:latin typeface="Arial" panose="020B0604020202020204" pitchFamily="34" charset="0"/>
              <a:cs typeface="Arial" panose="020B0604020202020204" pitchFamily="34" charset="0"/>
            </a:endParaRPr>
          </a:p>
        </p:txBody>
      </p:sp>
      <p:sp>
        <p:nvSpPr>
          <p:cNvPr id="14" name="AutoShape 14"/>
          <p:cNvSpPr>
            <a:spLocks noChangeArrowheads="1"/>
          </p:cNvSpPr>
          <p:nvPr/>
        </p:nvSpPr>
        <p:spPr bwMode="blackWhite">
          <a:xfrm>
            <a:off x="7699375" y="1984827"/>
            <a:ext cx="1349375" cy="465641"/>
          </a:xfrm>
          <a:prstGeom prst="wedgeRectCallout">
            <a:avLst>
              <a:gd name="adj1" fmla="val 11137"/>
              <a:gd name="adj2" fmla="val 281657"/>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buClr>
                <a:srgbClr val="FFFFFF"/>
              </a:buClr>
              <a:buFont typeface="Wingdings" panose="05000000000000000000" pitchFamily="2" charset="2"/>
              <a:buNone/>
            </a:pPr>
            <a:r>
              <a:rPr lang="en-US" altLang="en-US" sz="1600" b="1" dirty="0" smtClean="0">
                <a:solidFill>
                  <a:srgbClr val="FFFFFF"/>
                </a:solidFill>
                <a:latin typeface="Arial" panose="020B0604020202020204" pitchFamily="34" charset="0"/>
                <a:cs typeface="Arial" panose="020B0604020202020204" pitchFamily="34" charset="0"/>
              </a:rPr>
              <a:t>Oct. 2015:   -2.0%</a:t>
            </a:r>
            <a:endParaRPr lang="en-US" altLang="en-US"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767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4"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100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62</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Down in Q3:2015;   EPL, D&amp;O and Commercial Saw Gains</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534805" name="Chart" r:id="rId4" imgW="8315527" imgH="3771900" progId="MSGraph.Chart.8">
                  <p:embed followColorScheme="full"/>
                </p:oleObj>
              </mc:Choice>
              <mc:Fallback>
                <p:oleObj name="Chart" r:id="rId4" imgW="8315527" imgH="377190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Commercial Auto </a:t>
            </a:r>
            <a:r>
              <a:rPr lang="en-US" sz="1600" b="1" dirty="0" smtClean="0">
                <a:solidFill>
                  <a:srgbClr val="FFFFFF"/>
                </a:solidFill>
                <a:latin typeface="Arial" charset="0"/>
                <a:cs typeface="Arial" charset="0"/>
              </a:rPr>
              <a:t>rate increases are larger than any other line, followed by EPL and 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1584284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63</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1871245"/>
      </p:ext>
    </p:extLst>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1037" y="24796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smtClean="0">
                <a:solidFill>
                  <a:srgbClr val="FFFFFF"/>
                </a:solidFill>
              </a:rPr>
              <a:t>Underwriting Performance</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1990–2017F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290074363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284" name="Chart" r:id="rId4" imgW="8401245" imgH="3638481" progId="MSGraph.Chart.8">
                  <p:embed followColorScheme="full"/>
                </p:oleObj>
              </mc:Choice>
              <mc:Fallback>
                <p:oleObj name="Chart" r:id="rId4" imgW="8401245" imgH="3638481"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8" name="AutoShape 13"/>
          <p:cNvSpPr>
            <a:spLocks noChangeArrowheads="1"/>
          </p:cNvSpPr>
          <p:nvPr/>
        </p:nvSpPr>
        <p:spPr bwMode="blackWhite">
          <a:xfrm>
            <a:off x="4594122" y="2386708"/>
            <a:ext cx="1165122" cy="636784"/>
          </a:xfrm>
          <a:prstGeom prst="wedgeRectCallout">
            <a:avLst>
              <a:gd name="adj1" fmla="val 72538"/>
              <a:gd name="adj2" fmla="val 610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343170" y="2209728"/>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5635749" y="1587500"/>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(2015F-2017F).</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66</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Highest 25 States</a:t>
            </a:r>
          </a:p>
        </p:txBody>
      </p:sp>
      <p:graphicFrame>
        <p:nvGraphicFramePr>
          <p:cNvPr id="1026" name="Object 3"/>
          <p:cNvGraphicFramePr>
            <a:graphicFrameLocks noGrp="1" noChangeAspect="1"/>
          </p:cNvGraphicFramePr>
          <p:nvPr>
            <p:ph idx="4294967295"/>
            <p:extLst/>
          </p:nvPr>
        </p:nvGraphicFramePr>
        <p:xfrm>
          <a:off x="0" y="1697038"/>
          <a:ext cx="9144000" cy="4740275"/>
        </p:xfrm>
        <a:graphic>
          <a:graphicData uri="http://schemas.openxmlformats.org/presentationml/2006/ole">
            <mc:AlternateContent xmlns:mc="http://schemas.openxmlformats.org/markup-compatibility/2006">
              <mc:Choice xmlns:v="urn:schemas-microsoft-com:vml" Requires="v">
                <p:oleObj spid="_x0000_s28511289"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0" y="1697038"/>
                        <a:ext cx="9144000" cy="474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3078726" y="1168400"/>
            <a:ext cx="2986548" cy="1067877"/>
          </a:xfrm>
          <a:prstGeom prst="wedgeRectCallout">
            <a:avLst>
              <a:gd name="adj1" fmla="val -98801"/>
              <a:gd name="adj2" fmla="val 421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MT had the worst loss ratio in 2014, followed by NE and SD…</a:t>
            </a:r>
            <a:endParaRPr lang="en-US" b="1" dirty="0">
              <a:solidFill>
                <a:schemeClr val="bg1"/>
              </a:solidFill>
            </a:endParaRPr>
          </a:p>
        </p:txBody>
      </p:sp>
    </p:spTree>
    <p:extLst>
      <p:ext uri="{BB962C8B-B14F-4D97-AF65-F5344CB8AC3E}">
        <p14:creationId xmlns:p14="http://schemas.microsoft.com/office/powerpoint/2010/main" val="2692218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67</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500" dirty="0" smtClean="0"/>
              <a:t>Homeowners Multi-Peril Loss &amp; ALAE Ratio, 2014:</a:t>
            </a:r>
            <a:br>
              <a:rPr lang="en-US" sz="2500" dirty="0" smtClean="0"/>
            </a:br>
            <a:r>
              <a:rPr lang="en-US" sz="2500" dirty="0" smtClean="0"/>
              <a:t>Lowest 25 States and DC</a:t>
            </a:r>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4257695010"/>
              </p:ext>
            </p:extLst>
          </p:nvPr>
        </p:nvGraphicFramePr>
        <p:xfrm>
          <a:off x="0" y="1703388"/>
          <a:ext cx="9144000" cy="4725987"/>
        </p:xfrm>
        <a:graphic>
          <a:graphicData uri="http://schemas.openxmlformats.org/presentationml/2006/ole">
            <mc:AlternateContent xmlns:mc="http://schemas.openxmlformats.org/markup-compatibility/2006">
              <mc:Choice xmlns:v="urn:schemas-microsoft-com:vml" Requires="v">
                <p:oleObj spid="_x0000_s28512313"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03388"/>
                        <a:ext cx="9144000" cy="472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225159" y="1173798"/>
            <a:ext cx="4260080" cy="1129553"/>
          </a:xfrm>
          <a:prstGeom prst="wedgeRectCallout">
            <a:avLst>
              <a:gd name="adj1" fmla="val 49326"/>
              <a:gd name="adj2" fmla="val 169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OK and FL had the best performances in 2014.  Traditionally high cat-loss states did well last year due to unusually low cat activity</a:t>
            </a:r>
            <a:endParaRPr lang="en-US" b="1" dirty="0">
              <a:solidFill>
                <a:schemeClr val="bg1"/>
              </a:solidFill>
            </a:endParaRPr>
          </a:p>
        </p:txBody>
      </p:sp>
    </p:spTree>
    <p:extLst>
      <p:ext uri="{BB962C8B-B14F-4D97-AF65-F5344CB8AC3E}">
        <p14:creationId xmlns:p14="http://schemas.microsoft.com/office/powerpoint/2010/main" val="3582676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a:xfrm>
            <a:off x="66675" y="90488"/>
            <a:ext cx="7699375" cy="860425"/>
          </a:xfrm>
        </p:spPr>
        <p:txBody>
          <a:bodyPr/>
          <a:lstStyle/>
          <a:p>
            <a:r>
              <a:rPr lang="en-US" altLang="en-US" sz="2600" dirty="0" smtClean="0">
                <a:latin typeface="Arial" panose="020B0604020202020204" pitchFamily="34" charset="0"/>
              </a:rPr>
              <a:t>Florida Citizens Policy Count, 2003 – 2015* (Thousands)</a:t>
            </a:r>
          </a:p>
        </p:txBody>
      </p:sp>
      <p:sp>
        <p:nvSpPr>
          <p:cNvPr id="5127" name="Rectangle 4"/>
          <p:cNvSpPr>
            <a:spLocks noChangeArrowheads="1"/>
          </p:cNvSpPr>
          <p:nvPr/>
        </p:nvSpPr>
        <p:spPr bwMode="auto">
          <a:xfrm>
            <a:off x="0" y="6364288"/>
            <a:ext cx="9191625" cy="4937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smtClean="0">
                <a:latin typeface="Arial" charset="0"/>
              </a:rPr>
              <a:t>*As of October 6, 2015.  All other figures are as of Dec. 31.</a:t>
            </a:r>
            <a:endParaRPr lang="en-US" sz="1100" dirty="0">
              <a:latin typeface="Arial" charset="0"/>
            </a:endParaRPr>
          </a:p>
          <a:p>
            <a:pPr eaLnBrk="0" hangingPunct="0">
              <a:lnSpc>
                <a:spcPct val="85000"/>
              </a:lnSpc>
              <a:spcBef>
                <a:spcPct val="25000"/>
              </a:spcBef>
              <a:buClr>
                <a:schemeClr val="accent2"/>
              </a:buClr>
              <a:buFont typeface="Wingdings" pitchFamily="2" charset="2"/>
              <a:buNone/>
              <a:defRPr/>
            </a:pPr>
            <a:r>
              <a:rPr lang="en-US" sz="1250" dirty="0">
                <a:latin typeface="Arial" charset="0"/>
              </a:rPr>
              <a:t>Source: </a:t>
            </a:r>
            <a:r>
              <a:rPr lang="en-US" sz="1250" dirty="0" smtClean="0"/>
              <a:t>Florida Citizens </a:t>
            </a:r>
            <a:r>
              <a:rPr lang="en-US" sz="1250" dirty="0" smtClean="0">
                <a:hlinkClick r:id="rId4"/>
              </a:rPr>
              <a:t>https</a:t>
            </a:r>
            <a:r>
              <a:rPr lang="en-US" sz="1250" dirty="0">
                <a:hlinkClick r:id="rId4"/>
              </a:rPr>
              <a:t>://www.citizensfla.com/about/bookofbusiness</a:t>
            </a:r>
            <a:r>
              <a:rPr lang="en-US" sz="1250" dirty="0" smtClean="0">
                <a:hlinkClick r:id="rId4"/>
              </a:rPr>
              <a:t>/</a:t>
            </a:r>
            <a:r>
              <a:rPr lang="en-US" sz="1250" dirty="0" smtClean="0"/>
              <a:t>; </a:t>
            </a:r>
            <a:r>
              <a:rPr lang="en-US" sz="1250" dirty="0">
                <a:latin typeface="Arial" charset="0"/>
              </a:rPr>
              <a:t>Insurance Information Institute (I.I.I.).</a:t>
            </a:r>
          </a:p>
        </p:txBody>
      </p:sp>
      <p:graphicFrame>
        <p:nvGraphicFramePr>
          <p:cNvPr id="7170" name="Object 2"/>
          <p:cNvGraphicFramePr>
            <a:graphicFrameLocks/>
          </p:cNvGraphicFramePr>
          <p:nvPr>
            <p:extLst/>
          </p:nvPr>
        </p:nvGraphicFramePr>
        <p:xfrm>
          <a:off x="280988" y="1230313"/>
          <a:ext cx="8493125" cy="4076700"/>
        </p:xfrm>
        <a:graphic>
          <a:graphicData uri="http://schemas.openxmlformats.org/presentationml/2006/ole">
            <mc:AlternateContent xmlns:mc="http://schemas.openxmlformats.org/markup-compatibility/2006">
              <mc:Choice xmlns:v="urn:schemas-microsoft-com:vml" Requires="v">
                <p:oleObj spid="_x0000_s28514360" name="Chart" r:id="rId5" imgW="5638696" imgH="2876619" progId="MSGraph.Chart.8">
                  <p:embed followColorScheme="full"/>
                </p:oleObj>
              </mc:Choice>
              <mc:Fallback>
                <p:oleObj name="Chart" r:id="rId5" imgW="5638696" imgH="2876619" progId="MSGraph.Chart.8">
                  <p:embed followColorScheme="full"/>
                  <p:pic>
                    <p:nvPicPr>
                      <p:cNvPr id="0" name=""/>
                      <p:cNvPicPr>
                        <a:picLocks noChangeArrowheads="1"/>
                      </p:cNvPicPr>
                      <p:nvPr/>
                    </p:nvPicPr>
                    <p:blipFill>
                      <a:blip r:embed="rId6"/>
                      <a:srcRect/>
                      <a:stretch>
                        <a:fillRect/>
                      </a:stretch>
                    </p:blipFill>
                    <p:spPr bwMode="auto">
                      <a:xfrm>
                        <a:off x="280988" y="1230313"/>
                        <a:ext cx="8493125"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4980" name="Rectangle 4"/>
          <p:cNvSpPr>
            <a:spLocks noChangeArrowheads="1"/>
          </p:cNvSpPr>
          <p:nvPr/>
        </p:nvSpPr>
        <p:spPr bwMode="blackWhite">
          <a:xfrm>
            <a:off x="654049" y="5308600"/>
            <a:ext cx="8120063" cy="900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spcBef>
                <a:spcPct val="25000"/>
              </a:spcBef>
            </a:pPr>
            <a:r>
              <a:rPr lang="en-US" altLang="en-US" sz="1600" b="1" dirty="0" smtClean="0">
                <a:solidFill>
                  <a:srgbClr val="FFFFFF"/>
                </a:solidFill>
              </a:rPr>
              <a:t>A lack of major hurricanes, ample private sector/reinsurer capital and capital market interest—combined with structural changes to Citizens—have combined to take Citizens policy count and exposure to their lowest levels in many years</a:t>
            </a:r>
            <a:endParaRPr lang="en-US" altLang="en-US" sz="1600" b="1" dirty="0">
              <a:solidFill>
                <a:srgbClr val="FFFFFF"/>
              </a:solidFill>
            </a:endParaRPr>
          </a:p>
        </p:txBody>
      </p:sp>
      <p:sp>
        <p:nvSpPr>
          <p:cNvPr id="2" name="Right Arrow 1"/>
          <p:cNvSpPr/>
          <p:nvPr/>
        </p:nvSpPr>
        <p:spPr>
          <a:xfrm rot="2504873">
            <a:off x="6349999" y="2123441"/>
            <a:ext cx="2407920" cy="2743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17"/>
          <p:cNvSpPr>
            <a:spLocks noChangeArrowheads="1"/>
          </p:cNvSpPr>
          <p:nvPr/>
        </p:nvSpPr>
        <p:spPr bwMode="blackWhite">
          <a:xfrm>
            <a:off x="5411470" y="3453912"/>
            <a:ext cx="1828799" cy="1091665"/>
          </a:xfrm>
          <a:prstGeom prst="wedgeRectCallout">
            <a:avLst>
              <a:gd name="adj1" fmla="val 109709"/>
              <a:gd name="adj2" fmla="val 2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Florida Citizen’s policy count is down by nearly 900,000 (61%) from its 2011 peak</a:t>
            </a:r>
            <a:endParaRPr lang="en-US" sz="1400" b="1" dirty="0">
              <a:solidFill>
                <a:schemeClr val="bg1"/>
              </a:solidFill>
            </a:endParaRPr>
          </a:p>
        </p:txBody>
      </p:sp>
    </p:spTree>
    <p:extLst>
      <p:ext uri="{BB962C8B-B14F-4D97-AF65-F5344CB8AC3E}">
        <p14:creationId xmlns:p14="http://schemas.microsoft.com/office/powerpoint/2010/main" val="26205570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par>
                          <p:cTn id="10" fill="hold">
                            <p:stCondLst>
                              <p:cond delay="12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1586375478"/>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261"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7</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305"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70</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83675" name="Chart" r:id="rId4" imgW="8677125" imgH="3762340" progId="MSGraph.Chart.8">
                  <p:embed followColorScheme="full"/>
                </p:oleObj>
              </mc:Choice>
              <mc:Fallback>
                <p:oleObj name="Chart" r:id="rId4" imgW="867712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2015:Q2.</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22027352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543"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71</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1993–2017F</a:t>
            </a:r>
            <a:endParaRPr lang="en-US" baseline="30000" dirty="0" smtClean="0"/>
          </a:p>
        </p:txBody>
      </p:sp>
      <p:graphicFrame>
        <p:nvGraphicFramePr>
          <p:cNvPr id="53250" name="Object 3"/>
          <p:cNvGraphicFramePr>
            <a:graphicFrameLocks/>
          </p:cNvGraphicFramePr>
          <p:nvPr>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53582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(2015F-2017F); Insurance Information Institute.</a:t>
            </a:r>
            <a:endParaRPr lang="en-US" sz="1100" dirty="0"/>
          </a:p>
        </p:txBody>
      </p:sp>
    </p:spTree>
    <p:extLst>
      <p:ext uri="{BB962C8B-B14F-4D97-AF65-F5344CB8AC3E}">
        <p14:creationId xmlns:p14="http://schemas.microsoft.com/office/powerpoint/2010/main" val="40694068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685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Tree>
    <p:extLst>
      <p:ext uri="{BB962C8B-B14F-4D97-AF65-F5344CB8AC3E}">
        <p14:creationId xmlns:p14="http://schemas.microsoft.com/office/powerpoint/2010/main" val="9535999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2005–2017F</a:t>
            </a:r>
            <a:endParaRPr lang="en-US" baseline="30000" dirty="0" smtClean="0"/>
          </a:p>
        </p:txBody>
      </p:sp>
      <p:graphicFrame>
        <p:nvGraphicFramePr>
          <p:cNvPr id="50178" name="Object 3"/>
          <p:cNvGraphicFramePr>
            <a:graphicFrameLocks/>
          </p:cNvGraphicFramePr>
          <p:nvPr>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537877"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31051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39925"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Tree>
    <p:extLst>
      <p:ext uri="{BB962C8B-B14F-4D97-AF65-F5344CB8AC3E}">
        <p14:creationId xmlns:p14="http://schemas.microsoft.com/office/powerpoint/2010/main" val="37612596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2004–2017F</a:t>
            </a:r>
            <a:endParaRPr lang="en-US" baseline="30000" dirty="0" smtClean="0"/>
          </a:p>
        </p:txBody>
      </p:sp>
      <p:graphicFrame>
        <p:nvGraphicFramePr>
          <p:cNvPr id="50178" name="Object 3"/>
          <p:cNvGraphicFramePr>
            <a:graphicFrameLocks/>
          </p:cNvGraphicFramePr>
          <p:nvPr>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54094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 Conning Research and Consulting (2015F-2017F).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76</a:t>
            </a:fld>
            <a:endParaRPr lang="en-US"/>
          </a:p>
        </p:txBody>
      </p:sp>
    </p:spTree>
    <p:extLst>
      <p:ext uri="{BB962C8B-B14F-4D97-AF65-F5344CB8AC3E}">
        <p14:creationId xmlns:p14="http://schemas.microsoft.com/office/powerpoint/2010/main" val="3500379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38901"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865336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78</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78</a:t>
            </a:fld>
            <a:endParaRPr lang="en-US"/>
          </a:p>
        </p:txBody>
      </p:sp>
    </p:spTree>
    <p:extLst>
      <p:ext uri="{BB962C8B-B14F-4D97-AF65-F5344CB8AC3E}">
        <p14:creationId xmlns:p14="http://schemas.microsoft.com/office/powerpoint/2010/main" val="214223224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1994–2015F</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548109"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79</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3398862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93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80</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549133"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80</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13455092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550157"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81</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7801455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82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1187084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3039888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4159659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370270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551181"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86</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498449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0823244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2741704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89</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274330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425524239"/>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966"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3610304" y="3926630"/>
            <a:ext cx="3578562" cy="1179871"/>
          </a:xfrm>
          <a:prstGeom prst="wedgeRectCallout">
            <a:avLst>
              <a:gd name="adj1" fmla="val 62129"/>
              <a:gd name="adj2" fmla="val -620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552205"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229663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553229"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2882836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92</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554253"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296225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448960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94</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555277"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97128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95</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910183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556301"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21956934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557325"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9183963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98</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35203843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558349" name="Chart" r:id="rId5" imgW="8258103" imgH="5515079" progId="MSGraph.Chart.8">
                  <p:embed followColorScheme="full"/>
                </p:oleObj>
              </mc:Choice>
              <mc:Fallback>
                <p:oleObj name="Chart" r:id="rId5" imgW="8258103" imgH="5515079"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276744561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225006</TotalTime>
  <Words>11039</Words>
  <Application>Microsoft Office PowerPoint</Application>
  <PresentationFormat>On-screen Show (4:3)</PresentationFormat>
  <Paragraphs>1739</Paragraphs>
  <Slides>153</Slides>
  <Notes>133</Notes>
  <HiddenSlides>51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153</vt:i4>
      </vt:variant>
    </vt:vector>
  </HeadingPairs>
  <TitlesOfParts>
    <vt:vector size="164" baseType="lpstr">
      <vt:lpstr>ＭＳ Ｐゴシック</vt:lpstr>
      <vt:lpstr>Arial</vt:lpstr>
      <vt:lpstr>Arial </vt:lpstr>
      <vt:lpstr>Calibri</vt:lpstr>
      <vt:lpstr>Symbol</vt:lpstr>
      <vt:lpstr>Times New Roman</vt:lpstr>
      <vt:lpstr>Verdana</vt:lpstr>
      <vt:lpstr>Wingdings</vt:lpstr>
      <vt:lpstr>Default Design</vt:lpstr>
      <vt:lpstr>Chart</vt:lpstr>
      <vt:lpstr>Worksheet</vt:lpstr>
      <vt:lpstr>Property &amp; Casualty Insurance Market Update Trends, Challenges &amp; Opportunities for 2016 and Beyond</vt:lpstr>
      <vt:lpstr>PowerPoint Presentation</vt:lpstr>
      <vt:lpstr>P/C Industry Net Income After Taxes 1991–2015:Q3 (Est.)</vt:lpstr>
      <vt:lpstr>ROE: Property/Casualty Insurance by Major Event, 1987–2015E</vt:lpstr>
      <vt:lpstr>P/C Insurance Industry  Combined Ratio, 2001–2015:Q3  (Est.)*</vt:lpstr>
      <vt:lpstr>Auto &amp; Home vs. All Lines, Net Written Premium Growth, 2000–2018F</vt:lpstr>
      <vt:lpstr>Distribution of Direct Premiums Written by Segment/Line, 2013</vt:lpstr>
      <vt:lpstr>RNW All Lines by State, 2004-2013 Average: Highest 25 States</vt:lpstr>
      <vt:lpstr>PowerPoint Presentation</vt:lpstr>
      <vt:lpstr>PowerPoint Presentation</vt:lpstr>
      <vt:lpstr>Top Ten Most Expensive And Least Expensive States For Automobile Insurance, 2012 (1)</vt:lpstr>
      <vt:lpstr>PowerPoint Presentation</vt:lpstr>
      <vt:lpstr>PowerPoint Presentation</vt:lpstr>
      <vt:lpstr>PowerPoint Presentation</vt:lpstr>
      <vt:lpstr>Top Ten Most Expensive And Least Expensive States For Homeowners Insurance, 2012 (1)</vt:lpstr>
      <vt:lpstr>PowerPoint Presentation</vt:lpstr>
      <vt:lpstr>Profitability &amp; Politics</vt:lpstr>
      <vt:lpstr>PowerPoint Presentation</vt:lpstr>
      <vt:lpstr>PowerPoint Presentation</vt:lpstr>
      <vt:lpstr>2015 Property and Casualty Insurance Regulatory Report Card</vt:lpstr>
      <vt:lpstr>CURRENT ISSUES IN AUTO INSURANCE</vt:lpstr>
      <vt:lpstr>Price Optimization: The Latest</vt:lpstr>
      <vt:lpstr>I.I.I. Actions: NCOIL Hearing Testimony </vt:lpstr>
      <vt:lpstr>Consumer Reports - #fixcarinsurance</vt:lpstr>
      <vt:lpstr>Consumer Reports: I.I.I Response</vt:lpstr>
      <vt:lpstr>PowerPoint Presentation</vt:lpstr>
      <vt:lpstr>CFA’s Conclusion: The ‘Widow Penalty’</vt:lpstr>
      <vt:lpstr>What’s Driving Attacks on the  Insurance Industry?</vt:lpstr>
      <vt:lpstr>Handout for Government Affairs Staff Attending NAIC Meeting </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P/C Insurer Net Realized  Capital Gains/Losses, 1990-2015:Q3*</vt:lpstr>
      <vt:lpstr>Property/Casualty Insurance Industry Investment Gain: 1994–2015:Q21</vt:lpstr>
      <vt:lpstr>PowerPoint Presentation</vt:lpstr>
      <vt:lpstr>PowerPoint Presentation</vt:lpstr>
      <vt:lpstr>Distribution of Bond Maturities, P/C Insurance Industry, 2003-2013</vt:lpstr>
      <vt:lpstr>CAPITAL/CAPACITY </vt:lpstr>
      <vt:lpstr>Policyholder Surplus,  2006:Q4–2015:Q2</vt:lpstr>
      <vt:lpstr>PowerPoint Presentation</vt:lpstr>
      <vt:lpstr>Global Reinsurance Capital (Traditional    and Alternative), 2006 - 2014</vt:lpstr>
      <vt:lpstr>Alternative Capital as a Percentage of Traditional Global Reinsurance Capital</vt:lpstr>
      <vt:lpstr>Catastrophe Bond Issuance and Outstanding: 1997-2015:Q2</vt:lpstr>
      <vt:lpstr>US Property CAT Rate on Line Index &amp; Global Reinsurance ROE</vt:lpstr>
      <vt:lpstr>M&amp;A UPDATE:  A PATH TO GROWTH? </vt:lpstr>
      <vt:lpstr>U.S. INSURANCE MERGERS AND ACQUISITIONS, P/C SECTOR, 1994-2014 (1)</vt:lpstr>
      <vt:lpstr>PowerPoint Presentation</vt:lpstr>
      <vt:lpstr>Net Premium Growth (All P/C Lines): Annual Change, 1971—2015:Q3P</vt:lpstr>
      <vt:lpstr>PowerPoint Presentation</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PowerPoint Presentation</vt:lpstr>
      <vt:lpstr>Monthly Change in Auto Insurance Prices, 1991–2015*</vt:lpstr>
      <vt:lpstr>Commercial Lines Rate Change by Month (vs. Year Earlier), July 2001 – Oct. 2015</vt:lpstr>
      <vt:lpstr>Change in Commercial Rate Renewals, by Line: 2015:Q3</vt:lpstr>
      <vt:lpstr>How the Risk Dollar is Spent  (U.S. Firms with Revenues Under $1 Bill)</vt:lpstr>
      <vt:lpstr>PowerPoint Presentation</vt:lpstr>
      <vt:lpstr>Homeowners Insurance Combined Ratio: 1990–2017F</vt:lpstr>
      <vt:lpstr>Homeowners Multi-Peril Loss &amp; ALAE Ratio, 2014: Highest 25 States</vt:lpstr>
      <vt:lpstr>Homeowners Multi-Peril Loss &amp; ALAE Ratio, 2014: Lowest 25 States and DC</vt:lpstr>
      <vt:lpstr>Florida Citizens Policy Count, 2003 – 2015* (Thousands)</vt:lpstr>
      <vt:lpstr>Private Passenger Auto Combined Ratio: 1993–2017F</vt:lpstr>
      <vt:lpstr>Collision Coverage: Severity &amp; Frequency Trends Are Both Higher in 2015*</vt:lpstr>
      <vt:lpstr>Commercial Lines Combined Ratio, 1990-2016F*</vt:lpstr>
      <vt:lpstr>Commercial Auto Combined Ratio: 1993–2017F</vt:lpstr>
      <vt:lpstr>Commercial Property Combined Ratio:  2007–2017F</vt:lpstr>
      <vt:lpstr>General Liability Combined Ratio:  2005–2017F</vt:lpstr>
      <vt:lpstr>Commercial Multi-Peril Combined Ratio: 1995–2016F</vt:lpstr>
      <vt:lpstr>Inland Marine Combined Ratio:  2004–2017F</vt:lpstr>
      <vt:lpstr>Workers Compensation Combined Ratio: 1994–2015F</vt:lpstr>
      <vt:lpstr>Workers Compensation   Operating Environment</vt:lpstr>
      <vt:lpstr>Workers Compensation Combined Ratio: 1994–2015F</vt:lpstr>
      <vt:lpstr>Nonfarm Payroll (Wages and Salaries): Quarterly, 2005–2015:Q1</vt:lpstr>
      <vt:lpstr>Payroll vs. Workers Comp Net Written Premiums, 1990-2014P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U.S. Insured Catastrophe Losses</vt:lpstr>
      <vt:lpstr>Combined Ratio Points Associated with Catastrophe Losses: 1960 – 2015F*</vt:lpstr>
      <vt:lpstr>Top 16 Most Costly Disasters in U.S. History—Katrina Still Ranks #1</vt:lpstr>
      <vt:lpstr>Inflation Adjusted U.S. Catastrophe Losses by Cause of Loss, 1995–20141</vt:lpstr>
      <vt:lpstr>PowerPoint Presentation</vt:lpstr>
      <vt:lpstr>Loss Events in the US, 1980 – 2014 Overall and Insured Losses </vt:lpstr>
      <vt:lpstr>PowerPoint Presentation</vt:lpstr>
      <vt:lpstr>PowerPoint Presentation</vt:lpstr>
      <vt:lpstr>The World is Warmer...With One Big Exception!</vt:lpstr>
      <vt:lpstr>THE ECONOMY</vt:lpstr>
      <vt:lpstr>US Real GDP Growth*</vt:lpstr>
      <vt:lpstr>Real GDP by State Percent Change, 2014*: Highest 25 States</vt:lpstr>
      <vt:lpstr>PowerPoint Presentation</vt:lpstr>
      <vt:lpstr>US Unemployment Rate Forecast</vt:lpstr>
      <vt:lpstr>GDP Growth: Advanced &amp; Emerging Economies vs. World, 1970-2016F</vt:lpstr>
      <vt:lpstr>Non-Life Insurance: Global Real (Inflation Adjusted) Premium Growth, 2014</vt:lpstr>
      <vt:lpstr>CONSTRUCTION INDUSTRY OVERVIEW &amp; OUTLOOK</vt:lpstr>
      <vt:lpstr>Value of New Private Construction: Residential &amp; Nonresidential, 2003-2015*</vt:lpstr>
      <vt:lpstr>Value of Construction Put in Place,   August 2015 vs. August 2014*</vt:lpstr>
      <vt:lpstr>New Private Housing Starts, 1990-2021F</vt:lpstr>
      <vt:lpstr>Rental-Occupied Housing Units as % of Total Occupied Units, Quarterly, 1990:Q1-2015:Q1</vt:lpstr>
      <vt:lpstr>I.I.I. Poll: Renter’s Insurance</vt:lpstr>
      <vt:lpstr>CYBER RISK &amp;                     CYBER INSURANCE</vt:lpstr>
      <vt:lpstr>Data Breaches 2005-2015, by Number of Breaches and Records Exposed</vt:lpstr>
      <vt:lpstr>Estimated Cyber Insurance Premiums Written, 2014 – 2020F</vt:lpstr>
      <vt:lpstr>US: External Cyber Crime Costs:    Fiscal Year 2014</vt:lpstr>
      <vt:lpstr>Data/Privacy Breach: Many Potential Costs Can Be Insured</vt:lpstr>
      <vt:lpstr>The Three Basic Elements of Cyber Coverage: Prevention, Transfer, Response</vt:lpstr>
      <vt:lpstr>I.I.I.’s New Cyber Risk Report (Oct. 2015):             Cyber Risks Threat and Opportunity</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PowerPoint Presentation</vt:lpstr>
      <vt:lpstr>Media is Obsessed with Driverless Vehicles: Often Predicting the Demise of Auto Insurance</vt:lpstr>
      <vt:lpstr>Personal Lines Distribution Channels, Direct vs. Independent Agents, 1972-2014</vt:lpstr>
      <vt:lpstr>On-Demand/Sharing/Peer-to-Peer Economy Impacts Many Lines of Insurance</vt:lpstr>
      <vt:lpstr>Labor on Demand: Huge Implications for    the US Economy, Workers &amp; Insurers</vt:lpstr>
      <vt:lpstr>TNC Ridesharing Arrangements: Insurance Applicability</vt:lpstr>
      <vt:lpstr>Ridesharing Regulation/Legislation and Status of ISO Filings as of 9/30/15</vt:lpstr>
      <vt:lpstr>Homesharing: ISO’s Proposed Changes*</vt:lpstr>
      <vt:lpstr>Send in the Drones: Potential Rapid  Adoption in Industry; Media Loves It</vt:lpstr>
      <vt:lpstr>Telematics for Your Home: The Internet of Things</vt:lpstr>
      <vt:lpstr>Partnerships with Insurers: Selling     Safety and Savings Simultaneously</vt:lpstr>
      <vt:lpstr>Partnerships with Insurers</vt:lpstr>
      <vt:lpstr>Partnerships with Insurers</vt:lpstr>
      <vt:lpstr>Partnerships with Insurers: Information Collected, Addressing Privacy Concerns</vt:lpstr>
      <vt:lpstr>Partnerships with Insurers: Information Collected, Addressing Privacy Concerns</vt:lpstr>
      <vt:lpstr>Shifting Legal Liability &amp;  Tort Environment</vt:lpstr>
      <vt:lpstr>Average Personal Injury Jury Award, 2009 – 2013</vt:lpstr>
      <vt:lpstr>Business Leaders Ranking of Liability Systems in 2015</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4576</cp:revision>
  <cp:lastPrinted>2015-10-26T18:27:13Z</cp:lastPrinted>
  <dcterms:modified xsi:type="dcterms:W3CDTF">2015-12-03T13:27:56Z</dcterms:modified>
</cp:coreProperties>
</file>