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tags/tag4.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charts/chart10.xml" ContentType="application/vnd.openxmlformats-officedocument.drawingml.chart+xml"/>
  <Override PartName="/ppt/tags/tag6.xml" ContentType="application/vnd.openxmlformats-officedocument.presentationml.tags+xml"/>
  <Override PartName="/ppt/notesSlides/notesSlide24.xml" ContentType="application/vnd.openxmlformats-officedocument.presentationml.notesSlide+xml"/>
  <Override PartName="/ppt/charts/chart1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notesSlides/notesSlide27.xml" ContentType="application/vnd.openxmlformats-officedocument.presentationml.notesSlide+xml"/>
  <Override PartName="/ppt/charts/chart13.xml" ContentType="application/vnd.openxmlformats-officedocument.drawingml.chart+xml"/>
  <Override PartName="/ppt/tags/tag7.xml" ContentType="application/vnd.openxmlformats-officedocument.presentationml.tags+xml"/>
  <Override PartName="/ppt/notesSlides/notesSlide28.xml" ContentType="application/vnd.openxmlformats-officedocument.presentationml.notesSlide+xml"/>
  <Override PartName="/ppt/charts/chart14.xml" ContentType="application/vnd.openxmlformats-officedocument.drawingml.chart+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6.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7.xml" ContentType="application/vnd.openxmlformats-officedocument.drawingml.chart+xml"/>
  <Override PartName="/ppt/notesSlides/notesSlide37.xml" ContentType="application/vnd.openxmlformats-officedocument.presentationml.notesSlide+xml"/>
  <Override PartName="/ppt/charts/chart18.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9.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4.xml" ContentType="application/vnd.openxmlformats-officedocument.drawingml.chartshapes+xml"/>
  <Override PartName="/ppt/notesSlides/notesSlide40.xml" ContentType="application/vnd.openxmlformats-officedocument.presentationml.notesSlide+xml"/>
  <Override PartName="/ppt/charts/chart20.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1.xml" ContentType="application/vnd.openxmlformats-officedocument.drawingml.chart+xml"/>
  <Override PartName="/ppt/notesSlides/notesSlide43.xml" ContentType="application/vnd.openxmlformats-officedocument.presentationml.notesSlide+xml"/>
  <Override PartName="/ppt/charts/chart22.xml" ContentType="application/vnd.openxmlformats-officedocument.drawingml.chart+xml"/>
  <Override PartName="/ppt/notesSlides/notesSlide44.xml" ContentType="application/vnd.openxmlformats-officedocument.presentationml.notesSlide+xml"/>
  <Override PartName="/ppt/charts/chart23.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4.xml" ContentType="application/vnd.openxmlformats-officedocument.drawingml.chart+xml"/>
  <Override PartName="/ppt/notesSlides/notesSlide47.xml" ContentType="application/vnd.openxmlformats-officedocument.presentationml.notesSlide+xml"/>
  <Override PartName="/ppt/charts/chart25.xml" ContentType="application/vnd.openxmlformats-officedocument.drawingml.chart+xml"/>
  <Override PartName="/ppt/tags/tag8.xml" ContentType="application/vnd.openxmlformats-officedocument.presentationml.tags+xml"/>
  <Override PartName="/ppt/notesSlides/notesSlide48.xml" ContentType="application/vnd.openxmlformats-officedocument.presentationml.notesSlide+xml"/>
  <Override PartName="/ppt/charts/chart26.xml" ContentType="application/vnd.openxmlformats-officedocument.drawingml.chart+xml"/>
  <Override PartName="/ppt/tags/tag9.xml" ContentType="application/vnd.openxmlformats-officedocument.presentationml.tags+xml"/>
  <Override PartName="/ppt/notesSlides/notesSlide49.xml" ContentType="application/vnd.openxmlformats-officedocument.presentationml.notesSlide+xml"/>
  <Override PartName="/ppt/tags/tag10.xml" ContentType="application/vnd.openxmlformats-officedocument.presentationml.tags+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816" r:id="rId2"/>
    <p:sldId id="817" r:id="rId3"/>
    <p:sldId id="818" r:id="rId4"/>
    <p:sldId id="895" r:id="rId5"/>
    <p:sldId id="896" r:id="rId6"/>
    <p:sldId id="822" r:id="rId7"/>
    <p:sldId id="823" r:id="rId8"/>
    <p:sldId id="897" r:id="rId9"/>
    <p:sldId id="898" r:id="rId10"/>
    <p:sldId id="899" r:id="rId11"/>
    <p:sldId id="900" r:id="rId12"/>
    <p:sldId id="825" r:id="rId13"/>
    <p:sldId id="901" r:id="rId14"/>
    <p:sldId id="902" r:id="rId15"/>
    <p:sldId id="903" r:id="rId16"/>
    <p:sldId id="904" r:id="rId17"/>
    <p:sldId id="905" r:id="rId18"/>
    <p:sldId id="906" r:id="rId19"/>
    <p:sldId id="907" r:id="rId20"/>
    <p:sldId id="840" r:id="rId21"/>
    <p:sldId id="875" r:id="rId22"/>
    <p:sldId id="877" r:id="rId23"/>
    <p:sldId id="878" r:id="rId24"/>
    <p:sldId id="879" r:id="rId25"/>
    <p:sldId id="846" r:id="rId26"/>
    <p:sldId id="849" r:id="rId27"/>
    <p:sldId id="848" r:id="rId28"/>
    <p:sldId id="865" r:id="rId29"/>
    <p:sldId id="908" r:id="rId30"/>
    <p:sldId id="910" r:id="rId31"/>
    <p:sldId id="911" r:id="rId32"/>
    <p:sldId id="912" r:id="rId33"/>
    <p:sldId id="913" r:id="rId34"/>
    <p:sldId id="914" r:id="rId35"/>
    <p:sldId id="915" r:id="rId36"/>
    <p:sldId id="916" r:id="rId37"/>
    <p:sldId id="927" r:id="rId38"/>
    <p:sldId id="884" r:id="rId39"/>
    <p:sldId id="885" r:id="rId40"/>
    <p:sldId id="926" r:id="rId41"/>
    <p:sldId id="887" r:id="rId42"/>
    <p:sldId id="888" r:id="rId43"/>
    <p:sldId id="889" r:id="rId44"/>
    <p:sldId id="868" r:id="rId45"/>
    <p:sldId id="305" r:id="rId46"/>
    <p:sldId id="917" r:id="rId47"/>
    <p:sldId id="919" r:id="rId48"/>
    <p:sldId id="918" r:id="rId49"/>
    <p:sldId id="922" r:id="rId50"/>
    <p:sldId id="809" r:id="rId51"/>
    <p:sldId id="928" r:id="rId52"/>
    <p:sldId id="921" r:id="rId53"/>
    <p:sldId id="924" r:id="rId54"/>
    <p:sldId id="925" r:id="rId55"/>
    <p:sldId id="767" r:id="rId56"/>
  </p:sldIdLst>
  <p:sldSz cx="9144000" cy="6858000" type="screen4x3"/>
  <p:notesSz cx="7010400" cy="92964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2" userDrawn="1">
          <p15:clr>
            <a:srgbClr val="A4A3A4"/>
          </p15:clr>
        </p15:guide>
        <p15:guide id="2" pos="2880">
          <p15:clr>
            <a:srgbClr val="A4A3A4"/>
          </p15:clr>
        </p15:guide>
        <p15:guide id="3" pos="840" userDrawn="1">
          <p15:clr>
            <a:srgbClr val="A4A3A4"/>
          </p15:clr>
        </p15:guide>
        <p15:guide id="4" orient="horz" pos="1128" userDrawn="1">
          <p15:clr>
            <a:srgbClr val="A4A3A4"/>
          </p15:clr>
        </p15:guide>
        <p15:guide id="5" orient="horz" pos="2880" userDrawn="1">
          <p15:clr>
            <a:srgbClr val="A4A3A4"/>
          </p15:clr>
        </p15:guide>
        <p15:guide id="6" orient="horz" pos="3600">
          <p15:clr>
            <a:srgbClr val="A4A3A4"/>
          </p15:clr>
        </p15:guide>
        <p15:guide id="7" orient="horz" pos="1142">
          <p15:clr>
            <a:srgbClr val="A4A3A4"/>
          </p15:clr>
        </p15:guide>
        <p15:guide id="8" pos="5208" userDrawn="1">
          <p15:clr>
            <a:srgbClr val="A4A3A4"/>
          </p15:clr>
        </p15:guide>
        <p15:guide id="9" pos="605">
          <p15:clr>
            <a:srgbClr val="A4A3A4"/>
          </p15:clr>
        </p15:guide>
        <p15:guide id="10" orient="horz" pos="3120" userDrawn="1">
          <p15:clr>
            <a:srgbClr val="A4A3A4"/>
          </p15:clr>
        </p15:guide>
        <p15:guide id="11" orient="horz" pos="1008" userDrawn="1">
          <p15:clr>
            <a:srgbClr val="A4A3A4"/>
          </p15:clr>
        </p15:guide>
        <p15:guide id="12" orient="horz">
          <p15:clr>
            <a:srgbClr val="A4A3A4"/>
          </p15:clr>
        </p15:guide>
        <p15:guide id="14" orient="horz" pos="320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322"/>
    <a:srgbClr val="337DBE"/>
    <a:srgbClr val="EBEBEB"/>
    <a:srgbClr val="D0D0D3"/>
    <a:srgbClr val="FF6600"/>
    <a:srgbClr val="234568"/>
    <a:srgbClr val="2F8571"/>
    <a:srgbClr val="A6D8E7"/>
    <a:srgbClr val="D9AE3A"/>
    <a:srgbClr val="BD9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9" autoAdjust="0"/>
    <p:restoredTop sz="94687" autoAdjust="0"/>
  </p:normalViewPr>
  <p:slideViewPr>
    <p:cSldViewPr snapToGrid="0">
      <p:cViewPr varScale="1">
        <p:scale>
          <a:sx n="114" d="100"/>
          <a:sy n="114" d="100"/>
        </p:scale>
        <p:origin x="1878" y="108"/>
      </p:cViewPr>
      <p:guideLst>
        <p:guide orient="horz" pos="3312"/>
        <p:guide pos="2880"/>
        <p:guide pos="840"/>
        <p:guide orient="horz" pos="1128"/>
        <p:guide orient="horz" pos="2880"/>
        <p:guide orient="horz" pos="3600"/>
        <p:guide orient="horz" pos="1142"/>
        <p:guide pos="5208"/>
        <p:guide pos="605"/>
        <p:guide orient="horz" pos="3120"/>
        <p:guide orient="horz" pos="1008"/>
        <p:guide orient="horz"/>
        <p:guide orient="horz" pos="320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9" d="100"/>
          <a:sy n="99" d="100"/>
        </p:scale>
        <p:origin x="-3492" y="-96"/>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NWP</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cat>
            <c:strRef>
              <c:f>Sheet1!$B$1:$BU$1</c:f>
              <c:strCache>
                <c:ptCount val="47"/>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pt idx="46">
                  <c:v>17</c:v>
                </c:pt>
              </c:strCache>
            </c:strRef>
          </c:cat>
          <c:val>
            <c:numRef>
              <c:f>Sheet1!$B$2:$BU$2</c:f>
              <c:numCache>
                <c:formatCode>0.0%</c:formatCode>
                <c:ptCount val="47"/>
                <c:pt idx="0">
                  <c:v>8.5400000000000004E-2</c:v>
                </c:pt>
                <c:pt idx="1">
                  <c:v>0.10100000000000001</c:v>
                </c:pt>
                <c:pt idx="2">
                  <c:v>8.0799999999999997E-2</c:v>
                </c:pt>
                <c:pt idx="3">
                  <c:v>6.25E-2</c:v>
                </c:pt>
                <c:pt idx="4">
                  <c:v>0.1096</c:v>
                </c:pt>
                <c:pt idx="5">
                  <c:v>0.21840000000000001</c:v>
                </c:pt>
                <c:pt idx="6">
                  <c:v>0.19800000000000001</c:v>
                </c:pt>
                <c:pt idx="7">
                  <c:v>0.1283</c:v>
                </c:pt>
                <c:pt idx="8">
                  <c:v>0.1037</c:v>
                </c:pt>
                <c:pt idx="9">
                  <c:v>6.1400000000000003E-2</c:v>
                </c:pt>
                <c:pt idx="10">
                  <c:v>3.8399999999999997E-2</c:v>
                </c:pt>
                <c:pt idx="11">
                  <c:v>4.6899999999999997E-2</c:v>
                </c:pt>
                <c:pt idx="12">
                  <c:v>5.0099999999999999E-2</c:v>
                </c:pt>
                <c:pt idx="13">
                  <c:v>8.5500000000000007E-2</c:v>
                </c:pt>
                <c:pt idx="14">
                  <c:v>0.2215</c:v>
                </c:pt>
                <c:pt idx="15">
                  <c:v>0.2218</c:v>
                </c:pt>
                <c:pt idx="16">
                  <c:v>9.4299999999999995E-2</c:v>
                </c:pt>
                <c:pt idx="17">
                  <c:v>4.4400000000000002E-2</c:v>
                </c:pt>
                <c:pt idx="18">
                  <c:v>3.2399999999999998E-2</c:v>
                </c:pt>
                <c:pt idx="19">
                  <c:v>4.4400000000000002E-2</c:v>
                </c:pt>
                <c:pt idx="20">
                  <c:v>2.3599999999999999E-2</c:v>
                </c:pt>
                <c:pt idx="21">
                  <c:v>2.0199999999999999E-2</c:v>
                </c:pt>
                <c:pt idx="22">
                  <c:v>6.1199999999999997E-2</c:v>
                </c:pt>
                <c:pt idx="23">
                  <c:v>3.73E-2</c:v>
                </c:pt>
                <c:pt idx="24">
                  <c:v>3.6299999999999999E-2</c:v>
                </c:pt>
                <c:pt idx="25">
                  <c:v>3.44E-2</c:v>
                </c:pt>
                <c:pt idx="26">
                  <c:v>2.92E-2</c:v>
                </c:pt>
                <c:pt idx="27">
                  <c:v>1.2E-2</c:v>
                </c:pt>
                <c:pt idx="28">
                  <c:v>1.9E-2</c:v>
                </c:pt>
                <c:pt idx="29">
                  <c:v>0.05</c:v>
                </c:pt>
                <c:pt idx="30">
                  <c:v>8.4000000000000005E-2</c:v>
                </c:pt>
                <c:pt idx="31">
                  <c:v>0.153</c:v>
                </c:pt>
                <c:pt idx="32">
                  <c:v>0.1</c:v>
                </c:pt>
                <c:pt idx="33">
                  <c:v>3.9E-2</c:v>
                </c:pt>
                <c:pt idx="34">
                  <c:v>5.0000000000000001E-3</c:v>
                </c:pt>
                <c:pt idx="35">
                  <c:v>2.7E-2</c:v>
                </c:pt>
                <c:pt idx="36">
                  <c:v>-7.0000000000000001E-3</c:v>
                </c:pt>
                <c:pt idx="37">
                  <c:v>-0.02</c:v>
                </c:pt>
                <c:pt idx="38">
                  <c:v>-4.2000000000000003E-2</c:v>
                </c:pt>
                <c:pt idx="39">
                  <c:v>8.9999999999999993E-3</c:v>
                </c:pt>
                <c:pt idx="40">
                  <c:v>3.3000000000000002E-2</c:v>
                </c:pt>
                <c:pt idx="41">
                  <c:v>4.2999999999999997E-2</c:v>
                </c:pt>
                <c:pt idx="42">
                  <c:v>4.5999999999999999E-2</c:v>
                </c:pt>
                <c:pt idx="43">
                  <c:v>4.1000000000000002E-2</c:v>
                </c:pt>
                <c:pt idx="44">
                  <c:v>3.4000000000000002E-2</c:v>
                </c:pt>
                <c:pt idx="45">
                  <c:v>2.7E-2</c:v>
                </c:pt>
                <c:pt idx="46">
                  <c:v>4.5999999999999999E-2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GDP</c:v>
                </c:pt>
              </c:strCache>
            </c:strRef>
          </c:tx>
          <c:marker>
            <c:symbol val="none"/>
          </c:marker>
          <c:cat>
            <c:strRef>
              <c:f>Sheet1!$B$1:$BU$1</c:f>
              <c:strCache>
                <c:ptCount val="47"/>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pt idx="46">
                  <c:v>17</c:v>
                </c:pt>
              </c:strCache>
            </c:strRef>
          </c:cat>
          <c:val>
            <c:numRef>
              <c:f>Sheet1!$B$3:$BU$3</c:f>
              <c:numCache>
                <c:formatCode>General</c:formatCode>
                <c:ptCount val="47"/>
                <c:pt idx="0" formatCode="0.00%">
                  <c:v>8.5400000000000004E-2</c:v>
                </c:pt>
                <c:pt idx="1">
                  <c:v>9.8100000000000007E-2</c:v>
                </c:pt>
                <c:pt idx="2" formatCode="0.00%">
                  <c:v>0.114</c:v>
                </c:pt>
                <c:pt idx="3" formatCode="0.00%">
                  <c:v>8.4099999999999994E-2</c:v>
                </c:pt>
                <c:pt idx="4" formatCode="0.00%">
                  <c:v>9.0499999999999997E-2</c:v>
                </c:pt>
                <c:pt idx="5" formatCode="0.00%">
                  <c:v>0.11169999999999999</c:v>
                </c:pt>
                <c:pt idx="6" formatCode="0.00%">
                  <c:v>0.111</c:v>
                </c:pt>
                <c:pt idx="7" formatCode="0.00%">
                  <c:v>0.12970000000000001</c:v>
                </c:pt>
                <c:pt idx="8" formatCode="0.00%">
                  <c:v>0.1169</c:v>
                </c:pt>
                <c:pt idx="9" formatCode="0.00%">
                  <c:v>8.7499999999999994E-2</c:v>
                </c:pt>
                <c:pt idx="10" formatCode="0.00%">
                  <c:v>0.1217</c:v>
                </c:pt>
                <c:pt idx="11" formatCode="0.00%">
                  <c:v>4.1700000000000001E-2</c:v>
                </c:pt>
                <c:pt idx="12" formatCode="0.00%">
                  <c:v>8.7599999999999997E-2</c:v>
                </c:pt>
                <c:pt idx="13" formatCode="0.00%">
                  <c:v>0.11070000000000001</c:v>
                </c:pt>
                <c:pt idx="14" formatCode="0.00%">
                  <c:v>7.5749999999999998E-2</c:v>
                </c:pt>
                <c:pt idx="15" formatCode="0.00%">
                  <c:v>5.6000000000000001E-2</c:v>
                </c:pt>
                <c:pt idx="16" formatCode="0.00%">
                  <c:v>6.0999999999999999E-2</c:v>
                </c:pt>
                <c:pt idx="17" formatCode="0.00%">
                  <c:v>7.85E-2</c:v>
                </c:pt>
                <c:pt idx="18" formatCode="0.00%">
                  <c:v>7.7100000000000002E-2</c:v>
                </c:pt>
                <c:pt idx="19" formatCode="0.00%">
                  <c:v>5.6899999999999999E-2</c:v>
                </c:pt>
                <c:pt idx="20" formatCode="0.00%">
                  <c:v>3.2500000000000001E-2</c:v>
                </c:pt>
                <c:pt idx="21" formatCode="0.00%">
                  <c:v>5.9150000000000001E-2</c:v>
                </c:pt>
                <c:pt idx="22" formatCode="0.00%">
                  <c:v>5.1900000000000002E-2</c:v>
                </c:pt>
                <c:pt idx="23" formatCode="0.00%">
                  <c:v>6.25E-2</c:v>
                </c:pt>
                <c:pt idx="24" formatCode="0.00%">
                  <c:v>4.8599999999999997E-2</c:v>
                </c:pt>
                <c:pt idx="25" formatCode="0.00%">
                  <c:v>5.6899999999999999E-2</c:v>
                </c:pt>
                <c:pt idx="26" formatCode="0.00%">
                  <c:v>6.275E-2</c:v>
                </c:pt>
                <c:pt idx="27" formatCode="0.00%">
                  <c:v>5.5800000000000002E-2</c:v>
                </c:pt>
                <c:pt idx="28" formatCode="0.00%">
                  <c:v>6.2859999999999999E-2</c:v>
                </c:pt>
                <c:pt idx="29" formatCode="0.00%">
                  <c:v>6.4600000000000005E-2</c:v>
                </c:pt>
                <c:pt idx="30" formatCode="0.00%">
                  <c:v>3.2759999999999997E-2</c:v>
                </c:pt>
                <c:pt idx="31" formatCode="0.00%">
                  <c:v>3.3500000000000002E-2</c:v>
                </c:pt>
                <c:pt idx="32" formatCode="0.00%">
                  <c:v>4.8570000000000002E-2</c:v>
                </c:pt>
                <c:pt idx="33" formatCode="0.00%">
                  <c:v>6.6390000000000005E-2</c:v>
                </c:pt>
                <c:pt idx="34" formatCode="0.00%">
                  <c:v>6.6699999999999995E-2</c:v>
                </c:pt>
                <c:pt idx="35" formatCode="0.00%">
                  <c:v>5.8200000000000002E-2</c:v>
                </c:pt>
                <c:pt idx="36" formatCode="0.00%">
                  <c:v>4.4900000000000002E-2</c:v>
                </c:pt>
                <c:pt idx="37" formatCode="0.00%">
                  <c:v>1.66E-2</c:v>
                </c:pt>
                <c:pt idx="38" formatCode="0.00%">
                  <c:v>-2.0400000000000001E-2</c:v>
                </c:pt>
                <c:pt idx="39" formatCode="0.00%">
                  <c:v>3.78E-2</c:v>
                </c:pt>
                <c:pt idx="40" formatCode="0.00%">
                  <c:v>3.6999999999999998E-2</c:v>
                </c:pt>
                <c:pt idx="41" formatCode="0.00%">
                  <c:v>4.1099999999999998E-2</c:v>
                </c:pt>
                <c:pt idx="42" formatCode="0.00%">
                  <c:v>3.32E-2</c:v>
                </c:pt>
                <c:pt idx="43" formatCode="0.00%">
                  <c:v>4.2000000000000003E-2</c:v>
                </c:pt>
                <c:pt idx="44" formatCode="0.00%">
                  <c:v>3.6999999999999998E-2</c:v>
                </c:pt>
                <c:pt idx="45" formatCode="0.00%">
                  <c:v>1.6E-2</c:v>
                </c:pt>
                <c:pt idx="46" formatCode="0.00%">
                  <c:v>4.1000000000000002E-2</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tickLblSkip val="2"/>
        <c:tickMarkSkip val="1"/>
        <c:noMultiLvlLbl val="0"/>
      </c:catAx>
      <c:valAx>
        <c:axId val="327954376"/>
        <c:scaling>
          <c:orientation val="minMax"/>
          <c:max val="0.24000000000000002"/>
          <c:min val="-4.0000000000000008E-2"/>
        </c:scaling>
        <c:delete val="0"/>
        <c:axPos val="l"/>
        <c:majorGridlines/>
        <c:numFmt formatCode="0%" sourceLinked="0"/>
        <c:majorTickMark val="out"/>
        <c:minorTickMark val="none"/>
        <c:tickLblPos val="nextTo"/>
        <c:txPr>
          <a:bodyPr/>
          <a:lstStyle/>
          <a:p>
            <a:pPr>
              <a:defRPr sz="1400"/>
            </a:pPr>
            <a:endParaRPr lang="en-US"/>
          </a:p>
        </c:txPr>
        <c:crossAx val="327966528"/>
        <c:crossesAt val="1"/>
        <c:crossBetween val="between"/>
        <c:majorUnit val="4.0000000000000008E-2"/>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cat>
            <c:strRef>
              <c:f>Sheet1!$B$1:$BU$1</c:f>
              <c:strCache>
                <c:ptCount val="47"/>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pt idx="46">
                  <c:v>17</c:v>
                </c:pt>
              </c:strCache>
            </c:strRef>
          </c:cat>
          <c:val>
            <c:numRef>
              <c:f>Sheet1!$B$2:$BU$2</c:f>
              <c:numCache>
                <c:formatCode>0.0%</c:formatCode>
                <c:ptCount val="47"/>
                <c:pt idx="0">
                  <c:v>8.5400000000000004E-2</c:v>
                </c:pt>
                <c:pt idx="1">
                  <c:v>0.10100000000000001</c:v>
                </c:pt>
                <c:pt idx="2">
                  <c:v>8.0799999999999997E-2</c:v>
                </c:pt>
                <c:pt idx="3">
                  <c:v>6.25E-2</c:v>
                </c:pt>
                <c:pt idx="4">
                  <c:v>0.1096</c:v>
                </c:pt>
                <c:pt idx="5">
                  <c:v>0.21840000000000001</c:v>
                </c:pt>
                <c:pt idx="6">
                  <c:v>0.19800000000000001</c:v>
                </c:pt>
                <c:pt idx="7">
                  <c:v>0.1283</c:v>
                </c:pt>
                <c:pt idx="8">
                  <c:v>0.1037</c:v>
                </c:pt>
                <c:pt idx="9">
                  <c:v>6.1400000000000003E-2</c:v>
                </c:pt>
                <c:pt idx="10">
                  <c:v>3.8399999999999997E-2</c:v>
                </c:pt>
                <c:pt idx="11">
                  <c:v>4.6899999999999997E-2</c:v>
                </c:pt>
                <c:pt idx="12">
                  <c:v>5.0099999999999999E-2</c:v>
                </c:pt>
                <c:pt idx="13">
                  <c:v>8.5500000000000007E-2</c:v>
                </c:pt>
                <c:pt idx="14">
                  <c:v>0.2215</c:v>
                </c:pt>
                <c:pt idx="15">
                  <c:v>0.2218</c:v>
                </c:pt>
                <c:pt idx="16">
                  <c:v>9.4299999999999995E-2</c:v>
                </c:pt>
                <c:pt idx="17">
                  <c:v>4.4400000000000002E-2</c:v>
                </c:pt>
                <c:pt idx="18">
                  <c:v>3.2399999999999998E-2</c:v>
                </c:pt>
                <c:pt idx="19">
                  <c:v>4.4400000000000002E-2</c:v>
                </c:pt>
                <c:pt idx="20">
                  <c:v>2.3599999999999999E-2</c:v>
                </c:pt>
                <c:pt idx="21">
                  <c:v>2.0199999999999999E-2</c:v>
                </c:pt>
                <c:pt idx="22">
                  <c:v>6.1199999999999997E-2</c:v>
                </c:pt>
                <c:pt idx="23">
                  <c:v>3.73E-2</c:v>
                </c:pt>
                <c:pt idx="24">
                  <c:v>3.6299999999999999E-2</c:v>
                </c:pt>
                <c:pt idx="25">
                  <c:v>3.44E-2</c:v>
                </c:pt>
                <c:pt idx="26">
                  <c:v>2.92E-2</c:v>
                </c:pt>
                <c:pt idx="27">
                  <c:v>1.2E-2</c:v>
                </c:pt>
                <c:pt idx="28">
                  <c:v>1.9E-2</c:v>
                </c:pt>
                <c:pt idx="29">
                  <c:v>0.05</c:v>
                </c:pt>
                <c:pt idx="30">
                  <c:v>8.4000000000000005E-2</c:v>
                </c:pt>
                <c:pt idx="31">
                  <c:v>0.153</c:v>
                </c:pt>
                <c:pt idx="32">
                  <c:v>0.1</c:v>
                </c:pt>
                <c:pt idx="33">
                  <c:v>3.9E-2</c:v>
                </c:pt>
                <c:pt idx="34">
                  <c:v>5.0000000000000001E-3</c:v>
                </c:pt>
                <c:pt idx="35">
                  <c:v>2.7E-2</c:v>
                </c:pt>
                <c:pt idx="36">
                  <c:v>-7.0000000000000001E-3</c:v>
                </c:pt>
                <c:pt idx="37">
                  <c:v>-0.02</c:v>
                </c:pt>
                <c:pt idx="38">
                  <c:v>-4.2000000000000003E-2</c:v>
                </c:pt>
                <c:pt idx="39">
                  <c:v>8.9999999999999993E-3</c:v>
                </c:pt>
                <c:pt idx="40">
                  <c:v>3.3000000000000002E-2</c:v>
                </c:pt>
                <c:pt idx="41">
                  <c:v>4.2999999999999997E-2</c:v>
                </c:pt>
                <c:pt idx="42">
                  <c:v>4.5999999999999999E-2</c:v>
                </c:pt>
                <c:pt idx="43">
                  <c:v>4.1000000000000002E-2</c:v>
                </c:pt>
                <c:pt idx="44">
                  <c:v>3.4000000000000002E-2</c:v>
                </c:pt>
                <c:pt idx="45">
                  <c:v>2.7E-2</c:v>
                </c:pt>
                <c:pt idx="46">
                  <c:v>4.5999999999999999E-2</c:v>
                </c:pt>
              </c:numCache>
            </c:numRef>
          </c:val>
          <c:smooth val="0"/>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tickLblSkip val="2"/>
        <c:tickMarkSkip val="1"/>
        <c:noMultiLvlLbl val="0"/>
      </c:catAx>
      <c:valAx>
        <c:axId val="327954376"/>
        <c:scaling>
          <c:orientation val="minMax"/>
          <c:max val="0.24000000000000002"/>
          <c:min val="-4.0000000000000008E-2"/>
        </c:scaling>
        <c:delete val="0"/>
        <c:axPos val="l"/>
        <c:majorGridlines/>
        <c:numFmt formatCode="0%" sourceLinked="0"/>
        <c:majorTickMark val="out"/>
        <c:minorTickMark val="none"/>
        <c:tickLblPos val="nextTo"/>
        <c:txPr>
          <a:bodyPr/>
          <a:lstStyle/>
          <a:p>
            <a:pPr>
              <a:defRPr sz="1400"/>
            </a:pPr>
            <a:endParaRPr lang="en-US"/>
          </a:p>
        </c:txPr>
        <c:crossAx val="327966528"/>
        <c:crossesAt val="1"/>
        <c:crossBetween val="between"/>
        <c:majorUnit val="4.0000000000000008E-2"/>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46045857310103E-2"/>
          <c:y val="5.1829778962916247E-2"/>
          <c:w val="0.88769351487252002"/>
          <c:h val="0.84248387030317495"/>
        </c:manualLayout>
      </c:layout>
      <c:lineChart>
        <c:grouping val="standard"/>
        <c:varyColors val="0"/>
        <c:ser>
          <c:idx val="0"/>
          <c:order val="0"/>
          <c:tx>
            <c:strRef>
              <c:f>Sheet1!$A$2</c:f>
              <c:strCache>
                <c:ptCount val="1"/>
                <c:pt idx="0">
                  <c:v>Commercial Lines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strRef>
              <c:f>Sheet1!$B$1:$AV$1</c:f>
              <c:strCache>
                <c:ptCount val="22"/>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c:v>
                </c:pt>
                <c:pt idx="21">
                  <c:v>17</c:v>
                </c:pt>
              </c:strCache>
            </c:strRef>
          </c:cat>
          <c:val>
            <c:numRef>
              <c:f>Sheet1!$B$2:$AV$2</c:f>
              <c:numCache>
                <c:formatCode>0.0%</c:formatCode>
                <c:ptCount val="22"/>
                <c:pt idx="0">
                  <c:v>8.0000000000000002E-3</c:v>
                </c:pt>
                <c:pt idx="1">
                  <c:v>6.0000000000000001E-3</c:v>
                </c:pt>
                <c:pt idx="2">
                  <c:v>-2.5999999999999999E-2</c:v>
                </c:pt>
                <c:pt idx="3">
                  <c:v>1.0999999999999999E-2</c:v>
                </c:pt>
                <c:pt idx="4">
                  <c:v>7.1999999999999995E-2</c:v>
                </c:pt>
                <c:pt idx="5">
                  <c:v>9.7000000000000003E-2</c:v>
                </c:pt>
                <c:pt idx="6">
                  <c:v>0.224</c:v>
                </c:pt>
                <c:pt idx="7">
                  <c:v>0.124</c:v>
                </c:pt>
                <c:pt idx="8">
                  <c:v>4.1000000000000002E-2</c:v>
                </c:pt>
                <c:pt idx="9">
                  <c:v>-1.2E-2</c:v>
                </c:pt>
                <c:pt idx="10">
                  <c:v>7.6999999999999999E-2</c:v>
                </c:pt>
                <c:pt idx="11">
                  <c:v>-1.6E-2</c:v>
                </c:pt>
                <c:pt idx="12">
                  <c:v>-3.1E-2</c:v>
                </c:pt>
                <c:pt idx="13">
                  <c:v>-0.09</c:v>
                </c:pt>
                <c:pt idx="14">
                  <c:v>-1.4E-2</c:v>
                </c:pt>
                <c:pt idx="15">
                  <c:v>4.8000000000000001E-2</c:v>
                </c:pt>
                <c:pt idx="16">
                  <c:v>4.9000000000000002E-2</c:v>
                </c:pt>
                <c:pt idx="17">
                  <c:v>4.1000000000000002E-2</c:v>
                </c:pt>
                <c:pt idx="18">
                  <c:v>3.2000000000000001E-2</c:v>
                </c:pt>
                <c:pt idx="19">
                  <c:v>2.4E-2</c:v>
                </c:pt>
                <c:pt idx="20">
                  <c:v>-1.4999999999999999E-2</c:v>
                </c:pt>
                <c:pt idx="21">
                  <c:v>3.3000000000000002E-2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Personal Lines</c:v>
                </c:pt>
              </c:strCache>
            </c:strRef>
          </c:tx>
          <c:cat>
            <c:strRef>
              <c:f>Sheet1!$B$1:$AV$1</c:f>
              <c:strCache>
                <c:ptCount val="22"/>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c:v>
                </c:pt>
                <c:pt idx="21">
                  <c:v>17</c:v>
                </c:pt>
              </c:strCache>
            </c:strRef>
          </c:cat>
          <c:val>
            <c:numRef>
              <c:f>Sheet1!$B$3:$AV$3</c:f>
              <c:numCache>
                <c:formatCode>0.0%</c:formatCode>
                <c:ptCount val="22"/>
                <c:pt idx="0">
                  <c:v>8.0000000000000002E-3</c:v>
                </c:pt>
                <c:pt idx="1">
                  <c:v>5.6000000000000001E-2</c:v>
                </c:pt>
                <c:pt idx="2">
                  <c:v>4.1000000000000002E-2</c:v>
                </c:pt>
                <c:pt idx="3">
                  <c:v>0.02</c:v>
                </c:pt>
                <c:pt idx="4">
                  <c:v>1.9E-2</c:v>
                </c:pt>
                <c:pt idx="5">
                  <c:v>7.2999999999999995E-2</c:v>
                </c:pt>
                <c:pt idx="6">
                  <c:v>0.10199999999999999</c:v>
                </c:pt>
                <c:pt idx="7">
                  <c:v>9.6000000000000002E-2</c:v>
                </c:pt>
                <c:pt idx="8">
                  <c:v>0.05</c:v>
                </c:pt>
                <c:pt idx="9">
                  <c:v>2.4E-2</c:v>
                </c:pt>
                <c:pt idx="10">
                  <c:v>1.6E-2</c:v>
                </c:pt>
                <c:pt idx="11">
                  <c:v>-2E-3</c:v>
                </c:pt>
                <c:pt idx="12">
                  <c:v>0</c:v>
                </c:pt>
                <c:pt idx="13">
                  <c:v>0</c:v>
                </c:pt>
                <c:pt idx="14">
                  <c:v>0.03</c:v>
                </c:pt>
                <c:pt idx="15">
                  <c:v>2.5000000000000001E-2</c:v>
                </c:pt>
                <c:pt idx="16">
                  <c:v>3.5999999999999997E-2</c:v>
                </c:pt>
                <c:pt idx="17">
                  <c:v>5.0999999999999997E-2</c:v>
                </c:pt>
                <c:pt idx="18">
                  <c:v>5.5E-2</c:v>
                </c:pt>
                <c:pt idx="19">
                  <c:v>4.4999999999999998E-2</c:v>
                </c:pt>
                <c:pt idx="20">
                  <c:v>0.06</c:v>
                </c:pt>
                <c:pt idx="21">
                  <c:v>6.7000000000000004E-2</c:v>
                </c:pt>
              </c:numCache>
            </c:numRef>
          </c:val>
          <c:smooth val="0"/>
          <c:extLst>
            <c:ext xmlns:c16="http://schemas.microsoft.com/office/drawing/2014/chart" uri="{C3380CC4-5D6E-409C-BE32-E72D297353CC}">
              <c16:uniqueId val="{00000000-24AD-4FC6-9585-CD3955CBCB74}"/>
            </c:ext>
          </c:extLst>
        </c:ser>
        <c:dLbls>
          <c:showLegendKey val="0"/>
          <c:showVal val="0"/>
          <c:showCatName val="0"/>
          <c:showSerName val="0"/>
          <c:showPercent val="0"/>
          <c:showBubbleSize val="0"/>
        </c:dLbls>
        <c:marker val="1"/>
        <c:smooth val="0"/>
        <c:axId val="546606856"/>
        <c:axId val="546606464"/>
      </c:lineChart>
      <c:catAx>
        <c:axId val="546606856"/>
        <c:scaling>
          <c:orientation val="minMax"/>
        </c:scaling>
        <c:delete val="0"/>
        <c:axPos val="b"/>
        <c:numFmt formatCode="0" sourceLinked="0"/>
        <c:majorTickMark val="out"/>
        <c:minorTickMark val="none"/>
        <c:tickLblPos val="nextTo"/>
        <c:txPr>
          <a:bodyPr rot="0" vert="horz"/>
          <a:lstStyle/>
          <a:p>
            <a:pPr>
              <a:defRPr sz="1400"/>
            </a:pPr>
            <a:endParaRPr lang="en-US"/>
          </a:p>
        </c:txPr>
        <c:crossAx val="546606464"/>
        <c:crossesAt val="-20"/>
        <c:auto val="1"/>
        <c:lblAlgn val="ctr"/>
        <c:lblOffset val="100"/>
        <c:tickLblSkip val="2"/>
        <c:tickMarkSkip val="1"/>
        <c:noMultiLvlLbl val="0"/>
      </c:catAx>
      <c:valAx>
        <c:axId val="546606464"/>
        <c:scaling>
          <c:orientation val="minMax"/>
          <c:min val="-0.1"/>
        </c:scaling>
        <c:delete val="0"/>
        <c:axPos val="l"/>
        <c:majorGridlines/>
        <c:numFmt formatCode="0%" sourceLinked="0"/>
        <c:majorTickMark val="out"/>
        <c:minorTickMark val="none"/>
        <c:tickLblPos val="nextTo"/>
        <c:txPr>
          <a:bodyPr/>
          <a:lstStyle/>
          <a:p>
            <a:pPr>
              <a:defRPr sz="1400"/>
            </a:pPr>
            <a:endParaRPr lang="en-US"/>
          </a:p>
        </c:txPr>
        <c:crossAx val="546606856"/>
        <c:crossesAt val="1"/>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44444444444406E-2"/>
          <c:y val="4.2579825871582697E-2"/>
          <c:w val="0.93209876543209902"/>
          <c:h val="0.81544464403889705"/>
        </c:manualLayout>
      </c:layout>
      <c:barChart>
        <c:barDir val="col"/>
        <c:grouping val="clustered"/>
        <c:varyColors val="0"/>
        <c:ser>
          <c:idx val="1"/>
          <c:order val="2"/>
          <c:tx>
            <c:strRef>
              <c:f>Sheet1!$D$1</c:f>
              <c:strCache>
                <c:ptCount val="1"/>
                <c:pt idx="0">
                  <c:v>Recession</c:v>
                </c:pt>
              </c:strCache>
            </c:strRef>
          </c:tx>
          <c:spPr>
            <a:solidFill>
              <a:schemeClr val="accent5">
                <a:lumMod val="60000"/>
                <a:lumOff val="40000"/>
              </a:schemeClr>
            </a:solidFill>
            <a:ln w="18325">
              <a:noFill/>
            </a:ln>
          </c:spPr>
          <c:invertIfNegative val="0"/>
          <c:cat>
            <c:strRef>
              <c:f>Sheet1!$A$2:$A$43</c:f>
              <c:strCache>
                <c:ptCount val="42"/>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strCache>
            </c:strRef>
          </c:cat>
          <c:val>
            <c:numRef>
              <c:f>Sheet1!$D$2:$D$43</c:f>
              <c:numCache>
                <c:formatCode>0</c:formatCode>
                <c:ptCount val="42"/>
                <c:pt idx="0">
                  <c:v>0</c:v>
                </c:pt>
                <c:pt idx="1">
                  <c:v>0</c:v>
                </c:pt>
                <c:pt idx="2">
                  <c:v>0</c:v>
                </c:pt>
                <c:pt idx="3">
                  <c:v>0</c:v>
                </c:pt>
                <c:pt idx="4">
                  <c:v>1</c:v>
                </c:pt>
                <c:pt idx="5">
                  <c:v>1</c:v>
                </c:pt>
                <c:pt idx="6">
                  <c:v>1</c:v>
                </c:pt>
                <c:pt idx="7">
                  <c:v>1</c:v>
                </c:pt>
                <c:pt idx="8">
                  <c:v>1</c:v>
                </c:pt>
                <c:pt idx="9">
                  <c:v>1</c:v>
                </c:pt>
                <c:pt idx="10">
                  <c:v>0</c:v>
                </c:pt>
                <c:pt idx="11">
                  <c:v>0</c:v>
                </c:pt>
                <c:pt idx="12">
                  <c:v>0</c:v>
                </c:pt>
                <c:pt idx="13">
                  <c:v>0</c:v>
                </c:pt>
                <c:pt idx="14">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numCache>
            </c:numRef>
          </c:val>
          <c:extLst>
            <c:ext xmlns:c16="http://schemas.microsoft.com/office/drawing/2014/chart" uri="{C3380CC4-5D6E-409C-BE32-E72D297353CC}">
              <c16:uniqueId val="{00000000-1D21-4CD7-B1C7-F08BD60C056B}"/>
            </c:ext>
          </c:extLst>
        </c:ser>
        <c:dLbls>
          <c:showLegendKey val="0"/>
          <c:showVal val="0"/>
          <c:showCatName val="0"/>
          <c:showSerName val="0"/>
          <c:showPercent val="0"/>
          <c:showBubbleSize val="0"/>
        </c:dLbls>
        <c:gapWidth val="0"/>
        <c:axId val="6270224"/>
        <c:axId val="6236304"/>
      </c:barChart>
      <c:lineChart>
        <c:grouping val="standard"/>
        <c:varyColors val="0"/>
        <c:ser>
          <c:idx val="2"/>
          <c:order val="0"/>
          <c:tx>
            <c:strRef>
              <c:f>Sheet1!$C$1</c:f>
              <c:strCache>
                <c:ptCount val="1"/>
                <c:pt idx="0">
                  <c:v>% change, property ins premiums</c:v>
                </c:pt>
              </c:strCache>
            </c:strRef>
          </c:tx>
          <c:spPr>
            <a:ln w="28575">
              <a:solidFill>
                <a:schemeClr val="accent1"/>
              </a:solidFill>
              <a:prstDash val="solid"/>
            </a:ln>
          </c:spPr>
          <c:marker>
            <c:symbol val="none"/>
          </c:marker>
          <c:cat>
            <c:strRef>
              <c:f>Sheet1!$A$2:$A$45</c:f>
              <c:strCache>
                <c:ptCount val="44"/>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17:Q3F</c:v>
                </c:pt>
                <c:pt idx="43">
                  <c:v>17:Q4F</c:v>
                </c:pt>
              </c:strCache>
            </c:strRef>
          </c:cat>
          <c:val>
            <c:numRef>
              <c:f>Sheet1!$C$2:$C$43</c:f>
              <c:numCache>
                <c:formatCode>General</c:formatCode>
                <c:ptCount val="42"/>
                <c:pt idx="4" formatCode="0.0%">
                  <c:v>0.01</c:v>
                </c:pt>
                <c:pt idx="5" formatCode="0.0%">
                  <c:v>1.2999999999999999E-2</c:v>
                </c:pt>
                <c:pt idx="6" formatCode="0.0%">
                  <c:v>8.8999999999999996E-2</c:v>
                </c:pt>
                <c:pt idx="7" formatCode="0.0%">
                  <c:v>-3.0000000000000001E-3</c:v>
                </c:pt>
                <c:pt idx="8" formatCode="0.0%">
                  <c:v>-1E-3</c:v>
                </c:pt>
                <c:pt idx="9" formatCode="0.0%">
                  <c:v>-2.3E-2</c:v>
                </c:pt>
                <c:pt idx="10" formatCode="0.0%">
                  <c:v>-5.8999999999999997E-2</c:v>
                </c:pt>
                <c:pt idx="11" formatCode="0.0%">
                  <c:v>-5.0999999999999997E-2</c:v>
                </c:pt>
                <c:pt idx="12" formatCode="0.0%">
                  <c:v>-2.7E-2</c:v>
                </c:pt>
                <c:pt idx="13" formatCode="0.0%">
                  <c:v>3.0000000000000001E-3</c:v>
                </c:pt>
                <c:pt idx="14" formatCode="0.0%">
                  <c:v>-5.5E-2</c:v>
                </c:pt>
                <c:pt idx="15" formatCode="0.0%">
                  <c:v>5.0000000000000001E-3</c:v>
                </c:pt>
                <c:pt idx="16" formatCode="0.0%">
                  <c:v>8.9999999999999993E-3</c:v>
                </c:pt>
                <c:pt idx="17" formatCode="0.0%">
                  <c:v>4.2999999999999997E-2</c:v>
                </c:pt>
                <c:pt idx="18" formatCode="0.0%">
                  <c:v>0.191</c:v>
                </c:pt>
                <c:pt idx="19" formatCode="0.0%">
                  <c:v>7.4999999999999997E-2</c:v>
                </c:pt>
                <c:pt idx="20" formatCode="0.0%">
                  <c:v>6.9000000000000006E-2</c:v>
                </c:pt>
                <c:pt idx="21" formatCode="0.0%">
                  <c:v>6.3E-2</c:v>
                </c:pt>
                <c:pt idx="22" formatCode="0.0%">
                  <c:v>1.2999999999999999E-2</c:v>
                </c:pt>
                <c:pt idx="23" formatCode="0.0%">
                  <c:v>4.1000000000000002E-2</c:v>
                </c:pt>
                <c:pt idx="24" formatCode="0.0%">
                  <c:v>5.2999999999999999E-2</c:v>
                </c:pt>
                <c:pt idx="25" formatCode="0.0%">
                  <c:v>1E-3</c:v>
                </c:pt>
                <c:pt idx="26" formatCode="0.0%">
                  <c:v>9.7000000000000003E-2</c:v>
                </c:pt>
                <c:pt idx="27" formatCode="0.0%">
                  <c:v>3.5000000000000003E-2</c:v>
                </c:pt>
                <c:pt idx="28" formatCode="0.0%">
                  <c:v>3.1E-2</c:v>
                </c:pt>
                <c:pt idx="29" formatCode="0.0%">
                  <c:v>5.6000000000000001E-2</c:v>
                </c:pt>
                <c:pt idx="30" formatCode="0.0%">
                  <c:v>-3.1E-2</c:v>
                </c:pt>
                <c:pt idx="31" formatCode="0.0%">
                  <c:v>3.9E-2</c:v>
                </c:pt>
                <c:pt idx="32" formatCode="0.0%">
                  <c:v>2.3E-2</c:v>
                </c:pt>
                <c:pt idx="33" formatCode="0.0%">
                  <c:v>5.2999999999999999E-2</c:v>
                </c:pt>
                <c:pt idx="34" formatCode="0.0%">
                  <c:v>-1.6E-2</c:v>
                </c:pt>
                <c:pt idx="35" formatCode="0.0%">
                  <c:v>5.0000000000000001E-3</c:v>
                </c:pt>
                <c:pt idx="36" formatCode="0.0%">
                  <c:v>4.2000000000000003E-2</c:v>
                </c:pt>
                <c:pt idx="37" formatCode="0.0%">
                  <c:v>1.2999999999999999E-2</c:v>
                </c:pt>
                <c:pt idx="38" formatCode="0.0%">
                  <c:v>-3.6999999999999998E-2</c:v>
                </c:pt>
                <c:pt idx="39" formatCode="0.0%">
                  <c:v>1.0999999999999999E-2</c:v>
                </c:pt>
                <c:pt idx="40" formatCode="0.0%">
                  <c:v>3.6999999999999998E-2</c:v>
                </c:pt>
              </c:numCache>
            </c:numRef>
          </c:val>
          <c:smooth val="0"/>
          <c:extLst>
            <c:ext xmlns:c16="http://schemas.microsoft.com/office/drawing/2014/chart" uri="{C3380CC4-5D6E-409C-BE32-E72D297353CC}">
              <c16:uniqueId val="{00000001-1D21-4CD7-B1C7-F08BD60C056B}"/>
            </c:ext>
          </c:extLst>
        </c:ser>
        <c:ser>
          <c:idx val="0"/>
          <c:order val="1"/>
          <c:tx>
            <c:strRef>
              <c:f>Sheet1!$B$1</c:f>
              <c:strCache>
                <c:ptCount val="1"/>
                <c:pt idx="0">
                  <c:v>% change, fixed investment</c:v>
                </c:pt>
              </c:strCache>
            </c:strRef>
          </c:tx>
          <c:spPr>
            <a:ln w="28575">
              <a:solidFill>
                <a:schemeClr val="accent2"/>
              </a:solidFill>
              <a:prstDash val="solid"/>
            </a:ln>
          </c:spPr>
          <c:marker>
            <c:symbol val="none"/>
          </c:marker>
          <c:cat>
            <c:strRef>
              <c:f>Sheet1!$A$2:$A$45</c:f>
              <c:strCache>
                <c:ptCount val="44"/>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17:Q3F</c:v>
                </c:pt>
                <c:pt idx="43">
                  <c:v>17:Q4F</c:v>
                </c:pt>
              </c:strCache>
            </c:strRef>
          </c:cat>
          <c:val>
            <c:numRef>
              <c:f>Sheet1!$B$2:$B$46</c:f>
              <c:numCache>
                <c:formatCode>0.0%</c:formatCode>
                <c:ptCount val="45"/>
                <c:pt idx="0">
                  <c:v>7.8E-2</c:v>
                </c:pt>
                <c:pt idx="1">
                  <c:v>8.3000000000000004E-2</c:v>
                </c:pt>
                <c:pt idx="2">
                  <c:v>0.08</c:v>
                </c:pt>
                <c:pt idx="3">
                  <c:v>8.3000000000000004E-2</c:v>
                </c:pt>
                <c:pt idx="4">
                  <c:v>6.3E-2</c:v>
                </c:pt>
                <c:pt idx="5">
                  <c:v>3.6999999999999998E-2</c:v>
                </c:pt>
                <c:pt idx="6">
                  <c:v>5.0000000000000001E-3</c:v>
                </c:pt>
                <c:pt idx="7">
                  <c:v>-5.8999999999999997E-2</c:v>
                </c:pt>
                <c:pt idx="8">
                  <c:v>-0.13600000000000001</c:v>
                </c:pt>
                <c:pt idx="9">
                  <c:v>-0.17199999999999999</c:v>
                </c:pt>
                <c:pt idx="10">
                  <c:v>-0.17799999999999999</c:v>
                </c:pt>
                <c:pt idx="11">
                  <c:v>-0.14699999999999999</c:v>
                </c:pt>
                <c:pt idx="12">
                  <c:v>-6.9000000000000006E-2</c:v>
                </c:pt>
                <c:pt idx="13">
                  <c:v>3.0000000000000001E-3</c:v>
                </c:pt>
                <c:pt idx="14">
                  <c:v>4.8000000000000001E-2</c:v>
                </c:pt>
                <c:pt idx="15">
                  <c:v>8.5999999999999993E-2</c:v>
                </c:pt>
                <c:pt idx="16">
                  <c:v>0.08</c:v>
                </c:pt>
                <c:pt idx="17">
                  <c:v>7.6999999999999999E-2</c:v>
                </c:pt>
                <c:pt idx="18">
                  <c:v>0.106</c:v>
                </c:pt>
                <c:pt idx="19">
                  <c:v>0.107</c:v>
                </c:pt>
                <c:pt idx="20">
                  <c:v>0.14499999999999999</c:v>
                </c:pt>
                <c:pt idx="21">
                  <c:v>0.14000000000000001</c:v>
                </c:pt>
                <c:pt idx="22">
                  <c:v>8.5000000000000006E-2</c:v>
                </c:pt>
                <c:pt idx="23">
                  <c:v>6.7000000000000004E-2</c:v>
                </c:pt>
                <c:pt idx="24">
                  <c:v>4.3999999999999997E-2</c:v>
                </c:pt>
                <c:pt idx="25">
                  <c:v>0.03</c:v>
                </c:pt>
                <c:pt idx="26">
                  <c:v>4.1000000000000002E-2</c:v>
                </c:pt>
                <c:pt idx="27">
                  <c:v>5.7000000000000002E-2</c:v>
                </c:pt>
                <c:pt idx="28">
                  <c:v>6.6000000000000003E-2</c:v>
                </c:pt>
                <c:pt idx="29">
                  <c:v>8.4000000000000005E-2</c:v>
                </c:pt>
                <c:pt idx="30">
                  <c:v>0.106</c:v>
                </c:pt>
                <c:pt idx="31">
                  <c:v>7.5999999999999998E-2</c:v>
                </c:pt>
                <c:pt idx="32">
                  <c:v>6.0999999999999999E-2</c:v>
                </c:pt>
                <c:pt idx="33">
                  <c:v>4.1000000000000002E-2</c:v>
                </c:pt>
                <c:pt idx="34">
                  <c:v>1.6E-2</c:v>
                </c:pt>
                <c:pt idx="35">
                  <c:v>4.0000000000000001E-3</c:v>
                </c:pt>
                <c:pt idx="36">
                  <c:v>-1.6E-2</c:v>
                </c:pt>
                <c:pt idx="37">
                  <c:v>-1.4E-2</c:v>
                </c:pt>
                <c:pt idx="38">
                  <c:v>-0.01</c:v>
                </c:pt>
                <c:pt idx="39">
                  <c:v>6.0000000000000001E-3</c:v>
                </c:pt>
                <c:pt idx="40">
                  <c:v>0.04</c:v>
                </c:pt>
                <c:pt idx="41">
                  <c:v>5.2999999999999999E-2</c:v>
                </c:pt>
                <c:pt idx="42">
                  <c:v>0.06</c:v>
                </c:pt>
                <c:pt idx="43">
                  <c:v>7.6999999999999999E-2</c:v>
                </c:pt>
                <c:pt idx="44">
                  <c:v>7.2999999999999995E-2</c:v>
                </c:pt>
              </c:numCache>
            </c:numRef>
          </c:val>
          <c:smooth val="1"/>
          <c:extLst>
            <c:ext xmlns:c16="http://schemas.microsoft.com/office/drawing/2014/chart" uri="{C3380CC4-5D6E-409C-BE32-E72D297353CC}">
              <c16:uniqueId val="{00000002-1D21-4CD7-B1C7-F08BD60C056B}"/>
            </c:ext>
          </c:extLst>
        </c:ser>
        <c:dLbls>
          <c:showLegendKey val="0"/>
          <c:showVal val="0"/>
          <c:showCatName val="0"/>
          <c:showSerName val="0"/>
          <c:showPercent val="0"/>
          <c:showBubbleSize val="0"/>
        </c:dLbls>
        <c:marker val="1"/>
        <c:smooth val="0"/>
        <c:axId val="-41024128"/>
        <c:axId val="6135744"/>
      </c:lineChart>
      <c:catAx>
        <c:axId val="-41024128"/>
        <c:scaling>
          <c:orientation val="minMax"/>
        </c:scaling>
        <c:delete val="0"/>
        <c:axPos val="b"/>
        <c:numFmt formatCode="General" sourceLinked="0"/>
        <c:majorTickMark val="out"/>
        <c:minorTickMark val="none"/>
        <c:tickLblPos val="low"/>
        <c:spPr>
          <a:ln w="9525">
            <a:solidFill>
              <a:srgbClr val="868686"/>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135744"/>
        <c:crossesAt val="0"/>
        <c:auto val="0"/>
        <c:lblAlgn val="ctr"/>
        <c:lblOffset val="100"/>
        <c:tickLblSkip val="4"/>
        <c:tickMarkSkip val="1"/>
        <c:noMultiLvlLbl val="0"/>
      </c:catAx>
      <c:valAx>
        <c:axId val="6135744"/>
        <c:scaling>
          <c:orientation val="minMax"/>
          <c:max val="0.2"/>
          <c:min val="-0.2"/>
        </c:scaling>
        <c:delete val="0"/>
        <c:axPos val="l"/>
        <c:majorGridlines>
          <c:spPr>
            <a:ln w="2291">
              <a:noFill/>
              <a:prstDash val="solid"/>
            </a:ln>
          </c:spPr>
        </c:majorGridlines>
        <c:numFmt formatCode="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1024128"/>
        <c:crossesAt val="1"/>
        <c:crossBetween val="midCat"/>
        <c:majorUnit val="0.1"/>
        <c:minorUnit val="1E-3"/>
      </c:valAx>
      <c:catAx>
        <c:axId val="6270224"/>
        <c:scaling>
          <c:orientation val="minMax"/>
        </c:scaling>
        <c:delete val="1"/>
        <c:axPos val="b"/>
        <c:numFmt formatCode="General" sourceLinked="1"/>
        <c:majorTickMark val="out"/>
        <c:minorTickMark val="none"/>
        <c:tickLblPos val="nextTo"/>
        <c:crossAx val="6236304"/>
        <c:crosses val="autoZero"/>
        <c:auto val="1"/>
        <c:lblAlgn val="ctr"/>
        <c:lblOffset val="100"/>
        <c:noMultiLvlLbl val="0"/>
      </c:catAx>
      <c:valAx>
        <c:axId val="6236304"/>
        <c:scaling>
          <c:orientation val="minMax"/>
          <c:max val="1"/>
          <c:min val="0"/>
        </c:scaling>
        <c:delete val="0"/>
        <c:axPos val="r"/>
        <c:numFmt formatCode="0" sourceLinked="1"/>
        <c:majorTickMark val="none"/>
        <c:minorTickMark val="none"/>
        <c:tickLblPos val="none"/>
        <c:spPr>
          <a:ln w="4581">
            <a:noFill/>
          </a:ln>
        </c:spPr>
        <c:crossAx val="6270224"/>
        <c:crosses val="max"/>
        <c:crossBetween val="between"/>
        <c:majorUnit val="1"/>
      </c:valAx>
      <c:spPr>
        <a:solidFill>
          <a:srgbClr val="FFFFFF"/>
        </a:solidFill>
        <a:ln w="18325">
          <a:noFill/>
        </a:ln>
      </c:spPr>
    </c:plotArea>
    <c:legend>
      <c:legendPos val="t"/>
      <c:legendEntry>
        <c:idx val="0"/>
        <c:txPr>
          <a:bodyPr/>
          <a:lstStyle/>
          <a:p>
            <a:pPr>
              <a:defRPr sz="1200" b="0" i="0" u="none" strike="noStrike" baseline="0">
                <a:solidFill>
                  <a:srgbClr val="000000"/>
                </a:solidFill>
                <a:latin typeface="Arial" charset="0"/>
                <a:ea typeface="Arial" charset="0"/>
                <a:cs typeface="Arial" charset="0"/>
              </a:defRPr>
            </a:pPr>
            <a:endParaRPr lang="en-US"/>
          </a:p>
        </c:txPr>
      </c:legendEntry>
      <c:legendEntry>
        <c:idx val="1"/>
        <c:txPr>
          <a:bodyPr/>
          <a:lstStyle/>
          <a:p>
            <a:pPr>
              <a:defRPr sz="1200" b="0" i="0" u="none" strike="noStrike" baseline="0">
                <a:solidFill>
                  <a:srgbClr val="000000"/>
                </a:solidFill>
                <a:latin typeface="Arial" charset="0"/>
                <a:ea typeface="Arial" charset="0"/>
                <a:cs typeface="Arial" charset="0"/>
              </a:defRPr>
            </a:pPr>
            <a:endParaRPr lang="en-US"/>
          </a:p>
        </c:txPr>
      </c:legendEntry>
      <c:legendEntry>
        <c:idx val="2"/>
        <c:txPr>
          <a:bodyPr/>
          <a:lstStyle/>
          <a:p>
            <a:pPr>
              <a:defRPr sz="1200" b="0" i="0" u="none" strike="noStrike" baseline="0">
                <a:solidFill>
                  <a:srgbClr val="000000"/>
                </a:solidFill>
                <a:latin typeface="Arial" charset="0"/>
                <a:ea typeface="Arial" charset="0"/>
                <a:cs typeface="Arial" charset="0"/>
              </a:defRPr>
            </a:pPr>
            <a:endParaRPr lang="en-US"/>
          </a:p>
        </c:txPr>
      </c:legendEntry>
      <c:layout>
        <c:manualLayout>
          <c:xMode val="edge"/>
          <c:yMode val="edge"/>
          <c:x val="0.57752234538059"/>
          <c:y val="2.4737656765012401E-2"/>
          <c:w val="0.378480405056976"/>
          <c:h val="0.19138852267349685"/>
        </c:manualLayout>
      </c:layout>
      <c:overlay val="0"/>
      <c:spPr>
        <a:solidFill>
          <a:schemeClr val="bg1"/>
        </a:solidFill>
        <a:ln w="2291">
          <a:noFill/>
          <a:prstDash val="solid"/>
        </a:ln>
      </c:spPr>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a:noFill/>
    </a:ln>
  </c:spPr>
  <c:txPr>
    <a:bodyPr/>
    <a:lstStyle/>
    <a:p>
      <a:pPr>
        <a:defRPr sz="1299"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246874927"/>
          <c:y val="3.4026277238601001E-2"/>
          <c:w val="0.88660798149489495"/>
          <c:h val="0.86734061468123003"/>
        </c:manualLayout>
      </c:layout>
      <c:barChart>
        <c:barDir val="col"/>
        <c:grouping val="clustered"/>
        <c:varyColors val="0"/>
        <c:ser>
          <c:idx val="0"/>
          <c:order val="0"/>
          <c:tx>
            <c:strRef>
              <c:f>Sheet1!$B$1</c:f>
              <c:strCache>
                <c:ptCount val="1"/>
                <c:pt idx="0">
                  <c:v>Costs ($000s)</c:v>
                </c:pt>
              </c:strCache>
            </c:strRef>
          </c:tx>
          <c:spPr>
            <a:solidFill>
              <a:schemeClr val="accent1"/>
            </a:solidFill>
          </c:spPr>
          <c:invertIfNegative val="0"/>
          <c:dPt>
            <c:idx val="0"/>
            <c:invertIfNegative val="0"/>
            <c:bubble3D val="0"/>
            <c:spPr>
              <a:solidFill>
                <a:srgbClr val="00B050"/>
              </a:solidFill>
            </c:spPr>
            <c:extLst>
              <c:ext xmlns:c16="http://schemas.microsoft.com/office/drawing/2014/chart" uri="{C3380CC4-5D6E-409C-BE32-E72D297353CC}">
                <c16:uniqueId val="{00000003-6C64-471C-8F81-661FDB8A1ABC}"/>
              </c:ext>
            </c:extLst>
          </c:dPt>
          <c:dPt>
            <c:idx val="1"/>
            <c:invertIfNegative val="0"/>
            <c:bubble3D val="0"/>
            <c:spPr>
              <a:solidFill>
                <a:srgbClr val="FF0000"/>
              </a:solidFill>
            </c:spPr>
            <c:extLst>
              <c:ext xmlns:c16="http://schemas.microsoft.com/office/drawing/2014/chart" uri="{C3380CC4-5D6E-409C-BE32-E72D297353CC}">
                <c16:uniqueId val="{00000004-6C64-471C-8F81-661FDB8A1ABC}"/>
              </c:ext>
            </c:extLst>
          </c:dPt>
          <c:dPt>
            <c:idx val="2"/>
            <c:invertIfNegative val="0"/>
            <c:bubble3D val="0"/>
            <c:spPr>
              <a:solidFill>
                <a:srgbClr val="00B050"/>
              </a:solidFill>
            </c:spPr>
            <c:extLst>
              <c:ext xmlns:c16="http://schemas.microsoft.com/office/drawing/2014/chart" uri="{C3380CC4-5D6E-409C-BE32-E72D297353CC}">
                <c16:uniqueId val="{00000001-6C64-471C-8F81-661FDB8A1ABC}"/>
              </c:ext>
            </c:extLst>
          </c:dPt>
          <c:dPt>
            <c:idx val="3"/>
            <c:invertIfNegative val="0"/>
            <c:bubble3D val="0"/>
            <c:spPr>
              <a:solidFill>
                <a:srgbClr val="FF0000"/>
              </a:solidFill>
            </c:spPr>
            <c:extLst>
              <c:ext xmlns:c16="http://schemas.microsoft.com/office/drawing/2014/chart" uri="{C3380CC4-5D6E-409C-BE32-E72D297353CC}">
                <c16:uniqueId val="{00000005-6C64-471C-8F81-661FDB8A1ABC}"/>
              </c:ext>
            </c:extLst>
          </c:dPt>
          <c:dPt>
            <c:idx val="4"/>
            <c:invertIfNegative val="0"/>
            <c:bubble3D val="0"/>
            <c:spPr>
              <a:solidFill>
                <a:srgbClr val="FF0000"/>
              </a:solidFill>
            </c:spPr>
            <c:extLst>
              <c:ext xmlns:c16="http://schemas.microsoft.com/office/drawing/2014/chart" uri="{C3380CC4-5D6E-409C-BE32-E72D297353CC}">
                <c16:uniqueId val="{00000006-6C64-471C-8F81-661FDB8A1ABC}"/>
              </c:ext>
            </c:extLst>
          </c:dPt>
          <c:dPt>
            <c:idx val="5"/>
            <c:invertIfNegative val="0"/>
            <c:bubble3D val="0"/>
            <c:spPr>
              <a:solidFill>
                <a:srgbClr val="FF0000"/>
              </a:solidFill>
            </c:spPr>
            <c:extLst>
              <c:ext xmlns:c16="http://schemas.microsoft.com/office/drawing/2014/chart" uri="{C3380CC4-5D6E-409C-BE32-E72D297353CC}">
                <c16:uniqueId val="{00000007-6C64-471C-8F81-661FDB8A1ABC}"/>
              </c:ext>
            </c:extLst>
          </c:dPt>
          <c:dPt>
            <c:idx val="6"/>
            <c:invertIfNegative val="0"/>
            <c:bubble3D val="0"/>
            <c:spPr>
              <a:solidFill>
                <a:srgbClr val="00B050"/>
              </a:solidFill>
            </c:spPr>
            <c:extLst>
              <c:ext xmlns:c16="http://schemas.microsoft.com/office/drawing/2014/chart" uri="{C3380CC4-5D6E-409C-BE32-E72D297353CC}">
                <c16:uniqueId val="{00000004-C0F4-4DB2-A308-D8DBC4180399}"/>
              </c:ext>
            </c:extLst>
          </c:dPt>
          <c:dPt>
            <c:idx val="7"/>
            <c:invertIfNegative val="0"/>
            <c:bubble3D val="0"/>
            <c:spPr>
              <a:solidFill>
                <a:srgbClr val="00B050"/>
              </a:solidFill>
            </c:spPr>
            <c:extLst>
              <c:ext xmlns:c16="http://schemas.microsoft.com/office/drawing/2014/chart" uri="{C3380CC4-5D6E-409C-BE32-E72D297353CC}">
                <c16:uniqueId val="{00000005-C0F4-4DB2-A308-D8DBC4180399}"/>
              </c:ext>
            </c:extLst>
          </c:dPt>
          <c:dPt>
            <c:idx val="8"/>
            <c:invertIfNegative val="0"/>
            <c:bubble3D val="0"/>
            <c:spPr>
              <a:solidFill>
                <a:srgbClr val="00B050"/>
              </a:solidFill>
            </c:spPr>
            <c:extLst>
              <c:ext xmlns:c16="http://schemas.microsoft.com/office/drawing/2014/chart" uri="{C3380CC4-5D6E-409C-BE32-E72D297353CC}">
                <c16:uniqueId val="{00000000-6C64-471C-8F81-661FDB8A1ABC}"/>
              </c:ext>
            </c:extLst>
          </c:dPt>
          <c:dPt>
            <c:idx val="9"/>
            <c:invertIfNegative val="0"/>
            <c:bubble3D val="0"/>
            <c:spPr>
              <a:solidFill>
                <a:srgbClr val="FF0000"/>
              </a:solidFill>
            </c:spPr>
            <c:extLst>
              <c:ext xmlns:c16="http://schemas.microsoft.com/office/drawing/2014/chart" uri="{C3380CC4-5D6E-409C-BE32-E72D297353CC}">
                <c16:uniqueId val="{00000002-6C64-471C-8F81-661FDB8A1ABC}"/>
              </c:ext>
            </c:extLst>
          </c:dPt>
          <c:dPt>
            <c:idx val="10"/>
            <c:invertIfNegative val="0"/>
            <c:bubble3D val="0"/>
            <c:spPr>
              <a:solidFill>
                <a:srgbClr val="FF0000"/>
              </a:solidFill>
              <a:ln>
                <a:noFill/>
              </a:ln>
            </c:spPr>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spPr>
              <a:solidFill>
                <a:srgbClr val="337DBE"/>
              </a:solidFill>
            </c:spPr>
            <c:extLst>
              <c:ext xmlns:c16="http://schemas.microsoft.com/office/drawing/2014/chart" uri="{C3380CC4-5D6E-409C-BE32-E72D297353CC}">
                <c16:uniqueId val="{00000003-AC74-493F-90D3-7BC3CBDAB987}"/>
              </c:ext>
            </c:extLst>
          </c:dPt>
          <c:dLbls>
            <c:dLbl>
              <c:idx val="6"/>
              <c:layout>
                <c:manualLayout>
                  <c:x val="-5.4400954147029701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701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0"/>
                  <c:y val="7.1684587813620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1.08801908294058E-16"/>
                  <c:y val="-7.168458781362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Sheet1!$B$2:$B$12</c:f>
              <c:numCache>
                <c:formatCode>"$"#,##0.0</c:formatCode>
                <c:ptCount val="11"/>
                <c:pt idx="0">
                  <c:v>21.6</c:v>
                </c:pt>
                <c:pt idx="1">
                  <c:v>-19.7</c:v>
                </c:pt>
                <c:pt idx="2">
                  <c:v>1.5</c:v>
                </c:pt>
                <c:pt idx="3">
                  <c:v>-8.3000000000000007</c:v>
                </c:pt>
                <c:pt idx="4">
                  <c:v>-35.299999999999997</c:v>
                </c:pt>
                <c:pt idx="5">
                  <c:v>-13.9</c:v>
                </c:pt>
                <c:pt idx="6">
                  <c:v>17.5</c:v>
                </c:pt>
                <c:pt idx="7">
                  <c:v>14.2</c:v>
                </c:pt>
                <c:pt idx="8">
                  <c:v>11.2</c:v>
                </c:pt>
                <c:pt idx="9">
                  <c:v>-2.5</c:v>
                </c:pt>
                <c:pt idx="10">
                  <c:v>-20.6</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30"/>
          <c:min val="-40"/>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875E-2"/>
          <c:y val="7.0937150775175914E-2"/>
          <c:w val="0.95592356609742501"/>
          <c:h val="0.83827493261455499"/>
        </c:manualLayout>
      </c:layout>
      <c:barChart>
        <c:barDir val="col"/>
        <c:grouping val="clustered"/>
        <c:varyColors val="0"/>
        <c:ser>
          <c:idx val="0"/>
          <c:order val="0"/>
          <c:invertIfNegative val="0"/>
          <c:dPt>
            <c:idx val="1"/>
            <c:invertIfNegative val="0"/>
            <c:bubble3D val="0"/>
            <c:spPr>
              <a:solidFill>
                <a:schemeClr val="accent2"/>
              </a:solidFill>
            </c:spPr>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c:ext xmlns:c16="http://schemas.microsoft.com/office/drawing/2014/chart" uri="{C3380CC4-5D6E-409C-BE32-E72D297353CC}">
                <c16:uniqueId val="{00000002-38CA-43DB-B667-FEF873C017BC}"/>
              </c:ext>
            </c:extLst>
          </c:dPt>
          <c:dPt>
            <c:idx val="11"/>
            <c:invertIfNegative val="0"/>
            <c:bubble3D val="0"/>
            <c:spPr>
              <a:solidFill>
                <a:schemeClr val="tx2"/>
              </a:solidFill>
            </c:spPr>
            <c:extLst>
              <c:ext xmlns:c16="http://schemas.microsoft.com/office/drawing/2014/chart" uri="{C3380CC4-5D6E-409C-BE32-E72D297353CC}">
                <c16:uniqueId val="{00000015-67FB-430E-A139-D18F8A7DCA95}"/>
              </c:ext>
            </c:extLst>
          </c:dPt>
          <c:dPt>
            <c:idx val="12"/>
            <c:invertIfNegative val="0"/>
            <c:bubble3D val="0"/>
            <c:spPr>
              <a:solidFill>
                <a:srgbClr val="337DBE"/>
              </a:solidFill>
            </c:spPr>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Pt>
            <c:idx val="17"/>
            <c:invertIfNegative val="0"/>
            <c:bubble3D val="0"/>
            <c:spPr>
              <a:solidFill>
                <a:srgbClr val="7030A0"/>
              </a:solidFill>
            </c:spPr>
            <c:extLst>
              <c:ext xmlns:c16="http://schemas.microsoft.com/office/drawing/2014/chart" uri="{C3380CC4-5D6E-409C-BE32-E72D297353CC}">
                <c16:uniqueId val="{00000019-EEC2-44ED-A755-F552B9A8D3FD}"/>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8CA-43DB-B667-FEF873C017BC}"/>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Sheet1!$A$1:$R$1</c:f>
              <c:strCache>
                <c:ptCount val="18"/>
                <c:pt idx="0">
                  <c:v>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Sheet1!$A$2:$R$2</c:f>
              <c:numCache>
                <c:formatCode>General</c:formatCode>
                <c:ptCount val="18"/>
                <c:pt idx="0">
                  <c:v>110.1</c:v>
                </c:pt>
                <c:pt idx="1">
                  <c:v>115.8</c:v>
                </c:pt>
                <c:pt idx="2">
                  <c:v>107.5</c:v>
                </c:pt>
                <c:pt idx="3">
                  <c:v>100.1</c:v>
                </c:pt>
                <c:pt idx="4">
                  <c:v>98.4</c:v>
                </c:pt>
                <c:pt idx="5">
                  <c:v>100.8</c:v>
                </c:pt>
                <c:pt idx="6">
                  <c:v>92.6</c:v>
                </c:pt>
                <c:pt idx="7">
                  <c:v>95.7</c:v>
                </c:pt>
                <c:pt idx="8">
                  <c:v>101</c:v>
                </c:pt>
                <c:pt idx="9">
                  <c:v>99.3</c:v>
                </c:pt>
                <c:pt idx="10" formatCode="0.0">
                  <c:v>101.1</c:v>
                </c:pt>
                <c:pt idx="11" formatCode="0.0">
                  <c:v>106.5</c:v>
                </c:pt>
                <c:pt idx="12" formatCode="0.0">
                  <c:v>102.5</c:v>
                </c:pt>
                <c:pt idx="13" formatCode="0.0">
                  <c:v>96.4</c:v>
                </c:pt>
                <c:pt idx="14" formatCode="0.0">
                  <c:v>97</c:v>
                </c:pt>
                <c:pt idx="15" formatCode="0.0">
                  <c:v>97.8</c:v>
                </c:pt>
                <c:pt idx="16" formatCode="0.0">
                  <c:v>100.7</c:v>
                </c:pt>
                <c:pt idx="17" formatCode="0.0">
                  <c:v>103.7</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528501496"/>
        <c:axId val="528512472"/>
      </c:barChart>
      <c:catAx>
        <c:axId val="528501496"/>
        <c:scaling>
          <c:orientation val="minMax"/>
        </c:scaling>
        <c:delete val="0"/>
        <c:axPos val="b"/>
        <c:numFmt formatCode="General" sourceLinked="1"/>
        <c:majorTickMark val="out"/>
        <c:minorTickMark val="none"/>
        <c:tickLblPos val="low"/>
        <c:txPr>
          <a:bodyPr rot="0" vert="horz"/>
          <a:lstStyle/>
          <a:p>
            <a:pPr>
              <a:defRPr sz="1200"/>
            </a:pPr>
            <a:endParaRPr lang="en-US"/>
          </a:p>
        </c:txPr>
        <c:crossAx val="528512472"/>
        <c:crossesAt val="100"/>
        <c:auto val="1"/>
        <c:lblAlgn val="ctr"/>
        <c:lblOffset val="20"/>
        <c:tickLblSkip val="1"/>
        <c:tickMarkSkip val="1"/>
        <c:noMultiLvlLbl val="0"/>
      </c:catAx>
      <c:valAx>
        <c:axId val="528512472"/>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52850149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110539965887E-2"/>
          <c:y val="4.6691372072486699E-2"/>
          <c:w val="0.88660798149489495"/>
          <c:h val="0.86734061468123003"/>
        </c:manualLayout>
      </c:layout>
      <c:barChart>
        <c:barDir val="col"/>
        <c:grouping val="clustered"/>
        <c:varyColors val="0"/>
        <c:ser>
          <c:idx val="0"/>
          <c:order val="0"/>
          <c:tx>
            <c:strRef>
              <c:f>Sheet1!$B$1</c:f>
              <c:strCache>
                <c:ptCount val="1"/>
                <c:pt idx="0">
                  <c:v>Costs ($000s)</c:v>
                </c:pt>
              </c:strCache>
            </c:strRef>
          </c:tx>
          <c:spPr>
            <a:solidFill>
              <a:schemeClr val="accent1"/>
            </a:solidFill>
          </c:spPr>
          <c:invertIfNegative val="0"/>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spPr>
              <a:solidFill>
                <a:srgbClr val="337DBE"/>
              </a:solidFill>
            </c:spPr>
            <c:extLst>
              <c:ext xmlns:c16="http://schemas.microsoft.com/office/drawing/2014/chart" uri="{C3380CC4-5D6E-409C-BE32-E72D297353CC}">
                <c16:uniqueId val="{00000003-AC74-493F-90D3-7BC3CBDAB987}"/>
              </c:ext>
            </c:extLst>
          </c:dPt>
          <c:dLbls>
            <c:dLbl>
              <c:idx val="6"/>
              <c:layout>
                <c:manualLayout>
                  <c:x val="-5.4400954147029701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701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0"/>
                  <c:y val="7.1684587813620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1.08801908294058E-16"/>
                  <c:y val="-7.168458781362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c:f>
              <c:strCache>
                <c:ptCount val="29"/>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pt idx="28">
                  <c:v>17</c:v>
                </c:pt>
              </c:strCache>
            </c:strRef>
          </c:cat>
          <c:val>
            <c:numRef>
              <c:f>Sheet1!$B$2:$B$30</c:f>
              <c:numCache>
                <c:formatCode>"$"#,##0.0</c:formatCode>
                <c:ptCount val="29"/>
                <c:pt idx="0">
                  <c:v>14.7</c:v>
                </c:pt>
                <c:pt idx="1">
                  <c:v>5.0999999999999996</c:v>
                </c:pt>
                <c:pt idx="2">
                  <c:v>8.4</c:v>
                </c:pt>
                <c:pt idx="3">
                  <c:v>39.6</c:v>
                </c:pt>
                <c:pt idx="4">
                  <c:v>9.3000000000000007</c:v>
                </c:pt>
                <c:pt idx="5">
                  <c:v>27.7</c:v>
                </c:pt>
                <c:pt idx="6">
                  <c:v>13.2</c:v>
                </c:pt>
                <c:pt idx="7">
                  <c:v>11.5</c:v>
                </c:pt>
                <c:pt idx="8">
                  <c:v>4</c:v>
                </c:pt>
                <c:pt idx="9">
                  <c:v>15.1</c:v>
                </c:pt>
                <c:pt idx="10">
                  <c:v>12.1</c:v>
                </c:pt>
                <c:pt idx="11">
                  <c:v>6.4</c:v>
                </c:pt>
                <c:pt idx="12">
                  <c:v>36.4</c:v>
                </c:pt>
                <c:pt idx="13">
                  <c:v>7.9</c:v>
                </c:pt>
                <c:pt idx="14">
                  <c:v>17.100000000000001</c:v>
                </c:pt>
                <c:pt idx="15">
                  <c:v>35.299999999999997</c:v>
                </c:pt>
                <c:pt idx="16">
                  <c:v>77.099999999999994</c:v>
                </c:pt>
                <c:pt idx="17">
                  <c:v>11.1</c:v>
                </c:pt>
                <c:pt idx="18">
                  <c:v>7.8</c:v>
                </c:pt>
                <c:pt idx="19">
                  <c:v>30.7</c:v>
                </c:pt>
                <c:pt idx="20">
                  <c:v>12</c:v>
                </c:pt>
                <c:pt idx="21">
                  <c:v>15.2</c:v>
                </c:pt>
                <c:pt idx="22">
                  <c:v>35.200000000000003</c:v>
                </c:pt>
                <c:pt idx="23">
                  <c:v>36.799999999999997</c:v>
                </c:pt>
                <c:pt idx="24">
                  <c:v>13.3</c:v>
                </c:pt>
                <c:pt idx="25">
                  <c:v>15.8</c:v>
                </c:pt>
                <c:pt idx="26">
                  <c:v>15.3</c:v>
                </c:pt>
                <c:pt idx="27">
                  <c:v>23.3</c:v>
                </c:pt>
                <c:pt idx="28">
                  <c:v>53.3</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3126992"/>
        <c:axId val="1303443920"/>
      </c:barChart>
      <c:catAx>
        <c:axId val="1303126992"/>
        <c:scaling>
          <c:orientation val="minMax"/>
        </c:scaling>
        <c:delete val="0"/>
        <c:axPos val="b"/>
        <c:numFmt formatCode="General" sourceLinked="0"/>
        <c:majorTickMark val="out"/>
        <c:minorTickMark val="none"/>
        <c:tickLblPos val="low"/>
        <c:crossAx val="1303443920"/>
        <c:crosses val="autoZero"/>
        <c:auto val="1"/>
        <c:lblAlgn val="ctr"/>
        <c:lblOffset val="100"/>
        <c:noMultiLvlLbl val="0"/>
      </c:catAx>
      <c:valAx>
        <c:axId val="1303443920"/>
        <c:scaling>
          <c:orientation val="minMax"/>
          <c:max val="90"/>
          <c:min val="0"/>
        </c:scaling>
        <c:delete val="0"/>
        <c:axPos val="l"/>
        <c:title>
          <c:tx>
            <c:rich>
              <a:bodyPr/>
              <a:lstStyle/>
              <a:p>
                <a:pPr>
                  <a:defRPr/>
                </a:pPr>
                <a:r>
                  <a:rPr lang="en-US" dirty="0"/>
                  <a:t>Billions, 2016 $</a:t>
                </a:r>
              </a:p>
            </c:rich>
          </c:tx>
          <c:overlay val="0"/>
        </c:title>
        <c:numFmt formatCode="&quot;$&quot;#,##0" sourceLinked="0"/>
        <c:majorTickMark val="out"/>
        <c:minorTickMark val="none"/>
        <c:tickLblPos val="nextTo"/>
        <c:crossAx val="1303126992"/>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47754137115805E-2"/>
          <c:y val="8.2051282051281996E-2"/>
          <c:w val="0.880614657210402"/>
          <c:h val="0.74488810480448997"/>
        </c:manualLayout>
      </c:layout>
      <c:lineChart>
        <c:grouping val="standard"/>
        <c:varyColors val="0"/>
        <c:ser>
          <c:idx val="1"/>
          <c:order val="0"/>
          <c:tx>
            <c:strRef>
              <c:f>Sheet1!$A$2</c:f>
              <c:strCache>
                <c:ptCount val="1"/>
                <c:pt idx="0">
                  <c:v>Renter-occupied</c:v>
                </c:pt>
              </c:strCache>
            </c:strRef>
          </c:tx>
          <c:spPr>
            <a:ln w="28575">
              <a:solidFill>
                <a:srgbClr val="337DBE"/>
              </a:solidFill>
              <a:prstDash val="solid"/>
            </a:ln>
          </c:spPr>
          <c:marker>
            <c:symbol val="none"/>
          </c:marker>
          <c:cat>
            <c:strRef>
              <c:f>Sheet1!$B$1:$DK$1</c:f>
              <c:strCache>
                <c:ptCount val="114"/>
                <c:pt idx="0">
                  <c:v>90:Q1</c:v>
                </c:pt>
                <c:pt idx="1">
                  <c:v>90:Q2</c:v>
                </c:pt>
                <c:pt idx="2">
                  <c:v>90:Q3</c:v>
                </c:pt>
                <c:pt idx="3">
                  <c:v>90:Q4</c:v>
                </c:pt>
                <c:pt idx="4">
                  <c:v>91:Q1</c:v>
                </c:pt>
                <c:pt idx="5">
                  <c:v>91:Q2</c:v>
                </c:pt>
                <c:pt idx="6">
                  <c:v>91:Q3</c:v>
                </c:pt>
                <c:pt idx="7">
                  <c:v>91:Q4</c:v>
                </c:pt>
                <c:pt idx="8">
                  <c:v>92:Q1</c:v>
                </c:pt>
                <c:pt idx="9">
                  <c:v>92:Q2</c:v>
                </c:pt>
                <c:pt idx="10">
                  <c:v>92:Q3</c:v>
                </c:pt>
                <c:pt idx="11">
                  <c:v>92:Q4</c:v>
                </c:pt>
                <c:pt idx="12">
                  <c:v>93:Q1</c:v>
                </c:pt>
                <c:pt idx="13">
                  <c:v>93:Q2</c:v>
                </c:pt>
                <c:pt idx="14">
                  <c:v>93:Q3</c:v>
                </c:pt>
                <c:pt idx="15">
                  <c:v>93:Q4</c:v>
                </c:pt>
                <c:pt idx="16">
                  <c:v>94:Q1</c:v>
                </c:pt>
                <c:pt idx="17">
                  <c:v>94:Q2</c:v>
                </c:pt>
                <c:pt idx="18">
                  <c:v>94:Q3</c:v>
                </c:pt>
                <c:pt idx="19">
                  <c:v>94:Q4</c:v>
                </c:pt>
                <c:pt idx="20">
                  <c:v>95:Q1</c:v>
                </c:pt>
                <c:pt idx="21">
                  <c:v>95:Q2</c:v>
                </c:pt>
                <c:pt idx="22">
                  <c:v>95:Q3</c:v>
                </c:pt>
                <c:pt idx="23">
                  <c:v>95:Q4</c:v>
                </c:pt>
                <c:pt idx="24">
                  <c:v>96:Q1</c:v>
                </c:pt>
                <c:pt idx="25">
                  <c:v>96:Q2</c:v>
                </c:pt>
                <c:pt idx="26">
                  <c:v>96:Q3</c:v>
                </c:pt>
                <c:pt idx="27">
                  <c:v>96:Q4</c:v>
                </c:pt>
                <c:pt idx="28">
                  <c:v>97:Q1</c:v>
                </c:pt>
                <c:pt idx="29">
                  <c:v>97:Q2</c:v>
                </c:pt>
                <c:pt idx="30">
                  <c:v>97:Q3</c:v>
                </c:pt>
                <c:pt idx="31">
                  <c:v>97:Q4</c:v>
                </c:pt>
                <c:pt idx="32">
                  <c:v>98:Q1</c:v>
                </c:pt>
                <c:pt idx="33">
                  <c:v>98:Q2</c:v>
                </c:pt>
                <c:pt idx="34">
                  <c:v>98:Q3</c:v>
                </c:pt>
                <c:pt idx="35">
                  <c:v>98:Q4</c:v>
                </c:pt>
                <c:pt idx="36">
                  <c:v>99:Q1</c:v>
                </c:pt>
                <c:pt idx="37">
                  <c:v>99:Q2</c:v>
                </c:pt>
                <c:pt idx="38">
                  <c:v>99:Q3</c:v>
                </c:pt>
                <c:pt idx="39">
                  <c:v>99:Q4</c:v>
                </c:pt>
                <c:pt idx="40">
                  <c:v>00:Q1</c:v>
                </c:pt>
                <c:pt idx="41">
                  <c:v>00:Q2</c:v>
                </c:pt>
                <c:pt idx="42">
                  <c:v>00:Q3</c:v>
                </c:pt>
                <c:pt idx="43">
                  <c:v>00:Q4</c:v>
                </c:pt>
                <c:pt idx="44">
                  <c:v>01:Q1</c:v>
                </c:pt>
                <c:pt idx="45">
                  <c:v>01:Q2</c:v>
                </c:pt>
                <c:pt idx="46">
                  <c:v>01:Q3</c:v>
                </c:pt>
                <c:pt idx="47">
                  <c:v>01:Q4</c:v>
                </c:pt>
                <c:pt idx="48">
                  <c:v>02:Q1</c:v>
                </c:pt>
                <c:pt idx="49">
                  <c:v>02:Q2</c:v>
                </c:pt>
                <c:pt idx="50">
                  <c:v>02:Q3</c:v>
                </c:pt>
                <c:pt idx="51">
                  <c:v>02:Q4</c:v>
                </c:pt>
                <c:pt idx="52">
                  <c:v>03:Q1</c:v>
                </c:pt>
                <c:pt idx="53">
                  <c:v>03:Q2</c:v>
                </c:pt>
                <c:pt idx="54">
                  <c:v>03:Q3</c:v>
                </c:pt>
                <c:pt idx="55">
                  <c:v>03:Q4</c:v>
                </c:pt>
                <c:pt idx="56">
                  <c:v>04:Q1</c:v>
                </c:pt>
                <c:pt idx="57">
                  <c:v>04:Q2</c:v>
                </c:pt>
                <c:pt idx="58">
                  <c:v>04:Q3</c:v>
                </c:pt>
                <c:pt idx="59">
                  <c:v>04:Q4</c:v>
                </c:pt>
                <c:pt idx="60">
                  <c:v>05:Q1</c:v>
                </c:pt>
                <c:pt idx="61">
                  <c:v>05:Q2</c:v>
                </c:pt>
                <c:pt idx="62">
                  <c:v>05:Q3</c:v>
                </c:pt>
                <c:pt idx="63">
                  <c:v>05:Q4</c:v>
                </c:pt>
                <c:pt idx="64">
                  <c:v>06:Q1</c:v>
                </c:pt>
                <c:pt idx="65">
                  <c:v>06:Q2</c:v>
                </c:pt>
                <c:pt idx="66">
                  <c:v>06:Q3</c:v>
                </c:pt>
                <c:pt idx="67">
                  <c:v>06:Q4</c:v>
                </c:pt>
                <c:pt idx="68">
                  <c:v>07:Q1</c:v>
                </c:pt>
                <c:pt idx="69">
                  <c:v>07:Q2</c:v>
                </c:pt>
                <c:pt idx="70">
                  <c:v>07:Q3</c:v>
                </c:pt>
                <c:pt idx="71">
                  <c:v>07:Q4</c:v>
                </c:pt>
                <c:pt idx="72">
                  <c:v>08:Q1</c:v>
                </c:pt>
                <c:pt idx="73">
                  <c:v>08:Q2</c:v>
                </c:pt>
                <c:pt idx="74">
                  <c:v>08:Q3</c:v>
                </c:pt>
                <c:pt idx="75">
                  <c:v>08:Q4</c:v>
                </c:pt>
                <c:pt idx="76">
                  <c:v>09:Q1</c:v>
                </c:pt>
                <c:pt idx="77">
                  <c:v>09:Q2</c:v>
                </c:pt>
                <c:pt idx="78">
                  <c:v>09:Q3</c:v>
                </c:pt>
                <c:pt idx="79">
                  <c:v>09:Q4</c:v>
                </c:pt>
                <c:pt idx="80">
                  <c:v>10:Q1</c:v>
                </c:pt>
                <c:pt idx="81">
                  <c:v>10:Q2</c:v>
                </c:pt>
                <c:pt idx="82">
                  <c:v>10:Q3</c:v>
                </c:pt>
                <c:pt idx="83">
                  <c:v>10:Q4</c:v>
                </c:pt>
                <c:pt idx="84">
                  <c:v>11:Q1</c:v>
                </c:pt>
                <c:pt idx="85">
                  <c:v>11:Q2</c:v>
                </c:pt>
                <c:pt idx="86">
                  <c:v>11:Q3</c:v>
                </c:pt>
                <c:pt idx="87">
                  <c:v>11:Q4</c:v>
                </c:pt>
                <c:pt idx="88">
                  <c:v>12:Q1</c:v>
                </c:pt>
                <c:pt idx="89">
                  <c:v>12:Q2</c:v>
                </c:pt>
                <c:pt idx="90">
                  <c:v>12:Q3</c:v>
                </c:pt>
                <c:pt idx="91">
                  <c:v>12:Q4</c:v>
                </c:pt>
                <c:pt idx="92">
                  <c:v>13:Q1</c:v>
                </c:pt>
                <c:pt idx="93">
                  <c:v>13:Q2</c:v>
                </c:pt>
                <c:pt idx="94">
                  <c:v>13:Q3</c:v>
                </c:pt>
                <c:pt idx="95">
                  <c:v>13:Q4</c:v>
                </c:pt>
                <c:pt idx="96">
                  <c:v>14:Q1</c:v>
                </c:pt>
                <c:pt idx="97">
                  <c:v>14:Q2</c:v>
                </c:pt>
                <c:pt idx="98">
                  <c:v>14:Q3</c:v>
                </c:pt>
                <c:pt idx="99">
                  <c:v>14:Q4</c:v>
                </c:pt>
                <c:pt idx="100">
                  <c:v>15:Q1</c:v>
                </c:pt>
                <c:pt idx="101">
                  <c:v>15:Q2</c:v>
                </c:pt>
                <c:pt idx="102">
                  <c:v>15:Q3</c:v>
                </c:pt>
                <c:pt idx="103">
                  <c:v>15:Q4</c:v>
                </c:pt>
                <c:pt idx="104">
                  <c:v>16:Q1</c:v>
                </c:pt>
                <c:pt idx="105">
                  <c:v>16:Q2</c:v>
                </c:pt>
                <c:pt idx="106">
                  <c:v>16:Q3</c:v>
                </c:pt>
                <c:pt idx="107">
                  <c:v>16:Q4</c:v>
                </c:pt>
                <c:pt idx="108">
                  <c:v>16:Q3</c:v>
                </c:pt>
                <c:pt idx="109">
                  <c:v>16:Q4</c:v>
                </c:pt>
                <c:pt idx="110">
                  <c:v>17:Q1</c:v>
                </c:pt>
                <c:pt idx="111">
                  <c:v>17:Q2</c:v>
                </c:pt>
                <c:pt idx="112">
                  <c:v>17:Q3</c:v>
                </c:pt>
                <c:pt idx="113">
                  <c:v>17:Q4</c:v>
                </c:pt>
              </c:strCache>
            </c:strRef>
          </c:cat>
          <c:val>
            <c:numRef>
              <c:f>Sheet1!$B$2:$DK$2</c:f>
              <c:numCache>
                <c:formatCode>0.00</c:formatCode>
                <c:ptCount val="114"/>
                <c:pt idx="0">
                  <c:v>33.707999999999998</c:v>
                </c:pt>
                <c:pt idx="1">
                  <c:v>34.216999999999999</c:v>
                </c:pt>
                <c:pt idx="2">
                  <c:v>34.081000000000003</c:v>
                </c:pt>
                <c:pt idx="3">
                  <c:v>33.896999999999998</c:v>
                </c:pt>
                <c:pt idx="4">
                  <c:v>34.296999999999997</c:v>
                </c:pt>
                <c:pt idx="5">
                  <c:v>34.353999999999999</c:v>
                </c:pt>
                <c:pt idx="6">
                  <c:v>34.155999999999999</c:v>
                </c:pt>
                <c:pt idx="7">
                  <c:v>34.161999999999999</c:v>
                </c:pt>
                <c:pt idx="8">
                  <c:v>34.549999999999997</c:v>
                </c:pt>
                <c:pt idx="9">
                  <c:v>34.859000000000002</c:v>
                </c:pt>
                <c:pt idx="10">
                  <c:v>34.466999999999999</c:v>
                </c:pt>
                <c:pt idx="11">
                  <c:v>34.396000000000001</c:v>
                </c:pt>
                <c:pt idx="12">
                  <c:v>35.267000000000003</c:v>
                </c:pt>
                <c:pt idx="13">
                  <c:v>35.079000000000001</c:v>
                </c:pt>
                <c:pt idx="14">
                  <c:v>35.097999999999999</c:v>
                </c:pt>
                <c:pt idx="15">
                  <c:v>35.292999999999999</c:v>
                </c:pt>
                <c:pt idx="16">
                  <c:v>35.459000000000003</c:v>
                </c:pt>
                <c:pt idx="17">
                  <c:v>35.585999999999999</c:v>
                </c:pt>
                <c:pt idx="18">
                  <c:v>35.536000000000001</c:v>
                </c:pt>
                <c:pt idx="19">
                  <c:v>35.646000000000001</c:v>
                </c:pt>
                <c:pt idx="20">
                  <c:v>35.722000000000001</c:v>
                </c:pt>
                <c:pt idx="21">
                  <c:v>35.264000000000003</c:v>
                </c:pt>
                <c:pt idx="22">
                  <c:v>34.988999999999997</c:v>
                </c:pt>
                <c:pt idx="23">
                  <c:v>35.008000000000003</c:v>
                </c:pt>
                <c:pt idx="24">
                  <c:v>35.018999999999998</c:v>
                </c:pt>
                <c:pt idx="25">
                  <c:v>34.935000000000002</c:v>
                </c:pt>
                <c:pt idx="26">
                  <c:v>34.832000000000001</c:v>
                </c:pt>
                <c:pt idx="27">
                  <c:v>34.987000000000002</c:v>
                </c:pt>
                <c:pt idx="28">
                  <c:v>35.204999999999998</c:v>
                </c:pt>
                <c:pt idx="29">
                  <c:v>34.951999999999998</c:v>
                </c:pt>
                <c:pt idx="30">
                  <c:v>34.877000000000002</c:v>
                </c:pt>
                <c:pt idx="31">
                  <c:v>35.200000000000003</c:v>
                </c:pt>
                <c:pt idx="32">
                  <c:v>35.132300000000001</c:v>
                </c:pt>
                <c:pt idx="33">
                  <c:v>35.173999999999999</c:v>
                </c:pt>
                <c:pt idx="34">
                  <c:v>34.348999999999997</c:v>
                </c:pt>
                <c:pt idx="35">
                  <c:v>34.938000000000002</c:v>
                </c:pt>
                <c:pt idx="36">
                  <c:v>34.823</c:v>
                </c:pt>
                <c:pt idx="37">
                  <c:v>35</c:v>
                </c:pt>
                <c:pt idx="38">
                  <c:v>34.664000000000001</c:v>
                </c:pt>
                <c:pt idx="39">
                  <c:v>34.831000000000003</c:v>
                </c:pt>
                <c:pt idx="40">
                  <c:v>34.591999999999999</c:v>
                </c:pt>
                <c:pt idx="41">
                  <c:v>34.537999999999997</c:v>
                </c:pt>
                <c:pt idx="42">
                  <c:v>34.162999999999997</c:v>
                </c:pt>
                <c:pt idx="43">
                  <c:v>34.587000000000003</c:v>
                </c:pt>
                <c:pt idx="44">
                  <c:v>34.662999999999997</c:v>
                </c:pt>
                <c:pt idx="45">
                  <c:v>34.512999999999998</c:v>
                </c:pt>
                <c:pt idx="46">
                  <c:v>34.073</c:v>
                </c:pt>
                <c:pt idx="47">
                  <c:v>34.417999999999999</c:v>
                </c:pt>
                <c:pt idx="48">
                  <c:v>33.61</c:v>
                </c:pt>
                <c:pt idx="49">
                  <c:v>34.01</c:v>
                </c:pt>
                <c:pt idx="50">
                  <c:v>33.692</c:v>
                </c:pt>
                <c:pt idx="51">
                  <c:v>33.436999999999998</c:v>
                </c:pt>
                <c:pt idx="52">
                  <c:v>33.762</c:v>
                </c:pt>
                <c:pt idx="53">
                  <c:v>33.734999999999999</c:v>
                </c:pt>
                <c:pt idx="54">
                  <c:v>33.320999999999998</c:v>
                </c:pt>
                <c:pt idx="55">
                  <c:v>33.207999999999998</c:v>
                </c:pt>
                <c:pt idx="56">
                  <c:v>33.204000000000001</c:v>
                </c:pt>
                <c:pt idx="57">
                  <c:v>32.616999999999997</c:v>
                </c:pt>
                <c:pt idx="58">
                  <c:v>33.097999999999999</c:v>
                </c:pt>
                <c:pt idx="59">
                  <c:v>33.133000000000003</c:v>
                </c:pt>
                <c:pt idx="60">
                  <c:v>33.267000000000003</c:v>
                </c:pt>
                <c:pt idx="61">
                  <c:v>33.875999999999998</c:v>
                </c:pt>
                <c:pt idx="62">
                  <c:v>33.843000000000004</c:v>
                </c:pt>
                <c:pt idx="63">
                  <c:v>33.725000000000001</c:v>
                </c:pt>
                <c:pt idx="64">
                  <c:v>34.405999999999999</c:v>
                </c:pt>
                <c:pt idx="65">
                  <c:v>34.222999999999999</c:v>
                </c:pt>
                <c:pt idx="66">
                  <c:v>33.984000000000002</c:v>
                </c:pt>
                <c:pt idx="67">
                  <c:v>34.168999999999997</c:v>
                </c:pt>
                <c:pt idx="68">
                  <c:v>34.698</c:v>
                </c:pt>
                <c:pt idx="69">
                  <c:v>35.058</c:v>
                </c:pt>
                <c:pt idx="70">
                  <c:v>35.118000000000002</c:v>
                </c:pt>
                <c:pt idx="71">
                  <c:v>35.713999999999999</c:v>
                </c:pt>
                <c:pt idx="72">
                  <c:v>35.677999999999997</c:v>
                </c:pt>
                <c:pt idx="73">
                  <c:v>35.512999999999998</c:v>
                </c:pt>
                <c:pt idx="74">
                  <c:v>35.834000000000003</c:v>
                </c:pt>
                <c:pt idx="75">
                  <c:v>36.345999999999997</c:v>
                </c:pt>
                <c:pt idx="76">
                  <c:v>36.426000000000002</c:v>
                </c:pt>
                <c:pt idx="77">
                  <c:v>36.512</c:v>
                </c:pt>
                <c:pt idx="78">
                  <c:v>36.119</c:v>
                </c:pt>
                <c:pt idx="79">
                  <c:v>36.673000000000002</c:v>
                </c:pt>
                <c:pt idx="80">
                  <c:v>36.784999999999997</c:v>
                </c:pt>
                <c:pt idx="81">
                  <c:v>37.118000000000002</c:v>
                </c:pt>
                <c:pt idx="82">
                  <c:v>37.04</c:v>
                </c:pt>
                <c:pt idx="83">
                  <c:v>37.668999999999997</c:v>
                </c:pt>
                <c:pt idx="84">
                  <c:v>37.673999999999999</c:v>
                </c:pt>
                <c:pt idx="85">
                  <c:v>38.341999999999999</c:v>
                </c:pt>
                <c:pt idx="86">
                  <c:v>38.298999999999999</c:v>
                </c:pt>
                <c:pt idx="87">
                  <c:v>38.771000000000001</c:v>
                </c:pt>
                <c:pt idx="88">
                  <c:v>39.521000000000001</c:v>
                </c:pt>
                <c:pt idx="89">
                  <c:v>39.369</c:v>
                </c:pt>
                <c:pt idx="90">
                  <c:v>39.619</c:v>
                </c:pt>
                <c:pt idx="91">
                  <c:v>39.825000000000003</c:v>
                </c:pt>
                <c:pt idx="92">
                  <c:v>40.131999999999998</c:v>
                </c:pt>
                <c:pt idx="93">
                  <c:v>40.134999999999998</c:v>
                </c:pt>
                <c:pt idx="94">
                  <c:v>39.866</c:v>
                </c:pt>
                <c:pt idx="95">
                  <c:v>40.018000000000001</c:v>
                </c:pt>
                <c:pt idx="96">
                  <c:v>40.332999999999998</c:v>
                </c:pt>
                <c:pt idx="97">
                  <c:v>40.668999999999997</c:v>
                </c:pt>
                <c:pt idx="98">
                  <c:v>41.07</c:v>
                </c:pt>
                <c:pt idx="99">
                  <c:v>42.04</c:v>
                </c:pt>
                <c:pt idx="100">
                  <c:v>42.222000000000001</c:v>
                </c:pt>
                <c:pt idx="101">
                  <c:v>42.88</c:v>
                </c:pt>
                <c:pt idx="102">
                  <c:v>42.609000000000002</c:v>
                </c:pt>
                <c:pt idx="103">
                  <c:v>42.581000000000003</c:v>
                </c:pt>
                <c:pt idx="104">
                  <c:v>42.85</c:v>
                </c:pt>
                <c:pt idx="105">
                  <c:v>43.86</c:v>
                </c:pt>
                <c:pt idx="106">
                  <c:v>43.26</c:v>
                </c:pt>
                <c:pt idx="107" formatCode="General">
                  <c:v>43.04</c:v>
                </c:pt>
                <c:pt idx="108">
                  <c:v>43.244</c:v>
                </c:pt>
                <c:pt idx="109" formatCode="General">
                  <c:v>43.183</c:v>
                </c:pt>
                <c:pt idx="110">
                  <c:v>43.244</c:v>
                </c:pt>
                <c:pt idx="111">
                  <c:v>43.183</c:v>
                </c:pt>
                <c:pt idx="112">
                  <c:v>42.939</c:v>
                </c:pt>
                <c:pt idx="113">
                  <c:v>43</c:v>
                </c:pt>
              </c:numCache>
            </c:numRef>
          </c:val>
          <c:smooth val="0"/>
          <c:extLst>
            <c:ext xmlns:c16="http://schemas.microsoft.com/office/drawing/2014/chart" uri="{C3380CC4-5D6E-409C-BE32-E72D297353CC}">
              <c16:uniqueId val="{00000000-4081-4F1E-B32F-BAC08DDB6AA3}"/>
            </c:ext>
          </c:extLst>
        </c:ser>
        <c:dLbls>
          <c:showLegendKey val="0"/>
          <c:showVal val="0"/>
          <c:showCatName val="0"/>
          <c:showSerName val="0"/>
          <c:showPercent val="0"/>
          <c:showBubbleSize val="0"/>
        </c:dLbls>
        <c:marker val="1"/>
        <c:smooth val="0"/>
        <c:axId val="47531296"/>
        <c:axId val="47536176"/>
      </c:lineChart>
      <c:lineChart>
        <c:grouping val="standard"/>
        <c:varyColors val="0"/>
        <c:ser>
          <c:idx val="0"/>
          <c:order val="1"/>
          <c:tx>
            <c:strRef>
              <c:f>Sheet1!$A$3</c:f>
              <c:strCache>
                <c:ptCount val="1"/>
                <c:pt idx="0">
                  <c:v>Owner-occupied</c:v>
                </c:pt>
              </c:strCache>
            </c:strRef>
          </c:tx>
          <c:spPr>
            <a:ln w="28575">
              <a:solidFill>
                <a:schemeClr val="accent3"/>
              </a:solidFill>
              <a:prstDash val="solid"/>
            </a:ln>
          </c:spPr>
          <c:marker>
            <c:symbol val="none"/>
          </c:marker>
          <c:cat>
            <c:strRef>
              <c:f>Sheet1!$B$1:$DK$1</c:f>
              <c:strCache>
                <c:ptCount val="114"/>
                <c:pt idx="0">
                  <c:v>90:Q1</c:v>
                </c:pt>
                <c:pt idx="1">
                  <c:v>90:Q2</c:v>
                </c:pt>
                <c:pt idx="2">
                  <c:v>90:Q3</c:v>
                </c:pt>
                <c:pt idx="3">
                  <c:v>90:Q4</c:v>
                </c:pt>
                <c:pt idx="4">
                  <c:v>91:Q1</c:v>
                </c:pt>
                <c:pt idx="5">
                  <c:v>91:Q2</c:v>
                </c:pt>
                <c:pt idx="6">
                  <c:v>91:Q3</c:v>
                </c:pt>
                <c:pt idx="7">
                  <c:v>91:Q4</c:v>
                </c:pt>
                <c:pt idx="8">
                  <c:v>92:Q1</c:v>
                </c:pt>
                <c:pt idx="9">
                  <c:v>92:Q2</c:v>
                </c:pt>
                <c:pt idx="10">
                  <c:v>92:Q3</c:v>
                </c:pt>
                <c:pt idx="11">
                  <c:v>92:Q4</c:v>
                </c:pt>
                <c:pt idx="12">
                  <c:v>93:Q1</c:v>
                </c:pt>
                <c:pt idx="13">
                  <c:v>93:Q2</c:v>
                </c:pt>
                <c:pt idx="14">
                  <c:v>93:Q3</c:v>
                </c:pt>
                <c:pt idx="15">
                  <c:v>93:Q4</c:v>
                </c:pt>
                <c:pt idx="16">
                  <c:v>94:Q1</c:v>
                </c:pt>
                <c:pt idx="17">
                  <c:v>94:Q2</c:v>
                </c:pt>
                <c:pt idx="18">
                  <c:v>94:Q3</c:v>
                </c:pt>
                <c:pt idx="19">
                  <c:v>94:Q4</c:v>
                </c:pt>
                <c:pt idx="20">
                  <c:v>95:Q1</c:v>
                </c:pt>
                <c:pt idx="21">
                  <c:v>95:Q2</c:v>
                </c:pt>
                <c:pt idx="22">
                  <c:v>95:Q3</c:v>
                </c:pt>
                <c:pt idx="23">
                  <c:v>95:Q4</c:v>
                </c:pt>
                <c:pt idx="24">
                  <c:v>96:Q1</c:v>
                </c:pt>
                <c:pt idx="25">
                  <c:v>96:Q2</c:v>
                </c:pt>
                <c:pt idx="26">
                  <c:v>96:Q3</c:v>
                </c:pt>
                <c:pt idx="27">
                  <c:v>96:Q4</c:v>
                </c:pt>
                <c:pt idx="28">
                  <c:v>97:Q1</c:v>
                </c:pt>
                <c:pt idx="29">
                  <c:v>97:Q2</c:v>
                </c:pt>
                <c:pt idx="30">
                  <c:v>97:Q3</c:v>
                </c:pt>
                <c:pt idx="31">
                  <c:v>97:Q4</c:v>
                </c:pt>
                <c:pt idx="32">
                  <c:v>98:Q1</c:v>
                </c:pt>
                <c:pt idx="33">
                  <c:v>98:Q2</c:v>
                </c:pt>
                <c:pt idx="34">
                  <c:v>98:Q3</c:v>
                </c:pt>
                <c:pt idx="35">
                  <c:v>98:Q4</c:v>
                </c:pt>
                <c:pt idx="36">
                  <c:v>99:Q1</c:v>
                </c:pt>
                <c:pt idx="37">
                  <c:v>99:Q2</c:v>
                </c:pt>
                <c:pt idx="38">
                  <c:v>99:Q3</c:v>
                </c:pt>
                <c:pt idx="39">
                  <c:v>99:Q4</c:v>
                </c:pt>
                <c:pt idx="40">
                  <c:v>00:Q1</c:v>
                </c:pt>
                <c:pt idx="41">
                  <c:v>00:Q2</c:v>
                </c:pt>
                <c:pt idx="42">
                  <c:v>00:Q3</c:v>
                </c:pt>
                <c:pt idx="43">
                  <c:v>00:Q4</c:v>
                </c:pt>
                <c:pt idx="44">
                  <c:v>01:Q1</c:v>
                </c:pt>
                <c:pt idx="45">
                  <c:v>01:Q2</c:v>
                </c:pt>
                <c:pt idx="46">
                  <c:v>01:Q3</c:v>
                </c:pt>
                <c:pt idx="47">
                  <c:v>01:Q4</c:v>
                </c:pt>
                <c:pt idx="48">
                  <c:v>02:Q1</c:v>
                </c:pt>
                <c:pt idx="49">
                  <c:v>02:Q2</c:v>
                </c:pt>
                <c:pt idx="50">
                  <c:v>02:Q3</c:v>
                </c:pt>
                <c:pt idx="51">
                  <c:v>02:Q4</c:v>
                </c:pt>
                <c:pt idx="52">
                  <c:v>03:Q1</c:v>
                </c:pt>
                <c:pt idx="53">
                  <c:v>03:Q2</c:v>
                </c:pt>
                <c:pt idx="54">
                  <c:v>03:Q3</c:v>
                </c:pt>
                <c:pt idx="55">
                  <c:v>03:Q4</c:v>
                </c:pt>
                <c:pt idx="56">
                  <c:v>04:Q1</c:v>
                </c:pt>
                <c:pt idx="57">
                  <c:v>04:Q2</c:v>
                </c:pt>
                <c:pt idx="58">
                  <c:v>04:Q3</c:v>
                </c:pt>
                <c:pt idx="59">
                  <c:v>04:Q4</c:v>
                </c:pt>
                <c:pt idx="60">
                  <c:v>05:Q1</c:v>
                </c:pt>
                <c:pt idx="61">
                  <c:v>05:Q2</c:v>
                </c:pt>
                <c:pt idx="62">
                  <c:v>05:Q3</c:v>
                </c:pt>
                <c:pt idx="63">
                  <c:v>05:Q4</c:v>
                </c:pt>
                <c:pt idx="64">
                  <c:v>06:Q1</c:v>
                </c:pt>
                <c:pt idx="65">
                  <c:v>06:Q2</c:v>
                </c:pt>
                <c:pt idx="66">
                  <c:v>06:Q3</c:v>
                </c:pt>
                <c:pt idx="67">
                  <c:v>06:Q4</c:v>
                </c:pt>
                <c:pt idx="68">
                  <c:v>07:Q1</c:v>
                </c:pt>
                <c:pt idx="69">
                  <c:v>07:Q2</c:v>
                </c:pt>
                <c:pt idx="70">
                  <c:v>07:Q3</c:v>
                </c:pt>
                <c:pt idx="71">
                  <c:v>07:Q4</c:v>
                </c:pt>
                <c:pt idx="72">
                  <c:v>08:Q1</c:v>
                </c:pt>
                <c:pt idx="73">
                  <c:v>08:Q2</c:v>
                </c:pt>
                <c:pt idx="74">
                  <c:v>08:Q3</c:v>
                </c:pt>
                <c:pt idx="75">
                  <c:v>08:Q4</c:v>
                </c:pt>
                <c:pt idx="76">
                  <c:v>09:Q1</c:v>
                </c:pt>
                <c:pt idx="77">
                  <c:v>09:Q2</c:v>
                </c:pt>
                <c:pt idx="78">
                  <c:v>09:Q3</c:v>
                </c:pt>
                <c:pt idx="79">
                  <c:v>09:Q4</c:v>
                </c:pt>
                <c:pt idx="80">
                  <c:v>10:Q1</c:v>
                </c:pt>
                <c:pt idx="81">
                  <c:v>10:Q2</c:v>
                </c:pt>
                <c:pt idx="82">
                  <c:v>10:Q3</c:v>
                </c:pt>
                <c:pt idx="83">
                  <c:v>10:Q4</c:v>
                </c:pt>
                <c:pt idx="84">
                  <c:v>11:Q1</c:v>
                </c:pt>
                <c:pt idx="85">
                  <c:v>11:Q2</c:v>
                </c:pt>
                <c:pt idx="86">
                  <c:v>11:Q3</c:v>
                </c:pt>
                <c:pt idx="87">
                  <c:v>11:Q4</c:v>
                </c:pt>
                <c:pt idx="88">
                  <c:v>12:Q1</c:v>
                </c:pt>
                <c:pt idx="89">
                  <c:v>12:Q2</c:v>
                </c:pt>
                <c:pt idx="90">
                  <c:v>12:Q3</c:v>
                </c:pt>
                <c:pt idx="91">
                  <c:v>12:Q4</c:v>
                </c:pt>
                <c:pt idx="92">
                  <c:v>13:Q1</c:v>
                </c:pt>
                <c:pt idx="93">
                  <c:v>13:Q2</c:v>
                </c:pt>
                <c:pt idx="94">
                  <c:v>13:Q3</c:v>
                </c:pt>
                <c:pt idx="95">
                  <c:v>13:Q4</c:v>
                </c:pt>
                <c:pt idx="96">
                  <c:v>14:Q1</c:v>
                </c:pt>
                <c:pt idx="97">
                  <c:v>14:Q2</c:v>
                </c:pt>
                <c:pt idx="98">
                  <c:v>14:Q3</c:v>
                </c:pt>
                <c:pt idx="99">
                  <c:v>14:Q4</c:v>
                </c:pt>
                <c:pt idx="100">
                  <c:v>15:Q1</c:v>
                </c:pt>
                <c:pt idx="101">
                  <c:v>15:Q2</c:v>
                </c:pt>
                <c:pt idx="102">
                  <c:v>15:Q3</c:v>
                </c:pt>
                <c:pt idx="103">
                  <c:v>15:Q4</c:v>
                </c:pt>
                <c:pt idx="104">
                  <c:v>16:Q1</c:v>
                </c:pt>
                <c:pt idx="105">
                  <c:v>16:Q2</c:v>
                </c:pt>
                <c:pt idx="106">
                  <c:v>16:Q3</c:v>
                </c:pt>
                <c:pt idx="107">
                  <c:v>16:Q4</c:v>
                </c:pt>
                <c:pt idx="108">
                  <c:v>16:Q3</c:v>
                </c:pt>
                <c:pt idx="109">
                  <c:v>16:Q4</c:v>
                </c:pt>
                <c:pt idx="110">
                  <c:v>17:Q1</c:v>
                </c:pt>
                <c:pt idx="111">
                  <c:v>17:Q2</c:v>
                </c:pt>
                <c:pt idx="112">
                  <c:v>17:Q3</c:v>
                </c:pt>
                <c:pt idx="113">
                  <c:v>17:Q4</c:v>
                </c:pt>
              </c:strCache>
            </c:strRef>
          </c:cat>
          <c:val>
            <c:numRef>
              <c:f>Sheet1!$B$3:$DK$3</c:f>
              <c:numCache>
                <c:formatCode>0.00</c:formatCode>
                <c:ptCount val="114"/>
                <c:pt idx="0">
                  <c:v>60.005000000000003</c:v>
                </c:pt>
                <c:pt idx="1">
                  <c:v>59.984999999999999</c:v>
                </c:pt>
                <c:pt idx="2">
                  <c:v>60.515000000000001</c:v>
                </c:pt>
                <c:pt idx="3">
                  <c:v>60.488</c:v>
                </c:pt>
                <c:pt idx="4">
                  <c:v>60.685000000000002</c:v>
                </c:pt>
                <c:pt idx="5">
                  <c:v>60.844000000000001</c:v>
                </c:pt>
                <c:pt idx="6">
                  <c:v>61.298000000000002</c:v>
                </c:pt>
                <c:pt idx="7">
                  <c:v>61.213999999999999</c:v>
                </c:pt>
                <c:pt idx="8">
                  <c:v>61.435000000000002</c:v>
                </c:pt>
                <c:pt idx="9">
                  <c:v>61.591000000000001</c:v>
                </c:pt>
                <c:pt idx="10">
                  <c:v>61.959000000000003</c:v>
                </c:pt>
                <c:pt idx="11">
                  <c:v>62.305999999999997</c:v>
                </c:pt>
                <c:pt idx="12">
                  <c:v>61.783999999999999</c:v>
                </c:pt>
                <c:pt idx="13">
                  <c:v>62.168999999999997</c:v>
                </c:pt>
                <c:pt idx="14">
                  <c:v>62.99</c:v>
                </c:pt>
                <c:pt idx="15">
                  <c:v>63.189</c:v>
                </c:pt>
                <c:pt idx="16">
                  <c:v>62.521999999999998</c:v>
                </c:pt>
                <c:pt idx="17">
                  <c:v>62.683999999999997</c:v>
                </c:pt>
                <c:pt idx="18">
                  <c:v>63.390999999999998</c:v>
                </c:pt>
                <c:pt idx="19">
                  <c:v>63.646999999999998</c:v>
                </c:pt>
                <c:pt idx="20">
                  <c:v>64.05</c:v>
                </c:pt>
                <c:pt idx="21">
                  <c:v>64.668000000000006</c:v>
                </c:pt>
                <c:pt idx="22">
                  <c:v>64.885000000000005</c:v>
                </c:pt>
                <c:pt idx="23">
                  <c:v>65.355000000000004</c:v>
                </c:pt>
                <c:pt idx="24">
                  <c:v>65.453000000000003</c:v>
                </c:pt>
                <c:pt idx="25">
                  <c:v>66.147000000000006</c:v>
                </c:pt>
                <c:pt idx="26">
                  <c:v>66.287999999999997</c:v>
                </c:pt>
                <c:pt idx="27">
                  <c:v>66.277000000000001</c:v>
                </c:pt>
                <c:pt idx="28">
                  <c:v>66.497</c:v>
                </c:pt>
                <c:pt idx="29">
                  <c:v>67.093999999999994</c:v>
                </c:pt>
                <c:pt idx="30">
                  <c:v>67.555999999999997</c:v>
                </c:pt>
                <c:pt idx="31">
                  <c:v>67.424000000000007</c:v>
                </c:pt>
                <c:pt idx="32">
                  <c:v>67.962999999999994</c:v>
                </c:pt>
                <c:pt idx="33">
                  <c:v>68.346999999999994</c:v>
                </c:pt>
                <c:pt idx="34">
                  <c:v>69.143000000000001</c:v>
                </c:pt>
                <c:pt idx="35">
                  <c:v>69.096999999999994</c:v>
                </c:pt>
                <c:pt idx="36">
                  <c:v>69.638000000000005</c:v>
                </c:pt>
                <c:pt idx="37">
                  <c:v>69.819999999999993</c:v>
                </c:pt>
                <c:pt idx="38">
                  <c:v>70.475999999999999</c:v>
                </c:pt>
                <c:pt idx="39">
                  <c:v>70.454999999999998</c:v>
                </c:pt>
                <c:pt idx="40">
                  <c:v>70.700999999999993</c:v>
                </c:pt>
                <c:pt idx="41">
                  <c:v>70.757999999999996</c:v>
                </c:pt>
                <c:pt idx="42">
                  <c:v>71.637</c:v>
                </c:pt>
                <c:pt idx="43">
                  <c:v>71.906000000000006</c:v>
                </c:pt>
                <c:pt idx="44">
                  <c:v>72.131</c:v>
                </c:pt>
                <c:pt idx="45">
                  <c:v>72.251999999999995</c:v>
                </c:pt>
                <c:pt idx="46">
                  <c:v>72.774000000000001</c:v>
                </c:pt>
                <c:pt idx="47">
                  <c:v>73.215000000000003</c:v>
                </c:pt>
                <c:pt idx="48">
                  <c:v>70.811000000000007</c:v>
                </c:pt>
                <c:pt idx="49">
                  <c:v>70.933999999999997</c:v>
                </c:pt>
                <c:pt idx="50">
                  <c:v>71.465000000000003</c:v>
                </c:pt>
                <c:pt idx="51">
                  <c:v>71.903000000000006</c:v>
                </c:pt>
                <c:pt idx="52">
                  <c:v>71.644999999999996</c:v>
                </c:pt>
                <c:pt idx="53">
                  <c:v>71.739999999999995</c:v>
                </c:pt>
                <c:pt idx="54">
                  <c:v>72.177999999999997</c:v>
                </c:pt>
                <c:pt idx="55">
                  <c:v>72.650000000000006</c:v>
                </c:pt>
                <c:pt idx="56">
                  <c:v>72.665999999999997</c:v>
                </c:pt>
                <c:pt idx="57">
                  <c:v>73.448999999999998</c:v>
                </c:pt>
                <c:pt idx="58">
                  <c:v>73.772000000000006</c:v>
                </c:pt>
                <c:pt idx="59">
                  <c:v>74.412999999999997</c:v>
                </c:pt>
                <c:pt idx="60">
                  <c:v>74.488</c:v>
                </c:pt>
                <c:pt idx="61">
                  <c:v>73.974000000000004</c:v>
                </c:pt>
                <c:pt idx="62">
                  <c:v>74.587999999999994</c:v>
                </c:pt>
                <c:pt idx="63">
                  <c:v>75.162999999999997</c:v>
                </c:pt>
                <c:pt idx="64">
                  <c:v>74.882999999999996</c:v>
                </c:pt>
                <c:pt idx="65">
                  <c:v>75.227000000000004</c:v>
                </c:pt>
                <c:pt idx="66">
                  <c:v>75.646000000000001</c:v>
                </c:pt>
                <c:pt idx="67">
                  <c:v>75.763000000000005</c:v>
                </c:pt>
                <c:pt idx="68">
                  <c:v>75.006</c:v>
                </c:pt>
                <c:pt idx="69">
                  <c:v>75.283000000000001</c:v>
                </c:pt>
                <c:pt idx="70">
                  <c:v>75.180999999999997</c:v>
                </c:pt>
                <c:pt idx="71">
                  <c:v>75.164000000000001</c:v>
                </c:pt>
                <c:pt idx="72">
                  <c:v>75.144999999999996</c:v>
                </c:pt>
                <c:pt idx="73">
                  <c:v>75.715000000000003</c:v>
                </c:pt>
                <c:pt idx="74">
                  <c:v>75.896000000000001</c:v>
                </c:pt>
                <c:pt idx="75">
                  <c:v>75.507999999999996</c:v>
                </c:pt>
                <c:pt idx="76">
                  <c:v>74.941999999999993</c:v>
                </c:pt>
                <c:pt idx="77">
                  <c:v>75.606999999999999</c:v>
                </c:pt>
                <c:pt idx="78">
                  <c:v>75.338999999999999</c:v>
                </c:pt>
                <c:pt idx="79">
                  <c:v>75.037999999999997</c:v>
                </c:pt>
                <c:pt idx="80">
                  <c:v>75.064999999999998</c:v>
                </c:pt>
                <c:pt idx="81">
                  <c:v>75.096999999999994</c:v>
                </c:pt>
                <c:pt idx="82">
                  <c:v>74.873999999999995</c:v>
                </c:pt>
                <c:pt idx="83">
                  <c:v>74.781999999999996</c:v>
                </c:pt>
                <c:pt idx="84">
                  <c:v>74.491</c:v>
                </c:pt>
                <c:pt idx="85">
                  <c:v>74.131</c:v>
                </c:pt>
                <c:pt idx="86">
                  <c:v>75.25</c:v>
                </c:pt>
                <c:pt idx="87">
                  <c:v>75.314999999999998</c:v>
                </c:pt>
                <c:pt idx="88">
                  <c:v>74.600999999999999</c:v>
                </c:pt>
                <c:pt idx="89">
                  <c:v>74.831999999999994</c:v>
                </c:pt>
                <c:pt idx="90">
                  <c:v>75.075999999999993</c:v>
                </c:pt>
                <c:pt idx="91">
                  <c:v>75.209000000000003</c:v>
                </c:pt>
                <c:pt idx="92">
                  <c:v>74.510999999999996</c:v>
                </c:pt>
                <c:pt idx="93">
                  <c:v>74.543000000000006</c:v>
                </c:pt>
                <c:pt idx="94">
                  <c:v>74.900999999999996</c:v>
                </c:pt>
                <c:pt idx="95">
                  <c:v>74.963999999999999</c:v>
                </c:pt>
                <c:pt idx="96">
                  <c:v>74.373000000000005</c:v>
                </c:pt>
                <c:pt idx="97">
                  <c:v>74.457999999999998</c:v>
                </c:pt>
                <c:pt idx="98">
                  <c:v>74.239999999999995</c:v>
                </c:pt>
                <c:pt idx="99">
                  <c:v>74.61</c:v>
                </c:pt>
                <c:pt idx="100">
                  <c:v>74.018000000000001</c:v>
                </c:pt>
                <c:pt idx="101">
                  <c:v>74.41</c:v>
                </c:pt>
                <c:pt idx="102">
                  <c:v>74.745000000000005</c:v>
                </c:pt>
                <c:pt idx="103">
                  <c:v>75.194000000000003</c:v>
                </c:pt>
                <c:pt idx="104">
                  <c:v>74.66</c:v>
                </c:pt>
                <c:pt idx="105">
                  <c:v>74.42</c:v>
                </c:pt>
                <c:pt idx="106">
                  <c:v>75.34</c:v>
                </c:pt>
                <c:pt idx="107" formatCode="General">
                  <c:v>75.599999999999994</c:v>
                </c:pt>
                <c:pt idx="108">
                  <c:v>75.555999999999997</c:v>
                </c:pt>
                <c:pt idx="109" formatCode="General">
                  <c:v>75.715999999999994</c:v>
                </c:pt>
                <c:pt idx="110">
                  <c:v>75.555999999999997</c:v>
                </c:pt>
                <c:pt idx="111">
                  <c:v>75.715999999999994</c:v>
                </c:pt>
                <c:pt idx="112">
                  <c:v>76.146000000000001</c:v>
                </c:pt>
                <c:pt idx="113">
                  <c:v>77.185000000000002</c:v>
                </c:pt>
              </c:numCache>
            </c:numRef>
          </c:val>
          <c:smooth val="0"/>
          <c:extLst>
            <c:ext xmlns:c16="http://schemas.microsoft.com/office/drawing/2014/chart" uri="{C3380CC4-5D6E-409C-BE32-E72D297353CC}">
              <c16:uniqueId val="{00000001-4081-4F1E-B32F-BAC08DDB6AA3}"/>
            </c:ext>
          </c:extLst>
        </c:ser>
        <c:dLbls>
          <c:showLegendKey val="0"/>
          <c:showVal val="0"/>
          <c:showCatName val="0"/>
          <c:showSerName val="0"/>
          <c:showPercent val="0"/>
          <c:showBubbleSize val="0"/>
        </c:dLbls>
        <c:marker val="1"/>
        <c:smooth val="0"/>
        <c:axId val="47540816"/>
        <c:axId val="47544976"/>
      </c:lineChart>
      <c:catAx>
        <c:axId val="47531296"/>
        <c:scaling>
          <c:orientation val="minMax"/>
        </c:scaling>
        <c:delete val="0"/>
        <c:axPos val="b"/>
        <c:numFmt formatCode="General" sourceLinked="1"/>
        <c:majorTickMark val="out"/>
        <c:minorTickMark val="none"/>
        <c:tickLblPos val="nextTo"/>
        <c:spPr>
          <a:ln w="9525">
            <a:solidFill>
              <a:srgbClr val="868686"/>
            </a:solidFill>
            <a:prstDash val="solid"/>
          </a:ln>
        </c:spPr>
        <c:txPr>
          <a:bodyPr rot="-5400000" vert="horz"/>
          <a:lstStyle/>
          <a:p>
            <a:pPr>
              <a:defRPr sz="1200" b="0" i="0" u="none" strike="noStrike" baseline="0">
                <a:solidFill>
                  <a:srgbClr val="000000"/>
                </a:solidFill>
                <a:latin typeface="Arial" charset="0"/>
                <a:ea typeface="Arial" charset="0"/>
                <a:cs typeface="Arial" charset="0"/>
              </a:defRPr>
            </a:pPr>
            <a:endParaRPr lang="en-US"/>
          </a:p>
        </c:txPr>
        <c:crossAx val="47536176"/>
        <c:crosses val="autoZero"/>
        <c:auto val="0"/>
        <c:lblAlgn val="ctr"/>
        <c:lblOffset val="100"/>
        <c:tickLblSkip val="4"/>
        <c:tickMarkSkip val="1"/>
        <c:noMultiLvlLbl val="0"/>
      </c:catAx>
      <c:valAx>
        <c:axId val="47536176"/>
        <c:scaling>
          <c:orientation val="minMax"/>
          <c:min val="32"/>
        </c:scaling>
        <c:delete val="0"/>
        <c:axPos val="l"/>
        <c:numFmt formatCode="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rgbClr val="337DBE"/>
                </a:solidFill>
                <a:latin typeface="Arial" charset="0"/>
                <a:ea typeface="Arial" charset="0"/>
                <a:cs typeface="Arial" charset="0"/>
              </a:defRPr>
            </a:pPr>
            <a:endParaRPr lang="en-US"/>
          </a:p>
        </c:txPr>
        <c:crossAx val="47531296"/>
        <c:crosses val="autoZero"/>
        <c:crossBetween val="between"/>
      </c:valAx>
      <c:catAx>
        <c:axId val="47540816"/>
        <c:scaling>
          <c:orientation val="minMax"/>
        </c:scaling>
        <c:delete val="1"/>
        <c:axPos val="b"/>
        <c:numFmt formatCode="General" sourceLinked="1"/>
        <c:majorTickMark val="out"/>
        <c:minorTickMark val="none"/>
        <c:tickLblPos val="nextTo"/>
        <c:crossAx val="47544976"/>
        <c:crosses val="autoZero"/>
        <c:auto val="0"/>
        <c:lblAlgn val="ctr"/>
        <c:lblOffset val="100"/>
        <c:noMultiLvlLbl val="0"/>
      </c:catAx>
      <c:valAx>
        <c:axId val="47544976"/>
        <c:scaling>
          <c:orientation val="minMax"/>
          <c:max val="78"/>
          <c:min val="58"/>
        </c:scaling>
        <c:delete val="0"/>
        <c:axPos val="r"/>
        <c:numFmt formatCode="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chemeClr val="accent3"/>
                </a:solidFill>
                <a:latin typeface="Arial" charset="0"/>
                <a:ea typeface="Arial" charset="0"/>
                <a:cs typeface="Arial" charset="0"/>
              </a:defRPr>
            </a:pPr>
            <a:endParaRPr lang="en-US"/>
          </a:p>
        </c:txPr>
        <c:crossAx val="47540816"/>
        <c:crosses val="max"/>
        <c:crossBetween val="between"/>
        <c:majorUnit val="2"/>
      </c:valAx>
      <c:spPr>
        <a:noFill/>
        <a:ln w="0">
          <a:noFill/>
          <a:prstDash val="solid"/>
        </a:ln>
      </c:spPr>
    </c:plotArea>
    <c:legend>
      <c:legendPos val="t"/>
      <c:layout>
        <c:manualLayout>
          <c:xMode val="edge"/>
          <c:yMode val="edge"/>
          <c:x val="0.40818369270892702"/>
          <c:y val="8.4229385054241296E-2"/>
          <c:w val="0.45845541262994"/>
          <c:h val="0.11239446083372"/>
        </c:manualLayout>
      </c:layout>
      <c:overlay val="0"/>
      <c:spPr>
        <a:noFill/>
        <a:ln w="2978">
          <a:noFill/>
          <a:prstDash val="solid"/>
        </a:ln>
      </c:spPr>
      <c:txPr>
        <a:bodyPr/>
        <a:lstStyle/>
        <a:p>
          <a:pPr>
            <a:defRPr sz="1200" b="0" i="0" u="none" strike="noStrike" baseline="0">
              <a:solidFill>
                <a:srgbClr val="000000"/>
              </a:solidFill>
              <a:latin typeface="Arial" charset="0"/>
              <a:ea typeface="Arial" charset="0"/>
              <a:cs typeface="Arial" charset="0"/>
            </a:defRPr>
          </a:pPr>
          <a:endParaRPr lang="en-US"/>
        </a:p>
      </c:txPr>
    </c:legend>
    <c:plotVisOnly val="1"/>
    <c:dispBlanksAs val="gap"/>
    <c:showDLblsOverMax val="0"/>
  </c:chart>
  <c:spPr>
    <a:noFill/>
    <a:ln>
      <a:noFill/>
    </a:ln>
  </c:spPr>
  <c:txPr>
    <a:bodyPr/>
    <a:lstStyle/>
    <a:p>
      <a:pPr>
        <a:defRPr sz="1126" b="1" i="0" u="none" strike="noStrike" baseline="0">
          <a:solidFill>
            <a:srgbClr val="000000"/>
          </a:solidFill>
          <a:latin typeface="Calibri"/>
          <a:ea typeface="Calibri"/>
          <a:cs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Chg, Miles Driven</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FB-4976-A9B6-7683964B18C0}"/>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FFB-4976-A9B6-7683964B18C0}"/>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Sheet1!$A$2:$A$19</c:f>
              <c:numCache>
                <c:formatCode>0</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2.462686567164174E-2</c:v>
                </c:pt>
                <c:pt idx="1">
                  <c:v>1.8208302986161717E-2</c:v>
                </c:pt>
                <c:pt idx="2">
                  <c:v>2.1459227467811148E-2</c:v>
                </c:pt>
                <c:pt idx="3">
                  <c:v>1.225490196078427E-2</c:v>
                </c:pt>
                <c:pt idx="4">
                  <c:v>2.5250778277412733E-2</c:v>
                </c:pt>
                <c:pt idx="5">
                  <c:v>8.4345479082321706E-3</c:v>
                </c:pt>
                <c:pt idx="6">
                  <c:v>8.3640013382402234E-3</c:v>
                </c:pt>
                <c:pt idx="7">
                  <c:v>5.6403450564035396E-3</c:v>
                </c:pt>
                <c:pt idx="8">
                  <c:v>-1.8145826459914249E-2</c:v>
                </c:pt>
                <c:pt idx="9">
                  <c:v>-6.7204301075268758E-3</c:v>
                </c:pt>
                <c:pt idx="10">
                  <c:v>3.721244925575018E-3</c:v>
                </c:pt>
                <c:pt idx="11">
                  <c:v>-5.3926525109537771E-3</c:v>
                </c:pt>
                <c:pt idx="12">
                  <c:v>6.4384954252796334E-3</c:v>
                </c:pt>
                <c:pt idx="13">
                  <c:v>6.3973063973064015E-3</c:v>
                </c:pt>
                <c:pt idx="14">
                  <c:v>1.271328203412514E-2</c:v>
                </c:pt>
                <c:pt idx="15">
                  <c:v>3.4027089527585153E-2</c:v>
                </c:pt>
                <c:pt idx="16">
                  <c:v>2.8000000000000001E-2</c:v>
                </c:pt>
                <c:pt idx="17">
                  <c:v>1.24E-2</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664367552"/>
        <c:axId val="664377344"/>
      </c:barChart>
      <c:valAx>
        <c:axId val="664377344"/>
        <c:scaling>
          <c:orientation val="minMax"/>
          <c:max val="4.0000000000000008E-2"/>
          <c:min val="-2.5000000000000005E-2"/>
        </c:scaling>
        <c:delete val="0"/>
        <c:axPos val="r"/>
        <c:numFmt formatCode="0.0%" sourceLinked="1"/>
        <c:majorTickMark val="out"/>
        <c:minorTickMark val="none"/>
        <c:tickLblPos val="low"/>
        <c:spPr>
          <a:ln>
            <a:noFill/>
          </a:ln>
        </c:spPr>
        <c:crossAx val="664367552"/>
        <c:crosses val="max"/>
        <c:crossBetween val="between"/>
      </c:valAx>
      <c:catAx>
        <c:axId val="664367552"/>
        <c:scaling>
          <c:orientation val="minMax"/>
        </c:scaling>
        <c:delete val="0"/>
        <c:axPos val="b"/>
        <c:numFmt formatCode="0" sourceLinked="1"/>
        <c:majorTickMark val="none"/>
        <c:minorTickMark val="none"/>
        <c:tickLblPos val="low"/>
        <c:txPr>
          <a:bodyPr rot="-5400000" vert="horz"/>
          <a:lstStyle/>
          <a:p>
            <a:pPr>
              <a:defRPr/>
            </a:pPr>
            <a:endParaRPr lang="en-US"/>
          </a:p>
        </c:txPr>
        <c:crossAx val="664377344"/>
        <c:crosses val="autoZero"/>
        <c:auto val="0"/>
        <c:lblAlgn val="ctr"/>
        <c:lblOffset val="100"/>
        <c:tickLblSkip val="1"/>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196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Sheet1!$A$2:$A$50</c:f>
              <c:strCache>
                <c:ptCount val="49"/>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pt idx="44">
                  <c:v>17:Q1</c:v>
                </c:pt>
                <c:pt idx="45">
                  <c:v>17:Q2</c:v>
                </c:pt>
                <c:pt idx="46">
                  <c:v>17:Q3</c:v>
                </c:pt>
                <c:pt idx="47">
                  <c:v>17:Q4</c:v>
                </c:pt>
                <c:pt idx="48">
                  <c:v>18:Q1</c:v>
                </c:pt>
              </c:strCache>
            </c:strRef>
          </c:cat>
          <c:val>
            <c:numRef>
              <c:f>Sheet1!$B$2:$B$50</c:f>
              <c:numCache>
                <c:formatCode>#,##0</c:formatCode>
                <c:ptCount val="49"/>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3159</c:v>
                </c:pt>
                <c:pt idx="41">
                  <c:v>3179</c:v>
                </c:pt>
                <c:pt idx="42">
                  <c:v>3204</c:v>
                </c:pt>
                <c:pt idx="43">
                  <c:v>3218</c:v>
                </c:pt>
                <c:pt idx="44">
                  <c:v>3181.3530000000001</c:v>
                </c:pt>
                <c:pt idx="45">
                  <c:v>3188.951</c:v>
                </c:pt>
                <c:pt idx="46">
                  <c:v>3200.598</c:v>
                </c:pt>
                <c:pt idx="47">
                  <c:v>3209</c:v>
                </c:pt>
              </c:numCache>
            </c:numRef>
          </c:val>
          <c:smooth val="0"/>
          <c:extLst>
            <c:ext xmlns:c16="http://schemas.microsoft.com/office/drawing/2014/chart" uri="{C3380CC4-5D6E-409C-BE32-E72D297353CC}">
              <c16:uniqueId val="{00000000-9920-444E-BFAE-3BE8FB3529B9}"/>
            </c:ext>
          </c:extLst>
        </c:ser>
        <c:dLbls>
          <c:showLegendKey val="0"/>
          <c:showVal val="0"/>
          <c:showCatName val="0"/>
          <c:showSerName val="0"/>
          <c:showPercent val="0"/>
          <c:showBubbleSize val="0"/>
        </c:dLbls>
        <c:marker val="1"/>
        <c:smooth val="0"/>
        <c:axId val="664381152"/>
        <c:axId val="664375168"/>
      </c:lineChart>
      <c:lineChart>
        <c:grouping val="standard"/>
        <c:varyColors val="0"/>
        <c:ser>
          <c:idx val="0"/>
          <c:order val="1"/>
          <c:tx>
            <c:strRef>
              <c:f>Sheet1!$C$1</c:f>
              <c:strCache>
                <c:ptCount val="1"/>
                <c:pt idx="0">
                  <c:v># Employed (right axis)</c:v>
                </c:pt>
              </c:strCache>
            </c:strRef>
          </c:tx>
          <c:spPr>
            <a:ln w="31750"/>
          </c:spPr>
          <c:marker>
            <c:symbol val="none"/>
          </c:marker>
          <c:cat>
            <c:strRef>
              <c:f>Sheet1!$A$2:$A$50</c:f>
              <c:strCache>
                <c:ptCount val="49"/>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pt idx="44">
                  <c:v>17:Q1</c:v>
                </c:pt>
                <c:pt idx="45">
                  <c:v>17:Q2</c:v>
                </c:pt>
                <c:pt idx="46">
                  <c:v>17:Q3</c:v>
                </c:pt>
                <c:pt idx="47">
                  <c:v>17:Q4</c:v>
                </c:pt>
                <c:pt idx="48">
                  <c:v>18:Q1</c:v>
                </c:pt>
              </c:strCache>
            </c:strRef>
          </c:cat>
          <c:val>
            <c:numRef>
              <c:f>Sheet1!$C$2:$C$50</c:f>
              <c:numCache>
                <c:formatCode>_(* #,##0.0_);_(* \(#,##0.0\);_(* "-"??_);_(@_)</c:formatCode>
                <c:ptCount val="49"/>
                <c:pt idx="0">
                  <c:v>135.756</c:v>
                </c:pt>
                <c:pt idx="1">
                  <c:v>136.27500000000001</c:v>
                </c:pt>
                <c:pt idx="2">
                  <c:v>136.71700000000001</c:v>
                </c:pt>
                <c:pt idx="3">
                  <c:v>137.083</c:v>
                </c:pt>
                <c:pt idx="4">
                  <c:v>137.62899999999999</c:v>
                </c:pt>
                <c:pt idx="5">
                  <c:v>137.98500000000001</c:v>
                </c:pt>
                <c:pt idx="6">
                  <c:v>138.065</c:v>
                </c:pt>
                <c:pt idx="7">
                  <c:v>138.31</c:v>
                </c:pt>
                <c:pt idx="8">
                  <c:v>138.28299999999999</c:v>
                </c:pt>
                <c:pt idx="9">
                  <c:v>137.71600000000001</c:v>
                </c:pt>
                <c:pt idx="10">
                  <c:v>136.78299999999999</c:v>
                </c:pt>
                <c:pt idx="11">
                  <c:v>134.84200000000001</c:v>
                </c:pt>
                <c:pt idx="12">
                  <c:v>132.54900000000001</c:v>
                </c:pt>
                <c:pt idx="13">
                  <c:v>131.02199999999999</c:v>
                </c:pt>
                <c:pt idx="14">
                  <c:v>130.255</c:v>
                </c:pt>
                <c:pt idx="15">
                  <c:v>129.78100000000001</c:v>
                </c:pt>
                <c:pt idx="16">
                  <c:v>129.91900000000001</c:v>
                </c:pt>
                <c:pt idx="17">
                  <c:v>130.52199999999999</c:v>
                </c:pt>
                <c:pt idx="18">
                  <c:v>130.36500000000001</c:v>
                </c:pt>
                <c:pt idx="19">
                  <c:v>130.834</c:v>
                </c:pt>
                <c:pt idx="20">
                  <c:v>131.31399999999999</c:v>
                </c:pt>
                <c:pt idx="21">
                  <c:v>131.952</c:v>
                </c:pt>
                <c:pt idx="22">
                  <c:v>132.369</c:v>
                </c:pt>
                <c:pt idx="23">
                  <c:v>132.92400000000001</c:v>
                </c:pt>
                <c:pt idx="24">
                  <c:v>133.76900000000001</c:v>
                </c:pt>
                <c:pt idx="25">
                  <c:v>134.02600000000001</c:v>
                </c:pt>
                <c:pt idx="26">
                  <c:v>134.54900000000001</c:v>
                </c:pt>
                <c:pt idx="27">
                  <c:v>135.07499999999999</c:v>
                </c:pt>
                <c:pt idx="28">
                  <c:v>135.703</c:v>
                </c:pt>
                <c:pt idx="29">
                  <c:v>136.28</c:v>
                </c:pt>
                <c:pt idx="30">
                  <c:v>136.852</c:v>
                </c:pt>
                <c:pt idx="31">
                  <c:v>137.376</c:v>
                </c:pt>
                <c:pt idx="32">
                  <c:v>137.99299999999999</c:v>
                </c:pt>
                <c:pt idx="33">
                  <c:v>138.86199999999999</c:v>
                </c:pt>
                <c:pt idx="34">
                  <c:v>139.56800000000001</c:v>
                </c:pt>
                <c:pt idx="35">
                  <c:v>140.381</c:v>
                </c:pt>
                <c:pt idx="36">
                  <c:v>140.93700000000001</c:v>
                </c:pt>
                <c:pt idx="37">
                  <c:v>141.73599999999999</c:v>
                </c:pt>
                <c:pt idx="38">
                  <c:v>142.244</c:v>
                </c:pt>
                <c:pt idx="39">
                  <c:v>143.09299999999999</c:v>
                </c:pt>
                <c:pt idx="40">
                  <c:v>143.68799999999999</c:v>
                </c:pt>
                <c:pt idx="41">
                  <c:v>144.18100000000001</c:v>
                </c:pt>
                <c:pt idx="42">
                  <c:v>144.94499999999999</c:v>
                </c:pt>
                <c:pt idx="43">
                  <c:v>145.44</c:v>
                </c:pt>
                <c:pt idx="44">
                  <c:v>145.96899999999999</c:v>
                </c:pt>
                <c:pt idx="45">
                  <c:v>146.54</c:v>
                </c:pt>
                <c:pt idx="46">
                  <c:v>146.96</c:v>
                </c:pt>
                <c:pt idx="47">
                  <c:v>147.63</c:v>
                </c:pt>
                <c:pt idx="48">
                  <c:v>148.26</c:v>
                </c:pt>
              </c:numCache>
            </c:numRef>
          </c:val>
          <c:smooth val="0"/>
          <c:extLst>
            <c:ext xmlns:c16="http://schemas.microsoft.com/office/drawing/2014/chart" uri="{C3380CC4-5D6E-409C-BE32-E72D297353CC}">
              <c16:uniqueId val="{00000001-9920-444E-BFAE-3BE8FB3529B9}"/>
            </c:ext>
          </c:extLst>
        </c:ser>
        <c:dLbls>
          <c:showLegendKey val="0"/>
          <c:showVal val="0"/>
          <c:showCatName val="0"/>
          <c:showSerName val="0"/>
          <c:showPercent val="0"/>
          <c:showBubbleSize val="0"/>
        </c:dLbls>
        <c:marker val="1"/>
        <c:smooth val="0"/>
        <c:axId val="664368096"/>
        <c:axId val="664368640"/>
      </c:lineChart>
      <c:catAx>
        <c:axId val="6643811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64375168"/>
        <c:crossesAt val="0"/>
        <c:auto val="0"/>
        <c:lblAlgn val="ctr"/>
        <c:lblOffset val="100"/>
        <c:tickLblSkip val="2"/>
        <c:tickMarkSkip val="1"/>
        <c:noMultiLvlLbl val="0"/>
      </c:catAx>
      <c:valAx>
        <c:axId val="664375168"/>
        <c:scaling>
          <c:orientation val="minMax"/>
          <c:min val="2900"/>
        </c:scaling>
        <c:delete val="0"/>
        <c:axPos val="l"/>
        <c:numFmt formatCode="#,##0" sourceLinked="0"/>
        <c:majorTickMark val="out"/>
        <c:minorTickMark val="none"/>
        <c:tickLblPos val="nextTo"/>
        <c:txPr>
          <a:bodyPr rot="0" vert="horz"/>
          <a:lstStyle/>
          <a:p>
            <a:pPr>
              <a:defRPr/>
            </a:pPr>
            <a:endParaRPr lang="en-US"/>
          </a:p>
        </c:txPr>
        <c:crossAx val="664381152"/>
        <c:crosses val="autoZero"/>
        <c:crossBetween val="between"/>
        <c:minorUnit val="1"/>
      </c:valAx>
      <c:catAx>
        <c:axId val="664368096"/>
        <c:scaling>
          <c:orientation val="minMax"/>
        </c:scaling>
        <c:delete val="1"/>
        <c:axPos val="b"/>
        <c:numFmt formatCode="General" sourceLinked="1"/>
        <c:majorTickMark val="out"/>
        <c:minorTickMark val="none"/>
        <c:tickLblPos val="nextTo"/>
        <c:crossAx val="664368640"/>
        <c:crossesAt val="5.5"/>
        <c:auto val="0"/>
        <c:lblAlgn val="ctr"/>
        <c:lblOffset val="100"/>
        <c:noMultiLvlLbl val="0"/>
      </c:catAx>
      <c:valAx>
        <c:axId val="664368640"/>
        <c:scaling>
          <c:orientation val="minMax"/>
          <c:min val="129"/>
        </c:scaling>
        <c:delete val="0"/>
        <c:axPos val="r"/>
        <c:numFmt formatCode="0" sourceLinked="0"/>
        <c:majorTickMark val="out"/>
        <c:minorTickMark val="none"/>
        <c:tickLblPos val="nextTo"/>
        <c:txPr>
          <a:bodyPr rot="0" vert="horz"/>
          <a:lstStyle/>
          <a:p>
            <a:pPr>
              <a:defRPr/>
            </a:pPr>
            <a:endParaRPr lang="en-US"/>
          </a:p>
        </c:txPr>
        <c:crossAx val="664368096"/>
        <c:crosses val="max"/>
        <c:crossBetween val="between"/>
      </c:valAx>
    </c:plotArea>
    <c:legend>
      <c:legendPos val="b"/>
      <c:layout>
        <c:manualLayout>
          <c:xMode val="edge"/>
          <c:yMode val="edge"/>
          <c:x val="0.39705397169246665"/>
          <c:y val="5.5036526829100499E-2"/>
          <c:w val="0.29155930656263895"/>
          <c:h val="0.1440534436885815"/>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Personal</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0.95081548437726693</c:v>
                </c:pt>
                <c:pt idx="1">
                  <c:v>0.95628989149955057</c:v>
                </c:pt>
                <c:pt idx="2">
                  <c:v>0.98317768915716131</c:v>
                </c:pt>
                <c:pt idx="3">
                  <c:v>1.001904683000914</c:v>
                </c:pt>
                <c:pt idx="4">
                  <c:v>1.0131609564977941</c:v>
                </c:pt>
                <c:pt idx="5">
                  <c:v>1.0097309667466032</c:v>
                </c:pt>
                <c:pt idx="6">
                  <c:v>1.0199829159435991</c:v>
                </c:pt>
                <c:pt idx="7">
                  <c:v>1.0205871270180717</c:v>
                </c:pt>
                <c:pt idx="8">
                  <c:v>1.0155260463374252</c:v>
                </c:pt>
                <c:pt idx="9">
                  <c:v>1.02463479563102</c:v>
                </c:pt>
                <c:pt idx="10">
                  <c:v>1.0460207361824092</c:v>
                </c:pt>
              </c:numCache>
            </c:numRef>
          </c:val>
          <c:extLst>
            <c:ext xmlns:c16="http://schemas.microsoft.com/office/drawing/2014/chart" uri="{C3380CC4-5D6E-409C-BE32-E72D297353CC}">
              <c16:uniqueId val="{00000000-E31A-4469-A1B7-49F26EEB5F2C}"/>
            </c:ext>
          </c:extLst>
        </c:ser>
        <c:dLbls>
          <c:showLegendKey val="0"/>
          <c:showVal val="0"/>
          <c:showCatName val="0"/>
          <c:showSerName val="0"/>
          <c:showPercent val="0"/>
          <c:showBubbleSize val="0"/>
        </c:dLbls>
        <c:gapWidth val="100"/>
        <c:axId val="-1620714224"/>
        <c:axId val="-1620713680"/>
      </c:barChart>
      <c:catAx>
        <c:axId val="-16207142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13680"/>
        <c:crossesAt val="1"/>
        <c:auto val="1"/>
        <c:lblAlgn val="ctr"/>
        <c:lblOffset val="100"/>
        <c:noMultiLvlLbl val="0"/>
      </c:catAx>
      <c:valAx>
        <c:axId val="-1620713680"/>
        <c:scaling>
          <c:orientation val="minMax"/>
          <c:max val="1.1000000000000001"/>
          <c:min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14224"/>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67716535433102E-2"/>
          <c:y val="3.4568569712992298E-2"/>
          <c:w val="0.894014430705667"/>
          <c:h val="0.83957219251336901"/>
        </c:manualLayout>
      </c:layout>
      <c:barChart>
        <c:barDir val="col"/>
        <c:grouping val="clustered"/>
        <c:varyColors val="0"/>
        <c:ser>
          <c:idx val="2"/>
          <c:order val="0"/>
          <c:tx>
            <c:strRef>
              <c:f>Sheet1!$A$2</c:f>
              <c:strCache>
                <c:ptCount val="1"/>
                <c:pt idx="0">
                  <c:v>US</c:v>
                </c:pt>
              </c:strCache>
            </c:strRef>
          </c:tx>
          <c:spPr>
            <a:solidFill>
              <a:srgbClr val="337DBE"/>
            </a:solidFill>
          </c:spPr>
          <c:invertIfNegative val="0"/>
          <c:dPt>
            <c:idx val="7"/>
            <c:invertIfNegative val="0"/>
            <c:bubble3D val="0"/>
            <c:extLst>
              <c:ext xmlns:c16="http://schemas.microsoft.com/office/drawing/2014/chart" uri="{C3380CC4-5D6E-409C-BE32-E72D297353CC}">
                <c16:uniqueId val="{00000000-CF6B-4314-8F04-21328C7D95E0}"/>
              </c:ext>
            </c:extLst>
          </c:dPt>
          <c:dPt>
            <c:idx val="29"/>
            <c:invertIfNegative val="0"/>
            <c:bubble3D val="0"/>
            <c:extLst>
              <c:ext xmlns:c16="http://schemas.microsoft.com/office/drawing/2014/chart" uri="{C3380CC4-5D6E-409C-BE32-E72D297353CC}">
                <c16:uniqueId val="{00000002-2D69-467B-BDC2-CB944D556761}"/>
              </c:ext>
            </c:extLst>
          </c:dPt>
          <c:dPt>
            <c:idx val="30"/>
            <c:invertIfNegative val="0"/>
            <c:bubble3D val="0"/>
            <c:extLst>
              <c:ext xmlns:c16="http://schemas.microsoft.com/office/drawing/2014/chart" uri="{C3380CC4-5D6E-409C-BE32-E72D297353CC}">
                <c16:uniqueId val="{00000001-2D69-467B-BDC2-CB944D556761}"/>
              </c:ext>
            </c:extLst>
          </c:dPt>
          <c:dPt>
            <c:idx val="31"/>
            <c:invertIfNegative val="0"/>
            <c:bubble3D val="0"/>
            <c:extLst>
              <c:ext xmlns:c16="http://schemas.microsoft.com/office/drawing/2014/chart" uri="{C3380CC4-5D6E-409C-BE32-E72D297353CC}">
                <c16:uniqueId val="{00000000-2D69-467B-BDC2-CB944D556761}"/>
              </c:ext>
            </c:extLst>
          </c:dPt>
          <c:dPt>
            <c:idx val="32"/>
            <c:invertIfNegative val="0"/>
            <c:bubble3D val="0"/>
            <c:extLst>
              <c:ext xmlns:c16="http://schemas.microsoft.com/office/drawing/2014/chart" uri="{C3380CC4-5D6E-409C-BE32-E72D297353CC}">
                <c16:uniqueId val="{00000002-CF6B-4314-8F04-21328C7D95E0}"/>
              </c:ext>
            </c:extLst>
          </c:dPt>
          <c:dPt>
            <c:idx val="33"/>
            <c:invertIfNegative val="0"/>
            <c:bubble3D val="0"/>
            <c:extLst>
              <c:ext xmlns:c16="http://schemas.microsoft.com/office/drawing/2014/chart" uri="{C3380CC4-5D6E-409C-BE32-E72D297353CC}">
                <c16:uniqueId val="{00000004-CF6B-4314-8F04-21328C7D95E0}"/>
              </c:ext>
            </c:extLst>
          </c:dPt>
          <c:dPt>
            <c:idx val="34"/>
            <c:invertIfNegative val="0"/>
            <c:bubble3D val="0"/>
            <c:extLst>
              <c:ext xmlns:c16="http://schemas.microsoft.com/office/drawing/2014/chart" uri="{C3380CC4-5D6E-409C-BE32-E72D297353CC}">
                <c16:uniqueId val="{00000006-CF6B-4314-8F04-21328C7D95E0}"/>
              </c:ext>
            </c:extLst>
          </c:dPt>
          <c:dPt>
            <c:idx val="35"/>
            <c:invertIfNegative val="0"/>
            <c:bubble3D val="0"/>
            <c:extLst>
              <c:ext xmlns:c16="http://schemas.microsoft.com/office/drawing/2014/chart" uri="{C3380CC4-5D6E-409C-BE32-E72D297353CC}">
                <c16:uniqueId val="{00000008-CF6B-4314-8F04-21328C7D95E0}"/>
              </c:ext>
            </c:extLst>
          </c:dPt>
          <c:dPt>
            <c:idx val="36"/>
            <c:invertIfNegative val="0"/>
            <c:bubble3D val="0"/>
            <c:extLst>
              <c:ext xmlns:c16="http://schemas.microsoft.com/office/drawing/2014/chart" uri="{C3380CC4-5D6E-409C-BE32-E72D297353CC}">
                <c16:uniqueId val="{0000000A-CF6B-4314-8F04-21328C7D95E0}"/>
              </c:ext>
            </c:extLst>
          </c:dPt>
          <c:dPt>
            <c:idx val="37"/>
            <c:invertIfNegative val="0"/>
            <c:bubble3D val="0"/>
            <c:extLst>
              <c:ext xmlns:c16="http://schemas.microsoft.com/office/drawing/2014/chart" uri="{C3380CC4-5D6E-409C-BE32-E72D297353CC}">
                <c16:uniqueId val="{0000000C-CF6B-4314-8F04-21328C7D95E0}"/>
              </c:ext>
            </c:extLst>
          </c:dPt>
          <c:dPt>
            <c:idx val="38"/>
            <c:invertIfNegative val="0"/>
            <c:bubble3D val="0"/>
            <c:extLst>
              <c:ext xmlns:c16="http://schemas.microsoft.com/office/drawing/2014/chart" uri="{C3380CC4-5D6E-409C-BE32-E72D297353CC}">
                <c16:uniqueId val="{0000000E-CF6B-4314-8F04-21328C7D95E0}"/>
              </c:ext>
            </c:extLst>
          </c:dPt>
          <c:dPt>
            <c:idx val="39"/>
            <c:invertIfNegative val="0"/>
            <c:bubble3D val="0"/>
            <c:extLst>
              <c:ext xmlns:c16="http://schemas.microsoft.com/office/drawing/2014/chart" uri="{C3380CC4-5D6E-409C-BE32-E72D297353CC}">
                <c16:uniqueId val="{00000010-CF6B-4314-8F04-21328C7D95E0}"/>
              </c:ext>
            </c:extLst>
          </c:dPt>
          <c:dLbls>
            <c:dLbl>
              <c:idx val="32"/>
              <c:layout>
                <c:manualLayout>
                  <c:x val="0"/>
                  <c:y val="6.904254570195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6B-4314-8F04-21328C7D95E0}"/>
                </c:ext>
              </c:extLst>
            </c:dLbl>
            <c:dLbl>
              <c:idx val="34"/>
              <c:layout>
                <c:manualLayout>
                  <c:x val="0"/>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B-4314-8F04-21328C7D95E0}"/>
                </c:ext>
              </c:extLst>
            </c:dLbl>
            <c:dLbl>
              <c:idx val="36"/>
              <c:layout>
                <c:manualLayout>
                  <c:x val="-1.1153229838812999E-16"/>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B-4314-8F04-21328C7D95E0}"/>
                </c:ext>
              </c:extLst>
            </c:dLbl>
            <c:dLbl>
              <c:idx val="38"/>
              <c:layout>
                <c:manualLayout>
                  <c:x val="-1.1153229838812999E-1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6B-4314-8F04-21328C7D95E0}"/>
                </c:ext>
              </c:extLst>
            </c:dLbl>
            <c:dLbl>
              <c:idx val="39"/>
              <c:layout>
                <c:manualLayout>
                  <c:x val="7.6045627376425797E-4"/>
                  <c:y val="1.35910523035339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1482829855393501E-2"/>
                      <c:h val="3.1742446296995498E-2"/>
                    </c:manualLayout>
                  </c15:layout>
                </c:ext>
                <c:ext xmlns:c16="http://schemas.microsoft.com/office/drawing/2014/chart" uri="{C3380CC4-5D6E-409C-BE32-E72D297353CC}">
                  <c16:uniqueId val="{00000010-CF6B-4314-8F04-21328C7D95E0}"/>
                </c:ext>
              </c:extLst>
            </c:dLbl>
            <c:spPr>
              <a:noFill/>
              <a:ln>
                <a:noFill/>
              </a:ln>
              <a:effectLst/>
            </c:spPr>
            <c:txPr>
              <a:bodyPr rot="-5400000" vert="horz" lIns="0" tIns="0" rIns="0"/>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Sheet1!$B$1:$AJ$1</c:f>
              <c:strCache>
                <c:ptCount val="35"/>
                <c:pt idx="0">
                  <c:v>09:3Q</c:v>
                </c:pt>
                <c:pt idx="1">
                  <c:v>09:4Q</c:v>
                </c:pt>
                <c:pt idx="2">
                  <c:v>10:1Q</c:v>
                </c:pt>
                <c:pt idx="3">
                  <c:v>10:2Q</c:v>
                </c:pt>
                <c:pt idx="4">
                  <c:v>10:3Q</c:v>
                </c:pt>
                <c:pt idx="5">
                  <c:v>10:4Q</c:v>
                </c:pt>
                <c:pt idx="6">
                  <c:v>11:1Q</c:v>
                </c:pt>
                <c:pt idx="7">
                  <c:v>11:2Q</c:v>
                </c:pt>
                <c:pt idx="8">
                  <c:v>11:3Q</c:v>
                </c:pt>
                <c:pt idx="9">
                  <c:v>11:4Q</c:v>
                </c:pt>
                <c:pt idx="10">
                  <c:v>12:1Q</c:v>
                </c:pt>
                <c:pt idx="11">
                  <c:v>12:2Q</c:v>
                </c:pt>
                <c:pt idx="12">
                  <c:v>12:3Q</c:v>
                </c:pt>
                <c:pt idx="13">
                  <c:v>12:4Q</c:v>
                </c:pt>
                <c:pt idx="14">
                  <c:v>13:1Q</c:v>
                </c:pt>
                <c:pt idx="15">
                  <c:v>13:2Q</c:v>
                </c:pt>
                <c:pt idx="16">
                  <c:v>13:3Q</c:v>
                </c:pt>
                <c:pt idx="17">
                  <c:v>13:4Q</c:v>
                </c:pt>
                <c:pt idx="18">
                  <c:v>14:1Q</c:v>
                </c:pt>
                <c:pt idx="19">
                  <c:v>14:2Q</c:v>
                </c:pt>
                <c:pt idx="20">
                  <c:v>14:3Q</c:v>
                </c:pt>
                <c:pt idx="21">
                  <c:v>14:4Q</c:v>
                </c:pt>
                <c:pt idx="22">
                  <c:v>15:1Q</c:v>
                </c:pt>
                <c:pt idx="23">
                  <c:v>15:2Q</c:v>
                </c:pt>
                <c:pt idx="24">
                  <c:v>15:3Q</c:v>
                </c:pt>
                <c:pt idx="25">
                  <c:v>15:4Q</c:v>
                </c:pt>
                <c:pt idx="26">
                  <c:v>16:1Q</c:v>
                </c:pt>
                <c:pt idx="27">
                  <c:v>16:2Q</c:v>
                </c:pt>
                <c:pt idx="28">
                  <c:v>16:3Q</c:v>
                </c:pt>
                <c:pt idx="29">
                  <c:v>16:4Q</c:v>
                </c:pt>
                <c:pt idx="30">
                  <c:v>17:1Q</c:v>
                </c:pt>
                <c:pt idx="31">
                  <c:v>17:2Q</c:v>
                </c:pt>
                <c:pt idx="32">
                  <c:v>17:3Q</c:v>
                </c:pt>
                <c:pt idx="33">
                  <c:v>17:4Q</c:v>
                </c:pt>
                <c:pt idx="34">
                  <c:v>18:1Q</c:v>
                </c:pt>
              </c:strCache>
            </c:strRef>
          </c:cat>
          <c:val>
            <c:numRef>
              <c:f>Sheet1!$B$2:$AJ$2</c:f>
              <c:numCache>
                <c:formatCode>0.0</c:formatCode>
                <c:ptCount val="35"/>
                <c:pt idx="0">
                  <c:v>1.3</c:v>
                </c:pt>
                <c:pt idx="1">
                  <c:v>3.9</c:v>
                </c:pt>
                <c:pt idx="2">
                  <c:v>1.7</c:v>
                </c:pt>
                <c:pt idx="3">
                  <c:v>3.9</c:v>
                </c:pt>
                <c:pt idx="4">
                  <c:v>2.7</c:v>
                </c:pt>
                <c:pt idx="5">
                  <c:v>2.5</c:v>
                </c:pt>
                <c:pt idx="6">
                  <c:v>-1.5</c:v>
                </c:pt>
                <c:pt idx="7">
                  <c:v>2.9</c:v>
                </c:pt>
                <c:pt idx="8">
                  <c:v>0.8</c:v>
                </c:pt>
                <c:pt idx="9">
                  <c:v>4.5999999999999996</c:v>
                </c:pt>
                <c:pt idx="10">
                  <c:v>2.7</c:v>
                </c:pt>
                <c:pt idx="11">
                  <c:v>1.9</c:v>
                </c:pt>
                <c:pt idx="12">
                  <c:v>0.5</c:v>
                </c:pt>
                <c:pt idx="13">
                  <c:v>0.1</c:v>
                </c:pt>
                <c:pt idx="14">
                  <c:v>2.8</c:v>
                </c:pt>
                <c:pt idx="15">
                  <c:v>0.8</c:v>
                </c:pt>
                <c:pt idx="16">
                  <c:v>3.1</c:v>
                </c:pt>
                <c:pt idx="17">
                  <c:v>4</c:v>
                </c:pt>
                <c:pt idx="18">
                  <c:v>-0.89999999999999991</c:v>
                </c:pt>
                <c:pt idx="19">
                  <c:v>4.5999999999999996</c:v>
                </c:pt>
                <c:pt idx="20">
                  <c:v>5.2</c:v>
                </c:pt>
                <c:pt idx="21">
                  <c:v>2</c:v>
                </c:pt>
                <c:pt idx="22">
                  <c:v>3.2</c:v>
                </c:pt>
                <c:pt idx="23">
                  <c:v>2.7</c:v>
                </c:pt>
                <c:pt idx="24">
                  <c:v>1.6</c:v>
                </c:pt>
                <c:pt idx="25">
                  <c:v>0.5</c:v>
                </c:pt>
                <c:pt idx="26">
                  <c:v>0.6</c:v>
                </c:pt>
                <c:pt idx="27">
                  <c:v>2.2000000000000002</c:v>
                </c:pt>
                <c:pt idx="28">
                  <c:v>2.8</c:v>
                </c:pt>
                <c:pt idx="29">
                  <c:v>1.8</c:v>
                </c:pt>
                <c:pt idx="30">
                  <c:v>1.2</c:v>
                </c:pt>
                <c:pt idx="31">
                  <c:v>3.1</c:v>
                </c:pt>
                <c:pt idx="32">
                  <c:v>3.2</c:v>
                </c:pt>
                <c:pt idx="33">
                  <c:v>2.9</c:v>
                </c:pt>
                <c:pt idx="34">
                  <c:v>2.2999999999999998</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28510904"/>
        <c:axId val="528514040"/>
      </c:barChart>
      <c:catAx>
        <c:axId val="528510904"/>
        <c:scaling>
          <c:orientation val="minMax"/>
        </c:scaling>
        <c:delete val="0"/>
        <c:axPos val="b"/>
        <c:numFmt formatCode="General" sourceLinked="1"/>
        <c:majorTickMark val="out"/>
        <c:minorTickMark val="none"/>
        <c:tickLblPos val="low"/>
        <c:txPr>
          <a:bodyPr rot="-5400000" vert="horz"/>
          <a:lstStyle/>
          <a:p>
            <a:pPr>
              <a:defRPr sz="1200"/>
            </a:pPr>
            <a:endParaRPr lang="en-US"/>
          </a:p>
        </c:txPr>
        <c:crossAx val="528514040"/>
        <c:crosses val="autoZero"/>
        <c:auto val="0"/>
        <c:lblAlgn val="ctr"/>
        <c:lblOffset val="500"/>
        <c:tickLblSkip val="2"/>
        <c:tickMarkSkip val="1"/>
        <c:noMultiLvlLbl val="0"/>
      </c:catAx>
      <c:valAx>
        <c:axId val="528514040"/>
        <c:scaling>
          <c:orientation val="minMax"/>
          <c:min val="-1"/>
        </c:scaling>
        <c:delete val="0"/>
        <c:axPos val="l"/>
        <c:title>
          <c:tx>
            <c:rich>
              <a:bodyPr/>
              <a:lstStyle/>
              <a:p>
                <a:pPr>
                  <a:defRPr/>
                </a:pPr>
                <a:r>
                  <a:rPr lang="en-US" sz="1200" dirty="0"/>
                  <a:t>Real GDP Growth</a:t>
                </a:r>
              </a:p>
            </c:rich>
          </c:tx>
          <c:overlay val="0"/>
        </c:title>
        <c:numFmt formatCode="0&quot;%&quot;" sourceLinked="0"/>
        <c:majorTickMark val="out"/>
        <c:minorTickMark val="none"/>
        <c:tickLblPos val="nextTo"/>
        <c:txPr>
          <a:bodyPr/>
          <a:lstStyle/>
          <a:p>
            <a:pPr>
              <a:defRPr sz="1200"/>
            </a:pPr>
            <a:endParaRPr lang="en-US"/>
          </a:p>
        </c:txPr>
        <c:crossAx val="5285109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11232149368E-2"/>
          <c:y val="3.6188284960625698E-2"/>
          <c:w val="0.88924595676975504"/>
          <c:h val="0.77070459083087395"/>
        </c:manualLayout>
      </c:layout>
      <c:barChart>
        <c:barDir val="col"/>
        <c:grouping val="clustered"/>
        <c:varyColors val="0"/>
        <c:ser>
          <c:idx val="0"/>
          <c:order val="0"/>
          <c:tx>
            <c:strRef>
              <c:f>Sheet1!$B$1</c:f>
              <c:strCache>
                <c:ptCount val="1"/>
                <c:pt idx="0">
                  <c:v>Commercial </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0-7B36-4638-8A73-CF6F7907F681}"/>
            </c:ext>
          </c:extLst>
        </c:ser>
        <c:dLbls>
          <c:showLegendKey val="0"/>
          <c:showVal val="0"/>
          <c:showCatName val="0"/>
          <c:showSerName val="0"/>
          <c:showPercent val="0"/>
          <c:showBubbleSize val="0"/>
        </c:dLbls>
        <c:gapWidth val="60"/>
        <c:axId val="-283409664"/>
        <c:axId val="-283407344"/>
      </c:barChart>
      <c:catAx>
        <c:axId val="-28340966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83407344"/>
        <c:crossesAt val="1"/>
        <c:auto val="1"/>
        <c:lblAlgn val="ctr"/>
        <c:lblOffset val="100"/>
        <c:noMultiLvlLbl val="0"/>
      </c:catAx>
      <c:valAx>
        <c:axId val="-283407344"/>
        <c:scaling>
          <c:orientation val="minMax"/>
          <c:min val="0.9"/>
        </c:scaling>
        <c:delete val="0"/>
        <c:axPos val="l"/>
        <c:numFmt formatCode="0%" sourceLinked="0"/>
        <c:majorTickMark val="out"/>
        <c:minorTickMark val="none"/>
        <c:tickLblPos val="nextTo"/>
        <c:txPr>
          <a:bodyPr rot="-60000000" vert="horz"/>
          <a:lstStyle/>
          <a:p>
            <a:pPr>
              <a:defRPr/>
            </a:pPr>
            <a:endParaRPr lang="en-US"/>
          </a:p>
        </c:txPr>
        <c:crossAx val="-283409664"/>
        <c:crosses val="autoZero"/>
        <c:crossBetween val="between"/>
        <c:majorUnit val="0.05"/>
      </c:valAx>
    </c:plotArea>
    <c:plotVisOnly val="1"/>
    <c:dispBlanksAs val="gap"/>
    <c:showDLblsOverMax val="0"/>
  </c:chart>
  <c:txPr>
    <a:bodyPr/>
    <a:lstStyle/>
    <a:p>
      <a:pPr>
        <a:defRPr sz="14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10 Most Pessimistic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2018:Q2</c:v>
                </c:pt>
                <c:pt idx="1">
                  <c:v>2018:Q3</c:v>
                </c:pt>
                <c:pt idx="2">
                  <c:v>2018:Q4</c:v>
                </c:pt>
                <c:pt idx="3">
                  <c:v>2019:Q1</c:v>
                </c:pt>
                <c:pt idx="4">
                  <c:v>2019:Q2</c:v>
                </c:pt>
                <c:pt idx="5">
                  <c:v>2019:Q3</c:v>
                </c:pt>
                <c:pt idx="6">
                  <c:v>2019:Q4</c:v>
                </c:pt>
              </c:strCache>
            </c:strRef>
          </c:cat>
          <c:val>
            <c:numRef>
              <c:f>Sheet1!$B$2:$B$8</c:f>
              <c:numCache>
                <c:formatCode>General</c:formatCode>
                <c:ptCount val="7"/>
                <c:pt idx="0">
                  <c:v>2.7</c:v>
                </c:pt>
                <c:pt idx="1">
                  <c:v>2.8</c:v>
                </c:pt>
                <c:pt idx="2">
                  <c:v>2.8</c:v>
                </c:pt>
                <c:pt idx="3">
                  <c:v>2.8</c:v>
                </c:pt>
                <c:pt idx="4">
                  <c:v>2.8</c:v>
                </c:pt>
                <c:pt idx="5">
                  <c:v>2.8</c:v>
                </c:pt>
                <c:pt idx="6">
                  <c:v>2.8</c:v>
                </c:pt>
              </c:numCache>
            </c:numRef>
          </c:val>
          <c:smooth val="0"/>
          <c:extLst>
            <c:ext xmlns:c16="http://schemas.microsoft.com/office/drawing/2014/chart" uri="{C3380CC4-5D6E-409C-BE32-E72D297353CC}">
              <c16:uniqueId val="{00000000-EE06-4A59-ABC4-C171C8E61CE0}"/>
            </c:ext>
          </c:extLst>
        </c:ser>
        <c:ser>
          <c:idx val="1"/>
          <c:order val="1"/>
          <c:tx>
            <c:strRef>
              <c:f>Sheet1!$C$1</c:f>
              <c:strCache>
                <c:ptCount val="1"/>
                <c:pt idx="0">
                  <c:v>Median</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2018:Q2</c:v>
                </c:pt>
                <c:pt idx="1">
                  <c:v>2018:Q3</c:v>
                </c:pt>
                <c:pt idx="2">
                  <c:v>2018:Q4</c:v>
                </c:pt>
                <c:pt idx="3">
                  <c:v>2019:Q1</c:v>
                </c:pt>
                <c:pt idx="4">
                  <c:v>2019:Q2</c:v>
                </c:pt>
                <c:pt idx="5">
                  <c:v>2019:Q3</c:v>
                </c:pt>
                <c:pt idx="6">
                  <c:v>2019:Q4</c:v>
                </c:pt>
              </c:strCache>
            </c:strRef>
          </c:cat>
          <c:val>
            <c:numRef>
              <c:f>Sheet1!$C$2:$C$8</c:f>
              <c:numCache>
                <c:formatCode>General</c:formatCode>
                <c:ptCount val="7"/>
                <c:pt idx="0">
                  <c:v>2.9</c:v>
                </c:pt>
                <c:pt idx="1">
                  <c:v>3.1</c:v>
                </c:pt>
                <c:pt idx="2">
                  <c:v>3.2</c:v>
                </c:pt>
                <c:pt idx="3">
                  <c:v>3.2</c:v>
                </c:pt>
                <c:pt idx="4">
                  <c:v>3.3</c:v>
                </c:pt>
                <c:pt idx="5">
                  <c:v>3.4</c:v>
                </c:pt>
                <c:pt idx="6">
                  <c:v>3.5</c:v>
                </c:pt>
              </c:numCache>
            </c:numRef>
          </c:val>
          <c:smooth val="0"/>
          <c:extLst>
            <c:ext xmlns:c16="http://schemas.microsoft.com/office/drawing/2014/chart" uri="{C3380CC4-5D6E-409C-BE32-E72D297353CC}">
              <c16:uniqueId val="{00000002-EE06-4A59-ABC4-C171C8E61CE0}"/>
            </c:ext>
          </c:extLst>
        </c:ser>
        <c:ser>
          <c:idx val="2"/>
          <c:order val="2"/>
          <c:tx>
            <c:strRef>
              <c:f>Sheet1!$D$1</c:f>
              <c:strCache>
                <c:ptCount val="1"/>
                <c:pt idx="0">
                  <c:v>10 Most Optimistic</c:v>
                </c:pt>
              </c:strCache>
            </c:strRef>
          </c:tx>
          <c:spPr>
            <a:ln w="28575" cap="rnd">
              <a:solidFill>
                <a:srgbClr val="00B050"/>
              </a:solidFill>
              <a:round/>
            </a:ln>
            <a:effectLst/>
          </c:spPr>
          <c:marker>
            <c:symbol val="none"/>
          </c:marker>
          <c:dLbls>
            <c:dLbl>
              <c:idx val="5"/>
              <c:layout>
                <c:manualLayout>
                  <c:x val="-3.2632398753894197E-2"/>
                  <c:y val="-4.6946429619148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D9-4831-BB0F-51C23394672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2018:Q2</c:v>
                </c:pt>
                <c:pt idx="1">
                  <c:v>2018:Q3</c:v>
                </c:pt>
                <c:pt idx="2">
                  <c:v>2018:Q4</c:v>
                </c:pt>
                <c:pt idx="3">
                  <c:v>2019:Q1</c:v>
                </c:pt>
                <c:pt idx="4">
                  <c:v>2019:Q2</c:v>
                </c:pt>
                <c:pt idx="5">
                  <c:v>2019:Q3</c:v>
                </c:pt>
                <c:pt idx="6">
                  <c:v>2019:Q4</c:v>
                </c:pt>
              </c:strCache>
            </c:strRef>
          </c:cat>
          <c:val>
            <c:numRef>
              <c:f>Sheet1!$D$2:$D$8</c:f>
              <c:numCache>
                <c:formatCode>General</c:formatCode>
                <c:ptCount val="7"/>
                <c:pt idx="0">
                  <c:v>3.1</c:v>
                </c:pt>
                <c:pt idx="1">
                  <c:v>3.3</c:v>
                </c:pt>
                <c:pt idx="2">
                  <c:v>3.5</c:v>
                </c:pt>
                <c:pt idx="3">
                  <c:v>3.7</c:v>
                </c:pt>
                <c:pt idx="4">
                  <c:v>3.9</c:v>
                </c:pt>
                <c:pt idx="5">
                  <c:v>4</c:v>
                </c:pt>
                <c:pt idx="6">
                  <c:v>4.0999999999999996</c:v>
                </c:pt>
              </c:numCache>
            </c:numRef>
          </c:val>
          <c:smooth val="0"/>
          <c:extLst>
            <c:ext xmlns:c16="http://schemas.microsoft.com/office/drawing/2014/chart" uri="{C3380CC4-5D6E-409C-BE32-E72D297353CC}">
              <c16:uniqueId val="{00000003-EE06-4A59-ABC4-C171C8E61CE0}"/>
            </c:ext>
          </c:extLst>
        </c:ser>
        <c:dLbls>
          <c:showLegendKey val="0"/>
          <c:showVal val="0"/>
          <c:showCatName val="0"/>
          <c:showSerName val="0"/>
          <c:showPercent val="0"/>
          <c:showBubbleSize val="0"/>
        </c:dLbls>
        <c:smooth val="0"/>
        <c:axId val="458108872"/>
        <c:axId val="458111224"/>
      </c:lineChart>
      <c:catAx>
        <c:axId val="45810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11224"/>
        <c:crosses val="autoZero"/>
        <c:auto val="1"/>
        <c:lblAlgn val="ctr"/>
        <c:lblOffset val="100"/>
        <c:noMultiLvlLbl val="0"/>
      </c:catAx>
      <c:valAx>
        <c:axId val="458111224"/>
        <c:scaling>
          <c:orientation val="minMax"/>
          <c:max val="4.5"/>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08872"/>
        <c:crosses val="autoZero"/>
        <c:crossBetween val="between"/>
        <c:majorUnit val="0.5"/>
      </c:valAx>
      <c:spPr>
        <a:noFill/>
        <a:ln>
          <a:noFill/>
        </a:ln>
        <a:effectLst/>
      </c:spPr>
    </c:plotArea>
    <c:legend>
      <c:legendPos val="t"/>
      <c:layout>
        <c:manualLayout>
          <c:xMode val="edge"/>
          <c:yMode val="edge"/>
          <c:x val="0.30213150342188527"/>
          <c:y val="2.1835548660068864E-2"/>
          <c:w val="0.64374947874506339"/>
          <c:h val="5.56928993417742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Portfolio Yield</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Lbls>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Sheet1!$C$1:$Q$1</c:f>
              <c:strCache>
                <c:ptCount val="15"/>
                <c:pt idx="0">
                  <c:v>03</c:v>
                </c:pt>
                <c:pt idx="1">
                  <c:v>04</c:v>
                </c:pt>
                <c:pt idx="2">
                  <c:v>05</c:v>
                </c:pt>
                <c:pt idx="3">
                  <c:v>06</c:v>
                </c:pt>
                <c:pt idx="4">
                  <c:v>07</c:v>
                </c:pt>
                <c:pt idx="5">
                  <c:v>08</c:v>
                </c:pt>
                <c:pt idx="6">
                  <c:v>09</c:v>
                </c:pt>
                <c:pt idx="7">
                  <c:v>10</c:v>
                </c:pt>
                <c:pt idx="8">
                  <c:v>11</c:v>
                </c:pt>
                <c:pt idx="9">
                  <c:v>12</c:v>
                </c:pt>
                <c:pt idx="10">
                  <c:v>13</c:v>
                </c:pt>
                <c:pt idx="11">
                  <c:v>14</c:v>
                </c:pt>
                <c:pt idx="12">
                  <c:v>15</c:v>
                </c:pt>
                <c:pt idx="13">
                  <c:v>16</c:v>
                </c:pt>
                <c:pt idx="14">
                  <c:v>17</c:v>
                </c:pt>
              </c:strCache>
            </c:strRef>
          </c:cat>
          <c:val>
            <c:numRef>
              <c:f>Sheet1!$C$2:$Q$2</c:f>
              <c:numCache>
                <c:formatCode>0.00</c:formatCode>
                <c:ptCount val="15"/>
                <c:pt idx="0">
                  <c:v>4.4400000000000004</c:v>
                </c:pt>
                <c:pt idx="1">
                  <c:v>4.03</c:v>
                </c:pt>
                <c:pt idx="2">
                  <c:v>4.59</c:v>
                </c:pt>
                <c:pt idx="3">
                  <c:v>4.5</c:v>
                </c:pt>
                <c:pt idx="4">
                  <c:v>4.49</c:v>
                </c:pt>
                <c:pt idx="5">
                  <c:v>4.2</c:v>
                </c:pt>
                <c:pt idx="6">
                  <c:v>3.93</c:v>
                </c:pt>
                <c:pt idx="7">
                  <c:v>3.73</c:v>
                </c:pt>
                <c:pt idx="8">
                  <c:v>3.83</c:v>
                </c:pt>
                <c:pt idx="9">
                  <c:v>3.68</c:v>
                </c:pt>
                <c:pt idx="10">
                  <c:v>3.43</c:v>
                </c:pt>
                <c:pt idx="11">
                  <c:v>3.64</c:v>
                </c:pt>
                <c:pt idx="12">
                  <c:v>3.18</c:v>
                </c:pt>
                <c:pt idx="13">
                  <c:v>3.04</c:v>
                </c:pt>
                <c:pt idx="14">
                  <c:v>3.02</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46614696"/>
        <c:axId val="546613912"/>
      </c:barChart>
      <c:catAx>
        <c:axId val="546614696"/>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546613912"/>
        <c:crosses val="autoZero"/>
        <c:auto val="0"/>
        <c:lblAlgn val="ctr"/>
        <c:lblOffset val="100"/>
        <c:tickLblSkip val="1"/>
        <c:tickMarkSkip val="1"/>
        <c:noMultiLvlLbl val="0"/>
      </c:catAx>
      <c:valAx>
        <c:axId val="546613912"/>
        <c:scaling>
          <c:orientation val="minMax"/>
          <c:max val="6"/>
          <c:min val="0"/>
        </c:scaling>
        <c:delete val="0"/>
        <c:axPos val="l"/>
        <c:numFmt formatCode="0&quot;%&quot;" sourceLinked="0"/>
        <c:majorTickMark val="out"/>
        <c:minorTickMark val="none"/>
        <c:tickLblPos val="nextTo"/>
        <c:txPr>
          <a:bodyPr/>
          <a:lstStyle/>
          <a:p>
            <a:pPr>
              <a:defRPr sz="1200"/>
            </a:pPr>
            <a:endParaRPr lang="en-US"/>
          </a:p>
        </c:txPr>
        <c:crossAx val="5466146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4"/>
          <c:y val="2.76936225218074E-2"/>
          <c:w val="0.88660798149489495"/>
          <c:h val="0.841660885323816"/>
        </c:manualLayout>
      </c:layout>
      <c:barChart>
        <c:barDir val="col"/>
        <c:grouping val="stacked"/>
        <c:varyColors val="0"/>
        <c:ser>
          <c:idx val="2"/>
          <c:order val="2"/>
          <c:tx>
            <c:strRef>
              <c:f>Sheet1!$D$1</c:f>
              <c:strCache>
                <c:ptCount val="1"/>
                <c:pt idx="0">
                  <c:v>Net investment income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Sheet1!$D$2:$D$11</c:f>
              <c:numCache>
                <c:formatCode>"$"#,##0.0</c:formatCode>
                <c:ptCount val="10"/>
                <c:pt idx="0">
                  <c:v>53.13</c:v>
                </c:pt>
                <c:pt idx="1">
                  <c:v>48.4</c:v>
                </c:pt>
                <c:pt idx="2">
                  <c:v>48.1</c:v>
                </c:pt>
                <c:pt idx="3">
                  <c:v>50.89</c:v>
                </c:pt>
                <c:pt idx="4">
                  <c:v>50.28</c:v>
                </c:pt>
                <c:pt idx="5">
                  <c:v>49.28</c:v>
                </c:pt>
                <c:pt idx="6">
                  <c:v>54.9</c:v>
                </c:pt>
                <c:pt idx="7">
                  <c:v>48.77</c:v>
                </c:pt>
                <c:pt idx="8">
                  <c:v>47.46</c:v>
                </c:pt>
                <c:pt idx="9">
                  <c:v>49.3</c:v>
                </c:pt>
              </c:numCache>
            </c:numRef>
          </c:val>
          <c:extLst>
            <c:ext xmlns:c16="http://schemas.microsoft.com/office/drawing/2014/chart" uri="{C3380CC4-5D6E-409C-BE32-E72D297353CC}">
              <c16:uniqueId val="{0000000E-3EED-489D-958E-AE27813CB92B}"/>
            </c:ext>
          </c:extLst>
        </c:ser>
        <c:ser>
          <c:idx val="3"/>
          <c:order val="3"/>
          <c:tx>
            <c:strRef>
              <c:f>Sheet1!$E$1</c:f>
              <c:strCache>
                <c:ptCount val="1"/>
                <c:pt idx="0">
                  <c:v>Realized capital gains/losses</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Sheet1!$E$2:$E$11</c:f>
              <c:numCache>
                <c:formatCode>"$"#,##0.0</c:formatCode>
                <c:ptCount val="10"/>
                <c:pt idx="0">
                  <c:v>-20.11</c:v>
                </c:pt>
                <c:pt idx="1">
                  <c:v>-7.8</c:v>
                </c:pt>
                <c:pt idx="2">
                  <c:v>7.83</c:v>
                </c:pt>
                <c:pt idx="3">
                  <c:v>7.58</c:v>
                </c:pt>
                <c:pt idx="4">
                  <c:v>8.68</c:v>
                </c:pt>
                <c:pt idx="5">
                  <c:v>18.399999999999999</c:v>
                </c:pt>
                <c:pt idx="6">
                  <c:v>11.79</c:v>
                </c:pt>
                <c:pt idx="7">
                  <c:v>10.07</c:v>
                </c:pt>
                <c:pt idx="8">
                  <c:v>8.48</c:v>
                </c:pt>
                <c:pt idx="9">
                  <c:v>19.37</c:v>
                </c:pt>
              </c:numCache>
            </c:numRef>
          </c:val>
          <c:extLst>
            <c:ext xmlns:c16="http://schemas.microsoft.com/office/drawing/2014/chart" uri="{C3380CC4-5D6E-409C-BE32-E72D297353CC}">
              <c16:uniqueId val="{0000000F-3EED-489D-958E-AE27813CB92B}"/>
            </c:ext>
          </c:extLst>
        </c:ser>
        <c:dLbls>
          <c:dLblPos val="ctr"/>
          <c:showLegendKey val="0"/>
          <c:showVal val="1"/>
          <c:showCatName val="0"/>
          <c:showSerName val="0"/>
          <c:showPercent val="0"/>
          <c:showBubbleSize val="0"/>
        </c:dLbls>
        <c:gapWidth val="50"/>
        <c:overlap val="100"/>
        <c:axId val="12238704"/>
        <c:axId val="122334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investment income q2</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c:ext uri="{02D57815-91ED-43cb-92C2-25804820EDAC}">
                        <c15:formulaRef>
                          <c15:sqref>Sheet1!$B$2:$B$11</c15:sqref>
                        </c15:formulaRef>
                      </c:ext>
                    </c:extLst>
                    <c:numCache>
                      <c:formatCode>"$"#,##0.0</c:formatCode>
                      <c:ptCount val="10"/>
                      <c:pt idx="0">
                        <c:v>29</c:v>
                      </c:pt>
                      <c:pt idx="1">
                        <c:v>26.9</c:v>
                      </c:pt>
                      <c:pt idx="2">
                        <c:v>23.6</c:v>
                      </c:pt>
                      <c:pt idx="3">
                        <c:v>24.8</c:v>
                      </c:pt>
                      <c:pt idx="4">
                        <c:v>23.7</c:v>
                      </c:pt>
                      <c:pt idx="5">
                        <c:v>23.2</c:v>
                      </c:pt>
                      <c:pt idx="6">
                        <c:v>23</c:v>
                      </c:pt>
                      <c:pt idx="7">
                        <c:v>23.4</c:v>
                      </c:pt>
                      <c:pt idx="8">
                        <c:v>22.2</c:v>
                      </c:pt>
                      <c:pt idx="9">
                        <c:v>23.5</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Realized capital gains/losses q2</c:v>
                      </c:pt>
                    </c:strCache>
                  </c:strRef>
                </c:tx>
                <c:spPr>
                  <a:solidFill>
                    <a:schemeClr val="accent3"/>
                  </a:solidFill>
                </c:spPr>
                <c:invertIfNegative val="0"/>
                <c:dLbls>
                  <c:dLbl>
                    <c:idx val="1"/>
                    <c:layout>
                      <c:manualLayout>
                        <c:x val="-2.7200477073514499E-17"/>
                        <c:y val="5.7641622516362004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B897-41A0-9C70-251F72B28E40}"/>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"$"#,##0.0</c:formatCode>
                      <c:ptCount val="10"/>
                      <c:pt idx="0">
                        <c:v>-1.2</c:v>
                      </c:pt>
                      <c:pt idx="1">
                        <c:v>-12.8</c:v>
                      </c:pt>
                      <c:pt idx="2">
                        <c:v>2.2000000000000002</c:v>
                      </c:pt>
                      <c:pt idx="3">
                        <c:v>3.9</c:v>
                      </c:pt>
                      <c:pt idx="4">
                        <c:v>1.7</c:v>
                      </c:pt>
                      <c:pt idx="5">
                        <c:v>3.9</c:v>
                      </c:pt>
                      <c:pt idx="6">
                        <c:v>7.2</c:v>
                      </c:pt>
                      <c:pt idx="7">
                        <c:v>8.1999999999999993</c:v>
                      </c:pt>
                      <c:pt idx="8">
                        <c:v>4.4000000000000004</c:v>
                      </c:pt>
                      <c:pt idx="9">
                        <c:v>3.6</c:v>
                      </c:pt>
                    </c:numCache>
                  </c:numRef>
                </c:val>
                <c:extLst xmlns:c15="http://schemas.microsoft.com/office/drawing/2012/chart">
                  <c:ext xmlns:c16="http://schemas.microsoft.com/office/drawing/2014/chart" uri="{C3380CC4-5D6E-409C-BE32-E72D297353CC}">
                    <c16:uniqueId val="{00000000-E921-4C7B-8141-4F9BA410D64F}"/>
                  </c:ext>
                </c:extLst>
              </c15:ser>
            </c15:filteredBarSeries>
          </c:ext>
        </c:extLst>
      </c:barChart>
      <c:catAx>
        <c:axId val="12238704"/>
        <c:scaling>
          <c:orientation val="minMax"/>
        </c:scaling>
        <c:delete val="0"/>
        <c:axPos val="b"/>
        <c:numFmt formatCode="General" sourceLinked="0"/>
        <c:majorTickMark val="out"/>
        <c:minorTickMark val="none"/>
        <c:tickLblPos val="low"/>
        <c:txPr>
          <a:bodyPr/>
          <a:lstStyle/>
          <a:p>
            <a:pPr>
              <a:defRPr sz="1200"/>
            </a:pPr>
            <a:endParaRPr lang="en-US"/>
          </a:p>
        </c:txPr>
        <c:crossAx val="12233440"/>
        <c:crosses val="autoZero"/>
        <c:auto val="1"/>
        <c:lblAlgn val="ctr"/>
        <c:lblOffset val="100"/>
        <c:noMultiLvlLbl val="0"/>
      </c:catAx>
      <c:valAx>
        <c:axId val="12233440"/>
        <c:scaling>
          <c:orientation val="minMax"/>
          <c:max val="80"/>
          <c:min val="-2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12238704"/>
        <c:crosses val="autoZero"/>
        <c:crossBetween val="between"/>
        <c:majorUnit val="20"/>
        <c:minorUnit val="0.01"/>
      </c:valAx>
    </c:plotArea>
    <c:legend>
      <c:legendPos val="t"/>
      <c:layout>
        <c:manualLayout>
          <c:xMode val="edge"/>
          <c:yMode val="edge"/>
          <c:x val="0.188176125610411"/>
          <c:y val="0"/>
          <c:w val="0.63175255677424025"/>
          <c:h val="6.7099318510634262E-2"/>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44732529930803E-2"/>
          <c:y val="2.2537874403897099E-2"/>
          <c:w val="0.91941735270816205"/>
          <c:h val="0.86734061468123003"/>
        </c:manualLayout>
      </c:layout>
      <c:barChart>
        <c:barDir val="col"/>
        <c:grouping val="clustered"/>
        <c:varyColors val="0"/>
        <c:ser>
          <c:idx val="2"/>
          <c:order val="2"/>
          <c:tx>
            <c:strRef>
              <c:f>Sheet1!$D$1</c:f>
              <c:strCache>
                <c:ptCount val="1"/>
                <c:pt idx="0">
                  <c:v>net income after taxes (Q3)(adj for inlfation)</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Sheet1!$D$2:$D$12</c:f>
              <c:numCache>
                <c:formatCode>"$"#,##0.0</c:formatCode>
                <c:ptCount val="11"/>
                <c:pt idx="0">
                  <c:v>57.4</c:v>
                </c:pt>
                <c:pt idx="1">
                  <c:v>5.39</c:v>
                </c:pt>
                <c:pt idx="2">
                  <c:v>19.100000000000001</c:v>
                </c:pt>
                <c:pt idx="3">
                  <c:v>32.200000000000003</c:v>
                </c:pt>
                <c:pt idx="4">
                  <c:v>9</c:v>
                </c:pt>
                <c:pt idx="5">
                  <c:v>32.1</c:v>
                </c:pt>
                <c:pt idx="6">
                  <c:v>53.8</c:v>
                </c:pt>
                <c:pt idx="7">
                  <c:v>40.6</c:v>
                </c:pt>
                <c:pt idx="8">
                  <c:v>46.9</c:v>
                </c:pt>
                <c:pt idx="9">
                  <c:v>33.9</c:v>
                </c:pt>
                <c:pt idx="10">
                  <c:v>23.6</c:v>
                </c:pt>
              </c:numCache>
            </c:numRef>
          </c:val>
          <c:extLst>
            <c:ext xmlns:c16="http://schemas.microsoft.com/office/drawing/2014/chart" uri="{C3380CC4-5D6E-409C-BE32-E72D297353CC}">
              <c16:uniqueId val="{0000000F-B739-443E-9E4C-0A28A83BD870}"/>
            </c:ext>
          </c:extLst>
        </c:ser>
        <c:dLbls>
          <c:dLblPos val="ctr"/>
          <c:showLegendKey val="0"/>
          <c:showVal val="1"/>
          <c:showCatName val="0"/>
          <c:showSerName val="0"/>
          <c:showPercent val="0"/>
          <c:showBubbleSize val="0"/>
        </c:dLbls>
        <c:gapWidth val="50"/>
        <c:axId val="46568112"/>
        <c:axId val="4657220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income after taxes (half year) AM BEST</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c:ext uri="{02D57815-91ED-43cb-92C2-25804820EDAC}">
                        <c15:formulaRef>
                          <c15:sqref>Sheet1!$B$2:$B$12</c15:sqref>
                        </c15:formulaRef>
                      </c:ext>
                    </c:extLst>
                    <c:numCache>
                      <c:formatCode>"$"#,##0.0</c:formatCode>
                      <c:ptCount val="11"/>
                      <c:pt idx="0">
                        <c:v>36.6</c:v>
                      </c:pt>
                      <c:pt idx="1">
                        <c:v>15.6</c:v>
                      </c:pt>
                      <c:pt idx="2">
                        <c:v>6.6</c:v>
                      </c:pt>
                      <c:pt idx="3">
                        <c:v>18.600000000000001</c:v>
                      </c:pt>
                      <c:pt idx="4">
                        <c:v>5.2</c:v>
                      </c:pt>
                      <c:pt idx="5">
                        <c:v>17.600000000000001</c:v>
                      </c:pt>
                      <c:pt idx="6">
                        <c:v>25.2</c:v>
                      </c:pt>
                      <c:pt idx="7">
                        <c:v>26.8</c:v>
                      </c:pt>
                      <c:pt idx="8">
                        <c:v>31.9</c:v>
                      </c:pt>
                      <c:pt idx="9">
                        <c:v>22</c:v>
                      </c:pt>
                      <c:pt idx="10">
                        <c:v>15.5</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net income after taxes (Q3)</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xmlns:c15="http://schemas.microsoft.com/office/drawing/2012/chart">
                      <c:ext xmlns:c15="http://schemas.microsoft.com/office/drawing/2012/chart" uri="{02D57815-91ED-43cb-92C2-25804820EDAC}">
                        <c15:formulaRef>
                          <c15:sqref>Sheet1!$C$2:$C$12</c15:sqref>
                        </c15:formulaRef>
                      </c:ext>
                    </c:extLst>
                    <c:numCache>
                      <c:formatCode>"$"#,##0.0</c:formatCode>
                      <c:ptCount val="11"/>
                      <c:pt idx="0">
                        <c:v>48.9</c:v>
                      </c:pt>
                      <c:pt idx="1">
                        <c:v>4.5999999999999996</c:v>
                      </c:pt>
                      <c:pt idx="2">
                        <c:v>16.7</c:v>
                      </c:pt>
                      <c:pt idx="3">
                        <c:v>28.6</c:v>
                      </c:pt>
                      <c:pt idx="4">
                        <c:v>8.1999999999999993</c:v>
                      </c:pt>
                      <c:pt idx="5">
                        <c:v>29.8</c:v>
                      </c:pt>
                      <c:pt idx="6">
                        <c:v>50.9</c:v>
                      </c:pt>
                      <c:pt idx="7">
                        <c:v>38.700000000000003</c:v>
                      </c:pt>
                      <c:pt idx="8">
                        <c:v>45</c:v>
                      </c:pt>
                      <c:pt idx="9">
                        <c:v>33.200000000000003</c:v>
                      </c:pt>
                      <c:pt idx="10">
                        <c:v>23.6</c:v>
                      </c:pt>
                    </c:numCache>
                  </c:numRef>
                </c:val>
                <c:extLst xmlns:c15="http://schemas.microsoft.com/office/drawing/2012/chart">
                  <c:ext xmlns:c16="http://schemas.microsoft.com/office/drawing/2014/chart" uri="{C3380CC4-5D6E-409C-BE32-E72D297353CC}">
                    <c16:uniqueId val="{0000000E-B739-443E-9E4C-0A28A83BD870}"/>
                  </c:ext>
                </c:extLst>
              </c15:ser>
            </c15:filteredBarSeries>
          </c:ext>
        </c:extLst>
      </c:barChart>
      <c:catAx>
        <c:axId val="46568112"/>
        <c:scaling>
          <c:orientation val="minMax"/>
        </c:scaling>
        <c:delete val="0"/>
        <c:axPos val="b"/>
        <c:numFmt formatCode="General" sourceLinked="0"/>
        <c:majorTickMark val="out"/>
        <c:minorTickMark val="none"/>
        <c:tickLblPos val="low"/>
        <c:crossAx val="46572208"/>
        <c:crosses val="autoZero"/>
        <c:auto val="1"/>
        <c:lblAlgn val="ctr"/>
        <c:lblOffset val="100"/>
        <c:noMultiLvlLbl val="0"/>
      </c:catAx>
      <c:valAx>
        <c:axId val="46572208"/>
        <c:scaling>
          <c:orientation val="minMax"/>
          <c:max val="60"/>
          <c:min val="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46568112"/>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3974"/>
          <c:y val="2.7693622521807366E-2"/>
          <c:w val="0.88660798149489495"/>
          <c:h val="0.86734061468123003"/>
        </c:manualLayout>
      </c:layout>
      <c:barChart>
        <c:barDir val="col"/>
        <c:grouping val="stacked"/>
        <c:varyColors val="0"/>
        <c:ser>
          <c:idx val="2"/>
          <c:order val="2"/>
          <c:tx>
            <c:strRef>
              <c:f>Sheet1!$D$1</c:f>
              <c:strCache>
                <c:ptCount val="1"/>
                <c:pt idx="0">
                  <c:v>Net investment gains</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Sheet1!$D$2:$D$11</c:f>
              <c:numCache>
                <c:formatCode>"$"#,##0.0</c:formatCode>
                <c:ptCount val="10"/>
                <c:pt idx="0">
                  <c:v>33.027000000000001</c:v>
                </c:pt>
                <c:pt idx="1">
                  <c:v>40.603000000000002</c:v>
                </c:pt>
                <c:pt idx="2">
                  <c:v>55.929000000000002</c:v>
                </c:pt>
                <c:pt idx="3">
                  <c:v>58.468000000000004</c:v>
                </c:pt>
                <c:pt idx="4">
                  <c:v>58.966999999999999</c:v>
                </c:pt>
                <c:pt idx="5">
                  <c:v>67.680999999999997</c:v>
                </c:pt>
                <c:pt idx="6">
                  <c:v>66.694000000000003</c:v>
                </c:pt>
                <c:pt idx="7">
                  <c:v>58.838000000000001</c:v>
                </c:pt>
                <c:pt idx="8">
                  <c:v>55.947000000000003</c:v>
                </c:pt>
                <c:pt idx="9">
                  <c:v>68.667000000000002</c:v>
                </c:pt>
              </c:numCache>
            </c:numRef>
          </c:val>
          <c:extLst>
            <c:ext xmlns:c16="http://schemas.microsoft.com/office/drawing/2014/chart" uri="{C3380CC4-5D6E-409C-BE32-E72D297353CC}">
              <c16:uniqueId val="{0000000E-269D-41EE-A1CF-FF55B6A870A8}"/>
            </c:ext>
          </c:extLst>
        </c:ser>
        <c:ser>
          <c:idx val="3"/>
          <c:order val="3"/>
          <c:tx>
            <c:strRef>
              <c:f>Sheet1!$E$1</c:f>
              <c:strCache>
                <c:ptCount val="1"/>
                <c:pt idx="0">
                  <c:v>Underwriting gains/losses </c:v>
                </c:pt>
              </c:strCache>
            </c:strRef>
          </c:tx>
          <c:spPr>
            <a:solidFill>
              <a:schemeClr val="accent3"/>
            </a:solidFill>
          </c:spPr>
          <c:invertIfNegative val="0"/>
          <c:dLbls>
            <c:dLbl>
              <c:idx val="1"/>
              <c:layout>
                <c:manualLayout>
                  <c:x val="5.8412579705970856E-8"/>
                  <c:y val="5.7643891871578092E-3"/>
                </c:manualLayout>
              </c:layout>
              <c:spPr>
                <a:noFill/>
                <a:ln>
                  <a:noFill/>
                </a:ln>
                <a:effectLst/>
              </c:spPr>
              <c:txPr>
                <a:bodyPr wrap="square" lIns="38100" tIns="19050" rIns="38100" bIns="19050" anchor="ctr">
                  <a:noAutofit/>
                </a:bodyPr>
                <a:lstStyle/>
                <a:p>
                  <a:pPr>
                    <a:defRPr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9488188976377946E-2"/>
                      <c:h val="0.11760343380676622"/>
                    </c:manualLayout>
                  </c15:layout>
                </c:ext>
                <c:ext xmlns:c16="http://schemas.microsoft.com/office/drawing/2014/chart" uri="{C3380CC4-5D6E-409C-BE32-E72D297353CC}">
                  <c16:uniqueId val="{0000000F-8A99-45AA-AD8C-BC491B44A73E}"/>
                </c:ext>
              </c:extLst>
            </c:dLbl>
            <c:dLbl>
              <c:idx val="8"/>
              <c:layout>
                <c:manualLayout>
                  <c:x val="-1.122713552460117E-16"/>
                  <c:y val="1.2969365066181196E-2"/>
                </c:manualLayout>
              </c:layout>
              <c:spPr>
                <a:noFill/>
                <a:ln>
                  <a:noFill/>
                </a:ln>
                <a:effectLst/>
              </c:spPr>
              <c:txPr>
                <a:bodyPr wrap="square" lIns="38100" tIns="19050" rIns="38100" bIns="19050" anchor="ctr">
                  <a:noAutofit/>
                </a:bodyPr>
                <a:lstStyle/>
                <a:p>
                  <a:pPr>
                    <a:defRPr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9488188976377946E-2"/>
                      <c:h val="6.8608054667859422E-2"/>
                    </c:manualLayout>
                  </c15:layout>
                </c:ext>
                <c:ext xmlns:c16="http://schemas.microsoft.com/office/drawing/2014/chart" uri="{C3380CC4-5D6E-409C-BE32-E72D297353CC}">
                  <c16:uniqueId val="{0000000E-8A99-45AA-AD8C-BC491B44A73E}"/>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Sheet1!$E$2:$E$11</c:f>
              <c:numCache>
                <c:formatCode>"$"#,##0.0</c:formatCode>
                <c:ptCount val="10"/>
                <c:pt idx="0">
                  <c:v>-19.7</c:v>
                </c:pt>
                <c:pt idx="1">
                  <c:v>1.46</c:v>
                </c:pt>
                <c:pt idx="2">
                  <c:v>-8.31</c:v>
                </c:pt>
                <c:pt idx="3">
                  <c:v>-35.292999999999999</c:v>
                </c:pt>
                <c:pt idx="4">
                  <c:v>-13.878</c:v>
                </c:pt>
                <c:pt idx="5">
                  <c:v>17.48</c:v>
                </c:pt>
                <c:pt idx="6">
                  <c:v>14.21</c:v>
                </c:pt>
                <c:pt idx="7">
                  <c:v>11.16</c:v>
                </c:pt>
                <c:pt idx="8">
                  <c:v>-2.42</c:v>
                </c:pt>
                <c:pt idx="9">
                  <c:v>-20.62</c:v>
                </c:pt>
              </c:numCache>
            </c:numRef>
          </c:val>
          <c:extLst>
            <c:ext xmlns:c16="http://schemas.microsoft.com/office/drawing/2014/chart" uri="{C3380CC4-5D6E-409C-BE32-E72D297353CC}">
              <c16:uniqueId val="{0000000F-269D-41EE-A1CF-FF55B6A870A8}"/>
            </c:ext>
          </c:extLst>
        </c:ser>
        <c:dLbls>
          <c:dLblPos val="ctr"/>
          <c:showLegendKey val="0"/>
          <c:showVal val="1"/>
          <c:showCatName val="0"/>
          <c:showSerName val="0"/>
          <c:showPercent val="0"/>
          <c:showBubbleSize val="0"/>
        </c:dLbls>
        <c:gapWidth val="50"/>
        <c:overlap val="100"/>
        <c:axId val="1306718992"/>
        <c:axId val="130418385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investment gains (q2)</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c:ext uri="{02D57815-91ED-43cb-92C2-25804820EDAC}">
                        <c15:formulaRef>
                          <c15:sqref>Sheet1!$B$2:$B$11</c15:sqref>
                        </c15:formulaRef>
                      </c:ext>
                    </c:extLst>
                    <c:numCache>
                      <c:formatCode>"$"#,##0.0</c:formatCode>
                      <c:ptCount val="10"/>
                      <c:pt idx="0">
                        <c:v>27.8</c:v>
                      </c:pt>
                      <c:pt idx="1">
                        <c:v>14.1</c:v>
                      </c:pt>
                      <c:pt idx="2">
                        <c:v>25.8</c:v>
                      </c:pt>
                      <c:pt idx="3">
                        <c:v>28.4</c:v>
                      </c:pt>
                      <c:pt idx="4">
                        <c:v>25.4</c:v>
                      </c:pt>
                      <c:pt idx="5">
                        <c:v>27.1</c:v>
                      </c:pt>
                      <c:pt idx="6">
                        <c:v>30.2</c:v>
                      </c:pt>
                      <c:pt idx="7">
                        <c:v>31.6</c:v>
                      </c:pt>
                      <c:pt idx="8">
                        <c:v>26.6</c:v>
                      </c:pt>
                      <c:pt idx="9">
                        <c:v>27.1</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underwriting gains/losses (q2)</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"$"#,##0.0</c:formatCode>
                      <c:ptCount val="10"/>
                      <c:pt idx="0">
                        <c:v>-6.3</c:v>
                      </c:pt>
                      <c:pt idx="1">
                        <c:v>-2.5</c:v>
                      </c:pt>
                      <c:pt idx="2">
                        <c:v>-5.7</c:v>
                      </c:pt>
                      <c:pt idx="3">
                        <c:v>-26.1</c:v>
                      </c:pt>
                      <c:pt idx="4">
                        <c:v>-7.5</c:v>
                      </c:pt>
                      <c:pt idx="5">
                        <c:v>2.4</c:v>
                      </c:pt>
                      <c:pt idx="6">
                        <c:v>0.3</c:v>
                      </c:pt>
                      <c:pt idx="7">
                        <c:v>3.5</c:v>
                      </c:pt>
                      <c:pt idx="8">
                        <c:v>-1.5</c:v>
                      </c:pt>
                      <c:pt idx="9">
                        <c:v>-4.5</c:v>
                      </c:pt>
                    </c:numCache>
                  </c:numRef>
                </c:val>
                <c:extLst xmlns:c15="http://schemas.microsoft.com/office/drawing/2012/chart">
                  <c:ext xmlns:c16="http://schemas.microsoft.com/office/drawing/2014/chart" uri="{C3380CC4-5D6E-409C-BE32-E72D297353CC}">
                    <c16:uniqueId val="{00000000-E921-4C7B-8141-4F9BA410D64F}"/>
                  </c:ext>
                </c:extLst>
              </c15:ser>
            </c15:filteredBarSeries>
          </c:ext>
        </c:extLst>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80"/>
          <c:min val="-40"/>
        </c:scaling>
        <c:delete val="0"/>
        <c:axPos val="l"/>
        <c:numFmt formatCode="&quot;$&quot;#,##0" sourceLinked="0"/>
        <c:majorTickMark val="out"/>
        <c:minorTickMark val="none"/>
        <c:tickLblPos val="nextTo"/>
        <c:txPr>
          <a:bodyPr/>
          <a:lstStyle/>
          <a:p>
            <a:pPr>
              <a:defRPr sz="1200"/>
            </a:pPr>
            <a:endParaRPr lang="en-US"/>
          </a:p>
        </c:txPr>
        <c:crossAx val="1306718992"/>
        <c:crosses val="autoZero"/>
        <c:crossBetween val="between"/>
        <c:majorUnit val="20"/>
        <c:minorUnit val="0.01"/>
      </c:valAx>
    </c:plotArea>
    <c:legend>
      <c:legendPos val="t"/>
      <c:layout>
        <c:manualLayout>
          <c:xMode val="edge"/>
          <c:yMode val="edge"/>
          <c:x val="0.12558202294446133"/>
          <c:y val="1.7292486754908274E-2"/>
          <c:w val="0.29928094114348458"/>
          <c:h val="0.11955916413293156"/>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17803756720896E-2"/>
          <c:y val="5.46737444983392E-2"/>
          <c:w val="0.886175575397667"/>
          <c:h val="0.83679604162953203"/>
        </c:manualLayout>
      </c:layout>
      <c:lineChart>
        <c:grouping val="standard"/>
        <c:varyColors val="0"/>
        <c:ser>
          <c:idx val="0"/>
          <c:order val="0"/>
          <c:tx>
            <c:strRef>
              <c:f>Sheet1!$A$2</c:f>
              <c:strCache>
                <c:ptCount val="1"/>
                <c:pt idx="0">
                  <c:v>US P/C Insurers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Lbls>
            <c:dLbl>
              <c:idx val="0"/>
              <c:layout>
                <c:manualLayout>
                  <c:x val="-2.3459814345245199E-2"/>
                  <c:y val="5.1048262345947198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04-43F8-BF0D-5081219D1D17}"/>
                </c:ext>
              </c:extLst>
            </c:dLbl>
            <c:dLbl>
              <c:idx val="1"/>
              <c:delete val="1"/>
              <c:extLst>
                <c:ext xmlns:c15="http://schemas.microsoft.com/office/drawing/2012/chart" uri="{CE6537A1-D6FC-4f65-9D91-7224C49458BB}"/>
                <c:ext xmlns:c16="http://schemas.microsoft.com/office/drawing/2014/chart" uri="{C3380CC4-5D6E-409C-BE32-E72D297353CC}">
                  <c16:uniqueId val="{00000003-D104-43F8-BF0D-5081219D1D17}"/>
                </c:ext>
              </c:extLst>
            </c:dLbl>
            <c:dLbl>
              <c:idx val="2"/>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9F10-4570-AF63-5CEBD759655F}"/>
                </c:ext>
              </c:extLst>
            </c:dLbl>
            <c:dLbl>
              <c:idx val="3"/>
              <c:delete val="1"/>
              <c:extLst>
                <c:ext xmlns:c15="http://schemas.microsoft.com/office/drawing/2012/chart" uri="{CE6537A1-D6FC-4f65-9D91-7224C49458BB}"/>
                <c:ext xmlns:c16="http://schemas.microsoft.com/office/drawing/2014/chart" uri="{C3380CC4-5D6E-409C-BE32-E72D297353CC}">
                  <c16:uniqueId val="{00000005-D104-43F8-BF0D-5081219D1D17}"/>
                </c:ext>
              </c:extLst>
            </c:dLbl>
            <c:dLbl>
              <c:idx val="4"/>
              <c:delete val="1"/>
              <c:extLst>
                <c:ext xmlns:c15="http://schemas.microsoft.com/office/drawing/2012/chart" uri="{CE6537A1-D6FC-4f65-9D91-7224C49458BB}"/>
                <c:ext xmlns:c16="http://schemas.microsoft.com/office/drawing/2014/chart" uri="{C3380CC4-5D6E-409C-BE32-E72D297353CC}">
                  <c16:uniqueId val="{00000006-D104-43F8-BF0D-5081219D1D17}"/>
                </c:ext>
              </c:extLst>
            </c:dLbl>
            <c:dLbl>
              <c:idx val="5"/>
              <c:delete val="1"/>
              <c:extLst>
                <c:ext xmlns:c15="http://schemas.microsoft.com/office/drawing/2012/chart" uri="{CE6537A1-D6FC-4f65-9D91-7224C49458BB}"/>
                <c:ext xmlns:c16="http://schemas.microsoft.com/office/drawing/2014/chart" uri="{C3380CC4-5D6E-409C-BE32-E72D297353CC}">
                  <c16:uniqueId val="{00000007-D104-43F8-BF0D-5081219D1D17}"/>
                </c:ext>
              </c:extLst>
            </c:dLbl>
            <c:dLbl>
              <c:idx val="6"/>
              <c:delete val="1"/>
              <c:extLst>
                <c:ext xmlns:c15="http://schemas.microsoft.com/office/drawing/2012/chart" uri="{CE6537A1-D6FC-4f65-9D91-7224C49458BB}"/>
                <c:ext xmlns:c16="http://schemas.microsoft.com/office/drawing/2014/chart" uri="{C3380CC4-5D6E-409C-BE32-E72D297353CC}">
                  <c16:uniqueId val="{00000008-D104-43F8-BF0D-5081219D1D17}"/>
                </c:ext>
              </c:extLst>
            </c:dLbl>
            <c:dLbl>
              <c:idx val="7"/>
              <c:delete val="1"/>
              <c:extLst>
                <c:ext xmlns:c15="http://schemas.microsoft.com/office/drawing/2012/chart" uri="{CE6537A1-D6FC-4f65-9D91-7224C49458BB}"/>
                <c:ext xmlns:c16="http://schemas.microsoft.com/office/drawing/2014/chart" uri="{C3380CC4-5D6E-409C-BE32-E72D297353CC}">
                  <c16:uniqueId val="{00000009-D104-43F8-BF0D-5081219D1D17}"/>
                </c:ext>
              </c:extLst>
            </c:dLbl>
            <c:dLbl>
              <c:idx val="8"/>
              <c:delete val="1"/>
              <c:extLst>
                <c:ext xmlns:c15="http://schemas.microsoft.com/office/drawing/2012/chart" uri="{CE6537A1-D6FC-4f65-9D91-7224C49458BB}"/>
                <c:ext xmlns:c16="http://schemas.microsoft.com/office/drawing/2014/chart" uri="{C3380CC4-5D6E-409C-BE32-E72D297353CC}">
                  <c16:uniqueId val="{0000000A-D104-43F8-BF0D-5081219D1D17}"/>
                </c:ext>
              </c:extLst>
            </c:dLbl>
            <c:dLbl>
              <c:idx val="9"/>
              <c:layout>
                <c:manualLayout>
                  <c:x val="-3.8639209093772199E-2"/>
                  <c:y val="4.5360433672304003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04-43F8-BF0D-5081219D1D17}"/>
                </c:ext>
              </c:extLst>
            </c:dLbl>
            <c:dLbl>
              <c:idx val="10"/>
              <c:delete val="1"/>
              <c:extLst>
                <c:ext xmlns:c15="http://schemas.microsoft.com/office/drawing/2012/chart" uri="{CE6537A1-D6FC-4f65-9D91-7224C49458BB}"/>
                <c:ext xmlns:c16="http://schemas.microsoft.com/office/drawing/2014/chart" uri="{C3380CC4-5D6E-409C-BE32-E72D297353CC}">
                  <c16:uniqueId val="{0000000C-D104-43F8-BF0D-5081219D1D17}"/>
                </c:ext>
              </c:extLst>
            </c:dLbl>
            <c:dLbl>
              <c:idx val="11"/>
              <c:delete val="1"/>
              <c:extLst>
                <c:ext xmlns:c15="http://schemas.microsoft.com/office/drawing/2012/chart" uri="{CE6537A1-D6FC-4f65-9D91-7224C49458BB}"/>
                <c:ext xmlns:c16="http://schemas.microsoft.com/office/drawing/2014/chart" uri="{C3380CC4-5D6E-409C-BE32-E72D297353CC}">
                  <c16:uniqueId val="{0000000D-D104-43F8-BF0D-5081219D1D17}"/>
                </c:ext>
              </c:extLst>
            </c:dLbl>
            <c:dLbl>
              <c:idx val="12"/>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9F10-4570-AF63-5CEBD759655F}"/>
                </c:ext>
              </c:extLst>
            </c:dLbl>
            <c:dLbl>
              <c:idx val="13"/>
              <c:delete val="1"/>
              <c:extLst>
                <c:ext xmlns:c15="http://schemas.microsoft.com/office/drawing/2012/chart" uri="{CE6537A1-D6FC-4f65-9D91-7224C49458BB}"/>
                <c:ext xmlns:c16="http://schemas.microsoft.com/office/drawing/2014/chart" uri="{C3380CC4-5D6E-409C-BE32-E72D297353CC}">
                  <c16:uniqueId val="{0000000F-D104-43F8-BF0D-5081219D1D17}"/>
                </c:ext>
              </c:extLst>
            </c:dLbl>
            <c:dLbl>
              <c:idx val="14"/>
              <c:delete val="1"/>
              <c:extLst>
                <c:ext xmlns:c15="http://schemas.microsoft.com/office/drawing/2012/chart" uri="{CE6537A1-D6FC-4f65-9D91-7224C49458BB}"/>
                <c:ext xmlns:c16="http://schemas.microsoft.com/office/drawing/2014/chart" uri="{C3380CC4-5D6E-409C-BE32-E72D297353CC}">
                  <c16:uniqueId val="{00000010-D104-43F8-BF0D-5081219D1D17}"/>
                </c:ext>
              </c:extLst>
            </c:dLbl>
            <c:dLbl>
              <c:idx val="15"/>
              <c:delete val="1"/>
              <c:extLst>
                <c:ext xmlns:c15="http://schemas.microsoft.com/office/drawing/2012/chart" uri="{CE6537A1-D6FC-4f65-9D91-7224C49458BB}"/>
                <c:ext xmlns:c16="http://schemas.microsoft.com/office/drawing/2014/chart" uri="{C3380CC4-5D6E-409C-BE32-E72D297353CC}">
                  <c16:uniqueId val="{00000011-D104-43F8-BF0D-5081219D1D17}"/>
                </c:ext>
              </c:extLst>
            </c:dLbl>
            <c:dLbl>
              <c:idx val="16"/>
              <c:delete val="1"/>
              <c:extLst>
                <c:ext xmlns:c15="http://schemas.microsoft.com/office/drawing/2012/chart" uri="{CE6537A1-D6FC-4f65-9D91-7224C49458BB}"/>
                <c:ext xmlns:c16="http://schemas.microsoft.com/office/drawing/2014/chart" uri="{C3380CC4-5D6E-409C-BE32-E72D297353CC}">
                  <c16:uniqueId val="{00000012-D104-43F8-BF0D-5081219D1D17}"/>
                </c:ext>
              </c:extLst>
            </c:dLbl>
            <c:dLbl>
              <c:idx val="17"/>
              <c:layout>
                <c:manualLayout>
                  <c:x val="-3.8639209093772199E-2"/>
                  <c:y val="4.5360433672304003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FB-4A8B-8A2F-0E1ECFEFC1D7}"/>
                </c:ext>
              </c:extLst>
            </c:dLbl>
            <c:dLbl>
              <c:idx val="18"/>
              <c:delete val="1"/>
              <c:extLst>
                <c:ext xmlns:c15="http://schemas.microsoft.com/office/drawing/2012/chart" uri="{CE6537A1-D6FC-4f65-9D91-7224C49458BB}"/>
                <c:ext xmlns:c16="http://schemas.microsoft.com/office/drawing/2014/chart" uri="{C3380CC4-5D6E-409C-BE32-E72D297353CC}">
                  <c16:uniqueId val="{00000001-AFFB-4A8B-8A2F-0E1ECFEFC1D7}"/>
                </c:ext>
              </c:extLst>
            </c:dLbl>
            <c:dLbl>
              <c:idx val="19"/>
              <c:delete val="1"/>
              <c:extLst>
                <c:ext xmlns:c15="http://schemas.microsoft.com/office/drawing/2012/chart" uri="{CE6537A1-D6FC-4f65-9D91-7224C49458BB}"/>
                <c:ext xmlns:c16="http://schemas.microsoft.com/office/drawing/2014/chart" uri="{C3380CC4-5D6E-409C-BE32-E72D297353CC}">
                  <c16:uniqueId val="{00000013-D104-43F8-BF0D-5081219D1D17}"/>
                </c:ext>
              </c:extLst>
            </c:dLbl>
            <c:dLbl>
              <c:idx val="20"/>
              <c:delete val="1"/>
              <c:extLst>
                <c:ext xmlns:c15="http://schemas.microsoft.com/office/drawing/2012/chart" uri="{CE6537A1-D6FC-4f65-9D91-7224C49458BB}"/>
                <c:ext xmlns:c16="http://schemas.microsoft.com/office/drawing/2014/chart" uri="{C3380CC4-5D6E-409C-BE32-E72D297353CC}">
                  <c16:uniqueId val="{00000014-D104-43F8-BF0D-5081219D1D17}"/>
                </c:ext>
              </c:extLst>
            </c:dLbl>
            <c:dLbl>
              <c:idx val="21"/>
              <c:delete val="1"/>
              <c:extLst>
                <c:ext xmlns:c15="http://schemas.microsoft.com/office/drawing/2012/chart" uri="{CE6537A1-D6FC-4f65-9D91-7224C49458BB}"/>
                <c:ext xmlns:c16="http://schemas.microsoft.com/office/drawing/2014/chart" uri="{C3380CC4-5D6E-409C-BE32-E72D297353CC}">
                  <c16:uniqueId val="{00000015-D104-43F8-BF0D-5081219D1D17}"/>
                </c:ext>
              </c:extLst>
            </c:dLbl>
            <c:dLbl>
              <c:idx val="22"/>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9F10-4570-AF63-5CEBD759655F}"/>
                </c:ext>
              </c:extLst>
            </c:dLbl>
            <c:dLbl>
              <c:idx val="23"/>
              <c:delete val="1"/>
              <c:extLst>
                <c:ext xmlns:c15="http://schemas.microsoft.com/office/drawing/2012/chart" uri="{CE6537A1-D6FC-4f65-9D91-7224C49458BB}"/>
                <c:ext xmlns:c16="http://schemas.microsoft.com/office/drawing/2014/chart" uri="{C3380CC4-5D6E-409C-BE32-E72D297353CC}">
                  <c16:uniqueId val="{00000017-D104-43F8-BF0D-5081219D1D17}"/>
                </c:ext>
              </c:extLst>
            </c:dLbl>
            <c:dLbl>
              <c:idx val="24"/>
              <c:delete val="1"/>
              <c:extLst>
                <c:ext xmlns:c15="http://schemas.microsoft.com/office/drawing/2012/chart" uri="{CE6537A1-D6FC-4f65-9D91-7224C49458BB}"/>
                <c:ext xmlns:c16="http://schemas.microsoft.com/office/drawing/2014/chart" uri="{C3380CC4-5D6E-409C-BE32-E72D297353CC}">
                  <c16:uniqueId val="{00000018-D104-43F8-BF0D-5081219D1D17}"/>
                </c:ext>
              </c:extLst>
            </c:dLbl>
            <c:dLbl>
              <c:idx val="25"/>
              <c:delete val="1"/>
              <c:extLst>
                <c:ext xmlns:c15="http://schemas.microsoft.com/office/drawing/2012/chart" uri="{CE6537A1-D6FC-4f65-9D91-7224C49458BB}"/>
                <c:ext xmlns:c16="http://schemas.microsoft.com/office/drawing/2014/chart" uri="{C3380CC4-5D6E-409C-BE32-E72D297353CC}">
                  <c16:uniqueId val="{00000019-D104-43F8-BF0D-5081219D1D17}"/>
                </c:ext>
              </c:extLst>
            </c:dLbl>
            <c:dLbl>
              <c:idx val="26"/>
              <c:layout>
                <c:manualLayout>
                  <c:x val="-4.2176008070179002E-2"/>
                  <c:y val="3.96726049986608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104-43F8-BF0D-5081219D1D17}"/>
                </c:ext>
              </c:extLst>
            </c:dLbl>
            <c:dLbl>
              <c:idx val="27"/>
              <c:delete val="1"/>
              <c:extLst>
                <c:ext xmlns:c15="http://schemas.microsoft.com/office/drawing/2012/chart" uri="{CE6537A1-D6FC-4f65-9D91-7224C49458BB}"/>
                <c:ext xmlns:c16="http://schemas.microsoft.com/office/drawing/2014/chart" uri="{C3380CC4-5D6E-409C-BE32-E72D297353CC}">
                  <c16:uniqueId val="{0000001B-D104-43F8-BF0D-5081219D1D17}"/>
                </c:ext>
              </c:extLst>
            </c:dLbl>
            <c:dLbl>
              <c:idx val="28"/>
              <c:delete val="1"/>
              <c:extLst>
                <c:ext xmlns:c15="http://schemas.microsoft.com/office/drawing/2012/chart" uri="{CE6537A1-D6FC-4f65-9D91-7224C49458BB}"/>
                <c:ext xmlns:c16="http://schemas.microsoft.com/office/drawing/2014/chart" uri="{C3380CC4-5D6E-409C-BE32-E72D297353CC}">
                  <c16:uniqueId val="{0000001C-D104-43F8-BF0D-5081219D1D17}"/>
                </c:ext>
              </c:extLst>
            </c:dLbl>
            <c:dLbl>
              <c:idx val="29"/>
              <c:delete val="1"/>
              <c:extLst>
                <c:ext xmlns:c15="http://schemas.microsoft.com/office/drawing/2012/chart" uri="{CE6537A1-D6FC-4f65-9D91-7224C49458BB}"/>
                <c:ext xmlns:c16="http://schemas.microsoft.com/office/drawing/2014/chart" uri="{C3380CC4-5D6E-409C-BE32-E72D297353CC}">
                  <c16:uniqueId val="{0000001D-D104-43F8-BF0D-5081219D1D17}"/>
                </c:ext>
              </c:extLst>
            </c:dLbl>
            <c:dLbl>
              <c:idx val="30"/>
              <c:delete val="1"/>
              <c:extLst>
                <c:ext xmlns:c15="http://schemas.microsoft.com/office/drawing/2012/chart" uri="{CE6537A1-D6FC-4f65-9D91-7224C49458BB}"/>
                <c:ext xmlns:c16="http://schemas.microsoft.com/office/drawing/2014/chart" uri="{C3380CC4-5D6E-409C-BE32-E72D297353CC}">
                  <c16:uniqueId val="{0000001E-D104-43F8-BF0D-5081219D1D17}"/>
                </c:ext>
              </c:extLst>
            </c:dLbl>
            <c:dLbl>
              <c:idx val="31"/>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9F10-4570-AF63-5CEBD759655F}"/>
                </c:ext>
              </c:extLst>
            </c:dLbl>
            <c:dLbl>
              <c:idx val="32"/>
              <c:delete val="1"/>
              <c:extLst>
                <c:ext xmlns:c15="http://schemas.microsoft.com/office/drawing/2012/chart" uri="{CE6537A1-D6FC-4f65-9D91-7224C49458BB}"/>
                <c:ext xmlns:c16="http://schemas.microsoft.com/office/drawing/2014/chart" uri="{C3380CC4-5D6E-409C-BE32-E72D297353CC}">
                  <c16:uniqueId val="{00000020-D104-43F8-BF0D-5081219D1D17}"/>
                </c:ext>
              </c:extLst>
            </c:dLbl>
            <c:dLbl>
              <c:idx val="33"/>
              <c:delete val="1"/>
              <c:extLst>
                <c:ext xmlns:c15="http://schemas.microsoft.com/office/drawing/2012/chart" uri="{CE6537A1-D6FC-4f65-9D91-7224C49458BB}"/>
                <c:ext xmlns:c16="http://schemas.microsoft.com/office/drawing/2014/chart" uri="{C3380CC4-5D6E-409C-BE32-E72D297353CC}">
                  <c16:uniqueId val="{00000021-D104-43F8-BF0D-5081219D1D17}"/>
                </c:ext>
              </c:extLst>
            </c:dLbl>
            <c:dLbl>
              <c:idx val="34"/>
              <c:delete val="1"/>
              <c:extLst>
                <c:ext xmlns:c15="http://schemas.microsoft.com/office/drawing/2012/chart" uri="{CE6537A1-D6FC-4f65-9D91-7224C49458BB}"/>
                <c:ext xmlns:c16="http://schemas.microsoft.com/office/drawing/2014/chart" uri="{C3380CC4-5D6E-409C-BE32-E72D297353CC}">
                  <c16:uniqueId val="{00000022-D104-43F8-BF0D-5081219D1D17}"/>
                </c:ext>
              </c:extLst>
            </c:dLbl>
            <c:dLbl>
              <c:idx val="35"/>
              <c:delete val="1"/>
              <c:extLst>
                <c:ext xmlns:c15="http://schemas.microsoft.com/office/drawing/2012/chart" uri="{CE6537A1-D6FC-4f65-9D91-7224C49458BB}"/>
                <c:ext xmlns:c16="http://schemas.microsoft.com/office/drawing/2014/chart" uri="{C3380CC4-5D6E-409C-BE32-E72D297353CC}">
                  <c16:uniqueId val="{00000023-D104-43F8-BF0D-5081219D1D17}"/>
                </c:ext>
              </c:extLst>
            </c:dLbl>
            <c:dLbl>
              <c:idx val="36"/>
              <c:delete val="1"/>
              <c:extLst>
                <c:ext xmlns:c15="http://schemas.microsoft.com/office/drawing/2012/chart" uri="{CE6537A1-D6FC-4f65-9D91-7224C49458BB}"/>
                <c:ext xmlns:c16="http://schemas.microsoft.com/office/drawing/2014/chart" uri="{C3380CC4-5D6E-409C-BE32-E72D297353CC}">
                  <c16:uniqueId val="{00000024-D104-43F8-BF0D-5081219D1D17}"/>
                </c:ext>
              </c:extLst>
            </c:dLbl>
            <c:dLbl>
              <c:idx val="37"/>
              <c:delete val="1"/>
              <c:extLst>
                <c:ext xmlns:c15="http://schemas.microsoft.com/office/drawing/2012/chart" uri="{CE6537A1-D6FC-4f65-9D91-7224C49458BB}"/>
                <c:ext xmlns:c16="http://schemas.microsoft.com/office/drawing/2014/chart" uri="{C3380CC4-5D6E-409C-BE32-E72D297353CC}">
                  <c16:uniqueId val="{00000025-D104-43F8-BF0D-5081219D1D17}"/>
                </c:ext>
              </c:extLst>
            </c:dLbl>
            <c:dLbl>
              <c:idx val="38"/>
              <c:layout>
                <c:manualLayout>
                  <c:x val="-4.2100111096436368E-2"/>
                  <c:y val="-4.7054045815270028E-2"/>
                </c:manualLayout>
              </c:layout>
              <c:tx>
                <c:rich>
                  <a:bodyPr/>
                  <a:lstStyle/>
                  <a:p>
                    <a:pPr>
                      <a:defRPr sz="1600" b="1">
                        <a:solidFill>
                          <a:schemeClr val="accent2"/>
                        </a:solidFill>
                      </a:defRPr>
                    </a:pPr>
                    <a:fld id="{30C38F6E-3F92-4BDF-9B1D-EE6D919BD728}" type="VALUE">
                      <a:rPr lang="en-US">
                        <a:solidFill>
                          <a:srgbClr val="00B050"/>
                        </a:solidFill>
                      </a:rPr>
                      <a:pPr>
                        <a:defRPr sz="1600" b="1">
                          <a:solidFill>
                            <a:schemeClr val="accent2"/>
                          </a:solidFill>
                        </a:defRPr>
                      </a:pPr>
                      <a:t>[VALUE]</a:t>
                    </a:fld>
                    <a:endParaRPr lang="en-US"/>
                  </a:p>
                </c:rich>
              </c:tx>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D104-43F8-BF0D-5081219D1D17}"/>
                </c:ext>
              </c:extLst>
            </c:dLbl>
            <c:dLbl>
              <c:idx val="39"/>
              <c:delete val="1"/>
              <c:extLst>
                <c:ext xmlns:c15="http://schemas.microsoft.com/office/drawing/2012/chart" uri="{CE6537A1-D6FC-4f65-9D91-7224C49458BB}"/>
                <c:ext xmlns:c16="http://schemas.microsoft.com/office/drawing/2014/chart" uri="{C3380CC4-5D6E-409C-BE32-E72D297353CC}">
                  <c16:uniqueId val="{00000027-D104-43F8-BF0D-5081219D1D17}"/>
                </c:ext>
              </c:extLst>
            </c:dLbl>
            <c:dLbl>
              <c:idx val="40"/>
              <c:layout>
                <c:manualLayout>
                  <c:x val="0"/>
                  <c:y val="-4.0383583582866298E-2"/>
                </c:manualLayout>
              </c:layout>
              <c:tx>
                <c:rich>
                  <a:bodyPr/>
                  <a:lstStyle/>
                  <a:p>
                    <a:pPr>
                      <a:defRPr sz="1600" b="1">
                        <a:solidFill>
                          <a:schemeClr val="accent2"/>
                        </a:solidFill>
                      </a:defRPr>
                    </a:pPr>
                    <a:fld id="{5EB9B64D-22CA-4BC8-84BE-A2EF84FC7BF4}" type="VALUE">
                      <a:rPr lang="en-US">
                        <a:solidFill>
                          <a:srgbClr val="00B050"/>
                        </a:solidFill>
                      </a:rPr>
                      <a:pPr>
                        <a:defRPr sz="1600" b="1">
                          <a:solidFill>
                            <a:schemeClr val="accent2"/>
                          </a:solidFill>
                        </a:defRPr>
                      </a:pPr>
                      <a:t>[VALUE]</a:t>
                    </a:fld>
                    <a:endParaRPr lang="en-US"/>
                  </a:p>
                </c:rich>
              </c:tx>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D104-43F8-BF0D-5081219D1D17}"/>
                </c:ext>
              </c:extLst>
            </c:dLbl>
            <c:dLbl>
              <c:idx val="41"/>
              <c:delete val="1"/>
              <c:extLst>
                <c:ext xmlns:c15="http://schemas.microsoft.com/office/drawing/2012/chart" uri="{CE6537A1-D6FC-4f65-9D91-7224C49458BB}"/>
                <c:ext xmlns:c16="http://schemas.microsoft.com/office/drawing/2014/chart" uri="{C3380CC4-5D6E-409C-BE32-E72D297353CC}">
                  <c16:uniqueId val="{00000002-02A8-451A-8034-F478F377E5E7}"/>
                </c:ext>
              </c:extLst>
            </c:dLbl>
            <c:dLbl>
              <c:idx val="42"/>
              <c:layout>
                <c:manualLayout>
                  <c:x val="-4.4223433520443859E-6"/>
                  <c:y val="-2.9100491214000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77-400B-9D99-CA7AC0E3D9C2}"/>
                </c:ext>
              </c:extLst>
            </c:dLbl>
            <c:dLbl>
              <c:idx val="43"/>
              <c:layout>
                <c:manualLayout>
                  <c:x val="-1.1131427557718795E-16"/>
                  <c:y val="3.5855962388678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77-400B-9D99-CA7AC0E3D9C2}"/>
                </c:ext>
              </c:extLst>
            </c:dLbl>
            <c:spPr>
              <a:noFill/>
              <a:ln>
                <a:noFill/>
              </a:ln>
              <a:effectLst/>
            </c:spPr>
            <c:txPr>
              <a:bodyPr/>
              <a:lstStyle/>
              <a:p>
                <a:pPr>
                  <a:defRPr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Sheet1!$B$1:$BR$1</c:f>
              <c:strCache>
                <c:ptCount val="44"/>
                <c:pt idx="0">
                  <c:v>75</c:v>
                </c:pt>
                <c:pt idx="1">
                  <c:v>76</c:v>
                </c:pt>
                <c:pt idx="2">
                  <c:v>77</c:v>
                </c:pt>
                <c:pt idx="3">
                  <c:v>78</c:v>
                </c:pt>
                <c:pt idx="4">
                  <c:v>79</c:v>
                </c:pt>
                <c:pt idx="5">
                  <c:v>80</c:v>
                </c:pt>
                <c:pt idx="6">
                  <c:v>81</c:v>
                </c:pt>
                <c:pt idx="7">
                  <c:v>82</c:v>
                </c:pt>
                <c:pt idx="8">
                  <c:v>83</c:v>
                </c:pt>
                <c:pt idx="9">
                  <c:v>84</c:v>
                </c:pt>
                <c:pt idx="10">
                  <c:v>85</c:v>
                </c:pt>
                <c:pt idx="11">
                  <c:v>86</c:v>
                </c:pt>
                <c:pt idx="12">
                  <c:v>87</c:v>
                </c:pt>
                <c:pt idx="13">
                  <c:v>88</c:v>
                </c:pt>
                <c:pt idx="14">
                  <c:v>89</c:v>
                </c:pt>
                <c:pt idx="15">
                  <c:v>90</c:v>
                </c:pt>
                <c:pt idx="16">
                  <c:v>91</c:v>
                </c:pt>
                <c:pt idx="17">
                  <c:v>92</c:v>
                </c:pt>
                <c:pt idx="18">
                  <c:v>93</c:v>
                </c:pt>
                <c:pt idx="19">
                  <c:v>94</c:v>
                </c:pt>
                <c:pt idx="20">
                  <c:v>95</c:v>
                </c:pt>
                <c:pt idx="21">
                  <c:v>96</c:v>
                </c:pt>
                <c:pt idx="22">
                  <c:v>97</c:v>
                </c:pt>
                <c:pt idx="23">
                  <c:v>98</c:v>
                </c:pt>
                <c:pt idx="24">
                  <c:v>99</c:v>
                </c:pt>
                <c:pt idx="25">
                  <c:v>00</c:v>
                </c:pt>
                <c:pt idx="26">
                  <c:v>01</c:v>
                </c:pt>
                <c:pt idx="27">
                  <c:v>02</c:v>
                </c:pt>
                <c:pt idx="28">
                  <c:v>03</c:v>
                </c:pt>
                <c:pt idx="29">
                  <c:v>04</c:v>
                </c:pt>
                <c:pt idx="30">
                  <c:v>05</c:v>
                </c:pt>
                <c:pt idx="31">
                  <c:v>06</c:v>
                </c:pt>
                <c:pt idx="32">
                  <c:v>07</c:v>
                </c:pt>
                <c:pt idx="33">
                  <c:v>08</c:v>
                </c:pt>
                <c:pt idx="34">
                  <c:v>09</c:v>
                </c:pt>
                <c:pt idx="35">
                  <c:v>10</c:v>
                </c:pt>
                <c:pt idx="36">
                  <c:v>11</c:v>
                </c:pt>
                <c:pt idx="37">
                  <c:v>12</c:v>
                </c:pt>
                <c:pt idx="38">
                  <c:v>13</c:v>
                </c:pt>
                <c:pt idx="39">
                  <c:v>14</c:v>
                </c:pt>
                <c:pt idx="40">
                  <c:v>15</c:v>
                </c:pt>
                <c:pt idx="41">
                  <c:v>16F</c:v>
                </c:pt>
                <c:pt idx="42">
                  <c:v>16</c:v>
                </c:pt>
                <c:pt idx="43">
                  <c:v>17</c:v>
                </c:pt>
              </c:strCache>
            </c:strRef>
          </c:cat>
          <c:val>
            <c:numRef>
              <c:f>Sheet1!$B$2:$BR$2</c:f>
              <c:numCache>
                <c:formatCode>0.0%</c:formatCode>
                <c:ptCount val="44"/>
                <c:pt idx="0">
                  <c:v>2.4E-2</c:v>
                </c:pt>
                <c:pt idx="1">
                  <c:v>0.1</c:v>
                </c:pt>
                <c:pt idx="2">
                  <c:v>0.19</c:v>
                </c:pt>
                <c:pt idx="3">
                  <c:v>0.18099999999999999</c:v>
                </c:pt>
                <c:pt idx="4">
                  <c:v>0.155</c:v>
                </c:pt>
                <c:pt idx="5">
                  <c:v>0.13100000000000001</c:v>
                </c:pt>
                <c:pt idx="6">
                  <c:v>0.11799999999999999</c:v>
                </c:pt>
                <c:pt idx="7">
                  <c:v>8.7999999999999995E-2</c:v>
                </c:pt>
                <c:pt idx="8">
                  <c:v>8.3000000000000004E-2</c:v>
                </c:pt>
                <c:pt idx="9">
                  <c:v>1.7999999999999999E-2</c:v>
                </c:pt>
                <c:pt idx="10">
                  <c:v>0.154</c:v>
                </c:pt>
                <c:pt idx="11">
                  <c:v>0.13600000000000001</c:v>
                </c:pt>
                <c:pt idx="12">
                  <c:v>0.17299999999999999</c:v>
                </c:pt>
                <c:pt idx="13">
                  <c:v>0.14099999999999999</c:v>
                </c:pt>
                <c:pt idx="14">
                  <c:v>0.105</c:v>
                </c:pt>
                <c:pt idx="15">
                  <c:v>8.7999999999999995E-2</c:v>
                </c:pt>
                <c:pt idx="16">
                  <c:v>9.6000000000000002E-2</c:v>
                </c:pt>
                <c:pt idx="17">
                  <c:v>4.4999999999999998E-2</c:v>
                </c:pt>
                <c:pt idx="18">
                  <c:v>0.11</c:v>
                </c:pt>
                <c:pt idx="19">
                  <c:v>5.6000000000000001E-2</c:v>
                </c:pt>
                <c:pt idx="20">
                  <c:v>8.6999999999999994E-2</c:v>
                </c:pt>
                <c:pt idx="21">
                  <c:v>9.2999999999999999E-2</c:v>
                </c:pt>
                <c:pt idx="22">
                  <c:v>0.11600000000000001</c:v>
                </c:pt>
                <c:pt idx="23">
                  <c:v>8.5000000000000006E-2</c:v>
                </c:pt>
                <c:pt idx="24">
                  <c:v>0.06</c:v>
                </c:pt>
                <c:pt idx="25">
                  <c:v>5.8999999999999997E-2</c:v>
                </c:pt>
                <c:pt idx="26">
                  <c:v>-1.2E-2</c:v>
                </c:pt>
                <c:pt idx="27">
                  <c:v>2.1000000000000001E-2</c:v>
                </c:pt>
                <c:pt idx="28">
                  <c:v>8.7999999999999995E-2</c:v>
                </c:pt>
                <c:pt idx="29">
                  <c:v>9.4E-2</c:v>
                </c:pt>
                <c:pt idx="30">
                  <c:v>9.6000000000000002E-2</c:v>
                </c:pt>
                <c:pt idx="31">
                  <c:v>0.127</c:v>
                </c:pt>
                <c:pt idx="32">
                  <c:v>0.109</c:v>
                </c:pt>
                <c:pt idx="33">
                  <c:v>4.3999999999999997E-2</c:v>
                </c:pt>
                <c:pt idx="34">
                  <c:v>7.3999999999999996E-2</c:v>
                </c:pt>
                <c:pt idx="35">
                  <c:v>7.5999999999999998E-2</c:v>
                </c:pt>
                <c:pt idx="36">
                  <c:v>4.7E-2</c:v>
                </c:pt>
                <c:pt idx="37">
                  <c:v>5.8999999999999997E-2</c:v>
                </c:pt>
                <c:pt idx="38">
                  <c:v>9.8000000000000004E-2</c:v>
                </c:pt>
                <c:pt idx="39">
                  <c:v>8.4000000000000005E-2</c:v>
                </c:pt>
                <c:pt idx="40">
                  <c:v>8.4000000000000005E-2</c:v>
                </c:pt>
                <c:pt idx="41">
                  <c:v>6.3E-2</c:v>
                </c:pt>
                <c:pt idx="42">
                  <c:v>6.2E-2</c:v>
                </c:pt>
                <c:pt idx="43">
                  <c:v>0.05</c:v>
                </c:pt>
              </c:numCache>
            </c:numRef>
          </c:val>
          <c:smooth val="1"/>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marker val="1"/>
        <c:smooth val="0"/>
        <c:axId val="1307582240"/>
        <c:axId val="1305824608"/>
      </c:lineChart>
      <c:catAx>
        <c:axId val="1307582240"/>
        <c:scaling>
          <c:orientation val="minMax"/>
        </c:scaling>
        <c:delete val="0"/>
        <c:axPos val="b"/>
        <c:numFmt formatCode="0" sourceLinked="0"/>
        <c:majorTickMark val="out"/>
        <c:minorTickMark val="none"/>
        <c:tickLblPos val="nextTo"/>
        <c:txPr>
          <a:bodyPr rot="0" vert="horz"/>
          <a:lstStyle/>
          <a:p>
            <a:pPr>
              <a:defRPr sz="1400"/>
            </a:pPr>
            <a:endParaRPr lang="en-US"/>
          </a:p>
        </c:txPr>
        <c:crossAx val="1305824608"/>
        <c:crossesAt val="-20"/>
        <c:auto val="1"/>
        <c:lblAlgn val="ctr"/>
        <c:lblOffset val="100"/>
        <c:tickLblSkip val="2"/>
        <c:tickMarkSkip val="1"/>
        <c:noMultiLvlLbl val="0"/>
      </c:catAx>
      <c:valAx>
        <c:axId val="1305824608"/>
        <c:scaling>
          <c:orientation val="minMax"/>
        </c:scaling>
        <c:delete val="0"/>
        <c:axPos val="l"/>
        <c:title>
          <c:tx>
            <c:rich>
              <a:bodyPr rot="-5400000" vert="horz"/>
              <a:lstStyle/>
              <a:p>
                <a:pPr>
                  <a:defRPr sz="1400"/>
                </a:pPr>
                <a:r>
                  <a:rPr lang="en-US" sz="1400" dirty="0"/>
                  <a:t>ROE</a:t>
                </a:r>
              </a:p>
            </c:rich>
          </c:tx>
          <c:overlay val="0"/>
        </c:title>
        <c:numFmt formatCode="0%" sourceLinked="0"/>
        <c:majorTickMark val="out"/>
        <c:minorTickMark val="none"/>
        <c:tickLblPos val="nextTo"/>
        <c:txPr>
          <a:bodyPr/>
          <a:lstStyle/>
          <a:p>
            <a:pPr>
              <a:defRPr sz="1400"/>
            </a:pPr>
            <a:endParaRPr lang="en-US"/>
          </a:p>
        </c:txPr>
        <c:crossAx val="1307582240"/>
        <c:crossesAt val="1"/>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31578947368397E-2"/>
          <c:y val="4.03800475059383E-2"/>
          <c:w val="0.94400895856662903"/>
          <c:h val="0.860838344564126"/>
        </c:manualLayout>
      </c:layout>
      <c:barChart>
        <c:barDir val="col"/>
        <c:grouping val="clustered"/>
        <c:varyColors val="0"/>
        <c:ser>
          <c:idx val="1"/>
          <c:order val="0"/>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Sheet1!$B$1:$CW$1</c:f>
              <c:numCache>
                <c:formatCode>[$-409]mmm\-yy;@</c:formatCode>
                <c:ptCount val="100"/>
                <c:pt idx="0">
                  <c:v>40188</c:v>
                </c:pt>
                <c:pt idx="1">
                  <c:v>40219</c:v>
                </c:pt>
                <c:pt idx="2">
                  <c:v>40247</c:v>
                </c:pt>
                <c:pt idx="3">
                  <c:v>40278</c:v>
                </c:pt>
                <c:pt idx="4">
                  <c:v>40308</c:v>
                </c:pt>
                <c:pt idx="5">
                  <c:v>40339</c:v>
                </c:pt>
                <c:pt idx="6">
                  <c:v>40369</c:v>
                </c:pt>
                <c:pt idx="7">
                  <c:v>40400</c:v>
                </c:pt>
                <c:pt idx="8">
                  <c:v>40431</c:v>
                </c:pt>
                <c:pt idx="9">
                  <c:v>40461</c:v>
                </c:pt>
                <c:pt idx="10">
                  <c:v>40492</c:v>
                </c:pt>
                <c:pt idx="11">
                  <c:v>40522</c:v>
                </c:pt>
                <c:pt idx="12">
                  <c:v>40553</c:v>
                </c:pt>
                <c:pt idx="13">
                  <c:v>40584</c:v>
                </c:pt>
                <c:pt idx="14">
                  <c:v>40612</c:v>
                </c:pt>
                <c:pt idx="15">
                  <c:v>40643</c:v>
                </c:pt>
                <c:pt idx="16">
                  <c:v>40673</c:v>
                </c:pt>
                <c:pt idx="17">
                  <c:v>40704</c:v>
                </c:pt>
                <c:pt idx="18">
                  <c:v>40734</c:v>
                </c:pt>
                <c:pt idx="19">
                  <c:v>40765</c:v>
                </c:pt>
                <c:pt idx="20">
                  <c:v>40796</c:v>
                </c:pt>
                <c:pt idx="21">
                  <c:v>40826</c:v>
                </c:pt>
                <c:pt idx="22">
                  <c:v>40857</c:v>
                </c:pt>
                <c:pt idx="23">
                  <c:v>40887</c:v>
                </c:pt>
                <c:pt idx="24">
                  <c:v>40918</c:v>
                </c:pt>
                <c:pt idx="25">
                  <c:v>40949</c:v>
                </c:pt>
                <c:pt idx="26">
                  <c:v>40978</c:v>
                </c:pt>
                <c:pt idx="27">
                  <c:v>41009</c:v>
                </c:pt>
                <c:pt idx="28">
                  <c:v>41039</c:v>
                </c:pt>
                <c:pt idx="29">
                  <c:v>41070</c:v>
                </c:pt>
                <c:pt idx="30">
                  <c:v>41100</c:v>
                </c:pt>
                <c:pt idx="31">
                  <c:v>41131</c:v>
                </c:pt>
                <c:pt idx="32">
                  <c:v>41162</c:v>
                </c:pt>
                <c:pt idx="33">
                  <c:v>41192</c:v>
                </c:pt>
                <c:pt idx="34">
                  <c:v>41223</c:v>
                </c:pt>
                <c:pt idx="35">
                  <c:v>41253</c:v>
                </c:pt>
                <c:pt idx="36">
                  <c:v>41284</c:v>
                </c:pt>
                <c:pt idx="37">
                  <c:v>41315</c:v>
                </c:pt>
                <c:pt idx="38">
                  <c:v>41343</c:v>
                </c:pt>
                <c:pt idx="39">
                  <c:v>41374</c:v>
                </c:pt>
                <c:pt idx="40">
                  <c:v>41404</c:v>
                </c:pt>
                <c:pt idx="41">
                  <c:v>41435</c:v>
                </c:pt>
                <c:pt idx="42">
                  <c:v>41465</c:v>
                </c:pt>
                <c:pt idx="43">
                  <c:v>41496</c:v>
                </c:pt>
                <c:pt idx="44">
                  <c:v>41527</c:v>
                </c:pt>
                <c:pt idx="45">
                  <c:v>41557</c:v>
                </c:pt>
                <c:pt idx="46">
                  <c:v>41588</c:v>
                </c:pt>
                <c:pt idx="47">
                  <c:v>41618</c:v>
                </c:pt>
                <c:pt idx="48">
                  <c:v>41649</c:v>
                </c:pt>
                <c:pt idx="49">
                  <c:v>41680</c:v>
                </c:pt>
                <c:pt idx="50">
                  <c:v>41708</c:v>
                </c:pt>
                <c:pt idx="51">
                  <c:v>41739</c:v>
                </c:pt>
                <c:pt idx="52">
                  <c:v>41769</c:v>
                </c:pt>
                <c:pt idx="53">
                  <c:v>41800</c:v>
                </c:pt>
                <c:pt idx="54">
                  <c:v>41830</c:v>
                </c:pt>
                <c:pt idx="55">
                  <c:v>41861</c:v>
                </c:pt>
                <c:pt idx="56">
                  <c:v>41892</c:v>
                </c:pt>
                <c:pt idx="57">
                  <c:v>41922</c:v>
                </c:pt>
                <c:pt idx="58">
                  <c:v>41953</c:v>
                </c:pt>
                <c:pt idx="59">
                  <c:v>41983</c:v>
                </c:pt>
                <c:pt idx="60">
                  <c:v>42014</c:v>
                </c:pt>
                <c:pt idx="61">
                  <c:v>42045</c:v>
                </c:pt>
                <c:pt idx="62">
                  <c:v>42073</c:v>
                </c:pt>
                <c:pt idx="63">
                  <c:v>42104</c:v>
                </c:pt>
                <c:pt idx="64">
                  <c:v>42134</c:v>
                </c:pt>
                <c:pt idx="65">
                  <c:v>42165</c:v>
                </c:pt>
                <c:pt idx="66">
                  <c:v>42195</c:v>
                </c:pt>
                <c:pt idx="67">
                  <c:v>42226</c:v>
                </c:pt>
                <c:pt idx="68">
                  <c:v>42257</c:v>
                </c:pt>
                <c:pt idx="69">
                  <c:v>42287</c:v>
                </c:pt>
                <c:pt idx="70">
                  <c:v>42318</c:v>
                </c:pt>
                <c:pt idx="71">
                  <c:v>42348</c:v>
                </c:pt>
                <c:pt idx="72">
                  <c:v>42379</c:v>
                </c:pt>
                <c:pt idx="73">
                  <c:v>42410</c:v>
                </c:pt>
                <c:pt idx="74">
                  <c:v>42439</c:v>
                </c:pt>
                <c:pt idx="75">
                  <c:v>42470</c:v>
                </c:pt>
                <c:pt idx="76">
                  <c:v>42500</c:v>
                </c:pt>
                <c:pt idx="77">
                  <c:v>42531</c:v>
                </c:pt>
                <c:pt idx="78">
                  <c:v>42561</c:v>
                </c:pt>
                <c:pt idx="79">
                  <c:v>42592</c:v>
                </c:pt>
                <c:pt idx="80">
                  <c:v>42623</c:v>
                </c:pt>
                <c:pt idx="81">
                  <c:v>42653</c:v>
                </c:pt>
                <c:pt idx="82">
                  <c:v>42684</c:v>
                </c:pt>
                <c:pt idx="83">
                  <c:v>42714</c:v>
                </c:pt>
                <c:pt idx="84">
                  <c:v>42745</c:v>
                </c:pt>
                <c:pt idx="85">
                  <c:v>42776</c:v>
                </c:pt>
                <c:pt idx="86">
                  <c:v>42804</c:v>
                </c:pt>
                <c:pt idx="87" formatCode="d\-mmm">
                  <c:v>43207</c:v>
                </c:pt>
                <c:pt idx="88" formatCode="d\-mmm">
                  <c:v>43237</c:v>
                </c:pt>
                <c:pt idx="89" formatCode="d\-mmm">
                  <c:v>43268</c:v>
                </c:pt>
                <c:pt idx="90" formatCode="d\-mmm">
                  <c:v>43298</c:v>
                </c:pt>
                <c:pt idx="91" formatCode="d\-mmm">
                  <c:v>43329</c:v>
                </c:pt>
                <c:pt idx="92" formatCode="d\-mmm">
                  <c:v>43360</c:v>
                </c:pt>
                <c:pt idx="93" formatCode="d\-mmm">
                  <c:v>43390</c:v>
                </c:pt>
                <c:pt idx="94" formatCode="d\-mmm">
                  <c:v>43421</c:v>
                </c:pt>
                <c:pt idx="95" formatCode="d\-mmm">
                  <c:v>43451</c:v>
                </c:pt>
                <c:pt idx="96" formatCode="d\-mmm">
                  <c:v>43118</c:v>
                </c:pt>
                <c:pt idx="97" formatCode="d\-mmm">
                  <c:v>43149</c:v>
                </c:pt>
                <c:pt idx="98" formatCode="d\-mmm">
                  <c:v>43177</c:v>
                </c:pt>
                <c:pt idx="99" formatCode="d\-mmm">
                  <c:v>43208</c:v>
                </c:pt>
              </c:numCache>
            </c:numRef>
          </c:cat>
          <c:val>
            <c:numRef>
              <c:f>Sheet1!$B$2:$CW$2</c:f>
              <c:numCache>
                <c:formatCode>General</c:formatCode>
                <c:ptCount val="100"/>
                <c:pt idx="0">
                  <c:v>58.3</c:v>
                </c:pt>
                <c:pt idx="1">
                  <c:v>57.1</c:v>
                </c:pt>
                <c:pt idx="2">
                  <c:v>60.4</c:v>
                </c:pt>
                <c:pt idx="3">
                  <c:v>59.6</c:v>
                </c:pt>
                <c:pt idx="4">
                  <c:v>57.8</c:v>
                </c:pt>
                <c:pt idx="5">
                  <c:v>55.3</c:v>
                </c:pt>
                <c:pt idx="6">
                  <c:v>55.1</c:v>
                </c:pt>
                <c:pt idx="7">
                  <c:v>55.2</c:v>
                </c:pt>
                <c:pt idx="8">
                  <c:v>55.3</c:v>
                </c:pt>
                <c:pt idx="9">
                  <c:v>56.9</c:v>
                </c:pt>
                <c:pt idx="10">
                  <c:v>58.2</c:v>
                </c:pt>
                <c:pt idx="11">
                  <c:v>58.5</c:v>
                </c:pt>
                <c:pt idx="12">
                  <c:v>60.8</c:v>
                </c:pt>
                <c:pt idx="13">
                  <c:v>61.4</c:v>
                </c:pt>
                <c:pt idx="14">
                  <c:v>59.7</c:v>
                </c:pt>
                <c:pt idx="15">
                  <c:v>59.7</c:v>
                </c:pt>
                <c:pt idx="16">
                  <c:v>54.2</c:v>
                </c:pt>
                <c:pt idx="17">
                  <c:v>55.8</c:v>
                </c:pt>
                <c:pt idx="18">
                  <c:v>51.4</c:v>
                </c:pt>
                <c:pt idx="19">
                  <c:v>52.5</c:v>
                </c:pt>
                <c:pt idx="20">
                  <c:v>52.5</c:v>
                </c:pt>
                <c:pt idx="21">
                  <c:v>51.8</c:v>
                </c:pt>
                <c:pt idx="22">
                  <c:v>52.2</c:v>
                </c:pt>
                <c:pt idx="23">
                  <c:v>53.1</c:v>
                </c:pt>
                <c:pt idx="24">
                  <c:v>54.1</c:v>
                </c:pt>
                <c:pt idx="25">
                  <c:v>51.9</c:v>
                </c:pt>
                <c:pt idx="26">
                  <c:v>53.3</c:v>
                </c:pt>
                <c:pt idx="27">
                  <c:v>54.1</c:v>
                </c:pt>
                <c:pt idx="28">
                  <c:v>52.5</c:v>
                </c:pt>
                <c:pt idx="29">
                  <c:v>50.2</c:v>
                </c:pt>
                <c:pt idx="30">
                  <c:v>50.5</c:v>
                </c:pt>
                <c:pt idx="31">
                  <c:v>50.7</c:v>
                </c:pt>
                <c:pt idx="32">
                  <c:v>51.6</c:v>
                </c:pt>
                <c:pt idx="33">
                  <c:v>51.7</c:v>
                </c:pt>
                <c:pt idx="34">
                  <c:v>49.9</c:v>
                </c:pt>
                <c:pt idx="35">
                  <c:v>50.2</c:v>
                </c:pt>
                <c:pt idx="36">
                  <c:v>53.1</c:v>
                </c:pt>
                <c:pt idx="37">
                  <c:v>54.2</c:v>
                </c:pt>
                <c:pt idx="38">
                  <c:v>51.3</c:v>
                </c:pt>
                <c:pt idx="39">
                  <c:v>50.7</c:v>
                </c:pt>
                <c:pt idx="40">
                  <c:v>49</c:v>
                </c:pt>
                <c:pt idx="41">
                  <c:v>50.9</c:v>
                </c:pt>
                <c:pt idx="42">
                  <c:v>55.4</c:v>
                </c:pt>
                <c:pt idx="43">
                  <c:v>55.7</c:v>
                </c:pt>
                <c:pt idx="44">
                  <c:v>56.2</c:v>
                </c:pt>
                <c:pt idx="45">
                  <c:v>56.4</c:v>
                </c:pt>
                <c:pt idx="46">
                  <c:v>57</c:v>
                </c:pt>
                <c:pt idx="47">
                  <c:v>56.5</c:v>
                </c:pt>
                <c:pt idx="48">
                  <c:v>51.3</c:v>
                </c:pt>
                <c:pt idx="49">
                  <c:v>53.2</c:v>
                </c:pt>
                <c:pt idx="50">
                  <c:v>53.7</c:v>
                </c:pt>
                <c:pt idx="51">
                  <c:v>54.9</c:v>
                </c:pt>
                <c:pt idx="52">
                  <c:v>55.4</c:v>
                </c:pt>
                <c:pt idx="53">
                  <c:v>55.3</c:v>
                </c:pt>
                <c:pt idx="54">
                  <c:v>57.1</c:v>
                </c:pt>
                <c:pt idx="55">
                  <c:v>59</c:v>
                </c:pt>
                <c:pt idx="56">
                  <c:v>56.6</c:v>
                </c:pt>
                <c:pt idx="57">
                  <c:v>59</c:v>
                </c:pt>
                <c:pt idx="58">
                  <c:v>58.7</c:v>
                </c:pt>
                <c:pt idx="59">
                  <c:v>55.5</c:v>
                </c:pt>
                <c:pt idx="60">
                  <c:v>53.5</c:v>
                </c:pt>
                <c:pt idx="61">
                  <c:v>52.9</c:v>
                </c:pt>
                <c:pt idx="62">
                  <c:v>51.5</c:v>
                </c:pt>
                <c:pt idx="63">
                  <c:v>51.5</c:v>
                </c:pt>
                <c:pt idx="64">
                  <c:v>52.8</c:v>
                </c:pt>
                <c:pt idx="65">
                  <c:v>53.5</c:v>
                </c:pt>
                <c:pt idx="66">
                  <c:v>52.7</c:v>
                </c:pt>
                <c:pt idx="67">
                  <c:v>51.1</c:v>
                </c:pt>
                <c:pt idx="68">
                  <c:v>50.2</c:v>
                </c:pt>
                <c:pt idx="69">
                  <c:v>50.1</c:v>
                </c:pt>
                <c:pt idx="70">
                  <c:v>48.6</c:v>
                </c:pt>
                <c:pt idx="71">
                  <c:v>48</c:v>
                </c:pt>
                <c:pt idx="72">
                  <c:v>48.2</c:v>
                </c:pt>
                <c:pt idx="73">
                  <c:v>49.5</c:v>
                </c:pt>
                <c:pt idx="74">
                  <c:v>51.8</c:v>
                </c:pt>
                <c:pt idx="75">
                  <c:v>50.8</c:v>
                </c:pt>
                <c:pt idx="76">
                  <c:v>51.3</c:v>
                </c:pt>
                <c:pt idx="77">
                  <c:v>53.2</c:v>
                </c:pt>
                <c:pt idx="78">
                  <c:v>52.6</c:v>
                </c:pt>
                <c:pt idx="79">
                  <c:v>49.4</c:v>
                </c:pt>
                <c:pt idx="80">
                  <c:v>51.5</c:v>
                </c:pt>
                <c:pt idx="81">
                  <c:v>51.9</c:v>
                </c:pt>
                <c:pt idx="82">
                  <c:v>53.2</c:v>
                </c:pt>
                <c:pt idx="83">
                  <c:v>54.7</c:v>
                </c:pt>
                <c:pt idx="84">
                  <c:v>56</c:v>
                </c:pt>
                <c:pt idx="85">
                  <c:v>57.7</c:v>
                </c:pt>
                <c:pt idx="86">
                  <c:v>57.2</c:v>
                </c:pt>
                <c:pt idx="87">
                  <c:v>55.3</c:v>
                </c:pt>
                <c:pt idx="88">
                  <c:v>55.5</c:v>
                </c:pt>
                <c:pt idx="89">
                  <c:v>56.7</c:v>
                </c:pt>
                <c:pt idx="90">
                  <c:v>56.5</c:v>
                </c:pt>
                <c:pt idx="91">
                  <c:v>59.3</c:v>
                </c:pt>
                <c:pt idx="92">
                  <c:v>60.2</c:v>
                </c:pt>
                <c:pt idx="93">
                  <c:v>58.5</c:v>
                </c:pt>
                <c:pt idx="94">
                  <c:v>58.2</c:v>
                </c:pt>
                <c:pt idx="95">
                  <c:v>59.3</c:v>
                </c:pt>
                <c:pt idx="96">
                  <c:v>59.1</c:v>
                </c:pt>
                <c:pt idx="97">
                  <c:v>60.8</c:v>
                </c:pt>
                <c:pt idx="98">
                  <c:v>59.3</c:v>
                </c:pt>
                <c:pt idx="99">
                  <c:v>57.3</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542471576"/>
        <c:axId val="542472360"/>
      </c:barChart>
      <c:catAx>
        <c:axId val="542471576"/>
        <c:scaling>
          <c:orientation val="minMax"/>
        </c:scaling>
        <c:delete val="0"/>
        <c:axPos val="b"/>
        <c:numFmt formatCode="[$-409]mmm\ yy;@" sourceLinked="0"/>
        <c:majorTickMark val="out"/>
        <c:minorTickMark val="none"/>
        <c:tickLblPos val="low"/>
        <c:txPr>
          <a:bodyPr rot="5400000" vert="horz"/>
          <a:lstStyle/>
          <a:p>
            <a:pPr>
              <a:defRPr sz="1200"/>
            </a:pPr>
            <a:endParaRPr lang="en-US"/>
          </a:p>
        </c:txPr>
        <c:crossAx val="542472360"/>
        <c:crossesAt val="50"/>
        <c:auto val="0"/>
        <c:lblAlgn val="ctr"/>
        <c:lblOffset val="0"/>
        <c:tickLblSkip val="12"/>
        <c:tickMarkSkip val="1"/>
        <c:noMultiLvlLbl val="0"/>
      </c:catAx>
      <c:valAx>
        <c:axId val="542472360"/>
        <c:scaling>
          <c:orientation val="minMax"/>
          <c:min val="45"/>
        </c:scaling>
        <c:delete val="0"/>
        <c:axPos val="l"/>
        <c:numFmt formatCode="#,##0_);[Red]\(#,##0\)" sourceLinked="0"/>
        <c:majorTickMark val="out"/>
        <c:minorTickMark val="none"/>
        <c:tickLblPos val="nextTo"/>
        <c:txPr>
          <a:bodyPr rot="0" vert="horz"/>
          <a:lstStyle/>
          <a:p>
            <a:pPr>
              <a:defRPr/>
            </a:pPr>
            <a:endParaRPr lang="en-US"/>
          </a:p>
        </c:txPr>
        <c:crossAx val="542471576"/>
        <c:crosses val="autoZero"/>
        <c:crossBetween val="between"/>
        <c:majorUnit val="5"/>
      </c:valAx>
    </c:plotArea>
    <c:plotVisOnly val="1"/>
    <c:dispBlanksAs val="gap"/>
    <c:showDLblsOverMax val="0"/>
  </c:chart>
  <c:txPr>
    <a:bodyPr/>
    <a:lstStyle/>
    <a:p>
      <a:pPr>
        <a:defRPr sz="9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31578947368397E-2"/>
          <c:y val="4.03800475059383E-2"/>
          <c:w val="0.94400895856662903"/>
          <c:h val="0.860838344564126"/>
        </c:manualLayout>
      </c:layout>
      <c:barChart>
        <c:barDir val="col"/>
        <c:grouping val="clustered"/>
        <c:varyColors val="0"/>
        <c:ser>
          <c:idx val="1"/>
          <c:order val="0"/>
          <c:tx>
            <c:strRef>
              <c:f>Sheet1!$A$2</c:f>
              <c:strCache>
                <c:ptCount val="1"/>
                <c:pt idx="0">
                  <c:v>ISM Non-Manufacturing Index</c:v>
                </c:pt>
              </c:strCache>
            </c:strRef>
          </c:tx>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Sheet1!$B$1:$CW$1</c:f>
              <c:numCache>
                <c:formatCode>[$-409]mmm\-yy;@</c:formatCode>
                <c:ptCount val="100"/>
                <c:pt idx="0">
                  <c:v>40188</c:v>
                </c:pt>
                <c:pt idx="1">
                  <c:v>40219</c:v>
                </c:pt>
                <c:pt idx="2">
                  <c:v>40247</c:v>
                </c:pt>
                <c:pt idx="3">
                  <c:v>40278</c:v>
                </c:pt>
                <c:pt idx="4">
                  <c:v>40308</c:v>
                </c:pt>
                <c:pt idx="5">
                  <c:v>40339</c:v>
                </c:pt>
                <c:pt idx="6">
                  <c:v>40369</c:v>
                </c:pt>
                <c:pt idx="7">
                  <c:v>40400</c:v>
                </c:pt>
                <c:pt idx="8">
                  <c:v>40431</c:v>
                </c:pt>
                <c:pt idx="9">
                  <c:v>40461</c:v>
                </c:pt>
                <c:pt idx="10">
                  <c:v>40492</c:v>
                </c:pt>
                <c:pt idx="11">
                  <c:v>40522</c:v>
                </c:pt>
                <c:pt idx="12">
                  <c:v>40553</c:v>
                </c:pt>
                <c:pt idx="13">
                  <c:v>40584</c:v>
                </c:pt>
                <c:pt idx="14">
                  <c:v>40612</c:v>
                </c:pt>
                <c:pt idx="15">
                  <c:v>40643</c:v>
                </c:pt>
                <c:pt idx="16">
                  <c:v>40673</c:v>
                </c:pt>
                <c:pt idx="17">
                  <c:v>40704</c:v>
                </c:pt>
                <c:pt idx="18">
                  <c:v>40734</c:v>
                </c:pt>
                <c:pt idx="19">
                  <c:v>40765</c:v>
                </c:pt>
                <c:pt idx="20">
                  <c:v>40796</c:v>
                </c:pt>
                <c:pt idx="21">
                  <c:v>40826</c:v>
                </c:pt>
                <c:pt idx="22">
                  <c:v>40857</c:v>
                </c:pt>
                <c:pt idx="23">
                  <c:v>40887</c:v>
                </c:pt>
                <c:pt idx="24">
                  <c:v>40918</c:v>
                </c:pt>
                <c:pt idx="25">
                  <c:v>40949</c:v>
                </c:pt>
                <c:pt idx="26">
                  <c:v>40978</c:v>
                </c:pt>
                <c:pt idx="27">
                  <c:v>41009</c:v>
                </c:pt>
                <c:pt idx="28">
                  <c:v>41039</c:v>
                </c:pt>
                <c:pt idx="29">
                  <c:v>41070</c:v>
                </c:pt>
                <c:pt idx="30">
                  <c:v>41100</c:v>
                </c:pt>
                <c:pt idx="31">
                  <c:v>41131</c:v>
                </c:pt>
                <c:pt idx="32">
                  <c:v>41162</c:v>
                </c:pt>
                <c:pt idx="33">
                  <c:v>41192</c:v>
                </c:pt>
                <c:pt idx="34">
                  <c:v>41223</c:v>
                </c:pt>
                <c:pt idx="35">
                  <c:v>41253</c:v>
                </c:pt>
                <c:pt idx="36">
                  <c:v>41284</c:v>
                </c:pt>
                <c:pt idx="37">
                  <c:v>41315</c:v>
                </c:pt>
                <c:pt idx="38">
                  <c:v>41343</c:v>
                </c:pt>
                <c:pt idx="39">
                  <c:v>41374</c:v>
                </c:pt>
                <c:pt idx="40">
                  <c:v>41404</c:v>
                </c:pt>
                <c:pt idx="41">
                  <c:v>41435</c:v>
                </c:pt>
                <c:pt idx="42">
                  <c:v>41465</c:v>
                </c:pt>
                <c:pt idx="43">
                  <c:v>41496</c:v>
                </c:pt>
                <c:pt idx="44">
                  <c:v>41527</c:v>
                </c:pt>
                <c:pt idx="45">
                  <c:v>41557</c:v>
                </c:pt>
                <c:pt idx="46">
                  <c:v>41588</c:v>
                </c:pt>
                <c:pt idx="47">
                  <c:v>41618</c:v>
                </c:pt>
                <c:pt idx="48">
                  <c:v>41649</c:v>
                </c:pt>
                <c:pt idx="49">
                  <c:v>41680</c:v>
                </c:pt>
                <c:pt idx="50">
                  <c:v>41708</c:v>
                </c:pt>
                <c:pt idx="51">
                  <c:v>41739</c:v>
                </c:pt>
                <c:pt idx="52">
                  <c:v>41769</c:v>
                </c:pt>
                <c:pt idx="53">
                  <c:v>41800</c:v>
                </c:pt>
                <c:pt idx="54">
                  <c:v>41830</c:v>
                </c:pt>
                <c:pt idx="55">
                  <c:v>41861</c:v>
                </c:pt>
                <c:pt idx="56">
                  <c:v>41892</c:v>
                </c:pt>
                <c:pt idx="57">
                  <c:v>41922</c:v>
                </c:pt>
                <c:pt idx="58">
                  <c:v>41953</c:v>
                </c:pt>
                <c:pt idx="59">
                  <c:v>41983</c:v>
                </c:pt>
                <c:pt idx="60">
                  <c:v>42014</c:v>
                </c:pt>
                <c:pt idx="61">
                  <c:v>42045</c:v>
                </c:pt>
                <c:pt idx="62">
                  <c:v>42073</c:v>
                </c:pt>
                <c:pt idx="63">
                  <c:v>42104</c:v>
                </c:pt>
                <c:pt idx="64">
                  <c:v>42134</c:v>
                </c:pt>
                <c:pt idx="65">
                  <c:v>42165</c:v>
                </c:pt>
                <c:pt idx="66">
                  <c:v>42195</c:v>
                </c:pt>
                <c:pt idx="67">
                  <c:v>42226</c:v>
                </c:pt>
                <c:pt idx="68">
                  <c:v>42257</c:v>
                </c:pt>
                <c:pt idx="69">
                  <c:v>42287</c:v>
                </c:pt>
                <c:pt idx="70">
                  <c:v>42318</c:v>
                </c:pt>
                <c:pt idx="71">
                  <c:v>42348</c:v>
                </c:pt>
                <c:pt idx="72">
                  <c:v>42379</c:v>
                </c:pt>
                <c:pt idx="73">
                  <c:v>42410</c:v>
                </c:pt>
                <c:pt idx="74">
                  <c:v>42439</c:v>
                </c:pt>
                <c:pt idx="75">
                  <c:v>42470</c:v>
                </c:pt>
                <c:pt idx="76">
                  <c:v>42500</c:v>
                </c:pt>
                <c:pt idx="77">
                  <c:v>42531</c:v>
                </c:pt>
                <c:pt idx="78">
                  <c:v>42561</c:v>
                </c:pt>
                <c:pt idx="79">
                  <c:v>42592</c:v>
                </c:pt>
                <c:pt idx="80">
                  <c:v>42623</c:v>
                </c:pt>
                <c:pt idx="81">
                  <c:v>42653</c:v>
                </c:pt>
                <c:pt idx="82">
                  <c:v>42684</c:v>
                </c:pt>
                <c:pt idx="83">
                  <c:v>42714</c:v>
                </c:pt>
                <c:pt idx="84">
                  <c:v>42745</c:v>
                </c:pt>
                <c:pt idx="85">
                  <c:v>42776</c:v>
                </c:pt>
                <c:pt idx="86">
                  <c:v>42804</c:v>
                </c:pt>
                <c:pt idx="87">
                  <c:v>42835</c:v>
                </c:pt>
                <c:pt idx="88">
                  <c:v>42865</c:v>
                </c:pt>
                <c:pt idx="89">
                  <c:v>42896</c:v>
                </c:pt>
                <c:pt idx="90">
                  <c:v>42926</c:v>
                </c:pt>
                <c:pt idx="91">
                  <c:v>42957</c:v>
                </c:pt>
                <c:pt idx="92">
                  <c:v>42988</c:v>
                </c:pt>
                <c:pt idx="93">
                  <c:v>43018</c:v>
                </c:pt>
                <c:pt idx="94">
                  <c:v>43049</c:v>
                </c:pt>
                <c:pt idx="95">
                  <c:v>43079</c:v>
                </c:pt>
                <c:pt idx="96">
                  <c:v>43110</c:v>
                </c:pt>
                <c:pt idx="97">
                  <c:v>43141</c:v>
                </c:pt>
                <c:pt idx="98">
                  <c:v>43169</c:v>
                </c:pt>
                <c:pt idx="99">
                  <c:v>43200</c:v>
                </c:pt>
              </c:numCache>
            </c:numRef>
          </c:cat>
          <c:val>
            <c:numRef>
              <c:f>Sheet1!$B$2:$CW$2</c:f>
              <c:numCache>
                <c:formatCode>General</c:formatCode>
                <c:ptCount val="100"/>
                <c:pt idx="0">
                  <c:v>49.6</c:v>
                </c:pt>
                <c:pt idx="1">
                  <c:v>50.8</c:v>
                </c:pt>
                <c:pt idx="2">
                  <c:v>53.2</c:v>
                </c:pt>
                <c:pt idx="3">
                  <c:v>55.6</c:v>
                </c:pt>
                <c:pt idx="4">
                  <c:v>55.5</c:v>
                </c:pt>
                <c:pt idx="5">
                  <c:v>54.6</c:v>
                </c:pt>
                <c:pt idx="6">
                  <c:v>54.8</c:v>
                </c:pt>
                <c:pt idx="7">
                  <c:v>52.7</c:v>
                </c:pt>
                <c:pt idx="8">
                  <c:v>53.6</c:v>
                </c:pt>
                <c:pt idx="9">
                  <c:v>55.3</c:v>
                </c:pt>
                <c:pt idx="10">
                  <c:v>56.7</c:v>
                </c:pt>
                <c:pt idx="11">
                  <c:v>57</c:v>
                </c:pt>
                <c:pt idx="12">
                  <c:v>57.2</c:v>
                </c:pt>
                <c:pt idx="13">
                  <c:v>57.3</c:v>
                </c:pt>
                <c:pt idx="14">
                  <c:v>55.8</c:v>
                </c:pt>
                <c:pt idx="15">
                  <c:v>55.3</c:v>
                </c:pt>
                <c:pt idx="16">
                  <c:v>55</c:v>
                </c:pt>
                <c:pt idx="17">
                  <c:v>54.3</c:v>
                </c:pt>
                <c:pt idx="18">
                  <c:v>53.6</c:v>
                </c:pt>
                <c:pt idx="19">
                  <c:v>53.6</c:v>
                </c:pt>
                <c:pt idx="20">
                  <c:v>52.4</c:v>
                </c:pt>
                <c:pt idx="21">
                  <c:v>52.8</c:v>
                </c:pt>
                <c:pt idx="22">
                  <c:v>53.1</c:v>
                </c:pt>
                <c:pt idx="23">
                  <c:v>52.8</c:v>
                </c:pt>
                <c:pt idx="24">
                  <c:v>55.7</c:v>
                </c:pt>
                <c:pt idx="25">
                  <c:v>55.5</c:v>
                </c:pt>
                <c:pt idx="26">
                  <c:v>55.5</c:v>
                </c:pt>
                <c:pt idx="27">
                  <c:v>54.5</c:v>
                </c:pt>
                <c:pt idx="28">
                  <c:v>54.4</c:v>
                </c:pt>
                <c:pt idx="29">
                  <c:v>53.8</c:v>
                </c:pt>
                <c:pt idx="30">
                  <c:v>52.4</c:v>
                </c:pt>
                <c:pt idx="31">
                  <c:v>53</c:v>
                </c:pt>
                <c:pt idx="32">
                  <c:v>54.7</c:v>
                </c:pt>
                <c:pt idx="33">
                  <c:v>54.2</c:v>
                </c:pt>
                <c:pt idx="34">
                  <c:v>55.1</c:v>
                </c:pt>
                <c:pt idx="35">
                  <c:v>56</c:v>
                </c:pt>
                <c:pt idx="36">
                  <c:v>55.1</c:v>
                </c:pt>
                <c:pt idx="37">
                  <c:v>55.6</c:v>
                </c:pt>
                <c:pt idx="38">
                  <c:v>55.1</c:v>
                </c:pt>
                <c:pt idx="39">
                  <c:v>53.8</c:v>
                </c:pt>
                <c:pt idx="40">
                  <c:v>54</c:v>
                </c:pt>
                <c:pt idx="41">
                  <c:v>54.1</c:v>
                </c:pt>
                <c:pt idx="42">
                  <c:v>55</c:v>
                </c:pt>
                <c:pt idx="43">
                  <c:v>56.7</c:v>
                </c:pt>
                <c:pt idx="44">
                  <c:v>53.8</c:v>
                </c:pt>
                <c:pt idx="45">
                  <c:v>54.6</c:v>
                </c:pt>
                <c:pt idx="46">
                  <c:v>54.1</c:v>
                </c:pt>
                <c:pt idx="47">
                  <c:v>53.4</c:v>
                </c:pt>
                <c:pt idx="48">
                  <c:v>54.4</c:v>
                </c:pt>
                <c:pt idx="49">
                  <c:v>52.6</c:v>
                </c:pt>
                <c:pt idx="50">
                  <c:v>53.9</c:v>
                </c:pt>
                <c:pt idx="51">
                  <c:v>55.2</c:v>
                </c:pt>
                <c:pt idx="52">
                  <c:v>56.3</c:v>
                </c:pt>
                <c:pt idx="53">
                  <c:v>56.7</c:v>
                </c:pt>
                <c:pt idx="54">
                  <c:v>57.3</c:v>
                </c:pt>
                <c:pt idx="55">
                  <c:v>58</c:v>
                </c:pt>
                <c:pt idx="56">
                  <c:v>57.9</c:v>
                </c:pt>
                <c:pt idx="57">
                  <c:v>56.3</c:v>
                </c:pt>
                <c:pt idx="58">
                  <c:v>59.3</c:v>
                </c:pt>
                <c:pt idx="59">
                  <c:v>56.9</c:v>
                </c:pt>
                <c:pt idx="60">
                  <c:v>56.9</c:v>
                </c:pt>
                <c:pt idx="61">
                  <c:v>57.1</c:v>
                </c:pt>
                <c:pt idx="62">
                  <c:v>56.9</c:v>
                </c:pt>
                <c:pt idx="63">
                  <c:v>57.5</c:v>
                </c:pt>
                <c:pt idx="64">
                  <c:v>55.9</c:v>
                </c:pt>
                <c:pt idx="65">
                  <c:v>56.2</c:v>
                </c:pt>
                <c:pt idx="66">
                  <c:v>59.6</c:v>
                </c:pt>
                <c:pt idx="67">
                  <c:v>58.3</c:v>
                </c:pt>
                <c:pt idx="68">
                  <c:v>56.7</c:v>
                </c:pt>
                <c:pt idx="69">
                  <c:v>58.3</c:v>
                </c:pt>
                <c:pt idx="70">
                  <c:v>56.6</c:v>
                </c:pt>
                <c:pt idx="71">
                  <c:v>55.8</c:v>
                </c:pt>
                <c:pt idx="72">
                  <c:v>53.5</c:v>
                </c:pt>
                <c:pt idx="73">
                  <c:v>53.4</c:v>
                </c:pt>
                <c:pt idx="74">
                  <c:v>54.5</c:v>
                </c:pt>
                <c:pt idx="75">
                  <c:v>55.7</c:v>
                </c:pt>
                <c:pt idx="76">
                  <c:v>52.9</c:v>
                </c:pt>
                <c:pt idx="77">
                  <c:v>56.5</c:v>
                </c:pt>
                <c:pt idx="78">
                  <c:v>55.5</c:v>
                </c:pt>
                <c:pt idx="79">
                  <c:v>51.4</c:v>
                </c:pt>
                <c:pt idx="80">
                  <c:v>57.1</c:v>
                </c:pt>
                <c:pt idx="81">
                  <c:v>54.8</c:v>
                </c:pt>
                <c:pt idx="82">
                  <c:v>57.2</c:v>
                </c:pt>
                <c:pt idx="83">
                  <c:v>57.2</c:v>
                </c:pt>
                <c:pt idx="84">
                  <c:v>56.5</c:v>
                </c:pt>
                <c:pt idx="85">
                  <c:v>57.6</c:v>
                </c:pt>
                <c:pt idx="86">
                  <c:v>55.2</c:v>
                </c:pt>
                <c:pt idx="87">
                  <c:v>57.3</c:v>
                </c:pt>
                <c:pt idx="88">
                  <c:v>57.1</c:v>
                </c:pt>
                <c:pt idx="89">
                  <c:v>57.2</c:v>
                </c:pt>
                <c:pt idx="90">
                  <c:v>54.3</c:v>
                </c:pt>
                <c:pt idx="91">
                  <c:v>55.2</c:v>
                </c:pt>
                <c:pt idx="92">
                  <c:v>59.4</c:v>
                </c:pt>
                <c:pt idx="93">
                  <c:v>59.8</c:v>
                </c:pt>
                <c:pt idx="94">
                  <c:v>57.3</c:v>
                </c:pt>
                <c:pt idx="95">
                  <c:v>56</c:v>
                </c:pt>
                <c:pt idx="96">
                  <c:v>59.9</c:v>
                </c:pt>
                <c:pt idx="97">
                  <c:v>59.5</c:v>
                </c:pt>
                <c:pt idx="98">
                  <c:v>58.8</c:v>
                </c:pt>
                <c:pt idx="99">
                  <c:v>56.8</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542475496"/>
        <c:axId val="542473144"/>
      </c:barChart>
      <c:catAx>
        <c:axId val="542475496"/>
        <c:scaling>
          <c:orientation val="minMax"/>
        </c:scaling>
        <c:delete val="0"/>
        <c:axPos val="b"/>
        <c:numFmt formatCode="[$-409]mmm\ yy;@" sourceLinked="0"/>
        <c:majorTickMark val="out"/>
        <c:minorTickMark val="none"/>
        <c:tickLblPos val="low"/>
        <c:txPr>
          <a:bodyPr rot="5400000" vert="horz"/>
          <a:lstStyle/>
          <a:p>
            <a:pPr>
              <a:defRPr sz="1100"/>
            </a:pPr>
            <a:endParaRPr lang="en-US"/>
          </a:p>
        </c:txPr>
        <c:crossAx val="542473144"/>
        <c:crossesAt val="50"/>
        <c:auto val="0"/>
        <c:lblAlgn val="ctr"/>
        <c:lblOffset val="0"/>
        <c:tickLblSkip val="4"/>
        <c:tickMarkSkip val="1"/>
        <c:noMultiLvlLbl val="0"/>
      </c:catAx>
      <c:valAx>
        <c:axId val="542473144"/>
        <c:scaling>
          <c:orientation val="minMax"/>
          <c:max val="65"/>
          <c:min val="45"/>
        </c:scaling>
        <c:delete val="0"/>
        <c:axPos val="l"/>
        <c:numFmt formatCode="#,##0_);[Red]\(#,##0\)" sourceLinked="0"/>
        <c:majorTickMark val="out"/>
        <c:minorTickMark val="none"/>
        <c:tickLblPos val="nextTo"/>
        <c:txPr>
          <a:bodyPr rot="0" vert="horz"/>
          <a:lstStyle/>
          <a:p>
            <a:pPr>
              <a:defRPr/>
            </a:pPr>
            <a:endParaRPr lang="en-US"/>
          </a:p>
        </c:txPr>
        <c:crossAx val="542475496"/>
        <c:crosses val="autoZero"/>
        <c:crossBetween val="between"/>
        <c:majorUnit val="5"/>
      </c:valAx>
    </c:plotArea>
    <c:plotVisOnly val="1"/>
    <c:dispBlanksAs val="gap"/>
    <c:showDLblsOverMax val="0"/>
  </c:chart>
  <c:txPr>
    <a:bodyPr/>
    <a:lstStyle/>
    <a:p>
      <a:pPr>
        <a:defRPr sz="9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8291776900195E-2"/>
          <c:y val="6.6149946837201698E-2"/>
          <c:w val="0.88523909652452704"/>
          <c:h val="0.83957219251336901"/>
        </c:manualLayout>
      </c:layout>
      <c:lineChart>
        <c:grouping val="standard"/>
        <c:varyColors val="0"/>
        <c:ser>
          <c:idx val="2"/>
          <c:order val="0"/>
          <c:tx>
            <c:strRef>
              <c:f>Sheet1!$B$1</c:f>
              <c:strCache>
                <c:ptCount val="1"/>
                <c:pt idx="0">
                  <c:v>Top 10 Avg</c:v>
                </c:pt>
              </c:strCache>
            </c:strRef>
          </c:tx>
          <c:marker>
            <c:symbol val="circle"/>
            <c:size val="7"/>
          </c:marker>
          <c:dPt>
            <c:idx val="15"/>
            <c:bubble3D val="0"/>
            <c:extLst>
              <c:ext xmlns:c16="http://schemas.microsoft.com/office/drawing/2014/chart" uri="{C3380CC4-5D6E-409C-BE32-E72D297353CC}">
                <c16:uniqueId val="{00000000-17A7-413B-A9B3-6FD57A22FF25}"/>
              </c:ext>
            </c:extLst>
          </c:dPt>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0.0%</c:formatCode>
                <c:ptCount val="5"/>
                <c:pt idx="0">
                  <c:v>2.5000000000000001E-2</c:v>
                </c:pt>
                <c:pt idx="1">
                  <c:v>2.1000000000000001E-2</c:v>
                </c:pt>
                <c:pt idx="2">
                  <c:v>1.2E-2</c:v>
                </c:pt>
                <c:pt idx="3">
                  <c:v>1.4E-2</c:v>
                </c:pt>
                <c:pt idx="4">
                  <c:v>1.4999999999999999E-2</c:v>
                </c:pt>
              </c:numCache>
            </c:numRef>
          </c:val>
          <c:smooth val="0"/>
          <c:extLst>
            <c:ext xmlns:c16="http://schemas.microsoft.com/office/drawing/2014/chart" uri="{C3380CC4-5D6E-409C-BE32-E72D297353CC}">
              <c16:uniqueId val="{00000004-17A7-413B-A9B3-6FD57A22FF25}"/>
            </c:ext>
          </c:extLst>
        </c:ser>
        <c:ser>
          <c:idx val="0"/>
          <c:order val="1"/>
          <c:tx>
            <c:strRef>
              <c:f>Sheet1!$C$1</c:f>
              <c:strCache>
                <c:ptCount val="1"/>
                <c:pt idx="0">
                  <c:v>Median</c:v>
                </c:pt>
              </c:strCache>
            </c:strRef>
          </c:tx>
          <c:marker>
            <c:symbol val="circle"/>
            <c:size val="7"/>
          </c:marker>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2018</c:v>
                </c:pt>
                <c:pt idx="1">
                  <c:v>2019</c:v>
                </c:pt>
                <c:pt idx="2">
                  <c:v>2020</c:v>
                </c:pt>
                <c:pt idx="3">
                  <c:v>2021</c:v>
                </c:pt>
                <c:pt idx="4">
                  <c:v>2022</c:v>
                </c:pt>
              </c:numCache>
            </c:numRef>
          </c:cat>
          <c:val>
            <c:numRef>
              <c:f>Sheet1!$C$2:$C$6</c:f>
              <c:numCache>
                <c:formatCode>0.0%</c:formatCode>
                <c:ptCount val="5"/>
                <c:pt idx="0">
                  <c:v>2.8000000000000001E-2</c:v>
                </c:pt>
                <c:pt idx="1">
                  <c:v>2.5999999999999999E-2</c:v>
                </c:pt>
                <c:pt idx="2">
                  <c:v>1.9E-2</c:v>
                </c:pt>
                <c:pt idx="3">
                  <c:v>0.02</c:v>
                </c:pt>
                <c:pt idx="4">
                  <c:v>2.1000000000000001E-2</c:v>
                </c:pt>
              </c:numCache>
            </c:numRef>
          </c:val>
          <c:smooth val="0"/>
          <c:extLst>
            <c:ext xmlns:c16="http://schemas.microsoft.com/office/drawing/2014/chart" uri="{C3380CC4-5D6E-409C-BE32-E72D297353CC}">
              <c16:uniqueId val="{00000001-F542-414A-86F6-474123F29FD1}"/>
            </c:ext>
          </c:extLst>
        </c:ser>
        <c:ser>
          <c:idx val="1"/>
          <c:order val="2"/>
          <c:tx>
            <c:strRef>
              <c:f>Sheet1!$D$1</c:f>
              <c:strCache>
                <c:ptCount val="1"/>
                <c:pt idx="0">
                  <c:v>Bottom 10 Avg</c:v>
                </c:pt>
              </c:strCache>
            </c:strRef>
          </c:tx>
          <c:marker>
            <c:symbol val="circle"/>
            <c:size val="7"/>
          </c:marker>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2018</c:v>
                </c:pt>
                <c:pt idx="1">
                  <c:v>2019</c:v>
                </c:pt>
                <c:pt idx="2">
                  <c:v>2020</c:v>
                </c:pt>
                <c:pt idx="3">
                  <c:v>2021</c:v>
                </c:pt>
                <c:pt idx="4">
                  <c:v>2022</c:v>
                </c:pt>
              </c:numCache>
            </c:numRef>
          </c:cat>
          <c:val>
            <c:numRef>
              <c:f>Sheet1!$D$2:$D$6</c:f>
              <c:numCache>
                <c:formatCode>0.0%</c:formatCode>
                <c:ptCount val="5"/>
                <c:pt idx="0">
                  <c:v>0.03</c:v>
                </c:pt>
                <c:pt idx="1">
                  <c:v>0.03</c:v>
                </c:pt>
                <c:pt idx="2">
                  <c:v>2.5000000000000001E-2</c:v>
                </c:pt>
                <c:pt idx="3">
                  <c:v>2.5000000000000001E-2</c:v>
                </c:pt>
                <c:pt idx="4">
                  <c:v>2.5999999999999999E-2</c:v>
                </c:pt>
              </c:numCache>
            </c:numRef>
          </c:val>
          <c:smooth val="0"/>
          <c:extLst>
            <c:ext xmlns:c16="http://schemas.microsoft.com/office/drawing/2014/chart" uri="{C3380CC4-5D6E-409C-BE32-E72D297353CC}">
              <c16:uniqueId val="{00000002-F542-414A-86F6-474123F29FD1}"/>
            </c:ext>
          </c:extLst>
        </c:ser>
        <c:dLbls>
          <c:dLblPos val="t"/>
          <c:showLegendKey val="0"/>
          <c:showVal val="1"/>
          <c:showCatName val="0"/>
          <c:showSerName val="0"/>
          <c:showPercent val="0"/>
          <c:showBubbleSize val="0"/>
        </c:dLbls>
        <c:marker val="1"/>
        <c:smooth val="0"/>
        <c:axId val="542476672"/>
        <c:axId val="542473536"/>
      </c:lineChart>
      <c:catAx>
        <c:axId val="542476672"/>
        <c:scaling>
          <c:orientation val="minMax"/>
        </c:scaling>
        <c:delete val="0"/>
        <c:axPos val="b"/>
        <c:numFmt formatCode="General" sourceLinked="1"/>
        <c:majorTickMark val="out"/>
        <c:minorTickMark val="none"/>
        <c:tickLblPos val="nextTo"/>
        <c:spPr>
          <a:ln/>
        </c:spPr>
        <c:txPr>
          <a:bodyPr rot="0" vert="horz"/>
          <a:lstStyle/>
          <a:p>
            <a:pPr>
              <a:defRPr sz="1400">
                <a:latin typeface="Arial" charset="0"/>
                <a:ea typeface="Arial" charset="0"/>
                <a:cs typeface="Arial" charset="0"/>
              </a:defRPr>
            </a:pPr>
            <a:endParaRPr lang="en-US"/>
          </a:p>
        </c:txPr>
        <c:crossAx val="542473536"/>
        <c:crosses val="autoZero"/>
        <c:auto val="0"/>
        <c:lblAlgn val="ctr"/>
        <c:lblOffset val="80"/>
        <c:tickLblSkip val="1"/>
        <c:tickMarkSkip val="1"/>
        <c:noMultiLvlLbl val="0"/>
      </c:catAx>
      <c:valAx>
        <c:axId val="542473536"/>
        <c:scaling>
          <c:orientation val="minMax"/>
          <c:max val="3.5000000000000003E-2"/>
          <c:min val="0.01"/>
        </c:scaling>
        <c:delete val="0"/>
        <c:axPos val="l"/>
        <c:numFmt formatCode="0.0%" sourceLinked="0"/>
        <c:majorTickMark val="out"/>
        <c:minorTickMark val="none"/>
        <c:tickLblPos val="nextTo"/>
        <c:txPr>
          <a:bodyPr/>
          <a:lstStyle/>
          <a:p>
            <a:pPr>
              <a:defRPr sz="1400">
                <a:latin typeface="Arial" charset="0"/>
                <a:ea typeface="Arial" charset="0"/>
                <a:cs typeface="Arial" charset="0"/>
              </a:defRPr>
            </a:pPr>
            <a:endParaRPr lang="en-US"/>
          </a:p>
        </c:txPr>
        <c:crossAx val="542476672"/>
        <c:crosses val="autoZero"/>
        <c:crossBetween val="between"/>
        <c:majorUnit val="5.0000000000000001E-3"/>
      </c:valAx>
    </c:plotArea>
    <c:legend>
      <c:legendPos val="t"/>
      <c:layout>
        <c:manualLayout>
          <c:xMode val="edge"/>
          <c:yMode val="edge"/>
          <c:x val="0.35327343512096343"/>
          <c:y val="5.2090887639273969E-2"/>
          <c:w val="0.51206842274848996"/>
          <c:h val="6.5086947249425306E-2"/>
        </c:manualLayout>
      </c:layout>
      <c:overlay val="0"/>
      <c:txPr>
        <a:bodyPr/>
        <a:lstStyle/>
        <a:p>
          <a:pPr>
            <a:defRPr sz="1400">
              <a:latin typeface="Arial" charset="0"/>
              <a:ea typeface="Arial" charset="0"/>
              <a:cs typeface="Arial"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95398428731813E-2"/>
          <c:y val="4.0284360189573459E-2"/>
          <c:w val="0.93153759820424931"/>
          <c:h val="0.84123222748815163"/>
        </c:manualLayout>
      </c:layout>
      <c:barChart>
        <c:barDir val="col"/>
        <c:grouping val="clustered"/>
        <c:varyColors val="0"/>
        <c:ser>
          <c:idx val="1"/>
          <c:order val="0"/>
          <c:tx>
            <c:strRef>
              <c:f>Sheet1!$A$2</c:f>
              <c:strCache>
                <c:ptCount val="1"/>
                <c:pt idx="0">
                  <c:v>Employment Change</c:v>
                </c:pt>
              </c:strCache>
            </c:strRef>
          </c:tx>
          <c:spPr>
            <a:solidFill>
              <a:schemeClr val="accent1">
                <a:lumMod val="50000"/>
              </a:schemeClr>
            </a:solidFill>
            <a:ln w="24820">
              <a:noFill/>
            </a:ln>
          </c:spPr>
          <c:invertIfNegative val="0"/>
          <c:dLbls>
            <c:spPr>
              <a:noFill/>
              <a:ln w="24820">
                <a:noFill/>
              </a:ln>
            </c:spPr>
            <c:txPr>
              <a:bodyPr rot="-5400000" vert="horz"/>
              <a:lstStyle/>
              <a:p>
                <a:pPr algn="ctr">
                  <a:defRPr sz="136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Sheet1!$B$1:$AH$1</c:f>
              <c:strCache>
                <c:ptCount val="33"/>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strCache>
            </c:strRef>
          </c:cat>
          <c:val>
            <c:numRef>
              <c:f>Sheet1!$B$2:$AH$2</c:f>
              <c:numCache>
                <c:formatCode>General</c:formatCode>
                <c:ptCount val="33"/>
                <c:pt idx="0">
                  <c:v>138</c:v>
                </c:pt>
                <c:pt idx="1">
                  <c:v>603</c:v>
                </c:pt>
                <c:pt idx="2">
                  <c:v>-157</c:v>
                </c:pt>
                <c:pt idx="3">
                  <c:v>469</c:v>
                </c:pt>
                <c:pt idx="4">
                  <c:v>480</c:v>
                </c:pt>
                <c:pt idx="5">
                  <c:v>638</c:v>
                </c:pt>
                <c:pt idx="6">
                  <c:v>417</c:v>
                </c:pt>
                <c:pt idx="7">
                  <c:v>555</c:v>
                </c:pt>
                <c:pt idx="8">
                  <c:v>845</c:v>
                </c:pt>
                <c:pt idx="9">
                  <c:v>257</c:v>
                </c:pt>
                <c:pt idx="10">
                  <c:v>523</c:v>
                </c:pt>
                <c:pt idx="11">
                  <c:v>526</c:v>
                </c:pt>
                <c:pt idx="12">
                  <c:v>628</c:v>
                </c:pt>
                <c:pt idx="13">
                  <c:v>577</c:v>
                </c:pt>
                <c:pt idx="14">
                  <c:v>572</c:v>
                </c:pt>
                <c:pt idx="15">
                  <c:v>524</c:v>
                </c:pt>
                <c:pt idx="16">
                  <c:v>617</c:v>
                </c:pt>
                <c:pt idx="17">
                  <c:v>869</c:v>
                </c:pt>
                <c:pt idx="18">
                  <c:v>706</c:v>
                </c:pt>
                <c:pt idx="19">
                  <c:v>813</c:v>
                </c:pt>
                <c:pt idx="20">
                  <c:v>556</c:v>
                </c:pt>
                <c:pt idx="21">
                  <c:v>799</c:v>
                </c:pt>
                <c:pt idx="22">
                  <c:v>508</c:v>
                </c:pt>
                <c:pt idx="23">
                  <c:v>849</c:v>
                </c:pt>
                <c:pt idx="24">
                  <c:v>595</c:v>
                </c:pt>
                <c:pt idx="25">
                  <c:v>493</c:v>
                </c:pt>
                <c:pt idx="26">
                  <c:v>764</c:v>
                </c:pt>
                <c:pt idx="27">
                  <c:v>492</c:v>
                </c:pt>
                <c:pt idx="28">
                  <c:v>532</c:v>
                </c:pt>
                <c:pt idx="29">
                  <c:v>569</c:v>
                </c:pt>
                <c:pt idx="30">
                  <c:v>425</c:v>
                </c:pt>
                <c:pt idx="31">
                  <c:v>662</c:v>
                </c:pt>
                <c:pt idx="32">
                  <c:v>635</c:v>
                </c:pt>
              </c:numCache>
            </c:numRef>
          </c:val>
          <c:extLst>
            <c:ext xmlns:c16="http://schemas.microsoft.com/office/drawing/2014/chart" uri="{C3380CC4-5D6E-409C-BE32-E72D297353CC}">
              <c16:uniqueId val="{00000000-4CDC-4FB1-9A8A-DB14A80B3EF7}"/>
            </c:ext>
          </c:extLst>
        </c:ser>
        <c:dLbls>
          <c:showLegendKey val="0"/>
          <c:showVal val="0"/>
          <c:showCatName val="0"/>
          <c:showSerName val="0"/>
          <c:showPercent val="0"/>
          <c:showBubbleSize val="0"/>
        </c:dLbls>
        <c:gapWidth val="60"/>
        <c:axId val="458112400"/>
        <c:axId val="554647304"/>
      </c:barChart>
      <c:catAx>
        <c:axId val="458112400"/>
        <c:scaling>
          <c:orientation val="minMax"/>
        </c:scaling>
        <c:delete val="0"/>
        <c:axPos val="b"/>
        <c:numFmt formatCode="General" sourceLinked="1"/>
        <c:majorTickMark val="out"/>
        <c:minorTickMark val="none"/>
        <c:tickLblPos val="low"/>
        <c:spPr>
          <a:ln w="3102">
            <a:solidFill>
              <a:schemeClr val="tx1"/>
            </a:solidFill>
            <a:prstDash val="solid"/>
          </a:ln>
        </c:spPr>
        <c:txPr>
          <a:bodyPr rot="-5400000" vert="horz"/>
          <a:lstStyle/>
          <a:p>
            <a:pPr>
              <a:defRPr sz="977" b="0" i="0" u="none" strike="noStrike" baseline="0">
                <a:solidFill>
                  <a:schemeClr val="tx1"/>
                </a:solidFill>
                <a:latin typeface="Arial"/>
                <a:ea typeface="Arial"/>
                <a:cs typeface="Arial"/>
              </a:defRPr>
            </a:pPr>
            <a:endParaRPr lang="en-US"/>
          </a:p>
        </c:txPr>
        <c:crossAx val="554647304"/>
        <c:crosses val="autoZero"/>
        <c:auto val="0"/>
        <c:lblAlgn val="ctr"/>
        <c:lblOffset val="0"/>
        <c:tickLblSkip val="1"/>
        <c:tickMarkSkip val="1"/>
        <c:noMultiLvlLbl val="0"/>
      </c:catAx>
      <c:valAx>
        <c:axId val="554647304"/>
        <c:scaling>
          <c:orientation val="minMax"/>
        </c:scaling>
        <c:delete val="0"/>
        <c:axPos val="l"/>
        <c:numFmt formatCode="#,##0_);[Red]\(#,##0\)" sourceLinked="0"/>
        <c:majorTickMark val="out"/>
        <c:minorTickMark val="none"/>
        <c:tickLblPos val="nextTo"/>
        <c:spPr>
          <a:ln w="3102">
            <a:solidFill>
              <a:schemeClr val="tx1"/>
            </a:solidFill>
            <a:prstDash val="solid"/>
          </a:ln>
        </c:spPr>
        <c:txPr>
          <a:bodyPr rot="0" vert="horz"/>
          <a:lstStyle/>
          <a:p>
            <a:pPr>
              <a:defRPr sz="1368" b="0" i="0" u="none" strike="noStrike" baseline="0">
                <a:solidFill>
                  <a:schemeClr val="tx1"/>
                </a:solidFill>
                <a:latin typeface="Arial"/>
                <a:ea typeface="Arial"/>
                <a:cs typeface="Arial"/>
              </a:defRPr>
            </a:pPr>
            <a:endParaRPr lang="en-US"/>
          </a:p>
        </c:txPr>
        <c:crossAx val="458112400"/>
        <c:crosses val="autoZero"/>
        <c:crossBetween val="between"/>
      </c:valAx>
      <c:spPr>
        <a:noFill/>
        <a:ln w="24984">
          <a:noFill/>
        </a:ln>
      </c:spPr>
    </c:plotArea>
    <c:plotVisOnly val="1"/>
    <c:dispBlanksAs val="gap"/>
    <c:showDLblsOverMax val="0"/>
  </c:chart>
  <c:spPr>
    <a:noFill/>
    <a:ln>
      <a:noFill/>
    </a:ln>
  </c:spPr>
  <c:txPr>
    <a:bodyPr/>
    <a:lstStyle/>
    <a:p>
      <a:pPr>
        <a:defRPr sz="1368"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97311819954452E-2"/>
          <c:y val="2.3455489645563741E-2"/>
          <c:w val="0.91570438799076215"/>
          <c:h val="0.73555555555555552"/>
        </c:manualLayout>
      </c:layout>
      <c:lineChart>
        <c:grouping val="standard"/>
        <c:varyColors val="0"/>
        <c:ser>
          <c:idx val="0"/>
          <c:order val="0"/>
          <c:tx>
            <c:strRef>
              <c:f>Sheet1!$B$1</c:f>
              <c:strCache>
                <c:ptCount val="1"/>
                <c:pt idx="0">
                  <c:v>Manufacturing</c:v>
                </c:pt>
              </c:strCache>
            </c:strRef>
          </c:tx>
          <c:marker>
            <c:symbol val="none"/>
          </c:marker>
          <c:dPt>
            <c:idx val="27"/>
            <c:bubble3D val="0"/>
            <c:extLst>
              <c:ext xmlns:c16="http://schemas.microsoft.com/office/drawing/2014/chart" uri="{C3380CC4-5D6E-409C-BE32-E72D297353CC}">
                <c16:uniqueId val="{00000000-29E9-4383-9B28-10D8FA6323F2}"/>
              </c:ext>
            </c:extLst>
          </c:dPt>
          <c:dPt>
            <c:idx val="28"/>
            <c:bubble3D val="0"/>
            <c:extLst>
              <c:ext xmlns:c16="http://schemas.microsoft.com/office/drawing/2014/chart" uri="{C3380CC4-5D6E-409C-BE32-E72D297353CC}">
                <c16:uniqueId val="{00000001-29E9-4383-9B28-10D8FA6323F2}"/>
              </c:ext>
            </c:extLst>
          </c:dPt>
          <c:dPt>
            <c:idx val="29"/>
            <c:bubble3D val="0"/>
            <c:extLst>
              <c:ext xmlns:c16="http://schemas.microsoft.com/office/drawing/2014/chart" uri="{C3380CC4-5D6E-409C-BE32-E72D297353CC}">
                <c16:uniqueId val="{00000002-29E9-4383-9B28-10D8FA6323F2}"/>
              </c:ext>
            </c:extLst>
          </c:dPt>
          <c:dPt>
            <c:idx val="30"/>
            <c:bubble3D val="0"/>
            <c:extLst>
              <c:ext xmlns:c16="http://schemas.microsoft.com/office/drawing/2014/chart" uri="{C3380CC4-5D6E-409C-BE32-E72D297353CC}">
                <c16:uniqueId val="{00000003-29E9-4383-9B28-10D8FA6323F2}"/>
              </c:ext>
            </c:extLst>
          </c:dPt>
          <c:dPt>
            <c:idx val="31"/>
            <c:bubble3D val="0"/>
            <c:extLst>
              <c:ext xmlns:c16="http://schemas.microsoft.com/office/drawing/2014/chart" uri="{C3380CC4-5D6E-409C-BE32-E72D297353CC}">
                <c16:uniqueId val="{00000004-29E9-4383-9B28-10D8FA6323F2}"/>
              </c:ext>
            </c:extLst>
          </c:dPt>
          <c:dPt>
            <c:idx val="32"/>
            <c:bubble3D val="0"/>
            <c:extLst>
              <c:ext xmlns:c16="http://schemas.microsoft.com/office/drawing/2014/chart" uri="{C3380CC4-5D6E-409C-BE32-E72D297353CC}">
                <c16:uniqueId val="{00000005-29E9-4383-9B28-10D8FA6323F2}"/>
              </c:ext>
            </c:extLst>
          </c:dPt>
          <c:dPt>
            <c:idx val="33"/>
            <c:bubble3D val="0"/>
            <c:extLst>
              <c:ext xmlns:c16="http://schemas.microsoft.com/office/drawing/2014/chart" uri="{C3380CC4-5D6E-409C-BE32-E72D297353CC}">
                <c16:uniqueId val="{00000006-29E9-4383-9B28-10D8FA6323F2}"/>
              </c:ext>
            </c:extLst>
          </c:dPt>
          <c:dPt>
            <c:idx val="34"/>
            <c:bubble3D val="0"/>
            <c:extLst>
              <c:ext xmlns:c16="http://schemas.microsoft.com/office/drawing/2014/chart" uri="{C3380CC4-5D6E-409C-BE32-E72D297353CC}">
                <c16:uniqueId val="{00000007-29E9-4383-9B28-10D8FA6323F2}"/>
              </c:ext>
            </c:extLst>
          </c:dPt>
          <c:dPt>
            <c:idx val="35"/>
            <c:bubble3D val="0"/>
            <c:extLst>
              <c:ext xmlns:c16="http://schemas.microsoft.com/office/drawing/2014/chart" uri="{C3380CC4-5D6E-409C-BE32-E72D297353CC}">
                <c16:uniqueId val="{00000008-29E9-4383-9B28-10D8FA6323F2}"/>
              </c:ext>
            </c:extLst>
          </c:dPt>
          <c:dPt>
            <c:idx val="47"/>
            <c:bubble3D val="0"/>
            <c:extLst>
              <c:ext xmlns:c16="http://schemas.microsoft.com/office/drawing/2014/chart" uri="{C3380CC4-5D6E-409C-BE32-E72D297353CC}">
                <c16:uniqueId val="{00000009-29E9-4383-9B28-10D8FA6323F2}"/>
              </c:ext>
            </c:extLst>
          </c:dPt>
          <c:cat>
            <c:strRef>
              <c:f>Sheet1!$A$2:$A$34</c:f>
              <c:strCache>
                <c:ptCount val="33"/>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strCache>
            </c:strRef>
          </c:cat>
          <c:val>
            <c:numRef>
              <c:f>Sheet1!$B$2:$B$34</c:f>
              <c:numCache>
                <c:formatCode>0</c:formatCode>
                <c:ptCount val="33"/>
                <c:pt idx="0">
                  <c:v>11453</c:v>
                </c:pt>
                <c:pt idx="1">
                  <c:v>11545</c:v>
                </c:pt>
                <c:pt idx="2" formatCode="General">
                  <c:v>11563</c:v>
                </c:pt>
                <c:pt idx="3" formatCode="General">
                  <c:v>11595</c:v>
                </c:pt>
                <c:pt idx="4" formatCode="General">
                  <c:v>11675</c:v>
                </c:pt>
                <c:pt idx="5" formatCode="General">
                  <c:v>11727</c:v>
                </c:pt>
                <c:pt idx="6" formatCode="General">
                  <c:v>11769</c:v>
                </c:pt>
                <c:pt idx="7" formatCode="General">
                  <c:v>11802</c:v>
                </c:pt>
                <c:pt idx="8" formatCode="General">
                  <c:v>11898</c:v>
                </c:pt>
                <c:pt idx="9" formatCode="General">
                  <c:v>11936</c:v>
                </c:pt>
                <c:pt idx="10" formatCode="General">
                  <c:v>11954</c:v>
                </c:pt>
                <c:pt idx="11" formatCode="General">
                  <c:v>11960</c:v>
                </c:pt>
                <c:pt idx="12" formatCode="General">
                  <c:v>11999</c:v>
                </c:pt>
                <c:pt idx="13" formatCode="General">
                  <c:v>12004</c:v>
                </c:pt>
                <c:pt idx="14" formatCode="General">
                  <c:v>12032</c:v>
                </c:pt>
                <c:pt idx="15" formatCode="General">
                  <c:v>12083</c:v>
                </c:pt>
                <c:pt idx="16" formatCode="General">
                  <c:v>12121</c:v>
                </c:pt>
                <c:pt idx="17" formatCode="General">
                  <c:v>12171</c:v>
                </c:pt>
                <c:pt idx="18" formatCode="General">
                  <c:v>12224</c:v>
                </c:pt>
                <c:pt idx="19" formatCode="General">
                  <c:v>12291</c:v>
                </c:pt>
                <c:pt idx="20" formatCode="General">
                  <c:v>12313</c:v>
                </c:pt>
                <c:pt idx="21" formatCode="General">
                  <c:v>12340</c:v>
                </c:pt>
                <c:pt idx="22" formatCode="General">
                  <c:v>12345</c:v>
                </c:pt>
                <c:pt idx="23" formatCode="General">
                  <c:v>12360</c:v>
                </c:pt>
                <c:pt idx="24" formatCode="General">
                  <c:v>12348</c:v>
                </c:pt>
                <c:pt idx="25" formatCode="General">
                  <c:v>12357</c:v>
                </c:pt>
                <c:pt idx="26" formatCode="General">
                  <c:v>12340</c:v>
                </c:pt>
                <c:pt idx="27" formatCode="General">
                  <c:v>12351</c:v>
                </c:pt>
                <c:pt idx="28" formatCode="General">
                  <c:v>12400</c:v>
                </c:pt>
                <c:pt idx="29" formatCode="General">
                  <c:v>12428</c:v>
                </c:pt>
                <c:pt idx="30" formatCode="General">
                  <c:v>12469</c:v>
                </c:pt>
                <c:pt idx="31" formatCode="General">
                  <c:v>12558</c:v>
                </c:pt>
                <c:pt idx="32" formatCode="General">
                  <c:v>12631</c:v>
                </c:pt>
              </c:numCache>
            </c:numRef>
          </c:val>
          <c:smooth val="0"/>
          <c:extLst>
            <c:ext xmlns:c16="http://schemas.microsoft.com/office/drawing/2014/chart" uri="{C3380CC4-5D6E-409C-BE32-E72D297353CC}">
              <c16:uniqueId val="{0000000A-29E9-4383-9B28-10D8FA6323F2}"/>
            </c:ext>
          </c:extLst>
        </c:ser>
        <c:dLbls>
          <c:showLegendKey val="0"/>
          <c:showVal val="0"/>
          <c:showCatName val="0"/>
          <c:showSerName val="0"/>
          <c:showPercent val="0"/>
          <c:showBubbleSize val="0"/>
        </c:dLbls>
        <c:smooth val="0"/>
        <c:axId val="195051944"/>
        <c:axId val="195046848"/>
      </c:lineChart>
      <c:catAx>
        <c:axId val="195051944"/>
        <c:scaling>
          <c:orientation val="minMax"/>
        </c:scaling>
        <c:delete val="0"/>
        <c:axPos val="b"/>
        <c:numFmt formatCode="[$-409]mmm\-yy;@" sourceLinked="0"/>
        <c:majorTickMark val="out"/>
        <c:minorTickMark val="none"/>
        <c:tickLblPos val="low"/>
        <c:spPr>
          <a:ln w="25874">
            <a:solidFill>
              <a:srgbClr val="000000"/>
            </a:solidFill>
            <a:prstDash val="solid"/>
          </a:ln>
        </c:spPr>
        <c:txPr>
          <a:bodyPr rot="-5400000" vert="horz"/>
          <a:lstStyle/>
          <a:p>
            <a:pPr>
              <a:defRPr sz="1222" b="0" i="0" u="none" strike="noStrike" baseline="0">
                <a:solidFill>
                  <a:srgbClr val="000000"/>
                </a:solidFill>
                <a:latin typeface="Arial"/>
                <a:ea typeface="Arial"/>
                <a:cs typeface="Arial"/>
              </a:defRPr>
            </a:pPr>
            <a:endParaRPr lang="en-US"/>
          </a:p>
        </c:txPr>
        <c:crossAx val="195046848"/>
        <c:crossesAt val="0"/>
        <c:auto val="1"/>
        <c:lblAlgn val="ctr"/>
        <c:lblOffset val="100"/>
        <c:noMultiLvlLbl val="0"/>
      </c:catAx>
      <c:valAx>
        <c:axId val="195046848"/>
        <c:scaling>
          <c:orientation val="minMax"/>
          <c:min val="11400"/>
        </c:scaling>
        <c:delete val="0"/>
        <c:axPos val="l"/>
        <c:majorGridlines/>
        <c:numFmt formatCode="#,##0_);[Red]\(#,##0\)" sourceLinked="0"/>
        <c:majorTickMark val="out"/>
        <c:minorTickMark val="none"/>
        <c:tickLblPos val="nextTo"/>
        <c:spPr>
          <a:ln w="25874">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195051944"/>
        <c:crosses val="autoZero"/>
        <c:crossBetween val="between"/>
        <c:majorUnit val="200"/>
      </c:valAx>
      <c:spPr>
        <a:solidFill>
          <a:srgbClr val="FFFFFF"/>
        </a:solidFill>
        <a:ln w="25874">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97311819954452E-2"/>
          <c:y val="2.3455489645563741E-2"/>
          <c:w val="0.91570438799076215"/>
          <c:h val="0.73555555555555552"/>
        </c:manualLayout>
      </c:layout>
      <c:lineChart>
        <c:grouping val="standard"/>
        <c:varyColors val="0"/>
        <c:ser>
          <c:idx val="0"/>
          <c:order val="0"/>
          <c:tx>
            <c:strRef>
              <c:f>Sheet1!$B$1</c:f>
              <c:strCache>
                <c:ptCount val="1"/>
                <c:pt idx="0">
                  <c:v>construction</c:v>
                </c:pt>
              </c:strCache>
            </c:strRef>
          </c:tx>
          <c:marker>
            <c:symbol val="none"/>
          </c:marker>
          <c:dPt>
            <c:idx val="27"/>
            <c:bubble3D val="0"/>
            <c:extLst>
              <c:ext xmlns:c16="http://schemas.microsoft.com/office/drawing/2014/chart" uri="{C3380CC4-5D6E-409C-BE32-E72D297353CC}">
                <c16:uniqueId val="{00000000-29E9-4383-9B28-10D8FA6323F2}"/>
              </c:ext>
            </c:extLst>
          </c:dPt>
          <c:dPt>
            <c:idx val="28"/>
            <c:bubble3D val="0"/>
            <c:extLst>
              <c:ext xmlns:c16="http://schemas.microsoft.com/office/drawing/2014/chart" uri="{C3380CC4-5D6E-409C-BE32-E72D297353CC}">
                <c16:uniqueId val="{00000001-29E9-4383-9B28-10D8FA6323F2}"/>
              </c:ext>
            </c:extLst>
          </c:dPt>
          <c:dPt>
            <c:idx val="29"/>
            <c:bubble3D val="0"/>
            <c:extLst>
              <c:ext xmlns:c16="http://schemas.microsoft.com/office/drawing/2014/chart" uri="{C3380CC4-5D6E-409C-BE32-E72D297353CC}">
                <c16:uniqueId val="{00000002-29E9-4383-9B28-10D8FA6323F2}"/>
              </c:ext>
            </c:extLst>
          </c:dPt>
          <c:dPt>
            <c:idx val="30"/>
            <c:bubble3D val="0"/>
            <c:extLst>
              <c:ext xmlns:c16="http://schemas.microsoft.com/office/drawing/2014/chart" uri="{C3380CC4-5D6E-409C-BE32-E72D297353CC}">
                <c16:uniqueId val="{00000003-29E9-4383-9B28-10D8FA6323F2}"/>
              </c:ext>
            </c:extLst>
          </c:dPt>
          <c:dPt>
            <c:idx val="31"/>
            <c:bubble3D val="0"/>
            <c:extLst>
              <c:ext xmlns:c16="http://schemas.microsoft.com/office/drawing/2014/chart" uri="{C3380CC4-5D6E-409C-BE32-E72D297353CC}">
                <c16:uniqueId val="{00000004-29E9-4383-9B28-10D8FA6323F2}"/>
              </c:ext>
            </c:extLst>
          </c:dPt>
          <c:dPt>
            <c:idx val="32"/>
            <c:bubble3D val="0"/>
            <c:extLst>
              <c:ext xmlns:c16="http://schemas.microsoft.com/office/drawing/2014/chart" uri="{C3380CC4-5D6E-409C-BE32-E72D297353CC}">
                <c16:uniqueId val="{00000005-29E9-4383-9B28-10D8FA6323F2}"/>
              </c:ext>
            </c:extLst>
          </c:dPt>
          <c:dPt>
            <c:idx val="33"/>
            <c:bubble3D val="0"/>
            <c:extLst>
              <c:ext xmlns:c16="http://schemas.microsoft.com/office/drawing/2014/chart" uri="{C3380CC4-5D6E-409C-BE32-E72D297353CC}">
                <c16:uniqueId val="{00000006-29E9-4383-9B28-10D8FA6323F2}"/>
              </c:ext>
            </c:extLst>
          </c:dPt>
          <c:dPt>
            <c:idx val="34"/>
            <c:bubble3D val="0"/>
            <c:extLst>
              <c:ext xmlns:c16="http://schemas.microsoft.com/office/drawing/2014/chart" uri="{C3380CC4-5D6E-409C-BE32-E72D297353CC}">
                <c16:uniqueId val="{00000007-29E9-4383-9B28-10D8FA6323F2}"/>
              </c:ext>
            </c:extLst>
          </c:dPt>
          <c:dPt>
            <c:idx val="35"/>
            <c:bubble3D val="0"/>
            <c:extLst>
              <c:ext xmlns:c16="http://schemas.microsoft.com/office/drawing/2014/chart" uri="{C3380CC4-5D6E-409C-BE32-E72D297353CC}">
                <c16:uniqueId val="{00000008-29E9-4383-9B28-10D8FA6323F2}"/>
              </c:ext>
            </c:extLst>
          </c:dPt>
          <c:dPt>
            <c:idx val="47"/>
            <c:bubble3D val="0"/>
            <c:extLst>
              <c:ext xmlns:c16="http://schemas.microsoft.com/office/drawing/2014/chart" uri="{C3380CC4-5D6E-409C-BE32-E72D297353CC}">
                <c16:uniqueId val="{00000009-29E9-4383-9B28-10D8FA6323F2}"/>
              </c:ext>
            </c:extLst>
          </c:dPt>
          <c:cat>
            <c:strRef>
              <c:f>Sheet1!$A$2:$A$34</c:f>
              <c:strCache>
                <c:ptCount val="33"/>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strCache>
            </c:strRef>
          </c:cat>
          <c:val>
            <c:numRef>
              <c:f>Sheet1!$B$2:$B$34</c:f>
              <c:numCache>
                <c:formatCode>0</c:formatCode>
                <c:ptCount val="33"/>
                <c:pt idx="0">
                  <c:v>5537</c:v>
                </c:pt>
                <c:pt idx="1">
                  <c:v>5516</c:v>
                </c:pt>
                <c:pt idx="2" formatCode="General">
                  <c:v>5501</c:v>
                </c:pt>
                <c:pt idx="3" formatCode="General">
                  <c:v>5467</c:v>
                </c:pt>
                <c:pt idx="4" formatCode="General">
                  <c:v>5477</c:v>
                </c:pt>
                <c:pt idx="5" formatCode="General">
                  <c:v>5528</c:v>
                </c:pt>
                <c:pt idx="6" formatCode="General">
                  <c:v>5584</c:v>
                </c:pt>
                <c:pt idx="7" formatCode="General">
                  <c:v>5611</c:v>
                </c:pt>
                <c:pt idx="8" formatCode="General">
                  <c:v>5625</c:v>
                </c:pt>
                <c:pt idx="9" formatCode="General">
                  <c:v>5621</c:v>
                </c:pt>
                <c:pt idx="10" formatCode="General">
                  <c:v>5661</c:v>
                </c:pt>
                <c:pt idx="11" formatCode="General">
                  <c:v>5724</c:v>
                </c:pt>
                <c:pt idx="12" formatCode="General">
                  <c:v>5802</c:v>
                </c:pt>
                <c:pt idx="13" formatCode="General">
                  <c:v>5855</c:v>
                </c:pt>
                <c:pt idx="14" formatCode="General">
                  <c:v>5910</c:v>
                </c:pt>
                <c:pt idx="15" formatCode="General">
                  <c:v>5932</c:v>
                </c:pt>
                <c:pt idx="16" formatCode="General">
                  <c:v>6041</c:v>
                </c:pt>
                <c:pt idx="17" formatCode="General">
                  <c:v>6131</c:v>
                </c:pt>
                <c:pt idx="18" formatCode="General">
                  <c:v>6236</c:v>
                </c:pt>
                <c:pt idx="19" formatCode="General">
                  <c:v>6295</c:v>
                </c:pt>
                <c:pt idx="20" formatCode="General">
                  <c:v>6340</c:v>
                </c:pt>
                <c:pt idx="21" formatCode="General">
                  <c:v>6444</c:v>
                </c:pt>
                <c:pt idx="22" formatCode="General">
                  <c:v>6498</c:v>
                </c:pt>
                <c:pt idx="23" formatCode="General">
                  <c:v>6632</c:v>
                </c:pt>
                <c:pt idx="24" formatCode="General">
                  <c:v>6690</c:v>
                </c:pt>
                <c:pt idx="25" formatCode="General">
                  <c:v>6698</c:v>
                </c:pt>
                <c:pt idx="26" formatCode="General">
                  <c:v>6763</c:v>
                </c:pt>
                <c:pt idx="27" formatCode="General">
                  <c:v>6822</c:v>
                </c:pt>
                <c:pt idx="28" formatCode="General">
                  <c:v>6922</c:v>
                </c:pt>
                <c:pt idx="29" formatCode="General">
                  <c:v>6940</c:v>
                </c:pt>
                <c:pt idx="30" formatCode="General">
                  <c:v>6971</c:v>
                </c:pt>
                <c:pt idx="31" formatCode="General">
                  <c:v>7072</c:v>
                </c:pt>
                <c:pt idx="32" formatCode="General">
                  <c:v>7157</c:v>
                </c:pt>
              </c:numCache>
            </c:numRef>
          </c:val>
          <c:smooth val="0"/>
          <c:extLst>
            <c:ext xmlns:c16="http://schemas.microsoft.com/office/drawing/2014/chart" uri="{C3380CC4-5D6E-409C-BE32-E72D297353CC}">
              <c16:uniqueId val="{0000000A-29E9-4383-9B28-10D8FA6323F2}"/>
            </c:ext>
          </c:extLst>
        </c:ser>
        <c:dLbls>
          <c:showLegendKey val="0"/>
          <c:showVal val="0"/>
          <c:showCatName val="0"/>
          <c:showSerName val="0"/>
          <c:showPercent val="0"/>
          <c:showBubbleSize val="0"/>
        </c:dLbls>
        <c:smooth val="0"/>
        <c:axId val="195051944"/>
        <c:axId val="195046848"/>
      </c:lineChart>
      <c:catAx>
        <c:axId val="195051944"/>
        <c:scaling>
          <c:orientation val="minMax"/>
        </c:scaling>
        <c:delete val="0"/>
        <c:axPos val="b"/>
        <c:numFmt formatCode="[$-409]mmm\-yy;@" sourceLinked="0"/>
        <c:majorTickMark val="out"/>
        <c:minorTickMark val="none"/>
        <c:tickLblPos val="low"/>
        <c:spPr>
          <a:ln w="25874">
            <a:solidFill>
              <a:srgbClr val="000000"/>
            </a:solidFill>
            <a:prstDash val="solid"/>
          </a:ln>
        </c:spPr>
        <c:txPr>
          <a:bodyPr rot="-5400000" vert="horz"/>
          <a:lstStyle/>
          <a:p>
            <a:pPr>
              <a:defRPr sz="1222" b="0" i="0" u="none" strike="noStrike" baseline="0">
                <a:solidFill>
                  <a:srgbClr val="000000"/>
                </a:solidFill>
                <a:latin typeface="Arial"/>
                <a:ea typeface="Arial"/>
                <a:cs typeface="Arial"/>
              </a:defRPr>
            </a:pPr>
            <a:endParaRPr lang="en-US"/>
          </a:p>
        </c:txPr>
        <c:crossAx val="195046848"/>
        <c:crossesAt val="0"/>
        <c:auto val="1"/>
        <c:lblAlgn val="ctr"/>
        <c:lblOffset val="100"/>
        <c:noMultiLvlLbl val="0"/>
      </c:catAx>
      <c:valAx>
        <c:axId val="195046848"/>
        <c:scaling>
          <c:orientation val="minMax"/>
          <c:max val="7250"/>
          <c:min val="5250"/>
        </c:scaling>
        <c:delete val="0"/>
        <c:axPos val="l"/>
        <c:majorGridlines/>
        <c:numFmt formatCode="#,##0_);[Red]\(#,##0\)" sourceLinked="0"/>
        <c:majorTickMark val="out"/>
        <c:minorTickMark val="none"/>
        <c:tickLblPos val="nextTo"/>
        <c:spPr>
          <a:ln w="25874">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195051944"/>
        <c:crosses val="autoZero"/>
        <c:crossBetween val="between"/>
        <c:majorUnit val="250"/>
      </c:valAx>
      <c:spPr>
        <a:solidFill>
          <a:srgbClr val="FFFFFF"/>
        </a:solidFill>
        <a:ln w="25874">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97311819954452E-2"/>
          <c:y val="2.3455489645563741E-2"/>
          <c:w val="0.91570438799076215"/>
          <c:h val="0.73555555555555552"/>
        </c:manualLayout>
      </c:layout>
      <c:lineChart>
        <c:grouping val="standard"/>
        <c:varyColors val="0"/>
        <c:ser>
          <c:idx val="0"/>
          <c:order val="0"/>
          <c:tx>
            <c:strRef>
              <c:f>Sheet1!$B$1</c:f>
              <c:strCache>
                <c:ptCount val="1"/>
                <c:pt idx="0">
                  <c:v>coal mining</c:v>
                </c:pt>
              </c:strCache>
            </c:strRef>
          </c:tx>
          <c:marker>
            <c:symbol val="none"/>
          </c:marker>
          <c:dPt>
            <c:idx val="27"/>
            <c:bubble3D val="0"/>
            <c:extLst>
              <c:ext xmlns:c16="http://schemas.microsoft.com/office/drawing/2014/chart" uri="{C3380CC4-5D6E-409C-BE32-E72D297353CC}">
                <c16:uniqueId val="{00000000-29E9-4383-9B28-10D8FA6323F2}"/>
              </c:ext>
            </c:extLst>
          </c:dPt>
          <c:dPt>
            <c:idx val="28"/>
            <c:bubble3D val="0"/>
            <c:extLst>
              <c:ext xmlns:c16="http://schemas.microsoft.com/office/drawing/2014/chart" uri="{C3380CC4-5D6E-409C-BE32-E72D297353CC}">
                <c16:uniqueId val="{00000001-29E9-4383-9B28-10D8FA6323F2}"/>
              </c:ext>
            </c:extLst>
          </c:dPt>
          <c:dPt>
            <c:idx val="29"/>
            <c:bubble3D val="0"/>
            <c:extLst>
              <c:ext xmlns:c16="http://schemas.microsoft.com/office/drawing/2014/chart" uri="{C3380CC4-5D6E-409C-BE32-E72D297353CC}">
                <c16:uniqueId val="{00000002-29E9-4383-9B28-10D8FA6323F2}"/>
              </c:ext>
            </c:extLst>
          </c:dPt>
          <c:dPt>
            <c:idx val="30"/>
            <c:bubble3D val="0"/>
            <c:extLst>
              <c:ext xmlns:c16="http://schemas.microsoft.com/office/drawing/2014/chart" uri="{C3380CC4-5D6E-409C-BE32-E72D297353CC}">
                <c16:uniqueId val="{00000003-29E9-4383-9B28-10D8FA6323F2}"/>
              </c:ext>
            </c:extLst>
          </c:dPt>
          <c:dPt>
            <c:idx val="31"/>
            <c:bubble3D val="0"/>
            <c:extLst>
              <c:ext xmlns:c16="http://schemas.microsoft.com/office/drawing/2014/chart" uri="{C3380CC4-5D6E-409C-BE32-E72D297353CC}">
                <c16:uniqueId val="{00000004-29E9-4383-9B28-10D8FA6323F2}"/>
              </c:ext>
            </c:extLst>
          </c:dPt>
          <c:dPt>
            <c:idx val="32"/>
            <c:bubble3D val="0"/>
            <c:extLst>
              <c:ext xmlns:c16="http://schemas.microsoft.com/office/drawing/2014/chart" uri="{C3380CC4-5D6E-409C-BE32-E72D297353CC}">
                <c16:uniqueId val="{00000005-29E9-4383-9B28-10D8FA6323F2}"/>
              </c:ext>
            </c:extLst>
          </c:dPt>
          <c:dPt>
            <c:idx val="33"/>
            <c:bubble3D val="0"/>
            <c:extLst>
              <c:ext xmlns:c16="http://schemas.microsoft.com/office/drawing/2014/chart" uri="{C3380CC4-5D6E-409C-BE32-E72D297353CC}">
                <c16:uniqueId val="{00000006-29E9-4383-9B28-10D8FA6323F2}"/>
              </c:ext>
            </c:extLst>
          </c:dPt>
          <c:dPt>
            <c:idx val="34"/>
            <c:bubble3D val="0"/>
            <c:extLst>
              <c:ext xmlns:c16="http://schemas.microsoft.com/office/drawing/2014/chart" uri="{C3380CC4-5D6E-409C-BE32-E72D297353CC}">
                <c16:uniqueId val="{00000007-29E9-4383-9B28-10D8FA6323F2}"/>
              </c:ext>
            </c:extLst>
          </c:dPt>
          <c:dPt>
            <c:idx val="35"/>
            <c:bubble3D val="0"/>
            <c:extLst>
              <c:ext xmlns:c16="http://schemas.microsoft.com/office/drawing/2014/chart" uri="{C3380CC4-5D6E-409C-BE32-E72D297353CC}">
                <c16:uniqueId val="{00000008-29E9-4383-9B28-10D8FA6323F2}"/>
              </c:ext>
            </c:extLst>
          </c:dPt>
          <c:dPt>
            <c:idx val="47"/>
            <c:bubble3D val="0"/>
            <c:extLst>
              <c:ext xmlns:c16="http://schemas.microsoft.com/office/drawing/2014/chart" uri="{C3380CC4-5D6E-409C-BE32-E72D297353CC}">
                <c16:uniqueId val="{00000009-29E9-4383-9B28-10D8FA6323F2}"/>
              </c:ext>
            </c:extLst>
          </c:dPt>
          <c:cat>
            <c:strRef>
              <c:f>Sheet1!$A$2:$A$34</c:f>
              <c:strCache>
                <c:ptCount val="33"/>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strCache>
            </c:strRef>
          </c:cat>
          <c:val>
            <c:numRef>
              <c:f>Sheet1!$B$2:$B$34</c:f>
              <c:numCache>
                <c:formatCode>0.0</c:formatCode>
                <c:ptCount val="33"/>
                <c:pt idx="0">
                  <c:v>79.099999999999994</c:v>
                </c:pt>
                <c:pt idx="1">
                  <c:v>80.2</c:v>
                </c:pt>
                <c:pt idx="2">
                  <c:v>82</c:v>
                </c:pt>
                <c:pt idx="3">
                  <c:v>84</c:v>
                </c:pt>
                <c:pt idx="4">
                  <c:v>84.4</c:v>
                </c:pt>
                <c:pt idx="5">
                  <c:v>88.3</c:v>
                </c:pt>
                <c:pt idx="6">
                  <c:v>89.3</c:v>
                </c:pt>
                <c:pt idx="7">
                  <c:v>89.4</c:v>
                </c:pt>
                <c:pt idx="8">
                  <c:v>88.9</c:v>
                </c:pt>
                <c:pt idx="9">
                  <c:v>85.8</c:v>
                </c:pt>
                <c:pt idx="10">
                  <c:v>81.599999999999994</c:v>
                </c:pt>
                <c:pt idx="11">
                  <c:v>78.900000000000006</c:v>
                </c:pt>
                <c:pt idx="12">
                  <c:v>79.599999999999994</c:v>
                </c:pt>
                <c:pt idx="13">
                  <c:v>78.8</c:v>
                </c:pt>
                <c:pt idx="14">
                  <c:v>77.2</c:v>
                </c:pt>
                <c:pt idx="15">
                  <c:v>76.7</c:v>
                </c:pt>
                <c:pt idx="16">
                  <c:v>73.7</c:v>
                </c:pt>
                <c:pt idx="17">
                  <c:v>74</c:v>
                </c:pt>
                <c:pt idx="18">
                  <c:v>72.599999999999994</c:v>
                </c:pt>
                <c:pt idx="19">
                  <c:v>69.7</c:v>
                </c:pt>
                <c:pt idx="20">
                  <c:v>68.099999999999994</c:v>
                </c:pt>
                <c:pt idx="21">
                  <c:v>65.099999999999994</c:v>
                </c:pt>
                <c:pt idx="22">
                  <c:v>61.6</c:v>
                </c:pt>
                <c:pt idx="23">
                  <c:v>57.1</c:v>
                </c:pt>
                <c:pt idx="24">
                  <c:v>52.1</c:v>
                </c:pt>
                <c:pt idx="25">
                  <c:v>49.2</c:v>
                </c:pt>
                <c:pt idx="26">
                  <c:v>48.9</c:v>
                </c:pt>
                <c:pt idx="27">
                  <c:v>50.4</c:v>
                </c:pt>
                <c:pt idx="28">
                  <c:v>51.2</c:v>
                </c:pt>
                <c:pt idx="29">
                  <c:v>52</c:v>
                </c:pt>
                <c:pt idx="30">
                  <c:v>52.8</c:v>
                </c:pt>
                <c:pt idx="31">
                  <c:v>51.8</c:v>
                </c:pt>
                <c:pt idx="32">
                  <c:v>52.3</c:v>
                </c:pt>
              </c:numCache>
            </c:numRef>
          </c:val>
          <c:smooth val="0"/>
          <c:extLst>
            <c:ext xmlns:c16="http://schemas.microsoft.com/office/drawing/2014/chart" uri="{C3380CC4-5D6E-409C-BE32-E72D297353CC}">
              <c16:uniqueId val="{0000000A-29E9-4383-9B28-10D8FA6323F2}"/>
            </c:ext>
          </c:extLst>
        </c:ser>
        <c:dLbls>
          <c:showLegendKey val="0"/>
          <c:showVal val="0"/>
          <c:showCatName val="0"/>
          <c:showSerName val="0"/>
          <c:showPercent val="0"/>
          <c:showBubbleSize val="0"/>
        </c:dLbls>
        <c:smooth val="0"/>
        <c:axId val="195051944"/>
        <c:axId val="195046848"/>
      </c:lineChart>
      <c:catAx>
        <c:axId val="195051944"/>
        <c:scaling>
          <c:orientation val="minMax"/>
        </c:scaling>
        <c:delete val="0"/>
        <c:axPos val="b"/>
        <c:numFmt formatCode="[$-409]mmm\-yy;@" sourceLinked="0"/>
        <c:majorTickMark val="out"/>
        <c:minorTickMark val="none"/>
        <c:tickLblPos val="low"/>
        <c:spPr>
          <a:ln w="25874">
            <a:solidFill>
              <a:srgbClr val="000000"/>
            </a:solidFill>
            <a:prstDash val="solid"/>
          </a:ln>
        </c:spPr>
        <c:txPr>
          <a:bodyPr rot="-5400000" vert="horz"/>
          <a:lstStyle/>
          <a:p>
            <a:pPr>
              <a:defRPr sz="1222" b="0" i="0" u="none" strike="noStrike" baseline="0">
                <a:solidFill>
                  <a:srgbClr val="000000"/>
                </a:solidFill>
                <a:latin typeface="Arial"/>
                <a:ea typeface="Arial"/>
                <a:cs typeface="Arial"/>
              </a:defRPr>
            </a:pPr>
            <a:endParaRPr lang="en-US"/>
          </a:p>
        </c:txPr>
        <c:crossAx val="195046848"/>
        <c:crossesAt val="0"/>
        <c:auto val="1"/>
        <c:lblAlgn val="ctr"/>
        <c:lblOffset val="100"/>
        <c:noMultiLvlLbl val="0"/>
      </c:catAx>
      <c:valAx>
        <c:axId val="195046848"/>
        <c:scaling>
          <c:orientation val="minMax"/>
          <c:max val="90"/>
          <c:min val="40"/>
        </c:scaling>
        <c:delete val="0"/>
        <c:axPos val="l"/>
        <c:majorGridlines/>
        <c:numFmt formatCode="#,##0_);[Red]\(#,##0\)" sourceLinked="0"/>
        <c:majorTickMark val="out"/>
        <c:minorTickMark val="none"/>
        <c:tickLblPos val="nextTo"/>
        <c:spPr>
          <a:ln w="25874">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195051944"/>
        <c:crosses val="autoZero"/>
        <c:crossBetween val="between"/>
        <c:majorUnit val="10"/>
      </c:valAx>
      <c:spPr>
        <a:solidFill>
          <a:srgbClr val="FFFFFF"/>
        </a:solidFill>
        <a:ln w="25874">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0.16736</cdr:x>
      <cdr:y>0.03176</cdr:y>
    </cdr:from>
    <cdr:to>
      <cdr:x>0.16736</cdr:x>
      <cdr:y>0.91974</cdr:y>
    </cdr:to>
    <cdr:cxnSp macro="">
      <cdr:nvCxnSpPr>
        <cdr:cNvPr id="3" name="Straight Connector 2">
          <a:extLst xmlns:a="http://schemas.openxmlformats.org/drawingml/2006/main">
            <a:ext uri="{FF2B5EF4-FFF2-40B4-BE49-F238E27FC236}">
              <a16:creationId xmlns:a16="http://schemas.microsoft.com/office/drawing/2014/main" id="{9BBBAED7-286E-42AE-A601-4463F12CA95A}"/>
            </a:ext>
          </a:extLst>
        </cdr:cNvPr>
        <cdr:cNvCxnSpPr/>
      </cdr:nvCxnSpPr>
      <cdr:spPr>
        <a:xfrm xmlns:a="http://schemas.openxmlformats.org/drawingml/2006/main">
          <a:off x="139752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0.25708</cdr:x>
      <cdr:y>0.03176</cdr:y>
    </cdr:from>
    <cdr:to>
      <cdr:x>0.25708</cdr:x>
      <cdr:y>0.91974</cdr:y>
    </cdr:to>
    <cdr:cxnSp macro="">
      <cdr:nvCxnSpPr>
        <cdr:cNvPr id="6" name="Straight Connector 5">
          <a:extLst xmlns:a="http://schemas.openxmlformats.org/drawingml/2006/main">
            <a:ext uri="{FF2B5EF4-FFF2-40B4-BE49-F238E27FC236}">
              <a16:creationId xmlns:a16="http://schemas.microsoft.com/office/drawing/2014/main" id="{3DF01722-5449-40D4-969F-4CC1A57F4F21}"/>
            </a:ext>
          </a:extLst>
        </cdr:cNvPr>
        <cdr:cNvCxnSpPr/>
      </cdr:nvCxnSpPr>
      <cdr:spPr>
        <a:xfrm xmlns:a="http://schemas.openxmlformats.org/drawingml/2006/main">
          <a:off x="2146701"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0.34649</cdr:x>
      <cdr:y>0.03176</cdr:y>
    </cdr:from>
    <cdr:to>
      <cdr:x>0.34649</cdr:x>
      <cdr:y>0.91974</cdr:y>
    </cdr:to>
    <cdr:cxnSp macro="">
      <cdr:nvCxnSpPr>
        <cdr:cNvPr id="7" name="Straight Connector 6">
          <a:extLst xmlns:a="http://schemas.openxmlformats.org/drawingml/2006/main">
            <a:ext uri="{FF2B5EF4-FFF2-40B4-BE49-F238E27FC236}">
              <a16:creationId xmlns:a16="http://schemas.microsoft.com/office/drawing/2014/main" id="{2A4B8CED-E395-46C4-B315-868A1372D06C}"/>
            </a:ext>
          </a:extLst>
        </cdr:cNvPr>
        <cdr:cNvCxnSpPr/>
      </cdr:nvCxnSpPr>
      <cdr:spPr>
        <a:xfrm xmlns:a="http://schemas.openxmlformats.org/drawingml/2006/main">
          <a:off x="2893268"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0.43552</cdr:x>
      <cdr:y>0.03176</cdr:y>
    </cdr:from>
    <cdr:to>
      <cdr:x>0.43552</cdr:x>
      <cdr:y>0.91974</cdr:y>
    </cdr:to>
    <cdr:cxnSp macro="">
      <cdr:nvCxnSpPr>
        <cdr:cNvPr id="8" name="Straight Connector 7">
          <a:extLst xmlns:a="http://schemas.openxmlformats.org/drawingml/2006/main">
            <a:ext uri="{FF2B5EF4-FFF2-40B4-BE49-F238E27FC236}">
              <a16:creationId xmlns:a16="http://schemas.microsoft.com/office/drawing/2014/main" id="{7D471801-43EB-4573-9C8E-6B4D984CE729}"/>
            </a:ext>
          </a:extLst>
        </cdr:cNvPr>
        <cdr:cNvCxnSpPr/>
      </cdr:nvCxnSpPr>
      <cdr:spPr>
        <a:xfrm xmlns:a="http://schemas.openxmlformats.org/drawingml/2006/main">
          <a:off x="3636660"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0.52492</cdr:x>
      <cdr:y>0.03176</cdr:y>
    </cdr:from>
    <cdr:to>
      <cdr:x>0.52492</cdr:x>
      <cdr:y>0.91974</cdr:y>
    </cdr:to>
    <cdr:cxnSp macro="">
      <cdr:nvCxnSpPr>
        <cdr:cNvPr id="9" name="Straight Connector 8">
          <a:extLst xmlns:a="http://schemas.openxmlformats.org/drawingml/2006/main">
            <a:ext uri="{FF2B5EF4-FFF2-40B4-BE49-F238E27FC236}">
              <a16:creationId xmlns:a16="http://schemas.microsoft.com/office/drawing/2014/main" id="{E4D54C93-9DE1-4CDA-B37F-3B08743A68A6}"/>
            </a:ext>
          </a:extLst>
        </cdr:cNvPr>
        <cdr:cNvCxnSpPr/>
      </cdr:nvCxnSpPr>
      <cdr:spPr>
        <a:xfrm xmlns:a="http://schemas.openxmlformats.org/drawingml/2006/main">
          <a:off x="43832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0.61466</cdr:x>
      <cdr:y>0.03176</cdr:y>
    </cdr:from>
    <cdr:to>
      <cdr:x>0.61466</cdr:x>
      <cdr:y>0.91974</cdr:y>
    </cdr:to>
    <cdr:cxnSp macro="">
      <cdr:nvCxnSpPr>
        <cdr:cNvPr id="10" name="Straight Connector 9">
          <a:extLst xmlns:a="http://schemas.openxmlformats.org/drawingml/2006/main">
            <a:ext uri="{FF2B5EF4-FFF2-40B4-BE49-F238E27FC236}">
              <a16:creationId xmlns:a16="http://schemas.microsoft.com/office/drawing/2014/main" id="{52CF7C0F-FB1F-4083-8C29-34DD5BA546A6}"/>
            </a:ext>
          </a:extLst>
        </cdr:cNvPr>
        <cdr:cNvCxnSpPr/>
      </cdr:nvCxnSpPr>
      <cdr:spPr>
        <a:xfrm xmlns:a="http://schemas.openxmlformats.org/drawingml/2006/main">
          <a:off x="51325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0.70401</cdr:x>
      <cdr:y>0.04039</cdr:y>
    </cdr:from>
    <cdr:to>
      <cdr:x>0.70401</cdr:x>
      <cdr:y>0.92837</cdr:y>
    </cdr:to>
    <cdr:cxnSp macro="">
      <cdr:nvCxnSpPr>
        <cdr:cNvPr id="11" name="Straight Connector 10">
          <a:extLst xmlns:a="http://schemas.openxmlformats.org/drawingml/2006/main">
            <a:ext uri="{FF2B5EF4-FFF2-40B4-BE49-F238E27FC236}">
              <a16:creationId xmlns:a16="http://schemas.microsoft.com/office/drawing/2014/main" id="{86BADE48-2A8A-4AB2-B587-6378A6652E76}"/>
            </a:ext>
          </a:extLst>
        </cdr:cNvPr>
        <cdr:cNvCxnSpPr/>
      </cdr:nvCxnSpPr>
      <cdr:spPr>
        <a:xfrm xmlns:a="http://schemas.openxmlformats.org/drawingml/2006/main">
          <a:off x="5878652" y="14860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0.79298</cdr:x>
      <cdr:y>0.03176</cdr:y>
    </cdr:from>
    <cdr:to>
      <cdr:x>0.79298</cdr:x>
      <cdr:y>0.91974</cdr:y>
    </cdr:to>
    <cdr:cxnSp macro="">
      <cdr:nvCxnSpPr>
        <cdr:cNvPr id="12" name="Straight Connector 11">
          <a:extLst xmlns:a="http://schemas.openxmlformats.org/drawingml/2006/main">
            <a:ext uri="{FF2B5EF4-FFF2-40B4-BE49-F238E27FC236}">
              <a16:creationId xmlns:a16="http://schemas.microsoft.com/office/drawing/2014/main" id="{05D7DAAE-9AEE-43E7-B4A5-C0C4BA294C97}"/>
            </a:ext>
          </a:extLst>
        </cdr:cNvPr>
        <cdr:cNvCxnSpPr/>
      </cdr:nvCxnSpPr>
      <cdr:spPr>
        <a:xfrm xmlns:a="http://schemas.openxmlformats.org/drawingml/2006/main">
          <a:off x="662160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0.90222</cdr:x>
      <cdr:y>0.03228</cdr:y>
    </cdr:from>
    <cdr:to>
      <cdr:x>0.90749</cdr:x>
      <cdr:y>0.91891</cdr:y>
    </cdr:to>
    <cdr:cxnSp macro="">
      <cdr:nvCxnSpPr>
        <cdr:cNvPr id="13" name="Straight Connector 12">
          <a:extLst xmlns:a="http://schemas.openxmlformats.org/drawingml/2006/main">
            <a:ext uri="{FF2B5EF4-FFF2-40B4-BE49-F238E27FC236}">
              <a16:creationId xmlns:a16="http://schemas.microsoft.com/office/drawing/2014/main" id="{90C4CCA6-B263-4938-903D-9E782770D19B}"/>
            </a:ext>
          </a:extLst>
        </cdr:cNvPr>
        <cdr:cNvCxnSpPr/>
      </cdr:nvCxnSpPr>
      <cdr:spPr>
        <a:xfrm xmlns:a="http://schemas.openxmlformats.org/drawingml/2006/main">
          <a:off x="7533763" y="125707"/>
          <a:ext cx="43985" cy="3452763"/>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0.92185</cdr:x>
      <cdr:y>0</cdr:y>
    </cdr:from>
    <cdr:to>
      <cdr:x>1</cdr:x>
      <cdr:y>0.06042</cdr:y>
    </cdr:to>
    <cdr:sp macro="" textlink="">
      <cdr:nvSpPr>
        <cdr:cNvPr id="2" name="TextBox 1"/>
        <cdr:cNvSpPr txBox="1"/>
      </cdr:nvSpPr>
      <cdr:spPr>
        <a:xfrm xmlns:a="http://schemas.openxmlformats.org/drawingml/2006/main">
          <a:off x="7741565" y="-1522707"/>
          <a:ext cx="656310" cy="286232"/>
        </a:xfrm>
        <a:prstGeom xmlns:a="http://schemas.openxmlformats.org/drawingml/2006/main" prst="rect">
          <a:avLst/>
        </a:prstGeom>
        <a:noFill xmlns:a="http://schemas.openxmlformats.org/drawingml/2006/main"/>
      </cdr:spPr>
      <cdr:txBody>
        <a:bodyPr xmlns:a="http://schemas.openxmlformats.org/drawingml/2006/main" vertOverflow="clip" wrap="square" rtlCol="0" anchor="ctr" anchorCtr="0">
          <a:spAutoFit/>
        </a:bodyPr>
        <a:lstStyle xmlns:a="http://schemas.openxmlformats.org/drawingml/2006/main"/>
        <a:p xmlns:a="http://schemas.openxmlformats.org/drawingml/2006/main">
          <a:pPr>
            <a:lnSpc>
              <a:spcPct val="90000"/>
            </a:lnSpc>
            <a:spcBef>
              <a:spcPts val="1200"/>
            </a:spcBef>
            <a:buClr>
              <a:srgbClr val="337DBE"/>
            </a:buClr>
            <a:buSzPct val="77000"/>
          </a:pPr>
          <a:r>
            <a:rPr lang="en-US" sz="1400" b="1" dirty="0"/>
            <a:t>7,157</a:t>
          </a:r>
        </a:p>
      </cdr:txBody>
    </cdr:sp>
  </cdr:relSizeAnchor>
</c:userShapes>
</file>

<file path=ppt/drawings/drawing3.xml><?xml version="1.0" encoding="utf-8"?>
<c:userShapes xmlns:c="http://schemas.openxmlformats.org/drawingml/2006/chart">
  <cdr:relSizeAnchor xmlns:cdr="http://schemas.openxmlformats.org/drawingml/2006/chartDrawing">
    <cdr:from>
      <cdr:x>0.93157</cdr:x>
      <cdr:y>0.23477</cdr:y>
    </cdr:from>
    <cdr:to>
      <cdr:x>1</cdr:x>
      <cdr:y>0.29387</cdr:y>
    </cdr:to>
    <cdr:sp macro="" textlink="">
      <cdr:nvSpPr>
        <cdr:cNvPr id="2" name="TextBox 1"/>
        <cdr:cNvSpPr txBox="1"/>
      </cdr:nvSpPr>
      <cdr:spPr>
        <a:xfrm xmlns:a="http://schemas.openxmlformats.org/drawingml/2006/main">
          <a:off x="7260348" y="852813"/>
          <a:ext cx="533321" cy="214681"/>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200" b="1" dirty="0">
              <a:latin typeface="Arial" charset="0"/>
              <a:ea typeface="Arial" charset="0"/>
              <a:cs typeface="Arial" charset="0"/>
            </a:rPr>
            <a:t>7.3</a:t>
          </a:r>
          <a:r>
            <a:rPr lang="en-US" sz="1200" b="1" i="0" dirty="0">
              <a:latin typeface="Arial" charset="0"/>
              <a:ea typeface="Arial" charset="0"/>
              <a:cs typeface="Arial" charset="0"/>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0.43096</cdr:x>
      <cdr:y>0.55359</cdr:y>
    </cdr:from>
    <cdr:to>
      <cdr:x>0.81147</cdr:x>
      <cdr:y>0.84805</cdr:y>
    </cdr:to>
    <cdr:sp macro="" textlink="">
      <cdr:nvSpPr>
        <cdr:cNvPr id="2" name="AutoShape 26"/>
        <cdr:cNvSpPr>
          <a:spLocks xmlns:a="http://schemas.openxmlformats.org/drawingml/2006/main" noChangeArrowheads="1"/>
        </cdr:cNvSpPr>
      </cdr:nvSpPr>
      <cdr:spPr bwMode="blackWhite">
        <a:xfrm xmlns:a="http://schemas.openxmlformats.org/drawingml/2006/main">
          <a:off x="3513789" y="2270440"/>
          <a:ext cx="3102450" cy="1207649"/>
        </a:xfrm>
        <a:prstGeom xmlns:a="http://schemas.openxmlformats.org/drawingml/2006/main" prst="wedgeRectCallout">
          <a:avLst>
            <a:gd name="adj1" fmla="val 75171"/>
            <a:gd name="adj2" fmla="val -71725"/>
          </a:avLst>
        </a:prstGeom>
        <a:gradFill xmlns:a="http://schemas.openxmlformats.org/drawingml/2006/main" rotWithShape="1">
          <a:gsLst>
            <a:gs pos="0">
              <a:schemeClr val="accent1"/>
            </a:gs>
            <a:gs pos="100000">
              <a:schemeClr val="accent1">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 increase in frequency and severity of claims is driving up insurer payouts relative to premiums, and driving up rates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1100"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0D53B4-B4FE-442B-BCF3-9023F49641CC}" type="datetimeFigureOut">
              <a:rPr lang="en-US" sz="1100"/>
              <a:t>5/29/2018</a:t>
            </a:fld>
            <a:endParaRPr lang="en-US" sz="1100"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E3EEC0-60C9-482C-B113-4433E60F7642}" type="slidenum">
              <a:rPr lang="en-US" sz="1100"/>
              <a:t>‹#›</a:t>
            </a:fld>
            <a:endParaRPr lang="en-US" sz="110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325438"/>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8" name="Slide Number Placeholder 6"/>
          <p:cNvSpPr>
            <a:spLocks noGrp="1"/>
          </p:cNvSpPr>
          <p:nvPr>
            <p:ph type="sldNum" sz="quarter" idx="5"/>
          </p:nvPr>
        </p:nvSpPr>
        <p:spPr>
          <a:xfrm>
            <a:off x="0" y="9014374"/>
            <a:ext cx="7008778" cy="280412"/>
          </a:xfrm>
          <a:prstGeom prst="rect">
            <a:avLst/>
          </a:prstGeom>
        </p:spPr>
        <p:txBody>
          <a:bodyPr vert="horz" lIns="93177" tIns="46589" rIns="93177" bIns="46589"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701040" y="3670141"/>
            <a:ext cx="5608320" cy="522922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03D1E3-069C-46B1-BC3B-9F46571DC57D}" type="slidenum">
              <a:rPr lang="en-US">
                <a:latin typeface="Calibri" panose="020F0502020204030204" pitchFamily="34" charset="0"/>
              </a:rPr>
              <a:pPr eaLnBrk="1" hangingPunct="1"/>
              <a:t>1</a:t>
            </a:fld>
            <a:endParaRPr lang="en-US">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11646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txBox="1">
            <a:spLocks noGrp="1" noChangeArrowheads="1"/>
          </p:cNvSpPr>
          <p:nvPr/>
        </p:nvSpPr>
        <p:spPr bwMode="auto">
          <a:xfrm>
            <a:off x="3086100" y="9045575"/>
            <a:ext cx="6889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E11178F2-20D3-4CCC-854E-3678D2F96A8A}" type="slidenum">
              <a:rPr lang="en-US" altLang="en-US" sz="1000"/>
              <a:pPr algn="ctr" eaLnBrk="1" hangingPunct="1"/>
              <a:t>11</a:t>
            </a:fld>
            <a:endParaRPr lang="en-US" altLang="en-US" sz="10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93823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76F875-F34C-446D-B65C-80BFACDC0AF9}" type="slidenum">
              <a:rPr lang="en-US">
                <a:latin typeface="Calibri" panose="020F0502020204030204" pitchFamily="34" charset="0"/>
              </a:rPr>
              <a:pPr eaLnBrk="1" hangingPunct="1"/>
              <a:t>12</a:t>
            </a:fld>
            <a:endParaRPr lang="en-US">
              <a:latin typeface="Calibri" panose="020F0502020204030204"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20509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13</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199" tIns="46199" rIns="46199" bIns="46199"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0103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755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16</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199" tIns="46199" rIns="46199" bIns="46199"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4086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17</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61629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18</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199" tIns="46199" rIns="46199" bIns="46199"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11235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19</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a:latin typeface="Arial" panose="020B0604020202020204" pitchFamily="34" charset="0"/>
            </a:endParaRPr>
          </a:p>
        </p:txBody>
      </p:sp>
    </p:spTree>
    <p:extLst>
      <p:ext uri="{BB962C8B-B14F-4D97-AF65-F5344CB8AC3E}">
        <p14:creationId xmlns:p14="http://schemas.microsoft.com/office/powerpoint/2010/main" val="50768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20</a:t>
            </a:fld>
            <a:endParaRPr lang="en-US">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45882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41" tIns="46555" rIns="45941" bIns="46555" anchor="b">
            <a:spAutoFit/>
          </a:bodyPr>
          <a:lstStyle/>
          <a:p>
            <a:pPr algn="ctr" defTabSz="930180"/>
            <a:fld id="{E7F16FBB-7AEE-4DA5-B0F2-DB9341F37734}" type="slidenum">
              <a:rPr lang="en-US" sz="1000"/>
              <a:pPr algn="ctr" defTabSz="930180"/>
              <a:t>22</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120" tIns="46120" rIns="46120" bIns="46120"/>
          <a:lstStyle/>
          <a:p>
            <a:endParaRPr lang="en-US"/>
          </a:p>
        </p:txBody>
      </p:sp>
    </p:spTree>
    <p:extLst>
      <p:ext uri="{BB962C8B-B14F-4D97-AF65-F5344CB8AC3E}">
        <p14:creationId xmlns:p14="http://schemas.microsoft.com/office/powerpoint/2010/main" val="372126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447AD2-23F6-4FE5-8062-D39AF74C52C6}" type="slidenum">
              <a:rPr lang="en-US">
                <a:latin typeface="Calibri" panose="020F0502020204030204" pitchFamily="34" charset="0"/>
              </a:rPr>
              <a:pPr eaLnBrk="1" hangingPunct="1"/>
              <a:t>2</a:t>
            </a:fld>
            <a:endParaRPr lang="en-US">
              <a:latin typeface="Calibri" panose="020F0502020204030204" pitchFamily="34"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46600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41" tIns="46555" rIns="45941" bIns="46555" anchor="b">
            <a:spAutoFit/>
          </a:bodyPr>
          <a:lstStyle/>
          <a:p>
            <a:pPr algn="ctr" defTabSz="930180"/>
            <a:fld id="{E7F16FBB-7AEE-4DA5-B0F2-DB9341F37734}" type="slidenum">
              <a:rPr lang="en-US" sz="1000"/>
              <a:pPr algn="ctr" defTabSz="930180"/>
              <a:t>23</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120" tIns="46120" rIns="46120" bIns="46120"/>
          <a:lstStyle/>
          <a:p>
            <a:endParaRPr lang="en-US"/>
          </a:p>
        </p:txBody>
      </p:sp>
    </p:spTree>
    <p:extLst>
      <p:ext uri="{BB962C8B-B14F-4D97-AF65-F5344CB8AC3E}">
        <p14:creationId xmlns:p14="http://schemas.microsoft.com/office/powerpoint/2010/main" val="306891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41" tIns="46555" rIns="45941" bIns="46555" anchor="b">
            <a:spAutoFit/>
          </a:bodyPr>
          <a:lstStyle/>
          <a:p>
            <a:pPr algn="ctr" defTabSz="930180"/>
            <a:fld id="{E7F16FBB-7AEE-4DA5-B0F2-DB9341F37734}" type="slidenum">
              <a:rPr lang="en-US" sz="1000"/>
              <a:pPr algn="ctr" defTabSz="930180"/>
              <a:t>24</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120" tIns="46120" rIns="46120" bIns="46120"/>
          <a:lstStyle/>
          <a:p>
            <a:endParaRPr lang="en-US"/>
          </a:p>
        </p:txBody>
      </p:sp>
    </p:spTree>
    <p:extLst>
      <p:ext uri="{BB962C8B-B14F-4D97-AF65-F5344CB8AC3E}">
        <p14:creationId xmlns:p14="http://schemas.microsoft.com/office/powerpoint/2010/main" val="3971798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25</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84018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26</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5342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412875" y="325438"/>
            <a:ext cx="4184650" cy="3138487"/>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29">
              <a:defRPr>
                <a:solidFill>
                  <a:schemeClr val="tx1"/>
                </a:solidFill>
                <a:latin typeface="Arial" panose="020B0604020202020204" pitchFamily="34" charset="0"/>
                <a:cs typeface="Arial" panose="020B0604020202020204" pitchFamily="34" charset="0"/>
              </a:defRPr>
            </a:lvl1pPr>
            <a:lvl2pPr marL="742834" indent="-285705" defTabSz="930129">
              <a:defRPr>
                <a:solidFill>
                  <a:schemeClr val="tx1"/>
                </a:solidFill>
                <a:latin typeface="Arial" panose="020B0604020202020204" pitchFamily="34" charset="0"/>
                <a:cs typeface="Arial" panose="020B0604020202020204" pitchFamily="34" charset="0"/>
              </a:defRPr>
            </a:lvl2pPr>
            <a:lvl3pPr marL="1142821" indent="-228564" defTabSz="930129">
              <a:defRPr>
                <a:solidFill>
                  <a:schemeClr val="tx1"/>
                </a:solidFill>
                <a:latin typeface="Arial" panose="020B0604020202020204" pitchFamily="34" charset="0"/>
                <a:cs typeface="Arial" panose="020B0604020202020204" pitchFamily="34" charset="0"/>
              </a:defRPr>
            </a:lvl3pPr>
            <a:lvl4pPr marL="1599948" indent="-228564" defTabSz="930129">
              <a:defRPr>
                <a:solidFill>
                  <a:schemeClr val="tx1"/>
                </a:solidFill>
                <a:latin typeface="Arial" panose="020B0604020202020204" pitchFamily="34" charset="0"/>
                <a:cs typeface="Arial" panose="020B0604020202020204" pitchFamily="34" charset="0"/>
              </a:defRPr>
            </a:lvl4pPr>
            <a:lvl5pPr marL="2057077" indent="-228564" defTabSz="930129">
              <a:defRPr>
                <a:solidFill>
                  <a:schemeClr val="tx1"/>
                </a:solidFill>
                <a:latin typeface="Arial" panose="020B0604020202020204" pitchFamily="34" charset="0"/>
                <a:cs typeface="Arial" panose="020B0604020202020204" pitchFamily="34" charset="0"/>
              </a:defRPr>
            </a:lvl5pPr>
            <a:lvl6pPr marL="2514205"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33"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61"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89"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27</a:t>
            </a:fld>
            <a:endParaRPr lang="en-US" dirty="0"/>
          </a:p>
        </p:txBody>
      </p:sp>
    </p:spTree>
    <p:extLst>
      <p:ext uri="{BB962C8B-B14F-4D97-AF65-F5344CB8AC3E}">
        <p14:creationId xmlns:p14="http://schemas.microsoft.com/office/powerpoint/2010/main" val="3189220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28</a:t>
            </a:fld>
            <a:endParaRPr lang="en-US" dirty="0"/>
          </a:p>
        </p:txBody>
      </p:sp>
    </p:spTree>
    <p:extLst>
      <p:ext uri="{BB962C8B-B14F-4D97-AF65-F5344CB8AC3E}">
        <p14:creationId xmlns:p14="http://schemas.microsoft.com/office/powerpoint/2010/main" val="219956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327025"/>
            <a:ext cx="4178300" cy="3135313"/>
          </a:xfrm>
        </p:spPr>
      </p:sp>
      <p:sp>
        <p:nvSpPr>
          <p:cNvPr id="3" name="Notes Placeholder 2"/>
          <p:cNvSpPr>
            <a:spLocks noGrp="1"/>
          </p:cNvSpPr>
          <p:nvPr>
            <p:ph type="body" idx="1"/>
          </p:nvPr>
        </p:nvSpPr>
        <p:spPr/>
        <p:txBody>
          <a:bodyPr/>
          <a:lstStyle/>
          <a:p>
            <a:pPr marL="171450" indent="-171450"/>
            <a:r>
              <a:rPr lang="en-US" dirty="0"/>
              <a:t>OVERALL</a:t>
            </a:r>
            <a:r>
              <a:rPr lang="en-US" baseline="0" dirty="0"/>
              <a:t> HEADLINE [H2]: Commercial property</a:t>
            </a:r>
            <a:endParaRPr lang="en-US" dirty="0"/>
          </a:p>
          <a:p>
            <a:pPr marL="171450" indent="-171450"/>
            <a:endParaRPr lang="en-US" dirty="0"/>
          </a:p>
          <a:p>
            <a:pPr marL="171450" indent="-171450"/>
            <a:r>
              <a:rPr lang="en-US" dirty="0"/>
              <a:t>The chart</a:t>
            </a:r>
            <a:r>
              <a:rPr lang="en-US" baseline="0" dirty="0"/>
              <a:t> shows: </a:t>
            </a:r>
            <a:r>
              <a:rPr lang="en-US" dirty="0"/>
              <a:t>The green line shows the percentage change in fixed investment (structures, equipment, software). The blue line shows growth in commercial property DPW.</a:t>
            </a:r>
          </a:p>
          <a:p>
            <a:pPr marL="171450" indent="-171450"/>
            <a:r>
              <a:rPr lang="en-US" dirty="0"/>
              <a:t>The back story</a:t>
            </a:r>
            <a:r>
              <a:rPr lang="en-US" baseline="0" dirty="0"/>
              <a:t>: </a:t>
            </a:r>
            <a:r>
              <a:rPr lang="en-US" dirty="0"/>
              <a:t>Property premiums tend to rise as fixed investment does.</a:t>
            </a:r>
          </a:p>
          <a:p>
            <a:pPr marL="171450" indent="-171450"/>
            <a:r>
              <a:rPr lang="en-US" baseline="0" dirty="0"/>
              <a:t>The takeaway: Businesses continue to invest, so property exposures are likely to keep rising. </a:t>
            </a:r>
          </a:p>
          <a:p>
            <a:pPr marL="171450" indent="-171450"/>
            <a:endParaRPr lang="en-US" baseline="0" dirty="0"/>
          </a:p>
          <a:p>
            <a:pPr marL="171450" indent="-171450"/>
            <a:r>
              <a:rPr lang="en-US" baseline="0" dirty="0"/>
              <a:t>NEED TO UPDATE PREMIUMS LINE</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29</a:t>
            </a:fld>
            <a:endParaRPr lang="en-US" dirty="0"/>
          </a:p>
        </p:txBody>
      </p:sp>
    </p:spTree>
    <p:extLst>
      <p:ext uri="{BB962C8B-B14F-4D97-AF65-F5344CB8AC3E}">
        <p14:creationId xmlns:p14="http://schemas.microsoft.com/office/powerpoint/2010/main" val="636275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30</a:t>
            </a:fld>
            <a:endParaRPr lang="en-US" dirty="0"/>
          </a:p>
        </p:txBody>
      </p:sp>
    </p:spTree>
    <p:extLst>
      <p:ext uri="{BB962C8B-B14F-4D97-AF65-F5344CB8AC3E}">
        <p14:creationId xmlns:p14="http://schemas.microsoft.com/office/powerpoint/2010/main" val="2796975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fld id="{5858BD08-603D-48F8-9A20-C039EB7A66EE}" type="slidenum">
              <a:rPr lang="en-US" smtClean="0"/>
              <a:pPr/>
              <a:t>31</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0923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32</a:t>
            </a:fld>
            <a:endParaRPr lang="en-US" dirty="0"/>
          </a:p>
        </p:txBody>
      </p:sp>
    </p:spTree>
    <p:extLst>
      <p:ext uri="{BB962C8B-B14F-4D97-AF65-F5344CB8AC3E}">
        <p14:creationId xmlns:p14="http://schemas.microsoft.com/office/powerpoint/2010/main" val="293158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3</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2587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33</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86933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34</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36510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48AF4BF-0177-4CEC-A209-5EE53569D180}" type="slidenum">
              <a:rPr lang="en-US" altLang="en-US" sz="1000"/>
              <a:pPr algn="ctr" eaLnBrk="1" hangingPunct="1"/>
              <a:t>35</a:t>
            </a:fld>
            <a:endParaRPr lang="en-US" altLang="en-US" sz="1000"/>
          </a:p>
        </p:txBody>
      </p:sp>
      <p:sp>
        <p:nvSpPr>
          <p:cNvPr id="105475"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r>
              <a:rPr lang="en-US" altLang="en-US" sz="2400"/>
              <a:t>This chart and the succeding one show that unemployment rates vary widely, not only by region, but within regions.</a:t>
            </a:r>
          </a:p>
        </p:txBody>
      </p:sp>
    </p:spTree>
    <p:extLst>
      <p:ext uri="{BB962C8B-B14F-4D97-AF65-F5344CB8AC3E}">
        <p14:creationId xmlns:p14="http://schemas.microsoft.com/office/powerpoint/2010/main" val="2886930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txBox="1">
            <a:spLocks noGrp="1" noChangeArrowheads="1"/>
          </p:cNvSpPr>
          <p:nvPr/>
        </p:nvSpPr>
        <p:spPr bwMode="auto">
          <a:xfrm>
            <a:off x="3152775" y="9047163"/>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2182294-DAAA-4D07-93C1-F63AB3807452}" type="slidenum">
              <a:rPr lang="en-US" altLang="en-US" sz="1000"/>
              <a:pPr algn="ctr" eaLnBrk="1" hangingPunct="1"/>
              <a:t>36</a:t>
            </a:fld>
            <a:endParaRPr lang="en-US" altLang="en-US" sz="1000"/>
          </a:p>
        </p:txBody>
      </p:sp>
      <p:sp>
        <p:nvSpPr>
          <p:cNvPr id="106499"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r>
              <a:rPr lang="en-US" altLang="en-US" sz="2400"/>
              <a:t>In May for the first time in 2 years, Nevada overtook Michigan as the state with the highest unemployment rate</a:t>
            </a:r>
          </a:p>
        </p:txBody>
      </p:sp>
    </p:spTree>
    <p:extLst>
      <p:ext uri="{BB962C8B-B14F-4D97-AF65-F5344CB8AC3E}">
        <p14:creationId xmlns:p14="http://schemas.microsoft.com/office/powerpoint/2010/main" val="747360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94083" y="9134491"/>
            <a:ext cx="713725" cy="24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445" tIns="47065" rIns="46445" bIns="47065"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F4CE8453-8513-4D29-B28F-13C377093495}" type="slidenum">
              <a:rPr lang="en-US" altLang="en-US" sz="1000"/>
              <a:pPr algn="ctr" eaLnBrk="1" hangingPunct="1"/>
              <a:t>37</a:t>
            </a:fld>
            <a:endParaRPr lang="en-US" altLang="en-US" sz="1000"/>
          </a:p>
        </p:txBody>
      </p:sp>
      <p:sp>
        <p:nvSpPr>
          <p:cNvPr id="14339" name="Rectangle 2"/>
          <p:cNvSpPr>
            <a:spLocks noGrp="1" noRot="1" noChangeAspect="1" noChangeArrowheads="1" noTextEdit="1"/>
          </p:cNvSpPr>
          <p:nvPr>
            <p:ph type="sldImg"/>
          </p:nvPr>
        </p:nvSpPr>
        <p:spPr>
          <a:xfrm>
            <a:off x="1398588" y="325438"/>
            <a:ext cx="4148137" cy="3111500"/>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170044" indent="-170044"/>
            <a:r>
              <a:rPr lang="en-US" baseline="0" dirty="0"/>
              <a:t>Homeowners and renters</a:t>
            </a:r>
            <a:endParaRPr lang="en-US" dirty="0"/>
          </a:p>
          <a:p>
            <a:pPr marL="170044" indent="-170044"/>
            <a:endParaRPr lang="en-US" dirty="0"/>
          </a:p>
          <a:p>
            <a:pPr marL="170044" indent="-170044"/>
            <a:r>
              <a:rPr lang="en-US" dirty="0"/>
              <a:t>The chart</a:t>
            </a:r>
            <a:r>
              <a:rPr lang="en-US" baseline="0" dirty="0"/>
              <a:t> shows: The green line is the number of owner-occupied residences. The blue line is the number of rentals.</a:t>
            </a:r>
          </a:p>
          <a:p>
            <a:pPr marL="170044" indent="-170044"/>
            <a:r>
              <a:rPr lang="en-US" dirty="0"/>
              <a:t>The back story</a:t>
            </a:r>
            <a:r>
              <a:rPr lang="en-US" baseline="0" dirty="0"/>
              <a:t>: Growth in homeownership drives HO premiums, while rental growth drives the (considerably smaller) rental market.</a:t>
            </a:r>
            <a:endParaRPr lang="en-US" dirty="0"/>
          </a:p>
          <a:p>
            <a:pPr marL="170044" indent="-170044"/>
            <a:r>
              <a:rPr lang="en-US" baseline="0" dirty="0"/>
              <a:t>The takeaway: There are slight signs that millennials are </a:t>
            </a:r>
            <a:r>
              <a:rPr lang="en-US" i="1" baseline="0" dirty="0"/>
              <a:t>finally</a:t>
            </a:r>
            <a:r>
              <a:rPr lang="en-US" baseline="0" dirty="0"/>
              <a:t> moving out of rentals and into owned homes. HO premium growth should benefit.</a:t>
            </a: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1061112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38</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6077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39</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3424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40</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1296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41</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1512751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p:txBody>
          <a:bodyPr/>
          <a:lstStyle/>
          <a:p>
            <a:pPr>
              <a:defRPr/>
            </a:pPr>
            <a:fld id="{B9D90101-61DE-411D-A84C-6E553EAAC6FD}" type="slidenum">
              <a:rPr lang="en-US" smtClean="0">
                <a:solidFill>
                  <a:srgbClr val="000000"/>
                </a:solidFill>
              </a:rPr>
              <a:pPr>
                <a:defRPr/>
              </a:pPr>
              <a:t>42</a:t>
            </a:fld>
            <a:endParaRPr lang="en-US">
              <a:solidFill>
                <a:srgbClr val="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5500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447AD2-23F6-4FE5-8062-D39AF74C52C6}" type="slidenum">
              <a:rPr lang="en-US">
                <a:latin typeface="Calibri" panose="020F0502020204030204" pitchFamily="34" charset="0"/>
              </a:rPr>
              <a:pPr eaLnBrk="1" hangingPunct="1"/>
              <a:t>4</a:t>
            </a:fld>
            <a:endParaRPr lang="en-US">
              <a:latin typeface="Calibri" panose="020F0502020204030204" pitchFamily="34"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043192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44</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379873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45</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5457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14896" y="6575141"/>
            <a:ext cx="936884" cy="24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86" tIns="45586" rIns="44986" bIns="45586"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46</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161" tIns="45161" rIns="45161" bIns="45161"/>
          <a:lstStyle/>
          <a:p>
            <a:endParaRPr lang="en-US" altLang="en-US">
              <a:latin typeface="Arial" panose="020B0604020202020204" pitchFamily="34" charset="0"/>
            </a:endParaRPr>
          </a:p>
        </p:txBody>
      </p:sp>
    </p:spTree>
    <p:extLst>
      <p:ext uri="{BB962C8B-B14F-4D97-AF65-F5344CB8AC3E}">
        <p14:creationId xmlns:p14="http://schemas.microsoft.com/office/powerpoint/2010/main" val="2668798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48</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0996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98588" y="325438"/>
            <a:ext cx="4148137" cy="3111500"/>
          </a:xfrm>
        </p:spPr>
      </p:sp>
      <p:sp>
        <p:nvSpPr>
          <p:cNvPr id="4" name="Notes Placeholder 3"/>
          <p:cNvSpPr>
            <a:spLocks noGrp="1"/>
          </p:cNvSpPr>
          <p:nvPr>
            <p:ph type="body" idx="1"/>
          </p:nvPr>
        </p:nvSpPr>
        <p:spPr/>
        <p:txBody>
          <a:bodyPr/>
          <a:lstStyle/>
          <a:p>
            <a:pPr marL="170044" indent="-170044"/>
            <a:r>
              <a:rPr lang="en-US" dirty="0"/>
              <a:t>OVERALL HEADLINE:</a:t>
            </a:r>
            <a:r>
              <a:rPr lang="en-US" baseline="0" dirty="0"/>
              <a:t> [none]</a:t>
            </a:r>
            <a:endParaRPr lang="en-US" dirty="0"/>
          </a:p>
          <a:p>
            <a:pPr marL="170044" indent="-170044"/>
            <a:endParaRPr lang="en-US" dirty="0"/>
          </a:p>
          <a:p>
            <a:pPr marL="170044" indent="-170044"/>
            <a:r>
              <a:rPr lang="en-US" dirty="0"/>
              <a:t>The chart</a:t>
            </a:r>
            <a:r>
              <a:rPr lang="en-US" baseline="0" dirty="0"/>
              <a:t> shows: The blue shows net investment income for the first nine months of each year. The green shows realized capital gains or losses for the same period.</a:t>
            </a:r>
          </a:p>
          <a:p>
            <a:pPr marL="170044" indent="-170044"/>
            <a:r>
              <a:rPr lang="en-US" baseline="0" dirty="0"/>
              <a:t>The takeaway: Net investment income, the heart of insurer profits, has been declining steadily for more than a decade.</a:t>
            </a:r>
          </a:p>
          <a:p>
            <a:pPr marL="0" indent="0">
              <a:buNone/>
            </a:pPr>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49</a:t>
            </a:fld>
            <a:endParaRPr lang="en-US" dirty="0"/>
          </a:p>
        </p:txBody>
      </p:sp>
    </p:spTree>
    <p:extLst>
      <p:ext uri="{BB962C8B-B14F-4D97-AF65-F5344CB8AC3E}">
        <p14:creationId xmlns:p14="http://schemas.microsoft.com/office/powerpoint/2010/main" val="4043396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50</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1695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98588" y="325438"/>
            <a:ext cx="4148137" cy="3111500"/>
          </a:xfrm>
        </p:spPr>
      </p:sp>
      <p:sp>
        <p:nvSpPr>
          <p:cNvPr id="4" name="Notes Placeholder 3"/>
          <p:cNvSpPr>
            <a:spLocks noGrp="1"/>
          </p:cNvSpPr>
          <p:nvPr>
            <p:ph type="body" idx="1"/>
          </p:nvPr>
        </p:nvSpPr>
        <p:spPr/>
        <p:txBody>
          <a:bodyPr/>
          <a:lstStyle/>
          <a:p>
            <a:pPr marL="170044" indent="-170044"/>
            <a:r>
              <a:rPr lang="en-US" baseline="0" dirty="0"/>
              <a:t>P/C industry results</a:t>
            </a:r>
            <a:endParaRPr lang="en-US" dirty="0"/>
          </a:p>
          <a:p>
            <a:pPr marL="170044" indent="-170044"/>
            <a:endParaRPr lang="en-US" dirty="0"/>
          </a:p>
          <a:p>
            <a:pPr marL="170044" indent="-170044"/>
            <a:r>
              <a:rPr lang="en-US" dirty="0"/>
              <a:t>The chart</a:t>
            </a:r>
            <a:r>
              <a:rPr lang="en-US" baseline="0" dirty="0"/>
              <a:t> shows: Industry net income after taxes for the first three quarters of the year (adjusted for inflation). </a:t>
            </a:r>
          </a:p>
          <a:p>
            <a:pPr marL="170044" indent="-170044"/>
            <a:r>
              <a:rPr lang="en-US" baseline="0" dirty="0"/>
              <a:t>The takeaway: Three major hurricanes and the California wildfires, took their toll on profits.</a:t>
            </a:r>
            <a:endParaRPr lang="en-US" dirty="0"/>
          </a:p>
          <a:p>
            <a:pPr marL="0" indent="0">
              <a:buNone/>
            </a:pPr>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51</a:t>
            </a:fld>
            <a:endParaRPr lang="en-US" dirty="0"/>
          </a:p>
        </p:txBody>
      </p:sp>
    </p:spTree>
    <p:extLst>
      <p:ext uri="{BB962C8B-B14F-4D97-AF65-F5344CB8AC3E}">
        <p14:creationId xmlns:p14="http://schemas.microsoft.com/office/powerpoint/2010/main" val="261350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97000" y="323850"/>
            <a:ext cx="4151313" cy="3114675"/>
          </a:xfrm>
        </p:spPr>
      </p:sp>
      <p:sp>
        <p:nvSpPr>
          <p:cNvPr id="4" name="Notes Placeholder 3"/>
          <p:cNvSpPr>
            <a:spLocks noGrp="1"/>
          </p:cNvSpPr>
          <p:nvPr>
            <p:ph type="body" idx="1"/>
          </p:nvPr>
        </p:nvSpPr>
        <p:spPr/>
        <p:txBody>
          <a:bodyPr/>
          <a:lstStyle/>
          <a:p>
            <a:pPr marL="170044" indent="-170044" defTabSz="906902">
              <a:spcBef>
                <a:spcPts val="1190"/>
              </a:spcBef>
              <a:defRPr/>
            </a:pPr>
            <a:r>
              <a:rPr lang="en-US" dirty="0"/>
              <a:t>OVERALL HEADLINE:</a:t>
            </a:r>
            <a:r>
              <a:rPr lang="en-US" baseline="0" dirty="0"/>
              <a:t> [none]</a:t>
            </a:r>
          </a:p>
          <a:p>
            <a:pPr marL="170044" indent="-170044" defTabSz="906902">
              <a:spcBef>
                <a:spcPts val="1190"/>
              </a:spcBef>
              <a:defRPr/>
            </a:pPr>
            <a:endParaRPr lang="en-US" dirty="0"/>
          </a:p>
          <a:p>
            <a:pPr marL="170044" indent="-170044"/>
            <a:r>
              <a:rPr lang="en-US" dirty="0"/>
              <a:t>The chart</a:t>
            </a:r>
            <a:r>
              <a:rPr lang="en-US" baseline="0" dirty="0"/>
              <a:t> shows: The green bars are underwriting profit or loss for the first nine months of each year. The blue bars are net investment gains (investment income net of capital gains or losses) for the same period.</a:t>
            </a:r>
          </a:p>
          <a:p>
            <a:pPr marL="170044" indent="-170044" defTabSz="906902">
              <a:spcBef>
                <a:spcPts val="1190"/>
              </a:spcBef>
              <a:defRPr/>
            </a:pPr>
            <a:r>
              <a:rPr lang="en-US" dirty="0"/>
              <a:t>The back story</a:t>
            </a:r>
            <a:r>
              <a:rPr lang="en-US" baseline="0" dirty="0"/>
              <a:t>: A long-term downtrend in interest rates has been offset by steadily growing investment amounts, yielding generally increasing interest income.</a:t>
            </a:r>
            <a:endParaRPr lang="en-US" dirty="0"/>
          </a:p>
          <a:p>
            <a:pPr marL="170044" indent="-170044"/>
            <a:r>
              <a:rPr lang="en-US" baseline="0" dirty="0"/>
              <a:t>The takeaway: Three-quarter-year profits come mainly from net investment gains; underwriting losses in occurred in 7 of the 11 three-quarter-years shown.</a:t>
            </a:r>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52</a:t>
            </a:fld>
            <a:endParaRPr lang="en-US" dirty="0"/>
          </a:p>
        </p:txBody>
      </p:sp>
    </p:spTree>
    <p:extLst>
      <p:ext uri="{BB962C8B-B14F-4D97-AF65-F5344CB8AC3E}">
        <p14:creationId xmlns:p14="http://schemas.microsoft.com/office/powerpoint/2010/main" val="3681555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412875" y="325438"/>
            <a:ext cx="4184650" cy="3138487"/>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29">
              <a:defRPr>
                <a:solidFill>
                  <a:schemeClr val="tx1"/>
                </a:solidFill>
                <a:latin typeface="Arial" panose="020B0604020202020204" pitchFamily="34" charset="0"/>
                <a:cs typeface="Arial" panose="020B0604020202020204" pitchFamily="34" charset="0"/>
              </a:defRPr>
            </a:lvl1pPr>
            <a:lvl2pPr marL="742834" indent="-285705" defTabSz="930129">
              <a:defRPr>
                <a:solidFill>
                  <a:schemeClr val="tx1"/>
                </a:solidFill>
                <a:latin typeface="Arial" panose="020B0604020202020204" pitchFamily="34" charset="0"/>
                <a:cs typeface="Arial" panose="020B0604020202020204" pitchFamily="34" charset="0"/>
              </a:defRPr>
            </a:lvl2pPr>
            <a:lvl3pPr marL="1142821" indent="-228564" defTabSz="930129">
              <a:defRPr>
                <a:solidFill>
                  <a:schemeClr val="tx1"/>
                </a:solidFill>
                <a:latin typeface="Arial" panose="020B0604020202020204" pitchFamily="34" charset="0"/>
                <a:cs typeface="Arial" panose="020B0604020202020204" pitchFamily="34" charset="0"/>
              </a:defRPr>
            </a:lvl3pPr>
            <a:lvl4pPr marL="1599948" indent="-228564" defTabSz="930129">
              <a:defRPr>
                <a:solidFill>
                  <a:schemeClr val="tx1"/>
                </a:solidFill>
                <a:latin typeface="Arial" panose="020B0604020202020204" pitchFamily="34" charset="0"/>
                <a:cs typeface="Arial" panose="020B0604020202020204" pitchFamily="34" charset="0"/>
              </a:defRPr>
            </a:lvl4pPr>
            <a:lvl5pPr marL="2057077" indent="-228564" defTabSz="930129">
              <a:defRPr>
                <a:solidFill>
                  <a:schemeClr val="tx1"/>
                </a:solidFill>
                <a:latin typeface="Arial" panose="020B0604020202020204" pitchFamily="34" charset="0"/>
                <a:cs typeface="Arial" panose="020B0604020202020204" pitchFamily="34" charset="0"/>
              </a:defRPr>
            </a:lvl5pPr>
            <a:lvl6pPr marL="2514205"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33"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61"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89"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53</a:t>
            </a:fld>
            <a:endParaRPr lang="en-US" dirty="0"/>
          </a:p>
        </p:txBody>
      </p:sp>
    </p:spTree>
    <p:extLst>
      <p:ext uri="{BB962C8B-B14F-4D97-AF65-F5344CB8AC3E}">
        <p14:creationId xmlns:p14="http://schemas.microsoft.com/office/powerpoint/2010/main" val="2300854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4204970" y="6723489"/>
            <a:ext cx="941507" cy="247621"/>
          </a:xfrm>
          <a:prstGeom prst="rect">
            <a:avLst/>
          </a:prstGeom>
          <a:noFill/>
          <a:ln w="9525">
            <a:noFill/>
            <a:miter lim="800000"/>
            <a:headEnd/>
            <a:tailEnd/>
          </a:ln>
        </p:spPr>
        <p:txBody>
          <a:bodyPr lIns="45801" tIns="46413" rIns="45801" bIns="46413" anchor="b">
            <a:spAutoFit/>
          </a:bodyPr>
          <a:lstStyle/>
          <a:p>
            <a:pPr algn="ctr" defTabSz="928629" fontAlgn="base">
              <a:spcBef>
                <a:spcPct val="0"/>
              </a:spcBef>
              <a:spcAft>
                <a:spcPct val="0"/>
              </a:spcAft>
            </a:pPr>
            <a:fld id="{10D51B6F-E5CE-42ED-829B-9910A1E4B827}" type="slidenum">
              <a:rPr lang="en-US" sz="1000">
                <a:solidFill>
                  <a:srgbClr val="000000"/>
                </a:solidFill>
                <a:latin typeface="Arial" charset="0"/>
                <a:cs typeface="Arial" charset="0"/>
              </a:rPr>
              <a:pPr algn="ctr" defTabSz="928629" fontAlgn="base">
                <a:spcBef>
                  <a:spcPct val="0"/>
                </a:spcBef>
                <a:spcAft>
                  <a:spcPct val="0"/>
                </a:spcAft>
              </a:pPr>
              <a:t>54</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7383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21690768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55</a:t>
            </a:fld>
            <a:endParaRPr lang="en-US" noProof="0" dirty="0"/>
          </a:p>
        </p:txBody>
      </p:sp>
    </p:spTree>
    <p:extLst>
      <p:ext uri="{BB962C8B-B14F-4D97-AF65-F5344CB8AC3E}">
        <p14:creationId xmlns:p14="http://schemas.microsoft.com/office/powerpoint/2010/main" val="250796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1412875" y="325438"/>
            <a:ext cx="4184650" cy="3138487"/>
          </a:xfrm>
          <a:ln/>
        </p:spPr>
      </p:sp>
      <p:sp>
        <p:nvSpPr>
          <p:cNvPr id="277507" name="Rectangle 3"/>
          <p:cNvSpPr>
            <a:spLocks noGrp="1" noChangeArrowheads="1"/>
          </p:cNvSpPr>
          <p:nvPr>
            <p:ph type="body" idx="1"/>
          </p:nvPr>
        </p:nvSpPr>
        <p:spPr>
          <a:noFill/>
          <a:ln/>
        </p:spPr>
        <p:txBody>
          <a:bodyPr/>
          <a:lstStyle/>
          <a:p>
            <a:endParaRPr lang="en-US" dirty="0"/>
          </a:p>
        </p:txBody>
      </p:sp>
      <p:sp>
        <p:nvSpPr>
          <p:cNvPr id="2" name="Slide Number Placeholder 1"/>
          <p:cNvSpPr>
            <a:spLocks noGrp="1"/>
          </p:cNvSpPr>
          <p:nvPr>
            <p:ph type="sldNum" sz="quarter" idx="10"/>
          </p:nvPr>
        </p:nvSpPr>
        <p:spPr/>
        <p:txBody>
          <a:bodyPr/>
          <a:lstStyle/>
          <a:p>
            <a:fld id="{D5F8523C-8729-40F0-9536-D6C4CA3AD238}" type="slidenum">
              <a:rPr lang="en-US" smtClean="0"/>
              <a:pPr/>
              <a:t>6</a:t>
            </a:fld>
            <a:endParaRPr lang="en-US" dirty="0"/>
          </a:p>
        </p:txBody>
      </p:sp>
    </p:spTree>
    <p:extLst>
      <p:ext uri="{BB962C8B-B14F-4D97-AF65-F5344CB8AC3E}">
        <p14:creationId xmlns:p14="http://schemas.microsoft.com/office/powerpoint/2010/main" val="127886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1412875" y="325438"/>
            <a:ext cx="4184650" cy="3138487"/>
          </a:xfrm>
          <a:ln/>
        </p:spPr>
      </p:sp>
      <p:sp>
        <p:nvSpPr>
          <p:cNvPr id="277507" name="Rectangle 3"/>
          <p:cNvSpPr>
            <a:spLocks noGrp="1" noChangeArrowheads="1"/>
          </p:cNvSpPr>
          <p:nvPr>
            <p:ph type="body" idx="1"/>
          </p:nvPr>
        </p:nvSpPr>
        <p:spPr>
          <a:noFill/>
          <a:ln/>
        </p:spPr>
        <p:txBody>
          <a:bodyPr/>
          <a:lstStyle/>
          <a:p>
            <a:endParaRPr lang="en-US" dirty="0"/>
          </a:p>
        </p:txBody>
      </p:sp>
      <p:sp>
        <p:nvSpPr>
          <p:cNvPr id="2" name="Slide Number Placeholder 1"/>
          <p:cNvSpPr>
            <a:spLocks noGrp="1"/>
          </p:cNvSpPr>
          <p:nvPr>
            <p:ph type="sldNum" sz="quarter" idx="10"/>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2190964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8</a:t>
            </a:fld>
            <a:endParaRPr lang="en-US" dirty="0"/>
          </a:p>
        </p:txBody>
      </p:sp>
    </p:spTree>
    <p:extLst>
      <p:ext uri="{BB962C8B-B14F-4D97-AF65-F5344CB8AC3E}">
        <p14:creationId xmlns:p14="http://schemas.microsoft.com/office/powerpoint/2010/main" val="226579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791977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8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8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xfrm>
            <a:off x="85725" y="6961188"/>
            <a:ext cx="1352550" cy="115887"/>
          </a:xfrm>
          <a:prstGeom prst="rect">
            <a:avLst/>
          </a:prstGeom>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xfrm>
            <a:off x="2695575" y="6961188"/>
            <a:ext cx="3752850" cy="117475"/>
          </a:xfrm>
          <a:prstGeom prst="rect">
            <a:avLst/>
          </a:prstGeom>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xfrm>
            <a:off x="8601075" y="6656388"/>
            <a:ext cx="447675" cy="115887"/>
          </a:xfrm>
          <a:prstGeom prst="rect">
            <a:avLst/>
          </a:prstGeom>
          <a:ln/>
        </p:spPr>
        <p:txBody>
          <a:bodyPr/>
          <a:lstStyle>
            <a:lvl1pPr>
              <a:defRPr/>
            </a:lvl1pPr>
          </a:lstStyle>
          <a:p>
            <a:pPr>
              <a:defRPr/>
            </a:pPr>
            <a:fld id="{CA8DDCFE-182B-49A8-B5CF-E8526483AE25}" type="slidenum">
              <a:rPr lang="en-US"/>
              <a:pPr>
                <a:defRPr/>
              </a:pPr>
              <a:t>‹#›</a:t>
            </a:fld>
            <a:endParaRPr lang="en-US"/>
          </a:p>
        </p:txBody>
      </p:sp>
    </p:spTree>
    <p:extLst>
      <p:ext uri="{BB962C8B-B14F-4D97-AF65-F5344CB8AC3E}">
        <p14:creationId xmlns:p14="http://schemas.microsoft.com/office/powerpoint/2010/main" val="423634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a:defRPr/>
            </a:lvl1pPr>
          </a:lstStyle>
          <a:p>
            <a:fld id="{F850F622-7FC0-4B6B-A61E-E34533860A46}" type="slidenum">
              <a:rPr lang="en-US"/>
              <a:pPr/>
              <a:t>‹#›</a:t>
            </a:fld>
            <a:endParaRPr lang="en-US"/>
          </a:p>
        </p:txBody>
      </p:sp>
    </p:spTree>
    <p:extLst>
      <p:ext uri="{BB962C8B-B14F-4D97-AF65-F5344CB8AC3E}">
        <p14:creationId xmlns:p14="http://schemas.microsoft.com/office/powerpoint/2010/main" val="151677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fld id="{3D084845-55E1-459B-8323-012B36395AE0}" type="slidenum">
              <a:rPr lang="en-US"/>
              <a:pPr/>
              <a:t>‹#›</a:t>
            </a:fld>
            <a:endParaRPr lang="en-US"/>
          </a:p>
        </p:txBody>
      </p:sp>
    </p:spTree>
    <p:extLst>
      <p:ext uri="{BB962C8B-B14F-4D97-AF65-F5344CB8AC3E}">
        <p14:creationId xmlns:p14="http://schemas.microsoft.com/office/powerpoint/2010/main" val="171119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A46064EE-49BF-4188-B82F-F198AB19494B}" type="slidenum">
              <a:rPr lang="en-US" altLang="en-US"/>
              <a:pPr>
                <a:defRPr/>
              </a:pPr>
              <a:t>‹#›</a:t>
            </a:fld>
            <a:endParaRPr lang="en-US" altLang="en-US"/>
          </a:p>
        </p:txBody>
      </p:sp>
    </p:spTree>
    <p:extLst>
      <p:ext uri="{BB962C8B-B14F-4D97-AF65-F5344CB8AC3E}">
        <p14:creationId xmlns:p14="http://schemas.microsoft.com/office/powerpoint/2010/main" val="148064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5"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p:nvPicPr>
        <p:blipFill>
          <a:blip r:embed="rId17"/>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66" r:id="rId12"/>
    <p:sldLayoutId id="2147483668" r:id="rId13"/>
    <p:sldLayoutId id="2147483669" r:id="rId14"/>
    <p:sldLayoutId id="2147483671" r:id="rId15"/>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hiladelphiafed.org/index.cfm"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8.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hyperlink" Target="https://fred.stlouisfed.org/series/LNS12032200" TargetMode="External"/><Relationship Id="rId4" Type="http://schemas.openxmlformats.org/officeDocument/2006/relationships/hyperlink" Target="https://fred.stlouisfed.org/series/LNS12032197"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hyperlink" Target="http://research.stlouisfed.org/fred2/series/WASCU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hyperlink" Target="http://research.stlouisfed.org/fred2/series/WASCUR" TargetMode="Externa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fred.stlouisfed.org/series/PNFI#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hyperlink" Target="http://www.spc.ncep.noaa.gov/climo/online/monthly/2017_annual_summary.html" TargetMode="Externa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hyperlink" Target="http://www.spc.ncep.noaa.gov/climo/online/monthly/2017_annual_summary.html" TargetMode="Externa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hyperlink" Target="http://www.spc.ncep.noaa.gov/climo/online/monthly/2017_annual_summary.html" TargetMode="Externa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www.census.gov/housing/hvs/data/histtabs.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hwa.dot.gov/policyinformation/travel_monitoring/16maytvt/figure1.cf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chart" Target="../charts/chart1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20.emf"/><Relationship Id="rId5" Type="http://schemas.openxmlformats.org/officeDocument/2006/relationships/oleObject" Target="../embeddings/oleObject16.bin"/><Relationship Id="rId4" Type="http://schemas.openxmlformats.org/officeDocument/2006/relationships/hyperlink" Target="http://www.federalreserve.gov/releases/h15/data.htm" TargetMode="External"/></Relationships>
</file>

<file path=ppt/slides/_rels/slide4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chart" Target="../charts/chart2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vmlDrawing" Target="../drawings/vmlDrawing17.vml"/><Relationship Id="rId6" Type="http://schemas.openxmlformats.org/officeDocument/2006/relationships/image" Target="../media/image21.emf"/><Relationship Id="rId5" Type="http://schemas.openxmlformats.org/officeDocument/2006/relationships/oleObject" Target="../embeddings/oleObject17.bin"/><Relationship Id="rId4"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hyperlink" Target="http://www.ism.ws/ismreport/mfgrob.cf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hyperlink" Target="http://www.ism.ws/ismreport/mfgrob.cf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39687" y="2866781"/>
            <a:ext cx="9104313" cy="1582127"/>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sz="4000" dirty="0">
                <a:latin typeface="Arial" panose="020B0604020202020204" pitchFamily="34" charset="0"/>
              </a:rPr>
              <a:t>Today’s Uncertain Economy:</a:t>
            </a:r>
            <a:br>
              <a:rPr lang="en-US" sz="4000" dirty="0">
                <a:latin typeface="Arial" panose="020B0604020202020204" pitchFamily="34" charset="0"/>
              </a:rPr>
            </a:br>
            <a:r>
              <a:rPr lang="en-US" sz="4000" dirty="0">
                <a:latin typeface="Arial" panose="020B0604020202020204" pitchFamily="34" charset="0"/>
              </a:rPr>
              <a:t>Implications for P/C Insurance</a:t>
            </a:r>
            <a:endParaRPr lang="en-US" sz="4000" i="1" dirty="0">
              <a:solidFill>
                <a:srgbClr val="C00000"/>
              </a:solidFill>
              <a:latin typeface="Arial" panose="020B0604020202020204" pitchFamily="34" charset="0"/>
            </a:endParaRPr>
          </a:p>
        </p:txBody>
      </p:sp>
      <p:sp>
        <p:nvSpPr>
          <p:cNvPr id="76803" name="Rectangle 3"/>
          <p:cNvSpPr>
            <a:spLocks noGrp="1" noChangeArrowheads="1"/>
          </p:cNvSpPr>
          <p:nvPr>
            <p:ph type="subTitle" idx="1"/>
          </p:nvPr>
        </p:nvSpPr>
        <p:spPr>
          <a:xfrm>
            <a:off x="0" y="4615229"/>
            <a:ext cx="9144000" cy="1104900"/>
          </a:xfrm>
        </p:spPr>
        <p:txBody>
          <a:bodyPr/>
          <a:lstStyle/>
          <a:p>
            <a:pPr algn="ctr">
              <a:lnSpc>
                <a:spcPct val="100000"/>
              </a:lnSpc>
            </a:pPr>
            <a:r>
              <a:rPr lang="en-US" sz="2400" dirty="0">
                <a:solidFill>
                  <a:srgbClr val="0070C0"/>
                </a:solidFill>
                <a:latin typeface="Arial" panose="020B0604020202020204" pitchFamily="34" charset="0"/>
              </a:rPr>
              <a:t>CAMAR Spring Meeting</a:t>
            </a:r>
            <a:br>
              <a:rPr lang="en-US" sz="2400" dirty="0">
                <a:solidFill>
                  <a:srgbClr val="0070C0"/>
                </a:solidFill>
                <a:latin typeface="Arial" panose="020B0604020202020204" pitchFamily="34" charset="0"/>
              </a:rPr>
            </a:br>
            <a:r>
              <a:rPr lang="en-US" sz="2400" dirty="0">
                <a:solidFill>
                  <a:srgbClr val="0070C0"/>
                </a:solidFill>
                <a:latin typeface="Arial" panose="020B0604020202020204" pitchFamily="34" charset="0"/>
              </a:rPr>
              <a:t>Great Valley, PA</a:t>
            </a:r>
            <a:br>
              <a:rPr lang="en-US" sz="2400" dirty="0">
                <a:solidFill>
                  <a:srgbClr val="0070C0"/>
                </a:solidFill>
                <a:latin typeface="Arial" panose="020B0604020202020204" pitchFamily="34" charset="0"/>
              </a:rPr>
            </a:br>
            <a:r>
              <a:rPr lang="en-US" sz="2400" dirty="0">
                <a:solidFill>
                  <a:srgbClr val="0070C0"/>
                </a:solidFill>
                <a:latin typeface="Arial" panose="020B0604020202020204" pitchFamily="34" charset="0"/>
              </a:rPr>
              <a:t>May 24, 2018</a:t>
            </a:r>
            <a:endParaRPr lang="en-US" sz="2400" i="1" dirty="0">
              <a:solidFill>
                <a:srgbClr val="0070C0"/>
              </a:solidFill>
              <a:latin typeface="Arial" panose="020B0604020202020204" pitchFamily="34" charset="0"/>
            </a:endParaRPr>
          </a:p>
        </p:txBody>
      </p:sp>
      <p:sp>
        <p:nvSpPr>
          <p:cNvPr id="76804" name="Rectangle 3"/>
          <p:cNvSpPr txBox="1">
            <a:spLocks noChangeArrowheads="1"/>
          </p:cNvSpPr>
          <p:nvPr/>
        </p:nvSpPr>
        <p:spPr bwMode="gray">
          <a:xfrm>
            <a:off x="0" y="58864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1"/>
              </a:buClr>
              <a:buFont typeface="Wingdings" panose="05000000000000000000" pitchFamily="2" charset="2"/>
              <a:buNone/>
            </a:pPr>
            <a:r>
              <a:rPr lang="en-US" b="1" dirty="0">
                <a:solidFill>
                  <a:srgbClr val="225A7A"/>
                </a:solidFill>
              </a:rPr>
              <a:t>Steven N. Weisbart, Ph.D., CLU, Senior Vice President &amp; Chief Economist</a:t>
            </a:r>
          </a:p>
          <a:p>
            <a:pPr algn="ctr">
              <a:lnSpc>
                <a:spcPct val="90000"/>
              </a:lnSpc>
              <a:spcBef>
                <a:spcPct val="25000"/>
              </a:spcBef>
              <a:buClr>
                <a:schemeClr val="accent1"/>
              </a:buClr>
            </a:pPr>
            <a:r>
              <a:rPr lang="en-US" b="1" dirty="0">
                <a:solidFill>
                  <a:srgbClr val="225A7A"/>
                </a:solidFill>
                <a:sym typeface="Symbol" panose="05050102010706020507" pitchFamily="18" charset="2"/>
              </a:rPr>
              <a:t>Insurance Information Institute  110 William Street  New York, NY 10038</a:t>
            </a:r>
          </a:p>
          <a:p>
            <a:pPr algn="ctr">
              <a:lnSpc>
                <a:spcPct val="90000"/>
              </a:lnSpc>
              <a:spcBef>
                <a:spcPct val="25000"/>
              </a:spcBef>
              <a:buClr>
                <a:schemeClr val="accent1"/>
              </a:buClr>
            </a:pPr>
            <a:r>
              <a:rPr lang="en-US" b="1" dirty="0">
                <a:solidFill>
                  <a:schemeClr val="bg1"/>
                </a:solidFill>
                <a:sym typeface="Symbol" panose="05050102010706020507" pitchFamily="18" charset="2"/>
              </a:rPr>
              <a:t>Tel: 212.346.5540  Cell: 917.494.5945  stevenw@iii.org  www.iii.org</a:t>
            </a:r>
          </a:p>
        </p:txBody>
      </p:sp>
    </p:spTree>
    <p:extLst>
      <p:ext uri="{BB962C8B-B14F-4D97-AF65-F5344CB8AC3E}">
        <p14:creationId xmlns:p14="http://schemas.microsoft.com/office/powerpoint/2010/main" val="11940823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6"/>
          </p:nvPr>
        </p:nvSpPr>
        <p:spPr/>
        <p:txBody>
          <a:bodyPr/>
          <a:lstStyle/>
          <a:p>
            <a:r>
              <a:rPr lang="en-US" dirty="0">
                <a:latin typeface="Arial" charset="0"/>
                <a:cs typeface="Arial" charset="0"/>
              </a:rPr>
              <a:t>Sources: Federal Reserve Bank of Philadelphia at </a:t>
            </a:r>
            <a:r>
              <a:rPr lang="en-US" dirty="0">
                <a:latin typeface="Arial" charset="0"/>
                <a:cs typeface="Arial" charset="0"/>
                <a:hlinkClick r:id="rId2"/>
              </a:rPr>
              <a:t>www.philadelphiafed.org/index.cfm</a:t>
            </a:r>
            <a:r>
              <a:rPr lang="en-US" dirty="0">
                <a:latin typeface="Arial" charset="0"/>
                <a:cs typeface="Arial" charset="0"/>
              </a:rPr>
              <a:t> , released May 3, 2018; </a:t>
            </a:r>
            <a:r>
              <a:rPr lang="en-US" dirty="0"/>
              <a:t>Next release is June 5, 2018; Insurance </a:t>
            </a:r>
            <a:r>
              <a:rPr lang="en-US" dirty="0">
                <a:latin typeface="Arial" charset="0"/>
                <a:cs typeface="Arial" charset="0"/>
              </a:rPr>
              <a:t>Information Institute.</a:t>
            </a:r>
            <a:br>
              <a:rPr lang="en-US" dirty="0">
                <a:latin typeface="Arial" charset="0"/>
                <a:cs typeface="Arial" charset="0"/>
              </a:rPr>
            </a:br>
            <a:endParaRPr lang="en-US" dirty="0">
              <a:latin typeface="Arial" charset="0"/>
              <a:cs typeface="Arial" charset="0"/>
            </a:endParaRPr>
          </a:p>
          <a:p>
            <a:endParaRPr lang="en-US" dirty="0"/>
          </a:p>
        </p:txBody>
      </p:sp>
      <p:sp>
        <p:nvSpPr>
          <p:cNvPr id="5" name="Text Placeholder 4"/>
          <p:cNvSpPr>
            <a:spLocks noGrp="1"/>
          </p:cNvSpPr>
          <p:nvPr>
            <p:ph type="body" sz="quarter" idx="30"/>
          </p:nvPr>
        </p:nvSpPr>
        <p:spPr/>
        <p:txBody>
          <a:bodyPr/>
          <a:lstStyle/>
          <a:p>
            <a:r>
              <a:rPr lang="en-US" dirty="0"/>
              <a:t>Strongest Growth</a:t>
            </a:r>
          </a:p>
        </p:txBody>
      </p:sp>
      <p:sp>
        <p:nvSpPr>
          <p:cNvPr id="6" name="Text Placeholder 5"/>
          <p:cNvSpPr>
            <a:spLocks noGrp="1"/>
          </p:cNvSpPr>
          <p:nvPr>
            <p:ph type="body" sz="quarter" idx="32"/>
          </p:nvPr>
        </p:nvSpPr>
        <p:spPr/>
        <p:txBody>
          <a:bodyPr/>
          <a:lstStyle/>
          <a:p>
            <a:r>
              <a:rPr lang="en-US" dirty="0"/>
              <a:t>Weakest States in Top Growth Category</a:t>
            </a:r>
          </a:p>
        </p:txBody>
      </p:sp>
      <p:graphicFrame>
        <p:nvGraphicFramePr>
          <p:cNvPr id="9" name="Content Placeholder 8"/>
          <p:cNvGraphicFramePr>
            <a:graphicFrameLocks noGrp="1"/>
          </p:cNvGraphicFramePr>
          <p:nvPr>
            <p:ph sz="quarter" idx="33"/>
            <p:extLst/>
          </p:nvPr>
        </p:nvGraphicFramePr>
        <p:xfrm>
          <a:off x="350875" y="2378075"/>
          <a:ext cx="4154452" cy="1854200"/>
        </p:xfrm>
        <a:graphic>
          <a:graphicData uri="http://schemas.openxmlformats.org/drawingml/2006/table">
            <a:tbl>
              <a:tblPr firstRow="1" bandRow="1">
                <a:tableStyleId>{5C22544A-7EE6-4342-B048-85BDC9FD1C3A}</a:tableStyleId>
              </a:tblPr>
              <a:tblGrid>
                <a:gridCol w="2080383">
                  <a:extLst>
                    <a:ext uri="{9D8B030D-6E8A-4147-A177-3AD203B41FA5}">
                      <a16:colId xmlns:a16="http://schemas.microsoft.com/office/drawing/2014/main" val="442364568"/>
                    </a:ext>
                  </a:extLst>
                </a:gridCol>
                <a:gridCol w="2074069">
                  <a:extLst>
                    <a:ext uri="{9D8B030D-6E8A-4147-A177-3AD203B41FA5}">
                      <a16:colId xmlns:a16="http://schemas.microsoft.com/office/drawing/2014/main" val="1846995672"/>
                    </a:ext>
                  </a:extLst>
                </a:gridCol>
              </a:tblGrid>
              <a:tr h="370840">
                <a:tc>
                  <a:txBody>
                    <a:bodyPr/>
                    <a:lstStyle/>
                    <a:p>
                      <a:pPr algn="ctr"/>
                      <a:r>
                        <a:rPr lang="en-US" dirty="0"/>
                        <a:t>State</a:t>
                      </a:r>
                    </a:p>
                  </a:txBody>
                  <a:tcPr/>
                </a:tc>
                <a:tc>
                  <a:txBody>
                    <a:bodyPr/>
                    <a:lstStyle/>
                    <a:p>
                      <a:r>
                        <a:rPr lang="en-US" dirty="0"/>
                        <a:t>Forecast</a:t>
                      </a:r>
                      <a:r>
                        <a:rPr lang="en-US" baseline="0" dirty="0"/>
                        <a:t> Growth</a:t>
                      </a:r>
                      <a:endParaRPr lang="en-US" dirty="0"/>
                    </a:p>
                  </a:txBody>
                  <a:tcPr/>
                </a:tc>
                <a:extLst>
                  <a:ext uri="{0D108BD9-81ED-4DB2-BD59-A6C34878D82A}">
                    <a16:rowId xmlns:a16="http://schemas.microsoft.com/office/drawing/2014/main" val="609207241"/>
                  </a:ext>
                </a:extLst>
              </a:tr>
              <a:tr h="370840">
                <a:tc>
                  <a:txBody>
                    <a:bodyPr/>
                    <a:lstStyle/>
                    <a:p>
                      <a:pPr algn="ctr"/>
                      <a:r>
                        <a:rPr lang="en-US" dirty="0"/>
                        <a:t>UT</a:t>
                      </a:r>
                    </a:p>
                  </a:txBody>
                  <a:tcPr/>
                </a:tc>
                <a:tc>
                  <a:txBody>
                    <a:bodyPr/>
                    <a:lstStyle/>
                    <a:p>
                      <a:pPr algn="ctr"/>
                      <a:r>
                        <a:rPr lang="en-US" dirty="0"/>
                        <a:t>4.36</a:t>
                      </a:r>
                    </a:p>
                  </a:txBody>
                  <a:tcPr/>
                </a:tc>
                <a:extLst>
                  <a:ext uri="{0D108BD9-81ED-4DB2-BD59-A6C34878D82A}">
                    <a16:rowId xmlns:a16="http://schemas.microsoft.com/office/drawing/2014/main" val="1896751207"/>
                  </a:ext>
                </a:extLst>
              </a:tr>
              <a:tr h="370840">
                <a:tc>
                  <a:txBody>
                    <a:bodyPr/>
                    <a:lstStyle/>
                    <a:p>
                      <a:pPr algn="ctr"/>
                      <a:r>
                        <a:rPr lang="en-US" dirty="0"/>
                        <a:t>NM</a:t>
                      </a:r>
                    </a:p>
                  </a:txBody>
                  <a:tcPr/>
                </a:tc>
                <a:tc>
                  <a:txBody>
                    <a:bodyPr/>
                    <a:lstStyle/>
                    <a:p>
                      <a:pPr algn="ctr"/>
                      <a:r>
                        <a:rPr lang="en-US" dirty="0"/>
                        <a:t>3.55</a:t>
                      </a:r>
                    </a:p>
                  </a:txBody>
                  <a:tcPr/>
                </a:tc>
                <a:extLst>
                  <a:ext uri="{0D108BD9-81ED-4DB2-BD59-A6C34878D82A}">
                    <a16:rowId xmlns:a16="http://schemas.microsoft.com/office/drawing/2014/main" val="252721024"/>
                  </a:ext>
                </a:extLst>
              </a:tr>
              <a:tr h="370840">
                <a:tc>
                  <a:txBody>
                    <a:bodyPr/>
                    <a:lstStyle/>
                    <a:p>
                      <a:pPr algn="ctr"/>
                      <a:r>
                        <a:rPr lang="en-US" dirty="0"/>
                        <a:t>WY</a:t>
                      </a:r>
                    </a:p>
                  </a:txBody>
                  <a:tcPr/>
                </a:tc>
                <a:tc>
                  <a:txBody>
                    <a:bodyPr/>
                    <a:lstStyle/>
                    <a:p>
                      <a:pPr algn="ctr"/>
                      <a:r>
                        <a:rPr lang="en-US" dirty="0"/>
                        <a:t>3.49</a:t>
                      </a:r>
                    </a:p>
                  </a:txBody>
                  <a:tcPr/>
                </a:tc>
                <a:extLst>
                  <a:ext uri="{0D108BD9-81ED-4DB2-BD59-A6C34878D82A}">
                    <a16:rowId xmlns:a16="http://schemas.microsoft.com/office/drawing/2014/main" val="2581113233"/>
                  </a:ext>
                </a:extLst>
              </a:tr>
              <a:tr h="370840">
                <a:tc>
                  <a:txBody>
                    <a:bodyPr/>
                    <a:lstStyle/>
                    <a:p>
                      <a:pPr algn="ctr"/>
                      <a:r>
                        <a:rPr lang="en-US" dirty="0"/>
                        <a:t>OK</a:t>
                      </a:r>
                    </a:p>
                  </a:txBody>
                  <a:tcPr/>
                </a:tc>
                <a:tc>
                  <a:txBody>
                    <a:bodyPr/>
                    <a:lstStyle/>
                    <a:p>
                      <a:pPr algn="ctr"/>
                      <a:r>
                        <a:rPr lang="en-US" dirty="0"/>
                        <a:t>3.32</a:t>
                      </a:r>
                    </a:p>
                  </a:txBody>
                  <a:tcPr/>
                </a:tc>
                <a:extLst>
                  <a:ext uri="{0D108BD9-81ED-4DB2-BD59-A6C34878D82A}">
                    <a16:rowId xmlns:a16="http://schemas.microsoft.com/office/drawing/2014/main" val="2223587193"/>
                  </a:ext>
                </a:extLst>
              </a:tr>
            </a:tbl>
          </a:graphicData>
        </a:graphic>
      </p:graphicFrame>
      <p:graphicFrame>
        <p:nvGraphicFramePr>
          <p:cNvPr id="10" name="Content Placeholder 9"/>
          <p:cNvGraphicFramePr>
            <a:graphicFrameLocks noGrp="1"/>
          </p:cNvGraphicFramePr>
          <p:nvPr>
            <p:ph sz="quarter" idx="34"/>
            <p:extLst/>
          </p:nvPr>
        </p:nvGraphicFramePr>
        <p:xfrm>
          <a:off x="4668838" y="2378075"/>
          <a:ext cx="4151312" cy="2225040"/>
        </p:xfrm>
        <a:graphic>
          <a:graphicData uri="http://schemas.openxmlformats.org/drawingml/2006/table">
            <a:tbl>
              <a:tblPr firstRow="1" bandRow="1">
                <a:tableStyleId>{5C22544A-7EE6-4342-B048-85BDC9FD1C3A}</a:tableStyleId>
              </a:tblPr>
              <a:tblGrid>
                <a:gridCol w="2075656">
                  <a:extLst>
                    <a:ext uri="{9D8B030D-6E8A-4147-A177-3AD203B41FA5}">
                      <a16:colId xmlns:a16="http://schemas.microsoft.com/office/drawing/2014/main" val="2890555550"/>
                    </a:ext>
                  </a:extLst>
                </a:gridCol>
                <a:gridCol w="2075656">
                  <a:extLst>
                    <a:ext uri="{9D8B030D-6E8A-4147-A177-3AD203B41FA5}">
                      <a16:colId xmlns:a16="http://schemas.microsoft.com/office/drawing/2014/main" val="3656847392"/>
                    </a:ext>
                  </a:extLst>
                </a:gridCol>
              </a:tblGrid>
              <a:tr h="370840">
                <a:tc>
                  <a:txBody>
                    <a:bodyPr/>
                    <a:lstStyle/>
                    <a:p>
                      <a:pPr algn="ctr"/>
                      <a:r>
                        <a:rPr lang="en-US" dirty="0"/>
                        <a:t>State</a:t>
                      </a:r>
                    </a:p>
                  </a:txBody>
                  <a:tcPr/>
                </a:tc>
                <a:tc>
                  <a:txBody>
                    <a:bodyPr/>
                    <a:lstStyle/>
                    <a:p>
                      <a:r>
                        <a:rPr lang="en-US" dirty="0"/>
                        <a:t>Forecast</a:t>
                      </a:r>
                      <a:r>
                        <a:rPr lang="en-US" baseline="0" dirty="0"/>
                        <a:t> Growth</a:t>
                      </a:r>
                      <a:endParaRPr lang="en-US" dirty="0"/>
                    </a:p>
                  </a:txBody>
                  <a:tcPr/>
                </a:tc>
                <a:extLst>
                  <a:ext uri="{0D108BD9-81ED-4DB2-BD59-A6C34878D82A}">
                    <a16:rowId xmlns:a16="http://schemas.microsoft.com/office/drawing/2014/main" val="321668611"/>
                  </a:ext>
                </a:extLst>
              </a:tr>
              <a:tr h="370840">
                <a:tc>
                  <a:txBody>
                    <a:bodyPr/>
                    <a:lstStyle/>
                    <a:p>
                      <a:pPr algn="ctr"/>
                      <a:r>
                        <a:rPr lang="en-US" dirty="0"/>
                        <a:t>MI</a:t>
                      </a:r>
                    </a:p>
                  </a:txBody>
                  <a:tcPr/>
                </a:tc>
                <a:tc>
                  <a:txBody>
                    <a:bodyPr/>
                    <a:lstStyle/>
                    <a:p>
                      <a:pPr algn="ctr"/>
                      <a:r>
                        <a:rPr lang="en-US" dirty="0"/>
                        <a:t>1.59</a:t>
                      </a:r>
                    </a:p>
                  </a:txBody>
                  <a:tcPr/>
                </a:tc>
                <a:extLst>
                  <a:ext uri="{0D108BD9-81ED-4DB2-BD59-A6C34878D82A}">
                    <a16:rowId xmlns:a16="http://schemas.microsoft.com/office/drawing/2014/main" val="3426883221"/>
                  </a:ext>
                </a:extLst>
              </a:tr>
              <a:tr h="370840">
                <a:tc>
                  <a:txBody>
                    <a:bodyPr/>
                    <a:lstStyle/>
                    <a:p>
                      <a:pPr algn="ctr"/>
                      <a:r>
                        <a:rPr lang="en-US" dirty="0"/>
                        <a:t>OR</a:t>
                      </a:r>
                    </a:p>
                  </a:txBody>
                  <a:tcPr/>
                </a:tc>
                <a:tc>
                  <a:txBody>
                    <a:bodyPr/>
                    <a:lstStyle/>
                    <a:p>
                      <a:pPr algn="ctr"/>
                      <a:r>
                        <a:rPr lang="en-US" dirty="0"/>
                        <a:t>1.59</a:t>
                      </a:r>
                    </a:p>
                  </a:txBody>
                  <a:tcPr/>
                </a:tc>
                <a:extLst>
                  <a:ext uri="{0D108BD9-81ED-4DB2-BD59-A6C34878D82A}">
                    <a16:rowId xmlns:a16="http://schemas.microsoft.com/office/drawing/2014/main" val="1534567958"/>
                  </a:ext>
                </a:extLst>
              </a:tr>
              <a:tr h="370840">
                <a:tc>
                  <a:txBody>
                    <a:bodyPr/>
                    <a:lstStyle/>
                    <a:p>
                      <a:pPr algn="ctr"/>
                      <a:r>
                        <a:rPr lang="en-US" dirty="0"/>
                        <a:t>AZ</a:t>
                      </a:r>
                    </a:p>
                  </a:txBody>
                  <a:tcPr/>
                </a:tc>
                <a:tc>
                  <a:txBody>
                    <a:bodyPr/>
                    <a:lstStyle/>
                    <a:p>
                      <a:pPr algn="ctr"/>
                      <a:r>
                        <a:rPr lang="en-US" dirty="0"/>
                        <a:t>1.60</a:t>
                      </a:r>
                    </a:p>
                  </a:txBody>
                  <a:tcPr/>
                </a:tc>
                <a:extLst>
                  <a:ext uri="{0D108BD9-81ED-4DB2-BD59-A6C34878D82A}">
                    <a16:rowId xmlns:a16="http://schemas.microsoft.com/office/drawing/2014/main" val="3397885078"/>
                  </a:ext>
                </a:extLst>
              </a:tr>
              <a:tr h="370840">
                <a:tc>
                  <a:txBody>
                    <a:bodyPr/>
                    <a:lstStyle/>
                    <a:p>
                      <a:pPr algn="ctr"/>
                      <a:r>
                        <a:rPr lang="en-US" dirty="0"/>
                        <a:t>SD</a:t>
                      </a:r>
                    </a:p>
                  </a:txBody>
                  <a:tcPr/>
                </a:tc>
                <a:tc>
                  <a:txBody>
                    <a:bodyPr/>
                    <a:lstStyle/>
                    <a:p>
                      <a:pPr algn="ctr"/>
                      <a:r>
                        <a:rPr lang="en-US" dirty="0"/>
                        <a:t>1.63</a:t>
                      </a:r>
                    </a:p>
                  </a:txBody>
                  <a:tcPr/>
                </a:tc>
                <a:extLst>
                  <a:ext uri="{0D108BD9-81ED-4DB2-BD59-A6C34878D82A}">
                    <a16:rowId xmlns:a16="http://schemas.microsoft.com/office/drawing/2014/main" val="1424360949"/>
                  </a:ext>
                </a:extLst>
              </a:tr>
              <a:tr h="370840">
                <a:tc>
                  <a:txBody>
                    <a:bodyPr/>
                    <a:lstStyle/>
                    <a:p>
                      <a:pPr algn="ctr"/>
                      <a:r>
                        <a:rPr lang="en-US" dirty="0"/>
                        <a:t>MN</a:t>
                      </a:r>
                    </a:p>
                  </a:txBody>
                  <a:tcPr/>
                </a:tc>
                <a:tc>
                  <a:txBody>
                    <a:bodyPr/>
                    <a:lstStyle/>
                    <a:p>
                      <a:pPr algn="ctr"/>
                      <a:r>
                        <a:rPr lang="en-US" dirty="0"/>
                        <a:t>1.64</a:t>
                      </a:r>
                    </a:p>
                  </a:txBody>
                  <a:tcPr/>
                </a:tc>
                <a:extLst>
                  <a:ext uri="{0D108BD9-81ED-4DB2-BD59-A6C34878D82A}">
                    <a16:rowId xmlns:a16="http://schemas.microsoft.com/office/drawing/2014/main" val="2020324667"/>
                  </a:ext>
                </a:extLst>
              </a:tr>
            </a:tbl>
          </a:graphicData>
        </a:graphic>
      </p:graphicFrame>
    </p:spTree>
    <p:extLst>
      <p:ext uri="{BB962C8B-B14F-4D97-AF65-F5344CB8AC3E}">
        <p14:creationId xmlns:p14="http://schemas.microsoft.com/office/powerpoint/2010/main" val="85625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85000"/>
              </a:lnSpc>
              <a:spcBef>
                <a:spcPct val="20000"/>
              </a:spcBef>
            </a:pPr>
            <a:fld id="{E23B500A-D63D-4F25-A0E6-0AA0CC00414D}" type="slidenum">
              <a:rPr lang="en-US" altLang="en-US" sz="900"/>
              <a:pPr algn="r">
                <a:lnSpc>
                  <a:spcPct val="85000"/>
                </a:lnSpc>
                <a:spcBef>
                  <a:spcPct val="20000"/>
                </a:spcBef>
              </a:pPr>
              <a:t>11</a:t>
            </a:fld>
            <a:endParaRPr lang="en-US" altLang="en-US" sz="900"/>
          </a:p>
        </p:txBody>
      </p:sp>
      <p:sp>
        <p:nvSpPr>
          <p:cNvPr id="1030" name="Rectangle 2"/>
          <p:cNvSpPr>
            <a:spLocks noGrp="1" noChangeArrowheads="1"/>
          </p:cNvSpPr>
          <p:nvPr>
            <p:ph type="title" idx="4294967295"/>
          </p:nvPr>
        </p:nvSpPr>
        <p:spPr>
          <a:xfrm>
            <a:off x="356616" y="231310"/>
            <a:ext cx="8458200" cy="779975"/>
          </a:xfrm>
        </p:spPr>
        <p:txBody>
          <a:bodyPr/>
          <a:lstStyle/>
          <a:p>
            <a:pPr algn="ctr"/>
            <a:r>
              <a:rPr lang="en-US" altLang="en-US" dirty="0">
                <a:latin typeface="Arial" panose="020B0604020202020204" pitchFamily="34" charset="0"/>
              </a:rPr>
              <a:t>Length of US Business Cycles, 1960–Present*</a:t>
            </a:r>
          </a:p>
        </p:txBody>
      </p:sp>
      <p:graphicFrame>
        <p:nvGraphicFramePr>
          <p:cNvPr id="1026" name="Object 3"/>
          <p:cNvGraphicFramePr>
            <a:graphicFrameLocks noChangeAspect="1"/>
          </p:cNvGraphicFramePr>
          <p:nvPr>
            <p:extLst/>
          </p:nvPr>
        </p:nvGraphicFramePr>
        <p:xfrm>
          <a:off x="212009" y="1364630"/>
          <a:ext cx="8401050" cy="4377977"/>
        </p:xfrm>
        <a:graphic>
          <a:graphicData uri="http://schemas.openxmlformats.org/presentationml/2006/ole">
            <mc:AlternateContent xmlns:mc="http://schemas.openxmlformats.org/markup-compatibility/2006">
              <mc:Choice xmlns:v="urn:schemas-microsoft-com:vml" Requires="v">
                <p:oleObj spid="_x0000_s70714" name="Chart" r:id="rId4" imgW="8420172" imgH="4467257" progId="MSGraph.Chart.8">
                  <p:embed followColorScheme="full"/>
                </p:oleObj>
              </mc:Choice>
              <mc:Fallback>
                <p:oleObj name="Chart" r:id="rId4" imgW="8420172" imgH="4467257" progId="MSGraph.Chart.8">
                  <p:embed followColorScheme="full"/>
                  <p:pic>
                    <p:nvPicPr>
                      <p:cNvPr id="1026" name="Object 3"/>
                      <p:cNvPicPr>
                        <a:picLocks noChangeAspect="1" noChangeArrowheads="1"/>
                      </p:cNvPicPr>
                      <p:nvPr/>
                    </p:nvPicPr>
                    <p:blipFill>
                      <a:blip r:embed="rId5"/>
                      <a:srcRect/>
                      <a:stretch>
                        <a:fillRect/>
                      </a:stretch>
                    </p:blipFill>
                    <p:spPr bwMode="gray">
                      <a:xfrm>
                        <a:off x="212009" y="1364630"/>
                        <a:ext cx="8401050" cy="4377977"/>
                      </a:xfrm>
                      <a:prstGeom prst="rect">
                        <a:avLst/>
                      </a:prstGeom>
                      <a:noFill/>
                      <a:ln>
                        <a:noFill/>
                      </a:ln>
                      <a:effectLst/>
                      <a:extLst/>
                    </p:spPr>
                  </p:pic>
                </p:oleObj>
              </mc:Fallback>
            </mc:AlternateContent>
          </a:graphicData>
        </a:graphic>
      </p:graphicFrame>
      <p:sp>
        <p:nvSpPr>
          <p:cNvPr id="1031" name="Rectangle 4"/>
          <p:cNvSpPr>
            <a:spLocks noChangeArrowheads="1"/>
          </p:cNvSpPr>
          <p:nvPr/>
        </p:nvSpPr>
        <p:spPr bwMode="auto">
          <a:xfrm>
            <a:off x="536332" y="6389410"/>
            <a:ext cx="7605346"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*Through May 2018; June 2009 was the “official” end of recession.</a:t>
            </a:r>
          </a:p>
          <a:p>
            <a:pPr>
              <a:lnSpc>
                <a:spcPct val="85000"/>
              </a:lnSpc>
              <a:spcBef>
                <a:spcPct val="25000"/>
              </a:spcBef>
              <a:buClr>
                <a:schemeClr val="accent2"/>
              </a:buClr>
              <a:buFont typeface="Wingdings" panose="05000000000000000000" pitchFamily="2" charset="2"/>
              <a:buNone/>
            </a:pPr>
            <a:r>
              <a:rPr lang="en-US" altLang="en-US" sz="1100" dirty="0"/>
              <a:t>Sources: National Bureau of Economic Research; Insurance Information Institute. </a:t>
            </a:r>
          </a:p>
        </p:txBody>
      </p:sp>
      <p:sp>
        <p:nvSpPr>
          <p:cNvPr id="1034" name="Rectangle 7"/>
          <p:cNvSpPr>
            <a:spLocks noChangeArrowheads="1"/>
          </p:cNvSpPr>
          <p:nvPr/>
        </p:nvSpPr>
        <p:spPr bwMode="black">
          <a:xfrm>
            <a:off x="212009" y="1122890"/>
            <a:ext cx="962391"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eaLnBrk="0" hangingPunct="0">
              <a:defRPr>
                <a:solidFill>
                  <a:schemeClr val="tx1"/>
                </a:solidFill>
                <a:latin typeface="Arial" panose="020B0604020202020204" pitchFamily="34" charset="0"/>
              </a:defRPr>
            </a:lvl1pPr>
            <a:lvl2pPr marL="742950" indent="-285750" defTabSz="114300" eaLnBrk="0" hangingPunct="0">
              <a:defRPr>
                <a:solidFill>
                  <a:schemeClr val="tx1"/>
                </a:solidFill>
                <a:latin typeface="Arial" panose="020B0604020202020204" pitchFamily="34" charset="0"/>
              </a:defRPr>
            </a:lvl2pPr>
            <a:lvl3pPr marL="1143000" indent="-228600" defTabSz="114300" eaLnBrk="0" hangingPunct="0">
              <a:defRPr>
                <a:solidFill>
                  <a:schemeClr val="tx1"/>
                </a:solidFill>
                <a:latin typeface="Arial" panose="020B0604020202020204" pitchFamily="34" charset="0"/>
              </a:defRPr>
            </a:lvl3pPr>
            <a:lvl4pPr marL="1600200" indent="-228600" defTabSz="114300" eaLnBrk="0" hangingPunct="0">
              <a:defRPr>
                <a:solidFill>
                  <a:schemeClr val="tx1"/>
                </a:solidFill>
                <a:latin typeface="Arial" panose="020B0604020202020204" pitchFamily="34" charset="0"/>
              </a:defRPr>
            </a:lvl4pPr>
            <a:lvl5pPr marL="2057400" indent="-228600" defTabSz="114300" eaLnBrk="0" hangingPunct="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Duration (Months)</a:t>
            </a:r>
          </a:p>
        </p:txBody>
      </p:sp>
      <p:sp>
        <p:nvSpPr>
          <p:cNvPr id="11" name="Text Placeholder 4"/>
          <p:cNvSpPr txBox="1">
            <a:spLocks/>
          </p:cNvSpPr>
          <p:nvPr/>
        </p:nvSpPr>
        <p:spPr bwMode="gray">
          <a:xfrm>
            <a:off x="526613" y="5742608"/>
            <a:ext cx="8186058" cy="55217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ct val="50000"/>
              </a:spcBef>
              <a:buClr>
                <a:schemeClr val="bg1"/>
              </a:buClr>
            </a:pPr>
            <a:r>
              <a:rPr lang="en-US" altLang="en-US" sz="1800" dirty="0"/>
              <a:t>The length of the expansions greatly exceeds</a:t>
            </a:r>
            <a:br>
              <a:rPr lang="en-US" altLang="en-US" sz="1800" dirty="0"/>
            </a:br>
            <a:r>
              <a:rPr lang="en-US" altLang="en-US" sz="1800" dirty="0"/>
              <a:t>the length of contractions (recessions).</a:t>
            </a:r>
          </a:p>
        </p:txBody>
      </p:sp>
    </p:spTree>
    <p:extLst>
      <p:ext uri="{BB962C8B-B14F-4D97-AF65-F5344CB8AC3E}">
        <p14:creationId xmlns:p14="http://schemas.microsoft.com/office/powerpoint/2010/main" val="25567466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A8FA1121-35EA-430B-8AD9-66FE888E31ED}" type="slidenum">
              <a:rPr lang="en-US" sz="900">
                <a:solidFill>
                  <a:schemeClr val="bg1"/>
                </a:solidFill>
              </a:rPr>
              <a:pPr algn="r">
                <a:lnSpc>
                  <a:spcPct val="85000"/>
                </a:lnSpc>
                <a:spcBef>
                  <a:spcPct val="20000"/>
                </a:spcBef>
              </a:pPr>
              <a:t>12</a:t>
            </a:fld>
            <a:endParaRPr lang="en-US" sz="900">
              <a:solidFill>
                <a:schemeClr val="bg1"/>
              </a:solidFill>
            </a:endParaRPr>
          </a:p>
        </p:txBody>
      </p:sp>
      <p:sp>
        <p:nvSpPr>
          <p:cNvPr id="1940486" name="Rectangle 6"/>
          <p:cNvSpPr>
            <a:spLocks noChangeArrowheads="1"/>
          </p:cNvSpPr>
          <p:nvPr/>
        </p:nvSpPr>
        <p:spPr bwMode="blackWhite">
          <a:xfrm>
            <a:off x="609600" y="1905000"/>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3657600"/>
            <a:ext cx="860107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2"/>
              </a:buClr>
              <a:buFont typeface="Wingdings" panose="05000000000000000000" pitchFamily="2" charset="2"/>
              <a:buNone/>
            </a:pPr>
            <a:r>
              <a:rPr lang="en-US" sz="3200" dirty="0">
                <a:solidFill>
                  <a:srgbClr val="225A7A"/>
                </a:solidFill>
              </a:rPr>
              <a:t>Continuing Job Gains in the Private Sector</a:t>
            </a:r>
            <a:br>
              <a:rPr lang="en-US" sz="3200" dirty="0">
                <a:solidFill>
                  <a:srgbClr val="225A7A"/>
                </a:solidFill>
              </a:rPr>
            </a:br>
            <a:r>
              <a:rPr lang="en-US" sz="3200">
                <a:solidFill>
                  <a:srgbClr val="225A7A"/>
                </a:solidFill>
              </a:rPr>
              <a:t>Offset Flat </a:t>
            </a:r>
            <a:r>
              <a:rPr lang="en-US" sz="3200" dirty="0">
                <a:solidFill>
                  <a:srgbClr val="225A7A"/>
                </a:solidFill>
              </a:rPr>
              <a:t>Public Sector Employment</a:t>
            </a:r>
            <a:endParaRPr lang="en-US" sz="3200" i="1" dirty="0">
              <a:solidFill>
                <a:srgbClr val="C00000"/>
              </a:solidFill>
            </a:endParaRPr>
          </a:p>
        </p:txBody>
      </p:sp>
      <p:sp>
        <p:nvSpPr>
          <p:cNvPr id="8"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075C4B-496E-4D7A-B29E-7B0BC9C6978A}" type="slidenum">
              <a:rPr lang="en-US">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259597872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13</a:t>
            </a:fld>
            <a:endParaRPr lang="en-US" altLang="en-US" sz="900"/>
          </a:p>
        </p:txBody>
      </p:sp>
      <p:sp>
        <p:nvSpPr>
          <p:cNvPr id="34821" name="Rectangle 7"/>
          <p:cNvSpPr>
            <a:spLocks noGrp="1" noChangeArrowheads="1"/>
          </p:cNvSpPr>
          <p:nvPr>
            <p:ph type="title" idx="4294967295"/>
          </p:nvPr>
        </p:nvSpPr>
        <p:spPr>
          <a:xfrm>
            <a:off x="762000" y="194469"/>
            <a:ext cx="7919427" cy="860425"/>
          </a:xfrm>
        </p:spPr>
        <p:txBody>
          <a:bodyPr/>
          <a:lstStyle/>
          <a:p>
            <a:r>
              <a:rPr lang="en-US" altLang="en-US" dirty="0">
                <a:latin typeface="Arial" panose="020B0604020202020204" pitchFamily="34" charset="0"/>
              </a:rPr>
              <a:t>The Civilian Labor Force</a:t>
            </a:r>
            <a:br>
              <a:rPr lang="en-US" altLang="en-US" dirty="0">
                <a:latin typeface="Arial" panose="020B0604020202020204" pitchFamily="34" charset="0"/>
              </a:rPr>
            </a:br>
            <a:r>
              <a:rPr lang="en-US" altLang="en-US" sz="2000" dirty="0">
                <a:latin typeface="Arial" panose="020B0604020202020204" pitchFamily="34" charset="0"/>
              </a:rPr>
              <a:t>Jan. 2003 – Apr. 2018 </a:t>
            </a:r>
            <a:endParaRPr lang="en-US" altLang="en-US" dirty="0">
              <a:latin typeface="Arial" panose="020B0604020202020204" pitchFamily="34" charset="0"/>
            </a:endParaRPr>
          </a:p>
        </p:txBody>
      </p:sp>
      <p:sp>
        <p:nvSpPr>
          <p:cNvPr id="34822" name="Text Box 5"/>
          <p:cNvSpPr txBox="1">
            <a:spLocks noChangeArrowheads="1"/>
          </p:cNvSpPr>
          <p:nvPr/>
        </p:nvSpPr>
        <p:spPr bwMode="auto">
          <a:xfrm>
            <a:off x="565150" y="6361112"/>
            <a:ext cx="6822831"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Notes: Recession indicated by gray shaded column. Data are seasonally adjusted.</a:t>
            </a:r>
          </a:p>
          <a:p>
            <a:pPr>
              <a:lnSpc>
                <a:spcPct val="85000"/>
              </a:lnSpc>
              <a:spcBef>
                <a:spcPct val="25000"/>
              </a:spcBef>
              <a:buFont typeface="Wingdings" panose="05000000000000000000" pitchFamily="2" charset="2"/>
              <a:buNone/>
            </a:pPr>
            <a:r>
              <a:rPr lang="en-US" altLang="en-US" sz="1100" dirty="0"/>
              <a:t>Sources: Bureau of Labor Statistics; National Bureau of Economic Research (recession dates).</a:t>
            </a:r>
          </a:p>
        </p:txBody>
      </p:sp>
      <p:graphicFrame>
        <p:nvGraphicFramePr>
          <p:cNvPr id="34823" name="Object 8"/>
          <p:cNvGraphicFramePr>
            <a:graphicFrameLocks noChangeAspect="1"/>
          </p:cNvGraphicFramePr>
          <p:nvPr>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71728" name="Chart" r:id="rId4" imgW="8343828" imgH="4381532" progId="MSGraph.Chart.8">
                  <p:embed followColorScheme="full"/>
                </p:oleObj>
              </mc:Choice>
              <mc:Fallback>
                <p:oleObj name="Chart" r:id="rId4" imgW="8343828" imgH="4381532" progId="MSGraph.Chart.8">
                  <p:embed followColorScheme="full"/>
                  <p:pic>
                    <p:nvPicPr>
                      <p:cNvPr id="34823" name="Object 8"/>
                      <p:cNvPicPr>
                        <a:picLocks noChangeAspect="1" noChangeArrowheads="1"/>
                      </p:cNvPicPr>
                      <p:nvPr/>
                    </p:nvPicPr>
                    <p:blipFill>
                      <a:blip r:embed="rId5"/>
                      <a:srcRect/>
                      <a:stretch>
                        <a:fillRect/>
                      </a:stretch>
                    </p:blipFill>
                    <p:spPr bwMode="gray">
                      <a:xfrm>
                        <a:off x="406400" y="1143000"/>
                        <a:ext cx="83439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600" b="1" dirty="0">
                <a:solidFill>
                  <a:srgbClr val="FFFFFF"/>
                </a:solidFill>
              </a:rPr>
              <a:t>In February 2018, the workforce grew by 806,000. This big a jump is rare. The last time the workforce grew by over 800,000 was January 2003 (up 871,000).</a:t>
            </a:r>
          </a:p>
        </p:txBody>
      </p:sp>
      <p:sp>
        <p:nvSpPr>
          <p:cNvPr id="9" name="AutoShape 17"/>
          <p:cNvSpPr>
            <a:spLocks noChangeArrowheads="1"/>
          </p:cNvSpPr>
          <p:nvPr/>
        </p:nvSpPr>
        <p:spPr bwMode="blackWhite">
          <a:xfrm>
            <a:off x="5591470" y="1054100"/>
            <a:ext cx="1466850" cy="820267"/>
          </a:xfrm>
          <a:prstGeom prst="wedgeRectCallout">
            <a:avLst>
              <a:gd name="adj1" fmla="val 139966"/>
              <a:gd name="adj2" fmla="val 57825"/>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Latest reading: 161.5 million</a:t>
            </a:r>
            <a:br>
              <a:rPr lang="en-US" altLang="en-US" sz="1400" b="1" dirty="0">
                <a:solidFill>
                  <a:srgbClr val="FFFFFF"/>
                </a:solidFill>
              </a:rPr>
            </a:br>
            <a:r>
              <a:rPr lang="en-US" altLang="en-US" sz="1400" b="1" dirty="0">
                <a:solidFill>
                  <a:srgbClr val="FFFFFF"/>
                </a:solidFill>
              </a:rPr>
              <a:t>in Apr. 2018—near a peak.</a:t>
            </a:r>
            <a:endParaRPr lang="en-US" altLang="en-US" sz="1400" b="1" dirty="0">
              <a:solidFill>
                <a:schemeClr val="bg1"/>
              </a:solidFill>
            </a:endParaRPr>
          </a:p>
        </p:txBody>
      </p:sp>
      <p:sp>
        <p:nvSpPr>
          <p:cNvPr id="34826" name="TextBox 9"/>
          <p:cNvSpPr txBox="1">
            <a:spLocks noChangeArrowheads="1"/>
          </p:cNvSpPr>
          <p:nvPr/>
        </p:nvSpPr>
        <p:spPr bwMode="auto">
          <a:xfrm>
            <a:off x="352719" y="1011236"/>
            <a:ext cx="81856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t>Millions</a:t>
            </a:r>
          </a:p>
        </p:txBody>
      </p:sp>
      <p:sp>
        <p:nvSpPr>
          <p:cNvPr id="14" name="TextBox 10"/>
          <p:cNvSpPr txBox="1">
            <a:spLocks noChangeArrowheads="1"/>
          </p:cNvSpPr>
          <p:nvPr/>
        </p:nvSpPr>
        <p:spPr bwMode="auto">
          <a:xfrm>
            <a:off x="1131878" y="1443480"/>
            <a:ext cx="3078616" cy="138499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solidFill>
                  <a:schemeClr val="bg1"/>
                </a:solidFill>
              </a:rPr>
              <a:t>If you are unemployed but haven’t looked for work in the past four weeks, you aren’t counted in the labor force. So it ebbs and grows according to perceived job opportunities.</a:t>
            </a:r>
          </a:p>
        </p:txBody>
      </p:sp>
      <p:sp>
        <p:nvSpPr>
          <p:cNvPr id="15" name="TextBox 10"/>
          <p:cNvSpPr txBox="1">
            <a:spLocks noChangeArrowheads="1"/>
          </p:cNvSpPr>
          <p:nvPr/>
        </p:nvSpPr>
        <p:spPr bwMode="auto">
          <a:xfrm>
            <a:off x="5338258" y="3960469"/>
            <a:ext cx="3440123" cy="95410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solidFill>
                  <a:schemeClr val="bg1"/>
                </a:solidFill>
              </a:rPr>
              <a:t>Prosperity can appear to be trouble: The unemployment rate can increase if the civilian work force grows faster than the number newly employed.</a:t>
            </a:r>
          </a:p>
        </p:txBody>
      </p:sp>
    </p:spTree>
    <p:extLst>
      <p:ext uri="{BB962C8B-B14F-4D97-AF65-F5344CB8AC3E}">
        <p14:creationId xmlns:p14="http://schemas.microsoft.com/office/powerpoint/2010/main" val="12420428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p:cNvGraphicFramePr>
          <p:nvPr>
            <p:ph idx="4294967295"/>
            <p:extLst/>
          </p:nvPr>
        </p:nvGraphicFramePr>
        <p:xfrm>
          <a:off x="430213" y="1263033"/>
          <a:ext cx="8204199" cy="461444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black">
          <a:xfrm>
            <a:off x="933450" y="193757"/>
            <a:ext cx="7700962" cy="860425"/>
          </a:xfrm>
          <a:prstGeom prst="rect">
            <a:avLst/>
          </a:prstGeom>
          <a:noFill/>
          <a:ln w="9525">
            <a:noFill/>
            <a:miter lim="800000"/>
            <a:headEnd/>
            <a:tailEnd/>
          </a:ln>
        </p:spPr>
        <p:txBody>
          <a:bodyPr lIns="45720" rIns="45720" anchor="ctr"/>
          <a:lstStyle/>
          <a:p>
            <a:pPr defTabSz="114300">
              <a:lnSpc>
                <a:spcPct val="90000"/>
              </a:lnSpc>
              <a:defRPr/>
            </a:pPr>
            <a:r>
              <a:rPr lang="en-US" sz="2800" b="1" kern="0" dirty="0">
                <a:solidFill>
                  <a:srgbClr val="225A7A"/>
                </a:solidFill>
                <a:ea typeface="+mj-ea"/>
                <a:cs typeface="+mj-cs"/>
              </a:rPr>
              <a:t>Nonfarm Employment,</a:t>
            </a:r>
            <a:r>
              <a:rPr lang="en-US" sz="2800" b="1" kern="0" dirty="0">
                <a:solidFill>
                  <a:srgbClr val="225A7A"/>
                </a:solidFill>
              </a:rPr>
              <a:t> Quarterly Change, </a:t>
            </a:r>
            <a:r>
              <a:rPr lang="en-US" sz="2800" b="1" dirty="0">
                <a:solidFill>
                  <a:srgbClr val="225A7A"/>
                </a:solidFill>
              </a:rPr>
              <a:t>2010 – 2018* </a:t>
            </a:r>
            <a:endParaRPr lang="en-US" sz="2800" b="1" kern="0" dirty="0">
              <a:solidFill>
                <a:srgbClr val="225A7A"/>
              </a:solidFill>
              <a:ea typeface="+mj-ea"/>
              <a:cs typeface="+mj-cs"/>
            </a:endParaRPr>
          </a:p>
        </p:txBody>
      </p:sp>
      <p:sp>
        <p:nvSpPr>
          <p:cNvPr id="18436" name="Rectangle 8"/>
          <p:cNvSpPr>
            <a:spLocks noChangeArrowheads="1"/>
          </p:cNvSpPr>
          <p:nvPr/>
        </p:nvSpPr>
        <p:spPr bwMode="black">
          <a:xfrm>
            <a:off x="150743" y="1054182"/>
            <a:ext cx="1222513" cy="230325"/>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7"/>
          <p:cNvSpPr>
            <a:spLocks noChangeArrowheads="1"/>
          </p:cNvSpPr>
          <p:nvPr/>
        </p:nvSpPr>
        <p:spPr bwMode="blackWhite">
          <a:xfrm>
            <a:off x="430213" y="5952081"/>
            <a:ext cx="8467725" cy="4200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900" b="1" dirty="0">
                <a:solidFill>
                  <a:srgbClr val="FFFFFF"/>
                </a:solidFill>
              </a:rPr>
              <a:t>After a strong 2014-15, the pace of job growth has slowed somewhat.</a:t>
            </a:r>
          </a:p>
        </p:txBody>
      </p:sp>
      <p:sp>
        <p:nvSpPr>
          <p:cNvPr id="18438" name="Rectangle 6"/>
          <p:cNvSpPr>
            <a:spLocks noChangeArrowheads="1"/>
          </p:cNvSpPr>
          <p:nvPr/>
        </p:nvSpPr>
        <p:spPr bwMode="auto">
          <a:xfrm>
            <a:off x="491991" y="6517373"/>
            <a:ext cx="686717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a:t>
            </a:r>
            <a:br>
              <a:rPr lang="en-US" sz="1100" dirty="0"/>
            </a:br>
            <a:r>
              <a:rPr lang="en-US" sz="1100" dirty="0"/>
              <a:t>Sources: US Bureau of Labor Statistics; Insurance Information Institute</a:t>
            </a:r>
          </a:p>
        </p:txBody>
      </p:sp>
      <p:sp>
        <p:nvSpPr>
          <p:cNvPr id="5128" name="Date Placeholder 8"/>
          <p:cNvSpPr>
            <a:spLocks noGrp="1"/>
          </p:cNvSpPr>
          <p:nvPr>
            <p:ph type="dt" sz="quarter" idx="10"/>
          </p:nvPr>
        </p:nvSpPr>
        <p:spPr/>
        <p:txBody>
          <a:bodyPr/>
          <a:lstStyle/>
          <a:p>
            <a:pPr>
              <a:defRPr/>
            </a:pPr>
            <a:r>
              <a:rPr lang="en-US"/>
              <a:t>12/01/09 - 9pm</a:t>
            </a:r>
          </a:p>
        </p:txBody>
      </p:sp>
    </p:spTree>
    <p:extLst>
      <p:ext uri="{BB962C8B-B14F-4D97-AF65-F5344CB8AC3E}">
        <p14:creationId xmlns:p14="http://schemas.microsoft.com/office/powerpoint/2010/main" val="10842629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28588"/>
            <a:ext cx="8166100" cy="815975"/>
          </a:xfrm>
        </p:spPr>
        <p:txBody>
          <a:bodyPr anchor="t" anchorCtr="1"/>
          <a:lstStyle/>
          <a:p>
            <a:pPr>
              <a:lnSpc>
                <a:spcPct val="85000"/>
              </a:lnSpc>
            </a:pPr>
            <a:r>
              <a:rPr lang="en-US" sz="2800" dirty="0">
                <a:latin typeface="Arial" panose="020B0604020202020204" pitchFamily="34" charset="0"/>
              </a:rPr>
              <a:t>Full-time vs. Part-time Employment,</a:t>
            </a:r>
            <a:br>
              <a:rPr lang="en-US" sz="2800" dirty="0">
                <a:latin typeface="Arial" panose="020B0604020202020204" pitchFamily="34" charset="0"/>
              </a:rPr>
            </a:br>
            <a:r>
              <a:rPr lang="en-US" sz="2800" dirty="0">
                <a:latin typeface="Arial" panose="020B0604020202020204" pitchFamily="34" charset="0"/>
              </a:rPr>
              <a:t>Quarterly, 2003-2018</a:t>
            </a:r>
          </a:p>
        </p:txBody>
      </p:sp>
      <p:graphicFrame>
        <p:nvGraphicFramePr>
          <p:cNvPr id="93187" name="Object 3"/>
          <p:cNvGraphicFramePr>
            <a:graphicFrameLocks noGrp="1" noChangeAspect="1"/>
          </p:cNvGraphicFramePr>
          <p:nvPr>
            <p:ph type="chart" idx="1"/>
            <p:extLst/>
          </p:nvPr>
        </p:nvGraphicFramePr>
        <p:xfrm>
          <a:off x="136525" y="1063625"/>
          <a:ext cx="8902700" cy="4813300"/>
        </p:xfrm>
        <a:graphic>
          <a:graphicData uri="http://schemas.openxmlformats.org/presentationml/2006/ole">
            <mc:AlternateContent xmlns:mc="http://schemas.openxmlformats.org/markup-compatibility/2006">
              <mc:Choice xmlns:v="urn:schemas-microsoft-com:vml" Requires="v">
                <p:oleObj spid="_x0000_s72752" name="Chart" r:id="rId3" imgW="9020229" imgH="4876768" progId="MSGraph.Chart.8">
                  <p:embed followColorScheme="full"/>
                </p:oleObj>
              </mc:Choice>
              <mc:Fallback>
                <p:oleObj name="Chart" r:id="rId3" imgW="9020229" imgH="4876768" progId="MSGraph.Chart.8">
                  <p:embed followColorScheme="full"/>
                  <p:pic>
                    <p:nvPicPr>
                      <p:cNvPr id="93187" name="Object 3"/>
                      <p:cNvPicPr>
                        <a:picLocks noGrp="1" noChangeAspect="1" noChangeArrowheads="1"/>
                      </p:cNvPicPr>
                      <p:nvPr/>
                    </p:nvPicPr>
                    <p:blipFill>
                      <a:blip r:embed="rId4"/>
                      <a:srcRect/>
                      <a:stretch>
                        <a:fillRect/>
                      </a:stretch>
                    </p:blipFill>
                    <p:spPr bwMode="auto">
                      <a:xfrm>
                        <a:off x="136525" y="1063625"/>
                        <a:ext cx="89027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88" name="Rectangle 4"/>
          <p:cNvSpPr>
            <a:spLocks noChangeArrowheads="1"/>
          </p:cNvSpPr>
          <p:nvPr/>
        </p:nvSpPr>
        <p:spPr bwMode="auto">
          <a:xfrm>
            <a:off x="826476" y="6533637"/>
            <a:ext cx="8143255"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1100" dirty="0"/>
              <a:t>Data are seasonally-adjusted. Sources: US Bureau of Labor Statistics, US Department of Labor; Insurance Information Institute.</a:t>
            </a:r>
          </a:p>
        </p:txBody>
      </p:sp>
      <p:sp>
        <p:nvSpPr>
          <p:cNvPr id="471045" name="Text Box 5"/>
          <p:cNvSpPr txBox="1">
            <a:spLocks noChangeArrowheads="1"/>
          </p:cNvSpPr>
          <p:nvPr/>
        </p:nvSpPr>
        <p:spPr bwMode="auto">
          <a:xfrm>
            <a:off x="826476" y="5716976"/>
            <a:ext cx="7666893" cy="757130"/>
          </a:xfrm>
          <a:prstGeom prst="rect">
            <a:avLst/>
          </a:prstGeom>
          <a:solidFill>
            <a:schemeClr val="accent2"/>
          </a:solidFill>
          <a:ln w="12700">
            <a:noFill/>
            <a:miter lim="800000"/>
            <a:headEnd type="none" w="sm" len="sm"/>
            <a:tailEnd type="none" w="sm" len="sm"/>
          </a:ln>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0000"/>
              </a:lnSpc>
              <a:spcBef>
                <a:spcPct val="50000"/>
              </a:spcBef>
              <a:buClrTx/>
              <a:buFontTx/>
              <a:buNone/>
            </a:pPr>
            <a:r>
              <a:rPr lang="en-US" sz="1800" b="1" dirty="0">
                <a:solidFill>
                  <a:schemeClr val="bg1"/>
                </a:solidFill>
              </a:rPr>
              <a:t>The Great Recession shifted employment from full-time to part-time.</a:t>
            </a:r>
            <a:br>
              <a:rPr lang="en-US" sz="1800" b="1" dirty="0">
                <a:solidFill>
                  <a:schemeClr val="bg1"/>
                </a:solidFill>
              </a:rPr>
            </a:br>
            <a:r>
              <a:rPr lang="en-US" sz="1800" b="1" dirty="0">
                <a:solidFill>
                  <a:schemeClr val="bg1"/>
                </a:solidFill>
              </a:rPr>
              <a:t>Full-time employment is finally above its pre-recession peak,</a:t>
            </a:r>
            <a:br>
              <a:rPr lang="en-US" sz="1800" b="1" dirty="0">
                <a:solidFill>
                  <a:schemeClr val="bg1"/>
                </a:solidFill>
              </a:rPr>
            </a:br>
            <a:r>
              <a:rPr lang="en-US" sz="1800" b="1" dirty="0">
                <a:solidFill>
                  <a:schemeClr val="bg1"/>
                </a:solidFill>
              </a:rPr>
              <a:t>but part-time hasn’t receded.</a:t>
            </a:r>
          </a:p>
        </p:txBody>
      </p:sp>
      <p:sp>
        <p:nvSpPr>
          <p:cNvPr id="93190" name="Text Box 6"/>
          <p:cNvSpPr txBox="1">
            <a:spLocks noChangeArrowheads="1"/>
          </p:cNvSpPr>
          <p:nvPr/>
        </p:nvSpPr>
        <p:spPr bwMode="auto">
          <a:xfrm>
            <a:off x="68262" y="1081094"/>
            <a:ext cx="1128712"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Full time, millions</a:t>
            </a:r>
          </a:p>
        </p:txBody>
      </p:sp>
      <p:sp>
        <p:nvSpPr>
          <p:cNvPr id="93191" name="Text Box 6"/>
          <p:cNvSpPr txBox="1">
            <a:spLocks noChangeArrowheads="1"/>
          </p:cNvSpPr>
          <p:nvPr/>
        </p:nvSpPr>
        <p:spPr bwMode="auto">
          <a:xfrm>
            <a:off x="8062452" y="1063625"/>
            <a:ext cx="1017941"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Part-time, millions</a:t>
            </a:r>
          </a:p>
        </p:txBody>
      </p:sp>
      <p:sp>
        <p:nvSpPr>
          <p:cNvPr id="9" name="Rectangle 7"/>
          <p:cNvSpPr>
            <a:spLocks noChangeArrowheads="1"/>
          </p:cNvSpPr>
          <p:nvPr/>
        </p:nvSpPr>
        <p:spPr bwMode="grayWhite">
          <a:xfrm>
            <a:off x="3266789" y="1679944"/>
            <a:ext cx="720420" cy="396473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93193" name="TextBox 11"/>
          <p:cNvSpPr txBox="1">
            <a:spLocks noChangeArrowheads="1"/>
          </p:cNvSpPr>
          <p:nvPr/>
        </p:nvSpPr>
        <p:spPr bwMode="auto">
          <a:xfrm>
            <a:off x="3101250" y="1709014"/>
            <a:ext cx="11021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200" dirty="0"/>
              <a:t>Recession</a:t>
            </a:r>
          </a:p>
        </p:txBody>
      </p:sp>
      <p:sp>
        <p:nvSpPr>
          <p:cNvPr id="11" name="AutoShape 38"/>
          <p:cNvSpPr>
            <a:spLocks noChangeArrowheads="1"/>
          </p:cNvSpPr>
          <p:nvPr/>
        </p:nvSpPr>
        <p:spPr bwMode="blackWhite">
          <a:xfrm>
            <a:off x="4342586" y="2925455"/>
            <a:ext cx="1401408" cy="921150"/>
          </a:xfrm>
          <a:prstGeom prst="wedgeRectCallout">
            <a:avLst>
              <a:gd name="adj1" fmla="val -74451"/>
              <a:gd name="adj2" fmla="val -397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Recession shifted employment growth from full-time to part-time</a:t>
            </a:r>
          </a:p>
        </p:txBody>
      </p:sp>
      <p:sp>
        <p:nvSpPr>
          <p:cNvPr id="12" name="AutoShape 38"/>
          <p:cNvSpPr>
            <a:spLocks noChangeArrowheads="1"/>
          </p:cNvSpPr>
          <p:nvPr/>
        </p:nvSpPr>
        <p:spPr bwMode="blackWhite">
          <a:xfrm>
            <a:off x="904875" y="1827213"/>
            <a:ext cx="1624013" cy="839787"/>
          </a:xfrm>
          <a:prstGeom prst="wedgeRectCallout">
            <a:avLst>
              <a:gd name="adj1" fmla="val 71945"/>
              <a:gd name="adj2" fmla="val 617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Pre-recession, most new jobs were full-time</a:t>
            </a:r>
          </a:p>
        </p:txBody>
      </p:sp>
      <p:sp>
        <p:nvSpPr>
          <p:cNvPr id="13" name="AutoShape 38"/>
          <p:cNvSpPr>
            <a:spLocks noChangeArrowheads="1"/>
          </p:cNvSpPr>
          <p:nvPr/>
        </p:nvSpPr>
        <p:spPr bwMode="blackWhite">
          <a:xfrm>
            <a:off x="6213986" y="1515658"/>
            <a:ext cx="1173953" cy="460575"/>
          </a:xfrm>
          <a:prstGeom prst="wedgeRectCallout">
            <a:avLst>
              <a:gd name="adj1" fmla="val 113919"/>
              <a:gd name="adj2" fmla="val 837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New full-time peak</a:t>
            </a:r>
          </a:p>
        </p:txBody>
      </p:sp>
    </p:spTree>
    <p:extLst>
      <p:ext uri="{BB962C8B-B14F-4D97-AF65-F5344CB8AC3E}">
        <p14:creationId xmlns:p14="http://schemas.microsoft.com/office/powerpoint/2010/main" val="779170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471045"/>
                                        </p:tgtEl>
                                        <p:attrNameLst>
                                          <p:attrName>style.visibility</p:attrName>
                                        </p:attrNameLst>
                                      </p:cBhvr>
                                      <p:to>
                                        <p:strVal val="visible"/>
                                      </p:to>
                                    </p:set>
                                    <p:animEffect transition="in" filter="dissolve">
                                      <p:cBhvr>
                                        <p:cTn id="7" dur="500"/>
                                        <p:tgtEl>
                                          <p:spTgt spid="471045"/>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500"/>
                                        <p:tgtEl>
                                          <p:spTgt spid="9"/>
                                        </p:tgtEl>
                                      </p:cBhvr>
                                    </p:animEffect>
                                  </p:childTnLst>
                                </p:cTn>
                              </p:par>
                            </p:childTnLst>
                          </p:cTn>
                        </p:par>
                        <p:par>
                          <p:cTn id="11" fill="hold" nodeType="afterGroup">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nodeType="afterGroup">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71045" grpId="0" bld="series" animBg="0"/>
      <p:bldP spid="471045" grpId="1" animBg="1"/>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16</a:t>
            </a:fld>
            <a:endParaRPr lang="en-US" altLang="en-US" sz="900"/>
          </a:p>
        </p:txBody>
      </p:sp>
      <p:sp>
        <p:nvSpPr>
          <p:cNvPr id="34821" name="Rectangle 7"/>
          <p:cNvSpPr>
            <a:spLocks noGrp="1" noChangeArrowheads="1"/>
          </p:cNvSpPr>
          <p:nvPr>
            <p:ph type="title" idx="4294967295"/>
          </p:nvPr>
        </p:nvSpPr>
        <p:spPr>
          <a:xfrm>
            <a:off x="813430" y="242096"/>
            <a:ext cx="7407378" cy="815563"/>
          </a:xfrm>
        </p:spPr>
        <p:txBody>
          <a:bodyPr>
            <a:noAutofit/>
          </a:bodyPr>
          <a:lstStyle/>
          <a:p>
            <a:r>
              <a:rPr lang="en-US" dirty="0">
                <a:latin typeface="Arial" panose="020B0604020202020204" pitchFamily="34" charset="0"/>
              </a:rPr>
              <a:t>Opposite Trends for Components</a:t>
            </a:r>
            <a:br>
              <a:rPr lang="en-US" dirty="0">
                <a:latin typeface="Arial" panose="020B0604020202020204" pitchFamily="34" charset="0"/>
              </a:rPr>
            </a:br>
            <a:r>
              <a:rPr lang="en-US" dirty="0">
                <a:latin typeface="Arial" panose="020B0604020202020204" pitchFamily="34" charset="0"/>
              </a:rPr>
              <a:t>of Part-time Employment, 2003-2018</a:t>
            </a:r>
            <a:endParaRPr lang="en-US" altLang="en-US" dirty="0">
              <a:latin typeface="Arial" panose="020B0604020202020204" pitchFamily="34" charset="0"/>
            </a:endParaRPr>
          </a:p>
        </p:txBody>
      </p:sp>
      <p:sp>
        <p:nvSpPr>
          <p:cNvPr id="34822" name="Text Box 5"/>
          <p:cNvSpPr txBox="1">
            <a:spLocks noChangeArrowheads="1"/>
          </p:cNvSpPr>
          <p:nvPr/>
        </p:nvSpPr>
        <p:spPr bwMode="auto">
          <a:xfrm>
            <a:off x="726557" y="6377531"/>
            <a:ext cx="7874518"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Data are seasonally adjusted. Red-outlined box shows the Great Recession.</a:t>
            </a:r>
          </a:p>
          <a:p>
            <a:pPr>
              <a:lnSpc>
                <a:spcPct val="85000"/>
              </a:lnSpc>
              <a:spcBef>
                <a:spcPct val="25000"/>
              </a:spcBef>
              <a:buNone/>
            </a:pPr>
            <a:r>
              <a:rPr lang="en-US" altLang="en-US" sz="1100" dirty="0"/>
              <a:t>Sources: </a:t>
            </a:r>
            <a:r>
              <a:rPr lang="en-US" altLang="en-US" sz="1100" dirty="0">
                <a:hlinkClick r:id="rId4"/>
              </a:rPr>
              <a:t>https://fred.stlouisfed.org/series/LNS12032197</a:t>
            </a:r>
            <a:r>
              <a:rPr lang="en-US" altLang="en-US" sz="1100" dirty="0"/>
              <a:t> and </a:t>
            </a:r>
            <a:r>
              <a:rPr lang="en-US" altLang="en-US" sz="1100" dirty="0">
                <a:hlinkClick r:id="rId5"/>
              </a:rPr>
              <a:t>https://fred.stlouisfed.org/series/LNS12032200</a:t>
            </a:r>
            <a:r>
              <a:rPr lang="en-US" altLang="en-US" sz="1100" dirty="0"/>
              <a:t> </a:t>
            </a:r>
          </a:p>
        </p:txBody>
      </p:sp>
      <p:graphicFrame>
        <p:nvGraphicFramePr>
          <p:cNvPr id="34823" name="Object 8"/>
          <p:cNvGraphicFramePr>
            <a:graphicFrameLocks noChangeAspect="1"/>
          </p:cNvGraphicFramePr>
          <p:nvPr>
            <p:extLst/>
          </p:nvPr>
        </p:nvGraphicFramePr>
        <p:xfrm>
          <a:off x="257175" y="1089557"/>
          <a:ext cx="8343900" cy="4418984"/>
        </p:xfrm>
        <a:graphic>
          <a:graphicData uri="http://schemas.openxmlformats.org/presentationml/2006/ole">
            <mc:AlternateContent xmlns:mc="http://schemas.openxmlformats.org/markup-compatibility/2006">
              <mc:Choice xmlns:v="urn:schemas-microsoft-com:vml" Requires="v">
                <p:oleObj spid="_x0000_s73776" name="Chart" r:id="rId6" imgW="8343828" imgH="4381532" progId="MSGraph.Chart.8">
                  <p:embed followColorScheme="full"/>
                </p:oleObj>
              </mc:Choice>
              <mc:Fallback>
                <p:oleObj name="Chart" r:id="rId6" imgW="8343828" imgH="4381532" progId="MSGraph.Chart.8">
                  <p:embed followColorScheme="full"/>
                  <p:pic>
                    <p:nvPicPr>
                      <p:cNvPr id="34823" name="Object 8"/>
                      <p:cNvPicPr>
                        <a:picLocks noChangeAspect="1" noChangeArrowheads="1"/>
                      </p:cNvPicPr>
                      <p:nvPr/>
                    </p:nvPicPr>
                    <p:blipFill>
                      <a:blip r:embed="rId7"/>
                      <a:srcRect/>
                      <a:stretch>
                        <a:fillRect/>
                      </a:stretch>
                    </p:blipFill>
                    <p:spPr bwMode="gray">
                      <a:xfrm>
                        <a:off x="257175" y="1089557"/>
                        <a:ext cx="8343900" cy="4418984"/>
                      </a:xfrm>
                      <a:prstGeom prst="rect">
                        <a:avLst/>
                      </a:prstGeom>
                      <a:noFill/>
                      <a:ln>
                        <a:noFill/>
                      </a:ln>
                      <a:extLst/>
                    </p:spPr>
                  </p:pic>
                </p:oleObj>
              </mc:Fallback>
            </mc:AlternateContent>
          </a:graphicData>
        </a:graphic>
      </p:graphicFrame>
      <p:sp>
        <p:nvSpPr>
          <p:cNvPr id="8" name="Rectangle 6"/>
          <p:cNvSpPr>
            <a:spLocks noChangeArrowheads="1"/>
          </p:cNvSpPr>
          <p:nvPr/>
        </p:nvSpPr>
        <p:spPr bwMode="blackWhite">
          <a:xfrm>
            <a:off x="403276" y="5476643"/>
            <a:ext cx="8448675" cy="82704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Both lines are now moving in good directions. People who work part-time “for economic reasons” would prefer full-time work. People who work part-time “for non-economic reasons” want (or need) part-time work.</a:t>
            </a:r>
          </a:p>
        </p:txBody>
      </p:sp>
      <p:sp>
        <p:nvSpPr>
          <p:cNvPr id="34826" name="TextBox 9"/>
          <p:cNvSpPr txBox="1">
            <a:spLocks noChangeArrowheads="1"/>
          </p:cNvSpPr>
          <p:nvPr/>
        </p:nvSpPr>
        <p:spPr bwMode="auto">
          <a:xfrm>
            <a:off x="161925" y="1337969"/>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Thousands</a:t>
            </a:r>
          </a:p>
        </p:txBody>
      </p:sp>
      <p:sp>
        <p:nvSpPr>
          <p:cNvPr id="11" name="Rectangle 7"/>
          <p:cNvSpPr>
            <a:spLocks noChangeArrowheads="1"/>
          </p:cNvSpPr>
          <p:nvPr/>
        </p:nvSpPr>
        <p:spPr bwMode="grayWhite">
          <a:xfrm>
            <a:off x="3365368" y="1689146"/>
            <a:ext cx="810705" cy="367243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4" name="AutoShape 38"/>
          <p:cNvSpPr>
            <a:spLocks noChangeArrowheads="1"/>
          </p:cNvSpPr>
          <p:nvPr/>
        </p:nvSpPr>
        <p:spPr bwMode="blackWhite">
          <a:xfrm>
            <a:off x="7635140" y="2491589"/>
            <a:ext cx="1173953" cy="637237"/>
          </a:xfrm>
          <a:prstGeom prst="wedgeRectCallout">
            <a:avLst>
              <a:gd name="adj1" fmla="val 19052"/>
              <a:gd name="adj2" fmla="val -1442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New peak at 21.4 million in Mar. 2017</a:t>
            </a:r>
          </a:p>
        </p:txBody>
      </p:sp>
      <p:sp>
        <p:nvSpPr>
          <p:cNvPr id="15" name="AutoShape 38"/>
          <p:cNvSpPr>
            <a:spLocks noChangeArrowheads="1"/>
          </p:cNvSpPr>
          <p:nvPr/>
        </p:nvSpPr>
        <p:spPr bwMode="blackWhite">
          <a:xfrm>
            <a:off x="6476883" y="4188150"/>
            <a:ext cx="1719493" cy="398464"/>
          </a:xfrm>
          <a:prstGeom prst="wedgeRectCallout">
            <a:avLst>
              <a:gd name="adj1" fmla="val 61784"/>
              <a:gd name="adj2" fmla="val -86772"/>
            </a:avLst>
          </a:prstGeom>
          <a:solidFill>
            <a:schemeClr val="accent2"/>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200" b="1" dirty="0">
                <a:solidFill>
                  <a:schemeClr val="bg1"/>
                </a:solidFill>
              </a:rPr>
              <a:t>Headed back to pre-recession levels</a:t>
            </a:r>
          </a:p>
        </p:txBody>
      </p:sp>
      <p:sp>
        <p:nvSpPr>
          <p:cNvPr id="2" name="TextBox 1"/>
          <p:cNvSpPr txBox="1"/>
          <p:nvPr/>
        </p:nvSpPr>
        <p:spPr>
          <a:xfrm>
            <a:off x="3287853" y="1743956"/>
            <a:ext cx="965734"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t>Recession</a:t>
            </a:r>
          </a:p>
        </p:txBody>
      </p:sp>
    </p:spTree>
    <p:extLst>
      <p:ext uri="{BB962C8B-B14F-4D97-AF65-F5344CB8AC3E}">
        <p14:creationId xmlns:p14="http://schemas.microsoft.com/office/powerpoint/2010/main" val="41691841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500"/>
                                        <p:tgtEl>
                                          <p:spTgt spid="11"/>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17</a:t>
            </a:fld>
            <a:endParaRPr lang="en-US" sz="900"/>
          </a:p>
        </p:txBody>
      </p:sp>
      <p:sp>
        <p:nvSpPr>
          <p:cNvPr id="17414" name="Rectangle 2"/>
          <p:cNvSpPr>
            <a:spLocks noGrp="1" noChangeArrowheads="1"/>
          </p:cNvSpPr>
          <p:nvPr>
            <p:ph type="title" idx="4294967295"/>
          </p:nvPr>
        </p:nvSpPr>
        <p:spPr>
          <a:xfrm>
            <a:off x="979226" y="234275"/>
            <a:ext cx="6985628" cy="836613"/>
          </a:xfrm>
        </p:spPr>
        <p:txBody>
          <a:bodyPr/>
          <a:lstStyle/>
          <a:p>
            <a:r>
              <a:rPr lang="en-US" sz="2800" dirty="0"/>
              <a:t>Unemployment and</a:t>
            </a:r>
            <a:br>
              <a:rPr lang="en-US" sz="2800" dirty="0"/>
            </a:br>
            <a:r>
              <a:rPr lang="en-US" sz="2800" dirty="0"/>
              <a:t>Underemployment Rates: Back to Normal?</a:t>
            </a:r>
          </a:p>
        </p:txBody>
      </p:sp>
      <p:graphicFrame>
        <p:nvGraphicFramePr>
          <p:cNvPr id="17410" name="Object 2"/>
          <p:cNvGraphicFramePr>
            <a:graphicFrameLocks noGrp="1"/>
          </p:cNvGraphicFramePr>
          <p:nvPr>
            <p:ph idx="4294967295"/>
            <p:extLst/>
          </p:nvPr>
        </p:nvGraphicFramePr>
        <p:xfrm>
          <a:off x="298450" y="1350963"/>
          <a:ext cx="6775450" cy="4649787"/>
        </p:xfrm>
        <a:graphic>
          <a:graphicData uri="http://schemas.openxmlformats.org/presentationml/2006/ole">
            <mc:AlternateContent xmlns:mc="http://schemas.openxmlformats.org/markup-compatibility/2006">
              <mc:Choice xmlns:v="urn:schemas-microsoft-com:vml" Requires="v">
                <p:oleObj spid="_x0000_s74800" name="Chart" r:id="rId4" imgW="7105542" imgH="4876768" progId="MSGraph.Chart.8">
                  <p:embed followColorScheme="full"/>
                </p:oleObj>
              </mc:Choice>
              <mc:Fallback>
                <p:oleObj name="Chart" r:id="rId4" imgW="7105542" imgH="4876768" progId="MSGraph.Chart.8">
                  <p:embed followColorScheme="full"/>
                  <p:pic>
                    <p:nvPicPr>
                      <p:cNvPr id="17410" name="Object 2"/>
                      <p:cNvPicPr>
                        <a:picLocks noGrp="1" noChangeArrowheads="1"/>
                      </p:cNvPicPr>
                      <p:nvPr/>
                    </p:nvPicPr>
                    <p:blipFill>
                      <a:blip r:embed="rId5"/>
                      <a:srcRect/>
                      <a:stretch>
                        <a:fillRect/>
                      </a:stretch>
                    </p:blipFill>
                    <p:spPr bwMode="auto">
                      <a:xfrm>
                        <a:off x="298450" y="1350963"/>
                        <a:ext cx="6775450" cy="4649787"/>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451097" y="4123927"/>
            <a:ext cx="1583296" cy="1252537"/>
          </a:xfrm>
          <a:prstGeom prst="wedgeRectCallout">
            <a:avLst>
              <a:gd name="adj1" fmla="val -79558"/>
              <a:gd name="adj2" fmla="val 16194"/>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a:solidFill>
                  <a:schemeClr val="bg1"/>
                </a:solidFill>
              </a:rPr>
              <a:t>3.9</a:t>
            </a:r>
            <a:r>
              <a:rPr lang="en-US" sz="1400" b="1" dirty="0">
                <a:solidFill>
                  <a:schemeClr val="bg1"/>
                </a:solidFill>
                <a:cs typeface="+mn-cs"/>
              </a:rPr>
              <a:t>% in </a:t>
            </a:r>
            <a:r>
              <a:rPr lang="en-US" sz="1400" b="1" dirty="0">
                <a:solidFill>
                  <a:schemeClr val="bg1"/>
                </a:solidFill>
              </a:rPr>
              <a:t>Apr. </a:t>
            </a:r>
            <a:r>
              <a:rPr lang="en-US" sz="1400" b="1" dirty="0">
                <a:solidFill>
                  <a:schemeClr val="bg1"/>
                </a:solidFill>
                <a:cs typeface="+mn-cs"/>
              </a:rPr>
              <a:t>2018.</a:t>
            </a:r>
            <a:r>
              <a:rPr lang="en-US" sz="1400" b="1" dirty="0">
                <a:solidFill>
                  <a:schemeClr val="bg1"/>
                </a:solidFill>
              </a:rPr>
              <a:t> 4.0% to 5.5% is “normal.”</a:t>
            </a:r>
            <a:endParaRPr lang="en-US" sz="1400" b="1" dirty="0">
              <a:solidFill>
                <a:schemeClr val="bg1"/>
              </a:solidFill>
              <a:cs typeface="+mn-cs"/>
            </a:endParaRPr>
          </a:p>
        </p:txBody>
      </p:sp>
      <p:sp>
        <p:nvSpPr>
          <p:cNvPr id="17416" name="Rectangle 8"/>
          <p:cNvSpPr>
            <a:spLocks noChangeArrowheads="1"/>
          </p:cNvSpPr>
          <p:nvPr/>
        </p:nvSpPr>
        <p:spPr bwMode="auto">
          <a:xfrm>
            <a:off x="724633" y="6631082"/>
            <a:ext cx="5345723"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US Bureau of Labor Statistics; Insurance Information Institute.</a:t>
            </a:r>
          </a:p>
        </p:txBody>
      </p:sp>
      <p:sp>
        <p:nvSpPr>
          <p:cNvPr id="2094089" name="AutoShape 38"/>
          <p:cNvSpPr>
            <a:spLocks noChangeArrowheads="1"/>
          </p:cNvSpPr>
          <p:nvPr/>
        </p:nvSpPr>
        <p:spPr bwMode="blackWhite">
          <a:xfrm>
            <a:off x="7437907" y="3199245"/>
            <a:ext cx="1583296" cy="509647"/>
          </a:xfrm>
          <a:prstGeom prst="wedgeRectCallout">
            <a:avLst>
              <a:gd name="adj1" fmla="val -80829"/>
              <a:gd name="adj2" fmla="val 113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was </a:t>
            </a:r>
            <a:r>
              <a:rPr lang="en-US" sz="1400" b="1" dirty="0">
                <a:solidFill>
                  <a:schemeClr val="bg1"/>
                </a:solidFill>
              </a:rPr>
              <a:t>7.8</a:t>
            </a:r>
            <a:r>
              <a:rPr lang="en-US" sz="1400" b="1" dirty="0">
                <a:solidFill>
                  <a:schemeClr val="bg1"/>
                </a:solidFill>
                <a:cs typeface="+mn-cs"/>
              </a:rPr>
              <a:t>% in </a:t>
            </a:r>
            <a:r>
              <a:rPr lang="en-US" sz="1400" b="1" dirty="0">
                <a:solidFill>
                  <a:schemeClr val="bg1"/>
                </a:solidFill>
              </a:rPr>
              <a:t>Apr. </a:t>
            </a:r>
            <a:r>
              <a:rPr lang="en-US" sz="1400" b="1" dirty="0">
                <a:solidFill>
                  <a:schemeClr val="bg1"/>
                </a:solidFill>
                <a:cs typeface="+mn-cs"/>
              </a:rPr>
              <a:t>2018.</a:t>
            </a:r>
          </a:p>
        </p:txBody>
      </p:sp>
      <p:sp>
        <p:nvSpPr>
          <p:cNvPr id="17418" name="Rectangle 11"/>
          <p:cNvSpPr>
            <a:spLocks noChangeArrowheads="1"/>
          </p:cNvSpPr>
          <p:nvPr/>
        </p:nvSpPr>
        <p:spPr bwMode="black">
          <a:xfrm>
            <a:off x="223838" y="1028700"/>
            <a:ext cx="3082070" cy="3877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a:solidFill>
                  <a:srgbClr val="225A7A"/>
                </a:solidFill>
              </a:rPr>
              <a:t>January 2000 through April 2018 Seasonally Adjusted (%)</a:t>
            </a:r>
          </a:p>
        </p:txBody>
      </p:sp>
      <p:sp>
        <p:nvSpPr>
          <p:cNvPr id="14" name="Rectangle 6"/>
          <p:cNvSpPr>
            <a:spLocks noChangeArrowheads="1"/>
          </p:cNvSpPr>
          <p:nvPr/>
        </p:nvSpPr>
        <p:spPr bwMode="blackWhite">
          <a:xfrm>
            <a:off x="844062" y="6000750"/>
            <a:ext cx="7857026"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Based on the latest readings,</a:t>
            </a:r>
            <a:br>
              <a:rPr lang="en-US" b="1" dirty="0">
                <a:solidFill>
                  <a:srgbClr val="FFFFFF"/>
                </a:solidFill>
              </a:rPr>
            </a:br>
            <a:r>
              <a:rPr lang="en-US" b="1" dirty="0">
                <a:solidFill>
                  <a:srgbClr val="FFFFFF"/>
                </a:solidFill>
              </a:rPr>
              <a:t>it appears that the job market is now back to “normal”</a:t>
            </a:r>
          </a:p>
        </p:txBody>
      </p:sp>
      <p:sp>
        <p:nvSpPr>
          <p:cNvPr id="15" name="Date Placeholder 14"/>
          <p:cNvSpPr>
            <a:spLocks noGrp="1"/>
          </p:cNvSpPr>
          <p:nvPr>
            <p:ph type="dt" sz="quarter" idx="10"/>
          </p:nvPr>
        </p:nvSpPr>
        <p:spPr/>
        <p:txBody>
          <a:bodyPr/>
          <a:lstStyle/>
          <a:p>
            <a:pPr>
              <a:defRPr/>
            </a:pPr>
            <a:r>
              <a:rPr lang="en-US" dirty="0"/>
              <a:t>-</a:t>
            </a:r>
          </a:p>
        </p:txBody>
      </p:sp>
      <p:sp>
        <p:nvSpPr>
          <p:cNvPr id="16" name="Slide Number Placeholder 15"/>
          <p:cNvSpPr>
            <a:spLocks noGrp="1"/>
          </p:cNvSpPr>
          <p:nvPr>
            <p:ph type="sldNum" sz="quarter" idx="12"/>
          </p:nvPr>
        </p:nvSpPr>
        <p:spPr/>
        <p:txBody>
          <a:bodyPr/>
          <a:lstStyle/>
          <a:p>
            <a:pPr>
              <a:defRPr/>
            </a:pPr>
            <a:endParaRPr lang="en-US" dirty="0"/>
          </a:p>
        </p:txBody>
      </p:sp>
      <p:sp>
        <p:nvSpPr>
          <p:cNvPr id="18" name="AutoShape 38"/>
          <p:cNvSpPr>
            <a:spLocks noChangeArrowheads="1"/>
          </p:cNvSpPr>
          <p:nvPr/>
        </p:nvSpPr>
        <p:spPr bwMode="blackWhite">
          <a:xfrm>
            <a:off x="5670289" y="1128426"/>
            <a:ext cx="2166021" cy="661046"/>
          </a:xfrm>
          <a:prstGeom prst="wedgeRectCallout">
            <a:avLst>
              <a:gd name="adj1" fmla="val -101633"/>
              <a:gd name="adj2" fmla="val 307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a:t>
            </a:r>
            <a:br>
              <a:rPr lang="en-US" sz="1400" b="1" dirty="0">
                <a:solidFill>
                  <a:schemeClr val="bg1"/>
                </a:solidFill>
                <a:cs typeface="+mn-cs"/>
              </a:rPr>
            </a:br>
            <a:r>
              <a:rPr lang="en-US" sz="1400" b="1" dirty="0">
                <a:solidFill>
                  <a:schemeClr val="bg1"/>
                </a:solidFill>
                <a:cs typeface="+mn-cs"/>
              </a:rPr>
              <a:t>in March 2007 to 17.5% in October 2009</a:t>
            </a:r>
          </a:p>
        </p:txBody>
      </p:sp>
      <p:sp>
        <p:nvSpPr>
          <p:cNvPr id="17" name="Rectangle 7"/>
          <p:cNvSpPr>
            <a:spLocks noChangeArrowheads="1"/>
          </p:cNvSpPr>
          <p:nvPr/>
        </p:nvSpPr>
        <p:spPr bwMode="grayWhite">
          <a:xfrm>
            <a:off x="791104" y="3588208"/>
            <a:ext cx="6206603" cy="53722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1842327" y="2672239"/>
            <a:ext cx="1706495" cy="527006"/>
          </a:xfrm>
          <a:prstGeom prst="wedgeRectCallout">
            <a:avLst>
              <a:gd name="adj1" fmla="val 26799"/>
              <a:gd name="adj2" fmla="val 1397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For U-6, </a:t>
            </a:r>
            <a:r>
              <a:rPr lang="en-US" sz="1400" b="1" dirty="0">
                <a:solidFill>
                  <a:schemeClr val="bg1"/>
                </a:solidFill>
              </a:rPr>
              <a:t>7.5</a:t>
            </a:r>
            <a:r>
              <a:rPr lang="en-US" sz="1400" b="1" dirty="0">
                <a:solidFill>
                  <a:schemeClr val="bg1"/>
                </a:solidFill>
                <a:cs typeface="+mn-cs"/>
              </a:rPr>
              <a:t>% to 9.5% is “normal.”</a:t>
            </a:r>
          </a:p>
        </p:txBody>
      </p:sp>
      <p:sp>
        <p:nvSpPr>
          <p:cNvPr id="20" name="Rectangle 7"/>
          <p:cNvSpPr>
            <a:spLocks noChangeArrowheads="1"/>
          </p:cNvSpPr>
          <p:nvPr/>
        </p:nvSpPr>
        <p:spPr bwMode="grayWhite">
          <a:xfrm>
            <a:off x="962941" y="4622942"/>
            <a:ext cx="6023112" cy="43815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140844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16" presetClass="entr" presetSubtype="26" fill="hold" grpId="0" nodeType="withEffect">
                                  <p:stCondLst>
                                    <p:cond delay="1000"/>
                                  </p:stCondLst>
                                  <p:childTnLst>
                                    <p:set>
                                      <p:cBhvr>
                                        <p:cTn id="29" dur="1" fill="hold">
                                          <p:stCondLst>
                                            <p:cond delay="0"/>
                                          </p:stCondLst>
                                        </p:cTn>
                                        <p:tgtEl>
                                          <p:spTgt spid="20"/>
                                        </p:tgtEl>
                                        <p:attrNameLst>
                                          <p:attrName>style.visibility</p:attrName>
                                        </p:attrNameLst>
                                      </p:cBhvr>
                                      <p:to>
                                        <p:strVal val="visible"/>
                                      </p:to>
                                    </p:set>
                                    <p:animEffect transition="in" filter="barn(inHorizont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18</a:t>
            </a:fld>
            <a:endParaRPr lang="en-US" altLang="en-US" sz="900"/>
          </a:p>
        </p:txBody>
      </p:sp>
      <p:sp>
        <p:nvSpPr>
          <p:cNvPr id="34821" name="Rectangle 7"/>
          <p:cNvSpPr>
            <a:spLocks noGrp="1" noChangeArrowheads="1"/>
          </p:cNvSpPr>
          <p:nvPr>
            <p:ph type="title" idx="4294967295"/>
          </p:nvPr>
        </p:nvSpPr>
        <p:spPr>
          <a:xfrm>
            <a:off x="762000" y="194469"/>
            <a:ext cx="7919427" cy="860425"/>
          </a:xfrm>
        </p:spPr>
        <p:txBody>
          <a:bodyPr/>
          <a:lstStyle/>
          <a:p>
            <a:r>
              <a:rPr lang="en-US" altLang="en-US" dirty="0">
                <a:latin typeface="Arial" panose="020B0604020202020204" pitchFamily="34" charset="0"/>
              </a:rPr>
              <a:t>Number of “Discouraged Workers”:</a:t>
            </a:r>
            <a:br>
              <a:rPr lang="en-US" altLang="en-US" dirty="0">
                <a:latin typeface="Arial" panose="020B0604020202020204" pitchFamily="34" charset="0"/>
              </a:rPr>
            </a:br>
            <a:r>
              <a:rPr lang="en-US" altLang="en-US" dirty="0">
                <a:latin typeface="Arial" panose="020B0604020202020204" pitchFamily="34" charset="0"/>
              </a:rPr>
              <a:t>Back In a “Normal” Range </a:t>
            </a:r>
            <a:r>
              <a:rPr lang="en-US" altLang="en-US" sz="2000" dirty="0">
                <a:latin typeface="Arial" panose="020B0604020202020204" pitchFamily="34" charset="0"/>
              </a:rPr>
              <a:t>Jan. 1994 – Apr. 2018 </a:t>
            </a:r>
            <a:endParaRPr lang="en-US" altLang="en-US" dirty="0">
              <a:latin typeface="Arial" panose="020B0604020202020204" pitchFamily="34" charset="0"/>
            </a:endParaRPr>
          </a:p>
        </p:txBody>
      </p:sp>
      <p:sp>
        <p:nvSpPr>
          <p:cNvPr id="34822" name="Text Box 5"/>
          <p:cNvSpPr txBox="1">
            <a:spLocks noChangeArrowheads="1"/>
          </p:cNvSpPr>
          <p:nvPr/>
        </p:nvSpPr>
        <p:spPr bwMode="auto">
          <a:xfrm>
            <a:off x="565150" y="6361112"/>
            <a:ext cx="6822831"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Notes: Recessions indicated by gray shaded columns. Data are seasonally adjusted.</a:t>
            </a:r>
          </a:p>
          <a:p>
            <a:pPr>
              <a:lnSpc>
                <a:spcPct val="85000"/>
              </a:lnSpc>
              <a:spcBef>
                <a:spcPct val="25000"/>
              </a:spcBef>
              <a:buFont typeface="Wingdings" panose="05000000000000000000" pitchFamily="2" charset="2"/>
              <a:buNone/>
            </a:pPr>
            <a:r>
              <a:rPr lang="en-US" altLang="en-US" sz="1100" dirty="0"/>
              <a:t>Sources: Bureau of Labor Statistics; National Bureau of Economic Research (recession dates).</a:t>
            </a:r>
          </a:p>
        </p:txBody>
      </p:sp>
      <p:graphicFrame>
        <p:nvGraphicFramePr>
          <p:cNvPr id="34823" name="Object 8"/>
          <p:cNvGraphicFramePr>
            <a:graphicFrameLocks noChangeAspect="1"/>
          </p:cNvGraphicFramePr>
          <p:nvPr>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75824" name="Chart" r:id="rId4" imgW="8343828" imgH="4381532" progId="MSGraph.Chart.8">
                  <p:embed followColorScheme="full"/>
                </p:oleObj>
              </mc:Choice>
              <mc:Fallback>
                <p:oleObj name="Chart" r:id="rId4" imgW="8343828" imgH="4381532" progId="MSGraph.Chart.8">
                  <p:embed followColorScheme="full"/>
                  <p:pic>
                    <p:nvPicPr>
                      <p:cNvPr id="34823" name="Object 8"/>
                      <p:cNvPicPr>
                        <a:picLocks noChangeAspect="1" noChangeArrowheads="1"/>
                      </p:cNvPicPr>
                      <p:nvPr/>
                    </p:nvPicPr>
                    <p:blipFill>
                      <a:blip r:embed="rId5"/>
                      <a:srcRect/>
                      <a:stretch>
                        <a:fillRect/>
                      </a:stretch>
                    </p:blipFill>
                    <p:spPr bwMode="gray">
                      <a:xfrm>
                        <a:off x="406400" y="1143000"/>
                        <a:ext cx="83439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In recent good times, the number of discouraged workers ranged from 200,000-400,000 (1995-2000) or from 300,000-500,000 (2002-2007).</a:t>
            </a:r>
          </a:p>
        </p:txBody>
      </p:sp>
      <p:sp>
        <p:nvSpPr>
          <p:cNvPr id="9" name="AutoShape 17"/>
          <p:cNvSpPr>
            <a:spLocks noChangeArrowheads="1"/>
          </p:cNvSpPr>
          <p:nvPr/>
        </p:nvSpPr>
        <p:spPr bwMode="blackWhite">
          <a:xfrm>
            <a:off x="7464425" y="1193801"/>
            <a:ext cx="1466850" cy="660400"/>
          </a:xfrm>
          <a:prstGeom prst="wedgeRectCallout">
            <a:avLst>
              <a:gd name="adj1" fmla="val 22741"/>
              <a:gd name="adj2" fmla="val 300867"/>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Latest reading: 408,000</a:t>
            </a:r>
            <a:br>
              <a:rPr lang="en-US" altLang="en-US" sz="1400" b="1" dirty="0">
                <a:solidFill>
                  <a:srgbClr val="FFFFFF"/>
                </a:solidFill>
              </a:rPr>
            </a:br>
            <a:r>
              <a:rPr lang="en-US" altLang="en-US" sz="1400" b="1" dirty="0">
                <a:solidFill>
                  <a:srgbClr val="FFFFFF"/>
                </a:solidFill>
              </a:rPr>
              <a:t>in Apr. 2018.</a:t>
            </a:r>
            <a:endParaRPr lang="en-US" altLang="en-US" sz="1400" b="1" dirty="0">
              <a:solidFill>
                <a:schemeClr val="bg1"/>
              </a:solidFill>
            </a:endParaRPr>
          </a:p>
        </p:txBody>
      </p:sp>
      <p:sp>
        <p:nvSpPr>
          <p:cNvPr id="34826" name="TextBox 9"/>
          <p:cNvSpPr txBox="1">
            <a:spLocks noChangeArrowheads="1"/>
          </p:cNvSpPr>
          <p:nvPr/>
        </p:nvSpPr>
        <p:spPr bwMode="auto">
          <a:xfrm>
            <a:off x="152400" y="1000125"/>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Thousands</a:t>
            </a:r>
          </a:p>
        </p:txBody>
      </p:sp>
      <p:sp>
        <p:nvSpPr>
          <p:cNvPr id="34827" name="TextBox 10"/>
          <p:cNvSpPr txBox="1">
            <a:spLocks noChangeArrowheads="1"/>
          </p:cNvSpPr>
          <p:nvPr/>
        </p:nvSpPr>
        <p:spPr bwMode="auto">
          <a:xfrm>
            <a:off x="1533525" y="1133475"/>
            <a:ext cx="3829050" cy="1816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solidFill>
                  <a:schemeClr val="bg1"/>
                </a:solidFill>
              </a:rPr>
              <a:t>A “discouraged worker” in a month did not actively look for work in the prior month</a:t>
            </a:r>
            <a:br>
              <a:rPr lang="en-US" altLang="en-US" sz="1400" b="1">
                <a:solidFill>
                  <a:schemeClr val="bg1"/>
                </a:solidFill>
              </a:rPr>
            </a:br>
            <a:r>
              <a:rPr lang="en-US" altLang="en-US" sz="1400" b="1">
                <a:solidFill>
                  <a:schemeClr val="bg1"/>
                </a:solidFill>
              </a:rPr>
              <a:t>for reasons such as</a:t>
            </a:r>
            <a:br>
              <a:rPr lang="en-US" altLang="en-US" sz="1400" b="1">
                <a:solidFill>
                  <a:schemeClr val="bg1"/>
                </a:solidFill>
              </a:rPr>
            </a:br>
            <a:r>
              <a:rPr lang="en-US" altLang="en-US" sz="1400" b="1">
                <a:solidFill>
                  <a:schemeClr val="bg1"/>
                </a:solidFill>
              </a:rPr>
              <a:t>--thinks no work available,</a:t>
            </a:r>
            <a:br>
              <a:rPr lang="en-US" altLang="en-US" sz="1400" b="1">
                <a:solidFill>
                  <a:schemeClr val="bg1"/>
                </a:solidFill>
              </a:rPr>
            </a:br>
            <a:r>
              <a:rPr lang="en-US" altLang="en-US" sz="1400" b="1">
                <a:solidFill>
                  <a:schemeClr val="bg1"/>
                </a:solidFill>
              </a:rPr>
              <a:t>--could not find work,</a:t>
            </a:r>
            <a:br>
              <a:rPr lang="en-US" altLang="en-US" sz="1400" b="1">
                <a:solidFill>
                  <a:schemeClr val="bg1"/>
                </a:solidFill>
              </a:rPr>
            </a:br>
            <a:r>
              <a:rPr lang="en-US" altLang="en-US" sz="1400" b="1">
                <a:solidFill>
                  <a:schemeClr val="bg1"/>
                </a:solidFill>
              </a:rPr>
              <a:t>--lacks schooling or training,</a:t>
            </a:r>
            <a:br>
              <a:rPr lang="en-US" altLang="en-US" sz="1400" b="1">
                <a:solidFill>
                  <a:schemeClr val="bg1"/>
                </a:solidFill>
              </a:rPr>
            </a:br>
            <a:r>
              <a:rPr lang="en-US" altLang="en-US" sz="1400" b="1">
                <a:solidFill>
                  <a:schemeClr val="bg1"/>
                </a:solidFill>
              </a:rPr>
              <a:t>--thinks employer thinks too young or old, and other types of discrimination.</a:t>
            </a:r>
          </a:p>
        </p:txBody>
      </p:sp>
      <p:sp>
        <p:nvSpPr>
          <p:cNvPr id="12" name="Rectangle 7"/>
          <p:cNvSpPr>
            <a:spLocks noChangeArrowheads="1"/>
          </p:cNvSpPr>
          <p:nvPr/>
        </p:nvSpPr>
        <p:spPr bwMode="grayWhite">
          <a:xfrm>
            <a:off x="3701561" y="3942735"/>
            <a:ext cx="4899513" cy="509996"/>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3" name="AutoShape 17"/>
          <p:cNvSpPr>
            <a:spLocks noChangeArrowheads="1"/>
          </p:cNvSpPr>
          <p:nvPr/>
        </p:nvSpPr>
        <p:spPr bwMode="blackWhite">
          <a:xfrm>
            <a:off x="3856525" y="4744243"/>
            <a:ext cx="865188" cy="381000"/>
          </a:xfrm>
          <a:prstGeom prst="wedgeRectCallout">
            <a:avLst>
              <a:gd name="adj1" fmla="val 17685"/>
              <a:gd name="adj2" fmla="val -150639"/>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rgbClr val="FFFFFF"/>
                </a:solidFill>
              </a:rPr>
              <a:t>Normal</a:t>
            </a:r>
            <a:endParaRPr lang="en-US" altLang="en-US" sz="1400" b="1">
              <a:solidFill>
                <a:schemeClr val="bg1"/>
              </a:solidFill>
            </a:endParaRPr>
          </a:p>
        </p:txBody>
      </p:sp>
    </p:spTree>
    <p:extLst>
      <p:ext uri="{BB962C8B-B14F-4D97-AF65-F5344CB8AC3E}">
        <p14:creationId xmlns:p14="http://schemas.microsoft.com/office/powerpoint/2010/main" val="31161430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barn(inHorizontal)">
                                      <p:cBhvr>
                                        <p:cTn id="15" dur="500"/>
                                        <p:tgtEl>
                                          <p:spTgt spid="12"/>
                                        </p:tgtEl>
                                      </p:cBhvr>
                                    </p:animEffect>
                                  </p:childTnLst>
                                </p:cTn>
                              </p:par>
                            </p:childTnLst>
                          </p:cTn>
                        </p:par>
                        <p:par>
                          <p:cTn id="16" fill="hold" nodeType="afterGroup">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19</a:t>
            </a:fld>
            <a:endParaRPr lang="en-US" altLang="en-US" sz="900"/>
          </a:p>
        </p:txBody>
      </p:sp>
      <p:sp>
        <p:nvSpPr>
          <p:cNvPr id="65541" name="Rectangle 7"/>
          <p:cNvSpPr>
            <a:spLocks noGrp="1" noChangeArrowheads="1"/>
          </p:cNvSpPr>
          <p:nvPr>
            <p:ph type="title" idx="4294967295"/>
          </p:nvPr>
        </p:nvSpPr>
        <p:spPr>
          <a:xfrm>
            <a:off x="1006475" y="232170"/>
            <a:ext cx="6711950" cy="860425"/>
          </a:xfrm>
        </p:spPr>
        <p:txBody>
          <a:bodyPr/>
          <a:lstStyle/>
          <a:p>
            <a:r>
              <a:rPr lang="en-US" altLang="en-US" sz="2800" dirty="0">
                <a:latin typeface="Arial" panose="020B0604020202020204" pitchFamily="34" charset="0"/>
              </a:rPr>
              <a:t>Nonfarm Payroll (Wages and Salaries):</a:t>
            </a:r>
            <a:br>
              <a:rPr lang="en-US" altLang="en-US" sz="2800" dirty="0">
                <a:latin typeface="Arial" panose="020B0604020202020204" pitchFamily="34" charset="0"/>
              </a:rPr>
            </a:br>
            <a:r>
              <a:rPr lang="en-US" altLang="en-US" sz="2800" dirty="0">
                <a:latin typeface="Arial" panose="020B0604020202020204" pitchFamily="34" charset="0"/>
              </a:rPr>
              <a:t>Quarterly, 2005:Q1–2018:Q1</a:t>
            </a:r>
          </a:p>
        </p:txBody>
      </p:sp>
      <p:sp>
        <p:nvSpPr>
          <p:cNvPr id="65542" name="Text Box 5"/>
          <p:cNvSpPr txBox="1">
            <a:spLocks noChangeArrowheads="1"/>
          </p:cNvSpPr>
          <p:nvPr/>
        </p:nvSpPr>
        <p:spPr bwMode="auto">
          <a:xfrm>
            <a:off x="593481" y="6121005"/>
            <a:ext cx="79570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76848" name="Chart" r:id="rId5" imgW="8343828" imgH="4381532" progId="MSGraph.Chart.8">
                  <p:embed followColorScheme="full"/>
                </p:oleObj>
              </mc:Choice>
              <mc:Fallback>
                <p:oleObj name="Chart" r:id="rId5" imgW="8343828" imgH="4381532" progId="MSGraph.Chart.8">
                  <p:embed followColorScheme="full"/>
                  <p:pic>
                    <p:nvPicPr>
                      <p:cNvPr id="65544" name="Object 8"/>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1711140" cy="611187"/>
          </a:xfrm>
          <a:prstGeom prst="wedgeRectCallout">
            <a:avLst>
              <a:gd name="adj1" fmla="val 47049"/>
              <a:gd name="adj2" fmla="val 2948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a:solidFill>
                  <a:schemeClr val="bg1"/>
                </a:solidFill>
              </a:rPr>
              <a:t>Prior peak was 2008:Q3 at $6.54 trillion</a:t>
            </a:r>
          </a:p>
        </p:txBody>
      </p:sp>
      <p:sp>
        <p:nvSpPr>
          <p:cNvPr id="11" name="AutoShape 14"/>
          <p:cNvSpPr>
            <a:spLocks noChangeArrowheads="1"/>
          </p:cNvSpPr>
          <p:nvPr/>
        </p:nvSpPr>
        <p:spPr bwMode="blackWhite">
          <a:xfrm>
            <a:off x="5029200" y="1089063"/>
            <a:ext cx="2328863" cy="1090612"/>
          </a:xfrm>
          <a:prstGeom prst="wedgeRectCallout">
            <a:avLst>
              <a:gd name="adj1" fmla="val 107198"/>
              <a:gd name="adj2" fmla="val 15177"/>
            </a:avLst>
          </a:prstGeom>
          <a:solidFill>
            <a:srgbClr val="FFC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b="1" dirty="0"/>
              <a:t>Latest (2018:Q1) was $8.60 trillion, a new peak--$2.37T above 2009 trough</a:t>
            </a:r>
          </a:p>
        </p:txBody>
      </p:sp>
      <p:sp>
        <p:nvSpPr>
          <p:cNvPr id="12" name="AutoShape 14"/>
          <p:cNvSpPr>
            <a:spLocks noChangeArrowheads="1"/>
          </p:cNvSpPr>
          <p:nvPr/>
        </p:nvSpPr>
        <p:spPr bwMode="blackWhite">
          <a:xfrm>
            <a:off x="3525210" y="2486631"/>
            <a:ext cx="1908027" cy="905155"/>
          </a:xfrm>
          <a:prstGeom prst="wedgeRectCallout">
            <a:avLst>
              <a:gd name="adj1" fmla="val -46399"/>
              <a:gd name="adj2" fmla="val 15746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a:solidFill>
                  <a:schemeClr val="bg1"/>
                </a:solidFill>
              </a:rPr>
              <a:t>Recent trough (2009:Q1) was $6.23 trillion, down 5.3% from prior peak</a:t>
            </a:r>
          </a:p>
        </p:txBody>
      </p:sp>
      <p:sp>
        <p:nvSpPr>
          <p:cNvPr id="14" name="AutoShape 14"/>
          <p:cNvSpPr>
            <a:spLocks noChangeArrowheads="1"/>
          </p:cNvSpPr>
          <p:nvPr/>
        </p:nvSpPr>
        <p:spPr bwMode="blackWhite">
          <a:xfrm>
            <a:off x="6326372" y="3453731"/>
            <a:ext cx="2594713" cy="1841283"/>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Y-o-Y Growth rates</a:t>
            </a:r>
            <a:br>
              <a:rPr lang="en-US" altLang="en-US" sz="1400" b="1" u="sng" dirty="0">
                <a:solidFill>
                  <a:schemeClr val="bg1"/>
                </a:solidFill>
              </a:rPr>
            </a:br>
            <a:r>
              <a:rPr lang="en-US" altLang="en-US" sz="1400" b="1" dirty="0">
                <a:solidFill>
                  <a:schemeClr val="bg1"/>
                </a:solidFill>
              </a:rPr>
              <a:t>2011:Q1 over 2010:Q1: 5.5%</a:t>
            </a:r>
            <a:br>
              <a:rPr lang="en-US" altLang="en-US" sz="1400" b="1" dirty="0">
                <a:solidFill>
                  <a:schemeClr val="bg1"/>
                </a:solidFill>
              </a:rPr>
            </a:br>
            <a:r>
              <a:rPr lang="en-US" altLang="en-US" sz="1400" b="1" dirty="0">
                <a:solidFill>
                  <a:schemeClr val="bg1"/>
                </a:solidFill>
              </a:rPr>
              <a:t>2012:Q1 over 2011:Q1: 3.9%</a:t>
            </a:r>
            <a:br>
              <a:rPr lang="en-US" altLang="en-US" sz="1400" b="1" dirty="0">
                <a:solidFill>
                  <a:schemeClr val="bg1"/>
                </a:solidFill>
              </a:rPr>
            </a:br>
            <a:r>
              <a:rPr lang="en-US" altLang="en-US" sz="1400" b="1" dirty="0">
                <a:solidFill>
                  <a:schemeClr val="bg1"/>
                </a:solidFill>
              </a:rPr>
              <a:t>2013:Q1 over 2012:Q1: 2.3%</a:t>
            </a:r>
            <a:br>
              <a:rPr lang="en-US" altLang="en-US" sz="1400" b="1" dirty="0">
                <a:solidFill>
                  <a:schemeClr val="bg1"/>
                </a:solidFill>
              </a:rPr>
            </a:br>
            <a:r>
              <a:rPr lang="en-US" altLang="en-US" sz="1400" b="1" dirty="0">
                <a:solidFill>
                  <a:schemeClr val="bg1"/>
                </a:solidFill>
              </a:rPr>
              <a:t>2014:Q1 over 2013:Q1: 5.2%</a:t>
            </a:r>
            <a:br>
              <a:rPr lang="en-US" altLang="en-US" sz="1400" b="1" dirty="0">
                <a:solidFill>
                  <a:schemeClr val="bg1"/>
                </a:solidFill>
              </a:rPr>
            </a:br>
            <a:r>
              <a:rPr lang="en-US" altLang="en-US" sz="1400" b="1" dirty="0">
                <a:solidFill>
                  <a:schemeClr val="bg1"/>
                </a:solidFill>
              </a:rPr>
              <a:t>2015:Q1 over 2014:Q1: 4.9%</a:t>
            </a:r>
            <a:br>
              <a:rPr lang="en-US" altLang="en-US" sz="1400" b="1" dirty="0">
                <a:solidFill>
                  <a:schemeClr val="bg1"/>
                </a:solidFill>
              </a:rPr>
            </a:br>
            <a:r>
              <a:rPr lang="en-US" altLang="en-US" sz="1400" b="1" dirty="0">
                <a:solidFill>
                  <a:schemeClr val="bg1"/>
                </a:solidFill>
              </a:rPr>
              <a:t>2016:Q1 over 2015:Q1: 3.2%</a:t>
            </a:r>
            <a:br>
              <a:rPr lang="en-US" altLang="en-US" sz="1400" b="1" dirty="0">
                <a:solidFill>
                  <a:schemeClr val="bg1"/>
                </a:solidFill>
              </a:rPr>
            </a:br>
            <a:r>
              <a:rPr lang="en-US" altLang="en-US" sz="1400" b="1" dirty="0">
                <a:solidFill>
                  <a:schemeClr val="bg1"/>
                </a:solidFill>
              </a:rPr>
              <a:t>2017:Q1 over 2016:Q1: 3.4%</a:t>
            </a:r>
            <a:br>
              <a:rPr lang="en-US" altLang="en-US" sz="1400" b="1" dirty="0">
                <a:solidFill>
                  <a:schemeClr val="bg1"/>
                </a:solidFill>
              </a:rPr>
            </a:br>
            <a:r>
              <a:rPr lang="en-US" altLang="en-US" sz="1400" b="1" dirty="0">
                <a:solidFill>
                  <a:schemeClr val="bg1"/>
                </a:solidFill>
              </a:rPr>
              <a:t>2018:Q1 over 2017:Q1: 4.5%</a:t>
            </a:r>
          </a:p>
        </p:txBody>
      </p:sp>
      <p:sp>
        <p:nvSpPr>
          <p:cNvPr id="15" name="Date Placeholder 14"/>
          <p:cNvSpPr>
            <a:spLocks noGrp="1"/>
          </p:cNvSpPr>
          <p:nvPr>
            <p:ph type="dt" sz="quarter" idx="10"/>
          </p:nvPr>
        </p:nvSpPr>
        <p:spPr/>
        <p:txBody>
          <a:bodyPr/>
          <a:lstStyle/>
          <a:p>
            <a:pPr>
              <a:defRPr/>
            </a:pPr>
            <a:endParaRPr lang="en-US" dirty="0"/>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19</a:t>
            </a:fld>
            <a:endParaRPr lang="en-US" altLang="en-US"/>
          </a:p>
        </p:txBody>
      </p:sp>
    </p:spTree>
    <p:extLst>
      <p:ext uri="{BB962C8B-B14F-4D97-AF65-F5344CB8AC3E}">
        <p14:creationId xmlns:p14="http://schemas.microsoft.com/office/powerpoint/2010/main" val="35186040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23555" y="1383857"/>
            <a:ext cx="7981950" cy="2016125"/>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sz="4200" dirty="0">
                <a:solidFill>
                  <a:schemeClr val="bg1"/>
                </a:solidFill>
                <a:latin typeface="Arial" panose="020B0604020202020204" pitchFamily="34" charset="0"/>
              </a:rPr>
              <a:t>The Strength of the Economy Will Influence the</a:t>
            </a:r>
            <a:br>
              <a:rPr lang="en-US" sz="4200" dirty="0">
                <a:solidFill>
                  <a:schemeClr val="bg1"/>
                </a:solidFill>
                <a:latin typeface="Arial" panose="020B0604020202020204" pitchFamily="34" charset="0"/>
              </a:rPr>
            </a:br>
            <a:r>
              <a:rPr lang="en-US" sz="4200" dirty="0">
                <a:solidFill>
                  <a:schemeClr val="bg1"/>
                </a:solidFill>
                <a:latin typeface="Arial" panose="020B0604020202020204" pitchFamily="34" charset="0"/>
              </a:rPr>
              <a:t>Insurance Environment</a:t>
            </a:r>
          </a:p>
        </p:txBody>
      </p:sp>
      <p:sp>
        <p:nvSpPr>
          <p:cNvPr id="77828"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81C965B6-3282-47BE-B67C-3214E367D2FF}" type="slidenum">
              <a:rPr lang="en-US" sz="900">
                <a:solidFill>
                  <a:schemeClr val="bg1"/>
                </a:solidFill>
              </a:rPr>
              <a:pPr algn="r">
                <a:lnSpc>
                  <a:spcPct val="85000"/>
                </a:lnSpc>
                <a:spcBef>
                  <a:spcPct val="20000"/>
                </a:spcBef>
              </a:pPr>
              <a:t>2</a:t>
            </a:fld>
            <a:endParaRPr lang="en-US" sz="900">
              <a:solidFill>
                <a:schemeClr val="bg1"/>
              </a:solidFill>
            </a:endParaRPr>
          </a:p>
        </p:txBody>
      </p:sp>
      <p:sp>
        <p:nvSpPr>
          <p:cNvPr id="77829" name="TextBox 5"/>
          <p:cNvSpPr txBox="1">
            <a:spLocks noChangeArrowheads="1"/>
          </p:cNvSpPr>
          <p:nvPr/>
        </p:nvSpPr>
        <p:spPr bwMode="auto">
          <a:xfrm>
            <a:off x="612923" y="3467616"/>
            <a:ext cx="79819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200" dirty="0">
                <a:solidFill>
                  <a:srgbClr val="2B7299"/>
                </a:solidFill>
              </a:rPr>
              <a:t>Premium Rates, Claims,</a:t>
            </a:r>
            <a:br>
              <a:rPr lang="en-US" sz="3200" dirty="0">
                <a:solidFill>
                  <a:srgbClr val="2B7299"/>
                </a:solidFill>
              </a:rPr>
            </a:br>
            <a:r>
              <a:rPr lang="en-US" sz="3200" dirty="0">
                <a:solidFill>
                  <a:srgbClr val="2B7299"/>
                </a:solidFill>
              </a:rPr>
              <a:t>and Investment Income Will Be Affected</a:t>
            </a:r>
          </a:p>
        </p:txBody>
      </p:sp>
    </p:spTree>
    <p:extLst>
      <p:ext uri="{BB962C8B-B14F-4D97-AF65-F5344CB8AC3E}">
        <p14:creationId xmlns:p14="http://schemas.microsoft.com/office/powerpoint/2010/main" val="4191869992"/>
      </p:ext>
    </p:extLst>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55385" name="Chart" r:id="rId4" imgW="8410745" imgH="3581336" progId="MSGraph.Chart.8">
                  <p:embed followColorScheme="full"/>
                </p:oleObj>
              </mc:Choice>
              <mc:Fallback>
                <p:oleObj name="Chart" r:id="rId4" imgW="8410745" imgH="3581336" progId="MSGraph.Chart.8">
                  <p:embed followColorScheme="full"/>
                  <p:pic>
                    <p:nvPicPr>
                      <p:cNvPr id="1911817" name="Object 9"/>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20</a:t>
            </a:fld>
            <a:endParaRPr lang="en-US">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660708" y="123825"/>
            <a:ext cx="7483475" cy="923925"/>
          </a:xfrm>
        </p:spPr>
        <p:txBody>
          <a:bodyPr/>
          <a:lstStyle/>
          <a:p>
            <a:r>
              <a:rPr lang="en-US" dirty="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WC premiums for 2014 are from NCCI.</a:t>
            </a:r>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Continued Payroll Growth and Rate Gains Suggest WC NWP Will Grow Again in 2015</a:t>
            </a: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0967124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166688" y="1180766"/>
          <a:ext cx="8824912" cy="5451475"/>
        </p:xfrm>
        <a:graphic>
          <a:graphicData uri="http://schemas.openxmlformats.org/presentationml/2006/ole">
            <mc:AlternateContent xmlns:mc="http://schemas.openxmlformats.org/markup-compatibility/2006">
              <mc:Choice xmlns:v="urn:schemas-microsoft-com:vml" Requires="v">
                <p:oleObj spid="_x0000_s65616" name="Chart" r:id="rId3" imgW="8201144" imgH="5381561" progId="MSGraph.Chart.8">
                  <p:embed followColorScheme="full"/>
                </p:oleObj>
              </mc:Choice>
              <mc:Fallback>
                <p:oleObj name="Chart" r:id="rId3" imgW="8201144" imgH="5381561" progId="MSGraph.Chart.8">
                  <p:embed followColorScheme="full"/>
                  <p:pic>
                    <p:nvPicPr>
                      <p:cNvPr id="7292930" name="Object 2"/>
                      <p:cNvPicPr>
                        <a:picLocks noChangeAspect="1" noChangeArrowheads="1"/>
                      </p:cNvPicPr>
                      <p:nvPr/>
                    </p:nvPicPr>
                    <p:blipFill>
                      <a:blip r:embed="rId4"/>
                      <a:srcRect/>
                      <a:stretch>
                        <a:fillRect/>
                      </a:stretch>
                    </p:blipFill>
                    <p:spPr bwMode="auto">
                      <a:xfrm>
                        <a:off x="166688" y="1180766"/>
                        <a:ext cx="8824912" cy="5451475"/>
                      </a:xfrm>
                      <a:prstGeom prst="rect">
                        <a:avLst/>
                      </a:prstGeom>
                      <a:noFill/>
                      <a:ln>
                        <a:noFill/>
                      </a:ln>
                      <a:extLst/>
                    </p:spPr>
                  </p:pic>
                </p:oleObj>
              </mc:Fallback>
            </mc:AlternateContent>
          </a:graphicData>
        </a:graphic>
      </p:graphicFrame>
      <p:sp>
        <p:nvSpPr>
          <p:cNvPr id="7292931" name="Rectangle 3"/>
          <p:cNvSpPr>
            <a:spLocks noGrp="1" noChangeArrowheads="1"/>
          </p:cNvSpPr>
          <p:nvPr>
            <p:ph type="title"/>
          </p:nvPr>
        </p:nvSpPr>
        <p:spPr>
          <a:xfrm>
            <a:off x="1153475" y="160723"/>
            <a:ext cx="7389812" cy="838200"/>
          </a:xfrm>
        </p:spPr>
        <p:txBody>
          <a:bodyPr/>
          <a:lstStyle/>
          <a:p>
            <a:r>
              <a:rPr lang="en-US" dirty="0"/>
              <a:t>Growth in Temporary Help Workers vs. </a:t>
            </a:r>
            <a:br>
              <a:rPr lang="en-US" dirty="0"/>
            </a:br>
            <a:r>
              <a:rPr lang="en-US" dirty="0"/>
              <a:t>All Nonfarm Employment</a:t>
            </a:r>
            <a:r>
              <a:rPr lang="en-US" sz="3200" dirty="0"/>
              <a:t>, 2009-2016*</a:t>
            </a:r>
            <a:endParaRPr lang="en-US" dirty="0"/>
          </a:p>
        </p:txBody>
      </p:sp>
      <p:sp>
        <p:nvSpPr>
          <p:cNvPr id="37892" name="Text Box 4"/>
          <p:cNvSpPr txBox="1">
            <a:spLocks noChangeArrowheads="1"/>
          </p:cNvSpPr>
          <p:nvPr/>
        </p:nvSpPr>
        <p:spPr bwMode="auto">
          <a:xfrm>
            <a:off x="889794" y="6256307"/>
            <a:ext cx="7588388" cy="431529"/>
          </a:xfrm>
          <a:prstGeom prst="rect">
            <a:avLst/>
          </a:prstGeom>
          <a:noFill/>
          <a:ln w="9525">
            <a:noFill/>
            <a:miter lim="800000"/>
            <a:headEnd/>
            <a:tailEnd/>
          </a:ln>
        </p:spPr>
        <p:txBody>
          <a:bodyPr wrap="square" lIns="92075" tIns="46038" rIns="92075" bIns="46038">
            <a:spAutoFit/>
          </a:bodyPr>
          <a:lstStyle/>
          <a:p>
            <a:r>
              <a:rPr lang="en-US" sz="1100" dirty="0"/>
              <a:t>*Data are December over prior December; Data are seasonally adjusted</a:t>
            </a:r>
            <a:br>
              <a:rPr lang="en-US" sz="1100" dirty="0"/>
            </a:br>
            <a:r>
              <a:rPr lang="en-US" sz="1100" dirty="0"/>
              <a:t>Sources: US Bureau of Labor Statistics (CES6056132001), Insurance Information Institute.</a:t>
            </a:r>
          </a:p>
        </p:txBody>
      </p:sp>
      <p:sp>
        <p:nvSpPr>
          <p:cNvPr id="37894" name="Text Box 3"/>
          <p:cNvSpPr txBox="1">
            <a:spLocks noChangeArrowheads="1"/>
          </p:cNvSpPr>
          <p:nvPr/>
        </p:nvSpPr>
        <p:spPr bwMode="auto">
          <a:xfrm>
            <a:off x="58738" y="998923"/>
            <a:ext cx="1662112" cy="646973"/>
          </a:xfrm>
          <a:prstGeom prst="rect">
            <a:avLst/>
          </a:prstGeom>
          <a:noFill/>
          <a:ln w="9525">
            <a:noFill/>
            <a:miter lim="800000"/>
            <a:headEnd/>
            <a:tailEnd/>
          </a:ln>
        </p:spPr>
        <p:txBody>
          <a:bodyPr wrap="square" lIns="92075" tIns="46038" rIns="92075" bIns="46038">
            <a:spAutoFit/>
          </a:bodyPr>
          <a:lstStyle/>
          <a:p>
            <a:r>
              <a:rPr lang="en-US" b="1" dirty="0">
                <a:solidFill>
                  <a:srgbClr val="225A7A"/>
                </a:solidFill>
              </a:rPr>
              <a:t>Percent Change</a:t>
            </a:r>
          </a:p>
        </p:txBody>
      </p:sp>
      <p:sp>
        <p:nvSpPr>
          <p:cNvPr id="7" name="AutoShape 13"/>
          <p:cNvSpPr>
            <a:spLocks noChangeArrowheads="1"/>
          </p:cNvSpPr>
          <p:nvPr/>
        </p:nvSpPr>
        <p:spPr bwMode="blackWhite">
          <a:xfrm>
            <a:off x="3446585" y="4648200"/>
            <a:ext cx="5432427" cy="874456"/>
          </a:xfrm>
          <a:prstGeom prst="wedgeRectCallout">
            <a:avLst>
              <a:gd name="adj1" fmla="val 2202"/>
              <a:gd name="adj2" fmla="val 32459"/>
            </a:avLst>
          </a:prstGeom>
          <a:solidFill>
            <a:schemeClr val="accent6"/>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a:solidFill>
                  <a:schemeClr val="bg1"/>
                </a:solidFill>
              </a:rPr>
              <a:t>In 2016, for the 1</a:t>
            </a:r>
            <a:r>
              <a:rPr lang="en-US" b="1" baseline="30000" dirty="0">
                <a:solidFill>
                  <a:schemeClr val="bg1"/>
                </a:solidFill>
              </a:rPr>
              <a:t>st</a:t>
            </a:r>
            <a:r>
              <a:rPr lang="en-US" b="1" dirty="0">
                <a:solidFill>
                  <a:schemeClr val="bg1"/>
                </a:solidFill>
              </a:rPr>
              <a:t> time since the Great Recession ended, growth of temporary workers was slightly slower than for workers overall</a:t>
            </a:r>
            <a:endParaRPr lang="en-US" b="1" i="1" dirty="0">
              <a:solidFill>
                <a:schemeClr val="bg1"/>
              </a:solidFill>
            </a:endParaRPr>
          </a:p>
        </p:txBody>
      </p:sp>
      <p:sp>
        <p:nvSpPr>
          <p:cNvPr id="8" name="AutoShape 13"/>
          <p:cNvSpPr>
            <a:spLocks noChangeArrowheads="1"/>
          </p:cNvSpPr>
          <p:nvPr/>
        </p:nvSpPr>
        <p:spPr bwMode="blackWhite">
          <a:xfrm>
            <a:off x="3810000" y="2024109"/>
            <a:ext cx="4887673" cy="838806"/>
          </a:xfrm>
          <a:prstGeom prst="wedgeRectCallout">
            <a:avLst>
              <a:gd name="adj1" fmla="val 2202"/>
              <a:gd name="adj2" fmla="val 32459"/>
            </a:avLst>
          </a:prstGeom>
          <a:solidFill>
            <a:schemeClr val="accent6"/>
          </a:soli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a:solidFill>
                  <a:schemeClr val="bg1"/>
                </a:solidFill>
              </a:rPr>
              <a:t>There are </a:t>
            </a:r>
            <a:r>
              <a:rPr lang="en-US" b="1">
                <a:solidFill>
                  <a:schemeClr val="bg1"/>
                </a:solidFill>
              </a:rPr>
              <a:t>now 1.26 </a:t>
            </a:r>
            <a:r>
              <a:rPr lang="en-US" b="1" dirty="0">
                <a:solidFill>
                  <a:schemeClr val="bg1"/>
                </a:solidFill>
              </a:rPr>
              <a:t>million more </a:t>
            </a:r>
            <a:r>
              <a:rPr lang="en-US" b="1">
                <a:solidFill>
                  <a:schemeClr val="bg1"/>
                </a:solidFill>
              </a:rPr>
              <a:t>temporary help workers </a:t>
            </a:r>
            <a:r>
              <a:rPr lang="en-US" b="1" dirty="0">
                <a:solidFill>
                  <a:schemeClr val="bg1"/>
                </a:solidFill>
              </a:rPr>
              <a:t>than there were in July 2009</a:t>
            </a:r>
            <a:br>
              <a:rPr lang="en-US" b="1" dirty="0">
                <a:solidFill>
                  <a:schemeClr val="bg1"/>
                </a:solidFill>
              </a:rPr>
            </a:br>
            <a:r>
              <a:rPr lang="en-US" b="1" dirty="0">
                <a:solidFill>
                  <a:schemeClr val="bg1"/>
                </a:solidFill>
              </a:rPr>
              <a:t>(1</a:t>
            </a:r>
            <a:r>
              <a:rPr lang="en-US" b="1" baseline="30000" dirty="0">
                <a:solidFill>
                  <a:schemeClr val="bg1"/>
                </a:solidFill>
              </a:rPr>
              <a:t>st</a:t>
            </a:r>
            <a:r>
              <a:rPr lang="en-US" b="1" dirty="0">
                <a:solidFill>
                  <a:schemeClr val="bg1"/>
                </a:solidFill>
              </a:rPr>
              <a:t> month after the Great Recession)</a:t>
            </a:r>
            <a:endParaRPr lang="en-US" b="1" i="1" dirty="0">
              <a:solidFill>
                <a:schemeClr val="bg1"/>
              </a:solidFill>
            </a:endParaRPr>
          </a:p>
        </p:txBody>
      </p:sp>
    </p:spTree>
    <p:extLst>
      <p:ext uri="{BB962C8B-B14F-4D97-AF65-F5344CB8AC3E}">
        <p14:creationId xmlns:p14="http://schemas.microsoft.com/office/powerpoint/2010/main" val="30823859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22</a:t>
            </a:fld>
            <a:endParaRPr lang="en-US" sz="900"/>
          </a:p>
        </p:txBody>
      </p:sp>
      <p:sp>
        <p:nvSpPr>
          <p:cNvPr id="19462" name="Rectangle 7"/>
          <p:cNvSpPr>
            <a:spLocks noGrp="1" noChangeArrowheads="1"/>
          </p:cNvSpPr>
          <p:nvPr>
            <p:ph type="title" idx="4294967295"/>
          </p:nvPr>
        </p:nvSpPr>
        <p:spPr>
          <a:xfrm>
            <a:off x="556723" y="325555"/>
            <a:ext cx="8219709" cy="560388"/>
          </a:xfrm>
        </p:spPr>
        <p:txBody>
          <a:bodyPr/>
          <a:lstStyle/>
          <a:p>
            <a:r>
              <a:rPr lang="en-US" sz="2800" dirty="0"/>
              <a:t>Manufacturing Employment, 2010:Q1—2018:Q1</a:t>
            </a:r>
          </a:p>
        </p:txBody>
      </p:sp>
      <p:sp>
        <p:nvSpPr>
          <p:cNvPr id="19463" name="Text Box 5"/>
          <p:cNvSpPr txBox="1">
            <a:spLocks noChangeArrowheads="1"/>
          </p:cNvSpPr>
          <p:nvPr/>
        </p:nvSpPr>
        <p:spPr bwMode="auto">
          <a:xfrm>
            <a:off x="556723" y="6467858"/>
            <a:ext cx="6670553"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a:t>
            </a:r>
            <a:br>
              <a:rPr lang="en-US" sz="1100" dirty="0"/>
            </a:br>
            <a:r>
              <a:rPr lang="en-US" sz="1100" dirty="0"/>
              <a:t>Sources: US Bureau of Labor Statistics at </a:t>
            </a:r>
            <a:r>
              <a:rPr lang="en-US" sz="1100" dirty="0">
                <a:hlinkClick r:id="rId3"/>
              </a:rPr>
              <a:t>http://data.bls.gov</a:t>
            </a:r>
            <a:r>
              <a:rPr lang="en-US" sz="1100" dirty="0"/>
              <a:t>; Insurance Information Institute.</a:t>
            </a:r>
          </a:p>
        </p:txBody>
      </p:sp>
      <p:graphicFrame>
        <p:nvGraphicFramePr>
          <p:cNvPr id="2" name="Object 8"/>
          <p:cNvGraphicFramePr>
            <a:graphicFrameLocks noChangeAspect="1"/>
          </p:cNvGraphicFramePr>
          <p:nvPr>
            <p:extLst>
              <p:ext uri="{D42A27DB-BD31-4B8C-83A1-F6EECF244321}">
                <p14:modId xmlns:p14="http://schemas.microsoft.com/office/powerpoint/2010/main" val="3734192762"/>
              </p:ext>
            </p:extLst>
          </p:nvPr>
        </p:nvGraphicFramePr>
        <p:xfrm>
          <a:off x="286016" y="1522707"/>
          <a:ext cx="8397875"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88022" y="5901359"/>
            <a:ext cx="7977681"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a:solidFill>
                  <a:srgbClr val="FFFFFF"/>
                </a:solidFill>
              </a:rPr>
              <a:t>Construction and manufacturing employment</a:t>
            </a:r>
            <a:br>
              <a:rPr lang="en-US" sz="1650" b="1" dirty="0">
                <a:solidFill>
                  <a:srgbClr val="FFFFFF"/>
                </a:solidFill>
              </a:rPr>
            </a:br>
            <a:r>
              <a:rPr lang="en-US" sz="1650" b="1" dirty="0">
                <a:solidFill>
                  <a:srgbClr val="FFFFFF"/>
                </a:solidFill>
              </a:rPr>
              <a:t>constitute 1/3 of all workers comp payroll exposure.</a:t>
            </a:r>
          </a:p>
        </p:txBody>
      </p:sp>
      <p:sp>
        <p:nvSpPr>
          <p:cNvPr id="11" name="AutoShape 14"/>
          <p:cNvSpPr>
            <a:spLocks noChangeArrowheads="1"/>
          </p:cNvSpPr>
          <p:nvPr/>
        </p:nvSpPr>
        <p:spPr bwMode="blackWhite">
          <a:xfrm>
            <a:off x="6049926" y="3070959"/>
            <a:ext cx="2594713" cy="1841283"/>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Y-o-Y Growth rates</a:t>
            </a:r>
            <a:br>
              <a:rPr lang="en-US" altLang="en-US" sz="1400" b="1" u="sng" dirty="0">
                <a:solidFill>
                  <a:schemeClr val="bg1"/>
                </a:solidFill>
              </a:rPr>
            </a:br>
            <a:r>
              <a:rPr lang="en-US" altLang="en-US" sz="1400" b="1" dirty="0">
                <a:solidFill>
                  <a:schemeClr val="bg1"/>
                </a:solidFill>
              </a:rPr>
              <a:t>2011:Q1 over 2010:Q1: 1.9%</a:t>
            </a:r>
            <a:br>
              <a:rPr lang="en-US" altLang="en-US" sz="1400" b="1" dirty="0">
                <a:solidFill>
                  <a:schemeClr val="bg1"/>
                </a:solidFill>
              </a:rPr>
            </a:br>
            <a:r>
              <a:rPr lang="en-US" altLang="en-US" sz="1400" b="1" dirty="0">
                <a:solidFill>
                  <a:schemeClr val="bg1"/>
                </a:solidFill>
              </a:rPr>
              <a:t>2012:Q1 over 2011:Q1: 1.9%</a:t>
            </a:r>
            <a:br>
              <a:rPr lang="en-US" altLang="en-US" sz="1400" b="1" dirty="0">
                <a:solidFill>
                  <a:schemeClr val="bg1"/>
                </a:solidFill>
              </a:rPr>
            </a:br>
            <a:r>
              <a:rPr lang="en-US" altLang="en-US" sz="1400" b="1" dirty="0">
                <a:solidFill>
                  <a:schemeClr val="bg1"/>
                </a:solidFill>
              </a:rPr>
              <a:t>2013:Q1 over 2012:Q1: 0.8%</a:t>
            </a:r>
            <a:br>
              <a:rPr lang="en-US" altLang="en-US" sz="1400" b="1" dirty="0">
                <a:solidFill>
                  <a:schemeClr val="bg1"/>
                </a:solidFill>
              </a:rPr>
            </a:br>
            <a:r>
              <a:rPr lang="en-US" altLang="en-US" sz="1400" b="1" dirty="0">
                <a:solidFill>
                  <a:schemeClr val="bg1"/>
                </a:solidFill>
              </a:rPr>
              <a:t>2014:Q1 over 2013:Q1: 1.0%</a:t>
            </a:r>
            <a:br>
              <a:rPr lang="en-US" altLang="en-US" sz="1400" b="1" dirty="0">
                <a:solidFill>
                  <a:schemeClr val="bg1"/>
                </a:solidFill>
              </a:rPr>
            </a:br>
            <a:r>
              <a:rPr lang="en-US" altLang="en-US" sz="1400" b="1" dirty="0">
                <a:solidFill>
                  <a:schemeClr val="bg1"/>
                </a:solidFill>
              </a:rPr>
              <a:t>2015:Q1 over 2014:Q1: 1.6%</a:t>
            </a:r>
            <a:br>
              <a:rPr lang="en-US" altLang="en-US" sz="1400" b="1" dirty="0">
                <a:solidFill>
                  <a:schemeClr val="bg1"/>
                </a:solidFill>
              </a:rPr>
            </a:br>
            <a:r>
              <a:rPr lang="en-US" altLang="en-US" sz="1400" b="1" dirty="0">
                <a:solidFill>
                  <a:schemeClr val="bg1"/>
                </a:solidFill>
              </a:rPr>
              <a:t>2016:Q1 over 2015:Q1: 0.3%</a:t>
            </a:r>
            <a:br>
              <a:rPr lang="en-US" altLang="en-US" sz="1400" b="1" dirty="0">
                <a:solidFill>
                  <a:schemeClr val="bg1"/>
                </a:solidFill>
              </a:rPr>
            </a:br>
            <a:r>
              <a:rPr lang="en-US" altLang="en-US" sz="1400" b="1" dirty="0">
                <a:solidFill>
                  <a:schemeClr val="bg1"/>
                </a:solidFill>
              </a:rPr>
              <a:t>2017:Q1 over 2016:Q1: 0.4%</a:t>
            </a:r>
            <a:br>
              <a:rPr lang="en-US" altLang="en-US" sz="1400" b="1" dirty="0">
                <a:solidFill>
                  <a:schemeClr val="bg1"/>
                </a:solidFill>
              </a:rPr>
            </a:br>
            <a:r>
              <a:rPr lang="en-US" altLang="en-US" sz="1400" b="1" dirty="0">
                <a:solidFill>
                  <a:schemeClr val="bg1"/>
                </a:solidFill>
              </a:rPr>
              <a:t>2018:Q1 over 2017:Q1: 1.9%</a:t>
            </a:r>
          </a:p>
        </p:txBody>
      </p:sp>
      <p:sp>
        <p:nvSpPr>
          <p:cNvPr id="3" name="TextBox 2"/>
          <p:cNvSpPr txBox="1"/>
          <p:nvPr/>
        </p:nvSpPr>
        <p:spPr>
          <a:xfrm>
            <a:off x="8016949" y="1760112"/>
            <a:ext cx="850604"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12,631</a:t>
            </a:r>
          </a:p>
        </p:txBody>
      </p:sp>
    </p:spTree>
    <p:extLst>
      <p:ext uri="{BB962C8B-B14F-4D97-AF65-F5344CB8AC3E}">
        <p14:creationId xmlns:p14="http://schemas.microsoft.com/office/powerpoint/2010/main" val="3121297438"/>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23</a:t>
            </a:fld>
            <a:endParaRPr lang="en-US" sz="900"/>
          </a:p>
        </p:txBody>
      </p:sp>
      <p:sp>
        <p:nvSpPr>
          <p:cNvPr id="19462" name="Rectangle 7"/>
          <p:cNvSpPr>
            <a:spLocks noGrp="1" noChangeArrowheads="1"/>
          </p:cNvSpPr>
          <p:nvPr>
            <p:ph type="title" idx="4294967295"/>
          </p:nvPr>
        </p:nvSpPr>
        <p:spPr>
          <a:xfrm>
            <a:off x="556723" y="325555"/>
            <a:ext cx="8219709" cy="560388"/>
          </a:xfrm>
        </p:spPr>
        <p:txBody>
          <a:bodyPr/>
          <a:lstStyle/>
          <a:p>
            <a:r>
              <a:rPr lang="en-US" sz="2800" dirty="0"/>
              <a:t>Construction Employment, 2010:Q1—2018:Q1</a:t>
            </a:r>
          </a:p>
        </p:txBody>
      </p:sp>
      <p:sp>
        <p:nvSpPr>
          <p:cNvPr id="19463" name="Text Box 5"/>
          <p:cNvSpPr txBox="1">
            <a:spLocks noChangeArrowheads="1"/>
          </p:cNvSpPr>
          <p:nvPr/>
        </p:nvSpPr>
        <p:spPr bwMode="auto">
          <a:xfrm>
            <a:off x="556723" y="6467858"/>
            <a:ext cx="6670553"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a:t>
            </a:r>
            <a:br>
              <a:rPr lang="en-US" sz="1100" dirty="0"/>
            </a:br>
            <a:r>
              <a:rPr lang="en-US" sz="1100" dirty="0"/>
              <a:t>Sources: US Bureau of Labor Statistics at </a:t>
            </a:r>
            <a:r>
              <a:rPr lang="en-US" sz="1100" dirty="0">
                <a:hlinkClick r:id="rId3"/>
              </a:rPr>
              <a:t>http://data.bls.gov</a:t>
            </a:r>
            <a:r>
              <a:rPr lang="en-US" sz="1100" dirty="0"/>
              <a:t>; Insurance Information Institute.</a:t>
            </a:r>
          </a:p>
        </p:txBody>
      </p:sp>
      <p:graphicFrame>
        <p:nvGraphicFramePr>
          <p:cNvPr id="2" name="Object 8"/>
          <p:cNvGraphicFramePr>
            <a:graphicFrameLocks noChangeAspect="1"/>
          </p:cNvGraphicFramePr>
          <p:nvPr>
            <p:extLst>
              <p:ext uri="{D42A27DB-BD31-4B8C-83A1-F6EECF244321}">
                <p14:modId xmlns:p14="http://schemas.microsoft.com/office/powerpoint/2010/main" val="2363811650"/>
              </p:ext>
            </p:extLst>
          </p:nvPr>
        </p:nvGraphicFramePr>
        <p:xfrm>
          <a:off x="286016" y="1522707"/>
          <a:ext cx="8397875"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88022" y="5901359"/>
            <a:ext cx="7977681"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a:solidFill>
                  <a:srgbClr val="FFFFFF"/>
                </a:solidFill>
              </a:rPr>
              <a:t>Construction and manufacturing employment</a:t>
            </a:r>
            <a:br>
              <a:rPr lang="en-US" sz="1650" b="1" dirty="0">
                <a:solidFill>
                  <a:srgbClr val="FFFFFF"/>
                </a:solidFill>
              </a:rPr>
            </a:br>
            <a:r>
              <a:rPr lang="en-US" sz="1650" b="1" dirty="0">
                <a:solidFill>
                  <a:srgbClr val="FFFFFF"/>
                </a:solidFill>
              </a:rPr>
              <a:t>constitute 1/3 of all workers comp payroll exposure.</a:t>
            </a:r>
          </a:p>
        </p:txBody>
      </p:sp>
      <p:sp>
        <p:nvSpPr>
          <p:cNvPr id="11" name="AutoShape 14"/>
          <p:cNvSpPr>
            <a:spLocks noChangeArrowheads="1"/>
          </p:cNvSpPr>
          <p:nvPr/>
        </p:nvSpPr>
        <p:spPr bwMode="blackWhite">
          <a:xfrm>
            <a:off x="1467293" y="1741889"/>
            <a:ext cx="2690037" cy="1841283"/>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Y-o-Y Growth rates</a:t>
            </a:r>
            <a:br>
              <a:rPr lang="en-US" altLang="en-US" sz="1400" b="1" u="sng" dirty="0">
                <a:solidFill>
                  <a:schemeClr val="bg1"/>
                </a:solidFill>
              </a:rPr>
            </a:br>
            <a:r>
              <a:rPr lang="en-US" altLang="en-US" sz="1400" b="1" dirty="0">
                <a:solidFill>
                  <a:schemeClr val="bg1"/>
                </a:solidFill>
              </a:rPr>
              <a:t>2011:Q1 over 2010:Q1: -1.1%</a:t>
            </a:r>
            <a:br>
              <a:rPr lang="en-US" altLang="en-US" sz="1400" b="1" dirty="0">
                <a:solidFill>
                  <a:schemeClr val="bg1"/>
                </a:solidFill>
              </a:rPr>
            </a:br>
            <a:r>
              <a:rPr lang="en-US" altLang="en-US" sz="1400" b="1" dirty="0">
                <a:solidFill>
                  <a:schemeClr val="bg1"/>
                </a:solidFill>
              </a:rPr>
              <a:t>2012:Q1 over 2011:Q1: 2.7%</a:t>
            </a:r>
            <a:br>
              <a:rPr lang="en-US" altLang="en-US" sz="1400" b="1" dirty="0">
                <a:solidFill>
                  <a:schemeClr val="bg1"/>
                </a:solidFill>
              </a:rPr>
            </a:br>
            <a:r>
              <a:rPr lang="en-US" altLang="en-US" sz="1400" b="1" dirty="0">
                <a:solidFill>
                  <a:schemeClr val="bg1"/>
                </a:solidFill>
              </a:rPr>
              <a:t>2013:Q1 over 2012:Q1: 3.1%</a:t>
            </a:r>
            <a:br>
              <a:rPr lang="en-US" altLang="en-US" sz="1400" b="1" dirty="0">
                <a:solidFill>
                  <a:schemeClr val="bg1"/>
                </a:solidFill>
              </a:rPr>
            </a:br>
            <a:r>
              <a:rPr lang="en-US" altLang="en-US" sz="1400" b="1" dirty="0">
                <a:solidFill>
                  <a:schemeClr val="bg1"/>
                </a:solidFill>
              </a:rPr>
              <a:t>2014:Q1 over 2013:Q1: 4.1%</a:t>
            </a:r>
            <a:br>
              <a:rPr lang="en-US" altLang="en-US" sz="1400" b="1" dirty="0">
                <a:solidFill>
                  <a:schemeClr val="bg1"/>
                </a:solidFill>
              </a:rPr>
            </a:br>
            <a:r>
              <a:rPr lang="en-US" altLang="en-US" sz="1400" b="1" dirty="0">
                <a:solidFill>
                  <a:schemeClr val="bg1"/>
                </a:solidFill>
              </a:rPr>
              <a:t>2015:Q1 over 2014:Q1: 4.9%</a:t>
            </a:r>
            <a:br>
              <a:rPr lang="en-US" altLang="en-US" sz="1400" b="1" dirty="0">
                <a:solidFill>
                  <a:schemeClr val="bg1"/>
                </a:solidFill>
              </a:rPr>
            </a:br>
            <a:r>
              <a:rPr lang="en-US" altLang="en-US" sz="1400" b="1" dirty="0">
                <a:solidFill>
                  <a:schemeClr val="bg1"/>
                </a:solidFill>
              </a:rPr>
              <a:t>2016:Q1 over 2015:Q1: 5.5%</a:t>
            </a:r>
            <a:br>
              <a:rPr lang="en-US" altLang="en-US" sz="1400" b="1" dirty="0">
                <a:solidFill>
                  <a:schemeClr val="bg1"/>
                </a:solidFill>
              </a:rPr>
            </a:br>
            <a:r>
              <a:rPr lang="en-US" altLang="en-US" sz="1400" b="1" dirty="0">
                <a:solidFill>
                  <a:schemeClr val="bg1"/>
                </a:solidFill>
              </a:rPr>
              <a:t>2017:Q1 over 2016:Q1: 3.5%</a:t>
            </a:r>
            <a:br>
              <a:rPr lang="en-US" altLang="en-US" sz="1400" b="1" dirty="0">
                <a:solidFill>
                  <a:schemeClr val="bg1"/>
                </a:solidFill>
              </a:rPr>
            </a:br>
            <a:r>
              <a:rPr lang="en-US" altLang="en-US" sz="1400" b="1" dirty="0">
                <a:solidFill>
                  <a:schemeClr val="bg1"/>
                </a:solidFill>
              </a:rPr>
              <a:t>2018:Q1 over 2017:Q1: 3.4%</a:t>
            </a:r>
          </a:p>
        </p:txBody>
      </p:sp>
    </p:spTree>
    <p:extLst>
      <p:ext uri="{BB962C8B-B14F-4D97-AF65-F5344CB8AC3E}">
        <p14:creationId xmlns:p14="http://schemas.microsoft.com/office/powerpoint/2010/main" val="114813651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24</a:t>
            </a:fld>
            <a:endParaRPr lang="en-US" sz="900"/>
          </a:p>
        </p:txBody>
      </p:sp>
      <p:sp>
        <p:nvSpPr>
          <p:cNvPr id="19462" name="Rectangle 7"/>
          <p:cNvSpPr>
            <a:spLocks noGrp="1" noChangeArrowheads="1"/>
          </p:cNvSpPr>
          <p:nvPr>
            <p:ph type="title" idx="4294967295"/>
          </p:nvPr>
        </p:nvSpPr>
        <p:spPr>
          <a:xfrm>
            <a:off x="556723" y="325555"/>
            <a:ext cx="8219709" cy="560388"/>
          </a:xfrm>
        </p:spPr>
        <p:txBody>
          <a:bodyPr/>
          <a:lstStyle/>
          <a:p>
            <a:r>
              <a:rPr lang="en-US" sz="2800" dirty="0"/>
              <a:t>Coal Mining Employment, 2010:Q1—2018:Q1</a:t>
            </a:r>
          </a:p>
        </p:txBody>
      </p:sp>
      <p:sp>
        <p:nvSpPr>
          <p:cNvPr id="19463" name="Text Box 5"/>
          <p:cNvSpPr txBox="1">
            <a:spLocks noChangeArrowheads="1"/>
          </p:cNvSpPr>
          <p:nvPr/>
        </p:nvSpPr>
        <p:spPr bwMode="auto">
          <a:xfrm>
            <a:off x="556723" y="6467858"/>
            <a:ext cx="6670553"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a:t>
            </a:r>
            <a:br>
              <a:rPr lang="en-US" sz="1100" dirty="0"/>
            </a:br>
            <a:r>
              <a:rPr lang="en-US" sz="1100" dirty="0"/>
              <a:t>Sources: US Bureau of Labor Statistics at </a:t>
            </a:r>
            <a:r>
              <a:rPr lang="en-US" sz="1100" dirty="0">
                <a:hlinkClick r:id="rId3"/>
              </a:rPr>
              <a:t>http://data.bls.gov</a:t>
            </a:r>
            <a:r>
              <a:rPr lang="en-US" sz="1100" dirty="0"/>
              <a:t>; Insurance Information Institute.</a:t>
            </a:r>
          </a:p>
        </p:txBody>
      </p:sp>
      <p:graphicFrame>
        <p:nvGraphicFramePr>
          <p:cNvPr id="2" name="Object 8"/>
          <p:cNvGraphicFramePr>
            <a:graphicFrameLocks noChangeAspect="1"/>
          </p:cNvGraphicFramePr>
          <p:nvPr>
            <p:extLst>
              <p:ext uri="{D42A27DB-BD31-4B8C-83A1-F6EECF244321}">
                <p14:modId xmlns:p14="http://schemas.microsoft.com/office/powerpoint/2010/main" val="2024192945"/>
              </p:ext>
            </p:extLst>
          </p:nvPr>
        </p:nvGraphicFramePr>
        <p:xfrm>
          <a:off x="286016" y="1522707"/>
          <a:ext cx="8397875"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88022" y="5901359"/>
            <a:ext cx="7977681"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a:solidFill>
                  <a:srgbClr val="FFFFFF"/>
                </a:solidFill>
              </a:rPr>
              <a:t>Construction and manufacturing employment</a:t>
            </a:r>
            <a:br>
              <a:rPr lang="en-US" sz="1650" b="1" dirty="0">
                <a:solidFill>
                  <a:srgbClr val="FFFFFF"/>
                </a:solidFill>
              </a:rPr>
            </a:br>
            <a:r>
              <a:rPr lang="en-US" sz="1650" b="1" dirty="0">
                <a:solidFill>
                  <a:srgbClr val="FFFFFF"/>
                </a:solidFill>
              </a:rPr>
              <a:t>constitute 1/3 of all workers comp payroll exposure.</a:t>
            </a:r>
          </a:p>
        </p:txBody>
      </p:sp>
      <p:sp>
        <p:nvSpPr>
          <p:cNvPr id="3" name="TextBox 2"/>
          <p:cNvSpPr txBox="1"/>
          <p:nvPr/>
        </p:nvSpPr>
        <p:spPr>
          <a:xfrm>
            <a:off x="8176437" y="3923838"/>
            <a:ext cx="59542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52.3</a:t>
            </a:r>
          </a:p>
        </p:txBody>
      </p:sp>
      <p:sp>
        <p:nvSpPr>
          <p:cNvPr id="11" name="AutoShape 14"/>
          <p:cNvSpPr>
            <a:spLocks noChangeArrowheads="1"/>
          </p:cNvSpPr>
          <p:nvPr/>
        </p:nvSpPr>
        <p:spPr bwMode="blackWhite">
          <a:xfrm>
            <a:off x="1190847" y="3124121"/>
            <a:ext cx="2785730" cy="1841283"/>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Y-o-Y Growth rates</a:t>
            </a:r>
            <a:br>
              <a:rPr lang="en-US" altLang="en-US" sz="1400" b="1" u="sng" dirty="0">
                <a:solidFill>
                  <a:schemeClr val="bg1"/>
                </a:solidFill>
              </a:rPr>
            </a:br>
            <a:r>
              <a:rPr lang="en-US" altLang="en-US" sz="1400" b="1" dirty="0">
                <a:solidFill>
                  <a:schemeClr val="bg1"/>
                </a:solidFill>
              </a:rPr>
              <a:t>2011:Q1 over 2010:Q1: 6.7%</a:t>
            </a:r>
            <a:br>
              <a:rPr lang="en-US" altLang="en-US" sz="1400" b="1" dirty="0">
                <a:solidFill>
                  <a:schemeClr val="bg1"/>
                </a:solidFill>
              </a:rPr>
            </a:br>
            <a:r>
              <a:rPr lang="en-US" altLang="en-US" sz="1400" b="1" dirty="0">
                <a:solidFill>
                  <a:schemeClr val="bg1"/>
                </a:solidFill>
              </a:rPr>
              <a:t>2012:Q1 over 2011:Q1: 5.3%</a:t>
            </a:r>
            <a:br>
              <a:rPr lang="en-US" altLang="en-US" sz="1400" b="1" dirty="0">
                <a:solidFill>
                  <a:schemeClr val="bg1"/>
                </a:solidFill>
              </a:rPr>
            </a:br>
            <a:r>
              <a:rPr lang="en-US" altLang="en-US" sz="1400" b="1" dirty="0">
                <a:solidFill>
                  <a:schemeClr val="bg1"/>
                </a:solidFill>
              </a:rPr>
              <a:t>2013:Q1 over 2012:Q1: -10.5%</a:t>
            </a:r>
            <a:br>
              <a:rPr lang="en-US" altLang="en-US" sz="1400" b="1" dirty="0">
                <a:solidFill>
                  <a:schemeClr val="bg1"/>
                </a:solidFill>
              </a:rPr>
            </a:br>
            <a:r>
              <a:rPr lang="en-US" altLang="en-US" sz="1400" b="1" dirty="0">
                <a:solidFill>
                  <a:schemeClr val="bg1"/>
                </a:solidFill>
              </a:rPr>
              <a:t>2014:Q1 over 2013:Q1: -7.4%</a:t>
            </a:r>
            <a:br>
              <a:rPr lang="en-US" altLang="en-US" sz="1400" b="1" dirty="0">
                <a:solidFill>
                  <a:schemeClr val="bg1"/>
                </a:solidFill>
              </a:rPr>
            </a:br>
            <a:r>
              <a:rPr lang="en-US" altLang="en-US" sz="1400" b="1" dirty="0">
                <a:solidFill>
                  <a:schemeClr val="bg1"/>
                </a:solidFill>
              </a:rPr>
              <a:t>2015:Q1 over 2014:Q1: -7.6%</a:t>
            </a:r>
            <a:br>
              <a:rPr lang="en-US" altLang="en-US" sz="1400" b="1" dirty="0">
                <a:solidFill>
                  <a:schemeClr val="bg1"/>
                </a:solidFill>
              </a:rPr>
            </a:br>
            <a:r>
              <a:rPr lang="en-US" altLang="en-US" sz="1400" b="1" dirty="0">
                <a:solidFill>
                  <a:schemeClr val="bg1"/>
                </a:solidFill>
              </a:rPr>
              <a:t>2016:Q1 over 2015:Q1: -23.5%</a:t>
            </a:r>
            <a:br>
              <a:rPr lang="en-US" altLang="en-US" sz="1400" b="1" dirty="0">
                <a:solidFill>
                  <a:schemeClr val="bg1"/>
                </a:solidFill>
              </a:rPr>
            </a:br>
            <a:r>
              <a:rPr lang="en-US" altLang="en-US" sz="1400" b="1" dirty="0">
                <a:solidFill>
                  <a:schemeClr val="bg1"/>
                </a:solidFill>
              </a:rPr>
              <a:t>2017:Q1 over 2016:Q1: -1.7%</a:t>
            </a:r>
            <a:br>
              <a:rPr lang="en-US" altLang="en-US" sz="1400" b="1" dirty="0">
                <a:solidFill>
                  <a:schemeClr val="bg1"/>
                </a:solidFill>
              </a:rPr>
            </a:br>
            <a:r>
              <a:rPr lang="en-US" altLang="en-US" sz="1400" b="1" dirty="0">
                <a:solidFill>
                  <a:schemeClr val="bg1"/>
                </a:solidFill>
              </a:rPr>
              <a:t>2018:Q1 over 2017:Q1: 2.1%</a:t>
            </a:r>
          </a:p>
        </p:txBody>
      </p:sp>
    </p:spTree>
    <p:extLst>
      <p:ext uri="{BB962C8B-B14F-4D97-AF65-F5344CB8AC3E}">
        <p14:creationId xmlns:p14="http://schemas.microsoft.com/office/powerpoint/2010/main" val="884274839"/>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25</a:t>
            </a:fld>
            <a:endParaRPr lang="en-US" sz="900" dirty="0">
              <a:solidFill>
                <a:schemeClr val="bg1"/>
              </a:solidFill>
            </a:endParaRPr>
          </a:p>
        </p:txBody>
      </p:sp>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P/C Insurance Industry:</a:t>
            </a:r>
          </a:p>
          <a:p>
            <a:pPr algn="ctr" defTabSz="114300">
              <a:lnSpc>
                <a:spcPct val="95000"/>
              </a:lnSpc>
              <a:spcBef>
                <a:spcPct val="25000"/>
              </a:spcBef>
            </a:pPr>
            <a:r>
              <a:rPr lang="en-US" sz="4000" b="1" i="1" dirty="0">
                <a:solidFill>
                  <a:srgbClr val="FFFFFF"/>
                </a:solidFill>
              </a:rPr>
              <a:t>Financial Update</a:t>
            </a:r>
          </a:p>
        </p:txBody>
      </p:sp>
      <p:sp>
        <p:nvSpPr>
          <p:cNvPr id="1940487" name="Rectangle 7"/>
          <p:cNvSpPr>
            <a:spLocks noChangeArrowheads="1"/>
          </p:cNvSpPr>
          <p:nvPr/>
        </p:nvSpPr>
        <p:spPr bwMode="auto">
          <a:xfrm>
            <a:off x="596900" y="3952875"/>
            <a:ext cx="8020050" cy="5909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dirty="0">
                <a:solidFill>
                  <a:srgbClr val="225A7A"/>
                </a:solidFill>
              </a:rPr>
              <a:t>2017 Was a Tough Year</a:t>
            </a:r>
          </a:p>
        </p:txBody>
      </p:sp>
      <p:sp>
        <p:nvSpPr>
          <p:cNvPr id="7" name="Date Placeholder 6"/>
          <p:cNvSpPr>
            <a:spLocks noGrp="1"/>
          </p:cNvSpPr>
          <p:nvPr>
            <p:ph type="dt" sz="quarter" idx="10"/>
          </p:nvPr>
        </p:nvSpPr>
        <p:spPr/>
        <p:txBody>
          <a:bodyPr/>
          <a:lstStyle/>
          <a:p>
            <a:pPr>
              <a:defRPr/>
            </a:pPr>
            <a:fld id="{AA3A33A4-6075-471E-B141-5AA574969F1D}" type="slidenum">
              <a:rPr lang="en-US" smtClean="0"/>
              <a:t>25</a:t>
            </a:fld>
            <a:endParaRPr lang="en-US" dirty="0"/>
          </a:p>
        </p:txBody>
      </p:sp>
    </p:spTree>
    <p:extLst>
      <p:ext uri="{BB962C8B-B14F-4D97-AF65-F5344CB8AC3E}">
        <p14:creationId xmlns:p14="http://schemas.microsoft.com/office/powerpoint/2010/main" val="33128314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6073254" y="1807535"/>
            <a:ext cx="675564" cy="31536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33" name="Rectangle 32"/>
          <p:cNvSpPr/>
          <p:nvPr/>
        </p:nvSpPr>
        <p:spPr>
          <a:xfrm>
            <a:off x="3370997" y="1807535"/>
            <a:ext cx="679456" cy="31536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32" name="Rectangle 31"/>
          <p:cNvSpPr/>
          <p:nvPr/>
        </p:nvSpPr>
        <p:spPr>
          <a:xfrm>
            <a:off x="1856096" y="1807535"/>
            <a:ext cx="682388" cy="31536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40297" name="Rectangle 3"/>
          <p:cNvSpPr>
            <a:spLocks noGrp="1" noChangeArrowheads="1"/>
          </p:cNvSpPr>
          <p:nvPr>
            <p:ph type="title"/>
          </p:nvPr>
        </p:nvSpPr>
        <p:spPr/>
        <p:txBody>
          <a:bodyPr/>
          <a:lstStyle/>
          <a:p>
            <a:r>
              <a:rPr lang="en-US" altLang="en-US" dirty="0"/>
              <a:t>Net Premium Growth (All P/C Lines): </a:t>
            </a:r>
            <a:br>
              <a:rPr lang="en-US" altLang="en-US" dirty="0"/>
            </a:br>
            <a:r>
              <a:rPr lang="en-US" altLang="en-US" dirty="0"/>
              <a:t>Annual Change, 1971-2017</a:t>
            </a:r>
          </a:p>
        </p:txBody>
      </p:sp>
      <p:sp>
        <p:nvSpPr>
          <p:cNvPr id="6" name="Text Placeholder 5"/>
          <p:cNvSpPr>
            <a:spLocks noGrp="1"/>
          </p:cNvSpPr>
          <p:nvPr>
            <p:ph type="body" sz="quarter" idx="16"/>
          </p:nvPr>
        </p:nvSpPr>
        <p:spPr/>
        <p:txBody>
          <a:bodyPr/>
          <a:lstStyle/>
          <a:p>
            <a:r>
              <a:rPr lang="en-US" dirty="0"/>
              <a:t> </a:t>
            </a:r>
          </a:p>
          <a:p>
            <a:r>
              <a:rPr lang="en-US" dirty="0"/>
              <a:t>Shaded areas denote “hard market” periods</a:t>
            </a:r>
          </a:p>
          <a:p>
            <a:r>
              <a:rPr lang="en-US" dirty="0"/>
              <a:t>Sources:  A.M. Best (1971-2013), ISO (2014-17).</a:t>
            </a:r>
          </a:p>
        </p:txBody>
      </p:sp>
      <p:graphicFrame>
        <p:nvGraphicFramePr>
          <p:cNvPr id="23" name="Object 2"/>
          <p:cNvGraphicFramePr>
            <a:graphicFrameLocks noChangeAspect="1"/>
          </p:cNvGraphicFramePr>
          <p:nvPr>
            <p:extLst>
              <p:ext uri="{D42A27DB-BD31-4B8C-83A1-F6EECF244321}">
                <p14:modId xmlns:p14="http://schemas.microsoft.com/office/powerpoint/2010/main" val="182978833"/>
              </p:ext>
            </p:extLst>
          </p:nvPr>
        </p:nvGraphicFramePr>
        <p:xfrm>
          <a:off x="346384" y="1315370"/>
          <a:ext cx="8468432" cy="446567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p:cNvGrpSpPr/>
          <p:nvPr/>
        </p:nvGrpSpPr>
        <p:grpSpPr>
          <a:xfrm>
            <a:off x="7035687" y="2141244"/>
            <a:ext cx="1586183" cy="1818550"/>
            <a:chOff x="6999691" y="2608531"/>
            <a:chExt cx="1586183" cy="1818550"/>
          </a:xfrm>
        </p:grpSpPr>
        <p:cxnSp>
          <p:nvCxnSpPr>
            <p:cNvPr id="28" name="Straight Arrow Connector 27"/>
            <p:cNvCxnSpPr/>
            <p:nvPr/>
          </p:nvCxnSpPr>
          <p:spPr bwMode="gray">
            <a:xfrm rot="5400000">
              <a:off x="8213232" y="4152249"/>
              <a:ext cx="549664" cy="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9" name="PPTShape_1"/>
            <p:cNvSpPr>
              <a:spLocks noChangeArrowheads="1"/>
            </p:cNvSpPr>
            <p:nvPr/>
          </p:nvSpPr>
          <p:spPr bwMode="gray">
            <a:xfrm>
              <a:off x="6999691" y="2608531"/>
              <a:ext cx="1586183" cy="1510304"/>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fr-FR" sz="1600" b="1" dirty="0">
                  <a:solidFill>
                    <a:schemeClr val="bg1"/>
                  </a:solidFill>
                  <a:cs typeface="Arial" charset="0"/>
                </a:rPr>
                <a:t>2017: 4.6% 2016: 2.7%</a:t>
              </a:r>
              <a:br>
                <a:rPr lang="fr-FR" sz="1600" b="1" dirty="0">
                  <a:solidFill>
                    <a:schemeClr val="bg1"/>
                  </a:solidFill>
                  <a:cs typeface="Arial" charset="0"/>
                </a:rPr>
              </a:br>
              <a:r>
                <a:rPr lang="fr-FR" sz="1600" b="1" dirty="0">
                  <a:solidFill>
                    <a:schemeClr val="bg1"/>
                  </a:solidFill>
                  <a:cs typeface="Arial" charset="0"/>
                </a:rPr>
                <a:t>2015: 3.4%</a:t>
              </a:r>
            </a:p>
            <a:p>
              <a:pPr algn="ctr" eaLnBrk="0" fontAlgn="base" hangingPunct="0">
                <a:lnSpc>
                  <a:spcPct val="90000"/>
                </a:lnSpc>
                <a:spcAft>
                  <a:spcPct val="0"/>
                </a:spcAft>
                <a:buClr>
                  <a:srgbClr val="FFFFFF"/>
                </a:buClr>
                <a:buFont typeface="Wingdings" pitchFamily="2" charset="2"/>
                <a:buNone/>
              </a:pPr>
              <a:r>
                <a:rPr lang="fr-FR" sz="1600" b="1" dirty="0">
                  <a:solidFill>
                    <a:schemeClr val="bg1"/>
                  </a:solidFill>
                  <a:cs typeface="Arial" charset="0"/>
                </a:rPr>
                <a:t>2014: 4.1%</a:t>
              </a:r>
            </a:p>
            <a:p>
              <a:pPr algn="ctr" eaLnBrk="0" fontAlgn="base" hangingPunct="0">
                <a:lnSpc>
                  <a:spcPct val="90000"/>
                </a:lnSpc>
                <a:spcAft>
                  <a:spcPct val="0"/>
                </a:spcAft>
                <a:buClr>
                  <a:srgbClr val="FFFFFF"/>
                </a:buClr>
                <a:buFont typeface="Wingdings" pitchFamily="2" charset="2"/>
                <a:buNone/>
              </a:pPr>
              <a:r>
                <a:rPr lang="fr-FR" sz="1600" b="1" dirty="0">
                  <a:solidFill>
                    <a:schemeClr val="bg1"/>
                  </a:solidFill>
                  <a:cs typeface="Arial" charset="0"/>
                </a:rPr>
                <a:t>2013: 4.4%</a:t>
              </a:r>
            </a:p>
            <a:p>
              <a:pPr algn="ctr" eaLnBrk="0" fontAlgn="base" hangingPunct="0">
                <a:lnSpc>
                  <a:spcPct val="90000"/>
                </a:lnSpc>
                <a:spcAft>
                  <a:spcPct val="0"/>
                </a:spcAft>
                <a:buClr>
                  <a:srgbClr val="FFFFFF"/>
                </a:buClr>
                <a:buFont typeface="Wingdings" pitchFamily="2" charset="2"/>
                <a:buNone/>
              </a:pPr>
              <a:r>
                <a:rPr lang="fr-FR" sz="1600" b="1" dirty="0">
                  <a:solidFill>
                    <a:schemeClr val="bg1"/>
                  </a:solidFill>
                  <a:cs typeface="Arial" charset="0"/>
                </a:rPr>
                <a:t>2012: 4.2%</a:t>
              </a:r>
            </a:p>
          </p:txBody>
        </p:sp>
      </p:grpSp>
      <p:sp>
        <p:nvSpPr>
          <p:cNvPr id="31" name="TextBox 30"/>
          <p:cNvSpPr txBox="1"/>
          <p:nvPr/>
        </p:nvSpPr>
        <p:spPr>
          <a:xfrm>
            <a:off x="1663760" y="1332972"/>
            <a:ext cx="1067060" cy="235106"/>
          </a:xfrm>
          <a:prstGeom prst="rect">
            <a:avLst/>
          </a:prstGeom>
          <a:noFill/>
        </p:spPr>
        <p:txBody>
          <a:bodyPr wrap="square" rtlCol="0">
            <a:noAutofit/>
          </a:bodyPr>
          <a:lstStyle/>
          <a:p>
            <a:pPr algn="ctr">
              <a:lnSpc>
                <a:spcPct val="90000"/>
              </a:lnSpc>
              <a:spcBef>
                <a:spcPts val="1200"/>
              </a:spcBef>
              <a:buClr>
                <a:srgbClr val="337DBE"/>
              </a:buClr>
              <a:buSzPct val="77000"/>
            </a:pPr>
            <a:r>
              <a:rPr lang="en-US" sz="1400" b="1" dirty="0"/>
              <a:t>1975</a:t>
            </a:r>
            <a:r>
              <a:rPr lang="en-US" sz="1400" b="1" dirty="0">
                <a:latin typeface="Arial"/>
                <a:cs typeface="Arial"/>
              </a:rPr>
              <a:t>–</a:t>
            </a:r>
            <a:r>
              <a:rPr lang="en-US" sz="1400" b="1" dirty="0"/>
              <a:t>78</a:t>
            </a:r>
          </a:p>
        </p:txBody>
      </p:sp>
      <p:sp>
        <p:nvSpPr>
          <p:cNvPr id="34" name="TextBox 33"/>
          <p:cNvSpPr txBox="1"/>
          <p:nvPr/>
        </p:nvSpPr>
        <p:spPr>
          <a:xfrm>
            <a:off x="3177195" y="1315562"/>
            <a:ext cx="1067060" cy="235106"/>
          </a:xfrm>
          <a:prstGeom prst="rect">
            <a:avLst/>
          </a:prstGeom>
          <a:noFill/>
        </p:spPr>
        <p:txBody>
          <a:bodyPr wrap="square" rtlCol="0">
            <a:noAutofit/>
          </a:bodyPr>
          <a:lstStyle/>
          <a:p>
            <a:pPr algn="ctr">
              <a:lnSpc>
                <a:spcPct val="90000"/>
              </a:lnSpc>
              <a:spcBef>
                <a:spcPts val="1200"/>
              </a:spcBef>
              <a:buClr>
                <a:srgbClr val="337DBE"/>
              </a:buClr>
              <a:buSzPct val="77000"/>
            </a:pPr>
            <a:r>
              <a:rPr lang="en-US" sz="1400" b="1" dirty="0"/>
              <a:t>1984</a:t>
            </a:r>
            <a:r>
              <a:rPr lang="en-US" sz="1400" b="1" dirty="0">
                <a:latin typeface="Arial"/>
                <a:cs typeface="Arial"/>
              </a:rPr>
              <a:t>–</a:t>
            </a:r>
            <a:r>
              <a:rPr lang="en-US" sz="1400" b="1" dirty="0"/>
              <a:t>87</a:t>
            </a:r>
          </a:p>
        </p:txBody>
      </p:sp>
      <p:sp>
        <p:nvSpPr>
          <p:cNvPr id="36" name="TextBox 35"/>
          <p:cNvSpPr txBox="1"/>
          <p:nvPr/>
        </p:nvSpPr>
        <p:spPr>
          <a:xfrm>
            <a:off x="5869233" y="1325838"/>
            <a:ext cx="1026714" cy="235106"/>
          </a:xfrm>
          <a:prstGeom prst="rect">
            <a:avLst/>
          </a:prstGeom>
          <a:noFill/>
        </p:spPr>
        <p:txBody>
          <a:bodyPr wrap="square" rtlCol="0">
            <a:noAutofit/>
          </a:bodyPr>
          <a:lstStyle/>
          <a:p>
            <a:pPr algn="ctr">
              <a:lnSpc>
                <a:spcPct val="90000"/>
              </a:lnSpc>
              <a:spcBef>
                <a:spcPts val="1200"/>
              </a:spcBef>
              <a:buClr>
                <a:srgbClr val="337DBE"/>
              </a:buClr>
              <a:buSzPct val="77000"/>
            </a:pPr>
            <a:r>
              <a:rPr lang="en-US" sz="1400" b="1" dirty="0"/>
              <a:t>2000</a:t>
            </a:r>
            <a:r>
              <a:rPr lang="en-US" sz="1400" b="1" dirty="0">
                <a:latin typeface="Arial"/>
                <a:cs typeface="Arial"/>
              </a:rPr>
              <a:t>–</a:t>
            </a:r>
            <a:r>
              <a:rPr lang="en-US" sz="1400" b="1" dirty="0"/>
              <a:t>03</a:t>
            </a:r>
          </a:p>
        </p:txBody>
      </p:sp>
      <p:sp>
        <p:nvSpPr>
          <p:cNvPr id="19" name="PPTShape_1"/>
          <p:cNvSpPr>
            <a:spLocks noChangeArrowheads="1"/>
          </p:cNvSpPr>
          <p:nvPr/>
        </p:nvSpPr>
        <p:spPr bwMode="gray">
          <a:xfrm>
            <a:off x="1195754" y="5733784"/>
            <a:ext cx="7526215" cy="63334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2000" b="1" dirty="0">
                <a:cs typeface="Arial" charset="0"/>
              </a:rPr>
              <a:t>Net Written Premiums rose 4.6% in 2017,</a:t>
            </a:r>
            <a:br>
              <a:rPr lang="en-US" sz="2000" b="1" dirty="0">
                <a:cs typeface="Arial" charset="0"/>
              </a:rPr>
            </a:br>
            <a:r>
              <a:rPr lang="en-US" sz="2000" b="1" dirty="0">
                <a:cs typeface="Arial" charset="0"/>
              </a:rPr>
              <a:t>the best one-year gain since 2003.</a:t>
            </a:r>
          </a:p>
        </p:txBody>
      </p:sp>
    </p:spTree>
    <p:custDataLst>
      <p:tags r:id="rId1"/>
    </p:custDataLst>
    <p:extLst>
      <p:ext uri="{BB962C8B-B14F-4D97-AF65-F5344CB8AC3E}">
        <p14:creationId xmlns:p14="http://schemas.microsoft.com/office/powerpoint/2010/main" val="2384977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Commercial &amp; Personal Lines NPW Growth:</a:t>
            </a:r>
            <a:br>
              <a:rPr lang="en-US" dirty="0"/>
            </a:br>
            <a:r>
              <a:rPr lang="en-US" dirty="0"/>
              <a:t>1996-2017</a:t>
            </a:r>
          </a:p>
        </p:txBody>
      </p:sp>
      <p:sp>
        <p:nvSpPr>
          <p:cNvPr id="7" name="Text Placeholder 6"/>
          <p:cNvSpPr>
            <a:spLocks noGrp="1"/>
          </p:cNvSpPr>
          <p:nvPr>
            <p:ph type="body" sz="quarter" idx="16"/>
          </p:nvPr>
        </p:nvSpPr>
        <p:spPr/>
        <p:txBody>
          <a:bodyPr/>
          <a:lstStyle/>
          <a:p>
            <a:r>
              <a:rPr lang="en-US" sz="1100" dirty="0"/>
              <a:t>Note: Data include state funds beginning in 1998.</a:t>
            </a:r>
          </a:p>
          <a:p>
            <a:r>
              <a:rPr lang="en-US" sz="1100" dirty="0"/>
              <a:t>Sources: A.M. Best; Insurance Information Institute.</a:t>
            </a:r>
          </a:p>
        </p:txBody>
      </p:sp>
      <p:graphicFrame>
        <p:nvGraphicFramePr>
          <p:cNvPr id="23" name="Object 2"/>
          <p:cNvGraphicFramePr>
            <a:graphicFrameLocks noChangeAspect="1"/>
          </p:cNvGraphicFramePr>
          <p:nvPr>
            <p:extLst>
              <p:ext uri="{D42A27DB-BD31-4B8C-83A1-F6EECF244321}">
                <p14:modId xmlns:p14="http://schemas.microsoft.com/office/powerpoint/2010/main" val="483088611"/>
              </p:ext>
            </p:extLst>
          </p:nvPr>
        </p:nvGraphicFramePr>
        <p:xfrm>
          <a:off x="388698" y="1250878"/>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26" name="AutoShape 5"/>
          <p:cNvSpPr>
            <a:spLocks noChangeArrowheads="1"/>
          </p:cNvSpPr>
          <p:nvPr/>
        </p:nvSpPr>
        <p:spPr bwMode="gray">
          <a:xfrm>
            <a:off x="958362" y="5650877"/>
            <a:ext cx="7811820" cy="608252"/>
          </a:xfrm>
          <a:prstGeom prst="snip1Rect">
            <a:avLst/>
          </a:prstGeom>
          <a:solidFill>
            <a:schemeClr val="accent2"/>
          </a:solidFill>
          <a:ln w="28575" algn="ctr">
            <a:noFill/>
            <a:miter lim="800000"/>
            <a:headEnd/>
            <a:tailEnd/>
          </a:ln>
        </p:spPr>
        <p:txBody>
          <a:bodyPr tIns="0" bIns="4572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Commercial Lines is Prone to</a:t>
            </a:r>
            <a:br>
              <a:rPr lang="en-US" sz="2000" b="1" dirty="0">
                <a:solidFill>
                  <a:schemeClr val="bg1"/>
                </a:solidFill>
              </a:rPr>
            </a:br>
            <a:r>
              <a:rPr lang="en-US" sz="2000" b="1" dirty="0">
                <a:solidFill>
                  <a:schemeClr val="bg1"/>
                </a:solidFill>
              </a:rPr>
              <a:t>Much More Cyclical Volatility Than Personal Lines. </a:t>
            </a:r>
          </a:p>
        </p:txBody>
      </p:sp>
      <p:sp>
        <p:nvSpPr>
          <p:cNvPr id="2" name="TextBox 1"/>
          <p:cNvSpPr txBox="1"/>
          <p:nvPr/>
        </p:nvSpPr>
        <p:spPr>
          <a:xfrm>
            <a:off x="8234099" y="3902777"/>
            <a:ext cx="633456"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3.3%</a:t>
            </a:r>
          </a:p>
        </p:txBody>
      </p:sp>
      <p:sp>
        <p:nvSpPr>
          <p:cNvPr id="8" name="TextBox 7"/>
          <p:cNvSpPr txBox="1"/>
          <p:nvPr/>
        </p:nvSpPr>
        <p:spPr>
          <a:xfrm>
            <a:off x="8091629" y="3197484"/>
            <a:ext cx="663674"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6.7%</a:t>
            </a:r>
          </a:p>
        </p:txBody>
      </p:sp>
    </p:spTree>
    <p:custDataLst>
      <p:tags r:id="rId1"/>
    </p:custDataLst>
    <p:extLst>
      <p:ext uri="{BB962C8B-B14F-4D97-AF65-F5344CB8AC3E}">
        <p14:creationId xmlns:p14="http://schemas.microsoft.com/office/powerpoint/2010/main" val="3898996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Underwriting Performance</a:t>
            </a:r>
            <a:br>
              <a:rPr lang="en-US" dirty="0"/>
            </a:br>
            <a:endParaRPr lang="en-US" sz="2400" dirty="0"/>
          </a:p>
        </p:txBody>
      </p:sp>
    </p:spTree>
    <p:extLst>
      <p:ext uri="{BB962C8B-B14F-4D97-AF65-F5344CB8AC3E}">
        <p14:creationId xmlns:p14="http://schemas.microsoft.com/office/powerpoint/2010/main" val="24676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2959"/>
            <a:ext cx="8458200" cy="950976"/>
          </a:xfrm>
        </p:spPr>
        <p:txBody>
          <a:bodyPr/>
          <a:lstStyle/>
          <a:p>
            <a:r>
              <a:rPr lang="en-US" dirty="0"/>
              <a:t>Business Nonresidential Fixed Investment Tracks Commercial Property Premium Growth</a:t>
            </a:r>
          </a:p>
        </p:txBody>
      </p:sp>
      <p:sp>
        <p:nvSpPr>
          <p:cNvPr id="5" name="Text Placeholder 4"/>
          <p:cNvSpPr>
            <a:spLocks noGrp="1"/>
          </p:cNvSpPr>
          <p:nvPr>
            <p:ph type="body" sz="quarter" idx="16"/>
          </p:nvPr>
        </p:nvSpPr>
        <p:spPr/>
        <p:txBody>
          <a:bodyPr/>
          <a:lstStyle/>
          <a:p>
            <a:pPr>
              <a:lnSpc>
                <a:spcPct val="85000"/>
              </a:lnSpc>
              <a:spcBef>
                <a:spcPct val="25000"/>
              </a:spcBef>
              <a:buClr>
                <a:schemeClr val="accent2"/>
              </a:buClr>
            </a:pPr>
            <a:r>
              <a:rPr lang="en-US" altLang="en-US" dirty="0">
                <a:latin typeface="Arial" panose="020B0604020202020204" pitchFamily="34" charset="0"/>
              </a:rPr>
              <a:t>*Commercial property direct premiums written (fire, allied lines, CMP, inland marine, burglary and theft); business fixed investment (structures, equipment, and software).</a:t>
            </a:r>
          </a:p>
          <a:p>
            <a:pPr>
              <a:lnSpc>
                <a:spcPct val="85000"/>
              </a:lnSpc>
              <a:spcBef>
                <a:spcPct val="25000"/>
              </a:spcBef>
              <a:buClr>
                <a:schemeClr val="accent2"/>
              </a:buClr>
            </a:pPr>
            <a:r>
              <a:rPr lang="en-US" altLang="en-US" dirty="0"/>
              <a:t>Note: Recession indicated by gray shaded column. Data are seasonally adjusted annual rates.</a:t>
            </a:r>
          </a:p>
          <a:p>
            <a:pPr>
              <a:lnSpc>
                <a:spcPct val="85000"/>
              </a:lnSpc>
              <a:spcBef>
                <a:spcPct val="25000"/>
              </a:spcBef>
              <a:buClr>
                <a:schemeClr val="accent2"/>
              </a:buClr>
            </a:pPr>
            <a:r>
              <a:rPr lang="en-US" altLang="en-US" dirty="0"/>
              <a:t>Sources: </a:t>
            </a:r>
            <a:r>
              <a:rPr lang="en-US" altLang="en-US" dirty="0">
                <a:hlinkClick r:id="rId3"/>
              </a:rPr>
              <a:t>https://fred.stlouisfed.org/series/PNFI#0</a:t>
            </a:r>
            <a:r>
              <a:rPr lang="en-US" altLang="en-US" dirty="0"/>
              <a:t>; National Bureau of Economic Research (recession dates); Insurance Information Institute.</a:t>
            </a:r>
          </a:p>
        </p:txBody>
      </p:sp>
      <p:graphicFrame>
        <p:nvGraphicFramePr>
          <p:cNvPr id="4" name="Object 8"/>
          <p:cNvGraphicFramePr>
            <a:graphicFrameLocks noChangeAspect="1"/>
          </p:cNvGraphicFramePr>
          <p:nvPr>
            <p:extLst/>
          </p:nvPr>
        </p:nvGraphicFramePr>
        <p:xfrm>
          <a:off x="492063" y="1463176"/>
          <a:ext cx="7793669" cy="3632501"/>
        </p:xfrm>
        <a:graphic>
          <a:graphicData uri="http://schemas.openxmlformats.org/drawingml/2006/chart">
            <c:chart xmlns:c="http://schemas.openxmlformats.org/drawingml/2006/chart" xmlns:r="http://schemas.openxmlformats.org/officeDocument/2006/relationships" r:id="rId4"/>
          </a:graphicData>
        </a:graphic>
      </p:graphicFrame>
      <p:sp>
        <p:nvSpPr>
          <p:cNvPr id="20" name="Slide Number Placeholder 15"/>
          <p:cNvSpPr txBox="1">
            <a:spLocks/>
          </p:cNvSpPr>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2288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25717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29146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B87C8610-914A-4355-AF36-1B67D4861730}" type="slidenum">
              <a:rPr lang="en-US" altLang="en-US" smtClean="0"/>
              <a:pPr/>
              <a:t>29</a:t>
            </a:fld>
            <a:endParaRPr lang="en-US" altLang="en-US" dirty="0"/>
          </a:p>
        </p:txBody>
      </p:sp>
      <p:sp>
        <p:nvSpPr>
          <p:cNvPr id="23" name="Text Box 10"/>
          <p:cNvSpPr txBox="1">
            <a:spLocks noChangeArrowheads="1"/>
          </p:cNvSpPr>
          <p:nvPr/>
        </p:nvSpPr>
        <p:spPr bwMode="auto">
          <a:xfrm>
            <a:off x="495300" y="1300650"/>
            <a:ext cx="7281794" cy="246221"/>
          </a:xfrm>
          <a:prstGeom prst="rect">
            <a:avLst/>
          </a:prstGeom>
          <a:noFill/>
          <a:ln w="9525">
            <a:noFill/>
            <a:miter lim="800000"/>
            <a:headEnd/>
            <a:tailEnd/>
          </a:ln>
          <a:effectLst/>
        </p:spPr>
        <p:txBody>
          <a:bodyPr wrap="square" lIns="0" tIns="0" rIns="0" bIns="0" anchor="t" anchorCtr="0">
            <a:noAutofit/>
          </a:bodyPr>
          <a:lstStyle/>
          <a:p>
            <a:pPr>
              <a:lnSpc>
                <a:spcPct val="90000"/>
              </a:lnSpc>
              <a:spcBef>
                <a:spcPct val="20000"/>
              </a:spcBef>
            </a:pPr>
            <a:r>
              <a:rPr lang="en-US" altLang="en-US" sz="1600" b="1" dirty="0"/>
              <a:t>% change from same quarter, prior year </a:t>
            </a:r>
          </a:p>
        </p:txBody>
      </p:sp>
      <p:sp>
        <p:nvSpPr>
          <p:cNvPr id="24" name="TextBox 23"/>
          <p:cNvSpPr txBox="1"/>
          <p:nvPr/>
        </p:nvSpPr>
        <p:spPr>
          <a:xfrm>
            <a:off x="392748" y="4985858"/>
            <a:ext cx="7992300" cy="1278538"/>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Econometric forecasts of business fixed investment anticipate growth of 4.5%–7.0% in 2018 and at 2.5%–6.5% in 2019. </a:t>
            </a:r>
          </a:p>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Investment in structures, equipment, and software is expected to grow at least partly due to the provisions of the Tax Cuts and Jobs Act.</a:t>
            </a:r>
          </a:p>
        </p:txBody>
      </p:sp>
    </p:spTree>
    <p:extLst>
      <p:ext uri="{BB962C8B-B14F-4D97-AF65-F5344CB8AC3E}">
        <p14:creationId xmlns:p14="http://schemas.microsoft.com/office/powerpoint/2010/main" val="27892962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356616" y="632287"/>
            <a:ext cx="8468432" cy="679949"/>
          </a:xfrm>
        </p:spPr>
        <p:txBody>
          <a:bodyPr/>
          <a:lstStyle/>
          <a:p>
            <a:pPr algn="ctr"/>
            <a:r>
              <a:rPr lang="en-US" altLang="en-US" sz="2600" dirty="0"/>
              <a:t>The Economy Drives P/C Insurance Industry Premiums:</a:t>
            </a:r>
            <a:br>
              <a:rPr lang="en-US" altLang="en-US" sz="2600" dirty="0"/>
            </a:br>
            <a:r>
              <a:rPr lang="en-US" altLang="en-US" sz="1600" dirty="0"/>
              <a:t>Net Premium Growth (All P/C Lines) vs. Nominal GDP: Annual Change, 1971-2017</a:t>
            </a:r>
          </a:p>
        </p:txBody>
      </p:sp>
      <p:sp>
        <p:nvSpPr>
          <p:cNvPr id="6" name="Text Placeholder 5"/>
          <p:cNvSpPr>
            <a:spLocks noGrp="1"/>
          </p:cNvSpPr>
          <p:nvPr>
            <p:ph type="body" sz="quarter" idx="16"/>
          </p:nvPr>
        </p:nvSpPr>
        <p:spPr/>
        <p:txBody>
          <a:bodyPr/>
          <a:lstStyle/>
          <a:p>
            <a:r>
              <a:rPr lang="en-US" dirty="0"/>
              <a:t> </a:t>
            </a:r>
          </a:p>
          <a:p>
            <a:r>
              <a:rPr lang="en-US" dirty="0"/>
              <a:t>Sources:  A.M. Best (1971-2013), ISO (2014-17); U.S. Commerce Dept., Bureau of Economic Analysis; I.I.I.</a:t>
            </a:r>
          </a:p>
        </p:txBody>
      </p:sp>
      <p:graphicFrame>
        <p:nvGraphicFramePr>
          <p:cNvPr id="23" name="Object 2"/>
          <p:cNvGraphicFramePr>
            <a:graphicFrameLocks noChangeAspect="1"/>
          </p:cNvGraphicFramePr>
          <p:nvPr>
            <p:extLst>
              <p:ext uri="{D42A27DB-BD31-4B8C-83A1-F6EECF244321}">
                <p14:modId xmlns:p14="http://schemas.microsoft.com/office/powerpoint/2010/main" val="1545841810"/>
              </p:ext>
            </p:extLst>
          </p:nvPr>
        </p:nvGraphicFramePr>
        <p:xfrm>
          <a:off x="356616" y="1400683"/>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1195754" y="5733784"/>
            <a:ext cx="7526215" cy="63334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cs typeface="Arial" charset="0"/>
              </a:rPr>
              <a:t>Except for the three “hard markets” in this 47-year period,</a:t>
            </a:r>
            <a:br>
              <a:rPr lang="en-US" sz="1600" b="1" dirty="0">
                <a:cs typeface="Arial" charset="0"/>
              </a:rPr>
            </a:br>
            <a:r>
              <a:rPr lang="en-US" sz="1600" b="1" dirty="0">
                <a:cs typeface="Arial" charset="0"/>
              </a:rPr>
              <a:t>Net Written Premiums track Nominal GDP—not year by year but fairly well.</a:t>
            </a:r>
          </a:p>
        </p:txBody>
      </p:sp>
    </p:spTree>
    <p:custDataLst>
      <p:tags r:id="rId1"/>
    </p:custDataLst>
    <p:extLst>
      <p:ext uri="{BB962C8B-B14F-4D97-AF65-F5344CB8AC3E}">
        <p14:creationId xmlns:p14="http://schemas.microsoft.com/office/powerpoint/2010/main" val="289404372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431483"/>
            <a:ext cx="6343122" cy="638179"/>
          </a:xfrm>
        </p:spPr>
        <p:txBody>
          <a:bodyPr/>
          <a:lstStyle/>
          <a:p>
            <a:r>
              <a:rPr lang="en-US" dirty="0"/>
              <a:t>Net Underwriting Gains &amp; Losses, Annually, 2007-2017</a:t>
            </a:r>
          </a:p>
        </p:txBody>
      </p:sp>
      <p:sp>
        <p:nvSpPr>
          <p:cNvPr id="6" name="Text Placeholder 5"/>
          <p:cNvSpPr>
            <a:spLocks noGrp="1"/>
          </p:cNvSpPr>
          <p:nvPr>
            <p:ph type="body" sz="quarter" idx="16"/>
          </p:nvPr>
        </p:nvSpPr>
        <p:spPr/>
        <p:txBody>
          <a:bodyPr/>
          <a:lstStyle/>
          <a:p>
            <a:endParaRPr lang="en-US" sz="900" dirty="0"/>
          </a:p>
          <a:p>
            <a:r>
              <a:rPr lang="en-US" sz="900" dirty="0"/>
              <a:t> </a:t>
            </a:r>
          </a:p>
          <a:p>
            <a:r>
              <a:rPr lang="en-US" sz="1100" dirty="0"/>
              <a:t>Sources: SNL Financial;  Insurance Information Institute</a:t>
            </a:r>
            <a:r>
              <a:rPr lang="en-US" sz="900" dirty="0"/>
              <a:t>.</a:t>
            </a:r>
          </a:p>
        </p:txBody>
      </p:sp>
      <p:graphicFrame>
        <p:nvGraphicFramePr>
          <p:cNvPr id="22" name="Chart 21"/>
          <p:cNvGraphicFramePr/>
          <p:nvPr>
            <p:extLst/>
          </p:nvPr>
        </p:nvGraphicFramePr>
        <p:xfrm>
          <a:off x="255016" y="1408902"/>
          <a:ext cx="8559800" cy="401099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478971" y="5499100"/>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2013/14/15 were welcome respites from 2008/11/12, which were among the costliest years for insured disaster losses in U.S. history.</a:t>
            </a:r>
            <a:br>
              <a:rPr lang="en-US" sz="1800" dirty="0"/>
            </a:br>
            <a:r>
              <a:rPr lang="en-US" sz="1800" dirty="0"/>
              <a:t>The longer-term trend is for more – not fewer – costly events.</a:t>
            </a:r>
          </a:p>
        </p:txBody>
      </p:sp>
      <p:sp>
        <p:nvSpPr>
          <p:cNvPr id="29" name="AutoShape 7"/>
          <p:cNvSpPr>
            <a:spLocks noChangeArrowheads="1"/>
          </p:cNvSpPr>
          <p:nvPr/>
        </p:nvSpPr>
        <p:spPr bwMode="gray">
          <a:xfrm>
            <a:off x="2186423" y="1603716"/>
            <a:ext cx="2226089" cy="873670"/>
          </a:xfrm>
          <a:prstGeom prst="rect">
            <a:avLst/>
          </a:prstGeom>
          <a:solidFill>
            <a:srgbClr val="FF0000"/>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300" b="1" dirty="0">
                <a:solidFill>
                  <a:schemeClr val="bg1"/>
                </a:solidFill>
                <a:cs typeface="Arial" charset="0"/>
              </a:rPr>
              <a:t> </a:t>
            </a:r>
            <a:r>
              <a:rPr lang="en-US" b="1" dirty="0">
                <a:solidFill>
                  <a:schemeClr val="bg1"/>
                </a:solidFill>
                <a:cs typeface="Arial" charset="0"/>
              </a:rPr>
              <a:t>Net Underwriting Losses Have Been “the Norm.”</a:t>
            </a:r>
          </a:p>
        </p:txBody>
      </p:sp>
      <p:sp>
        <p:nvSpPr>
          <p:cNvPr id="9" name="Rectangle 7"/>
          <p:cNvSpPr>
            <a:spLocks noChangeArrowheads="1"/>
          </p:cNvSpPr>
          <p:nvPr/>
        </p:nvSpPr>
        <p:spPr bwMode="grayWhite">
          <a:xfrm>
            <a:off x="5241851" y="1886607"/>
            <a:ext cx="2136538" cy="1317473"/>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1" name="AutoShape 7"/>
          <p:cNvSpPr>
            <a:spLocks noChangeArrowheads="1"/>
          </p:cNvSpPr>
          <p:nvPr/>
        </p:nvSpPr>
        <p:spPr bwMode="gray">
          <a:xfrm>
            <a:off x="5267214" y="1158924"/>
            <a:ext cx="2206867" cy="667706"/>
          </a:xfrm>
          <a:prstGeom prst="rect">
            <a:avLst/>
          </a:prstGeom>
          <a:solidFill>
            <a:srgbClr val="00B050"/>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3 Consecutive Years of U/W Profits; 1</a:t>
            </a:r>
            <a:r>
              <a:rPr lang="en-US" sz="1400" b="1" baseline="30000" dirty="0">
                <a:solidFill>
                  <a:schemeClr val="bg1"/>
                </a:solidFill>
                <a:cs typeface="Arial" charset="0"/>
              </a:rPr>
              <a:t>st</a:t>
            </a:r>
            <a:r>
              <a:rPr lang="en-US" sz="1400" b="1" dirty="0">
                <a:solidFill>
                  <a:schemeClr val="bg1"/>
                </a:solidFill>
                <a:cs typeface="Arial" charset="0"/>
              </a:rPr>
              <a:t> time since 1971-73</a:t>
            </a:r>
          </a:p>
        </p:txBody>
      </p:sp>
      <p:sp>
        <p:nvSpPr>
          <p:cNvPr id="12" name="TextBox 11"/>
          <p:cNvSpPr txBox="1"/>
          <p:nvPr/>
        </p:nvSpPr>
        <p:spPr>
          <a:xfrm>
            <a:off x="292100" y="1186586"/>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Tree>
    <p:extLst>
      <p:ext uri="{BB962C8B-B14F-4D97-AF65-F5344CB8AC3E}">
        <p14:creationId xmlns:p14="http://schemas.microsoft.com/office/powerpoint/2010/main" val="31911964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16" presetClass="entr" presetSubtype="26"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621837" y="278543"/>
            <a:ext cx="5333012" cy="950976"/>
          </a:xfrm>
        </p:spPr>
        <p:txBody>
          <a:bodyPr/>
          <a:lstStyle/>
          <a:p>
            <a:r>
              <a:rPr lang="en-US" dirty="0"/>
              <a:t>P/C Insurance Industry </a:t>
            </a:r>
            <a:br>
              <a:rPr lang="en-US" dirty="0"/>
            </a:br>
            <a:r>
              <a:rPr lang="en-US" dirty="0"/>
              <a:t>Combined Ratio, 2001-2017*</a:t>
            </a:r>
          </a:p>
        </p:txBody>
      </p:sp>
      <p:sp>
        <p:nvSpPr>
          <p:cNvPr id="8" name="Text Placeholder 7"/>
          <p:cNvSpPr>
            <a:spLocks noGrp="1"/>
          </p:cNvSpPr>
          <p:nvPr>
            <p:ph type="body" sz="quarter" idx="16"/>
          </p:nvPr>
        </p:nvSpPr>
        <p:spPr/>
        <p:txBody>
          <a:bodyPr/>
          <a:lstStyle/>
          <a:p>
            <a:r>
              <a:rPr lang="en-US" dirty="0"/>
              <a:t>*Excludes Mortgage &amp; Financial Guaranty insurers 2008-2014.</a:t>
            </a:r>
            <a:br>
              <a:rPr lang="en-US" dirty="0"/>
            </a:br>
            <a:r>
              <a:rPr lang="en-US" dirty="0"/>
              <a:t>Including M&amp;FG, 2008=105.1, 2009=100.7, 2010=102.4, 2011=108.1; 2012:=103.2; 2013: = 96.1; 2014: = 97.0.                              </a:t>
            </a:r>
          </a:p>
          <a:p>
            <a:r>
              <a:rPr lang="en-US" dirty="0"/>
              <a:t>Sources: A.M. Best; ISO, a Verisk Analytics company; I.I.I.</a:t>
            </a:r>
          </a:p>
        </p:txBody>
      </p:sp>
      <p:graphicFrame>
        <p:nvGraphicFramePr>
          <p:cNvPr id="25" name="Object 4"/>
          <p:cNvGraphicFramePr>
            <a:graphicFrameLocks noChangeAspect="1"/>
          </p:cNvGraphicFramePr>
          <p:nvPr>
            <p:extLst/>
          </p:nvPr>
        </p:nvGraphicFramePr>
        <p:xfrm>
          <a:off x="202285" y="2467289"/>
          <a:ext cx="8475663" cy="3513138"/>
        </p:xfrm>
        <a:graphic>
          <a:graphicData uri="http://schemas.openxmlformats.org/drawingml/2006/chart">
            <c:chart xmlns:c="http://schemas.openxmlformats.org/drawingml/2006/chart" xmlns:r="http://schemas.openxmlformats.org/officeDocument/2006/relationships" r:id="rId4"/>
          </a:graphicData>
        </a:graphic>
      </p:graphicFrame>
      <p:grpSp>
        <p:nvGrpSpPr>
          <p:cNvPr id="29" name="Group 28"/>
          <p:cNvGrpSpPr/>
          <p:nvPr/>
        </p:nvGrpSpPr>
        <p:grpSpPr>
          <a:xfrm>
            <a:off x="1384378" y="1461470"/>
            <a:ext cx="1157788" cy="3053891"/>
            <a:chOff x="1724025" y="3276791"/>
            <a:chExt cx="1157788" cy="3053891"/>
          </a:xfrm>
        </p:grpSpPr>
        <p:sp>
          <p:nvSpPr>
            <p:cNvPr id="30" name="AutoShape 5"/>
            <p:cNvSpPr>
              <a:spLocks noChangeArrowheads="1"/>
            </p:cNvSpPr>
            <p:nvPr/>
          </p:nvSpPr>
          <p:spPr bwMode="gray">
            <a:xfrm>
              <a:off x="1724025" y="3276791"/>
              <a:ext cx="1157788" cy="795528"/>
            </a:xfrm>
            <a:prstGeom prst="rect">
              <a:avLst/>
            </a:prstGeom>
            <a:solidFill>
              <a:schemeClr val="accent6"/>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Heavy Use of Reinsurance Lowered Net Losses.</a:t>
              </a:r>
            </a:p>
          </p:txBody>
        </p:sp>
        <p:cxnSp>
          <p:nvCxnSpPr>
            <p:cNvPr id="31" name="Straight Arrow Connector 30"/>
            <p:cNvCxnSpPr/>
            <p:nvPr/>
          </p:nvCxnSpPr>
          <p:spPr bwMode="gray">
            <a:xfrm>
              <a:off x="2860156" y="4064000"/>
              <a:ext cx="21657" cy="2266682"/>
            </a:xfrm>
            <a:prstGeom prst="straightConnector1">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547486" y="1439736"/>
            <a:ext cx="1636020" cy="2234819"/>
            <a:chOff x="6212580" y="1508506"/>
            <a:chExt cx="1636020" cy="2234819"/>
          </a:xfrm>
        </p:grpSpPr>
        <p:sp>
          <p:nvSpPr>
            <p:cNvPr id="39" name="PPTShape_1"/>
            <p:cNvSpPr>
              <a:spLocks noChangeArrowheads="1"/>
            </p:cNvSpPr>
            <p:nvPr/>
          </p:nvSpPr>
          <p:spPr bwMode="gray">
            <a:xfrm>
              <a:off x="6212580" y="1508506"/>
              <a:ext cx="1636020" cy="795528"/>
            </a:xfrm>
            <a:prstGeom prst="rect">
              <a:avLst/>
            </a:prstGeom>
            <a:solidFill>
              <a:schemeClr val="accent5">
                <a:lumMod val="50000"/>
              </a:schemeClr>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Higher CAT Losses, Shrinking Reserve Releases, Toll of Soft Market</a:t>
              </a:r>
            </a:p>
          </p:txBody>
        </p:sp>
        <p:cxnSp>
          <p:nvCxnSpPr>
            <p:cNvPr id="40" name="Straight Arrow Connector 39"/>
            <p:cNvCxnSpPr/>
            <p:nvPr/>
          </p:nvCxnSpPr>
          <p:spPr bwMode="gray">
            <a:xfrm>
              <a:off x="6343650" y="2295525"/>
              <a:ext cx="0" cy="1447800"/>
            </a:xfrm>
            <a:prstGeom prst="straightConnector1">
              <a:avLst/>
            </a:prstGeom>
            <a:ln w="28575">
              <a:solidFill>
                <a:schemeClr val="accent5">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946993" y="3271657"/>
            <a:ext cx="717052" cy="817928"/>
            <a:chOff x="6616143" y="3296872"/>
            <a:chExt cx="717052" cy="817928"/>
          </a:xfrm>
        </p:grpSpPr>
        <p:sp>
          <p:nvSpPr>
            <p:cNvPr id="42" name="PPTShape_3"/>
            <p:cNvSpPr>
              <a:spLocks noChangeArrowheads="1"/>
            </p:cNvSpPr>
            <p:nvPr/>
          </p:nvSpPr>
          <p:spPr bwMode="gray">
            <a:xfrm>
              <a:off x="6616143" y="3296872"/>
              <a:ext cx="717052" cy="370519"/>
            </a:xfrm>
            <a:prstGeom prst="rect">
              <a:avLst/>
            </a:prstGeom>
            <a:solidFill>
              <a:schemeClr val="tx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Sandy</a:t>
              </a:r>
            </a:p>
          </p:txBody>
        </p:sp>
        <p:cxnSp>
          <p:nvCxnSpPr>
            <p:cNvPr id="43" name="Straight Arrow Connector 42"/>
            <p:cNvCxnSpPr/>
            <p:nvPr/>
          </p:nvCxnSpPr>
          <p:spPr bwMode="gray">
            <a:xfrm>
              <a:off x="6816964" y="3629891"/>
              <a:ext cx="0" cy="484909"/>
            </a:xfrm>
            <a:prstGeom prst="straightConnector1">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086164" y="283185"/>
            <a:ext cx="1893887" cy="4283043"/>
            <a:chOff x="458788" y="1838324"/>
            <a:chExt cx="1893887" cy="4283043"/>
          </a:xfrm>
        </p:grpSpPr>
        <p:sp>
          <p:nvSpPr>
            <p:cNvPr id="56" name="AutoShape 7"/>
            <p:cNvSpPr>
              <a:spLocks noChangeArrowheads="1"/>
            </p:cNvSpPr>
            <p:nvPr/>
          </p:nvSpPr>
          <p:spPr bwMode="gray">
            <a:xfrm>
              <a:off x="458788" y="1838324"/>
              <a:ext cx="1893887" cy="797439"/>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3 Consecutive Years of U/W Profits; 1</a:t>
              </a:r>
              <a:r>
                <a:rPr lang="en-US" sz="1200" b="1" baseline="30000" dirty="0">
                  <a:solidFill>
                    <a:schemeClr val="bg1"/>
                  </a:solidFill>
                  <a:cs typeface="Arial" charset="0"/>
                </a:rPr>
                <a:t>st</a:t>
              </a:r>
              <a:r>
                <a:rPr lang="en-US" sz="1200" b="1" dirty="0">
                  <a:solidFill>
                    <a:schemeClr val="bg1"/>
                  </a:solidFill>
                  <a:cs typeface="Arial" charset="0"/>
                </a:rPr>
                <a:t> time since 1971-73</a:t>
              </a:r>
            </a:p>
          </p:txBody>
        </p:sp>
        <p:cxnSp>
          <p:nvCxnSpPr>
            <p:cNvPr id="57" name="Straight Arrow Connector 56"/>
            <p:cNvCxnSpPr/>
            <p:nvPr/>
          </p:nvCxnSpPr>
          <p:spPr bwMode="gray">
            <a:xfrm>
              <a:off x="1578690" y="2608707"/>
              <a:ext cx="37207" cy="351266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3" name="Rectangle 7"/>
          <p:cNvSpPr>
            <a:spLocks noChangeArrowheads="1"/>
          </p:cNvSpPr>
          <p:nvPr/>
        </p:nvSpPr>
        <p:spPr bwMode="grayWhite">
          <a:xfrm>
            <a:off x="6391167" y="4393381"/>
            <a:ext cx="1381233" cy="955614"/>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grpSp>
        <p:nvGrpSpPr>
          <p:cNvPr id="24" name="Group 23"/>
          <p:cNvGrpSpPr/>
          <p:nvPr/>
        </p:nvGrpSpPr>
        <p:grpSpPr>
          <a:xfrm>
            <a:off x="7910623" y="1498839"/>
            <a:ext cx="1084521" cy="2488370"/>
            <a:chOff x="1268154" y="1838324"/>
            <a:chExt cx="1084521" cy="3639083"/>
          </a:xfrm>
        </p:grpSpPr>
        <p:sp>
          <p:nvSpPr>
            <p:cNvPr id="35" name="AutoShape 7"/>
            <p:cNvSpPr>
              <a:spLocks noChangeArrowheads="1"/>
            </p:cNvSpPr>
            <p:nvPr/>
          </p:nvSpPr>
          <p:spPr bwMode="gray">
            <a:xfrm>
              <a:off x="1268154" y="1838324"/>
              <a:ext cx="1084521" cy="1042325"/>
            </a:xfrm>
            <a:prstGeom prst="rect">
              <a:avLst/>
            </a:prstGeom>
            <a:solidFill>
              <a:srgbClr val="7030A0"/>
            </a:solidFill>
            <a:ln w="28575" algn="ctr">
              <a:solidFill>
                <a:srgbClr val="7030A0"/>
              </a:solid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2d worst combined ratio since 2002</a:t>
              </a:r>
            </a:p>
          </p:txBody>
        </p:sp>
        <p:cxnSp>
          <p:nvCxnSpPr>
            <p:cNvPr id="36" name="Straight Arrow Connector 35"/>
            <p:cNvCxnSpPr/>
            <p:nvPr/>
          </p:nvCxnSpPr>
          <p:spPr bwMode="gray">
            <a:xfrm>
              <a:off x="1770076" y="2888598"/>
              <a:ext cx="19074" cy="2588809"/>
            </a:xfrm>
            <a:prstGeom prst="straightConnector1">
              <a:avLst/>
            </a:prstGeom>
            <a:ln w="28575">
              <a:solidFill>
                <a:srgbClr val="7030A0"/>
              </a:solidFill>
              <a:tailEnd type="oval"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02268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492687" y="401901"/>
            <a:ext cx="7996076" cy="592735"/>
          </a:xfrm>
        </p:spPr>
        <p:txBody>
          <a:bodyPr/>
          <a:lstStyle/>
          <a:p>
            <a:r>
              <a:rPr lang="en-US" dirty="0"/>
              <a:t>U.S. Insured Catastrophe Losses, 1989-2017</a:t>
            </a:r>
          </a:p>
        </p:txBody>
      </p:sp>
      <p:sp>
        <p:nvSpPr>
          <p:cNvPr id="6" name="Text Placeholder 5"/>
          <p:cNvSpPr>
            <a:spLocks noGrp="1"/>
          </p:cNvSpPr>
          <p:nvPr>
            <p:ph type="body" sz="quarter" idx="16"/>
          </p:nvPr>
        </p:nvSpPr>
        <p:spPr/>
        <p:txBody>
          <a:bodyPr/>
          <a:lstStyle/>
          <a:p>
            <a:endParaRPr lang="en-US" sz="1100" dirty="0"/>
          </a:p>
          <a:p>
            <a:r>
              <a:rPr lang="en-US" sz="1100" dirty="0"/>
              <a:t>Note: 2001 figure includes $20.3B for 9/11 losses reported through 12/31/01 ($25.9B 2011 dollars). Includes only business and personal property claims, business interruption and auto claims. Non-prop/BI losses = $12.2B ($15.6B in 2011 dollars).  </a:t>
            </a:r>
          </a:p>
          <a:p>
            <a:r>
              <a:rPr lang="en-US" sz="1100" dirty="0"/>
              <a:t>Sources: Property Claims Service, a Verisk Analytics business;  Insurance Information Institute</a:t>
            </a:r>
            <a:r>
              <a:rPr lang="en-US" sz="900" dirty="0"/>
              <a:t>.</a:t>
            </a:r>
          </a:p>
        </p:txBody>
      </p:sp>
      <p:graphicFrame>
        <p:nvGraphicFramePr>
          <p:cNvPr id="22" name="Chart 21"/>
          <p:cNvGraphicFramePr/>
          <p:nvPr>
            <p:extLst/>
          </p:nvPr>
        </p:nvGraphicFramePr>
        <p:xfrm>
          <a:off x="292100" y="1183302"/>
          <a:ext cx="8559800" cy="401099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492687" y="5151297"/>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cs typeface="Arial" charset="0"/>
              </a:rPr>
              <a:t>In the ten years since 2001 when CAT losses</a:t>
            </a:r>
            <a:br>
              <a:rPr lang="en-US" dirty="0">
                <a:cs typeface="Arial" charset="0"/>
              </a:rPr>
            </a:br>
            <a:r>
              <a:rPr lang="en-US" dirty="0">
                <a:cs typeface="Arial" charset="0"/>
              </a:rPr>
              <a:t>were below $30 billion, the yearly average was $13.8 billion.</a:t>
            </a:r>
            <a:endParaRPr lang="en-US" dirty="0"/>
          </a:p>
        </p:txBody>
      </p:sp>
      <p:sp>
        <p:nvSpPr>
          <p:cNvPr id="29" name="AutoShape 7"/>
          <p:cNvSpPr>
            <a:spLocks noChangeArrowheads="1"/>
          </p:cNvSpPr>
          <p:nvPr/>
        </p:nvSpPr>
        <p:spPr bwMode="gray">
          <a:xfrm>
            <a:off x="5819484" y="1237876"/>
            <a:ext cx="2136531" cy="1571570"/>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b="1" dirty="0">
                <a:solidFill>
                  <a:schemeClr val="bg1"/>
                </a:solidFill>
                <a:cs typeface="Arial" charset="0"/>
              </a:rPr>
              <a:t> Insured CAT losses surpassed $30 billion in 7 of the last 17 years (only once in the prior 12 years)</a:t>
            </a:r>
          </a:p>
        </p:txBody>
      </p:sp>
    </p:spTree>
    <p:extLst>
      <p:ext uri="{BB962C8B-B14F-4D97-AF65-F5344CB8AC3E}">
        <p14:creationId xmlns:p14="http://schemas.microsoft.com/office/powerpoint/2010/main" val="41470236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type="title"/>
          </p:nvPr>
        </p:nvSpPr>
        <p:spPr>
          <a:xfrm>
            <a:off x="693722" y="503017"/>
            <a:ext cx="7929283" cy="609722"/>
          </a:xfrm>
        </p:spPr>
        <p:txBody>
          <a:bodyPr/>
          <a:lstStyle/>
          <a:p>
            <a:r>
              <a:rPr lang="en-US" dirty="0"/>
              <a:t>Number of Large Hail Storms, US, 2000-2017</a:t>
            </a:r>
          </a:p>
        </p:txBody>
      </p:sp>
      <p:graphicFrame>
        <p:nvGraphicFramePr>
          <p:cNvPr id="11266" name="Object 4"/>
          <p:cNvGraphicFramePr>
            <a:graphicFrameLocks noChangeAspect="1"/>
          </p:cNvGraphicFramePr>
          <p:nvPr>
            <p:extLst/>
          </p:nvPr>
        </p:nvGraphicFramePr>
        <p:xfrm>
          <a:off x="180847" y="1026010"/>
          <a:ext cx="8656637" cy="4943191"/>
        </p:xfrm>
        <a:graphic>
          <a:graphicData uri="http://schemas.openxmlformats.org/presentationml/2006/ole">
            <mc:AlternateContent xmlns:mc="http://schemas.openxmlformats.org/markup-compatibility/2006">
              <mc:Choice xmlns:v="urn:schemas-microsoft-com:vml" Requires="v">
                <p:oleObj spid="_x0000_s77870" name="Chart" r:id="rId4" imgW="7829658" imgH="4105243" progId="MSGraph.Chart.8">
                  <p:embed followColorScheme="full"/>
                </p:oleObj>
              </mc:Choice>
              <mc:Fallback>
                <p:oleObj name="Chart" r:id="rId4" imgW="7829658" imgH="4105243" progId="MSGraph.Chart.8">
                  <p:embed followColorScheme="full"/>
                  <p:pic>
                    <p:nvPicPr>
                      <p:cNvPr id="11266" name="Object 4"/>
                      <p:cNvPicPr>
                        <a:picLocks noChangeAspect="1" noChangeArrowheads="1"/>
                      </p:cNvPicPr>
                      <p:nvPr/>
                    </p:nvPicPr>
                    <p:blipFill>
                      <a:blip r:embed="rId5"/>
                      <a:srcRect/>
                      <a:stretch>
                        <a:fillRect/>
                      </a:stretch>
                    </p:blipFill>
                    <p:spPr bwMode="gray">
                      <a:xfrm>
                        <a:off x="180847" y="1026010"/>
                        <a:ext cx="8656637" cy="4943191"/>
                      </a:xfrm>
                      <a:prstGeom prst="rect">
                        <a:avLst/>
                      </a:prstGeom>
                      <a:noFill/>
                      <a:extLst/>
                    </p:spPr>
                  </p:pic>
                </p:oleObj>
              </mc:Fallback>
            </mc:AlternateContent>
          </a:graphicData>
        </a:graphic>
      </p:graphicFrame>
      <p:sp>
        <p:nvSpPr>
          <p:cNvPr id="11271" name="Rectangle 5"/>
          <p:cNvSpPr>
            <a:spLocks noChangeArrowheads="1"/>
          </p:cNvSpPr>
          <p:nvPr/>
        </p:nvSpPr>
        <p:spPr bwMode="auto">
          <a:xfrm>
            <a:off x="532552" y="6431729"/>
            <a:ext cx="7204680"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rgbClr val="FF6801"/>
              </a:buClr>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6"/>
              </a:rPr>
              <a:t>http://www.spc.ncep.noaa.gov/climo/online/monthly/2017_annual_summary.html</a:t>
            </a:r>
            <a:r>
              <a:rPr lang="en-US" sz="1100" dirty="0">
                <a:solidFill>
                  <a:srgbClr val="000000"/>
                </a:solidFill>
                <a:latin typeface="Arial" charset="0"/>
                <a:cs typeface="Arial" charset="0"/>
              </a:rPr>
              <a:t> and earlier years</a:t>
            </a:r>
            <a:r>
              <a:rPr lang="en-US" sz="1100" dirty="0">
                <a:solidFill>
                  <a:srgbClr val="000000"/>
                </a:solidFill>
              </a:rPr>
              <a:t>; </a:t>
            </a:r>
            <a:r>
              <a:rPr lang="en-US" sz="1100" dirty="0">
                <a:solidFill>
                  <a:srgbClr val="000000"/>
                </a:solidFill>
                <a:latin typeface="Arial" charset="0"/>
                <a:cs typeface="Arial" charset="0"/>
              </a:rPr>
              <a:t>Insurance Information Institute.</a:t>
            </a:r>
          </a:p>
        </p:txBody>
      </p:sp>
      <p:sp>
        <p:nvSpPr>
          <p:cNvPr id="1915910" name="Rectangle 6"/>
          <p:cNvSpPr>
            <a:spLocks noChangeArrowheads="1"/>
          </p:cNvSpPr>
          <p:nvPr/>
        </p:nvSpPr>
        <p:spPr bwMode="blackWhite">
          <a:xfrm>
            <a:off x="389537" y="5688623"/>
            <a:ext cx="8597417" cy="6490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700" b="1" dirty="0">
                <a:solidFill>
                  <a:srgbClr val="FFFFFF"/>
                </a:solidFill>
                <a:latin typeface="Arial" charset="0"/>
                <a:cs typeface="Arial" charset="0"/>
              </a:rPr>
              <a:t>The average number of storms in the last 5 years</a:t>
            </a:r>
            <a:br>
              <a:rPr lang="en-US" sz="1700" b="1" dirty="0">
                <a:solidFill>
                  <a:srgbClr val="FFFFFF"/>
                </a:solidFill>
                <a:latin typeface="Arial" charset="0"/>
                <a:cs typeface="Arial" charset="0"/>
              </a:rPr>
            </a:br>
            <a:r>
              <a:rPr lang="en-US" sz="1700" b="1" dirty="0">
                <a:solidFill>
                  <a:srgbClr val="FFFFFF"/>
                </a:solidFill>
                <a:latin typeface="Arial" charset="0"/>
                <a:cs typeface="Arial" charset="0"/>
              </a:rPr>
              <a:t>is less than half of the number in 2000-2005. Is this the “new normal”?</a:t>
            </a:r>
          </a:p>
        </p:txBody>
      </p:sp>
      <p:sp>
        <p:nvSpPr>
          <p:cNvPr id="10" name="Rectangle 7"/>
          <p:cNvSpPr>
            <a:spLocks noChangeArrowheads="1"/>
          </p:cNvSpPr>
          <p:nvPr/>
        </p:nvSpPr>
        <p:spPr bwMode="grayWhite">
          <a:xfrm>
            <a:off x="3656919" y="1254642"/>
            <a:ext cx="1255323" cy="433808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1" name="AutoShape 26"/>
          <p:cNvSpPr>
            <a:spLocks noChangeArrowheads="1"/>
          </p:cNvSpPr>
          <p:nvPr/>
        </p:nvSpPr>
        <p:spPr bwMode="blackWhite">
          <a:xfrm>
            <a:off x="5700179" y="1336608"/>
            <a:ext cx="2072221" cy="545355"/>
          </a:xfrm>
          <a:prstGeom prst="wedgeRectCallout">
            <a:avLst>
              <a:gd name="adj1" fmla="val -98897"/>
              <a:gd name="adj2" fmla="val 245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For hail storms, is the worst over?</a:t>
            </a:r>
          </a:p>
        </p:txBody>
      </p:sp>
    </p:spTree>
    <p:extLst>
      <p:ext uri="{BB962C8B-B14F-4D97-AF65-F5344CB8AC3E}">
        <p14:creationId xmlns:p14="http://schemas.microsoft.com/office/powerpoint/2010/main" val="1275771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barn(in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type="title"/>
          </p:nvPr>
        </p:nvSpPr>
        <p:spPr>
          <a:xfrm>
            <a:off x="693722" y="503017"/>
            <a:ext cx="7835225" cy="609722"/>
          </a:xfrm>
        </p:spPr>
        <p:txBody>
          <a:bodyPr/>
          <a:lstStyle/>
          <a:p>
            <a:r>
              <a:rPr lang="en-US" dirty="0"/>
              <a:t>Number of Large Hail Storms, Top 25 States, 2017</a:t>
            </a:r>
          </a:p>
        </p:txBody>
      </p:sp>
      <p:graphicFrame>
        <p:nvGraphicFramePr>
          <p:cNvPr id="11266" name="Object 4"/>
          <p:cNvGraphicFramePr>
            <a:graphicFrameLocks noChangeAspect="1"/>
          </p:cNvGraphicFramePr>
          <p:nvPr>
            <p:extLst/>
          </p:nvPr>
        </p:nvGraphicFramePr>
        <p:xfrm>
          <a:off x="180847" y="1026010"/>
          <a:ext cx="8656637" cy="4943191"/>
        </p:xfrm>
        <a:graphic>
          <a:graphicData uri="http://schemas.openxmlformats.org/presentationml/2006/ole">
            <mc:AlternateContent xmlns:mc="http://schemas.openxmlformats.org/markup-compatibility/2006">
              <mc:Choice xmlns:v="urn:schemas-microsoft-com:vml" Requires="v">
                <p:oleObj spid="_x0000_s78894" name="Chart" r:id="rId4" imgW="7829658" imgH="4105243" progId="MSGraph.Chart.8">
                  <p:embed followColorScheme="full"/>
                </p:oleObj>
              </mc:Choice>
              <mc:Fallback>
                <p:oleObj name="Chart" r:id="rId4" imgW="7829658" imgH="4105243" progId="MSGraph.Chart.8">
                  <p:embed followColorScheme="full"/>
                  <p:pic>
                    <p:nvPicPr>
                      <p:cNvPr id="11266" name="Object 4"/>
                      <p:cNvPicPr>
                        <a:picLocks noChangeAspect="1" noChangeArrowheads="1"/>
                      </p:cNvPicPr>
                      <p:nvPr/>
                    </p:nvPicPr>
                    <p:blipFill>
                      <a:blip r:embed="rId5"/>
                      <a:srcRect/>
                      <a:stretch>
                        <a:fillRect/>
                      </a:stretch>
                    </p:blipFill>
                    <p:spPr bwMode="gray">
                      <a:xfrm>
                        <a:off x="180847" y="1026010"/>
                        <a:ext cx="8656637" cy="4943191"/>
                      </a:xfrm>
                      <a:prstGeom prst="rect">
                        <a:avLst/>
                      </a:prstGeom>
                      <a:noFill/>
                      <a:extLst/>
                    </p:spPr>
                  </p:pic>
                </p:oleObj>
              </mc:Fallback>
            </mc:AlternateContent>
          </a:graphicData>
        </a:graphic>
      </p:graphicFrame>
      <p:sp>
        <p:nvSpPr>
          <p:cNvPr id="11271" name="Rectangle 5"/>
          <p:cNvSpPr>
            <a:spLocks noChangeArrowheads="1"/>
          </p:cNvSpPr>
          <p:nvPr/>
        </p:nvSpPr>
        <p:spPr bwMode="auto">
          <a:xfrm>
            <a:off x="532552" y="6431729"/>
            <a:ext cx="7204680"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rgbClr val="FF6801"/>
              </a:buClr>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6"/>
              </a:rPr>
              <a:t>http://www.spc.ncep.noaa.gov/climo/online/monthly/2017_annual_summary.html</a:t>
            </a:r>
            <a:r>
              <a:rPr lang="en-US" sz="1100" dirty="0">
                <a:solidFill>
                  <a:srgbClr val="000000"/>
                </a:solidFill>
                <a:latin typeface="Arial" charset="0"/>
                <a:cs typeface="Arial" charset="0"/>
              </a:rPr>
              <a:t> </a:t>
            </a:r>
            <a:r>
              <a:rPr lang="en-US" sz="1100" dirty="0">
                <a:solidFill>
                  <a:srgbClr val="000000"/>
                </a:solidFill>
              </a:rPr>
              <a:t>; </a:t>
            </a:r>
            <a:r>
              <a:rPr lang="en-US" sz="1100" dirty="0">
                <a:solidFill>
                  <a:srgbClr val="000000"/>
                </a:solidFill>
                <a:latin typeface="Arial" charset="0"/>
                <a:cs typeface="Arial" charset="0"/>
              </a:rPr>
              <a:t>Insurance Information Institute.</a:t>
            </a:r>
          </a:p>
        </p:txBody>
      </p:sp>
      <p:sp>
        <p:nvSpPr>
          <p:cNvPr id="1915910" name="Rectangle 6"/>
          <p:cNvSpPr>
            <a:spLocks noChangeArrowheads="1"/>
          </p:cNvSpPr>
          <p:nvPr/>
        </p:nvSpPr>
        <p:spPr bwMode="blackWhite">
          <a:xfrm>
            <a:off x="389537" y="5688623"/>
            <a:ext cx="8597417" cy="6490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700" b="1" dirty="0">
                <a:solidFill>
                  <a:srgbClr val="FFFFFF"/>
                </a:solidFill>
                <a:latin typeface="Arial" charset="0"/>
                <a:cs typeface="Arial" charset="0"/>
              </a:rPr>
              <a:t>CAT claims are significant in some calendar quarters and less so in others.</a:t>
            </a:r>
            <a:br>
              <a:rPr lang="en-US" sz="1700" b="1" dirty="0">
                <a:solidFill>
                  <a:srgbClr val="FFFFFF"/>
                </a:solidFill>
                <a:latin typeface="Arial" charset="0"/>
                <a:cs typeface="Arial" charset="0"/>
              </a:rPr>
            </a:br>
            <a:r>
              <a:rPr lang="en-US" sz="1700" b="1" dirty="0">
                <a:solidFill>
                  <a:srgbClr val="FFFFFF"/>
                </a:solidFill>
                <a:latin typeface="Arial" charset="0"/>
                <a:cs typeface="Arial" charset="0"/>
              </a:rPr>
              <a:t>They are 8-10% of total claims every Q2, but in Q1 usually only 4-5%.</a:t>
            </a:r>
          </a:p>
        </p:txBody>
      </p:sp>
      <p:sp>
        <p:nvSpPr>
          <p:cNvPr id="10" name="Rectangle 7"/>
          <p:cNvSpPr>
            <a:spLocks noChangeArrowheads="1"/>
          </p:cNvSpPr>
          <p:nvPr/>
        </p:nvSpPr>
        <p:spPr bwMode="grayWhite">
          <a:xfrm>
            <a:off x="711700" y="1521941"/>
            <a:ext cx="1659360" cy="406015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1" name="AutoShape 26"/>
          <p:cNvSpPr>
            <a:spLocks noChangeArrowheads="1"/>
          </p:cNvSpPr>
          <p:nvPr/>
        </p:nvSpPr>
        <p:spPr bwMode="blackWhite">
          <a:xfrm>
            <a:off x="2935714" y="1613054"/>
            <a:ext cx="3582044" cy="1332165"/>
          </a:xfrm>
          <a:prstGeom prst="wedgeRectCallout">
            <a:avLst>
              <a:gd name="adj1" fmla="val -84782"/>
              <a:gd name="adj2" fmla="val 101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In 2017, five states averaged over one large hail storm per day. </a:t>
            </a:r>
            <a:br>
              <a:rPr lang="en-US" sz="1600" b="1" dirty="0">
                <a:solidFill>
                  <a:schemeClr val="bg1"/>
                </a:solidFill>
              </a:rPr>
            </a:br>
            <a:br>
              <a:rPr lang="en-US" sz="1600" b="1" dirty="0">
                <a:solidFill>
                  <a:schemeClr val="bg1"/>
                </a:solidFill>
              </a:rPr>
            </a:br>
            <a:r>
              <a:rPr lang="en-US" sz="1600" b="1" dirty="0">
                <a:solidFill>
                  <a:schemeClr val="bg1"/>
                </a:solidFill>
              </a:rPr>
              <a:t>Together, these five accounted for 42% of all hail storms nationwide.</a:t>
            </a:r>
          </a:p>
        </p:txBody>
      </p:sp>
    </p:spTree>
    <p:extLst>
      <p:ext uri="{BB962C8B-B14F-4D97-AF65-F5344CB8AC3E}">
        <p14:creationId xmlns:p14="http://schemas.microsoft.com/office/powerpoint/2010/main" val="35870111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barn(in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35844"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35845"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82574088-FDA1-4069-9377-ECDE09A7EE0C}" type="slidenum">
              <a:rPr lang="en-US" altLang="en-US" sz="900"/>
              <a:pPr algn="r">
                <a:lnSpc>
                  <a:spcPct val="85000"/>
                </a:lnSpc>
                <a:spcBef>
                  <a:spcPct val="20000"/>
                </a:spcBef>
              </a:pPr>
              <a:t>35</a:t>
            </a:fld>
            <a:endParaRPr lang="en-US" altLang="en-US" sz="900"/>
          </a:p>
        </p:txBody>
      </p:sp>
      <p:sp>
        <p:nvSpPr>
          <p:cNvPr id="35846" name="Rectangle 2"/>
          <p:cNvSpPr>
            <a:spLocks noGrp="1" noChangeArrowheads="1"/>
          </p:cNvSpPr>
          <p:nvPr>
            <p:ph type="title" idx="4294967295"/>
          </p:nvPr>
        </p:nvSpPr>
        <p:spPr>
          <a:xfrm>
            <a:off x="1281519" y="329609"/>
            <a:ext cx="7150100" cy="914400"/>
          </a:xfrm>
        </p:spPr>
        <p:txBody>
          <a:bodyPr lIns="92075" tIns="46038" rIns="92075" bIns="46038" anchor="b"/>
          <a:lstStyle/>
          <a:p>
            <a:r>
              <a:rPr lang="en-US" sz="2700" dirty="0"/>
              <a:t>Number of Large Hail Storms, 2017,</a:t>
            </a:r>
            <a:br>
              <a:rPr lang="en-US" sz="2700" dirty="0"/>
            </a:br>
            <a:r>
              <a:rPr lang="en-US" altLang="en-US" sz="2700" dirty="0">
                <a:latin typeface="Arial" panose="020B0604020202020204" pitchFamily="34" charset="0"/>
              </a:rPr>
              <a:t>Varied Widely by State and Region</a:t>
            </a:r>
          </a:p>
        </p:txBody>
      </p:sp>
      <p:graphicFrame>
        <p:nvGraphicFramePr>
          <p:cNvPr id="35842" name="Object 3"/>
          <p:cNvGraphicFramePr>
            <a:graphicFrameLocks noGrp="1" noChangeAspect="1"/>
          </p:cNvGraphicFramePr>
          <p:nvPr>
            <p:ph idx="4294967295"/>
            <p:extLst/>
          </p:nvPr>
        </p:nvGraphicFramePr>
        <p:xfrm>
          <a:off x="0" y="1022555"/>
          <a:ext cx="9144000" cy="5749720"/>
        </p:xfrm>
        <a:graphic>
          <a:graphicData uri="http://schemas.openxmlformats.org/presentationml/2006/ole">
            <mc:AlternateContent xmlns:mc="http://schemas.openxmlformats.org/markup-compatibility/2006">
              <mc:Choice xmlns:v="urn:schemas-microsoft-com:vml" Requires="v">
                <p:oleObj spid="_x0000_s79918" name="Chart" r:id="rId4" imgW="8820114" imgH="4572097" progId="MSGraph.Chart.8">
                  <p:embed followColorScheme="full"/>
                </p:oleObj>
              </mc:Choice>
              <mc:Fallback>
                <p:oleObj name="Chart" r:id="rId4" imgW="8820114" imgH="4572097" progId="MSGraph.Chart.8">
                  <p:embed followColorScheme="full"/>
                  <p:pic>
                    <p:nvPicPr>
                      <p:cNvPr id="35842" name="Object 3"/>
                      <p:cNvPicPr>
                        <a:picLocks noChangeAspect="1" noChangeArrowheads="1"/>
                      </p:cNvPicPr>
                      <p:nvPr/>
                    </p:nvPicPr>
                    <p:blipFill>
                      <a:blip r:embed="rId5"/>
                      <a:srcRect/>
                      <a:stretch>
                        <a:fillRect/>
                      </a:stretch>
                    </p:blipFill>
                    <p:spPr bwMode="auto">
                      <a:xfrm>
                        <a:off x="0" y="1022555"/>
                        <a:ext cx="9144000" cy="5749720"/>
                      </a:xfrm>
                      <a:prstGeom prst="rect">
                        <a:avLst/>
                      </a:prstGeom>
                    </p:spPr>
                  </p:pic>
                </p:oleObj>
              </mc:Fallback>
            </mc:AlternateContent>
          </a:graphicData>
        </a:graphic>
      </p:graphicFrame>
      <p:sp>
        <p:nvSpPr>
          <p:cNvPr id="35847" name="Text Box 4"/>
          <p:cNvSpPr txBox="1">
            <a:spLocks noChangeArrowheads="1"/>
          </p:cNvSpPr>
          <p:nvPr/>
        </p:nvSpPr>
        <p:spPr bwMode="auto">
          <a:xfrm>
            <a:off x="899928" y="6474315"/>
            <a:ext cx="8063319" cy="23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6"/>
              </a:rPr>
              <a:t>http://www.spc.ncep.noaa.gov/climo/online/monthly/2017_annual_summary.html</a:t>
            </a:r>
            <a:r>
              <a:rPr lang="en-US" sz="1100" dirty="0">
                <a:solidFill>
                  <a:srgbClr val="000000"/>
                </a:solidFill>
                <a:latin typeface="Arial" charset="0"/>
                <a:cs typeface="Arial" charset="0"/>
              </a:rPr>
              <a:t> </a:t>
            </a:r>
            <a:r>
              <a:rPr lang="en-US" sz="1100" dirty="0">
                <a:solidFill>
                  <a:srgbClr val="000000"/>
                </a:solidFill>
              </a:rPr>
              <a:t>; </a:t>
            </a:r>
            <a:r>
              <a:rPr lang="en-US" sz="1100" dirty="0">
                <a:solidFill>
                  <a:srgbClr val="000000"/>
                </a:solidFill>
                <a:latin typeface="Arial" charset="0"/>
                <a:cs typeface="Arial" charset="0"/>
              </a:rPr>
              <a:t>Insurance Information Institute.</a:t>
            </a:r>
          </a:p>
        </p:txBody>
      </p:sp>
      <p:sp>
        <p:nvSpPr>
          <p:cNvPr id="35848" name="Text Box 9"/>
          <p:cNvSpPr txBox="1">
            <a:spLocks noChangeArrowheads="1"/>
          </p:cNvSpPr>
          <p:nvPr/>
        </p:nvSpPr>
        <p:spPr bwMode="auto">
          <a:xfrm>
            <a:off x="2082579" y="1479937"/>
            <a:ext cx="158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Southeast</a:t>
            </a:r>
          </a:p>
        </p:txBody>
      </p:sp>
      <p:sp>
        <p:nvSpPr>
          <p:cNvPr id="35849" name="Text Box 10"/>
          <p:cNvSpPr txBox="1">
            <a:spLocks noChangeArrowheads="1"/>
          </p:cNvSpPr>
          <p:nvPr/>
        </p:nvSpPr>
        <p:spPr bwMode="auto">
          <a:xfrm>
            <a:off x="4358168" y="3430894"/>
            <a:ext cx="140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Mid-Atlantic</a:t>
            </a:r>
          </a:p>
        </p:txBody>
      </p:sp>
      <p:sp>
        <p:nvSpPr>
          <p:cNvPr id="35850" name="Text Box 11"/>
          <p:cNvSpPr txBox="1">
            <a:spLocks noChangeArrowheads="1"/>
          </p:cNvSpPr>
          <p:nvPr/>
        </p:nvSpPr>
        <p:spPr bwMode="auto">
          <a:xfrm>
            <a:off x="5849384" y="4526069"/>
            <a:ext cx="168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New England</a:t>
            </a:r>
          </a:p>
        </p:txBody>
      </p:sp>
    </p:spTree>
    <p:extLst>
      <p:ext uri="{BB962C8B-B14F-4D97-AF65-F5344CB8AC3E}">
        <p14:creationId xmlns:p14="http://schemas.microsoft.com/office/powerpoint/2010/main" val="13432337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36868"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36869"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E6937BEE-B8B4-48D6-89AC-7C921C8E9C94}" type="slidenum">
              <a:rPr lang="en-US" altLang="en-US" sz="900"/>
              <a:pPr algn="r">
                <a:lnSpc>
                  <a:spcPct val="85000"/>
                </a:lnSpc>
                <a:spcBef>
                  <a:spcPct val="20000"/>
                </a:spcBef>
              </a:pPr>
              <a:t>36</a:t>
            </a:fld>
            <a:endParaRPr lang="en-US" altLang="en-US" sz="900"/>
          </a:p>
        </p:txBody>
      </p:sp>
      <p:sp>
        <p:nvSpPr>
          <p:cNvPr id="36870" name="Rectangle 2"/>
          <p:cNvSpPr>
            <a:spLocks noGrp="1" noChangeArrowheads="1"/>
          </p:cNvSpPr>
          <p:nvPr>
            <p:ph type="title" idx="4294967295"/>
          </p:nvPr>
        </p:nvSpPr>
        <p:spPr>
          <a:xfrm>
            <a:off x="1197196" y="242203"/>
            <a:ext cx="7150100" cy="914400"/>
          </a:xfrm>
        </p:spPr>
        <p:txBody>
          <a:bodyPr lIns="92075" tIns="46038" rIns="92075" bIns="46038" anchor="b"/>
          <a:lstStyle/>
          <a:p>
            <a:r>
              <a:rPr lang="en-US" sz="2700" dirty="0"/>
              <a:t>Number of Large Hail Storms, 2017,</a:t>
            </a:r>
            <a:br>
              <a:rPr lang="en-US" sz="2700" dirty="0"/>
            </a:br>
            <a:r>
              <a:rPr lang="en-US" altLang="en-US" sz="2700" dirty="0">
                <a:latin typeface="Arial" panose="020B0604020202020204" pitchFamily="34" charset="0"/>
              </a:rPr>
              <a:t>Varies Widely by State and Region</a:t>
            </a:r>
          </a:p>
        </p:txBody>
      </p:sp>
      <p:graphicFrame>
        <p:nvGraphicFramePr>
          <p:cNvPr id="36866" name="Object 3"/>
          <p:cNvGraphicFramePr>
            <a:graphicFrameLocks noGrp="1" noChangeAspect="1"/>
          </p:cNvGraphicFramePr>
          <p:nvPr>
            <p:ph idx="4294967295"/>
            <p:extLst/>
          </p:nvPr>
        </p:nvGraphicFramePr>
        <p:xfrm>
          <a:off x="0" y="1018381"/>
          <a:ext cx="9144000" cy="6022975"/>
        </p:xfrm>
        <a:graphic>
          <a:graphicData uri="http://schemas.openxmlformats.org/presentationml/2006/ole">
            <mc:AlternateContent xmlns:mc="http://schemas.openxmlformats.org/markup-compatibility/2006">
              <mc:Choice xmlns:v="urn:schemas-microsoft-com:vml" Requires="v">
                <p:oleObj spid="_x0000_s80942" name="Chart" r:id="rId4" imgW="8820114" imgH="4572097" progId="MSGraph.Chart.8">
                  <p:embed followColorScheme="full"/>
                </p:oleObj>
              </mc:Choice>
              <mc:Fallback>
                <p:oleObj name="Chart" r:id="rId4" imgW="8820114" imgH="4572097" progId="MSGraph.Chart.8">
                  <p:embed followColorScheme="full"/>
                  <p:pic>
                    <p:nvPicPr>
                      <p:cNvPr id="36866" name="Object 3"/>
                      <p:cNvPicPr>
                        <a:picLocks noChangeAspect="1" noChangeArrowheads="1"/>
                      </p:cNvPicPr>
                      <p:nvPr/>
                    </p:nvPicPr>
                    <p:blipFill>
                      <a:blip r:embed="rId5"/>
                      <a:srcRect/>
                      <a:stretch>
                        <a:fillRect/>
                      </a:stretch>
                    </p:blipFill>
                    <p:spPr bwMode="auto">
                      <a:xfrm>
                        <a:off x="0" y="1018381"/>
                        <a:ext cx="9144000" cy="6022975"/>
                      </a:xfrm>
                      <a:prstGeom prst="rect">
                        <a:avLst/>
                      </a:prstGeom>
                    </p:spPr>
                  </p:pic>
                </p:oleObj>
              </mc:Fallback>
            </mc:AlternateContent>
          </a:graphicData>
        </a:graphic>
      </p:graphicFrame>
      <p:sp>
        <p:nvSpPr>
          <p:cNvPr id="36871" name="Text Box 4"/>
          <p:cNvSpPr txBox="1">
            <a:spLocks noChangeArrowheads="1"/>
          </p:cNvSpPr>
          <p:nvPr/>
        </p:nvSpPr>
        <p:spPr bwMode="auto">
          <a:xfrm>
            <a:off x="603250" y="6500361"/>
            <a:ext cx="7010400" cy="21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Source:  NAIC</a:t>
            </a:r>
          </a:p>
        </p:txBody>
      </p:sp>
      <p:sp>
        <p:nvSpPr>
          <p:cNvPr id="36872" name="Text Box 8"/>
          <p:cNvSpPr txBox="1">
            <a:spLocks noChangeArrowheads="1"/>
          </p:cNvSpPr>
          <p:nvPr/>
        </p:nvSpPr>
        <p:spPr bwMode="auto">
          <a:xfrm>
            <a:off x="1048536" y="1057015"/>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Southwest</a:t>
            </a:r>
          </a:p>
        </p:txBody>
      </p:sp>
      <p:sp>
        <p:nvSpPr>
          <p:cNvPr id="36873" name="Text Box 9"/>
          <p:cNvSpPr txBox="1">
            <a:spLocks noChangeArrowheads="1"/>
          </p:cNvSpPr>
          <p:nvPr/>
        </p:nvSpPr>
        <p:spPr bwMode="auto">
          <a:xfrm>
            <a:off x="2495868" y="4018089"/>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Mountain</a:t>
            </a:r>
          </a:p>
        </p:txBody>
      </p:sp>
      <p:sp>
        <p:nvSpPr>
          <p:cNvPr id="36874" name="Text Box 10"/>
          <p:cNvSpPr txBox="1">
            <a:spLocks noChangeArrowheads="1"/>
          </p:cNvSpPr>
          <p:nvPr/>
        </p:nvSpPr>
        <p:spPr bwMode="auto">
          <a:xfrm>
            <a:off x="3852530" y="4757145"/>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Far West</a:t>
            </a:r>
          </a:p>
        </p:txBody>
      </p:sp>
      <p:sp>
        <p:nvSpPr>
          <p:cNvPr id="36875" name="Text Box 11"/>
          <p:cNvSpPr txBox="1">
            <a:spLocks noChangeArrowheads="1"/>
          </p:cNvSpPr>
          <p:nvPr/>
        </p:nvSpPr>
        <p:spPr bwMode="auto">
          <a:xfrm>
            <a:off x="7171587" y="2296403"/>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Great Plains</a:t>
            </a:r>
          </a:p>
        </p:txBody>
      </p:sp>
      <p:sp>
        <p:nvSpPr>
          <p:cNvPr id="36876" name="Text Box 12"/>
          <p:cNvSpPr txBox="1">
            <a:spLocks noChangeArrowheads="1"/>
          </p:cNvSpPr>
          <p:nvPr/>
        </p:nvSpPr>
        <p:spPr bwMode="auto">
          <a:xfrm>
            <a:off x="5128278" y="3810847"/>
            <a:ext cx="1460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Great Lakes</a:t>
            </a:r>
          </a:p>
        </p:txBody>
      </p:sp>
    </p:spTree>
    <p:extLst>
      <p:ext uri="{BB962C8B-B14F-4D97-AF65-F5344CB8AC3E}">
        <p14:creationId xmlns:p14="http://schemas.microsoft.com/office/powerpoint/2010/main" val="221004795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9"/>
          <p:cNvGraphicFramePr>
            <a:graphicFrameLocks/>
          </p:cNvGraphicFramePr>
          <p:nvPr>
            <p:extLst/>
          </p:nvPr>
        </p:nvGraphicFramePr>
        <p:xfrm>
          <a:off x="335782" y="1471180"/>
          <a:ext cx="8181033" cy="4140479"/>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Rectangle 2"/>
          <p:cNvSpPr>
            <a:spLocks noGrp="1" noChangeArrowheads="1"/>
          </p:cNvSpPr>
          <p:nvPr>
            <p:ph type="title"/>
          </p:nvPr>
        </p:nvSpPr>
        <p:spPr>
          <a:xfrm>
            <a:off x="496552" y="275869"/>
            <a:ext cx="8342948" cy="703845"/>
          </a:xfrm>
          <a:prstGeom prst="rect">
            <a:avLst/>
          </a:prstGeom>
        </p:spPr>
        <p:txBody>
          <a:bodyPr/>
          <a:lstStyle/>
          <a:p>
            <a:r>
              <a:rPr lang="en-US" altLang="en-US" dirty="0">
                <a:latin typeface="Arial" panose="020B0604020202020204" pitchFamily="34" charset="0"/>
              </a:rPr>
              <a:t>To rent or to buy?</a:t>
            </a:r>
          </a:p>
        </p:txBody>
      </p:sp>
      <p:sp>
        <p:nvSpPr>
          <p:cNvPr id="4" name="Text Placeholder 3"/>
          <p:cNvSpPr>
            <a:spLocks noGrp="1"/>
          </p:cNvSpPr>
          <p:nvPr>
            <p:ph type="body" sz="quarter" idx="16"/>
          </p:nvPr>
        </p:nvSpPr>
        <p:spPr/>
        <p:txBody>
          <a:bodyPr/>
          <a:lstStyle/>
          <a:p>
            <a:pPr>
              <a:lnSpc>
                <a:spcPct val="85000"/>
              </a:lnSpc>
              <a:spcBef>
                <a:spcPct val="25000"/>
              </a:spcBef>
            </a:pPr>
            <a:r>
              <a:rPr lang="en-US" altLang="en-US" dirty="0"/>
              <a:t>Sources: U.S. Census Bureau at </a:t>
            </a:r>
            <a:r>
              <a:rPr lang="en-US" altLang="en-US" dirty="0">
                <a:hlinkClick r:id="rId4"/>
              </a:rPr>
              <a:t>http://www.census.gov/housing/hvs/data/histtabs.html</a:t>
            </a:r>
            <a:r>
              <a:rPr lang="en-US" altLang="en-US" dirty="0"/>
              <a:t>, Table 8; Insurance Information Institute</a:t>
            </a:r>
            <a:r>
              <a:rPr lang="en-US" altLang="en-US" sz="800" dirty="0"/>
              <a:t>.</a:t>
            </a:r>
          </a:p>
        </p:txBody>
      </p:sp>
      <p:sp>
        <p:nvSpPr>
          <p:cNvPr id="23" name="TextBox 1"/>
          <p:cNvSpPr txBox="1">
            <a:spLocks noChangeArrowheads="1"/>
          </p:cNvSpPr>
          <p:nvPr/>
        </p:nvSpPr>
        <p:spPr bwMode="auto">
          <a:xfrm>
            <a:off x="6335067" y="1193632"/>
            <a:ext cx="2410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eaLnBrk="1" hangingPunct="1">
              <a:lnSpc>
                <a:spcPct val="100000"/>
              </a:lnSpc>
              <a:spcBef>
                <a:spcPct val="0"/>
              </a:spcBef>
              <a:buClrTx/>
              <a:buFontTx/>
              <a:buNone/>
            </a:pPr>
            <a:r>
              <a:rPr lang="en-US" altLang="en-US" sz="1400" b="1" dirty="0">
                <a:solidFill>
                  <a:schemeClr val="accent3"/>
                </a:solidFill>
              </a:rPr>
              <a:t>Millions of owner-occupied housing units</a:t>
            </a:r>
          </a:p>
        </p:txBody>
      </p:sp>
      <p:sp>
        <p:nvSpPr>
          <p:cNvPr id="25" name="TextBox 1"/>
          <p:cNvSpPr txBox="1">
            <a:spLocks noChangeArrowheads="1"/>
          </p:cNvSpPr>
          <p:nvPr/>
        </p:nvSpPr>
        <p:spPr bwMode="auto">
          <a:xfrm>
            <a:off x="403979" y="1193632"/>
            <a:ext cx="2410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solidFill>
                  <a:srgbClr val="337DBE"/>
                </a:solidFill>
              </a:rPr>
              <a:t>Millions of renter-occupied housing units</a:t>
            </a:r>
          </a:p>
        </p:txBody>
      </p:sp>
      <p:sp>
        <p:nvSpPr>
          <p:cNvPr id="32" name="Rectangle 31"/>
          <p:cNvSpPr/>
          <p:nvPr/>
        </p:nvSpPr>
        <p:spPr bwMode="gray">
          <a:xfrm>
            <a:off x="5146998" y="2319586"/>
            <a:ext cx="161925"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2" name="TextBox 21"/>
          <p:cNvSpPr txBox="1"/>
          <p:nvPr/>
        </p:nvSpPr>
        <p:spPr>
          <a:xfrm>
            <a:off x="392748" y="5528610"/>
            <a:ext cx="7992300" cy="737375"/>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altLang="en-US" sz="1600" b="1" dirty="0">
                <a:solidFill>
                  <a:schemeClr val="accent2"/>
                </a:solidFill>
              </a:rPr>
              <a:t>Since 2004 the number of renter-occupied housing units has grown by about </a:t>
            </a:r>
            <a:br>
              <a:rPr lang="en-US" altLang="en-US" sz="1600" b="1" dirty="0">
                <a:solidFill>
                  <a:schemeClr val="accent2"/>
                </a:solidFill>
              </a:rPr>
            </a:br>
            <a:r>
              <a:rPr lang="en-US" altLang="en-US" sz="1600" b="1" dirty="0">
                <a:solidFill>
                  <a:schemeClr val="accent2"/>
                </a:solidFill>
              </a:rPr>
              <a:t>10.5 million units (+34%), but there has been no growth in the number of </a:t>
            </a:r>
            <a:br>
              <a:rPr lang="en-US" altLang="en-US" sz="1600" b="1" dirty="0">
                <a:solidFill>
                  <a:schemeClr val="accent2"/>
                </a:solidFill>
              </a:rPr>
            </a:br>
            <a:r>
              <a:rPr lang="en-US" altLang="en-US" sz="1600" b="1" dirty="0">
                <a:solidFill>
                  <a:schemeClr val="accent2"/>
                </a:solidFill>
              </a:rPr>
              <a:t>owner-occupied housing units in 12 years. Did </a:t>
            </a:r>
            <a:r>
              <a:rPr lang="en-US" altLang="en-US" sz="1600" b="1">
                <a:solidFill>
                  <a:schemeClr val="accent2"/>
                </a:solidFill>
              </a:rPr>
              <a:t>this streak end in 2017?</a:t>
            </a:r>
            <a:endParaRPr lang="en-US" altLang="en-US" sz="1600" b="1" dirty="0">
              <a:solidFill>
                <a:schemeClr val="accent2"/>
              </a:solidFill>
            </a:endParaRPr>
          </a:p>
        </p:txBody>
      </p:sp>
    </p:spTree>
    <p:extLst>
      <p:ext uri="{BB962C8B-B14F-4D97-AF65-F5344CB8AC3E}">
        <p14:creationId xmlns:p14="http://schemas.microsoft.com/office/powerpoint/2010/main" val="417576644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a:xfrm>
            <a:off x="704080" y="1960694"/>
            <a:ext cx="7772400" cy="958352"/>
          </a:xfrm>
        </p:spPr>
        <p:txBody>
          <a:bodyPr/>
          <a:lstStyle/>
          <a:p>
            <a:r>
              <a:rPr lang="en-US" dirty="0"/>
              <a:t>Auto Insurance</a:t>
            </a:r>
          </a:p>
        </p:txBody>
      </p:sp>
      <p:sp>
        <p:nvSpPr>
          <p:cNvPr id="4" name="Subtitle 3"/>
          <p:cNvSpPr>
            <a:spLocks noGrp="1"/>
          </p:cNvSpPr>
          <p:nvPr>
            <p:ph type="subTitle" idx="1"/>
          </p:nvPr>
        </p:nvSpPr>
        <p:spPr>
          <a:xfrm>
            <a:off x="704080" y="3542606"/>
            <a:ext cx="5653177" cy="774418"/>
          </a:xfrm>
        </p:spPr>
        <p:txBody>
          <a:bodyPr/>
          <a:lstStyle/>
          <a:p>
            <a:r>
              <a:rPr lang="en-US" dirty="0"/>
              <a:t>Lately: </a:t>
            </a:r>
            <a:r>
              <a:rPr lang="en-US" altLang="en-US" dirty="0"/>
              <a:t>Adverse Loss Trends</a:t>
            </a:r>
            <a:endParaRPr lang="en-US" dirty="0"/>
          </a:p>
        </p:txBody>
      </p:sp>
    </p:spTree>
    <p:extLst>
      <p:ext uri="{BB962C8B-B14F-4D97-AF65-F5344CB8AC3E}">
        <p14:creationId xmlns:p14="http://schemas.microsoft.com/office/powerpoint/2010/main" val="189582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679086" y="403924"/>
            <a:ext cx="7358521" cy="591462"/>
          </a:xfrm>
        </p:spPr>
        <p:txBody>
          <a:bodyPr/>
          <a:lstStyle/>
          <a:p>
            <a:r>
              <a:rPr lang="en-US" altLang="en-US" dirty="0"/>
              <a:t>America is Driving More Again: 2000-2017</a:t>
            </a:r>
          </a:p>
        </p:txBody>
      </p:sp>
      <p:sp>
        <p:nvSpPr>
          <p:cNvPr id="6" name="Text Placeholder 5"/>
          <p:cNvSpPr>
            <a:spLocks noGrp="1"/>
          </p:cNvSpPr>
          <p:nvPr>
            <p:ph type="body" sz="quarter" idx="15"/>
          </p:nvPr>
        </p:nvSpPr>
        <p:spPr>
          <a:xfrm>
            <a:off x="103587" y="1215034"/>
            <a:ext cx="1839513" cy="510623"/>
          </a:xfrm>
        </p:spPr>
        <p:txBody>
          <a:bodyPr/>
          <a:lstStyle/>
          <a:p>
            <a:r>
              <a:rPr lang="en-US" sz="1600" dirty="0">
                <a:solidFill>
                  <a:schemeClr val="tx1"/>
                </a:solidFill>
                <a:latin typeface="Arial "/>
              </a:rPr>
              <a:t>Percent Change, Miles Driven</a:t>
            </a:r>
          </a:p>
        </p:txBody>
      </p:sp>
      <p:sp>
        <p:nvSpPr>
          <p:cNvPr id="7" name="Text Placeholder 6"/>
          <p:cNvSpPr>
            <a:spLocks noGrp="1"/>
          </p:cNvSpPr>
          <p:nvPr>
            <p:ph type="body" sz="quarter" idx="16"/>
          </p:nvPr>
        </p:nvSpPr>
        <p:spPr>
          <a:xfrm>
            <a:off x="854451" y="6250343"/>
            <a:ext cx="7680960" cy="415018"/>
          </a:xfrm>
        </p:spPr>
        <p:txBody>
          <a:bodyPr/>
          <a:lstStyle/>
          <a:p>
            <a:pPr>
              <a:spcBef>
                <a:spcPts val="0"/>
              </a:spcBef>
            </a:pPr>
            <a:r>
              <a:rPr lang="en-US" dirty="0">
                <a:latin typeface="Arial "/>
              </a:rPr>
              <a:t>*12-month December total vs. prior year.</a:t>
            </a:r>
            <a:br>
              <a:rPr lang="en-US" dirty="0">
                <a:latin typeface="Arial "/>
              </a:rPr>
            </a:br>
            <a:r>
              <a:rPr lang="en-US" dirty="0">
                <a:latin typeface="Arial "/>
              </a:rPr>
              <a:t>Sources: </a:t>
            </a:r>
            <a:r>
              <a:rPr lang="en-US" dirty="0">
                <a:latin typeface="Arial "/>
                <a:hlinkClick r:id="rId3"/>
              </a:rPr>
              <a:t>Federal Highway Administration</a:t>
            </a:r>
            <a:r>
              <a:rPr lang="en-US" dirty="0">
                <a:latin typeface="Arial "/>
              </a:rPr>
              <a:t>; National Bureau of Economic Research (recession dates); Insurance Information Institute.</a:t>
            </a:r>
          </a:p>
        </p:txBody>
      </p:sp>
      <p:graphicFrame>
        <p:nvGraphicFramePr>
          <p:cNvPr id="16" name="Object 8"/>
          <p:cNvGraphicFramePr>
            <a:graphicFrameLocks noChangeAspect="1"/>
          </p:cNvGraphicFramePr>
          <p:nvPr>
            <p:extLst>
              <p:ext uri="{D42A27DB-BD31-4B8C-83A1-F6EECF244321}">
                <p14:modId xmlns:p14="http://schemas.microsoft.com/office/powerpoint/2010/main" val="1062077622"/>
              </p:ext>
            </p:extLst>
          </p:nvPr>
        </p:nvGraphicFramePr>
        <p:xfrm>
          <a:off x="347450" y="1470346"/>
          <a:ext cx="8253277" cy="391731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6987325" y="3621949"/>
            <a:ext cx="1203750" cy="1090728"/>
            <a:chOff x="7470937" y="678333"/>
            <a:chExt cx="1203750" cy="1090728"/>
          </a:xfrm>
        </p:grpSpPr>
        <p:sp>
          <p:nvSpPr>
            <p:cNvPr id="24" name="AutoShape 5"/>
            <p:cNvSpPr>
              <a:spLocks noChangeArrowheads="1"/>
            </p:cNvSpPr>
            <p:nvPr/>
          </p:nvSpPr>
          <p:spPr bwMode="gray">
            <a:xfrm>
              <a:off x="7470937" y="1092053"/>
              <a:ext cx="1203750" cy="677008"/>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Fastest Growth Since 2000</a:t>
              </a:r>
            </a:p>
          </p:txBody>
        </p:sp>
        <p:cxnSp>
          <p:nvCxnSpPr>
            <p:cNvPr id="25" name="Straight Arrow Connector 24"/>
            <p:cNvCxnSpPr/>
            <p:nvPr/>
          </p:nvCxnSpPr>
          <p:spPr bwMode="gray">
            <a:xfrm flipH="1" flipV="1">
              <a:off x="7951641" y="678333"/>
              <a:ext cx="1494" cy="43816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6" name="Text Placeholder 4"/>
          <p:cNvSpPr txBox="1">
            <a:spLocks/>
          </p:cNvSpPr>
          <p:nvPr/>
        </p:nvSpPr>
        <p:spPr bwMode="gray">
          <a:xfrm>
            <a:off x="433975" y="5468814"/>
            <a:ext cx="8303481" cy="71085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In the last few years, sharp growth in miles driven.</a:t>
            </a:r>
            <a:br>
              <a:rPr lang="en-US" dirty="0">
                <a:solidFill>
                  <a:schemeClr val="bg1"/>
                </a:solidFill>
                <a:latin typeface="Arial "/>
              </a:rPr>
            </a:br>
            <a:r>
              <a:rPr lang="en-US" dirty="0">
                <a:solidFill>
                  <a:schemeClr val="bg1"/>
                </a:solidFill>
                <a:latin typeface="Arial "/>
              </a:rPr>
              <a:t>The more people drive, the more often cars crash.</a:t>
            </a:r>
          </a:p>
        </p:txBody>
      </p:sp>
      <p:grpSp>
        <p:nvGrpSpPr>
          <p:cNvPr id="11" name="Group 10"/>
          <p:cNvGrpSpPr/>
          <p:nvPr/>
        </p:nvGrpSpPr>
        <p:grpSpPr>
          <a:xfrm>
            <a:off x="4240172" y="2608930"/>
            <a:ext cx="1203750" cy="905132"/>
            <a:chOff x="7470937" y="1116495"/>
            <a:chExt cx="1203750" cy="905132"/>
          </a:xfrm>
        </p:grpSpPr>
        <p:sp>
          <p:nvSpPr>
            <p:cNvPr id="12" name="AutoShape 5"/>
            <p:cNvSpPr>
              <a:spLocks noChangeArrowheads="1"/>
            </p:cNvSpPr>
            <p:nvPr/>
          </p:nvSpPr>
          <p:spPr bwMode="gray">
            <a:xfrm>
              <a:off x="7470937" y="1116495"/>
              <a:ext cx="1203750"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The “Great Recession”</a:t>
              </a:r>
            </a:p>
          </p:txBody>
        </p:sp>
        <p:cxnSp>
          <p:nvCxnSpPr>
            <p:cNvPr id="13" name="Straight Arrow Connector 12"/>
            <p:cNvCxnSpPr/>
            <p:nvPr/>
          </p:nvCxnSpPr>
          <p:spPr bwMode="gray">
            <a:xfrm>
              <a:off x="7953135" y="1116495"/>
              <a:ext cx="20160" cy="90513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513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81C965B6-3282-47BE-B67C-3214E367D2FF}" type="slidenum">
              <a:rPr lang="en-US" sz="900">
                <a:solidFill>
                  <a:schemeClr val="bg1"/>
                </a:solidFill>
              </a:rPr>
              <a:pPr algn="r">
                <a:lnSpc>
                  <a:spcPct val="85000"/>
                </a:lnSpc>
                <a:spcBef>
                  <a:spcPct val="20000"/>
                </a:spcBef>
              </a:pPr>
              <a:t>4</a:t>
            </a:fld>
            <a:endParaRPr lang="en-US" sz="900">
              <a:solidFill>
                <a:schemeClr val="bg1"/>
              </a:solidFill>
            </a:endParaRPr>
          </a:p>
        </p:txBody>
      </p:sp>
      <p:sp>
        <p:nvSpPr>
          <p:cNvPr id="9" name="TextBox 5"/>
          <p:cNvSpPr txBox="1">
            <a:spLocks noChangeArrowheads="1"/>
          </p:cNvSpPr>
          <p:nvPr/>
        </p:nvSpPr>
        <p:spPr bwMode="auto">
          <a:xfrm>
            <a:off x="584570" y="2418537"/>
            <a:ext cx="7981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200" dirty="0">
                <a:solidFill>
                  <a:schemeClr val="accent1"/>
                </a:solidFill>
              </a:rPr>
              <a:t>But How Strong Is the Economy, Really?</a:t>
            </a:r>
          </a:p>
        </p:txBody>
      </p:sp>
    </p:spTree>
    <p:extLst>
      <p:ext uri="{BB962C8B-B14F-4D97-AF65-F5344CB8AC3E}">
        <p14:creationId xmlns:p14="http://schemas.microsoft.com/office/powerpoint/2010/main" val="2138242183"/>
      </p:ext>
    </p:extLst>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657592" y="129266"/>
            <a:ext cx="6604854" cy="950976"/>
          </a:xfrm>
        </p:spPr>
        <p:txBody>
          <a:bodyPr/>
          <a:lstStyle/>
          <a:p>
            <a:r>
              <a:rPr lang="en-US" altLang="en-US" dirty="0"/>
              <a:t>Why Are People Driving More Miles?</a:t>
            </a:r>
            <a:br>
              <a:rPr lang="en-US" altLang="en-US" dirty="0"/>
            </a:br>
            <a:r>
              <a:rPr lang="en-US" altLang="en-US" dirty="0"/>
              <a:t>Is it Jobs?  2006:Q1-2017:Q4</a:t>
            </a:r>
          </a:p>
        </p:txBody>
      </p:sp>
      <p:sp>
        <p:nvSpPr>
          <p:cNvPr id="10" name="Text Placeholder 9"/>
          <p:cNvSpPr>
            <a:spLocks noGrp="1"/>
          </p:cNvSpPr>
          <p:nvPr>
            <p:ph type="body" sz="quarter" idx="15"/>
          </p:nvPr>
        </p:nvSpPr>
        <p:spPr>
          <a:xfrm>
            <a:off x="261939" y="1092799"/>
            <a:ext cx="2321774" cy="396947"/>
          </a:xfrm>
        </p:spPr>
        <p:txBody>
          <a:bodyPr/>
          <a:lstStyle/>
          <a:p>
            <a:r>
              <a:rPr lang="en-US" sz="1600" b="1" dirty="0">
                <a:solidFill>
                  <a:schemeClr val="accent2"/>
                </a:solidFill>
              </a:rPr>
              <a:t>Billions of Miles Driven in Prior Year</a:t>
            </a:r>
          </a:p>
        </p:txBody>
      </p:sp>
      <p:sp>
        <p:nvSpPr>
          <p:cNvPr id="12" name="Text Placeholder 11"/>
          <p:cNvSpPr>
            <a:spLocks noGrp="1"/>
          </p:cNvSpPr>
          <p:nvPr>
            <p:ph type="body" sz="quarter" idx="16"/>
          </p:nvPr>
        </p:nvSpPr>
        <p:spPr>
          <a:xfrm>
            <a:off x="884155" y="6247534"/>
            <a:ext cx="6967376" cy="415018"/>
          </a:xfrm>
        </p:spPr>
        <p:txBody>
          <a:bodyPr/>
          <a:lstStyle/>
          <a:p>
            <a:br>
              <a:rPr lang="en-US" sz="1050" dirty="0">
                <a:latin typeface="Arial "/>
              </a:rPr>
            </a:br>
            <a:br>
              <a:rPr lang="en-US" sz="1050" dirty="0">
                <a:latin typeface="Arial "/>
              </a:rPr>
            </a:br>
            <a:r>
              <a:rPr lang="en-US" sz="1050" dirty="0">
                <a:latin typeface="Arial "/>
              </a:rPr>
              <a:t>Note: latest available end-of-quarter rolling 12-month miles driven (as of 5/8/2018) is through 2017:Q4</a:t>
            </a:r>
            <a:br>
              <a:rPr lang="en-US" sz="1050" dirty="0">
                <a:latin typeface="Arial "/>
              </a:rPr>
            </a:br>
            <a:r>
              <a:rPr lang="en-US" sz="1050" dirty="0">
                <a:latin typeface="Arial "/>
              </a:rPr>
              <a:t>Sources: </a:t>
            </a:r>
            <a:r>
              <a:rPr lang="en-US" sz="1050" dirty="0">
                <a:latin typeface="Arial "/>
                <a:hlinkClick r:id="rId3" tooltip="http://www.fhwa.dot.gov/policyinformation/travel_monitoring/tvt.cfm"/>
              </a:rPr>
              <a:t>Federal Highway Administration</a:t>
            </a:r>
            <a:r>
              <a:rPr lang="en-US" sz="1050" dirty="0">
                <a:latin typeface="Arial "/>
              </a:rPr>
              <a:t>; Seasonally Adjusted Employed from Bureau of Labor Statistics (Series ID CES0000000001);  Insurance Information Institute.</a:t>
            </a:r>
          </a:p>
        </p:txBody>
      </p:sp>
      <p:sp>
        <p:nvSpPr>
          <p:cNvPr id="21" name="Text Placeholder 4"/>
          <p:cNvSpPr txBox="1">
            <a:spLocks/>
          </p:cNvSpPr>
          <p:nvPr/>
        </p:nvSpPr>
        <p:spPr bwMode="gray">
          <a:xfrm>
            <a:off x="418249" y="5552588"/>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People Drive to and from Work and Drive to Entertainment. </a:t>
            </a:r>
          </a:p>
          <a:p>
            <a:pPr eaLnBrk="1" hangingPunct="1">
              <a:spcBef>
                <a:spcPts val="0"/>
              </a:spcBef>
              <a:buClr>
                <a:schemeClr val="accent2"/>
              </a:buClr>
              <a:buSzPct val="90000"/>
            </a:pPr>
            <a:r>
              <a:rPr lang="en-US" dirty="0">
                <a:solidFill>
                  <a:schemeClr val="bg1"/>
                </a:solidFill>
                <a:latin typeface="Arial "/>
              </a:rPr>
              <a:t>Out of Work, They Curtail Their Movement.</a:t>
            </a:r>
          </a:p>
        </p:txBody>
      </p:sp>
      <p:graphicFrame>
        <p:nvGraphicFramePr>
          <p:cNvPr id="22" name="Object 8"/>
          <p:cNvGraphicFramePr>
            <a:graphicFrameLocks noChangeAspect="1"/>
          </p:cNvGraphicFramePr>
          <p:nvPr>
            <p:extLst/>
          </p:nvPr>
        </p:nvGraphicFramePr>
        <p:xfrm>
          <a:off x="418249" y="1546078"/>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7037614" y="1112894"/>
            <a:ext cx="1953290"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600" b="1" dirty="0">
                <a:solidFill>
                  <a:srgbClr val="2F72AD"/>
                </a:solidFill>
              </a:rPr>
              <a:t>Millions Employed</a:t>
            </a:r>
          </a:p>
        </p:txBody>
      </p:sp>
      <p:sp>
        <p:nvSpPr>
          <p:cNvPr id="24" name="Rectangle 7"/>
          <p:cNvSpPr>
            <a:spLocks noChangeArrowheads="1"/>
          </p:cNvSpPr>
          <p:nvPr/>
        </p:nvSpPr>
        <p:spPr bwMode="grayWhite">
          <a:xfrm>
            <a:off x="2137145" y="1754372"/>
            <a:ext cx="947320" cy="3597218"/>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
        <p:nvSpPr>
          <p:cNvPr id="2" name="TextBox 1"/>
          <p:cNvSpPr txBox="1"/>
          <p:nvPr/>
        </p:nvSpPr>
        <p:spPr>
          <a:xfrm>
            <a:off x="1960474" y="7541971"/>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157353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41</a:t>
            </a:fld>
            <a:endParaRPr lang="en-US" altLang="en-US" sz="900">
              <a:solidFill>
                <a:srgbClr val="000000"/>
              </a:solidFill>
            </a:endParaRPr>
          </a:p>
        </p:txBody>
      </p:sp>
      <p:sp>
        <p:nvSpPr>
          <p:cNvPr id="5125" name="Rectangle 7"/>
          <p:cNvSpPr>
            <a:spLocks noGrp="1" noChangeArrowheads="1"/>
          </p:cNvSpPr>
          <p:nvPr>
            <p:ph type="title" idx="4294967295"/>
          </p:nvPr>
        </p:nvSpPr>
        <p:spPr>
          <a:xfrm>
            <a:off x="781798" y="276202"/>
            <a:ext cx="6711950" cy="769938"/>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2006:Q1-2016:Q4</a:t>
            </a:r>
          </a:p>
        </p:txBody>
      </p:sp>
      <p:sp>
        <p:nvSpPr>
          <p:cNvPr id="5126" name="Text Box 5"/>
          <p:cNvSpPr txBox="1">
            <a:spLocks noChangeArrowheads="1"/>
          </p:cNvSpPr>
          <p:nvPr/>
        </p:nvSpPr>
        <p:spPr bwMode="auto">
          <a:xfrm>
            <a:off x="506468" y="6369869"/>
            <a:ext cx="8141673"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211039" y="1277297"/>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nvPr>
        </p:nvGraphicFramePr>
        <p:xfrm>
          <a:off x="506468" y="1360611"/>
          <a:ext cx="7896225" cy="4428582"/>
        </p:xfrm>
        <a:graphic>
          <a:graphicData uri="http://schemas.openxmlformats.org/presentationml/2006/ole">
            <mc:AlternateContent xmlns:mc="http://schemas.openxmlformats.org/markup-compatibility/2006">
              <mc:Choice xmlns:v="urn:schemas-microsoft-com:vml" Requires="v">
                <p:oleObj spid="_x0000_s67655" name="Chart" r:id="rId4" imgW="8343770" imgH="4381358" progId="MSGraph.Chart.8">
                  <p:embed followColorScheme="full"/>
                </p:oleObj>
              </mc:Choice>
              <mc:Fallback>
                <p:oleObj name="Chart" r:id="rId4" imgW="8343770" imgH="4381358" progId="MSGraph.Chart.8">
                  <p:embed followColorScheme="full"/>
                  <p:pic>
                    <p:nvPicPr>
                      <p:cNvPr id="5128" name="Object 8"/>
                      <p:cNvPicPr>
                        <a:picLocks noChangeAspect="1" noChangeArrowheads="1"/>
                      </p:cNvPicPr>
                      <p:nvPr/>
                    </p:nvPicPr>
                    <p:blipFill>
                      <a:blip r:embed="rId5"/>
                      <a:srcRect/>
                      <a:stretch>
                        <a:fillRect/>
                      </a:stretch>
                    </p:blipFill>
                    <p:spPr bwMode="gray">
                      <a:xfrm>
                        <a:off x="506468"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7"/>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63"/>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2359747" y="2202425"/>
            <a:ext cx="896318" cy="347253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9"/>
            <a:ext cx="1061884" cy="307777"/>
          </a:xfrm>
          <a:prstGeom prst="rect">
            <a:avLst/>
          </a:prstGeom>
          <a:noFill/>
        </p:spPr>
        <p:txBody>
          <a:bodyPr wrap="square" rtlCol="0">
            <a:spAutoFit/>
          </a:bodyPr>
          <a:lstStyle/>
          <a:p>
            <a:r>
              <a:rPr lang="en-US" sz="1400" dirty="0"/>
              <a:t>Recession</a:t>
            </a:r>
          </a:p>
        </p:txBody>
      </p:sp>
      <p:sp>
        <p:nvSpPr>
          <p:cNvPr id="14" name="AutoShape 26"/>
          <p:cNvSpPr>
            <a:spLocks noChangeArrowheads="1"/>
          </p:cNvSpPr>
          <p:nvPr/>
        </p:nvSpPr>
        <p:spPr bwMode="blackWhite">
          <a:xfrm>
            <a:off x="3652195" y="1775746"/>
            <a:ext cx="2177183" cy="1468919"/>
          </a:xfrm>
          <a:prstGeom prst="wedgeRectCallout">
            <a:avLst>
              <a:gd name="adj1" fmla="val 97319"/>
              <a:gd name="adj2" fmla="val -896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There are not only more accidents, but accidents per 100 insured vehicles is up too.  This is what matters to insurers.</a:t>
            </a:r>
          </a:p>
        </p:txBody>
      </p:sp>
    </p:spTree>
    <p:extLst>
      <p:ext uri="{BB962C8B-B14F-4D97-AF65-F5344CB8AC3E}">
        <p14:creationId xmlns:p14="http://schemas.microsoft.com/office/powerpoint/2010/main" val="1873439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solidFill>
                  <a:srgbClr val="FFFFFF"/>
                </a:solidFill>
              </a:rPr>
              <a:t>12/01/09 - 9pm</a:t>
            </a:r>
          </a:p>
        </p:txBody>
      </p:sp>
      <p:graphicFrame>
        <p:nvGraphicFramePr>
          <p:cNvPr id="10242" name="Object 11"/>
          <p:cNvGraphicFramePr>
            <a:graphicFrameLocks noChangeAspect="1"/>
          </p:cNvGraphicFramePr>
          <p:nvPr>
            <p:extLst>
              <p:ext uri="{D42A27DB-BD31-4B8C-83A1-F6EECF244321}">
                <p14:modId xmlns:p14="http://schemas.microsoft.com/office/powerpoint/2010/main" val="2527487626"/>
              </p:ext>
            </p:extLst>
          </p:nvPr>
        </p:nvGraphicFramePr>
        <p:xfrm>
          <a:off x="412750" y="1138238"/>
          <a:ext cx="8188325" cy="4505325"/>
        </p:xfrm>
        <a:graphic>
          <a:graphicData uri="http://schemas.openxmlformats.org/presentationml/2006/ole">
            <mc:AlternateContent xmlns:mc="http://schemas.openxmlformats.org/markup-compatibility/2006">
              <mc:Choice xmlns:v="urn:schemas-microsoft-com:vml" Requires="v">
                <p:oleObj spid="_x0000_s68680" name="Chart" r:id="rId4" imgW="7829658" imgH="3848068" progId="MSGraph.Chart.8">
                  <p:embed followColorScheme="full"/>
                </p:oleObj>
              </mc:Choice>
              <mc:Fallback>
                <p:oleObj name="Chart" r:id="rId4" imgW="7829658" imgH="3848068" progId="MSGraph.Chart.8">
                  <p:embed followColorScheme="full"/>
                  <p:pic>
                    <p:nvPicPr>
                      <p:cNvPr id="10242" name="Object 11"/>
                      <p:cNvPicPr>
                        <a:picLocks noChangeAspect="1" noChangeArrowheads="1"/>
                      </p:cNvPicPr>
                      <p:nvPr/>
                    </p:nvPicPr>
                    <p:blipFill>
                      <a:blip r:embed="rId5"/>
                      <a:srcRect/>
                      <a:stretch>
                        <a:fillRect/>
                      </a:stretch>
                    </p:blipFill>
                    <p:spPr bwMode="gray">
                      <a:xfrm>
                        <a:off x="412750" y="1138238"/>
                        <a:ext cx="8188325" cy="450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5" name="Rectangle 2"/>
          <p:cNvSpPr>
            <a:spLocks noChangeArrowheads="1"/>
          </p:cNvSpPr>
          <p:nvPr/>
        </p:nvSpPr>
        <p:spPr bwMode="black">
          <a:xfrm>
            <a:off x="228600" y="1138238"/>
            <a:ext cx="1003300" cy="441325"/>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(Millions of Units)</a:t>
            </a:r>
          </a:p>
        </p:txBody>
      </p:sp>
      <p:sp>
        <p:nvSpPr>
          <p:cNvPr id="10246" name="Rectangle 3"/>
          <p:cNvSpPr>
            <a:spLocks noGrp="1" noChangeArrowheads="1"/>
          </p:cNvSpPr>
          <p:nvPr>
            <p:ph type="title"/>
          </p:nvPr>
        </p:nvSpPr>
        <p:spPr>
          <a:xfrm>
            <a:off x="984739" y="238125"/>
            <a:ext cx="6743700" cy="860425"/>
          </a:xfrm>
        </p:spPr>
        <p:txBody>
          <a:bodyPr/>
          <a:lstStyle/>
          <a:p>
            <a:r>
              <a:rPr lang="en-US" dirty="0"/>
              <a:t>Auto/Light Truck Sales Are</a:t>
            </a:r>
            <a:br>
              <a:rPr lang="en-US" dirty="0"/>
            </a:br>
            <a:r>
              <a:rPr lang="en-US" dirty="0"/>
              <a:t>Forecast to Continue at High Levels</a:t>
            </a:r>
          </a:p>
        </p:txBody>
      </p:sp>
      <p:sp>
        <p:nvSpPr>
          <p:cNvPr id="10247" name="Rectangle 5"/>
          <p:cNvSpPr>
            <a:spLocks noChangeArrowheads="1"/>
          </p:cNvSpPr>
          <p:nvPr/>
        </p:nvSpPr>
        <p:spPr bwMode="auto">
          <a:xfrm>
            <a:off x="549763" y="6489700"/>
            <a:ext cx="8404225"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Department of Commerce; Blue Chip Economic Indicators, 5/18 issue (forecasts); Insurance Information Institute.</a:t>
            </a:r>
          </a:p>
        </p:txBody>
      </p:sp>
      <p:sp>
        <p:nvSpPr>
          <p:cNvPr id="2079750" name="Rectangle 6"/>
          <p:cNvSpPr>
            <a:spLocks noChangeArrowheads="1"/>
          </p:cNvSpPr>
          <p:nvPr/>
        </p:nvSpPr>
        <p:spPr bwMode="blackWhite">
          <a:xfrm>
            <a:off x="826477" y="5464175"/>
            <a:ext cx="7850798" cy="9278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likely continue near current levels, in part replacing cars that were held onto in 2008-12. But rising interest rates could restrain demand for new vehicles.</a:t>
            </a:r>
          </a:p>
        </p:txBody>
      </p:sp>
      <p:sp>
        <p:nvSpPr>
          <p:cNvPr id="2079752" name="AutoShape 8"/>
          <p:cNvSpPr>
            <a:spLocks noChangeArrowheads="1"/>
          </p:cNvSpPr>
          <p:nvPr/>
        </p:nvSpPr>
        <p:spPr bwMode="blackWhite">
          <a:xfrm>
            <a:off x="3929062" y="1090475"/>
            <a:ext cx="2207803" cy="704056"/>
          </a:xfrm>
          <a:prstGeom prst="wedgeRectCallout">
            <a:avLst>
              <a:gd name="adj1" fmla="val 72283"/>
              <a:gd name="adj2" fmla="val 744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We’re back to new vehicle sales levels last seen pre-recession</a:t>
            </a:r>
          </a:p>
        </p:txBody>
      </p:sp>
    </p:spTree>
    <p:extLst>
      <p:ext uri="{BB962C8B-B14F-4D97-AF65-F5344CB8AC3E}">
        <p14:creationId xmlns:p14="http://schemas.microsoft.com/office/powerpoint/2010/main" val="3582371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079752"/>
                                        </p:tgtEl>
                                        <p:attrNameLst>
                                          <p:attrName>style.visibility</p:attrName>
                                        </p:attrNameLst>
                                      </p:cBhvr>
                                      <p:to>
                                        <p:strVal val="visible"/>
                                      </p:to>
                                    </p:set>
                                    <p:animEffect transition="in" filter="wipe(right)">
                                      <p:cBhvr>
                                        <p:cTn id="7" dur="500"/>
                                        <p:tgtEl>
                                          <p:spTgt spid="2079752"/>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9750"/>
                                        </p:tgtEl>
                                        <p:attrNameLst>
                                          <p:attrName>style.visibility</p:attrName>
                                        </p:attrNameLst>
                                      </p:cBhvr>
                                      <p:to>
                                        <p:strVal val="visible"/>
                                      </p:to>
                                    </p:set>
                                    <p:anim calcmode="lin" valueType="num">
                                      <p:cBhvr>
                                        <p:cTn id="11" dur="500" fill="hold"/>
                                        <p:tgtEl>
                                          <p:spTgt spid="2079750"/>
                                        </p:tgtEl>
                                        <p:attrNameLst>
                                          <p:attrName>ppt_w</p:attrName>
                                        </p:attrNameLst>
                                      </p:cBhvr>
                                      <p:tavLst>
                                        <p:tav tm="0">
                                          <p:val>
                                            <p:fltVal val="0"/>
                                          </p:val>
                                        </p:tav>
                                        <p:tav tm="100000">
                                          <p:val>
                                            <p:strVal val="#ppt_w"/>
                                          </p:val>
                                        </p:tav>
                                      </p:tavLst>
                                    </p:anim>
                                    <p:anim calcmode="lin" valueType="num">
                                      <p:cBhvr>
                                        <p:cTn id="12" dur="500" fill="hold"/>
                                        <p:tgtEl>
                                          <p:spTgt spid="20797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48235" y="319233"/>
            <a:ext cx="8458200" cy="950976"/>
          </a:xfrm>
        </p:spPr>
        <p:txBody>
          <a:bodyPr/>
          <a:lstStyle/>
          <a:p>
            <a:r>
              <a:rPr lang="en-US" altLang="en-US" dirty="0">
                <a:latin typeface="Arial" panose="020B0604020202020204" pitchFamily="34" charset="0"/>
              </a:rPr>
              <a:t>US Pvt. Passenger Auto Net Combined Ratio, 2005-2015</a:t>
            </a:r>
            <a:endParaRPr lang="en-US" dirty="0"/>
          </a:p>
        </p:txBody>
      </p:sp>
      <p:graphicFrame>
        <p:nvGraphicFramePr>
          <p:cNvPr id="9" name="Content Placeholder 8"/>
          <p:cNvGraphicFramePr>
            <a:graphicFrameLocks noGrp="1"/>
          </p:cNvGraphicFramePr>
          <p:nvPr>
            <p:ph idx="1"/>
            <p:extLst/>
          </p:nvPr>
        </p:nvGraphicFramePr>
        <p:xfrm>
          <a:off x="549089" y="1190626"/>
          <a:ext cx="8153400" cy="4101302"/>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BA00B8B1-FA28-4268-9EE2-838B647A34D4}" type="slidenum">
              <a:rPr lang="en-US" smtClean="0"/>
              <a:pPr>
                <a:defRPr/>
              </a:pPr>
              <a:t>43</a:t>
            </a:fld>
            <a:endParaRPr lang="en-US"/>
          </a:p>
        </p:txBody>
      </p:sp>
      <p:sp>
        <p:nvSpPr>
          <p:cNvPr id="10" name="Rectangle 4"/>
          <p:cNvSpPr>
            <a:spLocks noChangeArrowheads="1"/>
          </p:cNvSpPr>
          <p:nvPr/>
        </p:nvSpPr>
        <p:spPr bwMode="blackWhite">
          <a:xfrm>
            <a:off x="462069" y="5383042"/>
            <a:ext cx="8240420" cy="7962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
              </a:rPr>
              <a:t>Private Passenger Auto net combined ratios</a:t>
            </a:r>
            <a:br>
              <a:rPr lang="en-US" sz="2000" b="1" dirty="0">
                <a:solidFill>
                  <a:srgbClr val="FFFFFF"/>
                </a:solidFill>
                <a:latin typeface="Arial "/>
              </a:rPr>
            </a:br>
            <a:r>
              <a:rPr lang="en-US" sz="2000" b="1" dirty="0">
                <a:solidFill>
                  <a:srgbClr val="FFFFFF"/>
                </a:solidFill>
                <a:latin typeface="Arial "/>
              </a:rPr>
              <a:t>have been rising every year for a decade.</a:t>
            </a:r>
          </a:p>
        </p:txBody>
      </p:sp>
      <p:sp>
        <p:nvSpPr>
          <p:cNvPr id="11" name="TextBox 10"/>
          <p:cNvSpPr txBox="1"/>
          <p:nvPr/>
        </p:nvSpPr>
        <p:spPr>
          <a:xfrm>
            <a:off x="889746" y="6280629"/>
            <a:ext cx="7260723" cy="430887"/>
          </a:xfrm>
          <a:prstGeom prst="rect">
            <a:avLst/>
          </a:prstGeom>
          <a:noFill/>
        </p:spPr>
        <p:txBody>
          <a:bodyPr wrap="square" rtlCol="0">
            <a:spAutoFit/>
          </a:bodyPr>
          <a:lstStyle/>
          <a:p>
            <a:r>
              <a:rPr lang="en-US" sz="1100" dirty="0"/>
              <a:t>Sources: National Association of Insurance Commissioners data, sourced from S&amp;P Global Market Intelligence; Insurance Information Institute.</a:t>
            </a:r>
          </a:p>
        </p:txBody>
      </p:sp>
    </p:spTree>
    <p:extLst>
      <p:ext uri="{BB962C8B-B14F-4D97-AF65-F5344CB8AC3E}">
        <p14:creationId xmlns:p14="http://schemas.microsoft.com/office/powerpoint/2010/main" val="844975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Commercial Auto Net Combined Ratio, 2005-2015</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416657" y="5579679"/>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Just like Private Passenger Auto, Net </a:t>
            </a:r>
            <a:r>
              <a:rPr lang="en-US" sz="1800">
                <a:solidFill>
                  <a:schemeClr val="bg1"/>
                </a:solidFill>
              </a:rPr>
              <a:t>Combined Ratios</a:t>
            </a:r>
            <a:br>
              <a:rPr lang="en-US" sz="1800">
                <a:solidFill>
                  <a:schemeClr val="bg1"/>
                </a:solidFill>
              </a:rPr>
            </a:br>
            <a:r>
              <a:rPr lang="en-US" sz="1800">
                <a:solidFill>
                  <a:schemeClr val="bg1"/>
                </a:solidFill>
              </a:rPr>
              <a:t>Have </a:t>
            </a:r>
            <a:r>
              <a:rPr lang="en-US" sz="1800" dirty="0">
                <a:solidFill>
                  <a:schemeClr val="bg1"/>
                </a:solidFill>
              </a:rPr>
              <a:t>Been Rising Virtually Every Year for a Decade. </a:t>
            </a:r>
          </a:p>
        </p:txBody>
      </p:sp>
      <p:graphicFrame>
        <p:nvGraphicFramePr>
          <p:cNvPr id="14" name="Content Placeholder 8"/>
          <p:cNvGraphicFramePr>
            <a:graphicFrameLocks/>
          </p:cNvGraphicFramePr>
          <p:nvPr>
            <p:extLst/>
          </p:nvPr>
        </p:nvGraphicFramePr>
        <p:xfrm>
          <a:off x="423862" y="1277938"/>
          <a:ext cx="8296275" cy="414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89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a:xfrm>
            <a:off x="704080" y="1960694"/>
            <a:ext cx="7772400" cy="958352"/>
          </a:xfrm>
        </p:spPr>
        <p:txBody>
          <a:bodyPr/>
          <a:lstStyle/>
          <a:p>
            <a:r>
              <a:rPr lang="en-US" dirty="0"/>
              <a:t>Investments</a:t>
            </a:r>
          </a:p>
        </p:txBody>
      </p:sp>
      <p:sp>
        <p:nvSpPr>
          <p:cNvPr id="4" name="Subtitle 3"/>
          <p:cNvSpPr>
            <a:spLocks noGrp="1"/>
          </p:cNvSpPr>
          <p:nvPr>
            <p:ph type="subTitle" idx="1"/>
          </p:nvPr>
        </p:nvSpPr>
        <p:spPr>
          <a:xfrm>
            <a:off x="704080" y="3542605"/>
            <a:ext cx="5653177" cy="1580937"/>
          </a:xfrm>
        </p:spPr>
        <p:txBody>
          <a:bodyPr/>
          <a:lstStyle/>
          <a:p>
            <a:r>
              <a:rPr lang="en-US" dirty="0"/>
              <a:t>Investment Performance is a </a:t>
            </a:r>
            <a:br>
              <a:rPr lang="en-US" dirty="0"/>
            </a:br>
            <a:r>
              <a:rPr lang="en-US" dirty="0"/>
              <a:t>Key Driver of Profitability</a:t>
            </a:r>
          </a:p>
          <a:p>
            <a:pPr>
              <a:spcBef>
                <a:spcPts val="1200"/>
              </a:spcBef>
            </a:pPr>
            <a:r>
              <a:rPr lang="en-US" dirty="0"/>
              <a:t>Depressed Yields Will Necessarily Influence Underwriting &amp; Pricing</a:t>
            </a:r>
          </a:p>
        </p:txBody>
      </p:sp>
    </p:spTree>
    <p:extLst>
      <p:ext uri="{BB962C8B-B14F-4D97-AF65-F5344CB8AC3E}">
        <p14:creationId xmlns:p14="http://schemas.microsoft.com/office/powerpoint/2010/main" val="219967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46</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762000" y="219074"/>
            <a:ext cx="7102475" cy="860425"/>
          </a:xfrm>
        </p:spPr>
        <p:txBody>
          <a:bodyPr/>
          <a:lstStyle/>
          <a:p>
            <a:r>
              <a:rPr lang="en-US" altLang="en-US" dirty="0">
                <a:latin typeface="Arial" panose="020B0604020202020204" pitchFamily="34" charset="0"/>
              </a:rPr>
              <a:t>US Treasury Note 10-Year Yields:</a:t>
            </a:r>
            <a:br>
              <a:rPr lang="en-US" altLang="en-US" dirty="0">
                <a:latin typeface="Arial" panose="020B0604020202020204" pitchFamily="34" charset="0"/>
              </a:rPr>
            </a:br>
            <a:r>
              <a:rPr lang="en-US" altLang="en-US" dirty="0">
                <a:latin typeface="Arial" panose="020B0604020202020204" pitchFamily="34" charset="0"/>
              </a:rPr>
              <a:t>A Long Downward Trend, 2000–2018*</a:t>
            </a:r>
          </a:p>
        </p:txBody>
      </p:sp>
      <p:sp>
        <p:nvSpPr>
          <p:cNvPr id="133126" name="Text Box 5"/>
          <p:cNvSpPr txBox="1">
            <a:spLocks noChangeArrowheads="1"/>
          </p:cNvSpPr>
          <p:nvPr/>
        </p:nvSpPr>
        <p:spPr bwMode="auto">
          <a:xfrm>
            <a:off x="523142" y="6300788"/>
            <a:ext cx="809771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constant maturity, nominal rates, through April 2018.</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Federal Reserve Bank at </a:t>
            </a:r>
            <a:r>
              <a:rPr lang="en-US" altLang="en-US" sz="1100" dirty="0">
                <a:solidFill>
                  <a:srgbClr val="000000"/>
                </a:solidFill>
                <a:cs typeface="Arial" charset="0"/>
                <a:hlinkClick r:id="rId4"/>
              </a:rPr>
              <a:t>http://www.federalreserve.gov/releases/h15/data.htm</a:t>
            </a:r>
            <a:r>
              <a:rPr lang="en-US" altLang="en-US" sz="1100" dirty="0">
                <a:solidFill>
                  <a:srgbClr val="000000"/>
                </a:solidFill>
                <a:cs typeface="Arial" charset="0"/>
              </a:rPr>
              <a:t>; National Bureau of Economic Research (recession dates); Insurance Information Institute.</a:t>
            </a:r>
          </a:p>
        </p:txBody>
      </p:sp>
      <p:graphicFrame>
        <p:nvGraphicFramePr>
          <p:cNvPr id="133127"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81966" name="Chart" r:id="rId5" imgW="8343828" imgH="4381532" progId="MSGraph.Chart.8">
                  <p:embed followColorScheme="full"/>
                </p:oleObj>
              </mc:Choice>
              <mc:Fallback>
                <p:oleObj name="Chart" r:id="rId5" imgW="8343828" imgH="4381532" progId="MSGraph.Chart.8">
                  <p:embed followColorScheme="full"/>
                  <p:pic>
                    <p:nvPicPr>
                      <p:cNvPr id="133127" name="Object 2"/>
                      <p:cNvPicPr>
                        <a:picLocks noChangeAspect="1" noChangeArrowheads="1"/>
                      </p:cNvPicPr>
                      <p:nvPr/>
                    </p:nvPicPr>
                    <p:blipFill>
                      <a:blip r:embed="rId6"/>
                      <a:srcRect/>
                      <a:stretch>
                        <a:fillRect/>
                      </a:stretch>
                    </p:blipFill>
                    <p:spPr bwMode="auto">
                      <a:xfrm>
                        <a:off x="463550" y="9779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4184374" y="1181099"/>
            <a:ext cx="4645301" cy="1075084"/>
          </a:xfrm>
          <a:prstGeom prst="wedgeRectCallout">
            <a:avLst>
              <a:gd name="adj1" fmla="val 16140"/>
              <a:gd name="adj2" fmla="val 16045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800" b="1" dirty="0">
                <a:solidFill>
                  <a:srgbClr val="FFFFFF"/>
                </a:solidFill>
                <a:cs typeface="Arial" charset="0"/>
              </a:rPr>
              <a:t>Yields on 10-Year US Treasury Notes have been below 3% for over 5 years: 10-year bonds bought in 2008 at 4% will be reinvested at 2.9% for 10 more years</a:t>
            </a:r>
          </a:p>
        </p:txBody>
      </p:sp>
      <p:sp>
        <p:nvSpPr>
          <p:cNvPr id="13312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a:solidFill>
                  <a:srgbClr val="FFFFFF"/>
                </a:solidFill>
                <a:cs typeface="Arial" charset="0"/>
              </a:rPr>
              <a:t>Since nearly 50% of P/C bond/cash investments are in 5-year or longer maturities, most P/C insurer portfolios will have low-yielding bonds for years to come. </a:t>
            </a:r>
          </a:p>
        </p:txBody>
      </p:sp>
      <p:sp>
        <p:nvSpPr>
          <p:cNvPr id="11" name="AutoShape 38"/>
          <p:cNvSpPr>
            <a:spLocks noChangeArrowheads="1"/>
          </p:cNvSpPr>
          <p:nvPr/>
        </p:nvSpPr>
        <p:spPr bwMode="blackWhite">
          <a:xfrm>
            <a:off x="7186491" y="4631930"/>
            <a:ext cx="1434366" cy="551126"/>
          </a:xfrm>
          <a:prstGeom prst="wedgeRectCallout">
            <a:avLst>
              <a:gd name="adj1" fmla="val 39848"/>
              <a:gd name="adj2" fmla="val -1481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400" b="1" dirty="0">
                <a:solidFill>
                  <a:srgbClr val="FFFFFF"/>
                </a:solidFill>
                <a:cs typeface="Arial" charset="0"/>
              </a:rPr>
              <a:t>The end of the downtrend?</a:t>
            </a:r>
          </a:p>
        </p:txBody>
      </p:sp>
      <p:cxnSp>
        <p:nvCxnSpPr>
          <p:cNvPr id="3" name="Straight Connector 2"/>
          <p:cNvCxnSpPr/>
          <p:nvPr/>
        </p:nvCxnSpPr>
        <p:spPr>
          <a:xfrm flipV="1">
            <a:off x="5943600" y="3508512"/>
            <a:ext cx="2882265" cy="6213"/>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721519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362" y="140313"/>
            <a:ext cx="7511562" cy="860425"/>
          </a:xfrm>
        </p:spPr>
        <p:txBody>
          <a:bodyPr/>
          <a:lstStyle/>
          <a:p>
            <a:r>
              <a:rPr lang="en-US" dirty="0"/>
              <a:t>May 2018: Quarterly Yield Forecasts</a:t>
            </a:r>
            <a:br>
              <a:rPr lang="en-US" dirty="0"/>
            </a:br>
            <a:r>
              <a:rPr lang="en-US" dirty="0"/>
              <a:t>for 10-Year US Treasury Bonds in 2018-19</a:t>
            </a:r>
          </a:p>
        </p:txBody>
      </p:sp>
      <p:graphicFrame>
        <p:nvGraphicFramePr>
          <p:cNvPr id="10" name="Chart Placeholder 9"/>
          <p:cNvGraphicFramePr>
            <a:graphicFrameLocks noGrp="1"/>
          </p:cNvGraphicFramePr>
          <p:nvPr>
            <p:ph type="chart" idx="1"/>
            <p:extLst/>
          </p:nvPr>
        </p:nvGraphicFramePr>
        <p:xfrm>
          <a:off x="495300" y="1145408"/>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2"/>
          <p:cNvSpPr txBox="1">
            <a:spLocks noChangeArrowheads="1"/>
          </p:cNvSpPr>
          <p:nvPr/>
        </p:nvSpPr>
        <p:spPr bwMode="auto">
          <a:xfrm>
            <a:off x="120894" y="1215791"/>
            <a:ext cx="1519894" cy="307777"/>
          </a:xfrm>
          <a:prstGeom prst="rect">
            <a:avLst/>
          </a:prstGeom>
          <a:noFill/>
          <a:ln w="9525">
            <a:noFill/>
            <a:miter lim="800000"/>
            <a:headEnd/>
            <a:tailEnd/>
          </a:ln>
        </p:spPr>
        <p:txBody>
          <a:bodyPr wrap="square">
            <a:spAutoFit/>
          </a:bodyPr>
          <a:lstStyle/>
          <a:p>
            <a:pPr algn="ctr">
              <a:spcBef>
                <a:spcPct val="50000"/>
              </a:spcBef>
            </a:pPr>
            <a:r>
              <a:rPr lang="en-US" sz="1400" dirty="0"/>
              <a:t>Yield (%)</a:t>
            </a:r>
          </a:p>
        </p:txBody>
      </p:sp>
      <p:sp>
        <p:nvSpPr>
          <p:cNvPr id="12" name="Rectangle 5"/>
          <p:cNvSpPr>
            <a:spLocks noChangeArrowheads="1"/>
          </p:cNvSpPr>
          <p:nvPr/>
        </p:nvSpPr>
        <p:spPr bwMode="blackWhite">
          <a:xfrm>
            <a:off x="958362" y="5817996"/>
            <a:ext cx="7804638" cy="6129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Most of the 53 forecasts in the Blue Chip survey expect</a:t>
            </a:r>
            <a:br>
              <a:rPr lang="en-US" b="1" dirty="0">
                <a:solidFill>
                  <a:schemeClr val="bg1"/>
                </a:solidFill>
              </a:rPr>
            </a:br>
            <a:r>
              <a:rPr lang="en-US" b="1" dirty="0">
                <a:solidFill>
                  <a:schemeClr val="bg1"/>
                </a:solidFill>
              </a:rPr>
              <a:t>continual increases in the yield of 10-year T-bonds in 2018-19.</a:t>
            </a:r>
          </a:p>
        </p:txBody>
      </p:sp>
      <p:sp>
        <p:nvSpPr>
          <p:cNvPr id="13" name="Rectangle 5"/>
          <p:cNvSpPr>
            <a:spLocks noChangeArrowheads="1"/>
          </p:cNvSpPr>
          <p:nvPr/>
        </p:nvSpPr>
        <p:spPr bwMode="auto">
          <a:xfrm>
            <a:off x="685800" y="6575615"/>
            <a:ext cx="579413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(5/18); Insurance Information Institute </a:t>
            </a:r>
          </a:p>
        </p:txBody>
      </p:sp>
    </p:spTree>
    <p:extLst>
      <p:ext uri="{BB962C8B-B14F-4D97-AF65-F5344CB8AC3E}">
        <p14:creationId xmlns:p14="http://schemas.microsoft.com/office/powerpoint/2010/main" val="4153069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nvPr>
        </p:nvGraphicFramePr>
        <p:xfrm>
          <a:off x="314779" y="1484813"/>
          <a:ext cx="8350250" cy="4064973"/>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a:t>
            </a:r>
            <a:br>
              <a:rPr lang="en-US" dirty="0"/>
            </a:br>
            <a:r>
              <a:rPr lang="en-US" dirty="0"/>
              <a:t>2002-2017</a:t>
            </a:r>
          </a:p>
        </p:txBody>
      </p:sp>
      <p:sp>
        <p:nvSpPr>
          <p:cNvPr id="3" name="Text Placeholder 2"/>
          <p:cNvSpPr>
            <a:spLocks noGrp="1"/>
          </p:cNvSpPr>
          <p:nvPr>
            <p:ph type="body" sz="quarter" idx="16"/>
          </p:nvPr>
        </p:nvSpPr>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Insurance Information Institute.</a:t>
            </a:r>
          </a:p>
        </p:txBody>
      </p:sp>
      <p:sp>
        <p:nvSpPr>
          <p:cNvPr id="10"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Even as Prevailing Rates Rise in the Next Few Years, </a:t>
            </a:r>
            <a:br>
              <a:rPr lang="en-US" sz="1800" dirty="0"/>
            </a:br>
            <a:r>
              <a:rPr lang="en-US" sz="1800" dirty="0"/>
              <a:t>Portfolio Yields Are Unlikely to Rise </a:t>
            </a:r>
            <a:r>
              <a:rPr lang="en-US" sz="1800"/>
              <a:t>Quickly,</a:t>
            </a:r>
            <a:br>
              <a:rPr lang="en-US" sz="1800"/>
            </a:br>
            <a:r>
              <a:rPr lang="en-US" sz="1800"/>
              <a:t>Since </a:t>
            </a:r>
            <a:r>
              <a:rPr lang="en-US" sz="1800" dirty="0"/>
              <a:t>Low Yields of Recent Years Are “Baked In” to Future Returns.</a:t>
            </a:r>
          </a:p>
        </p:txBody>
      </p:sp>
      <p:sp>
        <p:nvSpPr>
          <p:cNvPr id="6" name="Text Placeholder 4"/>
          <p:cNvSpPr txBox="1">
            <a:spLocks/>
          </p:cNvSpPr>
          <p:nvPr/>
        </p:nvSpPr>
        <p:spPr bwMode="gray">
          <a:xfrm>
            <a:off x="2664069" y="889830"/>
            <a:ext cx="5899640"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P/C Carrier Yields Have Been Falling for Over a Decade, Reflecting the Long Downtrend in Prevailing Interest Rates. </a:t>
            </a:r>
          </a:p>
        </p:txBody>
      </p:sp>
    </p:spTree>
    <p:extLst>
      <p:ext uri="{BB962C8B-B14F-4D97-AF65-F5344CB8AC3E}">
        <p14:creationId xmlns:p14="http://schemas.microsoft.com/office/powerpoint/2010/main" val="3812674176"/>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535461" y="232326"/>
            <a:ext cx="8308229" cy="606165"/>
          </a:xfrm>
        </p:spPr>
        <p:txBody>
          <a:bodyPr/>
          <a:lstStyle/>
          <a:p>
            <a:r>
              <a:rPr lang="en-US" dirty="0"/>
              <a:t>Sources of investment gains</a:t>
            </a:r>
          </a:p>
        </p:txBody>
      </p:sp>
      <p:sp>
        <p:nvSpPr>
          <p:cNvPr id="2" name="Text Placeholder 1"/>
          <p:cNvSpPr>
            <a:spLocks noGrp="1"/>
          </p:cNvSpPr>
          <p:nvPr>
            <p:ph type="body" sz="quarter" idx="16"/>
          </p:nvPr>
        </p:nvSpPr>
        <p:spPr/>
        <p:txBody>
          <a:bodyPr/>
          <a:lstStyle/>
          <a:p>
            <a:endParaRPr lang="en-US" dirty="0"/>
          </a:p>
          <a:p>
            <a:r>
              <a:rPr lang="en-US" dirty="0"/>
              <a:t>Sources: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r>
              <a:rPr lang="en-US" sz="800" dirty="0"/>
              <a:t>.</a:t>
            </a:r>
          </a:p>
        </p:txBody>
      </p:sp>
      <p:graphicFrame>
        <p:nvGraphicFramePr>
          <p:cNvPr id="22" name="Chart 21"/>
          <p:cNvGraphicFramePr/>
          <p:nvPr>
            <p:extLst/>
          </p:nvPr>
        </p:nvGraphicFramePr>
        <p:xfrm>
          <a:off x="90259" y="1533515"/>
          <a:ext cx="8450003" cy="406624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35462" y="1072176"/>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Billions</a:t>
            </a:r>
          </a:p>
        </p:txBody>
      </p:sp>
      <p:sp>
        <p:nvSpPr>
          <p:cNvPr id="9" name="TextBox 8"/>
          <p:cNvSpPr txBox="1"/>
          <p:nvPr/>
        </p:nvSpPr>
        <p:spPr>
          <a:xfrm>
            <a:off x="392748" y="5599756"/>
            <a:ext cx="7992300" cy="695024"/>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Net investment income has been steady, but realized capital gains/losses have been somewhat variable.</a:t>
            </a:r>
          </a:p>
          <a:p>
            <a:pPr marL="285750" indent="-285750">
              <a:lnSpc>
                <a:spcPct val="90000"/>
              </a:lnSpc>
              <a:spcBef>
                <a:spcPts val="600"/>
              </a:spcBef>
              <a:buSzPct val="90000"/>
              <a:buFont typeface="Wingdings 3" panose="05040102010807070707" pitchFamily="18" charset="2"/>
              <a:buChar char=""/>
            </a:pPr>
            <a:endParaRPr lang="en-US" sz="1600" b="1" dirty="0">
              <a:solidFill>
                <a:schemeClr val="accent2"/>
              </a:solidFill>
            </a:endParaRPr>
          </a:p>
        </p:txBody>
      </p:sp>
    </p:spTree>
    <p:extLst>
      <p:ext uri="{BB962C8B-B14F-4D97-AF65-F5344CB8AC3E}">
        <p14:creationId xmlns:p14="http://schemas.microsoft.com/office/powerpoint/2010/main" val="247434020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3"/>
          <p:cNvGraphicFramePr>
            <a:graphicFrameLocks/>
          </p:cNvGraphicFramePr>
          <p:nvPr>
            <p:extLst/>
          </p:nvPr>
        </p:nvGraphicFramePr>
        <p:xfrm>
          <a:off x="396875" y="1354015"/>
          <a:ext cx="8350250" cy="3894259"/>
        </p:xfrm>
        <a:graphic>
          <a:graphicData uri="http://schemas.openxmlformats.org/drawingml/2006/chart">
            <c:chart xmlns:c="http://schemas.openxmlformats.org/drawingml/2006/chart" xmlns:r="http://schemas.openxmlformats.org/officeDocument/2006/relationships" r:id="rId4"/>
          </a:graphicData>
        </a:graphic>
      </p:graphicFrame>
      <p:sp>
        <p:nvSpPr>
          <p:cNvPr id="58371" name="Rectangle 2"/>
          <p:cNvSpPr>
            <a:spLocks noGrp="1" noChangeArrowheads="1"/>
          </p:cNvSpPr>
          <p:nvPr>
            <p:ph type="title"/>
          </p:nvPr>
        </p:nvSpPr>
        <p:spPr>
          <a:xfrm>
            <a:off x="708308" y="246168"/>
            <a:ext cx="7600422" cy="950976"/>
          </a:xfrm>
        </p:spPr>
        <p:txBody>
          <a:bodyPr/>
          <a:lstStyle/>
          <a:p>
            <a:r>
              <a:rPr lang="en-US" dirty="0"/>
              <a:t>U.S. Post-Recession Real GDP Growth,* Quarterly, </a:t>
            </a:r>
            <a:r>
              <a:rPr lang="en-US" sz="2400" dirty="0"/>
              <a:t>2009:Q3-2018:Q1</a:t>
            </a:r>
          </a:p>
        </p:txBody>
      </p:sp>
      <p:sp>
        <p:nvSpPr>
          <p:cNvPr id="6" name="Text Placeholder 5"/>
          <p:cNvSpPr>
            <a:spLocks noGrp="1"/>
          </p:cNvSpPr>
          <p:nvPr>
            <p:ph type="body" sz="quarter" idx="16"/>
          </p:nvPr>
        </p:nvSpPr>
        <p:spPr>
          <a:xfrm>
            <a:off x="905256" y="6312364"/>
            <a:ext cx="7680960" cy="415018"/>
          </a:xfrm>
        </p:spPr>
        <p:txBody>
          <a:bodyPr/>
          <a:lstStyle/>
          <a:p>
            <a:r>
              <a:rPr lang="en-US" dirty="0"/>
              <a:t>**Percent change from previous quarter, seasonally-adjusted at an annual rate</a:t>
            </a:r>
            <a:br>
              <a:rPr lang="en-US" dirty="0"/>
            </a:br>
            <a:r>
              <a:rPr lang="en-US" dirty="0"/>
              <a:t>Sources: U.S. Department of Commerce; Insurance Information Institute.</a:t>
            </a:r>
          </a:p>
        </p:txBody>
      </p:sp>
      <p:sp>
        <p:nvSpPr>
          <p:cNvPr id="13" name="Text Placeholder 4"/>
          <p:cNvSpPr txBox="1">
            <a:spLocks/>
          </p:cNvSpPr>
          <p:nvPr/>
        </p:nvSpPr>
        <p:spPr bwMode="gray">
          <a:xfrm>
            <a:off x="478971" y="5405145"/>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Since the Great Recession ended, the economy (as measured by real GDP) grew faster than 3% (at an annual rate) in a calendar quarter</a:t>
            </a:r>
            <a:br>
              <a:rPr lang="en-US" sz="1800" dirty="0"/>
            </a:br>
            <a:r>
              <a:rPr lang="en-US" sz="1800" dirty="0"/>
              <a:t>only 10 times in 35 quarters. Only twice in the last 14.</a:t>
            </a:r>
          </a:p>
        </p:txBody>
      </p:sp>
      <p:cxnSp>
        <p:nvCxnSpPr>
          <p:cNvPr id="7" name="Straight Arrow Connector 6"/>
          <p:cNvCxnSpPr/>
          <p:nvPr/>
        </p:nvCxnSpPr>
        <p:spPr>
          <a:xfrm flipV="1">
            <a:off x="1081454" y="2787162"/>
            <a:ext cx="7665671" cy="87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AutoShape 17"/>
          <p:cNvSpPr>
            <a:spLocks noChangeArrowheads="1"/>
          </p:cNvSpPr>
          <p:nvPr/>
        </p:nvSpPr>
        <p:spPr bwMode="blackWhite">
          <a:xfrm>
            <a:off x="6853288" y="1197144"/>
            <a:ext cx="2065288" cy="506419"/>
          </a:xfrm>
          <a:prstGeom prst="wedgeRectCallout">
            <a:avLst>
              <a:gd name="adj1" fmla="val 9565"/>
              <a:gd name="adj2" fmla="val 182685"/>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The start of sustained 3+% growth?</a:t>
            </a:r>
            <a:endParaRPr lang="en-US" altLang="en-US" sz="1400" b="1" dirty="0">
              <a:solidFill>
                <a:schemeClr val="bg1"/>
              </a:solidFill>
            </a:endParaRPr>
          </a:p>
        </p:txBody>
      </p:sp>
    </p:spTree>
    <p:custDataLst>
      <p:tags r:id="rId1"/>
    </p:custDataLst>
    <p:extLst>
      <p:ext uri="{BB962C8B-B14F-4D97-AF65-F5344CB8AC3E}">
        <p14:creationId xmlns:p14="http://schemas.microsoft.com/office/powerpoint/2010/main" val="1713036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a:xfrm>
            <a:off x="704080" y="1960694"/>
            <a:ext cx="7772400" cy="958352"/>
          </a:xfrm>
        </p:spPr>
        <p:txBody>
          <a:bodyPr/>
          <a:lstStyle/>
          <a:p>
            <a:r>
              <a:rPr lang="en-US" dirty="0"/>
              <a:t>Profits and Capacity</a:t>
            </a:r>
          </a:p>
        </p:txBody>
      </p:sp>
    </p:spTree>
    <p:extLst>
      <p:ext uri="{BB962C8B-B14F-4D97-AF65-F5344CB8AC3E}">
        <p14:creationId xmlns:p14="http://schemas.microsoft.com/office/powerpoint/2010/main" val="354975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385491" y="232326"/>
            <a:ext cx="8458200" cy="643649"/>
          </a:xfrm>
        </p:spPr>
        <p:txBody>
          <a:bodyPr/>
          <a:lstStyle/>
          <a:p>
            <a:r>
              <a:rPr lang="en-US" dirty="0"/>
              <a:t>P/C industry net income after taxes*</a:t>
            </a:r>
          </a:p>
        </p:txBody>
      </p:sp>
      <p:sp>
        <p:nvSpPr>
          <p:cNvPr id="2" name="Text Placeholder 1"/>
          <p:cNvSpPr>
            <a:spLocks noGrp="1"/>
          </p:cNvSpPr>
          <p:nvPr>
            <p:ph type="body" sz="quarter" idx="16"/>
          </p:nvPr>
        </p:nvSpPr>
        <p:spPr>
          <a:xfrm>
            <a:off x="385491" y="6294780"/>
            <a:ext cx="8454009" cy="415018"/>
          </a:xfrm>
        </p:spPr>
        <p:txBody>
          <a:bodyPr/>
          <a:lstStyle/>
          <a:p>
            <a:endParaRPr lang="en-US" sz="800" dirty="0"/>
          </a:p>
          <a:p>
            <a:endParaRPr lang="en-US" dirty="0"/>
          </a:p>
          <a:p>
            <a:r>
              <a:rPr lang="en-US" dirty="0"/>
              <a:t>*Through third quarter. Adjusted for inflation using the BLS CPI calculator, to 2017 dollars.</a:t>
            </a:r>
            <a:br>
              <a:rPr lang="en-US" dirty="0"/>
            </a:br>
            <a:r>
              <a:rPr lang="en-US" dirty="0"/>
              <a:t>Sources: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endParaRPr lang="en-US" dirty="0"/>
          </a:p>
        </p:txBody>
      </p:sp>
      <p:graphicFrame>
        <p:nvGraphicFramePr>
          <p:cNvPr id="22" name="Chart 21"/>
          <p:cNvGraphicFramePr/>
          <p:nvPr>
            <p:extLst/>
          </p:nvPr>
        </p:nvGraphicFramePr>
        <p:xfrm>
          <a:off x="495300" y="1489054"/>
          <a:ext cx="8128760" cy="419264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92748" y="1123327"/>
            <a:ext cx="2640026"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Billions, 2017 dollars</a:t>
            </a:r>
          </a:p>
        </p:txBody>
      </p:sp>
      <p:sp>
        <p:nvSpPr>
          <p:cNvPr id="7" name="TextBox 6"/>
          <p:cNvSpPr txBox="1"/>
          <p:nvPr/>
        </p:nvSpPr>
        <p:spPr>
          <a:xfrm>
            <a:off x="392748" y="5528610"/>
            <a:ext cx="7992300" cy="543559"/>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In the first three quarters of the year, net income varied. 2017 was the fourth lowest profit in the last 11 years.</a:t>
            </a:r>
          </a:p>
        </p:txBody>
      </p:sp>
    </p:spTree>
    <p:extLst>
      <p:ext uri="{BB962C8B-B14F-4D97-AF65-F5344CB8AC3E}">
        <p14:creationId xmlns:p14="http://schemas.microsoft.com/office/powerpoint/2010/main" val="39232225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175847"/>
            <a:ext cx="7904284" cy="893816"/>
          </a:xfrm>
        </p:spPr>
        <p:txBody>
          <a:bodyPr/>
          <a:lstStyle/>
          <a:p>
            <a:r>
              <a:rPr lang="en-US" dirty="0"/>
              <a:t>Key sources of P/C insurer profits</a:t>
            </a:r>
          </a:p>
        </p:txBody>
      </p:sp>
      <p:sp>
        <p:nvSpPr>
          <p:cNvPr id="6" name="Text Placeholder 5"/>
          <p:cNvSpPr>
            <a:spLocks noGrp="1"/>
          </p:cNvSpPr>
          <p:nvPr>
            <p:ph type="body" sz="quarter" idx="16"/>
          </p:nvPr>
        </p:nvSpPr>
        <p:spPr/>
        <p:txBody>
          <a:bodyPr/>
          <a:lstStyle/>
          <a:p>
            <a:endParaRPr lang="en-US" dirty="0"/>
          </a:p>
          <a:p>
            <a:r>
              <a:rPr lang="en-US" dirty="0"/>
              <a:t>Data are before taxes and exclude extraordinary items.</a:t>
            </a:r>
          </a:p>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endParaRPr lang="en-US" dirty="0"/>
          </a:p>
        </p:txBody>
      </p:sp>
      <p:graphicFrame>
        <p:nvGraphicFramePr>
          <p:cNvPr id="22" name="Chart 21"/>
          <p:cNvGraphicFramePr/>
          <p:nvPr>
            <p:extLst/>
          </p:nvPr>
        </p:nvGraphicFramePr>
        <p:xfrm>
          <a:off x="292100" y="153351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72600" y="1295297"/>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Tree>
    <p:extLst>
      <p:ext uri="{BB962C8B-B14F-4D97-AF65-F5344CB8AC3E}">
        <p14:creationId xmlns:p14="http://schemas.microsoft.com/office/powerpoint/2010/main" val="141564892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sz="1100" dirty="0"/>
              <a:t>*Profitability =  P/C insurer ROEs. 2011-17 figures are estimates based on ROAS data.  </a:t>
            </a:r>
            <a:br>
              <a:rPr lang="en-US" sz="1100" dirty="0"/>
            </a:br>
            <a:r>
              <a:rPr lang="en-US" sz="1100" dirty="0"/>
              <a:t>Note:  Data for 2008-2014 exclude mortgage and financial guaranty insurers.</a:t>
            </a:r>
          </a:p>
          <a:p>
            <a:r>
              <a:rPr lang="en-US" sz="1100" dirty="0"/>
              <a:t>Sources: Insurance Information Institute; Natl. Assoc. of Insurance Comm.; ISO, a Verisk Analytics company; A.M. Best, Conning.</a:t>
            </a:r>
          </a:p>
        </p:txBody>
      </p:sp>
      <p:graphicFrame>
        <p:nvGraphicFramePr>
          <p:cNvPr id="24" name="Object 2"/>
          <p:cNvGraphicFramePr>
            <a:graphicFrameLocks noChangeAspect="1"/>
          </p:cNvGraphicFramePr>
          <p:nvPr>
            <p:extLst/>
          </p:nvPr>
        </p:nvGraphicFramePr>
        <p:xfrm>
          <a:off x="388698" y="1183302"/>
          <a:ext cx="8366605" cy="4887890"/>
        </p:xfrm>
        <a:graphic>
          <a:graphicData uri="http://schemas.openxmlformats.org/drawingml/2006/chart">
            <c:chart xmlns:c="http://schemas.openxmlformats.org/drawingml/2006/chart" xmlns:r="http://schemas.openxmlformats.org/officeDocument/2006/relationships" r:id="rId4"/>
          </a:graphicData>
        </a:graphic>
      </p:graphicFrame>
      <p:sp>
        <p:nvSpPr>
          <p:cNvPr id="25" name="AutoShape 21"/>
          <p:cNvSpPr>
            <a:spLocks noChangeArrowheads="1"/>
          </p:cNvSpPr>
          <p:nvPr/>
        </p:nvSpPr>
        <p:spPr bwMode="auto">
          <a:xfrm rot="511939">
            <a:off x="1912958" y="2144688"/>
            <a:ext cx="1134425"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sz="1400" b="1" dirty="0">
                <a:solidFill>
                  <a:schemeClr val="bg1"/>
                </a:solidFill>
                <a:latin typeface="+mn-lt"/>
              </a:rPr>
              <a:t>10 Years</a:t>
            </a:r>
          </a:p>
        </p:txBody>
      </p:sp>
      <p:sp>
        <p:nvSpPr>
          <p:cNvPr id="27" name="AutoShape 21"/>
          <p:cNvSpPr>
            <a:spLocks noChangeArrowheads="1"/>
          </p:cNvSpPr>
          <p:nvPr/>
        </p:nvSpPr>
        <p:spPr bwMode="auto">
          <a:xfrm rot="1528403">
            <a:off x="3444419" y="2585051"/>
            <a:ext cx="1253596"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sz="1400" b="1" dirty="0">
                <a:solidFill>
                  <a:schemeClr val="bg1"/>
                </a:solidFill>
                <a:latin typeface="+mn-lt"/>
              </a:rPr>
              <a:t>10 Years</a:t>
            </a:r>
          </a:p>
        </p:txBody>
      </p:sp>
      <p:sp>
        <p:nvSpPr>
          <p:cNvPr id="28" name="AutoShape 21"/>
          <p:cNvSpPr>
            <a:spLocks noChangeArrowheads="1"/>
          </p:cNvSpPr>
          <p:nvPr/>
        </p:nvSpPr>
        <p:spPr bwMode="auto">
          <a:xfrm rot="21026327">
            <a:off x="5267902" y="3096238"/>
            <a:ext cx="1031785"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sz="1400" b="1" dirty="0">
                <a:solidFill>
                  <a:schemeClr val="bg1"/>
                </a:solidFill>
                <a:latin typeface="+mn-lt"/>
              </a:rPr>
              <a:t>9 Years</a:t>
            </a:r>
          </a:p>
        </p:txBody>
      </p:sp>
      <p:sp>
        <p:nvSpPr>
          <p:cNvPr id="5" name="Title 4"/>
          <p:cNvSpPr>
            <a:spLocks noGrp="1"/>
          </p:cNvSpPr>
          <p:nvPr>
            <p:ph type="title"/>
          </p:nvPr>
        </p:nvSpPr>
        <p:spPr/>
        <p:txBody>
          <a:bodyPr/>
          <a:lstStyle/>
          <a:p>
            <a:r>
              <a:rPr lang="en-US" dirty="0"/>
              <a:t>Profitability Peaks &amp; Troughs in the P/C Insurance Industry, 1975-2017</a:t>
            </a:r>
          </a:p>
        </p:txBody>
      </p:sp>
      <p:sp>
        <p:nvSpPr>
          <p:cNvPr id="11" name="Text Placeholder 4"/>
          <p:cNvSpPr txBox="1">
            <a:spLocks/>
          </p:cNvSpPr>
          <p:nvPr/>
        </p:nvSpPr>
        <p:spPr bwMode="gray">
          <a:xfrm>
            <a:off x="6210628" y="1254779"/>
            <a:ext cx="2514600" cy="101691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If historical patterns hold, next ROE peak could be in 2018.</a:t>
            </a:r>
          </a:p>
        </p:txBody>
      </p:sp>
      <p:sp>
        <p:nvSpPr>
          <p:cNvPr id="10" name="AutoShape 21"/>
          <p:cNvSpPr>
            <a:spLocks noChangeArrowheads="1"/>
          </p:cNvSpPr>
          <p:nvPr/>
        </p:nvSpPr>
        <p:spPr bwMode="auto">
          <a:xfrm>
            <a:off x="7058016" y="2585050"/>
            <a:ext cx="1756800"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sz="1400" b="1" dirty="0">
                <a:solidFill>
                  <a:schemeClr val="bg1"/>
                </a:solidFill>
                <a:latin typeface="+mn-lt"/>
              </a:rPr>
              <a:t>12 Years?</a:t>
            </a:r>
          </a:p>
        </p:txBody>
      </p:sp>
    </p:spTree>
    <p:custDataLst>
      <p:tags r:id="rId1"/>
    </p:custDataLst>
    <p:extLst>
      <p:ext uri="{BB962C8B-B14F-4D97-AF65-F5344CB8AC3E}">
        <p14:creationId xmlns:p14="http://schemas.microsoft.com/office/powerpoint/2010/main" val="3220577282"/>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54</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762000" y="166300"/>
            <a:ext cx="6131169" cy="860425"/>
          </a:xfrm>
        </p:spPr>
        <p:txBody>
          <a:bodyPr/>
          <a:lstStyle/>
          <a:p>
            <a:r>
              <a:rPr lang="en-US" dirty="0"/>
              <a:t>Policyholder Surplus, Year-end,</a:t>
            </a:r>
            <a:br>
              <a:rPr lang="en-US" dirty="0"/>
            </a:br>
            <a:r>
              <a:rPr lang="en-US" dirty="0"/>
              <a:t>2006–2017</a:t>
            </a:r>
          </a:p>
        </p:txBody>
      </p:sp>
      <p:sp>
        <p:nvSpPr>
          <p:cNvPr id="47111" name="Rectangle 4"/>
          <p:cNvSpPr>
            <a:spLocks noChangeArrowheads="1"/>
          </p:cNvSpPr>
          <p:nvPr/>
        </p:nvSpPr>
        <p:spPr bwMode="auto">
          <a:xfrm>
            <a:off x="638175" y="6544138"/>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82989" name="Chart" r:id="rId5" imgW="8772398" imgH="3305046" progId="MSGraph.Chart.8">
                  <p:embed followColorScheme="full"/>
                </p:oleObj>
              </mc:Choice>
              <mc:Fallback>
                <p:oleObj name="Chart" r:id="rId5" imgW="8772398" imgH="3305046" progId="MSGraph.Chart.8">
                  <p:embed followColorScheme="full"/>
                  <p:pic>
                    <p:nvPicPr>
                      <p:cNvPr id="47106" name="Object 3"/>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7222599" y="712062"/>
            <a:ext cx="1429932" cy="674332"/>
          </a:xfrm>
          <a:prstGeom prst="wedgeRectCallout">
            <a:avLst>
              <a:gd name="adj1" fmla="val 42523"/>
              <a:gd name="adj2" fmla="val 107591"/>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as of </a:t>
            </a:r>
            <a:r>
              <a:rPr lang="en-US" sz="1400" b="1" dirty="0"/>
              <a:t>12</a:t>
            </a:r>
            <a:r>
              <a:rPr lang="en-US" sz="1400" b="1" dirty="0">
                <a:latin typeface="Arial" charset="0"/>
                <a:cs typeface="Arial" charset="0"/>
              </a:rPr>
              <a:t>/31/17 stood at $752.5B</a:t>
            </a:r>
          </a:p>
        </p:txBody>
      </p:sp>
      <p:sp>
        <p:nvSpPr>
          <p:cNvPr id="18" name="AutoShape 7"/>
          <p:cNvSpPr>
            <a:spLocks noChangeArrowheads="1"/>
          </p:cNvSpPr>
          <p:nvPr/>
        </p:nvSpPr>
        <p:spPr bwMode="blackWhite">
          <a:xfrm>
            <a:off x="337005" y="4780027"/>
            <a:ext cx="8456121"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industry now has $1 of surplus for every $0.73 of NPW,</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the strongest claims-paying status in its history.</a:t>
            </a:r>
          </a:p>
        </p:txBody>
      </p:sp>
      <p:sp>
        <p:nvSpPr>
          <p:cNvPr id="15" name="Rectangle 5"/>
          <p:cNvSpPr>
            <a:spLocks noChangeArrowheads="1"/>
          </p:cNvSpPr>
          <p:nvPr/>
        </p:nvSpPr>
        <p:spPr bwMode="blackWhite">
          <a:xfrm>
            <a:off x="361507" y="5542567"/>
            <a:ext cx="8470610" cy="78380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latin typeface="Arial" charset="0"/>
                <a:cs typeface="Arial" charset="0"/>
              </a:rPr>
              <a:t>The P/C insurance industry entered 2018</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in very strong financial condition.</a:t>
            </a:r>
          </a:p>
        </p:txBody>
      </p:sp>
      <p:sp>
        <p:nvSpPr>
          <p:cNvPr id="17" name="PPTShape_1"/>
          <p:cNvSpPr>
            <a:spLocks noChangeArrowheads="1"/>
          </p:cNvSpPr>
          <p:nvPr/>
        </p:nvSpPr>
        <p:spPr bwMode="blackWhite">
          <a:xfrm>
            <a:off x="7526418" y="2698769"/>
            <a:ext cx="1425891" cy="674332"/>
          </a:xfrm>
          <a:prstGeom prst="wedgeRectCallout">
            <a:avLst>
              <a:gd name="adj1" fmla="val 22520"/>
              <a:gd name="adj2" fmla="val -145932"/>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grew by 7.4% over 12/31/2016</a:t>
            </a:r>
          </a:p>
        </p:txBody>
      </p:sp>
      <p:sp>
        <p:nvSpPr>
          <p:cNvPr id="20" name="Rectangle 7"/>
          <p:cNvSpPr>
            <a:spLocks noChangeArrowheads="1"/>
          </p:cNvSpPr>
          <p:nvPr/>
        </p:nvSpPr>
        <p:spPr bwMode="grayWhite">
          <a:xfrm>
            <a:off x="8205472" y="1575265"/>
            <a:ext cx="777125" cy="59112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custDataLst>
      <p:tags r:id="rId2"/>
    </p:custDataLst>
    <p:extLst>
      <p:ext uri="{BB962C8B-B14F-4D97-AF65-F5344CB8AC3E}">
        <p14:creationId xmlns:p14="http://schemas.microsoft.com/office/powerpoint/2010/main" val="272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t>Thank you</a:t>
            </a:r>
          </a:p>
        </p:txBody>
      </p:sp>
    </p:spTree>
    <p:custDataLst>
      <p:tags r:id="rId1"/>
    </p:custDataLst>
    <p:extLst>
      <p:ext uri="{BB962C8B-B14F-4D97-AF65-F5344CB8AC3E}">
        <p14:creationId xmlns:p14="http://schemas.microsoft.com/office/powerpoint/2010/main" val="30783250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p:txBody>
          <a:bodyPr/>
          <a:lstStyle/>
          <a:p>
            <a:r>
              <a:rPr lang="en-US" dirty="0"/>
              <a:t>ISM Manufacturing Index (Values &gt; 50 Indicate Expansion), January 2010-April 2018</a:t>
            </a:r>
          </a:p>
        </p:txBody>
      </p:sp>
      <p:sp>
        <p:nvSpPr>
          <p:cNvPr id="7" name="Text Placeholder 6"/>
          <p:cNvSpPr>
            <a:spLocks noGrp="1"/>
          </p:cNvSpPr>
          <p:nvPr>
            <p:ph type="body" sz="quarter" idx="16"/>
          </p:nvPr>
        </p:nvSpPr>
        <p:spPr/>
        <p:txBody>
          <a:bodyPr/>
          <a:lstStyle/>
          <a:p>
            <a:r>
              <a:rPr lang="en-US" dirty="0"/>
              <a:t>Sources: </a:t>
            </a:r>
            <a:r>
              <a:rPr lang="en-US" dirty="0">
                <a:hlinkClick r:id="rId3"/>
              </a:rPr>
              <a:t>Institute for Supply Management</a:t>
            </a:r>
            <a:r>
              <a:rPr lang="en-US" dirty="0"/>
              <a:t>; Insurance Information Institute.</a:t>
            </a:r>
          </a:p>
        </p:txBody>
      </p:sp>
      <p:sp>
        <p:nvSpPr>
          <p:cNvPr id="17" name="Text Placeholder 4"/>
          <p:cNvSpPr txBox="1">
            <a:spLocks/>
          </p:cNvSpPr>
          <p:nvPr/>
        </p:nvSpPr>
        <p:spPr bwMode="gray">
          <a:xfrm>
            <a:off x="341644" y="5325625"/>
            <a:ext cx="8460712" cy="87339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The manufacturing sector expanded in 67 of the 70 months from January 2010 through October 2015. It contracted in November 2015 through February 2016 and again in August 2016 but is expanding again.</a:t>
            </a:r>
          </a:p>
        </p:txBody>
      </p:sp>
      <p:graphicFrame>
        <p:nvGraphicFramePr>
          <p:cNvPr id="15" name="Object 13"/>
          <p:cNvGraphicFramePr>
            <a:graphicFrameLocks noGrp="1"/>
          </p:cNvGraphicFramePr>
          <p:nvPr>
            <p:extLst>
              <p:ext uri="{D42A27DB-BD31-4B8C-83A1-F6EECF244321}">
                <p14:modId xmlns:p14="http://schemas.microsoft.com/office/powerpoint/2010/main" val="53928071"/>
              </p:ext>
            </p:extLst>
          </p:nvPr>
        </p:nvGraphicFramePr>
        <p:xfrm>
          <a:off x="252466" y="1290218"/>
          <a:ext cx="8460712" cy="39396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76693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a:xfrm>
            <a:off x="792551" y="253592"/>
            <a:ext cx="7724128" cy="950976"/>
          </a:xfrm>
        </p:spPr>
        <p:txBody>
          <a:bodyPr/>
          <a:lstStyle/>
          <a:p>
            <a:r>
              <a:rPr lang="en-US" sz="2900" dirty="0"/>
              <a:t>ISM Non-Manufacturing Index (Values &gt; 50</a:t>
            </a:r>
            <a:br>
              <a:rPr lang="en-US" sz="2900" dirty="0"/>
            </a:br>
            <a:r>
              <a:rPr lang="en-US" sz="2900" dirty="0"/>
              <a:t>Indicate Expansion), January 2010-April 2018</a:t>
            </a:r>
          </a:p>
        </p:txBody>
      </p:sp>
      <p:sp>
        <p:nvSpPr>
          <p:cNvPr id="7" name="Text Placeholder 6"/>
          <p:cNvSpPr>
            <a:spLocks noGrp="1"/>
          </p:cNvSpPr>
          <p:nvPr>
            <p:ph type="body" sz="quarter" idx="16"/>
          </p:nvPr>
        </p:nvSpPr>
        <p:spPr/>
        <p:txBody>
          <a:bodyPr/>
          <a:lstStyle/>
          <a:p>
            <a:r>
              <a:rPr lang="en-US" dirty="0"/>
              <a:t>Sources: </a:t>
            </a:r>
            <a:r>
              <a:rPr lang="en-US" dirty="0">
                <a:hlinkClick r:id="rId3"/>
              </a:rPr>
              <a:t>Institute for Supply Management</a:t>
            </a:r>
            <a:r>
              <a:rPr lang="en-US" dirty="0"/>
              <a:t> via https://research.stlouisfed.org/fred2/data/NMFCI.txt; Insurance Information Institute.</a:t>
            </a:r>
          </a:p>
        </p:txBody>
      </p:sp>
      <p:sp>
        <p:nvSpPr>
          <p:cNvPr id="17" name="Text Placeholder 4"/>
          <p:cNvSpPr txBox="1">
            <a:spLocks/>
          </p:cNvSpPr>
          <p:nvPr/>
        </p:nvSpPr>
        <p:spPr bwMode="gray">
          <a:xfrm>
            <a:off x="356616" y="5421384"/>
            <a:ext cx="8460712" cy="87339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700" dirty="0"/>
              <a:t>The non-manufacturing sector expanded in every month After January 2010. The pace of expansion roared ahead in 2014-15, slowed a bit in 2016,</a:t>
            </a:r>
            <a:br>
              <a:rPr lang="en-US" sz="1700" dirty="0"/>
            </a:br>
            <a:r>
              <a:rPr lang="en-US" sz="1700" dirty="0"/>
              <a:t>but is now as strong as it has been since the end of the Great Recession.</a:t>
            </a:r>
          </a:p>
        </p:txBody>
      </p:sp>
      <p:graphicFrame>
        <p:nvGraphicFramePr>
          <p:cNvPr id="15" name="Object 13"/>
          <p:cNvGraphicFramePr>
            <a:graphicFrameLocks noGrp="1"/>
          </p:cNvGraphicFramePr>
          <p:nvPr>
            <p:extLst>
              <p:ext uri="{D42A27DB-BD31-4B8C-83A1-F6EECF244321}">
                <p14:modId xmlns:p14="http://schemas.microsoft.com/office/powerpoint/2010/main" val="1300057515"/>
              </p:ext>
            </p:extLst>
          </p:nvPr>
        </p:nvGraphicFramePr>
        <p:xfrm>
          <a:off x="341644" y="1183303"/>
          <a:ext cx="8460712" cy="4149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4032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356616" y="232326"/>
            <a:ext cx="7989098" cy="950976"/>
          </a:xfrm>
        </p:spPr>
        <p:txBody>
          <a:bodyPr/>
          <a:lstStyle/>
          <a:p>
            <a:r>
              <a:rPr lang="en-US" dirty="0"/>
              <a:t>Yearly U.S. Real GDP Growth: </a:t>
            </a:r>
            <a:br>
              <a:rPr lang="en-US" dirty="0"/>
            </a:br>
            <a:r>
              <a:rPr lang="en-US" dirty="0"/>
              <a:t>Range of Forecasts</a:t>
            </a:r>
            <a:r>
              <a:rPr lang="en-US"/>
              <a:t>, 2018-2022</a:t>
            </a:r>
            <a:endParaRPr lang="en-US" baseline="30000" dirty="0"/>
          </a:p>
        </p:txBody>
      </p:sp>
      <p:sp>
        <p:nvSpPr>
          <p:cNvPr id="6" name="Text Placeholder 5"/>
          <p:cNvSpPr>
            <a:spLocks noGrp="1"/>
          </p:cNvSpPr>
          <p:nvPr>
            <p:ph type="body" sz="quarter" idx="16"/>
          </p:nvPr>
        </p:nvSpPr>
        <p:spPr/>
        <p:txBody>
          <a:bodyPr/>
          <a:lstStyle/>
          <a:p>
            <a:r>
              <a:rPr lang="en-US" sz="1100" dirty="0"/>
              <a:t>Sources: Blue Chip Economic Indicators, March 2018 issue; Insurance Information Institute.</a:t>
            </a:r>
          </a:p>
        </p:txBody>
      </p:sp>
      <p:graphicFrame>
        <p:nvGraphicFramePr>
          <p:cNvPr id="15" name="Object 3"/>
          <p:cNvGraphicFramePr>
            <a:graphicFrameLocks/>
          </p:cNvGraphicFramePr>
          <p:nvPr>
            <p:extLst/>
          </p:nvPr>
        </p:nvGraphicFramePr>
        <p:xfrm>
          <a:off x="424470" y="1329301"/>
          <a:ext cx="8390345" cy="392849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478971" y="532582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Tough times ahead? Forecasts expect U.S. growth to slow markedly by 2020, then rebound mildly into 2022.</a:t>
            </a:r>
          </a:p>
        </p:txBody>
      </p:sp>
    </p:spTree>
    <p:custDataLst>
      <p:tags r:id="rId1"/>
    </p:custDataLst>
    <p:extLst>
      <p:ext uri="{BB962C8B-B14F-4D97-AF65-F5344CB8AC3E}">
        <p14:creationId xmlns:p14="http://schemas.microsoft.com/office/powerpoint/2010/main" val="2445598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931985" y="225426"/>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kern="0" dirty="0">
                <a:solidFill>
                  <a:srgbClr val="337DBE"/>
                </a:solidFill>
                <a:latin typeface="Arial" charset="0"/>
                <a:ea typeface="+mj-ea"/>
                <a:cs typeface="+mj-cs"/>
              </a:rPr>
              <a:t>State-by-State Leading Indicators</a:t>
            </a:r>
            <a:br>
              <a:rPr lang="en-US" sz="3000" kern="0" dirty="0">
                <a:solidFill>
                  <a:srgbClr val="337DBE"/>
                </a:solidFill>
                <a:latin typeface="Arial" charset="0"/>
                <a:ea typeface="+mj-ea"/>
                <a:cs typeface="+mj-cs"/>
              </a:rPr>
            </a:br>
            <a:r>
              <a:rPr lang="en-US" sz="3000" kern="0" dirty="0">
                <a:solidFill>
                  <a:srgbClr val="337DBE"/>
                </a:solidFill>
                <a:latin typeface="Arial" charset="0"/>
                <a:ea typeface="+mj-ea"/>
                <a:cs typeface="+mj-cs"/>
              </a:rPr>
              <a:t>through </a:t>
            </a:r>
            <a:r>
              <a:rPr lang="en-US" sz="3000" kern="0" dirty="0">
                <a:solidFill>
                  <a:srgbClr val="337DBE"/>
                </a:solidFill>
                <a:ea typeface="+mj-ea"/>
                <a:cs typeface="+mj-cs"/>
              </a:rPr>
              <a:t>September</a:t>
            </a:r>
            <a:r>
              <a:rPr lang="en-US" sz="3000" kern="0" dirty="0">
                <a:solidFill>
                  <a:srgbClr val="337DBE"/>
                </a:solidFill>
                <a:latin typeface="Arial" charset="0"/>
                <a:ea typeface="+mj-ea"/>
                <a:cs typeface="+mj-cs"/>
              </a:rPr>
              <a:t> 2018</a:t>
            </a:r>
          </a:p>
        </p:txBody>
      </p:sp>
      <p:sp>
        <p:nvSpPr>
          <p:cNvPr id="74758" name="Rectangle 6"/>
          <p:cNvSpPr>
            <a:spLocks noChangeArrowheads="1"/>
          </p:cNvSpPr>
          <p:nvPr/>
        </p:nvSpPr>
        <p:spPr bwMode="auto">
          <a:xfrm>
            <a:off x="685911" y="6466367"/>
            <a:ext cx="7754704" cy="550535"/>
          </a:xfrm>
          <a:prstGeom prst="rect">
            <a:avLst/>
          </a:prstGeom>
          <a:noFill/>
          <a:ln w="9525">
            <a:noFill/>
            <a:miter lim="800000"/>
            <a:headEnd/>
            <a:tailEnd/>
          </a:ln>
        </p:spPr>
        <p:txBody>
          <a:bodyPr wrap="square" lIns="365760" tIns="0" rIns="0" bIns="137160" anchor="b">
            <a:spAutoFit/>
          </a:bodyPr>
          <a:lstStyle/>
          <a:p>
            <a:pPr>
              <a:lnSpc>
                <a:spcPct val="85000"/>
              </a:lnSpc>
              <a:spcBef>
                <a:spcPct val="25000"/>
              </a:spcBef>
              <a:buClr>
                <a:schemeClr val="accent2"/>
              </a:buClr>
              <a:defRPr/>
            </a:pPr>
            <a:r>
              <a:rPr lang="en-US" sz="1050" dirty="0">
                <a:latin typeface="Arial" charset="0"/>
                <a:cs typeface="Arial" charset="0"/>
              </a:rPr>
              <a:t>Sources: Federal Reserve Bank of Philadelphia at </a:t>
            </a:r>
            <a:r>
              <a:rPr lang="en-US" sz="1050" dirty="0">
                <a:latin typeface="Arial" charset="0"/>
                <a:cs typeface="Arial" charset="0"/>
                <a:hlinkClick r:id="rId3"/>
              </a:rPr>
              <a:t>www.philadelphiafed.org/index.cfm</a:t>
            </a:r>
            <a:r>
              <a:rPr lang="en-US" sz="1050" dirty="0">
                <a:latin typeface="Arial" charset="0"/>
                <a:cs typeface="Arial" charset="0"/>
              </a:rPr>
              <a:t> , released May 3, 2018; </a:t>
            </a:r>
            <a:r>
              <a:rPr lang="en-US" sz="1050" dirty="0"/>
              <a:t>Next release is June 5, 2018; Insurance </a:t>
            </a:r>
            <a:r>
              <a:rPr lang="en-US" sz="1050" dirty="0">
                <a:latin typeface="Arial" charset="0"/>
                <a:cs typeface="Arial" charset="0"/>
              </a:rPr>
              <a:t>Information Institute.</a:t>
            </a:r>
            <a:br>
              <a:rPr lang="en-US" sz="1050" dirty="0">
                <a:latin typeface="Arial" charset="0"/>
                <a:cs typeface="Arial" charset="0"/>
              </a:rPr>
            </a:br>
            <a:endParaRPr lang="en-US" sz="1050" dirty="0">
              <a:latin typeface="Arial" charset="0"/>
              <a:cs typeface="Arial" charset="0"/>
            </a:endParaRPr>
          </a:p>
        </p:txBody>
      </p:sp>
      <p:sp>
        <p:nvSpPr>
          <p:cNvPr id="78854" name="AutoShape 2"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5" name="AutoShape 4"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6" name="AutoShape 6" descr="Chart 2, annual percent change in real GDP by reg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7" name="TextBox 11"/>
          <p:cNvSpPr txBox="1">
            <a:spLocks noChangeArrowheads="1"/>
          </p:cNvSpPr>
          <p:nvPr/>
        </p:nvSpPr>
        <p:spPr bwMode="auto">
          <a:xfrm>
            <a:off x="6953251" y="1395179"/>
            <a:ext cx="2080137" cy="3416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dirty="0"/>
              <a:t>Near-term growth forecasts vary widely by state.</a:t>
            </a:r>
            <a:br>
              <a:rPr lang="en-US" b="1" dirty="0"/>
            </a:br>
            <a:r>
              <a:rPr lang="en-US" b="1" dirty="0"/>
              <a:t>Strongest</a:t>
            </a:r>
            <a:br>
              <a:rPr lang="en-US" b="1" dirty="0"/>
            </a:br>
            <a:r>
              <a:rPr lang="en-US" b="1" dirty="0"/>
              <a:t>growth = blue (over 4.5%);</a:t>
            </a:r>
            <a:br>
              <a:rPr lang="en-US" b="1" dirty="0"/>
            </a:br>
            <a:r>
              <a:rPr lang="en-US" b="1" dirty="0"/>
              <a:t>dark green</a:t>
            </a:r>
            <a:br>
              <a:rPr lang="en-US" b="1" dirty="0"/>
            </a:br>
            <a:r>
              <a:rPr lang="en-US" b="1" dirty="0"/>
              <a:t>(1.5%-4.5%);</a:t>
            </a:r>
            <a:br>
              <a:rPr lang="en-US" b="1" dirty="0"/>
            </a:br>
            <a:r>
              <a:rPr lang="en-US" b="1" dirty="0"/>
              <a:t>then light green;</a:t>
            </a:r>
            <a:br>
              <a:rPr lang="en-US" b="1" dirty="0"/>
            </a:br>
            <a:r>
              <a:rPr lang="en-US" b="1" dirty="0"/>
              <a:t>then gray;</a:t>
            </a:r>
            <a:br>
              <a:rPr lang="en-US" b="1" dirty="0"/>
            </a:br>
            <a:r>
              <a:rPr lang="en-US" b="1" dirty="0"/>
              <a:t>weakest = pink</a:t>
            </a:r>
          </a:p>
        </p:txBody>
      </p:sp>
      <p:sp>
        <p:nvSpPr>
          <p:cNvPr id="2" name="TextBox 1"/>
          <p:cNvSpPr txBox="1"/>
          <p:nvPr/>
        </p:nvSpPr>
        <p:spPr>
          <a:xfrm>
            <a:off x="4572000" y="3491120"/>
            <a:ext cx="520995"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solidFill>
                  <a:schemeClr val="bg1"/>
                </a:solidFill>
              </a:rPr>
              <a:t>4.28</a:t>
            </a:r>
          </a:p>
        </p:txBody>
      </p:sp>
      <p:sp>
        <p:nvSpPr>
          <p:cNvPr id="10" name="TextBox 9"/>
          <p:cNvSpPr txBox="1"/>
          <p:nvPr/>
        </p:nvSpPr>
        <p:spPr>
          <a:xfrm>
            <a:off x="5181600" y="3313911"/>
            <a:ext cx="520995"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solidFill>
                  <a:schemeClr val="bg1"/>
                </a:solidFill>
              </a:rPr>
              <a:t>1.58</a:t>
            </a:r>
          </a:p>
        </p:txBody>
      </p:sp>
      <p:sp>
        <p:nvSpPr>
          <p:cNvPr id="11" name="TextBox 10"/>
          <p:cNvSpPr txBox="1"/>
          <p:nvPr/>
        </p:nvSpPr>
        <p:spPr>
          <a:xfrm>
            <a:off x="4536558" y="3189865"/>
            <a:ext cx="520995"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solidFill>
                  <a:schemeClr val="bg1"/>
                </a:solidFill>
              </a:rPr>
              <a:t>1.55</a:t>
            </a:r>
          </a:p>
        </p:txBody>
      </p:sp>
      <p:pic>
        <p:nvPicPr>
          <p:cNvPr id="4" name="Picture 3"/>
          <p:cNvPicPr>
            <a:picLocks noChangeAspect="1"/>
          </p:cNvPicPr>
          <p:nvPr/>
        </p:nvPicPr>
        <p:blipFill>
          <a:blip r:embed="rId4"/>
          <a:stretch>
            <a:fillRect/>
          </a:stretch>
        </p:blipFill>
        <p:spPr>
          <a:xfrm>
            <a:off x="130692" y="1134804"/>
            <a:ext cx="6819900" cy="5162550"/>
          </a:xfrm>
          <a:prstGeom prst="rect">
            <a:avLst/>
          </a:prstGeom>
        </p:spPr>
      </p:pic>
      <p:sp>
        <p:nvSpPr>
          <p:cNvPr id="5" name="TextBox 4"/>
          <p:cNvSpPr txBox="1"/>
          <p:nvPr/>
        </p:nvSpPr>
        <p:spPr>
          <a:xfrm>
            <a:off x="1467293" y="4024847"/>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1.60</a:t>
            </a:r>
          </a:p>
        </p:txBody>
      </p:sp>
      <p:sp>
        <p:nvSpPr>
          <p:cNvPr id="14" name="TextBox 13"/>
          <p:cNvSpPr txBox="1"/>
          <p:nvPr/>
        </p:nvSpPr>
        <p:spPr>
          <a:xfrm>
            <a:off x="2161954" y="4113451"/>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3.55</a:t>
            </a:r>
          </a:p>
        </p:txBody>
      </p:sp>
      <p:sp>
        <p:nvSpPr>
          <p:cNvPr id="6" name="Oval 5"/>
          <p:cNvSpPr/>
          <p:nvPr/>
        </p:nvSpPr>
        <p:spPr>
          <a:xfrm>
            <a:off x="1350335" y="2955851"/>
            <a:ext cx="1594883" cy="160551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5" name="TextBox 14"/>
          <p:cNvSpPr txBox="1"/>
          <p:nvPr/>
        </p:nvSpPr>
        <p:spPr>
          <a:xfrm>
            <a:off x="1502735" y="3252215"/>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4.36</a:t>
            </a:r>
          </a:p>
        </p:txBody>
      </p:sp>
    </p:spTree>
    <p:extLst>
      <p:ext uri="{BB962C8B-B14F-4D97-AF65-F5344CB8AC3E}">
        <p14:creationId xmlns:p14="http://schemas.microsoft.com/office/powerpoint/2010/main" val="111058366"/>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2"/>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586aba45-28a6-400f-88c8-4ea256f3f63c"/>
  <p:tag name="ARTICULATE_SLIDE_NAV" val="74"/>
  <p:tag name="ARTICULATE_PLAYLIST_ID" val="-1"/>
  <p:tag name="ORIGINAL_AUDIO_FILEPATH" val="C:\Users\n1100201\Desktop\NATCAT\Articulate\Cooper07.mp3"/>
  <p:tag name="ELAPSEDTIME" val="7.152"/>
  <p:tag name="ARTICULATE_NAV_LEVEL" val="1"/>
  <p:tag name="ARTICULATE_SLIDE_PRESENTER" val="Sharon Cooper"/>
  <p:tag name="ARTICULATE_SLIDE_PRESENTER_GUID" val="a2b315d6-ac43-46fa-982a-aa1e8fe7ee10"/>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46"/>
  <p:tag name="ARTICULATE_USED_LAYOUT"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nchorCtr="0">
        <a:spAutoFit/>
      </a:bodyPr>
      <a:lstStyle>
        <a:defPPr>
          <a:lnSpc>
            <a:spcPct val="90000"/>
          </a:lnSpc>
          <a:spcBef>
            <a:spcPts val="1200"/>
          </a:spcBef>
          <a:buClr>
            <a:srgbClr val="337DBE"/>
          </a:buClr>
          <a:buSzPct val="77000"/>
          <a:defRPr sz="1400" b="1" dirty="0" smtClean="0"/>
        </a:defPPr>
      </a:lstStyle>
    </a:txDef>
  </a:objectDefaults>
  <a:extraClrSchemeLst/>
</a:theme>
</file>

<file path=ppt/theme/theme2.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13425</TotalTime>
  <Words>3678</Words>
  <Application>Microsoft Office PowerPoint</Application>
  <PresentationFormat>On-screen Show (4:3)</PresentationFormat>
  <Paragraphs>483</Paragraphs>
  <Slides>55</Slides>
  <Notes>50</Notes>
  <HiddenSlides>9</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vt:lpstr>
      <vt:lpstr>Arial </vt:lpstr>
      <vt:lpstr>Arial Narrow</vt:lpstr>
      <vt:lpstr>Calibri</vt:lpstr>
      <vt:lpstr>Symbol</vt:lpstr>
      <vt:lpstr>Wingdings</vt:lpstr>
      <vt:lpstr>Wingdings 3</vt:lpstr>
      <vt:lpstr>Office Theme</vt:lpstr>
      <vt:lpstr>Chart</vt:lpstr>
      <vt:lpstr>Today’s Uncertain Economy: Implications for P/C Insurance</vt:lpstr>
      <vt:lpstr>The Strength of the Economy Will Influence the Insurance Environment</vt:lpstr>
      <vt:lpstr>The Economy Drives P/C Insurance Industry Premiums: Net Premium Growth (All P/C Lines) vs. Nominal GDP: Annual Change, 1971-2017</vt:lpstr>
      <vt:lpstr>PowerPoint Presentation</vt:lpstr>
      <vt:lpstr>U.S. Post-Recession Real GDP Growth,* Quarterly, 2009:Q3-2018:Q1</vt:lpstr>
      <vt:lpstr>ISM Manufacturing Index (Values &gt; 50 Indicate Expansion), January 2010-April 2018</vt:lpstr>
      <vt:lpstr>ISM Non-Manufacturing Index (Values &gt; 50 Indicate Expansion), January 2010-April 2018</vt:lpstr>
      <vt:lpstr>Yearly U.S. Real GDP Growth:  Range of Forecasts, 2018-2022</vt:lpstr>
      <vt:lpstr>PowerPoint Presentation</vt:lpstr>
      <vt:lpstr>PowerPoint Presentation</vt:lpstr>
      <vt:lpstr>Length of US Business Cycles, 1960–Present*</vt:lpstr>
      <vt:lpstr>PowerPoint Presentation</vt:lpstr>
      <vt:lpstr>The Civilian Labor Force Jan. 2003 – Apr. 2018 </vt:lpstr>
      <vt:lpstr>PowerPoint Presentation</vt:lpstr>
      <vt:lpstr>Full-time vs. Part-time Employment, Quarterly, 2003-2018</vt:lpstr>
      <vt:lpstr>Opposite Trends for Components of Part-time Employment, 2003-2018</vt:lpstr>
      <vt:lpstr>Unemployment and Underemployment Rates: Back to Normal?</vt:lpstr>
      <vt:lpstr>Number of “Discouraged Workers”: Back In a “Normal” Range Jan. 1994 – Apr. 2018 </vt:lpstr>
      <vt:lpstr>Nonfarm Payroll (Wages and Salaries): Quarterly, 2005:Q1–2018:Q1</vt:lpstr>
      <vt:lpstr>Payroll vs. Workers Comp Net Written Premiums, 1990-2014P</vt:lpstr>
      <vt:lpstr>Growth in Temporary Help Workers vs.  All Nonfarm Employment, 2009-2016*</vt:lpstr>
      <vt:lpstr>Manufacturing Employment, 2010:Q1—2018:Q1</vt:lpstr>
      <vt:lpstr>Construction Employment, 2010:Q1—2018:Q1</vt:lpstr>
      <vt:lpstr>Coal Mining Employment, 2010:Q1—2018:Q1</vt:lpstr>
      <vt:lpstr>PowerPoint Presentation</vt:lpstr>
      <vt:lpstr>Net Premium Growth (All P/C Lines):  Annual Change, 1971-2017</vt:lpstr>
      <vt:lpstr>Commercial &amp; Personal Lines NPW Growth: 1996-2017</vt:lpstr>
      <vt:lpstr>Underwriting Performance </vt:lpstr>
      <vt:lpstr>Business Nonresidential Fixed Investment Tracks Commercial Property Premium Growth</vt:lpstr>
      <vt:lpstr>Net Underwriting Gains &amp; Losses, Annually, 2007-2017</vt:lpstr>
      <vt:lpstr>P/C Insurance Industry  Combined Ratio, 2001-2017*</vt:lpstr>
      <vt:lpstr>U.S. Insured Catastrophe Losses, 1989-2017</vt:lpstr>
      <vt:lpstr>Number of Large Hail Storms, US, 2000-2017</vt:lpstr>
      <vt:lpstr>Number of Large Hail Storms, Top 25 States, 2017</vt:lpstr>
      <vt:lpstr>Number of Large Hail Storms, 2017, Varied Widely by State and Region</vt:lpstr>
      <vt:lpstr>Number of Large Hail Storms, 2017, Varies Widely by State and Region</vt:lpstr>
      <vt:lpstr>To rent or to buy?</vt:lpstr>
      <vt:lpstr>Auto Insurance</vt:lpstr>
      <vt:lpstr>America is Driving More Again: 2000-2017</vt:lpstr>
      <vt:lpstr>Why Are People Driving More Miles? Is it Jobs?  2006:Q1-2017:Q4</vt:lpstr>
      <vt:lpstr>More People Working and Driving =&gt; More Collisions, 2006:Q1-2016:Q4</vt:lpstr>
      <vt:lpstr>Auto/Light Truck Sales Are Forecast to Continue at High Levels</vt:lpstr>
      <vt:lpstr>US Pvt. Passenger Auto Net Combined Ratio, 2005-2015</vt:lpstr>
      <vt:lpstr>Commercial Auto Net Combined Ratio, 2005-2015</vt:lpstr>
      <vt:lpstr>Investments</vt:lpstr>
      <vt:lpstr>US Treasury Note 10-Year Yields: A Long Downward Trend, 2000–2018*</vt:lpstr>
      <vt:lpstr>May 2018: Quarterly Yield Forecasts for 10-Year US Treasury Bonds in 2018-19</vt:lpstr>
      <vt:lpstr>P/C Insurer Portfolio Yields, 2002-2017</vt:lpstr>
      <vt:lpstr>Sources of investment gains</vt:lpstr>
      <vt:lpstr>Profits and Capacity</vt:lpstr>
      <vt:lpstr>P/C industry net income after taxes*</vt:lpstr>
      <vt:lpstr>Key sources of P/C insurer profits</vt:lpstr>
      <vt:lpstr>Profitability Peaks &amp; Troughs in the P/C Insurance Industry, 1975-2017</vt:lpstr>
      <vt:lpstr>Policyholder Surplus, Year-end, 2006–2017</vt:lpstr>
      <vt:lpstr>Thank you</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Advisen Casualty</dc:description>
  <cp:lastModifiedBy>Lewis, Charlene</cp:lastModifiedBy>
  <cp:revision>1176</cp:revision>
  <cp:lastPrinted>2018-05-15T13:01:42Z</cp:lastPrinted>
  <dcterms:created xsi:type="dcterms:W3CDTF">2011-11-02T14:24:24Z</dcterms:created>
  <dcterms:modified xsi:type="dcterms:W3CDTF">2018-05-29T15:42:47Z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B814607F-4702-4B19-9EAC-70656D1C4A16</vt:lpwstr>
  </property>
  <property fmtid="{D5CDD505-2E9C-101B-9397-08002B2CF9AE}" pid="3" name="ArticulatePath">
    <vt:lpwstr>WIP_P14228_Advisen Casualty_050416_245pm</vt:lpwstr>
  </property>
</Properties>
</file>