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tags/tag5.xml" ContentType="application/vnd.openxmlformats-officedocument.presentationml.tags+xml"/>
  <Override PartName="/ppt/notesSlides/notesSlide17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8.xml" ContentType="application/vnd.openxmlformats-officedocument.presentationml.notesSlide+xml"/>
  <Override PartName="/ppt/charts/chart13.xml" ContentType="application/vnd.openxmlformats-officedocument.drawingml.chart+xml"/>
  <Override PartName="/ppt/tags/tag6.xml" ContentType="application/vnd.openxmlformats-officedocument.presentationml.tags+xml"/>
  <Override PartName="/ppt/notesSlides/notesSlide19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20.xml" ContentType="application/vnd.openxmlformats-officedocument.presentationml.notesSlide+xml"/>
  <Override PartName="/ppt/charts/chart16.xml" ContentType="application/vnd.openxmlformats-officedocument.drawingml.chart+xml"/>
  <Override PartName="/ppt/drawings/drawing1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2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2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tags/tag7.xml" ContentType="application/vnd.openxmlformats-officedocument.presentationml.tags+xml"/>
  <Override PartName="/ppt/notesSlides/notesSlide2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68" r:id="rId2"/>
    <p:sldId id="405" r:id="rId3"/>
    <p:sldId id="474" r:id="rId4"/>
    <p:sldId id="539" r:id="rId5"/>
    <p:sldId id="545" r:id="rId6"/>
    <p:sldId id="546" r:id="rId7"/>
    <p:sldId id="478" r:id="rId8"/>
    <p:sldId id="547" r:id="rId9"/>
    <p:sldId id="548" r:id="rId10"/>
    <p:sldId id="482" r:id="rId11"/>
    <p:sldId id="540" r:id="rId12"/>
    <p:sldId id="536" r:id="rId13"/>
    <p:sldId id="485" r:id="rId14"/>
    <p:sldId id="487" r:id="rId15"/>
    <p:sldId id="489" r:id="rId16"/>
    <p:sldId id="550" r:id="rId17"/>
    <p:sldId id="533" r:id="rId18"/>
    <p:sldId id="498" r:id="rId19"/>
    <p:sldId id="551" r:id="rId20"/>
    <p:sldId id="490" r:id="rId21"/>
    <p:sldId id="542" r:id="rId22"/>
    <p:sldId id="534" r:id="rId23"/>
    <p:sldId id="491" r:id="rId24"/>
    <p:sldId id="549" r:id="rId25"/>
    <p:sldId id="543" r:id="rId26"/>
  </p:sldIdLst>
  <p:sldSz cx="9144000" cy="6858000" type="screen4x3"/>
  <p:notesSz cx="7010400" cy="92964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orient="horz" pos="3583">
          <p15:clr>
            <a:srgbClr val="A4A3A4"/>
          </p15:clr>
        </p15:guide>
        <p15:guide id="5" orient="horz" pos="1198">
          <p15:clr>
            <a:srgbClr val="A4A3A4"/>
          </p15:clr>
        </p15:guide>
        <p15:guide id="6" pos="772">
          <p15:clr>
            <a:srgbClr val="A4A3A4"/>
          </p15:clr>
        </p15:guide>
        <p15:guide id="7" pos="54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ssian, Maria" initials="SM" lastIdx="1" clrIdx="0">
    <p:extLst>
      <p:ext uri="{19B8F6BF-5375-455C-9EA6-DF929625EA0E}">
        <p15:presenceInfo xmlns:p15="http://schemas.microsoft.com/office/powerpoint/2012/main" userId="S-1-12-1-3397793988-1324141259-1577748409-24432272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72AD"/>
    <a:srgbClr val="868686"/>
    <a:srgbClr val="43A892"/>
    <a:srgbClr val="A6DCF7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569" autoAdjust="0"/>
  </p:normalViewPr>
  <p:slideViewPr>
    <p:cSldViewPr snapToGrid="0">
      <p:cViewPr varScale="1">
        <p:scale>
          <a:sx n="54" d="100"/>
          <a:sy n="54" d="100"/>
        </p:scale>
        <p:origin x="1428" y="66"/>
      </p:cViewPr>
      <p:guideLst>
        <p:guide orient="horz" pos="2160"/>
        <p:guide pos="2880"/>
        <p:guide orient="horz"/>
        <p:guide orient="horz" pos="3583"/>
        <p:guide orient="horz" pos="1198"/>
        <p:guide pos="772"/>
        <p:guide pos="548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88" y="5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5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2611232149368E-2"/>
          <c:y val="3.6188284960625698E-2"/>
          <c:w val="0.88924595676975504"/>
          <c:h val="0.770704590830873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Commercial 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F5-4A76-BF0F-3B826C5EBC8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F5-4A76-BF0F-3B826C5EBC8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67-4313-B714-2B478BC1C0C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F5-4A76-BF0F-3B826C5EBC8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F5-4A76-BF0F-3B826C5EBC8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F67-4313-B714-2B478BC1C0C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F67-4313-B714-2B478BC1C0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F67-4313-B714-2B478BC1C0C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F67-4313-B714-2B478BC1C0CA}"/>
                </c:ext>
              </c:extLst>
            </c:dLbl>
            <c:dLbl>
              <c:idx val="10"/>
              <c:layout>
                <c:manualLayout>
                  <c:x val="1.162111911671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F67-4313-B714-2B478BC1C0C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Sheet1!$B$2:$B$12</c:f>
              <c:numCache>
                <c:formatCode>0.0%</c:formatCode>
                <c:ptCount val="11"/>
                <c:pt idx="0">
                  <c:v>0.93767242800000006</c:v>
                </c:pt>
                <c:pt idx="1">
                  <c:v>0.94260080900000009</c:v>
                </c:pt>
                <c:pt idx="2">
                  <c:v>0.96710875400000007</c:v>
                </c:pt>
                <c:pt idx="3">
                  <c:v>0.9965004810000001</c:v>
                </c:pt>
                <c:pt idx="4">
                  <c:v>0.98110467600000006</c:v>
                </c:pt>
                <c:pt idx="5">
                  <c:v>1.0351213889999999</c:v>
                </c:pt>
                <c:pt idx="6">
                  <c:v>1.0715707829999999</c:v>
                </c:pt>
                <c:pt idx="7">
                  <c:v>1.067609163</c:v>
                </c:pt>
                <c:pt idx="8">
                  <c:v>1.0357630289999999</c:v>
                </c:pt>
                <c:pt idx="9">
                  <c:v>1.087963504</c:v>
                </c:pt>
                <c:pt idx="10">
                  <c:v>1.1019355020000001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F67-4313-B714-2B478BC1C0CA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Personal</c:v>
                </c:pt>
              </c:strCache>
            </c:strRef>
          </c:tx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FF5-4A76-BF0F-3B826C5EBC8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FF5-4A76-BF0F-3B826C5EBC8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FF5-4A76-BF0F-3B826C5EBC8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F5-4A76-BF0F-3B826C5EBC8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FF5-4A76-BF0F-3B826C5EBC8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FF5-4A76-BF0F-3B826C5EBC8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F5-4A76-BF0F-3B826C5EBC8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F5-4A76-BF0F-3B826C5EBC8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F5-4A76-BF0F-3B826C5EBC8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Sheet1!$C$2:$C$12</c:f>
              <c:numCache>
                <c:formatCode>0.0%</c:formatCode>
                <c:ptCount val="11"/>
                <c:pt idx="0">
                  <c:v>0.95324076300000005</c:v>
                </c:pt>
                <c:pt idx="1">
                  <c:v>0.98066155799999999</c:v>
                </c:pt>
                <c:pt idx="2">
                  <c:v>1.001022291</c:v>
                </c:pt>
                <c:pt idx="3">
                  <c:v>1.0079562690000001</c:v>
                </c:pt>
                <c:pt idx="4">
                  <c:v>1.009587682</c:v>
                </c:pt>
                <c:pt idx="5">
                  <c:v>1.024596305</c:v>
                </c:pt>
                <c:pt idx="6">
                  <c:v>1.0222077549999999</c:v>
                </c:pt>
                <c:pt idx="7">
                  <c:v>1.0180389859999999</c:v>
                </c:pt>
                <c:pt idx="8">
                  <c:v>1.024493095</c:v>
                </c:pt>
                <c:pt idx="9">
                  <c:v>1.043378776</c:v>
                </c:pt>
                <c:pt idx="10">
                  <c:v>1.0603729120000001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2-481F-8284-FEFBC67A2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51558928"/>
        <c:axId val="333891984"/>
      </c:barChart>
      <c:catAx>
        <c:axId val="25155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60000000" vert="horz"/>
          <a:lstStyle/>
          <a:p>
            <a:pPr>
              <a:defRPr/>
            </a:pPr>
            <a:endParaRPr lang="en-US"/>
          </a:p>
        </c:txPr>
        <c:crossAx val="333891984"/>
        <c:crossesAt val="1"/>
        <c:auto val="1"/>
        <c:lblAlgn val="ctr"/>
        <c:lblOffset val="100"/>
        <c:noMultiLvlLbl val="0"/>
      </c:catAx>
      <c:valAx>
        <c:axId val="333891984"/>
        <c:scaling>
          <c:orientation val="minMax"/>
          <c:min val="0.9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515589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090784719648275"/>
          <c:y val="8.2663595087723696E-2"/>
          <c:w val="0.29751062977058984"/>
          <c:h val="6.577457162707701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237E-2"/>
          <c:y val="4.4584421621513159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</c:strCache>
            </c:strRef>
          </c:cat>
          <c:val>
            <c:numRef>
              <c:f>Sheet1!$B$2:$B$49</c:f>
              <c:numCache>
                <c:formatCode>#,##0</c:formatCode>
                <c:ptCount val="48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3030</c:v>
                </c:pt>
                <c:pt idx="8">
                  <c:v>3023</c:v>
                </c:pt>
                <c:pt idx="9">
                  <c:v>3007</c:v>
                </c:pt>
                <c:pt idx="10">
                  <c:v>2986</c:v>
                </c:pt>
                <c:pt idx="11">
                  <c:v>2973</c:v>
                </c:pt>
                <c:pt idx="12">
                  <c:v>2961</c:v>
                </c:pt>
                <c:pt idx="13">
                  <c:v>2958</c:v>
                </c:pt>
                <c:pt idx="14">
                  <c:v>2961</c:v>
                </c:pt>
                <c:pt idx="15">
                  <c:v>2956</c:v>
                </c:pt>
                <c:pt idx="16">
                  <c:v>2948</c:v>
                </c:pt>
                <c:pt idx="17">
                  <c:v>2952</c:v>
                </c:pt>
                <c:pt idx="18">
                  <c:v>2960</c:v>
                </c:pt>
                <c:pt idx="19">
                  <c:v>2968</c:v>
                </c:pt>
                <c:pt idx="20">
                  <c:v>2972</c:v>
                </c:pt>
                <c:pt idx="21">
                  <c:v>2963</c:v>
                </c:pt>
                <c:pt idx="22">
                  <c:v>2952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2971</c:v>
                </c:pt>
                <c:pt idx="27">
                  <c:v>2969</c:v>
                </c:pt>
                <c:pt idx="28">
                  <c:v>2965</c:v>
                </c:pt>
                <c:pt idx="29">
                  <c:v>2970</c:v>
                </c:pt>
                <c:pt idx="30">
                  <c:v>2982</c:v>
                </c:pt>
                <c:pt idx="31">
                  <c:v>2988</c:v>
                </c:pt>
                <c:pt idx="32">
                  <c:v>2983</c:v>
                </c:pt>
                <c:pt idx="33">
                  <c:v>2994</c:v>
                </c:pt>
                <c:pt idx="34">
                  <c:v>3006</c:v>
                </c:pt>
                <c:pt idx="35">
                  <c:v>3024</c:v>
                </c:pt>
                <c:pt idx="36">
                  <c:v>3039</c:v>
                </c:pt>
                <c:pt idx="37">
                  <c:v>3058</c:v>
                </c:pt>
                <c:pt idx="38">
                  <c:v>3076</c:v>
                </c:pt>
                <c:pt idx="39">
                  <c:v>3094</c:v>
                </c:pt>
                <c:pt idx="40">
                  <c:v>3121</c:v>
                </c:pt>
                <c:pt idx="41">
                  <c:v>3136</c:v>
                </c:pt>
                <c:pt idx="42">
                  <c:v>3152</c:v>
                </c:pt>
                <c:pt idx="43">
                  <c:v>3164</c:v>
                </c:pt>
                <c:pt idx="44">
                  <c:v>3176</c:v>
                </c:pt>
                <c:pt idx="45">
                  <c:v>3190</c:v>
                </c:pt>
                <c:pt idx="46">
                  <c:v>3207</c:v>
                </c:pt>
                <c:pt idx="47">
                  <c:v>3209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5B-41E1-81CC-1C48ED531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746736"/>
        <c:axId val="333749056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Gas Prices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</c:strCache>
            </c:strRef>
          </c:cat>
          <c:val>
            <c:numRef>
              <c:f>Sheet1!$C$2:$C$49</c:f>
              <c:numCache>
                <c:formatCode>_(* #,##0.00_);_(* \(#,##0.00\);_(* "-"??_);_(@_)</c:formatCode>
                <c:ptCount val="48"/>
                <c:pt idx="0">
                  <c:v>2.468</c:v>
                </c:pt>
                <c:pt idx="1">
                  <c:v>2.93</c:v>
                </c:pt>
                <c:pt idx="2">
                  <c:v>2.6059999999999999</c:v>
                </c:pt>
                <c:pt idx="3">
                  <c:v>2.359</c:v>
                </c:pt>
                <c:pt idx="4">
                  <c:v>2.609</c:v>
                </c:pt>
                <c:pt idx="5">
                  <c:v>3.1019999999999999</c:v>
                </c:pt>
                <c:pt idx="6">
                  <c:v>2.8490000000000002</c:v>
                </c:pt>
                <c:pt idx="7">
                  <c:v>3.07</c:v>
                </c:pt>
                <c:pt idx="8">
                  <c:v>3.2930000000000001</c:v>
                </c:pt>
                <c:pt idx="9">
                  <c:v>4.1050000000000004</c:v>
                </c:pt>
                <c:pt idx="10">
                  <c:v>3.7559999999999998</c:v>
                </c:pt>
                <c:pt idx="11">
                  <c:v>1.7450000000000001</c:v>
                </c:pt>
                <c:pt idx="12">
                  <c:v>2.0110000000000001</c:v>
                </c:pt>
                <c:pt idx="13">
                  <c:v>2.681</c:v>
                </c:pt>
                <c:pt idx="14">
                  <c:v>2.609</c:v>
                </c:pt>
                <c:pt idx="15">
                  <c:v>2.6629999999999998</c:v>
                </c:pt>
                <c:pt idx="16">
                  <c:v>2.8239999999999998</c:v>
                </c:pt>
                <c:pt idx="17">
                  <c:v>2.7850000000000001</c:v>
                </c:pt>
                <c:pt idx="18">
                  <c:v>2.7570000000000001</c:v>
                </c:pt>
                <c:pt idx="19">
                  <c:v>3.048</c:v>
                </c:pt>
                <c:pt idx="20">
                  <c:v>3.6150000000000002</c:v>
                </c:pt>
                <c:pt idx="21">
                  <c:v>3.7349999999999999</c:v>
                </c:pt>
                <c:pt idx="22">
                  <c:v>3.6669999999999998</c:v>
                </c:pt>
                <c:pt idx="23">
                  <c:v>3.3260000000000001</c:v>
                </c:pt>
                <c:pt idx="24">
                  <c:v>3.907</c:v>
                </c:pt>
                <c:pt idx="25">
                  <c:v>3.5960000000000001</c:v>
                </c:pt>
                <c:pt idx="26">
                  <c:v>3.91</c:v>
                </c:pt>
                <c:pt idx="27">
                  <c:v>3.3809999999999998</c:v>
                </c:pt>
                <c:pt idx="28">
                  <c:v>3.7789999999999999</c:v>
                </c:pt>
                <c:pt idx="29">
                  <c:v>3.6890000000000001</c:v>
                </c:pt>
                <c:pt idx="30">
                  <c:v>3.6040000000000001</c:v>
                </c:pt>
                <c:pt idx="31">
                  <c:v>3.3570000000000002</c:v>
                </c:pt>
                <c:pt idx="32">
                  <c:v>3.6059999999999999</c:v>
                </c:pt>
                <c:pt idx="33">
                  <c:v>3.766</c:v>
                </c:pt>
                <c:pt idx="34">
                  <c:v>3.484</c:v>
                </c:pt>
                <c:pt idx="35">
                  <c:v>2.6320000000000001</c:v>
                </c:pt>
                <c:pt idx="36">
                  <c:v>2.5459999999999998</c:v>
                </c:pt>
                <c:pt idx="37">
                  <c:v>2.8849999999999998</c:v>
                </c:pt>
                <c:pt idx="38">
                  <c:v>2.4620000000000002</c:v>
                </c:pt>
                <c:pt idx="39">
                  <c:v>2.1440000000000001</c:v>
                </c:pt>
                <c:pt idx="40">
                  <c:v>2.0710000000000002</c:v>
                </c:pt>
                <c:pt idx="41">
                  <c:v>2.4670000000000001</c:v>
                </c:pt>
                <c:pt idx="42">
                  <c:v>2.327</c:v>
                </c:pt>
                <c:pt idx="43">
                  <c:v>2.3660000000000001</c:v>
                </c:pt>
                <c:pt idx="44">
                  <c:v>2.4369999999999998</c:v>
                </c:pt>
                <c:pt idx="45">
                  <c:v>2.46</c:v>
                </c:pt>
                <c:pt idx="46">
                  <c:v>2.7610000000000001</c:v>
                </c:pt>
                <c:pt idx="47">
                  <c:v>2.5939999999999999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5B-41E1-81CC-1C48ED531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966272"/>
        <c:axId val="334033376"/>
      </c:lineChart>
      <c:catAx>
        <c:axId val="333746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33749056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33374905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746736"/>
        <c:crosses val="autoZero"/>
        <c:crossBetween val="between"/>
        <c:minorUnit val="1"/>
      </c:valAx>
      <c:catAx>
        <c:axId val="3339662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4033376"/>
        <c:crossesAt val="5.5"/>
        <c:auto val="0"/>
        <c:lblAlgn val="ctr"/>
        <c:lblOffset val="100"/>
        <c:noMultiLvlLbl val="0"/>
      </c:catAx>
      <c:valAx>
        <c:axId val="334033376"/>
        <c:scaling>
          <c:orientation val="minMax"/>
          <c:max val="4.5"/>
          <c:min val="1.5"/>
        </c:scaling>
        <c:delete val="0"/>
        <c:axPos val="r"/>
        <c:numFmt formatCode="&quot;$&quot;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966272"/>
        <c:crosses val="max"/>
        <c:crossBetween val="between"/>
        <c:majorUnit val="0.5"/>
      </c:valAx>
    </c:plotArea>
    <c:legend>
      <c:legendPos val="b"/>
      <c:layout>
        <c:manualLayout>
          <c:xMode val="edge"/>
          <c:yMode val="edge"/>
          <c:x val="0.36535552330318999"/>
          <c:y val="6.1104027052451403E-2"/>
          <c:w val="0.530880020197813"/>
          <c:h val="7.124344100837079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'Fit Collision Freq'!$C$4:$C$43</c:f>
              <c:numCache>
                <c:formatCode>_(* #,##0.00_);_(* \(#,##0.00\);_(* "-"??_);_(@_)</c:formatCode>
                <c:ptCount val="40"/>
                <c:pt idx="0">
                  <c:v>2.3846666666666665</c:v>
                </c:pt>
                <c:pt idx="1">
                  <c:v>2.89</c:v>
                </c:pt>
                <c:pt idx="2">
                  <c:v>2.8766666666666665</c:v>
                </c:pt>
                <c:pt idx="3">
                  <c:v>2.3089999999999997</c:v>
                </c:pt>
                <c:pt idx="4">
                  <c:v>2.407</c:v>
                </c:pt>
                <c:pt idx="5">
                  <c:v>3.06</c:v>
                </c:pt>
                <c:pt idx="6">
                  <c:v>2.8980000000000001</c:v>
                </c:pt>
                <c:pt idx="7">
                  <c:v>3.0169999999999999</c:v>
                </c:pt>
                <c:pt idx="8">
                  <c:v>3.1553333333333335</c:v>
                </c:pt>
                <c:pt idx="9">
                  <c:v>3.8089999999999997</c:v>
                </c:pt>
                <c:pt idx="10">
                  <c:v>3.9009999999999998</c:v>
                </c:pt>
                <c:pt idx="11">
                  <c:v>2.355</c:v>
                </c:pt>
                <c:pt idx="12">
                  <c:v>1.9420000000000002</c:v>
                </c:pt>
                <c:pt idx="13">
                  <c:v>2.366333333333333</c:v>
                </c:pt>
                <c:pt idx="14">
                  <c:v>2.6203333333333334</c:v>
                </c:pt>
                <c:pt idx="15">
                  <c:v>2.6579999999999999</c:v>
                </c:pt>
                <c:pt idx="16">
                  <c:v>2.7639999999999998</c:v>
                </c:pt>
                <c:pt idx="17">
                  <c:v>2.8583333333333329</c:v>
                </c:pt>
                <c:pt idx="18">
                  <c:v>2.7739999999999996</c:v>
                </c:pt>
                <c:pt idx="19">
                  <c:v>2.9380000000000002</c:v>
                </c:pt>
                <c:pt idx="20">
                  <c:v>3.3423333333333338</c:v>
                </c:pt>
                <c:pt idx="21">
                  <c:v>3.7349999999999999</c:v>
                </c:pt>
                <c:pt idx="22">
                  <c:v>3.6669999999999998</c:v>
                </c:pt>
                <c:pt idx="23">
                  <c:v>3.3260000000000001</c:v>
                </c:pt>
                <c:pt idx="24">
                  <c:v>3.907</c:v>
                </c:pt>
                <c:pt idx="25">
                  <c:v>3.5960000000000001</c:v>
                </c:pt>
                <c:pt idx="26">
                  <c:v>3.91</c:v>
                </c:pt>
                <c:pt idx="27">
                  <c:v>3.3809999999999998</c:v>
                </c:pt>
                <c:pt idx="28">
                  <c:v>3.7789999999999999</c:v>
                </c:pt>
                <c:pt idx="29">
                  <c:v>3.69</c:v>
                </c:pt>
                <c:pt idx="30">
                  <c:v>3.6</c:v>
                </c:pt>
                <c:pt idx="31">
                  <c:v>3.36</c:v>
                </c:pt>
                <c:pt idx="32">
                  <c:v>3.61</c:v>
                </c:pt>
                <c:pt idx="33">
                  <c:v>3.77</c:v>
                </c:pt>
                <c:pt idx="34">
                  <c:v>3.48</c:v>
                </c:pt>
                <c:pt idx="35">
                  <c:v>2.63</c:v>
                </c:pt>
                <c:pt idx="36">
                  <c:v>2.5499999999999998</c:v>
                </c:pt>
                <c:pt idx="37">
                  <c:v>2.89</c:v>
                </c:pt>
                <c:pt idx="38">
                  <c:v>2.46</c:v>
                </c:pt>
                <c:pt idx="39">
                  <c:v>2.14</c:v>
                </c:pt>
              </c:numCache>
            </c:numRef>
          </c:xVal>
          <c:yVal>
            <c:numRef>
              <c:f>'Fit Collision Freq'!$D$4:$D$43</c:f>
              <c:numCache>
                <c:formatCode>General</c:formatCode>
                <c:ptCount val="40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5.55</c:v>
                </c:pt>
                <c:pt idx="28">
                  <c:v>5.58</c:v>
                </c:pt>
                <c:pt idx="29">
                  <c:v>5.6</c:v>
                </c:pt>
                <c:pt idx="30">
                  <c:v>5.64</c:v>
                </c:pt>
                <c:pt idx="31">
                  <c:v>5.68</c:v>
                </c:pt>
                <c:pt idx="32">
                  <c:v>5.75</c:v>
                </c:pt>
                <c:pt idx="33">
                  <c:v>5.88</c:v>
                </c:pt>
                <c:pt idx="34">
                  <c:v>5.93</c:v>
                </c:pt>
                <c:pt idx="35">
                  <c:v>5.96</c:v>
                </c:pt>
                <c:pt idx="36">
                  <c:v>6</c:v>
                </c:pt>
                <c:pt idx="37">
                  <c:v>5.99</c:v>
                </c:pt>
                <c:pt idx="38">
                  <c:v>6.02</c:v>
                </c:pt>
                <c:pt idx="39">
                  <c:v>6.04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4C6-4FCF-99E3-1DB63600C6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285896"/>
        <c:axId val="471288248"/>
      </c:scatterChart>
      <c:valAx>
        <c:axId val="471285896"/>
        <c:scaling>
          <c:orientation val="minMax"/>
          <c:max val="4"/>
          <c:min val="1.7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Gasoline Price per Gallon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8248"/>
        <c:crosses val="autoZero"/>
        <c:crossBetween val="midCat"/>
      </c:valAx>
      <c:valAx>
        <c:axId val="471288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Collision Frequency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58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'Fit Collision Freq'!$B$4:$B$49</c:f>
              <c:numCache>
                <c:formatCode>_(* #,##0.00_);_(* \(#,##0.00\);_(* "-"??_);_(@_)</c:formatCode>
                <c:ptCount val="46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  <c:pt idx="40">
                  <c:v>143.69999999999999</c:v>
                </c:pt>
                <c:pt idx="41">
                  <c:v>144.172</c:v>
                </c:pt>
                <c:pt idx="42">
                  <c:v>144.9</c:v>
                </c:pt>
                <c:pt idx="43">
                  <c:v>145.303</c:v>
                </c:pt>
                <c:pt idx="44">
                  <c:v>145.80000000000001</c:v>
                </c:pt>
                <c:pt idx="45">
                  <c:v>146.4</c:v>
                </c:pt>
              </c:numCache>
            </c:numRef>
          </c:xVal>
          <c:yVal>
            <c:numRef>
              <c:f>'Fit Collision Freq'!$C$4:$C$35</c:f>
              <c:numCache>
                <c:formatCode>_(* #,##0.00_);_(* \(#,##0.00\);_(* "-"??_);_(@_)</c:formatCode>
                <c:ptCount val="32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5.55</c:v>
                </c:pt>
                <c:pt idx="28">
                  <c:v>5.58</c:v>
                </c:pt>
                <c:pt idx="29">
                  <c:v>5.6</c:v>
                </c:pt>
                <c:pt idx="30">
                  <c:v>5.64</c:v>
                </c:pt>
                <c:pt idx="31">
                  <c:v>5.68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B8A-404C-9620-6A356451D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283936"/>
        <c:axId val="471292560"/>
      </c:scatterChart>
      <c:valAx>
        <c:axId val="471283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Millions Employed</a:t>
                </a:r>
              </a:p>
            </c:rich>
          </c:tx>
          <c:overlay val="0"/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92560"/>
        <c:crosses val="autoZero"/>
        <c:crossBetween val="midCat"/>
      </c:valAx>
      <c:valAx>
        <c:axId val="471292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Collison Frequency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39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en-US" sz="1400" b="1" i="0" u="none" strike="noStrike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370515683243399E-2"/>
          <c:y val="5.8599107695807701E-2"/>
          <c:w val="0.88897607661269695"/>
          <c:h val="0.74779236865054799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Collision Severity (left scale)</c:v>
                </c:pt>
              </c:strCache>
            </c:strRef>
          </c:tx>
          <c:marker>
            <c:symbol val="none"/>
          </c:marker>
          <c:cat>
            <c:numRef>
              <c:f>Sheet1!$B$1:$N$1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Sheet1!$B$2:$N$2</c:f>
              <c:numCache>
                <c:formatCode>0.0%</c:formatCode>
                <c:ptCount val="13"/>
                <c:pt idx="0">
                  <c:v>3.9E-2</c:v>
                </c:pt>
                <c:pt idx="1">
                  <c:v>3.1E-2</c:v>
                </c:pt>
                <c:pt idx="2">
                  <c:v>1E-3</c:v>
                </c:pt>
                <c:pt idx="3">
                  <c:v>5.0000000000000001E-3</c:v>
                </c:pt>
                <c:pt idx="4">
                  <c:v>-2.3E-2</c:v>
                </c:pt>
                <c:pt idx="5">
                  <c:v>-1E-3</c:v>
                </c:pt>
                <c:pt idx="6">
                  <c:v>2.8000000000000001E-2</c:v>
                </c:pt>
                <c:pt idx="7">
                  <c:v>1.2999999999999999E-2</c:v>
                </c:pt>
                <c:pt idx="8">
                  <c:v>4.1000000000000002E-2</c:v>
                </c:pt>
                <c:pt idx="9">
                  <c:v>1.6E-2</c:v>
                </c:pt>
                <c:pt idx="10">
                  <c:v>4.7E-2</c:v>
                </c:pt>
                <c:pt idx="11">
                  <c:v>6.4000000000000001E-2</c:v>
                </c:pt>
                <c:pt idx="12">
                  <c:v>-1E-3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1043312"/>
        <c:axId val="334953136"/>
      </c:lineChart>
      <c:lineChart>
        <c:grouping val="standard"/>
        <c:varyColors val="0"/>
        <c:ser>
          <c:idx val="2"/>
          <c:order val="1"/>
          <c:tx>
            <c:strRef>
              <c:f>Sheet1!$A$3</c:f>
              <c:strCache>
                <c:ptCount val="1"/>
                <c:pt idx="0">
                  <c:v>Previous 6-yr avg  vehicle purchases (right scale)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Sheet1!$B$1:$N$1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Sheet1!$B$3:$N$3</c:f>
              <c:numCache>
                <c:formatCode>0.0%</c:formatCode>
                <c:ptCount val="13"/>
                <c:pt idx="0">
                  <c:v>2.0955330784494075E-2</c:v>
                </c:pt>
                <c:pt idx="1">
                  <c:v>1.1329161926431519E-2</c:v>
                </c:pt>
                <c:pt idx="2">
                  <c:v>1.4061401453013822E-4</c:v>
                </c:pt>
                <c:pt idx="3">
                  <c:v>-1.5699690692660973E-2</c:v>
                </c:pt>
                <c:pt idx="4">
                  <c:v>-4.3327143741370255E-2</c:v>
                </c:pt>
                <c:pt idx="5">
                  <c:v>-5.3501219330115091E-2</c:v>
                </c:pt>
                <c:pt idx="6">
                  <c:v>-4.2538647597013313E-2</c:v>
                </c:pt>
                <c:pt idx="7">
                  <c:v>-4.8053160525015182E-2</c:v>
                </c:pt>
                <c:pt idx="8">
                  <c:v>-1.2172608745817382E-2</c:v>
                </c:pt>
                <c:pt idx="9">
                  <c:v>1.5768264906850238E-3</c:v>
                </c:pt>
                <c:pt idx="10">
                  <c:v>3.1836734693877489E-2</c:v>
                </c:pt>
                <c:pt idx="11">
                  <c:v>7.5723327305605714E-2</c:v>
                </c:pt>
                <c:pt idx="12">
                  <c:v>5.5E-2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8F-4D5A-963C-CFD11A2675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5522240"/>
        <c:axId val="270961440"/>
      </c:lineChart>
      <c:catAx>
        <c:axId val="27104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334953136"/>
        <c:crosses val="autoZero"/>
        <c:auto val="1"/>
        <c:lblAlgn val="ctr"/>
        <c:lblOffset val="200"/>
        <c:noMultiLvlLbl val="0"/>
      </c:catAx>
      <c:valAx>
        <c:axId val="334953136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71043312"/>
        <c:crosses val="autoZero"/>
        <c:crossBetween val="between"/>
        <c:majorUnit val="0.02"/>
      </c:valAx>
      <c:valAx>
        <c:axId val="270961440"/>
        <c:scaling>
          <c:orientation val="minMax"/>
          <c:max val="8.0000000000000016E-2"/>
        </c:scaling>
        <c:delete val="0"/>
        <c:axPos val="r"/>
        <c:numFmt formatCode="0.0%" sourceLinked="1"/>
        <c:majorTickMark val="out"/>
        <c:minorTickMark val="none"/>
        <c:tickLblPos val="nextTo"/>
        <c:crossAx val="335522240"/>
        <c:crosses val="max"/>
        <c:crossBetween val="between"/>
      </c:valAx>
      <c:catAx>
        <c:axId val="335522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70961440"/>
        <c:crosses val="autoZero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0"/>
            <c:trendlineLbl>
              <c:numFmt formatCode="General" sourceLinked="0"/>
            </c:trendlineLbl>
          </c:trendline>
          <c:xVal>
            <c:numRef>
              <c:f>'Fit Collision Freq'!$C$4:$C$43</c:f>
              <c:numCache>
                <c:formatCode>0.0%</c:formatCode>
                <c:ptCount val="40"/>
                <c:pt idx="0">
                  <c:v>4.5520509189719081E-2</c:v>
                </c:pt>
                <c:pt idx="1">
                  <c:v>7.3992628122332565E-2</c:v>
                </c:pt>
                <c:pt idx="2">
                  <c:v>5.4259347207733517E-2</c:v>
                </c:pt>
                <c:pt idx="3">
                  <c:v>4.6864318267338459E-2</c:v>
                </c:pt>
                <c:pt idx="4">
                  <c:v>7.608807756155582E-2</c:v>
                </c:pt>
                <c:pt idx="5">
                  <c:v>6.0883057455138848E-2</c:v>
                </c:pt>
                <c:pt idx="6">
                  <c:v>7.5373210260067561E-2</c:v>
                </c:pt>
                <c:pt idx="7">
                  <c:v>6.890758654527486E-2</c:v>
                </c:pt>
                <c:pt idx="8">
                  <c:v>0.20283499746075143</c:v>
                </c:pt>
                <c:pt idx="9">
                  <c:v>5.5075207172300647E-2</c:v>
                </c:pt>
                <c:pt idx="10">
                  <c:v>4.9447991558952929E-2</c:v>
                </c:pt>
                <c:pt idx="11">
                  <c:v>8.1335021023494977E-2</c:v>
                </c:pt>
                <c:pt idx="12">
                  <c:v>3.8065040930909289E-2</c:v>
                </c:pt>
                <c:pt idx="13">
                  <c:v>6.6201269356123249E-2</c:v>
                </c:pt>
                <c:pt idx="14">
                  <c:v>4.1566784648170839E-2</c:v>
                </c:pt>
                <c:pt idx="15">
                  <c:v>3.8387603263706459E-2</c:v>
                </c:pt>
                <c:pt idx="16">
                  <c:v>4.0342364779301733E-2</c:v>
                </c:pt>
                <c:pt idx="17">
                  <c:v>4.1044829689414461E-2</c:v>
                </c:pt>
                <c:pt idx="18">
                  <c:v>6.9538848124369529E-2</c:v>
                </c:pt>
                <c:pt idx="19">
                  <c:v>5.2573122325045941E-2</c:v>
                </c:pt>
                <c:pt idx="20">
                  <c:v>8.4950702460784525E-2</c:v>
                </c:pt>
                <c:pt idx="21">
                  <c:v>0.12354012734923651</c:v>
                </c:pt>
                <c:pt idx="22">
                  <c:v>7.7362811447430596E-2</c:v>
                </c:pt>
                <c:pt idx="23">
                  <c:v>3.5042687627345033E-2</c:v>
                </c:pt>
                <c:pt idx="24">
                  <c:v>4.0558488211685319E-2</c:v>
                </c:pt>
                <c:pt idx="25">
                  <c:v>4.0271211570801796E-2</c:v>
                </c:pt>
                <c:pt idx="26">
                  <c:v>3.4182496522348171E-2</c:v>
                </c:pt>
                <c:pt idx="27">
                  <c:v>4.5501834332941388E-2</c:v>
                </c:pt>
                <c:pt idx="28">
                  <c:v>5.4339003836099284E-2</c:v>
                </c:pt>
                <c:pt idx="29">
                  <c:v>7.5891477408464275E-2</c:v>
                </c:pt>
                <c:pt idx="30">
                  <c:v>7.7691407021411654E-2</c:v>
                </c:pt>
                <c:pt idx="31">
                  <c:v>3.6331031760426305E-2</c:v>
                </c:pt>
                <c:pt idx="32">
                  <c:v>9.5660750815937889E-2</c:v>
                </c:pt>
                <c:pt idx="33">
                  <c:v>4.816176143243716E-2</c:v>
                </c:pt>
                <c:pt idx="34">
                  <c:v>3.2947024341544215E-2</c:v>
                </c:pt>
                <c:pt idx="35">
                  <c:v>5.2662876559303858E-2</c:v>
                </c:pt>
                <c:pt idx="36">
                  <c:v>3.6983625496169611E-2</c:v>
                </c:pt>
                <c:pt idx="37">
                  <c:v>4.9825153219228188E-2</c:v>
                </c:pt>
                <c:pt idx="38">
                  <c:v>8.5324914330771676E-2</c:v>
                </c:pt>
                <c:pt idx="39">
                  <c:v>9.9753832028178668E-2</c:v>
                </c:pt>
              </c:numCache>
            </c:numRef>
          </c:xVal>
          <c:yVal>
            <c:numRef>
              <c:f>'Fit Collision Freq'!$D$4:$D$43</c:f>
              <c:numCache>
                <c:formatCode>_(* #,##0.00_);_(* \(#,##0.00\);_(* "-"??_);_(@_)</c:formatCode>
                <c:ptCount val="40"/>
                <c:pt idx="0">
                  <c:v>18.331972196463319</c:v>
                </c:pt>
                <c:pt idx="1">
                  <c:v>16.154869730085245</c:v>
                </c:pt>
                <c:pt idx="2">
                  <c:v>34.593505009440122</c:v>
                </c:pt>
                <c:pt idx="3">
                  <c:v>10.074908070738225</c:v>
                </c:pt>
                <c:pt idx="4">
                  <c:v>59.092439715773381</c:v>
                </c:pt>
                <c:pt idx="5">
                  <c:v>21.52218398290546</c:v>
                </c:pt>
                <c:pt idx="6">
                  <c:v>56.022706165050785</c:v>
                </c:pt>
                <c:pt idx="7">
                  <c:v>53.451563650656198</c:v>
                </c:pt>
                <c:pt idx="8">
                  <c:v>132.53490807540143</c:v>
                </c:pt>
                <c:pt idx="9">
                  <c:v>52.210562248560976</c:v>
                </c:pt>
                <c:pt idx="10">
                  <c:v>25.426799821556369</c:v>
                </c:pt>
                <c:pt idx="11">
                  <c:v>93.428776548293399</c:v>
                </c:pt>
                <c:pt idx="12">
                  <c:v>10.826475522925589</c:v>
                </c:pt>
                <c:pt idx="13">
                  <c:v>27.625331740445976</c:v>
                </c:pt>
                <c:pt idx="14">
                  <c:v>22.122350046683806</c:v>
                </c:pt>
                <c:pt idx="15">
                  <c:v>9.4749450426732498</c:v>
                </c:pt>
                <c:pt idx="16">
                  <c:v>7.0666265861859765</c:v>
                </c:pt>
                <c:pt idx="17">
                  <c:v>18.136129593057422</c:v>
                </c:pt>
                <c:pt idx="18">
                  <c:v>25.816889572713297</c:v>
                </c:pt>
                <c:pt idx="19">
                  <c:v>21.716080514893996</c:v>
                </c:pt>
                <c:pt idx="20">
                  <c:v>59.457662286776035</c:v>
                </c:pt>
                <c:pt idx="21">
                  <c:v>65.756336698828562</c:v>
                </c:pt>
                <c:pt idx="22">
                  <c:v>27.637570728581263</c:v>
                </c:pt>
                <c:pt idx="23">
                  <c:v>11.755996291053902</c:v>
                </c:pt>
                <c:pt idx="24">
                  <c:v>12.387516279050761</c:v>
                </c:pt>
                <c:pt idx="25">
                  <c:v>15.433049183876951</c:v>
                </c:pt>
                <c:pt idx="26">
                  <c:v>5.1036892886224141</c:v>
                </c:pt>
                <c:pt idx="27">
                  <c:v>7.2552394207518418</c:v>
                </c:pt>
                <c:pt idx="28">
                  <c:v>19.740182893768718</c:v>
                </c:pt>
                <c:pt idx="29">
                  <c:v>32.311504299628396</c:v>
                </c:pt>
                <c:pt idx="30">
                  <c:v>72.427039636919048</c:v>
                </c:pt>
                <c:pt idx="31">
                  <c:v>10.14859093888561</c:v>
                </c:pt>
                <c:pt idx="32">
                  <c:v>48.397695426499702</c:v>
                </c:pt>
                <c:pt idx="33">
                  <c:v>31.676646820491225</c:v>
                </c:pt>
                <c:pt idx="34">
                  <c:v>3.0836801669870972</c:v>
                </c:pt>
                <c:pt idx="35">
                  <c:v>30.213974048652403</c:v>
                </c:pt>
                <c:pt idx="36">
                  <c:v>11.191702134144546</c:v>
                </c:pt>
                <c:pt idx="37">
                  <c:v>18.587530650535907</c:v>
                </c:pt>
                <c:pt idx="38">
                  <c:v>35.710780424789746</c:v>
                </c:pt>
                <c:pt idx="39">
                  <c:v>58.297572009783131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4C6-4FCF-99E3-1DB63600C6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285896"/>
        <c:axId val="471288248"/>
      </c:scatterChart>
      <c:valAx>
        <c:axId val="471285896"/>
        <c:scaling>
          <c:orientation val="minMax"/>
          <c:max val="0.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On-Level Frequency*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8248"/>
        <c:crosses val="autoZero"/>
        <c:crossBetween val="midCat"/>
      </c:valAx>
      <c:valAx>
        <c:axId val="471288248"/>
        <c:scaling>
          <c:orientation val="minMax"/>
          <c:max val="1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Drivers per Lane Mile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58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invertIfNegative val="0"/>
          <c:cat>
            <c:strRef>
              <c:f>'Fit Collision Freq'!$A$5:$A$18</c:f>
              <c:strCache>
                <c:ptCount val="14"/>
                <c:pt idx="0">
                  <c:v>PIP</c:v>
                </c:pt>
                <c:pt idx="1">
                  <c:v>Urban VMT/Lane</c:v>
                </c:pt>
                <c:pt idx="2">
                  <c:v>DUIs</c:v>
                </c:pt>
                <c:pt idx="3">
                  <c:v>Rural VMT/Lane</c:v>
                </c:pt>
                <c:pt idx="4">
                  <c:v>Avg Miles/Driver</c:v>
                </c:pt>
                <c:pt idx="5">
                  <c:v>Lawyers per Million</c:v>
                </c:pt>
                <c:pt idx="6">
                  <c:v>Lane Miles</c:v>
                </c:pt>
                <c:pt idx="7">
                  <c:v>% Rural VMT</c:v>
                </c:pt>
                <c:pt idx="8">
                  <c:v>Rainy Area</c:v>
                </c:pt>
                <c:pt idx="9">
                  <c:v>% Urban VMT</c:v>
                </c:pt>
                <c:pt idx="10">
                  <c:v>Tort System</c:v>
                </c:pt>
                <c:pt idx="11">
                  <c:v>Rural Avg Commute</c:v>
                </c:pt>
                <c:pt idx="12">
                  <c:v>Urban Avg Commute</c:v>
                </c:pt>
                <c:pt idx="13">
                  <c:v>Drivers/Lane Mile</c:v>
                </c:pt>
              </c:strCache>
            </c:strRef>
          </c:cat>
          <c:val>
            <c:numRef>
              <c:f>'Fit Collision Freq'!$B$5:$B$18</c:f>
              <c:numCache>
                <c:formatCode>General</c:formatCode>
                <c:ptCount val="14"/>
                <c:pt idx="0">
                  <c:v>2.0227692245677899E-3</c:v>
                </c:pt>
                <c:pt idx="1">
                  <c:v>2.2961726024525501E-3</c:v>
                </c:pt>
                <c:pt idx="2">
                  <c:v>2.61523302176181E-3</c:v>
                </c:pt>
                <c:pt idx="3">
                  <c:v>3.3125284695289499E-3</c:v>
                </c:pt>
                <c:pt idx="4">
                  <c:v>4.0073280973094098E-3</c:v>
                </c:pt>
                <c:pt idx="5">
                  <c:v>4.2234216421809098E-3</c:v>
                </c:pt>
                <c:pt idx="6">
                  <c:v>4.3931207830587701E-3</c:v>
                </c:pt>
                <c:pt idx="7">
                  <c:v>4.6124801334729302E-3</c:v>
                </c:pt>
                <c:pt idx="8">
                  <c:v>4.7678911194958601E-3</c:v>
                </c:pt>
                <c:pt idx="9">
                  <c:v>5.7245416228830304E-3</c:v>
                </c:pt>
                <c:pt idx="10">
                  <c:v>8.9549425040597198E-3</c:v>
                </c:pt>
                <c:pt idx="11">
                  <c:v>9.5507744460889797E-3</c:v>
                </c:pt>
                <c:pt idx="12">
                  <c:v>1.88183716187185E-2</c:v>
                </c:pt>
                <c:pt idx="13">
                  <c:v>2.3040187445337701E-2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8A-404C-9620-6A356451D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471283936"/>
        <c:axId val="471292560"/>
      </c:barChart>
      <c:catAx>
        <c:axId val="471283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92560"/>
        <c:crosses val="autoZero"/>
        <c:auto val="1"/>
        <c:lblAlgn val="ctr"/>
        <c:lblOffset val="100"/>
        <c:noMultiLvlLbl val="1"/>
      </c:catAx>
      <c:valAx>
        <c:axId val="471292560"/>
        <c:scaling>
          <c:orientation val="minMax"/>
          <c:max val="2.5000000000000005E-2"/>
          <c:min val="0"/>
        </c:scaling>
        <c:delete val="1"/>
        <c:axPos val="b"/>
        <c:numFmt formatCode="#,##0.00" sourceLinked="0"/>
        <c:majorTickMark val="none"/>
        <c:minorTickMark val="none"/>
        <c:tickLblPos val="nextTo"/>
        <c:crossAx val="471283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en-US" sz="1400" b="1" i="0" u="none" strike="noStrike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331889914449494E-2"/>
          <c:y val="7.4629536113331396E-2"/>
          <c:w val="0.894243018704177"/>
          <c:h val="0.79648959280384901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1"/>
            </a:solidFill>
          </c:spPr>
          <c:invertIfNegative val="0"/>
          <c:dPt>
            <c:idx val="24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5-0565-4DFC-A2EC-017822DC7BC0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4-0565-4DFC-A2EC-017822DC7BC0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65-4DFC-A2EC-017822DC7BC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565-4DFC-A2EC-017822DC7BC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65-4DFC-A2EC-017822DC7BC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65-4DFC-A2EC-017822DC7BC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565-4DFC-A2EC-017822DC7BC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565-4DFC-A2EC-017822DC7BC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565-4DFC-A2EC-017822DC7BC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565-4DFC-A2EC-017822DC7BC0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565-4DFC-A2EC-017822DC7BC0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565-4DFC-A2EC-017822DC7BC0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565-4DFC-A2EC-017822DC7BC0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565-4DFC-A2EC-017822DC7BC0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565-4DFC-A2EC-017822DC7BC0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565-4DFC-A2EC-017822DC7BC0}"/>
                </c:ext>
              </c:extLst>
            </c:dLbl>
            <c:dLbl>
              <c:idx val="17"/>
              <c:layout>
                <c:manualLayout>
                  <c:x val="4.5924225028701497E-3"/>
                  <c:y val="-3.9438273695857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565-4DFC-A2EC-017822DC7BC0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565-4DFC-A2EC-017822DC7BC0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565-4DFC-A2EC-017822DC7BC0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565-4DFC-A2EC-017822DC7BC0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565-4DFC-A2EC-017822DC7BC0}"/>
                </c:ext>
              </c:extLst>
            </c:dLbl>
            <c:dLbl>
              <c:idx val="24"/>
              <c:layout>
                <c:manualLayout>
                  <c:x val="-3.6739380022962113E-2"/>
                  <c:y val="6.0675002233508942E-3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0000">
                      <a:lumMod val="65000"/>
                      <a:lumOff val="35000"/>
                    </a:srgb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0565-4DFC-A2EC-017822DC7B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Sheet1!$B$1:$AB$1</c:f>
              <c:numCache>
                <c:formatCode>General</c:formatCode>
                <c:ptCount val="27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</c:numCache>
            </c:numRef>
          </c:cat>
          <c:val>
            <c:numRef>
              <c:f>Sheet1!$B$2:$AB$2</c:f>
              <c:numCache>
                <c:formatCode>0.0%</c:formatCode>
                <c:ptCount val="27"/>
                <c:pt idx="0">
                  <c:v>-7.0021788353911263E-2</c:v>
                </c:pt>
                <c:pt idx="1">
                  <c:v>-5.8664094083057727E-2</c:v>
                </c:pt>
                <c:pt idx="2">
                  <c:v>2.2229271387438354E-2</c:v>
                </c:pt>
                <c:pt idx="3">
                  <c:v>1.5062182226147636E-2</c:v>
                </c:pt>
                <c:pt idx="4">
                  <c:v>1.9730034803875363E-2</c:v>
                </c:pt>
                <c:pt idx="5">
                  <c:v>6.5954846297535674E-3</c:v>
                </c:pt>
                <c:pt idx="6">
                  <c:v>-4.3758161699007925E-3</c:v>
                </c:pt>
                <c:pt idx="7">
                  <c:v>9.8946108886743822E-4</c:v>
                </c:pt>
                <c:pt idx="8">
                  <c:v>-2.5286775016666319E-2</c:v>
                </c:pt>
                <c:pt idx="9">
                  <c:v>2.2475885002712248E-2</c:v>
                </c:pt>
                <c:pt idx="10">
                  <c:v>1.0010610324306946E-2</c:v>
                </c:pt>
                <c:pt idx="11">
                  <c:v>3.6356992783411091E-2</c:v>
                </c:pt>
                <c:pt idx="12">
                  <c:v>-1.3728514764213329E-2</c:v>
                </c:pt>
                <c:pt idx="13">
                  <c:v>3.9323457783140281E-3</c:v>
                </c:pt>
                <c:pt idx="14">
                  <c:v>9.1246967707474536E-3</c:v>
                </c:pt>
                <c:pt idx="15">
                  <c:v>-5.954612619367694E-4</c:v>
                </c:pt>
                <c:pt idx="16">
                  <c:v>-3.02542148468532E-2</c:v>
                </c:pt>
                <c:pt idx="17">
                  <c:v>-9.4550005688929351E-2</c:v>
                </c:pt>
                <c:pt idx="18">
                  <c:v>-8.9821563206835875E-2</c:v>
                </c:pt>
                <c:pt idx="19">
                  <c:v>-2.4409100949856377E-2</c:v>
                </c:pt>
                <c:pt idx="20">
                  <c:v>-8.2078569002608237E-4</c:v>
                </c:pt>
                <c:pt idx="21">
                  <c:v>3.1498739483896587E-2</c:v>
                </c:pt>
                <c:pt idx="22">
                  <c:v>-2.8724426747219534E-2</c:v>
                </c:pt>
                <c:pt idx="23">
                  <c:v>8.7647374819765922E-4</c:v>
                </c:pt>
                <c:pt idx="24">
                  <c:v>6.7000000000000004E-2</c:v>
                </c:pt>
                <c:pt idx="25">
                  <c:v>6.5000000000000002E-2</c:v>
                </c:pt>
                <c:pt idx="26">
                  <c:v>-0.01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65-4DFC-A2EC-017822DC7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34961440"/>
        <c:axId val="271549104"/>
      </c:barChart>
      <c:catAx>
        <c:axId val="334961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2640000" vert="horz"/>
          <a:lstStyle/>
          <a:p>
            <a:pPr>
              <a:defRPr/>
            </a:pPr>
            <a:endParaRPr lang="en-US"/>
          </a:p>
        </c:txPr>
        <c:crossAx val="271549104"/>
        <c:crosses val="autoZero"/>
        <c:auto val="1"/>
        <c:lblAlgn val="ctr"/>
        <c:lblOffset val="0"/>
        <c:noMultiLvlLbl val="0"/>
      </c:catAx>
      <c:valAx>
        <c:axId val="27154910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961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05080831408804E-2"/>
          <c:y val="6.02447926931933E-2"/>
          <c:w val="0.89507743409072604"/>
          <c:h val="0.777816046871053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Sheet1!$B$1:$B$2</c:f>
              <c:strCache>
                <c:ptCount val="2"/>
                <c:pt idx="0">
                  <c:v>% Chg, Miles Driven</c:v>
                </c:pt>
                <c:pt idx="1">
                  <c:v>4.1%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52E-4E66-A9D7-3E335EE237C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52E-4E66-A9D7-3E335EE23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Sheet1!$A$3:$A$19</c:f>
              <c:numCache>
                <c:formatCode>General</c:formatCode>
                <c:ptCount val="17"/>
                <c:pt idx="0" formatCode="0">
                  <c:v>2001</c:v>
                </c:pt>
                <c:pt idx="2" formatCode="0">
                  <c:v>2003</c:v>
                </c:pt>
                <c:pt idx="4" formatCode="0">
                  <c:v>2005</c:v>
                </c:pt>
                <c:pt idx="6" formatCode="0">
                  <c:v>2007</c:v>
                </c:pt>
                <c:pt idx="8" formatCode="0">
                  <c:v>2009</c:v>
                </c:pt>
                <c:pt idx="10" formatCode="0">
                  <c:v>2011</c:v>
                </c:pt>
                <c:pt idx="12" formatCode="0">
                  <c:v>2013</c:v>
                </c:pt>
                <c:pt idx="14" formatCode="0">
                  <c:v>2015</c:v>
                </c:pt>
                <c:pt idx="16" formatCode="0">
                  <c:v>2017</c:v>
                </c:pt>
              </c:numCache>
            </c:numRef>
          </c:cat>
          <c:val>
            <c:numRef>
              <c:f>Sheet1!$B$3:$B$19</c:f>
              <c:numCache>
                <c:formatCode>0.0%</c:formatCode>
                <c:ptCount val="17"/>
                <c:pt idx="0">
                  <c:v>4.6086299999999997E-2</c:v>
                </c:pt>
                <c:pt idx="1">
                  <c:v>4.7168500000000002E-2</c:v>
                </c:pt>
                <c:pt idx="2">
                  <c:v>3.9998900000000004E-2</c:v>
                </c:pt>
                <c:pt idx="3">
                  <c:v>4.4045300000000003E-2</c:v>
                </c:pt>
                <c:pt idx="4">
                  <c:v>4.2183900000000003E-2</c:v>
                </c:pt>
                <c:pt idx="5">
                  <c:v>4.0117599999999996E-2</c:v>
                </c:pt>
                <c:pt idx="6">
                  <c:v>4.4239600000000004E-2</c:v>
                </c:pt>
                <c:pt idx="7">
                  <c:v>3.7050100000000002E-2</c:v>
                </c:pt>
                <c:pt idx="8">
                  <c:v>3.1685999999999999E-2</c:v>
                </c:pt>
                <c:pt idx="9">
                  <c:v>3.4118000000000002E-2</c:v>
                </c:pt>
                <c:pt idx="10">
                  <c:v>3.0425600000000001E-2</c:v>
                </c:pt>
                <c:pt idx="11">
                  <c:v>3.6682899999999997E-2</c:v>
                </c:pt>
                <c:pt idx="12">
                  <c:v>2.4599700000000002E-2</c:v>
                </c:pt>
                <c:pt idx="13">
                  <c:v>2.3896199999999999E-2</c:v>
                </c:pt>
                <c:pt idx="14">
                  <c:v>2.6338799999999999E-2</c:v>
                </c:pt>
                <c:pt idx="15">
                  <c:v>3.7891099999999997E-2</c:v>
                </c:pt>
                <c:pt idx="16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36-4997-9B74-ED1A87859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402092576"/>
        <c:axId val="402025008"/>
      </c:barChart>
      <c:valAx>
        <c:axId val="402025008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low"/>
        <c:spPr>
          <a:ln>
            <a:noFill/>
          </a:ln>
        </c:spPr>
        <c:crossAx val="402092576"/>
        <c:crosses val="max"/>
        <c:crossBetween val="between"/>
        <c:majorUnit val="1.0000000000000002E-2"/>
      </c:valAx>
      <c:catAx>
        <c:axId val="40209257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low"/>
        <c:crossAx val="40202500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68809747405427"/>
          <c:y val="3.9576763319487687E-2"/>
          <c:w val="0.782730862770594"/>
          <c:h val="0.78318440931547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Parts</c:v>
                </c:pt>
                <c:pt idx="1">
                  <c:v>Labor</c:v>
                </c:pt>
              </c:strCache>
            </c:strRef>
          </c:cat>
          <c:val>
            <c:numRef>
              <c:f>Sheet1!$B$2:$B$3</c:f>
              <c:numCache>
                <c:formatCode>_("$"* #,##0_);_("$"* \(#,##0\);_("$"* "-"??_);_(@_)</c:formatCode>
                <c:ptCount val="2"/>
                <c:pt idx="0">
                  <c:v>1225</c:v>
                </c:pt>
                <c:pt idx="1">
                  <c:v>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19-45F1-9CE4-6B8841BE73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Parts</c:v>
                </c:pt>
                <c:pt idx="1">
                  <c:v>Labor</c:v>
                </c:pt>
              </c:strCache>
            </c:strRef>
          </c:cat>
          <c:val>
            <c:numRef>
              <c:f>Sheet1!$C$2:$C$3</c:f>
              <c:numCache>
                <c:formatCode>_("$"* #,##0_);_("$"* \(#,##0\);_("$"* "-"??_);_(@_)</c:formatCode>
                <c:ptCount val="2"/>
                <c:pt idx="0">
                  <c:v>2818</c:v>
                </c:pt>
                <c:pt idx="1">
                  <c:v>733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19-45F1-9CE4-6B8841BE73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7296376"/>
        <c:axId val="327296704"/>
      </c:barChart>
      <c:catAx>
        <c:axId val="327296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96704"/>
        <c:crosses val="autoZero"/>
        <c:auto val="1"/>
        <c:lblAlgn val="ctr"/>
        <c:lblOffset val="100"/>
        <c:noMultiLvlLbl val="0"/>
      </c:catAx>
      <c:valAx>
        <c:axId val="327296704"/>
        <c:scaling>
          <c:orientation val="minMax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spPr>
          <a:noFill/>
          <a:ln>
            <a:solidFill>
              <a:srgbClr val="86868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96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766371023908"/>
          <c:y val="0.164964109700733"/>
          <c:w val="0.84155585989565895"/>
          <c:h val="0.65772201719916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A-4710-97E0-77664A8F2A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0.51</c:v>
                </c:pt>
                <c:pt idx="1">
                  <c:v>0.36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5A-4710-97E0-77664A8F2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4818464"/>
        <c:axId val="271175856"/>
      </c:barChart>
      <c:catAx>
        <c:axId val="33481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1175856"/>
        <c:crosses val="autoZero"/>
        <c:auto val="1"/>
        <c:lblAlgn val="ctr"/>
        <c:lblOffset val="100"/>
        <c:noMultiLvlLbl val="0"/>
      </c:catAx>
      <c:valAx>
        <c:axId val="27117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81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en-US"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sz="133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Pers Auto</c:v>
                </c:pt>
                <c:pt idx="1">
                  <c:v>HO</c:v>
                </c:pt>
                <c:pt idx="2">
                  <c:v>GL</c:v>
                </c:pt>
                <c:pt idx="3">
                  <c:v>WC</c:v>
                </c:pt>
                <c:pt idx="4">
                  <c:v>Fire</c:v>
                </c:pt>
                <c:pt idx="5">
                  <c:v>CMP</c:v>
                </c:pt>
                <c:pt idx="6">
                  <c:v>Comm Auto</c:v>
                </c:pt>
                <c:pt idx="7">
                  <c:v>Other</c:v>
                </c:pt>
                <c:pt idx="8">
                  <c:v>Total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-3</c:v>
                </c:pt>
                <c:pt idx="1">
                  <c:v>21</c:v>
                </c:pt>
                <c:pt idx="2">
                  <c:v>-6</c:v>
                </c:pt>
                <c:pt idx="3">
                  <c:v>-5</c:v>
                </c:pt>
                <c:pt idx="4">
                  <c:v>58</c:v>
                </c:pt>
                <c:pt idx="5">
                  <c:v>10</c:v>
                </c:pt>
                <c:pt idx="6">
                  <c:v>1</c:v>
                </c:pt>
                <c:pt idx="7">
                  <c:v>8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E4-44C4-93B0-72F099372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544613056"/>
        <c:axId val="544614368"/>
      </c:barChart>
      <c:catAx>
        <c:axId val="544613056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544614368"/>
        <c:crosses val="autoZero"/>
        <c:auto val="1"/>
        <c:lblAlgn val="ctr"/>
        <c:lblOffset val="100"/>
        <c:noMultiLvlLbl val="0"/>
      </c:catAx>
      <c:valAx>
        <c:axId val="54461436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544613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67094740168901"/>
          <c:y val="0.14124534962893101"/>
          <c:w val="0.84167704089694995"/>
          <c:h val="0.637391651423338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F4-44F2-915F-8AFDAE7E77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0.15</c:v>
                </c:pt>
                <c:pt idx="1">
                  <c:v>0.1</c:v>
                </c:pt>
                <c:pt idx="2">
                  <c:v>0.17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F4-44F2-915F-8AFDAE7E77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F4-44F2-915F-8AFDAE7E776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F4-44F2-915F-8AFDAE7E776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F4-44F2-915F-8AFDAE7E776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Sheet1!$G$2:$G$5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0.1</c:v>
                </c:pt>
                <c:pt idx="2">
                  <c:v>0.15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AD-4EFD-8BCD-680036E5F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958960"/>
        <c:axId val="334533232"/>
      </c:barChart>
      <c:catAx>
        <c:axId val="27095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533232"/>
        <c:crosses val="autoZero"/>
        <c:auto val="1"/>
        <c:lblAlgn val="ctr"/>
        <c:lblOffset val="100"/>
        <c:noMultiLvlLbl val="0"/>
      </c:catAx>
      <c:valAx>
        <c:axId val="33453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958960"/>
        <c:crosses val="autoZero"/>
        <c:crossBetween val="between"/>
        <c:majorUnit val="0.0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/>
              <a:t>Change</a:t>
            </a:r>
            <a:r>
              <a:rPr lang="en-US" sz="1200" b="1" baseline="0" dirty="0"/>
              <a:t> in Collision Frequency, 2012-2016*</a:t>
            </a:r>
            <a:endParaRPr lang="en-US" sz="1200" b="1" dirty="0"/>
          </a:p>
        </c:rich>
      </c:tx>
      <c:layout>
        <c:manualLayout>
          <c:xMode val="edge"/>
          <c:yMode val="edge"/>
          <c:x val="0.12386974575140637"/>
          <c:y val="4.35113114420616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166532454592804"/>
          <c:y val="0.21555529384053704"/>
          <c:w val="0.73018070646607325"/>
          <c:h val="0.43123542574490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35-4CD2-99F0-3E17B1021ADE}"/>
              </c:ext>
            </c:extLst>
          </c:dPt>
          <c:dLbls>
            <c:dLbl>
              <c:idx val="0"/>
              <c:layout>
                <c:manualLayout>
                  <c:x val="9.0442515269993431E-3"/>
                  <c:y val="1.0950403781387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78205867760549"/>
                      <c:h val="9.63626048253729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818-4392-8922-06C8FEDA2458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</c:v>
                </c:pt>
                <c:pt idx="1">
                  <c:v>WA</c:v>
                </c:pt>
                <c:pt idx="2">
                  <c:v>OR</c:v>
                </c:pt>
                <c:pt idx="3">
                  <c:v>Overall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6.2</c:v>
                </c:pt>
                <c:pt idx="2">
                  <c:v>4.5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35-4CD2-99F0-3E17B1021A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808659456"/>
        <c:axId val="808661424"/>
      </c:barChart>
      <c:catAx>
        <c:axId val="80865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8661424"/>
        <c:crosses val="autoZero"/>
        <c:auto val="1"/>
        <c:lblAlgn val="ctr"/>
        <c:lblOffset val="100"/>
        <c:noMultiLvlLbl val="0"/>
      </c:catAx>
      <c:valAx>
        <c:axId val="80866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8659456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120994060587501E-2"/>
          <c:y val="0.109789286130135"/>
          <c:w val="0.89504012342888895"/>
          <c:h val="0.6857557983258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Severity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7.5999999999999998E-2</c:v>
                </c:pt>
                <c:pt idx="1">
                  <c:v>4.2000000000000003E-2</c:v>
                </c:pt>
                <c:pt idx="2">
                  <c:v>6.2E-2</c:v>
                </c:pt>
                <c:pt idx="3">
                  <c:v>-1E-3</c:v>
                </c:pt>
                <c:pt idx="4">
                  <c:v>0.107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E-410C-BA77-C89405A108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Frequency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-2.1999999999999999E-2</c:v>
                </c:pt>
                <c:pt idx="1">
                  <c:v>-1.0999999999999999E-2</c:v>
                </c:pt>
                <c:pt idx="2">
                  <c:v>-2.8000000000000001E-2</c:v>
                </c:pt>
                <c:pt idx="3">
                  <c:v>3.0000000000000001E-3</c:v>
                </c:pt>
                <c:pt idx="4">
                  <c:v>-1.0999999999999999E-2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E-410C-BA77-C89405A10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402060912"/>
        <c:axId val="402062960"/>
      </c:barChart>
      <c:catAx>
        <c:axId val="402060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02062960"/>
        <c:crosses val="autoZero"/>
        <c:auto val="1"/>
        <c:lblAlgn val="ctr"/>
        <c:lblOffset val="0"/>
        <c:noMultiLvlLbl val="0"/>
      </c:catAx>
      <c:valAx>
        <c:axId val="402062960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4020609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1287517590725964"/>
          <c:y val="4.8985845935175236E-2"/>
          <c:w val="0.26609809824288599"/>
          <c:h val="7.189781822538650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4321306851569E-2"/>
          <c:y val="7.46504720617788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2017*</c:v>
                </c:pt>
              </c:strCache>
            </c:strRef>
          </c:cat>
          <c:val>
            <c:numRef>
              <c:f>Sheet1!$B$2:$M$2</c:f>
              <c:numCache>
                <c:formatCode>0.0%</c:formatCode>
                <c:ptCount val="12"/>
                <c:pt idx="0">
                  <c:v>-3.5000000000000003E-2</c:v>
                </c:pt>
                <c:pt idx="1">
                  <c:v>1.4E-2</c:v>
                </c:pt>
                <c:pt idx="2">
                  <c:v>-7.0000000000000001E-3</c:v>
                </c:pt>
                <c:pt idx="3">
                  <c:v>-2.5999999999999999E-2</c:v>
                </c:pt>
                <c:pt idx="4">
                  <c:v>-7.0000000000000001E-3</c:v>
                </c:pt>
                <c:pt idx="5">
                  <c:v>2E-3</c:v>
                </c:pt>
                <c:pt idx="6">
                  <c:v>-2E-3</c:v>
                </c:pt>
                <c:pt idx="7">
                  <c:v>7.0000000000000001E-3</c:v>
                </c:pt>
                <c:pt idx="8">
                  <c:v>4.3999999999999997E-2</c:v>
                </c:pt>
                <c:pt idx="9">
                  <c:v>1.2999999999999999E-2</c:v>
                </c:pt>
                <c:pt idx="10">
                  <c:v>1.2E-2</c:v>
                </c:pt>
                <c:pt idx="11">
                  <c:v>3.0000000000000001E-3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401798256"/>
        <c:axId val="401800576"/>
      </c:barChart>
      <c:catAx>
        <c:axId val="401798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401800576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401800576"/>
        <c:scaling>
          <c:orientation val="minMax"/>
          <c:max val="0.06"/>
          <c:min val="-0.04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401798256"/>
        <c:crosses val="autoZero"/>
        <c:crossBetween val="between"/>
        <c:majorUnit val="0.0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370515683243399E-2"/>
          <c:y val="5.8599107695807701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Severity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dLbl>
              <c:idx val="7"/>
              <c:layout>
                <c:manualLayout>
                  <c:x val="-1.5308075009567599E-3"/>
                  <c:y val="-1.926163723916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B1-4075-8C92-D974FECE3D6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2017*</c:v>
                </c:pt>
              </c:strCache>
            </c:strRef>
          </c:cat>
          <c:val>
            <c:numRef>
              <c:f>Sheet1!$B$2:$M$2</c:f>
              <c:numCache>
                <c:formatCode>0.0%</c:formatCode>
                <c:ptCount val="12"/>
                <c:pt idx="0">
                  <c:v>3.6999999999999998E-2</c:v>
                </c:pt>
                <c:pt idx="1">
                  <c:v>5.0000000000000001E-3</c:v>
                </c:pt>
                <c:pt idx="2">
                  <c:v>2E-3</c:v>
                </c:pt>
                <c:pt idx="3">
                  <c:v>-1.4E-2</c:v>
                </c:pt>
                <c:pt idx="4">
                  <c:v>-8.9999999999999993E-3</c:v>
                </c:pt>
                <c:pt idx="5">
                  <c:v>1.9E-2</c:v>
                </c:pt>
                <c:pt idx="6">
                  <c:v>2.5000000000000001E-2</c:v>
                </c:pt>
                <c:pt idx="7">
                  <c:v>2.9000000000000001E-2</c:v>
                </c:pt>
                <c:pt idx="8">
                  <c:v>1.6E-2</c:v>
                </c:pt>
                <c:pt idx="9">
                  <c:v>4.7E-2</c:v>
                </c:pt>
                <c:pt idx="10">
                  <c:v>6.4000000000000001E-2</c:v>
                </c:pt>
                <c:pt idx="11">
                  <c:v>-1E-3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334066240"/>
        <c:axId val="334068560"/>
      </c:barChart>
      <c:catAx>
        <c:axId val="33406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334068560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334068560"/>
        <c:scaling>
          <c:orientation val="minMax"/>
          <c:min val="-0.04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066240"/>
        <c:crosses val="autoZero"/>
        <c:crossBetween val="between"/>
        <c:majorUnit val="0.0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05080831408804E-2"/>
          <c:y val="6.02447926931933E-2"/>
          <c:w val="0.89507743409072604"/>
          <c:h val="0.777816046871053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Sheet1!$B$1:$B$2</c:f>
              <c:strCache>
                <c:ptCount val="2"/>
                <c:pt idx="0">
                  <c:v>% Chg, Miles Driven</c:v>
                </c:pt>
                <c:pt idx="1">
                  <c:v>2.5%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52E-4E66-A9D7-3E335EE237C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52E-4E66-A9D7-3E335EE23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Sheet1!$A$3:$A$19</c:f>
              <c:strCache>
                <c:ptCount val="17"/>
                <c:pt idx="0">
                  <c:v>2001</c:v>
                </c:pt>
                <c:pt idx="2">
                  <c:v>2003</c:v>
                </c:pt>
                <c:pt idx="4">
                  <c:v>2005</c:v>
                </c:pt>
                <c:pt idx="6">
                  <c:v>2007</c:v>
                </c:pt>
                <c:pt idx="8">
                  <c:v>2009</c:v>
                </c:pt>
                <c:pt idx="10">
                  <c:v>2011</c:v>
                </c:pt>
                <c:pt idx="12">
                  <c:v>2013</c:v>
                </c:pt>
                <c:pt idx="14">
                  <c:v>2015</c:v>
                </c:pt>
                <c:pt idx="16">
                  <c:v>2017*</c:v>
                </c:pt>
              </c:strCache>
            </c:strRef>
          </c:cat>
          <c:val>
            <c:numRef>
              <c:f>Sheet1!$B$3:$B$19</c:f>
              <c:numCache>
                <c:formatCode>0.0%</c:formatCode>
                <c:ptCount val="17"/>
                <c:pt idx="0">
                  <c:v>1.7723447956006E-2</c:v>
                </c:pt>
                <c:pt idx="1">
                  <c:v>2.1425727685289608E-2</c:v>
                </c:pt>
                <c:pt idx="2">
                  <c:v>1.2156501695494537E-2</c:v>
                </c:pt>
                <c:pt idx="3">
                  <c:v>2.5799748254632382E-2</c:v>
                </c:pt>
                <c:pt idx="4">
                  <c:v>8.3112154018381013E-3</c:v>
                </c:pt>
                <c:pt idx="5">
                  <c:v>8.2577615130643434E-3</c:v>
                </c:pt>
                <c:pt idx="6">
                  <c:v>5.2108147131695315E-3</c:v>
                </c:pt>
                <c:pt idx="7">
                  <c:v>-1.8586240379797836E-2</c:v>
                </c:pt>
                <c:pt idx="8">
                  <c:v>-5.6313937506158318E-3</c:v>
                </c:pt>
                <c:pt idx="9">
                  <c:v>3.5518560155629597E-3</c:v>
                </c:pt>
                <c:pt idx="10">
                  <c:v>-5.6833462183707439E-3</c:v>
                </c:pt>
                <c:pt idx="11">
                  <c:v>6.157804936412159E-3</c:v>
                </c:pt>
                <c:pt idx="12">
                  <c:v>6.6395604617710546E-3</c:v>
                </c:pt>
                <c:pt idx="13">
                  <c:v>1.2507529414914176E-2</c:v>
                </c:pt>
                <c:pt idx="14">
                  <c:v>2.3041945283931886E-2</c:v>
                </c:pt>
                <c:pt idx="15">
                  <c:v>2.3851729662305532E-2</c:v>
                </c:pt>
                <c:pt idx="16">
                  <c:v>1.2405011607019123E-2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36-4997-9B74-ED1A87859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402092576"/>
        <c:axId val="402025008"/>
      </c:barChart>
      <c:valAx>
        <c:axId val="402025008"/>
        <c:scaling>
          <c:orientation val="minMax"/>
          <c:max val="0.04"/>
          <c:min val="-2.5000000000000001E-2"/>
        </c:scaling>
        <c:delete val="0"/>
        <c:axPos val="r"/>
        <c:numFmt formatCode="0.0%" sourceLinked="1"/>
        <c:majorTickMark val="out"/>
        <c:minorTickMark val="none"/>
        <c:tickLblPos val="low"/>
        <c:spPr>
          <a:ln>
            <a:noFill/>
          </a:ln>
        </c:spPr>
        <c:crossAx val="402092576"/>
        <c:crosses val="max"/>
        <c:crossBetween val="between"/>
      </c:valAx>
      <c:catAx>
        <c:axId val="40209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40202500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481268178844591E-2"/>
          <c:y val="3.2449421174811373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Sheet1!$A$2:$A$48</c:f>
              <c:strCache>
                <c:ptCount val="47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</c:strCache>
            </c:strRef>
          </c:cat>
          <c:val>
            <c:numRef>
              <c:f>Sheet1!$B$2:$B$48</c:f>
              <c:numCache>
                <c:formatCode>#,##0</c:formatCode>
                <c:ptCount val="47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3030</c:v>
                </c:pt>
                <c:pt idx="8">
                  <c:v>3023</c:v>
                </c:pt>
                <c:pt idx="9">
                  <c:v>3007</c:v>
                </c:pt>
                <c:pt idx="10">
                  <c:v>2986</c:v>
                </c:pt>
                <c:pt idx="11">
                  <c:v>2973</c:v>
                </c:pt>
                <c:pt idx="12">
                  <c:v>2961</c:v>
                </c:pt>
                <c:pt idx="13">
                  <c:v>2958</c:v>
                </c:pt>
                <c:pt idx="14">
                  <c:v>2961</c:v>
                </c:pt>
                <c:pt idx="15">
                  <c:v>2956</c:v>
                </c:pt>
                <c:pt idx="16">
                  <c:v>2948</c:v>
                </c:pt>
                <c:pt idx="17">
                  <c:v>2952</c:v>
                </c:pt>
                <c:pt idx="18">
                  <c:v>2960</c:v>
                </c:pt>
                <c:pt idx="19">
                  <c:v>2968</c:v>
                </c:pt>
                <c:pt idx="20">
                  <c:v>2972</c:v>
                </c:pt>
                <c:pt idx="21">
                  <c:v>2963</c:v>
                </c:pt>
                <c:pt idx="22">
                  <c:v>2952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2971</c:v>
                </c:pt>
                <c:pt idx="27">
                  <c:v>2969</c:v>
                </c:pt>
                <c:pt idx="28">
                  <c:v>2965</c:v>
                </c:pt>
                <c:pt idx="29">
                  <c:v>2970</c:v>
                </c:pt>
                <c:pt idx="30">
                  <c:v>2982</c:v>
                </c:pt>
                <c:pt idx="31">
                  <c:v>2988</c:v>
                </c:pt>
                <c:pt idx="32">
                  <c:v>2983</c:v>
                </c:pt>
                <c:pt idx="33">
                  <c:v>2994</c:v>
                </c:pt>
                <c:pt idx="34">
                  <c:v>3006</c:v>
                </c:pt>
                <c:pt idx="35">
                  <c:v>3024</c:v>
                </c:pt>
                <c:pt idx="36">
                  <c:v>3039</c:v>
                </c:pt>
                <c:pt idx="37">
                  <c:v>3058</c:v>
                </c:pt>
                <c:pt idx="38">
                  <c:v>3076</c:v>
                </c:pt>
                <c:pt idx="39">
                  <c:v>3094</c:v>
                </c:pt>
                <c:pt idx="40">
                  <c:v>3121</c:v>
                </c:pt>
                <c:pt idx="41">
                  <c:v>3136</c:v>
                </c:pt>
                <c:pt idx="42">
                  <c:v>3152</c:v>
                </c:pt>
                <c:pt idx="43">
                  <c:v>3164</c:v>
                </c:pt>
                <c:pt idx="44">
                  <c:v>3176</c:v>
                </c:pt>
                <c:pt idx="45">
                  <c:v>3190</c:v>
                </c:pt>
                <c:pt idx="46">
                  <c:v>3202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922320"/>
        <c:axId val="333924640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Sheet1!$A$2:$A$48</c:f>
              <c:strCache>
                <c:ptCount val="47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</c:strCache>
            </c:strRef>
          </c:cat>
          <c:val>
            <c:numRef>
              <c:f>Sheet1!$C$2:$C$48</c:f>
              <c:numCache>
                <c:formatCode>General</c:formatCode>
                <c:ptCount val="47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5.53</c:v>
                </c:pt>
                <c:pt idx="28">
                  <c:v>5.56</c:v>
                </c:pt>
                <c:pt idx="29">
                  <c:v>5.59</c:v>
                </c:pt>
                <c:pt idx="30">
                  <c:v>5.62</c:v>
                </c:pt>
                <c:pt idx="31">
                  <c:v>5.75</c:v>
                </c:pt>
                <c:pt idx="32">
                  <c:v>5.88</c:v>
                </c:pt>
                <c:pt idx="33">
                  <c:v>5.93</c:v>
                </c:pt>
                <c:pt idx="34">
                  <c:v>5.96</c:v>
                </c:pt>
                <c:pt idx="35">
                  <c:v>6</c:v>
                </c:pt>
                <c:pt idx="36">
                  <c:v>5.99</c:v>
                </c:pt>
                <c:pt idx="37">
                  <c:v>6.02</c:v>
                </c:pt>
                <c:pt idx="38">
                  <c:v>6.04</c:v>
                </c:pt>
                <c:pt idx="39">
                  <c:v>6.07</c:v>
                </c:pt>
                <c:pt idx="40">
                  <c:v>6.05</c:v>
                </c:pt>
                <c:pt idx="41">
                  <c:v>6.06</c:v>
                </c:pt>
                <c:pt idx="42">
                  <c:v>6.11</c:v>
                </c:pt>
                <c:pt idx="43">
                  <c:v>6.13</c:v>
                </c:pt>
                <c:pt idx="44">
                  <c:v>6.15</c:v>
                </c:pt>
                <c:pt idx="45">
                  <c:v>6.18</c:v>
                </c:pt>
                <c:pt idx="46">
                  <c:v>6.13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004800"/>
        <c:axId val="251551696"/>
      </c:lineChart>
      <c:catAx>
        <c:axId val="33392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33924640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333924640"/>
        <c:scaling>
          <c:orientation val="minMax"/>
          <c:max val="3250"/>
          <c:min val="2750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922320"/>
        <c:crosses val="autoZero"/>
        <c:crossBetween val="between"/>
        <c:minorUnit val="1"/>
      </c:valAx>
      <c:catAx>
        <c:axId val="334004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51551696"/>
        <c:crossesAt val="5.5"/>
        <c:auto val="0"/>
        <c:lblAlgn val="ctr"/>
        <c:lblOffset val="100"/>
        <c:noMultiLvlLbl val="0"/>
      </c:catAx>
      <c:valAx>
        <c:axId val="251551696"/>
        <c:scaling>
          <c:orientation val="minMax"/>
          <c:min val="5.5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004800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8450670684707999"/>
          <c:y val="3.6834026159047802E-2"/>
          <c:w val="0.457926744142207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196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</c:strCache>
            </c:strRef>
          </c:cat>
          <c:val>
            <c:numRef>
              <c:f>Sheet1!$B$2:$B$49</c:f>
              <c:numCache>
                <c:formatCode>#,##0</c:formatCode>
                <c:ptCount val="48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3030</c:v>
                </c:pt>
                <c:pt idx="8">
                  <c:v>3023</c:v>
                </c:pt>
                <c:pt idx="9">
                  <c:v>3007</c:v>
                </c:pt>
                <c:pt idx="10">
                  <c:v>2986</c:v>
                </c:pt>
                <c:pt idx="11">
                  <c:v>2973</c:v>
                </c:pt>
                <c:pt idx="12">
                  <c:v>2961</c:v>
                </c:pt>
                <c:pt idx="13">
                  <c:v>2958</c:v>
                </c:pt>
                <c:pt idx="14">
                  <c:v>2961</c:v>
                </c:pt>
                <c:pt idx="15">
                  <c:v>2956</c:v>
                </c:pt>
                <c:pt idx="16">
                  <c:v>2948</c:v>
                </c:pt>
                <c:pt idx="17">
                  <c:v>2952</c:v>
                </c:pt>
                <c:pt idx="18">
                  <c:v>2960</c:v>
                </c:pt>
                <c:pt idx="19">
                  <c:v>2968</c:v>
                </c:pt>
                <c:pt idx="20">
                  <c:v>2972</c:v>
                </c:pt>
                <c:pt idx="21">
                  <c:v>2963</c:v>
                </c:pt>
                <c:pt idx="22">
                  <c:v>2952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2971</c:v>
                </c:pt>
                <c:pt idx="27">
                  <c:v>2969</c:v>
                </c:pt>
                <c:pt idx="28">
                  <c:v>2965</c:v>
                </c:pt>
                <c:pt idx="29">
                  <c:v>2970</c:v>
                </c:pt>
                <c:pt idx="30">
                  <c:v>2982</c:v>
                </c:pt>
                <c:pt idx="31">
                  <c:v>2988</c:v>
                </c:pt>
                <c:pt idx="32">
                  <c:v>2983</c:v>
                </c:pt>
                <c:pt idx="33">
                  <c:v>2994</c:v>
                </c:pt>
                <c:pt idx="34">
                  <c:v>3006</c:v>
                </c:pt>
                <c:pt idx="35">
                  <c:v>3024</c:v>
                </c:pt>
                <c:pt idx="36">
                  <c:v>3039</c:v>
                </c:pt>
                <c:pt idx="37">
                  <c:v>3058</c:v>
                </c:pt>
                <c:pt idx="38">
                  <c:v>3076</c:v>
                </c:pt>
                <c:pt idx="39">
                  <c:v>3094</c:v>
                </c:pt>
                <c:pt idx="40">
                  <c:v>3121</c:v>
                </c:pt>
                <c:pt idx="41">
                  <c:v>3136</c:v>
                </c:pt>
                <c:pt idx="42">
                  <c:v>3152</c:v>
                </c:pt>
                <c:pt idx="43">
                  <c:v>3164</c:v>
                </c:pt>
                <c:pt idx="44">
                  <c:v>3176</c:v>
                </c:pt>
                <c:pt idx="45">
                  <c:v>3190</c:v>
                </c:pt>
                <c:pt idx="46">
                  <c:v>3202</c:v>
                </c:pt>
                <c:pt idx="47">
                  <c:v>3209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20-444E-BFAE-3BE8FB352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2433872"/>
        <c:axId val="334051216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# Employed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</c:strCache>
            </c:strRef>
          </c:cat>
          <c:val>
            <c:numRef>
              <c:f>Sheet1!$C$2:$C$49</c:f>
              <c:numCache>
                <c:formatCode>_(* #,##0.0_);_(* \(#,##0.0\);_(* "-"??_);_(@_)</c:formatCode>
                <c:ptCount val="48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  <c:pt idx="40">
                  <c:v>143.69999999999999</c:v>
                </c:pt>
                <c:pt idx="41">
                  <c:v>144.19999999999999</c:v>
                </c:pt>
                <c:pt idx="42">
                  <c:v>144.9</c:v>
                </c:pt>
                <c:pt idx="43">
                  <c:v>145.303</c:v>
                </c:pt>
                <c:pt idx="44">
                  <c:v>145.80000000000001</c:v>
                </c:pt>
                <c:pt idx="45">
                  <c:v>146.4</c:v>
                </c:pt>
                <c:pt idx="46">
                  <c:v>147</c:v>
                </c:pt>
                <c:pt idx="47">
                  <c:v>147.6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20-444E-BFAE-3BE8FB352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448656"/>
        <c:axId val="333450976"/>
      </c:lineChart>
      <c:catAx>
        <c:axId val="40243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34051216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33405121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402433872"/>
        <c:crosses val="autoZero"/>
        <c:crossBetween val="between"/>
        <c:minorUnit val="1"/>
      </c:valAx>
      <c:catAx>
        <c:axId val="333448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3450976"/>
        <c:crossesAt val="5.5"/>
        <c:auto val="0"/>
        <c:lblAlgn val="ctr"/>
        <c:lblOffset val="100"/>
        <c:noMultiLvlLbl val="0"/>
      </c:catAx>
      <c:valAx>
        <c:axId val="333450976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44865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36951806992360414"/>
          <c:y val="1.5597775377319682E-2"/>
          <c:w val="0.52867401623895505"/>
          <c:h val="9.247969179009890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307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Number Employed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</c:strCache>
            </c:strRef>
          </c:cat>
          <c:val>
            <c:numRef>
              <c:f>Sheet1!$B$2:$B$49</c:f>
              <c:numCache>
                <c:formatCode>_(* #,##0.0_);_(* \(#,##0.0\);_(* "-"??_);_(@_)</c:formatCode>
                <c:ptCount val="48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  <c:pt idx="40" formatCode="General">
                  <c:v>143.69999999999999</c:v>
                </c:pt>
                <c:pt idx="41">
                  <c:v>144.172</c:v>
                </c:pt>
                <c:pt idx="42">
                  <c:v>144.9</c:v>
                </c:pt>
                <c:pt idx="43">
                  <c:v>145.303</c:v>
                </c:pt>
                <c:pt idx="44">
                  <c:v>145.9</c:v>
                </c:pt>
                <c:pt idx="45">
                  <c:v>146.5</c:v>
                </c:pt>
                <c:pt idx="46">
                  <c:v>147</c:v>
                </c:pt>
                <c:pt idx="47">
                  <c:v>147.6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0997552"/>
        <c:axId val="270999872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  <c:pt idx="46">
                  <c:v>17:Q3</c:v>
                </c:pt>
                <c:pt idx="47">
                  <c:v>17:Q4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5.55</c:v>
                </c:pt>
                <c:pt idx="28">
                  <c:v>5.58</c:v>
                </c:pt>
                <c:pt idx="29">
                  <c:v>5.6</c:v>
                </c:pt>
                <c:pt idx="30">
                  <c:v>5.64</c:v>
                </c:pt>
                <c:pt idx="31">
                  <c:v>5.75</c:v>
                </c:pt>
                <c:pt idx="32">
                  <c:v>5.88</c:v>
                </c:pt>
                <c:pt idx="33">
                  <c:v>5.93</c:v>
                </c:pt>
                <c:pt idx="34">
                  <c:v>5.96</c:v>
                </c:pt>
                <c:pt idx="35">
                  <c:v>6</c:v>
                </c:pt>
                <c:pt idx="36">
                  <c:v>5.99</c:v>
                </c:pt>
                <c:pt idx="37">
                  <c:v>6.02</c:v>
                </c:pt>
                <c:pt idx="38">
                  <c:v>6.04</c:v>
                </c:pt>
                <c:pt idx="39">
                  <c:v>6.07</c:v>
                </c:pt>
                <c:pt idx="40">
                  <c:v>6.05</c:v>
                </c:pt>
                <c:pt idx="41">
                  <c:v>6.06</c:v>
                </c:pt>
                <c:pt idx="42">
                  <c:v>6.11</c:v>
                </c:pt>
                <c:pt idx="43">
                  <c:v>6.13</c:v>
                </c:pt>
                <c:pt idx="44">
                  <c:v>6.15</c:v>
                </c:pt>
                <c:pt idx="45">
                  <c:v>6.18</c:v>
                </c:pt>
                <c:pt idx="46">
                  <c:v>6.13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0676128"/>
        <c:axId val="271109712"/>
      </c:lineChart>
      <c:catAx>
        <c:axId val="27099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70999872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27099987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70997552"/>
        <c:crosses val="autoZero"/>
        <c:crossBetween val="between"/>
        <c:minorUnit val="1"/>
      </c:valAx>
      <c:catAx>
        <c:axId val="270676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71109712"/>
        <c:crossesAt val="5.5"/>
        <c:auto val="0"/>
        <c:lblAlgn val="ctr"/>
        <c:lblOffset val="100"/>
        <c:noMultiLvlLbl val="0"/>
      </c:catAx>
      <c:valAx>
        <c:axId val="271109712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70676128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74266386842802"/>
          <c:y val="3.0766525935696901E-2"/>
          <c:w val="0.451867279844382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0.55843</cdr:x>
      <cdr:y>0.11304</cdr:y>
    </cdr:from>
    <cdr:to>
      <cdr:x>0.93802</cdr:x>
      <cdr:y>0.39125</cdr:y>
    </cdr:to>
    <cdr:grpSp>
      <cdr:nvGrpSpPr>
        <cdr:cNvPr id="2" name="Group 1">
          <a:extLst xmlns:a="http://schemas.openxmlformats.org/drawingml/2006/main">
            <a:ext uri="{FF2B5EF4-FFF2-40B4-BE49-F238E27FC236}">
              <a16:creationId xmlns:a16="http://schemas.microsoft.com/office/drawing/2014/main" id="{3BF7BA5C-C940-4482-9A73-EDCC3AD05BB8}"/>
            </a:ext>
          </a:extLst>
        </cdr:cNvPr>
        <cdr:cNvGrpSpPr/>
      </cdr:nvGrpSpPr>
      <cdr:grpSpPr>
        <a:xfrm xmlns:a="http://schemas.openxmlformats.org/drawingml/2006/main">
          <a:off x="2316444" y="423684"/>
          <a:ext cx="1574591" cy="1042755"/>
          <a:chOff x="501324" y="1020059"/>
          <a:chExt cx="3325809" cy="1042748"/>
        </a:xfrm>
      </cdr:grpSpPr>
      <cdr:sp macro="" textlink="">
        <cdr:nvSpPr>
          <cdr:cNvPr id="3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501324" y="1020059"/>
            <a:ext cx="3325809" cy="34756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2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. . .Typing More</a:t>
            </a:r>
          </a:p>
        </cdr:txBody>
      </cdr:sp>
      <cdr:cxnSp macro="">
        <cdr:nvCxnSpPr>
          <cdr:cNvPr id="4" name="Straight Arrow Connector 3">
            <a:extLst xmlns:a="http://schemas.openxmlformats.org/drawingml/2006/main">
              <a:ext uri="{FF2B5EF4-FFF2-40B4-BE49-F238E27FC236}">
                <a16:creationId xmlns:a16="http://schemas.microsoft.com/office/drawing/2014/main" id="{9CF68A2B-9279-46A1-B0A3-7590F75FB6A8}"/>
              </a:ext>
            </a:extLst>
          </cdr:cNvPr>
          <cdr:cNvCxnSpPr/>
        </cdr:nvCxnSpPr>
        <cdr:spPr bwMode="gray">
          <a:xfrm xmlns:a="http://schemas.openxmlformats.org/drawingml/2006/main">
            <a:off x="799621" y="1367622"/>
            <a:ext cx="0" cy="695185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2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0.86642</cdr:x>
      <cdr:y>0.18694</cdr:y>
    </cdr:from>
    <cdr:to>
      <cdr:x>0.86844</cdr:x>
      <cdr:y>0.40405</cdr:y>
    </cdr:to>
    <cdr:cxnSp macro="">
      <cdr:nvCxnSpPr>
        <cdr:cNvPr id="8" name="Straight Arrow Connector 7">
          <a:extLst xmlns:a="http://schemas.openxmlformats.org/drawingml/2006/main">
            <a:ext uri="{FF2B5EF4-FFF2-40B4-BE49-F238E27FC236}">
              <a16:creationId xmlns:a16="http://schemas.microsoft.com/office/drawing/2014/main" id="{60CA46F4-DEC6-4169-81C1-58728F447473}"/>
            </a:ext>
          </a:extLst>
        </cdr:cNvPr>
        <cdr:cNvCxnSpPr/>
      </cdr:nvCxnSpPr>
      <cdr:spPr bwMode="gray">
        <a:xfrm xmlns:a="http://schemas.openxmlformats.org/drawingml/2006/main">
          <a:off x="3594027" y="700685"/>
          <a:ext cx="8389" cy="8137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2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0.01396</cdr:y>
    </cdr:from>
    <cdr:to>
      <cdr:x>1</cdr:x>
      <cdr:y>0.11987</cdr:y>
    </cdr:to>
    <cdr:sp macro="" textlink="">
      <cdr:nvSpPr>
        <cdr:cNvPr id="10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-357188" y="523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SzPct val="77000"/>
            <a:buFont typeface="Wingdings 3" panose="05040102010807070707" pitchFamily="18" charset="2"/>
            <a:buNone/>
            <a:defRPr lang="en-US" sz="2200" b="0" kern="1200" smtClean="0">
              <a:solidFill>
                <a:srgbClr val="072C44"/>
              </a:solidFill>
              <a:latin typeface="+mj-lt"/>
              <a:ea typeface="+mn-ea"/>
              <a:cs typeface="+mn-cs"/>
            </a:defRPr>
          </a:lvl1pPr>
          <a:lvl2pPr marL="566928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anose="05000000000000000000" pitchFamily="2" charset="2"/>
            <a:buChar char="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2pPr>
          <a:lvl3pPr marL="914400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–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3pPr>
          <a:lvl4pPr marL="1252728" indent="-21945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itchFamily="2" charset="2"/>
            <a:buChar char="§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4pPr>
          <a:lvl5pPr marL="1481328" indent="-17373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»"/>
            <a:defRPr lang="en-US" sz="2200" b="1" kern="1200" dirty="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5pPr>
          <a:lvl6pPr marL="25146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718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290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862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Drivers Who . 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0.00076</cdr:x>
      <cdr:y>0.02752</cdr:y>
    </cdr:from>
    <cdr:to>
      <cdr:x>1</cdr:x>
      <cdr:y>0.13342</cdr:y>
    </cdr:to>
    <cdr:sp macro="" textlink="">
      <cdr:nvSpPr>
        <cdr:cNvPr id="2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50800" y="1031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Crashes Involving Distraction</a:t>
          </a:r>
        </a:p>
      </cdr:txBody>
    </cdr:sp>
  </cdr:relSizeAnchor>
  <cdr:relSizeAnchor xmlns:cdr="http://schemas.openxmlformats.org/drawingml/2006/chartDrawing">
    <cdr:from>
      <cdr:x>1</cdr:x>
      <cdr:y>0.98989</cdr:y>
    </cdr:from>
    <cdr:to>
      <cdr:x>1</cdr:x>
      <cdr:y>1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9A9E014E-14D3-4421-81CB-36B6992DBEE9}"/>
            </a:ext>
          </a:extLst>
        </cdr:cNvPr>
        <cdr:cNvCxnSpPr/>
      </cdr:nvCxnSpPr>
      <cdr:spPr bwMode="gray">
        <a:xfrm xmlns:a="http://schemas.openxmlformats.org/drawingml/2006/main">
          <a:off x="7203906" y="6546252"/>
          <a:ext cx="0" cy="3788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0.14029</cdr:y>
    </cdr:from>
    <cdr:to>
      <cdr:x>0.83077</cdr:x>
      <cdr:y>0.19173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655155"/>
          <a:ext cx="1886912" cy="24023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Bef>
              <a:spcPts val="1200"/>
            </a:spcBef>
            <a:buClr>
              <a:srgbClr val="337DBE"/>
            </a:buClr>
            <a:buSzPct val="77000"/>
          </a:pPr>
          <a:r>
            <a:rPr lang="en-US" dirty="0">
              <a:latin typeface="+mj-lt"/>
            </a:rPr>
            <a:t>Percent</a:t>
          </a:r>
        </a:p>
      </cdr:txBody>
    </cdr:sp>
  </cdr:relSizeAnchor>
  <cdr:relSizeAnchor xmlns:cdr="http://schemas.openxmlformats.org/drawingml/2006/chartDrawing">
    <cdr:from>
      <cdr:x>0.07772</cdr:x>
      <cdr:y>0.79584</cdr:y>
    </cdr:from>
    <cdr:to>
      <cdr:x>0.93894</cdr:x>
      <cdr:y>0.85169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6518" y="3716621"/>
          <a:ext cx="1956072" cy="26082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Bef>
              <a:spcPts val="1200"/>
            </a:spcBef>
            <a:buClr>
              <a:srgbClr val="337DBE"/>
            </a:buClr>
            <a:buSzPct val="77000"/>
          </a:pPr>
          <a:r>
            <a:rPr lang="en-US" dirty="0"/>
            <a:t>* Vs. Neighboring States.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100"/>
              <a:t>3/21/2018</a:t>
            </a:fld>
            <a:endParaRPr lang="en-US" sz="1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100"/>
              <a:t>‹#›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325438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9014374"/>
            <a:ext cx="7008778" cy="28041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701040" y="3670141"/>
            <a:ext cx="5608320" cy="522922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55738" y="330200"/>
            <a:ext cx="4254500" cy="3190875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09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728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20CA858-4905-4589-807E-FFF168BC79F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recently the problem has been claim severity rather than frequency.</a:t>
            </a:r>
          </a:p>
          <a:p>
            <a:r>
              <a:rPr lang="en-US" dirty="0"/>
              <a:t>Fatalities in H117 fell 1 percent, to 18,680. They remain 8% higher than in 2015.</a:t>
            </a:r>
          </a:p>
        </p:txBody>
      </p:sp>
    </p:spTree>
    <p:extLst>
      <p:ext uri="{BB962C8B-B14F-4D97-AF65-F5344CB8AC3E}">
        <p14:creationId xmlns:p14="http://schemas.microsoft.com/office/powerpoint/2010/main" val="1913645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4467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VMT (miles driven) from figure 1 on FHA table</a:t>
            </a:r>
          </a:p>
          <a:p>
            <a:r>
              <a:rPr lang="en-US" dirty="0"/>
              <a:t>ISO collision claims – use latest report, some or all data may be restated, no need to go back more than 5 yrs.</a:t>
            </a:r>
          </a:p>
        </p:txBody>
      </p:sp>
    </p:spTree>
    <p:extLst>
      <p:ext uri="{BB962C8B-B14F-4D97-AF65-F5344CB8AC3E}">
        <p14:creationId xmlns:p14="http://schemas.microsoft.com/office/powerpoint/2010/main" val="16658446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Miles driven – see prior slides</a:t>
            </a:r>
          </a:p>
        </p:txBody>
      </p:sp>
    </p:spTree>
    <p:extLst>
      <p:ext uri="{BB962C8B-B14F-4D97-AF65-F5344CB8AC3E}">
        <p14:creationId xmlns:p14="http://schemas.microsoft.com/office/powerpoint/2010/main" val="34226680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41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Miles driven – see last slide</a:t>
            </a:r>
          </a:p>
          <a:p>
            <a:r>
              <a:rPr lang="en-US" dirty="0"/>
              <a:t>Gas prices – check to make sure the entire time series from EIA hasn’t changed. See Gas Prices in supporting docs for formula.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207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21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Collision severity – same as prior slides</a:t>
            </a:r>
          </a:p>
          <a:p>
            <a:r>
              <a:rPr lang="en-US" dirty="0"/>
              <a:t>Vehicle purchases – no update on 3.8.18 see vehicle expenditure calculation in the supporting documents folder</a:t>
            </a:r>
          </a:p>
        </p:txBody>
      </p:sp>
    </p:spTree>
    <p:extLst>
      <p:ext uri="{BB962C8B-B14F-4D97-AF65-F5344CB8AC3E}">
        <p14:creationId xmlns:p14="http://schemas.microsoft.com/office/powerpoint/2010/main" val="24755988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65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647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</a:t>
            </a:r>
            <a:r>
              <a:rPr lang="en-US" baseline="0" dirty="0"/>
              <a:t> http://www.nsc.org/NewsDocuments/2017/12-month-estimates.pdf </a:t>
            </a:r>
          </a:p>
          <a:p>
            <a:r>
              <a:rPr lang="en-US" baseline="0" dirty="0"/>
              <a:t>Latest estimates - http://www.nsc.org/NewsDocuments/2018/December_2017.pdf - “the number of motor-vehicle deaths in 2017 totaled 40,100, down 1% from 2016. However, this is the second consecutive year the annual fatality total has been around 40,000 after having not reached this level since 2007.”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4656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245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were 9 referenda on marijuana legalization. Only one failed – recreational use in Arizona.</a:t>
            </a:r>
          </a:p>
          <a:p>
            <a:r>
              <a:rPr lang="en-US" dirty="0"/>
              <a:t>Six states</a:t>
            </a:r>
            <a:r>
              <a:rPr lang="en-US" baseline="0" dirty="0"/>
              <a:t> require use of medical marijuana in WC claims – CT, ME, MA, MN, NJ, NM</a:t>
            </a:r>
          </a:p>
          <a:p>
            <a:r>
              <a:rPr lang="en-US" baseline="0" dirty="0"/>
              <a:t>Six states forbid use of medical marijuana in WC claims – AZ, CO, MI, MT, OR, VT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illegal to use the banking system to purchase marijuana. So an insurer can’t write a check against to pay for the drug. They use cash.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Trump OK with med mare. Sessions, not so much. We wind up with one more conflict, Trump vs. his Cabinet.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A13F-28BC-9E49-9D0E-49492B51710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149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A3D68F1-0777-4B1E-A52C-51505E82C0D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55738" y="330200"/>
            <a:ext cx="4254500" cy="3190875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81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61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34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amount of claim costs per vehicle insured - known as loss costs in the industry - is the primary cost in auto insurance rates. Those have been rising across all major coverages.</a:t>
            </a:r>
          </a:p>
        </p:txBody>
      </p:sp>
    </p:spTree>
    <p:extLst>
      <p:ext uri="{BB962C8B-B14F-4D97-AF65-F5344CB8AC3E}">
        <p14:creationId xmlns:p14="http://schemas.microsoft.com/office/powerpoint/2010/main" val="3941081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407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23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2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8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mailto:jamesl@iii.or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wa.dot.gov/policyinformation/travel_monitoring/tvt.cf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8.xml"/><Relationship Id="rId4" Type="http://schemas.openxmlformats.org/officeDocument/2006/relationships/hyperlink" Target="https://fred.stlouisfed.org/series/PAYEM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0.xml"/><Relationship Id="rId4" Type="http://schemas.openxmlformats.org/officeDocument/2006/relationships/hyperlink" Target="https://www.eia.gov/dnav/pet/hist_xls/EMM_EPM0_PTE_NUS_DPGm.xls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d.stlouisfed.org/series/CPIMEDSL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openxmlformats.org/officeDocument/2006/relationships/hyperlink" Target="http://www.iii.org/" TargetMode="External"/><Relationship Id="rId4" Type="http://schemas.openxmlformats.org/officeDocument/2006/relationships/hyperlink" Target="https://www.iii.org/sites/default/files/docs/pdf/auto_rates_wp_092716-62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Rising Auto Costs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Ratemaking, Product and Modeling Seminar</a:t>
            </a:r>
          </a:p>
          <a:p>
            <a:r>
              <a:rPr lang="en-US" dirty="0"/>
              <a:t>Casualty Actuarial Society</a:t>
            </a:r>
            <a:br>
              <a:rPr lang="en-US" dirty="0"/>
            </a:br>
            <a:r>
              <a:rPr lang="en-US" dirty="0"/>
              <a:t>March 21,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James Lynch, FCAS MAAA, Chief Actuary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212.346.5533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sym typeface="Symbol" panose="05050102010706020507" pitchFamily="18" charset="2"/>
                <a:hlinkClick r:id="rId4"/>
              </a:rPr>
              <a:t>j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  <a:hlinkClick r:id="rId4"/>
              </a:rPr>
              <a:t>amesl@iii.org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153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What’s Driving These Trends?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Frequency; Severity; Distraction?</a:t>
            </a:r>
          </a:p>
        </p:txBody>
      </p:sp>
    </p:spTree>
    <p:extLst>
      <p:ext uri="{BB962C8B-B14F-4D97-AF65-F5344CB8AC3E}">
        <p14:creationId xmlns:p14="http://schemas.microsoft.com/office/powerpoint/2010/main" val="298796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Puzz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7440" y="1488441"/>
            <a:ext cx="4389120" cy="4389120"/>
          </a:xfrm>
          <a:prstGeom prst="rect">
            <a:avLst/>
          </a:prstGeom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116" y="232327"/>
            <a:ext cx="8458200" cy="950976"/>
          </a:xfrm>
        </p:spPr>
        <p:txBody>
          <a:bodyPr/>
          <a:lstStyle/>
          <a:p>
            <a:r>
              <a:rPr lang="en-US" dirty="0"/>
              <a:t>Road Safety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Source: </a:t>
            </a:r>
            <a:r>
              <a:rPr lang="en-US" dirty="0"/>
              <a:t>Insurance Information Institute research.</a:t>
            </a:r>
          </a:p>
        </p:txBody>
      </p:sp>
      <p:sp>
        <p:nvSpPr>
          <p:cNvPr id="1036" name="Text Box 7"/>
          <p:cNvSpPr txBox="1">
            <a:spLocks noChangeArrowheads="1"/>
          </p:cNvSpPr>
          <p:nvPr/>
        </p:nvSpPr>
        <p:spPr bwMode="gray">
          <a:xfrm>
            <a:off x="5206549" y="2683475"/>
            <a:ext cx="1297707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Distracted driving</a:t>
            </a:r>
          </a:p>
        </p:txBody>
      </p:sp>
      <p:sp>
        <p:nvSpPr>
          <p:cNvPr id="1037" name="Text Box 7"/>
          <p:cNvSpPr txBox="1">
            <a:spLocks noChangeArrowheads="1"/>
          </p:cNvSpPr>
          <p:nvPr/>
        </p:nvSpPr>
        <p:spPr bwMode="gray">
          <a:xfrm>
            <a:off x="5250031" y="4430328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Faster driving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gray">
          <a:xfrm>
            <a:off x="3049138" y="2210150"/>
            <a:ext cx="1640788" cy="559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Economic </a:t>
            </a:r>
            <a:br>
              <a:rPr lang="en-US" sz="1600" b="1" dirty="0">
                <a:solidFill>
                  <a:schemeClr val="bg1"/>
                </a:solidFill>
              </a:rPr>
            </a:br>
            <a:r>
              <a:rPr lang="en-US" sz="1600" b="1" dirty="0">
                <a:solidFill>
                  <a:schemeClr val="bg1"/>
                </a:solidFill>
              </a:rPr>
              <a:t>well-being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gray">
          <a:xfrm>
            <a:off x="3901095" y="5301229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Legalized marijuana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gray">
          <a:xfrm>
            <a:off x="2472583" y="3979885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Expensive auto parts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4231" y="4715887"/>
            <a:ext cx="548640" cy="5974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0827" y="1603083"/>
            <a:ext cx="597408" cy="597408"/>
          </a:xfrm>
          <a:prstGeom prst="rect">
            <a:avLst/>
          </a:prstGeom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gray">
          <a:xfrm>
            <a:off x="915148" y="3554731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Safety Devices Can Be Expensive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gray">
          <a:xfrm>
            <a:off x="1596639" y="1414840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Better Economy = More Drivers = More Accidents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gray">
          <a:xfrm>
            <a:off x="6094863" y="1422805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14 Percent of Injury Crashes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gray">
          <a:xfrm>
            <a:off x="6453531" y="3761809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Speed</a:t>
            </a:r>
          </a:p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Still</a:t>
            </a:r>
          </a:p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Kills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gray">
          <a:xfrm>
            <a:off x="3897966" y="6011933"/>
            <a:ext cx="1452499" cy="49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It’s Not Funny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7933" y="3310443"/>
            <a:ext cx="749808" cy="7132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8601" y="1846843"/>
            <a:ext cx="865675" cy="8656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1903" y="3875592"/>
            <a:ext cx="896112" cy="554736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4225243" y="2936910"/>
            <a:ext cx="693515" cy="704631"/>
            <a:chOff x="4059002" y="2863022"/>
            <a:chExt cx="892650" cy="906957"/>
          </a:xfrm>
        </p:grpSpPr>
        <p:sp>
          <p:nvSpPr>
            <p:cNvPr id="6" name="Rectangle 5"/>
            <p:cNvSpPr/>
            <p:nvPr/>
          </p:nvSpPr>
          <p:spPr>
            <a:xfrm>
              <a:off x="4195422" y="3316656"/>
              <a:ext cx="619810" cy="4533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90000"/>
                </a:lnSpc>
              </a:pPr>
              <a:endParaRPr lang="en-US" sz="2000" b="1" dirty="0" err="1">
                <a:solidFill>
                  <a:schemeClr val="bg1"/>
                </a:solidFill>
              </a:endParaRPr>
            </a:p>
          </p:txBody>
        </p:sp>
        <p:sp>
          <p:nvSpPr>
            <p:cNvPr id="8" name="Triangle 7"/>
            <p:cNvSpPr/>
            <p:nvPr/>
          </p:nvSpPr>
          <p:spPr>
            <a:xfrm>
              <a:off x="4059002" y="2863022"/>
              <a:ext cx="892650" cy="514200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90000"/>
                </a:lnSpc>
              </a:pPr>
              <a:endParaRPr lang="en-US" sz="2000" b="1" dirty="0" err="1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 Box 12"/>
          <p:cNvSpPr txBox="1">
            <a:spLocks noChangeArrowheads="1"/>
          </p:cNvSpPr>
          <p:nvPr/>
        </p:nvSpPr>
        <p:spPr bwMode="gray">
          <a:xfrm>
            <a:off x="3929795" y="3760243"/>
            <a:ext cx="1270000" cy="51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noAutofit/>
          </a:bodyPr>
          <a:lstStyle/>
          <a:p>
            <a:pPr algn="ctr" eaLnBrk="0" hangingPunct="0">
              <a:lnSpc>
                <a:spcPct val="80000"/>
              </a:lnSpc>
              <a:buSzPct val="90000"/>
              <a:buFont typeface="Wingdings" pitchFamily="2" charset="2"/>
              <a:buNone/>
            </a:pPr>
            <a:r>
              <a:rPr lang="en-US" sz="2000" dirty="0"/>
              <a:t>Why rates go up</a:t>
            </a:r>
          </a:p>
        </p:txBody>
      </p:sp>
    </p:spTree>
    <p:extLst>
      <p:ext uri="{BB962C8B-B14F-4D97-AF65-F5344CB8AC3E}">
        <p14:creationId xmlns:p14="http://schemas.microsoft.com/office/powerpoint/2010/main" val="5037586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/>
      <p:bldP spid="1037" grpId="0"/>
      <p:bldP spid="13" grpId="0"/>
      <p:bldP spid="11" grpId="0"/>
      <p:bldP spid="14" grpId="0"/>
      <p:bldP spid="17" grpId="0"/>
      <p:bldP spid="18" grpId="0"/>
      <p:bldP spid="20" grpId="0"/>
      <p:bldP spid="21" grpId="0"/>
      <p:bldP spid="22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America is Driving More Again: 2000-2017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270640" y="1265423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Percent Change, Miles Driven*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1133856" y="6179670"/>
            <a:ext cx="7680960" cy="5301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*Moving 12-month total vs. prior year through December. </a:t>
            </a:r>
            <a:br>
              <a:rPr lang="en-US" dirty="0"/>
            </a:br>
            <a:r>
              <a:rPr lang="en-US" dirty="0"/>
              <a:t>Sources: </a:t>
            </a:r>
            <a:r>
              <a:rPr lang="en-US" dirty="0">
                <a:hlinkClick r:id="rId3"/>
              </a:rPr>
              <a:t>Federal Highway Administration</a:t>
            </a:r>
            <a:r>
              <a:rPr lang="en-US" dirty="0"/>
              <a:t>; Insurance Information Institute.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637001"/>
              </p:ext>
            </p:extLst>
          </p:nvPr>
        </p:nvGraphicFramePr>
        <p:xfrm>
          <a:off x="347450" y="1470346"/>
          <a:ext cx="8253277" cy="391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7228291" y="3493172"/>
            <a:ext cx="1203750" cy="964948"/>
            <a:chOff x="7470937" y="689217"/>
            <a:chExt cx="1203750" cy="964948"/>
          </a:xfrm>
        </p:grpSpPr>
        <p:sp>
          <p:nvSpPr>
            <p:cNvPr id="24" name="AutoShape 5"/>
            <p:cNvSpPr>
              <a:spLocks noChangeArrowheads="1"/>
            </p:cNvSpPr>
            <p:nvPr/>
          </p:nvSpPr>
          <p:spPr bwMode="gray">
            <a:xfrm>
              <a:off x="7470937" y="1116495"/>
              <a:ext cx="1203750" cy="537670"/>
            </a:xfrm>
            <a:prstGeom prst="rect">
              <a:avLst/>
            </a:prstGeom>
            <a:solidFill>
              <a:schemeClr val="accent2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Fastest Growth in More Than a Decade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gray">
            <a:xfrm flipH="1" flipV="1">
              <a:off x="8057718" y="689217"/>
              <a:ext cx="3096" cy="40983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Placeholder 4"/>
          <p:cNvSpPr txBox="1">
            <a:spLocks/>
          </p:cNvSpPr>
          <p:nvPr/>
        </p:nvSpPr>
        <p:spPr bwMode="gray">
          <a:xfrm>
            <a:off x="433975" y="5303690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Tremendous Growth In Miles Driven. The More People Drive, The More Frequently They Get Into Accidents.</a:t>
            </a:r>
          </a:p>
        </p:txBody>
      </p:sp>
    </p:spTree>
    <p:extLst>
      <p:ext uri="{BB962C8B-B14F-4D97-AF65-F5344CB8AC3E}">
        <p14:creationId xmlns:p14="http://schemas.microsoft.com/office/powerpoint/2010/main" val="390010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Miles Driven =&gt; More Collisions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Rolling four-quarter average frequency from Fast Track Monitoring System;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More Miles People Drive, the More Likely They are to </a:t>
            </a:r>
          </a:p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Get in an Accident, Helping Drive Claim Frequency Higher.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550784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171056" y="1638619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419686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Are People Driving More Miles?</a:t>
            </a:r>
            <a:br>
              <a:rPr lang="en-US" altLang="en-US" dirty="0"/>
            </a:br>
            <a:r>
              <a:rPr lang="en-US" altLang="en-US" dirty="0"/>
              <a:t>Jobs?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Seasonally Adjusted Employed from Bureau of Labor Statistics via </a:t>
            </a:r>
            <a:r>
              <a:rPr lang="en-US" dirty="0">
                <a:hlinkClick r:id="rId4"/>
              </a:rPr>
              <a:t>FRED</a:t>
            </a:r>
            <a:r>
              <a:rPr lang="en-US" dirty="0"/>
              <a:t>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People Drive to and from Work and Drive to Entertainment. </a:t>
            </a:r>
          </a:p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Out of Work, They Curtail Their Movement.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131084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456785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Millions Employed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210539" y="1593641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60474" y="7541971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92608" indent="-292608">
              <a:lnSpc>
                <a:spcPct val="90000"/>
              </a:lnSpc>
              <a:spcBef>
                <a:spcPts val="1200"/>
              </a:spcBef>
              <a:buClr>
                <a:srgbClr val="337DBE"/>
              </a:buClr>
              <a:buSzPct val="77000"/>
              <a:buFont typeface="Wingdings 3" panose="05040102010807070707" pitchFamily="18" charset="2"/>
              <a:buChar char="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295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People Working and Driving</a:t>
            </a:r>
            <a:br>
              <a:rPr lang="en-US" altLang="en-US" dirty="0"/>
            </a:br>
            <a:r>
              <a:rPr lang="en-US" altLang="en-US" dirty="0"/>
              <a:t>=&gt; More Collisions, 2006-2017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Number Employed, Millions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Seasonally Adjusted Employed from Bureau of Labor Statistics; Rolling four-quarter average frequency from Fast Track Monitoring System;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When People are Out of Work, They Drive Less. When They Get Jobs,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They Drive to Work, Helping Drive Claim Frequency Higher.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386582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099460" y="1677023"/>
            <a:ext cx="1036935" cy="3571723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337620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Are People Driving More Miles?</a:t>
            </a:r>
            <a:br>
              <a:rPr lang="en-US" altLang="en-US" dirty="0"/>
            </a:br>
            <a:r>
              <a:rPr lang="en-US" altLang="en-US" dirty="0"/>
              <a:t>Cheap Gas?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</a:t>
            </a:r>
            <a:r>
              <a:rPr lang="en-US" dirty="0">
                <a:hlinkClick r:id="rId4"/>
              </a:rPr>
              <a:t>Energy Information Administration </a:t>
            </a:r>
            <a:r>
              <a:rPr lang="en-US" dirty="0"/>
              <a:t>(All Grades All Formulations Retail Gas Prices);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Gas Prices Don’t Seem Correlated With Miles Driven.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/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Average Price Per Gallon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188641" y="1662094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208620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Gas Prices, Employment on</a:t>
            </a:r>
            <a:br>
              <a:rPr lang="en-US" dirty="0"/>
            </a:br>
            <a:r>
              <a:rPr lang="en-US" dirty="0"/>
              <a:t>Collision Frequency Through 2017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Seasonally Adjusted Employed from Bureau of Labor Statistics; Energy Information Administration; Rolling Four-</a:t>
            </a:r>
            <a:r>
              <a:rPr lang="en-US" dirty="0" err="1"/>
              <a:t>Qtr</a:t>
            </a:r>
            <a:r>
              <a:rPr lang="en-US" dirty="0"/>
              <a:t> Avg. Frequency from Fast Track Monitoring System; Insurance Information Institute.</a:t>
            </a:r>
          </a:p>
        </p:txBody>
      </p:sp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21737" y="1393534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Gas Price vs.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Collision Frequency</a:t>
            </a:r>
          </a:p>
        </p:txBody>
      </p:sp>
      <p:sp>
        <p:nvSpPr>
          <p:cNvPr id="17" name="Text Placeholder 4"/>
          <p:cNvSpPr txBox="1">
            <a:spLocks/>
          </p:cNvSpPr>
          <p:nvPr/>
        </p:nvSpPr>
        <p:spPr bwMode="gray">
          <a:xfrm>
            <a:off x="4685762" y="1393534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Number Employed vs.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Collision Frequency</a:t>
            </a:r>
          </a:p>
        </p:txBody>
      </p:sp>
      <p:graphicFrame>
        <p:nvGraphicFramePr>
          <p:cNvPr id="19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6166770"/>
              </p:ext>
            </p:extLst>
          </p:nvPr>
        </p:nvGraphicFramePr>
        <p:xfrm>
          <a:off x="423863" y="2084825"/>
          <a:ext cx="403225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9348"/>
              </p:ext>
            </p:extLst>
          </p:nvPr>
        </p:nvGraphicFramePr>
        <p:xfrm>
          <a:off x="4687888" y="2084825"/>
          <a:ext cx="403225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889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Spending on Vehicles </a:t>
            </a:r>
            <a:br>
              <a:rPr lang="en-US" dirty="0"/>
            </a:br>
            <a:r>
              <a:rPr lang="en-US" dirty="0"/>
              <a:t>Affect Claim Severity?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2005 through 2017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Fast Track Monitoring System; Bureau of Labor Statistics Consumer Expenditure Survey (vehicle purchases – net outlay)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774428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As the Economy Has Gotten Better, People Are Spending More on Vehicles – When Those Cars Wreck, Severity Increases.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548287"/>
              </p:ext>
            </p:extLst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859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Research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133856" y="6162207"/>
            <a:ext cx="7680960" cy="547591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+ Ranked by </a:t>
            </a:r>
            <a:r>
              <a:rPr lang="en-US" dirty="0" err="1"/>
              <a:t>IncNodePurity</a:t>
            </a:r>
            <a:r>
              <a:rPr lang="en-US" dirty="0"/>
              <a:t> (change in predictions when a variable is randomly permuted through random decision forest) * Adjusted for miles driven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Source:.Auto</a:t>
            </a:r>
            <a:r>
              <a:rPr lang="en-US" dirty="0"/>
              <a:t> Loss Cost Trend Report, January 2018 (Casualty Actuarial Society, Property Casualty </a:t>
            </a:r>
            <a:r>
              <a:rPr lang="en-US" dirty="0" err="1"/>
              <a:t>Insurars</a:t>
            </a:r>
            <a:r>
              <a:rPr lang="en-US" dirty="0"/>
              <a:t> Association of America, Society of Actuaries)</a:t>
            </a:r>
          </a:p>
        </p:txBody>
      </p:sp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21737" y="1393534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Frequency vs. Drivers per Lane Mile (Q4 2015)</a:t>
            </a:r>
          </a:p>
        </p:txBody>
      </p:sp>
      <p:graphicFrame>
        <p:nvGraphicFramePr>
          <p:cNvPr id="19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386669"/>
              </p:ext>
            </p:extLst>
          </p:nvPr>
        </p:nvGraphicFramePr>
        <p:xfrm>
          <a:off x="423863" y="2084825"/>
          <a:ext cx="403225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207866"/>
              </p:ext>
            </p:extLst>
          </p:nvPr>
        </p:nvGraphicFramePr>
        <p:xfrm>
          <a:off x="4687888" y="1393534"/>
          <a:ext cx="4032250" cy="4558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 Placeholder 4"/>
          <p:cNvSpPr txBox="1">
            <a:spLocks/>
          </p:cNvSpPr>
          <p:nvPr/>
        </p:nvSpPr>
        <p:spPr bwMode="gray">
          <a:xfrm>
            <a:off x="4685762" y="740649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Variable Importance</a:t>
            </a:r>
            <a:r>
              <a:rPr lang="en-US" sz="1800" baseline="30000" dirty="0">
                <a:solidFill>
                  <a:schemeClr val="bg1"/>
                </a:solidFill>
              </a:rPr>
              <a:t>+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388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Personal Auto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Rising Frequency, Severity Pinching </a:t>
            </a:r>
            <a:br>
              <a:rPr lang="en-US" dirty="0"/>
            </a:br>
            <a:r>
              <a:rPr lang="en-US" dirty="0"/>
              <a:t>the Largest P/C 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451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Severity: Driving Fatalities are Rising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539475" y="122701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 in Motor Vehicle Deaths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National Safety Council, Insurance Information Institute.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97802"/>
              </p:ext>
            </p:extLst>
          </p:nvPr>
        </p:nvGraphicFramePr>
        <p:xfrm>
          <a:off x="423863" y="1393825"/>
          <a:ext cx="8296275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40,000 Deaths in 2016 and 2017 – an Everyday Catastrophe Reaching Epidemic Proportions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192360" y="1700775"/>
            <a:ext cx="1574605" cy="1432741"/>
            <a:chOff x="1192360" y="1700775"/>
            <a:chExt cx="1574605" cy="1432741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Seatbelt Use Rose to 62% of Drivers, From 49% in ‘90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 bwMode="gray">
            <a:xfrm>
              <a:off x="1538005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230973" y="1700775"/>
            <a:ext cx="1420985" cy="1432741"/>
            <a:chOff x="830612" y="1700775"/>
            <a:chExt cx="1420985" cy="1432741"/>
          </a:xfrm>
        </p:grpSpPr>
        <p:sp>
          <p:nvSpPr>
            <p:cNvPr id="23" name="AutoShape 5"/>
            <p:cNvSpPr>
              <a:spLocks noChangeArrowheads="1"/>
            </p:cNvSpPr>
            <p:nvPr/>
          </p:nvSpPr>
          <p:spPr bwMode="gray">
            <a:xfrm>
              <a:off x="830612" y="1700775"/>
              <a:ext cx="142098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Big Drop-off Due to the Great Recession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gray">
            <a:xfrm>
              <a:off x="1538005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577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Medical Inflation Heating Up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270640" y="1265423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Percent Change, CPI - Medical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1133856" y="6179670"/>
            <a:ext cx="7680960" cy="530128"/>
          </a:xfrm>
        </p:spPr>
        <p:txBody>
          <a:bodyPr/>
          <a:lstStyle/>
          <a:p>
            <a:pPr>
              <a:spcBef>
                <a:spcPts val="0"/>
              </a:spcBef>
            </a:pPr>
            <a:br>
              <a:rPr lang="en-US" dirty="0"/>
            </a:br>
            <a:r>
              <a:rPr lang="en-US" dirty="0"/>
              <a:t>Sources: St. Louis Federal Reserve (</a:t>
            </a:r>
            <a:r>
              <a:rPr lang="en-US" dirty="0">
                <a:hlinkClick r:id="rId3"/>
              </a:rPr>
              <a:t>FRED</a:t>
            </a:r>
            <a:r>
              <a:rPr lang="en-US" dirty="0"/>
              <a:t>), Bureau of Labor Statistics Series ID </a:t>
            </a:r>
            <a:r>
              <a:rPr lang="en-US" altLang="en-US" dirty="0">
                <a:solidFill>
                  <a:srgbClr val="000000"/>
                </a:solidFill>
                <a:latin typeface="Arial Unicode MS" panose="020B0604020202020204" pitchFamily="34" charset="-128"/>
              </a:rPr>
              <a:t>CUUR0000SAM</a:t>
            </a:r>
            <a:r>
              <a:rPr lang="en-US" dirty="0"/>
              <a:t>; Insurance Information Institute.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169634"/>
              </p:ext>
            </p:extLst>
          </p:nvPr>
        </p:nvGraphicFramePr>
        <p:xfrm>
          <a:off x="347450" y="1470346"/>
          <a:ext cx="8253277" cy="391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7228291" y="3493172"/>
            <a:ext cx="1203750" cy="964948"/>
            <a:chOff x="7470937" y="689217"/>
            <a:chExt cx="1203750" cy="964948"/>
          </a:xfrm>
        </p:grpSpPr>
        <p:sp>
          <p:nvSpPr>
            <p:cNvPr id="24" name="AutoShape 5"/>
            <p:cNvSpPr>
              <a:spLocks noChangeArrowheads="1"/>
            </p:cNvSpPr>
            <p:nvPr/>
          </p:nvSpPr>
          <p:spPr bwMode="gray">
            <a:xfrm>
              <a:off x="7470937" y="1116495"/>
              <a:ext cx="1203750" cy="537670"/>
            </a:xfrm>
            <a:prstGeom prst="rect">
              <a:avLst/>
            </a:prstGeom>
            <a:solidFill>
              <a:schemeClr val="accent2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Fastest Growth in More Than a Decade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gray">
            <a:xfrm flipH="1" flipV="1">
              <a:off x="8057718" y="689217"/>
              <a:ext cx="3096" cy="40983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Placeholder 4"/>
          <p:cNvSpPr txBox="1">
            <a:spLocks/>
          </p:cNvSpPr>
          <p:nvPr/>
        </p:nvSpPr>
        <p:spPr bwMode="gray">
          <a:xfrm>
            <a:off x="433975" y="5303690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Injury Severity Typically Exceeds Medical CPI.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82433"/>
            <a:ext cx="20840" cy="9233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58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a Bumper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. . . On an Entry-Level Luxury Car (~$35K)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2016 vehicle has LED headlights and adaptive cruise control.</a:t>
            </a:r>
          </a:p>
          <a:p>
            <a:r>
              <a:rPr lang="en-US" dirty="0"/>
              <a:t>SOURCE: Liberty Mutual Insurance.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Fewer Accidents, Higher Costs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2014 Cost vs. 2016 Cost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37"/>
          </p:nvPr>
        </p:nvGraphicFramePr>
        <p:xfrm>
          <a:off x="352425" y="2381250"/>
          <a:ext cx="4152900" cy="374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ontent Placeholder 14"/>
          <p:cNvGraphicFramePr>
            <a:graphicFrameLocks noGrp="1"/>
          </p:cNvGraphicFramePr>
          <p:nvPr>
            <p:ph sz="quarter" idx="38"/>
          </p:nvPr>
        </p:nvGraphicFramePr>
        <p:xfrm>
          <a:off x="4668838" y="2381250"/>
          <a:ext cx="415131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0548">
                  <a:extLst>
                    <a:ext uri="{9D8B030D-6E8A-4147-A177-3AD203B41FA5}">
                      <a16:colId xmlns:a16="http://schemas.microsoft.com/office/drawing/2014/main" val="3539785465"/>
                    </a:ext>
                  </a:extLst>
                </a:gridCol>
                <a:gridCol w="935665">
                  <a:extLst>
                    <a:ext uri="{9D8B030D-6E8A-4147-A177-3AD203B41FA5}">
                      <a16:colId xmlns:a16="http://schemas.microsoft.com/office/drawing/2014/main" val="2118596510"/>
                    </a:ext>
                  </a:extLst>
                </a:gridCol>
                <a:gridCol w="835100">
                  <a:extLst>
                    <a:ext uri="{9D8B030D-6E8A-4147-A177-3AD203B41FA5}">
                      <a16:colId xmlns:a16="http://schemas.microsoft.com/office/drawing/2014/main" val="2699402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47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Grille: Distance 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$2,818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5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Headlamp 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258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Mechanical 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011982"/>
                  </a:ext>
                </a:extLst>
              </a:tr>
            </a:tbl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r>
              <a:rPr lang="en-US" dirty="0"/>
              <a:t>Parts: 130% Higher</a:t>
            </a:r>
          </a:p>
          <a:p>
            <a:r>
              <a:rPr lang="en-US" dirty="0"/>
              <a:t>Labor: 18% Higher</a:t>
            </a:r>
          </a:p>
          <a:p>
            <a:r>
              <a:rPr lang="en-US" dirty="0"/>
              <a:t>Total cost: $1,705 higher</a:t>
            </a:r>
          </a:p>
        </p:txBody>
      </p:sp>
    </p:spTree>
    <p:extLst>
      <p:ext uri="{BB962C8B-B14F-4D97-AF65-F5344CB8AC3E}">
        <p14:creationId xmlns:p14="http://schemas.microsoft.com/office/powerpoint/2010/main" val="3911143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Distractions?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It’s A Problem. Is It Growing?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 Property Damage Only.</a:t>
            </a:r>
          </a:p>
          <a:p>
            <a:r>
              <a:rPr lang="en-US" dirty="0"/>
              <a:t>SOURCES: State Farm, National Highway Transportation Safety Administration (distraction.gov)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What We Do Behind The Wheel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But Impact Is Not Clear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33"/>
            <p:extLst/>
          </p:nvPr>
        </p:nvGraphicFramePr>
        <p:xfrm>
          <a:off x="357188" y="2378075"/>
          <a:ext cx="4148137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ontent Placeholder 19"/>
          <p:cNvGraphicFramePr>
            <a:graphicFrameLocks noGrp="1"/>
          </p:cNvGraphicFramePr>
          <p:nvPr>
            <p:ph sz="quarter" idx="34"/>
            <p:extLst>
              <p:ext uri="{D42A27DB-BD31-4B8C-83A1-F6EECF244321}">
                <p14:modId xmlns:p14="http://schemas.microsoft.com/office/powerpoint/2010/main" val="1126427957"/>
              </p:ext>
            </p:extLst>
          </p:nvPr>
        </p:nvGraphicFramePr>
        <p:xfrm>
          <a:off x="4668838" y="2378075"/>
          <a:ext cx="4151312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536309" y="2708661"/>
            <a:ext cx="745497" cy="695126"/>
            <a:chOff x="1192360" y="1700775"/>
            <a:chExt cx="1574605" cy="695126"/>
          </a:xfrm>
        </p:grpSpPr>
        <p:sp>
          <p:nvSpPr>
            <p:cNvPr id="13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Talking Less . . .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gray">
            <a:xfrm>
              <a:off x="1342238" y="2315255"/>
              <a:ext cx="0" cy="8064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7887312" y="5763237"/>
            <a:ext cx="612396" cy="3629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sz="2000" b="1" dirty="0" err="1">
              <a:solidFill>
                <a:schemeClr val="bg1"/>
              </a:solidFill>
            </a:endParaRPr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gray">
          <a:xfrm>
            <a:off x="6979640" y="6150457"/>
            <a:ext cx="1998689" cy="288643"/>
          </a:xfrm>
          <a:prstGeom prst="rect">
            <a:avLst/>
          </a:prstGeom>
          <a:solidFill>
            <a:schemeClr val="accent2"/>
          </a:solidFill>
          <a:ln w="28575" algn="ctr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Most Recent Year</a:t>
            </a:r>
          </a:p>
        </p:txBody>
      </p:sp>
    </p:spTree>
    <p:extLst>
      <p:ext uri="{BB962C8B-B14F-4D97-AF65-F5344CB8AC3E}">
        <p14:creationId xmlns:p14="http://schemas.microsoft.com/office/powerpoint/2010/main" val="27182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Graphic spid="11" grpId="0">
        <p:bldAsOne/>
      </p:bldGraphic>
      <p:bldGraphic spid="20" grpId="0">
        <p:bldAsOne/>
      </p:bldGraphic>
      <p:bldP spid="21" grpId="0" animBg="1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/>
          </p:cNvSpPr>
          <p:nvPr/>
        </p:nvSpPr>
        <p:spPr bwMode="auto">
          <a:xfrm>
            <a:off x="422191" y="559213"/>
            <a:ext cx="8407400" cy="85240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  <a:cs typeface="MS PGothic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panose="020B0600070205080204" pitchFamily="34" charset="-128"/>
                <a:cs typeface="MS PGothic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000" b="0" dirty="0">
                <a:solidFill>
                  <a:srgbClr val="337DBE"/>
                </a:solidFill>
                <a:latin typeface="+mj-lt"/>
                <a:ea typeface="+mj-ea"/>
                <a:cs typeface="+mj-cs"/>
              </a:rPr>
              <a:t>Weed Spreads Like Wildfire. Insurers Caught in the Middle</a:t>
            </a:r>
            <a:endParaRPr lang="en-US" altLang="en-US" sz="3000" b="0" dirty="0">
              <a:solidFill>
                <a:srgbClr val="337DB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" name="Text Placeholder 18"/>
          <p:cNvSpPr txBox="1">
            <a:spLocks/>
          </p:cNvSpPr>
          <p:nvPr/>
        </p:nvSpPr>
        <p:spPr bwMode="auto">
          <a:xfrm>
            <a:off x="404808" y="6422607"/>
            <a:ext cx="7413630" cy="340591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700" dirty="0">
                <a:latin typeface="Georgia"/>
                <a:cs typeface="Georgia"/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8819" y="2210204"/>
            <a:ext cx="5910262" cy="3613150"/>
            <a:chOff x="1411203" y="2216477"/>
            <a:chExt cx="5910262" cy="3613150"/>
          </a:xfrm>
        </p:grpSpPr>
        <p:grpSp>
          <p:nvGrpSpPr>
            <p:cNvPr id="129" name="Group 2"/>
            <p:cNvGrpSpPr>
              <a:grpSpLocks/>
            </p:cNvGrpSpPr>
            <p:nvPr/>
          </p:nvGrpSpPr>
          <p:grpSpPr bwMode="auto">
            <a:xfrm>
              <a:off x="1411203" y="2216477"/>
              <a:ext cx="5799137" cy="3532188"/>
              <a:chOff x="1749425" y="1354138"/>
              <a:chExt cx="5799138" cy="3532187"/>
            </a:xfrm>
          </p:grpSpPr>
          <p:sp>
            <p:nvSpPr>
              <p:cNvPr id="130" name="Freeform 26"/>
              <p:cNvSpPr>
                <a:spLocks/>
              </p:cNvSpPr>
              <p:nvPr/>
            </p:nvSpPr>
            <p:spPr bwMode="auto">
              <a:xfrm>
                <a:off x="1889125" y="3867150"/>
                <a:ext cx="873125" cy="701675"/>
              </a:xfrm>
              <a:custGeom>
                <a:avLst/>
                <a:gdLst>
                  <a:gd name="T0" fmla="*/ 913852 w 450"/>
                  <a:gd name="T1" fmla="*/ 622508 h 356"/>
                  <a:gd name="T2" fmla="*/ 840492 w 450"/>
                  <a:gd name="T3" fmla="*/ 565916 h 356"/>
                  <a:gd name="T4" fmla="*/ 773421 w 450"/>
                  <a:gd name="T5" fmla="*/ 507229 h 356"/>
                  <a:gd name="T6" fmla="*/ 714733 w 450"/>
                  <a:gd name="T7" fmla="*/ 528188 h 356"/>
                  <a:gd name="T8" fmla="*/ 641373 w 450"/>
                  <a:gd name="T9" fmla="*/ 496749 h 356"/>
                  <a:gd name="T10" fmla="*/ 563822 w 450"/>
                  <a:gd name="T11" fmla="*/ 301822 h 356"/>
                  <a:gd name="T12" fmla="*/ 503038 w 450"/>
                  <a:gd name="T13" fmla="*/ 46112 h 356"/>
                  <a:gd name="T14" fmla="*/ 459022 w 450"/>
                  <a:gd name="T15" fmla="*/ 35632 h 356"/>
                  <a:gd name="T16" fmla="*/ 396142 w 450"/>
                  <a:gd name="T17" fmla="*/ 35632 h 356"/>
                  <a:gd name="T18" fmla="*/ 337455 w 450"/>
                  <a:gd name="T19" fmla="*/ 29344 h 356"/>
                  <a:gd name="T20" fmla="*/ 291343 w 450"/>
                  <a:gd name="T21" fmla="*/ 10480 h 356"/>
                  <a:gd name="T22" fmla="*/ 241039 w 450"/>
                  <a:gd name="T23" fmla="*/ 0 h 356"/>
                  <a:gd name="T24" fmla="*/ 184447 w 450"/>
                  <a:gd name="T25" fmla="*/ 18864 h 356"/>
                  <a:gd name="T26" fmla="*/ 127855 w 450"/>
                  <a:gd name="T27" fmla="*/ 33536 h 356"/>
                  <a:gd name="T28" fmla="*/ 88032 w 450"/>
                  <a:gd name="T29" fmla="*/ 98511 h 356"/>
                  <a:gd name="T30" fmla="*/ 62880 w 450"/>
                  <a:gd name="T31" fmla="*/ 127855 h 356"/>
                  <a:gd name="T32" fmla="*/ 104800 w 450"/>
                  <a:gd name="T33" fmla="*/ 190735 h 356"/>
                  <a:gd name="T34" fmla="*/ 134143 w 450"/>
                  <a:gd name="T35" fmla="*/ 236846 h 356"/>
                  <a:gd name="T36" fmla="*/ 96416 w 450"/>
                  <a:gd name="T37" fmla="*/ 215887 h 356"/>
                  <a:gd name="T38" fmla="*/ 37728 w 450"/>
                  <a:gd name="T39" fmla="*/ 224270 h 356"/>
                  <a:gd name="T40" fmla="*/ 10480 w 450"/>
                  <a:gd name="T41" fmla="*/ 253614 h 356"/>
                  <a:gd name="T42" fmla="*/ 27248 w 450"/>
                  <a:gd name="T43" fmla="*/ 295534 h 356"/>
                  <a:gd name="T44" fmla="*/ 58688 w 450"/>
                  <a:gd name="T45" fmla="*/ 316494 h 356"/>
                  <a:gd name="T46" fmla="*/ 125759 w 450"/>
                  <a:gd name="T47" fmla="*/ 314398 h 356"/>
                  <a:gd name="T48" fmla="*/ 138335 w 450"/>
                  <a:gd name="T49" fmla="*/ 350030 h 356"/>
                  <a:gd name="T50" fmla="*/ 96416 w 450"/>
                  <a:gd name="T51" fmla="*/ 362606 h 356"/>
                  <a:gd name="T52" fmla="*/ 67072 w 450"/>
                  <a:gd name="T53" fmla="*/ 375181 h 356"/>
                  <a:gd name="T54" fmla="*/ 46112 w 450"/>
                  <a:gd name="T55" fmla="*/ 398237 h 356"/>
                  <a:gd name="T56" fmla="*/ 8384 w 450"/>
                  <a:gd name="T57" fmla="*/ 444349 h 356"/>
                  <a:gd name="T58" fmla="*/ 23056 w 450"/>
                  <a:gd name="T59" fmla="*/ 496749 h 356"/>
                  <a:gd name="T60" fmla="*/ 46112 w 450"/>
                  <a:gd name="T61" fmla="*/ 542860 h 356"/>
                  <a:gd name="T62" fmla="*/ 88032 w 450"/>
                  <a:gd name="T63" fmla="*/ 570108 h 356"/>
                  <a:gd name="T64" fmla="*/ 134143 w 450"/>
                  <a:gd name="T65" fmla="*/ 599452 h 356"/>
                  <a:gd name="T66" fmla="*/ 167679 w 450"/>
                  <a:gd name="T67" fmla="*/ 616220 h 356"/>
                  <a:gd name="T68" fmla="*/ 209599 w 450"/>
                  <a:gd name="T69" fmla="*/ 612028 h 356"/>
                  <a:gd name="T70" fmla="*/ 167679 w 450"/>
                  <a:gd name="T71" fmla="*/ 702155 h 356"/>
                  <a:gd name="T72" fmla="*/ 115280 w 450"/>
                  <a:gd name="T73" fmla="*/ 727307 h 356"/>
                  <a:gd name="T74" fmla="*/ 150911 w 450"/>
                  <a:gd name="T75" fmla="*/ 739883 h 356"/>
                  <a:gd name="T76" fmla="*/ 211695 w 450"/>
                  <a:gd name="T77" fmla="*/ 697963 h 356"/>
                  <a:gd name="T78" fmla="*/ 245231 w 450"/>
                  <a:gd name="T79" fmla="*/ 670716 h 356"/>
                  <a:gd name="T80" fmla="*/ 289247 w 450"/>
                  <a:gd name="T81" fmla="*/ 639276 h 356"/>
                  <a:gd name="T82" fmla="*/ 310207 w 450"/>
                  <a:gd name="T83" fmla="*/ 616220 h 356"/>
                  <a:gd name="T84" fmla="*/ 301823 w 450"/>
                  <a:gd name="T85" fmla="*/ 574300 h 356"/>
                  <a:gd name="T86" fmla="*/ 343743 w 450"/>
                  <a:gd name="T87" fmla="*/ 505133 h 356"/>
                  <a:gd name="T88" fmla="*/ 356318 w 450"/>
                  <a:gd name="T89" fmla="*/ 519805 h 356"/>
                  <a:gd name="T90" fmla="*/ 341647 w 450"/>
                  <a:gd name="T91" fmla="*/ 580588 h 356"/>
                  <a:gd name="T92" fmla="*/ 389854 w 450"/>
                  <a:gd name="T93" fmla="*/ 557532 h 356"/>
                  <a:gd name="T94" fmla="*/ 427582 w 450"/>
                  <a:gd name="T95" fmla="*/ 534476 h 356"/>
                  <a:gd name="T96" fmla="*/ 433870 w 450"/>
                  <a:gd name="T97" fmla="*/ 500941 h 356"/>
                  <a:gd name="T98" fmla="*/ 492558 w 450"/>
                  <a:gd name="T99" fmla="*/ 509325 h 356"/>
                  <a:gd name="T100" fmla="*/ 557534 w 450"/>
                  <a:gd name="T101" fmla="*/ 519805 h 356"/>
                  <a:gd name="T102" fmla="*/ 630893 w 450"/>
                  <a:gd name="T103" fmla="*/ 523996 h 356"/>
                  <a:gd name="T104" fmla="*/ 687485 w 450"/>
                  <a:gd name="T105" fmla="*/ 544956 h 356"/>
                  <a:gd name="T106" fmla="*/ 731501 w 450"/>
                  <a:gd name="T107" fmla="*/ 568012 h 356"/>
                  <a:gd name="T108" fmla="*/ 765037 w 450"/>
                  <a:gd name="T109" fmla="*/ 551244 h 356"/>
                  <a:gd name="T110" fmla="*/ 832108 w 450"/>
                  <a:gd name="T111" fmla="*/ 593164 h 356"/>
                  <a:gd name="T112" fmla="*/ 882412 w 450"/>
                  <a:gd name="T113" fmla="*/ 635084 h 356"/>
                  <a:gd name="T114" fmla="*/ 928524 w 450"/>
                  <a:gd name="T115" fmla="*/ 679099 h 35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450" h="356">
                    <a:moveTo>
                      <a:pt x="443" y="324"/>
                    </a:moveTo>
                    <a:lnTo>
                      <a:pt x="445" y="323"/>
                    </a:lnTo>
                    <a:lnTo>
                      <a:pt x="449" y="318"/>
                    </a:lnTo>
                    <a:lnTo>
                      <a:pt x="450" y="311"/>
                    </a:lnTo>
                    <a:lnTo>
                      <a:pt x="444" y="303"/>
                    </a:lnTo>
                    <a:lnTo>
                      <a:pt x="436" y="297"/>
                    </a:lnTo>
                    <a:lnTo>
                      <a:pt x="430" y="294"/>
                    </a:lnTo>
                    <a:lnTo>
                      <a:pt x="427" y="293"/>
                    </a:lnTo>
                    <a:lnTo>
                      <a:pt x="422" y="290"/>
                    </a:lnTo>
                    <a:lnTo>
                      <a:pt x="417" y="285"/>
                    </a:lnTo>
                    <a:lnTo>
                      <a:pt x="407" y="278"/>
                    </a:lnTo>
                    <a:lnTo>
                      <a:pt x="401" y="270"/>
                    </a:lnTo>
                    <a:lnTo>
                      <a:pt x="396" y="263"/>
                    </a:lnTo>
                    <a:lnTo>
                      <a:pt x="394" y="259"/>
                    </a:lnTo>
                    <a:lnTo>
                      <a:pt x="389" y="255"/>
                    </a:lnTo>
                    <a:lnTo>
                      <a:pt x="383" y="250"/>
                    </a:lnTo>
                    <a:lnTo>
                      <a:pt x="376" y="245"/>
                    </a:lnTo>
                    <a:lnTo>
                      <a:pt x="369" y="242"/>
                    </a:lnTo>
                    <a:lnTo>
                      <a:pt x="364" y="239"/>
                    </a:lnTo>
                    <a:lnTo>
                      <a:pt x="359" y="237"/>
                    </a:lnTo>
                    <a:lnTo>
                      <a:pt x="356" y="237"/>
                    </a:lnTo>
                    <a:lnTo>
                      <a:pt x="352" y="241"/>
                    </a:lnTo>
                    <a:lnTo>
                      <a:pt x="346" y="247"/>
                    </a:lnTo>
                    <a:lnTo>
                      <a:pt x="341" y="252"/>
                    </a:lnTo>
                    <a:lnTo>
                      <a:pt x="335" y="255"/>
                    </a:lnTo>
                    <a:lnTo>
                      <a:pt x="329" y="251"/>
                    </a:lnTo>
                    <a:lnTo>
                      <a:pt x="323" y="244"/>
                    </a:lnTo>
                    <a:lnTo>
                      <a:pt x="318" y="239"/>
                    </a:lnTo>
                    <a:lnTo>
                      <a:pt x="312" y="236"/>
                    </a:lnTo>
                    <a:lnTo>
                      <a:pt x="306" y="237"/>
                    </a:lnTo>
                    <a:lnTo>
                      <a:pt x="299" y="240"/>
                    </a:lnTo>
                    <a:lnTo>
                      <a:pt x="293" y="240"/>
                    </a:lnTo>
                    <a:lnTo>
                      <a:pt x="290" y="236"/>
                    </a:lnTo>
                    <a:lnTo>
                      <a:pt x="285" y="218"/>
                    </a:lnTo>
                    <a:lnTo>
                      <a:pt x="277" y="182"/>
                    </a:lnTo>
                    <a:lnTo>
                      <a:pt x="269" y="144"/>
                    </a:lnTo>
                    <a:lnTo>
                      <a:pt x="263" y="118"/>
                    </a:lnTo>
                    <a:lnTo>
                      <a:pt x="258" y="93"/>
                    </a:lnTo>
                    <a:lnTo>
                      <a:pt x="251" y="61"/>
                    </a:lnTo>
                    <a:lnTo>
                      <a:pt x="244" y="34"/>
                    </a:lnTo>
                    <a:lnTo>
                      <a:pt x="242" y="22"/>
                    </a:lnTo>
                    <a:lnTo>
                      <a:pt x="240" y="22"/>
                    </a:lnTo>
                    <a:lnTo>
                      <a:pt x="237" y="22"/>
                    </a:lnTo>
                    <a:lnTo>
                      <a:pt x="233" y="22"/>
                    </a:lnTo>
                    <a:lnTo>
                      <a:pt x="229" y="21"/>
                    </a:lnTo>
                    <a:lnTo>
                      <a:pt x="225" y="19"/>
                    </a:lnTo>
                    <a:lnTo>
                      <a:pt x="222" y="17"/>
                    </a:lnTo>
                    <a:lnTo>
                      <a:pt x="219" y="17"/>
                    </a:lnTo>
                    <a:lnTo>
                      <a:pt x="213" y="17"/>
                    </a:lnTo>
                    <a:lnTo>
                      <a:pt x="209" y="17"/>
                    </a:lnTo>
                    <a:lnTo>
                      <a:pt x="205" y="17"/>
                    </a:lnTo>
                    <a:lnTo>
                      <a:pt x="200" y="17"/>
                    </a:lnTo>
                    <a:lnTo>
                      <a:pt x="194" y="17"/>
                    </a:lnTo>
                    <a:lnTo>
                      <a:pt x="189" y="17"/>
                    </a:lnTo>
                    <a:lnTo>
                      <a:pt x="183" y="17"/>
                    </a:lnTo>
                    <a:lnTo>
                      <a:pt x="178" y="16"/>
                    </a:lnTo>
                    <a:lnTo>
                      <a:pt x="174" y="15"/>
                    </a:lnTo>
                    <a:lnTo>
                      <a:pt x="168" y="13"/>
                    </a:lnTo>
                    <a:lnTo>
                      <a:pt x="164" y="13"/>
                    </a:lnTo>
                    <a:lnTo>
                      <a:pt x="161" y="14"/>
                    </a:lnTo>
                    <a:lnTo>
                      <a:pt x="157" y="15"/>
                    </a:lnTo>
                    <a:lnTo>
                      <a:pt x="154" y="15"/>
                    </a:lnTo>
                    <a:lnTo>
                      <a:pt x="152" y="13"/>
                    </a:lnTo>
                    <a:lnTo>
                      <a:pt x="149" y="11"/>
                    </a:lnTo>
                    <a:lnTo>
                      <a:pt x="144" y="7"/>
                    </a:lnTo>
                    <a:lnTo>
                      <a:pt x="139" y="5"/>
                    </a:lnTo>
                    <a:lnTo>
                      <a:pt x="139" y="2"/>
                    </a:lnTo>
                    <a:lnTo>
                      <a:pt x="138" y="2"/>
                    </a:lnTo>
                    <a:lnTo>
                      <a:pt x="133" y="2"/>
                    </a:lnTo>
                    <a:lnTo>
                      <a:pt x="126" y="2"/>
                    </a:lnTo>
                    <a:lnTo>
                      <a:pt x="121" y="1"/>
                    </a:lnTo>
                    <a:lnTo>
                      <a:pt x="115" y="0"/>
                    </a:lnTo>
                    <a:lnTo>
                      <a:pt x="111" y="1"/>
                    </a:lnTo>
                    <a:lnTo>
                      <a:pt x="108" y="4"/>
                    </a:lnTo>
                    <a:lnTo>
                      <a:pt x="106" y="5"/>
                    </a:lnTo>
                    <a:lnTo>
                      <a:pt x="101" y="6"/>
                    </a:lnTo>
                    <a:lnTo>
                      <a:pt x="95" y="7"/>
                    </a:lnTo>
                    <a:lnTo>
                      <a:pt x="88" y="9"/>
                    </a:lnTo>
                    <a:lnTo>
                      <a:pt x="83" y="12"/>
                    </a:lnTo>
                    <a:lnTo>
                      <a:pt x="78" y="14"/>
                    </a:lnTo>
                    <a:lnTo>
                      <a:pt x="73" y="15"/>
                    </a:lnTo>
                    <a:lnTo>
                      <a:pt x="68" y="15"/>
                    </a:lnTo>
                    <a:lnTo>
                      <a:pt x="64" y="14"/>
                    </a:lnTo>
                    <a:lnTo>
                      <a:pt x="61" y="16"/>
                    </a:lnTo>
                    <a:lnTo>
                      <a:pt x="60" y="23"/>
                    </a:lnTo>
                    <a:lnTo>
                      <a:pt x="58" y="32"/>
                    </a:lnTo>
                    <a:lnTo>
                      <a:pt x="58" y="40"/>
                    </a:lnTo>
                    <a:lnTo>
                      <a:pt x="55" y="45"/>
                    </a:lnTo>
                    <a:lnTo>
                      <a:pt x="49" y="47"/>
                    </a:lnTo>
                    <a:lnTo>
                      <a:pt x="42" y="47"/>
                    </a:lnTo>
                    <a:lnTo>
                      <a:pt x="38" y="49"/>
                    </a:lnTo>
                    <a:lnTo>
                      <a:pt x="34" y="50"/>
                    </a:lnTo>
                    <a:lnTo>
                      <a:pt x="31" y="52"/>
                    </a:lnTo>
                    <a:lnTo>
                      <a:pt x="28" y="54"/>
                    </a:lnTo>
                    <a:lnTo>
                      <a:pt x="28" y="58"/>
                    </a:lnTo>
                    <a:lnTo>
                      <a:pt x="30" y="61"/>
                    </a:lnTo>
                    <a:lnTo>
                      <a:pt x="32" y="65"/>
                    </a:lnTo>
                    <a:lnTo>
                      <a:pt x="36" y="68"/>
                    </a:lnTo>
                    <a:lnTo>
                      <a:pt x="41" y="73"/>
                    </a:lnTo>
                    <a:lnTo>
                      <a:pt x="46" y="78"/>
                    </a:lnTo>
                    <a:lnTo>
                      <a:pt x="48" y="85"/>
                    </a:lnTo>
                    <a:lnTo>
                      <a:pt x="50" y="91"/>
                    </a:lnTo>
                    <a:lnTo>
                      <a:pt x="55" y="92"/>
                    </a:lnTo>
                    <a:lnTo>
                      <a:pt x="58" y="93"/>
                    </a:lnTo>
                    <a:lnTo>
                      <a:pt x="61" y="97"/>
                    </a:lnTo>
                    <a:lnTo>
                      <a:pt x="63" y="103"/>
                    </a:lnTo>
                    <a:lnTo>
                      <a:pt x="64" y="110"/>
                    </a:lnTo>
                    <a:lnTo>
                      <a:pt x="64" y="113"/>
                    </a:lnTo>
                    <a:lnTo>
                      <a:pt x="61" y="115"/>
                    </a:lnTo>
                    <a:lnTo>
                      <a:pt x="57" y="114"/>
                    </a:lnTo>
                    <a:lnTo>
                      <a:pt x="54" y="112"/>
                    </a:lnTo>
                    <a:lnTo>
                      <a:pt x="50" y="110"/>
                    </a:lnTo>
                    <a:lnTo>
                      <a:pt x="48" y="106"/>
                    </a:lnTo>
                    <a:lnTo>
                      <a:pt x="46" y="103"/>
                    </a:lnTo>
                    <a:lnTo>
                      <a:pt x="45" y="100"/>
                    </a:lnTo>
                    <a:lnTo>
                      <a:pt x="42" y="99"/>
                    </a:lnTo>
                    <a:lnTo>
                      <a:pt x="38" y="100"/>
                    </a:lnTo>
                    <a:lnTo>
                      <a:pt x="31" y="103"/>
                    </a:lnTo>
                    <a:lnTo>
                      <a:pt x="25" y="105"/>
                    </a:lnTo>
                    <a:lnTo>
                      <a:pt x="18" y="107"/>
                    </a:lnTo>
                    <a:lnTo>
                      <a:pt x="11" y="110"/>
                    </a:lnTo>
                    <a:lnTo>
                      <a:pt x="5" y="111"/>
                    </a:lnTo>
                    <a:lnTo>
                      <a:pt x="1" y="114"/>
                    </a:lnTo>
                    <a:lnTo>
                      <a:pt x="0" y="116"/>
                    </a:lnTo>
                    <a:lnTo>
                      <a:pt x="1" y="119"/>
                    </a:lnTo>
                    <a:lnTo>
                      <a:pt x="5" y="121"/>
                    </a:lnTo>
                    <a:lnTo>
                      <a:pt x="10" y="123"/>
                    </a:lnTo>
                    <a:lnTo>
                      <a:pt x="15" y="126"/>
                    </a:lnTo>
                    <a:lnTo>
                      <a:pt x="15" y="129"/>
                    </a:lnTo>
                    <a:lnTo>
                      <a:pt x="12" y="134"/>
                    </a:lnTo>
                    <a:lnTo>
                      <a:pt x="12" y="137"/>
                    </a:lnTo>
                    <a:lnTo>
                      <a:pt x="13" y="141"/>
                    </a:lnTo>
                    <a:lnTo>
                      <a:pt x="16" y="146"/>
                    </a:lnTo>
                    <a:lnTo>
                      <a:pt x="17" y="151"/>
                    </a:lnTo>
                    <a:lnTo>
                      <a:pt x="18" y="154"/>
                    </a:lnTo>
                    <a:lnTo>
                      <a:pt x="20" y="156"/>
                    </a:lnTo>
                    <a:lnTo>
                      <a:pt x="24" y="153"/>
                    </a:lnTo>
                    <a:lnTo>
                      <a:pt x="28" y="151"/>
                    </a:lnTo>
                    <a:lnTo>
                      <a:pt x="33" y="150"/>
                    </a:lnTo>
                    <a:lnTo>
                      <a:pt x="36" y="149"/>
                    </a:lnTo>
                    <a:lnTo>
                      <a:pt x="41" y="150"/>
                    </a:lnTo>
                    <a:lnTo>
                      <a:pt x="47" y="151"/>
                    </a:lnTo>
                    <a:lnTo>
                      <a:pt x="53" y="150"/>
                    </a:lnTo>
                    <a:lnTo>
                      <a:pt x="60" y="150"/>
                    </a:lnTo>
                    <a:lnTo>
                      <a:pt x="64" y="150"/>
                    </a:lnTo>
                    <a:lnTo>
                      <a:pt x="65" y="152"/>
                    </a:lnTo>
                    <a:lnTo>
                      <a:pt x="64" y="156"/>
                    </a:lnTo>
                    <a:lnTo>
                      <a:pt x="63" y="160"/>
                    </a:lnTo>
                    <a:lnTo>
                      <a:pt x="64" y="164"/>
                    </a:lnTo>
                    <a:lnTo>
                      <a:pt x="66" y="167"/>
                    </a:lnTo>
                    <a:lnTo>
                      <a:pt x="65" y="172"/>
                    </a:lnTo>
                    <a:lnTo>
                      <a:pt x="63" y="175"/>
                    </a:lnTo>
                    <a:lnTo>
                      <a:pt x="60" y="176"/>
                    </a:lnTo>
                    <a:lnTo>
                      <a:pt x="55" y="175"/>
                    </a:lnTo>
                    <a:lnTo>
                      <a:pt x="50" y="174"/>
                    </a:lnTo>
                    <a:lnTo>
                      <a:pt x="46" y="173"/>
                    </a:lnTo>
                    <a:lnTo>
                      <a:pt x="45" y="176"/>
                    </a:lnTo>
                    <a:lnTo>
                      <a:pt x="42" y="180"/>
                    </a:lnTo>
                    <a:lnTo>
                      <a:pt x="39" y="181"/>
                    </a:lnTo>
                    <a:lnTo>
                      <a:pt x="34" y="180"/>
                    </a:lnTo>
                    <a:lnTo>
                      <a:pt x="32" y="179"/>
                    </a:lnTo>
                    <a:lnTo>
                      <a:pt x="31" y="178"/>
                    </a:lnTo>
                    <a:lnTo>
                      <a:pt x="28" y="179"/>
                    </a:lnTo>
                    <a:lnTo>
                      <a:pt x="24" y="181"/>
                    </a:lnTo>
                    <a:lnTo>
                      <a:pt x="22" y="184"/>
                    </a:lnTo>
                    <a:lnTo>
                      <a:pt x="22" y="187"/>
                    </a:lnTo>
                    <a:lnTo>
                      <a:pt x="22" y="190"/>
                    </a:lnTo>
                    <a:lnTo>
                      <a:pt x="16" y="195"/>
                    </a:lnTo>
                    <a:lnTo>
                      <a:pt x="9" y="199"/>
                    </a:lnTo>
                    <a:lnTo>
                      <a:pt x="7" y="202"/>
                    </a:lnTo>
                    <a:lnTo>
                      <a:pt x="7" y="204"/>
                    </a:lnTo>
                    <a:lnTo>
                      <a:pt x="5" y="207"/>
                    </a:lnTo>
                    <a:lnTo>
                      <a:pt x="4" y="212"/>
                    </a:lnTo>
                    <a:lnTo>
                      <a:pt x="4" y="217"/>
                    </a:lnTo>
                    <a:lnTo>
                      <a:pt x="5" y="222"/>
                    </a:lnTo>
                    <a:lnTo>
                      <a:pt x="8" y="226"/>
                    </a:lnTo>
                    <a:lnTo>
                      <a:pt x="10" y="229"/>
                    </a:lnTo>
                    <a:lnTo>
                      <a:pt x="11" y="234"/>
                    </a:lnTo>
                    <a:lnTo>
                      <a:pt x="11" y="237"/>
                    </a:lnTo>
                    <a:lnTo>
                      <a:pt x="11" y="239"/>
                    </a:lnTo>
                    <a:lnTo>
                      <a:pt x="15" y="250"/>
                    </a:lnTo>
                    <a:lnTo>
                      <a:pt x="15" y="251"/>
                    </a:lnTo>
                    <a:lnTo>
                      <a:pt x="16" y="255"/>
                    </a:lnTo>
                    <a:lnTo>
                      <a:pt x="18" y="257"/>
                    </a:lnTo>
                    <a:lnTo>
                      <a:pt x="22" y="259"/>
                    </a:lnTo>
                    <a:lnTo>
                      <a:pt x="28" y="260"/>
                    </a:lnTo>
                    <a:lnTo>
                      <a:pt x="35" y="260"/>
                    </a:lnTo>
                    <a:lnTo>
                      <a:pt x="41" y="260"/>
                    </a:lnTo>
                    <a:lnTo>
                      <a:pt x="43" y="260"/>
                    </a:lnTo>
                    <a:lnTo>
                      <a:pt x="43" y="264"/>
                    </a:lnTo>
                    <a:lnTo>
                      <a:pt x="42" y="272"/>
                    </a:lnTo>
                    <a:lnTo>
                      <a:pt x="43" y="280"/>
                    </a:lnTo>
                    <a:lnTo>
                      <a:pt x="45" y="287"/>
                    </a:lnTo>
                    <a:lnTo>
                      <a:pt x="49" y="288"/>
                    </a:lnTo>
                    <a:lnTo>
                      <a:pt x="54" y="287"/>
                    </a:lnTo>
                    <a:lnTo>
                      <a:pt x="60" y="285"/>
                    </a:lnTo>
                    <a:lnTo>
                      <a:pt x="64" y="286"/>
                    </a:lnTo>
                    <a:lnTo>
                      <a:pt x="69" y="290"/>
                    </a:lnTo>
                    <a:lnTo>
                      <a:pt x="73" y="294"/>
                    </a:lnTo>
                    <a:lnTo>
                      <a:pt x="78" y="298"/>
                    </a:lnTo>
                    <a:lnTo>
                      <a:pt x="79" y="300"/>
                    </a:lnTo>
                    <a:lnTo>
                      <a:pt x="79" y="297"/>
                    </a:lnTo>
                    <a:lnTo>
                      <a:pt x="80" y="294"/>
                    </a:lnTo>
                    <a:lnTo>
                      <a:pt x="83" y="290"/>
                    </a:lnTo>
                    <a:lnTo>
                      <a:pt x="86" y="290"/>
                    </a:lnTo>
                    <a:lnTo>
                      <a:pt x="92" y="290"/>
                    </a:lnTo>
                    <a:lnTo>
                      <a:pt x="96" y="289"/>
                    </a:lnTo>
                    <a:lnTo>
                      <a:pt x="100" y="289"/>
                    </a:lnTo>
                    <a:lnTo>
                      <a:pt x="100" y="292"/>
                    </a:lnTo>
                    <a:lnTo>
                      <a:pt x="98" y="297"/>
                    </a:lnTo>
                    <a:lnTo>
                      <a:pt x="96" y="305"/>
                    </a:lnTo>
                    <a:lnTo>
                      <a:pt x="94" y="315"/>
                    </a:lnTo>
                    <a:lnTo>
                      <a:pt x="89" y="323"/>
                    </a:lnTo>
                    <a:lnTo>
                      <a:pt x="84" y="330"/>
                    </a:lnTo>
                    <a:lnTo>
                      <a:pt x="80" y="335"/>
                    </a:lnTo>
                    <a:lnTo>
                      <a:pt x="78" y="340"/>
                    </a:lnTo>
                    <a:lnTo>
                      <a:pt x="75" y="342"/>
                    </a:lnTo>
                    <a:lnTo>
                      <a:pt x="70" y="342"/>
                    </a:lnTo>
                    <a:lnTo>
                      <a:pt x="64" y="342"/>
                    </a:lnTo>
                    <a:lnTo>
                      <a:pt x="58" y="345"/>
                    </a:lnTo>
                    <a:lnTo>
                      <a:pt x="55" y="347"/>
                    </a:lnTo>
                    <a:lnTo>
                      <a:pt x="55" y="350"/>
                    </a:lnTo>
                    <a:lnTo>
                      <a:pt x="57" y="354"/>
                    </a:lnTo>
                    <a:lnTo>
                      <a:pt x="61" y="356"/>
                    </a:lnTo>
                    <a:lnTo>
                      <a:pt x="64" y="356"/>
                    </a:lnTo>
                    <a:lnTo>
                      <a:pt x="68" y="355"/>
                    </a:lnTo>
                    <a:lnTo>
                      <a:pt x="72" y="353"/>
                    </a:lnTo>
                    <a:lnTo>
                      <a:pt x="77" y="349"/>
                    </a:lnTo>
                    <a:lnTo>
                      <a:pt x="84" y="347"/>
                    </a:lnTo>
                    <a:lnTo>
                      <a:pt x="89" y="343"/>
                    </a:lnTo>
                    <a:lnTo>
                      <a:pt x="94" y="339"/>
                    </a:lnTo>
                    <a:lnTo>
                      <a:pt x="98" y="335"/>
                    </a:lnTo>
                    <a:lnTo>
                      <a:pt x="101" y="333"/>
                    </a:lnTo>
                    <a:lnTo>
                      <a:pt x="106" y="333"/>
                    </a:lnTo>
                    <a:lnTo>
                      <a:pt x="109" y="334"/>
                    </a:lnTo>
                    <a:lnTo>
                      <a:pt x="113" y="333"/>
                    </a:lnTo>
                    <a:lnTo>
                      <a:pt x="115" y="330"/>
                    </a:lnTo>
                    <a:lnTo>
                      <a:pt x="116" y="325"/>
                    </a:lnTo>
                    <a:lnTo>
                      <a:pt x="117" y="320"/>
                    </a:lnTo>
                    <a:lnTo>
                      <a:pt x="118" y="318"/>
                    </a:lnTo>
                    <a:lnTo>
                      <a:pt x="121" y="316"/>
                    </a:lnTo>
                    <a:lnTo>
                      <a:pt x="125" y="312"/>
                    </a:lnTo>
                    <a:lnTo>
                      <a:pt x="131" y="309"/>
                    </a:lnTo>
                    <a:lnTo>
                      <a:pt x="136" y="307"/>
                    </a:lnTo>
                    <a:lnTo>
                      <a:pt x="138" y="305"/>
                    </a:lnTo>
                    <a:lnTo>
                      <a:pt x="138" y="304"/>
                    </a:lnTo>
                    <a:lnTo>
                      <a:pt x="137" y="302"/>
                    </a:lnTo>
                    <a:lnTo>
                      <a:pt x="138" y="300"/>
                    </a:lnTo>
                    <a:lnTo>
                      <a:pt x="141" y="297"/>
                    </a:lnTo>
                    <a:lnTo>
                      <a:pt x="145" y="296"/>
                    </a:lnTo>
                    <a:lnTo>
                      <a:pt x="148" y="294"/>
                    </a:lnTo>
                    <a:lnTo>
                      <a:pt x="149" y="290"/>
                    </a:lnTo>
                    <a:lnTo>
                      <a:pt x="148" y="287"/>
                    </a:lnTo>
                    <a:lnTo>
                      <a:pt x="146" y="283"/>
                    </a:lnTo>
                    <a:lnTo>
                      <a:pt x="142" y="281"/>
                    </a:lnTo>
                    <a:lnTo>
                      <a:pt x="142" y="278"/>
                    </a:lnTo>
                    <a:lnTo>
                      <a:pt x="144" y="274"/>
                    </a:lnTo>
                    <a:lnTo>
                      <a:pt x="146" y="271"/>
                    </a:lnTo>
                    <a:lnTo>
                      <a:pt x="148" y="269"/>
                    </a:lnTo>
                    <a:lnTo>
                      <a:pt x="151" y="265"/>
                    </a:lnTo>
                    <a:lnTo>
                      <a:pt x="154" y="258"/>
                    </a:lnTo>
                    <a:lnTo>
                      <a:pt x="159" y="249"/>
                    </a:lnTo>
                    <a:lnTo>
                      <a:pt x="164" y="241"/>
                    </a:lnTo>
                    <a:lnTo>
                      <a:pt x="169" y="235"/>
                    </a:lnTo>
                    <a:lnTo>
                      <a:pt x="175" y="234"/>
                    </a:lnTo>
                    <a:lnTo>
                      <a:pt x="177" y="236"/>
                    </a:lnTo>
                    <a:lnTo>
                      <a:pt x="176" y="240"/>
                    </a:lnTo>
                    <a:lnTo>
                      <a:pt x="174" y="243"/>
                    </a:lnTo>
                    <a:lnTo>
                      <a:pt x="170" y="248"/>
                    </a:lnTo>
                    <a:lnTo>
                      <a:pt x="168" y="254"/>
                    </a:lnTo>
                    <a:lnTo>
                      <a:pt x="167" y="260"/>
                    </a:lnTo>
                    <a:lnTo>
                      <a:pt x="166" y="267"/>
                    </a:lnTo>
                    <a:lnTo>
                      <a:pt x="164" y="270"/>
                    </a:lnTo>
                    <a:lnTo>
                      <a:pt x="163" y="272"/>
                    </a:lnTo>
                    <a:lnTo>
                      <a:pt x="163" y="277"/>
                    </a:lnTo>
                    <a:lnTo>
                      <a:pt x="164" y="280"/>
                    </a:lnTo>
                    <a:lnTo>
                      <a:pt x="168" y="280"/>
                    </a:lnTo>
                    <a:lnTo>
                      <a:pt x="172" y="277"/>
                    </a:lnTo>
                    <a:lnTo>
                      <a:pt x="178" y="273"/>
                    </a:lnTo>
                    <a:lnTo>
                      <a:pt x="183" y="270"/>
                    </a:lnTo>
                    <a:lnTo>
                      <a:pt x="186" y="266"/>
                    </a:lnTo>
                    <a:lnTo>
                      <a:pt x="189" y="264"/>
                    </a:lnTo>
                    <a:lnTo>
                      <a:pt x="189" y="263"/>
                    </a:lnTo>
                    <a:lnTo>
                      <a:pt x="191" y="260"/>
                    </a:lnTo>
                    <a:lnTo>
                      <a:pt x="194" y="260"/>
                    </a:lnTo>
                    <a:lnTo>
                      <a:pt x="199" y="259"/>
                    </a:lnTo>
                    <a:lnTo>
                      <a:pt x="204" y="255"/>
                    </a:lnTo>
                    <a:lnTo>
                      <a:pt x="206" y="251"/>
                    </a:lnTo>
                    <a:lnTo>
                      <a:pt x="207" y="250"/>
                    </a:lnTo>
                    <a:lnTo>
                      <a:pt x="206" y="249"/>
                    </a:lnTo>
                    <a:lnTo>
                      <a:pt x="204" y="245"/>
                    </a:lnTo>
                    <a:lnTo>
                      <a:pt x="204" y="242"/>
                    </a:lnTo>
                    <a:lnTo>
                      <a:pt x="207" y="239"/>
                    </a:lnTo>
                    <a:lnTo>
                      <a:pt x="213" y="237"/>
                    </a:lnTo>
                    <a:lnTo>
                      <a:pt x="219" y="237"/>
                    </a:lnTo>
                    <a:lnTo>
                      <a:pt x="223" y="239"/>
                    </a:lnTo>
                    <a:lnTo>
                      <a:pt x="227" y="240"/>
                    </a:lnTo>
                    <a:lnTo>
                      <a:pt x="230" y="242"/>
                    </a:lnTo>
                    <a:lnTo>
                      <a:pt x="235" y="243"/>
                    </a:lnTo>
                    <a:lnTo>
                      <a:pt x="242" y="245"/>
                    </a:lnTo>
                    <a:lnTo>
                      <a:pt x="250" y="248"/>
                    </a:lnTo>
                    <a:lnTo>
                      <a:pt x="257" y="249"/>
                    </a:lnTo>
                    <a:lnTo>
                      <a:pt x="260" y="249"/>
                    </a:lnTo>
                    <a:lnTo>
                      <a:pt x="262" y="248"/>
                    </a:lnTo>
                    <a:lnTo>
                      <a:pt x="266" y="248"/>
                    </a:lnTo>
                    <a:lnTo>
                      <a:pt x="270" y="248"/>
                    </a:lnTo>
                    <a:lnTo>
                      <a:pt x="275" y="249"/>
                    </a:lnTo>
                    <a:lnTo>
                      <a:pt x="280" y="250"/>
                    </a:lnTo>
                    <a:lnTo>
                      <a:pt x="288" y="250"/>
                    </a:lnTo>
                    <a:lnTo>
                      <a:pt x="296" y="250"/>
                    </a:lnTo>
                    <a:lnTo>
                      <a:pt x="301" y="250"/>
                    </a:lnTo>
                    <a:lnTo>
                      <a:pt x="306" y="251"/>
                    </a:lnTo>
                    <a:lnTo>
                      <a:pt x="311" y="255"/>
                    </a:lnTo>
                    <a:lnTo>
                      <a:pt x="316" y="258"/>
                    </a:lnTo>
                    <a:lnTo>
                      <a:pt x="322" y="259"/>
                    </a:lnTo>
                    <a:lnTo>
                      <a:pt x="327" y="260"/>
                    </a:lnTo>
                    <a:lnTo>
                      <a:pt x="328" y="260"/>
                    </a:lnTo>
                    <a:lnTo>
                      <a:pt x="329" y="262"/>
                    </a:lnTo>
                    <a:lnTo>
                      <a:pt x="330" y="263"/>
                    </a:lnTo>
                    <a:lnTo>
                      <a:pt x="334" y="266"/>
                    </a:lnTo>
                    <a:lnTo>
                      <a:pt x="338" y="269"/>
                    </a:lnTo>
                    <a:lnTo>
                      <a:pt x="344" y="270"/>
                    </a:lnTo>
                    <a:lnTo>
                      <a:pt x="349" y="271"/>
                    </a:lnTo>
                    <a:lnTo>
                      <a:pt x="352" y="271"/>
                    </a:lnTo>
                    <a:lnTo>
                      <a:pt x="354" y="269"/>
                    </a:lnTo>
                    <a:lnTo>
                      <a:pt x="356" y="265"/>
                    </a:lnTo>
                    <a:lnTo>
                      <a:pt x="357" y="262"/>
                    </a:lnTo>
                    <a:lnTo>
                      <a:pt x="359" y="262"/>
                    </a:lnTo>
                    <a:lnTo>
                      <a:pt x="365" y="263"/>
                    </a:lnTo>
                    <a:lnTo>
                      <a:pt x="372" y="265"/>
                    </a:lnTo>
                    <a:lnTo>
                      <a:pt x="377" y="266"/>
                    </a:lnTo>
                    <a:lnTo>
                      <a:pt x="383" y="269"/>
                    </a:lnTo>
                    <a:lnTo>
                      <a:pt x="388" y="273"/>
                    </a:lnTo>
                    <a:lnTo>
                      <a:pt x="392" y="279"/>
                    </a:lnTo>
                    <a:lnTo>
                      <a:pt x="397" y="283"/>
                    </a:lnTo>
                    <a:lnTo>
                      <a:pt x="401" y="286"/>
                    </a:lnTo>
                    <a:lnTo>
                      <a:pt x="402" y="287"/>
                    </a:lnTo>
                    <a:lnTo>
                      <a:pt x="412" y="297"/>
                    </a:lnTo>
                    <a:lnTo>
                      <a:pt x="418" y="303"/>
                    </a:lnTo>
                    <a:lnTo>
                      <a:pt x="419" y="303"/>
                    </a:lnTo>
                    <a:lnTo>
                      <a:pt x="421" y="303"/>
                    </a:lnTo>
                    <a:lnTo>
                      <a:pt x="424" y="304"/>
                    </a:lnTo>
                    <a:lnTo>
                      <a:pt x="427" y="307"/>
                    </a:lnTo>
                    <a:lnTo>
                      <a:pt x="432" y="311"/>
                    </a:lnTo>
                    <a:lnTo>
                      <a:pt x="437" y="317"/>
                    </a:lnTo>
                    <a:lnTo>
                      <a:pt x="441" y="321"/>
                    </a:lnTo>
                    <a:lnTo>
                      <a:pt x="443" y="324"/>
                    </a:lnTo>
                    <a:close/>
                  </a:path>
                </a:pathLst>
              </a:custGeom>
              <a:solidFill>
                <a:srgbClr val="39665B"/>
              </a:solidFill>
              <a:ln w="28575">
                <a:noFill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kern="0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1" name="Freeform 1114"/>
              <p:cNvSpPr>
                <a:spLocks/>
              </p:cNvSpPr>
              <p:nvPr/>
            </p:nvSpPr>
            <p:spPr bwMode="auto">
              <a:xfrm>
                <a:off x="2030412" y="1354138"/>
                <a:ext cx="738188" cy="533400"/>
              </a:xfrm>
              <a:custGeom>
                <a:avLst/>
                <a:gdLst>
                  <a:gd name="T0" fmla="*/ 26 w 730"/>
                  <a:gd name="T1" fmla="*/ 112 h 517"/>
                  <a:gd name="T2" fmla="*/ 17 w 730"/>
                  <a:gd name="T3" fmla="*/ 255 h 517"/>
                  <a:gd name="T4" fmla="*/ 34 w 730"/>
                  <a:gd name="T5" fmla="*/ 255 h 517"/>
                  <a:gd name="T6" fmla="*/ 24 w 730"/>
                  <a:gd name="T7" fmla="*/ 285 h 517"/>
                  <a:gd name="T8" fmla="*/ 11 w 730"/>
                  <a:gd name="T9" fmla="*/ 268 h 517"/>
                  <a:gd name="T10" fmla="*/ 0 w 730"/>
                  <a:gd name="T11" fmla="*/ 304 h 517"/>
                  <a:gd name="T12" fmla="*/ 51 w 730"/>
                  <a:gd name="T13" fmla="*/ 333 h 517"/>
                  <a:gd name="T14" fmla="*/ 53 w 730"/>
                  <a:gd name="T15" fmla="*/ 346 h 517"/>
                  <a:gd name="T16" fmla="*/ 66 w 730"/>
                  <a:gd name="T17" fmla="*/ 348 h 517"/>
                  <a:gd name="T18" fmla="*/ 133 w 730"/>
                  <a:gd name="T19" fmla="*/ 452 h 517"/>
                  <a:gd name="T20" fmla="*/ 207 w 730"/>
                  <a:gd name="T21" fmla="*/ 449 h 517"/>
                  <a:gd name="T22" fmla="*/ 262 w 730"/>
                  <a:gd name="T23" fmla="*/ 473 h 517"/>
                  <a:gd name="T24" fmla="*/ 289 w 730"/>
                  <a:gd name="T25" fmla="*/ 469 h 517"/>
                  <a:gd name="T26" fmla="*/ 456 w 730"/>
                  <a:gd name="T27" fmla="*/ 473 h 517"/>
                  <a:gd name="T28" fmla="*/ 646 w 730"/>
                  <a:gd name="T29" fmla="*/ 517 h 517"/>
                  <a:gd name="T30" fmla="*/ 650 w 730"/>
                  <a:gd name="T31" fmla="*/ 460 h 517"/>
                  <a:gd name="T32" fmla="*/ 730 w 730"/>
                  <a:gd name="T33" fmla="*/ 129 h 517"/>
                  <a:gd name="T34" fmla="*/ 224 w 730"/>
                  <a:gd name="T35" fmla="*/ 0 h 517"/>
                  <a:gd name="T36" fmla="*/ 228 w 730"/>
                  <a:gd name="T37" fmla="*/ 97 h 517"/>
                  <a:gd name="T38" fmla="*/ 203 w 730"/>
                  <a:gd name="T39" fmla="*/ 177 h 517"/>
                  <a:gd name="T40" fmla="*/ 199 w 730"/>
                  <a:gd name="T41" fmla="*/ 219 h 517"/>
                  <a:gd name="T42" fmla="*/ 146 w 730"/>
                  <a:gd name="T43" fmla="*/ 234 h 517"/>
                  <a:gd name="T44" fmla="*/ 142 w 730"/>
                  <a:gd name="T45" fmla="*/ 213 h 517"/>
                  <a:gd name="T46" fmla="*/ 186 w 730"/>
                  <a:gd name="T47" fmla="*/ 186 h 517"/>
                  <a:gd name="T48" fmla="*/ 182 w 730"/>
                  <a:gd name="T49" fmla="*/ 165 h 517"/>
                  <a:gd name="T50" fmla="*/ 144 w 730"/>
                  <a:gd name="T51" fmla="*/ 169 h 517"/>
                  <a:gd name="T52" fmla="*/ 173 w 730"/>
                  <a:gd name="T53" fmla="*/ 144 h 517"/>
                  <a:gd name="T54" fmla="*/ 194 w 730"/>
                  <a:gd name="T55" fmla="*/ 127 h 517"/>
                  <a:gd name="T56" fmla="*/ 30 w 730"/>
                  <a:gd name="T57" fmla="*/ 25 h 517"/>
                  <a:gd name="T58" fmla="*/ 17 w 730"/>
                  <a:gd name="T59" fmla="*/ 53 h 517"/>
                  <a:gd name="T60" fmla="*/ 26 w 730"/>
                  <a:gd name="T61" fmla="*/ 112 h 517"/>
                  <a:gd name="T62" fmla="*/ 26 w 730"/>
                  <a:gd name="T63" fmla="*/ 112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30" h="517">
                    <a:moveTo>
                      <a:pt x="26" y="112"/>
                    </a:moveTo>
                    <a:lnTo>
                      <a:pt x="17" y="255"/>
                    </a:lnTo>
                    <a:lnTo>
                      <a:pt x="34" y="255"/>
                    </a:lnTo>
                    <a:lnTo>
                      <a:pt x="24" y="285"/>
                    </a:lnTo>
                    <a:lnTo>
                      <a:pt x="11" y="268"/>
                    </a:lnTo>
                    <a:lnTo>
                      <a:pt x="0" y="304"/>
                    </a:lnTo>
                    <a:lnTo>
                      <a:pt x="51" y="333"/>
                    </a:lnTo>
                    <a:lnTo>
                      <a:pt x="53" y="346"/>
                    </a:lnTo>
                    <a:lnTo>
                      <a:pt x="66" y="348"/>
                    </a:lnTo>
                    <a:lnTo>
                      <a:pt x="133" y="452"/>
                    </a:lnTo>
                    <a:lnTo>
                      <a:pt x="207" y="449"/>
                    </a:lnTo>
                    <a:lnTo>
                      <a:pt x="262" y="473"/>
                    </a:lnTo>
                    <a:lnTo>
                      <a:pt x="289" y="469"/>
                    </a:lnTo>
                    <a:lnTo>
                      <a:pt x="456" y="473"/>
                    </a:lnTo>
                    <a:lnTo>
                      <a:pt x="646" y="517"/>
                    </a:lnTo>
                    <a:lnTo>
                      <a:pt x="650" y="460"/>
                    </a:lnTo>
                    <a:lnTo>
                      <a:pt x="730" y="129"/>
                    </a:lnTo>
                    <a:lnTo>
                      <a:pt x="224" y="0"/>
                    </a:lnTo>
                    <a:lnTo>
                      <a:pt x="228" y="97"/>
                    </a:lnTo>
                    <a:lnTo>
                      <a:pt x="203" y="177"/>
                    </a:lnTo>
                    <a:lnTo>
                      <a:pt x="199" y="219"/>
                    </a:lnTo>
                    <a:lnTo>
                      <a:pt x="146" y="234"/>
                    </a:lnTo>
                    <a:lnTo>
                      <a:pt x="142" y="213"/>
                    </a:lnTo>
                    <a:lnTo>
                      <a:pt x="186" y="186"/>
                    </a:lnTo>
                    <a:lnTo>
                      <a:pt x="182" y="165"/>
                    </a:lnTo>
                    <a:lnTo>
                      <a:pt x="144" y="169"/>
                    </a:lnTo>
                    <a:lnTo>
                      <a:pt x="173" y="144"/>
                    </a:lnTo>
                    <a:lnTo>
                      <a:pt x="194" y="127"/>
                    </a:lnTo>
                    <a:lnTo>
                      <a:pt x="30" y="25"/>
                    </a:lnTo>
                    <a:lnTo>
                      <a:pt x="17" y="53"/>
                    </a:lnTo>
                    <a:lnTo>
                      <a:pt x="26" y="112"/>
                    </a:lnTo>
                    <a:lnTo>
                      <a:pt x="26" y="112"/>
                    </a:lnTo>
                    <a:close/>
                  </a:path>
                </a:pathLst>
              </a:custGeom>
              <a:solidFill>
                <a:srgbClr val="39665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2" name="Freeform 1116"/>
              <p:cNvSpPr>
                <a:spLocks/>
              </p:cNvSpPr>
              <p:nvPr/>
            </p:nvSpPr>
            <p:spPr bwMode="auto">
              <a:xfrm>
                <a:off x="2713037" y="2484438"/>
                <a:ext cx="627063" cy="779463"/>
              </a:xfrm>
              <a:custGeom>
                <a:avLst/>
                <a:gdLst>
                  <a:gd name="T0" fmla="*/ 135 w 618"/>
                  <a:gd name="T1" fmla="*/ 0 h 752"/>
                  <a:gd name="T2" fmla="*/ 433 w 618"/>
                  <a:gd name="T3" fmla="*/ 55 h 752"/>
                  <a:gd name="T4" fmla="*/ 410 w 618"/>
                  <a:gd name="T5" fmla="*/ 186 h 752"/>
                  <a:gd name="T6" fmla="*/ 618 w 618"/>
                  <a:gd name="T7" fmla="*/ 218 h 752"/>
                  <a:gd name="T8" fmla="*/ 538 w 618"/>
                  <a:gd name="T9" fmla="*/ 752 h 752"/>
                  <a:gd name="T10" fmla="*/ 0 w 618"/>
                  <a:gd name="T11" fmla="*/ 663 h 752"/>
                  <a:gd name="T12" fmla="*/ 135 w 618"/>
                  <a:gd name="T13" fmla="*/ 0 h 752"/>
                  <a:gd name="T14" fmla="*/ 135 w 618"/>
                  <a:gd name="T15" fmla="*/ 0 h 7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18" h="752">
                    <a:moveTo>
                      <a:pt x="135" y="0"/>
                    </a:moveTo>
                    <a:lnTo>
                      <a:pt x="433" y="55"/>
                    </a:lnTo>
                    <a:lnTo>
                      <a:pt x="410" y="186"/>
                    </a:lnTo>
                    <a:lnTo>
                      <a:pt x="618" y="218"/>
                    </a:lnTo>
                    <a:lnTo>
                      <a:pt x="538" y="752"/>
                    </a:lnTo>
                    <a:lnTo>
                      <a:pt x="0" y="663"/>
                    </a:lnTo>
                    <a:lnTo>
                      <a:pt x="135" y="0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3" name="Freeform 1117"/>
              <p:cNvSpPr>
                <a:spLocks/>
              </p:cNvSpPr>
              <p:nvPr/>
            </p:nvSpPr>
            <p:spPr bwMode="auto">
              <a:xfrm>
                <a:off x="1831975" y="1679576"/>
                <a:ext cx="884237" cy="739775"/>
              </a:xfrm>
              <a:custGeom>
                <a:avLst/>
                <a:gdLst>
                  <a:gd name="T0" fmla="*/ 0 w 871"/>
                  <a:gd name="T1" fmla="*/ 537 h 720"/>
                  <a:gd name="T2" fmla="*/ 38 w 871"/>
                  <a:gd name="T3" fmla="*/ 355 h 720"/>
                  <a:gd name="T4" fmla="*/ 82 w 871"/>
                  <a:gd name="T5" fmla="*/ 302 h 720"/>
                  <a:gd name="T6" fmla="*/ 188 w 871"/>
                  <a:gd name="T7" fmla="*/ 0 h 720"/>
                  <a:gd name="T8" fmla="*/ 243 w 871"/>
                  <a:gd name="T9" fmla="*/ 15 h 720"/>
                  <a:gd name="T10" fmla="*/ 245 w 871"/>
                  <a:gd name="T11" fmla="*/ 28 h 720"/>
                  <a:gd name="T12" fmla="*/ 258 w 871"/>
                  <a:gd name="T13" fmla="*/ 30 h 720"/>
                  <a:gd name="T14" fmla="*/ 325 w 871"/>
                  <a:gd name="T15" fmla="*/ 134 h 720"/>
                  <a:gd name="T16" fmla="*/ 399 w 871"/>
                  <a:gd name="T17" fmla="*/ 133 h 720"/>
                  <a:gd name="T18" fmla="*/ 454 w 871"/>
                  <a:gd name="T19" fmla="*/ 157 h 720"/>
                  <a:gd name="T20" fmla="*/ 481 w 871"/>
                  <a:gd name="T21" fmla="*/ 152 h 720"/>
                  <a:gd name="T22" fmla="*/ 648 w 871"/>
                  <a:gd name="T23" fmla="*/ 157 h 720"/>
                  <a:gd name="T24" fmla="*/ 838 w 871"/>
                  <a:gd name="T25" fmla="*/ 199 h 720"/>
                  <a:gd name="T26" fmla="*/ 848 w 871"/>
                  <a:gd name="T27" fmla="*/ 224 h 720"/>
                  <a:gd name="T28" fmla="*/ 871 w 871"/>
                  <a:gd name="T29" fmla="*/ 256 h 720"/>
                  <a:gd name="T30" fmla="*/ 806 w 871"/>
                  <a:gd name="T31" fmla="*/ 353 h 720"/>
                  <a:gd name="T32" fmla="*/ 766 w 871"/>
                  <a:gd name="T33" fmla="*/ 389 h 720"/>
                  <a:gd name="T34" fmla="*/ 760 w 871"/>
                  <a:gd name="T35" fmla="*/ 416 h 720"/>
                  <a:gd name="T36" fmla="*/ 783 w 871"/>
                  <a:gd name="T37" fmla="*/ 444 h 720"/>
                  <a:gd name="T38" fmla="*/ 756 w 871"/>
                  <a:gd name="T39" fmla="*/ 503 h 720"/>
                  <a:gd name="T40" fmla="*/ 703 w 871"/>
                  <a:gd name="T41" fmla="*/ 720 h 720"/>
                  <a:gd name="T42" fmla="*/ 410 w 871"/>
                  <a:gd name="T43" fmla="*/ 650 h 720"/>
                  <a:gd name="T44" fmla="*/ 0 w 871"/>
                  <a:gd name="T45" fmla="*/ 537 h 720"/>
                  <a:gd name="T46" fmla="*/ 0 w 871"/>
                  <a:gd name="T47" fmla="*/ 537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871" h="720">
                    <a:moveTo>
                      <a:pt x="0" y="537"/>
                    </a:moveTo>
                    <a:lnTo>
                      <a:pt x="38" y="355"/>
                    </a:lnTo>
                    <a:lnTo>
                      <a:pt x="82" y="302"/>
                    </a:lnTo>
                    <a:lnTo>
                      <a:pt x="188" y="0"/>
                    </a:lnTo>
                    <a:lnTo>
                      <a:pt x="243" y="15"/>
                    </a:lnTo>
                    <a:lnTo>
                      <a:pt x="245" y="28"/>
                    </a:lnTo>
                    <a:lnTo>
                      <a:pt x="258" y="30"/>
                    </a:lnTo>
                    <a:lnTo>
                      <a:pt x="325" y="134"/>
                    </a:lnTo>
                    <a:lnTo>
                      <a:pt x="399" y="133"/>
                    </a:lnTo>
                    <a:lnTo>
                      <a:pt x="454" y="157"/>
                    </a:lnTo>
                    <a:lnTo>
                      <a:pt x="481" y="152"/>
                    </a:lnTo>
                    <a:lnTo>
                      <a:pt x="648" y="157"/>
                    </a:lnTo>
                    <a:lnTo>
                      <a:pt x="838" y="199"/>
                    </a:lnTo>
                    <a:lnTo>
                      <a:pt x="848" y="224"/>
                    </a:lnTo>
                    <a:lnTo>
                      <a:pt x="871" y="256"/>
                    </a:lnTo>
                    <a:lnTo>
                      <a:pt x="806" y="353"/>
                    </a:lnTo>
                    <a:lnTo>
                      <a:pt x="766" y="389"/>
                    </a:lnTo>
                    <a:lnTo>
                      <a:pt x="760" y="416"/>
                    </a:lnTo>
                    <a:lnTo>
                      <a:pt x="783" y="444"/>
                    </a:lnTo>
                    <a:lnTo>
                      <a:pt x="756" y="503"/>
                    </a:lnTo>
                    <a:lnTo>
                      <a:pt x="703" y="720"/>
                    </a:lnTo>
                    <a:lnTo>
                      <a:pt x="410" y="650"/>
                    </a:lnTo>
                    <a:lnTo>
                      <a:pt x="0" y="537"/>
                    </a:lnTo>
                    <a:lnTo>
                      <a:pt x="0" y="537"/>
                    </a:lnTo>
                    <a:close/>
                  </a:path>
                </a:pathLst>
              </a:custGeom>
              <a:solidFill>
                <a:srgbClr val="39665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4" name="Freeform 1118"/>
              <p:cNvSpPr>
                <a:spLocks/>
              </p:cNvSpPr>
              <p:nvPr/>
            </p:nvSpPr>
            <p:spPr bwMode="auto">
              <a:xfrm>
                <a:off x="1749425" y="2235201"/>
                <a:ext cx="879475" cy="1482725"/>
              </a:xfrm>
              <a:custGeom>
                <a:avLst/>
                <a:gdLst>
                  <a:gd name="T0" fmla="*/ 29 w 865"/>
                  <a:gd name="T1" fmla="*/ 293 h 1443"/>
                  <a:gd name="T2" fmla="*/ 4 w 865"/>
                  <a:gd name="T3" fmla="*/ 405 h 1443"/>
                  <a:gd name="T4" fmla="*/ 87 w 865"/>
                  <a:gd name="T5" fmla="*/ 586 h 1443"/>
                  <a:gd name="T6" fmla="*/ 103 w 865"/>
                  <a:gd name="T7" fmla="*/ 574 h 1443"/>
                  <a:gd name="T8" fmla="*/ 129 w 865"/>
                  <a:gd name="T9" fmla="*/ 650 h 1443"/>
                  <a:gd name="T10" fmla="*/ 87 w 865"/>
                  <a:gd name="T11" fmla="*/ 597 h 1443"/>
                  <a:gd name="T12" fmla="*/ 78 w 865"/>
                  <a:gd name="T13" fmla="*/ 681 h 1443"/>
                  <a:gd name="T14" fmla="*/ 125 w 865"/>
                  <a:gd name="T15" fmla="*/ 732 h 1443"/>
                  <a:gd name="T16" fmla="*/ 93 w 865"/>
                  <a:gd name="T17" fmla="*/ 803 h 1443"/>
                  <a:gd name="T18" fmla="*/ 184 w 865"/>
                  <a:gd name="T19" fmla="*/ 994 h 1443"/>
                  <a:gd name="T20" fmla="*/ 164 w 865"/>
                  <a:gd name="T21" fmla="*/ 1065 h 1443"/>
                  <a:gd name="T22" fmla="*/ 283 w 865"/>
                  <a:gd name="T23" fmla="*/ 1120 h 1443"/>
                  <a:gd name="T24" fmla="*/ 327 w 865"/>
                  <a:gd name="T25" fmla="*/ 1177 h 1443"/>
                  <a:gd name="T26" fmla="*/ 378 w 865"/>
                  <a:gd name="T27" fmla="*/ 1196 h 1443"/>
                  <a:gd name="T28" fmla="*/ 378 w 865"/>
                  <a:gd name="T29" fmla="*/ 1230 h 1443"/>
                  <a:gd name="T30" fmla="*/ 411 w 865"/>
                  <a:gd name="T31" fmla="*/ 1238 h 1443"/>
                  <a:gd name="T32" fmla="*/ 481 w 865"/>
                  <a:gd name="T33" fmla="*/ 1348 h 1443"/>
                  <a:gd name="T34" fmla="*/ 481 w 865"/>
                  <a:gd name="T35" fmla="*/ 1426 h 1443"/>
                  <a:gd name="T36" fmla="*/ 789 w 865"/>
                  <a:gd name="T37" fmla="*/ 1443 h 1443"/>
                  <a:gd name="T38" fmla="*/ 770 w 865"/>
                  <a:gd name="T39" fmla="*/ 1413 h 1443"/>
                  <a:gd name="T40" fmla="*/ 779 w 865"/>
                  <a:gd name="T41" fmla="*/ 1365 h 1443"/>
                  <a:gd name="T42" fmla="*/ 829 w 865"/>
                  <a:gd name="T43" fmla="*/ 1287 h 1443"/>
                  <a:gd name="T44" fmla="*/ 865 w 865"/>
                  <a:gd name="T45" fmla="*/ 1264 h 1443"/>
                  <a:gd name="T46" fmla="*/ 844 w 865"/>
                  <a:gd name="T47" fmla="*/ 1236 h 1443"/>
                  <a:gd name="T48" fmla="*/ 831 w 865"/>
                  <a:gd name="T49" fmla="*/ 1160 h 1443"/>
                  <a:gd name="T50" fmla="*/ 388 w 865"/>
                  <a:gd name="T51" fmla="*/ 497 h 1443"/>
                  <a:gd name="T52" fmla="*/ 492 w 865"/>
                  <a:gd name="T53" fmla="*/ 113 h 1443"/>
                  <a:gd name="T54" fmla="*/ 82 w 865"/>
                  <a:gd name="T55" fmla="*/ 0 h 1443"/>
                  <a:gd name="T56" fmla="*/ 70 w 865"/>
                  <a:gd name="T57" fmla="*/ 23 h 1443"/>
                  <a:gd name="T58" fmla="*/ 0 w 865"/>
                  <a:gd name="T59" fmla="*/ 192 h 1443"/>
                  <a:gd name="T60" fmla="*/ 29 w 865"/>
                  <a:gd name="T61" fmla="*/ 293 h 1443"/>
                  <a:gd name="T62" fmla="*/ 29 w 865"/>
                  <a:gd name="T63" fmla="*/ 293 h 1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865" h="1443">
                    <a:moveTo>
                      <a:pt x="29" y="293"/>
                    </a:moveTo>
                    <a:lnTo>
                      <a:pt x="4" y="405"/>
                    </a:lnTo>
                    <a:lnTo>
                      <a:pt x="87" y="586"/>
                    </a:lnTo>
                    <a:lnTo>
                      <a:pt x="103" y="574"/>
                    </a:lnTo>
                    <a:lnTo>
                      <a:pt x="129" y="650"/>
                    </a:lnTo>
                    <a:lnTo>
                      <a:pt x="87" y="597"/>
                    </a:lnTo>
                    <a:lnTo>
                      <a:pt x="78" y="681"/>
                    </a:lnTo>
                    <a:lnTo>
                      <a:pt x="125" y="732"/>
                    </a:lnTo>
                    <a:lnTo>
                      <a:pt x="93" y="803"/>
                    </a:lnTo>
                    <a:lnTo>
                      <a:pt x="184" y="994"/>
                    </a:lnTo>
                    <a:lnTo>
                      <a:pt x="164" y="1065"/>
                    </a:lnTo>
                    <a:lnTo>
                      <a:pt x="283" y="1120"/>
                    </a:lnTo>
                    <a:lnTo>
                      <a:pt x="327" y="1177"/>
                    </a:lnTo>
                    <a:lnTo>
                      <a:pt x="378" y="1196"/>
                    </a:lnTo>
                    <a:lnTo>
                      <a:pt x="378" y="1230"/>
                    </a:lnTo>
                    <a:lnTo>
                      <a:pt x="411" y="1238"/>
                    </a:lnTo>
                    <a:lnTo>
                      <a:pt x="481" y="1348"/>
                    </a:lnTo>
                    <a:lnTo>
                      <a:pt x="481" y="1426"/>
                    </a:lnTo>
                    <a:lnTo>
                      <a:pt x="789" y="1443"/>
                    </a:lnTo>
                    <a:lnTo>
                      <a:pt x="770" y="1413"/>
                    </a:lnTo>
                    <a:lnTo>
                      <a:pt x="779" y="1365"/>
                    </a:lnTo>
                    <a:lnTo>
                      <a:pt x="829" y="1287"/>
                    </a:lnTo>
                    <a:lnTo>
                      <a:pt x="865" y="1264"/>
                    </a:lnTo>
                    <a:lnTo>
                      <a:pt x="844" y="1236"/>
                    </a:lnTo>
                    <a:lnTo>
                      <a:pt x="831" y="1160"/>
                    </a:lnTo>
                    <a:lnTo>
                      <a:pt x="388" y="497"/>
                    </a:lnTo>
                    <a:lnTo>
                      <a:pt x="492" y="113"/>
                    </a:lnTo>
                    <a:lnTo>
                      <a:pt x="82" y="0"/>
                    </a:lnTo>
                    <a:lnTo>
                      <a:pt x="70" y="23"/>
                    </a:lnTo>
                    <a:lnTo>
                      <a:pt x="0" y="192"/>
                    </a:lnTo>
                    <a:lnTo>
                      <a:pt x="29" y="293"/>
                    </a:lnTo>
                    <a:lnTo>
                      <a:pt x="29" y="293"/>
                    </a:lnTo>
                    <a:close/>
                  </a:path>
                </a:pathLst>
              </a:custGeom>
              <a:solidFill>
                <a:srgbClr val="39665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5" name="Freeform 1119"/>
              <p:cNvSpPr>
                <a:spLocks/>
              </p:cNvSpPr>
              <p:nvPr/>
            </p:nvSpPr>
            <p:spPr bwMode="auto">
              <a:xfrm>
                <a:off x="2141537" y="2351088"/>
                <a:ext cx="711200" cy="1076325"/>
              </a:xfrm>
              <a:custGeom>
                <a:avLst/>
                <a:gdLst>
                  <a:gd name="T0" fmla="*/ 0 w 696"/>
                  <a:gd name="T1" fmla="*/ 384 h 1047"/>
                  <a:gd name="T2" fmla="*/ 443 w 696"/>
                  <a:gd name="T3" fmla="*/ 1047 h 1047"/>
                  <a:gd name="T4" fmla="*/ 458 w 696"/>
                  <a:gd name="T5" fmla="*/ 904 h 1047"/>
                  <a:gd name="T6" fmla="*/ 483 w 696"/>
                  <a:gd name="T7" fmla="*/ 897 h 1047"/>
                  <a:gd name="T8" fmla="*/ 525 w 696"/>
                  <a:gd name="T9" fmla="*/ 921 h 1047"/>
                  <a:gd name="T10" fmla="*/ 561 w 696"/>
                  <a:gd name="T11" fmla="*/ 796 h 1047"/>
                  <a:gd name="T12" fmla="*/ 696 w 696"/>
                  <a:gd name="T13" fmla="*/ 133 h 1047"/>
                  <a:gd name="T14" fmla="*/ 397 w 696"/>
                  <a:gd name="T15" fmla="*/ 70 h 1047"/>
                  <a:gd name="T16" fmla="*/ 104 w 696"/>
                  <a:gd name="T17" fmla="*/ 0 h 1047"/>
                  <a:gd name="T18" fmla="*/ 0 w 696"/>
                  <a:gd name="T19" fmla="*/ 384 h 1047"/>
                  <a:gd name="T20" fmla="*/ 0 w 696"/>
                  <a:gd name="T21" fmla="*/ 384 h 10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96" h="1047">
                    <a:moveTo>
                      <a:pt x="0" y="384"/>
                    </a:moveTo>
                    <a:lnTo>
                      <a:pt x="443" y="1047"/>
                    </a:lnTo>
                    <a:lnTo>
                      <a:pt x="458" y="904"/>
                    </a:lnTo>
                    <a:lnTo>
                      <a:pt x="483" y="897"/>
                    </a:lnTo>
                    <a:lnTo>
                      <a:pt x="525" y="921"/>
                    </a:lnTo>
                    <a:lnTo>
                      <a:pt x="561" y="796"/>
                    </a:lnTo>
                    <a:lnTo>
                      <a:pt x="696" y="133"/>
                    </a:lnTo>
                    <a:lnTo>
                      <a:pt x="397" y="70"/>
                    </a:lnTo>
                    <a:lnTo>
                      <a:pt x="104" y="0"/>
                    </a:lnTo>
                    <a:lnTo>
                      <a:pt x="0" y="384"/>
                    </a:lnTo>
                    <a:lnTo>
                      <a:pt x="0" y="384"/>
                    </a:lnTo>
                    <a:close/>
                  </a:path>
                </a:pathLst>
              </a:custGeom>
              <a:solidFill>
                <a:srgbClr val="39665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6" name="Freeform 1120"/>
              <p:cNvSpPr>
                <a:spLocks/>
              </p:cNvSpPr>
              <p:nvPr/>
            </p:nvSpPr>
            <p:spPr bwMode="auto">
              <a:xfrm>
                <a:off x="2546350" y="1484313"/>
                <a:ext cx="663575" cy="1055688"/>
              </a:xfrm>
              <a:custGeom>
                <a:avLst/>
                <a:gdLst>
                  <a:gd name="T0" fmla="*/ 0 w 654"/>
                  <a:gd name="T1" fmla="*/ 909 h 1027"/>
                  <a:gd name="T2" fmla="*/ 53 w 654"/>
                  <a:gd name="T3" fmla="*/ 692 h 1027"/>
                  <a:gd name="T4" fmla="*/ 80 w 654"/>
                  <a:gd name="T5" fmla="*/ 633 h 1027"/>
                  <a:gd name="T6" fmla="*/ 57 w 654"/>
                  <a:gd name="T7" fmla="*/ 605 h 1027"/>
                  <a:gd name="T8" fmla="*/ 63 w 654"/>
                  <a:gd name="T9" fmla="*/ 578 h 1027"/>
                  <a:gd name="T10" fmla="*/ 103 w 654"/>
                  <a:gd name="T11" fmla="*/ 542 h 1027"/>
                  <a:gd name="T12" fmla="*/ 168 w 654"/>
                  <a:gd name="T13" fmla="*/ 445 h 1027"/>
                  <a:gd name="T14" fmla="*/ 145 w 654"/>
                  <a:gd name="T15" fmla="*/ 413 h 1027"/>
                  <a:gd name="T16" fmla="*/ 135 w 654"/>
                  <a:gd name="T17" fmla="*/ 388 h 1027"/>
                  <a:gd name="T18" fmla="*/ 139 w 654"/>
                  <a:gd name="T19" fmla="*/ 333 h 1027"/>
                  <a:gd name="T20" fmla="*/ 219 w 654"/>
                  <a:gd name="T21" fmla="*/ 0 h 1027"/>
                  <a:gd name="T22" fmla="*/ 304 w 654"/>
                  <a:gd name="T23" fmla="*/ 19 h 1027"/>
                  <a:gd name="T24" fmla="*/ 276 w 654"/>
                  <a:gd name="T25" fmla="*/ 149 h 1027"/>
                  <a:gd name="T26" fmla="*/ 295 w 654"/>
                  <a:gd name="T27" fmla="*/ 194 h 1027"/>
                  <a:gd name="T28" fmla="*/ 297 w 654"/>
                  <a:gd name="T29" fmla="*/ 223 h 1027"/>
                  <a:gd name="T30" fmla="*/ 287 w 654"/>
                  <a:gd name="T31" fmla="*/ 228 h 1027"/>
                  <a:gd name="T32" fmla="*/ 320 w 654"/>
                  <a:gd name="T33" fmla="*/ 259 h 1027"/>
                  <a:gd name="T34" fmla="*/ 354 w 654"/>
                  <a:gd name="T35" fmla="*/ 342 h 1027"/>
                  <a:gd name="T36" fmla="*/ 365 w 654"/>
                  <a:gd name="T37" fmla="*/ 417 h 1027"/>
                  <a:gd name="T38" fmla="*/ 371 w 654"/>
                  <a:gd name="T39" fmla="*/ 457 h 1027"/>
                  <a:gd name="T40" fmla="*/ 346 w 654"/>
                  <a:gd name="T41" fmla="*/ 495 h 1027"/>
                  <a:gd name="T42" fmla="*/ 363 w 654"/>
                  <a:gd name="T43" fmla="*/ 512 h 1027"/>
                  <a:gd name="T44" fmla="*/ 409 w 654"/>
                  <a:gd name="T45" fmla="*/ 487 h 1027"/>
                  <a:gd name="T46" fmla="*/ 439 w 654"/>
                  <a:gd name="T47" fmla="*/ 618 h 1027"/>
                  <a:gd name="T48" fmla="*/ 460 w 654"/>
                  <a:gd name="T49" fmla="*/ 626 h 1027"/>
                  <a:gd name="T50" fmla="*/ 464 w 654"/>
                  <a:gd name="T51" fmla="*/ 664 h 1027"/>
                  <a:gd name="T52" fmla="*/ 523 w 654"/>
                  <a:gd name="T53" fmla="*/ 679 h 1027"/>
                  <a:gd name="T54" fmla="*/ 616 w 654"/>
                  <a:gd name="T55" fmla="*/ 679 h 1027"/>
                  <a:gd name="T56" fmla="*/ 654 w 654"/>
                  <a:gd name="T57" fmla="*/ 696 h 1027"/>
                  <a:gd name="T58" fmla="*/ 599 w 654"/>
                  <a:gd name="T59" fmla="*/ 1027 h 1027"/>
                  <a:gd name="T60" fmla="*/ 299 w 654"/>
                  <a:gd name="T61" fmla="*/ 972 h 1027"/>
                  <a:gd name="T62" fmla="*/ 0 w 654"/>
                  <a:gd name="T63" fmla="*/ 909 h 1027"/>
                  <a:gd name="T64" fmla="*/ 0 w 654"/>
                  <a:gd name="T65" fmla="*/ 909 h 1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4" h="1027">
                    <a:moveTo>
                      <a:pt x="0" y="909"/>
                    </a:moveTo>
                    <a:lnTo>
                      <a:pt x="53" y="692"/>
                    </a:lnTo>
                    <a:lnTo>
                      <a:pt x="80" y="633"/>
                    </a:lnTo>
                    <a:lnTo>
                      <a:pt x="57" y="605"/>
                    </a:lnTo>
                    <a:lnTo>
                      <a:pt x="63" y="578"/>
                    </a:lnTo>
                    <a:lnTo>
                      <a:pt x="103" y="542"/>
                    </a:lnTo>
                    <a:lnTo>
                      <a:pt x="168" y="445"/>
                    </a:lnTo>
                    <a:lnTo>
                      <a:pt x="145" y="413"/>
                    </a:lnTo>
                    <a:lnTo>
                      <a:pt x="135" y="388"/>
                    </a:lnTo>
                    <a:lnTo>
                      <a:pt x="139" y="333"/>
                    </a:lnTo>
                    <a:lnTo>
                      <a:pt x="219" y="0"/>
                    </a:lnTo>
                    <a:lnTo>
                      <a:pt x="304" y="19"/>
                    </a:lnTo>
                    <a:lnTo>
                      <a:pt x="276" y="149"/>
                    </a:lnTo>
                    <a:lnTo>
                      <a:pt x="295" y="194"/>
                    </a:lnTo>
                    <a:lnTo>
                      <a:pt x="297" y="223"/>
                    </a:lnTo>
                    <a:lnTo>
                      <a:pt x="287" y="228"/>
                    </a:lnTo>
                    <a:lnTo>
                      <a:pt x="320" y="259"/>
                    </a:lnTo>
                    <a:lnTo>
                      <a:pt x="354" y="342"/>
                    </a:lnTo>
                    <a:lnTo>
                      <a:pt x="365" y="417"/>
                    </a:lnTo>
                    <a:lnTo>
                      <a:pt x="371" y="457"/>
                    </a:lnTo>
                    <a:lnTo>
                      <a:pt x="346" y="495"/>
                    </a:lnTo>
                    <a:lnTo>
                      <a:pt x="363" y="512"/>
                    </a:lnTo>
                    <a:lnTo>
                      <a:pt x="409" y="487"/>
                    </a:lnTo>
                    <a:lnTo>
                      <a:pt x="439" y="618"/>
                    </a:lnTo>
                    <a:lnTo>
                      <a:pt x="460" y="626"/>
                    </a:lnTo>
                    <a:lnTo>
                      <a:pt x="464" y="664"/>
                    </a:lnTo>
                    <a:lnTo>
                      <a:pt x="523" y="679"/>
                    </a:lnTo>
                    <a:lnTo>
                      <a:pt x="616" y="679"/>
                    </a:lnTo>
                    <a:lnTo>
                      <a:pt x="654" y="696"/>
                    </a:lnTo>
                    <a:lnTo>
                      <a:pt x="599" y="1027"/>
                    </a:lnTo>
                    <a:lnTo>
                      <a:pt x="299" y="972"/>
                    </a:lnTo>
                    <a:lnTo>
                      <a:pt x="0" y="909"/>
                    </a:lnTo>
                    <a:lnTo>
                      <a:pt x="0" y="909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7" name="Freeform 1121"/>
              <p:cNvSpPr>
                <a:spLocks/>
              </p:cNvSpPr>
              <p:nvPr/>
            </p:nvSpPr>
            <p:spPr bwMode="auto">
              <a:xfrm>
                <a:off x="2825750" y="1504951"/>
                <a:ext cx="1138237" cy="712787"/>
              </a:xfrm>
              <a:custGeom>
                <a:avLst/>
                <a:gdLst>
                  <a:gd name="T0" fmla="*/ 19 w 1118"/>
                  <a:gd name="T1" fmla="*/ 175 h 692"/>
                  <a:gd name="T2" fmla="*/ 21 w 1118"/>
                  <a:gd name="T3" fmla="*/ 204 h 692"/>
                  <a:gd name="T4" fmla="*/ 11 w 1118"/>
                  <a:gd name="T5" fmla="*/ 209 h 692"/>
                  <a:gd name="T6" fmla="*/ 44 w 1118"/>
                  <a:gd name="T7" fmla="*/ 240 h 692"/>
                  <a:gd name="T8" fmla="*/ 78 w 1118"/>
                  <a:gd name="T9" fmla="*/ 323 h 692"/>
                  <a:gd name="T10" fmla="*/ 89 w 1118"/>
                  <a:gd name="T11" fmla="*/ 398 h 692"/>
                  <a:gd name="T12" fmla="*/ 95 w 1118"/>
                  <a:gd name="T13" fmla="*/ 438 h 692"/>
                  <a:gd name="T14" fmla="*/ 70 w 1118"/>
                  <a:gd name="T15" fmla="*/ 476 h 692"/>
                  <a:gd name="T16" fmla="*/ 87 w 1118"/>
                  <a:gd name="T17" fmla="*/ 493 h 692"/>
                  <a:gd name="T18" fmla="*/ 133 w 1118"/>
                  <a:gd name="T19" fmla="*/ 468 h 692"/>
                  <a:gd name="T20" fmla="*/ 163 w 1118"/>
                  <a:gd name="T21" fmla="*/ 599 h 692"/>
                  <a:gd name="T22" fmla="*/ 184 w 1118"/>
                  <a:gd name="T23" fmla="*/ 607 h 692"/>
                  <a:gd name="T24" fmla="*/ 188 w 1118"/>
                  <a:gd name="T25" fmla="*/ 645 h 692"/>
                  <a:gd name="T26" fmla="*/ 205 w 1118"/>
                  <a:gd name="T27" fmla="*/ 662 h 692"/>
                  <a:gd name="T28" fmla="*/ 247 w 1118"/>
                  <a:gd name="T29" fmla="*/ 660 h 692"/>
                  <a:gd name="T30" fmla="*/ 340 w 1118"/>
                  <a:gd name="T31" fmla="*/ 660 h 692"/>
                  <a:gd name="T32" fmla="*/ 378 w 1118"/>
                  <a:gd name="T33" fmla="*/ 677 h 692"/>
                  <a:gd name="T34" fmla="*/ 390 w 1118"/>
                  <a:gd name="T35" fmla="*/ 609 h 692"/>
                  <a:gd name="T36" fmla="*/ 694 w 1118"/>
                  <a:gd name="T37" fmla="*/ 654 h 692"/>
                  <a:gd name="T38" fmla="*/ 1068 w 1118"/>
                  <a:gd name="T39" fmla="*/ 692 h 692"/>
                  <a:gd name="T40" fmla="*/ 1080 w 1118"/>
                  <a:gd name="T41" fmla="*/ 567 h 692"/>
                  <a:gd name="T42" fmla="*/ 1118 w 1118"/>
                  <a:gd name="T43" fmla="*/ 162 h 692"/>
                  <a:gd name="T44" fmla="*/ 622 w 1118"/>
                  <a:gd name="T45" fmla="*/ 105 h 692"/>
                  <a:gd name="T46" fmla="*/ 376 w 1118"/>
                  <a:gd name="T47" fmla="*/ 67 h 692"/>
                  <a:gd name="T48" fmla="*/ 28 w 1118"/>
                  <a:gd name="T49" fmla="*/ 0 h 692"/>
                  <a:gd name="T50" fmla="*/ 0 w 1118"/>
                  <a:gd name="T51" fmla="*/ 130 h 692"/>
                  <a:gd name="T52" fmla="*/ 19 w 1118"/>
                  <a:gd name="T53" fmla="*/ 175 h 692"/>
                  <a:gd name="T54" fmla="*/ 19 w 1118"/>
                  <a:gd name="T55" fmla="*/ 175 h 6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118" h="692">
                    <a:moveTo>
                      <a:pt x="19" y="175"/>
                    </a:moveTo>
                    <a:lnTo>
                      <a:pt x="21" y="204"/>
                    </a:lnTo>
                    <a:lnTo>
                      <a:pt x="11" y="209"/>
                    </a:lnTo>
                    <a:lnTo>
                      <a:pt x="44" y="240"/>
                    </a:lnTo>
                    <a:lnTo>
                      <a:pt x="78" y="323"/>
                    </a:lnTo>
                    <a:lnTo>
                      <a:pt x="89" y="398"/>
                    </a:lnTo>
                    <a:lnTo>
                      <a:pt x="95" y="438"/>
                    </a:lnTo>
                    <a:lnTo>
                      <a:pt x="70" y="476"/>
                    </a:lnTo>
                    <a:lnTo>
                      <a:pt x="87" y="493"/>
                    </a:lnTo>
                    <a:lnTo>
                      <a:pt x="133" y="468"/>
                    </a:lnTo>
                    <a:lnTo>
                      <a:pt x="163" y="599"/>
                    </a:lnTo>
                    <a:lnTo>
                      <a:pt x="184" y="607"/>
                    </a:lnTo>
                    <a:lnTo>
                      <a:pt x="188" y="645"/>
                    </a:lnTo>
                    <a:lnTo>
                      <a:pt x="205" y="662"/>
                    </a:lnTo>
                    <a:lnTo>
                      <a:pt x="247" y="660"/>
                    </a:lnTo>
                    <a:lnTo>
                      <a:pt x="340" y="660"/>
                    </a:lnTo>
                    <a:lnTo>
                      <a:pt x="378" y="677"/>
                    </a:lnTo>
                    <a:lnTo>
                      <a:pt x="390" y="609"/>
                    </a:lnTo>
                    <a:lnTo>
                      <a:pt x="694" y="654"/>
                    </a:lnTo>
                    <a:lnTo>
                      <a:pt x="1068" y="692"/>
                    </a:lnTo>
                    <a:lnTo>
                      <a:pt x="1080" y="567"/>
                    </a:lnTo>
                    <a:lnTo>
                      <a:pt x="1118" y="162"/>
                    </a:lnTo>
                    <a:lnTo>
                      <a:pt x="622" y="105"/>
                    </a:lnTo>
                    <a:lnTo>
                      <a:pt x="376" y="67"/>
                    </a:lnTo>
                    <a:lnTo>
                      <a:pt x="28" y="0"/>
                    </a:lnTo>
                    <a:lnTo>
                      <a:pt x="0" y="130"/>
                    </a:lnTo>
                    <a:lnTo>
                      <a:pt x="19" y="175"/>
                    </a:lnTo>
                    <a:lnTo>
                      <a:pt x="19" y="175"/>
                    </a:lnTo>
                    <a:close/>
                  </a:path>
                </a:pathLst>
              </a:custGeom>
              <a:solidFill>
                <a:srgbClr val="B6D1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8" name="Freeform 1122"/>
              <p:cNvSpPr>
                <a:spLocks/>
              </p:cNvSpPr>
              <p:nvPr/>
            </p:nvSpPr>
            <p:spPr bwMode="auto">
              <a:xfrm>
                <a:off x="2505075" y="3170237"/>
                <a:ext cx="755650" cy="863600"/>
              </a:xfrm>
              <a:custGeom>
                <a:avLst/>
                <a:gdLst>
                  <a:gd name="T0" fmla="*/ 48 w 746"/>
                  <a:gd name="T1" fmla="*/ 534 h 840"/>
                  <a:gd name="T2" fmla="*/ 29 w 746"/>
                  <a:gd name="T3" fmla="*/ 504 h 840"/>
                  <a:gd name="T4" fmla="*/ 38 w 746"/>
                  <a:gd name="T5" fmla="*/ 456 h 840"/>
                  <a:gd name="T6" fmla="*/ 88 w 746"/>
                  <a:gd name="T7" fmla="*/ 378 h 840"/>
                  <a:gd name="T8" fmla="*/ 124 w 746"/>
                  <a:gd name="T9" fmla="*/ 355 h 840"/>
                  <a:gd name="T10" fmla="*/ 103 w 746"/>
                  <a:gd name="T11" fmla="*/ 327 h 840"/>
                  <a:gd name="T12" fmla="*/ 90 w 746"/>
                  <a:gd name="T13" fmla="*/ 251 h 840"/>
                  <a:gd name="T14" fmla="*/ 105 w 746"/>
                  <a:gd name="T15" fmla="*/ 108 h 840"/>
                  <a:gd name="T16" fmla="*/ 130 w 746"/>
                  <a:gd name="T17" fmla="*/ 101 h 840"/>
                  <a:gd name="T18" fmla="*/ 172 w 746"/>
                  <a:gd name="T19" fmla="*/ 125 h 840"/>
                  <a:gd name="T20" fmla="*/ 208 w 746"/>
                  <a:gd name="T21" fmla="*/ 0 h 840"/>
                  <a:gd name="T22" fmla="*/ 746 w 746"/>
                  <a:gd name="T23" fmla="*/ 89 h 840"/>
                  <a:gd name="T24" fmla="*/ 634 w 746"/>
                  <a:gd name="T25" fmla="*/ 840 h 840"/>
                  <a:gd name="T26" fmla="*/ 468 w 746"/>
                  <a:gd name="T27" fmla="*/ 817 h 840"/>
                  <a:gd name="T28" fmla="*/ 366 w 746"/>
                  <a:gd name="T29" fmla="*/ 789 h 840"/>
                  <a:gd name="T30" fmla="*/ 154 w 746"/>
                  <a:gd name="T31" fmla="*/ 705 h 840"/>
                  <a:gd name="T32" fmla="*/ 0 w 746"/>
                  <a:gd name="T33" fmla="*/ 576 h 840"/>
                  <a:gd name="T34" fmla="*/ 48 w 746"/>
                  <a:gd name="T35" fmla="*/ 534 h 840"/>
                  <a:gd name="T36" fmla="*/ 48 w 746"/>
                  <a:gd name="T37" fmla="*/ 534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46" h="840">
                    <a:moveTo>
                      <a:pt x="48" y="534"/>
                    </a:moveTo>
                    <a:lnTo>
                      <a:pt x="29" y="504"/>
                    </a:lnTo>
                    <a:lnTo>
                      <a:pt x="38" y="456"/>
                    </a:lnTo>
                    <a:lnTo>
                      <a:pt x="88" y="378"/>
                    </a:lnTo>
                    <a:lnTo>
                      <a:pt x="124" y="355"/>
                    </a:lnTo>
                    <a:lnTo>
                      <a:pt x="103" y="327"/>
                    </a:lnTo>
                    <a:lnTo>
                      <a:pt x="90" y="251"/>
                    </a:lnTo>
                    <a:lnTo>
                      <a:pt x="105" y="108"/>
                    </a:lnTo>
                    <a:lnTo>
                      <a:pt x="130" y="101"/>
                    </a:lnTo>
                    <a:lnTo>
                      <a:pt x="172" y="125"/>
                    </a:lnTo>
                    <a:lnTo>
                      <a:pt x="208" y="0"/>
                    </a:lnTo>
                    <a:lnTo>
                      <a:pt x="746" y="89"/>
                    </a:lnTo>
                    <a:lnTo>
                      <a:pt x="634" y="840"/>
                    </a:lnTo>
                    <a:lnTo>
                      <a:pt x="468" y="817"/>
                    </a:lnTo>
                    <a:lnTo>
                      <a:pt x="366" y="789"/>
                    </a:lnTo>
                    <a:lnTo>
                      <a:pt x="154" y="705"/>
                    </a:lnTo>
                    <a:lnTo>
                      <a:pt x="0" y="576"/>
                    </a:lnTo>
                    <a:lnTo>
                      <a:pt x="48" y="534"/>
                    </a:lnTo>
                    <a:lnTo>
                      <a:pt x="48" y="534"/>
                    </a:lnTo>
                    <a:close/>
                  </a:path>
                </a:pathLst>
              </a:custGeom>
              <a:solidFill>
                <a:srgbClr val="B6D1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39" name="Freeform 1123"/>
              <p:cNvSpPr>
                <a:spLocks/>
              </p:cNvSpPr>
              <p:nvPr/>
            </p:nvSpPr>
            <p:spPr bwMode="auto">
              <a:xfrm>
                <a:off x="3130550" y="2132013"/>
                <a:ext cx="782637" cy="636588"/>
              </a:xfrm>
              <a:custGeom>
                <a:avLst/>
                <a:gdLst>
                  <a:gd name="T0" fmla="*/ 0 w 770"/>
                  <a:gd name="T1" fmla="*/ 530 h 619"/>
                  <a:gd name="T2" fmla="*/ 92 w 770"/>
                  <a:gd name="T3" fmla="*/ 0 h 619"/>
                  <a:gd name="T4" fmla="*/ 396 w 770"/>
                  <a:gd name="T5" fmla="*/ 45 h 619"/>
                  <a:gd name="T6" fmla="*/ 770 w 770"/>
                  <a:gd name="T7" fmla="*/ 83 h 619"/>
                  <a:gd name="T8" fmla="*/ 744 w 770"/>
                  <a:gd name="T9" fmla="*/ 351 h 619"/>
                  <a:gd name="T10" fmla="*/ 719 w 770"/>
                  <a:gd name="T11" fmla="*/ 619 h 619"/>
                  <a:gd name="T12" fmla="*/ 208 w 770"/>
                  <a:gd name="T13" fmla="*/ 562 h 619"/>
                  <a:gd name="T14" fmla="*/ 0 w 770"/>
                  <a:gd name="T15" fmla="*/ 530 h 619"/>
                  <a:gd name="T16" fmla="*/ 0 w 770"/>
                  <a:gd name="T17" fmla="*/ 530 h 6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70" h="619">
                    <a:moveTo>
                      <a:pt x="0" y="530"/>
                    </a:moveTo>
                    <a:lnTo>
                      <a:pt x="92" y="0"/>
                    </a:lnTo>
                    <a:lnTo>
                      <a:pt x="396" y="45"/>
                    </a:lnTo>
                    <a:lnTo>
                      <a:pt x="770" y="83"/>
                    </a:lnTo>
                    <a:lnTo>
                      <a:pt x="744" y="351"/>
                    </a:lnTo>
                    <a:lnTo>
                      <a:pt x="719" y="619"/>
                    </a:lnTo>
                    <a:lnTo>
                      <a:pt x="208" y="562"/>
                    </a:lnTo>
                    <a:lnTo>
                      <a:pt x="0" y="530"/>
                    </a:lnTo>
                    <a:lnTo>
                      <a:pt x="0" y="530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0" name="Freeform 1124"/>
              <p:cNvSpPr>
                <a:spLocks/>
              </p:cNvSpPr>
              <p:nvPr/>
            </p:nvSpPr>
            <p:spPr bwMode="auto">
              <a:xfrm>
                <a:off x="3260725" y="2709863"/>
                <a:ext cx="809625" cy="631825"/>
              </a:xfrm>
              <a:custGeom>
                <a:avLst/>
                <a:gdLst>
                  <a:gd name="T0" fmla="*/ 80 w 796"/>
                  <a:gd name="T1" fmla="*/ 0 h 612"/>
                  <a:gd name="T2" fmla="*/ 591 w 796"/>
                  <a:gd name="T3" fmla="*/ 57 h 612"/>
                  <a:gd name="T4" fmla="*/ 796 w 796"/>
                  <a:gd name="T5" fmla="*/ 74 h 612"/>
                  <a:gd name="T6" fmla="*/ 789 w 796"/>
                  <a:gd name="T7" fmla="*/ 207 h 612"/>
                  <a:gd name="T8" fmla="*/ 760 w 796"/>
                  <a:gd name="T9" fmla="*/ 612 h 612"/>
                  <a:gd name="T10" fmla="*/ 656 w 796"/>
                  <a:gd name="T11" fmla="*/ 605 h 612"/>
                  <a:gd name="T12" fmla="*/ 331 w 796"/>
                  <a:gd name="T13" fmla="*/ 576 h 612"/>
                  <a:gd name="T14" fmla="*/ 0 w 796"/>
                  <a:gd name="T15" fmla="*/ 534 h 612"/>
                  <a:gd name="T16" fmla="*/ 80 w 796"/>
                  <a:gd name="T17" fmla="*/ 0 h 612"/>
                  <a:gd name="T18" fmla="*/ 80 w 796"/>
                  <a:gd name="T19" fmla="*/ 0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96" h="612">
                    <a:moveTo>
                      <a:pt x="80" y="0"/>
                    </a:moveTo>
                    <a:lnTo>
                      <a:pt x="591" y="57"/>
                    </a:lnTo>
                    <a:lnTo>
                      <a:pt x="796" y="74"/>
                    </a:lnTo>
                    <a:lnTo>
                      <a:pt x="789" y="207"/>
                    </a:lnTo>
                    <a:lnTo>
                      <a:pt x="760" y="612"/>
                    </a:lnTo>
                    <a:lnTo>
                      <a:pt x="656" y="605"/>
                    </a:lnTo>
                    <a:lnTo>
                      <a:pt x="331" y="576"/>
                    </a:lnTo>
                    <a:lnTo>
                      <a:pt x="0" y="534"/>
                    </a:lnTo>
                    <a:lnTo>
                      <a:pt x="80" y="0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39665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1" name="Freeform 1125"/>
              <p:cNvSpPr>
                <a:spLocks/>
              </p:cNvSpPr>
              <p:nvPr/>
            </p:nvSpPr>
            <p:spPr bwMode="auto">
              <a:xfrm>
                <a:off x="3143250" y="3260725"/>
                <a:ext cx="782637" cy="785812"/>
              </a:xfrm>
              <a:custGeom>
                <a:avLst/>
                <a:gdLst>
                  <a:gd name="T0" fmla="*/ 97 w 768"/>
                  <a:gd name="T1" fmla="*/ 764 h 764"/>
                  <a:gd name="T2" fmla="*/ 106 w 768"/>
                  <a:gd name="T3" fmla="*/ 707 h 764"/>
                  <a:gd name="T4" fmla="*/ 298 w 768"/>
                  <a:gd name="T5" fmla="*/ 732 h 764"/>
                  <a:gd name="T6" fmla="*/ 290 w 768"/>
                  <a:gd name="T7" fmla="*/ 704 h 764"/>
                  <a:gd name="T8" fmla="*/ 705 w 768"/>
                  <a:gd name="T9" fmla="*/ 742 h 764"/>
                  <a:gd name="T10" fmla="*/ 768 w 768"/>
                  <a:gd name="T11" fmla="*/ 71 h 764"/>
                  <a:gd name="T12" fmla="*/ 443 w 768"/>
                  <a:gd name="T13" fmla="*/ 42 h 764"/>
                  <a:gd name="T14" fmla="*/ 112 w 768"/>
                  <a:gd name="T15" fmla="*/ 0 h 764"/>
                  <a:gd name="T16" fmla="*/ 0 w 768"/>
                  <a:gd name="T17" fmla="*/ 751 h 764"/>
                  <a:gd name="T18" fmla="*/ 97 w 768"/>
                  <a:gd name="T19" fmla="*/ 764 h 764"/>
                  <a:gd name="T20" fmla="*/ 97 w 768"/>
                  <a:gd name="T21" fmla="*/ 764 h 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68" h="764">
                    <a:moveTo>
                      <a:pt x="97" y="764"/>
                    </a:moveTo>
                    <a:lnTo>
                      <a:pt x="106" y="707"/>
                    </a:lnTo>
                    <a:lnTo>
                      <a:pt x="298" y="732"/>
                    </a:lnTo>
                    <a:lnTo>
                      <a:pt x="290" y="704"/>
                    </a:lnTo>
                    <a:lnTo>
                      <a:pt x="705" y="742"/>
                    </a:lnTo>
                    <a:lnTo>
                      <a:pt x="768" y="71"/>
                    </a:lnTo>
                    <a:lnTo>
                      <a:pt x="443" y="42"/>
                    </a:lnTo>
                    <a:lnTo>
                      <a:pt x="112" y="0"/>
                    </a:lnTo>
                    <a:lnTo>
                      <a:pt x="0" y="751"/>
                    </a:lnTo>
                    <a:lnTo>
                      <a:pt x="97" y="764"/>
                    </a:lnTo>
                    <a:lnTo>
                      <a:pt x="97" y="764"/>
                    </a:lnTo>
                    <a:close/>
                  </a:path>
                </a:pathLst>
              </a:custGeom>
              <a:solidFill>
                <a:srgbClr val="B6D1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2" name="Freeform 1126"/>
              <p:cNvSpPr>
                <a:spLocks/>
              </p:cNvSpPr>
              <p:nvPr/>
            </p:nvSpPr>
            <p:spPr bwMode="auto">
              <a:xfrm>
                <a:off x="3441700" y="3403600"/>
                <a:ext cx="1547812" cy="1482725"/>
              </a:xfrm>
              <a:custGeom>
                <a:avLst/>
                <a:gdLst>
                  <a:gd name="T0" fmla="*/ 0 w 1527"/>
                  <a:gd name="T1" fmla="*/ 563 h 1439"/>
                  <a:gd name="T2" fmla="*/ 415 w 1527"/>
                  <a:gd name="T3" fmla="*/ 601 h 1439"/>
                  <a:gd name="T4" fmla="*/ 472 w 1527"/>
                  <a:gd name="T5" fmla="*/ 0 h 1439"/>
                  <a:gd name="T6" fmla="*/ 803 w 1527"/>
                  <a:gd name="T7" fmla="*/ 19 h 1439"/>
                  <a:gd name="T8" fmla="*/ 791 w 1527"/>
                  <a:gd name="T9" fmla="*/ 277 h 1439"/>
                  <a:gd name="T10" fmla="*/ 824 w 1527"/>
                  <a:gd name="T11" fmla="*/ 304 h 1439"/>
                  <a:gd name="T12" fmla="*/ 854 w 1527"/>
                  <a:gd name="T13" fmla="*/ 304 h 1439"/>
                  <a:gd name="T14" fmla="*/ 879 w 1527"/>
                  <a:gd name="T15" fmla="*/ 329 h 1439"/>
                  <a:gd name="T16" fmla="*/ 928 w 1527"/>
                  <a:gd name="T17" fmla="*/ 340 h 1439"/>
                  <a:gd name="T18" fmla="*/ 1029 w 1527"/>
                  <a:gd name="T19" fmla="*/ 384 h 1439"/>
                  <a:gd name="T20" fmla="*/ 1046 w 1527"/>
                  <a:gd name="T21" fmla="*/ 365 h 1439"/>
                  <a:gd name="T22" fmla="*/ 1111 w 1527"/>
                  <a:gd name="T23" fmla="*/ 403 h 1439"/>
                  <a:gd name="T24" fmla="*/ 1196 w 1527"/>
                  <a:gd name="T25" fmla="*/ 401 h 1439"/>
                  <a:gd name="T26" fmla="*/ 1255 w 1527"/>
                  <a:gd name="T27" fmla="*/ 384 h 1439"/>
                  <a:gd name="T28" fmla="*/ 1337 w 1527"/>
                  <a:gd name="T29" fmla="*/ 369 h 1439"/>
                  <a:gd name="T30" fmla="*/ 1411 w 1527"/>
                  <a:gd name="T31" fmla="*/ 409 h 1439"/>
                  <a:gd name="T32" fmla="*/ 1423 w 1527"/>
                  <a:gd name="T33" fmla="*/ 422 h 1439"/>
                  <a:gd name="T34" fmla="*/ 1463 w 1527"/>
                  <a:gd name="T35" fmla="*/ 422 h 1439"/>
                  <a:gd name="T36" fmla="*/ 1470 w 1527"/>
                  <a:gd name="T37" fmla="*/ 635 h 1439"/>
                  <a:gd name="T38" fmla="*/ 1527 w 1527"/>
                  <a:gd name="T39" fmla="*/ 739 h 1439"/>
                  <a:gd name="T40" fmla="*/ 1506 w 1527"/>
                  <a:gd name="T41" fmla="*/ 821 h 1439"/>
                  <a:gd name="T42" fmla="*/ 1510 w 1527"/>
                  <a:gd name="T43" fmla="*/ 889 h 1439"/>
                  <a:gd name="T44" fmla="*/ 1485 w 1527"/>
                  <a:gd name="T45" fmla="*/ 924 h 1439"/>
                  <a:gd name="T46" fmla="*/ 1495 w 1527"/>
                  <a:gd name="T47" fmla="*/ 935 h 1439"/>
                  <a:gd name="T48" fmla="*/ 1432 w 1527"/>
                  <a:gd name="T49" fmla="*/ 954 h 1439"/>
                  <a:gd name="T50" fmla="*/ 1383 w 1527"/>
                  <a:gd name="T51" fmla="*/ 960 h 1439"/>
                  <a:gd name="T52" fmla="*/ 1392 w 1527"/>
                  <a:gd name="T53" fmla="*/ 924 h 1439"/>
                  <a:gd name="T54" fmla="*/ 1366 w 1527"/>
                  <a:gd name="T55" fmla="*/ 945 h 1439"/>
                  <a:gd name="T56" fmla="*/ 1367 w 1527"/>
                  <a:gd name="T57" fmla="*/ 986 h 1439"/>
                  <a:gd name="T58" fmla="*/ 1333 w 1527"/>
                  <a:gd name="T59" fmla="*/ 1030 h 1439"/>
                  <a:gd name="T60" fmla="*/ 1153 w 1527"/>
                  <a:gd name="T61" fmla="*/ 1121 h 1439"/>
                  <a:gd name="T62" fmla="*/ 1096 w 1527"/>
                  <a:gd name="T63" fmla="*/ 1180 h 1439"/>
                  <a:gd name="T64" fmla="*/ 1042 w 1527"/>
                  <a:gd name="T65" fmla="*/ 1308 h 1439"/>
                  <a:gd name="T66" fmla="*/ 1086 w 1527"/>
                  <a:gd name="T67" fmla="*/ 1439 h 1439"/>
                  <a:gd name="T68" fmla="*/ 1044 w 1527"/>
                  <a:gd name="T69" fmla="*/ 1439 h 1439"/>
                  <a:gd name="T70" fmla="*/ 848 w 1527"/>
                  <a:gd name="T71" fmla="*/ 1370 h 1439"/>
                  <a:gd name="T72" fmla="*/ 827 w 1527"/>
                  <a:gd name="T73" fmla="*/ 1313 h 1439"/>
                  <a:gd name="T74" fmla="*/ 807 w 1527"/>
                  <a:gd name="T75" fmla="*/ 1289 h 1439"/>
                  <a:gd name="T76" fmla="*/ 801 w 1527"/>
                  <a:gd name="T77" fmla="*/ 1213 h 1439"/>
                  <a:gd name="T78" fmla="*/ 763 w 1527"/>
                  <a:gd name="T79" fmla="*/ 1186 h 1439"/>
                  <a:gd name="T80" fmla="*/ 658 w 1527"/>
                  <a:gd name="T81" fmla="*/ 984 h 1439"/>
                  <a:gd name="T82" fmla="*/ 607 w 1527"/>
                  <a:gd name="T83" fmla="*/ 946 h 1439"/>
                  <a:gd name="T84" fmla="*/ 592 w 1527"/>
                  <a:gd name="T85" fmla="*/ 914 h 1439"/>
                  <a:gd name="T86" fmla="*/ 438 w 1527"/>
                  <a:gd name="T87" fmla="*/ 907 h 1439"/>
                  <a:gd name="T88" fmla="*/ 356 w 1527"/>
                  <a:gd name="T89" fmla="*/ 1002 h 1439"/>
                  <a:gd name="T90" fmla="*/ 217 w 1527"/>
                  <a:gd name="T91" fmla="*/ 903 h 1439"/>
                  <a:gd name="T92" fmla="*/ 175 w 1527"/>
                  <a:gd name="T93" fmla="*/ 766 h 1439"/>
                  <a:gd name="T94" fmla="*/ 42 w 1527"/>
                  <a:gd name="T95" fmla="*/ 639 h 1439"/>
                  <a:gd name="T96" fmla="*/ 27 w 1527"/>
                  <a:gd name="T97" fmla="*/ 597 h 1439"/>
                  <a:gd name="T98" fmla="*/ 8 w 1527"/>
                  <a:gd name="T99" fmla="*/ 591 h 1439"/>
                  <a:gd name="T100" fmla="*/ 0 w 1527"/>
                  <a:gd name="T101" fmla="*/ 563 h 1439"/>
                  <a:gd name="T102" fmla="*/ 0 w 1527"/>
                  <a:gd name="T103" fmla="*/ 563 h 1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527" h="1439">
                    <a:moveTo>
                      <a:pt x="0" y="563"/>
                    </a:moveTo>
                    <a:lnTo>
                      <a:pt x="415" y="601"/>
                    </a:lnTo>
                    <a:lnTo>
                      <a:pt x="472" y="0"/>
                    </a:lnTo>
                    <a:lnTo>
                      <a:pt x="803" y="19"/>
                    </a:lnTo>
                    <a:lnTo>
                      <a:pt x="791" y="277"/>
                    </a:lnTo>
                    <a:lnTo>
                      <a:pt x="824" y="304"/>
                    </a:lnTo>
                    <a:lnTo>
                      <a:pt x="854" y="304"/>
                    </a:lnTo>
                    <a:lnTo>
                      <a:pt x="879" y="329"/>
                    </a:lnTo>
                    <a:lnTo>
                      <a:pt x="928" y="340"/>
                    </a:lnTo>
                    <a:lnTo>
                      <a:pt x="1029" y="384"/>
                    </a:lnTo>
                    <a:lnTo>
                      <a:pt x="1046" y="365"/>
                    </a:lnTo>
                    <a:lnTo>
                      <a:pt x="1111" y="403"/>
                    </a:lnTo>
                    <a:lnTo>
                      <a:pt x="1196" y="401"/>
                    </a:lnTo>
                    <a:lnTo>
                      <a:pt x="1255" y="384"/>
                    </a:lnTo>
                    <a:lnTo>
                      <a:pt x="1337" y="369"/>
                    </a:lnTo>
                    <a:lnTo>
                      <a:pt x="1411" y="409"/>
                    </a:lnTo>
                    <a:lnTo>
                      <a:pt x="1423" y="422"/>
                    </a:lnTo>
                    <a:lnTo>
                      <a:pt x="1463" y="422"/>
                    </a:lnTo>
                    <a:lnTo>
                      <a:pt x="1470" y="635"/>
                    </a:lnTo>
                    <a:lnTo>
                      <a:pt x="1527" y="739"/>
                    </a:lnTo>
                    <a:lnTo>
                      <a:pt x="1506" y="821"/>
                    </a:lnTo>
                    <a:lnTo>
                      <a:pt x="1510" y="889"/>
                    </a:lnTo>
                    <a:lnTo>
                      <a:pt x="1485" y="924"/>
                    </a:lnTo>
                    <a:lnTo>
                      <a:pt x="1495" y="935"/>
                    </a:lnTo>
                    <a:lnTo>
                      <a:pt x="1432" y="954"/>
                    </a:lnTo>
                    <a:lnTo>
                      <a:pt x="1383" y="960"/>
                    </a:lnTo>
                    <a:lnTo>
                      <a:pt x="1392" y="924"/>
                    </a:lnTo>
                    <a:lnTo>
                      <a:pt x="1366" y="945"/>
                    </a:lnTo>
                    <a:lnTo>
                      <a:pt x="1367" y="986"/>
                    </a:lnTo>
                    <a:lnTo>
                      <a:pt x="1333" y="1030"/>
                    </a:lnTo>
                    <a:lnTo>
                      <a:pt x="1153" y="1121"/>
                    </a:lnTo>
                    <a:lnTo>
                      <a:pt x="1096" y="1180"/>
                    </a:lnTo>
                    <a:lnTo>
                      <a:pt x="1042" y="1308"/>
                    </a:lnTo>
                    <a:lnTo>
                      <a:pt x="1086" y="1439"/>
                    </a:lnTo>
                    <a:lnTo>
                      <a:pt x="1044" y="1439"/>
                    </a:lnTo>
                    <a:lnTo>
                      <a:pt x="848" y="1370"/>
                    </a:lnTo>
                    <a:lnTo>
                      <a:pt x="827" y="1313"/>
                    </a:lnTo>
                    <a:lnTo>
                      <a:pt x="807" y="1289"/>
                    </a:lnTo>
                    <a:lnTo>
                      <a:pt x="801" y="1213"/>
                    </a:lnTo>
                    <a:lnTo>
                      <a:pt x="763" y="1186"/>
                    </a:lnTo>
                    <a:lnTo>
                      <a:pt x="658" y="984"/>
                    </a:lnTo>
                    <a:lnTo>
                      <a:pt x="607" y="946"/>
                    </a:lnTo>
                    <a:lnTo>
                      <a:pt x="592" y="914"/>
                    </a:lnTo>
                    <a:lnTo>
                      <a:pt x="438" y="907"/>
                    </a:lnTo>
                    <a:lnTo>
                      <a:pt x="356" y="1002"/>
                    </a:lnTo>
                    <a:lnTo>
                      <a:pt x="217" y="903"/>
                    </a:lnTo>
                    <a:lnTo>
                      <a:pt x="175" y="766"/>
                    </a:lnTo>
                    <a:lnTo>
                      <a:pt x="42" y="639"/>
                    </a:lnTo>
                    <a:lnTo>
                      <a:pt x="27" y="597"/>
                    </a:lnTo>
                    <a:lnTo>
                      <a:pt x="8" y="591"/>
                    </a:lnTo>
                    <a:lnTo>
                      <a:pt x="0" y="563"/>
                    </a:lnTo>
                    <a:lnTo>
                      <a:pt x="0" y="563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3" name="Freeform 1127"/>
              <p:cNvSpPr>
                <a:spLocks/>
              </p:cNvSpPr>
              <p:nvPr/>
            </p:nvSpPr>
            <p:spPr bwMode="auto">
              <a:xfrm>
                <a:off x="3921125" y="1671638"/>
                <a:ext cx="733425" cy="450850"/>
              </a:xfrm>
              <a:custGeom>
                <a:avLst/>
                <a:gdLst>
                  <a:gd name="T0" fmla="*/ 38 w 718"/>
                  <a:gd name="T1" fmla="*/ 0 h 441"/>
                  <a:gd name="T2" fmla="*/ 663 w 718"/>
                  <a:gd name="T3" fmla="*/ 32 h 441"/>
                  <a:gd name="T4" fmla="*/ 667 w 718"/>
                  <a:gd name="T5" fmla="*/ 142 h 441"/>
                  <a:gd name="T6" fmla="*/ 696 w 718"/>
                  <a:gd name="T7" fmla="*/ 234 h 441"/>
                  <a:gd name="T8" fmla="*/ 699 w 718"/>
                  <a:gd name="T9" fmla="*/ 348 h 441"/>
                  <a:gd name="T10" fmla="*/ 718 w 718"/>
                  <a:gd name="T11" fmla="*/ 441 h 441"/>
                  <a:gd name="T12" fmla="*/ 340 w 718"/>
                  <a:gd name="T13" fmla="*/ 429 h 441"/>
                  <a:gd name="T14" fmla="*/ 0 w 718"/>
                  <a:gd name="T15" fmla="*/ 405 h 441"/>
                  <a:gd name="T16" fmla="*/ 38 w 718"/>
                  <a:gd name="T17" fmla="*/ 0 h 441"/>
                  <a:gd name="T18" fmla="*/ 38 w 718"/>
                  <a:gd name="T1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18" h="441">
                    <a:moveTo>
                      <a:pt x="38" y="0"/>
                    </a:moveTo>
                    <a:lnTo>
                      <a:pt x="663" y="32"/>
                    </a:lnTo>
                    <a:lnTo>
                      <a:pt x="667" y="142"/>
                    </a:lnTo>
                    <a:lnTo>
                      <a:pt x="696" y="234"/>
                    </a:lnTo>
                    <a:lnTo>
                      <a:pt x="699" y="348"/>
                    </a:lnTo>
                    <a:lnTo>
                      <a:pt x="718" y="441"/>
                    </a:lnTo>
                    <a:lnTo>
                      <a:pt x="340" y="429"/>
                    </a:lnTo>
                    <a:lnTo>
                      <a:pt x="0" y="405"/>
                    </a:lnTo>
                    <a:lnTo>
                      <a:pt x="38" y="0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B6D1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4" name="Freeform 1128"/>
              <p:cNvSpPr>
                <a:spLocks/>
              </p:cNvSpPr>
              <p:nvPr/>
            </p:nvSpPr>
            <p:spPr bwMode="auto">
              <a:xfrm>
                <a:off x="3883025" y="2085976"/>
                <a:ext cx="782637" cy="515937"/>
              </a:xfrm>
              <a:custGeom>
                <a:avLst/>
                <a:gdLst>
                  <a:gd name="T0" fmla="*/ 38 w 768"/>
                  <a:gd name="T1" fmla="*/ 0 h 502"/>
                  <a:gd name="T2" fmla="*/ 378 w 768"/>
                  <a:gd name="T3" fmla="*/ 24 h 502"/>
                  <a:gd name="T4" fmla="*/ 756 w 768"/>
                  <a:gd name="T5" fmla="*/ 36 h 502"/>
                  <a:gd name="T6" fmla="*/ 732 w 768"/>
                  <a:gd name="T7" fmla="*/ 83 h 502"/>
                  <a:gd name="T8" fmla="*/ 768 w 768"/>
                  <a:gd name="T9" fmla="*/ 118 h 502"/>
                  <a:gd name="T10" fmla="*/ 766 w 768"/>
                  <a:gd name="T11" fmla="*/ 365 h 502"/>
                  <a:gd name="T12" fmla="*/ 751 w 768"/>
                  <a:gd name="T13" fmla="*/ 363 h 502"/>
                  <a:gd name="T14" fmla="*/ 753 w 768"/>
                  <a:gd name="T15" fmla="*/ 395 h 502"/>
                  <a:gd name="T16" fmla="*/ 764 w 768"/>
                  <a:gd name="T17" fmla="*/ 420 h 502"/>
                  <a:gd name="T18" fmla="*/ 756 w 768"/>
                  <a:gd name="T19" fmla="*/ 443 h 502"/>
                  <a:gd name="T20" fmla="*/ 764 w 768"/>
                  <a:gd name="T21" fmla="*/ 502 h 502"/>
                  <a:gd name="T22" fmla="*/ 747 w 768"/>
                  <a:gd name="T23" fmla="*/ 496 h 502"/>
                  <a:gd name="T24" fmla="*/ 728 w 768"/>
                  <a:gd name="T25" fmla="*/ 473 h 502"/>
                  <a:gd name="T26" fmla="*/ 659 w 768"/>
                  <a:gd name="T27" fmla="*/ 450 h 502"/>
                  <a:gd name="T28" fmla="*/ 593 w 768"/>
                  <a:gd name="T29" fmla="*/ 454 h 502"/>
                  <a:gd name="T30" fmla="*/ 555 w 768"/>
                  <a:gd name="T31" fmla="*/ 426 h 502"/>
                  <a:gd name="T32" fmla="*/ 0 w 768"/>
                  <a:gd name="T33" fmla="*/ 393 h 502"/>
                  <a:gd name="T34" fmla="*/ 38 w 768"/>
                  <a:gd name="T35" fmla="*/ 0 h 502"/>
                  <a:gd name="T36" fmla="*/ 38 w 768"/>
                  <a:gd name="T37" fmla="*/ 0 h 5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68" h="502">
                    <a:moveTo>
                      <a:pt x="38" y="0"/>
                    </a:moveTo>
                    <a:lnTo>
                      <a:pt x="378" y="24"/>
                    </a:lnTo>
                    <a:lnTo>
                      <a:pt x="756" y="36"/>
                    </a:lnTo>
                    <a:lnTo>
                      <a:pt x="732" y="83"/>
                    </a:lnTo>
                    <a:lnTo>
                      <a:pt x="768" y="118"/>
                    </a:lnTo>
                    <a:lnTo>
                      <a:pt x="766" y="365"/>
                    </a:lnTo>
                    <a:lnTo>
                      <a:pt x="751" y="363"/>
                    </a:lnTo>
                    <a:lnTo>
                      <a:pt x="753" y="395"/>
                    </a:lnTo>
                    <a:lnTo>
                      <a:pt x="764" y="420"/>
                    </a:lnTo>
                    <a:lnTo>
                      <a:pt x="756" y="443"/>
                    </a:lnTo>
                    <a:lnTo>
                      <a:pt x="764" y="502"/>
                    </a:lnTo>
                    <a:lnTo>
                      <a:pt x="747" y="496"/>
                    </a:lnTo>
                    <a:lnTo>
                      <a:pt x="728" y="473"/>
                    </a:lnTo>
                    <a:lnTo>
                      <a:pt x="659" y="450"/>
                    </a:lnTo>
                    <a:lnTo>
                      <a:pt x="593" y="454"/>
                    </a:lnTo>
                    <a:lnTo>
                      <a:pt x="555" y="426"/>
                    </a:lnTo>
                    <a:lnTo>
                      <a:pt x="0" y="393"/>
                    </a:lnTo>
                    <a:lnTo>
                      <a:pt x="38" y="0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5" name="Freeform 1129"/>
              <p:cNvSpPr>
                <a:spLocks/>
              </p:cNvSpPr>
              <p:nvPr/>
            </p:nvSpPr>
            <p:spPr bwMode="auto">
              <a:xfrm>
                <a:off x="3860800" y="2490788"/>
                <a:ext cx="914400" cy="455613"/>
              </a:xfrm>
              <a:custGeom>
                <a:avLst/>
                <a:gdLst>
                  <a:gd name="T0" fmla="*/ 25 w 901"/>
                  <a:gd name="T1" fmla="*/ 0 h 439"/>
                  <a:gd name="T2" fmla="*/ 580 w 901"/>
                  <a:gd name="T3" fmla="*/ 33 h 439"/>
                  <a:gd name="T4" fmla="*/ 618 w 901"/>
                  <a:gd name="T5" fmla="*/ 61 h 439"/>
                  <a:gd name="T6" fmla="*/ 684 w 901"/>
                  <a:gd name="T7" fmla="*/ 57 h 439"/>
                  <a:gd name="T8" fmla="*/ 753 w 901"/>
                  <a:gd name="T9" fmla="*/ 80 h 439"/>
                  <a:gd name="T10" fmla="*/ 772 w 901"/>
                  <a:gd name="T11" fmla="*/ 103 h 439"/>
                  <a:gd name="T12" fmla="*/ 789 w 901"/>
                  <a:gd name="T13" fmla="*/ 109 h 439"/>
                  <a:gd name="T14" fmla="*/ 819 w 901"/>
                  <a:gd name="T15" fmla="*/ 192 h 439"/>
                  <a:gd name="T16" fmla="*/ 819 w 901"/>
                  <a:gd name="T17" fmla="*/ 217 h 439"/>
                  <a:gd name="T18" fmla="*/ 840 w 901"/>
                  <a:gd name="T19" fmla="*/ 257 h 439"/>
                  <a:gd name="T20" fmla="*/ 850 w 901"/>
                  <a:gd name="T21" fmla="*/ 320 h 439"/>
                  <a:gd name="T22" fmla="*/ 844 w 901"/>
                  <a:gd name="T23" fmla="*/ 339 h 439"/>
                  <a:gd name="T24" fmla="*/ 857 w 901"/>
                  <a:gd name="T25" fmla="*/ 359 h 439"/>
                  <a:gd name="T26" fmla="*/ 901 w 901"/>
                  <a:gd name="T27" fmla="*/ 439 h 439"/>
                  <a:gd name="T28" fmla="*/ 500 w 901"/>
                  <a:gd name="T29" fmla="*/ 435 h 439"/>
                  <a:gd name="T30" fmla="*/ 198 w 901"/>
                  <a:gd name="T31" fmla="*/ 418 h 439"/>
                  <a:gd name="T32" fmla="*/ 205 w 901"/>
                  <a:gd name="T33" fmla="*/ 285 h 439"/>
                  <a:gd name="T34" fmla="*/ 0 w 901"/>
                  <a:gd name="T35" fmla="*/ 268 h 439"/>
                  <a:gd name="T36" fmla="*/ 25 w 901"/>
                  <a:gd name="T37" fmla="*/ 0 h 439"/>
                  <a:gd name="T38" fmla="*/ 25 w 901"/>
                  <a:gd name="T39" fmla="*/ 0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01" h="439">
                    <a:moveTo>
                      <a:pt x="25" y="0"/>
                    </a:moveTo>
                    <a:lnTo>
                      <a:pt x="580" y="33"/>
                    </a:lnTo>
                    <a:lnTo>
                      <a:pt x="618" y="61"/>
                    </a:lnTo>
                    <a:lnTo>
                      <a:pt x="684" y="57"/>
                    </a:lnTo>
                    <a:lnTo>
                      <a:pt x="753" y="80"/>
                    </a:lnTo>
                    <a:lnTo>
                      <a:pt x="772" y="103"/>
                    </a:lnTo>
                    <a:lnTo>
                      <a:pt x="789" y="109"/>
                    </a:lnTo>
                    <a:lnTo>
                      <a:pt x="819" y="192"/>
                    </a:lnTo>
                    <a:lnTo>
                      <a:pt x="819" y="217"/>
                    </a:lnTo>
                    <a:lnTo>
                      <a:pt x="840" y="257"/>
                    </a:lnTo>
                    <a:lnTo>
                      <a:pt x="850" y="320"/>
                    </a:lnTo>
                    <a:lnTo>
                      <a:pt x="844" y="339"/>
                    </a:lnTo>
                    <a:lnTo>
                      <a:pt x="857" y="359"/>
                    </a:lnTo>
                    <a:lnTo>
                      <a:pt x="901" y="439"/>
                    </a:lnTo>
                    <a:lnTo>
                      <a:pt x="500" y="435"/>
                    </a:lnTo>
                    <a:lnTo>
                      <a:pt x="198" y="418"/>
                    </a:lnTo>
                    <a:lnTo>
                      <a:pt x="205" y="285"/>
                    </a:lnTo>
                    <a:lnTo>
                      <a:pt x="0" y="268"/>
                    </a:lnTo>
                    <a:lnTo>
                      <a:pt x="25" y="0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E2F1E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6" name="Freeform 1130"/>
              <p:cNvSpPr>
                <a:spLocks/>
              </p:cNvSpPr>
              <p:nvPr/>
            </p:nvSpPr>
            <p:spPr bwMode="auto">
              <a:xfrm>
                <a:off x="4035425" y="2925763"/>
                <a:ext cx="822325" cy="436563"/>
              </a:xfrm>
              <a:custGeom>
                <a:avLst/>
                <a:gdLst>
                  <a:gd name="T0" fmla="*/ 29 w 812"/>
                  <a:gd name="T1" fmla="*/ 0 h 426"/>
                  <a:gd name="T2" fmla="*/ 331 w 812"/>
                  <a:gd name="T3" fmla="*/ 17 h 426"/>
                  <a:gd name="T4" fmla="*/ 732 w 812"/>
                  <a:gd name="T5" fmla="*/ 21 h 426"/>
                  <a:gd name="T6" fmla="*/ 755 w 812"/>
                  <a:gd name="T7" fmla="*/ 40 h 426"/>
                  <a:gd name="T8" fmla="*/ 766 w 812"/>
                  <a:gd name="T9" fmla="*/ 36 h 426"/>
                  <a:gd name="T10" fmla="*/ 782 w 812"/>
                  <a:gd name="T11" fmla="*/ 57 h 426"/>
                  <a:gd name="T12" fmla="*/ 768 w 812"/>
                  <a:gd name="T13" fmla="*/ 57 h 426"/>
                  <a:gd name="T14" fmla="*/ 755 w 812"/>
                  <a:gd name="T15" fmla="*/ 86 h 426"/>
                  <a:gd name="T16" fmla="*/ 787 w 812"/>
                  <a:gd name="T17" fmla="*/ 132 h 426"/>
                  <a:gd name="T18" fmla="*/ 812 w 812"/>
                  <a:gd name="T19" fmla="*/ 137 h 426"/>
                  <a:gd name="T20" fmla="*/ 808 w 812"/>
                  <a:gd name="T21" fmla="*/ 424 h 426"/>
                  <a:gd name="T22" fmla="*/ 464 w 812"/>
                  <a:gd name="T23" fmla="*/ 426 h 426"/>
                  <a:gd name="T24" fmla="*/ 0 w 812"/>
                  <a:gd name="T25" fmla="*/ 405 h 426"/>
                  <a:gd name="T26" fmla="*/ 29 w 812"/>
                  <a:gd name="T27" fmla="*/ 0 h 426"/>
                  <a:gd name="T28" fmla="*/ 29 w 812"/>
                  <a:gd name="T29" fmla="*/ 0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12" h="426">
                    <a:moveTo>
                      <a:pt x="29" y="0"/>
                    </a:moveTo>
                    <a:lnTo>
                      <a:pt x="331" y="17"/>
                    </a:lnTo>
                    <a:lnTo>
                      <a:pt x="732" y="21"/>
                    </a:lnTo>
                    <a:lnTo>
                      <a:pt x="755" y="40"/>
                    </a:lnTo>
                    <a:lnTo>
                      <a:pt x="766" y="36"/>
                    </a:lnTo>
                    <a:lnTo>
                      <a:pt x="782" y="57"/>
                    </a:lnTo>
                    <a:lnTo>
                      <a:pt x="768" y="57"/>
                    </a:lnTo>
                    <a:lnTo>
                      <a:pt x="755" y="86"/>
                    </a:lnTo>
                    <a:lnTo>
                      <a:pt x="787" y="132"/>
                    </a:lnTo>
                    <a:lnTo>
                      <a:pt x="812" y="137"/>
                    </a:lnTo>
                    <a:lnTo>
                      <a:pt x="808" y="424"/>
                    </a:lnTo>
                    <a:lnTo>
                      <a:pt x="464" y="426"/>
                    </a:lnTo>
                    <a:lnTo>
                      <a:pt x="0" y="405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7" name="Freeform 1131"/>
              <p:cNvSpPr>
                <a:spLocks/>
              </p:cNvSpPr>
              <p:nvPr/>
            </p:nvSpPr>
            <p:spPr bwMode="auto">
              <a:xfrm>
                <a:off x="3917950" y="3335337"/>
                <a:ext cx="958850" cy="490538"/>
              </a:xfrm>
              <a:custGeom>
                <a:avLst/>
                <a:gdLst>
                  <a:gd name="T0" fmla="*/ 6 w 943"/>
                  <a:gd name="T1" fmla="*/ 0 h 479"/>
                  <a:gd name="T2" fmla="*/ 110 w 943"/>
                  <a:gd name="T3" fmla="*/ 7 h 479"/>
                  <a:gd name="T4" fmla="*/ 574 w 943"/>
                  <a:gd name="T5" fmla="*/ 28 h 479"/>
                  <a:gd name="T6" fmla="*/ 918 w 943"/>
                  <a:gd name="T7" fmla="*/ 26 h 479"/>
                  <a:gd name="T8" fmla="*/ 922 w 943"/>
                  <a:gd name="T9" fmla="*/ 97 h 479"/>
                  <a:gd name="T10" fmla="*/ 943 w 943"/>
                  <a:gd name="T11" fmla="*/ 247 h 479"/>
                  <a:gd name="T12" fmla="*/ 939 w 943"/>
                  <a:gd name="T13" fmla="*/ 479 h 479"/>
                  <a:gd name="T14" fmla="*/ 865 w 943"/>
                  <a:gd name="T15" fmla="*/ 439 h 479"/>
                  <a:gd name="T16" fmla="*/ 783 w 943"/>
                  <a:gd name="T17" fmla="*/ 454 h 479"/>
                  <a:gd name="T18" fmla="*/ 724 w 943"/>
                  <a:gd name="T19" fmla="*/ 471 h 479"/>
                  <a:gd name="T20" fmla="*/ 639 w 943"/>
                  <a:gd name="T21" fmla="*/ 473 h 479"/>
                  <a:gd name="T22" fmla="*/ 574 w 943"/>
                  <a:gd name="T23" fmla="*/ 435 h 479"/>
                  <a:gd name="T24" fmla="*/ 557 w 943"/>
                  <a:gd name="T25" fmla="*/ 454 h 479"/>
                  <a:gd name="T26" fmla="*/ 456 w 943"/>
                  <a:gd name="T27" fmla="*/ 410 h 479"/>
                  <a:gd name="T28" fmla="*/ 407 w 943"/>
                  <a:gd name="T29" fmla="*/ 399 h 479"/>
                  <a:gd name="T30" fmla="*/ 382 w 943"/>
                  <a:gd name="T31" fmla="*/ 376 h 479"/>
                  <a:gd name="T32" fmla="*/ 352 w 943"/>
                  <a:gd name="T33" fmla="*/ 374 h 479"/>
                  <a:gd name="T34" fmla="*/ 319 w 943"/>
                  <a:gd name="T35" fmla="*/ 347 h 479"/>
                  <a:gd name="T36" fmla="*/ 331 w 943"/>
                  <a:gd name="T37" fmla="*/ 89 h 479"/>
                  <a:gd name="T38" fmla="*/ 0 w 943"/>
                  <a:gd name="T39" fmla="*/ 70 h 479"/>
                  <a:gd name="T40" fmla="*/ 6 w 943"/>
                  <a:gd name="T41" fmla="*/ 0 h 479"/>
                  <a:gd name="T42" fmla="*/ 6 w 943"/>
                  <a:gd name="T43" fmla="*/ 0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43" h="479">
                    <a:moveTo>
                      <a:pt x="6" y="0"/>
                    </a:moveTo>
                    <a:lnTo>
                      <a:pt x="110" y="7"/>
                    </a:lnTo>
                    <a:lnTo>
                      <a:pt x="574" y="28"/>
                    </a:lnTo>
                    <a:lnTo>
                      <a:pt x="918" y="26"/>
                    </a:lnTo>
                    <a:lnTo>
                      <a:pt x="922" y="97"/>
                    </a:lnTo>
                    <a:lnTo>
                      <a:pt x="943" y="247"/>
                    </a:lnTo>
                    <a:lnTo>
                      <a:pt x="939" y="479"/>
                    </a:lnTo>
                    <a:lnTo>
                      <a:pt x="865" y="439"/>
                    </a:lnTo>
                    <a:lnTo>
                      <a:pt x="783" y="454"/>
                    </a:lnTo>
                    <a:lnTo>
                      <a:pt x="724" y="471"/>
                    </a:lnTo>
                    <a:lnTo>
                      <a:pt x="639" y="473"/>
                    </a:lnTo>
                    <a:lnTo>
                      <a:pt x="574" y="435"/>
                    </a:lnTo>
                    <a:lnTo>
                      <a:pt x="557" y="454"/>
                    </a:lnTo>
                    <a:lnTo>
                      <a:pt x="456" y="410"/>
                    </a:lnTo>
                    <a:lnTo>
                      <a:pt x="407" y="399"/>
                    </a:lnTo>
                    <a:lnTo>
                      <a:pt x="382" y="376"/>
                    </a:lnTo>
                    <a:lnTo>
                      <a:pt x="352" y="374"/>
                    </a:lnTo>
                    <a:lnTo>
                      <a:pt x="319" y="347"/>
                    </a:lnTo>
                    <a:lnTo>
                      <a:pt x="331" y="89"/>
                    </a:lnTo>
                    <a:lnTo>
                      <a:pt x="0" y="7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1CD52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8" name="Freeform 1132"/>
              <p:cNvSpPr>
                <a:spLocks/>
              </p:cNvSpPr>
              <p:nvPr/>
            </p:nvSpPr>
            <p:spPr bwMode="auto">
              <a:xfrm>
                <a:off x="4597400" y="1668463"/>
                <a:ext cx="725487" cy="798513"/>
              </a:xfrm>
              <a:custGeom>
                <a:avLst/>
                <a:gdLst>
                  <a:gd name="T0" fmla="*/ 4 w 711"/>
                  <a:gd name="T1" fmla="*/ 146 h 774"/>
                  <a:gd name="T2" fmla="*/ 33 w 711"/>
                  <a:gd name="T3" fmla="*/ 238 h 774"/>
                  <a:gd name="T4" fmla="*/ 36 w 711"/>
                  <a:gd name="T5" fmla="*/ 352 h 774"/>
                  <a:gd name="T6" fmla="*/ 55 w 711"/>
                  <a:gd name="T7" fmla="*/ 445 h 774"/>
                  <a:gd name="T8" fmla="*/ 31 w 711"/>
                  <a:gd name="T9" fmla="*/ 492 h 774"/>
                  <a:gd name="T10" fmla="*/ 67 w 711"/>
                  <a:gd name="T11" fmla="*/ 527 h 774"/>
                  <a:gd name="T12" fmla="*/ 65 w 711"/>
                  <a:gd name="T13" fmla="*/ 774 h 774"/>
                  <a:gd name="T14" fmla="*/ 584 w 711"/>
                  <a:gd name="T15" fmla="*/ 764 h 774"/>
                  <a:gd name="T16" fmla="*/ 576 w 711"/>
                  <a:gd name="T17" fmla="*/ 715 h 774"/>
                  <a:gd name="T18" fmla="*/ 519 w 711"/>
                  <a:gd name="T19" fmla="*/ 673 h 774"/>
                  <a:gd name="T20" fmla="*/ 493 w 711"/>
                  <a:gd name="T21" fmla="*/ 643 h 774"/>
                  <a:gd name="T22" fmla="*/ 422 w 711"/>
                  <a:gd name="T23" fmla="*/ 599 h 774"/>
                  <a:gd name="T24" fmla="*/ 424 w 711"/>
                  <a:gd name="T25" fmla="*/ 529 h 774"/>
                  <a:gd name="T26" fmla="*/ 409 w 711"/>
                  <a:gd name="T27" fmla="*/ 481 h 774"/>
                  <a:gd name="T28" fmla="*/ 466 w 711"/>
                  <a:gd name="T29" fmla="*/ 413 h 774"/>
                  <a:gd name="T30" fmla="*/ 462 w 711"/>
                  <a:gd name="T31" fmla="*/ 344 h 774"/>
                  <a:gd name="T32" fmla="*/ 557 w 711"/>
                  <a:gd name="T33" fmla="*/ 274 h 774"/>
                  <a:gd name="T34" fmla="*/ 580 w 711"/>
                  <a:gd name="T35" fmla="*/ 234 h 774"/>
                  <a:gd name="T36" fmla="*/ 711 w 711"/>
                  <a:gd name="T37" fmla="*/ 165 h 774"/>
                  <a:gd name="T38" fmla="*/ 652 w 711"/>
                  <a:gd name="T39" fmla="*/ 141 h 774"/>
                  <a:gd name="T40" fmla="*/ 601 w 711"/>
                  <a:gd name="T41" fmla="*/ 146 h 774"/>
                  <a:gd name="T42" fmla="*/ 590 w 711"/>
                  <a:gd name="T43" fmla="*/ 127 h 774"/>
                  <a:gd name="T44" fmla="*/ 495 w 711"/>
                  <a:gd name="T45" fmla="*/ 126 h 774"/>
                  <a:gd name="T46" fmla="*/ 432 w 711"/>
                  <a:gd name="T47" fmla="*/ 107 h 774"/>
                  <a:gd name="T48" fmla="*/ 301 w 711"/>
                  <a:gd name="T49" fmla="*/ 93 h 774"/>
                  <a:gd name="T50" fmla="*/ 282 w 711"/>
                  <a:gd name="T51" fmla="*/ 70 h 774"/>
                  <a:gd name="T52" fmla="*/ 228 w 711"/>
                  <a:gd name="T53" fmla="*/ 50 h 774"/>
                  <a:gd name="T54" fmla="*/ 219 w 711"/>
                  <a:gd name="T55" fmla="*/ 0 h 774"/>
                  <a:gd name="T56" fmla="*/ 187 w 711"/>
                  <a:gd name="T57" fmla="*/ 0 h 774"/>
                  <a:gd name="T58" fmla="*/ 187 w 711"/>
                  <a:gd name="T59" fmla="*/ 36 h 774"/>
                  <a:gd name="T60" fmla="*/ 0 w 711"/>
                  <a:gd name="T61" fmla="*/ 36 h 774"/>
                  <a:gd name="T62" fmla="*/ 4 w 711"/>
                  <a:gd name="T63" fmla="*/ 146 h 774"/>
                  <a:gd name="T64" fmla="*/ 4 w 711"/>
                  <a:gd name="T65" fmla="*/ 146 h 7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11" h="774">
                    <a:moveTo>
                      <a:pt x="4" y="146"/>
                    </a:moveTo>
                    <a:lnTo>
                      <a:pt x="33" y="238"/>
                    </a:lnTo>
                    <a:lnTo>
                      <a:pt x="36" y="352"/>
                    </a:lnTo>
                    <a:lnTo>
                      <a:pt x="55" y="445"/>
                    </a:lnTo>
                    <a:lnTo>
                      <a:pt x="31" y="492"/>
                    </a:lnTo>
                    <a:lnTo>
                      <a:pt x="67" y="527"/>
                    </a:lnTo>
                    <a:lnTo>
                      <a:pt x="65" y="774"/>
                    </a:lnTo>
                    <a:lnTo>
                      <a:pt x="584" y="764"/>
                    </a:lnTo>
                    <a:lnTo>
                      <a:pt x="576" y="715"/>
                    </a:lnTo>
                    <a:lnTo>
                      <a:pt x="519" y="673"/>
                    </a:lnTo>
                    <a:lnTo>
                      <a:pt x="493" y="643"/>
                    </a:lnTo>
                    <a:lnTo>
                      <a:pt x="422" y="599"/>
                    </a:lnTo>
                    <a:lnTo>
                      <a:pt x="424" y="529"/>
                    </a:lnTo>
                    <a:lnTo>
                      <a:pt x="409" y="481"/>
                    </a:lnTo>
                    <a:lnTo>
                      <a:pt x="466" y="413"/>
                    </a:lnTo>
                    <a:lnTo>
                      <a:pt x="462" y="344"/>
                    </a:lnTo>
                    <a:lnTo>
                      <a:pt x="557" y="274"/>
                    </a:lnTo>
                    <a:lnTo>
                      <a:pt x="580" y="234"/>
                    </a:lnTo>
                    <a:lnTo>
                      <a:pt x="711" y="165"/>
                    </a:lnTo>
                    <a:lnTo>
                      <a:pt x="652" y="141"/>
                    </a:lnTo>
                    <a:lnTo>
                      <a:pt x="601" y="146"/>
                    </a:lnTo>
                    <a:lnTo>
                      <a:pt x="590" y="127"/>
                    </a:lnTo>
                    <a:lnTo>
                      <a:pt x="495" y="126"/>
                    </a:lnTo>
                    <a:lnTo>
                      <a:pt x="432" y="107"/>
                    </a:lnTo>
                    <a:lnTo>
                      <a:pt x="301" y="93"/>
                    </a:lnTo>
                    <a:lnTo>
                      <a:pt x="282" y="70"/>
                    </a:lnTo>
                    <a:lnTo>
                      <a:pt x="228" y="50"/>
                    </a:lnTo>
                    <a:lnTo>
                      <a:pt x="219" y="0"/>
                    </a:lnTo>
                    <a:lnTo>
                      <a:pt x="187" y="0"/>
                    </a:lnTo>
                    <a:lnTo>
                      <a:pt x="187" y="36"/>
                    </a:lnTo>
                    <a:lnTo>
                      <a:pt x="0" y="36"/>
                    </a:lnTo>
                    <a:lnTo>
                      <a:pt x="4" y="146"/>
                    </a:lnTo>
                    <a:lnTo>
                      <a:pt x="4" y="146"/>
                    </a:lnTo>
                    <a:close/>
                  </a:path>
                </a:pathLst>
              </a:custGeom>
              <a:solidFill>
                <a:srgbClr val="5598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49" name="Freeform 1133"/>
              <p:cNvSpPr>
                <a:spLocks/>
              </p:cNvSpPr>
              <p:nvPr/>
            </p:nvSpPr>
            <p:spPr bwMode="auto">
              <a:xfrm>
                <a:off x="4651376" y="2454276"/>
                <a:ext cx="660400" cy="431800"/>
              </a:xfrm>
              <a:custGeom>
                <a:avLst/>
                <a:gdLst>
                  <a:gd name="T0" fmla="*/ 2 w 652"/>
                  <a:gd name="T1" fmla="*/ 40 h 420"/>
                  <a:gd name="T2" fmla="*/ 13 w 652"/>
                  <a:gd name="T3" fmla="*/ 65 h 420"/>
                  <a:gd name="T4" fmla="*/ 5 w 652"/>
                  <a:gd name="T5" fmla="*/ 88 h 420"/>
                  <a:gd name="T6" fmla="*/ 13 w 652"/>
                  <a:gd name="T7" fmla="*/ 147 h 420"/>
                  <a:gd name="T8" fmla="*/ 43 w 652"/>
                  <a:gd name="T9" fmla="*/ 230 h 420"/>
                  <a:gd name="T10" fmla="*/ 43 w 652"/>
                  <a:gd name="T11" fmla="*/ 255 h 420"/>
                  <a:gd name="T12" fmla="*/ 64 w 652"/>
                  <a:gd name="T13" fmla="*/ 295 h 420"/>
                  <a:gd name="T14" fmla="*/ 74 w 652"/>
                  <a:gd name="T15" fmla="*/ 358 h 420"/>
                  <a:gd name="T16" fmla="*/ 68 w 652"/>
                  <a:gd name="T17" fmla="*/ 377 h 420"/>
                  <a:gd name="T18" fmla="*/ 81 w 652"/>
                  <a:gd name="T19" fmla="*/ 397 h 420"/>
                  <a:gd name="T20" fmla="*/ 504 w 652"/>
                  <a:gd name="T21" fmla="*/ 388 h 420"/>
                  <a:gd name="T22" fmla="*/ 534 w 652"/>
                  <a:gd name="T23" fmla="*/ 420 h 420"/>
                  <a:gd name="T24" fmla="*/ 578 w 652"/>
                  <a:gd name="T25" fmla="*/ 325 h 420"/>
                  <a:gd name="T26" fmla="*/ 564 w 652"/>
                  <a:gd name="T27" fmla="*/ 289 h 420"/>
                  <a:gd name="T28" fmla="*/ 639 w 652"/>
                  <a:gd name="T29" fmla="*/ 232 h 420"/>
                  <a:gd name="T30" fmla="*/ 652 w 652"/>
                  <a:gd name="T31" fmla="*/ 190 h 420"/>
                  <a:gd name="T32" fmla="*/ 599 w 652"/>
                  <a:gd name="T33" fmla="*/ 129 h 420"/>
                  <a:gd name="T34" fmla="*/ 545 w 652"/>
                  <a:gd name="T35" fmla="*/ 67 h 420"/>
                  <a:gd name="T36" fmla="*/ 534 w 652"/>
                  <a:gd name="T37" fmla="*/ 0 h 420"/>
                  <a:gd name="T38" fmla="*/ 15 w 652"/>
                  <a:gd name="T39" fmla="*/ 10 h 420"/>
                  <a:gd name="T40" fmla="*/ 0 w 652"/>
                  <a:gd name="T41" fmla="*/ 8 h 420"/>
                  <a:gd name="T42" fmla="*/ 2 w 652"/>
                  <a:gd name="T43" fmla="*/ 40 h 420"/>
                  <a:gd name="T44" fmla="*/ 2 w 652"/>
                  <a:gd name="T45" fmla="*/ 4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52" h="420">
                    <a:moveTo>
                      <a:pt x="2" y="40"/>
                    </a:moveTo>
                    <a:lnTo>
                      <a:pt x="13" y="65"/>
                    </a:lnTo>
                    <a:lnTo>
                      <a:pt x="5" y="88"/>
                    </a:lnTo>
                    <a:lnTo>
                      <a:pt x="13" y="147"/>
                    </a:lnTo>
                    <a:lnTo>
                      <a:pt x="43" y="230"/>
                    </a:lnTo>
                    <a:lnTo>
                      <a:pt x="43" y="255"/>
                    </a:lnTo>
                    <a:lnTo>
                      <a:pt x="64" y="295"/>
                    </a:lnTo>
                    <a:lnTo>
                      <a:pt x="74" y="358"/>
                    </a:lnTo>
                    <a:lnTo>
                      <a:pt x="68" y="377"/>
                    </a:lnTo>
                    <a:lnTo>
                      <a:pt x="81" y="397"/>
                    </a:lnTo>
                    <a:lnTo>
                      <a:pt x="504" y="388"/>
                    </a:lnTo>
                    <a:lnTo>
                      <a:pt x="534" y="420"/>
                    </a:lnTo>
                    <a:lnTo>
                      <a:pt x="578" y="325"/>
                    </a:lnTo>
                    <a:lnTo>
                      <a:pt x="564" y="289"/>
                    </a:lnTo>
                    <a:lnTo>
                      <a:pt x="639" y="232"/>
                    </a:lnTo>
                    <a:lnTo>
                      <a:pt x="652" y="190"/>
                    </a:lnTo>
                    <a:lnTo>
                      <a:pt x="599" y="129"/>
                    </a:lnTo>
                    <a:lnTo>
                      <a:pt x="545" y="67"/>
                    </a:lnTo>
                    <a:lnTo>
                      <a:pt x="534" y="0"/>
                    </a:lnTo>
                    <a:lnTo>
                      <a:pt x="15" y="10"/>
                    </a:lnTo>
                    <a:lnTo>
                      <a:pt x="0" y="8"/>
                    </a:lnTo>
                    <a:lnTo>
                      <a:pt x="2" y="40"/>
                    </a:lnTo>
                    <a:lnTo>
                      <a:pt x="2" y="40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50" name="Freeform 1134"/>
              <p:cNvSpPr>
                <a:spLocks/>
              </p:cNvSpPr>
              <p:nvPr/>
            </p:nvSpPr>
            <p:spPr bwMode="auto">
              <a:xfrm>
                <a:off x="4733926" y="2851151"/>
                <a:ext cx="738187" cy="636587"/>
              </a:xfrm>
              <a:custGeom>
                <a:avLst/>
                <a:gdLst>
                  <a:gd name="T0" fmla="*/ 44 w 727"/>
                  <a:gd name="T1" fmla="*/ 89 h 616"/>
                  <a:gd name="T2" fmla="*/ 67 w 727"/>
                  <a:gd name="T3" fmla="*/ 108 h 616"/>
                  <a:gd name="T4" fmla="*/ 78 w 727"/>
                  <a:gd name="T5" fmla="*/ 104 h 616"/>
                  <a:gd name="T6" fmla="*/ 94 w 727"/>
                  <a:gd name="T7" fmla="*/ 125 h 616"/>
                  <a:gd name="T8" fmla="*/ 80 w 727"/>
                  <a:gd name="T9" fmla="*/ 125 h 616"/>
                  <a:gd name="T10" fmla="*/ 67 w 727"/>
                  <a:gd name="T11" fmla="*/ 154 h 616"/>
                  <a:gd name="T12" fmla="*/ 99 w 727"/>
                  <a:gd name="T13" fmla="*/ 200 h 616"/>
                  <a:gd name="T14" fmla="*/ 124 w 727"/>
                  <a:gd name="T15" fmla="*/ 205 h 616"/>
                  <a:gd name="T16" fmla="*/ 120 w 727"/>
                  <a:gd name="T17" fmla="*/ 492 h 616"/>
                  <a:gd name="T18" fmla="*/ 124 w 727"/>
                  <a:gd name="T19" fmla="*/ 563 h 616"/>
                  <a:gd name="T20" fmla="*/ 607 w 727"/>
                  <a:gd name="T21" fmla="*/ 547 h 616"/>
                  <a:gd name="T22" fmla="*/ 613 w 727"/>
                  <a:gd name="T23" fmla="*/ 589 h 616"/>
                  <a:gd name="T24" fmla="*/ 592 w 727"/>
                  <a:gd name="T25" fmla="*/ 616 h 616"/>
                  <a:gd name="T26" fmla="*/ 666 w 727"/>
                  <a:gd name="T27" fmla="*/ 612 h 616"/>
                  <a:gd name="T28" fmla="*/ 679 w 727"/>
                  <a:gd name="T29" fmla="*/ 589 h 616"/>
                  <a:gd name="T30" fmla="*/ 679 w 727"/>
                  <a:gd name="T31" fmla="*/ 563 h 616"/>
                  <a:gd name="T32" fmla="*/ 698 w 727"/>
                  <a:gd name="T33" fmla="*/ 544 h 616"/>
                  <a:gd name="T34" fmla="*/ 702 w 727"/>
                  <a:gd name="T35" fmla="*/ 523 h 616"/>
                  <a:gd name="T36" fmla="*/ 721 w 727"/>
                  <a:gd name="T37" fmla="*/ 521 h 616"/>
                  <a:gd name="T38" fmla="*/ 727 w 727"/>
                  <a:gd name="T39" fmla="*/ 479 h 616"/>
                  <a:gd name="T40" fmla="*/ 700 w 727"/>
                  <a:gd name="T41" fmla="*/ 473 h 616"/>
                  <a:gd name="T42" fmla="*/ 683 w 727"/>
                  <a:gd name="T43" fmla="*/ 443 h 616"/>
                  <a:gd name="T44" fmla="*/ 656 w 727"/>
                  <a:gd name="T45" fmla="*/ 369 h 616"/>
                  <a:gd name="T46" fmla="*/ 626 w 727"/>
                  <a:gd name="T47" fmla="*/ 359 h 616"/>
                  <a:gd name="T48" fmla="*/ 592 w 727"/>
                  <a:gd name="T49" fmla="*/ 331 h 616"/>
                  <a:gd name="T50" fmla="*/ 578 w 727"/>
                  <a:gd name="T51" fmla="*/ 293 h 616"/>
                  <a:gd name="T52" fmla="*/ 599 w 727"/>
                  <a:gd name="T53" fmla="*/ 234 h 616"/>
                  <a:gd name="T54" fmla="*/ 582 w 727"/>
                  <a:gd name="T55" fmla="*/ 222 h 616"/>
                  <a:gd name="T56" fmla="*/ 540 w 727"/>
                  <a:gd name="T57" fmla="*/ 222 h 616"/>
                  <a:gd name="T58" fmla="*/ 531 w 727"/>
                  <a:gd name="T59" fmla="*/ 186 h 616"/>
                  <a:gd name="T60" fmla="*/ 462 w 727"/>
                  <a:gd name="T61" fmla="*/ 114 h 616"/>
                  <a:gd name="T62" fmla="*/ 445 w 727"/>
                  <a:gd name="T63" fmla="*/ 55 h 616"/>
                  <a:gd name="T64" fmla="*/ 453 w 727"/>
                  <a:gd name="T65" fmla="*/ 32 h 616"/>
                  <a:gd name="T66" fmla="*/ 423 w 727"/>
                  <a:gd name="T67" fmla="*/ 0 h 616"/>
                  <a:gd name="T68" fmla="*/ 0 w 727"/>
                  <a:gd name="T69" fmla="*/ 9 h 616"/>
                  <a:gd name="T70" fmla="*/ 44 w 727"/>
                  <a:gd name="T71" fmla="*/ 89 h 616"/>
                  <a:gd name="T72" fmla="*/ 44 w 727"/>
                  <a:gd name="T73" fmla="*/ 89 h 6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27" h="616">
                    <a:moveTo>
                      <a:pt x="44" y="89"/>
                    </a:moveTo>
                    <a:lnTo>
                      <a:pt x="67" y="108"/>
                    </a:lnTo>
                    <a:lnTo>
                      <a:pt x="78" y="104"/>
                    </a:lnTo>
                    <a:lnTo>
                      <a:pt x="94" y="125"/>
                    </a:lnTo>
                    <a:lnTo>
                      <a:pt x="80" y="125"/>
                    </a:lnTo>
                    <a:lnTo>
                      <a:pt x="67" y="154"/>
                    </a:lnTo>
                    <a:lnTo>
                      <a:pt x="99" y="200"/>
                    </a:lnTo>
                    <a:lnTo>
                      <a:pt x="124" y="205"/>
                    </a:lnTo>
                    <a:lnTo>
                      <a:pt x="120" y="492"/>
                    </a:lnTo>
                    <a:lnTo>
                      <a:pt x="124" y="563"/>
                    </a:lnTo>
                    <a:lnTo>
                      <a:pt x="607" y="547"/>
                    </a:lnTo>
                    <a:lnTo>
                      <a:pt x="613" y="589"/>
                    </a:lnTo>
                    <a:lnTo>
                      <a:pt x="592" y="616"/>
                    </a:lnTo>
                    <a:lnTo>
                      <a:pt x="666" y="612"/>
                    </a:lnTo>
                    <a:lnTo>
                      <a:pt x="679" y="589"/>
                    </a:lnTo>
                    <a:lnTo>
                      <a:pt x="679" y="563"/>
                    </a:lnTo>
                    <a:lnTo>
                      <a:pt x="698" y="544"/>
                    </a:lnTo>
                    <a:lnTo>
                      <a:pt x="702" y="523"/>
                    </a:lnTo>
                    <a:lnTo>
                      <a:pt x="721" y="521"/>
                    </a:lnTo>
                    <a:lnTo>
                      <a:pt x="727" y="479"/>
                    </a:lnTo>
                    <a:lnTo>
                      <a:pt x="700" y="473"/>
                    </a:lnTo>
                    <a:lnTo>
                      <a:pt x="683" y="443"/>
                    </a:lnTo>
                    <a:lnTo>
                      <a:pt x="656" y="369"/>
                    </a:lnTo>
                    <a:lnTo>
                      <a:pt x="626" y="359"/>
                    </a:lnTo>
                    <a:lnTo>
                      <a:pt x="592" y="331"/>
                    </a:lnTo>
                    <a:lnTo>
                      <a:pt x="578" y="293"/>
                    </a:lnTo>
                    <a:lnTo>
                      <a:pt x="599" y="234"/>
                    </a:lnTo>
                    <a:lnTo>
                      <a:pt x="582" y="222"/>
                    </a:lnTo>
                    <a:lnTo>
                      <a:pt x="540" y="222"/>
                    </a:lnTo>
                    <a:lnTo>
                      <a:pt x="531" y="186"/>
                    </a:lnTo>
                    <a:lnTo>
                      <a:pt x="462" y="114"/>
                    </a:lnTo>
                    <a:lnTo>
                      <a:pt x="445" y="55"/>
                    </a:lnTo>
                    <a:lnTo>
                      <a:pt x="453" y="32"/>
                    </a:lnTo>
                    <a:lnTo>
                      <a:pt x="423" y="0"/>
                    </a:lnTo>
                    <a:lnTo>
                      <a:pt x="0" y="9"/>
                    </a:lnTo>
                    <a:lnTo>
                      <a:pt x="44" y="89"/>
                    </a:lnTo>
                    <a:lnTo>
                      <a:pt x="44" y="89"/>
                    </a:lnTo>
                    <a:close/>
                  </a:path>
                </a:pathLst>
              </a:custGeom>
              <a:solidFill>
                <a:srgbClr val="E2F1E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151" name="Freeform 1135"/>
              <p:cNvSpPr>
                <a:spLocks/>
              </p:cNvSpPr>
              <p:nvPr/>
            </p:nvSpPr>
            <p:spPr bwMode="auto">
              <a:xfrm>
                <a:off x="4857751" y="3419475"/>
                <a:ext cx="558800" cy="495300"/>
              </a:xfrm>
              <a:custGeom>
                <a:avLst/>
                <a:gdLst>
                  <a:gd name="T0" fmla="*/ 21 w 551"/>
                  <a:gd name="T1" fmla="*/ 166 h 481"/>
                  <a:gd name="T2" fmla="*/ 17 w 551"/>
                  <a:gd name="T3" fmla="*/ 398 h 481"/>
                  <a:gd name="T4" fmla="*/ 29 w 551"/>
                  <a:gd name="T5" fmla="*/ 411 h 481"/>
                  <a:gd name="T6" fmla="*/ 69 w 551"/>
                  <a:gd name="T7" fmla="*/ 411 h 481"/>
                  <a:gd name="T8" fmla="*/ 70 w 551"/>
                  <a:gd name="T9" fmla="*/ 481 h 481"/>
                  <a:gd name="T10" fmla="*/ 397 w 551"/>
                  <a:gd name="T11" fmla="*/ 477 h 481"/>
                  <a:gd name="T12" fmla="*/ 392 w 551"/>
                  <a:gd name="T13" fmla="*/ 405 h 481"/>
                  <a:gd name="T14" fmla="*/ 418 w 551"/>
                  <a:gd name="T15" fmla="*/ 325 h 481"/>
                  <a:gd name="T16" fmla="*/ 460 w 551"/>
                  <a:gd name="T17" fmla="*/ 270 h 481"/>
                  <a:gd name="T18" fmla="*/ 456 w 551"/>
                  <a:gd name="T19" fmla="*/ 255 h 481"/>
                  <a:gd name="T20" fmla="*/ 487 w 551"/>
                  <a:gd name="T21" fmla="*/ 204 h 481"/>
                  <a:gd name="T22" fmla="*/ 504 w 551"/>
                  <a:gd name="T23" fmla="*/ 149 h 481"/>
                  <a:gd name="T24" fmla="*/ 498 w 551"/>
                  <a:gd name="T25" fmla="*/ 145 h 481"/>
                  <a:gd name="T26" fmla="*/ 525 w 551"/>
                  <a:gd name="T27" fmla="*/ 124 h 481"/>
                  <a:gd name="T28" fmla="*/ 551 w 551"/>
                  <a:gd name="T29" fmla="*/ 76 h 481"/>
                  <a:gd name="T30" fmla="*/ 542 w 551"/>
                  <a:gd name="T31" fmla="*/ 65 h 481"/>
                  <a:gd name="T32" fmla="*/ 468 w 551"/>
                  <a:gd name="T33" fmla="*/ 69 h 481"/>
                  <a:gd name="T34" fmla="*/ 489 w 551"/>
                  <a:gd name="T35" fmla="*/ 42 h 481"/>
                  <a:gd name="T36" fmla="*/ 483 w 551"/>
                  <a:gd name="T37" fmla="*/ 0 h 481"/>
                  <a:gd name="T38" fmla="*/ 0 w 551"/>
                  <a:gd name="T39" fmla="*/ 16 h 481"/>
                  <a:gd name="T40" fmla="*/ 21 w 551"/>
                  <a:gd name="T41" fmla="*/ 166 h 481"/>
                  <a:gd name="T42" fmla="*/ 21 w 551"/>
                  <a:gd name="T43" fmla="*/ 166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51" h="481">
                    <a:moveTo>
                      <a:pt x="21" y="166"/>
                    </a:moveTo>
                    <a:lnTo>
                      <a:pt x="17" y="398"/>
                    </a:lnTo>
                    <a:lnTo>
                      <a:pt x="29" y="411"/>
                    </a:lnTo>
                    <a:lnTo>
                      <a:pt x="69" y="411"/>
                    </a:lnTo>
                    <a:lnTo>
                      <a:pt x="70" y="481"/>
                    </a:lnTo>
                    <a:lnTo>
                      <a:pt x="397" y="477"/>
                    </a:lnTo>
                    <a:lnTo>
                      <a:pt x="392" y="405"/>
                    </a:lnTo>
                    <a:lnTo>
                      <a:pt x="418" y="325"/>
                    </a:lnTo>
                    <a:lnTo>
                      <a:pt x="460" y="270"/>
                    </a:lnTo>
                    <a:lnTo>
                      <a:pt x="456" y="255"/>
                    </a:lnTo>
                    <a:lnTo>
                      <a:pt x="487" y="204"/>
                    </a:lnTo>
                    <a:lnTo>
                      <a:pt x="504" y="149"/>
                    </a:lnTo>
                    <a:lnTo>
                      <a:pt x="498" y="145"/>
                    </a:lnTo>
                    <a:lnTo>
                      <a:pt x="525" y="124"/>
                    </a:lnTo>
                    <a:lnTo>
                      <a:pt x="551" y="76"/>
                    </a:lnTo>
                    <a:lnTo>
                      <a:pt x="542" y="65"/>
                    </a:lnTo>
                    <a:lnTo>
                      <a:pt x="468" y="69"/>
                    </a:lnTo>
                    <a:lnTo>
                      <a:pt x="489" y="42"/>
                    </a:lnTo>
                    <a:lnTo>
                      <a:pt x="483" y="0"/>
                    </a:lnTo>
                    <a:lnTo>
                      <a:pt x="0" y="16"/>
                    </a:lnTo>
                    <a:lnTo>
                      <a:pt x="21" y="166"/>
                    </a:lnTo>
                    <a:lnTo>
                      <a:pt x="21" y="166"/>
                    </a:lnTo>
                    <a:close/>
                  </a:path>
                </a:pathLst>
              </a:custGeom>
              <a:solidFill>
                <a:srgbClr val="B7D3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75" name="Freeform 1136"/>
              <p:cNvSpPr>
                <a:spLocks/>
              </p:cNvSpPr>
              <p:nvPr/>
            </p:nvSpPr>
            <p:spPr bwMode="auto">
              <a:xfrm>
                <a:off x="4930776" y="3910012"/>
                <a:ext cx="635000" cy="544513"/>
              </a:xfrm>
              <a:custGeom>
                <a:avLst/>
                <a:gdLst>
                  <a:gd name="T0" fmla="*/ 0 w 624"/>
                  <a:gd name="T1" fmla="*/ 4 h 529"/>
                  <a:gd name="T2" fmla="*/ 6 w 624"/>
                  <a:gd name="T3" fmla="*/ 147 h 529"/>
                  <a:gd name="T4" fmla="*/ 63 w 624"/>
                  <a:gd name="T5" fmla="*/ 251 h 529"/>
                  <a:gd name="T6" fmla="*/ 42 w 624"/>
                  <a:gd name="T7" fmla="*/ 333 h 529"/>
                  <a:gd name="T8" fmla="*/ 46 w 624"/>
                  <a:gd name="T9" fmla="*/ 401 h 529"/>
                  <a:gd name="T10" fmla="*/ 21 w 624"/>
                  <a:gd name="T11" fmla="*/ 436 h 529"/>
                  <a:gd name="T12" fmla="*/ 31 w 624"/>
                  <a:gd name="T13" fmla="*/ 447 h 529"/>
                  <a:gd name="T14" fmla="*/ 114 w 624"/>
                  <a:gd name="T15" fmla="*/ 438 h 529"/>
                  <a:gd name="T16" fmla="*/ 217 w 624"/>
                  <a:gd name="T17" fmla="*/ 464 h 529"/>
                  <a:gd name="T18" fmla="*/ 251 w 624"/>
                  <a:gd name="T19" fmla="*/ 438 h 529"/>
                  <a:gd name="T20" fmla="*/ 352 w 624"/>
                  <a:gd name="T21" fmla="*/ 479 h 529"/>
                  <a:gd name="T22" fmla="*/ 360 w 624"/>
                  <a:gd name="T23" fmla="*/ 502 h 529"/>
                  <a:gd name="T24" fmla="*/ 398 w 624"/>
                  <a:gd name="T25" fmla="*/ 519 h 529"/>
                  <a:gd name="T26" fmla="*/ 419 w 624"/>
                  <a:gd name="T27" fmla="*/ 498 h 529"/>
                  <a:gd name="T28" fmla="*/ 466 w 624"/>
                  <a:gd name="T29" fmla="*/ 517 h 529"/>
                  <a:gd name="T30" fmla="*/ 497 w 624"/>
                  <a:gd name="T31" fmla="*/ 502 h 529"/>
                  <a:gd name="T32" fmla="*/ 491 w 624"/>
                  <a:gd name="T33" fmla="*/ 472 h 529"/>
                  <a:gd name="T34" fmla="*/ 573 w 624"/>
                  <a:gd name="T35" fmla="*/ 498 h 529"/>
                  <a:gd name="T36" fmla="*/ 569 w 624"/>
                  <a:gd name="T37" fmla="*/ 529 h 529"/>
                  <a:gd name="T38" fmla="*/ 624 w 624"/>
                  <a:gd name="T39" fmla="*/ 491 h 529"/>
                  <a:gd name="T40" fmla="*/ 575 w 624"/>
                  <a:gd name="T41" fmla="*/ 485 h 529"/>
                  <a:gd name="T42" fmla="*/ 538 w 624"/>
                  <a:gd name="T43" fmla="*/ 445 h 529"/>
                  <a:gd name="T44" fmla="*/ 584 w 624"/>
                  <a:gd name="T45" fmla="*/ 396 h 529"/>
                  <a:gd name="T46" fmla="*/ 584 w 624"/>
                  <a:gd name="T47" fmla="*/ 367 h 529"/>
                  <a:gd name="T48" fmla="*/ 533 w 624"/>
                  <a:gd name="T49" fmla="*/ 409 h 529"/>
                  <a:gd name="T50" fmla="*/ 508 w 624"/>
                  <a:gd name="T51" fmla="*/ 396 h 529"/>
                  <a:gd name="T52" fmla="*/ 529 w 624"/>
                  <a:gd name="T53" fmla="*/ 373 h 529"/>
                  <a:gd name="T54" fmla="*/ 472 w 624"/>
                  <a:gd name="T55" fmla="*/ 390 h 529"/>
                  <a:gd name="T56" fmla="*/ 436 w 624"/>
                  <a:gd name="T57" fmla="*/ 375 h 529"/>
                  <a:gd name="T58" fmla="*/ 445 w 624"/>
                  <a:gd name="T59" fmla="*/ 350 h 529"/>
                  <a:gd name="T60" fmla="*/ 542 w 624"/>
                  <a:gd name="T61" fmla="*/ 367 h 529"/>
                  <a:gd name="T62" fmla="*/ 504 w 624"/>
                  <a:gd name="T63" fmla="*/ 305 h 529"/>
                  <a:gd name="T64" fmla="*/ 510 w 624"/>
                  <a:gd name="T65" fmla="*/ 259 h 529"/>
                  <a:gd name="T66" fmla="*/ 289 w 624"/>
                  <a:gd name="T67" fmla="*/ 268 h 529"/>
                  <a:gd name="T68" fmla="*/ 316 w 624"/>
                  <a:gd name="T69" fmla="*/ 170 h 529"/>
                  <a:gd name="T70" fmla="*/ 354 w 624"/>
                  <a:gd name="T71" fmla="*/ 120 h 529"/>
                  <a:gd name="T72" fmla="*/ 343 w 624"/>
                  <a:gd name="T73" fmla="*/ 107 h 529"/>
                  <a:gd name="T74" fmla="*/ 327 w 624"/>
                  <a:gd name="T75" fmla="*/ 0 h 529"/>
                  <a:gd name="T76" fmla="*/ 0 w 624"/>
                  <a:gd name="T77" fmla="*/ 4 h 529"/>
                  <a:gd name="T78" fmla="*/ 0 w 624"/>
                  <a:gd name="T79" fmla="*/ 4 h 529"/>
                  <a:gd name="T80" fmla="*/ 0 w 624"/>
                  <a:gd name="T81" fmla="*/ 4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624" h="529">
                    <a:moveTo>
                      <a:pt x="0" y="4"/>
                    </a:moveTo>
                    <a:lnTo>
                      <a:pt x="6" y="147"/>
                    </a:lnTo>
                    <a:lnTo>
                      <a:pt x="63" y="251"/>
                    </a:lnTo>
                    <a:lnTo>
                      <a:pt x="42" y="333"/>
                    </a:lnTo>
                    <a:lnTo>
                      <a:pt x="46" y="401"/>
                    </a:lnTo>
                    <a:lnTo>
                      <a:pt x="21" y="436"/>
                    </a:lnTo>
                    <a:lnTo>
                      <a:pt x="31" y="447"/>
                    </a:lnTo>
                    <a:lnTo>
                      <a:pt x="114" y="438"/>
                    </a:lnTo>
                    <a:lnTo>
                      <a:pt x="217" y="464"/>
                    </a:lnTo>
                    <a:lnTo>
                      <a:pt x="251" y="438"/>
                    </a:lnTo>
                    <a:lnTo>
                      <a:pt x="352" y="479"/>
                    </a:lnTo>
                    <a:lnTo>
                      <a:pt x="360" y="502"/>
                    </a:lnTo>
                    <a:lnTo>
                      <a:pt x="398" y="519"/>
                    </a:lnTo>
                    <a:lnTo>
                      <a:pt x="419" y="498"/>
                    </a:lnTo>
                    <a:lnTo>
                      <a:pt x="466" y="517"/>
                    </a:lnTo>
                    <a:lnTo>
                      <a:pt x="497" y="502"/>
                    </a:lnTo>
                    <a:lnTo>
                      <a:pt x="491" y="472"/>
                    </a:lnTo>
                    <a:lnTo>
                      <a:pt x="573" y="498"/>
                    </a:lnTo>
                    <a:lnTo>
                      <a:pt x="569" y="529"/>
                    </a:lnTo>
                    <a:lnTo>
                      <a:pt x="624" y="491"/>
                    </a:lnTo>
                    <a:lnTo>
                      <a:pt x="575" y="485"/>
                    </a:lnTo>
                    <a:lnTo>
                      <a:pt x="538" y="445"/>
                    </a:lnTo>
                    <a:lnTo>
                      <a:pt x="584" y="396"/>
                    </a:lnTo>
                    <a:lnTo>
                      <a:pt x="584" y="367"/>
                    </a:lnTo>
                    <a:lnTo>
                      <a:pt x="533" y="409"/>
                    </a:lnTo>
                    <a:lnTo>
                      <a:pt x="508" y="396"/>
                    </a:lnTo>
                    <a:lnTo>
                      <a:pt x="529" y="373"/>
                    </a:lnTo>
                    <a:lnTo>
                      <a:pt x="472" y="390"/>
                    </a:lnTo>
                    <a:lnTo>
                      <a:pt x="436" y="375"/>
                    </a:lnTo>
                    <a:lnTo>
                      <a:pt x="445" y="350"/>
                    </a:lnTo>
                    <a:lnTo>
                      <a:pt x="542" y="367"/>
                    </a:lnTo>
                    <a:lnTo>
                      <a:pt x="504" y="305"/>
                    </a:lnTo>
                    <a:lnTo>
                      <a:pt x="510" y="259"/>
                    </a:lnTo>
                    <a:lnTo>
                      <a:pt x="289" y="268"/>
                    </a:lnTo>
                    <a:lnTo>
                      <a:pt x="316" y="170"/>
                    </a:lnTo>
                    <a:lnTo>
                      <a:pt x="354" y="120"/>
                    </a:lnTo>
                    <a:lnTo>
                      <a:pt x="343" y="107"/>
                    </a:lnTo>
                    <a:lnTo>
                      <a:pt x="327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76" name="Freeform 1137"/>
              <p:cNvSpPr>
                <a:spLocks/>
              </p:cNvSpPr>
              <p:nvPr/>
            </p:nvSpPr>
            <p:spPr bwMode="auto">
              <a:xfrm>
                <a:off x="5251451" y="1889126"/>
                <a:ext cx="631825" cy="317500"/>
              </a:xfrm>
              <a:custGeom>
                <a:avLst/>
                <a:gdLst>
                  <a:gd name="T0" fmla="*/ 224 w 622"/>
                  <a:gd name="T1" fmla="*/ 203 h 310"/>
                  <a:gd name="T2" fmla="*/ 232 w 622"/>
                  <a:gd name="T3" fmla="*/ 222 h 310"/>
                  <a:gd name="T4" fmla="*/ 253 w 622"/>
                  <a:gd name="T5" fmla="*/ 228 h 310"/>
                  <a:gd name="T6" fmla="*/ 283 w 622"/>
                  <a:gd name="T7" fmla="*/ 310 h 310"/>
                  <a:gd name="T8" fmla="*/ 338 w 622"/>
                  <a:gd name="T9" fmla="*/ 197 h 310"/>
                  <a:gd name="T10" fmla="*/ 367 w 622"/>
                  <a:gd name="T11" fmla="*/ 201 h 310"/>
                  <a:gd name="T12" fmla="*/ 403 w 622"/>
                  <a:gd name="T13" fmla="*/ 184 h 310"/>
                  <a:gd name="T14" fmla="*/ 462 w 622"/>
                  <a:gd name="T15" fmla="*/ 184 h 310"/>
                  <a:gd name="T16" fmla="*/ 483 w 622"/>
                  <a:gd name="T17" fmla="*/ 158 h 310"/>
                  <a:gd name="T18" fmla="*/ 599 w 622"/>
                  <a:gd name="T19" fmla="*/ 161 h 310"/>
                  <a:gd name="T20" fmla="*/ 622 w 622"/>
                  <a:gd name="T21" fmla="*/ 144 h 310"/>
                  <a:gd name="T22" fmla="*/ 584 w 622"/>
                  <a:gd name="T23" fmla="*/ 101 h 310"/>
                  <a:gd name="T24" fmla="*/ 513 w 622"/>
                  <a:gd name="T25" fmla="*/ 102 h 310"/>
                  <a:gd name="T26" fmla="*/ 456 w 622"/>
                  <a:gd name="T27" fmla="*/ 95 h 310"/>
                  <a:gd name="T28" fmla="*/ 384 w 622"/>
                  <a:gd name="T29" fmla="*/ 95 h 310"/>
                  <a:gd name="T30" fmla="*/ 359 w 622"/>
                  <a:gd name="T31" fmla="*/ 131 h 310"/>
                  <a:gd name="T32" fmla="*/ 323 w 622"/>
                  <a:gd name="T33" fmla="*/ 110 h 310"/>
                  <a:gd name="T34" fmla="*/ 285 w 622"/>
                  <a:gd name="T35" fmla="*/ 114 h 310"/>
                  <a:gd name="T36" fmla="*/ 272 w 622"/>
                  <a:gd name="T37" fmla="*/ 76 h 310"/>
                  <a:gd name="T38" fmla="*/ 190 w 622"/>
                  <a:gd name="T39" fmla="*/ 70 h 310"/>
                  <a:gd name="T40" fmla="*/ 181 w 622"/>
                  <a:gd name="T41" fmla="*/ 57 h 310"/>
                  <a:gd name="T42" fmla="*/ 217 w 622"/>
                  <a:gd name="T43" fmla="*/ 17 h 310"/>
                  <a:gd name="T44" fmla="*/ 247 w 622"/>
                  <a:gd name="T45" fmla="*/ 15 h 310"/>
                  <a:gd name="T46" fmla="*/ 217 w 622"/>
                  <a:gd name="T47" fmla="*/ 0 h 310"/>
                  <a:gd name="T48" fmla="*/ 171 w 622"/>
                  <a:gd name="T49" fmla="*/ 11 h 310"/>
                  <a:gd name="T50" fmla="*/ 95 w 622"/>
                  <a:gd name="T51" fmla="*/ 87 h 310"/>
                  <a:gd name="T52" fmla="*/ 57 w 622"/>
                  <a:gd name="T53" fmla="*/ 95 h 310"/>
                  <a:gd name="T54" fmla="*/ 0 w 622"/>
                  <a:gd name="T55" fmla="*/ 133 h 310"/>
                  <a:gd name="T56" fmla="*/ 224 w 622"/>
                  <a:gd name="T57" fmla="*/ 203 h 310"/>
                  <a:gd name="T58" fmla="*/ 224 w 622"/>
                  <a:gd name="T59" fmla="*/ 203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22" h="310">
                    <a:moveTo>
                      <a:pt x="224" y="203"/>
                    </a:moveTo>
                    <a:lnTo>
                      <a:pt x="232" y="222"/>
                    </a:lnTo>
                    <a:lnTo>
                      <a:pt x="253" y="228"/>
                    </a:lnTo>
                    <a:lnTo>
                      <a:pt x="283" y="310"/>
                    </a:lnTo>
                    <a:lnTo>
                      <a:pt x="338" y="197"/>
                    </a:lnTo>
                    <a:lnTo>
                      <a:pt x="367" y="201"/>
                    </a:lnTo>
                    <a:lnTo>
                      <a:pt x="403" y="184"/>
                    </a:lnTo>
                    <a:lnTo>
                      <a:pt x="462" y="184"/>
                    </a:lnTo>
                    <a:lnTo>
                      <a:pt x="483" y="158"/>
                    </a:lnTo>
                    <a:lnTo>
                      <a:pt x="599" y="161"/>
                    </a:lnTo>
                    <a:lnTo>
                      <a:pt x="622" y="144"/>
                    </a:lnTo>
                    <a:lnTo>
                      <a:pt x="584" y="101"/>
                    </a:lnTo>
                    <a:lnTo>
                      <a:pt x="513" y="102"/>
                    </a:lnTo>
                    <a:lnTo>
                      <a:pt x="456" y="95"/>
                    </a:lnTo>
                    <a:lnTo>
                      <a:pt x="384" y="95"/>
                    </a:lnTo>
                    <a:lnTo>
                      <a:pt x="359" y="131"/>
                    </a:lnTo>
                    <a:lnTo>
                      <a:pt x="323" y="110"/>
                    </a:lnTo>
                    <a:lnTo>
                      <a:pt x="285" y="114"/>
                    </a:lnTo>
                    <a:lnTo>
                      <a:pt x="272" y="76"/>
                    </a:lnTo>
                    <a:lnTo>
                      <a:pt x="190" y="70"/>
                    </a:lnTo>
                    <a:lnTo>
                      <a:pt x="181" y="57"/>
                    </a:lnTo>
                    <a:lnTo>
                      <a:pt x="217" y="17"/>
                    </a:lnTo>
                    <a:lnTo>
                      <a:pt x="247" y="15"/>
                    </a:lnTo>
                    <a:lnTo>
                      <a:pt x="217" y="0"/>
                    </a:lnTo>
                    <a:lnTo>
                      <a:pt x="171" y="11"/>
                    </a:lnTo>
                    <a:lnTo>
                      <a:pt x="95" y="87"/>
                    </a:lnTo>
                    <a:lnTo>
                      <a:pt x="57" y="95"/>
                    </a:lnTo>
                    <a:lnTo>
                      <a:pt x="0" y="133"/>
                    </a:lnTo>
                    <a:lnTo>
                      <a:pt x="224" y="203"/>
                    </a:lnTo>
                    <a:lnTo>
                      <a:pt x="224" y="203"/>
                    </a:lnTo>
                    <a:close/>
                  </a:path>
                </a:pathLst>
              </a:custGeom>
              <a:solidFill>
                <a:srgbClr val="B7D3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77" name="Freeform 1138"/>
              <p:cNvSpPr>
                <a:spLocks/>
              </p:cNvSpPr>
              <p:nvPr/>
            </p:nvSpPr>
            <p:spPr bwMode="auto">
              <a:xfrm>
                <a:off x="5657851" y="2085976"/>
                <a:ext cx="427037" cy="577850"/>
              </a:xfrm>
              <a:custGeom>
                <a:avLst/>
                <a:gdLst>
                  <a:gd name="T0" fmla="*/ 48 w 422"/>
                  <a:gd name="T1" fmla="*/ 464 h 559"/>
                  <a:gd name="T2" fmla="*/ 42 w 422"/>
                  <a:gd name="T3" fmla="*/ 370 h 559"/>
                  <a:gd name="T4" fmla="*/ 6 w 422"/>
                  <a:gd name="T5" fmla="*/ 302 h 559"/>
                  <a:gd name="T6" fmla="*/ 21 w 422"/>
                  <a:gd name="T7" fmla="*/ 159 h 559"/>
                  <a:gd name="T8" fmla="*/ 82 w 422"/>
                  <a:gd name="T9" fmla="*/ 85 h 559"/>
                  <a:gd name="T10" fmla="*/ 78 w 422"/>
                  <a:gd name="T11" fmla="*/ 140 h 559"/>
                  <a:gd name="T12" fmla="*/ 97 w 422"/>
                  <a:gd name="T13" fmla="*/ 129 h 559"/>
                  <a:gd name="T14" fmla="*/ 97 w 422"/>
                  <a:gd name="T15" fmla="*/ 83 h 559"/>
                  <a:gd name="T16" fmla="*/ 120 w 422"/>
                  <a:gd name="T17" fmla="*/ 57 h 559"/>
                  <a:gd name="T18" fmla="*/ 127 w 422"/>
                  <a:gd name="T19" fmla="*/ 7 h 559"/>
                  <a:gd name="T20" fmla="*/ 148 w 422"/>
                  <a:gd name="T21" fmla="*/ 0 h 559"/>
                  <a:gd name="T22" fmla="*/ 276 w 422"/>
                  <a:gd name="T23" fmla="*/ 43 h 559"/>
                  <a:gd name="T24" fmla="*/ 287 w 422"/>
                  <a:gd name="T25" fmla="*/ 80 h 559"/>
                  <a:gd name="T26" fmla="*/ 304 w 422"/>
                  <a:gd name="T27" fmla="*/ 114 h 559"/>
                  <a:gd name="T28" fmla="*/ 308 w 422"/>
                  <a:gd name="T29" fmla="*/ 175 h 559"/>
                  <a:gd name="T30" fmla="*/ 264 w 422"/>
                  <a:gd name="T31" fmla="*/ 228 h 559"/>
                  <a:gd name="T32" fmla="*/ 262 w 422"/>
                  <a:gd name="T33" fmla="*/ 268 h 559"/>
                  <a:gd name="T34" fmla="*/ 287 w 422"/>
                  <a:gd name="T35" fmla="*/ 281 h 559"/>
                  <a:gd name="T36" fmla="*/ 321 w 422"/>
                  <a:gd name="T37" fmla="*/ 226 h 559"/>
                  <a:gd name="T38" fmla="*/ 356 w 422"/>
                  <a:gd name="T39" fmla="*/ 207 h 559"/>
                  <a:gd name="T40" fmla="*/ 378 w 422"/>
                  <a:gd name="T41" fmla="*/ 218 h 559"/>
                  <a:gd name="T42" fmla="*/ 422 w 422"/>
                  <a:gd name="T43" fmla="*/ 342 h 559"/>
                  <a:gd name="T44" fmla="*/ 392 w 422"/>
                  <a:gd name="T45" fmla="*/ 395 h 559"/>
                  <a:gd name="T46" fmla="*/ 384 w 422"/>
                  <a:gd name="T47" fmla="*/ 433 h 559"/>
                  <a:gd name="T48" fmla="*/ 367 w 422"/>
                  <a:gd name="T49" fmla="*/ 445 h 559"/>
                  <a:gd name="T50" fmla="*/ 367 w 422"/>
                  <a:gd name="T51" fmla="*/ 479 h 559"/>
                  <a:gd name="T52" fmla="*/ 344 w 422"/>
                  <a:gd name="T53" fmla="*/ 524 h 559"/>
                  <a:gd name="T54" fmla="*/ 205 w 422"/>
                  <a:gd name="T55" fmla="*/ 543 h 559"/>
                  <a:gd name="T56" fmla="*/ 202 w 422"/>
                  <a:gd name="T57" fmla="*/ 536 h 559"/>
                  <a:gd name="T58" fmla="*/ 0 w 422"/>
                  <a:gd name="T59" fmla="*/ 559 h 559"/>
                  <a:gd name="T60" fmla="*/ 48 w 422"/>
                  <a:gd name="T61" fmla="*/ 464 h 559"/>
                  <a:gd name="T62" fmla="*/ 48 w 422"/>
                  <a:gd name="T63" fmla="*/ 464 h 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22" h="559">
                    <a:moveTo>
                      <a:pt x="48" y="464"/>
                    </a:moveTo>
                    <a:lnTo>
                      <a:pt x="42" y="370"/>
                    </a:lnTo>
                    <a:lnTo>
                      <a:pt x="6" y="302"/>
                    </a:lnTo>
                    <a:lnTo>
                      <a:pt x="21" y="159"/>
                    </a:lnTo>
                    <a:lnTo>
                      <a:pt x="82" y="85"/>
                    </a:lnTo>
                    <a:lnTo>
                      <a:pt x="78" y="140"/>
                    </a:lnTo>
                    <a:lnTo>
                      <a:pt x="97" y="129"/>
                    </a:lnTo>
                    <a:lnTo>
                      <a:pt x="97" y="83"/>
                    </a:lnTo>
                    <a:lnTo>
                      <a:pt x="120" y="57"/>
                    </a:lnTo>
                    <a:lnTo>
                      <a:pt x="127" y="7"/>
                    </a:lnTo>
                    <a:lnTo>
                      <a:pt x="148" y="0"/>
                    </a:lnTo>
                    <a:lnTo>
                      <a:pt x="276" y="43"/>
                    </a:lnTo>
                    <a:lnTo>
                      <a:pt x="287" y="80"/>
                    </a:lnTo>
                    <a:lnTo>
                      <a:pt x="304" y="114"/>
                    </a:lnTo>
                    <a:lnTo>
                      <a:pt x="308" y="175"/>
                    </a:lnTo>
                    <a:lnTo>
                      <a:pt x="264" y="228"/>
                    </a:lnTo>
                    <a:lnTo>
                      <a:pt x="262" y="268"/>
                    </a:lnTo>
                    <a:lnTo>
                      <a:pt x="287" y="281"/>
                    </a:lnTo>
                    <a:lnTo>
                      <a:pt x="321" y="226"/>
                    </a:lnTo>
                    <a:lnTo>
                      <a:pt x="356" y="207"/>
                    </a:lnTo>
                    <a:lnTo>
                      <a:pt x="378" y="218"/>
                    </a:lnTo>
                    <a:lnTo>
                      <a:pt x="422" y="342"/>
                    </a:lnTo>
                    <a:lnTo>
                      <a:pt x="392" y="395"/>
                    </a:lnTo>
                    <a:lnTo>
                      <a:pt x="384" y="433"/>
                    </a:lnTo>
                    <a:lnTo>
                      <a:pt x="367" y="445"/>
                    </a:lnTo>
                    <a:lnTo>
                      <a:pt x="367" y="479"/>
                    </a:lnTo>
                    <a:lnTo>
                      <a:pt x="344" y="524"/>
                    </a:lnTo>
                    <a:lnTo>
                      <a:pt x="205" y="543"/>
                    </a:lnTo>
                    <a:lnTo>
                      <a:pt x="202" y="536"/>
                    </a:lnTo>
                    <a:lnTo>
                      <a:pt x="0" y="559"/>
                    </a:lnTo>
                    <a:lnTo>
                      <a:pt x="48" y="464"/>
                    </a:lnTo>
                    <a:lnTo>
                      <a:pt x="48" y="464"/>
                    </a:lnTo>
                    <a:close/>
                  </a:path>
                </a:pathLst>
              </a:custGeom>
              <a:solidFill>
                <a:srgbClr val="B7D3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78" name="Freeform 1139"/>
              <p:cNvSpPr>
                <a:spLocks/>
              </p:cNvSpPr>
              <p:nvPr/>
            </p:nvSpPr>
            <p:spPr bwMode="auto">
              <a:xfrm>
                <a:off x="5011738" y="1978026"/>
                <a:ext cx="590550" cy="609600"/>
              </a:xfrm>
              <a:custGeom>
                <a:avLst/>
                <a:gdLst>
                  <a:gd name="T0" fmla="*/ 15 w 578"/>
                  <a:gd name="T1" fmla="*/ 227 h 591"/>
                  <a:gd name="T2" fmla="*/ 13 w 578"/>
                  <a:gd name="T3" fmla="*/ 297 h 591"/>
                  <a:gd name="T4" fmla="*/ 84 w 578"/>
                  <a:gd name="T5" fmla="*/ 341 h 591"/>
                  <a:gd name="T6" fmla="*/ 110 w 578"/>
                  <a:gd name="T7" fmla="*/ 371 h 591"/>
                  <a:gd name="T8" fmla="*/ 167 w 578"/>
                  <a:gd name="T9" fmla="*/ 413 h 591"/>
                  <a:gd name="T10" fmla="*/ 175 w 578"/>
                  <a:gd name="T11" fmla="*/ 462 h 591"/>
                  <a:gd name="T12" fmla="*/ 186 w 578"/>
                  <a:gd name="T13" fmla="*/ 529 h 591"/>
                  <a:gd name="T14" fmla="*/ 240 w 578"/>
                  <a:gd name="T15" fmla="*/ 591 h 591"/>
                  <a:gd name="T16" fmla="*/ 527 w 578"/>
                  <a:gd name="T17" fmla="*/ 574 h 591"/>
                  <a:gd name="T18" fmla="*/ 511 w 578"/>
                  <a:gd name="T19" fmla="*/ 483 h 591"/>
                  <a:gd name="T20" fmla="*/ 536 w 578"/>
                  <a:gd name="T21" fmla="*/ 344 h 591"/>
                  <a:gd name="T22" fmla="*/ 536 w 578"/>
                  <a:gd name="T23" fmla="*/ 306 h 591"/>
                  <a:gd name="T24" fmla="*/ 578 w 578"/>
                  <a:gd name="T25" fmla="*/ 198 h 591"/>
                  <a:gd name="T26" fmla="*/ 567 w 578"/>
                  <a:gd name="T27" fmla="*/ 194 h 591"/>
                  <a:gd name="T28" fmla="*/ 540 w 578"/>
                  <a:gd name="T29" fmla="*/ 257 h 591"/>
                  <a:gd name="T30" fmla="*/ 517 w 578"/>
                  <a:gd name="T31" fmla="*/ 261 h 591"/>
                  <a:gd name="T32" fmla="*/ 508 w 578"/>
                  <a:gd name="T33" fmla="*/ 287 h 591"/>
                  <a:gd name="T34" fmla="*/ 483 w 578"/>
                  <a:gd name="T35" fmla="*/ 304 h 591"/>
                  <a:gd name="T36" fmla="*/ 500 w 578"/>
                  <a:gd name="T37" fmla="*/ 247 h 591"/>
                  <a:gd name="T38" fmla="*/ 517 w 578"/>
                  <a:gd name="T39" fmla="*/ 225 h 591"/>
                  <a:gd name="T40" fmla="*/ 487 w 578"/>
                  <a:gd name="T41" fmla="*/ 143 h 591"/>
                  <a:gd name="T42" fmla="*/ 466 w 578"/>
                  <a:gd name="T43" fmla="*/ 137 h 591"/>
                  <a:gd name="T44" fmla="*/ 458 w 578"/>
                  <a:gd name="T45" fmla="*/ 118 h 591"/>
                  <a:gd name="T46" fmla="*/ 234 w 578"/>
                  <a:gd name="T47" fmla="*/ 48 h 591"/>
                  <a:gd name="T48" fmla="*/ 205 w 578"/>
                  <a:gd name="T49" fmla="*/ 35 h 591"/>
                  <a:gd name="T50" fmla="*/ 190 w 578"/>
                  <a:gd name="T51" fmla="*/ 48 h 591"/>
                  <a:gd name="T52" fmla="*/ 184 w 578"/>
                  <a:gd name="T53" fmla="*/ 44 h 591"/>
                  <a:gd name="T54" fmla="*/ 192 w 578"/>
                  <a:gd name="T55" fmla="*/ 19 h 591"/>
                  <a:gd name="T56" fmla="*/ 198 w 578"/>
                  <a:gd name="T57" fmla="*/ 4 h 591"/>
                  <a:gd name="T58" fmla="*/ 190 w 578"/>
                  <a:gd name="T59" fmla="*/ 0 h 591"/>
                  <a:gd name="T60" fmla="*/ 99 w 578"/>
                  <a:gd name="T61" fmla="*/ 38 h 591"/>
                  <a:gd name="T62" fmla="*/ 89 w 578"/>
                  <a:gd name="T63" fmla="*/ 40 h 591"/>
                  <a:gd name="T64" fmla="*/ 70 w 578"/>
                  <a:gd name="T65" fmla="*/ 31 h 591"/>
                  <a:gd name="T66" fmla="*/ 53 w 578"/>
                  <a:gd name="T67" fmla="*/ 42 h 591"/>
                  <a:gd name="T68" fmla="*/ 57 w 578"/>
                  <a:gd name="T69" fmla="*/ 111 h 591"/>
                  <a:gd name="T70" fmla="*/ 0 w 578"/>
                  <a:gd name="T71" fmla="*/ 179 h 591"/>
                  <a:gd name="T72" fmla="*/ 15 w 578"/>
                  <a:gd name="T73" fmla="*/ 227 h 591"/>
                  <a:gd name="T74" fmla="*/ 15 w 578"/>
                  <a:gd name="T75" fmla="*/ 227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578" h="591">
                    <a:moveTo>
                      <a:pt x="15" y="227"/>
                    </a:moveTo>
                    <a:lnTo>
                      <a:pt x="13" y="297"/>
                    </a:lnTo>
                    <a:lnTo>
                      <a:pt x="84" y="341"/>
                    </a:lnTo>
                    <a:lnTo>
                      <a:pt x="110" y="371"/>
                    </a:lnTo>
                    <a:lnTo>
                      <a:pt x="167" y="413"/>
                    </a:lnTo>
                    <a:lnTo>
                      <a:pt x="175" y="462"/>
                    </a:lnTo>
                    <a:lnTo>
                      <a:pt x="186" y="529"/>
                    </a:lnTo>
                    <a:lnTo>
                      <a:pt x="240" y="591"/>
                    </a:lnTo>
                    <a:lnTo>
                      <a:pt x="527" y="574"/>
                    </a:lnTo>
                    <a:lnTo>
                      <a:pt x="511" y="483"/>
                    </a:lnTo>
                    <a:lnTo>
                      <a:pt x="536" y="344"/>
                    </a:lnTo>
                    <a:lnTo>
                      <a:pt x="536" y="306"/>
                    </a:lnTo>
                    <a:lnTo>
                      <a:pt x="578" y="198"/>
                    </a:lnTo>
                    <a:lnTo>
                      <a:pt x="567" y="194"/>
                    </a:lnTo>
                    <a:lnTo>
                      <a:pt x="540" y="257"/>
                    </a:lnTo>
                    <a:lnTo>
                      <a:pt x="517" y="261"/>
                    </a:lnTo>
                    <a:lnTo>
                      <a:pt x="508" y="287"/>
                    </a:lnTo>
                    <a:lnTo>
                      <a:pt x="483" y="304"/>
                    </a:lnTo>
                    <a:lnTo>
                      <a:pt x="500" y="247"/>
                    </a:lnTo>
                    <a:lnTo>
                      <a:pt x="517" y="225"/>
                    </a:lnTo>
                    <a:lnTo>
                      <a:pt x="487" y="143"/>
                    </a:lnTo>
                    <a:lnTo>
                      <a:pt x="466" y="137"/>
                    </a:lnTo>
                    <a:lnTo>
                      <a:pt x="458" y="118"/>
                    </a:lnTo>
                    <a:lnTo>
                      <a:pt x="234" y="48"/>
                    </a:lnTo>
                    <a:lnTo>
                      <a:pt x="205" y="35"/>
                    </a:lnTo>
                    <a:lnTo>
                      <a:pt x="190" y="48"/>
                    </a:lnTo>
                    <a:lnTo>
                      <a:pt x="184" y="44"/>
                    </a:lnTo>
                    <a:lnTo>
                      <a:pt x="192" y="19"/>
                    </a:lnTo>
                    <a:lnTo>
                      <a:pt x="198" y="4"/>
                    </a:lnTo>
                    <a:lnTo>
                      <a:pt x="190" y="0"/>
                    </a:lnTo>
                    <a:lnTo>
                      <a:pt x="99" y="38"/>
                    </a:lnTo>
                    <a:lnTo>
                      <a:pt x="89" y="40"/>
                    </a:lnTo>
                    <a:lnTo>
                      <a:pt x="70" y="31"/>
                    </a:lnTo>
                    <a:lnTo>
                      <a:pt x="53" y="42"/>
                    </a:lnTo>
                    <a:lnTo>
                      <a:pt x="57" y="111"/>
                    </a:lnTo>
                    <a:lnTo>
                      <a:pt x="0" y="179"/>
                    </a:lnTo>
                    <a:lnTo>
                      <a:pt x="15" y="227"/>
                    </a:lnTo>
                    <a:lnTo>
                      <a:pt x="15" y="227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79" name="Freeform 1140"/>
              <p:cNvSpPr>
                <a:spLocks/>
              </p:cNvSpPr>
              <p:nvPr/>
            </p:nvSpPr>
            <p:spPr bwMode="auto">
              <a:xfrm>
                <a:off x="5183188" y="2568576"/>
                <a:ext cx="438150" cy="779462"/>
              </a:xfrm>
              <a:custGeom>
                <a:avLst/>
                <a:gdLst>
                  <a:gd name="T0" fmla="*/ 8 w 430"/>
                  <a:gd name="T1" fmla="*/ 308 h 753"/>
                  <a:gd name="T2" fmla="*/ 52 w 430"/>
                  <a:gd name="T3" fmla="*/ 213 h 753"/>
                  <a:gd name="T4" fmla="*/ 38 w 430"/>
                  <a:gd name="T5" fmla="*/ 177 h 753"/>
                  <a:gd name="T6" fmla="*/ 113 w 430"/>
                  <a:gd name="T7" fmla="*/ 120 h 753"/>
                  <a:gd name="T8" fmla="*/ 126 w 430"/>
                  <a:gd name="T9" fmla="*/ 78 h 753"/>
                  <a:gd name="T10" fmla="*/ 73 w 430"/>
                  <a:gd name="T11" fmla="*/ 17 h 753"/>
                  <a:gd name="T12" fmla="*/ 360 w 430"/>
                  <a:gd name="T13" fmla="*/ 0 h 753"/>
                  <a:gd name="T14" fmla="*/ 367 w 430"/>
                  <a:gd name="T15" fmla="*/ 44 h 753"/>
                  <a:gd name="T16" fmla="*/ 396 w 430"/>
                  <a:gd name="T17" fmla="*/ 101 h 753"/>
                  <a:gd name="T18" fmla="*/ 421 w 430"/>
                  <a:gd name="T19" fmla="*/ 388 h 753"/>
                  <a:gd name="T20" fmla="*/ 415 w 430"/>
                  <a:gd name="T21" fmla="*/ 447 h 753"/>
                  <a:gd name="T22" fmla="*/ 430 w 430"/>
                  <a:gd name="T23" fmla="*/ 481 h 753"/>
                  <a:gd name="T24" fmla="*/ 413 w 430"/>
                  <a:gd name="T25" fmla="*/ 546 h 753"/>
                  <a:gd name="T26" fmla="*/ 390 w 430"/>
                  <a:gd name="T27" fmla="*/ 574 h 753"/>
                  <a:gd name="T28" fmla="*/ 379 w 430"/>
                  <a:gd name="T29" fmla="*/ 622 h 753"/>
                  <a:gd name="T30" fmla="*/ 392 w 430"/>
                  <a:gd name="T31" fmla="*/ 637 h 753"/>
                  <a:gd name="T32" fmla="*/ 381 w 430"/>
                  <a:gd name="T33" fmla="*/ 664 h 753"/>
                  <a:gd name="T34" fmla="*/ 386 w 430"/>
                  <a:gd name="T35" fmla="*/ 673 h 753"/>
                  <a:gd name="T36" fmla="*/ 352 w 430"/>
                  <a:gd name="T37" fmla="*/ 686 h 753"/>
                  <a:gd name="T38" fmla="*/ 344 w 430"/>
                  <a:gd name="T39" fmla="*/ 734 h 753"/>
                  <a:gd name="T40" fmla="*/ 295 w 430"/>
                  <a:gd name="T41" fmla="*/ 719 h 753"/>
                  <a:gd name="T42" fmla="*/ 270 w 430"/>
                  <a:gd name="T43" fmla="*/ 753 h 753"/>
                  <a:gd name="T44" fmla="*/ 255 w 430"/>
                  <a:gd name="T45" fmla="*/ 749 h 753"/>
                  <a:gd name="T46" fmla="*/ 238 w 430"/>
                  <a:gd name="T47" fmla="*/ 719 h 753"/>
                  <a:gd name="T48" fmla="*/ 211 w 430"/>
                  <a:gd name="T49" fmla="*/ 645 h 753"/>
                  <a:gd name="T50" fmla="*/ 147 w 430"/>
                  <a:gd name="T51" fmla="*/ 607 h 753"/>
                  <a:gd name="T52" fmla="*/ 133 w 430"/>
                  <a:gd name="T53" fmla="*/ 569 h 753"/>
                  <a:gd name="T54" fmla="*/ 154 w 430"/>
                  <a:gd name="T55" fmla="*/ 510 h 753"/>
                  <a:gd name="T56" fmla="*/ 137 w 430"/>
                  <a:gd name="T57" fmla="*/ 498 h 753"/>
                  <a:gd name="T58" fmla="*/ 95 w 430"/>
                  <a:gd name="T59" fmla="*/ 498 h 753"/>
                  <a:gd name="T60" fmla="*/ 86 w 430"/>
                  <a:gd name="T61" fmla="*/ 462 h 753"/>
                  <a:gd name="T62" fmla="*/ 17 w 430"/>
                  <a:gd name="T63" fmla="*/ 390 h 753"/>
                  <a:gd name="T64" fmla="*/ 0 w 430"/>
                  <a:gd name="T65" fmla="*/ 331 h 753"/>
                  <a:gd name="T66" fmla="*/ 8 w 430"/>
                  <a:gd name="T67" fmla="*/ 308 h 753"/>
                  <a:gd name="T68" fmla="*/ 8 w 430"/>
                  <a:gd name="T69" fmla="*/ 308 h 7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30" h="753">
                    <a:moveTo>
                      <a:pt x="8" y="308"/>
                    </a:moveTo>
                    <a:lnTo>
                      <a:pt x="52" y="213"/>
                    </a:lnTo>
                    <a:lnTo>
                      <a:pt x="38" y="177"/>
                    </a:lnTo>
                    <a:lnTo>
                      <a:pt x="113" y="120"/>
                    </a:lnTo>
                    <a:lnTo>
                      <a:pt x="126" y="78"/>
                    </a:lnTo>
                    <a:lnTo>
                      <a:pt x="73" y="17"/>
                    </a:lnTo>
                    <a:lnTo>
                      <a:pt x="360" y="0"/>
                    </a:lnTo>
                    <a:lnTo>
                      <a:pt x="367" y="44"/>
                    </a:lnTo>
                    <a:lnTo>
                      <a:pt x="396" y="101"/>
                    </a:lnTo>
                    <a:lnTo>
                      <a:pt x="421" y="388"/>
                    </a:lnTo>
                    <a:lnTo>
                      <a:pt x="415" y="447"/>
                    </a:lnTo>
                    <a:lnTo>
                      <a:pt x="430" y="481"/>
                    </a:lnTo>
                    <a:lnTo>
                      <a:pt x="413" y="546"/>
                    </a:lnTo>
                    <a:lnTo>
                      <a:pt x="390" y="574"/>
                    </a:lnTo>
                    <a:lnTo>
                      <a:pt x="379" y="622"/>
                    </a:lnTo>
                    <a:lnTo>
                      <a:pt x="392" y="637"/>
                    </a:lnTo>
                    <a:lnTo>
                      <a:pt x="381" y="664"/>
                    </a:lnTo>
                    <a:lnTo>
                      <a:pt x="386" y="673"/>
                    </a:lnTo>
                    <a:lnTo>
                      <a:pt x="352" y="686"/>
                    </a:lnTo>
                    <a:lnTo>
                      <a:pt x="344" y="734"/>
                    </a:lnTo>
                    <a:lnTo>
                      <a:pt x="295" y="719"/>
                    </a:lnTo>
                    <a:lnTo>
                      <a:pt x="270" y="753"/>
                    </a:lnTo>
                    <a:lnTo>
                      <a:pt x="255" y="749"/>
                    </a:lnTo>
                    <a:lnTo>
                      <a:pt x="238" y="719"/>
                    </a:lnTo>
                    <a:lnTo>
                      <a:pt x="211" y="645"/>
                    </a:lnTo>
                    <a:lnTo>
                      <a:pt x="147" y="607"/>
                    </a:lnTo>
                    <a:lnTo>
                      <a:pt x="133" y="569"/>
                    </a:lnTo>
                    <a:lnTo>
                      <a:pt x="154" y="510"/>
                    </a:lnTo>
                    <a:lnTo>
                      <a:pt x="137" y="498"/>
                    </a:lnTo>
                    <a:lnTo>
                      <a:pt x="95" y="498"/>
                    </a:lnTo>
                    <a:lnTo>
                      <a:pt x="86" y="462"/>
                    </a:lnTo>
                    <a:lnTo>
                      <a:pt x="17" y="390"/>
                    </a:lnTo>
                    <a:lnTo>
                      <a:pt x="0" y="331"/>
                    </a:lnTo>
                    <a:lnTo>
                      <a:pt x="8" y="308"/>
                    </a:lnTo>
                    <a:lnTo>
                      <a:pt x="8" y="308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0" name="Freeform 1141"/>
              <p:cNvSpPr>
                <a:spLocks/>
              </p:cNvSpPr>
              <p:nvPr/>
            </p:nvSpPr>
            <p:spPr bwMode="auto">
              <a:xfrm>
                <a:off x="5568951" y="2636838"/>
                <a:ext cx="342900" cy="587375"/>
              </a:xfrm>
              <a:custGeom>
                <a:avLst/>
                <a:gdLst>
                  <a:gd name="T0" fmla="*/ 11 w 338"/>
                  <a:gd name="T1" fmla="*/ 566 h 566"/>
                  <a:gd name="T2" fmla="*/ 21 w 338"/>
                  <a:gd name="T3" fmla="*/ 549 h 566"/>
                  <a:gd name="T4" fmla="*/ 85 w 338"/>
                  <a:gd name="T5" fmla="*/ 545 h 566"/>
                  <a:gd name="T6" fmla="*/ 138 w 338"/>
                  <a:gd name="T7" fmla="*/ 528 h 566"/>
                  <a:gd name="T8" fmla="*/ 192 w 338"/>
                  <a:gd name="T9" fmla="*/ 496 h 566"/>
                  <a:gd name="T10" fmla="*/ 235 w 338"/>
                  <a:gd name="T11" fmla="*/ 494 h 566"/>
                  <a:gd name="T12" fmla="*/ 285 w 338"/>
                  <a:gd name="T13" fmla="*/ 412 h 566"/>
                  <a:gd name="T14" fmla="*/ 300 w 338"/>
                  <a:gd name="T15" fmla="*/ 418 h 566"/>
                  <a:gd name="T16" fmla="*/ 338 w 338"/>
                  <a:gd name="T17" fmla="*/ 389 h 566"/>
                  <a:gd name="T18" fmla="*/ 329 w 338"/>
                  <a:gd name="T19" fmla="*/ 368 h 566"/>
                  <a:gd name="T20" fmla="*/ 332 w 338"/>
                  <a:gd name="T21" fmla="*/ 357 h 566"/>
                  <a:gd name="T22" fmla="*/ 294 w 338"/>
                  <a:gd name="T23" fmla="*/ 7 h 566"/>
                  <a:gd name="T24" fmla="*/ 291 w 338"/>
                  <a:gd name="T25" fmla="*/ 0 h 566"/>
                  <a:gd name="T26" fmla="*/ 89 w 338"/>
                  <a:gd name="T27" fmla="*/ 23 h 566"/>
                  <a:gd name="T28" fmla="*/ 51 w 338"/>
                  <a:gd name="T29" fmla="*/ 42 h 566"/>
                  <a:gd name="T30" fmla="*/ 17 w 338"/>
                  <a:gd name="T31" fmla="*/ 32 h 566"/>
                  <a:gd name="T32" fmla="*/ 42 w 338"/>
                  <a:gd name="T33" fmla="*/ 319 h 566"/>
                  <a:gd name="T34" fmla="*/ 36 w 338"/>
                  <a:gd name="T35" fmla="*/ 378 h 566"/>
                  <a:gd name="T36" fmla="*/ 51 w 338"/>
                  <a:gd name="T37" fmla="*/ 412 h 566"/>
                  <a:gd name="T38" fmla="*/ 34 w 338"/>
                  <a:gd name="T39" fmla="*/ 477 h 566"/>
                  <a:gd name="T40" fmla="*/ 11 w 338"/>
                  <a:gd name="T41" fmla="*/ 505 h 566"/>
                  <a:gd name="T42" fmla="*/ 0 w 338"/>
                  <a:gd name="T43" fmla="*/ 553 h 566"/>
                  <a:gd name="T44" fmla="*/ 11 w 338"/>
                  <a:gd name="T45" fmla="*/ 566 h 566"/>
                  <a:gd name="T46" fmla="*/ 11 w 338"/>
                  <a:gd name="T47" fmla="*/ 566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38" h="566">
                    <a:moveTo>
                      <a:pt x="11" y="566"/>
                    </a:moveTo>
                    <a:lnTo>
                      <a:pt x="21" y="549"/>
                    </a:lnTo>
                    <a:lnTo>
                      <a:pt x="85" y="545"/>
                    </a:lnTo>
                    <a:lnTo>
                      <a:pt x="138" y="528"/>
                    </a:lnTo>
                    <a:lnTo>
                      <a:pt x="192" y="496"/>
                    </a:lnTo>
                    <a:lnTo>
                      <a:pt x="235" y="494"/>
                    </a:lnTo>
                    <a:lnTo>
                      <a:pt x="285" y="412"/>
                    </a:lnTo>
                    <a:lnTo>
                      <a:pt x="300" y="418"/>
                    </a:lnTo>
                    <a:lnTo>
                      <a:pt x="338" y="389"/>
                    </a:lnTo>
                    <a:lnTo>
                      <a:pt x="329" y="368"/>
                    </a:lnTo>
                    <a:lnTo>
                      <a:pt x="332" y="357"/>
                    </a:lnTo>
                    <a:lnTo>
                      <a:pt x="294" y="7"/>
                    </a:lnTo>
                    <a:lnTo>
                      <a:pt x="291" y="0"/>
                    </a:lnTo>
                    <a:lnTo>
                      <a:pt x="89" y="23"/>
                    </a:lnTo>
                    <a:lnTo>
                      <a:pt x="51" y="42"/>
                    </a:lnTo>
                    <a:lnTo>
                      <a:pt x="17" y="32"/>
                    </a:lnTo>
                    <a:lnTo>
                      <a:pt x="42" y="319"/>
                    </a:lnTo>
                    <a:lnTo>
                      <a:pt x="36" y="378"/>
                    </a:lnTo>
                    <a:lnTo>
                      <a:pt x="51" y="412"/>
                    </a:lnTo>
                    <a:lnTo>
                      <a:pt x="34" y="477"/>
                    </a:lnTo>
                    <a:lnTo>
                      <a:pt x="11" y="505"/>
                    </a:lnTo>
                    <a:lnTo>
                      <a:pt x="0" y="553"/>
                    </a:lnTo>
                    <a:lnTo>
                      <a:pt x="11" y="566"/>
                    </a:lnTo>
                    <a:lnTo>
                      <a:pt x="11" y="566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1" name="Freeform 1142"/>
              <p:cNvSpPr>
                <a:spLocks/>
              </p:cNvSpPr>
              <p:nvPr/>
            </p:nvSpPr>
            <p:spPr bwMode="auto">
              <a:xfrm>
                <a:off x="5451476" y="2995613"/>
                <a:ext cx="804862" cy="409575"/>
              </a:xfrm>
              <a:custGeom>
                <a:avLst/>
                <a:gdLst>
                  <a:gd name="T0" fmla="*/ 4 w 791"/>
                  <a:gd name="T1" fmla="*/ 375 h 396"/>
                  <a:gd name="T2" fmla="*/ 23 w 791"/>
                  <a:gd name="T3" fmla="*/ 373 h 396"/>
                  <a:gd name="T4" fmla="*/ 29 w 791"/>
                  <a:gd name="T5" fmla="*/ 331 h 396"/>
                  <a:gd name="T6" fmla="*/ 17 w 791"/>
                  <a:gd name="T7" fmla="*/ 329 h 396"/>
                  <a:gd name="T8" fmla="*/ 42 w 791"/>
                  <a:gd name="T9" fmla="*/ 295 h 396"/>
                  <a:gd name="T10" fmla="*/ 91 w 791"/>
                  <a:gd name="T11" fmla="*/ 310 h 396"/>
                  <a:gd name="T12" fmla="*/ 99 w 791"/>
                  <a:gd name="T13" fmla="*/ 262 h 396"/>
                  <a:gd name="T14" fmla="*/ 133 w 791"/>
                  <a:gd name="T15" fmla="*/ 249 h 396"/>
                  <a:gd name="T16" fmla="*/ 128 w 791"/>
                  <a:gd name="T17" fmla="*/ 240 h 396"/>
                  <a:gd name="T18" fmla="*/ 147 w 791"/>
                  <a:gd name="T19" fmla="*/ 194 h 396"/>
                  <a:gd name="T20" fmla="*/ 211 w 791"/>
                  <a:gd name="T21" fmla="*/ 190 h 396"/>
                  <a:gd name="T22" fmla="*/ 264 w 791"/>
                  <a:gd name="T23" fmla="*/ 173 h 396"/>
                  <a:gd name="T24" fmla="*/ 299 w 791"/>
                  <a:gd name="T25" fmla="*/ 150 h 396"/>
                  <a:gd name="T26" fmla="*/ 318 w 791"/>
                  <a:gd name="T27" fmla="*/ 141 h 396"/>
                  <a:gd name="T28" fmla="*/ 361 w 791"/>
                  <a:gd name="T29" fmla="*/ 139 h 396"/>
                  <a:gd name="T30" fmla="*/ 411 w 791"/>
                  <a:gd name="T31" fmla="*/ 57 h 396"/>
                  <a:gd name="T32" fmla="*/ 426 w 791"/>
                  <a:gd name="T33" fmla="*/ 63 h 396"/>
                  <a:gd name="T34" fmla="*/ 464 w 791"/>
                  <a:gd name="T35" fmla="*/ 34 h 396"/>
                  <a:gd name="T36" fmla="*/ 455 w 791"/>
                  <a:gd name="T37" fmla="*/ 13 h 396"/>
                  <a:gd name="T38" fmla="*/ 458 w 791"/>
                  <a:gd name="T39" fmla="*/ 2 h 396"/>
                  <a:gd name="T40" fmla="*/ 493 w 791"/>
                  <a:gd name="T41" fmla="*/ 0 h 396"/>
                  <a:gd name="T42" fmla="*/ 515 w 791"/>
                  <a:gd name="T43" fmla="*/ 8 h 396"/>
                  <a:gd name="T44" fmla="*/ 584 w 791"/>
                  <a:gd name="T45" fmla="*/ 48 h 396"/>
                  <a:gd name="T46" fmla="*/ 633 w 791"/>
                  <a:gd name="T47" fmla="*/ 46 h 396"/>
                  <a:gd name="T48" fmla="*/ 656 w 791"/>
                  <a:gd name="T49" fmla="*/ 31 h 396"/>
                  <a:gd name="T50" fmla="*/ 711 w 791"/>
                  <a:gd name="T51" fmla="*/ 65 h 396"/>
                  <a:gd name="T52" fmla="*/ 728 w 791"/>
                  <a:gd name="T53" fmla="*/ 129 h 396"/>
                  <a:gd name="T54" fmla="*/ 791 w 791"/>
                  <a:gd name="T55" fmla="*/ 175 h 396"/>
                  <a:gd name="T56" fmla="*/ 761 w 791"/>
                  <a:gd name="T57" fmla="*/ 211 h 396"/>
                  <a:gd name="T58" fmla="*/ 707 w 791"/>
                  <a:gd name="T59" fmla="*/ 262 h 396"/>
                  <a:gd name="T60" fmla="*/ 706 w 791"/>
                  <a:gd name="T61" fmla="*/ 274 h 396"/>
                  <a:gd name="T62" fmla="*/ 628 w 791"/>
                  <a:gd name="T63" fmla="*/ 323 h 396"/>
                  <a:gd name="T64" fmla="*/ 190 w 791"/>
                  <a:gd name="T65" fmla="*/ 365 h 396"/>
                  <a:gd name="T66" fmla="*/ 143 w 791"/>
                  <a:gd name="T67" fmla="*/ 361 h 396"/>
                  <a:gd name="T68" fmla="*/ 145 w 791"/>
                  <a:gd name="T69" fmla="*/ 384 h 396"/>
                  <a:gd name="T70" fmla="*/ 0 w 791"/>
                  <a:gd name="T71" fmla="*/ 396 h 396"/>
                  <a:gd name="T72" fmla="*/ 4 w 791"/>
                  <a:gd name="T73" fmla="*/ 375 h 396"/>
                  <a:gd name="T74" fmla="*/ 4 w 791"/>
                  <a:gd name="T75" fmla="*/ 375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791" h="396">
                    <a:moveTo>
                      <a:pt x="4" y="375"/>
                    </a:moveTo>
                    <a:lnTo>
                      <a:pt x="23" y="373"/>
                    </a:lnTo>
                    <a:lnTo>
                      <a:pt x="29" y="331"/>
                    </a:lnTo>
                    <a:lnTo>
                      <a:pt x="17" y="329"/>
                    </a:lnTo>
                    <a:lnTo>
                      <a:pt x="42" y="295"/>
                    </a:lnTo>
                    <a:lnTo>
                      <a:pt x="91" y="310"/>
                    </a:lnTo>
                    <a:lnTo>
                      <a:pt x="99" y="262"/>
                    </a:lnTo>
                    <a:lnTo>
                      <a:pt x="133" y="249"/>
                    </a:lnTo>
                    <a:lnTo>
                      <a:pt x="128" y="240"/>
                    </a:lnTo>
                    <a:lnTo>
                      <a:pt x="147" y="194"/>
                    </a:lnTo>
                    <a:lnTo>
                      <a:pt x="211" y="190"/>
                    </a:lnTo>
                    <a:lnTo>
                      <a:pt x="264" y="173"/>
                    </a:lnTo>
                    <a:lnTo>
                      <a:pt x="299" y="150"/>
                    </a:lnTo>
                    <a:lnTo>
                      <a:pt x="318" y="141"/>
                    </a:lnTo>
                    <a:lnTo>
                      <a:pt x="361" y="139"/>
                    </a:lnTo>
                    <a:lnTo>
                      <a:pt x="411" y="57"/>
                    </a:lnTo>
                    <a:lnTo>
                      <a:pt x="426" y="63"/>
                    </a:lnTo>
                    <a:lnTo>
                      <a:pt x="464" y="34"/>
                    </a:lnTo>
                    <a:lnTo>
                      <a:pt x="455" y="13"/>
                    </a:lnTo>
                    <a:lnTo>
                      <a:pt x="458" y="2"/>
                    </a:lnTo>
                    <a:lnTo>
                      <a:pt x="493" y="0"/>
                    </a:lnTo>
                    <a:lnTo>
                      <a:pt x="515" y="8"/>
                    </a:lnTo>
                    <a:lnTo>
                      <a:pt x="584" y="48"/>
                    </a:lnTo>
                    <a:lnTo>
                      <a:pt x="633" y="46"/>
                    </a:lnTo>
                    <a:lnTo>
                      <a:pt x="656" y="31"/>
                    </a:lnTo>
                    <a:lnTo>
                      <a:pt x="711" y="65"/>
                    </a:lnTo>
                    <a:lnTo>
                      <a:pt x="728" y="129"/>
                    </a:lnTo>
                    <a:lnTo>
                      <a:pt x="791" y="175"/>
                    </a:lnTo>
                    <a:lnTo>
                      <a:pt x="761" y="211"/>
                    </a:lnTo>
                    <a:lnTo>
                      <a:pt x="707" y="262"/>
                    </a:lnTo>
                    <a:lnTo>
                      <a:pt x="706" y="274"/>
                    </a:lnTo>
                    <a:lnTo>
                      <a:pt x="628" y="323"/>
                    </a:lnTo>
                    <a:lnTo>
                      <a:pt x="190" y="365"/>
                    </a:lnTo>
                    <a:lnTo>
                      <a:pt x="143" y="361"/>
                    </a:lnTo>
                    <a:lnTo>
                      <a:pt x="145" y="384"/>
                    </a:lnTo>
                    <a:lnTo>
                      <a:pt x="0" y="396"/>
                    </a:lnTo>
                    <a:lnTo>
                      <a:pt x="4" y="375"/>
                    </a:lnTo>
                    <a:lnTo>
                      <a:pt x="4" y="375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2" name="Freeform 1143"/>
              <p:cNvSpPr>
                <a:spLocks/>
              </p:cNvSpPr>
              <p:nvPr/>
            </p:nvSpPr>
            <p:spPr bwMode="auto">
              <a:xfrm>
                <a:off x="5353051" y="3308350"/>
                <a:ext cx="946150" cy="317500"/>
              </a:xfrm>
              <a:custGeom>
                <a:avLst/>
                <a:gdLst>
                  <a:gd name="T0" fmla="*/ 17 w 931"/>
                  <a:gd name="T1" fmla="*/ 253 h 308"/>
                  <a:gd name="T2" fmla="*/ 11 w 931"/>
                  <a:gd name="T3" fmla="*/ 249 h 308"/>
                  <a:gd name="T4" fmla="*/ 38 w 931"/>
                  <a:gd name="T5" fmla="*/ 228 h 308"/>
                  <a:gd name="T6" fmla="*/ 64 w 931"/>
                  <a:gd name="T7" fmla="*/ 180 h 308"/>
                  <a:gd name="T8" fmla="*/ 55 w 931"/>
                  <a:gd name="T9" fmla="*/ 169 h 308"/>
                  <a:gd name="T10" fmla="*/ 68 w 931"/>
                  <a:gd name="T11" fmla="*/ 146 h 308"/>
                  <a:gd name="T12" fmla="*/ 68 w 931"/>
                  <a:gd name="T13" fmla="*/ 120 h 308"/>
                  <a:gd name="T14" fmla="*/ 87 w 931"/>
                  <a:gd name="T15" fmla="*/ 101 h 308"/>
                  <a:gd name="T16" fmla="*/ 232 w 931"/>
                  <a:gd name="T17" fmla="*/ 89 h 308"/>
                  <a:gd name="T18" fmla="*/ 230 w 931"/>
                  <a:gd name="T19" fmla="*/ 66 h 308"/>
                  <a:gd name="T20" fmla="*/ 277 w 931"/>
                  <a:gd name="T21" fmla="*/ 70 h 308"/>
                  <a:gd name="T22" fmla="*/ 715 w 931"/>
                  <a:gd name="T23" fmla="*/ 28 h 308"/>
                  <a:gd name="T24" fmla="*/ 931 w 931"/>
                  <a:gd name="T25" fmla="*/ 0 h 308"/>
                  <a:gd name="T26" fmla="*/ 893 w 931"/>
                  <a:gd name="T27" fmla="*/ 74 h 308"/>
                  <a:gd name="T28" fmla="*/ 834 w 931"/>
                  <a:gd name="T29" fmla="*/ 87 h 308"/>
                  <a:gd name="T30" fmla="*/ 806 w 931"/>
                  <a:gd name="T31" fmla="*/ 125 h 308"/>
                  <a:gd name="T32" fmla="*/ 699 w 931"/>
                  <a:gd name="T33" fmla="*/ 186 h 308"/>
                  <a:gd name="T34" fmla="*/ 694 w 931"/>
                  <a:gd name="T35" fmla="*/ 209 h 308"/>
                  <a:gd name="T36" fmla="*/ 667 w 931"/>
                  <a:gd name="T37" fmla="*/ 222 h 308"/>
                  <a:gd name="T38" fmla="*/ 667 w 931"/>
                  <a:gd name="T39" fmla="*/ 253 h 308"/>
                  <a:gd name="T40" fmla="*/ 523 w 931"/>
                  <a:gd name="T41" fmla="*/ 270 h 308"/>
                  <a:gd name="T42" fmla="*/ 234 w 931"/>
                  <a:gd name="T43" fmla="*/ 294 h 308"/>
                  <a:gd name="T44" fmla="*/ 0 w 931"/>
                  <a:gd name="T45" fmla="*/ 308 h 308"/>
                  <a:gd name="T46" fmla="*/ 17 w 931"/>
                  <a:gd name="T47" fmla="*/ 253 h 308"/>
                  <a:gd name="T48" fmla="*/ 17 w 931"/>
                  <a:gd name="T49" fmla="*/ 253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31" h="308">
                    <a:moveTo>
                      <a:pt x="17" y="253"/>
                    </a:moveTo>
                    <a:lnTo>
                      <a:pt x="11" y="249"/>
                    </a:lnTo>
                    <a:lnTo>
                      <a:pt x="38" y="228"/>
                    </a:lnTo>
                    <a:lnTo>
                      <a:pt x="64" y="180"/>
                    </a:lnTo>
                    <a:lnTo>
                      <a:pt x="55" y="169"/>
                    </a:lnTo>
                    <a:lnTo>
                      <a:pt x="68" y="146"/>
                    </a:lnTo>
                    <a:lnTo>
                      <a:pt x="68" y="120"/>
                    </a:lnTo>
                    <a:lnTo>
                      <a:pt x="87" y="101"/>
                    </a:lnTo>
                    <a:lnTo>
                      <a:pt x="232" y="89"/>
                    </a:lnTo>
                    <a:lnTo>
                      <a:pt x="230" y="66"/>
                    </a:lnTo>
                    <a:lnTo>
                      <a:pt x="277" y="70"/>
                    </a:lnTo>
                    <a:lnTo>
                      <a:pt x="715" y="28"/>
                    </a:lnTo>
                    <a:lnTo>
                      <a:pt x="931" y="0"/>
                    </a:lnTo>
                    <a:lnTo>
                      <a:pt x="893" y="74"/>
                    </a:lnTo>
                    <a:lnTo>
                      <a:pt x="834" y="87"/>
                    </a:lnTo>
                    <a:lnTo>
                      <a:pt x="806" y="125"/>
                    </a:lnTo>
                    <a:lnTo>
                      <a:pt x="699" y="186"/>
                    </a:lnTo>
                    <a:lnTo>
                      <a:pt x="694" y="209"/>
                    </a:lnTo>
                    <a:lnTo>
                      <a:pt x="667" y="222"/>
                    </a:lnTo>
                    <a:lnTo>
                      <a:pt x="667" y="253"/>
                    </a:lnTo>
                    <a:lnTo>
                      <a:pt x="523" y="270"/>
                    </a:lnTo>
                    <a:lnTo>
                      <a:pt x="234" y="294"/>
                    </a:lnTo>
                    <a:lnTo>
                      <a:pt x="0" y="308"/>
                    </a:lnTo>
                    <a:lnTo>
                      <a:pt x="17" y="253"/>
                    </a:lnTo>
                    <a:lnTo>
                      <a:pt x="17" y="253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3" name="Freeform 1144"/>
              <p:cNvSpPr>
                <a:spLocks/>
              </p:cNvSpPr>
              <p:nvPr/>
            </p:nvSpPr>
            <p:spPr bwMode="auto">
              <a:xfrm>
                <a:off x="5221288" y="3613150"/>
                <a:ext cx="396875" cy="673100"/>
              </a:xfrm>
              <a:custGeom>
                <a:avLst/>
                <a:gdLst>
                  <a:gd name="T0" fmla="*/ 27 w 388"/>
                  <a:gd name="T1" fmla="*/ 457 h 654"/>
                  <a:gd name="T2" fmla="*/ 65 w 388"/>
                  <a:gd name="T3" fmla="*/ 407 h 654"/>
                  <a:gd name="T4" fmla="*/ 54 w 388"/>
                  <a:gd name="T5" fmla="*/ 394 h 654"/>
                  <a:gd name="T6" fmla="*/ 38 w 388"/>
                  <a:gd name="T7" fmla="*/ 287 h 654"/>
                  <a:gd name="T8" fmla="*/ 33 w 388"/>
                  <a:gd name="T9" fmla="*/ 215 h 654"/>
                  <a:gd name="T10" fmla="*/ 59 w 388"/>
                  <a:gd name="T11" fmla="*/ 135 h 654"/>
                  <a:gd name="T12" fmla="*/ 101 w 388"/>
                  <a:gd name="T13" fmla="*/ 80 h 654"/>
                  <a:gd name="T14" fmla="*/ 97 w 388"/>
                  <a:gd name="T15" fmla="*/ 65 h 654"/>
                  <a:gd name="T16" fmla="*/ 128 w 388"/>
                  <a:gd name="T17" fmla="*/ 14 h 654"/>
                  <a:gd name="T18" fmla="*/ 362 w 388"/>
                  <a:gd name="T19" fmla="*/ 0 h 654"/>
                  <a:gd name="T20" fmla="*/ 373 w 388"/>
                  <a:gd name="T21" fmla="*/ 12 h 654"/>
                  <a:gd name="T22" fmla="*/ 362 w 388"/>
                  <a:gd name="T23" fmla="*/ 419 h 654"/>
                  <a:gd name="T24" fmla="*/ 388 w 388"/>
                  <a:gd name="T25" fmla="*/ 614 h 654"/>
                  <a:gd name="T26" fmla="*/ 379 w 388"/>
                  <a:gd name="T27" fmla="*/ 624 h 654"/>
                  <a:gd name="T28" fmla="*/ 329 w 388"/>
                  <a:gd name="T29" fmla="*/ 612 h 654"/>
                  <a:gd name="T30" fmla="*/ 253 w 388"/>
                  <a:gd name="T31" fmla="*/ 654 h 654"/>
                  <a:gd name="T32" fmla="*/ 215 w 388"/>
                  <a:gd name="T33" fmla="*/ 592 h 654"/>
                  <a:gd name="T34" fmla="*/ 221 w 388"/>
                  <a:gd name="T35" fmla="*/ 546 h 654"/>
                  <a:gd name="T36" fmla="*/ 0 w 388"/>
                  <a:gd name="T37" fmla="*/ 555 h 654"/>
                  <a:gd name="T38" fmla="*/ 27 w 388"/>
                  <a:gd name="T39" fmla="*/ 457 h 654"/>
                  <a:gd name="T40" fmla="*/ 27 w 388"/>
                  <a:gd name="T41" fmla="*/ 457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88" h="654">
                    <a:moveTo>
                      <a:pt x="27" y="457"/>
                    </a:moveTo>
                    <a:lnTo>
                      <a:pt x="65" y="407"/>
                    </a:lnTo>
                    <a:lnTo>
                      <a:pt x="54" y="394"/>
                    </a:lnTo>
                    <a:lnTo>
                      <a:pt x="38" y="287"/>
                    </a:lnTo>
                    <a:lnTo>
                      <a:pt x="33" y="215"/>
                    </a:lnTo>
                    <a:lnTo>
                      <a:pt x="59" y="135"/>
                    </a:lnTo>
                    <a:lnTo>
                      <a:pt x="101" y="80"/>
                    </a:lnTo>
                    <a:lnTo>
                      <a:pt x="97" y="65"/>
                    </a:lnTo>
                    <a:lnTo>
                      <a:pt x="128" y="14"/>
                    </a:lnTo>
                    <a:lnTo>
                      <a:pt x="362" y="0"/>
                    </a:lnTo>
                    <a:lnTo>
                      <a:pt x="373" y="12"/>
                    </a:lnTo>
                    <a:lnTo>
                      <a:pt x="362" y="419"/>
                    </a:lnTo>
                    <a:lnTo>
                      <a:pt x="388" y="614"/>
                    </a:lnTo>
                    <a:lnTo>
                      <a:pt x="379" y="624"/>
                    </a:lnTo>
                    <a:lnTo>
                      <a:pt x="329" y="612"/>
                    </a:lnTo>
                    <a:lnTo>
                      <a:pt x="253" y="654"/>
                    </a:lnTo>
                    <a:lnTo>
                      <a:pt x="215" y="592"/>
                    </a:lnTo>
                    <a:lnTo>
                      <a:pt x="221" y="546"/>
                    </a:lnTo>
                    <a:lnTo>
                      <a:pt x="0" y="555"/>
                    </a:lnTo>
                    <a:lnTo>
                      <a:pt x="27" y="457"/>
                    </a:lnTo>
                    <a:lnTo>
                      <a:pt x="27" y="457"/>
                    </a:lnTo>
                    <a:close/>
                  </a:path>
                </a:pathLst>
              </a:custGeom>
              <a:solidFill>
                <a:srgbClr val="E2F1E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4" name="Freeform 1145"/>
              <p:cNvSpPr>
                <a:spLocks/>
              </p:cNvSpPr>
              <p:nvPr/>
            </p:nvSpPr>
            <p:spPr bwMode="auto">
              <a:xfrm>
                <a:off x="5591176" y="3586162"/>
                <a:ext cx="419100" cy="677863"/>
              </a:xfrm>
              <a:custGeom>
                <a:avLst/>
                <a:gdLst>
                  <a:gd name="T0" fmla="*/ 11 w 416"/>
                  <a:gd name="T1" fmla="*/ 36 h 659"/>
                  <a:gd name="T2" fmla="*/ 0 w 416"/>
                  <a:gd name="T3" fmla="*/ 443 h 659"/>
                  <a:gd name="T4" fmla="*/ 26 w 416"/>
                  <a:gd name="T5" fmla="*/ 638 h 659"/>
                  <a:gd name="T6" fmla="*/ 55 w 416"/>
                  <a:gd name="T7" fmla="*/ 646 h 659"/>
                  <a:gd name="T8" fmla="*/ 81 w 416"/>
                  <a:gd name="T9" fmla="*/ 631 h 659"/>
                  <a:gd name="T10" fmla="*/ 97 w 416"/>
                  <a:gd name="T11" fmla="*/ 646 h 659"/>
                  <a:gd name="T12" fmla="*/ 74 w 416"/>
                  <a:gd name="T13" fmla="*/ 659 h 659"/>
                  <a:gd name="T14" fmla="*/ 131 w 416"/>
                  <a:gd name="T15" fmla="*/ 644 h 659"/>
                  <a:gd name="T16" fmla="*/ 142 w 416"/>
                  <a:gd name="T17" fmla="*/ 627 h 659"/>
                  <a:gd name="T18" fmla="*/ 135 w 416"/>
                  <a:gd name="T19" fmla="*/ 616 h 659"/>
                  <a:gd name="T20" fmla="*/ 138 w 416"/>
                  <a:gd name="T21" fmla="*/ 598 h 659"/>
                  <a:gd name="T22" fmla="*/ 112 w 416"/>
                  <a:gd name="T23" fmla="*/ 574 h 659"/>
                  <a:gd name="T24" fmla="*/ 112 w 416"/>
                  <a:gd name="T25" fmla="*/ 553 h 659"/>
                  <a:gd name="T26" fmla="*/ 416 w 416"/>
                  <a:gd name="T27" fmla="*/ 526 h 659"/>
                  <a:gd name="T28" fmla="*/ 391 w 416"/>
                  <a:gd name="T29" fmla="*/ 422 h 659"/>
                  <a:gd name="T30" fmla="*/ 406 w 416"/>
                  <a:gd name="T31" fmla="*/ 359 h 659"/>
                  <a:gd name="T32" fmla="*/ 368 w 416"/>
                  <a:gd name="T33" fmla="*/ 277 h 659"/>
                  <a:gd name="T34" fmla="*/ 289 w 416"/>
                  <a:gd name="T35" fmla="*/ 0 h 659"/>
                  <a:gd name="T36" fmla="*/ 0 w 416"/>
                  <a:gd name="T37" fmla="*/ 24 h 659"/>
                  <a:gd name="T38" fmla="*/ 11 w 416"/>
                  <a:gd name="T39" fmla="*/ 36 h 659"/>
                  <a:gd name="T40" fmla="*/ 11 w 416"/>
                  <a:gd name="T41" fmla="*/ 36 h 6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16" h="659">
                    <a:moveTo>
                      <a:pt x="11" y="36"/>
                    </a:moveTo>
                    <a:lnTo>
                      <a:pt x="0" y="443"/>
                    </a:lnTo>
                    <a:lnTo>
                      <a:pt x="26" y="638"/>
                    </a:lnTo>
                    <a:lnTo>
                      <a:pt x="55" y="646"/>
                    </a:lnTo>
                    <a:lnTo>
                      <a:pt x="81" y="631"/>
                    </a:lnTo>
                    <a:lnTo>
                      <a:pt x="97" y="646"/>
                    </a:lnTo>
                    <a:lnTo>
                      <a:pt x="74" y="659"/>
                    </a:lnTo>
                    <a:lnTo>
                      <a:pt x="131" y="644"/>
                    </a:lnTo>
                    <a:lnTo>
                      <a:pt x="142" y="627"/>
                    </a:lnTo>
                    <a:lnTo>
                      <a:pt x="135" y="616"/>
                    </a:lnTo>
                    <a:lnTo>
                      <a:pt x="138" y="598"/>
                    </a:lnTo>
                    <a:lnTo>
                      <a:pt x="112" y="574"/>
                    </a:lnTo>
                    <a:lnTo>
                      <a:pt x="112" y="553"/>
                    </a:lnTo>
                    <a:lnTo>
                      <a:pt x="416" y="526"/>
                    </a:lnTo>
                    <a:lnTo>
                      <a:pt x="391" y="422"/>
                    </a:lnTo>
                    <a:lnTo>
                      <a:pt x="406" y="359"/>
                    </a:lnTo>
                    <a:lnTo>
                      <a:pt x="368" y="277"/>
                    </a:lnTo>
                    <a:lnTo>
                      <a:pt x="289" y="0"/>
                    </a:lnTo>
                    <a:lnTo>
                      <a:pt x="0" y="24"/>
                    </a:lnTo>
                    <a:lnTo>
                      <a:pt x="11" y="36"/>
                    </a:lnTo>
                    <a:lnTo>
                      <a:pt x="11" y="36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5" name="Freeform 1146"/>
              <p:cNvSpPr>
                <a:spLocks/>
              </p:cNvSpPr>
              <p:nvPr/>
            </p:nvSpPr>
            <p:spPr bwMode="auto">
              <a:xfrm>
                <a:off x="5881688" y="3554412"/>
                <a:ext cx="596900" cy="619125"/>
              </a:xfrm>
              <a:custGeom>
                <a:avLst/>
                <a:gdLst>
                  <a:gd name="T0" fmla="*/ 79 w 587"/>
                  <a:gd name="T1" fmla="*/ 312 h 603"/>
                  <a:gd name="T2" fmla="*/ 117 w 587"/>
                  <a:gd name="T3" fmla="*/ 394 h 603"/>
                  <a:gd name="T4" fmla="*/ 102 w 587"/>
                  <a:gd name="T5" fmla="*/ 457 h 603"/>
                  <a:gd name="T6" fmla="*/ 127 w 587"/>
                  <a:gd name="T7" fmla="*/ 561 h 603"/>
                  <a:gd name="T8" fmla="*/ 150 w 587"/>
                  <a:gd name="T9" fmla="*/ 595 h 603"/>
                  <a:gd name="T10" fmla="*/ 464 w 587"/>
                  <a:gd name="T11" fmla="*/ 578 h 603"/>
                  <a:gd name="T12" fmla="*/ 467 w 587"/>
                  <a:gd name="T13" fmla="*/ 599 h 603"/>
                  <a:gd name="T14" fmla="*/ 486 w 587"/>
                  <a:gd name="T15" fmla="*/ 603 h 603"/>
                  <a:gd name="T16" fmla="*/ 479 w 587"/>
                  <a:gd name="T17" fmla="*/ 552 h 603"/>
                  <a:gd name="T18" fmla="*/ 492 w 587"/>
                  <a:gd name="T19" fmla="*/ 538 h 603"/>
                  <a:gd name="T20" fmla="*/ 538 w 587"/>
                  <a:gd name="T21" fmla="*/ 548 h 603"/>
                  <a:gd name="T22" fmla="*/ 545 w 587"/>
                  <a:gd name="T23" fmla="*/ 512 h 603"/>
                  <a:gd name="T24" fmla="*/ 540 w 587"/>
                  <a:gd name="T25" fmla="*/ 464 h 603"/>
                  <a:gd name="T26" fmla="*/ 559 w 587"/>
                  <a:gd name="T27" fmla="*/ 451 h 603"/>
                  <a:gd name="T28" fmla="*/ 587 w 587"/>
                  <a:gd name="T29" fmla="*/ 360 h 603"/>
                  <a:gd name="T30" fmla="*/ 568 w 587"/>
                  <a:gd name="T31" fmla="*/ 356 h 603"/>
                  <a:gd name="T32" fmla="*/ 492 w 587"/>
                  <a:gd name="T33" fmla="*/ 238 h 603"/>
                  <a:gd name="T34" fmla="*/ 327 w 587"/>
                  <a:gd name="T35" fmla="*/ 90 h 603"/>
                  <a:gd name="T36" fmla="*/ 254 w 587"/>
                  <a:gd name="T37" fmla="*/ 44 h 603"/>
                  <a:gd name="T38" fmla="*/ 279 w 587"/>
                  <a:gd name="T39" fmla="*/ 0 h 603"/>
                  <a:gd name="T40" fmla="*/ 144 w 587"/>
                  <a:gd name="T41" fmla="*/ 18 h 603"/>
                  <a:gd name="T42" fmla="*/ 0 w 587"/>
                  <a:gd name="T43" fmla="*/ 35 h 603"/>
                  <a:gd name="T44" fmla="*/ 79 w 587"/>
                  <a:gd name="T45" fmla="*/ 312 h 603"/>
                  <a:gd name="T46" fmla="*/ 79 w 587"/>
                  <a:gd name="T47" fmla="*/ 312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87" h="603">
                    <a:moveTo>
                      <a:pt x="79" y="312"/>
                    </a:moveTo>
                    <a:lnTo>
                      <a:pt x="117" y="394"/>
                    </a:lnTo>
                    <a:lnTo>
                      <a:pt x="102" y="457"/>
                    </a:lnTo>
                    <a:lnTo>
                      <a:pt x="127" y="561"/>
                    </a:lnTo>
                    <a:lnTo>
                      <a:pt x="150" y="595"/>
                    </a:lnTo>
                    <a:lnTo>
                      <a:pt x="464" y="578"/>
                    </a:lnTo>
                    <a:lnTo>
                      <a:pt x="467" y="599"/>
                    </a:lnTo>
                    <a:lnTo>
                      <a:pt x="486" y="603"/>
                    </a:lnTo>
                    <a:lnTo>
                      <a:pt x="479" y="552"/>
                    </a:lnTo>
                    <a:lnTo>
                      <a:pt x="492" y="538"/>
                    </a:lnTo>
                    <a:lnTo>
                      <a:pt x="538" y="548"/>
                    </a:lnTo>
                    <a:lnTo>
                      <a:pt x="545" y="512"/>
                    </a:lnTo>
                    <a:lnTo>
                      <a:pt x="540" y="464"/>
                    </a:lnTo>
                    <a:lnTo>
                      <a:pt x="559" y="451"/>
                    </a:lnTo>
                    <a:lnTo>
                      <a:pt x="587" y="360"/>
                    </a:lnTo>
                    <a:lnTo>
                      <a:pt x="568" y="356"/>
                    </a:lnTo>
                    <a:lnTo>
                      <a:pt x="492" y="238"/>
                    </a:lnTo>
                    <a:lnTo>
                      <a:pt x="327" y="90"/>
                    </a:lnTo>
                    <a:lnTo>
                      <a:pt x="254" y="44"/>
                    </a:lnTo>
                    <a:lnTo>
                      <a:pt x="279" y="0"/>
                    </a:lnTo>
                    <a:lnTo>
                      <a:pt x="144" y="18"/>
                    </a:lnTo>
                    <a:lnTo>
                      <a:pt x="0" y="35"/>
                    </a:lnTo>
                    <a:lnTo>
                      <a:pt x="79" y="312"/>
                    </a:lnTo>
                    <a:lnTo>
                      <a:pt x="79" y="312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6" name="Freeform 1147"/>
              <p:cNvSpPr>
                <a:spLocks/>
              </p:cNvSpPr>
              <p:nvPr/>
            </p:nvSpPr>
            <p:spPr bwMode="auto">
              <a:xfrm>
                <a:off x="5705476" y="4105275"/>
                <a:ext cx="1004887" cy="754062"/>
              </a:xfrm>
              <a:custGeom>
                <a:avLst/>
                <a:gdLst>
                  <a:gd name="T0" fmla="*/ 0 w 990"/>
                  <a:gd name="T1" fmla="*/ 71 h 732"/>
                  <a:gd name="T2" fmla="*/ 26 w 990"/>
                  <a:gd name="T3" fmla="*/ 95 h 732"/>
                  <a:gd name="T4" fmla="*/ 23 w 990"/>
                  <a:gd name="T5" fmla="*/ 113 h 732"/>
                  <a:gd name="T6" fmla="*/ 30 w 990"/>
                  <a:gd name="T7" fmla="*/ 124 h 732"/>
                  <a:gd name="T8" fmla="*/ 19 w 990"/>
                  <a:gd name="T9" fmla="*/ 141 h 732"/>
                  <a:gd name="T10" fmla="*/ 135 w 990"/>
                  <a:gd name="T11" fmla="*/ 101 h 732"/>
                  <a:gd name="T12" fmla="*/ 283 w 990"/>
                  <a:gd name="T13" fmla="*/ 194 h 732"/>
                  <a:gd name="T14" fmla="*/ 405 w 990"/>
                  <a:gd name="T15" fmla="*/ 130 h 732"/>
                  <a:gd name="T16" fmla="*/ 475 w 990"/>
                  <a:gd name="T17" fmla="*/ 145 h 732"/>
                  <a:gd name="T18" fmla="*/ 564 w 990"/>
                  <a:gd name="T19" fmla="*/ 232 h 732"/>
                  <a:gd name="T20" fmla="*/ 597 w 990"/>
                  <a:gd name="T21" fmla="*/ 232 h 732"/>
                  <a:gd name="T22" fmla="*/ 625 w 990"/>
                  <a:gd name="T23" fmla="*/ 293 h 732"/>
                  <a:gd name="T24" fmla="*/ 618 w 990"/>
                  <a:gd name="T25" fmla="*/ 409 h 732"/>
                  <a:gd name="T26" fmla="*/ 639 w 990"/>
                  <a:gd name="T27" fmla="*/ 422 h 732"/>
                  <a:gd name="T28" fmla="*/ 642 w 990"/>
                  <a:gd name="T29" fmla="*/ 401 h 732"/>
                  <a:gd name="T30" fmla="*/ 671 w 990"/>
                  <a:gd name="T31" fmla="*/ 401 h 732"/>
                  <a:gd name="T32" fmla="*/ 642 w 990"/>
                  <a:gd name="T33" fmla="*/ 457 h 732"/>
                  <a:gd name="T34" fmla="*/ 718 w 990"/>
                  <a:gd name="T35" fmla="*/ 533 h 732"/>
                  <a:gd name="T36" fmla="*/ 730 w 990"/>
                  <a:gd name="T37" fmla="*/ 512 h 732"/>
                  <a:gd name="T38" fmla="*/ 736 w 990"/>
                  <a:gd name="T39" fmla="*/ 565 h 732"/>
                  <a:gd name="T40" fmla="*/ 760 w 990"/>
                  <a:gd name="T41" fmla="*/ 576 h 732"/>
                  <a:gd name="T42" fmla="*/ 787 w 990"/>
                  <a:gd name="T43" fmla="*/ 641 h 732"/>
                  <a:gd name="T44" fmla="*/ 814 w 990"/>
                  <a:gd name="T45" fmla="*/ 641 h 732"/>
                  <a:gd name="T46" fmla="*/ 871 w 990"/>
                  <a:gd name="T47" fmla="*/ 702 h 732"/>
                  <a:gd name="T48" fmla="*/ 903 w 990"/>
                  <a:gd name="T49" fmla="*/ 706 h 732"/>
                  <a:gd name="T50" fmla="*/ 903 w 990"/>
                  <a:gd name="T51" fmla="*/ 715 h 732"/>
                  <a:gd name="T52" fmla="*/ 880 w 990"/>
                  <a:gd name="T53" fmla="*/ 732 h 732"/>
                  <a:gd name="T54" fmla="*/ 931 w 990"/>
                  <a:gd name="T55" fmla="*/ 725 h 732"/>
                  <a:gd name="T56" fmla="*/ 964 w 990"/>
                  <a:gd name="T57" fmla="*/ 711 h 732"/>
                  <a:gd name="T58" fmla="*/ 981 w 990"/>
                  <a:gd name="T59" fmla="*/ 626 h 732"/>
                  <a:gd name="T60" fmla="*/ 990 w 990"/>
                  <a:gd name="T61" fmla="*/ 630 h 732"/>
                  <a:gd name="T62" fmla="*/ 983 w 990"/>
                  <a:gd name="T63" fmla="*/ 512 h 732"/>
                  <a:gd name="T64" fmla="*/ 969 w 990"/>
                  <a:gd name="T65" fmla="*/ 477 h 732"/>
                  <a:gd name="T66" fmla="*/ 863 w 990"/>
                  <a:gd name="T67" fmla="*/ 306 h 732"/>
                  <a:gd name="T68" fmla="*/ 779 w 990"/>
                  <a:gd name="T69" fmla="*/ 145 h 732"/>
                  <a:gd name="T70" fmla="*/ 728 w 990"/>
                  <a:gd name="T71" fmla="*/ 12 h 732"/>
                  <a:gd name="T72" fmla="*/ 715 w 990"/>
                  <a:gd name="T73" fmla="*/ 10 h 732"/>
                  <a:gd name="T74" fmla="*/ 669 w 990"/>
                  <a:gd name="T75" fmla="*/ 0 h 732"/>
                  <a:gd name="T76" fmla="*/ 656 w 990"/>
                  <a:gd name="T77" fmla="*/ 14 h 732"/>
                  <a:gd name="T78" fmla="*/ 663 w 990"/>
                  <a:gd name="T79" fmla="*/ 65 h 732"/>
                  <a:gd name="T80" fmla="*/ 644 w 990"/>
                  <a:gd name="T81" fmla="*/ 61 h 732"/>
                  <a:gd name="T82" fmla="*/ 641 w 990"/>
                  <a:gd name="T83" fmla="*/ 40 h 732"/>
                  <a:gd name="T84" fmla="*/ 327 w 990"/>
                  <a:gd name="T85" fmla="*/ 57 h 732"/>
                  <a:gd name="T86" fmla="*/ 304 w 990"/>
                  <a:gd name="T87" fmla="*/ 23 h 732"/>
                  <a:gd name="T88" fmla="*/ 0 w 990"/>
                  <a:gd name="T89" fmla="*/ 50 h 732"/>
                  <a:gd name="T90" fmla="*/ 0 w 990"/>
                  <a:gd name="T91" fmla="*/ 71 h 732"/>
                  <a:gd name="T92" fmla="*/ 0 w 990"/>
                  <a:gd name="T93" fmla="*/ 71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90" h="732">
                    <a:moveTo>
                      <a:pt x="0" y="71"/>
                    </a:moveTo>
                    <a:lnTo>
                      <a:pt x="26" y="95"/>
                    </a:lnTo>
                    <a:lnTo>
                      <a:pt x="23" y="113"/>
                    </a:lnTo>
                    <a:lnTo>
                      <a:pt x="30" y="124"/>
                    </a:lnTo>
                    <a:lnTo>
                      <a:pt x="19" y="141"/>
                    </a:lnTo>
                    <a:lnTo>
                      <a:pt x="135" y="101"/>
                    </a:lnTo>
                    <a:lnTo>
                      <a:pt x="283" y="194"/>
                    </a:lnTo>
                    <a:lnTo>
                      <a:pt x="405" y="130"/>
                    </a:lnTo>
                    <a:lnTo>
                      <a:pt x="475" y="145"/>
                    </a:lnTo>
                    <a:lnTo>
                      <a:pt x="564" y="232"/>
                    </a:lnTo>
                    <a:lnTo>
                      <a:pt x="597" y="232"/>
                    </a:lnTo>
                    <a:lnTo>
                      <a:pt x="625" y="293"/>
                    </a:lnTo>
                    <a:lnTo>
                      <a:pt x="618" y="409"/>
                    </a:lnTo>
                    <a:lnTo>
                      <a:pt x="639" y="422"/>
                    </a:lnTo>
                    <a:lnTo>
                      <a:pt x="642" y="401"/>
                    </a:lnTo>
                    <a:lnTo>
                      <a:pt x="671" y="401"/>
                    </a:lnTo>
                    <a:lnTo>
                      <a:pt x="642" y="457"/>
                    </a:lnTo>
                    <a:lnTo>
                      <a:pt x="718" y="533"/>
                    </a:lnTo>
                    <a:lnTo>
                      <a:pt x="730" y="512"/>
                    </a:lnTo>
                    <a:lnTo>
                      <a:pt x="736" y="565"/>
                    </a:lnTo>
                    <a:lnTo>
                      <a:pt x="760" y="576"/>
                    </a:lnTo>
                    <a:lnTo>
                      <a:pt x="787" y="641"/>
                    </a:lnTo>
                    <a:lnTo>
                      <a:pt x="814" y="641"/>
                    </a:lnTo>
                    <a:lnTo>
                      <a:pt x="871" y="702"/>
                    </a:lnTo>
                    <a:lnTo>
                      <a:pt x="903" y="706"/>
                    </a:lnTo>
                    <a:lnTo>
                      <a:pt x="903" y="715"/>
                    </a:lnTo>
                    <a:lnTo>
                      <a:pt x="880" y="732"/>
                    </a:lnTo>
                    <a:lnTo>
                      <a:pt x="931" y="725"/>
                    </a:lnTo>
                    <a:lnTo>
                      <a:pt x="964" y="711"/>
                    </a:lnTo>
                    <a:lnTo>
                      <a:pt x="981" y="626"/>
                    </a:lnTo>
                    <a:lnTo>
                      <a:pt x="990" y="630"/>
                    </a:lnTo>
                    <a:lnTo>
                      <a:pt x="983" y="512"/>
                    </a:lnTo>
                    <a:lnTo>
                      <a:pt x="969" y="477"/>
                    </a:lnTo>
                    <a:lnTo>
                      <a:pt x="863" y="306"/>
                    </a:lnTo>
                    <a:lnTo>
                      <a:pt x="779" y="145"/>
                    </a:lnTo>
                    <a:lnTo>
                      <a:pt x="728" y="12"/>
                    </a:lnTo>
                    <a:lnTo>
                      <a:pt x="715" y="10"/>
                    </a:lnTo>
                    <a:lnTo>
                      <a:pt x="669" y="0"/>
                    </a:lnTo>
                    <a:lnTo>
                      <a:pt x="656" y="14"/>
                    </a:lnTo>
                    <a:lnTo>
                      <a:pt x="663" y="65"/>
                    </a:lnTo>
                    <a:lnTo>
                      <a:pt x="644" y="61"/>
                    </a:lnTo>
                    <a:lnTo>
                      <a:pt x="641" y="40"/>
                    </a:lnTo>
                    <a:lnTo>
                      <a:pt x="327" y="57"/>
                    </a:lnTo>
                    <a:lnTo>
                      <a:pt x="304" y="23"/>
                    </a:lnTo>
                    <a:lnTo>
                      <a:pt x="0" y="50"/>
                    </a:lnTo>
                    <a:lnTo>
                      <a:pt x="0" y="71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B7D3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7" name="Freeform 1151"/>
              <p:cNvSpPr>
                <a:spLocks/>
              </p:cNvSpPr>
              <p:nvPr/>
            </p:nvSpPr>
            <p:spPr bwMode="auto">
              <a:xfrm>
                <a:off x="5867401" y="2552701"/>
                <a:ext cx="465137" cy="517525"/>
              </a:xfrm>
              <a:custGeom>
                <a:avLst/>
                <a:gdLst>
                  <a:gd name="T0" fmla="*/ 0 w 459"/>
                  <a:gd name="T1" fmla="*/ 91 h 504"/>
                  <a:gd name="T2" fmla="*/ 38 w 459"/>
                  <a:gd name="T3" fmla="*/ 441 h 504"/>
                  <a:gd name="T4" fmla="*/ 95 w 459"/>
                  <a:gd name="T5" fmla="*/ 447 h 504"/>
                  <a:gd name="T6" fmla="*/ 164 w 459"/>
                  <a:gd name="T7" fmla="*/ 487 h 504"/>
                  <a:gd name="T8" fmla="*/ 213 w 459"/>
                  <a:gd name="T9" fmla="*/ 485 h 504"/>
                  <a:gd name="T10" fmla="*/ 236 w 459"/>
                  <a:gd name="T11" fmla="*/ 470 h 504"/>
                  <a:gd name="T12" fmla="*/ 291 w 459"/>
                  <a:gd name="T13" fmla="*/ 504 h 504"/>
                  <a:gd name="T14" fmla="*/ 324 w 459"/>
                  <a:gd name="T15" fmla="*/ 475 h 504"/>
                  <a:gd name="T16" fmla="*/ 331 w 459"/>
                  <a:gd name="T17" fmla="*/ 420 h 504"/>
                  <a:gd name="T18" fmla="*/ 352 w 459"/>
                  <a:gd name="T19" fmla="*/ 432 h 504"/>
                  <a:gd name="T20" fmla="*/ 364 w 459"/>
                  <a:gd name="T21" fmla="*/ 386 h 504"/>
                  <a:gd name="T22" fmla="*/ 440 w 459"/>
                  <a:gd name="T23" fmla="*/ 319 h 504"/>
                  <a:gd name="T24" fmla="*/ 453 w 459"/>
                  <a:gd name="T25" fmla="*/ 211 h 504"/>
                  <a:gd name="T26" fmla="*/ 443 w 459"/>
                  <a:gd name="T27" fmla="*/ 188 h 504"/>
                  <a:gd name="T28" fmla="*/ 459 w 459"/>
                  <a:gd name="T29" fmla="*/ 177 h 504"/>
                  <a:gd name="T30" fmla="*/ 430 w 459"/>
                  <a:gd name="T31" fmla="*/ 0 h 504"/>
                  <a:gd name="T32" fmla="*/ 352 w 459"/>
                  <a:gd name="T33" fmla="*/ 40 h 504"/>
                  <a:gd name="T34" fmla="*/ 312 w 459"/>
                  <a:gd name="T35" fmla="*/ 82 h 504"/>
                  <a:gd name="T36" fmla="*/ 284 w 459"/>
                  <a:gd name="T37" fmla="*/ 84 h 504"/>
                  <a:gd name="T38" fmla="*/ 240 w 459"/>
                  <a:gd name="T39" fmla="*/ 107 h 504"/>
                  <a:gd name="T40" fmla="*/ 139 w 459"/>
                  <a:gd name="T41" fmla="*/ 72 h 504"/>
                  <a:gd name="T42" fmla="*/ 0 w 459"/>
                  <a:gd name="T43" fmla="*/ 91 h 504"/>
                  <a:gd name="T44" fmla="*/ 0 w 459"/>
                  <a:gd name="T45" fmla="*/ 91 h 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59" h="504">
                    <a:moveTo>
                      <a:pt x="0" y="91"/>
                    </a:moveTo>
                    <a:lnTo>
                      <a:pt x="38" y="441"/>
                    </a:lnTo>
                    <a:lnTo>
                      <a:pt x="95" y="447"/>
                    </a:lnTo>
                    <a:lnTo>
                      <a:pt x="164" y="487"/>
                    </a:lnTo>
                    <a:lnTo>
                      <a:pt x="213" y="485"/>
                    </a:lnTo>
                    <a:lnTo>
                      <a:pt x="236" y="470"/>
                    </a:lnTo>
                    <a:lnTo>
                      <a:pt x="291" y="504"/>
                    </a:lnTo>
                    <a:lnTo>
                      <a:pt x="324" y="475"/>
                    </a:lnTo>
                    <a:lnTo>
                      <a:pt x="331" y="420"/>
                    </a:lnTo>
                    <a:lnTo>
                      <a:pt x="352" y="432"/>
                    </a:lnTo>
                    <a:lnTo>
                      <a:pt x="364" y="386"/>
                    </a:lnTo>
                    <a:lnTo>
                      <a:pt x="440" y="319"/>
                    </a:lnTo>
                    <a:lnTo>
                      <a:pt x="453" y="211"/>
                    </a:lnTo>
                    <a:lnTo>
                      <a:pt x="443" y="188"/>
                    </a:lnTo>
                    <a:lnTo>
                      <a:pt x="459" y="177"/>
                    </a:lnTo>
                    <a:lnTo>
                      <a:pt x="430" y="0"/>
                    </a:lnTo>
                    <a:lnTo>
                      <a:pt x="352" y="40"/>
                    </a:lnTo>
                    <a:lnTo>
                      <a:pt x="312" y="82"/>
                    </a:lnTo>
                    <a:lnTo>
                      <a:pt x="284" y="84"/>
                    </a:lnTo>
                    <a:lnTo>
                      <a:pt x="240" y="107"/>
                    </a:lnTo>
                    <a:lnTo>
                      <a:pt x="139" y="72"/>
                    </a:lnTo>
                    <a:lnTo>
                      <a:pt x="0" y="91"/>
                    </a:lnTo>
                    <a:lnTo>
                      <a:pt x="0" y="91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8" name="Freeform 1152"/>
              <p:cNvSpPr>
                <a:spLocks/>
              </p:cNvSpPr>
              <p:nvPr/>
            </p:nvSpPr>
            <p:spPr bwMode="auto">
              <a:xfrm>
                <a:off x="6162676" y="2736851"/>
                <a:ext cx="495300" cy="485775"/>
              </a:xfrm>
              <a:custGeom>
                <a:avLst/>
                <a:gdLst>
                  <a:gd name="T0" fmla="*/ 0 w 489"/>
                  <a:gd name="T1" fmla="*/ 327 h 473"/>
                  <a:gd name="T2" fmla="*/ 17 w 489"/>
                  <a:gd name="T3" fmla="*/ 391 h 473"/>
                  <a:gd name="T4" fmla="*/ 80 w 489"/>
                  <a:gd name="T5" fmla="*/ 437 h 473"/>
                  <a:gd name="T6" fmla="*/ 111 w 489"/>
                  <a:gd name="T7" fmla="*/ 473 h 473"/>
                  <a:gd name="T8" fmla="*/ 204 w 489"/>
                  <a:gd name="T9" fmla="*/ 435 h 473"/>
                  <a:gd name="T10" fmla="*/ 246 w 489"/>
                  <a:gd name="T11" fmla="*/ 429 h 473"/>
                  <a:gd name="T12" fmla="*/ 268 w 489"/>
                  <a:gd name="T13" fmla="*/ 401 h 473"/>
                  <a:gd name="T14" fmla="*/ 304 w 489"/>
                  <a:gd name="T15" fmla="*/ 258 h 473"/>
                  <a:gd name="T16" fmla="*/ 344 w 489"/>
                  <a:gd name="T17" fmla="*/ 275 h 473"/>
                  <a:gd name="T18" fmla="*/ 420 w 489"/>
                  <a:gd name="T19" fmla="*/ 122 h 473"/>
                  <a:gd name="T20" fmla="*/ 479 w 489"/>
                  <a:gd name="T21" fmla="*/ 154 h 473"/>
                  <a:gd name="T22" fmla="*/ 489 w 489"/>
                  <a:gd name="T23" fmla="*/ 127 h 473"/>
                  <a:gd name="T24" fmla="*/ 447 w 489"/>
                  <a:gd name="T25" fmla="*/ 93 h 473"/>
                  <a:gd name="T26" fmla="*/ 415 w 489"/>
                  <a:gd name="T27" fmla="*/ 97 h 473"/>
                  <a:gd name="T28" fmla="*/ 403 w 489"/>
                  <a:gd name="T29" fmla="*/ 114 h 473"/>
                  <a:gd name="T30" fmla="*/ 344 w 489"/>
                  <a:gd name="T31" fmla="*/ 131 h 473"/>
                  <a:gd name="T32" fmla="*/ 306 w 489"/>
                  <a:gd name="T33" fmla="*/ 173 h 473"/>
                  <a:gd name="T34" fmla="*/ 295 w 489"/>
                  <a:gd name="T35" fmla="*/ 106 h 473"/>
                  <a:gd name="T36" fmla="*/ 189 w 489"/>
                  <a:gd name="T37" fmla="*/ 123 h 473"/>
                  <a:gd name="T38" fmla="*/ 168 w 489"/>
                  <a:gd name="T39" fmla="*/ 0 h 473"/>
                  <a:gd name="T40" fmla="*/ 152 w 489"/>
                  <a:gd name="T41" fmla="*/ 11 h 473"/>
                  <a:gd name="T42" fmla="*/ 162 w 489"/>
                  <a:gd name="T43" fmla="*/ 34 h 473"/>
                  <a:gd name="T44" fmla="*/ 149 w 489"/>
                  <a:gd name="T45" fmla="*/ 142 h 473"/>
                  <a:gd name="T46" fmla="*/ 73 w 489"/>
                  <a:gd name="T47" fmla="*/ 209 h 473"/>
                  <a:gd name="T48" fmla="*/ 61 w 489"/>
                  <a:gd name="T49" fmla="*/ 255 h 473"/>
                  <a:gd name="T50" fmla="*/ 40 w 489"/>
                  <a:gd name="T51" fmla="*/ 243 h 473"/>
                  <a:gd name="T52" fmla="*/ 33 w 489"/>
                  <a:gd name="T53" fmla="*/ 298 h 473"/>
                  <a:gd name="T54" fmla="*/ 0 w 489"/>
                  <a:gd name="T55" fmla="*/ 327 h 473"/>
                  <a:gd name="T56" fmla="*/ 0 w 489"/>
                  <a:gd name="T57" fmla="*/ 327 h 473"/>
                  <a:gd name="T58" fmla="*/ 0 w 489"/>
                  <a:gd name="T59" fmla="*/ 327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89" h="473">
                    <a:moveTo>
                      <a:pt x="0" y="327"/>
                    </a:moveTo>
                    <a:lnTo>
                      <a:pt x="17" y="391"/>
                    </a:lnTo>
                    <a:lnTo>
                      <a:pt x="80" y="437"/>
                    </a:lnTo>
                    <a:lnTo>
                      <a:pt x="111" y="473"/>
                    </a:lnTo>
                    <a:lnTo>
                      <a:pt x="204" y="435"/>
                    </a:lnTo>
                    <a:lnTo>
                      <a:pt x="246" y="429"/>
                    </a:lnTo>
                    <a:lnTo>
                      <a:pt x="268" y="401"/>
                    </a:lnTo>
                    <a:lnTo>
                      <a:pt x="304" y="258"/>
                    </a:lnTo>
                    <a:lnTo>
                      <a:pt x="344" y="275"/>
                    </a:lnTo>
                    <a:lnTo>
                      <a:pt x="420" y="122"/>
                    </a:lnTo>
                    <a:lnTo>
                      <a:pt x="479" y="154"/>
                    </a:lnTo>
                    <a:lnTo>
                      <a:pt x="489" y="127"/>
                    </a:lnTo>
                    <a:lnTo>
                      <a:pt x="447" y="93"/>
                    </a:lnTo>
                    <a:lnTo>
                      <a:pt x="415" y="97"/>
                    </a:lnTo>
                    <a:lnTo>
                      <a:pt x="403" y="114"/>
                    </a:lnTo>
                    <a:lnTo>
                      <a:pt x="344" y="131"/>
                    </a:lnTo>
                    <a:lnTo>
                      <a:pt x="306" y="173"/>
                    </a:lnTo>
                    <a:lnTo>
                      <a:pt x="295" y="106"/>
                    </a:lnTo>
                    <a:lnTo>
                      <a:pt x="189" y="123"/>
                    </a:lnTo>
                    <a:lnTo>
                      <a:pt x="168" y="0"/>
                    </a:lnTo>
                    <a:lnTo>
                      <a:pt x="152" y="11"/>
                    </a:lnTo>
                    <a:lnTo>
                      <a:pt x="162" y="34"/>
                    </a:lnTo>
                    <a:lnTo>
                      <a:pt x="149" y="142"/>
                    </a:lnTo>
                    <a:lnTo>
                      <a:pt x="73" y="209"/>
                    </a:lnTo>
                    <a:lnTo>
                      <a:pt x="61" y="255"/>
                    </a:lnTo>
                    <a:lnTo>
                      <a:pt x="40" y="243"/>
                    </a:lnTo>
                    <a:lnTo>
                      <a:pt x="33" y="298"/>
                    </a:lnTo>
                    <a:lnTo>
                      <a:pt x="0" y="327"/>
                    </a:lnTo>
                    <a:lnTo>
                      <a:pt x="0" y="327"/>
                    </a:lnTo>
                    <a:lnTo>
                      <a:pt x="0" y="327"/>
                    </a:lnTo>
                    <a:close/>
                  </a:path>
                </a:pathLst>
              </a:custGeom>
              <a:solidFill>
                <a:srgbClr val="B7D3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89" name="Freeform 1153"/>
              <p:cNvSpPr>
                <a:spLocks/>
              </p:cNvSpPr>
              <p:nvPr/>
            </p:nvSpPr>
            <p:spPr bwMode="auto">
              <a:xfrm>
                <a:off x="6461126" y="2771776"/>
                <a:ext cx="506412" cy="244475"/>
              </a:xfrm>
              <a:custGeom>
                <a:avLst/>
                <a:gdLst>
                  <a:gd name="T0" fmla="*/ 0 w 496"/>
                  <a:gd name="T1" fmla="*/ 72 h 240"/>
                  <a:gd name="T2" fmla="*/ 11 w 496"/>
                  <a:gd name="T3" fmla="*/ 139 h 240"/>
                  <a:gd name="T4" fmla="*/ 49 w 496"/>
                  <a:gd name="T5" fmla="*/ 97 h 240"/>
                  <a:gd name="T6" fmla="*/ 108 w 496"/>
                  <a:gd name="T7" fmla="*/ 80 h 240"/>
                  <a:gd name="T8" fmla="*/ 120 w 496"/>
                  <a:gd name="T9" fmla="*/ 63 h 240"/>
                  <a:gd name="T10" fmla="*/ 152 w 496"/>
                  <a:gd name="T11" fmla="*/ 59 h 240"/>
                  <a:gd name="T12" fmla="*/ 194 w 496"/>
                  <a:gd name="T13" fmla="*/ 93 h 240"/>
                  <a:gd name="T14" fmla="*/ 222 w 496"/>
                  <a:gd name="T15" fmla="*/ 101 h 240"/>
                  <a:gd name="T16" fmla="*/ 276 w 496"/>
                  <a:gd name="T17" fmla="*/ 148 h 240"/>
                  <a:gd name="T18" fmla="*/ 257 w 496"/>
                  <a:gd name="T19" fmla="*/ 194 h 240"/>
                  <a:gd name="T20" fmla="*/ 264 w 496"/>
                  <a:gd name="T21" fmla="*/ 215 h 240"/>
                  <a:gd name="T22" fmla="*/ 287 w 496"/>
                  <a:gd name="T23" fmla="*/ 205 h 240"/>
                  <a:gd name="T24" fmla="*/ 308 w 496"/>
                  <a:gd name="T25" fmla="*/ 205 h 240"/>
                  <a:gd name="T26" fmla="*/ 319 w 496"/>
                  <a:gd name="T27" fmla="*/ 221 h 240"/>
                  <a:gd name="T28" fmla="*/ 344 w 496"/>
                  <a:gd name="T29" fmla="*/ 221 h 240"/>
                  <a:gd name="T30" fmla="*/ 354 w 496"/>
                  <a:gd name="T31" fmla="*/ 215 h 240"/>
                  <a:gd name="T32" fmla="*/ 338 w 496"/>
                  <a:gd name="T33" fmla="*/ 173 h 240"/>
                  <a:gd name="T34" fmla="*/ 335 w 496"/>
                  <a:gd name="T35" fmla="*/ 97 h 240"/>
                  <a:gd name="T36" fmla="*/ 316 w 496"/>
                  <a:gd name="T37" fmla="*/ 86 h 240"/>
                  <a:gd name="T38" fmla="*/ 354 w 496"/>
                  <a:gd name="T39" fmla="*/ 51 h 240"/>
                  <a:gd name="T40" fmla="*/ 356 w 496"/>
                  <a:gd name="T41" fmla="*/ 29 h 240"/>
                  <a:gd name="T42" fmla="*/ 380 w 496"/>
                  <a:gd name="T43" fmla="*/ 31 h 240"/>
                  <a:gd name="T44" fmla="*/ 350 w 496"/>
                  <a:gd name="T45" fmla="*/ 78 h 240"/>
                  <a:gd name="T46" fmla="*/ 367 w 496"/>
                  <a:gd name="T47" fmla="*/ 135 h 240"/>
                  <a:gd name="T48" fmla="*/ 375 w 496"/>
                  <a:gd name="T49" fmla="*/ 150 h 240"/>
                  <a:gd name="T50" fmla="*/ 386 w 496"/>
                  <a:gd name="T51" fmla="*/ 158 h 240"/>
                  <a:gd name="T52" fmla="*/ 363 w 496"/>
                  <a:gd name="T53" fmla="*/ 156 h 240"/>
                  <a:gd name="T54" fmla="*/ 371 w 496"/>
                  <a:gd name="T55" fmla="*/ 192 h 240"/>
                  <a:gd name="T56" fmla="*/ 411 w 496"/>
                  <a:gd name="T57" fmla="*/ 215 h 240"/>
                  <a:gd name="T58" fmla="*/ 420 w 496"/>
                  <a:gd name="T59" fmla="*/ 221 h 240"/>
                  <a:gd name="T60" fmla="*/ 432 w 496"/>
                  <a:gd name="T61" fmla="*/ 221 h 240"/>
                  <a:gd name="T62" fmla="*/ 426 w 496"/>
                  <a:gd name="T63" fmla="*/ 240 h 240"/>
                  <a:gd name="T64" fmla="*/ 475 w 496"/>
                  <a:gd name="T65" fmla="*/ 215 h 240"/>
                  <a:gd name="T66" fmla="*/ 485 w 496"/>
                  <a:gd name="T67" fmla="*/ 184 h 240"/>
                  <a:gd name="T68" fmla="*/ 496 w 496"/>
                  <a:gd name="T69" fmla="*/ 152 h 240"/>
                  <a:gd name="T70" fmla="*/ 426 w 496"/>
                  <a:gd name="T71" fmla="*/ 167 h 240"/>
                  <a:gd name="T72" fmla="*/ 380 w 496"/>
                  <a:gd name="T73" fmla="*/ 0 h 240"/>
                  <a:gd name="T74" fmla="*/ 0 w 496"/>
                  <a:gd name="T75" fmla="*/ 72 h 240"/>
                  <a:gd name="T76" fmla="*/ 0 w 496"/>
                  <a:gd name="T77" fmla="*/ 72 h 240"/>
                  <a:gd name="T78" fmla="*/ 0 w 496"/>
                  <a:gd name="T79" fmla="*/ 72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96" h="240">
                    <a:moveTo>
                      <a:pt x="0" y="72"/>
                    </a:moveTo>
                    <a:lnTo>
                      <a:pt x="11" y="139"/>
                    </a:lnTo>
                    <a:lnTo>
                      <a:pt x="49" y="97"/>
                    </a:lnTo>
                    <a:lnTo>
                      <a:pt x="108" y="80"/>
                    </a:lnTo>
                    <a:lnTo>
                      <a:pt x="120" y="63"/>
                    </a:lnTo>
                    <a:lnTo>
                      <a:pt x="152" y="59"/>
                    </a:lnTo>
                    <a:lnTo>
                      <a:pt x="194" y="93"/>
                    </a:lnTo>
                    <a:lnTo>
                      <a:pt x="222" y="101"/>
                    </a:lnTo>
                    <a:lnTo>
                      <a:pt x="276" y="148"/>
                    </a:lnTo>
                    <a:lnTo>
                      <a:pt x="257" y="194"/>
                    </a:lnTo>
                    <a:lnTo>
                      <a:pt x="264" y="215"/>
                    </a:lnTo>
                    <a:lnTo>
                      <a:pt x="287" y="205"/>
                    </a:lnTo>
                    <a:lnTo>
                      <a:pt x="308" y="205"/>
                    </a:lnTo>
                    <a:lnTo>
                      <a:pt x="319" y="221"/>
                    </a:lnTo>
                    <a:lnTo>
                      <a:pt x="344" y="221"/>
                    </a:lnTo>
                    <a:lnTo>
                      <a:pt x="354" y="215"/>
                    </a:lnTo>
                    <a:lnTo>
                      <a:pt x="338" y="173"/>
                    </a:lnTo>
                    <a:lnTo>
                      <a:pt x="335" y="97"/>
                    </a:lnTo>
                    <a:lnTo>
                      <a:pt x="316" y="86"/>
                    </a:lnTo>
                    <a:lnTo>
                      <a:pt x="354" y="51"/>
                    </a:lnTo>
                    <a:lnTo>
                      <a:pt x="356" y="29"/>
                    </a:lnTo>
                    <a:lnTo>
                      <a:pt x="380" y="31"/>
                    </a:lnTo>
                    <a:lnTo>
                      <a:pt x="350" y="78"/>
                    </a:lnTo>
                    <a:lnTo>
                      <a:pt x="367" y="135"/>
                    </a:lnTo>
                    <a:lnTo>
                      <a:pt x="375" y="150"/>
                    </a:lnTo>
                    <a:lnTo>
                      <a:pt x="386" y="158"/>
                    </a:lnTo>
                    <a:lnTo>
                      <a:pt x="363" y="156"/>
                    </a:lnTo>
                    <a:lnTo>
                      <a:pt x="371" y="192"/>
                    </a:lnTo>
                    <a:lnTo>
                      <a:pt x="411" y="215"/>
                    </a:lnTo>
                    <a:lnTo>
                      <a:pt x="420" y="221"/>
                    </a:lnTo>
                    <a:lnTo>
                      <a:pt x="432" y="221"/>
                    </a:lnTo>
                    <a:lnTo>
                      <a:pt x="426" y="240"/>
                    </a:lnTo>
                    <a:lnTo>
                      <a:pt x="475" y="215"/>
                    </a:lnTo>
                    <a:lnTo>
                      <a:pt x="485" y="184"/>
                    </a:lnTo>
                    <a:lnTo>
                      <a:pt x="496" y="152"/>
                    </a:lnTo>
                    <a:lnTo>
                      <a:pt x="426" y="167"/>
                    </a:lnTo>
                    <a:lnTo>
                      <a:pt x="380" y="0"/>
                    </a:lnTo>
                    <a:lnTo>
                      <a:pt x="0" y="72"/>
                    </a:lnTo>
                    <a:lnTo>
                      <a:pt x="0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0" name="Freeform 1154"/>
              <p:cNvSpPr>
                <a:spLocks/>
              </p:cNvSpPr>
              <p:nvPr/>
            </p:nvSpPr>
            <p:spPr bwMode="auto">
              <a:xfrm>
                <a:off x="6078538" y="2863851"/>
                <a:ext cx="857250" cy="476250"/>
              </a:xfrm>
              <a:custGeom>
                <a:avLst/>
                <a:gdLst>
                  <a:gd name="T0" fmla="*/ 78 w 844"/>
                  <a:gd name="T1" fmla="*/ 414 h 463"/>
                  <a:gd name="T2" fmla="*/ 79 w 844"/>
                  <a:gd name="T3" fmla="*/ 402 h 463"/>
                  <a:gd name="T4" fmla="*/ 133 w 844"/>
                  <a:gd name="T5" fmla="*/ 351 h 463"/>
                  <a:gd name="T6" fmla="*/ 163 w 844"/>
                  <a:gd name="T7" fmla="*/ 315 h 463"/>
                  <a:gd name="T8" fmla="*/ 194 w 844"/>
                  <a:gd name="T9" fmla="*/ 351 h 463"/>
                  <a:gd name="T10" fmla="*/ 287 w 844"/>
                  <a:gd name="T11" fmla="*/ 313 h 463"/>
                  <a:gd name="T12" fmla="*/ 329 w 844"/>
                  <a:gd name="T13" fmla="*/ 307 h 463"/>
                  <a:gd name="T14" fmla="*/ 351 w 844"/>
                  <a:gd name="T15" fmla="*/ 279 h 463"/>
                  <a:gd name="T16" fmla="*/ 387 w 844"/>
                  <a:gd name="T17" fmla="*/ 136 h 463"/>
                  <a:gd name="T18" fmla="*/ 427 w 844"/>
                  <a:gd name="T19" fmla="*/ 153 h 463"/>
                  <a:gd name="T20" fmla="*/ 503 w 844"/>
                  <a:gd name="T21" fmla="*/ 0 h 463"/>
                  <a:gd name="T22" fmla="*/ 562 w 844"/>
                  <a:gd name="T23" fmla="*/ 32 h 463"/>
                  <a:gd name="T24" fmla="*/ 572 w 844"/>
                  <a:gd name="T25" fmla="*/ 5 h 463"/>
                  <a:gd name="T26" fmla="*/ 600 w 844"/>
                  <a:gd name="T27" fmla="*/ 13 h 463"/>
                  <a:gd name="T28" fmla="*/ 654 w 844"/>
                  <a:gd name="T29" fmla="*/ 60 h 463"/>
                  <a:gd name="T30" fmla="*/ 635 w 844"/>
                  <a:gd name="T31" fmla="*/ 106 h 463"/>
                  <a:gd name="T32" fmla="*/ 642 w 844"/>
                  <a:gd name="T33" fmla="*/ 127 h 463"/>
                  <a:gd name="T34" fmla="*/ 665 w 844"/>
                  <a:gd name="T35" fmla="*/ 117 h 463"/>
                  <a:gd name="T36" fmla="*/ 682 w 844"/>
                  <a:gd name="T37" fmla="*/ 138 h 463"/>
                  <a:gd name="T38" fmla="*/ 764 w 844"/>
                  <a:gd name="T39" fmla="*/ 165 h 463"/>
                  <a:gd name="T40" fmla="*/ 688 w 844"/>
                  <a:gd name="T41" fmla="*/ 161 h 463"/>
                  <a:gd name="T42" fmla="*/ 768 w 844"/>
                  <a:gd name="T43" fmla="*/ 231 h 463"/>
                  <a:gd name="T44" fmla="*/ 718 w 844"/>
                  <a:gd name="T45" fmla="*/ 224 h 463"/>
                  <a:gd name="T46" fmla="*/ 819 w 844"/>
                  <a:gd name="T47" fmla="*/ 288 h 463"/>
                  <a:gd name="T48" fmla="*/ 844 w 844"/>
                  <a:gd name="T49" fmla="*/ 332 h 463"/>
                  <a:gd name="T50" fmla="*/ 827 w 844"/>
                  <a:gd name="T51" fmla="*/ 326 h 463"/>
                  <a:gd name="T52" fmla="*/ 823 w 844"/>
                  <a:gd name="T53" fmla="*/ 338 h 463"/>
                  <a:gd name="T54" fmla="*/ 492 w 844"/>
                  <a:gd name="T55" fmla="*/ 401 h 463"/>
                  <a:gd name="T56" fmla="*/ 216 w 844"/>
                  <a:gd name="T57" fmla="*/ 435 h 463"/>
                  <a:gd name="T58" fmla="*/ 0 w 844"/>
                  <a:gd name="T59" fmla="*/ 463 h 463"/>
                  <a:gd name="T60" fmla="*/ 78 w 844"/>
                  <a:gd name="T61" fmla="*/ 414 h 463"/>
                  <a:gd name="T62" fmla="*/ 78 w 844"/>
                  <a:gd name="T63" fmla="*/ 414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844" h="463">
                    <a:moveTo>
                      <a:pt x="78" y="414"/>
                    </a:moveTo>
                    <a:lnTo>
                      <a:pt x="79" y="402"/>
                    </a:lnTo>
                    <a:lnTo>
                      <a:pt x="133" y="351"/>
                    </a:lnTo>
                    <a:lnTo>
                      <a:pt x="163" y="315"/>
                    </a:lnTo>
                    <a:lnTo>
                      <a:pt x="194" y="351"/>
                    </a:lnTo>
                    <a:lnTo>
                      <a:pt x="287" y="313"/>
                    </a:lnTo>
                    <a:lnTo>
                      <a:pt x="329" y="307"/>
                    </a:lnTo>
                    <a:lnTo>
                      <a:pt x="351" y="279"/>
                    </a:lnTo>
                    <a:lnTo>
                      <a:pt x="387" y="136"/>
                    </a:lnTo>
                    <a:lnTo>
                      <a:pt x="427" y="153"/>
                    </a:lnTo>
                    <a:lnTo>
                      <a:pt x="503" y="0"/>
                    </a:lnTo>
                    <a:lnTo>
                      <a:pt x="562" y="32"/>
                    </a:lnTo>
                    <a:lnTo>
                      <a:pt x="572" y="5"/>
                    </a:lnTo>
                    <a:lnTo>
                      <a:pt x="600" y="13"/>
                    </a:lnTo>
                    <a:lnTo>
                      <a:pt x="654" y="60"/>
                    </a:lnTo>
                    <a:lnTo>
                      <a:pt x="635" y="106"/>
                    </a:lnTo>
                    <a:lnTo>
                      <a:pt x="642" y="127"/>
                    </a:lnTo>
                    <a:lnTo>
                      <a:pt x="665" y="117"/>
                    </a:lnTo>
                    <a:lnTo>
                      <a:pt x="682" y="138"/>
                    </a:lnTo>
                    <a:lnTo>
                      <a:pt x="764" y="165"/>
                    </a:lnTo>
                    <a:lnTo>
                      <a:pt x="688" y="161"/>
                    </a:lnTo>
                    <a:lnTo>
                      <a:pt x="768" y="231"/>
                    </a:lnTo>
                    <a:lnTo>
                      <a:pt x="718" y="224"/>
                    </a:lnTo>
                    <a:lnTo>
                      <a:pt x="819" y="288"/>
                    </a:lnTo>
                    <a:lnTo>
                      <a:pt x="844" y="332"/>
                    </a:lnTo>
                    <a:lnTo>
                      <a:pt x="827" y="326"/>
                    </a:lnTo>
                    <a:lnTo>
                      <a:pt x="823" y="338"/>
                    </a:lnTo>
                    <a:lnTo>
                      <a:pt x="492" y="401"/>
                    </a:lnTo>
                    <a:lnTo>
                      <a:pt x="216" y="435"/>
                    </a:lnTo>
                    <a:lnTo>
                      <a:pt x="0" y="463"/>
                    </a:lnTo>
                    <a:lnTo>
                      <a:pt x="78" y="414"/>
                    </a:lnTo>
                    <a:lnTo>
                      <a:pt x="78" y="414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1" name="Freeform 1156"/>
              <p:cNvSpPr>
                <a:spLocks/>
              </p:cNvSpPr>
              <p:nvPr/>
            </p:nvSpPr>
            <p:spPr bwMode="auto">
              <a:xfrm>
                <a:off x="6030913" y="3208337"/>
                <a:ext cx="944563" cy="422275"/>
              </a:xfrm>
              <a:custGeom>
                <a:avLst/>
                <a:gdLst>
                  <a:gd name="T0" fmla="*/ 0 w 932"/>
                  <a:gd name="T1" fmla="*/ 350 h 407"/>
                  <a:gd name="T2" fmla="*/ 135 w 932"/>
                  <a:gd name="T3" fmla="*/ 332 h 407"/>
                  <a:gd name="T4" fmla="*/ 213 w 932"/>
                  <a:gd name="T5" fmla="*/ 294 h 407"/>
                  <a:gd name="T6" fmla="*/ 361 w 932"/>
                  <a:gd name="T7" fmla="*/ 279 h 407"/>
                  <a:gd name="T8" fmla="*/ 422 w 932"/>
                  <a:gd name="T9" fmla="*/ 317 h 407"/>
                  <a:gd name="T10" fmla="*/ 519 w 932"/>
                  <a:gd name="T11" fmla="*/ 304 h 407"/>
                  <a:gd name="T12" fmla="*/ 666 w 932"/>
                  <a:gd name="T13" fmla="*/ 407 h 407"/>
                  <a:gd name="T14" fmla="*/ 723 w 932"/>
                  <a:gd name="T15" fmla="*/ 393 h 407"/>
                  <a:gd name="T16" fmla="*/ 804 w 932"/>
                  <a:gd name="T17" fmla="*/ 275 h 407"/>
                  <a:gd name="T18" fmla="*/ 871 w 932"/>
                  <a:gd name="T19" fmla="*/ 251 h 407"/>
                  <a:gd name="T20" fmla="*/ 892 w 932"/>
                  <a:gd name="T21" fmla="*/ 217 h 407"/>
                  <a:gd name="T22" fmla="*/ 820 w 932"/>
                  <a:gd name="T23" fmla="*/ 230 h 407"/>
                  <a:gd name="T24" fmla="*/ 801 w 932"/>
                  <a:gd name="T25" fmla="*/ 205 h 407"/>
                  <a:gd name="T26" fmla="*/ 844 w 932"/>
                  <a:gd name="T27" fmla="*/ 194 h 407"/>
                  <a:gd name="T28" fmla="*/ 844 w 932"/>
                  <a:gd name="T29" fmla="*/ 179 h 407"/>
                  <a:gd name="T30" fmla="*/ 795 w 932"/>
                  <a:gd name="T31" fmla="*/ 161 h 407"/>
                  <a:gd name="T32" fmla="*/ 858 w 932"/>
                  <a:gd name="T33" fmla="*/ 139 h 407"/>
                  <a:gd name="T34" fmla="*/ 854 w 932"/>
                  <a:gd name="T35" fmla="*/ 163 h 407"/>
                  <a:gd name="T36" fmla="*/ 894 w 932"/>
                  <a:gd name="T37" fmla="*/ 163 h 407"/>
                  <a:gd name="T38" fmla="*/ 916 w 932"/>
                  <a:gd name="T39" fmla="*/ 122 h 407"/>
                  <a:gd name="T40" fmla="*/ 932 w 932"/>
                  <a:gd name="T41" fmla="*/ 120 h 407"/>
                  <a:gd name="T42" fmla="*/ 922 w 932"/>
                  <a:gd name="T43" fmla="*/ 82 h 407"/>
                  <a:gd name="T44" fmla="*/ 894 w 932"/>
                  <a:gd name="T45" fmla="*/ 120 h 407"/>
                  <a:gd name="T46" fmla="*/ 865 w 932"/>
                  <a:gd name="T47" fmla="*/ 36 h 407"/>
                  <a:gd name="T48" fmla="*/ 884 w 932"/>
                  <a:gd name="T49" fmla="*/ 32 h 407"/>
                  <a:gd name="T50" fmla="*/ 911 w 932"/>
                  <a:gd name="T51" fmla="*/ 55 h 407"/>
                  <a:gd name="T52" fmla="*/ 892 w 932"/>
                  <a:gd name="T53" fmla="*/ 17 h 407"/>
                  <a:gd name="T54" fmla="*/ 871 w 932"/>
                  <a:gd name="T55" fmla="*/ 0 h 407"/>
                  <a:gd name="T56" fmla="*/ 540 w 932"/>
                  <a:gd name="T57" fmla="*/ 63 h 407"/>
                  <a:gd name="T58" fmla="*/ 264 w 932"/>
                  <a:gd name="T59" fmla="*/ 97 h 407"/>
                  <a:gd name="T60" fmla="*/ 226 w 932"/>
                  <a:gd name="T61" fmla="*/ 171 h 407"/>
                  <a:gd name="T62" fmla="*/ 167 w 932"/>
                  <a:gd name="T63" fmla="*/ 184 h 407"/>
                  <a:gd name="T64" fmla="*/ 139 w 932"/>
                  <a:gd name="T65" fmla="*/ 222 h 407"/>
                  <a:gd name="T66" fmla="*/ 32 w 932"/>
                  <a:gd name="T67" fmla="*/ 283 h 407"/>
                  <a:gd name="T68" fmla="*/ 27 w 932"/>
                  <a:gd name="T69" fmla="*/ 306 h 407"/>
                  <a:gd name="T70" fmla="*/ 0 w 932"/>
                  <a:gd name="T71" fmla="*/ 319 h 407"/>
                  <a:gd name="T72" fmla="*/ 0 w 932"/>
                  <a:gd name="T73" fmla="*/ 350 h 407"/>
                  <a:gd name="T74" fmla="*/ 0 w 932"/>
                  <a:gd name="T75" fmla="*/ 350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932" h="407">
                    <a:moveTo>
                      <a:pt x="0" y="350"/>
                    </a:moveTo>
                    <a:lnTo>
                      <a:pt x="135" y="332"/>
                    </a:lnTo>
                    <a:lnTo>
                      <a:pt x="213" y="294"/>
                    </a:lnTo>
                    <a:lnTo>
                      <a:pt x="361" y="279"/>
                    </a:lnTo>
                    <a:lnTo>
                      <a:pt x="422" y="317"/>
                    </a:lnTo>
                    <a:lnTo>
                      <a:pt x="519" y="304"/>
                    </a:lnTo>
                    <a:lnTo>
                      <a:pt x="666" y="407"/>
                    </a:lnTo>
                    <a:lnTo>
                      <a:pt x="723" y="393"/>
                    </a:lnTo>
                    <a:lnTo>
                      <a:pt x="804" y="275"/>
                    </a:lnTo>
                    <a:lnTo>
                      <a:pt x="871" y="251"/>
                    </a:lnTo>
                    <a:lnTo>
                      <a:pt x="892" y="217"/>
                    </a:lnTo>
                    <a:lnTo>
                      <a:pt x="820" y="230"/>
                    </a:lnTo>
                    <a:lnTo>
                      <a:pt x="801" y="205"/>
                    </a:lnTo>
                    <a:lnTo>
                      <a:pt x="844" y="194"/>
                    </a:lnTo>
                    <a:lnTo>
                      <a:pt x="844" y="179"/>
                    </a:lnTo>
                    <a:lnTo>
                      <a:pt x="795" y="161"/>
                    </a:lnTo>
                    <a:lnTo>
                      <a:pt x="858" y="139"/>
                    </a:lnTo>
                    <a:lnTo>
                      <a:pt x="854" y="163"/>
                    </a:lnTo>
                    <a:lnTo>
                      <a:pt x="894" y="163"/>
                    </a:lnTo>
                    <a:lnTo>
                      <a:pt x="916" y="122"/>
                    </a:lnTo>
                    <a:lnTo>
                      <a:pt x="932" y="120"/>
                    </a:lnTo>
                    <a:lnTo>
                      <a:pt x="922" y="82"/>
                    </a:lnTo>
                    <a:lnTo>
                      <a:pt x="894" y="120"/>
                    </a:lnTo>
                    <a:lnTo>
                      <a:pt x="865" y="36"/>
                    </a:lnTo>
                    <a:lnTo>
                      <a:pt x="884" y="32"/>
                    </a:lnTo>
                    <a:lnTo>
                      <a:pt x="911" y="55"/>
                    </a:lnTo>
                    <a:lnTo>
                      <a:pt x="892" y="17"/>
                    </a:lnTo>
                    <a:lnTo>
                      <a:pt x="871" y="0"/>
                    </a:lnTo>
                    <a:lnTo>
                      <a:pt x="540" y="63"/>
                    </a:lnTo>
                    <a:lnTo>
                      <a:pt x="264" y="97"/>
                    </a:lnTo>
                    <a:lnTo>
                      <a:pt x="226" y="171"/>
                    </a:lnTo>
                    <a:lnTo>
                      <a:pt x="167" y="184"/>
                    </a:lnTo>
                    <a:lnTo>
                      <a:pt x="139" y="222"/>
                    </a:lnTo>
                    <a:lnTo>
                      <a:pt x="32" y="283"/>
                    </a:lnTo>
                    <a:lnTo>
                      <a:pt x="27" y="306"/>
                    </a:lnTo>
                    <a:lnTo>
                      <a:pt x="0" y="319"/>
                    </a:lnTo>
                    <a:lnTo>
                      <a:pt x="0" y="350"/>
                    </a:lnTo>
                    <a:lnTo>
                      <a:pt x="0" y="350"/>
                    </a:lnTo>
                    <a:close/>
                  </a:path>
                </a:pathLst>
              </a:custGeom>
              <a:solidFill>
                <a:srgbClr val="E2F1E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2" name="Freeform 1157"/>
              <p:cNvSpPr>
                <a:spLocks/>
              </p:cNvSpPr>
              <p:nvPr/>
            </p:nvSpPr>
            <p:spPr bwMode="auto">
              <a:xfrm>
                <a:off x="6142038" y="3500437"/>
                <a:ext cx="563563" cy="422275"/>
              </a:xfrm>
              <a:custGeom>
                <a:avLst/>
                <a:gdLst>
                  <a:gd name="T0" fmla="*/ 25 w 556"/>
                  <a:gd name="T1" fmla="*/ 53 h 413"/>
                  <a:gd name="T2" fmla="*/ 103 w 556"/>
                  <a:gd name="T3" fmla="*/ 15 h 413"/>
                  <a:gd name="T4" fmla="*/ 251 w 556"/>
                  <a:gd name="T5" fmla="*/ 0 h 413"/>
                  <a:gd name="T6" fmla="*/ 312 w 556"/>
                  <a:gd name="T7" fmla="*/ 38 h 413"/>
                  <a:gd name="T8" fmla="*/ 409 w 556"/>
                  <a:gd name="T9" fmla="*/ 25 h 413"/>
                  <a:gd name="T10" fmla="*/ 556 w 556"/>
                  <a:gd name="T11" fmla="*/ 128 h 413"/>
                  <a:gd name="T12" fmla="*/ 491 w 556"/>
                  <a:gd name="T13" fmla="*/ 206 h 413"/>
                  <a:gd name="T14" fmla="*/ 495 w 556"/>
                  <a:gd name="T15" fmla="*/ 240 h 413"/>
                  <a:gd name="T16" fmla="*/ 384 w 556"/>
                  <a:gd name="T17" fmla="*/ 340 h 413"/>
                  <a:gd name="T18" fmla="*/ 365 w 556"/>
                  <a:gd name="T19" fmla="*/ 344 h 413"/>
                  <a:gd name="T20" fmla="*/ 358 w 556"/>
                  <a:gd name="T21" fmla="*/ 375 h 413"/>
                  <a:gd name="T22" fmla="*/ 333 w 556"/>
                  <a:gd name="T23" fmla="*/ 358 h 413"/>
                  <a:gd name="T24" fmla="*/ 354 w 556"/>
                  <a:gd name="T25" fmla="*/ 386 h 413"/>
                  <a:gd name="T26" fmla="*/ 333 w 556"/>
                  <a:gd name="T27" fmla="*/ 413 h 413"/>
                  <a:gd name="T28" fmla="*/ 314 w 556"/>
                  <a:gd name="T29" fmla="*/ 409 h 413"/>
                  <a:gd name="T30" fmla="*/ 238 w 556"/>
                  <a:gd name="T31" fmla="*/ 291 h 413"/>
                  <a:gd name="T32" fmla="*/ 73 w 556"/>
                  <a:gd name="T33" fmla="*/ 143 h 413"/>
                  <a:gd name="T34" fmla="*/ 0 w 556"/>
                  <a:gd name="T35" fmla="*/ 97 h 413"/>
                  <a:gd name="T36" fmla="*/ 25 w 556"/>
                  <a:gd name="T37" fmla="*/ 53 h 413"/>
                  <a:gd name="T38" fmla="*/ 25 w 556"/>
                  <a:gd name="T39" fmla="*/ 53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56" h="413">
                    <a:moveTo>
                      <a:pt x="25" y="53"/>
                    </a:moveTo>
                    <a:lnTo>
                      <a:pt x="103" y="15"/>
                    </a:lnTo>
                    <a:lnTo>
                      <a:pt x="251" y="0"/>
                    </a:lnTo>
                    <a:lnTo>
                      <a:pt x="312" y="38"/>
                    </a:lnTo>
                    <a:lnTo>
                      <a:pt x="409" y="25"/>
                    </a:lnTo>
                    <a:lnTo>
                      <a:pt x="556" y="128"/>
                    </a:lnTo>
                    <a:lnTo>
                      <a:pt x="491" y="206"/>
                    </a:lnTo>
                    <a:lnTo>
                      <a:pt x="495" y="240"/>
                    </a:lnTo>
                    <a:lnTo>
                      <a:pt x="384" y="340"/>
                    </a:lnTo>
                    <a:lnTo>
                      <a:pt x="365" y="344"/>
                    </a:lnTo>
                    <a:lnTo>
                      <a:pt x="358" y="375"/>
                    </a:lnTo>
                    <a:lnTo>
                      <a:pt x="333" y="358"/>
                    </a:lnTo>
                    <a:lnTo>
                      <a:pt x="354" y="386"/>
                    </a:lnTo>
                    <a:lnTo>
                      <a:pt x="333" y="413"/>
                    </a:lnTo>
                    <a:lnTo>
                      <a:pt x="314" y="409"/>
                    </a:lnTo>
                    <a:lnTo>
                      <a:pt x="238" y="291"/>
                    </a:lnTo>
                    <a:lnTo>
                      <a:pt x="73" y="143"/>
                    </a:lnTo>
                    <a:lnTo>
                      <a:pt x="0" y="97"/>
                    </a:lnTo>
                    <a:lnTo>
                      <a:pt x="25" y="53"/>
                    </a:lnTo>
                    <a:lnTo>
                      <a:pt x="25" y="53"/>
                    </a:lnTo>
                    <a:close/>
                  </a:path>
                </a:pathLst>
              </a:custGeom>
              <a:solidFill>
                <a:srgbClr val="D9D9D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3" name="Freeform 1159"/>
              <p:cNvSpPr>
                <a:spLocks/>
              </p:cNvSpPr>
              <p:nvPr/>
            </p:nvSpPr>
            <p:spPr bwMode="auto">
              <a:xfrm>
                <a:off x="6303963" y="2454276"/>
                <a:ext cx="642938" cy="409575"/>
              </a:xfrm>
              <a:custGeom>
                <a:avLst/>
                <a:gdLst>
                  <a:gd name="T0" fmla="*/ 50 w 635"/>
                  <a:gd name="T1" fmla="*/ 397 h 397"/>
                  <a:gd name="T2" fmla="*/ 156 w 635"/>
                  <a:gd name="T3" fmla="*/ 380 h 397"/>
                  <a:gd name="T4" fmla="*/ 536 w 635"/>
                  <a:gd name="T5" fmla="*/ 308 h 397"/>
                  <a:gd name="T6" fmla="*/ 553 w 635"/>
                  <a:gd name="T7" fmla="*/ 291 h 397"/>
                  <a:gd name="T8" fmla="*/ 574 w 635"/>
                  <a:gd name="T9" fmla="*/ 291 h 397"/>
                  <a:gd name="T10" fmla="*/ 599 w 635"/>
                  <a:gd name="T11" fmla="*/ 274 h 397"/>
                  <a:gd name="T12" fmla="*/ 635 w 635"/>
                  <a:gd name="T13" fmla="*/ 228 h 397"/>
                  <a:gd name="T14" fmla="*/ 572 w 635"/>
                  <a:gd name="T15" fmla="*/ 179 h 397"/>
                  <a:gd name="T16" fmla="*/ 570 w 635"/>
                  <a:gd name="T17" fmla="*/ 133 h 397"/>
                  <a:gd name="T18" fmla="*/ 599 w 635"/>
                  <a:gd name="T19" fmla="*/ 69 h 397"/>
                  <a:gd name="T20" fmla="*/ 557 w 635"/>
                  <a:gd name="T21" fmla="*/ 48 h 397"/>
                  <a:gd name="T22" fmla="*/ 512 w 635"/>
                  <a:gd name="T23" fmla="*/ 0 h 397"/>
                  <a:gd name="T24" fmla="*/ 89 w 635"/>
                  <a:gd name="T25" fmla="*/ 78 h 397"/>
                  <a:gd name="T26" fmla="*/ 69 w 635"/>
                  <a:gd name="T27" fmla="*/ 48 h 397"/>
                  <a:gd name="T28" fmla="*/ 0 w 635"/>
                  <a:gd name="T29" fmla="*/ 97 h 397"/>
                  <a:gd name="T30" fmla="*/ 50 w 635"/>
                  <a:gd name="T31" fmla="*/ 397 h 397"/>
                  <a:gd name="T32" fmla="*/ 50 w 635"/>
                  <a:gd name="T33" fmla="*/ 397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35" h="397">
                    <a:moveTo>
                      <a:pt x="50" y="397"/>
                    </a:moveTo>
                    <a:lnTo>
                      <a:pt x="156" y="380"/>
                    </a:lnTo>
                    <a:lnTo>
                      <a:pt x="536" y="308"/>
                    </a:lnTo>
                    <a:lnTo>
                      <a:pt x="553" y="291"/>
                    </a:lnTo>
                    <a:lnTo>
                      <a:pt x="574" y="291"/>
                    </a:lnTo>
                    <a:lnTo>
                      <a:pt x="599" y="274"/>
                    </a:lnTo>
                    <a:lnTo>
                      <a:pt x="635" y="228"/>
                    </a:lnTo>
                    <a:lnTo>
                      <a:pt x="572" y="179"/>
                    </a:lnTo>
                    <a:lnTo>
                      <a:pt x="570" y="133"/>
                    </a:lnTo>
                    <a:lnTo>
                      <a:pt x="599" y="69"/>
                    </a:lnTo>
                    <a:lnTo>
                      <a:pt x="557" y="48"/>
                    </a:lnTo>
                    <a:lnTo>
                      <a:pt x="512" y="0"/>
                    </a:lnTo>
                    <a:lnTo>
                      <a:pt x="89" y="78"/>
                    </a:lnTo>
                    <a:lnTo>
                      <a:pt x="69" y="48"/>
                    </a:lnTo>
                    <a:lnTo>
                      <a:pt x="0" y="97"/>
                    </a:lnTo>
                    <a:lnTo>
                      <a:pt x="50" y="397"/>
                    </a:lnTo>
                    <a:lnTo>
                      <a:pt x="50" y="397"/>
                    </a:lnTo>
                    <a:close/>
                  </a:path>
                </a:pathLst>
              </a:custGeom>
              <a:solidFill>
                <a:srgbClr val="B7D3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4" name="Freeform 1160"/>
              <p:cNvSpPr>
                <a:spLocks/>
              </p:cNvSpPr>
              <p:nvPr/>
            </p:nvSpPr>
            <p:spPr bwMode="auto">
              <a:xfrm>
                <a:off x="6880226" y="2522538"/>
                <a:ext cx="139700" cy="336550"/>
              </a:xfrm>
              <a:custGeom>
                <a:avLst/>
                <a:gdLst>
                  <a:gd name="T0" fmla="*/ 7 w 137"/>
                  <a:gd name="T1" fmla="*/ 222 h 325"/>
                  <a:gd name="T2" fmla="*/ 32 w 137"/>
                  <a:gd name="T3" fmla="*/ 205 h 325"/>
                  <a:gd name="T4" fmla="*/ 68 w 137"/>
                  <a:gd name="T5" fmla="*/ 159 h 325"/>
                  <a:gd name="T6" fmla="*/ 5 w 137"/>
                  <a:gd name="T7" fmla="*/ 110 h 325"/>
                  <a:gd name="T8" fmla="*/ 3 w 137"/>
                  <a:gd name="T9" fmla="*/ 64 h 325"/>
                  <a:gd name="T10" fmla="*/ 32 w 137"/>
                  <a:gd name="T11" fmla="*/ 0 h 325"/>
                  <a:gd name="T12" fmla="*/ 125 w 137"/>
                  <a:gd name="T13" fmla="*/ 32 h 325"/>
                  <a:gd name="T14" fmla="*/ 127 w 137"/>
                  <a:gd name="T15" fmla="*/ 43 h 325"/>
                  <a:gd name="T16" fmla="*/ 116 w 137"/>
                  <a:gd name="T17" fmla="*/ 79 h 325"/>
                  <a:gd name="T18" fmla="*/ 106 w 137"/>
                  <a:gd name="T19" fmla="*/ 87 h 325"/>
                  <a:gd name="T20" fmla="*/ 104 w 137"/>
                  <a:gd name="T21" fmla="*/ 106 h 325"/>
                  <a:gd name="T22" fmla="*/ 114 w 137"/>
                  <a:gd name="T23" fmla="*/ 112 h 325"/>
                  <a:gd name="T24" fmla="*/ 137 w 137"/>
                  <a:gd name="T25" fmla="*/ 106 h 325"/>
                  <a:gd name="T26" fmla="*/ 137 w 137"/>
                  <a:gd name="T27" fmla="*/ 161 h 325"/>
                  <a:gd name="T28" fmla="*/ 137 w 137"/>
                  <a:gd name="T29" fmla="*/ 195 h 325"/>
                  <a:gd name="T30" fmla="*/ 137 w 137"/>
                  <a:gd name="T31" fmla="*/ 214 h 325"/>
                  <a:gd name="T32" fmla="*/ 129 w 137"/>
                  <a:gd name="T33" fmla="*/ 232 h 325"/>
                  <a:gd name="T34" fmla="*/ 119 w 137"/>
                  <a:gd name="T35" fmla="*/ 233 h 325"/>
                  <a:gd name="T36" fmla="*/ 123 w 137"/>
                  <a:gd name="T37" fmla="*/ 249 h 325"/>
                  <a:gd name="T38" fmla="*/ 89 w 137"/>
                  <a:gd name="T39" fmla="*/ 325 h 325"/>
                  <a:gd name="T40" fmla="*/ 81 w 137"/>
                  <a:gd name="T41" fmla="*/ 325 h 325"/>
                  <a:gd name="T42" fmla="*/ 78 w 137"/>
                  <a:gd name="T43" fmla="*/ 296 h 325"/>
                  <a:gd name="T44" fmla="*/ 55 w 137"/>
                  <a:gd name="T45" fmla="*/ 296 h 325"/>
                  <a:gd name="T46" fmla="*/ 7 w 137"/>
                  <a:gd name="T47" fmla="*/ 266 h 325"/>
                  <a:gd name="T48" fmla="*/ 0 w 137"/>
                  <a:gd name="T49" fmla="*/ 241 h 325"/>
                  <a:gd name="T50" fmla="*/ 7 w 137"/>
                  <a:gd name="T51" fmla="*/ 222 h 325"/>
                  <a:gd name="T52" fmla="*/ 7 w 137"/>
                  <a:gd name="T53" fmla="*/ 222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7" h="325">
                    <a:moveTo>
                      <a:pt x="7" y="222"/>
                    </a:moveTo>
                    <a:lnTo>
                      <a:pt x="32" y="205"/>
                    </a:lnTo>
                    <a:lnTo>
                      <a:pt x="68" y="159"/>
                    </a:lnTo>
                    <a:lnTo>
                      <a:pt x="5" y="110"/>
                    </a:lnTo>
                    <a:lnTo>
                      <a:pt x="3" y="64"/>
                    </a:lnTo>
                    <a:lnTo>
                      <a:pt x="32" y="0"/>
                    </a:lnTo>
                    <a:lnTo>
                      <a:pt x="125" y="32"/>
                    </a:lnTo>
                    <a:lnTo>
                      <a:pt x="127" y="43"/>
                    </a:lnTo>
                    <a:lnTo>
                      <a:pt x="116" y="79"/>
                    </a:lnTo>
                    <a:lnTo>
                      <a:pt x="106" y="87"/>
                    </a:lnTo>
                    <a:lnTo>
                      <a:pt x="104" y="106"/>
                    </a:lnTo>
                    <a:lnTo>
                      <a:pt x="114" y="112"/>
                    </a:lnTo>
                    <a:lnTo>
                      <a:pt x="137" y="106"/>
                    </a:lnTo>
                    <a:lnTo>
                      <a:pt x="137" y="161"/>
                    </a:lnTo>
                    <a:lnTo>
                      <a:pt x="137" y="195"/>
                    </a:lnTo>
                    <a:lnTo>
                      <a:pt x="137" y="214"/>
                    </a:lnTo>
                    <a:lnTo>
                      <a:pt x="129" y="232"/>
                    </a:lnTo>
                    <a:lnTo>
                      <a:pt x="119" y="233"/>
                    </a:lnTo>
                    <a:lnTo>
                      <a:pt x="123" y="249"/>
                    </a:lnTo>
                    <a:lnTo>
                      <a:pt x="89" y="325"/>
                    </a:lnTo>
                    <a:lnTo>
                      <a:pt x="81" y="325"/>
                    </a:lnTo>
                    <a:lnTo>
                      <a:pt x="78" y="296"/>
                    </a:lnTo>
                    <a:lnTo>
                      <a:pt x="55" y="296"/>
                    </a:lnTo>
                    <a:lnTo>
                      <a:pt x="7" y="266"/>
                    </a:lnTo>
                    <a:lnTo>
                      <a:pt x="0" y="241"/>
                    </a:lnTo>
                    <a:lnTo>
                      <a:pt x="7" y="222"/>
                    </a:lnTo>
                    <a:lnTo>
                      <a:pt x="7" y="222"/>
                    </a:lnTo>
                    <a:close/>
                  </a:path>
                </a:pathLst>
              </a:custGeom>
              <a:solidFill>
                <a:srgbClr val="B7D3C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5" name="Freeform 1161"/>
              <p:cNvSpPr>
                <a:spLocks/>
              </p:cNvSpPr>
              <p:nvPr/>
            </p:nvSpPr>
            <p:spPr bwMode="auto">
              <a:xfrm>
                <a:off x="6373813" y="2000251"/>
                <a:ext cx="658813" cy="584200"/>
              </a:xfrm>
              <a:custGeom>
                <a:avLst/>
                <a:gdLst>
                  <a:gd name="T0" fmla="*/ 20 w 648"/>
                  <a:gd name="T1" fmla="*/ 517 h 565"/>
                  <a:gd name="T2" fmla="*/ 443 w 648"/>
                  <a:gd name="T3" fmla="*/ 439 h 565"/>
                  <a:gd name="T4" fmla="*/ 488 w 648"/>
                  <a:gd name="T5" fmla="*/ 487 h 565"/>
                  <a:gd name="T6" fmla="*/ 530 w 648"/>
                  <a:gd name="T7" fmla="*/ 508 h 565"/>
                  <a:gd name="T8" fmla="*/ 623 w 648"/>
                  <a:gd name="T9" fmla="*/ 540 h 565"/>
                  <a:gd name="T10" fmla="*/ 631 w 648"/>
                  <a:gd name="T11" fmla="*/ 565 h 565"/>
                  <a:gd name="T12" fmla="*/ 646 w 648"/>
                  <a:gd name="T13" fmla="*/ 530 h 565"/>
                  <a:gd name="T14" fmla="*/ 648 w 648"/>
                  <a:gd name="T15" fmla="*/ 483 h 565"/>
                  <a:gd name="T16" fmla="*/ 631 w 648"/>
                  <a:gd name="T17" fmla="*/ 392 h 565"/>
                  <a:gd name="T18" fmla="*/ 631 w 648"/>
                  <a:gd name="T19" fmla="*/ 297 h 565"/>
                  <a:gd name="T20" fmla="*/ 585 w 648"/>
                  <a:gd name="T21" fmla="*/ 158 h 565"/>
                  <a:gd name="T22" fmla="*/ 577 w 648"/>
                  <a:gd name="T23" fmla="*/ 97 h 565"/>
                  <a:gd name="T24" fmla="*/ 549 w 648"/>
                  <a:gd name="T25" fmla="*/ 0 h 565"/>
                  <a:gd name="T26" fmla="*/ 412 w 648"/>
                  <a:gd name="T27" fmla="*/ 32 h 565"/>
                  <a:gd name="T28" fmla="*/ 336 w 648"/>
                  <a:gd name="T29" fmla="*/ 112 h 565"/>
                  <a:gd name="T30" fmla="*/ 332 w 648"/>
                  <a:gd name="T31" fmla="*/ 133 h 565"/>
                  <a:gd name="T32" fmla="*/ 289 w 648"/>
                  <a:gd name="T33" fmla="*/ 181 h 565"/>
                  <a:gd name="T34" fmla="*/ 300 w 648"/>
                  <a:gd name="T35" fmla="*/ 198 h 565"/>
                  <a:gd name="T36" fmla="*/ 309 w 648"/>
                  <a:gd name="T37" fmla="*/ 211 h 565"/>
                  <a:gd name="T38" fmla="*/ 302 w 648"/>
                  <a:gd name="T39" fmla="*/ 215 h 565"/>
                  <a:gd name="T40" fmla="*/ 315 w 648"/>
                  <a:gd name="T41" fmla="*/ 234 h 565"/>
                  <a:gd name="T42" fmla="*/ 317 w 648"/>
                  <a:gd name="T43" fmla="*/ 251 h 565"/>
                  <a:gd name="T44" fmla="*/ 275 w 648"/>
                  <a:gd name="T45" fmla="*/ 291 h 565"/>
                  <a:gd name="T46" fmla="*/ 212 w 648"/>
                  <a:gd name="T47" fmla="*/ 308 h 565"/>
                  <a:gd name="T48" fmla="*/ 197 w 648"/>
                  <a:gd name="T49" fmla="*/ 319 h 565"/>
                  <a:gd name="T50" fmla="*/ 174 w 648"/>
                  <a:gd name="T51" fmla="*/ 310 h 565"/>
                  <a:gd name="T52" fmla="*/ 104 w 648"/>
                  <a:gd name="T53" fmla="*/ 318 h 565"/>
                  <a:gd name="T54" fmla="*/ 53 w 648"/>
                  <a:gd name="T55" fmla="*/ 338 h 565"/>
                  <a:gd name="T56" fmla="*/ 53 w 648"/>
                  <a:gd name="T57" fmla="*/ 365 h 565"/>
                  <a:gd name="T58" fmla="*/ 62 w 648"/>
                  <a:gd name="T59" fmla="*/ 382 h 565"/>
                  <a:gd name="T60" fmla="*/ 70 w 648"/>
                  <a:gd name="T61" fmla="*/ 382 h 565"/>
                  <a:gd name="T62" fmla="*/ 77 w 648"/>
                  <a:gd name="T63" fmla="*/ 403 h 565"/>
                  <a:gd name="T64" fmla="*/ 64 w 648"/>
                  <a:gd name="T65" fmla="*/ 414 h 565"/>
                  <a:gd name="T66" fmla="*/ 58 w 648"/>
                  <a:gd name="T67" fmla="*/ 433 h 565"/>
                  <a:gd name="T68" fmla="*/ 0 w 648"/>
                  <a:gd name="T69" fmla="*/ 487 h 565"/>
                  <a:gd name="T70" fmla="*/ 20 w 648"/>
                  <a:gd name="T71" fmla="*/ 517 h 565"/>
                  <a:gd name="T72" fmla="*/ 20 w 648"/>
                  <a:gd name="T73" fmla="*/ 517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48" h="565">
                    <a:moveTo>
                      <a:pt x="20" y="517"/>
                    </a:moveTo>
                    <a:lnTo>
                      <a:pt x="443" y="439"/>
                    </a:lnTo>
                    <a:lnTo>
                      <a:pt x="488" y="487"/>
                    </a:lnTo>
                    <a:lnTo>
                      <a:pt x="530" y="508"/>
                    </a:lnTo>
                    <a:lnTo>
                      <a:pt x="623" y="540"/>
                    </a:lnTo>
                    <a:lnTo>
                      <a:pt x="631" y="565"/>
                    </a:lnTo>
                    <a:lnTo>
                      <a:pt x="646" y="530"/>
                    </a:lnTo>
                    <a:lnTo>
                      <a:pt x="648" y="483"/>
                    </a:lnTo>
                    <a:lnTo>
                      <a:pt x="631" y="392"/>
                    </a:lnTo>
                    <a:lnTo>
                      <a:pt x="631" y="297"/>
                    </a:lnTo>
                    <a:lnTo>
                      <a:pt x="585" y="158"/>
                    </a:lnTo>
                    <a:lnTo>
                      <a:pt x="577" y="97"/>
                    </a:lnTo>
                    <a:lnTo>
                      <a:pt x="549" y="0"/>
                    </a:lnTo>
                    <a:lnTo>
                      <a:pt x="412" y="32"/>
                    </a:lnTo>
                    <a:lnTo>
                      <a:pt x="336" y="112"/>
                    </a:lnTo>
                    <a:lnTo>
                      <a:pt x="332" y="133"/>
                    </a:lnTo>
                    <a:lnTo>
                      <a:pt x="289" y="181"/>
                    </a:lnTo>
                    <a:lnTo>
                      <a:pt x="300" y="198"/>
                    </a:lnTo>
                    <a:lnTo>
                      <a:pt x="309" y="211"/>
                    </a:lnTo>
                    <a:lnTo>
                      <a:pt x="302" y="215"/>
                    </a:lnTo>
                    <a:lnTo>
                      <a:pt x="315" y="234"/>
                    </a:lnTo>
                    <a:lnTo>
                      <a:pt x="317" y="251"/>
                    </a:lnTo>
                    <a:lnTo>
                      <a:pt x="275" y="291"/>
                    </a:lnTo>
                    <a:lnTo>
                      <a:pt x="212" y="308"/>
                    </a:lnTo>
                    <a:lnTo>
                      <a:pt x="197" y="319"/>
                    </a:lnTo>
                    <a:lnTo>
                      <a:pt x="174" y="310"/>
                    </a:lnTo>
                    <a:lnTo>
                      <a:pt x="104" y="318"/>
                    </a:lnTo>
                    <a:lnTo>
                      <a:pt x="53" y="338"/>
                    </a:lnTo>
                    <a:lnTo>
                      <a:pt x="53" y="365"/>
                    </a:lnTo>
                    <a:lnTo>
                      <a:pt x="62" y="382"/>
                    </a:lnTo>
                    <a:lnTo>
                      <a:pt x="70" y="382"/>
                    </a:lnTo>
                    <a:lnTo>
                      <a:pt x="77" y="403"/>
                    </a:lnTo>
                    <a:lnTo>
                      <a:pt x="64" y="414"/>
                    </a:lnTo>
                    <a:lnTo>
                      <a:pt x="58" y="433"/>
                    </a:lnTo>
                    <a:lnTo>
                      <a:pt x="0" y="487"/>
                    </a:lnTo>
                    <a:lnTo>
                      <a:pt x="20" y="517"/>
                    </a:lnTo>
                    <a:lnTo>
                      <a:pt x="20" y="517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6" name="Freeform 1163"/>
              <p:cNvSpPr>
                <a:spLocks/>
              </p:cNvSpPr>
              <p:nvPr/>
            </p:nvSpPr>
            <p:spPr bwMode="auto">
              <a:xfrm>
                <a:off x="7004051" y="2495551"/>
                <a:ext cx="203200" cy="123825"/>
              </a:xfrm>
              <a:custGeom>
                <a:avLst/>
                <a:gdLst>
                  <a:gd name="T0" fmla="*/ 15 w 202"/>
                  <a:gd name="T1" fmla="*/ 116 h 116"/>
                  <a:gd name="T2" fmla="*/ 86 w 202"/>
                  <a:gd name="T3" fmla="*/ 76 h 116"/>
                  <a:gd name="T4" fmla="*/ 135 w 202"/>
                  <a:gd name="T5" fmla="*/ 53 h 116"/>
                  <a:gd name="T6" fmla="*/ 84 w 202"/>
                  <a:gd name="T7" fmla="*/ 89 h 116"/>
                  <a:gd name="T8" fmla="*/ 88 w 202"/>
                  <a:gd name="T9" fmla="*/ 91 h 116"/>
                  <a:gd name="T10" fmla="*/ 164 w 202"/>
                  <a:gd name="T11" fmla="*/ 40 h 116"/>
                  <a:gd name="T12" fmla="*/ 202 w 202"/>
                  <a:gd name="T13" fmla="*/ 6 h 116"/>
                  <a:gd name="T14" fmla="*/ 198 w 202"/>
                  <a:gd name="T15" fmla="*/ 0 h 116"/>
                  <a:gd name="T16" fmla="*/ 164 w 202"/>
                  <a:gd name="T17" fmla="*/ 19 h 116"/>
                  <a:gd name="T18" fmla="*/ 160 w 202"/>
                  <a:gd name="T19" fmla="*/ 17 h 116"/>
                  <a:gd name="T20" fmla="*/ 143 w 202"/>
                  <a:gd name="T21" fmla="*/ 40 h 116"/>
                  <a:gd name="T22" fmla="*/ 133 w 202"/>
                  <a:gd name="T23" fmla="*/ 40 h 116"/>
                  <a:gd name="T24" fmla="*/ 158 w 202"/>
                  <a:gd name="T25" fmla="*/ 0 h 116"/>
                  <a:gd name="T26" fmla="*/ 131 w 202"/>
                  <a:gd name="T27" fmla="*/ 30 h 116"/>
                  <a:gd name="T28" fmla="*/ 40 w 202"/>
                  <a:gd name="T29" fmla="*/ 61 h 116"/>
                  <a:gd name="T30" fmla="*/ 23 w 202"/>
                  <a:gd name="T31" fmla="*/ 84 h 116"/>
                  <a:gd name="T32" fmla="*/ 10 w 202"/>
                  <a:gd name="T33" fmla="*/ 87 h 116"/>
                  <a:gd name="T34" fmla="*/ 0 w 202"/>
                  <a:gd name="T35" fmla="*/ 105 h 116"/>
                  <a:gd name="T36" fmla="*/ 15 w 202"/>
                  <a:gd name="T37" fmla="*/ 116 h 116"/>
                  <a:gd name="T38" fmla="*/ 15 w 202"/>
                  <a:gd name="T39" fmla="*/ 116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02" h="116">
                    <a:moveTo>
                      <a:pt x="15" y="116"/>
                    </a:moveTo>
                    <a:lnTo>
                      <a:pt x="86" y="76"/>
                    </a:lnTo>
                    <a:lnTo>
                      <a:pt x="135" y="53"/>
                    </a:lnTo>
                    <a:lnTo>
                      <a:pt x="84" y="89"/>
                    </a:lnTo>
                    <a:lnTo>
                      <a:pt x="88" y="91"/>
                    </a:lnTo>
                    <a:lnTo>
                      <a:pt x="164" y="40"/>
                    </a:lnTo>
                    <a:lnTo>
                      <a:pt x="202" y="6"/>
                    </a:lnTo>
                    <a:lnTo>
                      <a:pt x="198" y="0"/>
                    </a:lnTo>
                    <a:lnTo>
                      <a:pt x="164" y="19"/>
                    </a:lnTo>
                    <a:lnTo>
                      <a:pt x="160" y="17"/>
                    </a:lnTo>
                    <a:lnTo>
                      <a:pt x="143" y="40"/>
                    </a:lnTo>
                    <a:lnTo>
                      <a:pt x="133" y="40"/>
                    </a:lnTo>
                    <a:lnTo>
                      <a:pt x="158" y="0"/>
                    </a:lnTo>
                    <a:lnTo>
                      <a:pt x="131" y="30"/>
                    </a:lnTo>
                    <a:lnTo>
                      <a:pt x="40" y="61"/>
                    </a:lnTo>
                    <a:lnTo>
                      <a:pt x="23" y="84"/>
                    </a:lnTo>
                    <a:lnTo>
                      <a:pt x="10" y="87"/>
                    </a:lnTo>
                    <a:lnTo>
                      <a:pt x="0" y="105"/>
                    </a:lnTo>
                    <a:lnTo>
                      <a:pt x="15" y="116"/>
                    </a:lnTo>
                    <a:lnTo>
                      <a:pt x="15" y="116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7" name="Freeform 1164"/>
              <p:cNvSpPr>
                <a:spLocks/>
              </p:cNvSpPr>
              <p:nvPr/>
            </p:nvSpPr>
            <p:spPr bwMode="auto">
              <a:xfrm>
                <a:off x="7015163" y="2370138"/>
                <a:ext cx="188913" cy="177800"/>
              </a:xfrm>
              <a:custGeom>
                <a:avLst/>
                <a:gdLst>
                  <a:gd name="T0" fmla="*/ 17 w 188"/>
                  <a:gd name="T1" fmla="*/ 127 h 174"/>
                  <a:gd name="T2" fmla="*/ 15 w 188"/>
                  <a:gd name="T3" fmla="*/ 174 h 174"/>
                  <a:gd name="T4" fmla="*/ 30 w 188"/>
                  <a:gd name="T5" fmla="*/ 171 h 174"/>
                  <a:gd name="T6" fmla="*/ 66 w 188"/>
                  <a:gd name="T7" fmla="*/ 144 h 174"/>
                  <a:gd name="T8" fmla="*/ 78 w 188"/>
                  <a:gd name="T9" fmla="*/ 121 h 174"/>
                  <a:gd name="T10" fmla="*/ 85 w 188"/>
                  <a:gd name="T11" fmla="*/ 127 h 174"/>
                  <a:gd name="T12" fmla="*/ 135 w 188"/>
                  <a:gd name="T13" fmla="*/ 114 h 174"/>
                  <a:gd name="T14" fmla="*/ 137 w 188"/>
                  <a:gd name="T15" fmla="*/ 104 h 174"/>
                  <a:gd name="T16" fmla="*/ 144 w 188"/>
                  <a:gd name="T17" fmla="*/ 108 h 174"/>
                  <a:gd name="T18" fmla="*/ 154 w 188"/>
                  <a:gd name="T19" fmla="*/ 100 h 174"/>
                  <a:gd name="T20" fmla="*/ 169 w 188"/>
                  <a:gd name="T21" fmla="*/ 98 h 174"/>
                  <a:gd name="T22" fmla="*/ 188 w 188"/>
                  <a:gd name="T23" fmla="*/ 89 h 174"/>
                  <a:gd name="T24" fmla="*/ 169 w 188"/>
                  <a:gd name="T25" fmla="*/ 0 h 174"/>
                  <a:gd name="T26" fmla="*/ 0 w 188"/>
                  <a:gd name="T27" fmla="*/ 36 h 174"/>
                  <a:gd name="T28" fmla="*/ 17 w 188"/>
                  <a:gd name="T29" fmla="*/ 127 h 174"/>
                  <a:gd name="T30" fmla="*/ 17 w 188"/>
                  <a:gd name="T31" fmla="*/ 127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8" h="174">
                    <a:moveTo>
                      <a:pt x="17" y="127"/>
                    </a:moveTo>
                    <a:lnTo>
                      <a:pt x="15" y="174"/>
                    </a:lnTo>
                    <a:lnTo>
                      <a:pt x="30" y="171"/>
                    </a:lnTo>
                    <a:lnTo>
                      <a:pt x="66" y="144"/>
                    </a:lnTo>
                    <a:lnTo>
                      <a:pt x="78" y="121"/>
                    </a:lnTo>
                    <a:lnTo>
                      <a:pt x="85" y="127"/>
                    </a:lnTo>
                    <a:lnTo>
                      <a:pt x="135" y="114"/>
                    </a:lnTo>
                    <a:lnTo>
                      <a:pt x="137" y="104"/>
                    </a:lnTo>
                    <a:lnTo>
                      <a:pt x="144" y="108"/>
                    </a:lnTo>
                    <a:lnTo>
                      <a:pt x="154" y="100"/>
                    </a:lnTo>
                    <a:lnTo>
                      <a:pt x="169" y="98"/>
                    </a:lnTo>
                    <a:lnTo>
                      <a:pt x="188" y="89"/>
                    </a:lnTo>
                    <a:lnTo>
                      <a:pt x="169" y="0"/>
                    </a:lnTo>
                    <a:lnTo>
                      <a:pt x="0" y="36"/>
                    </a:lnTo>
                    <a:lnTo>
                      <a:pt x="17" y="127"/>
                    </a:lnTo>
                    <a:lnTo>
                      <a:pt x="17" y="127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8" name="Freeform 1165"/>
              <p:cNvSpPr>
                <a:spLocks/>
              </p:cNvSpPr>
              <p:nvPr/>
            </p:nvSpPr>
            <p:spPr bwMode="auto">
              <a:xfrm>
                <a:off x="7186613" y="2357438"/>
                <a:ext cx="87313" cy="103188"/>
              </a:xfrm>
              <a:custGeom>
                <a:avLst/>
                <a:gdLst>
                  <a:gd name="T0" fmla="*/ 19 w 85"/>
                  <a:gd name="T1" fmla="*/ 99 h 99"/>
                  <a:gd name="T2" fmla="*/ 55 w 85"/>
                  <a:gd name="T3" fmla="*/ 86 h 99"/>
                  <a:gd name="T4" fmla="*/ 55 w 85"/>
                  <a:gd name="T5" fmla="*/ 46 h 99"/>
                  <a:gd name="T6" fmla="*/ 65 w 85"/>
                  <a:gd name="T7" fmla="*/ 55 h 99"/>
                  <a:gd name="T8" fmla="*/ 66 w 85"/>
                  <a:gd name="T9" fmla="*/ 74 h 99"/>
                  <a:gd name="T10" fmla="*/ 74 w 85"/>
                  <a:gd name="T11" fmla="*/ 74 h 99"/>
                  <a:gd name="T12" fmla="*/ 85 w 85"/>
                  <a:gd name="T13" fmla="*/ 55 h 99"/>
                  <a:gd name="T14" fmla="*/ 74 w 85"/>
                  <a:gd name="T15" fmla="*/ 34 h 99"/>
                  <a:gd name="T16" fmla="*/ 55 w 85"/>
                  <a:gd name="T17" fmla="*/ 30 h 99"/>
                  <a:gd name="T18" fmla="*/ 42 w 85"/>
                  <a:gd name="T19" fmla="*/ 4 h 99"/>
                  <a:gd name="T20" fmla="*/ 30 w 85"/>
                  <a:gd name="T21" fmla="*/ 0 h 99"/>
                  <a:gd name="T22" fmla="*/ 0 w 85"/>
                  <a:gd name="T23" fmla="*/ 10 h 99"/>
                  <a:gd name="T24" fmla="*/ 19 w 85"/>
                  <a:gd name="T25" fmla="*/ 99 h 99"/>
                  <a:gd name="T26" fmla="*/ 19 w 85"/>
                  <a:gd name="T27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5" h="99">
                    <a:moveTo>
                      <a:pt x="19" y="99"/>
                    </a:moveTo>
                    <a:lnTo>
                      <a:pt x="55" y="86"/>
                    </a:lnTo>
                    <a:lnTo>
                      <a:pt x="55" y="46"/>
                    </a:lnTo>
                    <a:lnTo>
                      <a:pt x="65" y="55"/>
                    </a:lnTo>
                    <a:lnTo>
                      <a:pt x="66" y="74"/>
                    </a:lnTo>
                    <a:lnTo>
                      <a:pt x="74" y="74"/>
                    </a:lnTo>
                    <a:lnTo>
                      <a:pt x="85" y="55"/>
                    </a:lnTo>
                    <a:lnTo>
                      <a:pt x="74" y="34"/>
                    </a:lnTo>
                    <a:lnTo>
                      <a:pt x="55" y="30"/>
                    </a:lnTo>
                    <a:lnTo>
                      <a:pt x="42" y="4"/>
                    </a:lnTo>
                    <a:lnTo>
                      <a:pt x="30" y="0"/>
                    </a:lnTo>
                    <a:lnTo>
                      <a:pt x="0" y="10"/>
                    </a:lnTo>
                    <a:lnTo>
                      <a:pt x="19" y="99"/>
                    </a:lnTo>
                    <a:lnTo>
                      <a:pt x="19" y="99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299" name="Freeform 1166"/>
              <p:cNvSpPr>
                <a:spLocks/>
              </p:cNvSpPr>
              <p:nvPr/>
            </p:nvSpPr>
            <p:spPr bwMode="auto">
              <a:xfrm>
                <a:off x="7019926" y="2235201"/>
                <a:ext cx="373062" cy="184150"/>
              </a:xfrm>
              <a:custGeom>
                <a:avLst/>
                <a:gdLst>
                  <a:gd name="T0" fmla="*/ 0 w 365"/>
                  <a:gd name="T1" fmla="*/ 169 h 180"/>
                  <a:gd name="T2" fmla="*/ 169 w 365"/>
                  <a:gd name="T3" fmla="*/ 133 h 180"/>
                  <a:gd name="T4" fmla="*/ 199 w 365"/>
                  <a:gd name="T5" fmla="*/ 123 h 180"/>
                  <a:gd name="T6" fmla="*/ 211 w 365"/>
                  <a:gd name="T7" fmla="*/ 127 h 180"/>
                  <a:gd name="T8" fmla="*/ 224 w 365"/>
                  <a:gd name="T9" fmla="*/ 153 h 180"/>
                  <a:gd name="T10" fmla="*/ 243 w 365"/>
                  <a:gd name="T11" fmla="*/ 157 h 180"/>
                  <a:gd name="T12" fmla="*/ 254 w 365"/>
                  <a:gd name="T13" fmla="*/ 178 h 180"/>
                  <a:gd name="T14" fmla="*/ 266 w 365"/>
                  <a:gd name="T15" fmla="*/ 180 h 180"/>
                  <a:gd name="T16" fmla="*/ 279 w 365"/>
                  <a:gd name="T17" fmla="*/ 159 h 180"/>
                  <a:gd name="T18" fmla="*/ 285 w 365"/>
                  <a:gd name="T19" fmla="*/ 142 h 180"/>
                  <a:gd name="T20" fmla="*/ 298 w 365"/>
                  <a:gd name="T21" fmla="*/ 165 h 180"/>
                  <a:gd name="T22" fmla="*/ 365 w 365"/>
                  <a:gd name="T23" fmla="*/ 144 h 180"/>
                  <a:gd name="T24" fmla="*/ 361 w 365"/>
                  <a:gd name="T25" fmla="*/ 119 h 180"/>
                  <a:gd name="T26" fmla="*/ 342 w 365"/>
                  <a:gd name="T27" fmla="*/ 87 h 180"/>
                  <a:gd name="T28" fmla="*/ 332 w 365"/>
                  <a:gd name="T29" fmla="*/ 83 h 180"/>
                  <a:gd name="T30" fmla="*/ 321 w 365"/>
                  <a:gd name="T31" fmla="*/ 85 h 180"/>
                  <a:gd name="T32" fmla="*/ 323 w 365"/>
                  <a:gd name="T33" fmla="*/ 91 h 180"/>
                  <a:gd name="T34" fmla="*/ 338 w 365"/>
                  <a:gd name="T35" fmla="*/ 93 h 180"/>
                  <a:gd name="T36" fmla="*/ 344 w 365"/>
                  <a:gd name="T37" fmla="*/ 123 h 180"/>
                  <a:gd name="T38" fmla="*/ 317 w 365"/>
                  <a:gd name="T39" fmla="*/ 134 h 180"/>
                  <a:gd name="T40" fmla="*/ 279 w 365"/>
                  <a:gd name="T41" fmla="*/ 110 h 180"/>
                  <a:gd name="T42" fmla="*/ 266 w 365"/>
                  <a:gd name="T43" fmla="*/ 83 h 180"/>
                  <a:gd name="T44" fmla="*/ 249 w 365"/>
                  <a:gd name="T45" fmla="*/ 76 h 180"/>
                  <a:gd name="T46" fmla="*/ 249 w 365"/>
                  <a:gd name="T47" fmla="*/ 83 h 180"/>
                  <a:gd name="T48" fmla="*/ 232 w 365"/>
                  <a:gd name="T49" fmla="*/ 68 h 180"/>
                  <a:gd name="T50" fmla="*/ 245 w 365"/>
                  <a:gd name="T51" fmla="*/ 49 h 180"/>
                  <a:gd name="T52" fmla="*/ 256 w 365"/>
                  <a:gd name="T53" fmla="*/ 32 h 180"/>
                  <a:gd name="T54" fmla="*/ 235 w 365"/>
                  <a:gd name="T55" fmla="*/ 0 h 180"/>
                  <a:gd name="T56" fmla="*/ 199 w 365"/>
                  <a:gd name="T57" fmla="*/ 26 h 180"/>
                  <a:gd name="T58" fmla="*/ 78 w 365"/>
                  <a:gd name="T59" fmla="*/ 57 h 180"/>
                  <a:gd name="T60" fmla="*/ 0 w 365"/>
                  <a:gd name="T61" fmla="*/ 74 h 180"/>
                  <a:gd name="T62" fmla="*/ 0 w 365"/>
                  <a:gd name="T63" fmla="*/ 169 h 180"/>
                  <a:gd name="T64" fmla="*/ 0 w 365"/>
                  <a:gd name="T65" fmla="*/ 169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65" h="180">
                    <a:moveTo>
                      <a:pt x="0" y="169"/>
                    </a:moveTo>
                    <a:lnTo>
                      <a:pt x="169" y="133"/>
                    </a:lnTo>
                    <a:lnTo>
                      <a:pt x="199" y="123"/>
                    </a:lnTo>
                    <a:lnTo>
                      <a:pt x="211" y="127"/>
                    </a:lnTo>
                    <a:lnTo>
                      <a:pt x="224" y="153"/>
                    </a:lnTo>
                    <a:lnTo>
                      <a:pt x="243" y="157"/>
                    </a:lnTo>
                    <a:lnTo>
                      <a:pt x="254" y="178"/>
                    </a:lnTo>
                    <a:lnTo>
                      <a:pt x="266" y="180"/>
                    </a:lnTo>
                    <a:lnTo>
                      <a:pt x="279" y="159"/>
                    </a:lnTo>
                    <a:lnTo>
                      <a:pt x="285" y="142"/>
                    </a:lnTo>
                    <a:lnTo>
                      <a:pt x="298" y="165"/>
                    </a:lnTo>
                    <a:lnTo>
                      <a:pt x="365" y="144"/>
                    </a:lnTo>
                    <a:lnTo>
                      <a:pt x="361" y="119"/>
                    </a:lnTo>
                    <a:lnTo>
                      <a:pt x="342" y="87"/>
                    </a:lnTo>
                    <a:lnTo>
                      <a:pt x="332" y="83"/>
                    </a:lnTo>
                    <a:lnTo>
                      <a:pt x="321" y="85"/>
                    </a:lnTo>
                    <a:lnTo>
                      <a:pt x="323" y="91"/>
                    </a:lnTo>
                    <a:lnTo>
                      <a:pt x="338" y="93"/>
                    </a:lnTo>
                    <a:lnTo>
                      <a:pt x="344" y="123"/>
                    </a:lnTo>
                    <a:lnTo>
                      <a:pt x="317" y="134"/>
                    </a:lnTo>
                    <a:lnTo>
                      <a:pt x="279" y="110"/>
                    </a:lnTo>
                    <a:lnTo>
                      <a:pt x="266" y="83"/>
                    </a:lnTo>
                    <a:lnTo>
                      <a:pt x="249" y="76"/>
                    </a:lnTo>
                    <a:lnTo>
                      <a:pt x="249" y="83"/>
                    </a:lnTo>
                    <a:lnTo>
                      <a:pt x="232" y="68"/>
                    </a:lnTo>
                    <a:lnTo>
                      <a:pt x="245" y="49"/>
                    </a:lnTo>
                    <a:lnTo>
                      <a:pt x="256" y="32"/>
                    </a:lnTo>
                    <a:lnTo>
                      <a:pt x="235" y="0"/>
                    </a:lnTo>
                    <a:lnTo>
                      <a:pt x="199" y="26"/>
                    </a:lnTo>
                    <a:lnTo>
                      <a:pt x="78" y="57"/>
                    </a:lnTo>
                    <a:lnTo>
                      <a:pt x="0" y="74"/>
                    </a:lnTo>
                    <a:lnTo>
                      <a:pt x="0" y="169"/>
                    </a:lnTo>
                    <a:lnTo>
                      <a:pt x="0" y="169"/>
                    </a:lnTo>
                    <a:close/>
                  </a:path>
                </a:pathLst>
              </a:custGeom>
              <a:solidFill>
                <a:srgbClr val="39665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0" name="Freeform 1169"/>
              <p:cNvSpPr>
                <a:spLocks/>
              </p:cNvSpPr>
              <p:nvPr/>
            </p:nvSpPr>
            <p:spPr bwMode="auto">
              <a:xfrm>
                <a:off x="6927851" y="1958976"/>
                <a:ext cx="180975" cy="349250"/>
              </a:xfrm>
              <a:custGeom>
                <a:avLst/>
                <a:gdLst>
                  <a:gd name="T0" fmla="*/ 28 w 177"/>
                  <a:gd name="T1" fmla="*/ 139 h 339"/>
                  <a:gd name="T2" fmla="*/ 36 w 177"/>
                  <a:gd name="T3" fmla="*/ 200 h 339"/>
                  <a:gd name="T4" fmla="*/ 82 w 177"/>
                  <a:gd name="T5" fmla="*/ 339 h 339"/>
                  <a:gd name="T6" fmla="*/ 160 w 177"/>
                  <a:gd name="T7" fmla="*/ 322 h 339"/>
                  <a:gd name="T8" fmla="*/ 154 w 177"/>
                  <a:gd name="T9" fmla="*/ 124 h 339"/>
                  <a:gd name="T10" fmla="*/ 175 w 177"/>
                  <a:gd name="T11" fmla="*/ 86 h 339"/>
                  <a:gd name="T12" fmla="*/ 177 w 177"/>
                  <a:gd name="T13" fmla="*/ 0 h 339"/>
                  <a:gd name="T14" fmla="*/ 0 w 177"/>
                  <a:gd name="T15" fmla="*/ 42 h 339"/>
                  <a:gd name="T16" fmla="*/ 28 w 177"/>
                  <a:gd name="T17" fmla="*/ 139 h 339"/>
                  <a:gd name="T18" fmla="*/ 28 w 177"/>
                  <a:gd name="T19" fmla="*/ 13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7" h="339">
                    <a:moveTo>
                      <a:pt x="28" y="139"/>
                    </a:moveTo>
                    <a:lnTo>
                      <a:pt x="36" y="200"/>
                    </a:lnTo>
                    <a:lnTo>
                      <a:pt x="82" y="339"/>
                    </a:lnTo>
                    <a:lnTo>
                      <a:pt x="160" y="322"/>
                    </a:lnTo>
                    <a:lnTo>
                      <a:pt x="154" y="124"/>
                    </a:lnTo>
                    <a:lnTo>
                      <a:pt x="175" y="86"/>
                    </a:lnTo>
                    <a:lnTo>
                      <a:pt x="177" y="0"/>
                    </a:lnTo>
                    <a:lnTo>
                      <a:pt x="0" y="42"/>
                    </a:lnTo>
                    <a:lnTo>
                      <a:pt x="28" y="139"/>
                    </a:lnTo>
                    <a:lnTo>
                      <a:pt x="28" y="139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1" name="Freeform 1170"/>
              <p:cNvSpPr>
                <a:spLocks/>
              </p:cNvSpPr>
              <p:nvPr/>
            </p:nvSpPr>
            <p:spPr bwMode="auto">
              <a:xfrm>
                <a:off x="7086601" y="1909763"/>
                <a:ext cx="166687" cy="379413"/>
              </a:xfrm>
              <a:custGeom>
                <a:avLst/>
                <a:gdLst>
                  <a:gd name="T0" fmla="*/ 0 w 163"/>
                  <a:gd name="T1" fmla="*/ 173 h 371"/>
                  <a:gd name="T2" fmla="*/ 21 w 163"/>
                  <a:gd name="T3" fmla="*/ 135 h 371"/>
                  <a:gd name="T4" fmla="*/ 23 w 163"/>
                  <a:gd name="T5" fmla="*/ 49 h 371"/>
                  <a:gd name="T6" fmla="*/ 21 w 163"/>
                  <a:gd name="T7" fmla="*/ 17 h 371"/>
                  <a:gd name="T8" fmla="*/ 53 w 163"/>
                  <a:gd name="T9" fmla="*/ 0 h 371"/>
                  <a:gd name="T10" fmla="*/ 127 w 163"/>
                  <a:gd name="T11" fmla="*/ 232 h 371"/>
                  <a:gd name="T12" fmla="*/ 163 w 163"/>
                  <a:gd name="T13" fmla="*/ 281 h 371"/>
                  <a:gd name="T14" fmla="*/ 163 w 163"/>
                  <a:gd name="T15" fmla="*/ 314 h 371"/>
                  <a:gd name="T16" fmla="*/ 127 w 163"/>
                  <a:gd name="T17" fmla="*/ 340 h 371"/>
                  <a:gd name="T18" fmla="*/ 6 w 163"/>
                  <a:gd name="T19" fmla="*/ 371 h 371"/>
                  <a:gd name="T20" fmla="*/ 0 w 163"/>
                  <a:gd name="T21" fmla="*/ 173 h 371"/>
                  <a:gd name="T22" fmla="*/ 0 w 163"/>
                  <a:gd name="T23" fmla="*/ 173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3" h="371">
                    <a:moveTo>
                      <a:pt x="0" y="173"/>
                    </a:moveTo>
                    <a:lnTo>
                      <a:pt x="21" y="135"/>
                    </a:lnTo>
                    <a:lnTo>
                      <a:pt x="23" y="49"/>
                    </a:lnTo>
                    <a:lnTo>
                      <a:pt x="21" y="17"/>
                    </a:lnTo>
                    <a:lnTo>
                      <a:pt x="53" y="0"/>
                    </a:lnTo>
                    <a:lnTo>
                      <a:pt x="127" y="232"/>
                    </a:lnTo>
                    <a:lnTo>
                      <a:pt x="163" y="281"/>
                    </a:lnTo>
                    <a:lnTo>
                      <a:pt x="163" y="314"/>
                    </a:lnTo>
                    <a:lnTo>
                      <a:pt x="127" y="340"/>
                    </a:lnTo>
                    <a:lnTo>
                      <a:pt x="6" y="371"/>
                    </a:lnTo>
                    <a:lnTo>
                      <a:pt x="0" y="173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559A85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2" name="Freeform 1171"/>
              <p:cNvSpPr>
                <a:spLocks/>
              </p:cNvSpPr>
              <p:nvPr/>
            </p:nvSpPr>
            <p:spPr bwMode="auto">
              <a:xfrm>
                <a:off x="7138988" y="1568451"/>
                <a:ext cx="409575" cy="628650"/>
              </a:xfrm>
              <a:custGeom>
                <a:avLst/>
                <a:gdLst>
                  <a:gd name="T0" fmla="*/ 0 w 399"/>
                  <a:gd name="T1" fmla="*/ 329 h 610"/>
                  <a:gd name="T2" fmla="*/ 23 w 399"/>
                  <a:gd name="T3" fmla="*/ 331 h 610"/>
                  <a:gd name="T4" fmla="*/ 25 w 399"/>
                  <a:gd name="T5" fmla="*/ 291 h 610"/>
                  <a:gd name="T6" fmla="*/ 53 w 399"/>
                  <a:gd name="T7" fmla="*/ 236 h 610"/>
                  <a:gd name="T8" fmla="*/ 40 w 399"/>
                  <a:gd name="T9" fmla="*/ 196 h 610"/>
                  <a:gd name="T10" fmla="*/ 97 w 399"/>
                  <a:gd name="T11" fmla="*/ 4 h 610"/>
                  <a:gd name="T12" fmla="*/ 110 w 399"/>
                  <a:gd name="T13" fmla="*/ 4 h 610"/>
                  <a:gd name="T14" fmla="*/ 114 w 399"/>
                  <a:gd name="T15" fmla="*/ 29 h 610"/>
                  <a:gd name="T16" fmla="*/ 171 w 399"/>
                  <a:gd name="T17" fmla="*/ 8 h 610"/>
                  <a:gd name="T18" fmla="*/ 173 w 399"/>
                  <a:gd name="T19" fmla="*/ 0 h 610"/>
                  <a:gd name="T20" fmla="*/ 219 w 399"/>
                  <a:gd name="T21" fmla="*/ 10 h 610"/>
                  <a:gd name="T22" fmla="*/ 293 w 399"/>
                  <a:gd name="T23" fmla="*/ 198 h 610"/>
                  <a:gd name="T24" fmla="*/ 327 w 399"/>
                  <a:gd name="T25" fmla="*/ 200 h 610"/>
                  <a:gd name="T26" fmla="*/ 390 w 399"/>
                  <a:gd name="T27" fmla="*/ 270 h 610"/>
                  <a:gd name="T28" fmla="*/ 380 w 399"/>
                  <a:gd name="T29" fmla="*/ 283 h 610"/>
                  <a:gd name="T30" fmla="*/ 399 w 399"/>
                  <a:gd name="T31" fmla="*/ 283 h 610"/>
                  <a:gd name="T32" fmla="*/ 386 w 399"/>
                  <a:gd name="T33" fmla="*/ 318 h 610"/>
                  <a:gd name="T34" fmla="*/ 356 w 399"/>
                  <a:gd name="T35" fmla="*/ 340 h 610"/>
                  <a:gd name="T36" fmla="*/ 322 w 399"/>
                  <a:gd name="T37" fmla="*/ 357 h 610"/>
                  <a:gd name="T38" fmla="*/ 318 w 399"/>
                  <a:gd name="T39" fmla="*/ 380 h 610"/>
                  <a:gd name="T40" fmla="*/ 299 w 399"/>
                  <a:gd name="T41" fmla="*/ 359 h 610"/>
                  <a:gd name="T42" fmla="*/ 268 w 399"/>
                  <a:gd name="T43" fmla="*/ 384 h 610"/>
                  <a:gd name="T44" fmla="*/ 253 w 399"/>
                  <a:gd name="T45" fmla="*/ 384 h 610"/>
                  <a:gd name="T46" fmla="*/ 240 w 399"/>
                  <a:gd name="T47" fmla="*/ 369 h 610"/>
                  <a:gd name="T48" fmla="*/ 232 w 399"/>
                  <a:gd name="T49" fmla="*/ 443 h 610"/>
                  <a:gd name="T50" fmla="*/ 204 w 399"/>
                  <a:gd name="T51" fmla="*/ 454 h 610"/>
                  <a:gd name="T52" fmla="*/ 190 w 399"/>
                  <a:gd name="T53" fmla="*/ 483 h 610"/>
                  <a:gd name="T54" fmla="*/ 173 w 399"/>
                  <a:gd name="T55" fmla="*/ 483 h 610"/>
                  <a:gd name="T56" fmla="*/ 133 w 399"/>
                  <a:gd name="T57" fmla="*/ 527 h 610"/>
                  <a:gd name="T58" fmla="*/ 131 w 399"/>
                  <a:gd name="T59" fmla="*/ 561 h 610"/>
                  <a:gd name="T60" fmla="*/ 122 w 399"/>
                  <a:gd name="T61" fmla="*/ 574 h 610"/>
                  <a:gd name="T62" fmla="*/ 110 w 399"/>
                  <a:gd name="T63" fmla="*/ 610 h 610"/>
                  <a:gd name="T64" fmla="*/ 74 w 399"/>
                  <a:gd name="T65" fmla="*/ 561 h 610"/>
                  <a:gd name="T66" fmla="*/ 0 w 399"/>
                  <a:gd name="T67" fmla="*/ 329 h 610"/>
                  <a:gd name="T68" fmla="*/ 0 w 399"/>
                  <a:gd name="T69" fmla="*/ 329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99" h="610">
                    <a:moveTo>
                      <a:pt x="0" y="329"/>
                    </a:moveTo>
                    <a:lnTo>
                      <a:pt x="23" y="331"/>
                    </a:lnTo>
                    <a:lnTo>
                      <a:pt x="25" y="291"/>
                    </a:lnTo>
                    <a:lnTo>
                      <a:pt x="53" y="236"/>
                    </a:lnTo>
                    <a:lnTo>
                      <a:pt x="40" y="196"/>
                    </a:lnTo>
                    <a:lnTo>
                      <a:pt x="97" y="4"/>
                    </a:lnTo>
                    <a:lnTo>
                      <a:pt x="110" y="4"/>
                    </a:lnTo>
                    <a:lnTo>
                      <a:pt x="114" y="29"/>
                    </a:lnTo>
                    <a:lnTo>
                      <a:pt x="171" y="8"/>
                    </a:lnTo>
                    <a:lnTo>
                      <a:pt x="173" y="0"/>
                    </a:lnTo>
                    <a:lnTo>
                      <a:pt x="219" y="10"/>
                    </a:lnTo>
                    <a:lnTo>
                      <a:pt x="293" y="198"/>
                    </a:lnTo>
                    <a:lnTo>
                      <a:pt x="327" y="200"/>
                    </a:lnTo>
                    <a:lnTo>
                      <a:pt x="390" y="270"/>
                    </a:lnTo>
                    <a:lnTo>
                      <a:pt x="380" y="283"/>
                    </a:lnTo>
                    <a:lnTo>
                      <a:pt x="399" y="283"/>
                    </a:lnTo>
                    <a:lnTo>
                      <a:pt x="386" y="318"/>
                    </a:lnTo>
                    <a:lnTo>
                      <a:pt x="356" y="340"/>
                    </a:lnTo>
                    <a:lnTo>
                      <a:pt x="322" y="357"/>
                    </a:lnTo>
                    <a:lnTo>
                      <a:pt x="318" y="380"/>
                    </a:lnTo>
                    <a:lnTo>
                      <a:pt x="299" y="359"/>
                    </a:lnTo>
                    <a:lnTo>
                      <a:pt x="268" y="384"/>
                    </a:lnTo>
                    <a:lnTo>
                      <a:pt x="253" y="384"/>
                    </a:lnTo>
                    <a:lnTo>
                      <a:pt x="240" y="369"/>
                    </a:lnTo>
                    <a:lnTo>
                      <a:pt x="232" y="443"/>
                    </a:lnTo>
                    <a:lnTo>
                      <a:pt x="204" y="454"/>
                    </a:lnTo>
                    <a:lnTo>
                      <a:pt x="190" y="483"/>
                    </a:lnTo>
                    <a:lnTo>
                      <a:pt x="173" y="483"/>
                    </a:lnTo>
                    <a:lnTo>
                      <a:pt x="133" y="527"/>
                    </a:lnTo>
                    <a:lnTo>
                      <a:pt x="131" y="561"/>
                    </a:lnTo>
                    <a:lnTo>
                      <a:pt x="122" y="574"/>
                    </a:lnTo>
                    <a:lnTo>
                      <a:pt x="110" y="610"/>
                    </a:lnTo>
                    <a:lnTo>
                      <a:pt x="74" y="561"/>
                    </a:lnTo>
                    <a:lnTo>
                      <a:pt x="0" y="329"/>
                    </a:lnTo>
                    <a:lnTo>
                      <a:pt x="0" y="329"/>
                    </a:lnTo>
                    <a:close/>
                  </a:path>
                </a:pathLst>
              </a:custGeom>
              <a:solidFill>
                <a:srgbClr val="39665B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3" name="Freeform 58"/>
              <p:cNvSpPr>
                <a:spLocks/>
              </p:cNvSpPr>
              <p:nvPr/>
            </p:nvSpPr>
            <p:spPr bwMode="auto">
              <a:xfrm>
                <a:off x="6846888" y="2749551"/>
                <a:ext cx="114300" cy="192087"/>
              </a:xfrm>
              <a:custGeom>
                <a:avLst/>
                <a:gdLst>
                  <a:gd name="T0" fmla="*/ 0 w 64"/>
                  <a:gd name="T1" fmla="*/ 2147483646 h 107"/>
                  <a:gd name="T2" fmla="*/ 2147483646 w 64"/>
                  <a:gd name="T3" fmla="*/ 2147483646 h 107"/>
                  <a:gd name="T4" fmla="*/ 2147483646 w 64"/>
                  <a:gd name="T5" fmla="*/ 2147483646 h 107"/>
                  <a:gd name="T6" fmla="*/ 2147483646 w 64"/>
                  <a:gd name="T7" fmla="*/ 2147483646 h 107"/>
                  <a:gd name="T8" fmla="*/ 2147483646 w 64"/>
                  <a:gd name="T9" fmla="*/ 0 h 107"/>
                  <a:gd name="T10" fmla="*/ 2147483646 w 64"/>
                  <a:gd name="T11" fmla="*/ 0 h 107"/>
                  <a:gd name="T12" fmla="*/ 2147483646 w 64"/>
                  <a:gd name="T13" fmla="*/ 2147483646 h 107"/>
                  <a:gd name="T14" fmla="*/ 2147483646 w 64"/>
                  <a:gd name="T15" fmla="*/ 2147483646 h 107"/>
                  <a:gd name="T16" fmla="*/ 2147483646 w 64"/>
                  <a:gd name="T17" fmla="*/ 2147483646 h 107"/>
                  <a:gd name="T18" fmla="*/ 2147483646 w 64"/>
                  <a:gd name="T19" fmla="*/ 2147483646 h 107"/>
                  <a:gd name="T20" fmla="*/ 2147483646 w 64"/>
                  <a:gd name="T21" fmla="*/ 2147483646 h 107"/>
                  <a:gd name="T22" fmla="*/ 2147483646 w 64"/>
                  <a:gd name="T23" fmla="*/ 2147483646 h 107"/>
                  <a:gd name="T24" fmla="*/ 2147483646 w 64"/>
                  <a:gd name="T25" fmla="*/ 2147483646 h 107"/>
                  <a:gd name="T26" fmla="*/ 2147483646 w 64"/>
                  <a:gd name="T27" fmla="*/ 2147483646 h 107"/>
                  <a:gd name="T28" fmla="*/ 2147483646 w 64"/>
                  <a:gd name="T29" fmla="*/ 2147483646 h 107"/>
                  <a:gd name="T30" fmla="*/ 2147483646 w 64"/>
                  <a:gd name="T31" fmla="*/ 2147483646 h 107"/>
                  <a:gd name="T32" fmla="*/ 2147483646 w 64"/>
                  <a:gd name="T33" fmla="*/ 2147483646 h 107"/>
                  <a:gd name="T34" fmla="*/ 2147483646 w 64"/>
                  <a:gd name="T35" fmla="*/ 2147483646 h 107"/>
                  <a:gd name="T36" fmla="*/ 2147483646 w 64"/>
                  <a:gd name="T37" fmla="*/ 2147483646 h 107"/>
                  <a:gd name="T38" fmla="*/ 2147483646 w 64"/>
                  <a:gd name="T39" fmla="*/ 2147483646 h 107"/>
                  <a:gd name="T40" fmla="*/ 2147483646 w 64"/>
                  <a:gd name="T41" fmla="*/ 2147483646 h 107"/>
                  <a:gd name="T42" fmla="*/ 2147483646 w 64"/>
                  <a:gd name="T43" fmla="*/ 2147483646 h 107"/>
                  <a:gd name="T44" fmla="*/ 2147483646 w 64"/>
                  <a:gd name="T45" fmla="*/ 2147483646 h 107"/>
                  <a:gd name="T46" fmla="*/ 2147483646 w 64"/>
                  <a:gd name="T47" fmla="*/ 2147483646 h 107"/>
                  <a:gd name="T48" fmla="*/ 2147483646 w 64"/>
                  <a:gd name="T49" fmla="*/ 2147483646 h 107"/>
                  <a:gd name="T50" fmla="*/ 2147483646 w 64"/>
                  <a:gd name="T51" fmla="*/ 2147483646 h 107"/>
                  <a:gd name="T52" fmla="*/ 2147483646 w 64"/>
                  <a:gd name="T53" fmla="*/ 2147483646 h 107"/>
                  <a:gd name="T54" fmla="*/ 2147483646 w 64"/>
                  <a:gd name="T55" fmla="*/ 2147483646 h 107"/>
                  <a:gd name="T56" fmla="*/ 2147483646 w 64"/>
                  <a:gd name="T57" fmla="*/ 2147483646 h 107"/>
                  <a:gd name="T58" fmla="*/ 2147483646 w 64"/>
                  <a:gd name="T59" fmla="*/ 2147483646 h 107"/>
                  <a:gd name="T60" fmla="*/ 2147483646 w 64"/>
                  <a:gd name="T61" fmla="*/ 2147483646 h 107"/>
                  <a:gd name="T62" fmla="*/ 2147483646 w 64"/>
                  <a:gd name="T63" fmla="*/ 2147483646 h 107"/>
                  <a:gd name="T64" fmla="*/ 2147483646 w 64"/>
                  <a:gd name="T65" fmla="*/ 2147483646 h 107"/>
                  <a:gd name="T66" fmla="*/ 2147483646 w 64"/>
                  <a:gd name="T67" fmla="*/ 2147483646 h 107"/>
                  <a:gd name="T68" fmla="*/ 2147483646 w 64"/>
                  <a:gd name="T69" fmla="*/ 2147483646 h 107"/>
                  <a:gd name="T70" fmla="*/ 2147483646 w 64"/>
                  <a:gd name="T71" fmla="*/ 2147483646 h 107"/>
                  <a:gd name="T72" fmla="*/ 0 w 64"/>
                  <a:gd name="T73" fmla="*/ 2147483646 h 10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64" h="107">
                    <a:moveTo>
                      <a:pt x="0" y="14"/>
                    </a:moveTo>
                    <a:lnTo>
                      <a:pt x="1" y="9"/>
                    </a:lnTo>
                    <a:lnTo>
                      <a:pt x="4" y="4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9" y="3"/>
                    </a:lnTo>
                    <a:lnTo>
                      <a:pt x="16" y="4"/>
                    </a:lnTo>
                    <a:lnTo>
                      <a:pt x="16" y="9"/>
                    </a:lnTo>
                    <a:lnTo>
                      <a:pt x="14" y="14"/>
                    </a:lnTo>
                    <a:lnTo>
                      <a:pt x="11" y="18"/>
                    </a:lnTo>
                    <a:lnTo>
                      <a:pt x="15" y="23"/>
                    </a:lnTo>
                    <a:lnTo>
                      <a:pt x="15" y="27"/>
                    </a:lnTo>
                    <a:lnTo>
                      <a:pt x="17" y="32"/>
                    </a:lnTo>
                    <a:lnTo>
                      <a:pt x="21" y="37"/>
                    </a:lnTo>
                    <a:lnTo>
                      <a:pt x="26" y="41"/>
                    </a:lnTo>
                    <a:lnTo>
                      <a:pt x="30" y="44"/>
                    </a:lnTo>
                    <a:lnTo>
                      <a:pt x="30" y="51"/>
                    </a:lnTo>
                    <a:lnTo>
                      <a:pt x="33" y="58"/>
                    </a:lnTo>
                    <a:lnTo>
                      <a:pt x="39" y="62"/>
                    </a:lnTo>
                    <a:lnTo>
                      <a:pt x="40" y="67"/>
                    </a:lnTo>
                    <a:lnTo>
                      <a:pt x="49" y="75"/>
                    </a:lnTo>
                    <a:lnTo>
                      <a:pt x="55" y="73"/>
                    </a:lnTo>
                    <a:lnTo>
                      <a:pt x="56" y="76"/>
                    </a:lnTo>
                    <a:lnTo>
                      <a:pt x="55" y="81"/>
                    </a:lnTo>
                    <a:lnTo>
                      <a:pt x="55" y="86"/>
                    </a:lnTo>
                    <a:lnTo>
                      <a:pt x="56" y="86"/>
                    </a:lnTo>
                    <a:lnTo>
                      <a:pt x="53" y="91"/>
                    </a:lnTo>
                    <a:lnTo>
                      <a:pt x="55" y="90"/>
                    </a:lnTo>
                    <a:lnTo>
                      <a:pt x="60" y="88"/>
                    </a:lnTo>
                    <a:lnTo>
                      <a:pt x="64" y="99"/>
                    </a:lnTo>
                    <a:lnTo>
                      <a:pt x="63" y="99"/>
                    </a:lnTo>
                    <a:lnTo>
                      <a:pt x="60" y="100"/>
                    </a:lnTo>
                    <a:lnTo>
                      <a:pt x="26" y="107"/>
                    </a:lnTo>
                    <a:lnTo>
                      <a:pt x="24" y="102"/>
                    </a:lnTo>
                    <a:lnTo>
                      <a:pt x="15" y="68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559A85"/>
              </a:solidFill>
              <a:ln w="4763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Verdana"/>
                  <a:ea typeface="MS PGothic" panose="020B0600070205080204" pitchFamily="34" charset="-128"/>
                  <a:cs typeface="Verdana"/>
                </a:endParaRPr>
              </a:p>
            </p:txBody>
          </p:sp>
          <p:sp>
            <p:nvSpPr>
              <p:cNvPr id="304" name="Freeform 8"/>
              <p:cNvSpPr>
                <a:spLocks/>
              </p:cNvSpPr>
              <p:nvPr/>
            </p:nvSpPr>
            <p:spPr bwMode="auto">
              <a:xfrm>
                <a:off x="2871787" y="4224337"/>
                <a:ext cx="47625" cy="68263"/>
              </a:xfrm>
              <a:custGeom>
                <a:avLst/>
                <a:gdLst>
                  <a:gd name="T0" fmla="*/ 0 w 44"/>
                  <a:gd name="T1" fmla="*/ 64 h 64"/>
                  <a:gd name="T2" fmla="*/ 0 w 44"/>
                  <a:gd name="T3" fmla="*/ 45 h 64"/>
                  <a:gd name="T4" fmla="*/ 25 w 44"/>
                  <a:gd name="T5" fmla="*/ 0 h 64"/>
                  <a:gd name="T6" fmla="*/ 44 w 44"/>
                  <a:gd name="T7" fmla="*/ 13 h 64"/>
                  <a:gd name="T8" fmla="*/ 23 w 44"/>
                  <a:gd name="T9" fmla="*/ 64 h 64"/>
                  <a:gd name="T10" fmla="*/ 0 w 44"/>
                  <a:gd name="T11" fmla="*/ 64 h 6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4"/>
                  <a:gd name="T19" fmla="*/ 0 h 64"/>
                  <a:gd name="T20" fmla="*/ 44 w 44"/>
                  <a:gd name="T21" fmla="*/ 64 h 6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4" h="64">
                    <a:moveTo>
                      <a:pt x="0" y="64"/>
                    </a:moveTo>
                    <a:lnTo>
                      <a:pt x="0" y="45"/>
                    </a:lnTo>
                    <a:lnTo>
                      <a:pt x="25" y="0"/>
                    </a:lnTo>
                    <a:lnTo>
                      <a:pt x="44" y="13"/>
                    </a:lnTo>
                    <a:lnTo>
                      <a:pt x="23" y="64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5" name="Freeform 9"/>
              <p:cNvSpPr>
                <a:spLocks/>
              </p:cNvSpPr>
              <p:nvPr/>
            </p:nvSpPr>
            <p:spPr bwMode="auto">
              <a:xfrm>
                <a:off x="2940050" y="4164012"/>
                <a:ext cx="88900" cy="87313"/>
              </a:xfrm>
              <a:custGeom>
                <a:avLst/>
                <a:gdLst>
                  <a:gd name="T0" fmla="*/ 18 w 83"/>
                  <a:gd name="T1" fmla="*/ 9 h 81"/>
                  <a:gd name="T2" fmla="*/ 0 w 83"/>
                  <a:gd name="T3" fmla="*/ 48 h 81"/>
                  <a:gd name="T4" fmla="*/ 32 w 83"/>
                  <a:gd name="T5" fmla="*/ 74 h 81"/>
                  <a:gd name="T6" fmla="*/ 69 w 83"/>
                  <a:gd name="T7" fmla="*/ 81 h 81"/>
                  <a:gd name="T8" fmla="*/ 83 w 83"/>
                  <a:gd name="T9" fmla="*/ 49 h 81"/>
                  <a:gd name="T10" fmla="*/ 74 w 83"/>
                  <a:gd name="T11" fmla="*/ 0 h 81"/>
                  <a:gd name="T12" fmla="*/ 18 w 83"/>
                  <a:gd name="T13" fmla="*/ 9 h 8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3"/>
                  <a:gd name="T22" fmla="*/ 0 h 81"/>
                  <a:gd name="T23" fmla="*/ 83 w 83"/>
                  <a:gd name="T24" fmla="*/ 81 h 8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3" h="81">
                    <a:moveTo>
                      <a:pt x="18" y="9"/>
                    </a:moveTo>
                    <a:lnTo>
                      <a:pt x="0" y="48"/>
                    </a:lnTo>
                    <a:lnTo>
                      <a:pt x="32" y="74"/>
                    </a:lnTo>
                    <a:lnTo>
                      <a:pt x="69" y="81"/>
                    </a:lnTo>
                    <a:lnTo>
                      <a:pt x="83" y="49"/>
                    </a:lnTo>
                    <a:lnTo>
                      <a:pt x="74" y="0"/>
                    </a:lnTo>
                    <a:lnTo>
                      <a:pt x="18" y="9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6" name="Freeform 10"/>
              <p:cNvSpPr>
                <a:spLocks/>
              </p:cNvSpPr>
              <p:nvPr/>
            </p:nvSpPr>
            <p:spPr bwMode="auto">
              <a:xfrm>
                <a:off x="3022600" y="4224337"/>
                <a:ext cx="131762" cy="98425"/>
              </a:xfrm>
              <a:custGeom>
                <a:avLst/>
                <a:gdLst>
                  <a:gd name="T0" fmla="*/ 0 w 123"/>
                  <a:gd name="T1" fmla="*/ 32 h 91"/>
                  <a:gd name="T2" fmla="*/ 84 w 123"/>
                  <a:gd name="T3" fmla="*/ 0 h 91"/>
                  <a:gd name="T4" fmla="*/ 100 w 123"/>
                  <a:gd name="T5" fmla="*/ 39 h 91"/>
                  <a:gd name="T6" fmla="*/ 116 w 123"/>
                  <a:gd name="T7" fmla="*/ 48 h 91"/>
                  <a:gd name="T8" fmla="*/ 123 w 123"/>
                  <a:gd name="T9" fmla="*/ 80 h 91"/>
                  <a:gd name="T10" fmla="*/ 81 w 123"/>
                  <a:gd name="T11" fmla="*/ 85 h 91"/>
                  <a:gd name="T12" fmla="*/ 51 w 123"/>
                  <a:gd name="T13" fmla="*/ 91 h 91"/>
                  <a:gd name="T14" fmla="*/ 0 w 123"/>
                  <a:gd name="T15" fmla="*/ 32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3"/>
                  <a:gd name="T25" fmla="*/ 0 h 91"/>
                  <a:gd name="T26" fmla="*/ 123 w 123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3" h="91">
                    <a:moveTo>
                      <a:pt x="0" y="32"/>
                    </a:moveTo>
                    <a:lnTo>
                      <a:pt x="84" y="0"/>
                    </a:lnTo>
                    <a:lnTo>
                      <a:pt x="100" y="39"/>
                    </a:lnTo>
                    <a:lnTo>
                      <a:pt x="116" y="48"/>
                    </a:lnTo>
                    <a:lnTo>
                      <a:pt x="123" y="80"/>
                    </a:lnTo>
                    <a:lnTo>
                      <a:pt x="81" y="85"/>
                    </a:lnTo>
                    <a:lnTo>
                      <a:pt x="51" y="91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7" name="Freeform 11"/>
              <p:cNvSpPr>
                <a:spLocks/>
              </p:cNvSpPr>
              <p:nvPr/>
            </p:nvSpPr>
            <p:spPr bwMode="auto">
              <a:xfrm>
                <a:off x="3159125" y="4298950"/>
                <a:ext cx="104775" cy="52387"/>
              </a:xfrm>
              <a:custGeom>
                <a:avLst/>
                <a:gdLst>
                  <a:gd name="T0" fmla="*/ 15 w 98"/>
                  <a:gd name="T1" fmla="*/ 2 h 48"/>
                  <a:gd name="T2" fmla="*/ 0 w 98"/>
                  <a:gd name="T3" fmla="*/ 45 h 48"/>
                  <a:gd name="T4" fmla="*/ 26 w 98"/>
                  <a:gd name="T5" fmla="*/ 48 h 48"/>
                  <a:gd name="T6" fmla="*/ 42 w 98"/>
                  <a:gd name="T7" fmla="*/ 38 h 48"/>
                  <a:gd name="T8" fmla="*/ 72 w 98"/>
                  <a:gd name="T9" fmla="*/ 39 h 48"/>
                  <a:gd name="T10" fmla="*/ 98 w 98"/>
                  <a:gd name="T11" fmla="*/ 20 h 48"/>
                  <a:gd name="T12" fmla="*/ 81 w 98"/>
                  <a:gd name="T13" fmla="*/ 13 h 48"/>
                  <a:gd name="T14" fmla="*/ 68 w 98"/>
                  <a:gd name="T15" fmla="*/ 0 h 48"/>
                  <a:gd name="T16" fmla="*/ 15 w 98"/>
                  <a:gd name="T17" fmla="*/ 2 h 4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8"/>
                  <a:gd name="T28" fmla="*/ 0 h 48"/>
                  <a:gd name="T29" fmla="*/ 98 w 98"/>
                  <a:gd name="T30" fmla="*/ 48 h 4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8" h="48">
                    <a:moveTo>
                      <a:pt x="15" y="2"/>
                    </a:moveTo>
                    <a:lnTo>
                      <a:pt x="0" y="45"/>
                    </a:lnTo>
                    <a:lnTo>
                      <a:pt x="26" y="48"/>
                    </a:lnTo>
                    <a:lnTo>
                      <a:pt x="42" y="38"/>
                    </a:lnTo>
                    <a:lnTo>
                      <a:pt x="72" y="39"/>
                    </a:lnTo>
                    <a:lnTo>
                      <a:pt x="98" y="20"/>
                    </a:lnTo>
                    <a:lnTo>
                      <a:pt x="81" y="13"/>
                    </a:lnTo>
                    <a:lnTo>
                      <a:pt x="68" y="0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8" name="Freeform 12"/>
              <p:cNvSpPr>
                <a:spLocks/>
              </p:cNvSpPr>
              <p:nvPr/>
            </p:nvSpPr>
            <p:spPr bwMode="auto">
              <a:xfrm>
                <a:off x="3189287" y="4371975"/>
                <a:ext cx="42863" cy="38100"/>
              </a:xfrm>
              <a:custGeom>
                <a:avLst/>
                <a:gdLst>
                  <a:gd name="T0" fmla="*/ 35 w 40"/>
                  <a:gd name="T1" fmla="*/ 0 h 35"/>
                  <a:gd name="T2" fmla="*/ 0 w 40"/>
                  <a:gd name="T3" fmla="*/ 3 h 35"/>
                  <a:gd name="T4" fmla="*/ 6 w 40"/>
                  <a:gd name="T5" fmla="*/ 35 h 35"/>
                  <a:gd name="T6" fmla="*/ 40 w 40"/>
                  <a:gd name="T7" fmla="*/ 27 h 35"/>
                  <a:gd name="T8" fmla="*/ 35 w 40"/>
                  <a:gd name="T9" fmla="*/ 0 h 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35"/>
                  <a:gd name="T17" fmla="*/ 40 w 40"/>
                  <a:gd name="T18" fmla="*/ 35 h 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35">
                    <a:moveTo>
                      <a:pt x="35" y="0"/>
                    </a:moveTo>
                    <a:lnTo>
                      <a:pt x="0" y="3"/>
                    </a:lnTo>
                    <a:lnTo>
                      <a:pt x="6" y="35"/>
                    </a:lnTo>
                    <a:lnTo>
                      <a:pt x="40" y="27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09" name="Freeform 13"/>
              <p:cNvSpPr>
                <a:spLocks/>
              </p:cNvSpPr>
              <p:nvPr/>
            </p:nvSpPr>
            <p:spPr bwMode="auto">
              <a:xfrm>
                <a:off x="3236912" y="4413250"/>
                <a:ext cx="28575" cy="36512"/>
              </a:xfrm>
              <a:custGeom>
                <a:avLst/>
                <a:gdLst>
                  <a:gd name="T0" fmla="*/ 0 w 27"/>
                  <a:gd name="T1" fmla="*/ 13 h 34"/>
                  <a:gd name="T2" fmla="*/ 27 w 27"/>
                  <a:gd name="T3" fmla="*/ 0 h 34"/>
                  <a:gd name="T4" fmla="*/ 27 w 27"/>
                  <a:gd name="T5" fmla="*/ 30 h 34"/>
                  <a:gd name="T6" fmla="*/ 9 w 27"/>
                  <a:gd name="T7" fmla="*/ 34 h 34"/>
                  <a:gd name="T8" fmla="*/ 0 w 27"/>
                  <a:gd name="T9" fmla="*/ 13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34"/>
                  <a:gd name="T17" fmla="*/ 27 w 27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34">
                    <a:moveTo>
                      <a:pt x="0" y="13"/>
                    </a:moveTo>
                    <a:lnTo>
                      <a:pt x="27" y="0"/>
                    </a:lnTo>
                    <a:lnTo>
                      <a:pt x="27" y="30"/>
                    </a:lnTo>
                    <a:lnTo>
                      <a:pt x="9" y="34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10" name="Freeform 14"/>
              <p:cNvSpPr>
                <a:spLocks/>
              </p:cNvSpPr>
              <p:nvPr/>
            </p:nvSpPr>
            <p:spPr bwMode="auto">
              <a:xfrm>
                <a:off x="3309937" y="4430712"/>
                <a:ext cx="177800" cy="212725"/>
              </a:xfrm>
              <a:custGeom>
                <a:avLst/>
                <a:gdLst>
                  <a:gd name="T0" fmla="*/ 28 w 167"/>
                  <a:gd name="T1" fmla="*/ 0 h 197"/>
                  <a:gd name="T2" fmla="*/ 0 w 167"/>
                  <a:gd name="T3" fmla="*/ 75 h 197"/>
                  <a:gd name="T4" fmla="*/ 20 w 167"/>
                  <a:gd name="T5" fmla="*/ 112 h 197"/>
                  <a:gd name="T6" fmla="*/ 20 w 167"/>
                  <a:gd name="T7" fmla="*/ 179 h 197"/>
                  <a:gd name="T8" fmla="*/ 60 w 167"/>
                  <a:gd name="T9" fmla="*/ 197 h 197"/>
                  <a:gd name="T10" fmla="*/ 78 w 167"/>
                  <a:gd name="T11" fmla="*/ 158 h 197"/>
                  <a:gd name="T12" fmla="*/ 129 w 167"/>
                  <a:gd name="T13" fmla="*/ 149 h 197"/>
                  <a:gd name="T14" fmla="*/ 167 w 167"/>
                  <a:gd name="T15" fmla="*/ 106 h 197"/>
                  <a:gd name="T16" fmla="*/ 127 w 167"/>
                  <a:gd name="T17" fmla="*/ 39 h 197"/>
                  <a:gd name="T18" fmla="*/ 28 w 167"/>
                  <a:gd name="T19" fmla="*/ 0 h 19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67"/>
                  <a:gd name="T31" fmla="*/ 0 h 197"/>
                  <a:gd name="T32" fmla="*/ 167 w 167"/>
                  <a:gd name="T33" fmla="*/ 197 h 19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67" h="197">
                    <a:moveTo>
                      <a:pt x="28" y="0"/>
                    </a:moveTo>
                    <a:lnTo>
                      <a:pt x="0" y="75"/>
                    </a:lnTo>
                    <a:lnTo>
                      <a:pt x="20" y="112"/>
                    </a:lnTo>
                    <a:lnTo>
                      <a:pt x="20" y="179"/>
                    </a:lnTo>
                    <a:lnTo>
                      <a:pt x="60" y="197"/>
                    </a:lnTo>
                    <a:lnTo>
                      <a:pt x="78" y="158"/>
                    </a:lnTo>
                    <a:lnTo>
                      <a:pt x="129" y="149"/>
                    </a:lnTo>
                    <a:lnTo>
                      <a:pt x="167" y="106"/>
                    </a:lnTo>
                    <a:lnTo>
                      <a:pt x="127" y="39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11" name="Freeform 15"/>
              <p:cNvSpPr>
                <a:spLocks/>
              </p:cNvSpPr>
              <p:nvPr/>
            </p:nvSpPr>
            <p:spPr bwMode="auto">
              <a:xfrm>
                <a:off x="3246437" y="4330700"/>
                <a:ext cx="98425" cy="84137"/>
              </a:xfrm>
              <a:custGeom>
                <a:avLst/>
                <a:gdLst>
                  <a:gd name="T0" fmla="*/ 19 w 92"/>
                  <a:gd name="T1" fmla="*/ 0 h 77"/>
                  <a:gd name="T2" fmla="*/ 0 w 92"/>
                  <a:gd name="T3" fmla="*/ 23 h 77"/>
                  <a:gd name="T4" fmla="*/ 8 w 92"/>
                  <a:gd name="T5" fmla="*/ 41 h 77"/>
                  <a:gd name="T6" fmla="*/ 25 w 92"/>
                  <a:gd name="T7" fmla="*/ 47 h 77"/>
                  <a:gd name="T8" fmla="*/ 43 w 92"/>
                  <a:gd name="T9" fmla="*/ 77 h 77"/>
                  <a:gd name="T10" fmla="*/ 91 w 92"/>
                  <a:gd name="T11" fmla="*/ 65 h 77"/>
                  <a:gd name="T12" fmla="*/ 92 w 92"/>
                  <a:gd name="T13" fmla="*/ 33 h 77"/>
                  <a:gd name="T14" fmla="*/ 57 w 92"/>
                  <a:gd name="T15" fmla="*/ 6 h 77"/>
                  <a:gd name="T16" fmla="*/ 19 w 92"/>
                  <a:gd name="T17" fmla="*/ 0 h 7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92"/>
                  <a:gd name="T28" fmla="*/ 0 h 77"/>
                  <a:gd name="T29" fmla="*/ 92 w 92"/>
                  <a:gd name="T30" fmla="*/ 77 h 7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92" h="77">
                    <a:moveTo>
                      <a:pt x="19" y="0"/>
                    </a:moveTo>
                    <a:lnTo>
                      <a:pt x="0" y="23"/>
                    </a:lnTo>
                    <a:lnTo>
                      <a:pt x="8" y="41"/>
                    </a:lnTo>
                    <a:lnTo>
                      <a:pt x="25" y="47"/>
                    </a:lnTo>
                    <a:lnTo>
                      <a:pt x="43" y="77"/>
                    </a:lnTo>
                    <a:lnTo>
                      <a:pt x="91" y="65"/>
                    </a:lnTo>
                    <a:lnTo>
                      <a:pt x="92" y="33"/>
                    </a:lnTo>
                    <a:lnTo>
                      <a:pt x="57" y="6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B7D3CB"/>
              </a:solidFill>
              <a:ln w="635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Verdana"/>
                  <a:ea typeface="Tahoma" panose="020B0604030504040204" pitchFamily="34" charset="0"/>
                  <a:cs typeface="Verdana"/>
                </a:endParaRPr>
              </a:p>
            </p:txBody>
          </p:sp>
          <p:sp>
            <p:nvSpPr>
              <p:cNvPr id="312" name="TextBox 102"/>
              <p:cNvSpPr txBox="1">
                <a:spLocks noChangeArrowheads="1"/>
              </p:cNvSpPr>
              <p:nvPr/>
            </p:nvSpPr>
            <p:spPr bwMode="auto">
              <a:xfrm>
                <a:off x="5943601" y="2736851"/>
                <a:ext cx="344487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OH</a:t>
                </a:r>
              </a:p>
            </p:txBody>
          </p:sp>
          <p:sp>
            <p:nvSpPr>
              <p:cNvPr id="313" name="TextBox 103"/>
              <p:cNvSpPr txBox="1">
                <a:spLocks noChangeArrowheads="1"/>
              </p:cNvSpPr>
              <p:nvPr/>
            </p:nvSpPr>
            <p:spPr bwMode="auto">
              <a:xfrm>
                <a:off x="6186488" y="2867026"/>
                <a:ext cx="364202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WV</a:t>
                </a:r>
              </a:p>
            </p:txBody>
          </p:sp>
          <p:sp>
            <p:nvSpPr>
              <p:cNvPr id="314" name="TextBox 104"/>
              <p:cNvSpPr txBox="1">
                <a:spLocks noChangeArrowheads="1"/>
              </p:cNvSpPr>
              <p:nvPr/>
            </p:nvSpPr>
            <p:spPr bwMode="auto">
              <a:xfrm>
                <a:off x="6511926" y="2984501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VA</a:t>
                </a:r>
              </a:p>
            </p:txBody>
          </p:sp>
          <p:sp>
            <p:nvSpPr>
              <p:cNvPr id="315" name="TextBox 105"/>
              <p:cNvSpPr txBox="1">
                <a:spLocks noChangeArrowheads="1"/>
              </p:cNvSpPr>
              <p:nvPr/>
            </p:nvSpPr>
            <p:spPr bwMode="auto">
              <a:xfrm>
                <a:off x="6511926" y="2547938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PA</a:t>
                </a:r>
              </a:p>
            </p:txBody>
          </p:sp>
          <p:sp>
            <p:nvSpPr>
              <p:cNvPr id="316" name="TextBox 106"/>
              <p:cNvSpPr txBox="1">
                <a:spLocks noChangeArrowheads="1"/>
              </p:cNvSpPr>
              <p:nvPr/>
            </p:nvSpPr>
            <p:spPr bwMode="auto">
              <a:xfrm>
                <a:off x="6637338" y="2185988"/>
                <a:ext cx="327025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NY</a:t>
                </a:r>
              </a:p>
            </p:txBody>
          </p:sp>
          <p:sp>
            <p:nvSpPr>
              <p:cNvPr id="317" name="TextBox 107"/>
              <p:cNvSpPr txBox="1">
                <a:spLocks noChangeArrowheads="1"/>
              </p:cNvSpPr>
              <p:nvPr/>
            </p:nvSpPr>
            <p:spPr bwMode="auto">
              <a:xfrm>
                <a:off x="7145338" y="1701801"/>
                <a:ext cx="346075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ME</a:t>
                </a:r>
              </a:p>
            </p:txBody>
          </p:sp>
          <p:sp>
            <p:nvSpPr>
              <p:cNvPr id="318" name="TextBox 108"/>
              <p:cNvSpPr txBox="1">
                <a:spLocks noChangeArrowheads="1"/>
              </p:cNvSpPr>
              <p:nvPr/>
            </p:nvSpPr>
            <p:spPr bwMode="auto">
              <a:xfrm>
                <a:off x="6461126" y="3268662"/>
                <a:ext cx="333746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NC</a:t>
                </a:r>
              </a:p>
            </p:txBody>
          </p:sp>
          <p:sp>
            <p:nvSpPr>
              <p:cNvPr id="319" name="TextBox 109"/>
              <p:cNvSpPr txBox="1">
                <a:spLocks noChangeArrowheads="1"/>
              </p:cNvSpPr>
              <p:nvPr/>
            </p:nvSpPr>
            <p:spPr bwMode="auto">
              <a:xfrm>
                <a:off x="6373813" y="3554412"/>
                <a:ext cx="326432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SC</a:t>
                </a:r>
              </a:p>
            </p:txBody>
          </p:sp>
          <p:sp>
            <p:nvSpPr>
              <p:cNvPr id="320" name="TextBox 110"/>
              <p:cNvSpPr txBox="1">
                <a:spLocks noChangeArrowheads="1"/>
              </p:cNvSpPr>
              <p:nvPr/>
            </p:nvSpPr>
            <p:spPr bwMode="auto">
              <a:xfrm>
                <a:off x="6005513" y="3778250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GA</a:t>
                </a:r>
              </a:p>
            </p:txBody>
          </p:sp>
          <p:sp>
            <p:nvSpPr>
              <p:cNvPr id="321" name="TextBox 111"/>
              <p:cNvSpPr txBox="1">
                <a:spLocks noChangeArrowheads="1"/>
              </p:cNvSpPr>
              <p:nvPr/>
            </p:nvSpPr>
            <p:spPr bwMode="auto">
              <a:xfrm>
                <a:off x="5665067" y="3365500"/>
                <a:ext cx="327025" cy="214312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TN</a:t>
                </a:r>
              </a:p>
            </p:txBody>
          </p:sp>
          <p:sp>
            <p:nvSpPr>
              <p:cNvPr id="322" name="TextBox 112"/>
              <p:cNvSpPr txBox="1">
                <a:spLocks noChangeArrowheads="1"/>
              </p:cNvSpPr>
              <p:nvPr/>
            </p:nvSpPr>
            <p:spPr bwMode="auto">
              <a:xfrm>
                <a:off x="5781530" y="3087688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KY</a:t>
                </a:r>
              </a:p>
            </p:txBody>
          </p:sp>
          <p:sp>
            <p:nvSpPr>
              <p:cNvPr id="323" name="TextBox 113"/>
              <p:cNvSpPr txBox="1">
                <a:spLocks noChangeArrowheads="1"/>
              </p:cNvSpPr>
              <p:nvPr/>
            </p:nvSpPr>
            <p:spPr bwMode="auto">
              <a:xfrm>
                <a:off x="5635626" y="2798763"/>
                <a:ext cx="303212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IN</a:t>
                </a:r>
              </a:p>
            </p:txBody>
          </p:sp>
          <p:sp>
            <p:nvSpPr>
              <p:cNvPr id="324" name="TextBox 114"/>
              <p:cNvSpPr txBox="1">
                <a:spLocks noChangeArrowheads="1"/>
              </p:cNvSpPr>
              <p:nvPr/>
            </p:nvSpPr>
            <p:spPr bwMode="auto">
              <a:xfrm>
                <a:off x="5697538" y="2362201"/>
                <a:ext cx="319088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MI</a:t>
                </a:r>
              </a:p>
            </p:txBody>
          </p:sp>
          <p:sp>
            <p:nvSpPr>
              <p:cNvPr id="325" name="TextBox 115"/>
              <p:cNvSpPr txBox="1">
                <a:spLocks noChangeArrowheads="1"/>
              </p:cNvSpPr>
              <p:nvPr/>
            </p:nvSpPr>
            <p:spPr bwMode="auto">
              <a:xfrm>
                <a:off x="5177704" y="2197101"/>
                <a:ext cx="329287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WI</a:t>
                </a:r>
              </a:p>
            </p:txBody>
          </p:sp>
          <p:sp>
            <p:nvSpPr>
              <p:cNvPr id="326" name="TextBox 116"/>
              <p:cNvSpPr txBox="1">
                <a:spLocks noChangeArrowheads="1"/>
              </p:cNvSpPr>
              <p:nvPr/>
            </p:nvSpPr>
            <p:spPr bwMode="auto">
              <a:xfrm>
                <a:off x="4679951" y="1987551"/>
                <a:ext cx="357187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MN</a:t>
                </a:r>
              </a:p>
            </p:txBody>
          </p:sp>
          <p:sp>
            <p:nvSpPr>
              <p:cNvPr id="327" name="TextBox 117"/>
              <p:cNvSpPr txBox="1">
                <a:spLocks noChangeArrowheads="1"/>
              </p:cNvSpPr>
              <p:nvPr/>
            </p:nvSpPr>
            <p:spPr bwMode="auto">
              <a:xfrm>
                <a:off x="5350742" y="2798763"/>
                <a:ext cx="287337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IL</a:t>
                </a:r>
              </a:p>
            </p:txBody>
          </p:sp>
          <p:sp>
            <p:nvSpPr>
              <p:cNvPr id="328" name="TextBox 118"/>
              <p:cNvSpPr txBox="1">
                <a:spLocks noChangeArrowheads="1"/>
              </p:cNvSpPr>
              <p:nvPr/>
            </p:nvSpPr>
            <p:spPr bwMode="auto">
              <a:xfrm>
                <a:off x="4968876" y="4029075"/>
                <a:ext cx="315912" cy="338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charset="0"/>
                  <a:buChar char="•"/>
                  <a:defRPr sz="2800"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 sz="2000"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800">
                    <a:latin typeface="Verdana"/>
                    <a:cs typeface="Verdana"/>
                  </a:rPr>
                  <a:t>LA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800" b="1">
                  <a:latin typeface="Verdana"/>
                  <a:cs typeface="Verdana"/>
                </a:endParaRPr>
              </a:p>
            </p:txBody>
          </p:sp>
          <p:sp>
            <p:nvSpPr>
              <p:cNvPr id="329" name="TextBox 119"/>
              <p:cNvSpPr txBox="1">
                <a:spLocks noChangeArrowheads="1"/>
              </p:cNvSpPr>
              <p:nvPr/>
            </p:nvSpPr>
            <p:spPr bwMode="auto">
              <a:xfrm>
                <a:off x="4189412" y="3981450"/>
                <a:ext cx="325730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TX</a:t>
                </a:r>
              </a:p>
            </p:txBody>
          </p:sp>
          <p:sp>
            <p:nvSpPr>
              <p:cNvPr id="330" name="TextBox 120"/>
              <p:cNvSpPr txBox="1">
                <a:spLocks noChangeArrowheads="1"/>
              </p:cNvSpPr>
              <p:nvPr/>
            </p:nvSpPr>
            <p:spPr bwMode="auto">
              <a:xfrm>
                <a:off x="4391025" y="3451225"/>
                <a:ext cx="336550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OK</a:t>
                </a:r>
              </a:p>
            </p:txBody>
          </p:sp>
          <p:sp>
            <p:nvSpPr>
              <p:cNvPr id="331" name="TextBox 121"/>
              <p:cNvSpPr txBox="1">
                <a:spLocks noChangeArrowheads="1"/>
              </p:cNvSpPr>
              <p:nvPr/>
            </p:nvSpPr>
            <p:spPr bwMode="auto">
              <a:xfrm>
                <a:off x="2740025" y="2174876"/>
                <a:ext cx="306895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ID</a:t>
                </a:r>
              </a:p>
            </p:txBody>
          </p:sp>
          <p:sp>
            <p:nvSpPr>
              <p:cNvPr id="332" name="TextBox 122"/>
              <p:cNvSpPr txBox="1">
                <a:spLocks noChangeArrowheads="1"/>
              </p:cNvSpPr>
              <p:nvPr/>
            </p:nvSpPr>
            <p:spPr bwMode="auto">
              <a:xfrm>
                <a:off x="2302461" y="2674938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just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NV</a:t>
                </a:r>
              </a:p>
            </p:txBody>
          </p:sp>
          <p:sp>
            <p:nvSpPr>
              <p:cNvPr id="333" name="TextBox 123"/>
              <p:cNvSpPr txBox="1">
                <a:spLocks noChangeArrowheads="1"/>
              </p:cNvSpPr>
              <p:nvPr/>
            </p:nvSpPr>
            <p:spPr bwMode="auto">
              <a:xfrm>
                <a:off x="2095500" y="1936751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OR</a:t>
                </a:r>
              </a:p>
            </p:txBody>
          </p:sp>
          <p:sp>
            <p:nvSpPr>
              <p:cNvPr id="334" name="TextBox 124"/>
              <p:cNvSpPr txBox="1">
                <a:spLocks noChangeArrowheads="1"/>
              </p:cNvSpPr>
              <p:nvPr/>
            </p:nvSpPr>
            <p:spPr bwMode="auto">
              <a:xfrm>
                <a:off x="2259012" y="1509713"/>
                <a:ext cx="364202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WA</a:t>
                </a:r>
              </a:p>
            </p:txBody>
          </p:sp>
          <p:sp>
            <p:nvSpPr>
              <p:cNvPr id="335" name="TextBox 125"/>
              <p:cNvSpPr txBox="1">
                <a:spLocks noChangeArrowheads="1"/>
              </p:cNvSpPr>
              <p:nvPr/>
            </p:nvSpPr>
            <p:spPr bwMode="auto">
              <a:xfrm>
                <a:off x="1931779" y="3022601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just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CA</a:t>
                </a:r>
              </a:p>
            </p:txBody>
          </p:sp>
          <p:sp>
            <p:nvSpPr>
              <p:cNvPr id="336" name="TextBox 126"/>
              <p:cNvSpPr txBox="1">
                <a:spLocks noChangeArrowheads="1"/>
              </p:cNvSpPr>
              <p:nvPr/>
            </p:nvSpPr>
            <p:spPr bwMode="auto">
              <a:xfrm>
                <a:off x="2781300" y="3411537"/>
                <a:ext cx="325079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AZ</a:t>
                </a:r>
              </a:p>
            </p:txBody>
          </p:sp>
          <p:sp>
            <p:nvSpPr>
              <p:cNvPr id="337" name="TextBox 127"/>
              <p:cNvSpPr txBox="1">
                <a:spLocks noChangeArrowheads="1"/>
              </p:cNvSpPr>
              <p:nvPr/>
            </p:nvSpPr>
            <p:spPr bwMode="auto">
              <a:xfrm>
                <a:off x="3427412" y="3541712"/>
                <a:ext cx="357188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NM</a:t>
                </a:r>
              </a:p>
            </p:txBody>
          </p:sp>
          <p:sp>
            <p:nvSpPr>
              <p:cNvPr id="338" name="TextBox 128"/>
              <p:cNvSpPr txBox="1">
                <a:spLocks noChangeArrowheads="1"/>
              </p:cNvSpPr>
              <p:nvPr/>
            </p:nvSpPr>
            <p:spPr bwMode="auto">
              <a:xfrm>
                <a:off x="3506579" y="2928938"/>
                <a:ext cx="338554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CO</a:t>
                </a:r>
              </a:p>
            </p:txBody>
          </p:sp>
          <p:sp>
            <p:nvSpPr>
              <p:cNvPr id="339" name="TextBox 129"/>
              <p:cNvSpPr txBox="1">
                <a:spLocks noChangeArrowheads="1"/>
              </p:cNvSpPr>
              <p:nvPr/>
            </p:nvSpPr>
            <p:spPr bwMode="auto">
              <a:xfrm>
                <a:off x="3355975" y="2362201"/>
                <a:ext cx="354012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WY</a:t>
                </a:r>
              </a:p>
            </p:txBody>
          </p:sp>
          <p:sp>
            <p:nvSpPr>
              <p:cNvPr id="340" name="TextBox 130"/>
              <p:cNvSpPr txBox="1">
                <a:spLocks noChangeArrowheads="1"/>
              </p:cNvSpPr>
              <p:nvPr/>
            </p:nvSpPr>
            <p:spPr bwMode="auto">
              <a:xfrm>
                <a:off x="3276600" y="1770063"/>
                <a:ext cx="342900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MT</a:t>
                </a:r>
              </a:p>
            </p:txBody>
          </p:sp>
          <p:sp>
            <p:nvSpPr>
              <p:cNvPr id="341" name="TextBox 131"/>
              <p:cNvSpPr txBox="1">
                <a:spLocks noChangeArrowheads="1"/>
              </p:cNvSpPr>
              <p:nvPr/>
            </p:nvSpPr>
            <p:spPr bwMode="auto">
              <a:xfrm>
                <a:off x="4116387" y="1789113"/>
                <a:ext cx="341313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ND</a:t>
                </a:r>
              </a:p>
            </p:txBody>
          </p:sp>
          <p:sp>
            <p:nvSpPr>
              <p:cNvPr id="342" name="TextBox 132"/>
              <p:cNvSpPr txBox="1">
                <a:spLocks noChangeArrowheads="1"/>
              </p:cNvSpPr>
              <p:nvPr/>
            </p:nvSpPr>
            <p:spPr bwMode="auto">
              <a:xfrm>
                <a:off x="4116387" y="2184401"/>
                <a:ext cx="333845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SD</a:t>
                </a:r>
              </a:p>
            </p:txBody>
          </p:sp>
          <p:sp>
            <p:nvSpPr>
              <p:cNvPr id="343" name="TextBox 133"/>
              <p:cNvSpPr txBox="1">
                <a:spLocks noChangeArrowheads="1"/>
              </p:cNvSpPr>
              <p:nvPr/>
            </p:nvSpPr>
            <p:spPr bwMode="auto">
              <a:xfrm>
                <a:off x="4833938" y="2549526"/>
                <a:ext cx="300082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IA</a:t>
                </a:r>
              </a:p>
            </p:txBody>
          </p:sp>
          <p:sp>
            <p:nvSpPr>
              <p:cNvPr id="344" name="TextBox 134"/>
              <p:cNvSpPr txBox="1">
                <a:spLocks noChangeArrowheads="1"/>
              </p:cNvSpPr>
              <p:nvPr/>
            </p:nvSpPr>
            <p:spPr bwMode="auto">
              <a:xfrm>
                <a:off x="2862262" y="2779713"/>
                <a:ext cx="325438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UT</a:t>
                </a:r>
              </a:p>
            </p:txBody>
          </p:sp>
          <p:sp>
            <p:nvSpPr>
              <p:cNvPr id="345" name="TextBox 135"/>
              <p:cNvSpPr txBox="1">
                <a:spLocks noChangeArrowheads="1"/>
              </p:cNvSpPr>
              <p:nvPr/>
            </p:nvSpPr>
            <p:spPr bwMode="auto">
              <a:xfrm>
                <a:off x="6326188" y="4360862"/>
                <a:ext cx="312906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FL</a:t>
                </a:r>
              </a:p>
            </p:txBody>
          </p:sp>
          <p:sp>
            <p:nvSpPr>
              <p:cNvPr id="346" name="TextBox 136"/>
              <p:cNvSpPr txBox="1">
                <a:spLocks noChangeArrowheads="1"/>
              </p:cNvSpPr>
              <p:nvPr/>
            </p:nvSpPr>
            <p:spPr bwMode="auto">
              <a:xfrm>
                <a:off x="4926013" y="3533775"/>
                <a:ext cx="325438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AR</a:t>
                </a:r>
              </a:p>
            </p:txBody>
          </p:sp>
          <p:sp>
            <p:nvSpPr>
              <p:cNvPr id="347" name="TextBox 137"/>
              <p:cNvSpPr txBox="1">
                <a:spLocks noChangeArrowheads="1"/>
              </p:cNvSpPr>
              <p:nvPr/>
            </p:nvSpPr>
            <p:spPr bwMode="auto">
              <a:xfrm>
                <a:off x="4887913" y="3049588"/>
                <a:ext cx="355600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MO</a:t>
                </a:r>
              </a:p>
            </p:txBody>
          </p:sp>
          <p:sp>
            <p:nvSpPr>
              <p:cNvPr id="348" name="TextBox 138"/>
              <p:cNvSpPr txBox="1">
                <a:spLocks noChangeArrowheads="1"/>
              </p:cNvSpPr>
              <p:nvPr/>
            </p:nvSpPr>
            <p:spPr bwMode="auto">
              <a:xfrm>
                <a:off x="5291238" y="3768725"/>
                <a:ext cx="34125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charset="0"/>
                  <a:buChar char="•"/>
                  <a:defRPr sz="2800"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 sz="2000"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charset="0"/>
                  <a:buChar char="•"/>
                  <a:defRPr>
                    <a:solidFill>
                      <a:schemeClr val="tx1"/>
                    </a:solidFill>
                    <a:latin typeface="Georgia" charset="0"/>
                    <a:ea typeface="MS PGothic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800" dirty="0">
                    <a:latin typeface="Verdana"/>
                    <a:cs typeface="Verdana"/>
                  </a:rPr>
                  <a:t>MS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800" dirty="0">
                  <a:latin typeface="Verdana"/>
                  <a:cs typeface="Verdana"/>
                </a:endParaRPr>
              </a:p>
            </p:txBody>
          </p:sp>
          <p:sp>
            <p:nvSpPr>
              <p:cNvPr id="349" name="TextBox 139"/>
              <p:cNvSpPr txBox="1">
                <a:spLocks noChangeArrowheads="1"/>
              </p:cNvSpPr>
              <p:nvPr/>
            </p:nvSpPr>
            <p:spPr bwMode="auto">
              <a:xfrm>
                <a:off x="5661026" y="3781425"/>
                <a:ext cx="315912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AL</a:t>
                </a:r>
              </a:p>
            </p:txBody>
          </p:sp>
          <p:sp>
            <p:nvSpPr>
              <p:cNvPr id="350" name="TextBox 140"/>
              <p:cNvSpPr txBox="1">
                <a:spLocks noChangeArrowheads="1"/>
              </p:cNvSpPr>
              <p:nvPr/>
            </p:nvSpPr>
            <p:spPr bwMode="auto">
              <a:xfrm>
                <a:off x="4217987" y="2611438"/>
                <a:ext cx="330200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>
                    <a:latin typeface="Verdana"/>
                    <a:cs typeface="Verdana"/>
                  </a:rPr>
                  <a:t>NE</a:t>
                </a:r>
              </a:p>
            </p:txBody>
          </p:sp>
          <p:sp>
            <p:nvSpPr>
              <p:cNvPr id="351" name="TextBox 141"/>
              <p:cNvSpPr txBox="1">
                <a:spLocks noChangeArrowheads="1"/>
              </p:cNvSpPr>
              <p:nvPr/>
            </p:nvSpPr>
            <p:spPr bwMode="auto">
              <a:xfrm>
                <a:off x="4275137" y="3049588"/>
                <a:ext cx="325880" cy="21544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KS</a:t>
                </a:r>
              </a:p>
            </p:txBody>
          </p:sp>
          <p:sp>
            <p:nvSpPr>
              <p:cNvPr id="352" name="TextBox 153"/>
              <p:cNvSpPr txBox="1">
                <a:spLocks noChangeArrowheads="1"/>
              </p:cNvSpPr>
              <p:nvPr/>
            </p:nvSpPr>
            <p:spPr bwMode="auto">
              <a:xfrm>
                <a:off x="2019300" y="3997325"/>
                <a:ext cx="323850" cy="21590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AK</a:t>
                </a: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6864265" y="3859540"/>
              <a:ext cx="457200" cy="1704975"/>
              <a:chOff x="6864265" y="3859540"/>
              <a:chExt cx="457200" cy="1704975"/>
            </a:xfrm>
          </p:grpSpPr>
          <p:sp>
            <p:nvSpPr>
              <p:cNvPr id="353" name="TextBox 138"/>
              <p:cNvSpPr txBox="1">
                <a:spLocks noChangeArrowheads="1"/>
              </p:cNvSpPr>
              <p:nvPr/>
            </p:nvSpPr>
            <p:spPr bwMode="auto">
              <a:xfrm>
                <a:off x="6864265" y="5100965"/>
                <a:ext cx="457200" cy="214312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  <a:extLst/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rgbClr val="000000"/>
                    </a:solidFill>
                    <a:latin typeface="Verdana"/>
                    <a:cs typeface="Verdana"/>
                  </a:rPr>
                  <a:t>MD</a:t>
                </a:r>
              </a:p>
            </p:txBody>
          </p:sp>
          <p:sp>
            <p:nvSpPr>
              <p:cNvPr id="354" name="TextBox 138"/>
              <p:cNvSpPr txBox="1">
                <a:spLocks noChangeArrowheads="1"/>
              </p:cNvSpPr>
              <p:nvPr/>
            </p:nvSpPr>
            <p:spPr bwMode="auto">
              <a:xfrm>
                <a:off x="6864265" y="3859540"/>
                <a:ext cx="457200" cy="223837"/>
              </a:xfrm>
              <a:prstGeom prst="rect">
                <a:avLst/>
              </a:prstGeom>
              <a:solidFill>
                <a:srgbClr val="39665B"/>
              </a:solidFill>
              <a:ln>
                <a:noFill/>
              </a:ln>
              <a:extLst/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MA </a:t>
                </a:r>
              </a:p>
            </p:txBody>
          </p:sp>
          <p:sp>
            <p:nvSpPr>
              <p:cNvPr id="355" name="TextBox 138"/>
              <p:cNvSpPr txBox="1">
                <a:spLocks noChangeArrowheads="1"/>
              </p:cNvSpPr>
              <p:nvPr/>
            </p:nvSpPr>
            <p:spPr bwMode="auto">
              <a:xfrm>
                <a:off x="6864265" y="4108777"/>
                <a:ext cx="457200" cy="222250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  <a:extLst/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rgbClr val="000000"/>
                    </a:solidFill>
                    <a:latin typeface="Verdana"/>
                    <a:cs typeface="Verdana"/>
                  </a:rPr>
                  <a:t>RI</a:t>
                </a:r>
              </a:p>
            </p:txBody>
          </p:sp>
          <p:sp>
            <p:nvSpPr>
              <p:cNvPr id="356" name="TextBox 138"/>
              <p:cNvSpPr txBox="1">
                <a:spLocks noChangeArrowheads="1"/>
              </p:cNvSpPr>
              <p:nvPr/>
            </p:nvSpPr>
            <p:spPr bwMode="auto">
              <a:xfrm>
                <a:off x="6864265" y="4356427"/>
                <a:ext cx="457200" cy="222250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  <a:extLst/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rgbClr val="000000"/>
                    </a:solidFill>
                    <a:latin typeface="Verdana"/>
                    <a:cs typeface="Verdana"/>
                  </a:rPr>
                  <a:t>CT</a:t>
                </a:r>
              </a:p>
            </p:txBody>
          </p:sp>
          <p:sp>
            <p:nvSpPr>
              <p:cNvPr id="357" name="TextBox 138"/>
              <p:cNvSpPr txBox="1">
                <a:spLocks noChangeArrowheads="1"/>
              </p:cNvSpPr>
              <p:nvPr/>
            </p:nvSpPr>
            <p:spPr bwMode="auto">
              <a:xfrm>
                <a:off x="6864265" y="5340677"/>
                <a:ext cx="457200" cy="223838"/>
              </a:xfrm>
              <a:prstGeom prst="rect">
                <a:avLst/>
              </a:prstGeom>
              <a:solidFill>
                <a:srgbClr val="39665B"/>
              </a:solidFill>
              <a:ln>
                <a:noFill/>
              </a:ln>
              <a:extLst/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chemeClr val="bg1"/>
                    </a:solidFill>
                    <a:latin typeface="Verdana"/>
                    <a:cs typeface="Verdana"/>
                  </a:rPr>
                  <a:t>DC*</a:t>
                </a:r>
              </a:p>
            </p:txBody>
          </p:sp>
          <p:sp>
            <p:nvSpPr>
              <p:cNvPr id="358" name="TextBox 138"/>
              <p:cNvSpPr txBox="1">
                <a:spLocks noChangeArrowheads="1"/>
              </p:cNvSpPr>
              <p:nvPr/>
            </p:nvSpPr>
            <p:spPr bwMode="auto">
              <a:xfrm>
                <a:off x="6864265" y="4851727"/>
                <a:ext cx="457200" cy="223838"/>
              </a:xfrm>
              <a:prstGeom prst="rect">
                <a:avLst/>
              </a:prstGeom>
              <a:solidFill>
                <a:srgbClr val="559A85"/>
              </a:solidFill>
              <a:ln>
                <a:noFill/>
              </a:ln>
              <a:extLst/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latin typeface="Verdana"/>
                    <a:cs typeface="Verdana"/>
                  </a:rPr>
                  <a:t>DE</a:t>
                </a:r>
              </a:p>
            </p:txBody>
          </p:sp>
          <p:sp>
            <p:nvSpPr>
              <p:cNvPr id="359" name="TextBox 138"/>
              <p:cNvSpPr txBox="1">
                <a:spLocks noChangeArrowheads="1"/>
              </p:cNvSpPr>
              <p:nvPr/>
            </p:nvSpPr>
            <p:spPr bwMode="auto">
              <a:xfrm>
                <a:off x="6864265" y="4604077"/>
                <a:ext cx="457200" cy="223838"/>
              </a:xfrm>
              <a:prstGeom prst="rect">
                <a:avLst/>
              </a:prstGeom>
              <a:solidFill>
                <a:srgbClr val="B7D3CB"/>
              </a:solidFill>
              <a:ln>
                <a:noFill/>
              </a:ln>
              <a:extLst/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5596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  <a:cs typeface="Gill Sans MT" panose="020B0502020104020203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en-US" sz="800" dirty="0">
                    <a:solidFill>
                      <a:srgbClr val="000000"/>
                    </a:solidFill>
                    <a:latin typeface="Verdana"/>
                    <a:cs typeface="Verdana"/>
                  </a:rPr>
                  <a:t>NJ </a:t>
                </a:r>
              </a:p>
            </p:txBody>
          </p:sp>
        </p:grpSp>
        <p:sp>
          <p:nvSpPr>
            <p:cNvPr id="360" name="TextBox 138"/>
            <p:cNvSpPr txBox="1">
              <a:spLocks noChangeArrowheads="1"/>
            </p:cNvSpPr>
            <p:nvPr/>
          </p:nvSpPr>
          <p:spPr bwMode="auto">
            <a:xfrm>
              <a:off x="6472153" y="2643515"/>
              <a:ext cx="328612" cy="21431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5596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5596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800" dirty="0">
                  <a:latin typeface="Verdana"/>
                  <a:cs typeface="Verdana"/>
                </a:rPr>
                <a:t>VT </a:t>
              </a:r>
            </a:p>
          </p:txBody>
        </p:sp>
        <p:sp>
          <p:nvSpPr>
            <p:cNvPr id="361" name="TextBox 138"/>
            <p:cNvSpPr txBox="1">
              <a:spLocks noChangeArrowheads="1"/>
            </p:cNvSpPr>
            <p:nvPr/>
          </p:nvSpPr>
          <p:spPr bwMode="auto">
            <a:xfrm>
              <a:off x="6876965" y="2954665"/>
              <a:ext cx="350838" cy="2159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5596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5596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800" dirty="0">
                  <a:latin typeface="+mj-lt"/>
                  <a:cs typeface="Tahoma" panose="020B0604030504040204" pitchFamily="34" charset="0"/>
                </a:rPr>
                <a:t>NH</a:t>
              </a:r>
            </a:p>
          </p:txBody>
        </p:sp>
        <p:sp>
          <p:nvSpPr>
            <p:cNvPr id="362" name="TextBox 107"/>
            <p:cNvSpPr txBox="1">
              <a:spLocks noChangeArrowheads="1"/>
            </p:cNvSpPr>
            <p:nvPr/>
          </p:nvSpPr>
          <p:spPr bwMode="auto">
            <a:xfrm>
              <a:off x="2806700" y="5613727"/>
              <a:ext cx="307975" cy="2159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5596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005596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800" dirty="0">
                  <a:latin typeface="Verdana"/>
                  <a:cs typeface="Verdana"/>
                </a:rPr>
                <a:t>HI</a:t>
              </a:r>
            </a:p>
          </p:txBody>
        </p:sp>
      </p:grpSp>
      <p:sp>
        <p:nvSpPr>
          <p:cNvPr id="364" name="TextBox 13"/>
          <p:cNvSpPr txBox="1">
            <a:spLocks noChangeArrowheads="1"/>
          </p:cNvSpPr>
          <p:nvPr/>
        </p:nvSpPr>
        <p:spPr bwMode="auto">
          <a:xfrm>
            <a:off x="448819" y="1697722"/>
            <a:ext cx="79800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800" b="1" dirty="0">
                <a:solidFill>
                  <a:srgbClr val="39665B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Fully legal     </a:t>
            </a:r>
            <a:r>
              <a:rPr lang="en-US" altLang="en-US" sz="800" b="1" dirty="0">
                <a:solidFill>
                  <a:srgbClr val="559985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solidFill>
                  <a:srgbClr val="D27770"/>
                </a:solidFill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Medical use legal and recreational use decriminalized     </a:t>
            </a:r>
            <a:r>
              <a:rPr lang="en-US" altLang="en-US" sz="800" b="1" dirty="0">
                <a:solidFill>
                  <a:srgbClr val="B6D2CB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solidFill>
                  <a:srgbClr val="D9D9D9"/>
                </a:solidFill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Medical use legal     </a:t>
            </a:r>
            <a:r>
              <a:rPr lang="en-US" altLang="en-US" sz="800" b="1" dirty="0">
                <a:solidFill>
                  <a:srgbClr val="E2F1EF"/>
                </a:solidFill>
                <a:latin typeface="Verdana"/>
                <a:cs typeface="Verdana"/>
              </a:rPr>
              <a:t>■</a:t>
            </a:r>
            <a:r>
              <a:rPr lang="en-US" altLang="en-US" sz="800" b="1" dirty="0">
                <a:solidFill>
                  <a:srgbClr val="D9D9D9"/>
                </a:solidFill>
                <a:latin typeface="Verdana"/>
                <a:cs typeface="Verdana"/>
              </a:rPr>
              <a:t> </a:t>
            </a:r>
            <a:r>
              <a:rPr lang="en-US" altLang="en-US" sz="800" dirty="0">
                <a:latin typeface="Verdana"/>
                <a:cs typeface="Verdana"/>
              </a:rPr>
              <a:t>Recreational use decriminalized     </a:t>
            </a:r>
            <a:r>
              <a:rPr lang="en-US" altLang="en-US" sz="800" b="1" dirty="0">
                <a:solidFill>
                  <a:srgbClr val="D9D9D9"/>
                </a:solidFill>
                <a:latin typeface="Verdana"/>
                <a:cs typeface="Verdana"/>
              </a:rPr>
              <a:t>■ </a:t>
            </a:r>
            <a:r>
              <a:rPr lang="en-US" altLang="en-US" sz="800" dirty="0">
                <a:latin typeface="Verdana"/>
                <a:cs typeface="Verdana"/>
              </a:rPr>
              <a:t>Fully illegal</a:t>
            </a:r>
            <a:endParaRPr lang="en-US" altLang="en-US" sz="800" dirty="0">
              <a:solidFill>
                <a:srgbClr val="D9D9D9"/>
              </a:solidFill>
              <a:latin typeface="Verdana"/>
              <a:cs typeface="Verdana"/>
            </a:endParaRPr>
          </a:p>
        </p:txBody>
      </p:sp>
      <p:sp>
        <p:nvSpPr>
          <p:cNvPr id="365" name="Rectangle 14"/>
          <p:cNvSpPr>
            <a:spLocks noChangeArrowheads="1"/>
          </p:cNvSpPr>
          <p:nvPr/>
        </p:nvSpPr>
        <p:spPr bwMode="auto">
          <a:xfrm>
            <a:off x="441240" y="1460393"/>
            <a:ext cx="8229600" cy="27699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8112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>
                <a:latin typeface="Georgia"/>
                <a:cs typeface="Georgia"/>
              </a:rPr>
              <a:t>Current marijuana laws by state</a:t>
            </a:r>
          </a:p>
        </p:txBody>
      </p:sp>
      <p:sp>
        <p:nvSpPr>
          <p:cNvPr id="127" name="Text Placeholder 18"/>
          <p:cNvSpPr txBox="1">
            <a:spLocks/>
          </p:cNvSpPr>
          <p:nvPr/>
        </p:nvSpPr>
        <p:spPr bwMode="auto">
          <a:xfrm>
            <a:off x="404807" y="6057324"/>
            <a:ext cx="8247721" cy="19122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/>
                <a:cs typeface="Georgia"/>
              </a:rPr>
              <a:t>Sources: National Journal. National Conference of State Legislatures, “State Medical Marijuana Laws,” November 9, 2015; Stephanie Simon, “Marijuana and soda taxes win big, but cigarette taxes fail in several state votes,” STAT, November 9, 2016; </a:t>
            </a:r>
            <a:r>
              <a:rPr lang="en-US" sz="7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eorgia"/>
                <a:cs typeface="Georgia"/>
              </a:rPr>
              <a:t>Ballotpedia</a:t>
            </a:r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/>
                <a:cs typeface="Georgia"/>
              </a:rPr>
              <a:t>, 2018; William Cummings, “Pot now legal in DC despite threats from Congress,” USA Today, February 25,2015.</a:t>
            </a:r>
          </a:p>
        </p:txBody>
      </p:sp>
      <p:sp>
        <p:nvSpPr>
          <p:cNvPr id="128" name="TextBox 13"/>
          <p:cNvSpPr txBox="1">
            <a:spLocks noChangeArrowheads="1"/>
          </p:cNvSpPr>
          <p:nvPr/>
        </p:nvSpPr>
        <p:spPr bwMode="auto">
          <a:xfrm>
            <a:off x="446943" y="1873904"/>
            <a:ext cx="109677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Georgia" charset="0"/>
                <a:ea typeface="ＭＳ Ｐゴシック" charset="-128"/>
                <a:cs typeface="MS PGothic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800" b="1" dirty="0">
                <a:solidFill>
                  <a:srgbClr val="E1CD52"/>
                </a:solidFill>
                <a:latin typeface="Verdana"/>
                <a:cs typeface="Verdana"/>
              </a:rPr>
              <a:t>■ </a:t>
            </a:r>
            <a:r>
              <a:rPr lang="en-US" altLang="en-US" sz="800" dirty="0">
                <a:latin typeface="Verdana"/>
                <a:cs typeface="Verdana"/>
              </a:rPr>
              <a:t>Upcoming vote</a:t>
            </a:r>
            <a:endParaRPr lang="en-US" altLang="en-US" sz="800" dirty="0">
              <a:solidFill>
                <a:srgbClr val="D9D9D9"/>
              </a:solidFill>
              <a:latin typeface="Verdana"/>
              <a:cs typeface="Verdana"/>
            </a:endParaRPr>
          </a:p>
        </p:txBody>
      </p:sp>
      <p:graphicFrame>
        <p:nvGraphicFramePr>
          <p:cNvPr id="126" name="Chart 125">
            <a:extLst>
              <a:ext uri="{FF2B5EF4-FFF2-40B4-BE49-F238E27FC236}">
                <a16:creationId xmlns:a16="http://schemas.microsoft.com/office/drawing/2014/main" id="{63086090-100F-4416-A78A-6E66F1682C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2057274"/>
              </p:ext>
            </p:extLst>
          </p:nvPr>
        </p:nvGraphicFramePr>
        <p:xfrm>
          <a:off x="7011410" y="1903699"/>
          <a:ext cx="2106255" cy="4639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8788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for your time</a:t>
            </a:r>
            <a:br>
              <a:rPr lang="en-US" dirty="0"/>
            </a:br>
            <a:r>
              <a:rPr lang="en-US" dirty="0"/>
              <a:t>and your attention!</a:t>
            </a: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Read our auto </a:t>
            </a:r>
            <a:r>
              <a:rPr lang="en-US" dirty="0">
                <a:solidFill>
                  <a:schemeClr val="accent1"/>
                </a:solidFill>
                <a:hlinkClick r:id="rId4"/>
              </a:rPr>
              <a:t>White Paper </a:t>
            </a:r>
            <a:r>
              <a:rPr lang="en-US" dirty="0">
                <a:solidFill>
                  <a:schemeClr val="accent1"/>
                </a:solidFill>
              </a:rPr>
              <a:t>on Rising Personal Auto Costs at </a:t>
            </a:r>
            <a:endParaRPr lang="en-US" dirty="0">
              <a:solidFill>
                <a:schemeClr val="accent1"/>
              </a:solidFill>
              <a:hlinkClick r:id="rId5"/>
            </a:endParaRPr>
          </a:p>
          <a:p>
            <a:r>
              <a:rPr lang="en-US" dirty="0">
                <a:hlinkClick r:id="rId5"/>
              </a:rPr>
              <a:t>www.iii.org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826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Auto Net Combined Ratio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National Association of Insurance Commissioners data, sourced from S&amp;P Global Market Intelligence;</a:t>
            </a:r>
            <a:br>
              <a:rPr lang="en-US" dirty="0"/>
            </a:br>
            <a:r>
              <a:rPr lang="en-US" dirty="0"/>
              <a:t>Insurance Information Institute.</a:t>
            </a:r>
          </a:p>
        </p:txBody>
      </p:sp>
      <p:sp>
        <p:nvSpPr>
          <p:cNvPr id="13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Loss Ratios Have Been Rising for a Decade.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2016 Return on Net Worth is Likely Close to Zero or Negative.</a:t>
            </a:r>
          </a:p>
        </p:txBody>
      </p:sp>
      <p:graphicFrame>
        <p:nvGraphicFramePr>
          <p:cNvPr id="1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0748488"/>
              </p:ext>
            </p:extLst>
          </p:nvPr>
        </p:nvGraphicFramePr>
        <p:xfrm>
          <a:off x="423862" y="1277938"/>
          <a:ext cx="8296275" cy="414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636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P/C Direct Incurred + ALAE Loss Ratio by LOB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Through Q4. Differences may not add up due to rounding.</a:t>
            </a:r>
          </a:p>
          <a:p>
            <a:r>
              <a:rPr lang="en-US" dirty="0"/>
              <a:t>Sources: NAIC data from S&amp;P Global Intelligence, Insurance Information Institute.</a:t>
            </a:r>
          </a:p>
        </p:txBody>
      </p:sp>
      <p:graphicFrame>
        <p:nvGraphicFramePr>
          <p:cNvPr id="12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5239544"/>
              </p:ext>
            </p:extLst>
          </p:nvPr>
        </p:nvGraphicFramePr>
        <p:xfrm>
          <a:off x="357189" y="1884363"/>
          <a:ext cx="8453437" cy="37084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81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4826">
                  <a:extLst>
                    <a:ext uri="{9D8B030D-6E8A-4147-A177-3AD203B41FA5}">
                      <a16:colId xmlns:a16="http://schemas.microsoft.com/office/drawing/2014/main" val="1370590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LOB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Change From Year Earlier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Personal Auto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Homeowners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GL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incl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Products)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Fire &amp; Allied Lines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CMP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Comm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Auto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1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48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65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 bwMode="gray">
          <a:xfrm>
            <a:off x="6805973" y="4059935"/>
            <a:ext cx="2004652" cy="2659109"/>
            <a:chOff x="9144000" y="2282788"/>
            <a:chExt cx="2004652" cy="3311414"/>
          </a:xfrm>
        </p:grpSpPr>
        <p:sp>
          <p:nvSpPr>
            <p:cNvPr id="17" name="AutoShape 4"/>
            <p:cNvSpPr>
              <a:spLocks noChangeArrowheads="1"/>
            </p:cNvSpPr>
            <p:nvPr/>
          </p:nvSpPr>
          <p:spPr bwMode="gray">
            <a:xfrm>
              <a:off x="9144000" y="4866782"/>
              <a:ext cx="2004652" cy="72742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square" lIns="91418" tIns="45709" rIns="91418" bIns="45709" anchor="ctr">
              <a:flatTx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90000"/>
                <a:tabLst>
                  <a:tab pos="1603375" algn="ctr"/>
                  <a:tab pos="2627313" algn="ctr"/>
                </a:tabLst>
              </a:pP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Positive Number = </a:t>
              </a:r>
              <a:br>
                <a:rPr lang="en-US" sz="1600" b="1" dirty="0">
                  <a:solidFill>
                    <a:schemeClr val="accent1"/>
                  </a:solidFill>
                  <a:latin typeface="+mj-lt"/>
                </a:rPr>
              </a:b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Bad News</a:t>
              </a:r>
            </a:p>
          </p:txBody>
        </p:sp>
        <p:cxnSp>
          <p:nvCxnSpPr>
            <p:cNvPr id="18" name="Straight Arrow Connector 17"/>
            <p:cNvCxnSpPr>
              <a:stCxn id="17" idx="0"/>
            </p:cNvCxnSpPr>
            <p:nvPr/>
          </p:nvCxnSpPr>
          <p:spPr bwMode="gray">
            <a:xfrm flipV="1">
              <a:off x="10146326" y="2282788"/>
              <a:ext cx="0" cy="258399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oval" w="med" len="med"/>
            </a:ln>
            <a:effectLst/>
          </p:spPr>
        </p:cxnSp>
      </p:grp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976010610"/>
              </p:ext>
            </p:extLst>
          </p:nvPr>
        </p:nvGraphicFramePr>
        <p:xfrm>
          <a:off x="4096512" y="2109215"/>
          <a:ext cx="6096000" cy="3643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8388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 anchor="t"/>
          <a:lstStyle/>
          <a:p>
            <a:br>
              <a:rPr lang="en-US" dirty="0"/>
            </a:br>
            <a:r>
              <a:rPr lang="en-US" dirty="0"/>
              <a:t>Rising Accident Costs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94780"/>
            <a:ext cx="7680960" cy="415018"/>
          </a:xfrm>
        </p:spPr>
        <p:txBody>
          <a:bodyPr/>
          <a:lstStyle/>
          <a:p>
            <a:r>
              <a:rPr lang="en-US" dirty="0"/>
              <a:t>Source: Fast Track Monitoring System. </a:t>
            </a:r>
          </a:p>
        </p:txBody>
      </p:sp>
      <p:sp>
        <p:nvSpPr>
          <p:cNvPr id="14" name="Text Placeholder 4"/>
          <p:cNvSpPr txBox="1">
            <a:spLocks/>
          </p:cNvSpPr>
          <p:nvPr/>
        </p:nvSpPr>
        <p:spPr bwMode="gray">
          <a:xfrm>
            <a:off x="478971" y="4864607"/>
            <a:ext cx="8186058" cy="994542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r>
              <a:rPr lang="en-US" dirty="0"/>
              <a:t>From 2015 to 2017, the cost of accidents </a:t>
            </a:r>
            <a:br>
              <a:rPr lang="en-US" dirty="0"/>
            </a:br>
            <a:r>
              <a:rPr lang="en-US" dirty="0"/>
              <a:t>has risen dramatically. By contrast, consumer prices overall </a:t>
            </a:r>
            <a:br>
              <a:rPr lang="en-US" dirty="0"/>
            </a:br>
            <a:r>
              <a:rPr lang="en-US" dirty="0"/>
              <a:t>rose 3.4 percent during 2015 and 2017.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85521" y="1540702"/>
            <a:ext cx="8454009" cy="396947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Increase in Loss Costs, 2015:Q3–2017:Q3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478971" y="1946024"/>
            <a:ext cx="8186058" cy="2676659"/>
          </a:xfrm>
          <a:prstGeom prst="rect">
            <a:avLst/>
          </a:prstGeom>
          <a:solidFill>
            <a:srgbClr val="FFF4C7"/>
          </a:solidFill>
          <a:ln w="25400">
            <a:noFill/>
            <a:miter lim="800000"/>
            <a:headEnd/>
            <a:tailEnd/>
          </a:ln>
          <a:effectLst/>
        </p:spPr>
        <p:txBody>
          <a:bodyPr wrap="square" lIns="91418" tIns="45709" rIns="91418" bIns="45709" anchor="ctr">
            <a:flatTx/>
          </a:bodyPr>
          <a:lstStyle/>
          <a:p>
            <a:pPr algn="ctr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90000"/>
              <a:tabLst>
                <a:tab pos="1603375" algn="ctr"/>
                <a:tab pos="2627313" algn="ctr"/>
              </a:tabLst>
            </a:pPr>
            <a:endParaRPr lang="en-US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3003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Bodily Injury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12.4%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21146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Property</a:t>
            </a:r>
          </a:p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Damage</a:t>
            </a: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11.4%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46853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Personal Injury Protection</a:t>
            </a: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6.4%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72560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Collision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5.4%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41869" y="3400352"/>
            <a:ext cx="1631092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Comprehensive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36.6%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6713" y="2195175"/>
            <a:ext cx="1143000" cy="1143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376" y="2195175"/>
            <a:ext cx="1143000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3982" y="2195175"/>
            <a:ext cx="1143000" cy="114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6464" y="2186770"/>
            <a:ext cx="1143000" cy="1143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6588" y="2195175"/>
            <a:ext cx="1143000" cy="1143000"/>
          </a:xfrm>
          <a:prstGeom prst="rect">
            <a:avLst/>
          </a:prstGeom>
        </p:spPr>
      </p:pic>
      <p:sp>
        <p:nvSpPr>
          <p:cNvPr id="20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8454009" cy="396947"/>
          </a:xfrm>
        </p:spPr>
        <p:txBody>
          <a:bodyPr/>
          <a:lstStyle/>
          <a:p>
            <a:r>
              <a:rPr lang="en-US" dirty="0"/>
              <a:t>All Coverages Affected</a:t>
            </a:r>
          </a:p>
        </p:txBody>
      </p:sp>
    </p:spTree>
    <p:extLst>
      <p:ext uri="{BB962C8B-B14F-4D97-AF65-F5344CB8AC3E}">
        <p14:creationId xmlns:p14="http://schemas.microsoft.com/office/powerpoint/2010/main" val="46491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Why Personal Auto Loss Ratios are Rising: Severity &amp; Frequency by Coverage, 2017 vs. 2016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September.</a:t>
            </a:r>
          </a:p>
          <a:p>
            <a:r>
              <a:rPr lang="en-US" dirty="0"/>
              <a:t>Source: Fast Track Monitoring System.</a:t>
            </a:r>
          </a:p>
        </p:txBody>
      </p:sp>
      <p:sp>
        <p:nvSpPr>
          <p:cNvPr id="18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Frequency Spike Has Lessened. Severity Is Now the Problem.</a:t>
            </a:r>
          </a:p>
        </p:txBody>
      </p:sp>
      <p:graphicFrame>
        <p:nvGraphicFramePr>
          <p:cNvPr id="11" name="Chart 10"/>
          <p:cNvGraphicFramePr/>
          <p:nvPr>
            <p:extLst/>
          </p:nvPr>
        </p:nvGraphicFramePr>
        <p:xfrm>
          <a:off x="423862" y="1393535"/>
          <a:ext cx="8296275" cy="414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24260" y="1431940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2017 Over 2016*</a:t>
            </a:r>
          </a:p>
        </p:txBody>
      </p:sp>
    </p:spTree>
    <p:extLst>
      <p:ext uri="{BB962C8B-B14F-4D97-AF65-F5344CB8AC3E}">
        <p14:creationId xmlns:p14="http://schemas.microsoft.com/office/powerpoint/2010/main" val="101990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Claim Trends by Coverage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Focus on Collision</a:t>
            </a:r>
          </a:p>
        </p:txBody>
      </p:sp>
    </p:spTree>
    <p:extLst>
      <p:ext uri="{BB962C8B-B14F-4D97-AF65-F5344CB8AC3E}">
        <p14:creationId xmlns:p14="http://schemas.microsoft.com/office/powerpoint/2010/main" val="376054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Claims: Frequency Trending</a:t>
            </a:r>
            <a:br>
              <a:rPr lang="en-US" dirty="0"/>
            </a:br>
            <a:r>
              <a:rPr lang="en-US" dirty="0"/>
              <a:t>Higher in 2010s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2006 through 2017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September.</a:t>
            </a:r>
          </a:p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For a Long Time, Claim Frequency Was Falling,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But Since 2010 This Trend Seems to Have Reversed.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/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3764132" y="3195001"/>
            <a:ext cx="4358936" cy="621473"/>
          </a:xfrm>
          <a:prstGeom prst="straightConnector1">
            <a:avLst/>
          </a:prstGeom>
          <a:ln w="28575">
            <a:solidFill>
              <a:schemeClr val="accent2"/>
            </a:solidFill>
            <a:headEnd type="oval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5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Claims: Severity Trending Higher in 2010-2016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2006 through 2017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September.</a:t>
            </a:r>
          </a:p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Great Recession Helped to Temper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Claim Severity, But These forces Have Clearly Reversed,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Consistent with Experience from Past Recoveries.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/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3666477" y="3265039"/>
            <a:ext cx="4110361" cy="596771"/>
          </a:xfrm>
          <a:prstGeom prst="straightConnector1">
            <a:avLst/>
          </a:prstGeom>
          <a:ln w="28575">
            <a:solidFill>
              <a:schemeClr val="accent2"/>
            </a:solidFill>
            <a:headEnd type="oval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86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9345</TotalTime>
  <Words>1692</Words>
  <Application>Microsoft Office PowerPoint</Application>
  <PresentationFormat>On-screen Show (4:3)</PresentationFormat>
  <Paragraphs>295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7" baseType="lpstr">
      <vt:lpstr>MS PGothic</vt:lpstr>
      <vt:lpstr>MS PGothic</vt:lpstr>
      <vt:lpstr>Arial</vt:lpstr>
      <vt:lpstr>Arial Narrow</vt:lpstr>
      <vt:lpstr>Arial Unicode MS</vt:lpstr>
      <vt:lpstr>Georgia</vt:lpstr>
      <vt:lpstr>Symbol</vt:lpstr>
      <vt:lpstr>Tahoma</vt:lpstr>
      <vt:lpstr>Verdana</vt:lpstr>
      <vt:lpstr>Wingdings</vt:lpstr>
      <vt:lpstr>Wingdings 3</vt:lpstr>
      <vt:lpstr>Office Theme</vt:lpstr>
      <vt:lpstr>Rising Auto Costs</vt:lpstr>
      <vt:lpstr>Personal Auto</vt:lpstr>
      <vt:lpstr>Auto Net Combined Ratio</vt:lpstr>
      <vt:lpstr>P/C Direct Incurred + ALAE Loss Ratio by LOB</vt:lpstr>
      <vt:lpstr> Rising Accident Costs</vt:lpstr>
      <vt:lpstr>Why Personal Auto Loss Ratios are Rising: Severity &amp; Frequency by Coverage, 2017 vs. 2016</vt:lpstr>
      <vt:lpstr>Claim Trends by Coverage</vt:lpstr>
      <vt:lpstr>Collision Claims: Frequency Trending Higher in 2010s</vt:lpstr>
      <vt:lpstr>Collision Claims: Severity Trending Higher in 2010-2016</vt:lpstr>
      <vt:lpstr>What’s Driving These Trends?</vt:lpstr>
      <vt:lpstr>Road Safety</vt:lpstr>
      <vt:lpstr>America is Driving More Again: 2000-2017</vt:lpstr>
      <vt:lpstr>More Miles Driven =&gt; More Collisions</vt:lpstr>
      <vt:lpstr>Why Are People Driving More Miles? Jobs?</vt:lpstr>
      <vt:lpstr>More People Working and Driving =&gt; More Collisions, 2006-2017</vt:lpstr>
      <vt:lpstr>Why Are People Driving More Miles? Cheap Gas?</vt:lpstr>
      <vt:lpstr>Comparing Gas Prices, Employment on Collision Frequency Through 2017</vt:lpstr>
      <vt:lpstr>Does Spending on Vehicles  Affect Claim Severity?</vt:lpstr>
      <vt:lpstr>Recent Research</vt:lpstr>
      <vt:lpstr>Severity: Driving Fatalities are Rising</vt:lpstr>
      <vt:lpstr>Medical Inflation Heating Up</vt:lpstr>
      <vt:lpstr>Fixing a Bumper</vt:lpstr>
      <vt:lpstr>What About Distractions?</vt:lpstr>
      <vt:lpstr>PowerPoint Presentation</vt:lpstr>
      <vt:lpstr>Thank you for your time and your attention!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P014585</dc:title>
  <dc:subject>v2007 and v2010</dc:subject>
  <dc:creator>Call @ 866-2-eSlide</dc:creator>
  <dc:description>eSlide, LLC - P14228 - III PPT Template 4:3</dc:description>
  <cp:lastModifiedBy>katja</cp:lastModifiedBy>
  <cp:revision>602</cp:revision>
  <cp:lastPrinted>2017-01-09T17:05:33Z</cp:lastPrinted>
  <dcterms:created xsi:type="dcterms:W3CDTF">2011-11-02T14:24:24Z</dcterms:created>
  <dcterms:modified xsi:type="dcterms:W3CDTF">2018-03-21T14:57:29Z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6FA84E3A-8DD8-49B9-835E-E8FDF548ABB2</vt:lpwstr>
  </property>
  <property fmtid="{D5CDD505-2E9C-101B-9397-08002B2CF9AE}" pid="3" name="ArticulatePath">
    <vt:lpwstr>P14228_III PPT Template 4x3_050116_415pm</vt:lpwstr>
  </property>
</Properties>
</file>