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charts/chart8.xml" ContentType="application/vnd.openxmlformats-officedocument.drawingml.chart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tags/tag5.xml" ContentType="application/vnd.openxmlformats-officedocument.presentationml.tags+xml"/>
  <Override PartName="/ppt/notesSlides/notesSlide17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8.xml" ContentType="application/vnd.openxmlformats-officedocument.presentationml.notesSlide+xml"/>
  <Override PartName="/ppt/charts/chart13.xml" ContentType="application/vnd.openxmlformats-officedocument.drawingml.chart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14.xml" ContentType="application/vnd.openxmlformats-officedocument.drawingml.chart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1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68" r:id="rId2"/>
    <p:sldId id="405" r:id="rId3"/>
    <p:sldId id="474" r:id="rId4"/>
    <p:sldId id="539" r:id="rId5"/>
    <p:sldId id="537" r:id="rId6"/>
    <p:sldId id="475" r:id="rId7"/>
    <p:sldId id="478" r:id="rId8"/>
    <p:sldId id="479" r:id="rId9"/>
    <p:sldId id="480" r:id="rId10"/>
    <p:sldId id="482" r:id="rId11"/>
    <p:sldId id="540" r:id="rId12"/>
    <p:sldId id="536" r:id="rId13"/>
    <p:sldId id="485" r:id="rId14"/>
    <p:sldId id="486" r:id="rId15"/>
    <p:sldId id="487" r:id="rId16"/>
    <p:sldId id="489" r:id="rId17"/>
    <p:sldId id="533" r:id="rId18"/>
    <p:sldId id="490" r:id="rId19"/>
    <p:sldId id="542" r:id="rId20"/>
    <p:sldId id="498" r:id="rId21"/>
    <p:sldId id="534" r:id="rId22"/>
    <p:sldId id="491" r:id="rId23"/>
    <p:sldId id="541" r:id="rId24"/>
  </p:sldIdLst>
  <p:sldSz cx="9144000" cy="6858000" type="screen4x3"/>
  <p:notesSz cx="7010400" cy="92964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orient="horz" pos="3583">
          <p15:clr>
            <a:srgbClr val="A4A3A4"/>
          </p15:clr>
        </p15:guide>
        <p15:guide id="5" orient="horz" pos="1198">
          <p15:clr>
            <a:srgbClr val="A4A3A4"/>
          </p15:clr>
        </p15:guide>
        <p15:guide id="6" pos="772">
          <p15:clr>
            <a:srgbClr val="A4A3A4"/>
          </p15:clr>
        </p15:guide>
        <p15:guide id="7" pos="54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2AD"/>
    <a:srgbClr val="868686"/>
    <a:srgbClr val="43A892"/>
    <a:srgbClr val="A6DCF7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569" autoAdjust="0"/>
  </p:normalViewPr>
  <p:slideViewPr>
    <p:cSldViewPr snapToGrid="0">
      <p:cViewPr varScale="1">
        <p:scale>
          <a:sx n="108" d="100"/>
          <a:sy n="108" d="100"/>
        </p:scale>
        <p:origin x="1692" y="108"/>
      </p:cViewPr>
      <p:guideLst>
        <p:guide orient="horz" pos="2160"/>
        <p:guide pos="2880"/>
        <p:guide orient="horz"/>
        <p:guide orient="horz" pos="3583"/>
        <p:guide orient="horz" pos="1198"/>
        <p:guide pos="772"/>
        <p:guide pos="548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88" y="5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2611232149368E-2"/>
          <c:y val="3.6188284960625698E-2"/>
          <c:w val="0.88924595676975504"/>
          <c:h val="0.770704590830873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Commercial 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F5-4A76-BF0F-3B826C5EBC8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F5-4A76-BF0F-3B826C5EBC8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67-4313-B714-2B478BC1C0C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FF5-4A76-BF0F-3B826C5EBC8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F5-4A76-BF0F-3B826C5EBC8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F67-4313-B714-2B478BC1C0C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F67-4313-B714-2B478BC1C0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F67-4313-B714-2B478BC1C0C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F67-4313-B714-2B478BC1C0CA}"/>
                </c:ext>
              </c:extLst>
            </c:dLbl>
            <c:dLbl>
              <c:idx val="10"/>
              <c:layout>
                <c:manualLayout>
                  <c:x val="1.162111911671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F67-4313-B714-2B478BC1C0C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Sheet1!$B$2:$B$12</c:f>
              <c:numCache>
                <c:formatCode>0.0%</c:formatCode>
                <c:ptCount val="11"/>
                <c:pt idx="0">
                  <c:v>0.93767242800000006</c:v>
                </c:pt>
                <c:pt idx="1">
                  <c:v>0.94260080900000009</c:v>
                </c:pt>
                <c:pt idx="2">
                  <c:v>0.96710875400000007</c:v>
                </c:pt>
                <c:pt idx="3">
                  <c:v>0.9965004810000001</c:v>
                </c:pt>
                <c:pt idx="4">
                  <c:v>0.98110467600000006</c:v>
                </c:pt>
                <c:pt idx="5">
                  <c:v>1.0351213889999999</c:v>
                </c:pt>
                <c:pt idx="6">
                  <c:v>1.0715707829999999</c:v>
                </c:pt>
                <c:pt idx="7">
                  <c:v>1.067609163</c:v>
                </c:pt>
                <c:pt idx="8">
                  <c:v>1.0357630289999999</c:v>
                </c:pt>
                <c:pt idx="9">
                  <c:v>1.087963504</c:v>
                </c:pt>
                <c:pt idx="10">
                  <c:v>1.1019355020000001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F67-4313-B714-2B478BC1C0CA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Personal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F5-4A76-BF0F-3B826C5EBC8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FF5-4A76-BF0F-3B826C5EBC8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FF5-4A76-BF0F-3B826C5EBC8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F5-4A76-BF0F-3B826C5EBC8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FF5-4A76-BF0F-3B826C5EBC8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FF5-4A76-BF0F-3B826C5EBC8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F5-4A76-BF0F-3B826C5EBC8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F5-4A76-BF0F-3B826C5EBC8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F5-4A76-BF0F-3B826C5EBC8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Sheet1!$C$2:$C$12</c:f>
              <c:numCache>
                <c:formatCode>0.0%</c:formatCode>
                <c:ptCount val="11"/>
                <c:pt idx="0">
                  <c:v>0.95324076300000005</c:v>
                </c:pt>
                <c:pt idx="1">
                  <c:v>0.98066155799999999</c:v>
                </c:pt>
                <c:pt idx="2">
                  <c:v>1.001022291</c:v>
                </c:pt>
                <c:pt idx="3">
                  <c:v>1.0079562690000001</c:v>
                </c:pt>
                <c:pt idx="4">
                  <c:v>1.009587682</c:v>
                </c:pt>
                <c:pt idx="5">
                  <c:v>1.024596305</c:v>
                </c:pt>
                <c:pt idx="6">
                  <c:v>1.0222077549999999</c:v>
                </c:pt>
                <c:pt idx="7">
                  <c:v>1.0180389859999999</c:v>
                </c:pt>
                <c:pt idx="8">
                  <c:v>1.024493095</c:v>
                </c:pt>
                <c:pt idx="9">
                  <c:v>1.043378776</c:v>
                </c:pt>
                <c:pt idx="10">
                  <c:v>1.0603729120000001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2-481F-8284-FEFBC67A2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51558928"/>
        <c:axId val="333891984"/>
      </c:barChart>
      <c:catAx>
        <c:axId val="25155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60000000" vert="horz"/>
          <a:lstStyle/>
          <a:p>
            <a:pPr>
              <a:defRPr/>
            </a:pPr>
            <a:endParaRPr lang="en-US"/>
          </a:p>
        </c:txPr>
        <c:crossAx val="333891984"/>
        <c:crossesAt val="1"/>
        <c:auto val="1"/>
        <c:lblAlgn val="ctr"/>
        <c:lblOffset val="100"/>
        <c:noMultiLvlLbl val="0"/>
      </c:catAx>
      <c:valAx>
        <c:axId val="333891984"/>
        <c:scaling>
          <c:orientation val="minMax"/>
          <c:min val="0.9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515589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090784719648275"/>
          <c:y val="8.2663595087723696E-2"/>
          <c:w val="0.29751062977058984"/>
          <c:h val="6.577457162707701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307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Number Employed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Sheet1!$B$2:$B$47</c:f>
              <c:numCache>
                <c:formatCode>_(* #,##0.0_);_(* \(#,##0.0\);_(* "-"??_);_(@_)</c:formatCode>
                <c:ptCount val="46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 formatCode="General">
                  <c:v>143.69999999999999</c:v>
                </c:pt>
                <c:pt idx="41">
                  <c:v>144.172</c:v>
                </c:pt>
                <c:pt idx="42">
                  <c:v>144.9</c:v>
                </c:pt>
                <c:pt idx="43">
                  <c:v>145.303</c:v>
                </c:pt>
                <c:pt idx="44">
                  <c:v>145.80000000000001</c:v>
                </c:pt>
                <c:pt idx="45">
                  <c:v>146.4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0997552"/>
        <c:axId val="270999872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Sheet1!$C$2:$C$47</c:f>
              <c:numCache>
                <c:formatCode>General</c:formatCode>
                <c:ptCount val="46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5.55</c:v>
                </c:pt>
                <c:pt idx="28">
                  <c:v>5.58</c:v>
                </c:pt>
                <c:pt idx="29">
                  <c:v>5.6</c:v>
                </c:pt>
                <c:pt idx="30">
                  <c:v>5.64</c:v>
                </c:pt>
                <c:pt idx="31">
                  <c:v>5.68</c:v>
                </c:pt>
                <c:pt idx="32">
                  <c:v>5.81</c:v>
                </c:pt>
                <c:pt idx="33">
                  <c:v>5.86</c:v>
                </c:pt>
                <c:pt idx="34">
                  <c:v>5.89</c:v>
                </c:pt>
                <c:pt idx="35">
                  <c:v>5.93</c:v>
                </c:pt>
                <c:pt idx="36">
                  <c:v>5.92</c:v>
                </c:pt>
                <c:pt idx="37">
                  <c:v>5.94</c:v>
                </c:pt>
                <c:pt idx="38">
                  <c:v>5.97</c:v>
                </c:pt>
                <c:pt idx="39">
                  <c:v>6</c:v>
                </c:pt>
                <c:pt idx="40">
                  <c:v>5.98</c:v>
                </c:pt>
                <c:pt idx="41">
                  <c:v>5.99</c:v>
                </c:pt>
                <c:pt idx="42">
                  <c:v>6.04</c:v>
                </c:pt>
                <c:pt idx="43">
                  <c:v>6.06</c:v>
                </c:pt>
                <c:pt idx="44">
                  <c:v>6.09</c:v>
                </c:pt>
                <c:pt idx="45">
                  <c:v>6.12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C6-461C-93B5-4CC3FB4FC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0676128"/>
        <c:axId val="271109712"/>
      </c:lineChart>
      <c:catAx>
        <c:axId val="27099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70999872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27099987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70997552"/>
        <c:crosses val="autoZero"/>
        <c:crossBetween val="between"/>
        <c:minorUnit val="1"/>
      </c:valAx>
      <c:catAx>
        <c:axId val="270676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71109712"/>
        <c:crossesAt val="5.5"/>
        <c:auto val="0"/>
        <c:lblAlgn val="ctr"/>
        <c:lblOffset val="100"/>
        <c:noMultiLvlLbl val="0"/>
      </c:catAx>
      <c:valAx>
        <c:axId val="271109712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70676128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74266386842802"/>
          <c:y val="3.0766525935696901E-2"/>
          <c:w val="0.451867279844382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'Fit Collision Freq'!$C$4:$C$43</c:f>
              <c:numCache>
                <c:formatCode>_(* #,##0.00_);_(* \(#,##0.00\);_(* "-"??_);_(@_)</c:formatCode>
                <c:ptCount val="40"/>
                <c:pt idx="0">
                  <c:v>2.3846666666666665</c:v>
                </c:pt>
                <c:pt idx="1">
                  <c:v>2.89</c:v>
                </c:pt>
                <c:pt idx="2">
                  <c:v>2.8766666666666665</c:v>
                </c:pt>
                <c:pt idx="3">
                  <c:v>2.3089999999999997</c:v>
                </c:pt>
                <c:pt idx="4">
                  <c:v>2.407</c:v>
                </c:pt>
                <c:pt idx="5">
                  <c:v>3.06</c:v>
                </c:pt>
                <c:pt idx="6">
                  <c:v>2.8980000000000001</c:v>
                </c:pt>
                <c:pt idx="7">
                  <c:v>3.0169999999999999</c:v>
                </c:pt>
                <c:pt idx="8">
                  <c:v>3.1553333333333335</c:v>
                </c:pt>
                <c:pt idx="9">
                  <c:v>3.8089999999999997</c:v>
                </c:pt>
                <c:pt idx="10">
                  <c:v>3.9009999999999998</c:v>
                </c:pt>
                <c:pt idx="11">
                  <c:v>2.355</c:v>
                </c:pt>
                <c:pt idx="12">
                  <c:v>1.9420000000000002</c:v>
                </c:pt>
                <c:pt idx="13">
                  <c:v>2.366333333333333</c:v>
                </c:pt>
                <c:pt idx="14">
                  <c:v>2.6203333333333334</c:v>
                </c:pt>
                <c:pt idx="15">
                  <c:v>2.6579999999999999</c:v>
                </c:pt>
                <c:pt idx="16">
                  <c:v>2.7639999999999998</c:v>
                </c:pt>
                <c:pt idx="17">
                  <c:v>2.8583333333333329</c:v>
                </c:pt>
                <c:pt idx="18">
                  <c:v>2.7739999999999996</c:v>
                </c:pt>
                <c:pt idx="19">
                  <c:v>2.9380000000000002</c:v>
                </c:pt>
                <c:pt idx="20">
                  <c:v>3.3423333333333338</c:v>
                </c:pt>
                <c:pt idx="21">
                  <c:v>3.8489999999999998</c:v>
                </c:pt>
                <c:pt idx="22">
                  <c:v>3.6893333333333334</c:v>
                </c:pt>
                <c:pt idx="23">
                  <c:v>3.4250000000000003</c:v>
                </c:pt>
                <c:pt idx="24">
                  <c:v>3.6623333333333332</c:v>
                </c:pt>
                <c:pt idx="25">
                  <c:v>3.7816666666666667</c:v>
                </c:pt>
                <c:pt idx="26">
                  <c:v>3.7293333333333334</c:v>
                </c:pt>
                <c:pt idx="27">
                  <c:v>3.5713333333333335</c:v>
                </c:pt>
                <c:pt idx="28">
                  <c:v>3.6353333333333335</c:v>
                </c:pt>
                <c:pt idx="29">
                  <c:v>3.6673333333333331</c:v>
                </c:pt>
                <c:pt idx="30">
                  <c:v>3.6366666666666667</c:v>
                </c:pt>
                <c:pt idx="31">
                  <c:v>3.3663333333333334</c:v>
                </c:pt>
                <c:pt idx="32">
                  <c:v>3.4773333333333336</c:v>
                </c:pt>
                <c:pt idx="33">
                  <c:v>3.7503333333333333</c:v>
                </c:pt>
                <c:pt idx="34">
                  <c:v>3.5790000000000002</c:v>
                </c:pt>
                <c:pt idx="35">
                  <c:v>2.9613333333333336</c:v>
                </c:pt>
                <c:pt idx="36">
                  <c:v>2.3516666666666666</c:v>
                </c:pt>
                <c:pt idx="37">
                  <c:v>2.7473333333333336</c:v>
                </c:pt>
                <c:pt idx="38">
                  <c:v>2.6893333333333334</c:v>
                </c:pt>
                <c:pt idx="39">
                  <c:v>2.2636666666666669</c:v>
                </c:pt>
              </c:numCache>
            </c:numRef>
          </c:xVal>
          <c:yVal>
            <c:numRef>
              <c:f>'Fit Collision Freq'!$D$4:$D$43</c:f>
              <c:numCache>
                <c:formatCode>General</c:formatCode>
                <c:ptCount val="40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5.55</c:v>
                </c:pt>
                <c:pt idx="28">
                  <c:v>5.58</c:v>
                </c:pt>
                <c:pt idx="29">
                  <c:v>5.6</c:v>
                </c:pt>
                <c:pt idx="30">
                  <c:v>5.64</c:v>
                </c:pt>
                <c:pt idx="31">
                  <c:v>5.68</c:v>
                </c:pt>
                <c:pt idx="32">
                  <c:v>5.81</c:v>
                </c:pt>
                <c:pt idx="33">
                  <c:v>5.86</c:v>
                </c:pt>
                <c:pt idx="34">
                  <c:v>5.89</c:v>
                </c:pt>
                <c:pt idx="35">
                  <c:v>5.93</c:v>
                </c:pt>
                <c:pt idx="36">
                  <c:v>5.92</c:v>
                </c:pt>
                <c:pt idx="37">
                  <c:v>5.94</c:v>
                </c:pt>
                <c:pt idx="38">
                  <c:v>5.97</c:v>
                </c:pt>
                <c:pt idx="39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4C6-4FCF-99E3-1DB63600C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5896"/>
        <c:axId val="471288248"/>
      </c:scatterChart>
      <c:valAx>
        <c:axId val="471285896"/>
        <c:scaling>
          <c:orientation val="minMax"/>
          <c:max val="4"/>
          <c:min val="1.7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Gasoline Price per Gallon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8248"/>
        <c:crosses val="autoZero"/>
        <c:crossBetween val="midCat"/>
      </c:valAx>
      <c:valAx>
        <c:axId val="471288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 algn="ctr" rtl="0">
                  <a:def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Collision Frequency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58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'Fit Collision Freq'!$B$4:$B$49</c:f>
              <c:numCache>
                <c:formatCode>_(* #,##0.00_);_(* \(#,##0.00\);_(* "-"??_);_(@_)</c:formatCode>
                <c:ptCount val="46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>
                  <c:v>143.69999999999999</c:v>
                </c:pt>
                <c:pt idx="41">
                  <c:v>144.172</c:v>
                </c:pt>
                <c:pt idx="42">
                  <c:v>144.9</c:v>
                </c:pt>
                <c:pt idx="43">
                  <c:v>145.303</c:v>
                </c:pt>
                <c:pt idx="44">
                  <c:v>145.80000000000001</c:v>
                </c:pt>
                <c:pt idx="45">
                  <c:v>146.4</c:v>
                </c:pt>
              </c:numCache>
            </c:numRef>
          </c:xVal>
          <c:yVal>
            <c:numRef>
              <c:f>'Fit Collision Freq'!$C$4:$C$49</c:f>
              <c:numCache>
                <c:formatCode>_(* #,##0.00_);_(* \(#,##0.00\);_(* "-"??_);_(@_)</c:formatCode>
                <c:ptCount val="46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5.55</c:v>
                </c:pt>
                <c:pt idx="28">
                  <c:v>5.58</c:v>
                </c:pt>
                <c:pt idx="29">
                  <c:v>5.6</c:v>
                </c:pt>
                <c:pt idx="30">
                  <c:v>5.64</c:v>
                </c:pt>
                <c:pt idx="31">
                  <c:v>5.68</c:v>
                </c:pt>
                <c:pt idx="32">
                  <c:v>5.81</c:v>
                </c:pt>
                <c:pt idx="33">
                  <c:v>5.86</c:v>
                </c:pt>
                <c:pt idx="34">
                  <c:v>5.89</c:v>
                </c:pt>
                <c:pt idx="35">
                  <c:v>5.93</c:v>
                </c:pt>
                <c:pt idx="36">
                  <c:v>5.92</c:v>
                </c:pt>
                <c:pt idx="37">
                  <c:v>5.94</c:v>
                </c:pt>
                <c:pt idx="38">
                  <c:v>5.97</c:v>
                </c:pt>
                <c:pt idx="39">
                  <c:v>6</c:v>
                </c:pt>
                <c:pt idx="40">
                  <c:v>5.98</c:v>
                </c:pt>
                <c:pt idx="41">
                  <c:v>5.99</c:v>
                </c:pt>
                <c:pt idx="42">
                  <c:v>6.04</c:v>
                </c:pt>
                <c:pt idx="43">
                  <c:v>6.06</c:v>
                </c:pt>
                <c:pt idx="44">
                  <c:v>6.09</c:v>
                </c:pt>
                <c:pt idx="45">
                  <c:v>6.12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B8A-404C-9620-6A356451D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283936"/>
        <c:axId val="471292560"/>
      </c:scatterChart>
      <c:valAx>
        <c:axId val="471283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Millions Employed</a:t>
                </a:r>
              </a:p>
            </c:rich>
          </c:tx>
          <c:overlay val="0"/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92560"/>
        <c:crosses val="autoZero"/>
        <c:crossBetween val="midCat"/>
      </c:valAx>
      <c:valAx>
        <c:axId val="471292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Collison Frequency</a:t>
                </a:r>
              </a:p>
            </c:rich>
          </c:tx>
          <c:overlay val="0"/>
        </c:title>
        <c:numFmt formatCode="#,##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712839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 lang="en-US" sz="1400" b="1" i="0" u="none" strike="noStrike" kern="1200" baseline="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331889914449494E-2"/>
          <c:y val="7.4629536113331396E-2"/>
          <c:w val="0.894243018704177"/>
          <c:h val="0.7964895928038490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</c:spPr>
          <c:invertIfNegative val="0"/>
          <c:dPt>
            <c:idx val="2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5-0565-4DFC-A2EC-017822DC7BC0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4-0565-4DFC-A2EC-017822DC7BC0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65-4DFC-A2EC-017822DC7BC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65-4DFC-A2EC-017822DC7BC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65-4DFC-A2EC-017822DC7BC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65-4DFC-A2EC-017822DC7BC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65-4DFC-A2EC-017822DC7BC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565-4DFC-A2EC-017822DC7BC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565-4DFC-A2EC-017822DC7BC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565-4DFC-A2EC-017822DC7BC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565-4DFC-A2EC-017822DC7BC0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565-4DFC-A2EC-017822DC7BC0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565-4DFC-A2EC-017822DC7BC0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565-4DFC-A2EC-017822DC7BC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565-4DFC-A2EC-017822DC7BC0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565-4DFC-A2EC-017822DC7BC0}"/>
                </c:ext>
              </c:extLst>
            </c:dLbl>
            <c:dLbl>
              <c:idx val="17"/>
              <c:layout>
                <c:manualLayout>
                  <c:x val="4.5924225028701497E-3"/>
                  <c:y val="-3.9438273695857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565-4DFC-A2EC-017822DC7BC0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565-4DFC-A2EC-017822DC7BC0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565-4DFC-A2EC-017822DC7BC0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565-4DFC-A2EC-017822DC7BC0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565-4DFC-A2EC-017822DC7BC0}"/>
                </c:ext>
              </c:extLst>
            </c:dLbl>
            <c:dLbl>
              <c:idx val="24"/>
              <c:layout>
                <c:manualLayout>
                  <c:x val="-3.6739380022962113E-2"/>
                  <c:y val="6.0675002233508942E-3"/>
                </c:manualLayout>
              </c:layout>
              <c:spPr>
                <a:solidFill>
                  <a:srgbClr val="FFFFFF"/>
                </a:solidFill>
                <a:ln>
                  <a:solidFill>
                    <a:srgbClr val="000000">
                      <a:lumMod val="65000"/>
                      <a:lumOff val="35000"/>
                    </a:srgb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00" b="1"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0565-4DFC-A2EC-017822DC7B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Sheet1!$B$1:$AA$1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Sheet1!$B$2:$AA$2</c:f>
              <c:numCache>
                <c:formatCode>0.0%</c:formatCode>
                <c:ptCount val="26"/>
                <c:pt idx="0">
                  <c:v>-7.0021788353911263E-2</c:v>
                </c:pt>
                <c:pt idx="1">
                  <c:v>-5.8664094083057727E-2</c:v>
                </c:pt>
                <c:pt idx="2">
                  <c:v>2.2229271387438354E-2</c:v>
                </c:pt>
                <c:pt idx="3">
                  <c:v>1.5062182226147636E-2</c:v>
                </c:pt>
                <c:pt idx="4">
                  <c:v>1.9730034803875363E-2</c:v>
                </c:pt>
                <c:pt idx="5">
                  <c:v>6.5954846297535674E-3</c:v>
                </c:pt>
                <c:pt idx="6">
                  <c:v>-4.3758161699007925E-3</c:v>
                </c:pt>
                <c:pt idx="7">
                  <c:v>9.8946108886743822E-4</c:v>
                </c:pt>
                <c:pt idx="8">
                  <c:v>-2.5286775016666319E-2</c:v>
                </c:pt>
                <c:pt idx="9">
                  <c:v>2.2475885002712248E-2</c:v>
                </c:pt>
                <c:pt idx="10">
                  <c:v>1.0010610324306946E-2</c:v>
                </c:pt>
                <c:pt idx="11">
                  <c:v>3.6356992783411091E-2</c:v>
                </c:pt>
                <c:pt idx="12">
                  <c:v>-1.3728514764213329E-2</c:v>
                </c:pt>
                <c:pt idx="13">
                  <c:v>3.9323457783140281E-3</c:v>
                </c:pt>
                <c:pt idx="14">
                  <c:v>9.1246967707474536E-3</c:v>
                </c:pt>
                <c:pt idx="15">
                  <c:v>-5.954612619367694E-4</c:v>
                </c:pt>
                <c:pt idx="16">
                  <c:v>-3.02542148468532E-2</c:v>
                </c:pt>
                <c:pt idx="17">
                  <c:v>-9.4550005688929351E-2</c:v>
                </c:pt>
                <c:pt idx="18">
                  <c:v>-8.9821563206835875E-2</c:v>
                </c:pt>
                <c:pt idx="19">
                  <c:v>-2.4409100949856377E-2</c:v>
                </c:pt>
                <c:pt idx="20">
                  <c:v>-8.2078569002608237E-4</c:v>
                </c:pt>
                <c:pt idx="21">
                  <c:v>3.1498739483896587E-2</c:v>
                </c:pt>
                <c:pt idx="22">
                  <c:v>-2.8724426747219534E-2</c:v>
                </c:pt>
                <c:pt idx="23">
                  <c:v>8.7647374819765922E-4</c:v>
                </c:pt>
                <c:pt idx="24">
                  <c:v>6.7000000000000004E-2</c:v>
                </c:pt>
                <c:pt idx="25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65-4DFC-A2EC-017822DC7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34961440"/>
        <c:axId val="271549104"/>
      </c:barChart>
      <c:catAx>
        <c:axId val="334961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2640000" vert="horz"/>
          <a:lstStyle/>
          <a:p>
            <a:pPr>
              <a:defRPr/>
            </a:pPr>
            <a:endParaRPr lang="en-US"/>
          </a:p>
        </c:txPr>
        <c:crossAx val="271549104"/>
        <c:crosses val="autoZero"/>
        <c:auto val="1"/>
        <c:lblAlgn val="ctr"/>
        <c:lblOffset val="0"/>
        <c:tickLblSkip val="5"/>
        <c:noMultiLvlLbl val="0"/>
      </c:catAx>
      <c:valAx>
        <c:axId val="27154910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961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05080831408804E-2"/>
          <c:y val="6.02447926931933E-2"/>
          <c:w val="0.89507743409072604"/>
          <c:h val="0.77781604687105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Sheet1!$B$1:$B$2</c:f>
              <c:strCache>
                <c:ptCount val="2"/>
                <c:pt idx="0">
                  <c:v>% Chg, Miles Driven</c:v>
                </c:pt>
                <c:pt idx="1">
                  <c:v>4.1%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52E-4E66-A9D7-3E335EE237C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52E-4E66-A9D7-3E335EE23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Sheet1!$A$3:$A$19</c:f>
              <c:strCache>
                <c:ptCount val="17"/>
                <c:pt idx="0">
                  <c:v>2001</c:v>
                </c:pt>
                <c:pt idx="2">
                  <c:v>2003</c:v>
                </c:pt>
                <c:pt idx="4">
                  <c:v>2005</c:v>
                </c:pt>
                <c:pt idx="6">
                  <c:v>2007</c:v>
                </c:pt>
                <c:pt idx="8">
                  <c:v>2009</c:v>
                </c:pt>
                <c:pt idx="10">
                  <c:v>2011</c:v>
                </c:pt>
                <c:pt idx="12">
                  <c:v>2013</c:v>
                </c:pt>
                <c:pt idx="14">
                  <c:v>2015</c:v>
                </c:pt>
                <c:pt idx="16">
                  <c:v>2017*</c:v>
                </c:pt>
              </c:strCache>
            </c:strRef>
          </c:cat>
          <c:val>
            <c:numRef>
              <c:f>Sheet1!$B$3:$B$19</c:f>
              <c:numCache>
                <c:formatCode>0.0%</c:formatCode>
                <c:ptCount val="17"/>
                <c:pt idx="0">
                  <c:v>4.6086299999999997E-2</c:v>
                </c:pt>
                <c:pt idx="1">
                  <c:v>4.7168500000000002E-2</c:v>
                </c:pt>
                <c:pt idx="2">
                  <c:v>3.9998900000000004E-2</c:v>
                </c:pt>
                <c:pt idx="3">
                  <c:v>4.4045300000000003E-2</c:v>
                </c:pt>
                <c:pt idx="4">
                  <c:v>4.2183900000000003E-2</c:v>
                </c:pt>
                <c:pt idx="5">
                  <c:v>4.0117599999999996E-2</c:v>
                </c:pt>
                <c:pt idx="6">
                  <c:v>4.4239600000000004E-2</c:v>
                </c:pt>
                <c:pt idx="7">
                  <c:v>3.7050100000000002E-2</c:v>
                </c:pt>
                <c:pt idx="8">
                  <c:v>3.1685999999999999E-2</c:v>
                </c:pt>
                <c:pt idx="9">
                  <c:v>3.4118000000000002E-2</c:v>
                </c:pt>
                <c:pt idx="10">
                  <c:v>3.0425600000000001E-2</c:v>
                </c:pt>
                <c:pt idx="11">
                  <c:v>3.6682899999999997E-2</c:v>
                </c:pt>
                <c:pt idx="12">
                  <c:v>2.4599700000000002E-2</c:v>
                </c:pt>
                <c:pt idx="13">
                  <c:v>2.3896199999999999E-2</c:v>
                </c:pt>
                <c:pt idx="14">
                  <c:v>2.6338799999999999E-2</c:v>
                </c:pt>
                <c:pt idx="15">
                  <c:v>3.7891099999999997E-2</c:v>
                </c:pt>
                <c:pt idx="16">
                  <c:v>3.2000000000000001E-2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6-4997-9B74-ED1A87859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02092576"/>
        <c:axId val="402025008"/>
      </c:barChart>
      <c:valAx>
        <c:axId val="402025008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low"/>
        <c:spPr>
          <a:ln>
            <a:noFill/>
          </a:ln>
        </c:spPr>
        <c:crossAx val="402092576"/>
        <c:crosses val="max"/>
        <c:crossBetween val="between"/>
        <c:majorUnit val="1.0000000000000002E-2"/>
      </c:valAx>
      <c:catAx>
        <c:axId val="40209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40202500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370515683243399E-2"/>
          <c:y val="5.8599107695807701E-2"/>
          <c:w val="0.88897607661269695"/>
          <c:h val="0.74779236865054799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Collision Severity (left scale)</c:v>
                </c:pt>
              </c:strCache>
            </c:strRef>
          </c:tx>
          <c:marker>
            <c:symbol val="none"/>
          </c:marker>
          <c:cat>
            <c:numRef>
              <c:f>Sheet1!$B$1:$N$1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Sheet1!$B$2:$N$2</c:f>
              <c:numCache>
                <c:formatCode>0.0%</c:formatCode>
                <c:ptCount val="13"/>
                <c:pt idx="0">
                  <c:v>3.9E-2</c:v>
                </c:pt>
                <c:pt idx="1">
                  <c:v>3.1E-2</c:v>
                </c:pt>
                <c:pt idx="2">
                  <c:v>1E-3</c:v>
                </c:pt>
                <c:pt idx="3">
                  <c:v>5.0000000000000001E-3</c:v>
                </c:pt>
                <c:pt idx="4">
                  <c:v>-2.3E-2</c:v>
                </c:pt>
                <c:pt idx="5">
                  <c:v>-1E-3</c:v>
                </c:pt>
                <c:pt idx="6">
                  <c:v>2.8000000000000001E-2</c:v>
                </c:pt>
                <c:pt idx="7">
                  <c:v>1.2999999999999999E-2</c:v>
                </c:pt>
                <c:pt idx="8">
                  <c:v>4.1000000000000002E-2</c:v>
                </c:pt>
                <c:pt idx="9">
                  <c:v>1.2999999999999999E-2</c:v>
                </c:pt>
                <c:pt idx="10">
                  <c:v>5.7000000000000002E-2</c:v>
                </c:pt>
                <c:pt idx="11">
                  <c:v>5.1299999999999998E-2</c:v>
                </c:pt>
                <c:pt idx="12">
                  <c:v>2.1999999999999999E-2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1043312"/>
        <c:axId val="334953136"/>
      </c:lineChart>
      <c:lineChart>
        <c:grouping val="standard"/>
        <c:varyColors val="0"/>
        <c:ser>
          <c:idx val="2"/>
          <c:order val="1"/>
          <c:tx>
            <c:strRef>
              <c:f>Sheet1!$A$3</c:f>
              <c:strCache>
                <c:ptCount val="1"/>
                <c:pt idx="0">
                  <c:v>Previous 6-yr avg  vehicle purchases (right scale)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Sheet1!$B$1:$N$1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Sheet1!$B$3:$N$3</c:f>
              <c:numCache>
                <c:formatCode>0.0%</c:formatCode>
                <c:ptCount val="13"/>
                <c:pt idx="0">
                  <c:v>2.0955330784494075E-2</c:v>
                </c:pt>
                <c:pt idx="1">
                  <c:v>1.1329161926431519E-2</c:v>
                </c:pt>
                <c:pt idx="2">
                  <c:v>1.4061401453013822E-4</c:v>
                </c:pt>
                <c:pt idx="3">
                  <c:v>-1.5699690692660973E-2</c:v>
                </c:pt>
                <c:pt idx="4">
                  <c:v>-4.3327143741370255E-2</c:v>
                </c:pt>
                <c:pt idx="5">
                  <c:v>-5.3501219330115091E-2</c:v>
                </c:pt>
                <c:pt idx="6">
                  <c:v>-4.2538647597013313E-2</c:v>
                </c:pt>
                <c:pt idx="7">
                  <c:v>-4.8053160525015182E-2</c:v>
                </c:pt>
                <c:pt idx="8">
                  <c:v>-1.2172608745817382E-2</c:v>
                </c:pt>
                <c:pt idx="9">
                  <c:v>1.5768264906850238E-3</c:v>
                </c:pt>
                <c:pt idx="10">
                  <c:v>3.1836734693877489E-2</c:v>
                </c:pt>
                <c:pt idx="11">
                  <c:v>7.5723327305605714E-2</c:v>
                </c:pt>
                <c:pt idx="12">
                  <c:v>5.5E-2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8F-4D5A-963C-CFD11A267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5522240"/>
        <c:axId val="270961440"/>
      </c:lineChart>
      <c:catAx>
        <c:axId val="27104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334953136"/>
        <c:crosses val="autoZero"/>
        <c:auto val="1"/>
        <c:lblAlgn val="ctr"/>
        <c:lblOffset val="200"/>
        <c:noMultiLvlLbl val="0"/>
      </c:catAx>
      <c:valAx>
        <c:axId val="334953136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71043312"/>
        <c:crosses val="autoZero"/>
        <c:crossBetween val="between"/>
        <c:majorUnit val="0.02"/>
      </c:valAx>
      <c:valAx>
        <c:axId val="270961440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335522240"/>
        <c:crosses val="max"/>
        <c:crossBetween val="between"/>
      </c:valAx>
      <c:catAx>
        <c:axId val="335522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70961440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68809747405427"/>
          <c:y val="3.9576763319487687E-2"/>
          <c:w val="0.782730862770594"/>
          <c:h val="0.783184409315474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Parts</c:v>
                </c:pt>
                <c:pt idx="1">
                  <c:v>Labor</c:v>
                </c:pt>
              </c:strCache>
            </c:strRef>
          </c:cat>
          <c:val>
            <c:numRef>
              <c:f>Sheet1!$B$2:$B$3</c:f>
              <c:numCache>
                <c:formatCode>_("$"* #,##0_);_("$"* \(#,##0\);_("$"* "-"??_);_(@_)</c:formatCode>
                <c:ptCount val="2"/>
                <c:pt idx="0">
                  <c:v>1225</c:v>
                </c:pt>
                <c:pt idx="1">
                  <c:v>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9-45F1-9CE4-6B8841BE73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Parts</c:v>
                </c:pt>
                <c:pt idx="1">
                  <c:v>Labor</c:v>
                </c:pt>
              </c:strCache>
            </c:strRef>
          </c:cat>
          <c:val>
            <c:numRef>
              <c:f>Sheet1!$C$2:$C$3</c:f>
              <c:numCache>
                <c:formatCode>_("$"* #,##0_);_("$"* \(#,##0\);_("$"* "-"??_);_(@_)</c:formatCode>
                <c:ptCount val="2"/>
                <c:pt idx="0">
                  <c:v>2818</c:v>
                </c:pt>
                <c:pt idx="1">
                  <c:v>733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19-45F1-9CE4-6B8841BE73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7296376"/>
        <c:axId val="327296704"/>
      </c:barChart>
      <c:catAx>
        <c:axId val="327296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96704"/>
        <c:crosses val="autoZero"/>
        <c:auto val="1"/>
        <c:lblAlgn val="ctr"/>
        <c:lblOffset val="100"/>
        <c:noMultiLvlLbl val="0"/>
      </c:catAx>
      <c:valAx>
        <c:axId val="327296704"/>
        <c:scaling>
          <c:orientation val="minMax"/>
        </c:scaling>
        <c:delete val="0"/>
        <c:axPos val="l"/>
        <c:numFmt formatCode="_(&quot;$&quot;* #,##0_);_(&quot;$&quot;* \(#,##0\);_(&quot;$&quot;* &quot;-&quot;??_);_(@_)" sourceLinked="1"/>
        <c:majorTickMark val="out"/>
        <c:minorTickMark val="none"/>
        <c:tickLblPos val="nextTo"/>
        <c:spPr>
          <a:noFill/>
          <a:ln>
            <a:solidFill>
              <a:srgbClr val="86868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9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766371023908"/>
          <c:y val="0.164964109700733"/>
          <c:w val="0.84155585989565895"/>
          <c:h val="0.65772201719916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A-4710-97E0-77664A8F2A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Talk on Phone</c:v>
                </c:pt>
                <c:pt idx="1">
                  <c:v>Text</c:v>
                </c:pt>
                <c:pt idx="2">
                  <c:v>Surf the Net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0.51</c:v>
                </c:pt>
                <c:pt idx="1">
                  <c:v>0.36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A-4710-97E0-77664A8F2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4818464"/>
        <c:axId val="271175856"/>
      </c:barChart>
      <c:catAx>
        <c:axId val="33481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1175856"/>
        <c:crosses val="autoZero"/>
        <c:auto val="1"/>
        <c:lblAlgn val="ctr"/>
        <c:lblOffset val="100"/>
        <c:noMultiLvlLbl val="0"/>
      </c:catAx>
      <c:valAx>
        <c:axId val="27117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818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lang="en-US"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sz="133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67094740168901"/>
          <c:y val="0.14124534962893101"/>
          <c:w val="0.84167704089694995"/>
          <c:h val="0.637391651423338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F4-44F2-915F-8AFDAE7E77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0.15</c:v>
                </c:pt>
                <c:pt idx="1">
                  <c:v>0.1</c:v>
                </c:pt>
                <c:pt idx="2">
                  <c:v>0.17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F4-44F2-915F-8AFDAE7E77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F4-44F2-915F-8AFDAE7E77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F4-44F2-915F-8AFDAE7E776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0.16</c:v>
                </c:pt>
                <c:pt idx="1">
                  <c:v>0.1</c:v>
                </c:pt>
                <c:pt idx="2">
                  <c:v>0.18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F4-44F2-915F-8AFDAE7E776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Total Crash</c:v>
                </c:pt>
                <c:pt idx="1">
                  <c:v>Fatal Crash</c:v>
                </c:pt>
                <c:pt idx="2">
                  <c:v>Injury Crash</c:v>
                </c:pt>
                <c:pt idx="3">
                  <c:v>PDO* Crash</c:v>
                </c:pt>
              </c:strCache>
            </c:strRef>
          </c:cat>
          <c:val>
            <c:numRef>
              <c:f>Sheet1!$G$2:$G$5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0.1</c:v>
                </c:pt>
                <c:pt idx="2">
                  <c:v>0.15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AD-4EFD-8BCD-680036E5F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958960"/>
        <c:axId val="334533232"/>
      </c:barChart>
      <c:catAx>
        <c:axId val="27095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533232"/>
        <c:crosses val="autoZero"/>
        <c:auto val="1"/>
        <c:lblAlgn val="ctr"/>
        <c:lblOffset val="100"/>
        <c:noMultiLvlLbl val="0"/>
      </c:catAx>
      <c:valAx>
        <c:axId val="33453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958960"/>
        <c:crosses val="autoZero"/>
        <c:crossBetween val="between"/>
        <c:majorUnit val="0.0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Change</a:t>
            </a:r>
            <a:r>
              <a:rPr lang="en-US" baseline="0" dirty="0"/>
              <a:t> in Collision Frequency, 2012-2016*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403155752194466"/>
          <c:y val="0.37328375317513779"/>
          <c:w val="0.73018070646607325"/>
          <c:h val="0.43123542574490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D9-4A8F-8A36-8080B4BB7F6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</c:v>
                </c:pt>
                <c:pt idx="1">
                  <c:v>WA</c:v>
                </c:pt>
                <c:pt idx="2">
                  <c:v>OR</c:v>
                </c:pt>
                <c:pt idx="3">
                  <c:v>Overall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6.2</c:v>
                </c:pt>
                <c:pt idx="2">
                  <c:v>4.5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D9-4A8F-8A36-8080B4BB7F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808659456"/>
        <c:axId val="808661424"/>
      </c:barChart>
      <c:catAx>
        <c:axId val="80865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8661424"/>
        <c:crosses val="autoZero"/>
        <c:auto val="1"/>
        <c:lblAlgn val="ctr"/>
        <c:lblOffset val="100"/>
        <c:noMultiLvlLbl val="0"/>
      </c:catAx>
      <c:valAx>
        <c:axId val="80866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8659456"/>
        <c:crosses val="autoZero"/>
        <c:crossBetween val="between"/>
        <c:maj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052-4F35-B458-D0119886FF8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052-4F35-B458-D0119886FF8C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2052-4F35-B458-D0119886FF8C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052-4F35-B458-D0119886FF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Personal Auto Liab</c:v>
                </c:pt>
                <c:pt idx="1">
                  <c:v>Homeowners</c:v>
                </c:pt>
                <c:pt idx="2">
                  <c:v>PhysDam (Comm &amp; Pers)</c:v>
                </c:pt>
                <c:pt idx="3">
                  <c:v>GL (Incl Products)</c:v>
                </c:pt>
                <c:pt idx="4">
                  <c:v>WC</c:v>
                </c:pt>
                <c:pt idx="5">
                  <c:v>Fire &amp; Allied Lines</c:v>
                </c:pt>
                <c:pt idx="6">
                  <c:v>CMP</c:v>
                </c:pt>
                <c:pt idx="7">
                  <c:v>Commercial Auto Liab</c:v>
                </c:pt>
                <c:pt idx="8">
                  <c:v>Other</c:v>
                </c:pt>
                <c:pt idx="9">
                  <c:v>Total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-2.0728167518666538</c:v>
                </c:pt>
                <c:pt idx="1">
                  <c:v>7.959791767242443</c:v>
                </c:pt>
                <c:pt idx="2">
                  <c:v>-2.0034022267205387</c:v>
                </c:pt>
                <c:pt idx="3">
                  <c:v>2.6752311150626369</c:v>
                </c:pt>
                <c:pt idx="4">
                  <c:v>0.26501496394377</c:v>
                </c:pt>
                <c:pt idx="5">
                  <c:v>-3.7985084010890517</c:v>
                </c:pt>
                <c:pt idx="6">
                  <c:v>1.964894415323414</c:v>
                </c:pt>
                <c:pt idx="7">
                  <c:v>1.9967011341959164</c:v>
                </c:pt>
                <c:pt idx="8">
                  <c:v>3.2177575455363367</c:v>
                </c:pt>
                <c:pt idx="9">
                  <c:v>1.3443389627695552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52-4F35-B458-D0119886FF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234954504"/>
        <c:axId val="234956464"/>
      </c:barChart>
      <c:catAx>
        <c:axId val="234954504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234956464"/>
        <c:crosses val="autoZero"/>
        <c:auto val="1"/>
        <c:lblAlgn val="ctr"/>
        <c:lblOffset val="100"/>
        <c:noMultiLvlLbl val="0"/>
      </c:catAx>
      <c:valAx>
        <c:axId val="234956464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crossAx val="234954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120994060587501E-2"/>
          <c:y val="0.109789286130135"/>
          <c:w val="0.89504012342888895"/>
          <c:h val="0.6857557983258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Severity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7.6999999999999999E-2</c:v>
                </c:pt>
                <c:pt idx="1">
                  <c:v>4.2000000000000003E-2</c:v>
                </c:pt>
                <c:pt idx="2">
                  <c:v>3.2000000000000001E-2</c:v>
                </c:pt>
                <c:pt idx="3">
                  <c:v>2.1000000000000001E-2</c:v>
                </c:pt>
                <c:pt idx="4">
                  <c:v>0.111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E-410C-BA77-C89405A108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Frequency</c:v>
                </c:pt>
              </c:strCache>
            </c:strRef>
          </c:tx>
          <c:spPr>
            <a:ln w="19050">
              <a:solidFill>
                <a:schemeClr val="bg1"/>
              </a:solidFill>
              <a:miter lim="800000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Bodily Injury</c:v>
                </c:pt>
                <c:pt idx="1">
                  <c:v>Property Damage Liability</c:v>
                </c:pt>
                <c:pt idx="2">
                  <c:v>PIP</c:v>
                </c:pt>
                <c:pt idx="3">
                  <c:v>Collision </c:v>
                </c:pt>
                <c:pt idx="4">
                  <c:v>Comprehensive</c:v>
                </c:pt>
              </c:strCache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-1.0999999999999999E-2</c:v>
                </c:pt>
                <c:pt idx="1">
                  <c:v>6.0000000000000001E-3</c:v>
                </c:pt>
                <c:pt idx="2">
                  <c:v>-2.8000000000000001E-2</c:v>
                </c:pt>
                <c:pt idx="3">
                  <c:v>2.1999999999999999E-2</c:v>
                </c:pt>
                <c:pt idx="4">
                  <c:v>-1.0999999999999999E-2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E-410C-BA77-C89405A10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402060912"/>
        <c:axId val="402062960"/>
      </c:barChart>
      <c:catAx>
        <c:axId val="402060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02062960"/>
        <c:crosses val="autoZero"/>
        <c:auto val="1"/>
        <c:lblAlgn val="ctr"/>
        <c:lblOffset val="0"/>
        <c:noMultiLvlLbl val="0"/>
      </c:catAx>
      <c:valAx>
        <c:axId val="402062960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crossAx val="4020609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1287517590725964"/>
          <c:y val="4.8985845935175236E-2"/>
          <c:w val="0.26609809824288599"/>
          <c:h val="7.189781822538650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4321306851569E-2"/>
          <c:y val="7.46504720617788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2017*</c:v>
                </c:pt>
              </c:strCache>
            </c:strRef>
          </c:cat>
          <c:val>
            <c:numRef>
              <c:f>Sheet1!$B$2:$M$2</c:f>
              <c:numCache>
                <c:formatCode>0.0%</c:formatCode>
                <c:ptCount val="12"/>
                <c:pt idx="0">
                  <c:v>-4.2999999999999997E-2</c:v>
                </c:pt>
                <c:pt idx="1">
                  <c:v>3.1E-2</c:v>
                </c:pt>
                <c:pt idx="2">
                  <c:v>-1.9E-2</c:v>
                </c:pt>
                <c:pt idx="3">
                  <c:v>-2.8000000000000001E-2</c:v>
                </c:pt>
                <c:pt idx="4">
                  <c:v>-1.2E-2</c:v>
                </c:pt>
                <c:pt idx="5">
                  <c:v>8.9999999999999993E-3</c:v>
                </c:pt>
                <c:pt idx="6">
                  <c:v>-2E-3</c:v>
                </c:pt>
                <c:pt idx="7">
                  <c:v>2E-3</c:v>
                </c:pt>
                <c:pt idx="8">
                  <c:v>4.5999999999999999E-2</c:v>
                </c:pt>
                <c:pt idx="9">
                  <c:v>1.4E-2</c:v>
                </c:pt>
                <c:pt idx="10">
                  <c:v>8.0000000000000002E-3</c:v>
                </c:pt>
                <c:pt idx="11">
                  <c:v>2.1999999999999999E-2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401798256"/>
        <c:axId val="401800576"/>
      </c:barChart>
      <c:catAx>
        <c:axId val="40179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401800576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401800576"/>
        <c:scaling>
          <c:orientation val="minMax"/>
          <c:max val="0.06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401798256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370515683243399E-2"/>
          <c:y val="5.8599107695807701E-2"/>
          <c:w val="0.88897607661269695"/>
          <c:h val="0.79594646174846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Severity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9.8256669516114201E-3"/>
                  <c:y val="-1.68093855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9E-47EF-82E7-EA2483D07525}"/>
                </c:ext>
              </c:extLst>
            </c:dLbl>
            <c:dLbl>
              <c:idx val="4"/>
              <c:layout>
                <c:manualLayout>
                  <c:x val="3.0616150019135099E-3"/>
                  <c:y val="-3.21027287319422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9E-47EF-82E7-EA2483D07525}"/>
                </c:ext>
              </c:extLst>
            </c:dLbl>
            <c:dLbl>
              <c:idx val="5"/>
              <c:layout>
                <c:manualLayout>
                  <c:x val="-6.1907301770975504E-4"/>
                  <c:y val="-5.7666106343448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9E-47EF-82E7-EA2483D07525}"/>
                </c:ext>
              </c:extLst>
            </c:dLbl>
            <c:dLbl>
              <c:idx val="7"/>
              <c:layout>
                <c:manualLayout>
                  <c:x val="-1.5308075009567599E-3"/>
                  <c:y val="-1.926163723916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B1-4075-8C92-D974FECE3D6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2017*</c:v>
                </c:pt>
              </c:strCache>
            </c:strRef>
          </c:cat>
          <c:val>
            <c:numRef>
              <c:f>Sheet1!$B$2:$M$2</c:f>
              <c:numCache>
                <c:formatCode>0.0%</c:formatCode>
                <c:ptCount val="12"/>
                <c:pt idx="0">
                  <c:v>4.1000000000000002E-2</c:v>
                </c:pt>
                <c:pt idx="1">
                  <c:v>-5.0000000000000001E-3</c:v>
                </c:pt>
                <c:pt idx="2">
                  <c:v>-8.0000000000000002E-3</c:v>
                </c:pt>
                <c:pt idx="3">
                  <c:v>-2.8000000000000001E-2</c:v>
                </c:pt>
                <c:pt idx="4">
                  <c:v>-1.7000000000000001E-2</c:v>
                </c:pt>
                <c:pt idx="5">
                  <c:v>1.7000000000000001E-2</c:v>
                </c:pt>
                <c:pt idx="6">
                  <c:v>3.1E-2</c:v>
                </c:pt>
                <c:pt idx="7">
                  <c:v>2.5000000000000001E-2</c:v>
                </c:pt>
                <c:pt idx="8">
                  <c:v>1.7000000000000001E-2</c:v>
                </c:pt>
                <c:pt idx="9">
                  <c:v>4.0999999999999995E-2</c:v>
                </c:pt>
                <c:pt idx="10">
                  <c:v>5.7000000000000002E-2</c:v>
                </c:pt>
                <c:pt idx="11">
                  <c:v>2.1000000000000001E-2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9E-47EF-82E7-EA2483D075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334066240"/>
        <c:axId val="334068560"/>
      </c:barChart>
      <c:catAx>
        <c:axId val="33406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en-US"/>
          </a:p>
        </c:txPr>
        <c:crossAx val="334068560"/>
        <c:crosses val="autoZero"/>
        <c:auto val="1"/>
        <c:lblAlgn val="ctr"/>
        <c:lblOffset val="200"/>
        <c:tickLblSkip val="1"/>
        <c:tickMarkSkip val="1"/>
        <c:noMultiLvlLbl val="0"/>
      </c:catAx>
      <c:valAx>
        <c:axId val="334068560"/>
        <c:scaling>
          <c:orientation val="minMax"/>
          <c:min val="-0.04"/>
        </c:scaling>
        <c:delete val="0"/>
        <c:axPos val="l"/>
        <c:numFmt formatCode="0.0%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066240"/>
        <c:crosses val="autoZero"/>
        <c:crossBetween val="between"/>
        <c:majorUnit val="0.0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605080831408804E-2"/>
          <c:y val="6.02447926931933E-2"/>
          <c:w val="0.89507743409072604"/>
          <c:h val="0.7778160468710539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Sheet1!$B$1:$B$2</c:f>
              <c:strCache>
                <c:ptCount val="2"/>
                <c:pt idx="0">
                  <c:v>% Chg, Miles Driven</c:v>
                </c:pt>
                <c:pt idx="1">
                  <c:v>2.9%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52E-4E66-A9D7-3E335EE237C6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52E-4E66-A9D7-3E335EE237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Sheet1!$A$3:$A$19</c:f>
              <c:strCache>
                <c:ptCount val="17"/>
                <c:pt idx="0">
                  <c:v>2001</c:v>
                </c:pt>
                <c:pt idx="2">
                  <c:v>2003</c:v>
                </c:pt>
                <c:pt idx="4">
                  <c:v>2005</c:v>
                </c:pt>
                <c:pt idx="6">
                  <c:v>2007</c:v>
                </c:pt>
                <c:pt idx="8">
                  <c:v>2009</c:v>
                </c:pt>
                <c:pt idx="10">
                  <c:v>2011</c:v>
                </c:pt>
                <c:pt idx="12">
                  <c:v>2013</c:v>
                </c:pt>
                <c:pt idx="14">
                  <c:v>2015</c:v>
                </c:pt>
                <c:pt idx="16">
                  <c:v>2017*</c:v>
                </c:pt>
              </c:strCache>
            </c:strRef>
          </c:cat>
          <c:val>
            <c:numRef>
              <c:f>Sheet1!$B$3:$B$19</c:f>
              <c:numCache>
                <c:formatCode>0.0%</c:formatCode>
                <c:ptCount val="17"/>
                <c:pt idx="0">
                  <c:v>1.7003701239874713E-2</c:v>
                </c:pt>
                <c:pt idx="1">
                  <c:v>2.0727566552759757E-2</c:v>
                </c:pt>
                <c:pt idx="2">
                  <c:v>1.5253998600276431E-2</c:v>
                </c:pt>
                <c:pt idx="3">
                  <c:v>2.2423375009369861E-2</c:v>
                </c:pt>
                <c:pt idx="4">
                  <c:v>1.9033579157036851E-2</c:v>
                </c:pt>
                <c:pt idx="5">
                  <c:v>9.5378945560038453E-3</c:v>
                </c:pt>
                <c:pt idx="6">
                  <c:v>4.3862088349588824E-3</c:v>
                </c:pt>
                <c:pt idx="7">
                  <c:v>2.6316382802076266E-3</c:v>
                </c:pt>
                <c:pt idx="8">
                  <c:v>-2.1199241119748469E-2</c:v>
                </c:pt>
                <c:pt idx="9">
                  <c:v>-3.4674359015941514E-3</c:v>
                </c:pt>
                <c:pt idx="10">
                  <c:v>7.5848575432073684E-3</c:v>
                </c:pt>
                <c:pt idx="11">
                  <c:v>-3.371206551426309E-3</c:v>
                </c:pt>
                <c:pt idx="12">
                  <c:v>1.0999644149018994E-3</c:v>
                </c:pt>
                <c:pt idx="13">
                  <c:v>6.2883367305506255E-3</c:v>
                </c:pt>
                <c:pt idx="14">
                  <c:v>1.9031991897629164E-2</c:v>
                </c:pt>
                <c:pt idx="15">
                  <c:v>2.6920291547145592E-2</c:v>
                </c:pt>
                <c:pt idx="16">
                  <c:v>1.886109029419103E-2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36-4997-9B74-ED1A878592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402092576"/>
        <c:axId val="402025008"/>
      </c:barChart>
      <c:valAx>
        <c:axId val="402025008"/>
        <c:scaling>
          <c:orientation val="minMax"/>
          <c:max val="0.04"/>
          <c:min val="-2.5000000000000001E-2"/>
        </c:scaling>
        <c:delete val="0"/>
        <c:axPos val="r"/>
        <c:numFmt formatCode="0.0%" sourceLinked="1"/>
        <c:majorTickMark val="out"/>
        <c:minorTickMark val="none"/>
        <c:tickLblPos val="low"/>
        <c:spPr>
          <a:ln>
            <a:noFill/>
          </a:ln>
        </c:spPr>
        <c:crossAx val="402092576"/>
        <c:crosses val="max"/>
        <c:crossBetween val="between"/>
      </c:valAx>
      <c:catAx>
        <c:axId val="40209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crossAx val="40202500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81268178844591E-2"/>
          <c:y val="3.2449421174811373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Sheet1!$B$2:$B$47</c:f>
              <c:numCache>
                <c:formatCode>#,##0</c:formatCode>
                <c:ptCount val="46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3121</c:v>
                </c:pt>
                <c:pt idx="41">
                  <c:v>3136</c:v>
                </c:pt>
                <c:pt idx="42">
                  <c:v>3152</c:v>
                </c:pt>
                <c:pt idx="43">
                  <c:v>3164</c:v>
                </c:pt>
                <c:pt idx="44">
                  <c:v>3176</c:v>
                </c:pt>
                <c:pt idx="45">
                  <c:v>3190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922320"/>
        <c:axId val="333924640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Collision Claim Frequency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Sheet1!$C$2:$C$47</c:f>
              <c:numCache>
                <c:formatCode>General</c:formatCode>
                <c:ptCount val="46"/>
                <c:pt idx="0">
                  <c:v>5.84</c:v>
                </c:pt>
                <c:pt idx="1">
                  <c:v>5.78</c:v>
                </c:pt>
                <c:pt idx="2">
                  <c:v>5.73</c:v>
                </c:pt>
                <c:pt idx="3">
                  <c:v>5.7</c:v>
                </c:pt>
                <c:pt idx="4">
                  <c:v>5.74</c:v>
                </c:pt>
                <c:pt idx="5">
                  <c:v>5.78</c:v>
                </c:pt>
                <c:pt idx="6">
                  <c:v>5.8</c:v>
                </c:pt>
                <c:pt idx="7">
                  <c:v>5.84</c:v>
                </c:pt>
                <c:pt idx="8">
                  <c:v>5.85</c:v>
                </c:pt>
                <c:pt idx="9">
                  <c:v>5.82</c:v>
                </c:pt>
                <c:pt idx="10">
                  <c:v>5.77</c:v>
                </c:pt>
                <c:pt idx="11">
                  <c:v>5.7</c:v>
                </c:pt>
                <c:pt idx="12">
                  <c:v>5.67</c:v>
                </c:pt>
                <c:pt idx="13">
                  <c:v>5.63</c:v>
                </c:pt>
                <c:pt idx="14">
                  <c:v>5.62</c:v>
                </c:pt>
                <c:pt idx="15">
                  <c:v>5.57</c:v>
                </c:pt>
                <c:pt idx="16">
                  <c:v>5.56</c:v>
                </c:pt>
                <c:pt idx="17">
                  <c:v>5.58</c:v>
                </c:pt>
                <c:pt idx="18">
                  <c:v>5.6</c:v>
                </c:pt>
                <c:pt idx="19">
                  <c:v>5.63</c:v>
                </c:pt>
                <c:pt idx="20">
                  <c:v>5.62</c:v>
                </c:pt>
                <c:pt idx="21">
                  <c:v>5.61</c:v>
                </c:pt>
                <c:pt idx="22">
                  <c:v>5.61</c:v>
                </c:pt>
                <c:pt idx="23">
                  <c:v>5.63</c:v>
                </c:pt>
                <c:pt idx="24">
                  <c:v>5.55</c:v>
                </c:pt>
                <c:pt idx="25">
                  <c:v>5.58</c:v>
                </c:pt>
                <c:pt idx="26">
                  <c:v>5.58</c:v>
                </c:pt>
                <c:pt idx="27">
                  <c:v>5.53</c:v>
                </c:pt>
                <c:pt idx="28">
                  <c:v>5.56</c:v>
                </c:pt>
                <c:pt idx="29">
                  <c:v>5.59</c:v>
                </c:pt>
                <c:pt idx="30">
                  <c:v>5.62</c:v>
                </c:pt>
                <c:pt idx="31">
                  <c:v>5.67</c:v>
                </c:pt>
                <c:pt idx="32">
                  <c:v>5.8</c:v>
                </c:pt>
                <c:pt idx="33">
                  <c:v>5.85</c:v>
                </c:pt>
                <c:pt idx="34">
                  <c:v>5.88</c:v>
                </c:pt>
                <c:pt idx="35">
                  <c:v>5.91</c:v>
                </c:pt>
                <c:pt idx="36">
                  <c:v>5.9</c:v>
                </c:pt>
                <c:pt idx="37">
                  <c:v>5.92</c:v>
                </c:pt>
                <c:pt idx="38">
                  <c:v>5.95</c:v>
                </c:pt>
                <c:pt idx="39">
                  <c:v>5.97</c:v>
                </c:pt>
                <c:pt idx="40">
                  <c:v>5.95</c:v>
                </c:pt>
                <c:pt idx="41">
                  <c:v>5.96</c:v>
                </c:pt>
                <c:pt idx="42" formatCode="_(* #,##0.00_);_(* \(#,##0.00\);_(* &quot;-&quot;??_);_(@_)">
                  <c:v>6</c:v>
                </c:pt>
                <c:pt idx="43">
                  <c:v>6.06</c:v>
                </c:pt>
                <c:pt idx="44">
                  <c:v>6.09</c:v>
                </c:pt>
                <c:pt idx="45">
                  <c:v>6.12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598-444F-B40F-5560093E5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004800"/>
        <c:axId val="251551696"/>
      </c:lineChart>
      <c:catAx>
        <c:axId val="33392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3924640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3924640"/>
        <c:scaling>
          <c:orientation val="minMax"/>
          <c:max val="3250"/>
          <c:min val="2750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922320"/>
        <c:crosses val="autoZero"/>
        <c:crossBetween val="between"/>
        <c:minorUnit val="1"/>
      </c:valAx>
      <c:catAx>
        <c:axId val="334004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1551696"/>
        <c:crossesAt val="5.5"/>
        <c:auto val="0"/>
        <c:lblAlgn val="ctr"/>
        <c:lblOffset val="100"/>
        <c:noMultiLvlLbl val="0"/>
      </c:catAx>
      <c:valAx>
        <c:axId val="251551696"/>
        <c:scaling>
          <c:orientation val="minMax"/>
          <c:min val="5.5"/>
        </c:scaling>
        <c:delete val="0"/>
        <c:axPos val="r"/>
        <c:numFmt formatCode="0.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4004800"/>
        <c:crosses val="max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8450670684707999"/>
          <c:y val="3.6834026159047802E-2"/>
          <c:w val="0.45792674414220702"/>
          <c:h val="0.12888469313020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307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Sheet1!$B$2:$B$47</c:f>
              <c:numCache>
                <c:formatCode>#,##0</c:formatCode>
                <c:ptCount val="46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3121</c:v>
                </c:pt>
                <c:pt idx="41">
                  <c:v>3136</c:v>
                </c:pt>
                <c:pt idx="42">
                  <c:v>3152</c:v>
                </c:pt>
                <c:pt idx="43">
                  <c:v>3164</c:v>
                </c:pt>
                <c:pt idx="44">
                  <c:v>3176</c:v>
                </c:pt>
                <c:pt idx="45">
                  <c:v>3190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5B-41E1-81CC-1C48ED531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746736"/>
        <c:axId val="333749056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Gas Prices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Sheet1!$C$2:$C$47</c:f>
              <c:numCache>
                <c:formatCode>_(* #,##0.00_);_(* \(#,##0.00\);_(* "-"??_);_(@_)</c:formatCode>
                <c:ptCount val="46"/>
                <c:pt idx="0">
                  <c:v>2.3846666666666665</c:v>
                </c:pt>
                <c:pt idx="1">
                  <c:v>2.89</c:v>
                </c:pt>
                <c:pt idx="2">
                  <c:v>2.8766666666666665</c:v>
                </c:pt>
                <c:pt idx="3">
                  <c:v>2.3089999999999997</c:v>
                </c:pt>
                <c:pt idx="4">
                  <c:v>2.407</c:v>
                </c:pt>
                <c:pt idx="5">
                  <c:v>3.06</c:v>
                </c:pt>
                <c:pt idx="6">
                  <c:v>2.8980000000000001</c:v>
                </c:pt>
                <c:pt idx="7">
                  <c:v>3.0169999999999999</c:v>
                </c:pt>
                <c:pt idx="8">
                  <c:v>3.1553333333333335</c:v>
                </c:pt>
                <c:pt idx="9">
                  <c:v>3.8089999999999997</c:v>
                </c:pt>
                <c:pt idx="10">
                  <c:v>3.9009999999999998</c:v>
                </c:pt>
                <c:pt idx="11">
                  <c:v>2.355</c:v>
                </c:pt>
                <c:pt idx="12">
                  <c:v>1.9420000000000002</c:v>
                </c:pt>
                <c:pt idx="13">
                  <c:v>2.366333333333333</c:v>
                </c:pt>
                <c:pt idx="14">
                  <c:v>2.6203333333333334</c:v>
                </c:pt>
                <c:pt idx="15">
                  <c:v>2.6579999999999999</c:v>
                </c:pt>
                <c:pt idx="16">
                  <c:v>2.7639999999999998</c:v>
                </c:pt>
                <c:pt idx="17">
                  <c:v>2.8583333333333329</c:v>
                </c:pt>
                <c:pt idx="18">
                  <c:v>2.7739999999999996</c:v>
                </c:pt>
                <c:pt idx="19">
                  <c:v>2.9380000000000002</c:v>
                </c:pt>
                <c:pt idx="20">
                  <c:v>3.3423333333333338</c:v>
                </c:pt>
                <c:pt idx="21">
                  <c:v>3.8489999999999998</c:v>
                </c:pt>
                <c:pt idx="22">
                  <c:v>3.6893333333333334</c:v>
                </c:pt>
                <c:pt idx="23">
                  <c:v>3.4250000000000003</c:v>
                </c:pt>
                <c:pt idx="24">
                  <c:v>3.6623333333333332</c:v>
                </c:pt>
                <c:pt idx="25">
                  <c:v>3.7816666666666667</c:v>
                </c:pt>
                <c:pt idx="26">
                  <c:v>3.7293333333333334</c:v>
                </c:pt>
                <c:pt idx="27">
                  <c:v>3.5713333333333335</c:v>
                </c:pt>
                <c:pt idx="28">
                  <c:v>3.6353333333333335</c:v>
                </c:pt>
                <c:pt idx="29">
                  <c:v>3.6673333333333331</c:v>
                </c:pt>
                <c:pt idx="30">
                  <c:v>3.6366666666666667</c:v>
                </c:pt>
                <c:pt idx="31">
                  <c:v>3.3663333333333334</c:v>
                </c:pt>
                <c:pt idx="32">
                  <c:v>3.4773333333333336</c:v>
                </c:pt>
                <c:pt idx="33">
                  <c:v>3.7503333333333333</c:v>
                </c:pt>
                <c:pt idx="34">
                  <c:v>3.5790000000000002</c:v>
                </c:pt>
                <c:pt idx="35">
                  <c:v>2.9613333333333336</c:v>
                </c:pt>
                <c:pt idx="36">
                  <c:v>2.3516666666666666</c:v>
                </c:pt>
                <c:pt idx="37">
                  <c:v>2.7473333333333336</c:v>
                </c:pt>
                <c:pt idx="38">
                  <c:v>2.6893333333333334</c:v>
                </c:pt>
                <c:pt idx="39">
                  <c:v>2.2636666666666669</c:v>
                </c:pt>
                <c:pt idx="40" formatCode="General">
                  <c:v>2</c:v>
                </c:pt>
                <c:pt idx="41">
                  <c:v>2.3513333333333333</c:v>
                </c:pt>
                <c:pt idx="42">
                  <c:v>2.3186666666666667</c:v>
                </c:pt>
                <c:pt idx="43">
                  <c:v>2.34</c:v>
                </c:pt>
                <c:pt idx="44" formatCode="General">
                  <c:v>2.4369999999999998</c:v>
                </c:pt>
                <c:pt idx="45" formatCode="General">
                  <c:v>2.4970000000000003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5B-41E1-81CC-1C48ED531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966272"/>
        <c:axId val="334033376"/>
      </c:lineChart>
      <c:catAx>
        <c:axId val="33374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3749056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374905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746736"/>
        <c:crosses val="autoZero"/>
        <c:crossBetween val="between"/>
        <c:minorUnit val="1"/>
      </c:valAx>
      <c:catAx>
        <c:axId val="333966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4033376"/>
        <c:crossesAt val="5.5"/>
        <c:auto val="0"/>
        <c:lblAlgn val="ctr"/>
        <c:lblOffset val="100"/>
        <c:noMultiLvlLbl val="0"/>
      </c:catAx>
      <c:valAx>
        <c:axId val="334033376"/>
        <c:scaling>
          <c:orientation val="minMax"/>
          <c:max val="4.5"/>
          <c:min val="1.5"/>
        </c:scaling>
        <c:delete val="0"/>
        <c:axPos val="r"/>
        <c:numFmt formatCode="&quot;$&quot;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966272"/>
        <c:crosses val="max"/>
        <c:crossBetween val="between"/>
        <c:majorUnit val="0.5"/>
      </c:valAx>
    </c:plotArea>
    <c:legend>
      <c:legendPos val="b"/>
      <c:layout>
        <c:manualLayout>
          <c:xMode val="edge"/>
          <c:yMode val="edge"/>
          <c:x val="0.36535552330318999"/>
          <c:y val="6.1104027052451403E-2"/>
          <c:w val="0.530880020197813"/>
          <c:h val="7.1243441008370795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951495858352196E-2"/>
          <c:y val="4.4584421621513201E-2"/>
          <c:w val="0.83805095442736"/>
          <c:h val="0.69902666785787204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Miles Driven (left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Sheet1!$B$2:$B$47</c:f>
              <c:numCache>
                <c:formatCode>#,##0</c:formatCode>
                <c:ptCount val="46"/>
                <c:pt idx="0">
                  <c:v>3003</c:v>
                </c:pt>
                <c:pt idx="1">
                  <c:v>3003</c:v>
                </c:pt>
                <c:pt idx="2">
                  <c:v>3003</c:v>
                </c:pt>
                <c:pt idx="3">
                  <c:v>3014</c:v>
                </c:pt>
                <c:pt idx="4">
                  <c:v>3016</c:v>
                </c:pt>
                <c:pt idx="5">
                  <c:v>3024</c:v>
                </c:pt>
                <c:pt idx="6">
                  <c:v>3034</c:v>
                </c:pt>
                <c:pt idx="7">
                  <c:v>3030</c:v>
                </c:pt>
                <c:pt idx="8">
                  <c:v>3023</c:v>
                </c:pt>
                <c:pt idx="9">
                  <c:v>3007</c:v>
                </c:pt>
                <c:pt idx="10">
                  <c:v>2986</c:v>
                </c:pt>
                <c:pt idx="11">
                  <c:v>2973</c:v>
                </c:pt>
                <c:pt idx="12">
                  <c:v>2961</c:v>
                </c:pt>
                <c:pt idx="13">
                  <c:v>2958</c:v>
                </c:pt>
                <c:pt idx="14">
                  <c:v>2961</c:v>
                </c:pt>
                <c:pt idx="15">
                  <c:v>2956</c:v>
                </c:pt>
                <c:pt idx="16">
                  <c:v>2948</c:v>
                </c:pt>
                <c:pt idx="17">
                  <c:v>2952</c:v>
                </c:pt>
                <c:pt idx="18">
                  <c:v>2960</c:v>
                </c:pt>
                <c:pt idx="19">
                  <c:v>2968</c:v>
                </c:pt>
                <c:pt idx="20">
                  <c:v>2972</c:v>
                </c:pt>
                <c:pt idx="21">
                  <c:v>2963</c:v>
                </c:pt>
                <c:pt idx="22">
                  <c:v>2952</c:v>
                </c:pt>
                <c:pt idx="23">
                  <c:v>2951</c:v>
                </c:pt>
                <c:pt idx="24">
                  <c:v>2963</c:v>
                </c:pt>
                <c:pt idx="25">
                  <c:v>2971</c:v>
                </c:pt>
                <c:pt idx="26">
                  <c:v>2971</c:v>
                </c:pt>
                <c:pt idx="27">
                  <c:v>2969</c:v>
                </c:pt>
                <c:pt idx="28">
                  <c:v>2965</c:v>
                </c:pt>
                <c:pt idx="29">
                  <c:v>2970</c:v>
                </c:pt>
                <c:pt idx="30">
                  <c:v>2982</c:v>
                </c:pt>
                <c:pt idx="31">
                  <c:v>2988</c:v>
                </c:pt>
                <c:pt idx="32">
                  <c:v>2983</c:v>
                </c:pt>
                <c:pt idx="33">
                  <c:v>2994</c:v>
                </c:pt>
                <c:pt idx="34">
                  <c:v>3006</c:v>
                </c:pt>
                <c:pt idx="35">
                  <c:v>3024</c:v>
                </c:pt>
                <c:pt idx="36">
                  <c:v>3039</c:v>
                </c:pt>
                <c:pt idx="37">
                  <c:v>3058</c:v>
                </c:pt>
                <c:pt idx="38">
                  <c:v>3076</c:v>
                </c:pt>
                <c:pt idx="39">
                  <c:v>3094</c:v>
                </c:pt>
                <c:pt idx="40">
                  <c:v>3121</c:v>
                </c:pt>
                <c:pt idx="41">
                  <c:v>3136</c:v>
                </c:pt>
                <c:pt idx="42">
                  <c:v>3152</c:v>
                </c:pt>
                <c:pt idx="43">
                  <c:v>3164</c:v>
                </c:pt>
                <c:pt idx="44">
                  <c:v>3176</c:v>
                </c:pt>
                <c:pt idx="45">
                  <c:v>3190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20-444E-BFAE-3BE8FB352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2433872"/>
        <c:axId val="334051216"/>
      </c:lineChart>
      <c:lineChart>
        <c:grouping val="standar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# Employed (right axis)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Sheet1!$A$2:$A$47</c:f>
              <c:strCache>
                <c:ptCount val="46"/>
                <c:pt idx="0">
                  <c:v>06:Q1</c:v>
                </c:pt>
                <c:pt idx="1">
                  <c:v>06:Q2</c:v>
                </c:pt>
                <c:pt idx="2">
                  <c:v>06:Q3</c:v>
                </c:pt>
                <c:pt idx="3">
                  <c:v>06:Q4</c:v>
                </c:pt>
                <c:pt idx="4">
                  <c:v>07:Q1</c:v>
                </c:pt>
                <c:pt idx="5">
                  <c:v>07:Q2</c:v>
                </c:pt>
                <c:pt idx="6">
                  <c:v>07:Q3</c:v>
                </c:pt>
                <c:pt idx="7">
                  <c:v>07:Q4</c:v>
                </c:pt>
                <c:pt idx="8">
                  <c:v>08:Q1</c:v>
                </c:pt>
                <c:pt idx="9">
                  <c:v>08:Q2</c:v>
                </c:pt>
                <c:pt idx="10">
                  <c:v>08:Q3</c:v>
                </c:pt>
                <c:pt idx="11">
                  <c:v>08:Q4</c:v>
                </c:pt>
                <c:pt idx="12">
                  <c:v>09:Q1</c:v>
                </c:pt>
                <c:pt idx="13">
                  <c:v>09:Q2</c:v>
                </c:pt>
                <c:pt idx="14">
                  <c:v>09:Q3</c:v>
                </c:pt>
                <c:pt idx="15">
                  <c:v>09:Q4</c:v>
                </c:pt>
                <c:pt idx="16">
                  <c:v>10:Q1</c:v>
                </c:pt>
                <c:pt idx="17">
                  <c:v>10:Q2</c:v>
                </c:pt>
                <c:pt idx="18">
                  <c:v>10:Q3</c:v>
                </c:pt>
                <c:pt idx="19">
                  <c:v>10:Q4</c:v>
                </c:pt>
                <c:pt idx="20">
                  <c:v>11:Q1</c:v>
                </c:pt>
                <c:pt idx="21">
                  <c:v>11:Q2</c:v>
                </c:pt>
                <c:pt idx="22">
                  <c:v>11:Q3</c:v>
                </c:pt>
                <c:pt idx="23">
                  <c:v>11:Q4</c:v>
                </c:pt>
                <c:pt idx="24">
                  <c:v>12:Q1</c:v>
                </c:pt>
                <c:pt idx="25">
                  <c:v>12:Q2</c:v>
                </c:pt>
                <c:pt idx="26">
                  <c:v>12:Q3</c:v>
                </c:pt>
                <c:pt idx="27">
                  <c:v>12:Q4</c:v>
                </c:pt>
                <c:pt idx="28">
                  <c:v>13:Q1</c:v>
                </c:pt>
                <c:pt idx="29">
                  <c:v>13:Q2</c:v>
                </c:pt>
                <c:pt idx="30">
                  <c:v>13:Q3</c:v>
                </c:pt>
                <c:pt idx="31">
                  <c:v>13:Q4</c:v>
                </c:pt>
                <c:pt idx="32">
                  <c:v>14:Q1</c:v>
                </c:pt>
                <c:pt idx="33">
                  <c:v>14:Q2</c:v>
                </c:pt>
                <c:pt idx="34">
                  <c:v>14:Q3</c:v>
                </c:pt>
                <c:pt idx="35">
                  <c:v>14:Q4</c:v>
                </c:pt>
                <c:pt idx="36">
                  <c:v>15:Q1</c:v>
                </c:pt>
                <c:pt idx="37">
                  <c:v>15:Q2</c:v>
                </c:pt>
                <c:pt idx="38">
                  <c:v>15:Q3</c:v>
                </c:pt>
                <c:pt idx="39">
                  <c:v>15:Q4</c:v>
                </c:pt>
                <c:pt idx="40">
                  <c:v>16:Q1</c:v>
                </c:pt>
                <c:pt idx="41">
                  <c:v>16:Q2</c:v>
                </c:pt>
                <c:pt idx="42">
                  <c:v>16:Q3</c:v>
                </c:pt>
                <c:pt idx="43">
                  <c:v>16:Q4</c:v>
                </c:pt>
                <c:pt idx="44">
                  <c:v>17:Q1</c:v>
                </c:pt>
                <c:pt idx="45">
                  <c:v>17:Q2</c:v>
                </c:pt>
              </c:strCache>
            </c:strRef>
          </c:cat>
          <c:val>
            <c:numRef>
              <c:f>Sheet1!$C$2:$C$47</c:f>
              <c:numCache>
                <c:formatCode>_(* #,##0.0_);_(* \(#,##0.0\);_(* "-"??_);_(@_)</c:formatCode>
                <c:ptCount val="46"/>
                <c:pt idx="0">
                  <c:v>136.04900000000001</c:v>
                </c:pt>
                <c:pt idx="1">
                  <c:v>136.33699999999999</c:v>
                </c:pt>
                <c:pt idx="2">
                  <c:v>136.88300000000001</c:v>
                </c:pt>
                <c:pt idx="3">
                  <c:v>137.26599999999999</c:v>
                </c:pt>
                <c:pt idx="4">
                  <c:v>137.785</c:v>
                </c:pt>
                <c:pt idx="5">
                  <c:v>138.08500000000001</c:v>
                </c:pt>
                <c:pt idx="6">
                  <c:v>138.11600000000001</c:v>
                </c:pt>
                <c:pt idx="7">
                  <c:v>138.41300000000001</c:v>
                </c:pt>
                <c:pt idx="8">
                  <c:v>138.268</c:v>
                </c:pt>
                <c:pt idx="9">
                  <c:v>137.708</c:v>
                </c:pt>
                <c:pt idx="10">
                  <c:v>136.78100000000001</c:v>
                </c:pt>
                <c:pt idx="11">
                  <c:v>134.84399999999999</c:v>
                </c:pt>
                <c:pt idx="12">
                  <c:v>132.52699999999999</c:v>
                </c:pt>
                <c:pt idx="13">
                  <c:v>131.02000000000001</c:v>
                </c:pt>
                <c:pt idx="14">
                  <c:v>130.26</c:v>
                </c:pt>
                <c:pt idx="15">
                  <c:v>129.774</c:v>
                </c:pt>
                <c:pt idx="16">
                  <c:v>129.89599999999999</c:v>
                </c:pt>
                <c:pt idx="17">
                  <c:v>130.52799999999999</c:v>
                </c:pt>
                <c:pt idx="18">
                  <c:v>130.37200000000001</c:v>
                </c:pt>
                <c:pt idx="19">
                  <c:v>130.84</c:v>
                </c:pt>
                <c:pt idx="20">
                  <c:v>131.29499999999999</c:v>
                </c:pt>
                <c:pt idx="21">
                  <c:v>131.94900000000001</c:v>
                </c:pt>
                <c:pt idx="22">
                  <c:v>132.37200000000001</c:v>
                </c:pt>
                <c:pt idx="23">
                  <c:v>132.92699999999999</c:v>
                </c:pt>
                <c:pt idx="24">
                  <c:v>133.761</c:v>
                </c:pt>
                <c:pt idx="25">
                  <c:v>134.03800000000001</c:v>
                </c:pt>
                <c:pt idx="26">
                  <c:v>134.55199999999999</c:v>
                </c:pt>
                <c:pt idx="27">
                  <c:v>135.07599999999999</c:v>
                </c:pt>
                <c:pt idx="28">
                  <c:v>135.71199999999999</c:v>
                </c:pt>
                <c:pt idx="29">
                  <c:v>136.268</c:v>
                </c:pt>
                <c:pt idx="30">
                  <c:v>136.86199999999999</c:v>
                </c:pt>
                <c:pt idx="31">
                  <c:v>137.387</c:v>
                </c:pt>
                <c:pt idx="32">
                  <c:v>138.01400000000001</c:v>
                </c:pt>
                <c:pt idx="33">
                  <c:v>138.84299999999999</c:v>
                </c:pt>
                <c:pt idx="34">
                  <c:v>139.57900000000001</c:v>
                </c:pt>
                <c:pt idx="35">
                  <c:v>140.40199999999999</c:v>
                </c:pt>
                <c:pt idx="36">
                  <c:v>140.97200000000001</c:v>
                </c:pt>
                <c:pt idx="37">
                  <c:v>141.72399999999999</c:v>
                </c:pt>
                <c:pt idx="38">
                  <c:v>142.30000000000001</c:v>
                </c:pt>
                <c:pt idx="39">
                  <c:v>143.14599999999999</c:v>
                </c:pt>
                <c:pt idx="40">
                  <c:v>143.69999999999999</c:v>
                </c:pt>
                <c:pt idx="41">
                  <c:v>144.19999999999999</c:v>
                </c:pt>
                <c:pt idx="42">
                  <c:v>144.9</c:v>
                </c:pt>
                <c:pt idx="43">
                  <c:v>145.303</c:v>
                </c:pt>
                <c:pt idx="44">
                  <c:v>145.80000000000001</c:v>
                </c:pt>
                <c:pt idx="45">
                  <c:v>146.4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20-444E-BFAE-3BE8FB352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3448656"/>
        <c:axId val="333450976"/>
      </c:lineChart>
      <c:catAx>
        <c:axId val="40243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34051216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33405121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402433872"/>
        <c:crosses val="autoZero"/>
        <c:crossBetween val="between"/>
        <c:minorUnit val="1"/>
      </c:valAx>
      <c:catAx>
        <c:axId val="333448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3450976"/>
        <c:crossesAt val="5.5"/>
        <c:auto val="0"/>
        <c:lblAlgn val="ctr"/>
        <c:lblOffset val="100"/>
        <c:noMultiLvlLbl val="0"/>
      </c:catAx>
      <c:valAx>
        <c:axId val="333450976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3344865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36951806992360414"/>
          <c:y val="1.5597775377319682E-2"/>
          <c:w val="0.52867401623895505"/>
          <c:h val="9.247969179009890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0.55843</cdr:x>
      <cdr:y>0.11304</cdr:y>
    </cdr:from>
    <cdr:to>
      <cdr:x>0.93802</cdr:x>
      <cdr:y>0.39125</cdr:y>
    </cdr:to>
    <cdr:grpSp>
      <cdr:nvGrpSpPr>
        <cdr:cNvPr id="2" name="Group 1">
          <a:extLst xmlns:a="http://schemas.openxmlformats.org/drawingml/2006/main">
            <a:ext uri="{FF2B5EF4-FFF2-40B4-BE49-F238E27FC236}">
              <a16:creationId xmlns:a16="http://schemas.microsoft.com/office/drawing/2014/main" id="{3BF7BA5C-C940-4482-9A73-EDCC3AD05BB8}"/>
            </a:ext>
          </a:extLst>
        </cdr:cNvPr>
        <cdr:cNvGrpSpPr/>
      </cdr:nvGrpSpPr>
      <cdr:grpSpPr>
        <a:xfrm xmlns:a="http://schemas.openxmlformats.org/drawingml/2006/main">
          <a:off x="2316444" y="423684"/>
          <a:ext cx="1574591" cy="1042755"/>
          <a:chOff x="501324" y="1020059"/>
          <a:chExt cx="3325809" cy="1042748"/>
        </a:xfrm>
      </cdr:grpSpPr>
      <cdr:sp macro="" textlink="">
        <cdr:nvSpPr>
          <cdr:cNvPr id="3" name="AutoShape 5"/>
          <cdr:cNvSpPr>
            <a:spLocks xmlns:a="http://schemas.openxmlformats.org/drawingml/2006/main" noChangeArrowheads="1"/>
          </cdr:cNvSpPr>
        </cdr:nvSpPr>
        <cdr:spPr bwMode="gray">
          <a:xfrm xmlns:a="http://schemas.openxmlformats.org/drawingml/2006/main">
            <a:off x="501324" y="1020059"/>
            <a:ext cx="3325809" cy="347563"/>
          </a:xfrm>
          <a:prstGeom xmlns:a="http://schemas.openxmlformats.org/drawingml/2006/main" prst="rect">
            <a:avLst/>
          </a:prstGeom>
          <a:solidFill xmlns:a="http://schemas.openxmlformats.org/drawingml/2006/main">
            <a:schemeClr val="accent2"/>
          </a:solidFill>
          <a:ln xmlns:a="http://schemas.openxmlformats.org/drawingml/2006/main" w="28575" algn="ctr">
            <a:noFill/>
            <a:miter lim="800000"/>
            <a:headEnd/>
            <a:tailEnd/>
          </a:ln>
        </cdr:spPr>
        <cdr:txBody>
          <a:bodyPr xmlns:a="http://schemas.openxmlformats.org/drawingml/2006/main" lIns="45720" tIns="0" rIns="45720" bIns="0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. . .Typing More</a:t>
            </a:r>
          </a:p>
        </cdr:txBody>
      </cdr:sp>
      <cdr:cxnSp macro="">
        <cdr:nvCxnSpPr>
          <cdr:cNvPr id="4" name="Straight Arrow Connector 3">
            <a:extLst xmlns:a="http://schemas.openxmlformats.org/drawingml/2006/main">
              <a:ext uri="{FF2B5EF4-FFF2-40B4-BE49-F238E27FC236}">
                <a16:creationId xmlns:a16="http://schemas.microsoft.com/office/drawing/2014/main" id="{9CF68A2B-9279-46A1-B0A3-7590F75FB6A8}"/>
              </a:ext>
            </a:extLst>
          </cdr:cNvPr>
          <cdr:cNvCxnSpPr/>
        </cdr:nvCxnSpPr>
        <cdr:spPr bwMode="gray">
          <a:xfrm xmlns:a="http://schemas.openxmlformats.org/drawingml/2006/main">
            <a:off x="799621" y="1367622"/>
            <a:ext cx="0" cy="695185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accent2"/>
            </a:solidFill>
            <a:tailEnd type="oval" w="med" len="med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0.86642</cdr:x>
      <cdr:y>0.18694</cdr:y>
    </cdr:from>
    <cdr:to>
      <cdr:x>0.86844</cdr:x>
      <cdr:y>0.40405</cdr:y>
    </cdr:to>
    <cdr:cxnSp macro="">
      <cdr:nvCxnSpPr>
        <cdr:cNvPr id="8" name="Straight Arrow Connector 7">
          <a:extLst xmlns:a="http://schemas.openxmlformats.org/drawingml/2006/main">
            <a:ext uri="{FF2B5EF4-FFF2-40B4-BE49-F238E27FC236}">
              <a16:creationId xmlns:a16="http://schemas.microsoft.com/office/drawing/2014/main" id="{60CA46F4-DEC6-4169-81C1-58728F447473}"/>
            </a:ext>
          </a:extLst>
        </cdr:cNvPr>
        <cdr:cNvCxnSpPr/>
      </cdr:nvCxnSpPr>
      <cdr:spPr bwMode="gray">
        <a:xfrm xmlns:a="http://schemas.openxmlformats.org/drawingml/2006/main">
          <a:off x="3594027" y="700685"/>
          <a:ext cx="8389" cy="8137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2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0.01396</cdr:y>
    </cdr:from>
    <cdr:to>
      <cdr:x>1</cdr:x>
      <cdr:y>0.11987</cdr:y>
    </cdr:to>
    <cdr:sp macro="" textlink="">
      <cdr:nvSpPr>
        <cdr:cNvPr id="10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-357188" y="523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SzPct val="77000"/>
            <a:buFont typeface="Wingdings 3" panose="05040102010807070707" pitchFamily="18" charset="2"/>
            <a:buNone/>
            <a:defRPr lang="en-US" sz="2200" b="0" kern="1200" smtClean="0">
              <a:solidFill>
                <a:srgbClr val="072C44"/>
              </a:solidFill>
              <a:latin typeface="+mj-lt"/>
              <a:ea typeface="+mn-ea"/>
              <a:cs typeface="+mn-cs"/>
            </a:defRPr>
          </a:lvl1pPr>
          <a:lvl2pPr marL="566928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anose="05000000000000000000" pitchFamily="2" charset="2"/>
            <a:buChar char="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2pPr>
          <a:lvl3pPr marL="914400" indent="-22860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–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3pPr>
          <a:lvl4pPr marL="1252728" indent="-21945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Wingdings" pitchFamily="2" charset="2"/>
            <a:buChar char="§"/>
            <a:defRPr lang="en-US" sz="2200" b="1" kern="120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4pPr>
          <a:lvl5pPr marL="1481328" indent="-173736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rgbClr val="337DBE"/>
            </a:buClr>
            <a:buFont typeface="Arial" pitchFamily="34" charset="0"/>
            <a:buChar char="»"/>
            <a:defRPr lang="en-US" sz="2200" b="1" kern="1200" dirty="0" smtClean="0">
              <a:solidFill>
                <a:schemeClr val="tx1"/>
              </a:solidFill>
              <a:latin typeface="Arial Narrow" pitchFamily="34" charset="0"/>
              <a:ea typeface="+mn-ea"/>
              <a:cs typeface="+mn-cs"/>
            </a:defRPr>
          </a:lvl5pPr>
          <a:lvl6pPr marL="25146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718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290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886200" indent="-228600" algn="l" defTabSz="914400" rtl="0" eaLnBrk="1" latinLnBrk="0" hangingPunct="1">
            <a:spcBef>
              <a:spcPct val="20000"/>
            </a:spcBef>
            <a:buFont typeface="Arial" pitchFamily="34" charset="0"/>
            <a:buChar char="•"/>
            <a:defRPr sz="20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Drivers Who . 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0.00076</cdr:x>
      <cdr:y>0.02752</cdr:y>
    </cdr:from>
    <cdr:to>
      <cdr:x>1</cdr:x>
      <cdr:y>0.13342</cdr:y>
    </cdr:to>
    <cdr:sp macro="" textlink="">
      <cdr:nvSpPr>
        <cdr:cNvPr id="2" name="Text Placeholder 8"/>
        <cdr:cNvSpPr>
          <a:spLocks xmlns:a="http://schemas.openxmlformats.org/drawingml/2006/main" noGrp="1"/>
        </cdr:cNvSpPr>
      </cdr:nvSpPr>
      <cdr:spPr bwMode="gray">
        <a:xfrm xmlns:a="http://schemas.openxmlformats.org/drawingml/2006/main">
          <a:off x="50800" y="103133"/>
          <a:ext cx="4148137" cy="39694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lIns="91440" tIns="45720" rIns="91440" bIns="45720" rtlCol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>
              <a:solidFill>
                <a:schemeClr val="tx1"/>
              </a:solidFill>
            </a:rPr>
            <a:t>Percentage of Crashes Involving Distraction</a:t>
          </a:r>
        </a:p>
      </cdr:txBody>
    </cdr:sp>
  </cdr:relSizeAnchor>
  <cdr:relSizeAnchor xmlns:cdr="http://schemas.openxmlformats.org/drawingml/2006/chartDrawing">
    <cdr:from>
      <cdr:x>1</cdr:x>
      <cdr:y>0.98989</cdr:y>
    </cdr:from>
    <cdr:to>
      <cdr:x>1</cdr:x>
      <cdr:y>1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9A9E014E-14D3-4421-81CB-36B6992DBEE9}"/>
            </a:ext>
          </a:extLst>
        </cdr:cNvPr>
        <cdr:cNvCxnSpPr/>
      </cdr:nvCxnSpPr>
      <cdr:spPr bwMode="gray">
        <a:xfrm xmlns:a="http://schemas.openxmlformats.org/drawingml/2006/main">
          <a:off x="7203906" y="6546252"/>
          <a:ext cx="0" cy="3788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/>
          </a:solidFill>
          <a:tailEnd type="oval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0.27709</cdr:y>
    </cdr:from>
    <cdr:to>
      <cdr:x>0.83077</cdr:x>
      <cdr:y>0.33737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6539344" y="1259189"/>
          <a:ext cx="1886919" cy="27391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Bef>
              <a:spcPts val="1200"/>
            </a:spcBef>
            <a:buClr>
              <a:srgbClr val="337DBE"/>
            </a:buClr>
            <a:buSzPct val="77000"/>
          </a:pPr>
          <a:r>
            <a:rPr lang="en-US" sz="1400" dirty="0">
              <a:latin typeface="+mj-lt"/>
            </a:rPr>
            <a:t>Percent</a:t>
          </a:r>
        </a:p>
      </cdr:txBody>
    </cdr:sp>
  </cdr:relSizeAnchor>
  <cdr:relSizeAnchor xmlns:cdr="http://schemas.openxmlformats.org/drawingml/2006/chartDrawing">
    <cdr:from>
      <cdr:x>0.03915</cdr:x>
      <cdr:y>0.94415</cdr:y>
    </cdr:from>
    <cdr:to>
      <cdr:x>0.90037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3128" y="4290489"/>
          <a:ext cx="1828800" cy="25380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no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Bef>
              <a:spcPts val="1200"/>
            </a:spcBef>
            <a:buClr>
              <a:srgbClr val="337DBE"/>
            </a:buClr>
            <a:buSzPct val="77000"/>
          </a:pPr>
          <a:r>
            <a:rPr lang="en-US" dirty="0"/>
            <a:t>* Vs. Neighboring States.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100"/>
              <a:t>11/9/2017</a:t>
            </a:fld>
            <a:endParaRPr lang="en-US" sz="1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100"/>
              <a:t>‹#›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325438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9014374"/>
            <a:ext cx="7008778" cy="28041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701040" y="3670141"/>
            <a:ext cx="5608320" cy="522922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55738" y="330200"/>
            <a:ext cx="4254500" cy="3190875"/>
          </a:xfrm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090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72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20CA858-4905-4589-807E-FFF168BC79F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recently the problem has been claim severity rather than frequency.</a:t>
            </a:r>
          </a:p>
          <a:p>
            <a:r>
              <a:rPr lang="en-US" dirty="0"/>
              <a:t>Fatalities in H117 fell 1 percent, to 18,680. They remain 8% </a:t>
            </a:r>
            <a:r>
              <a:rPr lang="en-US"/>
              <a:t>higher than in 2015.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45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467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446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35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68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418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21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</a:t>
            </a:r>
            <a:r>
              <a:rPr lang="en-US" baseline="0" dirty="0"/>
              <a:t> http://www.nsc.org/NewsDocuments/2017/12-month-estimates.pdf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656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4" y="9044544"/>
            <a:ext cx="704850" cy="25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9" tIns="46561" rIns="45949" bIns="46561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24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64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988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were 9 referenda on marijuana legalization. Only one failed – recreational use in Arizona.</a:t>
            </a:r>
          </a:p>
          <a:p>
            <a:r>
              <a:rPr lang="en-US" dirty="0"/>
              <a:t>Six states</a:t>
            </a:r>
            <a:r>
              <a:rPr lang="en-US" baseline="0" dirty="0"/>
              <a:t> require use of medical marijuana in WC claims – CT, ME, MA, MN, NJ, NM</a:t>
            </a:r>
          </a:p>
          <a:p>
            <a:r>
              <a:rPr lang="en-US" baseline="0" dirty="0"/>
              <a:t>Six states forbid use of medical marijuana in WC claims – AZ, CO, MI, MT, OR, VT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illegal to use the banking system to purchase marijuana. So an insurer can’t write a check against to pay for the drug. They use cash.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Trump OK with med mare. Sessions, not so much. We wind up with one more conflict, Trump vs.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 Cabinet.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17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61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7" name="Notes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34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amount of claim costs per vehicle insured - known as loss costs in the industry - is the primary cost in auto insurance rates. Those have been rising across all major coverages.</a:t>
            </a:r>
          </a:p>
        </p:txBody>
      </p:sp>
    </p:spTree>
    <p:extLst>
      <p:ext uri="{BB962C8B-B14F-4D97-AF65-F5344CB8AC3E}">
        <p14:creationId xmlns:p14="http://schemas.microsoft.com/office/powerpoint/2010/main" val="1484136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956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FAE48C8-4C0E-4121-B49D-8A4ED1444B0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28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19FAB8-142E-403B-B3AE-978E23B827A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1412875" y="325438"/>
            <a:ext cx="4184650" cy="3138487"/>
          </a:xfrm>
        </p:spPr>
      </p:sp>
      <p:sp>
        <p:nvSpPr>
          <p:cNvPr id="4" name="Notes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21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82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mailto:jamesl@iii.or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wa.dot.gov/policyinformation/travel_monitoring/tvt.cf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8.xml"/><Relationship Id="rId4" Type="http://schemas.openxmlformats.org/officeDocument/2006/relationships/hyperlink" Target="https://www.eia.gov/dnav/pet/hist_xls/EMM_EPM0_PTE_NUS_DPGm.xl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policyinformation/travel_monitoring/tvt.cf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9.xml"/><Relationship Id="rId4" Type="http://schemas.openxmlformats.org/officeDocument/2006/relationships/hyperlink" Target="https://fred.stlouisfed.org/series/PAYEM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series/CPIMEDS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Rising Auto Costs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Casualty Actuarial Society Annual Meeting</a:t>
            </a:r>
          </a:p>
          <a:p>
            <a:r>
              <a:rPr lang="en-US" dirty="0"/>
              <a:t>November 7, 2017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James Lynch, FCAS MAAA, Chief Actuary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212.346.5533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sym typeface="Symbol" panose="05050102010706020507" pitchFamily="18" charset="2"/>
                <a:hlinkClick r:id="rId4"/>
              </a:rPr>
              <a:t>j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  <a:hlinkClick r:id="rId4"/>
              </a:rPr>
              <a:t>amesl@iii.org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153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What’s Driving These Trends?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Frequency; Severity; Distraction?</a:t>
            </a:r>
          </a:p>
        </p:txBody>
      </p:sp>
    </p:spTree>
    <p:extLst>
      <p:ext uri="{BB962C8B-B14F-4D97-AF65-F5344CB8AC3E}">
        <p14:creationId xmlns:p14="http://schemas.microsoft.com/office/powerpoint/2010/main" val="298796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Puzz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7440" y="1488441"/>
            <a:ext cx="4389120" cy="4389120"/>
          </a:xfrm>
          <a:prstGeom prst="rect">
            <a:avLst/>
          </a:prstGeom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116" y="232327"/>
            <a:ext cx="8458200" cy="950976"/>
          </a:xfrm>
        </p:spPr>
        <p:txBody>
          <a:bodyPr/>
          <a:lstStyle/>
          <a:p>
            <a:r>
              <a:rPr lang="en-US" dirty="0"/>
              <a:t>Road Safety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Source: </a:t>
            </a:r>
            <a:r>
              <a:rPr lang="en-US" dirty="0"/>
              <a:t>Insurance Information Institute research.</a:t>
            </a:r>
          </a:p>
        </p:txBody>
      </p:sp>
      <p:sp>
        <p:nvSpPr>
          <p:cNvPr id="1036" name="Text Box 7"/>
          <p:cNvSpPr txBox="1">
            <a:spLocks noChangeArrowheads="1"/>
          </p:cNvSpPr>
          <p:nvPr/>
        </p:nvSpPr>
        <p:spPr bwMode="gray">
          <a:xfrm>
            <a:off x="5206549" y="2683475"/>
            <a:ext cx="1297707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Distracted driving</a:t>
            </a:r>
          </a:p>
        </p:txBody>
      </p:sp>
      <p:sp>
        <p:nvSpPr>
          <p:cNvPr id="1037" name="Text Box 7"/>
          <p:cNvSpPr txBox="1">
            <a:spLocks noChangeArrowheads="1"/>
          </p:cNvSpPr>
          <p:nvPr/>
        </p:nvSpPr>
        <p:spPr bwMode="gray">
          <a:xfrm>
            <a:off x="5250031" y="4430328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Faster driving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gray">
          <a:xfrm>
            <a:off x="3049138" y="2210150"/>
            <a:ext cx="1640788" cy="559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Economic </a:t>
            </a:r>
            <a:br>
              <a:rPr lang="en-US" sz="1600" b="1" dirty="0">
                <a:solidFill>
                  <a:schemeClr val="bg1"/>
                </a:solidFill>
              </a:rPr>
            </a:br>
            <a:r>
              <a:rPr lang="en-US" sz="1600" b="1" dirty="0">
                <a:solidFill>
                  <a:schemeClr val="bg1"/>
                </a:solidFill>
              </a:rPr>
              <a:t>well-being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gray">
          <a:xfrm>
            <a:off x="3901095" y="5301229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Legalized marijuana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gray">
          <a:xfrm>
            <a:off x="2472583" y="3979885"/>
            <a:ext cx="1257508" cy="55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b="1" dirty="0">
                <a:solidFill>
                  <a:schemeClr val="bg1"/>
                </a:solidFill>
              </a:rPr>
              <a:t>Expensive auto parts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4231" y="4715887"/>
            <a:ext cx="548640" cy="5974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0827" y="1603083"/>
            <a:ext cx="597408" cy="597408"/>
          </a:xfrm>
          <a:prstGeom prst="rect">
            <a:avLst/>
          </a:prstGeom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gray">
          <a:xfrm>
            <a:off x="915148" y="3554731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Safety Devices Can Be Expensive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gray">
          <a:xfrm>
            <a:off x="1596639" y="1414840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Better Economy = More Drivers = More Accidents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gray">
          <a:xfrm>
            <a:off x="6094863" y="1422805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18 Percent of Injury Crashes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gray">
          <a:xfrm>
            <a:off x="6453531" y="3761809"/>
            <a:ext cx="1452499" cy="942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Speed</a:t>
            </a:r>
          </a:p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Still</a:t>
            </a:r>
          </a:p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Kills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gray">
          <a:xfrm>
            <a:off x="3897966" y="6011933"/>
            <a:ext cx="1452499" cy="49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ts val="300"/>
              </a:spcBef>
              <a:buSzPct val="90000"/>
            </a:pPr>
            <a:r>
              <a:rPr lang="en-US" sz="1600" dirty="0"/>
              <a:t>It’s Not Funny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7933" y="3310443"/>
            <a:ext cx="749808" cy="7132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8601" y="1846843"/>
            <a:ext cx="865675" cy="8656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1903" y="3875592"/>
            <a:ext cx="896112" cy="554736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4225243" y="2936910"/>
            <a:ext cx="693515" cy="704631"/>
            <a:chOff x="4059002" y="2863022"/>
            <a:chExt cx="892650" cy="906957"/>
          </a:xfrm>
        </p:grpSpPr>
        <p:sp>
          <p:nvSpPr>
            <p:cNvPr id="6" name="Rectangle 5"/>
            <p:cNvSpPr/>
            <p:nvPr/>
          </p:nvSpPr>
          <p:spPr>
            <a:xfrm>
              <a:off x="4195422" y="3316656"/>
              <a:ext cx="619810" cy="45332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</a:pPr>
              <a:endParaRPr lang="en-US" sz="2000" b="1" dirty="0" err="1">
                <a:solidFill>
                  <a:schemeClr val="bg1"/>
                </a:solidFill>
              </a:endParaRPr>
            </a:p>
          </p:txBody>
        </p:sp>
        <p:sp>
          <p:nvSpPr>
            <p:cNvPr id="8" name="Triangle 7"/>
            <p:cNvSpPr/>
            <p:nvPr/>
          </p:nvSpPr>
          <p:spPr>
            <a:xfrm>
              <a:off x="4059002" y="2863022"/>
              <a:ext cx="892650" cy="514200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90000"/>
                </a:lnSpc>
              </a:pPr>
              <a:endParaRPr lang="en-US" sz="2000" b="1" dirty="0" err="1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 Box 12"/>
          <p:cNvSpPr txBox="1">
            <a:spLocks noChangeArrowheads="1"/>
          </p:cNvSpPr>
          <p:nvPr/>
        </p:nvSpPr>
        <p:spPr bwMode="gray">
          <a:xfrm>
            <a:off x="3929795" y="3760243"/>
            <a:ext cx="1270000" cy="51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noAutofit/>
          </a:bodyPr>
          <a:lstStyle/>
          <a:p>
            <a:pPr algn="ctr" eaLnBrk="0" hangingPunct="0">
              <a:lnSpc>
                <a:spcPct val="80000"/>
              </a:lnSpc>
              <a:buSzPct val="90000"/>
              <a:buFont typeface="Wingdings" pitchFamily="2" charset="2"/>
              <a:buNone/>
            </a:pPr>
            <a:r>
              <a:rPr lang="en-US" sz="2000" dirty="0"/>
              <a:t>Why rates go up</a:t>
            </a:r>
          </a:p>
        </p:txBody>
      </p:sp>
    </p:spTree>
    <p:extLst>
      <p:ext uri="{BB962C8B-B14F-4D97-AF65-F5344CB8AC3E}">
        <p14:creationId xmlns:p14="http://schemas.microsoft.com/office/powerpoint/2010/main" val="5037586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  <p:bldP spid="1037" grpId="0"/>
      <p:bldP spid="13" grpId="0"/>
      <p:bldP spid="11" grpId="0"/>
      <p:bldP spid="14" grpId="0"/>
      <p:bldP spid="17" grpId="0"/>
      <p:bldP spid="18" grpId="0"/>
      <p:bldP spid="20" grpId="0"/>
      <p:bldP spid="21" grpId="0"/>
      <p:bldP spid="22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America is Driving More Again: 2000-2017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270640" y="1265423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Percent Change, Miles Driven*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133856" y="6179670"/>
            <a:ext cx="7680960" cy="5301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*Moving 12-month total vs. prior year through March. </a:t>
            </a:r>
            <a:br>
              <a:rPr lang="en-US" dirty="0"/>
            </a:br>
            <a:r>
              <a:rPr lang="en-US" dirty="0"/>
              <a:t>Sources: </a:t>
            </a:r>
            <a:r>
              <a:rPr lang="en-US" dirty="0">
                <a:hlinkClick r:id="rId3"/>
              </a:rPr>
              <a:t>Federal Highway Administration</a:t>
            </a:r>
            <a:r>
              <a:rPr lang="en-US" dirty="0"/>
              <a:t>; Insurance Information Institute.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5987882"/>
              </p:ext>
            </p:extLst>
          </p:nvPr>
        </p:nvGraphicFramePr>
        <p:xfrm>
          <a:off x="347450" y="1470346"/>
          <a:ext cx="8253277" cy="391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7228291" y="3493172"/>
            <a:ext cx="1203750" cy="964948"/>
            <a:chOff x="7470937" y="689217"/>
            <a:chExt cx="1203750" cy="964948"/>
          </a:xfrm>
        </p:grpSpPr>
        <p:sp>
          <p:nvSpPr>
            <p:cNvPr id="24" name="AutoShape 5"/>
            <p:cNvSpPr>
              <a:spLocks noChangeArrowheads="1"/>
            </p:cNvSpPr>
            <p:nvPr/>
          </p:nvSpPr>
          <p:spPr bwMode="gray">
            <a:xfrm>
              <a:off x="7470937" y="1116495"/>
              <a:ext cx="1203750" cy="537670"/>
            </a:xfrm>
            <a:prstGeom prst="rect">
              <a:avLst/>
            </a:prstGeom>
            <a:solidFill>
              <a:schemeClr val="accent2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Fastest Growth in More Than a Decade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gray">
            <a:xfrm flipH="1" flipV="1">
              <a:off x="8057718" y="689217"/>
              <a:ext cx="3096" cy="40983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Placeholder 4"/>
          <p:cNvSpPr txBox="1">
            <a:spLocks/>
          </p:cNvSpPr>
          <p:nvPr/>
        </p:nvSpPr>
        <p:spPr bwMode="gray">
          <a:xfrm>
            <a:off x="433975" y="5303690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Tremendous Growth In Miles Driven. The More People Drive, The More Frequently They Get Into Accidents.</a:t>
            </a:r>
          </a:p>
        </p:txBody>
      </p:sp>
    </p:spTree>
    <p:extLst>
      <p:ext uri="{BB962C8B-B14F-4D97-AF65-F5344CB8AC3E}">
        <p14:creationId xmlns:p14="http://schemas.microsoft.com/office/powerpoint/2010/main" val="390010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Miles Driven =&gt; More Collisions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Rolling four-quarter average frequency from Fast Track Monitoring System;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More Miles People Drive, the More Likely They are to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Get in an Accident,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414214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401875" y="1585667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419686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People Driving More Miles?</a:t>
            </a:r>
            <a:br>
              <a:rPr lang="en-US" altLang="en-US" dirty="0"/>
            </a:br>
            <a:r>
              <a:rPr lang="en-US" altLang="en-US" dirty="0"/>
              <a:t>Cheap Gas?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</a:t>
            </a:r>
            <a:r>
              <a:rPr lang="en-US" dirty="0">
                <a:hlinkClick r:id="rId4"/>
              </a:rPr>
              <a:t>Energy Information Administration </a:t>
            </a:r>
            <a:r>
              <a:rPr lang="en-US" dirty="0"/>
              <a:t>(All Grades All Formulations Retail Gas Prices);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Gas Prices Don’t Seem Correlated With Miles Driven.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005105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Average Price Per Gallon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410583" y="1585667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276336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Are People Driving More Miles?</a:t>
            </a:r>
            <a:br>
              <a:rPr lang="en-US" altLang="en-US" dirty="0"/>
            </a:br>
            <a:r>
              <a:rPr lang="en-US" altLang="en-US" dirty="0"/>
              <a:t>Jobs?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Billions of Miles Driven in Prior Year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</a:t>
            </a:r>
            <a:r>
              <a:rPr lang="en-US" dirty="0">
                <a:hlinkClick r:id="rId3" tooltip="http://www.fhwa.dot.gov/policyinformation/travel_monitoring/tvt.cfm"/>
              </a:rPr>
              <a:t>Federal Highway Administration</a:t>
            </a:r>
            <a:r>
              <a:rPr lang="en-US" dirty="0"/>
              <a:t>; Seasonally Adjusted Employed from Bureau of Labor Statistics via </a:t>
            </a:r>
            <a:r>
              <a:rPr lang="en-US" dirty="0">
                <a:hlinkClick r:id="rId4"/>
              </a:rPr>
              <a:t>FRED</a:t>
            </a:r>
            <a:r>
              <a:rPr lang="en-US" dirty="0"/>
              <a:t>; Insurance Institute for Highway Safety;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People Drive to and from Work and Drive to Entertainment. </a:t>
            </a:r>
          </a:p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Out of Work, They Curtail Their Movement.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423808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456785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Millions Employed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361459" y="1585667"/>
            <a:ext cx="1036935" cy="3610127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60474" y="7541971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92608" indent="-292608">
              <a:lnSpc>
                <a:spcPct val="90000"/>
              </a:lnSpc>
              <a:spcBef>
                <a:spcPts val="1200"/>
              </a:spcBef>
              <a:buClr>
                <a:srgbClr val="337DBE"/>
              </a:buClr>
              <a:buSzPct val="77000"/>
              <a:buFont typeface="Wingdings 3" panose="05040102010807070707" pitchFamily="18" charset="2"/>
              <a:buChar char="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295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People Working and Driving</a:t>
            </a:r>
            <a:br>
              <a:rPr lang="en-US" altLang="en-US" dirty="0"/>
            </a:br>
            <a:r>
              <a:rPr lang="en-US" altLang="en-US" dirty="0"/>
              <a:t>=&gt; More Collisions, 2006-2017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3485689" cy="396947"/>
          </a:xfrm>
        </p:spPr>
        <p:txBody>
          <a:bodyPr/>
          <a:lstStyle/>
          <a:p>
            <a:r>
              <a:rPr lang="en-US" sz="1400" dirty="0">
                <a:solidFill>
                  <a:schemeClr val="accent2"/>
                </a:solidFill>
              </a:rPr>
              <a:t>Number Employed, Millions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Rolling four-quarter average frequency from Fast Track Monitoring System; Insurance Information Institute.</a:t>
            </a:r>
          </a:p>
        </p:txBody>
      </p:sp>
      <p:sp>
        <p:nvSpPr>
          <p:cNvPr id="21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When People are Out of Work, They Drive Less. When They Get Jobs,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They Drive to Work, Helping Drive Claim Frequency Higher.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791763"/>
              </p:ext>
            </p:extLst>
          </p:nvPr>
        </p:nvGraphicFramePr>
        <p:xfrm>
          <a:off x="418249" y="1393825"/>
          <a:ext cx="8301889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Placeholder 9"/>
          <p:cNvSpPr txBox="1">
            <a:spLocks/>
          </p:cNvSpPr>
          <p:nvPr/>
        </p:nvSpPr>
        <p:spPr bwMode="gray">
          <a:xfrm>
            <a:off x="4586868" y="1188720"/>
            <a:ext cx="4223876" cy="39694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noAutofit/>
          </a:bodyPr>
          <a:lstStyle>
            <a:lvl1pPr mar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SzPct val="77000"/>
              <a:buFont typeface="Wingdings 3" panose="05040102010807070707" pitchFamily="18" charset="2"/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marL="566928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anose="05000000000000000000" pitchFamily="2" charset="2"/>
              <a:buChar char="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–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252728" indent="-21945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Wingdings" pitchFamily="2" charset="2"/>
              <a:buChar char="§"/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481328" indent="-173736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337DBE"/>
              </a:buClr>
              <a:buFont typeface="Arial" pitchFamily="34" charset="0"/>
              <a:buChar char="»"/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rgbClr val="2F72AD"/>
                </a:solidFill>
              </a:rPr>
              <a:t>Overall Collision Claims Per 100 Insured Vehicles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grayWhite">
          <a:xfrm>
            <a:off x="2288939" y="1585667"/>
            <a:ext cx="1036935" cy="3571723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t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 dirty="0"/>
              <a:t>Recession</a:t>
            </a:r>
          </a:p>
        </p:txBody>
      </p:sp>
    </p:spTree>
    <p:extLst>
      <p:ext uri="{BB962C8B-B14F-4D97-AF65-F5344CB8AC3E}">
        <p14:creationId xmlns:p14="http://schemas.microsoft.com/office/powerpoint/2010/main" val="337620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Gas Prices, Employment on</a:t>
            </a:r>
            <a:br>
              <a:rPr lang="en-US" dirty="0"/>
            </a:br>
            <a:r>
              <a:rPr lang="en-US" dirty="0"/>
              <a:t>Collision Frequency Through 2017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Seasonally Adjusted Employed from Bureau of Labor Statistics; Energy Information Administration; Rolling Four-</a:t>
            </a:r>
            <a:r>
              <a:rPr lang="en-US" dirty="0" err="1"/>
              <a:t>Qtr</a:t>
            </a:r>
            <a:r>
              <a:rPr lang="en-US" dirty="0"/>
              <a:t> Avg. Frequency from Fast Track Monitoring System; Insurance Information Institute.</a:t>
            </a:r>
          </a:p>
        </p:txBody>
      </p:sp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21737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Gas Price vs.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Collision Frequency</a:t>
            </a:r>
          </a:p>
        </p:txBody>
      </p:sp>
      <p:sp>
        <p:nvSpPr>
          <p:cNvPr id="17" name="Text Placeholder 4"/>
          <p:cNvSpPr txBox="1">
            <a:spLocks/>
          </p:cNvSpPr>
          <p:nvPr/>
        </p:nvSpPr>
        <p:spPr bwMode="gray">
          <a:xfrm>
            <a:off x="4685762" y="1393534"/>
            <a:ext cx="4034376" cy="652885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Number Employed vs.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Collision Frequency</a:t>
            </a:r>
          </a:p>
        </p:txBody>
      </p:sp>
      <p:graphicFrame>
        <p:nvGraphicFramePr>
          <p:cNvPr id="19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1578300"/>
              </p:ext>
            </p:extLst>
          </p:nvPr>
        </p:nvGraphicFramePr>
        <p:xfrm>
          <a:off x="423863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738734"/>
              </p:ext>
            </p:extLst>
          </p:nvPr>
        </p:nvGraphicFramePr>
        <p:xfrm>
          <a:off x="4687888" y="2084825"/>
          <a:ext cx="403225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889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Severity: Driving Fatalities are Rising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539475" y="122701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 in Motor Vehicle Deaths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Sources: National Safety Council, Insurance Information Institute.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317144"/>
              </p:ext>
            </p:extLst>
          </p:nvPr>
        </p:nvGraphicFramePr>
        <p:xfrm>
          <a:off x="423863" y="1393825"/>
          <a:ext cx="8296275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4"/>
          <p:cNvSpPr txBox="1">
            <a:spLocks/>
          </p:cNvSpPr>
          <p:nvPr/>
        </p:nvSpPr>
        <p:spPr bwMode="gray">
          <a:xfrm>
            <a:off x="416657" y="5656490"/>
            <a:ext cx="8303481" cy="645564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Driving Has Been Getting Safer for Decades, But Recent Trend is Discouraging—40,000 Deaths in 2016.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192360" y="1700775"/>
            <a:ext cx="1574605" cy="1432741"/>
            <a:chOff x="1192360" y="1700775"/>
            <a:chExt cx="1574605" cy="1432741"/>
          </a:xfrm>
        </p:grpSpPr>
        <p:sp>
          <p:nvSpPr>
            <p:cNvPr id="18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Seatbelt Use Rose to 62% of Drivers, From 49% in ‘90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355261" y="1700775"/>
            <a:ext cx="1420985" cy="1432741"/>
            <a:chOff x="830612" y="1700775"/>
            <a:chExt cx="1420985" cy="1432741"/>
          </a:xfrm>
        </p:grpSpPr>
        <p:sp>
          <p:nvSpPr>
            <p:cNvPr id="23" name="AutoShape 5"/>
            <p:cNvSpPr>
              <a:spLocks noChangeArrowheads="1"/>
            </p:cNvSpPr>
            <p:nvPr/>
          </p:nvSpPr>
          <p:spPr bwMode="gray">
            <a:xfrm>
              <a:off x="830612" y="1700775"/>
              <a:ext cx="142098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Big Drop-off Due to the Great Recession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gray">
            <a:xfrm>
              <a:off x="1538005" y="2315255"/>
              <a:ext cx="0" cy="81826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577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Medical Inflation Heating Up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270640" y="1265423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Percent Change, CPI - Medical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133856" y="6179670"/>
            <a:ext cx="7680960" cy="5301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*First Half vs. Year Earlier. </a:t>
            </a:r>
            <a:br>
              <a:rPr lang="en-US" dirty="0"/>
            </a:br>
            <a:r>
              <a:rPr lang="en-US" dirty="0"/>
              <a:t>Sources: St. Louis Federal Reserve (</a:t>
            </a:r>
            <a:r>
              <a:rPr lang="en-US" dirty="0">
                <a:hlinkClick r:id="rId3"/>
              </a:rPr>
              <a:t>FRED</a:t>
            </a:r>
            <a:r>
              <a:rPr lang="en-US" dirty="0"/>
              <a:t>), Bureau of Labor Statistics Series ID </a:t>
            </a:r>
            <a:r>
              <a:rPr lang="en-US" altLang="en-US" dirty="0">
                <a:solidFill>
                  <a:srgbClr val="000000"/>
                </a:solidFill>
                <a:latin typeface="Arial Unicode MS" panose="020B0604020202020204" pitchFamily="34" charset="-128"/>
              </a:rPr>
              <a:t>CUUR0000SAM</a:t>
            </a:r>
            <a:r>
              <a:rPr lang="en-US" dirty="0"/>
              <a:t>; Insurance Information Institute.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/>
          </p:nvPr>
        </p:nvGraphicFramePr>
        <p:xfrm>
          <a:off x="347450" y="1470346"/>
          <a:ext cx="8253277" cy="391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7228291" y="3493172"/>
            <a:ext cx="1203750" cy="964948"/>
            <a:chOff x="7470937" y="689217"/>
            <a:chExt cx="1203750" cy="964948"/>
          </a:xfrm>
        </p:grpSpPr>
        <p:sp>
          <p:nvSpPr>
            <p:cNvPr id="24" name="AutoShape 5"/>
            <p:cNvSpPr>
              <a:spLocks noChangeArrowheads="1"/>
            </p:cNvSpPr>
            <p:nvPr/>
          </p:nvSpPr>
          <p:spPr bwMode="gray">
            <a:xfrm>
              <a:off x="7470937" y="1116495"/>
              <a:ext cx="1203750" cy="537670"/>
            </a:xfrm>
            <a:prstGeom prst="rect">
              <a:avLst/>
            </a:prstGeom>
            <a:solidFill>
              <a:schemeClr val="accent2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Fastest Growth in More Than a Decade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gray">
            <a:xfrm flipH="1" flipV="1">
              <a:off x="8057718" y="689217"/>
              <a:ext cx="3096" cy="40983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Placeholder 4"/>
          <p:cNvSpPr txBox="1">
            <a:spLocks/>
          </p:cNvSpPr>
          <p:nvPr/>
        </p:nvSpPr>
        <p:spPr bwMode="gray">
          <a:xfrm>
            <a:off x="433975" y="5303690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Injury Severity Typically Exceeds Medical CPI.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82433"/>
            <a:ext cx="20840" cy="9233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58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Personal Auto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Rising Frequency, Severity Pinching </a:t>
            </a:r>
            <a:br>
              <a:rPr lang="en-US" dirty="0"/>
            </a:br>
            <a:r>
              <a:rPr lang="en-US" dirty="0"/>
              <a:t>the Largest P/C 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451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Spending on Vehicles </a:t>
            </a:r>
            <a:br>
              <a:rPr lang="en-US" dirty="0"/>
            </a:br>
            <a:r>
              <a:rPr lang="en-US" dirty="0"/>
              <a:t>Affect Claim Severity?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2005 through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Fast Track Monitoring System; Bureau of Labor Statistics Consumer Expenditure Survey (vehicle purchases – net outlay)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774428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As the Economy Has Gotten Better, People Are Spending More on Vehicles – When Those Cars Wreck, Severity Increases.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971360"/>
              </p:ext>
            </p:extLst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8597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a Bumper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. . . On an Entry-Level Luxury Car (~$35K)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2016 vehicle has LED headlights and adaptive cruise control.</a:t>
            </a:r>
          </a:p>
          <a:p>
            <a:r>
              <a:rPr lang="en-US" dirty="0"/>
              <a:t>SOURCE: Liberty Mutual Insurance.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Fewer Accidents, Higher Costs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2014 Cost vs. 2016 Cost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37"/>
          </p:nvPr>
        </p:nvGraphicFramePr>
        <p:xfrm>
          <a:off x="352425" y="2381250"/>
          <a:ext cx="4152900" cy="374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ontent Placeholder 14"/>
          <p:cNvGraphicFramePr>
            <a:graphicFrameLocks noGrp="1"/>
          </p:cNvGraphicFramePr>
          <p:nvPr>
            <p:ph sz="quarter" idx="38"/>
          </p:nvPr>
        </p:nvGraphicFramePr>
        <p:xfrm>
          <a:off x="4668838" y="2381250"/>
          <a:ext cx="415131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0548">
                  <a:extLst>
                    <a:ext uri="{9D8B030D-6E8A-4147-A177-3AD203B41FA5}">
                      <a16:colId xmlns:a16="http://schemas.microsoft.com/office/drawing/2014/main" val="3539785465"/>
                    </a:ext>
                  </a:extLst>
                </a:gridCol>
                <a:gridCol w="935665">
                  <a:extLst>
                    <a:ext uri="{9D8B030D-6E8A-4147-A177-3AD203B41FA5}">
                      <a16:colId xmlns:a16="http://schemas.microsoft.com/office/drawing/2014/main" val="2118596510"/>
                    </a:ext>
                  </a:extLst>
                </a:gridCol>
                <a:gridCol w="835100">
                  <a:extLst>
                    <a:ext uri="{9D8B030D-6E8A-4147-A177-3AD203B41FA5}">
                      <a16:colId xmlns:a16="http://schemas.microsoft.com/office/drawing/2014/main" val="2699402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47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Grille: Distance 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$2,818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5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Headlamp 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258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Mechanical 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011982"/>
                  </a:ext>
                </a:extLst>
              </a:tr>
            </a:tbl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r>
              <a:rPr lang="en-US" dirty="0"/>
              <a:t>Parts: 130% Higher</a:t>
            </a:r>
          </a:p>
          <a:p>
            <a:r>
              <a:rPr lang="en-US" dirty="0"/>
              <a:t>Labor: 18% Higher</a:t>
            </a:r>
          </a:p>
          <a:p>
            <a:r>
              <a:rPr lang="en-US" dirty="0"/>
              <a:t>Total cost: $1,705 higher</a:t>
            </a:r>
          </a:p>
        </p:txBody>
      </p:sp>
    </p:spTree>
    <p:extLst>
      <p:ext uri="{BB962C8B-B14F-4D97-AF65-F5344CB8AC3E}">
        <p14:creationId xmlns:p14="http://schemas.microsoft.com/office/powerpoint/2010/main" val="3911143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Distractions?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It’s A Problem. Is It Growing?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 Property Damage Only.</a:t>
            </a:r>
          </a:p>
          <a:p>
            <a:r>
              <a:rPr lang="en-US" dirty="0"/>
              <a:t>SOURCES: State Farm, National Highway Transportation Safety Administration (distraction.gov)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What We Do Behind The Wheel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But Impact Is Not Clear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33"/>
            <p:extLst/>
          </p:nvPr>
        </p:nvGraphicFramePr>
        <p:xfrm>
          <a:off x="357188" y="2378075"/>
          <a:ext cx="4148137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ontent Placeholder 19"/>
          <p:cNvGraphicFramePr>
            <a:graphicFrameLocks noGrp="1"/>
          </p:cNvGraphicFramePr>
          <p:nvPr>
            <p:ph sz="quarter" idx="34"/>
            <p:extLst>
              <p:ext uri="{D42A27DB-BD31-4B8C-83A1-F6EECF244321}">
                <p14:modId xmlns:p14="http://schemas.microsoft.com/office/powerpoint/2010/main" val="1126427957"/>
              </p:ext>
            </p:extLst>
          </p:nvPr>
        </p:nvGraphicFramePr>
        <p:xfrm>
          <a:off x="4668838" y="2378075"/>
          <a:ext cx="4151312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536309" y="2708661"/>
            <a:ext cx="745497" cy="695126"/>
            <a:chOff x="1192360" y="1700775"/>
            <a:chExt cx="1574605" cy="695126"/>
          </a:xfrm>
        </p:grpSpPr>
        <p:sp>
          <p:nvSpPr>
            <p:cNvPr id="13" name="AutoShape 5"/>
            <p:cNvSpPr>
              <a:spLocks noChangeArrowheads="1"/>
            </p:cNvSpPr>
            <p:nvPr/>
          </p:nvSpPr>
          <p:spPr bwMode="gray">
            <a:xfrm>
              <a:off x="1192360" y="1700775"/>
              <a:ext cx="1574605" cy="614480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lIns="45720" tIns="0" rIns="45720" bIns="0" anchor="ctr"/>
            <a:lstStyle/>
            <a:p>
              <a:pPr algn="ctr" eaLnBrk="0" fontAlgn="base" hangingPunct="0">
                <a:lnSpc>
                  <a:spcPct val="90000"/>
                </a:lnSpc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Talking Less . . .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gray">
            <a:xfrm>
              <a:off x="1342238" y="2315255"/>
              <a:ext cx="0" cy="8064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/>
          <p:cNvSpPr/>
          <p:nvPr/>
        </p:nvSpPr>
        <p:spPr>
          <a:xfrm>
            <a:off x="7887312" y="5763237"/>
            <a:ext cx="612396" cy="3629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sz="2000" b="1" dirty="0" err="1">
              <a:solidFill>
                <a:schemeClr val="bg1"/>
              </a:solidFill>
            </a:endParaRPr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gray">
          <a:xfrm>
            <a:off x="6979640" y="6150457"/>
            <a:ext cx="1998689" cy="288643"/>
          </a:xfrm>
          <a:prstGeom prst="rect">
            <a:avLst/>
          </a:prstGeom>
          <a:solidFill>
            <a:schemeClr val="accent2"/>
          </a:solidFill>
          <a:ln w="28575" algn="ctr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Most Recent Year</a:t>
            </a:r>
          </a:p>
        </p:txBody>
      </p:sp>
    </p:spTree>
    <p:extLst>
      <p:ext uri="{BB962C8B-B14F-4D97-AF65-F5344CB8AC3E}">
        <p14:creationId xmlns:p14="http://schemas.microsoft.com/office/powerpoint/2010/main" val="27182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Graphic spid="11" grpId="0">
        <p:bldAsOne/>
      </p:bldGraphic>
      <p:bldGraphic spid="20" grpId="0">
        <p:bldAsOne/>
      </p:bldGraphic>
      <p:bldP spid="21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Weed Spreads Like Wildfire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Insurers Caught in the Middle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Highway Loss Data Institute.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4010741367"/>
              </p:ext>
            </p:extLst>
          </p:nvPr>
        </p:nvGraphicFramePr>
        <p:xfrm>
          <a:off x="6539344" y="1624730"/>
          <a:ext cx="2271281" cy="4670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425" y="1585667"/>
            <a:ext cx="6182729" cy="462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818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Auto Net Combined Ratio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National Association of Insurance Commissioners data, sourced from S&amp;P Global Market Intelligence;</a:t>
            </a:r>
            <a:br>
              <a:rPr lang="en-US" dirty="0"/>
            </a:br>
            <a:r>
              <a:rPr lang="en-US" dirty="0"/>
              <a:t>Insurance Information Institute.</a:t>
            </a:r>
          </a:p>
        </p:txBody>
      </p:sp>
      <p:sp>
        <p:nvSpPr>
          <p:cNvPr id="13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Loss Ratios Have Been Rising for a Decade.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2016 Return on Net Worth is Likely Close to Zero or Negative.</a:t>
            </a:r>
          </a:p>
        </p:txBody>
      </p:sp>
      <p:graphicFrame>
        <p:nvGraphicFramePr>
          <p:cNvPr id="1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748488"/>
              </p:ext>
            </p:extLst>
          </p:nvPr>
        </p:nvGraphicFramePr>
        <p:xfrm>
          <a:off x="423862" y="1277938"/>
          <a:ext cx="8296275" cy="414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5636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P/C Direct Incurred Loss Ratio by LOB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Through Q2. Differences may not add up due to rounding.</a:t>
            </a:r>
          </a:p>
          <a:p>
            <a:r>
              <a:rPr lang="en-US" dirty="0"/>
              <a:t>Sources: NAIC data from S&amp;P Global Intelligence, Insurance Information Institute.</a:t>
            </a:r>
          </a:p>
        </p:txBody>
      </p:sp>
      <p:graphicFrame>
        <p:nvGraphicFramePr>
          <p:cNvPr id="12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5176975"/>
              </p:ext>
            </p:extLst>
          </p:nvPr>
        </p:nvGraphicFramePr>
        <p:xfrm>
          <a:off x="357189" y="1884363"/>
          <a:ext cx="8453437" cy="40792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1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4826">
                  <a:extLst>
                    <a:ext uri="{9D8B030D-6E8A-4147-A177-3AD203B41FA5}">
                      <a16:colId xmlns:a16="http://schemas.microsoft.com/office/drawing/2014/main" val="13705906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LOB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2016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Change From Year Earlier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Personal Auto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Liab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Homeowners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PhysDam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(PA, CA)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58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GL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incl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Products)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Fire &amp; Allied Lines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CMP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Comm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Auto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Liab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1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48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59</a:t>
                      </a:r>
                    </a:p>
                  </a:txBody>
                  <a:tcPr marR="3657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R="2743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89250"/>
              </p:ext>
            </p:extLst>
          </p:nvPr>
        </p:nvGraphicFramePr>
        <p:xfrm>
          <a:off x="4659249" y="2114551"/>
          <a:ext cx="4151376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6" name="Group 15"/>
          <p:cNvGrpSpPr/>
          <p:nvPr/>
        </p:nvGrpSpPr>
        <p:grpSpPr bwMode="gray">
          <a:xfrm>
            <a:off x="6805973" y="3011055"/>
            <a:ext cx="2004652" cy="3707990"/>
            <a:chOff x="9144000" y="2282788"/>
            <a:chExt cx="2004652" cy="3311414"/>
          </a:xfrm>
        </p:grpSpPr>
        <p:sp>
          <p:nvSpPr>
            <p:cNvPr id="17" name="AutoShape 4"/>
            <p:cNvSpPr>
              <a:spLocks noChangeArrowheads="1"/>
            </p:cNvSpPr>
            <p:nvPr/>
          </p:nvSpPr>
          <p:spPr bwMode="gray">
            <a:xfrm>
              <a:off x="9144000" y="4866782"/>
              <a:ext cx="2004652" cy="72742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square" lIns="91418" tIns="45709" rIns="91418" bIns="45709" anchor="ctr">
              <a:flatTx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90000"/>
                <a:tabLst>
                  <a:tab pos="1603375" algn="ctr"/>
                  <a:tab pos="2627313" algn="ctr"/>
                </a:tabLst>
              </a:pP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Positive Number = </a:t>
              </a:r>
              <a:br>
                <a:rPr lang="en-US" sz="1600" b="1" dirty="0">
                  <a:solidFill>
                    <a:schemeClr val="accent1"/>
                  </a:solidFill>
                  <a:latin typeface="+mj-lt"/>
                </a:rPr>
              </a:br>
              <a:r>
                <a:rPr lang="en-US" sz="1600" b="1" dirty="0">
                  <a:solidFill>
                    <a:schemeClr val="accent1"/>
                  </a:solidFill>
                  <a:latin typeface="+mj-lt"/>
                </a:rPr>
                <a:t>Bad News</a:t>
              </a:r>
            </a:p>
          </p:txBody>
        </p:sp>
        <p:cxnSp>
          <p:nvCxnSpPr>
            <p:cNvPr id="18" name="Straight Arrow Connector 17"/>
            <p:cNvCxnSpPr>
              <a:stCxn id="17" idx="0"/>
            </p:cNvCxnSpPr>
            <p:nvPr/>
          </p:nvCxnSpPr>
          <p:spPr bwMode="gray">
            <a:xfrm flipV="1">
              <a:off x="10146326" y="2282788"/>
              <a:ext cx="0" cy="258399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oval" w="med" len="med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428388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 anchor="t"/>
          <a:lstStyle/>
          <a:p>
            <a:br>
              <a:rPr lang="en-US" dirty="0"/>
            </a:br>
            <a:r>
              <a:rPr lang="en-US" dirty="0"/>
              <a:t>Rising Accident Costs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94780"/>
            <a:ext cx="7680960" cy="415018"/>
          </a:xfrm>
        </p:spPr>
        <p:txBody>
          <a:bodyPr/>
          <a:lstStyle/>
          <a:p>
            <a:r>
              <a:rPr lang="en-US" dirty="0"/>
              <a:t>Source: Fast Track Monitoring System. </a:t>
            </a:r>
          </a:p>
        </p:txBody>
      </p:sp>
      <p:sp>
        <p:nvSpPr>
          <p:cNvPr id="14" name="Text Placeholder 4"/>
          <p:cNvSpPr txBox="1">
            <a:spLocks/>
          </p:cNvSpPr>
          <p:nvPr/>
        </p:nvSpPr>
        <p:spPr bwMode="gray">
          <a:xfrm>
            <a:off x="478971" y="4864607"/>
            <a:ext cx="8186058" cy="994542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r>
              <a:rPr lang="en-US" dirty="0"/>
              <a:t>From 2015 to 2017, the cost of accidents </a:t>
            </a:r>
            <a:br>
              <a:rPr lang="en-US" dirty="0"/>
            </a:br>
            <a:r>
              <a:rPr lang="en-US" dirty="0"/>
              <a:t>has risen dramatically. By contrast, consumer prices overall </a:t>
            </a:r>
            <a:br>
              <a:rPr lang="en-US" dirty="0"/>
            </a:br>
            <a:r>
              <a:rPr lang="en-US" dirty="0"/>
              <a:t>rose 3.3 percent during 2015 and 2016.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85521" y="1540702"/>
            <a:ext cx="8454009" cy="396947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Increase in Loss Costs, 2015:Q2–2017:Q2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478971" y="1946024"/>
            <a:ext cx="8186058" cy="2676659"/>
          </a:xfrm>
          <a:prstGeom prst="rect">
            <a:avLst/>
          </a:prstGeom>
          <a:solidFill>
            <a:srgbClr val="FFF4C7"/>
          </a:solidFill>
          <a:ln w="25400">
            <a:noFill/>
            <a:miter lim="800000"/>
            <a:headEnd/>
            <a:tailEnd/>
          </a:ln>
          <a:effectLst/>
        </p:spPr>
        <p:txBody>
          <a:bodyPr wrap="square" lIns="91418" tIns="45709" rIns="91418" bIns="45709" anchor="ctr">
            <a:flatTx/>
          </a:bodyPr>
          <a:lstStyle/>
          <a:p>
            <a:pPr algn="ctr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90000"/>
              <a:tabLst>
                <a:tab pos="1603375" algn="ctr"/>
                <a:tab pos="2627313" algn="ctr"/>
              </a:tabLst>
            </a:pPr>
            <a:endParaRPr lang="en-US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3003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Bodily Injury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14.1%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21146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Property</a:t>
            </a:r>
          </a:p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Damage</a:t>
            </a: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14.0%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46853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Personal Injury Protection</a:t>
            </a: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13.2%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72560" y="3400352"/>
            <a:ext cx="1550421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Collision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11.1%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41869" y="3400352"/>
            <a:ext cx="1631092" cy="9422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buClr>
                <a:srgbClr val="337DBE"/>
              </a:buClr>
              <a:buSzPct val="77000"/>
            </a:pPr>
            <a:r>
              <a:rPr lang="en-US" dirty="0">
                <a:solidFill>
                  <a:srgbClr val="234568"/>
                </a:solidFill>
              </a:rPr>
              <a:t>Comprehensive</a:t>
            </a:r>
          </a:p>
          <a:p>
            <a:pPr algn="ctr">
              <a:buClr>
                <a:srgbClr val="337DBE"/>
              </a:buClr>
              <a:buSzPct val="77000"/>
            </a:pPr>
            <a:endParaRPr lang="en-US" dirty="0">
              <a:solidFill>
                <a:schemeClr val="accent1"/>
              </a:solidFill>
            </a:endParaRPr>
          </a:p>
          <a:p>
            <a:pPr algn="ctr">
              <a:buClr>
                <a:srgbClr val="337DBE"/>
              </a:buClr>
              <a:buSzPct val="77000"/>
            </a:pPr>
            <a:r>
              <a:rPr lang="en-US" b="1" dirty="0">
                <a:solidFill>
                  <a:schemeClr val="accent2"/>
                </a:solidFill>
              </a:rPr>
              <a:t>25.4%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713" y="2195175"/>
            <a:ext cx="1143000" cy="1143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376" y="2195175"/>
            <a:ext cx="1143000" cy="1143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3982" y="2195175"/>
            <a:ext cx="1143000" cy="1143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6464" y="2186770"/>
            <a:ext cx="1143000" cy="1143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6588" y="2195175"/>
            <a:ext cx="1143000" cy="1143000"/>
          </a:xfrm>
          <a:prstGeom prst="rect">
            <a:avLst/>
          </a:prstGeom>
        </p:spPr>
      </p:pic>
      <p:sp>
        <p:nvSpPr>
          <p:cNvPr id="20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56616" y="1188720"/>
            <a:ext cx="8454009" cy="396947"/>
          </a:xfrm>
        </p:spPr>
        <p:txBody>
          <a:bodyPr/>
          <a:lstStyle/>
          <a:p>
            <a:r>
              <a:rPr lang="en-US" dirty="0"/>
              <a:t>All Coverages Affected</a:t>
            </a:r>
          </a:p>
        </p:txBody>
      </p:sp>
    </p:spTree>
    <p:extLst>
      <p:ext uri="{BB962C8B-B14F-4D97-AF65-F5344CB8AC3E}">
        <p14:creationId xmlns:p14="http://schemas.microsoft.com/office/powerpoint/2010/main" val="170724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Why Personal Auto Loss Ratios are Rising: Severity &amp; Frequency by Coverage, 2017 vs. 2016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June.</a:t>
            </a:r>
          </a:p>
          <a:p>
            <a:r>
              <a:rPr lang="en-US" dirty="0"/>
              <a:t>Source: Fast Track Monitoring System.</a:t>
            </a:r>
          </a:p>
        </p:txBody>
      </p:sp>
      <p:sp>
        <p:nvSpPr>
          <p:cNvPr id="18" name="Text Placeholder 4"/>
          <p:cNvSpPr txBox="1">
            <a:spLocks/>
          </p:cNvSpPr>
          <p:nvPr/>
        </p:nvSpPr>
        <p:spPr bwMode="gray">
          <a:xfrm>
            <a:off x="416657" y="5579679"/>
            <a:ext cx="8303481" cy="722375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Frequency Spike Has Lessened. Severity Is Now the Problem.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634504696"/>
              </p:ext>
            </p:extLst>
          </p:nvPr>
        </p:nvGraphicFramePr>
        <p:xfrm>
          <a:off x="423862" y="1393535"/>
          <a:ext cx="8296275" cy="414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24260" y="1431940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2016 Over 2017*</a:t>
            </a:r>
          </a:p>
        </p:txBody>
      </p:sp>
    </p:spTree>
    <p:extLst>
      <p:ext uri="{BB962C8B-B14F-4D97-AF65-F5344CB8AC3E}">
        <p14:creationId xmlns:p14="http://schemas.microsoft.com/office/powerpoint/2010/main" val="68344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Claim Trends by Coverage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Focus on Collision</a:t>
            </a:r>
          </a:p>
        </p:txBody>
      </p:sp>
    </p:spTree>
    <p:extLst>
      <p:ext uri="{BB962C8B-B14F-4D97-AF65-F5344CB8AC3E}">
        <p14:creationId xmlns:p14="http://schemas.microsoft.com/office/powerpoint/2010/main" val="376054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Frequency Trending</a:t>
            </a:r>
            <a:br>
              <a:rPr lang="en-US" dirty="0"/>
            </a:br>
            <a:r>
              <a:rPr lang="en-US" dirty="0"/>
              <a:t>Higher in 2010s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2006 through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June.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dirty="0">
                <a:solidFill>
                  <a:schemeClr val="bg1"/>
                </a:solidFill>
              </a:rPr>
              <a:t>For a Long Time, Claim Frequency Was Falling,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But Since 2010 This Trend Seems to Have Reversed.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249122"/>
              </p:ext>
            </p:extLst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3781887" y="3053918"/>
            <a:ext cx="4438835" cy="861134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31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Claims: Severity Trending Higher in 2010-2017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81343" y="1303828"/>
            <a:ext cx="8454009" cy="396947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Annual Change, 2006 through 2017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*Four Quarters Ending in June.</a:t>
            </a:r>
          </a:p>
          <a:p>
            <a:r>
              <a:rPr lang="en-US" dirty="0"/>
              <a:t>Source: ISO, a Verisk Analytics company; Insurance Information Institute.</a:t>
            </a:r>
          </a:p>
        </p:txBody>
      </p:sp>
      <p:sp>
        <p:nvSpPr>
          <p:cNvPr id="19" name="Text Placeholder 4"/>
          <p:cNvSpPr txBox="1">
            <a:spLocks/>
          </p:cNvSpPr>
          <p:nvPr/>
        </p:nvSpPr>
        <p:spPr bwMode="gray">
          <a:xfrm>
            <a:off x="416657" y="5426075"/>
            <a:ext cx="8303481" cy="875980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800" dirty="0">
                <a:solidFill>
                  <a:schemeClr val="bg1"/>
                </a:solidFill>
              </a:rPr>
              <a:t>The Great Recession and High Fuel Prices Helped to Temper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Claim Severity, But These forces Have Clearly Reversed,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Consistent with Experience from Past Recoveries.</a:t>
            </a: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717959"/>
              </p:ext>
            </p:extLst>
          </p:nvPr>
        </p:nvGraphicFramePr>
        <p:xfrm>
          <a:off x="309045" y="1470025"/>
          <a:ext cx="8296275" cy="395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2" name="Straight Arrow Connector 21"/>
          <p:cNvCxnSpPr>
            <a:cxnSpLocks/>
          </p:cNvCxnSpPr>
          <p:nvPr/>
        </p:nvCxnSpPr>
        <p:spPr>
          <a:xfrm flipV="1">
            <a:off x="3696523" y="3415888"/>
            <a:ext cx="4320013" cy="729426"/>
          </a:xfrm>
          <a:prstGeom prst="straightConnector1">
            <a:avLst/>
          </a:prstGeom>
          <a:ln w="28575">
            <a:solidFill>
              <a:schemeClr val="accent2"/>
            </a:solidFill>
            <a:headEnd type="oval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1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7370</TotalTime>
  <Words>1312</Words>
  <Application>Microsoft Office PowerPoint</Application>
  <PresentationFormat>On-screen Show (4:3)</PresentationFormat>
  <Paragraphs>224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 Unicode MS</vt:lpstr>
      <vt:lpstr>Arial</vt:lpstr>
      <vt:lpstr>Arial Narrow</vt:lpstr>
      <vt:lpstr>Symbol</vt:lpstr>
      <vt:lpstr>Wingdings</vt:lpstr>
      <vt:lpstr>Wingdings 3</vt:lpstr>
      <vt:lpstr>Office Theme</vt:lpstr>
      <vt:lpstr>Rising Auto Costs</vt:lpstr>
      <vt:lpstr>Personal Auto</vt:lpstr>
      <vt:lpstr>Auto Net Combined Ratio</vt:lpstr>
      <vt:lpstr>P/C Direct Incurred Loss Ratio by LOB</vt:lpstr>
      <vt:lpstr> Rising Accident Costs</vt:lpstr>
      <vt:lpstr>Why Personal Auto Loss Ratios are Rising: Severity &amp; Frequency by Coverage, 2017 vs. 2016</vt:lpstr>
      <vt:lpstr>Claim Trends by Coverage</vt:lpstr>
      <vt:lpstr>Collision Claims: Frequency Trending Higher in 2010s</vt:lpstr>
      <vt:lpstr>Collision Claims: Severity Trending Higher in 2010-2017</vt:lpstr>
      <vt:lpstr>What’s Driving These Trends?</vt:lpstr>
      <vt:lpstr>Road Safety</vt:lpstr>
      <vt:lpstr>America is Driving More Again: 2000-2017</vt:lpstr>
      <vt:lpstr>More Miles Driven =&gt; More Collisions</vt:lpstr>
      <vt:lpstr>Why Are People Driving More Miles? Cheap Gas?</vt:lpstr>
      <vt:lpstr>Why Are People Driving More Miles? Jobs?</vt:lpstr>
      <vt:lpstr>More People Working and Driving =&gt; More Collisions, 2006-2017</vt:lpstr>
      <vt:lpstr>Comparing Gas Prices, Employment on Collision Frequency Through 2017</vt:lpstr>
      <vt:lpstr>Severity: Driving Fatalities are Rising</vt:lpstr>
      <vt:lpstr>Medical Inflation Heating Up</vt:lpstr>
      <vt:lpstr>Does Spending on Vehicles  Affect Claim Severity?</vt:lpstr>
      <vt:lpstr>Fixing a Bumper</vt:lpstr>
      <vt:lpstr>What About Distractions?</vt:lpstr>
      <vt:lpstr>Weed Spreads Like Wildfire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P014585</dc:title>
  <dc:subject>v2007 and v2010</dc:subject>
  <dc:creator>Call @ 866-2-eSlide</dc:creator>
  <dc:description>eSlide, LLC - P14228 - III PPT Template 4:3</dc:description>
  <cp:lastModifiedBy>Lewis, Charlene</cp:lastModifiedBy>
  <cp:revision>518</cp:revision>
  <cp:lastPrinted>2017-01-09T17:05:33Z</cp:lastPrinted>
  <dcterms:created xsi:type="dcterms:W3CDTF">2011-11-02T14:24:24Z</dcterms:created>
  <dcterms:modified xsi:type="dcterms:W3CDTF">2017-11-09T16:02:01Z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6FA84E3A-8DD8-49B9-835E-E8FDF548ABB2</vt:lpwstr>
  </property>
  <property fmtid="{D5CDD505-2E9C-101B-9397-08002B2CF9AE}" pid="3" name="ArticulatePath">
    <vt:lpwstr>P14228_III PPT Template 4x3_050116_415pm</vt:lpwstr>
  </property>
</Properties>
</file>