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slideLayouts/slideLayout19.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tags/tag7.xml" ContentType="application/vnd.openxmlformats-officedocument.presentationml.tags+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9.xml" ContentType="application/vnd.openxmlformats-officedocument.drawingml.chart+xml"/>
  <Override PartName="/ppt/drawings/drawing3.xml" ContentType="application/vnd.openxmlformats-officedocument.drawingml.chartshapes+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charts/chart14.xml" ContentType="application/vnd.openxmlformats-officedocument.drawingml.chart+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7.xml" ContentType="application/vnd.openxmlformats-officedocument.drawingml.chart+xml"/>
  <Override PartName="/ppt/charts/chart18.xml" ContentType="application/vnd.openxmlformats-officedocument.drawingml.chart+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charts/chart19.xml" ContentType="application/vnd.openxmlformats-officedocument.drawingml.chart+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 id="2147483674" r:id="rId3"/>
  </p:sldMasterIdLst>
  <p:notesMasterIdLst>
    <p:notesMasterId r:id="rId23"/>
  </p:notesMasterIdLst>
  <p:handoutMasterIdLst>
    <p:handoutMasterId r:id="rId24"/>
  </p:handoutMasterIdLst>
  <p:sldIdLst>
    <p:sldId id="6044" r:id="rId4"/>
    <p:sldId id="6021" r:id="rId5"/>
    <p:sldId id="472" r:id="rId6"/>
    <p:sldId id="4010" r:id="rId7"/>
    <p:sldId id="3975" r:id="rId8"/>
    <p:sldId id="5322" r:id="rId9"/>
    <p:sldId id="6019" r:id="rId10"/>
    <p:sldId id="6042" r:id="rId11"/>
    <p:sldId id="6043" r:id="rId12"/>
    <p:sldId id="5299" r:id="rId13"/>
    <p:sldId id="5298" r:id="rId14"/>
    <p:sldId id="5341" r:id="rId15"/>
    <p:sldId id="5342" r:id="rId16"/>
    <p:sldId id="5316" r:id="rId17"/>
    <p:sldId id="317" r:id="rId18"/>
    <p:sldId id="5300" r:id="rId19"/>
    <p:sldId id="5302" r:id="rId20"/>
    <p:sldId id="5337" r:id="rId21"/>
    <p:sldId id="6041" r:id="rId22"/>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35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CF7"/>
    <a:srgbClr val="357DBC"/>
    <a:srgbClr val="2F72AD"/>
    <a:srgbClr val="337DBE"/>
    <a:srgbClr val="072C44"/>
    <a:srgbClr val="444648"/>
    <a:srgbClr val="56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06" autoAdjust="0"/>
    <p:restoredTop sz="96321" autoAdjust="0"/>
  </p:normalViewPr>
  <p:slideViewPr>
    <p:cSldViewPr snapToGrid="0">
      <p:cViewPr varScale="1">
        <p:scale>
          <a:sx n="75" d="100"/>
          <a:sy n="75" d="100"/>
        </p:scale>
        <p:origin x="56" y="56"/>
      </p:cViewPr>
      <p:guideLst>
        <p:guide orient="horz" pos="2184"/>
        <p:guide pos="3840"/>
        <p:guide pos="352"/>
      </p:guideLst>
    </p:cSldViewPr>
  </p:slideViewPr>
  <p:outlineViewPr>
    <p:cViewPr>
      <p:scale>
        <a:sx n="33" d="100"/>
        <a:sy n="33" d="100"/>
      </p:scale>
      <p:origin x="0" y="-18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3" d="100"/>
          <a:sy n="83" d="100"/>
        </p:scale>
        <p:origin x="-1302"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DorfmanMax\Dropbox%20(III)\Research%20and%20Education\2019%20Research\Combined%20Ratio%20Model\Q1%202020%20estimate\Webinar%20materials\Copy%20of%20Combined%20Ratio%20and%20Prem%20Growth%20Summaries%20from%20v5b%20.xlsx" TargetMode="External"/><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59223997804565"/>
          <c:y val="0.13855991488887923"/>
          <c:w val="0.76508693785930915"/>
          <c:h val="0.7920186056868578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Insurance-Related</c:v>
                </c:pt>
                <c:pt idx="1">
                  <c:v>Other</c:v>
                </c:pt>
              </c:strCache>
            </c:strRef>
          </c:cat>
          <c:val>
            <c:numRef>
              <c:f>Sheet1!$B$2:$B$3</c:f>
              <c:numCache>
                <c:formatCode>0.0%</c:formatCode>
                <c:ptCount val="2"/>
                <c:pt idx="0">
                  <c:v>2.9919857524488302E-3</c:v>
                </c:pt>
                <c:pt idx="1">
                  <c:v>-9.1447913788339288E-2</c:v>
                </c:pt>
              </c:numCache>
            </c:numRef>
          </c:val>
          <c:extLst>
            <c:ext xmlns:c16="http://schemas.microsoft.com/office/drawing/2014/chart" uri="{C3380CC4-5D6E-409C-BE32-E72D297353CC}">
              <c16:uniqueId val="{00000000-56A6-4D65-A7F4-F5D5FDBBA946}"/>
            </c:ext>
          </c:extLst>
        </c:ser>
        <c:dLbls>
          <c:showLegendKey val="0"/>
          <c:showVal val="0"/>
          <c:showCatName val="0"/>
          <c:showSerName val="0"/>
          <c:showPercent val="0"/>
          <c:showBubbleSize val="0"/>
        </c:dLbls>
        <c:gapWidth val="219"/>
        <c:overlap val="-27"/>
        <c:axId val="1069100112"/>
        <c:axId val="1062136752"/>
      </c:barChart>
      <c:catAx>
        <c:axId val="1069100112"/>
        <c:scaling>
          <c:orientation val="minMax"/>
        </c:scaling>
        <c:delete val="0"/>
        <c:axPos val="b"/>
        <c:numFmt formatCode="General" sourceLinked="1"/>
        <c:majorTickMark val="out"/>
        <c:minorTickMark val="none"/>
        <c:tickLblPos val="low"/>
        <c:spPr>
          <a:noFill/>
          <a:ln w="9525" cap="flat" cmpd="sng" algn="ctr">
            <a:solidFill>
              <a:schemeClr val="accent5"/>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62136752"/>
        <c:crosses val="autoZero"/>
        <c:auto val="1"/>
        <c:lblAlgn val="ctr"/>
        <c:lblOffset val="100"/>
        <c:noMultiLvlLbl val="0"/>
      </c:catAx>
      <c:valAx>
        <c:axId val="1062136752"/>
        <c:scaling>
          <c:orientation val="minMax"/>
        </c:scaling>
        <c:delete val="0"/>
        <c:axPos val="l"/>
        <c:numFmt formatCode="0.0%" sourceLinked="1"/>
        <c:majorTickMark val="out"/>
        <c:minorTickMark val="none"/>
        <c:tickLblPos val="nextTo"/>
        <c:spPr>
          <a:noFill/>
          <a:ln>
            <a:solidFill>
              <a:schemeClr val="accent5"/>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69100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78002586590862E-2"/>
          <c:y val="4.1171899014792117E-2"/>
          <c:w val="0.81549821589944438"/>
          <c:h val="0.85742026960078588"/>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First Half</c:v>
                </c:pt>
                <c:pt idx="1">
                  <c:v>Second Half</c:v>
                </c:pt>
              </c:strCache>
            </c:strRef>
          </c:cat>
          <c:val>
            <c:numRef>
              <c:f>Sheet1!$B$2:$B$3</c:f>
              <c:numCache>
                <c:formatCode>"$"#,##0_);[Red]\("$"#,##0\)</c:formatCode>
                <c:ptCount val="2"/>
                <c:pt idx="0">
                  <c:v>9610</c:v>
                </c:pt>
                <c:pt idx="1">
                  <c:v>4390</c:v>
                </c:pt>
              </c:numCache>
            </c:numRef>
          </c:val>
          <c:extLst>
            <c:ext xmlns:c16="http://schemas.microsoft.com/office/drawing/2014/chart" uri="{C3380CC4-5D6E-409C-BE32-E72D297353CC}">
              <c16:uniqueId val="{00000000-CBBF-4CEC-8054-FD92FF3F8633}"/>
            </c:ext>
          </c:extLst>
        </c:ser>
        <c:dLbls>
          <c:showLegendKey val="0"/>
          <c:showVal val="0"/>
          <c:showCatName val="0"/>
          <c:showSerName val="0"/>
          <c:showPercent val="0"/>
          <c:showBubbleSize val="0"/>
        </c:dLbls>
        <c:gapWidth val="50"/>
        <c:overlap val="-27"/>
        <c:axId val="740571776"/>
        <c:axId val="742030848"/>
      </c:barChart>
      <c:catAx>
        <c:axId val="740571776"/>
        <c:scaling>
          <c:orientation val="minMax"/>
        </c:scaling>
        <c:delete val="0"/>
        <c:axPos val="b"/>
        <c:numFmt formatCode="General" sourceLinked="1"/>
        <c:majorTickMark val="none"/>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42030848"/>
        <c:crosses val="autoZero"/>
        <c:auto val="1"/>
        <c:lblAlgn val="ctr"/>
        <c:lblOffset val="100"/>
        <c:noMultiLvlLbl val="0"/>
      </c:catAx>
      <c:valAx>
        <c:axId val="742030848"/>
        <c:scaling>
          <c:orientation val="minMax"/>
        </c:scaling>
        <c:delete val="1"/>
        <c:axPos val="l"/>
        <c:numFmt formatCode="&quot;$&quot;#,##0_);[Red]\(&quot;$&quot;#,##0\)" sourceLinked="1"/>
        <c:majorTickMark val="none"/>
        <c:minorTickMark val="none"/>
        <c:tickLblPos val="nextTo"/>
        <c:crossAx val="740571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noFill/>
            <a:ln>
              <a:noFill/>
            </a:ln>
            <a:effectLst/>
          </c:spPr>
          <c:invertIfNegative val="0"/>
          <c:dPt>
            <c:idx val="0"/>
            <c:invertIfNegative val="0"/>
            <c:bubble3D val="0"/>
            <c:spPr>
              <a:noFill/>
              <a:ln>
                <a:solidFill>
                  <a:schemeClr val="bg1"/>
                </a:solidFill>
              </a:ln>
              <a:effectLst/>
            </c:spPr>
            <c:extLst>
              <c:ext xmlns:c16="http://schemas.microsoft.com/office/drawing/2014/chart" uri="{C3380CC4-5D6E-409C-BE32-E72D297353CC}">
                <c16:uniqueId val="{00000003-9DEA-452D-B8F9-BB3EE6DA2CF2}"/>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4-9DEA-452D-B8F9-BB3EE6DA2CF2}"/>
              </c:ext>
            </c:extLst>
          </c:dPt>
          <c:dLbls>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9DEA-452D-B8F9-BB3EE6DA2CF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Actual</c:v>
                </c:pt>
                <c:pt idx="1">
                  <c:v>% Saying Yes</c:v>
                </c:pt>
              </c:strCache>
            </c:strRef>
          </c:cat>
          <c:val>
            <c:numRef>
              <c:f>Sheet1!$B$2:$B$3</c:f>
              <c:numCache>
                <c:formatCode>0%</c:formatCode>
                <c:ptCount val="2"/>
                <c:pt idx="0">
                  <c:v>0.85</c:v>
                </c:pt>
                <c:pt idx="1">
                  <c:v>0.6</c:v>
                </c:pt>
              </c:numCache>
            </c:numRef>
          </c:val>
          <c:extLst>
            <c:ext xmlns:c16="http://schemas.microsoft.com/office/drawing/2014/chart" uri="{C3380CC4-5D6E-409C-BE32-E72D297353CC}">
              <c16:uniqueId val="{00000000-9DEA-452D-B8F9-BB3EE6DA2CF2}"/>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Actual</c:v>
                </c:pt>
                <c:pt idx="1">
                  <c:v>% Saying Yes</c:v>
                </c:pt>
              </c:strCache>
            </c:strRef>
          </c:cat>
          <c:val>
            <c:numRef>
              <c:f>Sheet1!$C$2:$C$3</c:f>
              <c:numCache>
                <c:formatCode>General</c:formatCode>
                <c:ptCount val="2"/>
                <c:pt idx="0" formatCode="0%">
                  <c:v>1</c:v>
                </c:pt>
              </c:numCache>
            </c:numRef>
          </c:val>
          <c:extLst>
            <c:ext xmlns:c16="http://schemas.microsoft.com/office/drawing/2014/chart" uri="{C3380CC4-5D6E-409C-BE32-E72D297353CC}">
              <c16:uniqueId val="{00000001-9DEA-452D-B8F9-BB3EE6DA2CF2}"/>
            </c:ext>
          </c:extLst>
        </c:ser>
        <c:dLbls>
          <c:showLegendKey val="0"/>
          <c:showVal val="0"/>
          <c:showCatName val="0"/>
          <c:showSerName val="0"/>
          <c:showPercent val="0"/>
          <c:showBubbleSize val="0"/>
        </c:dLbls>
        <c:gapWidth val="50"/>
        <c:overlap val="100"/>
        <c:axId val="1544992687"/>
        <c:axId val="1551319407"/>
      </c:barChart>
      <c:catAx>
        <c:axId val="1544992687"/>
        <c:scaling>
          <c:orientation val="minMax"/>
        </c:scaling>
        <c:delete val="0"/>
        <c:axPos val="l"/>
        <c:numFmt formatCode="General" sourceLinked="1"/>
        <c:majorTickMark val="none"/>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51319407"/>
        <c:crosses val="autoZero"/>
        <c:auto val="1"/>
        <c:lblAlgn val="ctr"/>
        <c:lblOffset val="100"/>
        <c:noMultiLvlLbl val="0"/>
      </c:catAx>
      <c:valAx>
        <c:axId val="1551319407"/>
        <c:scaling>
          <c:orientation val="minMax"/>
        </c:scaling>
        <c:delete val="0"/>
        <c:axPos val="b"/>
        <c:majorGridlines>
          <c:spPr>
            <a:ln w="9525" cap="flat" cmpd="sng" algn="ctr">
              <a:noFill/>
              <a:round/>
            </a:ln>
            <a:effectLst/>
          </c:spPr>
        </c:majorGridlines>
        <c:numFmt formatCode="0%" sourceLinked="1"/>
        <c:majorTickMark val="out"/>
        <c:minorTickMark val="none"/>
        <c:tickLblPos val="nextTo"/>
        <c:spPr>
          <a:noFill/>
          <a:ln>
            <a:solidFill>
              <a:schemeClr val="accent5"/>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44992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…wouldn't cancel?</c:v>
                </c:pt>
                <c:pt idx="1">
                  <c:v>…would allow installment pmt?</c:v>
                </c:pt>
                <c:pt idx="2">
                  <c:v>…wouldn't charge late fee?</c:v>
                </c:pt>
              </c:strCache>
            </c:strRef>
          </c:cat>
          <c:val>
            <c:numRef>
              <c:f>Sheet1!$B$2:$B$4</c:f>
              <c:numCache>
                <c:formatCode>0%</c:formatCode>
                <c:ptCount val="3"/>
                <c:pt idx="0">
                  <c:v>0.21</c:v>
                </c:pt>
                <c:pt idx="1">
                  <c:v>0.24</c:v>
                </c:pt>
                <c:pt idx="2">
                  <c:v>0.27</c:v>
                </c:pt>
              </c:numCache>
            </c:numRef>
          </c:val>
          <c:extLst>
            <c:ext xmlns:c16="http://schemas.microsoft.com/office/drawing/2014/chart" uri="{C3380CC4-5D6E-409C-BE32-E72D297353CC}">
              <c16:uniqueId val="{00000000-741E-4131-950B-4E9D464A6AB6}"/>
            </c:ext>
          </c:extLst>
        </c:ser>
        <c:dLbls>
          <c:showLegendKey val="0"/>
          <c:showVal val="0"/>
          <c:showCatName val="0"/>
          <c:showSerName val="0"/>
          <c:showPercent val="0"/>
          <c:showBubbleSize val="0"/>
        </c:dLbls>
        <c:gapWidth val="60"/>
        <c:axId val="566714752"/>
        <c:axId val="554034432"/>
      </c:barChart>
      <c:catAx>
        <c:axId val="566714752"/>
        <c:scaling>
          <c:orientation val="minMax"/>
        </c:scaling>
        <c:delete val="0"/>
        <c:axPos val="l"/>
        <c:numFmt formatCode="General" sourceLinked="1"/>
        <c:majorTickMark val="none"/>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54034432"/>
        <c:crosses val="autoZero"/>
        <c:auto val="1"/>
        <c:lblAlgn val="ctr"/>
        <c:lblOffset val="100"/>
        <c:noMultiLvlLbl val="0"/>
      </c:catAx>
      <c:valAx>
        <c:axId val="554034432"/>
        <c:scaling>
          <c:orientation val="minMax"/>
        </c:scaling>
        <c:delete val="0"/>
        <c:axPos val="b"/>
        <c:majorGridlines>
          <c:spPr>
            <a:ln w="9525" cap="flat" cmpd="sng" algn="ctr">
              <a:noFill/>
              <a:round/>
            </a:ln>
            <a:effectLst/>
          </c:spPr>
        </c:majorGridlines>
        <c:numFmt formatCode="0%" sourceLinked="1"/>
        <c:majorTickMark val="out"/>
        <c:minorTickMark val="none"/>
        <c:tickLblPos val="nextTo"/>
        <c:spPr>
          <a:noFill/>
          <a:ln>
            <a:solidFill>
              <a:schemeClr val="accent5"/>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66714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94269468308119E-2"/>
          <c:y val="0.12369346717579736"/>
          <c:w val="0.88126913519227867"/>
          <c:h val="0.78459577256457158"/>
        </c:manualLayout>
      </c:layout>
      <c:lineChart>
        <c:grouping val="standard"/>
        <c:varyColors val="0"/>
        <c:ser>
          <c:idx val="0"/>
          <c:order val="0"/>
          <c:tx>
            <c:strRef>
              <c:f>Sheet1!$B$1</c:f>
              <c:strCache>
                <c:ptCount val="1"/>
                <c:pt idx="0">
                  <c:v>Miles Driven</c:v>
                </c:pt>
              </c:strCache>
            </c:strRef>
          </c:tx>
          <c:spPr>
            <a:ln w="28575" cap="rnd">
              <a:solidFill>
                <a:schemeClr val="accent1"/>
              </a:solidFill>
              <a:round/>
            </a:ln>
            <a:effectLst/>
          </c:spPr>
          <c:marker>
            <c:symbol val="none"/>
          </c:marker>
          <c:dLbls>
            <c:dLbl>
              <c:idx val="0"/>
              <c:layout>
                <c:manualLayout>
                  <c:x val="-0.21758533654454104"/>
                  <c:y val="-7.1156280215405765E-2"/>
                </c:manualLayout>
              </c:layout>
              <c:dLblPos val="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20EF-49A3-A683-ACC33DD11042}"/>
                </c:ext>
              </c:extLst>
            </c:dLbl>
            <c:dLbl>
              <c:idx val="1"/>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0EF-49A3-A683-ACC33DD1104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2020</c:v>
                </c:pt>
              </c:numCache>
            </c:numRef>
          </c:cat>
          <c:val>
            <c:numRef>
              <c:f>Sheet1!$B$2:$B$3</c:f>
              <c:numCache>
                <c:formatCode>0%</c:formatCode>
                <c:ptCount val="2"/>
                <c:pt idx="0">
                  <c:v>0.41</c:v>
                </c:pt>
                <c:pt idx="1">
                  <c:v>0.54</c:v>
                </c:pt>
              </c:numCache>
            </c:numRef>
          </c:val>
          <c:smooth val="0"/>
          <c:extLst>
            <c:ext xmlns:c16="http://schemas.microsoft.com/office/drawing/2014/chart" uri="{C3380CC4-5D6E-409C-BE32-E72D297353CC}">
              <c16:uniqueId val="{00000000-20EF-49A3-A683-ACC33DD11042}"/>
            </c:ext>
          </c:extLst>
        </c:ser>
        <c:ser>
          <c:idx val="2"/>
          <c:order val="1"/>
          <c:tx>
            <c:strRef>
              <c:f>Sheet1!$D$1</c:f>
              <c:strCache>
                <c:ptCount val="1"/>
                <c:pt idx="0">
                  <c:v>Where You Drive</c:v>
                </c:pt>
              </c:strCache>
            </c:strRef>
          </c:tx>
          <c:spPr>
            <a:ln w="28575" cap="rnd">
              <a:solidFill>
                <a:schemeClr val="accent3"/>
              </a:solidFill>
              <a:round/>
            </a:ln>
            <a:effectLst/>
          </c:spPr>
          <c:marker>
            <c:symbol val="none"/>
          </c:marker>
          <c:dLbls>
            <c:dLbl>
              <c:idx val="0"/>
              <c:dLblPos val="l"/>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D204-4481-8857-3396BE3D21AA}"/>
                </c:ext>
              </c:extLst>
            </c:dLbl>
            <c:dLbl>
              <c:idx val="1"/>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EF-49A3-A683-ACC33DD1104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2020</c:v>
                </c:pt>
              </c:numCache>
            </c:numRef>
          </c:cat>
          <c:val>
            <c:numRef>
              <c:f>Sheet1!$D$2:$D$3</c:f>
              <c:numCache>
                <c:formatCode>0%</c:formatCode>
                <c:ptCount val="2"/>
                <c:pt idx="0">
                  <c:v>0.32</c:v>
                </c:pt>
                <c:pt idx="1">
                  <c:v>0.49</c:v>
                </c:pt>
              </c:numCache>
            </c:numRef>
          </c:val>
          <c:smooth val="0"/>
          <c:extLst>
            <c:ext xmlns:c16="http://schemas.microsoft.com/office/drawing/2014/chart" uri="{C3380CC4-5D6E-409C-BE32-E72D297353CC}">
              <c16:uniqueId val="{00000002-20EF-49A3-A683-ACC33DD11042}"/>
            </c:ext>
          </c:extLst>
        </c:ser>
        <c:ser>
          <c:idx val="3"/>
          <c:order val="2"/>
          <c:tx>
            <c:strRef>
              <c:f>Sheet1!$E$1</c:f>
              <c:strCache>
                <c:ptCount val="1"/>
                <c:pt idx="0">
                  <c:v>Speed</c:v>
                </c:pt>
              </c:strCache>
            </c:strRef>
          </c:tx>
          <c:spPr>
            <a:ln w="28575" cap="rnd">
              <a:solidFill>
                <a:schemeClr val="accent4"/>
              </a:solidFill>
              <a:round/>
            </a:ln>
            <a:effectLst/>
          </c:spPr>
          <c:marker>
            <c:symbol val="none"/>
          </c:marker>
          <c:dLbls>
            <c:dLbl>
              <c:idx val="0"/>
              <c:dLblPos val="l"/>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20EF-49A3-A683-ACC33DD11042}"/>
                </c:ext>
              </c:extLst>
            </c:dLbl>
            <c:dLbl>
              <c:idx val="1"/>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EF-49A3-A683-ACC33DD1104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2020</c:v>
                </c:pt>
              </c:numCache>
            </c:numRef>
          </c:cat>
          <c:val>
            <c:numRef>
              <c:f>Sheet1!$E$2:$E$3</c:f>
              <c:numCache>
                <c:formatCode>0%</c:formatCode>
                <c:ptCount val="2"/>
                <c:pt idx="0">
                  <c:v>0.35</c:v>
                </c:pt>
                <c:pt idx="1">
                  <c:v>0.47</c:v>
                </c:pt>
              </c:numCache>
            </c:numRef>
          </c:val>
          <c:smooth val="0"/>
          <c:extLst>
            <c:ext xmlns:c16="http://schemas.microsoft.com/office/drawing/2014/chart" uri="{C3380CC4-5D6E-409C-BE32-E72D297353CC}">
              <c16:uniqueId val="{00000003-20EF-49A3-A683-ACC33DD11042}"/>
            </c:ext>
          </c:extLst>
        </c:ser>
        <c:ser>
          <c:idx val="4"/>
          <c:order val="3"/>
          <c:tx>
            <c:strRef>
              <c:f>Sheet1!$F$1</c:f>
              <c:strCache>
                <c:ptCount val="1"/>
                <c:pt idx="0">
                  <c:v>Distracted Driving</c:v>
                </c:pt>
              </c:strCache>
            </c:strRef>
          </c:tx>
          <c:spPr>
            <a:ln w="28575" cap="rnd">
              <a:solidFill>
                <a:schemeClr val="accent5"/>
              </a:solidFill>
              <a:round/>
            </a:ln>
            <a:effectLst/>
          </c:spPr>
          <c:marker>
            <c:symbol val="none"/>
          </c:marker>
          <c:dLbls>
            <c:dLbl>
              <c:idx val="0"/>
              <c:layout>
                <c:manualLayout>
                  <c:x val="-0.21760827890394052"/>
                  <c:y val="-1.0165182887915243E-2"/>
                </c:manualLayout>
              </c:layout>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20EF-49A3-A683-ACC33DD11042}"/>
                </c:ext>
              </c:extLst>
            </c:dLbl>
            <c:dLbl>
              <c:idx val="1"/>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EF-49A3-A683-ACC33DD1104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2020</c:v>
                </c:pt>
              </c:numCache>
            </c:numRef>
          </c:cat>
          <c:val>
            <c:numRef>
              <c:f>Sheet1!$F$2:$F$3</c:f>
              <c:numCache>
                <c:formatCode>0%</c:formatCode>
                <c:ptCount val="2"/>
                <c:pt idx="0">
                  <c:v>0.39</c:v>
                </c:pt>
                <c:pt idx="1">
                  <c:v>0.57999999999999996</c:v>
                </c:pt>
              </c:numCache>
            </c:numRef>
          </c:val>
          <c:smooth val="0"/>
          <c:extLst>
            <c:ext xmlns:c16="http://schemas.microsoft.com/office/drawing/2014/chart" uri="{C3380CC4-5D6E-409C-BE32-E72D297353CC}">
              <c16:uniqueId val="{00000004-20EF-49A3-A683-ACC33DD11042}"/>
            </c:ext>
          </c:extLst>
        </c:ser>
        <c:dLbls>
          <c:dLblPos val="l"/>
          <c:showLegendKey val="0"/>
          <c:showVal val="1"/>
          <c:showCatName val="0"/>
          <c:showSerName val="0"/>
          <c:showPercent val="0"/>
          <c:showBubbleSize val="0"/>
        </c:dLbls>
        <c:smooth val="0"/>
        <c:axId val="1544324543"/>
        <c:axId val="1548375839"/>
      </c:lineChart>
      <c:catAx>
        <c:axId val="1544324543"/>
        <c:scaling>
          <c:orientation val="minMax"/>
        </c:scaling>
        <c:delete val="0"/>
        <c:axPos val="b"/>
        <c:numFmt formatCode="General" sourceLinked="1"/>
        <c:majorTickMark val="out"/>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48375839"/>
        <c:crosses val="autoZero"/>
        <c:auto val="1"/>
        <c:lblAlgn val="ctr"/>
        <c:lblOffset val="100"/>
        <c:noMultiLvlLbl val="0"/>
      </c:catAx>
      <c:valAx>
        <c:axId val="1548375839"/>
        <c:scaling>
          <c:orientation val="minMax"/>
          <c:min val="0.30000000000000004"/>
        </c:scaling>
        <c:delete val="0"/>
        <c:axPos val="l"/>
        <c:numFmt formatCode="0%" sourceLinked="1"/>
        <c:majorTickMark val="out"/>
        <c:minorTickMark val="none"/>
        <c:tickLblPos val="nextTo"/>
        <c:spPr>
          <a:noFill/>
          <a:ln>
            <a:solidFill>
              <a:schemeClr val="accent5"/>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443245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79882833173027E-2"/>
          <c:y val="3.0296543440544513E-2"/>
          <c:w val="0.96732223638614434"/>
          <c:h val="0.85434165220872815"/>
        </c:manualLayout>
      </c:layout>
      <c:barChart>
        <c:barDir val="col"/>
        <c:grouping val="clustered"/>
        <c:varyColors val="0"/>
        <c:ser>
          <c:idx val="0"/>
          <c:order val="0"/>
          <c:tx>
            <c:strRef>
              <c:f>Sheet1!$B$1</c:f>
              <c:strCache>
                <c:ptCount val="1"/>
                <c:pt idx="0">
                  <c:v>Column1</c:v>
                </c:pt>
              </c:strCache>
            </c:strRef>
          </c:tx>
          <c:spPr>
            <a:solidFill>
              <a:schemeClr val="accent1"/>
            </a:solidFill>
          </c:spPr>
          <c:invertIfNegative val="0"/>
          <c:dPt>
            <c:idx val="1"/>
            <c:invertIfNegative val="0"/>
            <c:bubble3D val="0"/>
            <c:extLst>
              <c:ext xmlns:c16="http://schemas.microsoft.com/office/drawing/2014/chart" uri="{C3380CC4-5D6E-409C-BE32-E72D297353CC}">
                <c16:uniqueId val="{00000001-7FD9-49F0-B15B-5ADBA399AC2A}"/>
              </c:ext>
            </c:extLst>
          </c:dPt>
          <c:dPt>
            <c:idx val="2"/>
            <c:invertIfNegative val="0"/>
            <c:bubble3D val="0"/>
            <c:extLst>
              <c:ext xmlns:c16="http://schemas.microsoft.com/office/drawing/2014/chart" uri="{C3380CC4-5D6E-409C-BE32-E72D297353CC}">
                <c16:uniqueId val="{00000003-7FD9-49F0-B15B-5ADBA399AC2A}"/>
              </c:ext>
            </c:extLst>
          </c:dPt>
          <c:dPt>
            <c:idx val="3"/>
            <c:invertIfNegative val="0"/>
            <c:bubble3D val="0"/>
            <c:extLst>
              <c:ext xmlns:c16="http://schemas.microsoft.com/office/drawing/2014/chart" uri="{C3380CC4-5D6E-409C-BE32-E72D297353CC}">
                <c16:uniqueId val="{00000005-7FD9-49F0-B15B-5ADBA399AC2A}"/>
              </c:ext>
            </c:extLst>
          </c:dPt>
          <c:dPt>
            <c:idx val="4"/>
            <c:invertIfNegative val="0"/>
            <c:bubble3D val="0"/>
            <c:extLst>
              <c:ext xmlns:c16="http://schemas.microsoft.com/office/drawing/2014/chart" uri="{C3380CC4-5D6E-409C-BE32-E72D297353CC}">
                <c16:uniqueId val="{00000007-7FD9-49F0-B15B-5ADBA399AC2A}"/>
              </c:ext>
            </c:extLst>
          </c:dPt>
          <c:dPt>
            <c:idx val="5"/>
            <c:invertIfNegative val="0"/>
            <c:bubble3D val="0"/>
            <c:extLst>
              <c:ext xmlns:c16="http://schemas.microsoft.com/office/drawing/2014/chart" uri="{C3380CC4-5D6E-409C-BE32-E72D297353CC}">
                <c16:uniqueId val="{00000009-7FD9-49F0-B15B-5ADBA399AC2A}"/>
              </c:ext>
            </c:extLst>
          </c:dPt>
          <c:dLbls>
            <c:numFmt formatCode="#,##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February</c:v>
                </c:pt>
                <c:pt idx="1">
                  <c:v>March</c:v>
                </c:pt>
                <c:pt idx="2">
                  <c:v>April</c:v>
                </c:pt>
                <c:pt idx="3">
                  <c:v>May</c:v>
                </c:pt>
                <c:pt idx="4">
                  <c:v>June</c:v>
                </c:pt>
                <c:pt idx="5">
                  <c:v>July</c:v>
                </c:pt>
                <c:pt idx="6">
                  <c:v>August</c:v>
                </c:pt>
                <c:pt idx="7">
                  <c:v>September</c:v>
                </c:pt>
              </c:strCache>
            </c:strRef>
          </c:cat>
          <c:val>
            <c:numRef>
              <c:f>Sheet1!$B$2:$B$9</c:f>
              <c:numCache>
                <c:formatCode>General</c:formatCode>
                <c:ptCount val="8"/>
                <c:pt idx="0">
                  <c:v>834</c:v>
                </c:pt>
                <c:pt idx="1">
                  <c:v>7730</c:v>
                </c:pt>
                <c:pt idx="2">
                  <c:v>7610</c:v>
                </c:pt>
                <c:pt idx="3">
                  <c:v>6910</c:v>
                </c:pt>
                <c:pt idx="4">
                  <c:v>3180</c:v>
                </c:pt>
                <c:pt idx="5">
                  <c:v>5000</c:v>
                </c:pt>
                <c:pt idx="6">
                  <c:v>4210</c:v>
                </c:pt>
                <c:pt idx="7">
                  <c:v>1130</c:v>
                </c:pt>
              </c:numCache>
            </c:numRef>
          </c:val>
          <c:extLst>
            <c:ext xmlns:c16="http://schemas.microsoft.com/office/drawing/2014/chart" uri="{C3380CC4-5D6E-409C-BE32-E72D297353CC}">
              <c16:uniqueId val="{0000000A-7FD9-49F0-B15B-5ADBA399AC2A}"/>
            </c:ext>
          </c:extLst>
        </c:ser>
        <c:dLbls>
          <c:showLegendKey val="0"/>
          <c:showVal val="1"/>
          <c:showCatName val="0"/>
          <c:showSerName val="0"/>
          <c:showPercent val="0"/>
          <c:showBubbleSize val="0"/>
        </c:dLbls>
        <c:gapWidth val="75"/>
        <c:axId val="197743744"/>
        <c:axId val="197748608"/>
      </c:barChart>
      <c:catAx>
        <c:axId val="197743744"/>
        <c:scaling>
          <c:orientation val="minMax"/>
        </c:scaling>
        <c:delete val="0"/>
        <c:axPos val="b"/>
        <c:numFmt formatCode="General" sourceLinked="0"/>
        <c:majorTickMark val="out"/>
        <c:minorTickMark val="none"/>
        <c:tickLblPos val="nextTo"/>
        <c:crossAx val="197748608"/>
        <c:crosses val="autoZero"/>
        <c:auto val="1"/>
        <c:lblAlgn val="ctr"/>
        <c:lblOffset val="100"/>
        <c:noMultiLvlLbl val="0"/>
      </c:catAx>
      <c:valAx>
        <c:axId val="197748608"/>
        <c:scaling>
          <c:orientation val="minMax"/>
        </c:scaling>
        <c:delete val="1"/>
        <c:axPos val="l"/>
        <c:numFmt formatCode="General" sourceLinked="1"/>
        <c:majorTickMark val="out"/>
        <c:minorTickMark val="none"/>
        <c:tickLblPos val="nextTo"/>
        <c:crossAx val="197743744"/>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80723242927968"/>
          <c:y val="3.7256562235393732E-2"/>
          <c:w val="0.74833323227335868"/>
          <c:h val="0.77412362404741741"/>
        </c:manualLayout>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2BE6-46C5-965F-E480A0C9985E}"/>
                </c:ext>
              </c:extLst>
            </c:dLbl>
            <c:dLbl>
              <c:idx val="4"/>
              <c:delete val="1"/>
              <c:extLst>
                <c:ext xmlns:c15="http://schemas.microsoft.com/office/drawing/2012/chart" uri="{CE6537A1-D6FC-4f65-9D91-7224C49458BB}"/>
                <c:ext xmlns:c16="http://schemas.microsoft.com/office/drawing/2014/chart" uri="{C3380CC4-5D6E-409C-BE32-E72D297353CC}">
                  <c16:uniqueId val="{00000001-9FD8-478C-B0C6-AEA10B28AE70}"/>
                </c:ext>
              </c:extLst>
            </c:dLbl>
            <c:dLbl>
              <c:idx val="5"/>
              <c:delete val="1"/>
              <c:extLst>
                <c:ext xmlns:c15="http://schemas.microsoft.com/office/drawing/2012/chart" uri="{CE6537A1-D6FC-4f65-9D91-7224C49458BB}"/>
                <c:ext xmlns:c16="http://schemas.microsoft.com/office/drawing/2014/chart" uri="{C3380CC4-5D6E-409C-BE32-E72D297353CC}">
                  <c16:uniqueId val="{00000000-9FD8-478C-B0C6-AEA10B28AE7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BI</c:v>
                </c:pt>
                <c:pt idx="1">
                  <c:v>D&amp;O</c:v>
                </c:pt>
                <c:pt idx="2">
                  <c:v>EPLI</c:v>
                </c:pt>
                <c:pt idx="3">
                  <c:v>GL</c:v>
                </c:pt>
                <c:pt idx="4">
                  <c:v>Mortgage</c:v>
                </c:pt>
                <c:pt idx="5">
                  <c:v>Political risk,
credit, surety</c:v>
                </c:pt>
                <c:pt idx="6">
                  <c:v>Workers
Compensation</c:v>
                </c:pt>
              </c:strCache>
            </c:strRef>
          </c:cat>
          <c:val>
            <c:numRef>
              <c:f>Sheet1!$B$2:$B$8</c:f>
              <c:numCache>
                <c:formatCode>General</c:formatCode>
                <c:ptCount val="7"/>
                <c:pt idx="0">
                  <c:v>2</c:v>
                </c:pt>
                <c:pt idx="1">
                  <c:v>0.6</c:v>
                </c:pt>
                <c:pt idx="2">
                  <c:v>0.3</c:v>
                </c:pt>
                <c:pt idx="3">
                  <c:v>0.7</c:v>
                </c:pt>
                <c:pt idx="4">
                  <c:v>0</c:v>
                </c:pt>
                <c:pt idx="5">
                  <c:v>0</c:v>
                </c:pt>
                <c:pt idx="6">
                  <c:v>0.2</c:v>
                </c:pt>
              </c:numCache>
            </c:numRef>
          </c:val>
          <c:extLst>
            <c:ext xmlns:c16="http://schemas.microsoft.com/office/drawing/2014/chart" uri="{C3380CC4-5D6E-409C-BE32-E72D297353CC}">
              <c16:uniqueId val="{00000000-2BE6-46C5-965F-E480A0C9985E}"/>
            </c:ext>
          </c:extLst>
        </c:ser>
        <c:ser>
          <c:idx val="1"/>
          <c:order val="1"/>
          <c:tx>
            <c:strRef>
              <c:f>Sheet1!$C$1</c:f>
              <c:strCache>
                <c:ptCount val="1"/>
                <c:pt idx="0">
                  <c:v>Series 2</c:v>
                </c:pt>
              </c:strCache>
            </c:strRef>
          </c:tx>
          <c:spPr>
            <a:solidFill>
              <a:schemeClr val="accent2"/>
            </a:solidFill>
            <a:ln>
              <a:noFill/>
            </a:ln>
            <a:effectLst/>
          </c:spPr>
          <c:invertIfNegative val="0"/>
          <c:cat>
            <c:strRef>
              <c:f>Sheet1!$A$2:$A$8</c:f>
              <c:strCache>
                <c:ptCount val="7"/>
                <c:pt idx="0">
                  <c:v>BI</c:v>
                </c:pt>
                <c:pt idx="1">
                  <c:v>D&amp;O</c:v>
                </c:pt>
                <c:pt idx="2">
                  <c:v>EPLI</c:v>
                </c:pt>
                <c:pt idx="3">
                  <c:v>GL</c:v>
                </c:pt>
                <c:pt idx="4">
                  <c:v>Mortgage</c:v>
                </c:pt>
                <c:pt idx="5">
                  <c:v>Political risk,
credit, surety</c:v>
                </c:pt>
                <c:pt idx="6">
                  <c:v>Workers
Compensation</c:v>
                </c:pt>
              </c:strCache>
            </c:strRef>
          </c:cat>
          <c:val>
            <c:numRef>
              <c:f>Sheet1!$C$2:$C$8</c:f>
              <c:numCache>
                <c:formatCode>General</c:formatCode>
                <c:ptCount val="7"/>
                <c:pt idx="0">
                  <c:v>20.7</c:v>
                </c:pt>
                <c:pt idx="1">
                  <c:v>3.4</c:v>
                </c:pt>
                <c:pt idx="2">
                  <c:v>3.3</c:v>
                </c:pt>
                <c:pt idx="3">
                  <c:v>26.3</c:v>
                </c:pt>
                <c:pt idx="4">
                  <c:v>1.7</c:v>
                </c:pt>
                <c:pt idx="5">
                  <c:v>0.8</c:v>
                </c:pt>
                <c:pt idx="6">
                  <c:v>91.8</c:v>
                </c:pt>
              </c:numCache>
            </c:numRef>
          </c:val>
          <c:extLst>
            <c:ext xmlns:c16="http://schemas.microsoft.com/office/drawing/2014/chart" uri="{C3380CC4-5D6E-409C-BE32-E72D297353CC}">
              <c16:uniqueId val="{00000001-2BE6-46C5-965F-E480A0C9985E}"/>
            </c:ext>
          </c:extLst>
        </c:ser>
        <c:ser>
          <c:idx val="2"/>
          <c:order val="2"/>
          <c:tx>
            <c:strRef>
              <c:f>Sheet1!$D$1</c:f>
              <c:strCache>
                <c:ptCount val="1"/>
                <c:pt idx="0">
                  <c:v>Series 3</c:v>
                </c:pt>
              </c:strCache>
            </c:strRef>
          </c:tx>
          <c:spPr>
            <a:no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BI</c:v>
                </c:pt>
                <c:pt idx="1">
                  <c:v>D&amp;O</c:v>
                </c:pt>
                <c:pt idx="2">
                  <c:v>EPLI</c:v>
                </c:pt>
                <c:pt idx="3">
                  <c:v>GL</c:v>
                </c:pt>
                <c:pt idx="4">
                  <c:v>Mortgage</c:v>
                </c:pt>
                <c:pt idx="5">
                  <c:v>Political risk,
credit, surety</c:v>
                </c:pt>
                <c:pt idx="6">
                  <c:v>Workers
Compensation</c:v>
                </c:pt>
              </c:strCache>
            </c:strRef>
          </c:cat>
          <c:val>
            <c:numRef>
              <c:f>Sheet1!$D$2:$D$8</c:f>
              <c:numCache>
                <c:formatCode>General</c:formatCode>
                <c:ptCount val="7"/>
                <c:pt idx="0">
                  <c:v>22.7</c:v>
                </c:pt>
                <c:pt idx="1">
                  <c:v>4</c:v>
                </c:pt>
                <c:pt idx="2">
                  <c:v>2.6</c:v>
                </c:pt>
                <c:pt idx="3">
                  <c:v>27</c:v>
                </c:pt>
                <c:pt idx="4">
                  <c:v>1.7</c:v>
                </c:pt>
                <c:pt idx="5">
                  <c:v>0.8</c:v>
                </c:pt>
                <c:pt idx="6">
                  <c:v>92</c:v>
                </c:pt>
              </c:numCache>
            </c:numRef>
          </c:val>
          <c:extLst>
            <c:ext xmlns:c16="http://schemas.microsoft.com/office/drawing/2014/chart" uri="{C3380CC4-5D6E-409C-BE32-E72D297353CC}">
              <c16:uniqueId val="{00000003-2BE6-46C5-965F-E480A0C9985E}"/>
            </c:ext>
          </c:extLst>
        </c:ser>
        <c:dLbls>
          <c:showLegendKey val="0"/>
          <c:showVal val="0"/>
          <c:showCatName val="0"/>
          <c:showSerName val="0"/>
          <c:showPercent val="0"/>
          <c:showBubbleSize val="0"/>
        </c:dLbls>
        <c:gapWidth val="50"/>
        <c:overlap val="100"/>
        <c:axId val="1635819775"/>
        <c:axId val="1643022047"/>
      </c:barChart>
      <c:catAx>
        <c:axId val="1635819775"/>
        <c:scaling>
          <c:orientation val="minMax"/>
        </c:scaling>
        <c:delete val="0"/>
        <c:axPos val="l"/>
        <c:numFmt formatCode="General" sourceLinked="1"/>
        <c:majorTickMark val="out"/>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lgn="r">
              <a:lnSpc>
                <a:spcPct val="90000"/>
              </a:lnSpc>
              <a:defRPr sz="1200" b="0" i="0" u="none" strike="noStrike" kern="1200" baseline="0">
                <a:solidFill>
                  <a:schemeClr val="tx1"/>
                </a:solidFill>
                <a:latin typeface="+mn-lt"/>
                <a:ea typeface="+mn-ea"/>
                <a:cs typeface="+mn-cs"/>
              </a:defRPr>
            </a:pPr>
            <a:endParaRPr lang="en-US"/>
          </a:p>
        </c:txPr>
        <c:crossAx val="1643022047"/>
        <c:crosses val="autoZero"/>
        <c:auto val="1"/>
        <c:lblAlgn val="ctr"/>
        <c:lblOffset val="100"/>
        <c:noMultiLvlLbl val="0"/>
      </c:catAx>
      <c:valAx>
        <c:axId val="1643022047"/>
        <c:scaling>
          <c:orientation val="minMax"/>
          <c:max val="100"/>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b="1" dirty="0">
                    <a:solidFill>
                      <a:schemeClr val="tx1"/>
                    </a:solidFill>
                  </a:rPr>
                  <a:t>Billions of US$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358197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271230241007"/>
          <c:y val="6.9510268562401265E-2"/>
          <c:w val="0.7342849402511229"/>
          <c:h val="0.59885157963445801"/>
        </c:manualLayout>
      </c:layout>
      <c:barChart>
        <c:barDir val="col"/>
        <c:grouping val="stacked"/>
        <c:varyColors val="0"/>
        <c:ser>
          <c:idx val="0"/>
          <c:order val="0"/>
          <c:tx>
            <c:v>Combined Ratio</c:v>
          </c:tx>
          <c:spPr>
            <a:solidFill>
              <a:schemeClr val="accent1"/>
            </a:solidFill>
            <a:ln>
              <a:noFill/>
            </a:ln>
            <a:effectLst/>
          </c:spPr>
          <c:invertIfNegative val="0"/>
          <c:dPt>
            <c:idx val="5"/>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05D4-45EF-82F3-0237C7A6936E}"/>
              </c:ext>
            </c:extLst>
          </c:dPt>
          <c:dLbls>
            <c:dLbl>
              <c:idx val="4"/>
              <c:layout>
                <c:manualLayout>
                  <c:x val="0"/>
                  <c:y val="-0.24412294929615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B37-4CFF-990D-FB76F7BA7A81}"/>
                </c:ext>
              </c:extLst>
            </c:dLbl>
            <c:dLbl>
              <c:idx val="5"/>
              <c:layout>
                <c:manualLayout>
                  <c:x val="0"/>
                  <c:y val="-0.271768857944604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D4-45EF-82F3-0237C7A6936E}"/>
                </c:ext>
              </c:extLst>
            </c:dLbl>
            <c:dLbl>
              <c:idx val="6"/>
              <c:layout>
                <c:manualLayout>
                  <c:x val="1.2397303405890135E-3"/>
                  <c:y val="-0.15589219140787644"/>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7.1746000751765918E-2"/>
                      <c:h val="9.5712977447695358E-2"/>
                    </c:manualLayout>
                  </c15:layout>
                </c:ext>
                <c:ext xmlns:c16="http://schemas.microsoft.com/office/drawing/2014/chart" uri="{C3380CC4-5D6E-409C-BE32-E72D297353CC}">
                  <c16:uniqueId val="{00000006-B2E9-4326-82F4-D0FE344340C1}"/>
                </c:ext>
              </c:extLst>
            </c:dLbl>
            <c:dLbl>
              <c:idx val="7"/>
              <c:layout>
                <c:manualLayout>
                  <c:x val="-1.0950948944089966E-7"/>
                  <c:y val="-0.1572751930298526"/>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6.9071861987493349E-2"/>
                      <c:h val="8.8538091582051032E-2"/>
                    </c:manualLayout>
                  </c15:layout>
                </c:ext>
                <c:ext xmlns:c16="http://schemas.microsoft.com/office/drawing/2014/chart" uri="{C3380CC4-5D6E-409C-BE32-E72D297353CC}">
                  <c16:uniqueId val="{00000007-B2E9-4326-82F4-D0FE344340C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0"/>
              </c:ext>
            </c:extLst>
          </c:dLbls>
          <c:cat>
            <c:strRef>
              <c:f>Summaries!$P$29:$W$29</c:f>
              <c:strCache>
                <c:ptCount val="8"/>
                <c:pt idx="0">
                  <c:v>2015</c:v>
                </c:pt>
                <c:pt idx="1">
                  <c:v>2016</c:v>
                </c:pt>
                <c:pt idx="2">
                  <c:v>2017</c:v>
                </c:pt>
                <c:pt idx="3">
                  <c:v>2018</c:v>
                </c:pt>
                <c:pt idx="4">
                  <c:v>2019</c:v>
                </c:pt>
                <c:pt idx="5">
                  <c:v>2020 E</c:v>
                </c:pt>
                <c:pt idx="6">
                  <c:v>2021 F</c:v>
                </c:pt>
                <c:pt idx="7">
                  <c:v>2022 F</c:v>
                </c:pt>
              </c:strCache>
            </c:strRef>
          </c:cat>
          <c:val>
            <c:numRef>
              <c:f>Summaries!$P$31:$W$31</c:f>
              <c:numCache>
                <c:formatCode>0%</c:formatCode>
                <c:ptCount val="8"/>
                <c:pt idx="0">
                  <c:v>0.97748050718703894</c:v>
                </c:pt>
                <c:pt idx="1">
                  <c:v>1.0060211515773043</c:v>
                </c:pt>
                <c:pt idx="2">
                  <c:v>1.0362965154734971</c:v>
                </c:pt>
                <c:pt idx="3">
                  <c:v>0.99096673736560281</c:v>
                </c:pt>
                <c:pt idx="4">
                  <c:v>0.98801202146383993</c:v>
                </c:pt>
                <c:pt idx="5">
                  <c:v>1.024963417044217</c:v>
                </c:pt>
                <c:pt idx="6">
                  <c:v>0.98715035057367673</c:v>
                </c:pt>
                <c:pt idx="7">
                  <c:v>0.98914230864597297</c:v>
                </c:pt>
              </c:numCache>
            </c:numRef>
          </c:val>
          <c:extLst>
            <c:ext xmlns:c16="http://schemas.microsoft.com/office/drawing/2014/chart" uri="{C3380CC4-5D6E-409C-BE32-E72D297353CC}">
              <c16:uniqueId val="{00000002-05D4-45EF-82F3-0237C7A6936E}"/>
            </c:ext>
          </c:extLst>
        </c:ser>
        <c:dLbls>
          <c:showLegendKey val="0"/>
          <c:showVal val="0"/>
          <c:showCatName val="0"/>
          <c:showSerName val="0"/>
          <c:showPercent val="0"/>
          <c:showBubbleSize val="0"/>
        </c:dLbls>
        <c:gapWidth val="150"/>
        <c:overlap val="100"/>
        <c:axId val="94415456"/>
        <c:axId val="94421280"/>
      </c:barChart>
      <c:lineChart>
        <c:grouping val="standard"/>
        <c:varyColors val="0"/>
        <c:ser>
          <c:idx val="3"/>
          <c:order val="1"/>
          <c:tx>
            <c:v>DWP Growth</c:v>
          </c:tx>
          <c:spPr>
            <a:ln w="28575" cap="rnd">
              <a:solidFill>
                <a:schemeClr val="accent3"/>
              </a:solidFill>
              <a:round/>
            </a:ln>
            <a:effectLst/>
          </c:spPr>
          <c:marker>
            <c:symbol val="none"/>
          </c:marker>
          <c:dPt>
            <c:idx val="5"/>
            <c:marker>
              <c:symbol val="none"/>
            </c:marker>
            <c:bubble3D val="0"/>
            <c:spPr>
              <a:ln w="28575" cap="rnd">
                <a:solidFill>
                  <a:schemeClr val="accent3"/>
                </a:solidFill>
                <a:prstDash val="dash"/>
                <a:round/>
              </a:ln>
              <a:effectLst/>
            </c:spPr>
            <c:extLst>
              <c:ext xmlns:c16="http://schemas.microsoft.com/office/drawing/2014/chart" uri="{C3380CC4-5D6E-409C-BE32-E72D297353CC}">
                <c16:uniqueId val="{00000007-05D4-45EF-82F3-0237C7A6936E}"/>
              </c:ext>
            </c:extLst>
          </c:dPt>
          <c:cat>
            <c:strRef>
              <c:f>Summaries!$P$7:$W$7</c:f>
              <c:strCache>
                <c:ptCount val="8"/>
                <c:pt idx="0">
                  <c:v>2015</c:v>
                </c:pt>
                <c:pt idx="1">
                  <c:v>2016</c:v>
                </c:pt>
                <c:pt idx="2">
                  <c:v>2017</c:v>
                </c:pt>
                <c:pt idx="3">
                  <c:v>2018</c:v>
                </c:pt>
                <c:pt idx="4">
                  <c:v>2019</c:v>
                </c:pt>
                <c:pt idx="5">
                  <c:v>2020 E</c:v>
                </c:pt>
                <c:pt idx="6">
                  <c:v>2021 F</c:v>
                </c:pt>
                <c:pt idx="7">
                  <c:v>2022 F</c:v>
                </c:pt>
              </c:strCache>
            </c:strRef>
          </c:cat>
          <c:val>
            <c:numRef>
              <c:f>Summaries!$AN$9:$AU$9</c:f>
              <c:numCache>
                <c:formatCode>0%</c:formatCode>
                <c:ptCount val="8"/>
                <c:pt idx="0">
                  <c:v>3.8297839747818863E-2</c:v>
                </c:pt>
                <c:pt idx="1">
                  <c:v>3.8332621275227075E-2</c:v>
                </c:pt>
                <c:pt idx="2">
                  <c:v>4.83592341570247E-2</c:v>
                </c:pt>
                <c:pt idx="3">
                  <c:v>5.5733918922389547E-2</c:v>
                </c:pt>
                <c:pt idx="4">
                  <c:v>5.1085711308874515E-2</c:v>
                </c:pt>
                <c:pt idx="5">
                  <c:v>-1.8388440494402358E-3</c:v>
                </c:pt>
                <c:pt idx="6">
                  <c:v>7.3048923986511305E-2</c:v>
                </c:pt>
                <c:pt idx="7">
                  <c:v>6.0347948295020215E-2</c:v>
                </c:pt>
              </c:numCache>
            </c:numRef>
          </c:val>
          <c:smooth val="0"/>
          <c:extLst>
            <c:ext xmlns:c16="http://schemas.microsoft.com/office/drawing/2014/chart" uri="{C3380CC4-5D6E-409C-BE32-E72D297353CC}">
              <c16:uniqueId val="{00000008-05D4-45EF-82F3-0237C7A6936E}"/>
            </c:ext>
          </c:extLst>
        </c:ser>
        <c:ser>
          <c:idx val="2"/>
          <c:order val="2"/>
          <c:tx>
            <c:v>NWP Growth</c:v>
          </c:tx>
          <c:spPr>
            <a:ln w="28575" cap="rnd">
              <a:solidFill>
                <a:schemeClr val="accent2"/>
              </a:solidFill>
              <a:round/>
            </a:ln>
            <a:effectLst/>
          </c:spPr>
          <c:marker>
            <c:symbol val="none"/>
          </c:marker>
          <c:dPt>
            <c:idx val="5"/>
            <c:marker>
              <c:symbol val="none"/>
            </c:marker>
            <c:bubble3D val="0"/>
            <c:spPr>
              <a:ln w="28575" cap="rnd">
                <a:solidFill>
                  <a:schemeClr val="accent2"/>
                </a:solidFill>
                <a:prstDash val="dash"/>
                <a:round/>
              </a:ln>
              <a:effectLst/>
            </c:spPr>
            <c:extLst>
              <c:ext xmlns:c16="http://schemas.microsoft.com/office/drawing/2014/chart" uri="{C3380CC4-5D6E-409C-BE32-E72D297353CC}">
                <c16:uniqueId val="{0000000A-05D4-45EF-82F3-0237C7A6936E}"/>
              </c:ext>
            </c:extLst>
          </c:dPt>
          <c:dLbls>
            <c:dLbl>
              <c:idx val="5"/>
              <c:layout>
                <c:manualLayout>
                  <c:x val="-3.9586656415532648E-2"/>
                  <c:y val="-0.12678023324593532"/>
                </c:manualLayout>
              </c:layout>
              <c:spPr>
                <a:solidFill>
                  <a:schemeClr val="accent2"/>
                </a:solid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5.666040416934482E-2"/>
                      <c:h val="8.8538091582051032E-2"/>
                    </c:manualLayout>
                  </c15:layout>
                </c:ext>
                <c:ext xmlns:c16="http://schemas.microsoft.com/office/drawing/2014/chart" uri="{C3380CC4-5D6E-409C-BE32-E72D297353CC}">
                  <c16:uniqueId val="{0000000A-05D4-45EF-82F3-0237C7A6936E}"/>
                </c:ext>
              </c:extLst>
            </c:dLbl>
            <c:dLbl>
              <c:idx val="6"/>
              <c:layout>
                <c:manualLayout>
                  <c:x val="-3.7204016577903051E-2"/>
                  <c:y val="-6.57937033879585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2E9-4326-82F4-D0FE344340C1}"/>
                </c:ext>
              </c:extLst>
            </c:dLbl>
            <c:dLbl>
              <c:idx val="7"/>
              <c:layout>
                <c:manualLayout>
                  <c:x val="-3.7204016577902961E-2"/>
                  <c:y val="-8.01434751192471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E9-4326-82F4-D0FE344340C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Summaries!$P$7:$W$7</c:f>
              <c:strCache>
                <c:ptCount val="8"/>
                <c:pt idx="0">
                  <c:v>2015</c:v>
                </c:pt>
                <c:pt idx="1">
                  <c:v>2016</c:v>
                </c:pt>
                <c:pt idx="2">
                  <c:v>2017</c:v>
                </c:pt>
                <c:pt idx="3">
                  <c:v>2018</c:v>
                </c:pt>
                <c:pt idx="4">
                  <c:v>2019</c:v>
                </c:pt>
                <c:pt idx="5">
                  <c:v>2020 E</c:v>
                </c:pt>
                <c:pt idx="6">
                  <c:v>2021 F</c:v>
                </c:pt>
                <c:pt idx="7">
                  <c:v>2022 F</c:v>
                </c:pt>
              </c:strCache>
            </c:strRef>
          </c:cat>
          <c:val>
            <c:numRef>
              <c:f>Summaries!$P$9:$W$9</c:f>
              <c:numCache>
                <c:formatCode>0%</c:formatCode>
                <c:ptCount val="8"/>
                <c:pt idx="0">
                  <c:v>3.4757955102466154E-2</c:v>
                </c:pt>
                <c:pt idx="1">
                  <c:v>2.6338740685499573E-2</c:v>
                </c:pt>
                <c:pt idx="2">
                  <c:v>4.5739009809072195E-2</c:v>
                </c:pt>
                <c:pt idx="3">
                  <c:v>0.1071177626470281</c:v>
                </c:pt>
                <c:pt idx="4">
                  <c:v>3.4344614136679663E-2</c:v>
                </c:pt>
                <c:pt idx="5">
                  <c:v>-4.6342160303599611E-3</c:v>
                </c:pt>
                <c:pt idx="6">
                  <c:v>7.2816596849714088E-2</c:v>
                </c:pt>
                <c:pt idx="7">
                  <c:v>5.9102783448808927E-2</c:v>
                </c:pt>
              </c:numCache>
            </c:numRef>
          </c:val>
          <c:smooth val="0"/>
          <c:extLst>
            <c:ext xmlns:c16="http://schemas.microsoft.com/office/drawing/2014/chart" uri="{C3380CC4-5D6E-409C-BE32-E72D297353CC}">
              <c16:uniqueId val="{0000000B-05D4-45EF-82F3-0237C7A6936E}"/>
            </c:ext>
          </c:extLst>
        </c:ser>
        <c:dLbls>
          <c:showLegendKey val="0"/>
          <c:showVal val="0"/>
          <c:showCatName val="0"/>
          <c:showSerName val="0"/>
          <c:showPercent val="0"/>
          <c:showBubbleSize val="0"/>
        </c:dLbls>
        <c:marker val="1"/>
        <c:smooth val="0"/>
        <c:axId val="1384637471"/>
        <c:axId val="579619439"/>
      </c:lineChart>
      <c:catAx>
        <c:axId val="94415456"/>
        <c:scaling>
          <c:orientation val="minMax"/>
        </c:scaling>
        <c:delete val="0"/>
        <c:axPos val="b"/>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421280"/>
        <c:crosses val="autoZero"/>
        <c:auto val="1"/>
        <c:lblAlgn val="ctr"/>
        <c:lblOffset val="100"/>
        <c:noMultiLvlLbl val="0"/>
      </c:catAx>
      <c:valAx>
        <c:axId val="9442128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r>
                  <a:rPr lang="en-US" sz="1000" b="1" dirty="0"/>
                  <a:t>Combined Ratio</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415456"/>
        <c:crosses val="autoZero"/>
        <c:crossBetween val="between"/>
      </c:valAx>
      <c:valAx>
        <c:axId val="579619439"/>
        <c:scaling>
          <c:orientation val="minMax"/>
        </c:scaling>
        <c:delete val="0"/>
        <c:axPos val="r"/>
        <c:title>
          <c:tx>
            <c:rich>
              <a:bodyPr rot="-540000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r>
                  <a:rPr lang="en-US" sz="1000" b="1" dirty="0"/>
                  <a:t>Premium Growth</a:t>
                </a: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84637471"/>
        <c:crosses val="max"/>
        <c:crossBetween val="between"/>
      </c:valAx>
      <c:catAx>
        <c:axId val="1384637471"/>
        <c:scaling>
          <c:orientation val="minMax"/>
        </c:scaling>
        <c:delete val="1"/>
        <c:axPos val="b"/>
        <c:numFmt formatCode="General" sourceLinked="1"/>
        <c:majorTickMark val="out"/>
        <c:minorTickMark val="none"/>
        <c:tickLblPos val="nextTo"/>
        <c:crossAx val="579619439"/>
        <c:crosses val="autoZero"/>
        <c:auto val="1"/>
        <c:lblAlgn val="ctr"/>
        <c:lblOffset val="100"/>
        <c:noMultiLvlLbl val="0"/>
      </c:catAx>
      <c:spPr>
        <a:solidFill>
          <a:schemeClr val="bg2"/>
        </a:solid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
          <c:y val="0.86266267261116292"/>
          <c:w val="0.9933977455716585"/>
          <c:h val="0.111296538169695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05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7223032544322"/>
          <c:y val="0.14476284658730454"/>
          <c:w val="0.85443814052133704"/>
          <c:h val="0.58524671341079704"/>
        </c:manualLayout>
      </c:layout>
      <c:lineChart>
        <c:grouping val="standard"/>
        <c:varyColors val="0"/>
        <c:ser>
          <c:idx val="0"/>
          <c:order val="0"/>
          <c:tx>
            <c:strRef>
              <c:f>Sheet1!$A$2</c:f>
              <c:strCache>
                <c:ptCount val="1"/>
                <c:pt idx="0">
                  <c:v>% Change
 in GDP YoY</c:v>
                </c:pt>
              </c:strCache>
            </c:strRef>
          </c:tx>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EC51-FD46-9488-574203FF3564}"/>
                </c:ext>
              </c:extLst>
            </c:dLbl>
            <c:dLbl>
              <c:idx val="1"/>
              <c:delete val="1"/>
              <c:extLst>
                <c:ext xmlns:c15="http://schemas.microsoft.com/office/drawing/2012/chart" uri="{CE6537A1-D6FC-4f65-9D91-7224C49458BB}"/>
                <c:ext xmlns:c16="http://schemas.microsoft.com/office/drawing/2014/chart" uri="{C3380CC4-5D6E-409C-BE32-E72D297353CC}">
                  <c16:uniqueId val="{00000001-EC51-FD46-9488-574203FF3564}"/>
                </c:ext>
              </c:extLst>
            </c:dLbl>
            <c:dLbl>
              <c:idx val="2"/>
              <c:delete val="1"/>
              <c:extLst>
                <c:ext xmlns:c15="http://schemas.microsoft.com/office/drawing/2012/chart" uri="{CE6537A1-D6FC-4f65-9D91-7224C49458BB}"/>
                <c:ext xmlns:c16="http://schemas.microsoft.com/office/drawing/2014/chart" uri="{C3380CC4-5D6E-409C-BE32-E72D297353CC}">
                  <c16:uniqueId val="{00000002-EC51-FD46-9488-574203FF3564}"/>
                </c:ext>
              </c:extLst>
            </c:dLbl>
            <c:dLbl>
              <c:idx val="3"/>
              <c:delete val="1"/>
              <c:extLst>
                <c:ext xmlns:c15="http://schemas.microsoft.com/office/drawing/2012/chart" uri="{CE6537A1-D6FC-4f65-9D91-7224C49458BB}"/>
                <c:ext xmlns:c16="http://schemas.microsoft.com/office/drawing/2014/chart" uri="{C3380CC4-5D6E-409C-BE32-E72D297353CC}">
                  <c16:uniqueId val="{00000003-EC51-FD46-9488-574203FF3564}"/>
                </c:ext>
              </c:extLst>
            </c:dLbl>
            <c:dLbl>
              <c:idx val="4"/>
              <c:layout>
                <c:manualLayout>
                  <c:x val="-3.0215938294262308E-3"/>
                  <c:y val="-2.1123249554493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C51-FD46-9488-574203FF3564}"/>
                </c:ext>
              </c:extLst>
            </c:dLbl>
            <c:dLbl>
              <c:idx val="5"/>
              <c:layout>
                <c:manualLayout>
                  <c:x val="-0.11808321578112203"/>
                  <c:y val="2.5224044673064862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8.9138685839205048E-2"/>
                      <c:h val="0.10035999860761612"/>
                    </c:manualLayout>
                  </c15:layout>
                </c:ext>
                <c:ext xmlns:c16="http://schemas.microsoft.com/office/drawing/2014/chart" uri="{C3380CC4-5D6E-409C-BE32-E72D297353CC}">
                  <c16:uniqueId val="{00000005-EC51-FD46-9488-574203FF3564}"/>
                </c:ext>
              </c:extLst>
            </c:dLbl>
            <c:numFmt formatCode="0.0%" sourceLinked="0"/>
            <c:spPr>
              <a:noFill/>
              <a:ln>
                <a:noFill/>
              </a:ln>
              <a:effectLst/>
            </c:spPr>
            <c:txPr>
              <a:bodyPr/>
              <a:lstStyle/>
              <a:p>
                <a:pPr>
                  <a:defRPr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2016</c:v>
                </c:pt>
                <c:pt idx="1">
                  <c:v>2017</c:v>
                </c:pt>
                <c:pt idx="2">
                  <c:v>2018</c:v>
                </c:pt>
                <c:pt idx="3">
                  <c:v>2019</c:v>
                </c:pt>
                <c:pt idx="4">
                  <c:v>2020E</c:v>
                </c:pt>
                <c:pt idx="5">
                  <c:v>2021F</c:v>
                </c:pt>
                <c:pt idx="6">
                  <c:v>2022F</c:v>
                </c:pt>
              </c:strCache>
            </c:strRef>
          </c:cat>
          <c:val>
            <c:numRef>
              <c:f>Sheet1!$B$2:$H$2</c:f>
              <c:numCache>
                <c:formatCode>0.0%</c:formatCode>
                <c:ptCount val="7"/>
                <c:pt idx="0">
                  <c:v>2.7E-2</c:v>
                </c:pt>
                <c:pt idx="1">
                  <c:v>4.2999999999999997E-2</c:v>
                </c:pt>
                <c:pt idx="2">
                  <c:v>5.3999999999999999E-2</c:v>
                </c:pt>
                <c:pt idx="3">
                  <c:v>4.1000000000000002E-2</c:v>
                </c:pt>
                <c:pt idx="4">
                  <c:v>-4.2999999999999997E-2</c:v>
                </c:pt>
                <c:pt idx="5" formatCode="0.00%">
                  <c:v>5.5E-2</c:v>
                </c:pt>
                <c:pt idx="6" formatCode="0.00%">
                  <c:v>5.2999999999999999E-2</c:v>
                </c:pt>
              </c:numCache>
            </c:numRef>
          </c:val>
          <c:smooth val="0"/>
          <c:extLst>
            <c:ext xmlns:c16="http://schemas.microsoft.com/office/drawing/2014/chart" uri="{C3380CC4-5D6E-409C-BE32-E72D297353CC}">
              <c16:uniqueId val="{00000006-EC51-FD46-9488-574203FF3564}"/>
            </c:ext>
          </c:extLst>
        </c:ser>
        <c:dLbls>
          <c:showLegendKey val="0"/>
          <c:showVal val="0"/>
          <c:showCatName val="0"/>
          <c:showSerName val="0"/>
          <c:showPercent val="0"/>
          <c:showBubbleSize val="0"/>
        </c:dLbls>
        <c:smooth val="0"/>
        <c:axId val="226598280"/>
        <c:axId val="226602200"/>
      </c:lineChart>
      <c:catAx>
        <c:axId val="226598280"/>
        <c:scaling>
          <c:orientation val="minMax"/>
        </c:scaling>
        <c:delete val="0"/>
        <c:axPos val="b"/>
        <c:numFmt formatCode="General" sourceLinked="1"/>
        <c:majorTickMark val="out"/>
        <c:minorTickMark val="none"/>
        <c:tickLblPos val="low"/>
        <c:txPr>
          <a:bodyPr rot="-5400000" vert="horz"/>
          <a:lstStyle/>
          <a:p>
            <a:pPr>
              <a:defRPr/>
            </a:pPr>
            <a:endParaRPr lang="en-US"/>
          </a:p>
        </c:txPr>
        <c:crossAx val="226602200"/>
        <c:crosses val="autoZero"/>
        <c:auto val="1"/>
        <c:lblAlgn val="ctr"/>
        <c:lblOffset val="200"/>
        <c:tickMarkSkip val="1"/>
        <c:noMultiLvlLbl val="0"/>
      </c:catAx>
      <c:valAx>
        <c:axId val="226602200"/>
        <c:scaling>
          <c:orientation val="minMax"/>
        </c:scaling>
        <c:delete val="0"/>
        <c:axPos val="l"/>
        <c:title>
          <c:tx>
            <c:rich>
              <a:bodyPr/>
              <a:lstStyle/>
              <a:p>
                <a:pPr>
                  <a:defRPr/>
                </a:pPr>
                <a:r>
                  <a:rPr lang="en-US"/>
                  <a:t>% Chg from Yr Prior</a:t>
                </a:r>
              </a:p>
            </c:rich>
          </c:tx>
          <c:layout>
            <c:manualLayout>
              <c:xMode val="edge"/>
              <c:yMode val="edge"/>
              <c:x val="8.3711377305111159E-3"/>
              <c:y val="4.9667119191429202E-2"/>
            </c:manualLayout>
          </c:layout>
          <c:overlay val="0"/>
        </c:title>
        <c:numFmt formatCode="0%" sourceLinked="0"/>
        <c:majorTickMark val="out"/>
        <c:minorTickMark val="none"/>
        <c:tickLblPos val="nextTo"/>
        <c:txPr>
          <a:bodyPr rot="-60000000" vert="horz"/>
          <a:lstStyle/>
          <a:p>
            <a:pPr>
              <a:defRPr/>
            </a:pPr>
            <a:endParaRPr lang="en-US"/>
          </a:p>
        </c:txPr>
        <c:crossAx val="226598280"/>
        <c:crosses val="autoZero"/>
        <c:crossBetween val="between"/>
        <c:majorUnit val="3.0000000000000006E-2"/>
      </c:valAx>
      <c:spPr>
        <a:solidFill>
          <a:schemeClr val="bg2"/>
        </a:solidFill>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44411579700473"/>
          <c:y val="4.2069294656195376E-2"/>
          <c:w val="0.83189837020952284"/>
          <c:h val="0.61798111728924887"/>
        </c:manualLayout>
      </c:layout>
      <c:lineChart>
        <c:grouping val="standard"/>
        <c:varyColors val="0"/>
        <c:ser>
          <c:idx val="0"/>
          <c:order val="0"/>
          <c:tx>
            <c:strRef>
              <c:f>Sheet1!$A$2</c:f>
              <c:strCache>
                <c:ptCount val="1"/>
                <c:pt idx="0">
                  <c:v>% Change</c:v>
                </c:pt>
              </c:strCache>
            </c:strRef>
          </c:tx>
          <c:spPr>
            <a:ln>
              <a:solidFill>
                <a:schemeClr val="accent1"/>
              </a:solidFill>
            </a:ln>
          </c:spPr>
          <c:marker>
            <c:symbol val="none"/>
          </c:marker>
          <c:dLbls>
            <c:dLbl>
              <c:idx val="6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36-FA47-B8EA-1F57723A026D}"/>
                </c:ext>
              </c:extLst>
            </c:dLbl>
            <c:spPr>
              <a:noFill/>
              <a:ln>
                <a:noFill/>
              </a:ln>
              <a:effectLst/>
            </c:spPr>
            <c:txPr>
              <a:bodyPr/>
              <a:lstStyle/>
              <a:p>
                <a:pPr>
                  <a:defRPr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Sheet1!$K$1:$BY$1</c:f>
              <c:strCache>
                <c:ptCount val="67"/>
                <c:pt idx="0">
                  <c:v>2003:Q4</c:v>
                </c:pt>
                <c:pt idx="1">
                  <c:v>2004:Q1</c:v>
                </c:pt>
                <c:pt idx="2">
                  <c:v>2004:Q2</c:v>
                </c:pt>
                <c:pt idx="3">
                  <c:v>2004:Q3</c:v>
                </c:pt>
                <c:pt idx="4">
                  <c:v>2004:Q4</c:v>
                </c:pt>
                <c:pt idx="5">
                  <c:v>2005:Q1</c:v>
                </c:pt>
                <c:pt idx="6">
                  <c:v>2005:Q2</c:v>
                </c:pt>
                <c:pt idx="7">
                  <c:v>2005:Q3</c:v>
                </c:pt>
                <c:pt idx="8">
                  <c:v>2005:Q4</c:v>
                </c:pt>
                <c:pt idx="9">
                  <c:v>2006:Q1</c:v>
                </c:pt>
                <c:pt idx="10">
                  <c:v>2006:Q2</c:v>
                </c:pt>
                <c:pt idx="11">
                  <c:v>2006:Q3</c:v>
                </c:pt>
                <c:pt idx="12">
                  <c:v>2006:Q4</c:v>
                </c:pt>
                <c:pt idx="13">
                  <c:v>2007:Q1</c:v>
                </c:pt>
                <c:pt idx="14">
                  <c:v>2007:Q2</c:v>
                </c:pt>
                <c:pt idx="15">
                  <c:v>2007:Q3</c:v>
                </c:pt>
                <c:pt idx="16">
                  <c:v>2007:Q4</c:v>
                </c:pt>
                <c:pt idx="17">
                  <c:v>2008:Q1</c:v>
                </c:pt>
                <c:pt idx="18">
                  <c:v>2008:Q2</c:v>
                </c:pt>
                <c:pt idx="19">
                  <c:v>2008:Q3</c:v>
                </c:pt>
                <c:pt idx="20">
                  <c:v>2008:Q4</c:v>
                </c:pt>
                <c:pt idx="21">
                  <c:v>2009:Q1</c:v>
                </c:pt>
                <c:pt idx="22">
                  <c:v>2009:Q2</c:v>
                </c:pt>
                <c:pt idx="23">
                  <c:v>2009:Q3</c:v>
                </c:pt>
                <c:pt idx="24">
                  <c:v>2009:Q4</c:v>
                </c:pt>
                <c:pt idx="25">
                  <c:v>2010:Q1</c:v>
                </c:pt>
                <c:pt idx="26">
                  <c:v>2010:Q2</c:v>
                </c:pt>
                <c:pt idx="27">
                  <c:v>2010:Q3</c:v>
                </c:pt>
                <c:pt idx="28">
                  <c:v>2010:Q4</c:v>
                </c:pt>
                <c:pt idx="29">
                  <c:v>2011:Q1</c:v>
                </c:pt>
                <c:pt idx="30">
                  <c:v>2011:Q2</c:v>
                </c:pt>
                <c:pt idx="31">
                  <c:v>2011:Q3</c:v>
                </c:pt>
                <c:pt idx="32">
                  <c:v>2011:Q4</c:v>
                </c:pt>
                <c:pt idx="33">
                  <c:v>2012:Q1</c:v>
                </c:pt>
                <c:pt idx="34">
                  <c:v>2012:Q2</c:v>
                </c:pt>
                <c:pt idx="35">
                  <c:v>2012:Q3</c:v>
                </c:pt>
                <c:pt idx="36">
                  <c:v>2012:Q4</c:v>
                </c:pt>
                <c:pt idx="37">
                  <c:v>2013:Q1</c:v>
                </c:pt>
                <c:pt idx="38">
                  <c:v>2013:Q2</c:v>
                </c:pt>
                <c:pt idx="39">
                  <c:v>2013:Q3</c:v>
                </c:pt>
                <c:pt idx="40">
                  <c:v>2013:Q4</c:v>
                </c:pt>
                <c:pt idx="41">
                  <c:v>2014:Q1</c:v>
                </c:pt>
                <c:pt idx="42">
                  <c:v>2014:Q2</c:v>
                </c:pt>
                <c:pt idx="43">
                  <c:v>2014:Q3</c:v>
                </c:pt>
                <c:pt idx="44">
                  <c:v>2014:Q4</c:v>
                </c:pt>
                <c:pt idx="45">
                  <c:v>2015:Q1</c:v>
                </c:pt>
                <c:pt idx="46">
                  <c:v>2015:Q2</c:v>
                </c:pt>
                <c:pt idx="47">
                  <c:v>2015:Q3</c:v>
                </c:pt>
                <c:pt idx="48">
                  <c:v>2015:Q4</c:v>
                </c:pt>
                <c:pt idx="49">
                  <c:v>2016:Q1</c:v>
                </c:pt>
                <c:pt idx="50">
                  <c:v>2016:Q2</c:v>
                </c:pt>
                <c:pt idx="51">
                  <c:v>2016:Q3</c:v>
                </c:pt>
                <c:pt idx="52">
                  <c:v>2016:Q4</c:v>
                </c:pt>
                <c:pt idx="53">
                  <c:v>2017:Q1</c:v>
                </c:pt>
                <c:pt idx="54">
                  <c:v>2017:Q2</c:v>
                </c:pt>
                <c:pt idx="55">
                  <c:v>2017:Q3</c:v>
                </c:pt>
                <c:pt idx="56">
                  <c:v>2017:Q4</c:v>
                </c:pt>
                <c:pt idx="57">
                  <c:v>2018:Q1</c:v>
                </c:pt>
                <c:pt idx="58">
                  <c:v>2018:Q2</c:v>
                </c:pt>
                <c:pt idx="59">
                  <c:v>2018:Q3</c:v>
                </c:pt>
                <c:pt idx="60">
                  <c:v>2018:Q4</c:v>
                </c:pt>
                <c:pt idx="61">
                  <c:v>2019:Q1</c:v>
                </c:pt>
                <c:pt idx="62">
                  <c:v>2019:Q2</c:v>
                </c:pt>
                <c:pt idx="63">
                  <c:v>2019:Q3</c:v>
                </c:pt>
                <c:pt idx="64">
                  <c:v>2019:Q4</c:v>
                </c:pt>
                <c:pt idx="65">
                  <c:v>2020:Q1</c:v>
                </c:pt>
                <c:pt idx="66">
                  <c:v>2020:Q2</c:v>
                </c:pt>
              </c:strCache>
            </c:strRef>
          </c:cat>
          <c:val>
            <c:numRef>
              <c:f>Sheet1!$K$2:$BY$2</c:f>
              <c:numCache>
                <c:formatCode>0%</c:formatCode>
                <c:ptCount val="67"/>
                <c:pt idx="0">
                  <c:v>0.12</c:v>
                </c:pt>
                <c:pt idx="1">
                  <c:v>0.09</c:v>
                </c:pt>
                <c:pt idx="2">
                  <c:v>7.0000000000000007E-2</c:v>
                </c:pt>
                <c:pt idx="3">
                  <c:v>0.04</c:v>
                </c:pt>
                <c:pt idx="4">
                  <c:v>0.02</c:v>
                </c:pt>
                <c:pt idx="5">
                  <c:v>-0.01</c:v>
                </c:pt>
                <c:pt idx="6">
                  <c:v>-0.03</c:v>
                </c:pt>
                <c:pt idx="7">
                  <c:v>-0.05</c:v>
                </c:pt>
                <c:pt idx="8">
                  <c:v>-0.06</c:v>
                </c:pt>
                <c:pt idx="9">
                  <c:v>-0.06</c:v>
                </c:pt>
                <c:pt idx="10">
                  <c:v>-7.0000000000000007E-2</c:v>
                </c:pt>
                <c:pt idx="11">
                  <c:v>-0.08</c:v>
                </c:pt>
                <c:pt idx="12">
                  <c:v>-0.08</c:v>
                </c:pt>
                <c:pt idx="13">
                  <c:v>-0.12</c:v>
                </c:pt>
                <c:pt idx="14">
                  <c:v>-0.14000000000000001</c:v>
                </c:pt>
                <c:pt idx="15">
                  <c:v>-0.15</c:v>
                </c:pt>
                <c:pt idx="16">
                  <c:v>-0.16</c:v>
                </c:pt>
                <c:pt idx="17">
                  <c:v>-0.12</c:v>
                </c:pt>
                <c:pt idx="18">
                  <c:v>-0.11</c:v>
                </c:pt>
                <c:pt idx="19">
                  <c:v>-0.1</c:v>
                </c:pt>
                <c:pt idx="20">
                  <c:v>-0.09</c:v>
                </c:pt>
                <c:pt idx="21">
                  <c:v>-7.0000000000000007E-2</c:v>
                </c:pt>
                <c:pt idx="22">
                  <c:v>-0.06</c:v>
                </c:pt>
                <c:pt idx="23">
                  <c:v>-0.04</c:v>
                </c:pt>
                <c:pt idx="24">
                  <c:v>-0.04</c:v>
                </c:pt>
                <c:pt idx="25">
                  <c:v>-0.04</c:v>
                </c:pt>
                <c:pt idx="26">
                  <c:v>-0.03</c:v>
                </c:pt>
                <c:pt idx="27">
                  <c:v>-0.04</c:v>
                </c:pt>
                <c:pt idx="28">
                  <c:v>-0.05</c:v>
                </c:pt>
                <c:pt idx="29">
                  <c:v>-0.04</c:v>
                </c:pt>
                <c:pt idx="30">
                  <c:v>-0.03</c:v>
                </c:pt>
                <c:pt idx="31">
                  <c:v>0</c:v>
                </c:pt>
                <c:pt idx="32">
                  <c:v>0.01</c:v>
                </c:pt>
                <c:pt idx="33">
                  <c:v>0.03</c:v>
                </c:pt>
                <c:pt idx="34">
                  <c:v>0.04</c:v>
                </c:pt>
                <c:pt idx="35">
                  <c:v>0.05</c:v>
                </c:pt>
                <c:pt idx="36">
                  <c:v>0.05</c:v>
                </c:pt>
                <c:pt idx="37">
                  <c:v>0.05</c:v>
                </c:pt>
                <c:pt idx="38">
                  <c:v>0.05</c:v>
                </c:pt>
                <c:pt idx="39">
                  <c:v>0.05</c:v>
                </c:pt>
                <c:pt idx="40">
                  <c:v>0.03</c:v>
                </c:pt>
                <c:pt idx="41">
                  <c:v>0.03</c:v>
                </c:pt>
                <c:pt idx="42">
                  <c:v>0.02</c:v>
                </c:pt>
                <c:pt idx="43">
                  <c:v>0.02</c:v>
                </c:pt>
                <c:pt idx="44">
                  <c:v>0</c:v>
                </c:pt>
                <c:pt idx="45">
                  <c:v>0</c:v>
                </c:pt>
                <c:pt idx="46">
                  <c:v>0</c:v>
                </c:pt>
                <c:pt idx="47">
                  <c:v>-0.01</c:v>
                </c:pt>
                <c:pt idx="48">
                  <c:v>-0.04</c:v>
                </c:pt>
                <c:pt idx="49">
                  <c:v>-0.03</c:v>
                </c:pt>
                <c:pt idx="50">
                  <c:v>-0.01</c:v>
                </c:pt>
                <c:pt idx="51">
                  <c:v>-0.01</c:v>
                </c:pt>
                <c:pt idx="52">
                  <c:v>-0.01</c:v>
                </c:pt>
                <c:pt idx="53">
                  <c:v>0.01</c:v>
                </c:pt>
                <c:pt idx="54">
                  <c:v>0.01</c:v>
                </c:pt>
                <c:pt idx="55" formatCode="0.00%">
                  <c:v>0.01</c:v>
                </c:pt>
                <c:pt idx="56">
                  <c:v>0.02</c:v>
                </c:pt>
                <c:pt idx="57">
                  <c:v>0.02</c:v>
                </c:pt>
                <c:pt idx="58" formatCode="0.0%">
                  <c:v>2.5000000000000001E-2</c:v>
                </c:pt>
                <c:pt idx="59" formatCode="0.0%">
                  <c:v>2.5000000000000001E-2</c:v>
                </c:pt>
                <c:pt idx="60">
                  <c:v>0.02</c:v>
                </c:pt>
                <c:pt idx="61">
                  <c:v>0.02</c:v>
                </c:pt>
                <c:pt idx="62">
                  <c:v>0.03</c:v>
                </c:pt>
                <c:pt idx="63">
                  <c:v>0.04</c:v>
                </c:pt>
                <c:pt idx="64">
                  <c:v>0.02</c:v>
                </c:pt>
                <c:pt idx="65" formatCode="0.0%">
                  <c:v>4.4999999999999998E-2</c:v>
                </c:pt>
                <c:pt idx="66" formatCode="0.0%">
                  <c:v>4.8000000000000001E-2</c:v>
                </c:pt>
              </c:numCache>
            </c:numRef>
          </c:val>
          <c:smooth val="0"/>
          <c:extLst>
            <c:ext xmlns:c16="http://schemas.microsoft.com/office/drawing/2014/chart" uri="{C3380CC4-5D6E-409C-BE32-E72D297353CC}">
              <c16:uniqueId val="{00000001-9E36-FA47-B8EA-1F57723A026D}"/>
            </c:ext>
          </c:extLst>
        </c:ser>
        <c:dLbls>
          <c:showLegendKey val="0"/>
          <c:showVal val="0"/>
          <c:showCatName val="0"/>
          <c:showSerName val="0"/>
          <c:showPercent val="0"/>
          <c:showBubbleSize val="0"/>
        </c:dLbls>
        <c:smooth val="0"/>
        <c:axId val="226598280"/>
        <c:axId val="226602200"/>
      </c:lineChart>
      <c:catAx>
        <c:axId val="226598280"/>
        <c:scaling>
          <c:orientation val="minMax"/>
        </c:scaling>
        <c:delete val="0"/>
        <c:axPos val="b"/>
        <c:numFmt formatCode="General" sourceLinked="1"/>
        <c:majorTickMark val="out"/>
        <c:minorTickMark val="none"/>
        <c:tickLblPos val="low"/>
        <c:spPr>
          <a:ln>
            <a:solidFill>
              <a:srgbClr val="868686">
                <a:alpha val="99000"/>
              </a:srgbClr>
            </a:solidFill>
          </a:ln>
        </c:spPr>
        <c:txPr>
          <a:bodyPr rot="-5400000" vert="horz"/>
          <a:lstStyle/>
          <a:p>
            <a:pPr>
              <a:defRPr/>
            </a:pPr>
            <a:endParaRPr lang="en-US"/>
          </a:p>
        </c:txPr>
        <c:crossAx val="226602200"/>
        <c:crosses val="autoZero"/>
        <c:auto val="1"/>
        <c:lblAlgn val="ctr"/>
        <c:lblOffset val="200"/>
        <c:tickMarkSkip val="1"/>
        <c:noMultiLvlLbl val="0"/>
      </c:catAx>
      <c:valAx>
        <c:axId val="226602200"/>
        <c:scaling>
          <c:orientation val="minMax"/>
        </c:scaling>
        <c:delete val="0"/>
        <c:axPos val="l"/>
        <c:title>
          <c:tx>
            <c:rich>
              <a:bodyPr/>
              <a:lstStyle/>
              <a:p>
                <a:pPr>
                  <a:defRPr/>
                </a:pPr>
                <a:r>
                  <a:rPr lang="en-US"/>
                  <a:t>% Chg from Yr Prior</a:t>
                </a:r>
              </a:p>
            </c:rich>
          </c:tx>
          <c:layout>
            <c:manualLayout>
              <c:xMode val="edge"/>
              <c:yMode val="edge"/>
              <c:x val="1.6803717458627698E-2"/>
              <c:y val="1.8163796097833734E-2"/>
            </c:manualLayout>
          </c:layout>
          <c:overlay val="0"/>
        </c:title>
        <c:numFmt formatCode="0%" sourceLinked="0"/>
        <c:majorTickMark val="out"/>
        <c:minorTickMark val="none"/>
        <c:tickLblPos val="nextTo"/>
        <c:txPr>
          <a:bodyPr rot="-60000000" vert="horz"/>
          <a:lstStyle/>
          <a:p>
            <a:pPr>
              <a:defRPr/>
            </a:pPr>
            <a:endParaRPr lang="en-US"/>
          </a:p>
        </c:txPr>
        <c:crossAx val="226598280"/>
        <c:crosses val="autoZero"/>
        <c:crossBetween val="between"/>
        <c:majorUnit val="0.1"/>
      </c:valAx>
      <c:spPr>
        <a:solidFill>
          <a:schemeClr val="bg2"/>
        </a:solidFill>
      </c:spPr>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BI &amp; Lawsuits</c:v>
                </c:pt>
              </c:strCache>
            </c:strRef>
          </c:tx>
          <c:marker>
            <c:symbol val="none"/>
          </c:marker>
          <c:cat>
            <c:strRef>
              <c:f>Sheet1!$B$1:$W$1</c:f>
              <c:strCache>
                <c:ptCount val="22"/>
                <c:pt idx="0">
                  <c:v>5/14-5/20</c:v>
                </c:pt>
                <c:pt idx="1">
                  <c:v>5/21-5/27</c:v>
                </c:pt>
                <c:pt idx="2">
                  <c:v>5/28-6/3</c:v>
                </c:pt>
                <c:pt idx="3">
                  <c:v>6/4-6/10</c:v>
                </c:pt>
                <c:pt idx="4">
                  <c:v>6/11-6/17</c:v>
                </c:pt>
                <c:pt idx="5">
                  <c:v>6/18-6/24</c:v>
                </c:pt>
                <c:pt idx="6">
                  <c:v>6/25-7/1</c:v>
                </c:pt>
                <c:pt idx="7">
                  <c:v>7/2-7/8</c:v>
                </c:pt>
                <c:pt idx="8">
                  <c:v>7/9-7/15</c:v>
                </c:pt>
                <c:pt idx="9">
                  <c:v>7/16-7/22</c:v>
                </c:pt>
                <c:pt idx="10">
                  <c:v>7/23-7/29</c:v>
                </c:pt>
                <c:pt idx="11">
                  <c:v>7/30-8/5</c:v>
                </c:pt>
                <c:pt idx="12">
                  <c:v>8/6-8/12</c:v>
                </c:pt>
                <c:pt idx="13">
                  <c:v>8/13-8/19</c:v>
                </c:pt>
                <c:pt idx="14">
                  <c:v>8/20-8/26</c:v>
                </c:pt>
                <c:pt idx="15">
                  <c:v>8/27-9/2</c:v>
                </c:pt>
                <c:pt idx="16">
                  <c:v>9/3-9/9</c:v>
                </c:pt>
                <c:pt idx="17">
                  <c:v>9/10-9/16</c:v>
                </c:pt>
                <c:pt idx="18">
                  <c:v>9/17-9/23</c:v>
                </c:pt>
                <c:pt idx="19">
                  <c:v>9/24-9/30</c:v>
                </c:pt>
                <c:pt idx="20">
                  <c:v>10/1-10/7</c:v>
                </c:pt>
                <c:pt idx="21">
                  <c:v>10/8-10/14</c:v>
                </c:pt>
              </c:strCache>
            </c:strRef>
          </c:cat>
          <c:val>
            <c:numRef>
              <c:f>Sheet1!$B$2:$W$2</c:f>
              <c:numCache>
                <c:formatCode>General</c:formatCode>
                <c:ptCount val="22"/>
                <c:pt idx="0">
                  <c:v>588</c:v>
                </c:pt>
                <c:pt idx="1">
                  <c:v>353</c:v>
                </c:pt>
                <c:pt idx="2">
                  <c:v>758</c:v>
                </c:pt>
                <c:pt idx="3">
                  <c:v>298</c:v>
                </c:pt>
                <c:pt idx="4">
                  <c:v>292</c:v>
                </c:pt>
                <c:pt idx="5">
                  <c:v>317</c:v>
                </c:pt>
                <c:pt idx="6">
                  <c:v>262</c:v>
                </c:pt>
                <c:pt idx="7">
                  <c:v>328</c:v>
                </c:pt>
                <c:pt idx="8">
                  <c:v>609</c:v>
                </c:pt>
                <c:pt idx="9">
                  <c:v>256</c:v>
                </c:pt>
                <c:pt idx="10">
                  <c:v>1500</c:v>
                </c:pt>
                <c:pt idx="11">
                  <c:v>1300</c:v>
                </c:pt>
                <c:pt idx="12">
                  <c:v>752</c:v>
                </c:pt>
                <c:pt idx="13">
                  <c:v>701</c:v>
                </c:pt>
                <c:pt idx="14">
                  <c:v>301</c:v>
                </c:pt>
                <c:pt idx="15">
                  <c:v>367</c:v>
                </c:pt>
                <c:pt idx="16">
                  <c:v>230</c:v>
                </c:pt>
                <c:pt idx="17">
                  <c:v>665</c:v>
                </c:pt>
                <c:pt idx="18">
                  <c:v>183</c:v>
                </c:pt>
                <c:pt idx="19">
                  <c:v>60</c:v>
                </c:pt>
                <c:pt idx="20">
                  <c:v>297</c:v>
                </c:pt>
                <c:pt idx="21">
                  <c:v>203</c:v>
                </c:pt>
              </c:numCache>
            </c:numRef>
          </c:val>
          <c:smooth val="0"/>
          <c:extLst>
            <c:ext xmlns:c16="http://schemas.microsoft.com/office/drawing/2014/chart" uri="{C3380CC4-5D6E-409C-BE32-E72D297353CC}">
              <c16:uniqueId val="{00000000-0FA5-4341-9C2B-333039EE2EEC}"/>
            </c:ext>
          </c:extLst>
        </c:ser>
        <c:ser>
          <c:idx val="1"/>
          <c:order val="1"/>
          <c:tx>
            <c:strRef>
              <c:f>Sheet1!$A$3</c:f>
              <c:strCache>
                <c:ptCount val="1"/>
                <c:pt idx="0">
                  <c:v>BI &amp; Federal Action</c:v>
                </c:pt>
              </c:strCache>
            </c:strRef>
          </c:tx>
          <c:marker>
            <c:symbol val="none"/>
          </c:marker>
          <c:cat>
            <c:strRef>
              <c:f>Sheet1!$B$1:$W$1</c:f>
              <c:strCache>
                <c:ptCount val="22"/>
                <c:pt idx="0">
                  <c:v>5/14-5/20</c:v>
                </c:pt>
                <c:pt idx="1">
                  <c:v>5/21-5/27</c:v>
                </c:pt>
                <c:pt idx="2">
                  <c:v>5/28-6/3</c:v>
                </c:pt>
                <c:pt idx="3">
                  <c:v>6/4-6/10</c:v>
                </c:pt>
                <c:pt idx="4">
                  <c:v>6/11-6/17</c:v>
                </c:pt>
                <c:pt idx="5">
                  <c:v>6/18-6/24</c:v>
                </c:pt>
                <c:pt idx="6">
                  <c:v>6/25-7/1</c:v>
                </c:pt>
                <c:pt idx="7">
                  <c:v>7/2-7/8</c:v>
                </c:pt>
                <c:pt idx="8">
                  <c:v>7/9-7/15</c:v>
                </c:pt>
                <c:pt idx="9">
                  <c:v>7/16-7/22</c:v>
                </c:pt>
                <c:pt idx="10">
                  <c:v>7/23-7/29</c:v>
                </c:pt>
                <c:pt idx="11">
                  <c:v>7/30-8/5</c:v>
                </c:pt>
                <c:pt idx="12">
                  <c:v>8/6-8/12</c:v>
                </c:pt>
                <c:pt idx="13">
                  <c:v>8/13-8/19</c:v>
                </c:pt>
                <c:pt idx="14">
                  <c:v>8/20-8/26</c:v>
                </c:pt>
                <c:pt idx="15">
                  <c:v>8/27-9/2</c:v>
                </c:pt>
                <c:pt idx="16">
                  <c:v>9/3-9/9</c:v>
                </c:pt>
                <c:pt idx="17">
                  <c:v>9/10-9/16</c:v>
                </c:pt>
                <c:pt idx="18">
                  <c:v>9/17-9/23</c:v>
                </c:pt>
                <c:pt idx="19">
                  <c:v>9/24-9/30</c:v>
                </c:pt>
                <c:pt idx="20">
                  <c:v>10/1-10/7</c:v>
                </c:pt>
                <c:pt idx="21">
                  <c:v>10/8-10/14</c:v>
                </c:pt>
              </c:strCache>
            </c:strRef>
          </c:cat>
          <c:val>
            <c:numRef>
              <c:f>Sheet1!$B$3:$W$3</c:f>
              <c:numCache>
                <c:formatCode>General</c:formatCode>
                <c:ptCount val="22"/>
                <c:pt idx="0">
                  <c:v>1080</c:v>
                </c:pt>
                <c:pt idx="1">
                  <c:v>804</c:v>
                </c:pt>
                <c:pt idx="2">
                  <c:v>1140</c:v>
                </c:pt>
                <c:pt idx="3">
                  <c:v>614</c:v>
                </c:pt>
                <c:pt idx="4">
                  <c:v>431</c:v>
                </c:pt>
                <c:pt idx="5">
                  <c:v>366</c:v>
                </c:pt>
                <c:pt idx="6">
                  <c:v>335</c:v>
                </c:pt>
                <c:pt idx="7">
                  <c:v>631</c:v>
                </c:pt>
                <c:pt idx="8">
                  <c:v>542</c:v>
                </c:pt>
                <c:pt idx="9">
                  <c:v>241</c:v>
                </c:pt>
                <c:pt idx="10">
                  <c:v>1540</c:v>
                </c:pt>
                <c:pt idx="11">
                  <c:v>1520</c:v>
                </c:pt>
                <c:pt idx="12">
                  <c:v>1430</c:v>
                </c:pt>
                <c:pt idx="13">
                  <c:v>566</c:v>
                </c:pt>
                <c:pt idx="14">
                  <c:v>535</c:v>
                </c:pt>
                <c:pt idx="15">
                  <c:v>586</c:v>
                </c:pt>
                <c:pt idx="16">
                  <c:v>437</c:v>
                </c:pt>
                <c:pt idx="17">
                  <c:v>457</c:v>
                </c:pt>
                <c:pt idx="18">
                  <c:v>349</c:v>
                </c:pt>
                <c:pt idx="19">
                  <c:v>329</c:v>
                </c:pt>
                <c:pt idx="20">
                  <c:v>492</c:v>
                </c:pt>
                <c:pt idx="21">
                  <c:v>327</c:v>
                </c:pt>
              </c:numCache>
            </c:numRef>
          </c:val>
          <c:smooth val="0"/>
          <c:extLst>
            <c:ext xmlns:c16="http://schemas.microsoft.com/office/drawing/2014/chart" uri="{C3380CC4-5D6E-409C-BE32-E72D297353CC}">
              <c16:uniqueId val="{00000001-0FA5-4341-9C2B-333039EE2EEC}"/>
            </c:ext>
          </c:extLst>
        </c:ser>
        <c:dLbls>
          <c:showLegendKey val="0"/>
          <c:showVal val="0"/>
          <c:showCatName val="0"/>
          <c:showSerName val="0"/>
          <c:showPercent val="0"/>
          <c:showBubbleSize val="0"/>
        </c:dLbls>
        <c:smooth val="0"/>
        <c:axId val="198200704"/>
        <c:axId val="198210688"/>
      </c:lineChart>
      <c:catAx>
        <c:axId val="198200704"/>
        <c:scaling>
          <c:orientation val="minMax"/>
        </c:scaling>
        <c:delete val="0"/>
        <c:axPos val="b"/>
        <c:numFmt formatCode="General" sourceLinked="0"/>
        <c:majorTickMark val="out"/>
        <c:minorTickMark val="none"/>
        <c:tickLblPos val="nextTo"/>
        <c:txPr>
          <a:bodyPr/>
          <a:lstStyle/>
          <a:p>
            <a:pPr>
              <a:defRPr sz="1200"/>
            </a:pPr>
            <a:endParaRPr lang="en-US"/>
          </a:p>
        </c:txPr>
        <c:crossAx val="198210688"/>
        <c:crosses val="autoZero"/>
        <c:auto val="1"/>
        <c:lblAlgn val="ctr"/>
        <c:lblOffset val="100"/>
        <c:noMultiLvlLbl val="0"/>
      </c:catAx>
      <c:valAx>
        <c:axId val="198210688"/>
        <c:scaling>
          <c:orientation val="minMax"/>
          <c:max val="1600"/>
        </c:scaling>
        <c:delete val="0"/>
        <c:axPos val="l"/>
        <c:numFmt formatCode="#,##0" sourceLinked="0"/>
        <c:majorTickMark val="out"/>
        <c:minorTickMark val="none"/>
        <c:tickLblPos val="nextTo"/>
        <c:txPr>
          <a:bodyPr/>
          <a:lstStyle/>
          <a:p>
            <a:pPr>
              <a:defRPr sz="1200"/>
            </a:pPr>
            <a:endParaRPr lang="en-US"/>
          </a:p>
        </c:txPr>
        <c:crossAx val="198200704"/>
        <c:crosses val="autoZero"/>
        <c:crossBetween val="midCat"/>
      </c:valAx>
    </c:plotArea>
    <c:legend>
      <c:legendPos val="b"/>
      <c:overlay val="0"/>
    </c:legend>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2174273615923"/>
          <c:y val="6.4005644592279004E-2"/>
          <c:w val="0.81506116158784925"/>
          <c:h val="0.74592968423142647"/>
        </c:manualLayout>
      </c:layout>
      <c:barChart>
        <c:barDir val="bar"/>
        <c:grouping val="stacked"/>
        <c:varyColors val="0"/>
        <c:ser>
          <c:idx val="0"/>
          <c:order val="0"/>
          <c:tx>
            <c:strRef>
              <c:f>Sheet1!$B$1</c:f>
              <c:strCache>
                <c:ptCount val="1"/>
                <c:pt idx="0">
                  <c:v>P/C Carriers</c:v>
                </c:pt>
              </c:strCache>
            </c:strRef>
          </c:tx>
          <c:spPr>
            <a:solidFill>
              <a:schemeClr val="accent1"/>
            </a:solidFill>
            <a:ln>
              <a:noFill/>
            </a:ln>
            <a:effectLst/>
          </c:spPr>
          <c:invertIfNegative val="0"/>
          <c:dLbls>
            <c:dLbl>
              <c:idx val="2"/>
              <c:layout>
                <c:manualLayout>
                  <c:x val="-3.730127527840017E-17"/>
                  <c:y val="0"/>
                </c:manualLayout>
              </c:layout>
              <c:tx>
                <c:rich>
                  <a:bodyPr/>
                  <a:lstStyle/>
                  <a:p>
                    <a:fld id="{F36B0AF0-8155-7940-9F11-B24D7C8562DF}" type="VALUE">
                      <a:rPr lang="en-US" smtClean="0"/>
                      <a:pPr/>
                      <a:t>[VALUE]</a:t>
                    </a:fld>
                    <a:r>
                      <a:rPr lang="en-US" dirty="0"/>
                      <a:t> </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7B4-4E39-9A21-6EC8DD3D58A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End of 2018:Q2</c:v>
                </c:pt>
                <c:pt idx="1">
                  <c:v>End of 2019:Q2</c:v>
                </c:pt>
                <c:pt idx="2">
                  <c:v>End of 2020:Q2</c:v>
                </c:pt>
              </c:strCache>
            </c:strRef>
          </c:cat>
          <c:val>
            <c:numRef>
              <c:f>Sheet1!$B$2:$B$4</c:f>
              <c:numCache>
                <c:formatCode>0.0</c:formatCode>
                <c:ptCount val="3"/>
                <c:pt idx="0">
                  <c:v>535</c:v>
                </c:pt>
                <c:pt idx="1">
                  <c:v>553.79999999999995</c:v>
                </c:pt>
                <c:pt idx="2">
                  <c:v>561.1</c:v>
                </c:pt>
              </c:numCache>
            </c:numRef>
          </c:val>
          <c:extLst>
            <c:ext xmlns:c16="http://schemas.microsoft.com/office/drawing/2014/chart" uri="{C3380CC4-5D6E-409C-BE32-E72D297353CC}">
              <c16:uniqueId val="{00000001-97B4-4E39-9A21-6EC8DD3D58AF}"/>
            </c:ext>
          </c:extLst>
        </c:ser>
        <c:ser>
          <c:idx val="1"/>
          <c:order val="1"/>
          <c:tx>
            <c:strRef>
              <c:f>Sheet1!$C$1</c:f>
              <c:strCache>
                <c:ptCount val="1"/>
                <c:pt idx="0">
                  <c:v>Life Carriers</c:v>
                </c:pt>
              </c:strCache>
            </c:strRef>
          </c:tx>
          <c:spPr>
            <a:solidFill>
              <a:schemeClr val="accent2"/>
            </a:solidFill>
            <a:ln>
              <a:noFill/>
            </a:ln>
            <a:effectLst/>
          </c:spPr>
          <c:invertIfNegative val="0"/>
          <c:dLbls>
            <c:dLbl>
              <c:idx val="2"/>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7B4-4E39-9A21-6EC8DD3D58A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End of 2018:Q2</c:v>
                </c:pt>
                <c:pt idx="1">
                  <c:v>End of 2019:Q2</c:v>
                </c:pt>
                <c:pt idx="2">
                  <c:v>End of 2020:Q2</c:v>
                </c:pt>
              </c:strCache>
            </c:strRef>
          </c:cat>
          <c:val>
            <c:numRef>
              <c:f>Sheet1!$C$2:$C$4</c:f>
              <c:numCache>
                <c:formatCode>0.0</c:formatCode>
                <c:ptCount val="3"/>
                <c:pt idx="0">
                  <c:v>344.3</c:v>
                </c:pt>
                <c:pt idx="1">
                  <c:v>349.3</c:v>
                </c:pt>
                <c:pt idx="2">
                  <c:v>352.9</c:v>
                </c:pt>
              </c:numCache>
            </c:numRef>
          </c:val>
          <c:extLst>
            <c:ext xmlns:c16="http://schemas.microsoft.com/office/drawing/2014/chart" uri="{C3380CC4-5D6E-409C-BE32-E72D297353CC}">
              <c16:uniqueId val="{00000003-97B4-4E39-9A21-6EC8DD3D58AF}"/>
            </c:ext>
          </c:extLst>
        </c:ser>
        <c:ser>
          <c:idx val="2"/>
          <c:order val="2"/>
          <c:tx>
            <c:strRef>
              <c:f>Sheet1!$D$1</c:f>
              <c:strCache>
                <c:ptCount val="1"/>
                <c:pt idx="0">
                  <c:v>Health Carriers</c:v>
                </c:pt>
              </c:strCache>
            </c:strRef>
          </c:tx>
          <c:spPr>
            <a:solidFill>
              <a:schemeClr val="accent3"/>
            </a:solidFill>
            <a:ln>
              <a:noFill/>
            </a:ln>
            <a:effectLst/>
          </c:spPr>
          <c:invertIfNegative val="0"/>
          <c:dLbls>
            <c:dLbl>
              <c:idx val="1"/>
              <c:spPr>
                <a:noFill/>
                <a:ln>
                  <a:noFill/>
                </a:ln>
                <a:effectLst/>
              </c:spPr>
              <c:txPr>
                <a:bodyPr rot="0" spcFirstLastPara="1" vertOverflow="ellipsis" horzOverflow="clip" vert="horz" wrap="square" lIns="38100" tIns="19050" rIns="38100" bIns="19050" anchor="ctr" anchorCtr="1">
                  <a:noAutofit/>
                </a:bodyPr>
                <a:lstStyle/>
                <a:p>
                  <a:pPr>
                    <a:defRPr sz="14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4-97B4-4E39-9A21-6EC8DD3D58AF}"/>
                </c:ext>
              </c:extLst>
            </c:dLbl>
            <c:dLbl>
              <c:idx val="2"/>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7B4-4E39-9A21-6EC8DD3D58A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End of 2018:Q2</c:v>
                </c:pt>
                <c:pt idx="1">
                  <c:v>End of 2019:Q2</c:v>
                </c:pt>
                <c:pt idx="2">
                  <c:v>End of 2020:Q2</c:v>
                </c:pt>
              </c:strCache>
            </c:strRef>
          </c:cat>
          <c:val>
            <c:numRef>
              <c:f>Sheet1!$D$2:$D$4</c:f>
              <c:numCache>
                <c:formatCode>0.0</c:formatCode>
                <c:ptCount val="3"/>
                <c:pt idx="0">
                  <c:v>535.29999999999995</c:v>
                </c:pt>
                <c:pt idx="1">
                  <c:v>579.20000000000005</c:v>
                </c:pt>
                <c:pt idx="2">
                  <c:v>582.29999999999995</c:v>
                </c:pt>
              </c:numCache>
            </c:numRef>
          </c:val>
          <c:extLst>
            <c:ext xmlns:c16="http://schemas.microsoft.com/office/drawing/2014/chart" uri="{C3380CC4-5D6E-409C-BE32-E72D297353CC}">
              <c16:uniqueId val="{00000006-97B4-4E39-9A21-6EC8DD3D58AF}"/>
            </c:ext>
          </c:extLst>
        </c:ser>
        <c:ser>
          <c:idx val="3"/>
          <c:order val="3"/>
          <c:tx>
            <c:strRef>
              <c:f>Sheet1!$E$1</c:f>
              <c:strCache>
                <c:ptCount val="1"/>
                <c:pt idx="0">
                  <c:v>Agents/Brokers</c:v>
                </c:pt>
              </c:strCache>
            </c:strRef>
          </c:tx>
          <c:spPr>
            <a:solidFill>
              <a:schemeClr val="accent4"/>
            </a:solidFill>
            <a:ln>
              <a:noFill/>
            </a:ln>
            <a:effectLst/>
          </c:spPr>
          <c:invertIfNegative val="0"/>
          <c:dLbls>
            <c:dLbl>
              <c:idx val="0"/>
              <c:layout>
                <c:manualLayout>
                  <c:x val="2.0346385192317397E-3"/>
                  <c:y val="5.818694962934454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7B4-4E39-9A21-6EC8DD3D58AF}"/>
                </c:ext>
              </c:extLst>
            </c:dLbl>
            <c:dLbl>
              <c:idx val="1"/>
              <c:layout>
                <c:manualLayout>
                  <c:x val="0"/>
                  <c:y val="5.818694962934454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7B4-4E39-9A21-6EC8DD3D58AF}"/>
                </c:ext>
              </c:extLst>
            </c:dLbl>
            <c:dLbl>
              <c:idx val="2"/>
              <c:layout>
                <c:manualLayout>
                  <c:x val="0"/>
                  <c:y val="0"/>
                </c:manualLayout>
              </c:layout>
              <c:tx>
                <c:rich>
                  <a:bodyPr/>
                  <a:lstStyle/>
                  <a:p>
                    <a:fld id="{BD435416-75B7-894C-A9ED-D9ADD0530AA0}" type="VALUE">
                      <a:rPr lang="en-US"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7B4-4E39-9A21-6EC8DD3D58A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End of 2018:Q2</c:v>
                </c:pt>
                <c:pt idx="1">
                  <c:v>End of 2019:Q2</c:v>
                </c:pt>
                <c:pt idx="2">
                  <c:v>End of 2020:Q2</c:v>
                </c:pt>
              </c:strCache>
            </c:strRef>
          </c:cat>
          <c:val>
            <c:numRef>
              <c:f>Sheet1!$E$2:$E$4</c:f>
              <c:numCache>
                <c:formatCode>0.0</c:formatCode>
                <c:ptCount val="3"/>
                <c:pt idx="0">
                  <c:v>825</c:v>
                </c:pt>
                <c:pt idx="1">
                  <c:v>837.2</c:v>
                </c:pt>
                <c:pt idx="2">
                  <c:v>844.5</c:v>
                </c:pt>
              </c:numCache>
            </c:numRef>
          </c:val>
          <c:extLst>
            <c:ext xmlns:c16="http://schemas.microsoft.com/office/drawing/2014/chart" uri="{C3380CC4-5D6E-409C-BE32-E72D297353CC}">
              <c16:uniqueId val="{0000000A-97B4-4E39-9A21-6EC8DD3D58AF}"/>
            </c:ext>
          </c:extLst>
        </c:ser>
        <c:dLbls>
          <c:dLblPos val="ctr"/>
          <c:showLegendKey val="0"/>
          <c:showVal val="1"/>
          <c:showCatName val="0"/>
          <c:showSerName val="0"/>
          <c:showPercent val="0"/>
          <c:showBubbleSize val="0"/>
        </c:dLbls>
        <c:gapWidth val="52"/>
        <c:overlap val="100"/>
        <c:axId val="260257304"/>
        <c:axId val="260269112"/>
      </c:barChart>
      <c:catAx>
        <c:axId val="260257304"/>
        <c:scaling>
          <c:orientation val="minMax"/>
        </c:scaling>
        <c:delete val="0"/>
        <c:axPos val="l"/>
        <c:numFmt formatCode="General" sourceLinked="1"/>
        <c:majorTickMark val="out"/>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60269112"/>
        <c:crosses val="autoZero"/>
        <c:auto val="1"/>
        <c:lblAlgn val="ctr"/>
        <c:lblOffset val="100"/>
        <c:noMultiLvlLbl val="0"/>
      </c:catAx>
      <c:valAx>
        <c:axId val="260269112"/>
        <c:scaling>
          <c:orientation val="minMax"/>
        </c:scaling>
        <c:delete val="0"/>
        <c:axPos val="b"/>
        <c:numFmt formatCode="#,##0" sourceLinked="0"/>
        <c:majorTickMark val="out"/>
        <c:minorTickMark val="none"/>
        <c:tickLblPos val="nextTo"/>
        <c:spPr>
          <a:noFill/>
          <a:ln>
            <a:solidFill>
              <a:srgbClr val="868686"/>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60257304"/>
        <c:crosses val="autoZero"/>
        <c:crossBetween val="between"/>
      </c:valAx>
      <c:spPr>
        <a:noFill/>
        <a:ln>
          <a:noFill/>
        </a:ln>
        <a:effectLst/>
      </c:spPr>
    </c:plotArea>
    <c:legend>
      <c:legendPos val="b"/>
      <c:layout>
        <c:manualLayout>
          <c:xMode val="edge"/>
          <c:yMode val="edge"/>
          <c:x val="0"/>
          <c:y val="0.91683609432029878"/>
          <c:w val="1"/>
          <c:h val="7.689558399916683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08334330938107"/>
          <c:y val="4.2374390701162355E-2"/>
          <c:w val="0.76871676881166295"/>
          <c:h val="0.75130983627046621"/>
        </c:manualLayout>
      </c:layout>
      <c:barChart>
        <c:barDir val="col"/>
        <c:grouping val="stacked"/>
        <c:varyColors val="0"/>
        <c:ser>
          <c:idx val="0"/>
          <c:order val="1"/>
          <c:spPr>
            <a:solidFill>
              <a:schemeClr val="accent2"/>
            </a:solidFill>
          </c:spPr>
          <c:invertIfNegative val="0"/>
          <c:dLbls>
            <c:dLbl>
              <c:idx val="3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812-4B41-9742-270E0BA84DD2}"/>
                </c:ext>
              </c:extLst>
            </c:dLbl>
            <c:dLbl>
              <c:idx val="3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812-4B41-9742-270E0BA84DD2}"/>
                </c:ext>
              </c:extLst>
            </c:dLbl>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Sheet1!$L$1:$BD$1</c:f>
              <c:strCache>
                <c:ptCount val="45"/>
                <c:pt idx="0">
                  <c:v>09:Q2</c:v>
                </c:pt>
                <c:pt idx="1">
                  <c:v>09:Q3</c:v>
                </c:pt>
                <c:pt idx="2">
                  <c:v>09:Q4</c:v>
                </c:pt>
                <c:pt idx="3">
                  <c:v>10:Q1</c:v>
                </c:pt>
                <c:pt idx="4">
                  <c:v>10:Q2</c:v>
                </c:pt>
                <c:pt idx="5">
                  <c:v>10:Q3</c:v>
                </c:pt>
                <c:pt idx="6">
                  <c:v>10:Q4</c:v>
                </c:pt>
                <c:pt idx="7">
                  <c:v>11:Q1</c:v>
                </c:pt>
                <c:pt idx="8">
                  <c:v>11:Q2</c:v>
                </c:pt>
                <c:pt idx="9">
                  <c:v>11:Q3</c:v>
                </c:pt>
                <c:pt idx="10">
                  <c:v>11:Q4</c:v>
                </c:pt>
                <c:pt idx="11">
                  <c:v>12:Q1</c:v>
                </c:pt>
                <c:pt idx="12">
                  <c:v>12:Q2</c:v>
                </c:pt>
                <c:pt idx="13">
                  <c:v>12:Q3</c:v>
                </c:pt>
                <c:pt idx="14">
                  <c:v>12:Q4</c:v>
                </c:pt>
                <c:pt idx="15">
                  <c:v>13:Q1</c:v>
                </c:pt>
                <c:pt idx="16">
                  <c:v>13:Q2</c:v>
                </c:pt>
                <c:pt idx="17">
                  <c:v>13:Q3</c:v>
                </c:pt>
                <c:pt idx="18">
                  <c:v>13:Q4</c:v>
                </c:pt>
                <c:pt idx="19">
                  <c:v>14:Q1</c:v>
                </c:pt>
                <c:pt idx="20">
                  <c:v>14:Q2</c:v>
                </c:pt>
                <c:pt idx="21">
                  <c:v>14:Q3</c:v>
                </c:pt>
                <c:pt idx="22">
                  <c:v>14:Q4</c:v>
                </c:pt>
                <c:pt idx="23">
                  <c:v>15:Q1</c:v>
                </c:pt>
                <c:pt idx="24">
                  <c:v>15:Q2</c:v>
                </c:pt>
                <c:pt idx="25">
                  <c:v>15:Q3</c:v>
                </c:pt>
                <c:pt idx="26">
                  <c:v>15:Q4</c:v>
                </c:pt>
                <c:pt idx="27">
                  <c:v>16:Q1</c:v>
                </c:pt>
                <c:pt idx="28">
                  <c:v>16:Q2</c:v>
                </c:pt>
                <c:pt idx="29">
                  <c:v>16:Q3</c:v>
                </c:pt>
                <c:pt idx="30">
                  <c:v>16:Q4</c:v>
                </c:pt>
                <c:pt idx="31">
                  <c:v>17:Q1</c:v>
                </c:pt>
                <c:pt idx="32">
                  <c:v>17:Q2</c:v>
                </c:pt>
                <c:pt idx="33">
                  <c:v>17:Q3</c:v>
                </c:pt>
                <c:pt idx="34">
                  <c:v>17:Q4</c:v>
                </c:pt>
                <c:pt idx="35">
                  <c:v>18:Q1</c:v>
                </c:pt>
                <c:pt idx="36">
                  <c:v>18:Q2</c:v>
                </c:pt>
                <c:pt idx="37">
                  <c:v>18:Q3</c:v>
                </c:pt>
                <c:pt idx="38">
                  <c:v>18:Q4</c:v>
                </c:pt>
                <c:pt idx="39">
                  <c:v>19:Q1</c:v>
                </c:pt>
                <c:pt idx="40">
                  <c:v>19:Q2</c:v>
                </c:pt>
                <c:pt idx="41">
                  <c:v>19:Q3</c:v>
                </c:pt>
                <c:pt idx="42">
                  <c:v>19:Q4</c:v>
                </c:pt>
                <c:pt idx="43">
                  <c:v>20:Q1</c:v>
                </c:pt>
                <c:pt idx="44">
                  <c:v>20:Q2E</c:v>
                </c:pt>
              </c:strCache>
            </c:strRef>
          </c:cat>
          <c:val>
            <c:numRef>
              <c:f>Sheet1!$L$3:$BD$3</c:f>
              <c:numCache>
                <c:formatCode>0%</c:formatCode>
                <c:ptCount val="45"/>
                <c:pt idx="0">
                  <c:v>5.9250006291509782E-2</c:v>
                </c:pt>
                <c:pt idx="1">
                  <c:v>6.0054644218620057E-2</c:v>
                </c:pt>
                <c:pt idx="2">
                  <c:v>4.2102689486552602E-2</c:v>
                </c:pt>
                <c:pt idx="3">
                  <c:v>5.7161403344125894E-2</c:v>
                </c:pt>
                <c:pt idx="4">
                  <c:v>-1.8810800813760076E-2</c:v>
                </c:pt>
                <c:pt idx="5">
                  <c:v>2.6899566281956222E-2</c:v>
                </c:pt>
                <c:pt idx="6">
                  <c:v>2.651798825256968E-2</c:v>
                </c:pt>
                <c:pt idx="7">
                  <c:v>1.2978165282960807E-2</c:v>
                </c:pt>
                <c:pt idx="8">
                  <c:v>-1.3145515043997857E-2</c:v>
                </c:pt>
                <c:pt idx="9">
                  <c:v>-3.6593698686003928E-2</c:v>
                </c:pt>
                <c:pt idx="10">
                  <c:v>2.1737838841440649E-2</c:v>
                </c:pt>
                <c:pt idx="11">
                  <c:v>3.69920117461493E-2</c:v>
                </c:pt>
                <c:pt idx="12">
                  <c:v>-5.0730288347804464E-3</c:v>
                </c:pt>
                <c:pt idx="13">
                  <c:v>2.7685506455078723E-2</c:v>
                </c:pt>
                <c:pt idx="14">
                  <c:v>5.8013090221067376E-3</c:v>
                </c:pt>
                <c:pt idx="15">
                  <c:v>3.5549368348231303E-2</c:v>
                </c:pt>
                <c:pt idx="16">
                  <c:v>1.0285699241612933E-2</c:v>
                </c:pt>
                <c:pt idx="17">
                  <c:v>1.6909125259777058E-2</c:v>
                </c:pt>
                <c:pt idx="18">
                  <c:v>4.646283453721356E-2</c:v>
                </c:pt>
                <c:pt idx="19">
                  <c:v>1.3192935198506284E-2</c:v>
                </c:pt>
                <c:pt idx="20">
                  <c:v>1.4463746223565055E-2</c:v>
                </c:pt>
                <c:pt idx="21">
                  <c:v>3.5051930164164968E-3</c:v>
                </c:pt>
                <c:pt idx="22">
                  <c:v>1.1648111299560338E-3</c:v>
                </c:pt>
                <c:pt idx="23">
                  <c:v>-4.4226146189348947E-3</c:v>
                </c:pt>
                <c:pt idx="24">
                  <c:v>1.0554836020424396E-3</c:v>
                </c:pt>
                <c:pt idx="25">
                  <c:v>-1.2743163320390383E-2</c:v>
                </c:pt>
                <c:pt idx="26">
                  <c:v>1.5560275355114728E-2</c:v>
                </c:pt>
                <c:pt idx="27">
                  <c:v>3.2631266686442562E-3</c:v>
                </c:pt>
                <c:pt idx="28">
                  <c:v>6.2684801892372022E-3</c:v>
                </c:pt>
                <c:pt idx="29">
                  <c:v>1.1224729666196476E-2</c:v>
                </c:pt>
                <c:pt idx="30">
                  <c:v>1.8335561108851151E-2</c:v>
                </c:pt>
                <c:pt idx="31">
                  <c:v>1.1556570124126253E-2</c:v>
                </c:pt>
                <c:pt idx="32">
                  <c:v>1.1283497884344129E-2</c:v>
                </c:pt>
                <c:pt idx="33">
                  <c:v>3.3472803347280866E-3</c:v>
                </c:pt>
                <c:pt idx="34">
                  <c:v>4.6010564359188155E-2</c:v>
                </c:pt>
                <c:pt idx="35">
                  <c:v>-4.2524916943522673E-3</c:v>
                </c:pt>
                <c:pt idx="36">
                  <c:v>1.5748031496063186E-2</c:v>
                </c:pt>
                <c:pt idx="37">
                  <c:v>2.6803310997240759E-2</c:v>
                </c:pt>
                <c:pt idx="38">
                  <c:v>-5.0287907869481674E-2</c:v>
                </c:pt>
                <c:pt idx="39">
                  <c:v>5.0255995688493593E-2</c:v>
                </c:pt>
                <c:pt idx="40">
                  <c:v>2.9121231558691507E-2</c:v>
                </c:pt>
                <c:pt idx="41">
                  <c:v>1.2465719272001907E-2</c:v>
                </c:pt>
                <c:pt idx="42">
                  <c:v>4.3831568579167479E-2</c:v>
                </c:pt>
                <c:pt idx="43">
                  <c:v>-8.9525831564048142E-2</c:v>
                </c:pt>
                <c:pt idx="44">
                  <c:v>7.5268817204301008E-2</c:v>
                </c:pt>
              </c:numCache>
            </c:numRef>
          </c:val>
          <c:extLst>
            <c:ext xmlns:c16="http://schemas.microsoft.com/office/drawing/2014/chart" uri="{C3380CC4-5D6E-409C-BE32-E72D297353CC}">
              <c16:uniqueId val="{00000003-2812-4B41-9742-270E0BA84DD2}"/>
            </c:ext>
          </c:extLst>
        </c:ser>
        <c:dLbls>
          <c:showLegendKey val="0"/>
          <c:showVal val="0"/>
          <c:showCatName val="0"/>
          <c:showSerName val="0"/>
          <c:showPercent val="0"/>
          <c:showBubbleSize val="0"/>
        </c:dLbls>
        <c:gapWidth val="10"/>
        <c:axId val="177321136"/>
        <c:axId val="1"/>
      </c:barChart>
      <c:lineChart>
        <c:grouping val="standard"/>
        <c:varyColors val="0"/>
        <c:ser>
          <c:idx val="2"/>
          <c:order val="0"/>
          <c:spPr>
            <a:ln w="34038">
              <a:solidFill>
                <a:schemeClr val="accent1"/>
              </a:solidFill>
              <a:prstDash val="solid"/>
            </a:ln>
          </c:spPr>
          <c:marker>
            <c:symbol val="none"/>
          </c:marker>
          <c:dLbls>
            <c:dLbl>
              <c:idx val="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0F3-4F9C-A7FC-9656F84D5416}"/>
                </c:ext>
              </c:extLst>
            </c:dLbl>
            <c:dLbl>
              <c:idx val="4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F3-4F9C-A7FC-9656F84D5416}"/>
                </c:ext>
              </c:extLst>
            </c:dLbl>
            <c:dLbl>
              <c:idx val="4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F3-4F9C-A7FC-9656F84D5416}"/>
                </c:ext>
              </c:extLst>
            </c:dLbl>
            <c:dLbl>
              <c:idx val="4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F3-4F9C-A7FC-9656F84D5416}"/>
                </c:ext>
              </c:extLst>
            </c:dLbl>
            <c:numFmt formatCode="#,##0" sourceLinked="0"/>
            <c:spPr>
              <a:noFill/>
              <a:ln>
                <a:noFill/>
              </a:ln>
              <a:effectLst/>
            </c:spPr>
            <c:txPr>
              <a:bodyPr wrap="square" lIns="38100" tIns="19050" rIns="38100" bIns="19050" anchor="ctr">
                <a:spAutoFit/>
              </a:bodyPr>
              <a:lstStyle/>
              <a:p>
                <a:pPr>
                  <a:defRPr sz="1200" b="1">
                    <a:latin typeface="+mn-lt"/>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Sheet1!$L$1:$BD$1</c:f>
              <c:strCache>
                <c:ptCount val="45"/>
                <c:pt idx="0">
                  <c:v>09:Q2</c:v>
                </c:pt>
                <c:pt idx="1">
                  <c:v>09:Q3</c:v>
                </c:pt>
                <c:pt idx="2">
                  <c:v>09:Q4</c:v>
                </c:pt>
                <c:pt idx="3">
                  <c:v>10:Q1</c:v>
                </c:pt>
                <c:pt idx="4">
                  <c:v>10:Q2</c:v>
                </c:pt>
                <c:pt idx="5">
                  <c:v>10:Q3</c:v>
                </c:pt>
                <c:pt idx="6">
                  <c:v>10:Q4</c:v>
                </c:pt>
                <c:pt idx="7">
                  <c:v>11:Q1</c:v>
                </c:pt>
                <c:pt idx="8">
                  <c:v>11:Q2</c:v>
                </c:pt>
                <c:pt idx="9">
                  <c:v>11:Q3</c:v>
                </c:pt>
                <c:pt idx="10">
                  <c:v>11:Q4</c:v>
                </c:pt>
                <c:pt idx="11">
                  <c:v>12:Q1</c:v>
                </c:pt>
                <c:pt idx="12">
                  <c:v>12:Q2</c:v>
                </c:pt>
                <c:pt idx="13">
                  <c:v>12:Q3</c:v>
                </c:pt>
                <c:pt idx="14">
                  <c:v>12:Q4</c:v>
                </c:pt>
                <c:pt idx="15">
                  <c:v>13:Q1</c:v>
                </c:pt>
                <c:pt idx="16">
                  <c:v>13:Q2</c:v>
                </c:pt>
                <c:pt idx="17">
                  <c:v>13:Q3</c:v>
                </c:pt>
                <c:pt idx="18">
                  <c:v>13:Q4</c:v>
                </c:pt>
                <c:pt idx="19">
                  <c:v>14:Q1</c:v>
                </c:pt>
                <c:pt idx="20">
                  <c:v>14:Q2</c:v>
                </c:pt>
                <c:pt idx="21">
                  <c:v>14:Q3</c:v>
                </c:pt>
                <c:pt idx="22">
                  <c:v>14:Q4</c:v>
                </c:pt>
                <c:pt idx="23">
                  <c:v>15:Q1</c:v>
                </c:pt>
                <c:pt idx="24">
                  <c:v>15:Q2</c:v>
                </c:pt>
                <c:pt idx="25">
                  <c:v>15:Q3</c:v>
                </c:pt>
                <c:pt idx="26">
                  <c:v>15:Q4</c:v>
                </c:pt>
                <c:pt idx="27">
                  <c:v>16:Q1</c:v>
                </c:pt>
                <c:pt idx="28">
                  <c:v>16:Q2</c:v>
                </c:pt>
                <c:pt idx="29">
                  <c:v>16:Q3</c:v>
                </c:pt>
                <c:pt idx="30">
                  <c:v>16:Q4</c:v>
                </c:pt>
                <c:pt idx="31">
                  <c:v>17:Q1</c:v>
                </c:pt>
                <c:pt idx="32">
                  <c:v>17:Q2</c:v>
                </c:pt>
                <c:pt idx="33">
                  <c:v>17:Q3</c:v>
                </c:pt>
                <c:pt idx="34">
                  <c:v>17:Q4</c:v>
                </c:pt>
                <c:pt idx="35">
                  <c:v>18:Q1</c:v>
                </c:pt>
                <c:pt idx="36">
                  <c:v>18:Q2</c:v>
                </c:pt>
                <c:pt idx="37">
                  <c:v>18:Q3</c:v>
                </c:pt>
                <c:pt idx="38">
                  <c:v>18:Q4</c:v>
                </c:pt>
                <c:pt idx="39">
                  <c:v>19:Q1</c:v>
                </c:pt>
                <c:pt idx="40">
                  <c:v>19:Q2</c:v>
                </c:pt>
                <c:pt idx="41">
                  <c:v>19:Q3</c:v>
                </c:pt>
                <c:pt idx="42">
                  <c:v>19:Q4</c:v>
                </c:pt>
                <c:pt idx="43">
                  <c:v>20:Q1</c:v>
                </c:pt>
                <c:pt idx="44">
                  <c:v>20:Q2E</c:v>
                </c:pt>
              </c:strCache>
            </c:strRef>
          </c:cat>
          <c:val>
            <c:numRef>
              <c:f>Sheet1!$L$2:$BD$2</c:f>
              <c:numCache>
                <c:formatCode>"$"#,##0.0</c:formatCode>
                <c:ptCount val="45"/>
                <c:pt idx="0">
                  <c:v>462.995</c:v>
                </c:pt>
                <c:pt idx="1">
                  <c:v>490.8</c:v>
                </c:pt>
                <c:pt idx="2">
                  <c:v>511.464</c:v>
                </c:pt>
                <c:pt idx="3">
                  <c:v>540.70000000000005</c:v>
                </c:pt>
                <c:pt idx="4">
                  <c:v>530.529</c:v>
                </c:pt>
                <c:pt idx="5">
                  <c:v>544.79999999999995</c:v>
                </c:pt>
                <c:pt idx="6">
                  <c:v>559.24699999999996</c:v>
                </c:pt>
                <c:pt idx="7">
                  <c:v>566.505</c:v>
                </c:pt>
                <c:pt idx="8">
                  <c:v>559.05799999999999</c:v>
                </c:pt>
                <c:pt idx="9">
                  <c:v>538.6</c:v>
                </c:pt>
                <c:pt idx="10">
                  <c:v>550.30799999999999</c:v>
                </c:pt>
                <c:pt idx="11">
                  <c:v>570.66499999999996</c:v>
                </c:pt>
                <c:pt idx="12">
                  <c:v>567.77</c:v>
                </c:pt>
                <c:pt idx="13">
                  <c:v>583.48900000000003</c:v>
                </c:pt>
                <c:pt idx="14">
                  <c:v>586.87400000000002</c:v>
                </c:pt>
                <c:pt idx="15">
                  <c:v>607.73699999999997</c:v>
                </c:pt>
                <c:pt idx="16">
                  <c:v>613.98800000000006</c:v>
                </c:pt>
                <c:pt idx="17">
                  <c:v>624.37</c:v>
                </c:pt>
                <c:pt idx="18">
                  <c:v>653.38</c:v>
                </c:pt>
                <c:pt idx="19">
                  <c:v>662</c:v>
                </c:pt>
                <c:pt idx="20">
                  <c:v>671.57500000000005</c:v>
                </c:pt>
                <c:pt idx="21">
                  <c:v>673.92899999999997</c:v>
                </c:pt>
                <c:pt idx="22">
                  <c:v>674.71400000000006</c:v>
                </c:pt>
                <c:pt idx="23">
                  <c:v>671.73</c:v>
                </c:pt>
                <c:pt idx="24">
                  <c:v>672.43899999999996</c:v>
                </c:pt>
                <c:pt idx="25">
                  <c:v>663.87</c:v>
                </c:pt>
                <c:pt idx="26">
                  <c:v>674.2</c:v>
                </c:pt>
                <c:pt idx="27">
                  <c:v>676.4</c:v>
                </c:pt>
                <c:pt idx="28">
                  <c:v>680.64</c:v>
                </c:pt>
                <c:pt idx="29">
                  <c:v>688.28</c:v>
                </c:pt>
                <c:pt idx="30">
                  <c:v>700.9</c:v>
                </c:pt>
                <c:pt idx="31">
                  <c:v>709</c:v>
                </c:pt>
                <c:pt idx="32">
                  <c:v>717</c:v>
                </c:pt>
                <c:pt idx="33">
                  <c:v>719.4</c:v>
                </c:pt>
                <c:pt idx="34">
                  <c:v>752.5</c:v>
                </c:pt>
                <c:pt idx="35">
                  <c:v>749.3</c:v>
                </c:pt>
                <c:pt idx="36">
                  <c:v>761.1</c:v>
                </c:pt>
                <c:pt idx="37">
                  <c:v>781.5</c:v>
                </c:pt>
                <c:pt idx="38">
                  <c:v>742.2</c:v>
                </c:pt>
                <c:pt idx="39">
                  <c:v>779.5</c:v>
                </c:pt>
                <c:pt idx="40">
                  <c:v>802.2</c:v>
                </c:pt>
                <c:pt idx="41">
                  <c:v>812.2</c:v>
                </c:pt>
                <c:pt idx="42">
                  <c:v>847.8</c:v>
                </c:pt>
                <c:pt idx="43">
                  <c:v>771.9</c:v>
                </c:pt>
                <c:pt idx="44">
                  <c:v>830</c:v>
                </c:pt>
              </c:numCache>
            </c:numRef>
          </c:val>
          <c:smooth val="0"/>
          <c:extLst>
            <c:ext xmlns:c16="http://schemas.microsoft.com/office/drawing/2014/chart" uri="{C3380CC4-5D6E-409C-BE32-E72D297353CC}">
              <c16:uniqueId val="{00000000-C1AD-4B1D-8E00-E4F79FADAA43}"/>
            </c:ext>
          </c:extLst>
        </c:ser>
        <c:dLbls>
          <c:showLegendKey val="0"/>
          <c:showVal val="0"/>
          <c:showCatName val="0"/>
          <c:showSerName val="0"/>
          <c:showPercent val="0"/>
          <c:showBubbleSize val="0"/>
        </c:dLbls>
        <c:marker val="1"/>
        <c:smooth val="0"/>
        <c:axId val="177321136"/>
        <c:axId val="1"/>
      </c:lineChart>
      <c:catAx>
        <c:axId val="177321136"/>
        <c:scaling>
          <c:orientation val="minMax"/>
        </c:scaling>
        <c:delete val="0"/>
        <c:axPos val="b"/>
        <c:numFmt formatCode="General" sourceLinked="1"/>
        <c:majorTickMark val="out"/>
        <c:minorTickMark val="none"/>
        <c:tickLblPos val="nextTo"/>
        <c:spPr>
          <a:ln w="9525">
            <a:solidFill>
              <a:srgbClr val="868686"/>
            </a:solidFill>
            <a:prstDash val="solid"/>
          </a:ln>
        </c:spPr>
        <c:txPr>
          <a:bodyPr rot="-5400000" vert="horz"/>
          <a:lstStyle/>
          <a:p>
            <a:pPr>
              <a:defRPr sz="1200" b="0" i="0" u="none" strike="noStrike" baseline="0">
                <a:solidFill>
                  <a:schemeClr val="tx1"/>
                </a:solidFill>
                <a:latin typeface="+mn-lt"/>
                <a:ea typeface="Arial"/>
                <a:cs typeface="Arial"/>
              </a:defRPr>
            </a:pPr>
            <a:endParaRPr lang="en-US"/>
          </a:p>
        </c:txPr>
        <c:crossAx val="1"/>
        <c:crossesAt val="400"/>
        <c:auto val="0"/>
        <c:lblAlgn val="ctr"/>
        <c:lblOffset val="100"/>
        <c:noMultiLvlLbl val="0"/>
      </c:catAx>
      <c:valAx>
        <c:axId val="1"/>
        <c:scaling>
          <c:orientation val="minMax"/>
          <c:min val="400"/>
        </c:scaling>
        <c:delete val="0"/>
        <c:axPos val="l"/>
        <c:numFmt formatCode="\$#,##0" sourceLinked="0"/>
        <c:majorTickMark val="out"/>
        <c:minorTickMark val="none"/>
        <c:tickLblPos val="low"/>
        <c:spPr>
          <a:ln w="9525">
            <a:solidFill>
              <a:srgbClr val="868686"/>
            </a:solid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177321136"/>
        <c:crosses val="autoZero"/>
        <c:crossBetween val="between"/>
        <c:majorUnit val="100"/>
        <c:minorUnit val="4"/>
      </c:valAx>
      <c:spPr>
        <a:noFill/>
        <a:ln w="22692">
          <a:noFill/>
        </a:ln>
      </c:spPr>
    </c:plotArea>
    <c:plotVisOnly val="1"/>
    <c:dispBlanksAs val="gap"/>
    <c:showDLblsOverMax val="0"/>
  </c:chart>
  <c:spPr>
    <a:noFill/>
    <a:ln>
      <a:noFill/>
    </a:ln>
  </c:spPr>
  <c:txPr>
    <a:bodyPr/>
    <a:lstStyle/>
    <a:p>
      <a:pPr>
        <a:defRPr sz="1608" b="0"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849526028718364E-2"/>
          <c:y val="4.2936507936507939E-2"/>
          <c:w val="0.84434760733291181"/>
          <c:h val="0.75299587551556058"/>
        </c:manualLayout>
      </c:layout>
      <c:barChart>
        <c:barDir val="col"/>
        <c:grouping val="clustered"/>
        <c:varyColors val="0"/>
        <c:ser>
          <c:idx val="0"/>
          <c:order val="1"/>
          <c:spPr>
            <a:solidFill>
              <a:schemeClr val="accent2"/>
            </a:solidFill>
          </c:spPr>
          <c:invertIfNegative val="0"/>
          <c:dLbls>
            <c:dLbl>
              <c:idx val="15"/>
              <c:layout>
                <c:manualLayout>
                  <c:x val="0"/>
                  <c:y val="1.58736407949006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34-47CF-8BFA-93B286B4B0E2}"/>
                </c:ext>
              </c:extLst>
            </c:dLbl>
            <c:dLbl>
              <c:idx val="16"/>
              <c:layout>
                <c:manualLayout>
                  <c:x val="-1.680704212279867E-16"/>
                  <c:y val="1.58730158730158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34-47CF-8BFA-93B286B4B0E2}"/>
                </c:ext>
              </c:extLst>
            </c:dLbl>
            <c:spPr>
              <a:noFill/>
              <a:ln>
                <a:noFill/>
              </a:ln>
              <a:effectLst/>
            </c:spPr>
            <c:txPr>
              <a:bodyPr wrap="square" lIns="38100" tIns="19050" rIns="38100" bIns="19050" anchor="ctr">
                <a:spAutoFit/>
              </a:bodyPr>
              <a:lstStyle/>
              <a:p>
                <a:pPr>
                  <a:defRPr sz="12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Sheet1!$AM$1:$BD$1</c:f>
              <c:strCache>
                <c:ptCount val="17"/>
                <c:pt idx="0">
                  <c:v>16:Q2</c:v>
                </c:pt>
                <c:pt idx="1">
                  <c:v>16:Q3</c:v>
                </c:pt>
                <c:pt idx="2">
                  <c:v>16:Q4</c:v>
                </c:pt>
                <c:pt idx="3">
                  <c:v>17:Q1</c:v>
                </c:pt>
                <c:pt idx="4">
                  <c:v>17:Q2</c:v>
                </c:pt>
                <c:pt idx="5">
                  <c:v>17:Q3</c:v>
                </c:pt>
                <c:pt idx="6">
                  <c:v>17:Q4</c:v>
                </c:pt>
                <c:pt idx="7">
                  <c:v>18:Q1</c:v>
                </c:pt>
                <c:pt idx="8">
                  <c:v>18:Q2</c:v>
                </c:pt>
                <c:pt idx="9">
                  <c:v>18:Q3</c:v>
                </c:pt>
                <c:pt idx="10">
                  <c:v>18:Q4</c:v>
                </c:pt>
                <c:pt idx="11">
                  <c:v>19:Q1</c:v>
                </c:pt>
                <c:pt idx="12">
                  <c:v>19:Q2</c:v>
                </c:pt>
                <c:pt idx="13">
                  <c:v>19:Q3</c:v>
                </c:pt>
                <c:pt idx="14">
                  <c:v>19:Q4</c:v>
                </c:pt>
                <c:pt idx="15">
                  <c:v>20:Q1</c:v>
                </c:pt>
                <c:pt idx="16">
                  <c:v>20:Q2E</c:v>
                </c:pt>
              </c:strCache>
            </c:strRef>
          </c:cat>
          <c:val>
            <c:numRef>
              <c:f>Sheet1!$AM$3:$BD$3</c:f>
              <c:numCache>
                <c:formatCode>0%</c:formatCode>
                <c:ptCount val="17"/>
                <c:pt idx="0">
                  <c:v>6.2684801892372022E-3</c:v>
                </c:pt>
                <c:pt idx="1">
                  <c:v>1.1224729666196476E-2</c:v>
                </c:pt>
                <c:pt idx="2">
                  <c:v>1.8335561108851151E-2</c:v>
                </c:pt>
                <c:pt idx="3">
                  <c:v>1.1556570124126253E-2</c:v>
                </c:pt>
                <c:pt idx="4">
                  <c:v>1.1283497884344129E-2</c:v>
                </c:pt>
                <c:pt idx="5">
                  <c:v>3.3472803347280866E-3</c:v>
                </c:pt>
                <c:pt idx="6">
                  <c:v>4.6010564359188155E-2</c:v>
                </c:pt>
                <c:pt idx="7">
                  <c:v>-4.2524916943522673E-3</c:v>
                </c:pt>
                <c:pt idx="8">
                  <c:v>1.5614573602028559E-2</c:v>
                </c:pt>
                <c:pt idx="9">
                  <c:v>2.6938239159001398E-2</c:v>
                </c:pt>
                <c:pt idx="10">
                  <c:v>-0.05</c:v>
                </c:pt>
                <c:pt idx="11">
                  <c:v>0.05</c:v>
                </c:pt>
                <c:pt idx="12">
                  <c:v>2.9121231558691507E-2</c:v>
                </c:pt>
                <c:pt idx="13">
                  <c:v>1.2465719272001907E-2</c:v>
                </c:pt>
                <c:pt idx="14">
                  <c:v>4.3831568579167479E-2</c:v>
                </c:pt>
                <c:pt idx="15">
                  <c:v>-8.9525831564048142E-2</c:v>
                </c:pt>
                <c:pt idx="16">
                  <c:v>7.5268817204301008E-2</c:v>
                </c:pt>
              </c:numCache>
            </c:numRef>
          </c:val>
          <c:extLst>
            <c:ext xmlns:c16="http://schemas.microsoft.com/office/drawing/2014/chart" uri="{C3380CC4-5D6E-409C-BE32-E72D297353CC}">
              <c16:uniqueId val="{00000002-FB1E-4C58-9C01-96BE2EE832D0}"/>
            </c:ext>
          </c:extLst>
        </c:ser>
        <c:dLbls>
          <c:showLegendKey val="0"/>
          <c:showVal val="0"/>
          <c:showCatName val="0"/>
          <c:showSerName val="0"/>
          <c:showPercent val="0"/>
          <c:showBubbleSize val="0"/>
        </c:dLbls>
        <c:gapWidth val="30"/>
        <c:axId val="177321136"/>
        <c:axId val="1"/>
        <c:extLst>
          <c:ext xmlns:c15="http://schemas.microsoft.com/office/drawing/2012/chart" uri="{02D57815-91ED-43cb-92C2-25804820EDAC}">
            <c15:filteredBarSeries>
              <c15:ser>
                <c:idx val="2"/>
                <c:order val="0"/>
                <c:spPr>
                  <a:ln w="34038">
                    <a:solidFill>
                      <a:schemeClr val="accent1"/>
                    </a:solidFill>
                    <a:prstDash val="solid"/>
                  </a:ln>
                </c:spPr>
                <c:invertIfNegative val="0"/>
                <c:dLbls>
                  <c:dLbl>
                    <c:idx val="32"/>
                    <c:showLegendKey val="0"/>
                    <c:showVal val="1"/>
                    <c:showCatName val="0"/>
                    <c:showSerName val="0"/>
                    <c:showPercent val="0"/>
                    <c:showBubbleSize val="0"/>
                    <c:extLst>
                      <c:ext uri="{CE6537A1-D6FC-4f65-9D91-7224C49458BB}"/>
                      <c:ext xmlns:c16="http://schemas.microsoft.com/office/drawing/2014/chart" uri="{C3380CC4-5D6E-409C-BE32-E72D297353CC}">
                        <c16:uniqueId val="{00000004-FB1E-4C58-9C01-96BE2EE832D0}"/>
                      </c:ext>
                    </c:extLst>
                  </c:dLbl>
                  <c:dLbl>
                    <c:idx val="33"/>
                    <c:showLegendKey val="0"/>
                    <c:showVal val="1"/>
                    <c:showCatName val="0"/>
                    <c:showSerName val="0"/>
                    <c:showPercent val="0"/>
                    <c:showBubbleSize val="0"/>
                    <c:extLst>
                      <c:ext uri="{CE6537A1-D6FC-4f65-9D91-7224C49458BB}"/>
                      <c:ext xmlns:c16="http://schemas.microsoft.com/office/drawing/2014/chart" uri="{C3380CC4-5D6E-409C-BE32-E72D297353CC}">
                        <c16:uniqueId val="{00000005-FB1E-4C58-9C01-96BE2EE832D0}"/>
                      </c:ext>
                    </c:extLst>
                  </c:dLbl>
                  <c:dLbl>
                    <c:idx val="34"/>
                    <c:showLegendKey val="0"/>
                    <c:showVal val="1"/>
                    <c:showCatName val="0"/>
                    <c:showSerName val="0"/>
                    <c:showPercent val="0"/>
                    <c:showBubbleSize val="0"/>
                    <c:extLst>
                      <c:ext uri="{CE6537A1-D6FC-4f65-9D91-7224C49458BB}"/>
                      <c:ext xmlns:c16="http://schemas.microsoft.com/office/drawing/2014/chart" uri="{C3380CC4-5D6E-409C-BE32-E72D297353CC}">
                        <c16:uniqueId val="{00000006-FB1E-4C58-9C01-96BE2EE832D0}"/>
                      </c:ext>
                    </c:extLst>
                  </c:dLbl>
                  <c:numFmt formatCode="#,##0" sourceLinked="0"/>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0"/>
                  <c:showPercent val="0"/>
                  <c:showBubbleSize val="0"/>
                  <c:extLst>
                    <c:ext uri="{CE6537A1-D6FC-4f65-9D91-7224C49458BB}">
                      <c15:showLeaderLines val="1"/>
                    </c:ext>
                  </c:extLst>
                </c:dLbls>
                <c:cat>
                  <c:strRef>
                    <c:extLst>
                      <c:ext uri="{02D57815-91ED-43cb-92C2-25804820EDAC}">
                        <c15:formulaRef>
                          <c15:sqref>Sheet1!$AM$1:$BD$1</c15:sqref>
                        </c15:formulaRef>
                      </c:ext>
                    </c:extLst>
                    <c:strCache>
                      <c:ptCount val="17"/>
                      <c:pt idx="0">
                        <c:v>16:Q2</c:v>
                      </c:pt>
                      <c:pt idx="1">
                        <c:v>16:Q3</c:v>
                      </c:pt>
                      <c:pt idx="2">
                        <c:v>16:Q4</c:v>
                      </c:pt>
                      <c:pt idx="3">
                        <c:v>17:Q1</c:v>
                      </c:pt>
                      <c:pt idx="4">
                        <c:v>17:Q2</c:v>
                      </c:pt>
                      <c:pt idx="5">
                        <c:v>17:Q3</c:v>
                      </c:pt>
                      <c:pt idx="6">
                        <c:v>17:Q4</c:v>
                      </c:pt>
                      <c:pt idx="7">
                        <c:v>18:Q1</c:v>
                      </c:pt>
                      <c:pt idx="8">
                        <c:v>18:Q2</c:v>
                      </c:pt>
                      <c:pt idx="9">
                        <c:v>18:Q3</c:v>
                      </c:pt>
                      <c:pt idx="10">
                        <c:v>18:Q4</c:v>
                      </c:pt>
                      <c:pt idx="11">
                        <c:v>19:Q1</c:v>
                      </c:pt>
                      <c:pt idx="12">
                        <c:v>19:Q2</c:v>
                      </c:pt>
                      <c:pt idx="13">
                        <c:v>19:Q3</c:v>
                      </c:pt>
                      <c:pt idx="14">
                        <c:v>19:Q4</c:v>
                      </c:pt>
                      <c:pt idx="15">
                        <c:v>20:Q1</c:v>
                      </c:pt>
                      <c:pt idx="16">
                        <c:v>20:Q2E</c:v>
                      </c:pt>
                    </c:strCache>
                  </c:strRef>
                </c:cat>
                <c:val>
                  <c:numRef>
                    <c:extLst>
                      <c:ext uri="{02D57815-91ED-43cb-92C2-25804820EDAC}">
                        <c15:formulaRef>
                          <c15:sqref>Sheet1!$AM$2:$BD$2</c15:sqref>
                        </c15:formulaRef>
                      </c:ext>
                    </c:extLst>
                    <c:numCache>
                      <c:formatCode>"$"#,##0.0</c:formatCode>
                      <c:ptCount val="17"/>
                      <c:pt idx="0">
                        <c:v>680.64</c:v>
                      </c:pt>
                      <c:pt idx="1">
                        <c:v>688.28</c:v>
                      </c:pt>
                      <c:pt idx="2">
                        <c:v>700.9</c:v>
                      </c:pt>
                      <c:pt idx="3">
                        <c:v>709</c:v>
                      </c:pt>
                      <c:pt idx="4">
                        <c:v>717</c:v>
                      </c:pt>
                      <c:pt idx="5">
                        <c:v>719.4</c:v>
                      </c:pt>
                      <c:pt idx="6">
                        <c:v>752.5</c:v>
                      </c:pt>
                      <c:pt idx="7">
                        <c:v>749.3</c:v>
                      </c:pt>
                      <c:pt idx="8">
                        <c:v>761</c:v>
                      </c:pt>
                      <c:pt idx="9">
                        <c:v>781.5</c:v>
                      </c:pt>
                      <c:pt idx="10" formatCode="&quot;$&quot;#,##0.00_);[Red]\(&quot;$&quot;#,##0.00\)">
                        <c:v>742.2</c:v>
                      </c:pt>
                      <c:pt idx="11" formatCode="&quot;$&quot;#,##0.00_);[Red]\(&quot;$&quot;#,##0.00\)">
                        <c:v>779.5</c:v>
                      </c:pt>
                      <c:pt idx="12" formatCode="&quot;$&quot;#,##0.00_);[Red]\(&quot;$&quot;#,##0.00\)">
                        <c:v>802.2</c:v>
                      </c:pt>
                      <c:pt idx="13">
                        <c:v>812.2</c:v>
                      </c:pt>
                      <c:pt idx="14">
                        <c:v>847.8</c:v>
                      </c:pt>
                      <c:pt idx="15">
                        <c:v>771.9</c:v>
                      </c:pt>
                      <c:pt idx="16">
                        <c:v>830</c:v>
                      </c:pt>
                    </c:numCache>
                  </c:numRef>
                </c:val>
                <c:extLst>
                  <c:ext xmlns:c16="http://schemas.microsoft.com/office/drawing/2014/chart" uri="{C3380CC4-5D6E-409C-BE32-E72D297353CC}">
                    <c16:uniqueId val="{00000007-FB1E-4C58-9C01-96BE2EE832D0}"/>
                  </c:ext>
                </c:extLst>
              </c15:ser>
            </c15:filteredBarSeries>
          </c:ext>
        </c:extLst>
      </c:barChart>
      <c:catAx>
        <c:axId val="177321136"/>
        <c:scaling>
          <c:orientation val="minMax"/>
        </c:scaling>
        <c:delete val="0"/>
        <c:axPos val="b"/>
        <c:numFmt formatCode="General" sourceLinked="1"/>
        <c:majorTickMark val="out"/>
        <c:minorTickMark val="none"/>
        <c:tickLblPos val="low"/>
        <c:spPr>
          <a:ln w="9525">
            <a:solidFill>
              <a:srgbClr val="868686"/>
            </a:solidFill>
            <a:prstDash val="solid"/>
          </a:ln>
        </c:spPr>
        <c:txPr>
          <a:bodyPr rot="-5400000" vert="horz"/>
          <a:lstStyle/>
          <a:p>
            <a:pPr>
              <a:defRPr sz="1200" b="0" i="0" u="none" strike="noStrike" baseline="0">
                <a:solidFill>
                  <a:schemeClr val="tx1"/>
                </a:solidFill>
                <a:latin typeface="+mn-lt"/>
                <a:ea typeface="Arial"/>
                <a:cs typeface="Arial"/>
              </a:defRPr>
            </a:pPr>
            <a:endParaRPr lang="en-US"/>
          </a:p>
        </c:txPr>
        <c:crossAx val="1"/>
        <c:crosses val="autoZero"/>
        <c:auto val="0"/>
        <c:lblAlgn val="ctr"/>
        <c:lblOffset val="100"/>
        <c:noMultiLvlLbl val="0"/>
      </c:catAx>
      <c:valAx>
        <c:axId val="1"/>
        <c:scaling>
          <c:orientation val="minMax"/>
        </c:scaling>
        <c:delete val="0"/>
        <c:axPos val="l"/>
        <c:numFmt formatCode="0%" sourceLinked="0"/>
        <c:majorTickMark val="out"/>
        <c:minorTickMark val="none"/>
        <c:tickLblPos val="nextTo"/>
        <c:spPr>
          <a:ln w="9525">
            <a:solidFill>
              <a:srgbClr val="868686"/>
            </a:solid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177321136"/>
        <c:crosses val="autoZero"/>
        <c:crossBetween val="between"/>
      </c:valAx>
      <c:spPr>
        <a:noFill/>
        <a:ln w="22692">
          <a:noFill/>
        </a:ln>
      </c:spPr>
    </c:plotArea>
    <c:plotVisOnly val="1"/>
    <c:dispBlanksAs val="gap"/>
    <c:showDLblsOverMax val="0"/>
  </c:chart>
  <c:spPr>
    <a:noFill/>
    <a:ln>
      <a:noFill/>
    </a:ln>
  </c:spPr>
  <c:txPr>
    <a:bodyPr/>
    <a:lstStyle/>
    <a:p>
      <a:pPr>
        <a:defRPr sz="1608" b="0"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694182524705468"/>
          <c:y val="2.0510387765076282E-2"/>
          <c:w val="0.64676686043577825"/>
          <c:h val="0.80650285461436966"/>
        </c:manualLayout>
      </c:layout>
      <c:barChart>
        <c:barDir val="bar"/>
        <c:grouping val="clustered"/>
        <c:varyColors val="0"/>
        <c:ser>
          <c:idx val="0"/>
          <c:order val="0"/>
          <c:tx>
            <c:strRef>
              <c:f>Sheet1!$A$2</c:f>
              <c:strCache>
                <c:ptCount val="1"/>
                <c:pt idx="0">
                  <c:v>Lower</c:v>
                </c:pt>
              </c:strCache>
            </c:strRef>
          </c:tx>
          <c:spPr>
            <a:solidFill>
              <a:schemeClr val="accent1"/>
            </a:solidFill>
          </c:spPr>
          <c:invertIfNegative val="0"/>
          <c:dLbls>
            <c:numFmt formatCode="#,##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Series 1</c:v>
                </c:pt>
              </c:strCache>
            </c:strRef>
          </c:cat>
          <c:val>
            <c:numRef>
              <c:f>Sheet1!$B$2</c:f>
              <c:numCache>
                <c:formatCode>General</c:formatCode>
                <c:ptCount val="1"/>
                <c:pt idx="0">
                  <c:v>125</c:v>
                </c:pt>
              </c:numCache>
            </c:numRef>
          </c:val>
          <c:extLst>
            <c:ext xmlns:c16="http://schemas.microsoft.com/office/drawing/2014/chart" uri="{C3380CC4-5D6E-409C-BE32-E72D297353CC}">
              <c16:uniqueId val="{00000000-8B38-4FBA-A62F-F49435096225}"/>
            </c:ext>
          </c:extLst>
        </c:ser>
        <c:ser>
          <c:idx val="1"/>
          <c:order val="1"/>
          <c:tx>
            <c:strRef>
              <c:f>Sheet1!$A$3</c:f>
              <c:strCache>
                <c:ptCount val="1"/>
                <c:pt idx="0">
                  <c:v>Median</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Series 1</c:v>
                </c:pt>
              </c:strCache>
            </c:strRef>
          </c:cat>
          <c:val>
            <c:numRef>
              <c:f>Sheet1!$B$3</c:f>
              <c:numCache>
                <c:formatCode>General</c:formatCode>
                <c:ptCount val="1"/>
                <c:pt idx="0">
                  <c:v>250</c:v>
                </c:pt>
              </c:numCache>
            </c:numRef>
          </c:val>
          <c:extLst>
            <c:ext xmlns:c16="http://schemas.microsoft.com/office/drawing/2014/chart" uri="{C3380CC4-5D6E-409C-BE32-E72D297353CC}">
              <c16:uniqueId val="{00000004-8B38-4FBA-A62F-F49435096225}"/>
            </c:ext>
          </c:extLst>
        </c:ser>
        <c:ser>
          <c:idx val="2"/>
          <c:order val="2"/>
          <c:tx>
            <c:strRef>
              <c:f>Sheet1!$A$4</c:f>
              <c:strCache>
                <c:ptCount val="1"/>
                <c:pt idx="0">
                  <c:v>Higher</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Series 1</c:v>
                </c:pt>
              </c:strCache>
            </c:strRef>
          </c:cat>
          <c:val>
            <c:numRef>
              <c:f>Sheet1!$B$4</c:f>
              <c:numCache>
                <c:formatCode>General</c:formatCode>
                <c:ptCount val="1"/>
                <c:pt idx="0">
                  <c:v>380</c:v>
                </c:pt>
              </c:numCache>
            </c:numRef>
          </c:val>
          <c:extLst>
            <c:ext xmlns:c16="http://schemas.microsoft.com/office/drawing/2014/chart" uri="{C3380CC4-5D6E-409C-BE32-E72D297353CC}">
              <c16:uniqueId val="{00000005-8B38-4FBA-A62F-F49435096225}"/>
            </c:ext>
          </c:extLst>
        </c:ser>
        <c:ser>
          <c:idx val="3"/>
          <c:order val="3"/>
          <c:tx>
            <c:strRef>
              <c:f>Sheet1!$A$5</c:f>
              <c:strCache>
                <c:ptCount val="1"/>
                <c:pt idx="0">
                  <c:v>Lower</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Series 1</c:v>
                </c:pt>
              </c:strCache>
            </c:strRef>
          </c:cat>
          <c:val>
            <c:numRef>
              <c:f>Sheet1!$B$5</c:f>
              <c:numCache>
                <c:formatCode>General</c:formatCode>
                <c:ptCount val="1"/>
                <c:pt idx="0">
                  <c:v>50</c:v>
                </c:pt>
              </c:numCache>
            </c:numRef>
          </c:val>
          <c:extLst>
            <c:ext xmlns:c16="http://schemas.microsoft.com/office/drawing/2014/chart" uri="{C3380CC4-5D6E-409C-BE32-E72D297353CC}">
              <c16:uniqueId val="{00000006-8B38-4FBA-A62F-F49435096225}"/>
            </c:ext>
          </c:extLst>
        </c:ser>
        <c:ser>
          <c:idx val="4"/>
          <c:order val="4"/>
          <c:tx>
            <c:strRef>
              <c:f>Sheet1!$A$6</c:f>
              <c:strCache>
                <c:ptCount val="1"/>
                <c:pt idx="0">
                  <c:v>Median</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Series 1</c:v>
                </c:pt>
              </c:strCache>
            </c:strRef>
          </c:cat>
          <c:val>
            <c:numRef>
              <c:f>Sheet1!$B$6</c:f>
              <c:numCache>
                <c:formatCode>General</c:formatCode>
                <c:ptCount val="1"/>
                <c:pt idx="0">
                  <c:v>100</c:v>
                </c:pt>
              </c:numCache>
            </c:numRef>
          </c:val>
          <c:extLst>
            <c:ext xmlns:c16="http://schemas.microsoft.com/office/drawing/2014/chart" uri="{C3380CC4-5D6E-409C-BE32-E72D297353CC}">
              <c16:uniqueId val="{00000007-8B38-4FBA-A62F-F49435096225}"/>
            </c:ext>
          </c:extLst>
        </c:ser>
        <c:ser>
          <c:idx val="5"/>
          <c:order val="5"/>
          <c:tx>
            <c:strRef>
              <c:f>Sheet1!$A$7</c:f>
              <c:strCache>
                <c:ptCount val="1"/>
                <c:pt idx="0">
                  <c:v>Higher</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Series 1</c:v>
                </c:pt>
              </c:strCache>
            </c:strRef>
          </c:cat>
          <c:val>
            <c:numRef>
              <c:f>Sheet1!$B$7</c:f>
              <c:numCache>
                <c:formatCode>General</c:formatCode>
                <c:ptCount val="1"/>
                <c:pt idx="0">
                  <c:v>150</c:v>
                </c:pt>
              </c:numCache>
            </c:numRef>
          </c:val>
          <c:extLst>
            <c:ext xmlns:c16="http://schemas.microsoft.com/office/drawing/2014/chart" uri="{C3380CC4-5D6E-409C-BE32-E72D297353CC}">
              <c16:uniqueId val="{00000008-8B38-4FBA-A62F-F49435096225}"/>
            </c:ext>
          </c:extLst>
        </c:ser>
        <c:dLbls>
          <c:showLegendKey val="0"/>
          <c:showVal val="1"/>
          <c:showCatName val="0"/>
          <c:showSerName val="0"/>
          <c:showPercent val="0"/>
          <c:showBubbleSize val="0"/>
        </c:dLbls>
        <c:gapWidth val="40"/>
        <c:overlap val="-30"/>
        <c:axId val="197518848"/>
        <c:axId val="197520384"/>
      </c:barChart>
      <c:catAx>
        <c:axId val="197518848"/>
        <c:scaling>
          <c:orientation val="minMax"/>
        </c:scaling>
        <c:delete val="1"/>
        <c:axPos val="l"/>
        <c:numFmt formatCode="General" sourceLinked="0"/>
        <c:majorTickMark val="out"/>
        <c:minorTickMark val="none"/>
        <c:tickLblPos val="nextTo"/>
        <c:crossAx val="197520384"/>
        <c:crosses val="autoZero"/>
        <c:auto val="1"/>
        <c:lblAlgn val="ctr"/>
        <c:lblOffset val="100"/>
        <c:noMultiLvlLbl val="0"/>
      </c:catAx>
      <c:valAx>
        <c:axId val="197520384"/>
        <c:scaling>
          <c:orientation val="minMax"/>
        </c:scaling>
        <c:delete val="0"/>
        <c:axPos val="b"/>
        <c:title>
          <c:tx>
            <c:rich>
              <a:bodyPr/>
              <a:lstStyle/>
              <a:p>
                <a:pPr>
                  <a:defRPr/>
                </a:pPr>
                <a:r>
                  <a:rPr lang="en-US" dirty="0"/>
                  <a:t>Monthly Range ($B)</a:t>
                </a:r>
              </a:p>
            </c:rich>
          </c:tx>
          <c:overlay val="0"/>
        </c:title>
        <c:numFmt formatCode="General" sourceLinked="1"/>
        <c:majorTickMark val="out"/>
        <c:minorTickMark val="none"/>
        <c:tickLblPos val="nextTo"/>
        <c:crossAx val="19751884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5E-4779-9572-2DB92C9C3F0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Sheet1!$A$2:$A$32</c:f>
              <c:numCache>
                <c:formatCode>d\-mmm</c:formatCode>
                <c:ptCount val="30"/>
                <c:pt idx="0">
                  <c:v>43906</c:v>
                </c:pt>
                <c:pt idx="1">
                  <c:v>43913</c:v>
                </c:pt>
                <c:pt idx="2">
                  <c:v>43920</c:v>
                </c:pt>
                <c:pt idx="3">
                  <c:v>43927</c:v>
                </c:pt>
                <c:pt idx="4">
                  <c:v>43934</c:v>
                </c:pt>
                <c:pt idx="5">
                  <c:v>43941</c:v>
                </c:pt>
                <c:pt idx="6">
                  <c:v>43948</c:v>
                </c:pt>
                <c:pt idx="7">
                  <c:v>43955</c:v>
                </c:pt>
                <c:pt idx="8">
                  <c:v>43962</c:v>
                </c:pt>
                <c:pt idx="9">
                  <c:v>43969</c:v>
                </c:pt>
                <c:pt idx="10">
                  <c:v>43976</c:v>
                </c:pt>
                <c:pt idx="11">
                  <c:v>43983</c:v>
                </c:pt>
                <c:pt idx="12">
                  <c:v>43990</c:v>
                </c:pt>
                <c:pt idx="13">
                  <c:v>43997</c:v>
                </c:pt>
                <c:pt idx="14">
                  <c:v>44004</c:v>
                </c:pt>
                <c:pt idx="15">
                  <c:v>44011</c:v>
                </c:pt>
                <c:pt idx="16">
                  <c:v>44018</c:v>
                </c:pt>
                <c:pt idx="17">
                  <c:v>44025</c:v>
                </c:pt>
                <c:pt idx="18">
                  <c:v>44032</c:v>
                </c:pt>
                <c:pt idx="19">
                  <c:v>44039</c:v>
                </c:pt>
                <c:pt idx="20">
                  <c:v>44046</c:v>
                </c:pt>
                <c:pt idx="21">
                  <c:v>44053</c:v>
                </c:pt>
                <c:pt idx="22">
                  <c:v>44060</c:v>
                </c:pt>
                <c:pt idx="23">
                  <c:v>44067</c:v>
                </c:pt>
                <c:pt idx="24">
                  <c:v>44074</c:v>
                </c:pt>
                <c:pt idx="25">
                  <c:v>44081</c:v>
                </c:pt>
                <c:pt idx="26">
                  <c:v>44088</c:v>
                </c:pt>
                <c:pt idx="27">
                  <c:v>44095</c:v>
                </c:pt>
                <c:pt idx="28">
                  <c:v>44102</c:v>
                </c:pt>
                <c:pt idx="29">
                  <c:v>44109</c:v>
                </c:pt>
              </c:numCache>
            </c:numRef>
          </c:cat>
          <c:val>
            <c:numRef>
              <c:f>Sheet1!$B$2:$B$32</c:f>
              <c:numCache>
                <c:formatCode>General</c:formatCode>
                <c:ptCount val="30"/>
                <c:pt idx="0">
                  <c:v>1</c:v>
                </c:pt>
                <c:pt idx="1">
                  <c:v>6</c:v>
                </c:pt>
                <c:pt idx="2">
                  <c:v>15</c:v>
                </c:pt>
                <c:pt idx="3">
                  <c:v>35</c:v>
                </c:pt>
                <c:pt idx="4">
                  <c:v>63</c:v>
                </c:pt>
                <c:pt idx="5">
                  <c:v>118</c:v>
                </c:pt>
                <c:pt idx="6">
                  <c:v>183</c:v>
                </c:pt>
                <c:pt idx="7">
                  <c:v>262</c:v>
                </c:pt>
                <c:pt idx="8">
                  <c:v>322</c:v>
                </c:pt>
                <c:pt idx="9">
                  <c:v>392</c:v>
                </c:pt>
                <c:pt idx="10">
                  <c:v>451</c:v>
                </c:pt>
                <c:pt idx="11">
                  <c:v>516</c:v>
                </c:pt>
                <c:pt idx="12">
                  <c:v>581</c:v>
                </c:pt>
                <c:pt idx="13">
                  <c:v>654</c:v>
                </c:pt>
                <c:pt idx="14">
                  <c:v>726</c:v>
                </c:pt>
                <c:pt idx="15">
                  <c:v>786</c:v>
                </c:pt>
                <c:pt idx="16">
                  <c:v>841</c:v>
                </c:pt>
                <c:pt idx="17">
                  <c:v>893</c:v>
                </c:pt>
                <c:pt idx="18">
                  <c:v>948</c:v>
                </c:pt>
                <c:pt idx="19">
                  <c:v>991</c:v>
                </c:pt>
                <c:pt idx="20">
                  <c:v>1043</c:v>
                </c:pt>
                <c:pt idx="21">
                  <c:v>1082</c:v>
                </c:pt>
                <c:pt idx="22">
                  <c:v>1120</c:v>
                </c:pt>
                <c:pt idx="23">
                  <c:v>1169</c:v>
                </c:pt>
                <c:pt idx="24">
                  <c:v>1191</c:v>
                </c:pt>
                <c:pt idx="25">
                  <c:v>1208</c:v>
                </c:pt>
                <c:pt idx="26">
                  <c:v>1238</c:v>
                </c:pt>
                <c:pt idx="27">
                  <c:v>1255</c:v>
                </c:pt>
                <c:pt idx="28">
                  <c:v>1277</c:v>
                </c:pt>
                <c:pt idx="29">
                  <c:v>1302</c:v>
                </c:pt>
              </c:numCache>
            </c:numRef>
          </c:val>
          <c:smooth val="0"/>
          <c:extLst>
            <c:ext xmlns:c16="http://schemas.microsoft.com/office/drawing/2014/chart" uri="{C3380CC4-5D6E-409C-BE32-E72D297353CC}">
              <c16:uniqueId val="{00000000-9719-4B60-B107-6C194085ACB9}"/>
            </c:ext>
          </c:extLst>
        </c:ser>
        <c:dLbls>
          <c:showLegendKey val="0"/>
          <c:showVal val="0"/>
          <c:showCatName val="0"/>
          <c:showSerName val="0"/>
          <c:showPercent val="0"/>
          <c:showBubbleSize val="0"/>
        </c:dLbls>
        <c:marker val="1"/>
        <c:smooth val="0"/>
        <c:axId val="1044737791"/>
        <c:axId val="1621511119"/>
      </c:lineChart>
      <c:dateAx>
        <c:axId val="1044737791"/>
        <c:scaling>
          <c:orientation val="minMax"/>
        </c:scaling>
        <c:delete val="0"/>
        <c:axPos val="b"/>
        <c:numFmt formatCode="d\-mmm" sourceLinked="1"/>
        <c:majorTickMark val="out"/>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21511119"/>
        <c:crosses val="autoZero"/>
        <c:auto val="1"/>
        <c:lblOffset val="100"/>
        <c:baseTimeUnit val="days"/>
        <c:majorUnit val="14"/>
        <c:majorTimeUnit val="days"/>
      </c:dateAx>
      <c:valAx>
        <c:axId val="1621511119"/>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accent5"/>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44737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Performing Arts, Sports,
&amp; Related</c:v>
                </c:pt>
                <c:pt idx="1">
                  <c:v>Personal &amp; Laundry Services</c:v>
                </c:pt>
                <c:pt idx="2">
                  <c:v>Ambulatory Health Care Services</c:v>
                </c:pt>
                <c:pt idx="3">
                  <c:v>Food &amp; Drinking Places</c:v>
                </c:pt>
              </c:strCache>
            </c:strRef>
          </c:cat>
          <c:val>
            <c:numRef>
              <c:f>Sheet1!$B$2:$B$5</c:f>
              <c:numCache>
                <c:formatCode>General</c:formatCode>
                <c:ptCount val="4"/>
                <c:pt idx="0">
                  <c:v>24</c:v>
                </c:pt>
                <c:pt idx="1">
                  <c:v>75</c:v>
                </c:pt>
                <c:pt idx="2">
                  <c:v>174</c:v>
                </c:pt>
                <c:pt idx="3">
                  <c:v>471</c:v>
                </c:pt>
              </c:numCache>
            </c:numRef>
          </c:val>
          <c:extLst>
            <c:ext xmlns:c16="http://schemas.microsoft.com/office/drawing/2014/chart" uri="{C3380CC4-5D6E-409C-BE32-E72D297353CC}">
              <c16:uniqueId val="{00000000-0834-4962-93F8-A800AB35B989}"/>
            </c:ext>
          </c:extLst>
        </c:ser>
        <c:dLbls>
          <c:showLegendKey val="0"/>
          <c:showVal val="0"/>
          <c:showCatName val="0"/>
          <c:showSerName val="0"/>
          <c:showPercent val="0"/>
          <c:showBubbleSize val="0"/>
        </c:dLbls>
        <c:gapWidth val="125"/>
        <c:axId val="1442263855"/>
        <c:axId val="1446406863"/>
      </c:barChart>
      <c:catAx>
        <c:axId val="1442263855"/>
        <c:scaling>
          <c:orientation val="minMax"/>
        </c:scaling>
        <c:delete val="0"/>
        <c:axPos val="l"/>
        <c:numFmt formatCode="General" sourceLinked="1"/>
        <c:majorTickMark val="out"/>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46406863"/>
        <c:crosses val="autoZero"/>
        <c:auto val="1"/>
        <c:lblAlgn val="ctr"/>
        <c:lblOffset val="100"/>
        <c:noMultiLvlLbl val="0"/>
      </c:catAx>
      <c:valAx>
        <c:axId val="1446406863"/>
        <c:scaling>
          <c:orientation val="minMax"/>
        </c:scaling>
        <c:delete val="0"/>
        <c:axPos val="b"/>
        <c:majorGridlines>
          <c:spPr>
            <a:ln w="9525" cap="flat" cmpd="sng" algn="ctr">
              <a:noFill/>
              <a:round/>
            </a:ln>
            <a:effectLst/>
          </c:spPr>
        </c:majorGridlines>
        <c:numFmt formatCode="General" sourceLinked="1"/>
        <c:majorTickMark val="out"/>
        <c:minorTickMark val="none"/>
        <c:tickLblPos val="nextTo"/>
        <c:spPr>
          <a:noFill/>
          <a:ln>
            <a:solidFill>
              <a:schemeClr val="accent5"/>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422638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Thousands of Dollars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8CB-4949-9FAF-56030851820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241-4F3D-A7B3-D282DEC244E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241-4F3D-A7B3-D282DEC244E0}"/>
              </c:ext>
            </c:extLst>
          </c:dPt>
          <c:dLbls>
            <c:dLbl>
              <c:idx val="2"/>
              <c:layout>
                <c:manualLayout>
                  <c:x val="9.1848450057405284E-3"/>
                  <c:y val="2.033036577583023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2241-4F3D-A7B3-D282DEC244E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Premium Credits</c:v>
                </c:pt>
                <c:pt idx="1">
                  <c:v>Dividends</c:v>
                </c:pt>
                <c:pt idx="2">
                  <c:v>Underwriting Expense</c:v>
                </c:pt>
              </c:strCache>
            </c:strRef>
          </c:cat>
          <c:val>
            <c:numRef>
              <c:f>Sheet1!$B$2:$B$4</c:f>
              <c:numCache>
                <c:formatCode>_("$"* #,##0_);_("$"* \(#,##0\);_("$"* "-"??_);_(@_)</c:formatCode>
                <c:ptCount val="3"/>
                <c:pt idx="0">
                  <c:v>8724</c:v>
                </c:pt>
                <c:pt idx="1">
                  <c:v>3636</c:v>
                </c:pt>
                <c:pt idx="2">
                  <c:v>1639</c:v>
                </c:pt>
              </c:numCache>
            </c:numRef>
          </c:val>
          <c:extLst>
            <c:ext xmlns:c16="http://schemas.microsoft.com/office/drawing/2014/chart" uri="{C3380CC4-5D6E-409C-BE32-E72D297353CC}">
              <c16:uniqueId val="{00000000-68CB-4949-9FAF-560308518202}"/>
            </c:ext>
          </c:extLst>
        </c:ser>
        <c:dLbls>
          <c:showLegendKey val="0"/>
          <c:showVal val="1"/>
          <c:showCatName val="0"/>
          <c:showSerName val="0"/>
          <c:showPercent val="0"/>
          <c:showBubbleSize val="0"/>
          <c:showLeaderLines val="1"/>
        </c:dLbls>
        <c:firstSliceAng val="163"/>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529363875405107E-2"/>
          <c:y val="0.12405827017312533"/>
          <c:w val="0.89219094704715651"/>
          <c:h val="0.6966473931880991"/>
        </c:manualLayout>
      </c:layout>
      <c:lineChart>
        <c:grouping val="standard"/>
        <c:varyColors val="0"/>
        <c:ser>
          <c:idx val="4"/>
          <c:order val="0"/>
          <c:tx>
            <c:strRef>
              <c:f>Sheet1!$A$2</c:f>
              <c:strCache>
                <c:ptCount val="1"/>
                <c:pt idx="0">
                  <c:v>YoY change</c:v>
                </c:pt>
              </c:strCache>
            </c:strRef>
          </c:tx>
          <c:spPr>
            <a:ln>
              <a:solidFill>
                <a:schemeClr val="accent1"/>
              </a:solidFill>
            </a:ln>
          </c:spPr>
          <c:marker>
            <c:symbol val="circle"/>
            <c:size val="6"/>
            <c:spPr>
              <a:solidFill>
                <a:schemeClr val="accent1"/>
              </a:solidFill>
              <a:ln>
                <a:noFill/>
              </a:ln>
            </c:spPr>
          </c:marker>
          <c:dPt>
            <c:idx val="5"/>
            <c:bubble3D val="0"/>
            <c:extLst>
              <c:ext xmlns:c16="http://schemas.microsoft.com/office/drawing/2014/chart" uri="{C3380CC4-5D6E-409C-BE32-E72D297353CC}">
                <c16:uniqueId val="{00000001-E8BE-4E3D-A537-1EAE2388970F}"/>
              </c:ext>
            </c:extLst>
          </c:dPt>
          <c:dPt>
            <c:idx val="7"/>
            <c:bubble3D val="0"/>
            <c:extLst>
              <c:ext xmlns:c16="http://schemas.microsoft.com/office/drawing/2014/chart" uri="{C3380CC4-5D6E-409C-BE32-E72D297353CC}">
                <c16:uniqueId val="{00000002-E8BE-4E3D-A537-1EAE2388970F}"/>
              </c:ext>
            </c:extLst>
          </c:dPt>
          <c:dPt>
            <c:idx val="11"/>
            <c:bubble3D val="0"/>
            <c:extLst>
              <c:ext xmlns:c16="http://schemas.microsoft.com/office/drawing/2014/chart" uri="{C3380CC4-5D6E-409C-BE32-E72D297353CC}">
                <c16:uniqueId val="{00000003-E8BE-4E3D-A537-1EAE2388970F}"/>
              </c:ext>
            </c:extLst>
          </c:dPt>
          <c:dLbls>
            <c:dLbl>
              <c:idx val="5"/>
              <c:layout>
                <c:manualLayout>
                  <c:x val="-1.156305140732351E-2"/>
                  <c:y val="-4.1171899014792117E-2"/>
                </c:manualLayout>
              </c:layout>
              <c:spPr>
                <a:noFill/>
                <a:ln>
                  <a:noFill/>
                </a:ln>
                <a:effectLst/>
              </c:spPr>
              <c:txPr>
                <a:bodyPr wrap="square" lIns="38100" tIns="19050" rIns="38100" bIns="19050" anchor="ctr">
                  <a:spAutoFit/>
                </a:bodyPr>
                <a:lstStyle/>
                <a:p>
                  <a:pPr>
                    <a:defRPr sz="1200" b="1"/>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E8BE-4E3D-A537-1EAE2388970F}"/>
                </c:ext>
              </c:extLst>
            </c:dLbl>
            <c:dLbl>
              <c:idx val="7"/>
              <c:dLblPos val="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E8BE-4E3D-A537-1EAE2388970F}"/>
                </c:ext>
              </c:extLst>
            </c:dLbl>
            <c:dLbl>
              <c:idx val="11"/>
              <c:dLblPos val="b"/>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E8BE-4E3D-A537-1EAE2388970F}"/>
                </c:ext>
              </c:extLst>
            </c:dLbl>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Sheet1!$B$1:$AH$1</c:f>
              <c:numCache>
                <c:formatCode>mmm\-yy</c:formatCode>
                <c:ptCount val="12"/>
                <c:pt idx="0">
                  <c:v>43739</c:v>
                </c:pt>
                <c:pt idx="1">
                  <c:v>43770</c:v>
                </c:pt>
                <c:pt idx="2" formatCode="[$-409]mmm\-yy;@">
                  <c:v>43800</c:v>
                </c:pt>
                <c:pt idx="3">
                  <c:v>43831</c:v>
                </c:pt>
                <c:pt idx="4">
                  <c:v>43862</c:v>
                </c:pt>
                <c:pt idx="5" formatCode="[$-409]mmm\-yy;@">
                  <c:v>43891</c:v>
                </c:pt>
                <c:pt idx="6">
                  <c:v>43922</c:v>
                </c:pt>
                <c:pt idx="7">
                  <c:v>43952</c:v>
                </c:pt>
                <c:pt idx="8" formatCode="[$-409]mmm\-yy;@">
                  <c:v>43983</c:v>
                </c:pt>
                <c:pt idx="9">
                  <c:v>44013</c:v>
                </c:pt>
                <c:pt idx="10">
                  <c:v>44044</c:v>
                </c:pt>
                <c:pt idx="11" formatCode="[$-409]mmm\-yy;@">
                  <c:v>44075</c:v>
                </c:pt>
              </c:numCache>
            </c:numRef>
          </c:cat>
          <c:val>
            <c:numRef>
              <c:f>Sheet1!$B$2:$AH$2</c:f>
              <c:numCache>
                <c:formatCode>#0.0</c:formatCode>
                <c:ptCount val="12"/>
                <c:pt idx="0">
                  <c:v>-0.2</c:v>
                </c:pt>
                <c:pt idx="1">
                  <c:v>-0.2</c:v>
                </c:pt>
                <c:pt idx="2">
                  <c:v>0</c:v>
                </c:pt>
                <c:pt idx="3">
                  <c:v>0</c:v>
                </c:pt>
                <c:pt idx="4">
                  <c:v>0.3</c:v>
                </c:pt>
                <c:pt idx="5">
                  <c:v>1.1000000000000001</c:v>
                </c:pt>
                <c:pt idx="6">
                  <c:v>-6.2</c:v>
                </c:pt>
                <c:pt idx="7">
                  <c:v>-14.3</c:v>
                </c:pt>
                <c:pt idx="8">
                  <c:v>-10.1</c:v>
                </c:pt>
                <c:pt idx="9">
                  <c:v>-1.9</c:v>
                </c:pt>
                <c:pt idx="10">
                  <c:v>-1.5</c:v>
                </c:pt>
                <c:pt idx="11">
                  <c:v>-5</c:v>
                </c:pt>
              </c:numCache>
            </c:numRef>
          </c:val>
          <c:smooth val="0"/>
          <c:extLst>
            <c:ext xmlns:c16="http://schemas.microsoft.com/office/drawing/2014/chart" uri="{C3380CC4-5D6E-409C-BE32-E72D297353CC}">
              <c16:uniqueId val="{00000000-E8BE-4E3D-A537-1EAE2388970F}"/>
            </c:ext>
          </c:extLst>
        </c:ser>
        <c:dLbls>
          <c:showLegendKey val="0"/>
          <c:showVal val="1"/>
          <c:showCatName val="0"/>
          <c:showSerName val="0"/>
          <c:showPercent val="0"/>
          <c:showBubbleSize val="0"/>
        </c:dLbls>
        <c:marker val="1"/>
        <c:smooth val="0"/>
        <c:axId val="226602592"/>
        <c:axId val="226604552"/>
      </c:lineChart>
      <c:dateAx>
        <c:axId val="226602592"/>
        <c:scaling>
          <c:orientation val="minMax"/>
        </c:scaling>
        <c:delete val="0"/>
        <c:axPos val="b"/>
        <c:numFmt formatCode="mmm\-yy" sourceLinked="1"/>
        <c:majorTickMark val="out"/>
        <c:minorTickMark val="none"/>
        <c:tickLblPos val="low"/>
        <c:txPr>
          <a:bodyPr rot="-5400000" vert="horz"/>
          <a:lstStyle/>
          <a:p>
            <a:pPr>
              <a:defRPr>
                <a:solidFill>
                  <a:schemeClr val="tx1"/>
                </a:solidFill>
              </a:defRPr>
            </a:pPr>
            <a:endParaRPr lang="en-US"/>
          </a:p>
        </c:txPr>
        <c:crossAx val="226604552"/>
        <c:crosses val="autoZero"/>
        <c:auto val="1"/>
        <c:lblOffset val="200"/>
        <c:baseTimeUnit val="months"/>
        <c:minorUnit val="1"/>
      </c:dateAx>
      <c:valAx>
        <c:axId val="226604552"/>
        <c:scaling>
          <c:orientation val="minMax"/>
          <c:max val="5"/>
          <c:min val="-15"/>
        </c:scaling>
        <c:delete val="0"/>
        <c:axPos val="l"/>
        <c:numFmt formatCode="#,##0&quot;%&quot;" sourceLinked="0"/>
        <c:majorTickMark val="out"/>
        <c:minorTickMark val="none"/>
        <c:tickLblPos val="nextTo"/>
        <c:txPr>
          <a:bodyPr rot="0" vert="horz"/>
          <a:lstStyle/>
          <a:p>
            <a:pPr>
              <a:defRPr>
                <a:solidFill>
                  <a:schemeClr val="tx1"/>
                </a:solidFill>
              </a:defRPr>
            </a:pPr>
            <a:endParaRPr lang="en-US"/>
          </a:p>
        </c:txPr>
        <c:crossAx val="226602592"/>
        <c:crosses val="autoZero"/>
        <c:crossBetween val="between"/>
        <c:majorUnit val="5"/>
      </c:valAx>
    </c:plotArea>
    <c:plotVisOnly val="1"/>
    <c:dispBlanksAs val="gap"/>
    <c:showDLblsOverMax val="0"/>
  </c:chart>
  <c:txPr>
    <a:bodyPr/>
    <a:lstStyle/>
    <a:p>
      <a:pPr>
        <a:defRPr sz="11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0.88579</cdr:x>
      <cdr:y>0.15616</cdr:y>
    </cdr:from>
    <cdr:to>
      <cdr:x>0.99198</cdr:x>
      <cdr:y>0.23143</cdr:y>
    </cdr:to>
    <cdr:sp macro="" textlink="">
      <cdr:nvSpPr>
        <cdr:cNvPr id="2" name="TextBox 1">
          <a:extLst xmlns:a="http://schemas.openxmlformats.org/drawingml/2006/main">
            <a:ext uri="{FF2B5EF4-FFF2-40B4-BE49-F238E27FC236}">
              <a16:creationId xmlns:a16="http://schemas.microsoft.com/office/drawing/2014/main" id="{E5727C9E-BB5A-40FB-BD8F-89D801C0F153}"/>
            </a:ext>
          </a:extLst>
        </cdr:cNvPr>
        <cdr:cNvSpPr txBox="1"/>
      </cdr:nvSpPr>
      <cdr:spPr>
        <a:xfrm xmlns:a="http://schemas.openxmlformats.org/drawingml/2006/main">
          <a:off x="6473744" y="616607"/>
          <a:ext cx="776082" cy="297210"/>
        </a:xfrm>
        <a:prstGeom xmlns:a="http://schemas.openxmlformats.org/drawingml/2006/main" prst="rect">
          <a:avLst/>
        </a:prstGeom>
        <a:noFill xmlns:a="http://schemas.openxmlformats.org/drawingml/2006/main"/>
      </cdr:spPr>
      <cdr:txBody>
        <a:bodyPr xmlns:a="http://schemas.openxmlformats.org/drawingml/2006/main" vertOverflow="clip" wrap="square" rtlCol="0" anchor="ctr" anchorCtr="0">
          <a:spAutoFit/>
        </a:bodyPr>
        <a:lstStyle xmlns:a="http://schemas.openxmlformats.org/drawingml/2006/main"/>
        <a:p xmlns:a="http://schemas.openxmlformats.org/drawingml/2006/main">
          <a:pPr>
            <a:lnSpc>
              <a:spcPct val="90000"/>
            </a:lnSpc>
            <a:spcBef>
              <a:spcPts val="1200"/>
            </a:spcBef>
            <a:buClr>
              <a:srgbClr val="337DBE"/>
            </a:buClr>
            <a:buSzPct val="77000"/>
          </a:pPr>
          <a:r>
            <a:rPr lang="en-US" sz="1400" b="1" dirty="0"/>
            <a:t>2,340.8</a:t>
          </a:r>
        </a:p>
      </cdr:txBody>
    </cdr:sp>
  </cdr:relSizeAnchor>
</c:userShapes>
</file>

<file path=ppt/drawings/drawing2.xml><?xml version="1.0" encoding="utf-8"?>
<c:userShapes xmlns:c="http://schemas.openxmlformats.org/drawingml/2006/chart">
  <cdr:relSizeAnchor xmlns:cdr="http://schemas.openxmlformats.org/drawingml/2006/chartDrawing">
    <cdr:from>
      <cdr:x>0.22522</cdr:x>
      <cdr:y>0.01724</cdr:y>
    </cdr:from>
    <cdr:to>
      <cdr:x>0.40129</cdr:x>
      <cdr:y>0.09211</cdr:y>
    </cdr:to>
    <cdr:sp macro="" textlink="">
      <cdr:nvSpPr>
        <cdr:cNvPr id="2" name="TextBox 1">
          <a:extLst xmlns:a="http://schemas.openxmlformats.org/drawingml/2006/main">
            <a:ext uri="{FF2B5EF4-FFF2-40B4-BE49-F238E27FC236}">
              <a16:creationId xmlns:a16="http://schemas.microsoft.com/office/drawing/2014/main" id="{F3FEA89C-6519-44A6-8144-EAA3E80E763E}"/>
            </a:ext>
          </a:extLst>
        </cdr:cNvPr>
        <cdr:cNvSpPr txBox="1"/>
      </cdr:nvSpPr>
      <cdr:spPr>
        <a:xfrm xmlns:a="http://schemas.openxmlformats.org/drawingml/2006/main">
          <a:off x="1245672" y="64620"/>
          <a:ext cx="973777" cy="280630"/>
        </a:xfrm>
        <a:prstGeom xmlns:a="http://schemas.openxmlformats.org/drawingml/2006/main" prst="rect">
          <a:avLst/>
        </a:prstGeom>
        <a:noFill xmlns:a="http://schemas.openxmlformats.org/drawingml/2006/main"/>
      </cdr:spPr>
      <cdr:txBody>
        <a:bodyPr xmlns:a="http://schemas.openxmlformats.org/drawingml/2006/main" vertOverflow="clip" wrap="square" rtlCol="0">
          <a:noAutofit/>
        </a:bodyPr>
        <a:lstStyle xmlns:a="http://schemas.openxmlformats.org/drawingml/2006/main"/>
        <a:p xmlns:a="http://schemas.openxmlformats.org/drawingml/2006/main">
          <a:pPr>
            <a:lnSpc>
              <a:spcPct val="90000"/>
            </a:lnSpc>
            <a:spcBef>
              <a:spcPts val="1200"/>
            </a:spcBef>
            <a:buClr>
              <a:srgbClr val="337DBE"/>
            </a:buClr>
            <a:buSzPct val="77000"/>
          </a:pPr>
          <a:r>
            <a:rPr lang="en-US" sz="1200" b="1" dirty="0"/>
            <a:t>In Millions</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0.02171</cdr:y>
    </cdr:from>
    <cdr:to>
      <cdr:x>0.5318</cdr:x>
      <cdr:y>0.10145</cdr:y>
    </cdr:to>
    <cdr:sp macro="" textlink="">
      <cdr:nvSpPr>
        <cdr:cNvPr id="2" name="TextBox 1">
          <a:extLst xmlns:a="http://schemas.openxmlformats.org/drawingml/2006/main">
            <a:ext uri="{FF2B5EF4-FFF2-40B4-BE49-F238E27FC236}">
              <a16:creationId xmlns:a16="http://schemas.microsoft.com/office/drawing/2014/main" id="{55657C82-1F62-4B0F-A975-821D459738D8}"/>
            </a:ext>
          </a:extLst>
        </cdr:cNvPr>
        <cdr:cNvSpPr txBox="1"/>
      </cdr:nvSpPr>
      <cdr:spPr>
        <a:xfrm xmlns:a="http://schemas.openxmlformats.org/drawingml/2006/main">
          <a:off x="-6270047" y="73667"/>
          <a:ext cx="2920449" cy="270565"/>
        </a:xfrm>
        <a:prstGeom xmlns:a="http://schemas.openxmlformats.org/drawingml/2006/main" prst="rect">
          <a:avLst/>
        </a:prstGeom>
        <a:noFill xmlns:a="http://schemas.openxmlformats.org/drawingml/2006/main"/>
      </cdr:spPr>
      <cdr:txBody>
        <a:bodyPr xmlns:a="http://schemas.openxmlformats.org/drawingml/2006/main" vertOverflow="clip" wrap="square" rtlCol="0">
          <a:noAutofit/>
        </a:bodyPr>
        <a:lstStyle xmlns:a="http://schemas.openxmlformats.org/drawingml/2006/main"/>
        <a:p xmlns:a="http://schemas.openxmlformats.org/drawingml/2006/main">
          <a:pPr>
            <a:lnSpc>
              <a:spcPct val="90000"/>
            </a:lnSpc>
            <a:spcBef>
              <a:spcPts val="1200"/>
            </a:spcBef>
            <a:buClr>
              <a:srgbClr val="337DBE"/>
            </a:buClr>
            <a:buSzPct val="77000"/>
          </a:pPr>
          <a:r>
            <a:rPr lang="en-US" sz="1200" b="1" dirty="0"/>
            <a:t>Percentage change from year earlier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sz="1050"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0D53B4-B4FE-442B-BCF3-9023F49641CC}" type="datetimeFigureOut">
              <a:rPr lang="en-US" sz="1050" smtClean="0"/>
              <a:t>11/10/2020</a:t>
            </a:fld>
            <a:endParaRPr lang="en-US" sz="1050"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1050"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E3EEC0-60C9-482C-B113-4433E60F7642}" type="slidenum">
              <a:rPr lang="en-US" sz="1050" smtClean="0"/>
              <a:t>‹#›</a:t>
            </a:fld>
            <a:endParaRPr lang="en-US" sz="1050" dirty="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320675"/>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8" name="Slide Number Placeholder 6"/>
          <p:cNvSpPr>
            <a:spLocks noGrp="1"/>
          </p:cNvSpPr>
          <p:nvPr>
            <p:ph type="sldNum" sz="quarter" idx="5"/>
          </p:nvPr>
        </p:nvSpPr>
        <p:spPr>
          <a:xfrm>
            <a:off x="0" y="8866597"/>
            <a:ext cx="6856413" cy="275815"/>
          </a:xfrm>
          <a:prstGeom prst="rect">
            <a:avLst/>
          </a:prstGeom>
        </p:spPr>
        <p:txBody>
          <a:bodyPr vert="horz" lIns="91440" tIns="45720" rIns="91440" bIns="45720"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685800" y="3609975"/>
            <a:ext cx="5486400" cy="51435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lnSpc>
        <a:spcPct val="90000"/>
      </a:lnSpc>
      <a:spcBef>
        <a:spcPts val="1200"/>
      </a:spcBef>
      <a:buClr>
        <a:srgbClr val="337DBE"/>
      </a:buClr>
      <a:buSzPct val="77000"/>
      <a:buFont typeface="Wingdings 3" panose="05040102010807070707" pitchFamily="18" charset="2"/>
      <a:buChar char="y"/>
      <a:defRPr lang="en-US" sz="1200" kern="1200" dirty="0" smtClean="0">
        <a:solidFill>
          <a:schemeClr val="tx1"/>
        </a:solidFill>
        <a:effectLst/>
        <a:latin typeface="+mn-lt"/>
        <a:ea typeface="+mn-ea"/>
        <a:cs typeface="+mn-cs"/>
      </a:defRPr>
    </a:lvl1pPr>
    <a:lvl2pPr marL="342900" indent="-142875" algn="l" defTabSz="914400" rtl="0" eaLnBrk="1" latinLnBrk="0" hangingPunct="1">
      <a:lnSpc>
        <a:spcPct val="90000"/>
      </a:lnSpc>
      <a:spcBef>
        <a:spcPts val="600"/>
      </a:spcBef>
      <a:buClr>
        <a:srgbClr val="337DBE"/>
      </a:buClr>
      <a:buFont typeface="Wingdings" panose="05000000000000000000" pitchFamily="2" charset="2"/>
      <a:buChar char="w"/>
      <a:defRPr lang="en-US" sz="1100" kern="1200" dirty="0" smtClean="0">
        <a:solidFill>
          <a:schemeClr val="tx1"/>
        </a:solidFill>
        <a:effectLst/>
        <a:latin typeface="+mn-lt"/>
        <a:ea typeface="+mn-ea"/>
        <a:cs typeface="+mn-cs"/>
      </a:defRPr>
    </a:lvl2pPr>
    <a:lvl3pPr marL="514350" indent="-119063" algn="l" defTabSz="914400" rtl="0" eaLnBrk="1" latinLnBrk="0" hangingPunct="1">
      <a:lnSpc>
        <a:spcPct val="90000"/>
      </a:lnSpc>
      <a:spcBef>
        <a:spcPts val="300"/>
      </a:spcBef>
      <a:buClr>
        <a:srgbClr val="337DBE"/>
      </a:buClr>
      <a:buFont typeface="Arial" pitchFamily="34" charset="0"/>
      <a:buChar char="–"/>
      <a:defRPr lang="en-US" sz="1000" kern="1200" dirty="0" smtClean="0">
        <a:solidFill>
          <a:schemeClr val="tx1"/>
        </a:solidFill>
        <a:effectLst/>
        <a:latin typeface="+mn-lt"/>
        <a:ea typeface="+mn-ea"/>
        <a:cs typeface="+mn-cs"/>
      </a:defRPr>
    </a:lvl3pPr>
    <a:lvl4pPr marL="685800" indent="-107950" algn="l" defTabSz="914400" rtl="0" eaLnBrk="1" latinLnBrk="0" hangingPunct="1">
      <a:lnSpc>
        <a:spcPct val="90000"/>
      </a:lnSpc>
      <a:spcBef>
        <a:spcPts val="200"/>
      </a:spcBef>
      <a:buClr>
        <a:srgbClr val="337DBE"/>
      </a:buClr>
      <a:buFont typeface="Wingdings" pitchFamily="2" charset="2"/>
      <a:buChar char="§"/>
      <a:defRPr lang="en-US" sz="900" kern="1200" dirty="0" smtClean="0">
        <a:solidFill>
          <a:schemeClr val="tx1"/>
        </a:solidFill>
        <a:effectLst/>
        <a:latin typeface="+mn-lt"/>
        <a:ea typeface="+mn-ea"/>
        <a:cs typeface="+mn-cs"/>
      </a:defRPr>
    </a:lvl4pPr>
    <a:lvl5pPr marL="800100" indent="-95250" algn="l" defTabSz="914400" rtl="0" eaLnBrk="1" latinLnBrk="0" hangingPunct="1">
      <a:lnSpc>
        <a:spcPct val="90000"/>
      </a:lnSpc>
      <a:spcBef>
        <a:spcPts val="100"/>
      </a:spcBef>
      <a:buClr>
        <a:srgbClr val="337DBE"/>
      </a:buClr>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lvl="0"/>
            <a:fld id="{D5F8523C-8729-40F0-9536-D6C4CA3AD238}" type="slidenum">
              <a:rPr lang="en-US" noProof="0" smtClean="0"/>
              <a:pPr lvl="0"/>
              <a:t>2</a:t>
            </a:fld>
            <a:endParaRPr lang="en-US" noProof="0" dirty="0"/>
          </a:p>
        </p:txBody>
      </p:sp>
      <p:sp>
        <p:nvSpPr>
          <p:cNvPr id="7" name="Slide Image Placeholder 6">
            <a:extLst>
              <a:ext uri="{FF2B5EF4-FFF2-40B4-BE49-F238E27FC236}">
                <a16:creationId xmlns:a16="http://schemas.microsoft.com/office/drawing/2014/main" id="{F05A641E-D709-40CA-A37F-DBB85C9F7973}"/>
              </a:ext>
            </a:extLst>
          </p:cNvPr>
          <p:cNvSpPr>
            <a:spLocks noGrp="1" noRot="1" noChangeAspect="1"/>
          </p:cNvSpPr>
          <p:nvPr>
            <p:ph type="sldImg"/>
          </p:nvPr>
        </p:nvSpPr>
        <p:spPr/>
      </p:sp>
    </p:spTree>
    <p:extLst>
      <p:ext uri="{BB962C8B-B14F-4D97-AF65-F5344CB8AC3E}">
        <p14:creationId xmlns:p14="http://schemas.microsoft.com/office/powerpoint/2010/main" val="2129464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14</a:t>
            </a:fld>
            <a:endParaRPr lang="en-US" dirty="0"/>
          </a:p>
        </p:txBody>
      </p:sp>
      <p:sp>
        <p:nvSpPr>
          <p:cNvPr id="6" name="Slide Image Placeholder 5">
            <a:extLst>
              <a:ext uri="{FF2B5EF4-FFF2-40B4-BE49-F238E27FC236}">
                <a16:creationId xmlns:a16="http://schemas.microsoft.com/office/drawing/2014/main" id="{1A9103BA-3900-4351-9F27-ED94AD58886D}"/>
              </a:ext>
            </a:extLst>
          </p:cNvPr>
          <p:cNvSpPr>
            <a:spLocks noGrp="1" noRot="1" noChangeAspect="1"/>
          </p:cNvSpPr>
          <p:nvPr>
            <p:ph type="sldImg"/>
          </p:nvPr>
        </p:nvSpPr>
        <p:spPr/>
      </p:sp>
    </p:spTree>
    <p:extLst>
      <p:ext uri="{BB962C8B-B14F-4D97-AF65-F5344CB8AC3E}">
        <p14:creationId xmlns:p14="http://schemas.microsoft.com/office/powerpoint/2010/main" val="2622609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16</a:t>
            </a:fld>
            <a:endParaRPr lang="en-US" dirty="0"/>
          </a:p>
        </p:txBody>
      </p:sp>
    </p:spTree>
    <p:extLst>
      <p:ext uri="{BB962C8B-B14F-4D97-AF65-F5344CB8AC3E}">
        <p14:creationId xmlns:p14="http://schemas.microsoft.com/office/powerpoint/2010/main" val="332266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17</a:t>
            </a:fld>
            <a:endParaRPr lang="en-US" dirty="0"/>
          </a:p>
        </p:txBody>
      </p:sp>
    </p:spTree>
    <p:extLst>
      <p:ext uri="{BB962C8B-B14F-4D97-AF65-F5344CB8AC3E}">
        <p14:creationId xmlns:p14="http://schemas.microsoft.com/office/powerpoint/2010/main" val="708808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D5F8523C-8729-40F0-9536-D6C4CA3AD238}" type="slidenum">
              <a:rPr lang="en-US" noProof="0" smtClean="0"/>
              <a:pPr lvl="0"/>
              <a:t>18</a:t>
            </a:fld>
            <a:endParaRPr lang="en-US" noProof="0" dirty="0"/>
          </a:p>
        </p:txBody>
      </p:sp>
      <p:sp>
        <p:nvSpPr>
          <p:cNvPr id="7" name="Slide Image Placeholder 6">
            <a:extLst>
              <a:ext uri="{FF2B5EF4-FFF2-40B4-BE49-F238E27FC236}">
                <a16:creationId xmlns:a16="http://schemas.microsoft.com/office/drawing/2014/main" id="{700A06F2-47F4-4055-8E98-287ADFCAE3E9}"/>
              </a:ext>
            </a:extLst>
          </p:cNvPr>
          <p:cNvSpPr>
            <a:spLocks noGrp="1" noRot="1" noChangeAspect="1"/>
          </p:cNvSpPr>
          <p:nvPr>
            <p:ph type="sldImg"/>
          </p:nvPr>
        </p:nvSpPr>
        <p:spPr/>
      </p:sp>
    </p:spTree>
    <p:extLst>
      <p:ext uri="{BB962C8B-B14F-4D97-AF65-F5344CB8AC3E}">
        <p14:creationId xmlns:p14="http://schemas.microsoft.com/office/powerpoint/2010/main" val="830668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19</a:t>
            </a:fld>
            <a:endParaRPr lang="en-US" dirty="0"/>
          </a:p>
        </p:txBody>
      </p:sp>
    </p:spTree>
    <p:extLst>
      <p:ext uri="{BB962C8B-B14F-4D97-AF65-F5344CB8AC3E}">
        <p14:creationId xmlns:p14="http://schemas.microsoft.com/office/powerpoint/2010/main" val="1731053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4</a:t>
            </a:fld>
            <a:endParaRPr lang="en-US" dirty="0"/>
          </a:p>
        </p:txBody>
      </p:sp>
    </p:spTree>
    <p:extLst>
      <p:ext uri="{BB962C8B-B14F-4D97-AF65-F5344CB8AC3E}">
        <p14:creationId xmlns:p14="http://schemas.microsoft.com/office/powerpoint/2010/main" val="3867853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0" name="Rectangle 3"/>
          <p:cNvSpPr>
            <a:spLocks noGrp="1" noChangeArrowheads="1"/>
          </p:cNvSpPr>
          <p:nvPr>
            <p:ph type="body" idx="1"/>
          </p:nvPr>
        </p:nvSpPr>
        <p:spPr/>
        <p:txBody>
          <a:bodyPr/>
          <a:lstStyle/>
          <a:p>
            <a:pPr marL="0" indent="0">
              <a:buNone/>
            </a:pPr>
            <a:endParaRPr lang="en-US" dirty="0"/>
          </a:p>
        </p:txBody>
      </p:sp>
      <p:sp>
        <p:nvSpPr>
          <p:cNvPr id="3" name="Slide Image Placeholder 2">
            <a:extLst>
              <a:ext uri="{FF2B5EF4-FFF2-40B4-BE49-F238E27FC236}">
                <a16:creationId xmlns:a16="http://schemas.microsoft.com/office/drawing/2014/main" id="{E3E36693-BF10-4669-ACCE-6251A0320A83}"/>
              </a:ext>
            </a:extLst>
          </p:cNvPr>
          <p:cNvSpPr>
            <a:spLocks noGrp="1" noRot="1" noChangeAspect="1"/>
          </p:cNvSpPr>
          <p:nvPr>
            <p:ph type="sldImg"/>
          </p:nvPr>
        </p:nvSpPr>
        <p:spPr/>
      </p:sp>
      <p:sp>
        <p:nvSpPr>
          <p:cNvPr id="7" name="Slide Number Placeholder 4">
            <a:extLst>
              <a:ext uri="{FF2B5EF4-FFF2-40B4-BE49-F238E27FC236}">
                <a16:creationId xmlns:a16="http://schemas.microsoft.com/office/drawing/2014/main" id="{3E1569F6-0442-46BE-AEA0-0924F263E940}"/>
              </a:ext>
            </a:extLst>
          </p:cNvPr>
          <p:cNvSpPr txBox="1">
            <a:spLocks/>
          </p:cNvSpPr>
          <p:nvPr/>
        </p:nvSpPr>
        <p:spPr>
          <a:xfrm>
            <a:off x="0" y="8866597"/>
            <a:ext cx="6856413" cy="275815"/>
          </a:xfrm>
          <a:prstGeom prst="rect">
            <a:avLst/>
          </a:prstGeom>
        </p:spPr>
        <p:txBody>
          <a:bodyPr vert="horz" lIns="91440" tIns="45720" rIns="91440" bIns="45720" rtlCol="0" anchor="b"/>
          <a:lstStyle>
            <a:defPPr>
              <a:defRPr lang="en-US"/>
            </a:defPPr>
            <a:lvl1pPr marL="0" algn="ctr" defTabSz="914400" rtl="0" eaLnBrk="1" latinLnBrk="0" hangingPunct="1">
              <a:defRPr sz="900" kern="1200">
                <a:solidFill>
                  <a:schemeClr val="tx1"/>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F8523C-8729-40F0-9536-D6C4CA3AD238}" type="slidenum">
              <a:rPr lang="en-US" smtClean="0"/>
              <a:pPr/>
              <a:t>5</a:t>
            </a:fld>
            <a:endParaRPr lang="en-US" dirty="0"/>
          </a:p>
        </p:txBody>
      </p:sp>
    </p:spTree>
    <p:extLst>
      <p:ext uri="{BB962C8B-B14F-4D97-AF65-F5344CB8AC3E}">
        <p14:creationId xmlns:p14="http://schemas.microsoft.com/office/powerpoint/2010/main" val="2394008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spcBef>
                <a:spcPts val="600"/>
              </a:spcBef>
              <a:buNone/>
            </a:pPr>
            <a:endParaRPr lang="en-US" sz="1000" dirty="0"/>
          </a:p>
        </p:txBody>
      </p:sp>
      <p:sp>
        <p:nvSpPr>
          <p:cNvPr id="4" name="Slide Number Placeholder 3"/>
          <p:cNvSpPr>
            <a:spLocks noGrp="1"/>
          </p:cNvSpPr>
          <p:nvPr>
            <p:ph type="sldNum" sz="quarter" idx="5"/>
          </p:nvPr>
        </p:nvSpPr>
        <p:spPr/>
        <p:txBody>
          <a:bodyPr/>
          <a:lstStyle/>
          <a:p>
            <a:pPr lvl="0"/>
            <a:fld id="{D5F8523C-8729-40F0-9536-D6C4CA3AD238}" type="slidenum">
              <a:rPr lang="en-US" noProof="0" smtClean="0"/>
              <a:pPr lvl="0"/>
              <a:t>6</a:t>
            </a:fld>
            <a:endParaRPr lang="en-US" noProof="0" dirty="0"/>
          </a:p>
        </p:txBody>
      </p:sp>
      <p:sp>
        <p:nvSpPr>
          <p:cNvPr id="8" name="Slide Image Placeholder 7">
            <a:extLst>
              <a:ext uri="{FF2B5EF4-FFF2-40B4-BE49-F238E27FC236}">
                <a16:creationId xmlns:a16="http://schemas.microsoft.com/office/drawing/2014/main" id="{A20A2802-C70D-4B9A-9C0A-834AC83160D1}"/>
              </a:ext>
            </a:extLst>
          </p:cNvPr>
          <p:cNvSpPr>
            <a:spLocks noGrp="1" noRot="1" noChangeAspect="1"/>
          </p:cNvSpPr>
          <p:nvPr>
            <p:ph type="sldImg"/>
          </p:nvPr>
        </p:nvSpPr>
        <p:spPr/>
      </p:sp>
    </p:spTree>
    <p:extLst>
      <p:ext uri="{BB962C8B-B14F-4D97-AF65-F5344CB8AC3E}">
        <p14:creationId xmlns:p14="http://schemas.microsoft.com/office/powerpoint/2010/main" val="2729222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r>
              <a:rPr lang="en-US" dirty="0"/>
              <a:t>In first</a:t>
            </a:r>
            <a:r>
              <a:rPr lang="en-US" baseline="0" dirty="0"/>
              <a:t> half, most carriers gave direct credits and could be tracked in quarterly statement filings. In second half, much of the reduction will be made via lower rate filings so will be more difficult to track.</a:t>
            </a:r>
          </a:p>
          <a:p>
            <a:r>
              <a:rPr lang="en-US" baseline="0" dirty="0"/>
              <a:t>Other lines were equally nimble. Workers Compensation created a new class code – 0012 – to cover people who were furloughed but remained on a company’s payroll thanks to the Paycheck Protection Program of the CARES Act. It had to be filed in virtually every state.</a:t>
            </a:r>
          </a:p>
          <a:p>
            <a:r>
              <a:rPr lang="en-US" baseline="0" dirty="0"/>
              <a:t>The changes also show that insurers were ready to respond, thanks to telematics programs that have been in place at most insurers for a few years. They were able to track real-time driving patterns. </a:t>
            </a:r>
          </a:p>
          <a:p>
            <a:pPr lvl="1"/>
            <a:r>
              <a:rPr lang="en-US" baseline="0" dirty="0"/>
              <a:t>Fewer miles driven overall, but some people had significant increases – presumably delivery people</a:t>
            </a:r>
          </a:p>
          <a:p>
            <a:pPr lvl="1"/>
            <a:r>
              <a:rPr lang="en-US" baseline="0" dirty="0"/>
              <a:t>High risk drivers were more likely to stay on the road</a:t>
            </a:r>
          </a:p>
          <a:p>
            <a:pPr lvl="1"/>
            <a:r>
              <a:rPr lang="en-US" baseline="0" dirty="0"/>
              <a:t>But people drove safer – less frequent braking for example</a:t>
            </a:r>
          </a:p>
          <a:p>
            <a:pPr lvl="1"/>
            <a:r>
              <a:rPr lang="en-US" baseline="0" dirty="0"/>
              <a:t>But drivers were faster – one element of safety they just couldn’t embrace</a:t>
            </a:r>
          </a:p>
          <a:p>
            <a:pPr lvl="1"/>
            <a:r>
              <a:rPr lang="en-US" baseline="0" dirty="0"/>
              <a:t>And a lot of consumers started to see the value of telematics. 40 percent of people who think their driving rates will remain low are interested in telematics-driven insurance products.</a:t>
            </a:r>
          </a:p>
          <a:p>
            <a:pPr lvl="1"/>
            <a:endParaRPr lang="en-US" baseline="0" dirty="0"/>
          </a:p>
          <a:p>
            <a:pPr lvl="1"/>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8</a:t>
            </a:fld>
            <a:endParaRPr lang="en-US" dirty="0"/>
          </a:p>
        </p:txBody>
      </p:sp>
    </p:spTree>
    <p:extLst>
      <p:ext uri="{BB962C8B-B14F-4D97-AF65-F5344CB8AC3E}">
        <p14:creationId xmlns:p14="http://schemas.microsoft.com/office/powerpoint/2010/main" val="1361959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10</a:t>
            </a:fld>
            <a:endParaRPr lang="en-US" dirty="0"/>
          </a:p>
        </p:txBody>
      </p:sp>
    </p:spTree>
    <p:extLst>
      <p:ext uri="{BB962C8B-B14F-4D97-AF65-F5344CB8AC3E}">
        <p14:creationId xmlns:p14="http://schemas.microsoft.com/office/powerpoint/2010/main" val="1293893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pPr lvl="0"/>
            <a:fld id="{D5F8523C-8729-40F0-9536-D6C4CA3AD238}" type="slidenum">
              <a:rPr lang="en-US" noProof="0" smtClean="0"/>
              <a:pPr lvl="0"/>
              <a:t>11</a:t>
            </a:fld>
            <a:endParaRPr lang="en-US" noProof="0" dirty="0"/>
          </a:p>
        </p:txBody>
      </p:sp>
      <p:sp>
        <p:nvSpPr>
          <p:cNvPr id="6" name="Slide Image Placeholder 5">
            <a:extLst>
              <a:ext uri="{FF2B5EF4-FFF2-40B4-BE49-F238E27FC236}">
                <a16:creationId xmlns:a16="http://schemas.microsoft.com/office/drawing/2014/main" id="{A66BD940-984C-4D55-ABD2-9E1451C54DDD}"/>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5C3CA8CC-B73E-4AD0-AA8B-74D82693423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825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12</a:t>
            </a:fld>
            <a:endParaRPr lang="en-US" dirty="0"/>
          </a:p>
        </p:txBody>
      </p:sp>
    </p:spTree>
    <p:extLst>
      <p:ext uri="{BB962C8B-B14F-4D97-AF65-F5344CB8AC3E}">
        <p14:creationId xmlns:p14="http://schemas.microsoft.com/office/powerpoint/2010/main" val="3596087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13</a:t>
            </a:fld>
            <a:endParaRPr lang="en-US" dirty="0"/>
          </a:p>
        </p:txBody>
      </p:sp>
    </p:spTree>
    <p:extLst>
      <p:ext uri="{BB962C8B-B14F-4D97-AF65-F5344CB8AC3E}">
        <p14:creationId xmlns:p14="http://schemas.microsoft.com/office/powerpoint/2010/main" val="3558008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iii.org/"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6895"/>
            <a:ext cx="12192000" cy="6879600"/>
          </a:xfrm>
          <a:prstGeom prst="rect">
            <a:avLst/>
          </a:prstGeom>
        </p:spPr>
      </p:pic>
      <p:pic>
        <p:nvPicPr>
          <p:cNvPr id="7" name="Picture 6" descr="III_logo-4c.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4081" y="2051143"/>
            <a:ext cx="2539653" cy="752079"/>
          </a:xfrm>
          <a:prstGeom prst="rect">
            <a:avLst/>
          </a:prstGeom>
        </p:spPr>
      </p:pic>
      <p:sp>
        <p:nvSpPr>
          <p:cNvPr id="11" name="Text Placeholder 10"/>
          <p:cNvSpPr>
            <a:spLocks noGrp="1"/>
          </p:cNvSpPr>
          <p:nvPr>
            <p:ph type="body" sz="quarter" idx="10"/>
          </p:nvPr>
        </p:nvSpPr>
        <p:spPr>
          <a:xfrm>
            <a:off x="557213" y="3070225"/>
            <a:ext cx="10839450" cy="1025525"/>
          </a:xfrm>
        </p:spPr>
        <p:txBody>
          <a:bodyPr/>
          <a:lstStyle>
            <a:lvl1pPr marL="0" indent="0">
              <a:buNone/>
              <a:defRPr sz="3200">
                <a:solidFill>
                  <a:srgbClr val="2F72AD"/>
                </a:solidFill>
              </a:defRPr>
            </a:lvl1pPr>
          </a:lstStyle>
          <a:p>
            <a:pPr lvl="0"/>
            <a:r>
              <a:rPr lang="en-US" dirty="0"/>
              <a:t>Click to edit Master text style</a:t>
            </a:r>
          </a:p>
        </p:txBody>
      </p:sp>
      <p:sp>
        <p:nvSpPr>
          <p:cNvPr id="15" name="Text Placeholder 14"/>
          <p:cNvSpPr>
            <a:spLocks noGrp="1"/>
          </p:cNvSpPr>
          <p:nvPr>
            <p:ph type="body" sz="quarter" idx="11" hasCustomPrompt="1"/>
          </p:nvPr>
        </p:nvSpPr>
        <p:spPr>
          <a:xfrm>
            <a:off x="557213" y="4310116"/>
            <a:ext cx="10839450" cy="708025"/>
          </a:xfrm>
        </p:spPr>
        <p:txBody>
          <a:bodyPr/>
          <a:lstStyle>
            <a:lvl1pPr marL="0" indent="0">
              <a:lnSpc>
                <a:spcPct val="100000"/>
              </a:lnSpc>
              <a:spcBef>
                <a:spcPts val="0"/>
              </a:spcBef>
              <a:buFont typeface="Wingdings 3" panose="05040102010807070707" pitchFamily="18" charset="2"/>
              <a:buNone/>
              <a:defRPr sz="2400"/>
            </a:lvl1pPr>
          </a:lstStyle>
          <a:p>
            <a:pPr marL="0" indent="0">
              <a:lnSpc>
                <a:spcPct val="100000"/>
              </a:lnSpc>
              <a:spcBef>
                <a:spcPts val="0"/>
              </a:spcBef>
              <a:buFont typeface="Wingdings 3" panose="05040102010807070707" pitchFamily="18" charset="2"/>
              <a:buNone/>
            </a:pPr>
            <a:r>
              <a:rPr lang="en-US" sz="2000">
                <a:latin typeface="Arial" charset="0"/>
                <a:ea typeface="Arial" charset="0"/>
                <a:cs typeface="Arial" charset="0"/>
              </a:rPr>
              <a:t>Sample Subtitle Placeholder</a:t>
            </a:r>
            <a:endParaRPr lang="en-US" sz="2000" dirty="0">
              <a:latin typeface="Arial" charset="0"/>
              <a:ea typeface="Arial" charset="0"/>
              <a:cs typeface="Arial" charset="0"/>
            </a:endParaRPr>
          </a:p>
        </p:txBody>
      </p:sp>
    </p:spTree>
    <p:extLst>
      <p:ext uri="{BB962C8B-B14F-4D97-AF65-F5344CB8AC3E}">
        <p14:creationId xmlns:p14="http://schemas.microsoft.com/office/powerpoint/2010/main" val="325151434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475488" y="228600"/>
            <a:ext cx="11277600" cy="950976"/>
          </a:xfrm>
        </p:spPr>
        <p:txBody>
          <a:bodyPr anchor="t"/>
          <a:lstStyle/>
          <a:p>
            <a:r>
              <a:rPr lang="en-US" dirty="0"/>
              <a:t>Click to edit Master title style</a:t>
            </a:r>
          </a:p>
        </p:txBody>
      </p:sp>
      <p:sp>
        <p:nvSpPr>
          <p:cNvPr id="9" name="Text Placeholder 9"/>
          <p:cNvSpPr>
            <a:spLocks noGrp="1"/>
          </p:cNvSpPr>
          <p:nvPr>
            <p:ph type="body" sz="quarter" idx="15" hasCustomPrompt="1"/>
          </p:nvPr>
        </p:nvSpPr>
        <p:spPr bwMode="gray">
          <a:xfrm>
            <a:off x="475494" y="1188722"/>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6" name="Text Placeholder 9"/>
          <p:cNvSpPr>
            <a:spLocks noGrp="1"/>
          </p:cNvSpPr>
          <p:nvPr>
            <p:ph type="body" sz="quarter" idx="30"/>
          </p:nvPr>
        </p:nvSpPr>
        <p:spPr>
          <a:xfrm>
            <a:off x="469902"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6224120"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476257" y="2377440"/>
            <a:ext cx="5530849"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6225116" y="2378075"/>
            <a:ext cx="5535168"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2"/>
          <p:cNvSpPr>
            <a:spLocks noGrp="1"/>
          </p:cNvSpPr>
          <p:nvPr>
            <p:ph type="body" sz="quarter" idx="16" hasCustomPrompt="1"/>
          </p:nvPr>
        </p:nvSpPr>
        <p:spPr>
          <a:xfrm>
            <a:off x="1103936" y="6293756"/>
            <a:ext cx="10241280"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859376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475488" y="228600"/>
            <a:ext cx="11277600" cy="950976"/>
          </a:xfrm>
        </p:spPr>
        <p:txBody>
          <a:bodyPr anchor="t"/>
          <a:lstStyle/>
          <a:p>
            <a:r>
              <a:rPr lang="en-US" dirty="0"/>
              <a:t>Click to edit Master title style</a:t>
            </a:r>
          </a:p>
        </p:txBody>
      </p:sp>
      <p:sp>
        <p:nvSpPr>
          <p:cNvPr id="9" name="Text Placeholder 9"/>
          <p:cNvSpPr>
            <a:spLocks noGrp="1"/>
          </p:cNvSpPr>
          <p:nvPr>
            <p:ph type="body" sz="quarter" idx="15" hasCustomPrompt="1"/>
          </p:nvPr>
        </p:nvSpPr>
        <p:spPr bwMode="gray">
          <a:xfrm>
            <a:off x="475494" y="1188722"/>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8" name="Text Placeholder 9"/>
          <p:cNvSpPr>
            <a:spLocks noGrp="1"/>
          </p:cNvSpPr>
          <p:nvPr>
            <p:ph type="body" sz="quarter" idx="32"/>
          </p:nvPr>
        </p:nvSpPr>
        <p:spPr>
          <a:xfrm>
            <a:off x="6224120"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6224120" y="3986784"/>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0"/>
          </p:nvPr>
        </p:nvSpPr>
        <p:spPr>
          <a:xfrm>
            <a:off x="469902"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4" name="Content Placeholder 3"/>
          <p:cNvSpPr>
            <a:spLocks noGrp="1"/>
          </p:cNvSpPr>
          <p:nvPr>
            <p:ph sz="quarter" idx="37"/>
          </p:nvPr>
        </p:nvSpPr>
        <p:spPr>
          <a:xfrm>
            <a:off x="469900" y="2381251"/>
            <a:ext cx="5537200"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8"/>
          </p:nvPr>
        </p:nvSpPr>
        <p:spPr>
          <a:xfrm>
            <a:off x="6225116" y="2381249"/>
            <a:ext cx="5535168"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9"/>
          </p:nvPr>
        </p:nvSpPr>
        <p:spPr>
          <a:xfrm>
            <a:off x="6225116" y="4712971"/>
            <a:ext cx="5535168"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2"/>
          <p:cNvSpPr>
            <a:spLocks noGrp="1"/>
          </p:cNvSpPr>
          <p:nvPr>
            <p:ph type="body" sz="quarter" idx="16" hasCustomPrompt="1"/>
          </p:nvPr>
        </p:nvSpPr>
        <p:spPr>
          <a:xfrm>
            <a:off x="1103936" y="6293756"/>
            <a:ext cx="10241280"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817520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475488" y="228600"/>
            <a:ext cx="11277600" cy="950976"/>
          </a:xfrm>
        </p:spPr>
        <p:txBody>
          <a:bodyPr anchor="t"/>
          <a:lstStyle/>
          <a:p>
            <a:r>
              <a:rPr lang="en-US" dirty="0"/>
              <a:t>Click to edit Master title style</a:t>
            </a:r>
          </a:p>
        </p:txBody>
      </p:sp>
      <p:sp>
        <p:nvSpPr>
          <p:cNvPr id="9" name="Text Placeholder 9"/>
          <p:cNvSpPr>
            <a:spLocks noGrp="1"/>
          </p:cNvSpPr>
          <p:nvPr>
            <p:ph type="body" sz="quarter" idx="15" hasCustomPrompt="1"/>
          </p:nvPr>
        </p:nvSpPr>
        <p:spPr bwMode="gray">
          <a:xfrm>
            <a:off x="475494" y="1188722"/>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6" name="Text Placeholder 9"/>
          <p:cNvSpPr>
            <a:spLocks noGrp="1"/>
          </p:cNvSpPr>
          <p:nvPr>
            <p:ph type="body" sz="quarter" idx="30"/>
          </p:nvPr>
        </p:nvSpPr>
        <p:spPr>
          <a:xfrm>
            <a:off x="469902"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469902" y="3986784"/>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2"/>
          </p:nvPr>
        </p:nvSpPr>
        <p:spPr>
          <a:xfrm>
            <a:off x="6224120"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5"/>
          </p:nvPr>
        </p:nvSpPr>
        <p:spPr>
          <a:xfrm>
            <a:off x="476257" y="2377439"/>
            <a:ext cx="5530849"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6"/>
          </p:nvPr>
        </p:nvSpPr>
        <p:spPr>
          <a:xfrm>
            <a:off x="476257" y="4709160"/>
            <a:ext cx="5530849"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37"/>
          </p:nvPr>
        </p:nvSpPr>
        <p:spPr>
          <a:xfrm>
            <a:off x="6225116" y="2378075"/>
            <a:ext cx="5535168"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2"/>
          <p:cNvSpPr>
            <a:spLocks noGrp="1"/>
          </p:cNvSpPr>
          <p:nvPr>
            <p:ph type="body" sz="quarter" idx="16" hasCustomPrompt="1"/>
          </p:nvPr>
        </p:nvSpPr>
        <p:spPr>
          <a:xfrm>
            <a:off x="1103936" y="6293756"/>
            <a:ext cx="10241280"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198849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475488" y="228600"/>
            <a:ext cx="11277600" cy="950976"/>
          </a:xfrm>
        </p:spPr>
        <p:txBody>
          <a:bodyPr anchor="t"/>
          <a:lstStyle/>
          <a:p>
            <a:r>
              <a:rPr lang="en-US" dirty="0"/>
              <a:t>Click to edit Master title style</a:t>
            </a:r>
          </a:p>
        </p:txBody>
      </p:sp>
      <p:sp>
        <p:nvSpPr>
          <p:cNvPr id="9" name="Text Placeholder 9"/>
          <p:cNvSpPr>
            <a:spLocks noGrp="1"/>
          </p:cNvSpPr>
          <p:nvPr>
            <p:ph type="body" sz="quarter" idx="15" hasCustomPrompt="1"/>
          </p:nvPr>
        </p:nvSpPr>
        <p:spPr bwMode="gray">
          <a:xfrm>
            <a:off x="475494" y="1188722"/>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6" name="Text Placeholder 9"/>
          <p:cNvSpPr>
            <a:spLocks noGrp="1"/>
          </p:cNvSpPr>
          <p:nvPr>
            <p:ph type="body" sz="quarter" idx="30"/>
          </p:nvPr>
        </p:nvSpPr>
        <p:spPr>
          <a:xfrm>
            <a:off x="469902"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6224120"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469902" y="3986784"/>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6224120" y="3986784"/>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7"/>
          </p:nvPr>
        </p:nvSpPr>
        <p:spPr>
          <a:xfrm>
            <a:off x="476257" y="2377440"/>
            <a:ext cx="5530849"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38"/>
          </p:nvPr>
        </p:nvSpPr>
        <p:spPr>
          <a:xfrm>
            <a:off x="6225116" y="2378077"/>
            <a:ext cx="5535168" cy="1416051"/>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39"/>
          </p:nvPr>
        </p:nvSpPr>
        <p:spPr>
          <a:xfrm>
            <a:off x="476257" y="4709160"/>
            <a:ext cx="5530849"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40"/>
          </p:nvPr>
        </p:nvSpPr>
        <p:spPr>
          <a:xfrm>
            <a:off x="6225117" y="4708528"/>
            <a:ext cx="5537200" cy="1417639"/>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p:cNvSpPr>
            <a:spLocks noGrp="1"/>
          </p:cNvSpPr>
          <p:nvPr>
            <p:ph type="body" sz="quarter" idx="16" hasCustomPrompt="1"/>
          </p:nvPr>
        </p:nvSpPr>
        <p:spPr>
          <a:xfrm>
            <a:off x="1103936" y="6293756"/>
            <a:ext cx="10241280"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271593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s">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1600"/>
            <a:ext cx="12192000" cy="6879600"/>
          </a:xfrm>
          <a:prstGeom prst="rect">
            <a:avLst/>
          </a:prstGeom>
        </p:spPr>
      </p:pic>
      <p:pic>
        <p:nvPicPr>
          <p:cNvPr id="7" name="Picture 6" descr="Triple-I logo www.iii.org">
            <a:hlinkClick r:id="rId3"/>
            <a:extLs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26173" y="2051143"/>
            <a:ext cx="2539653" cy="752079"/>
          </a:xfrm>
          <a:prstGeom prst="rect">
            <a:avLst/>
          </a:prstGeom>
        </p:spPr>
      </p:pic>
      <p:sp>
        <p:nvSpPr>
          <p:cNvPr id="8" name="Title 1"/>
          <p:cNvSpPr txBox="1">
            <a:spLocks/>
          </p:cNvSpPr>
          <p:nvPr userDrawn="1"/>
        </p:nvSpPr>
        <p:spPr>
          <a:xfrm>
            <a:off x="1052945" y="4098867"/>
            <a:ext cx="9633527" cy="671338"/>
          </a:xfrm>
          <a:prstGeom prst="rect">
            <a:avLst/>
          </a:prstGeom>
        </p:spPr>
        <p:txBody>
          <a:bodyPr/>
          <a:lstStyle>
            <a:lvl1pPr algn="l" defTabSz="914377" rtl="0" eaLnBrk="1" latinLnBrk="0" hangingPunct="1">
              <a:lnSpc>
                <a:spcPct val="90000"/>
              </a:lnSpc>
              <a:spcBef>
                <a:spcPts val="0"/>
              </a:spcBef>
              <a:buNone/>
              <a:defRPr sz="3000" b="0" kern="1200">
                <a:solidFill>
                  <a:srgbClr val="337DBE"/>
                </a:solidFill>
                <a:latin typeface="+mj-lt"/>
                <a:ea typeface="+mj-ea"/>
                <a:cs typeface="+mj-cs"/>
              </a:defRPr>
            </a:lvl1pPr>
          </a:lstStyle>
          <a:p>
            <a:pPr algn="ctr"/>
            <a:r>
              <a:rPr lang="en-US" dirty="0"/>
              <a:t>Thank you!</a:t>
            </a:r>
          </a:p>
        </p:txBody>
      </p:sp>
      <p:sp>
        <p:nvSpPr>
          <p:cNvPr id="9" name="Subtitle 2" descr="www.iii.org">
            <a:hlinkClick r:id="rId3" tooltip="www.iii.org"/>
          </p:cNvPr>
          <p:cNvSpPr txBox="1">
            <a:spLocks/>
          </p:cNvSpPr>
          <p:nvPr userDrawn="1"/>
        </p:nvSpPr>
        <p:spPr>
          <a:xfrm>
            <a:off x="1052945" y="4857177"/>
            <a:ext cx="9633526" cy="415498"/>
          </a:xfrm>
          <a:prstGeom prst="rect">
            <a:avLst/>
          </a:prstGeom>
        </p:spPr>
        <p:txBody>
          <a:bodyPr/>
          <a:lstStyle>
            <a:lvl1pPr marL="292601" indent="-292601" algn="l" defTabSz="914377"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spc="100" baseline="0" dirty="0" err="1">
                <a:solidFill>
                  <a:srgbClr val="153B65"/>
                </a:solidFill>
              </a:rPr>
              <a:t>www.iii.org</a:t>
            </a:r>
            <a:endParaRPr lang="en-US" sz="2400" spc="100" baseline="0" dirty="0">
              <a:solidFill>
                <a:srgbClr val="153B65"/>
              </a:solidFill>
            </a:endParaRPr>
          </a:p>
        </p:txBody>
      </p:sp>
      <p:sp>
        <p:nvSpPr>
          <p:cNvPr id="11" name="Subtitle 2">
            <a:extLst>
              <a:ext uri="{FF2B5EF4-FFF2-40B4-BE49-F238E27FC236}">
                <a16:creationId xmlns:a16="http://schemas.microsoft.com/office/drawing/2014/main" id="{279DE439-7A34-904A-8FD8-3BEB7CA94911}"/>
              </a:ext>
            </a:extLst>
          </p:cNvPr>
          <p:cNvSpPr txBox="1">
            <a:spLocks/>
          </p:cNvSpPr>
          <p:nvPr userDrawn="1"/>
        </p:nvSpPr>
        <p:spPr bwMode="gray">
          <a:xfrm>
            <a:off x="4548548" y="2917775"/>
            <a:ext cx="3094903" cy="243143"/>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Clr>
                <a:srgbClr val="337DBE"/>
              </a:buClr>
              <a:buSzPct val="77000"/>
              <a:buFont typeface="Wingdings 3" panose="05040102010807070707" pitchFamily="18" charset="2"/>
              <a:buNone/>
              <a:defRPr sz="2000" kern="1200">
                <a:solidFill>
                  <a:srgbClr val="072C44"/>
                </a:solidFill>
                <a:latin typeface="+mn-lt"/>
                <a:ea typeface="+mn-ea"/>
                <a:cs typeface="+mn-cs"/>
              </a:defRPr>
            </a:lvl1pPr>
            <a:lvl2pPr marL="457200" indent="0" algn="ctr" defTabSz="914400" rtl="0" eaLnBrk="1" latinLnBrk="0" hangingPunct="1">
              <a:lnSpc>
                <a:spcPct val="90000"/>
              </a:lnSpc>
              <a:spcBef>
                <a:spcPts val="1000"/>
              </a:spcBef>
              <a:buClr>
                <a:srgbClr val="337DBE"/>
              </a:buClr>
              <a:buFont typeface="Wingdings" panose="05000000000000000000" pitchFamily="2" charset="2"/>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Clr>
                <a:srgbClr val="337DBE"/>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200"/>
              </a:spcBef>
              <a:buClr>
                <a:srgbClr val="337DBE"/>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100"/>
              </a:spcBef>
              <a:buClr>
                <a:srgbClr val="337DBE"/>
              </a:buClr>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2400" dirty="0">
                <a:solidFill>
                  <a:srgbClr val="153B65"/>
                </a:solidFill>
              </a:rPr>
              <a:t>Informed. Empowered.</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5488" y="232327"/>
            <a:ext cx="11277600" cy="950976"/>
          </a:xfrm>
        </p:spPr>
        <p:txBody>
          <a:bodyPr anchor="t"/>
          <a:lstStyle/>
          <a:p>
            <a:r>
              <a:rPr lang="en-US" dirty="0"/>
              <a:t>Click to edit Master title style</a:t>
            </a:r>
          </a:p>
        </p:txBody>
      </p:sp>
      <p:sp>
        <p:nvSpPr>
          <p:cNvPr id="8" name="Text Placeholder 9"/>
          <p:cNvSpPr>
            <a:spLocks noGrp="1"/>
          </p:cNvSpPr>
          <p:nvPr>
            <p:ph type="body" sz="quarter" idx="15" hasCustomPrompt="1"/>
          </p:nvPr>
        </p:nvSpPr>
        <p:spPr bwMode="gray">
          <a:xfrm>
            <a:off x="475494" y="1188722"/>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5" name="Text Placeholder 12">
            <a:extLst>
              <a:ext uri="{FF2B5EF4-FFF2-40B4-BE49-F238E27FC236}">
                <a16:creationId xmlns:a16="http://schemas.microsoft.com/office/drawing/2014/main" id="{E52494B6-15BA-BA46-AE93-1C5255CD6AC7}"/>
              </a:ext>
            </a:extLst>
          </p:cNvPr>
          <p:cNvSpPr>
            <a:spLocks noGrp="1"/>
          </p:cNvSpPr>
          <p:nvPr>
            <p:ph type="body" sz="quarter" idx="17" hasCustomPrompt="1"/>
          </p:nvPr>
        </p:nvSpPr>
        <p:spPr>
          <a:xfrm>
            <a:off x="1103936" y="5709556"/>
            <a:ext cx="10643570"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247851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5488" y="232327"/>
            <a:ext cx="11277600" cy="950976"/>
          </a:xfrm>
        </p:spPr>
        <p:txBody>
          <a:bodyPr anchor="t"/>
          <a:lstStyle/>
          <a:p>
            <a:r>
              <a:rPr lang="en-US" dirty="0"/>
              <a:t>Click to edit Master title style</a:t>
            </a:r>
          </a:p>
        </p:txBody>
      </p:sp>
      <p:sp>
        <p:nvSpPr>
          <p:cNvPr id="3" name="Content Placeholder 2"/>
          <p:cNvSpPr>
            <a:spLocks noGrp="1"/>
          </p:cNvSpPr>
          <p:nvPr>
            <p:ph idx="1"/>
          </p:nvPr>
        </p:nvSpPr>
        <p:spPr>
          <a:xfrm>
            <a:off x="475488" y="1883664"/>
            <a:ext cx="11277600" cy="37856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475494" y="1188722"/>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8" name="Text Placeholder 12">
            <a:extLst>
              <a:ext uri="{FF2B5EF4-FFF2-40B4-BE49-F238E27FC236}">
                <a16:creationId xmlns:a16="http://schemas.microsoft.com/office/drawing/2014/main" id="{E54DE06E-A783-FB4C-83B3-DF92FA7AD2D0}"/>
              </a:ext>
            </a:extLst>
          </p:cNvPr>
          <p:cNvSpPr>
            <a:spLocks noGrp="1"/>
          </p:cNvSpPr>
          <p:nvPr>
            <p:ph type="body" sz="quarter" idx="17" hasCustomPrompt="1"/>
          </p:nvPr>
        </p:nvSpPr>
        <p:spPr>
          <a:xfrm>
            <a:off x="1103936" y="5709556"/>
            <a:ext cx="10643570"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679540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Four Content">
    <p:spTree>
      <p:nvGrpSpPr>
        <p:cNvPr id="1" name=""/>
        <p:cNvGrpSpPr/>
        <p:nvPr/>
      </p:nvGrpSpPr>
      <p:grpSpPr>
        <a:xfrm>
          <a:off x="0" y="0"/>
          <a:ext cx="0" cy="0"/>
          <a:chOff x="0" y="0"/>
          <a:chExt cx="0" cy="0"/>
        </a:xfrm>
      </p:grpSpPr>
      <p:sp>
        <p:nvSpPr>
          <p:cNvPr id="13" name="Snip Single Corner Rectangle 12">
            <a:extLst>
              <a:ext uri="{FF2B5EF4-FFF2-40B4-BE49-F238E27FC236}">
                <a16:creationId xmlns:a16="http://schemas.microsoft.com/office/drawing/2014/main" id="{F3BAFC78-8199-A74C-BD9D-457AD13E1144}"/>
              </a:ext>
            </a:extLst>
          </p:cNvPr>
          <p:cNvSpPr/>
          <p:nvPr userDrawn="1"/>
        </p:nvSpPr>
        <p:spPr>
          <a:xfrm>
            <a:off x="6183365" y="3845299"/>
            <a:ext cx="5531432" cy="2212848"/>
          </a:xfrm>
          <a:prstGeom prst="snip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5" name="Rectangle 14">
            <a:extLst>
              <a:ext uri="{FF2B5EF4-FFF2-40B4-BE49-F238E27FC236}">
                <a16:creationId xmlns:a16="http://schemas.microsoft.com/office/drawing/2014/main" id="{0F2AB563-238C-9C4A-B2AD-EE7B296A2DD5}"/>
              </a:ext>
            </a:extLst>
          </p:cNvPr>
          <p:cNvSpPr/>
          <p:nvPr userDrawn="1"/>
        </p:nvSpPr>
        <p:spPr>
          <a:xfrm>
            <a:off x="6183365" y="1431288"/>
            <a:ext cx="5531432" cy="221284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6" name="Rectangle 15">
            <a:extLst>
              <a:ext uri="{FF2B5EF4-FFF2-40B4-BE49-F238E27FC236}">
                <a16:creationId xmlns:a16="http://schemas.microsoft.com/office/drawing/2014/main" id="{8A747EB5-F24E-C34B-8023-A178AFE656EC}"/>
              </a:ext>
            </a:extLst>
          </p:cNvPr>
          <p:cNvSpPr/>
          <p:nvPr userDrawn="1"/>
        </p:nvSpPr>
        <p:spPr>
          <a:xfrm>
            <a:off x="475489" y="3845304"/>
            <a:ext cx="5503080" cy="221284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8" name="Rectangle 17">
            <a:extLst>
              <a:ext uri="{FF2B5EF4-FFF2-40B4-BE49-F238E27FC236}">
                <a16:creationId xmlns:a16="http://schemas.microsoft.com/office/drawing/2014/main" id="{0B238EEC-8152-6949-BB59-582A9381985C}"/>
              </a:ext>
            </a:extLst>
          </p:cNvPr>
          <p:cNvSpPr/>
          <p:nvPr userDrawn="1"/>
        </p:nvSpPr>
        <p:spPr>
          <a:xfrm>
            <a:off x="475489" y="1431288"/>
            <a:ext cx="5503080" cy="221284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cxnSp>
        <p:nvCxnSpPr>
          <p:cNvPr id="35" name="Straight Connector 34">
            <a:extLst>
              <a:ext uri="{FF2B5EF4-FFF2-40B4-BE49-F238E27FC236}">
                <a16:creationId xmlns:a16="http://schemas.microsoft.com/office/drawing/2014/main" id="{3AF518FF-ABA1-C740-89C1-FC4347D47FBD}"/>
              </a:ext>
            </a:extLst>
          </p:cNvPr>
          <p:cNvCxnSpPr>
            <a:cxnSpLocks/>
          </p:cNvCxnSpPr>
          <p:nvPr userDrawn="1"/>
        </p:nvCxnSpPr>
        <p:spPr>
          <a:xfrm>
            <a:off x="6161281" y="4256142"/>
            <a:ext cx="559256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itle Placeholder 1">
            <a:extLst>
              <a:ext uri="{FF2B5EF4-FFF2-40B4-BE49-F238E27FC236}">
                <a16:creationId xmlns:a16="http://schemas.microsoft.com/office/drawing/2014/main" id="{76A47BB4-B2AD-7944-A750-0729E929BCA8}"/>
              </a:ext>
            </a:extLst>
          </p:cNvPr>
          <p:cNvSpPr>
            <a:spLocks noGrp="1"/>
          </p:cNvSpPr>
          <p:nvPr>
            <p:ph type="title"/>
          </p:nvPr>
        </p:nvSpPr>
        <p:spPr>
          <a:xfrm>
            <a:off x="475488" y="310666"/>
            <a:ext cx="11239309" cy="950976"/>
          </a:xfrm>
          <a:prstGeom prst="rect">
            <a:avLst/>
          </a:prstGeom>
        </p:spPr>
        <p:txBody>
          <a:bodyPr vert="horz" lIns="91440" tIns="45720" rIns="91440" bIns="45720" rtlCol="0" anchor="t" anchorCtr="0">
            <a:noAutofit/>
          </a:bodyPr>
          <a:lstStyle/>
          <a:p>
            <a:r>
              <a:rPr lang="en-US" dirty="0"/>
              <a:t>Click to edit Master title style</a:t>
            </a:r>
          </a:p>
        </p:txBody>
      </p:sp>
      <p:sp>
        <p:nvSpPr>
          <p:cNvPr id="39" name="Chart Placeholder 5">
            <a:extLst>
              <a:ext uri="{FF2B5EF4-FFF2-40B4-BE49-F238E27FC236}">
                <a16:creationId xmlns:a16="http://schemas.microsoft.com/office/drawing/2014/main" id="{B6F2D2F6-8065-6E4F-80D4-D7F51B21083E}"/>
              </a:ext>
            </a:extLst>
          </p:cNvPr>
          <p:cNvSpPr>
            <a:spLocks noGrp="1"/>
          </p:cNvSpPr>
          <p:nvPr>
            <p:ph type="chart" sz="quarter" idx="10"/>
          </p:nvPr>
        </p:nvSpPr>
        <p:spPr>
          <a:xfrm>
            <a:off x="666709" y="1745758"/>
            <a:ext cx="5120640" cy="1770328"/>
          </a:xfrm>
        </p:spPr>
        <p:txBody>
          <a:bodyPr/>
          <a:lstStyle>
            <a:lvl1pPr marL="0" indent="0">
              <a:buNone/>
              <a:defRPr/>
            </a:lvl1pPr>
          </a:lstStyle>
          <a:p>
            <a:endParaRPr lang="en-US" dirty="0"/>
          </a:p>
        </p:txBody>
      </p:sp>
      <p:sp>
        <p:nvSpPr>
          <p:cNvPr id="40" name="Text Placeholder 10">
            <a:extLst>
              <a:ext uri="{FF2B5EF4-FFF2-40B4-BE49-F238E27FC236}">
                <a16:creationId xmlns:a16="http://schemas.microsoft.com/office/drawing/2014/main" id="{B43557F3-66F6-334D-A8CF-4AF6A80B063E}"/>
              </a:ext>
            </a:extLst>
          </p:cNvPr>
          <p:cNvSpPr>
            <a:spLocks noGrp="1"/>
          </p:cNvSpPr>
          <p:nvPr>
            <p:ph type="body" sz="quarter" idx="11" hasCustomPrompt="1"/>
          </p:nvPr>
        </p:nvSpPr>
        <p:spPr>
          <a:xfrm>
            <a:off x="563088" y="1489747"/>
            <a:ext cx="5224261" cy="256011"/>
          </a:xfrm>
        </p:spPr>
        <p:txBody>
          <a:bodyPr/>
          <a:lstStyle>
            <a:lvl1pPr marL="0" indent="0">
              <a:buNone/>
              <a:defRPr sz="1200" b="1"/>
            </a:lvl1pPr>
            <a:lvl2pPr marL="338320" indent="0">
              <a:buNone/>
              <a:defRPr sz="1200" b="1"/>
            </a:lvl2pPr>
            <a:lvl3pPr marL="685783" indent="0">
              <a:buNone/>
              <a:defRPr sz="1200" b="1"/>
            </a:lvl3pPr>
            <a:lvl4pPr marL="1033246" indent="0">
              <a:buNone/>
              <a:defRPr sz="1200" b="1"/>
            </a:lvl4pPr>
            <a:lvl5pPr marL="1307559" indent="0">
              <a:buNone/>
              <a:defRPr sz="1200" b="1"/>
            </a:lvl5pPr>
          </a:lstStyle>
          <a:p>
            <a:pPr lvl="0"/>
            <a:r>
              <a:rPr lang="en-US" dirty="0"/>
              <a:t>Graph title</a:t>
            </a:r>
          </a:p>
        </p:txBody>
      </p:sp>
      <p:sp>
        <p:nvSpPr>
          <p:cNvPr id="41" name="Chart Placeholder 5">
            <a:extLst>
              <a:ext uri="{FF2B5EF4-FFF2-40B4-BE49-F238E27FC236}">
                <a16:creationId xmlns:a16="http://schemas.microsoft.com/office/drawing/2014/main" id="{2346A419-1F9D-3A42-A0C5-0433A7F2A8ED}"/>
              </a:ext>
            </a:extLst>
          </p:cNvPr>
          <p:cNvSpPr>
            <a:spLocks noGrp="1"/>
          </p:cNvSpPr>
          <p:nvPr>
            <p:ph type="chart" sz="quarter" idx="12"/>
          </p:nvPr>
        </p:nvSpPr>
        <p:spPr>
          <a:xfrm>
            <a:off x="666709" y="4162386"/>
            <a:ext cx="5120640" cy="1770327"/>
          </a:xfrm>
        </p:spPr>
        <p:txBody>
          <a:bodyPr/>
          <a:lstStyle>
            <a:lvl1pPr marL="0" indent="0">
              <a:buNone/>
              <a:defRPr/>
            </a:lvl1pPr>
          </a:lstStyle>
          <a:p>
            <a:endParaRPr lang="en-US" dirty="0"/>
          </a:p>
        </p:txBody>
      </p:sp>
      <p:sp>
        <p:nvSpPr>
          <p:cNvPr id="42" name="Text Placeholder 10">
            <a:extLst>
              <a:ext uri="{FF2B5EF4-FFF2-40B4-BE49-F238E27FC236}">
                <a16:creationId xmlns:a16="http://schemas.microsoft.com/office/drawing/2014/main" id="{C457DC29-A836-D448-AB15-CA08376EDF44}"/>
              </a:ext>
            </a:extLst>
          </p:cNvPr>
          <p:cNvSpPr>
            <a:spLocks noGrp="1"/>
          </p:cNvSpPr>
          <p:nvPr>
            <p:ph type="body" sz="quarter" idx="13" hasCustomPrompt="1"/>
          </p:nvPr>
        </p:nvSpPr>
        <p:spPr>
          <a:xfrm>
            <a:off x="563088" y="3906376"/>
            <a:ext cx="5224261" cy="256011"/>
          </a:xfrm>
        </p:spPr>
        <p:txBody>
          <a:bodyPr/>
          <a:lstStyle>
            <a:lvl1pPr marL="0" indent="0">
              <a:buNone/>
              <a:defRPr sz="1200" b="1"/>
            </a:lvl1pPr>
            <a:lvl2pPr marL="338320" indent="0">
              <a:buNone/>
              <a:defRPr sz="1200" b="1"/>
            </a:lvl2pPr>
            <a:lvl3pPr marL="685783" indent="0">
              <a:buNone/>
              <a:defRPr sz="1200" b="1"/>
            </a:lvl3pPr>
            <a:lvl4pPr marL="1033246" indent="0">
              <a:buNone/>
              <a:defRPr sz="1200" b="1"/>
            </a:lvl4pPr>
            <a:lvl5pPr marL="1307559" indent="0">
              <a:buNone/>
              <a:defRPr sz="1200" b="1"/>
            </a:lvl5pPr>
          </a:lstStyle>
          <a:p>
            <a:pPr lvl="0"/>
            <a:r>
              <a:rPr lang="en-US" dirty="0"/>
              <a:t>Graph title</a:t>
            </a:r>
          </a:p>
        </p:txBody>
      </p:sp>
      <p:sp>
        <p:nvSpPr>
          <p:cNvPr id="43" name="Chart Placeholder 5">
            <a:extLst>
              <a:ext uri="{FF2B5EF4-FFF2-40B4-BE49-F238E27FC236}">
                <a16:creationId xmlns:a16="http://schemas.microsoft.com/office/drawing/2014/main" id="{73451660-11F0-DD41-BD19-E200960A1D40}"/>
              </a:ext>
            </a:extLst>
          </p:cNvPr>
          <p:cNvSpPr>
            <a:spLocks noGrp="1"/>
          </p:cNvSpPr>
          <p:nvPr>
            <p:ph type="chart" sz="quarter" idx="14"/>
          </p:nvPr>
        </p:nvSpPr>
        <p:spPr>
          <a:xfrm>
            <a:off x="6388761" y="1745758"/>
            <a:ext cx="5120640" cy="1770328"/>
          </a:xfrm>
        </p:spPr>
        <p:txBody>
          <a:bodyPr/>
          <a:lstStyle>
            <a:lvl1pPr marL="0" indent="0">
              <a:buNone/>
              <a:defRPr/>
            </a:lvl1pPr>
          </a:lstStyle>
          <a:p>
            <a:endParaRPr lang="en-US" dirty="0"/>
          </a:p>
        </p:txBody>
      </p:sp>
      <p:sp>
        <p:nvSpPr>
          <p:cNvPr id="44" name="Text Placeholder 10">
            <a:extLst>
              <a:ext uri="{FF2B5EF4-FFF2-40B4-BE49-F238E27FC236}">
                <a16:creationId xmlns:a16="http://schemas.microsoft.com/office/drawing/2014/main" id="{83F701B3-9A33-B349-BF3D-217EFD2970ED}"/>
              </a:ext>
            </a:extLst>
          </p:cNvPr>
          <p:cNvSpPr>
            <a:spLocks noGrp="1"/>
          </p:cNvSpPr>
          <p:nvPr>
            <p:ph type="body" sz="quarter" idx="15" hasCustomPrompt="1"/>
          </p:nvPr>
        </p:nvSpPr>
        <p:spPr>
          <a:xfrm>
            <a:off x="6282069" y="1489748"/>
            <a:ext cx="5230537" cy="256010"/>
          </a:xfrm>
        </p:spPr>
        <p:txBody>
          <a:bodyPr/>
          <a:lstStyle>
            <a:lvl1pPr marL="0" indent="0">
              <a:buNone/>
              <a:defRPr sz="1200" b="1"/>
            </a:lvl1pPr>
            <a:lvl2pPr marL="338320" indent="0">
              <a:buNone/>
              <a:defRPr sz="1200" b="1"/>
            </a:lvl2pPr>
            <a:lvl3pPr marL="685783" indent="0">
              <a:buNone/>
              <a:defRPr sz="1200" b="1"/>
            </a:lvl3pPr>
            <a:lvl4pPr marL="1033246" indent="0">
              <a:buNone/>
              <a:defRPr sz="1200" b="1"/>
            </a:lvl4pPr>
            <a:lvl5pPr marL="1307559" indent="0">
              <a:buNone/>
              <a:defRPr sz="1200" b="1"/>
            </a:lvl5pPr>
          </a:lstStyle>
          <a:p>
            <a:pPr lvl="0"/>
            <a:r>
              <a:rPr lang="en-US" dirty="0"/>
              <a:t>Graph title</a:t>
            </a:r>
          </a:p>
        </p:txBody>
      </p:sp>
      <p:sp>
        <p:nvSpPr>
          <p:cNvPr id="46" name="Text Placeholder 44">
            <a:extLst>
              <a:ext uri="{FF2B5EF4-FFF2-40B4-BE49-F238E27FC236}">
                <a16:creationId xmlns:a16="http://schemas.microsoft.com/office/drawing/2014/main" id="{D21B3960-ABE4-F24E-B3E0-2A928174D6AE}"/>
              </a:ext>
            </a:extLst>
          </p:cNvPr>
          <p:cNvSpPr>
            <a:spLocks noGrp="1"/>
          </p:cNvSpPr>
          <p:nvPr>
            <p:ph type="body" sz="quarter" idx="16" hasCustomPrompt="1"/>
          </p:nvPr>
        </p:nvSpPr>
        <p:spPr>
          <a:xfrm>
            <a:off x="6247162" y="3908769"/>
            <a:ext cx="5278129" cy="1785937"/>
          </a:xfrm>
        </p:spPr>
        <p:txBody>
          <a:bodyPr/>
          <a:lstStyle>
            <a:lvl1pPr marL="0" indent="0">
              <a:spcBef>
                <a:spcPts val="0"/>
              </a:spcBef>
              <a:spcAft>
                <a:spcPts val="1200"/>
              </a:spcAft>
              <a:buFontTx/>
              <a:buNone/>
              <a:defRPr sz="1800" b="1">
                <a:solidFill>
                  <a:schemeClr val="bg1"/>
                </a:solidFill>
              </a:defRPr>
            </a:lvl1pPr>
            <a:lvl2pPr marL="238125" indent="-228600">
              <a:lnSpc>
                <a:spcPct val="100000"/>
              </a:lnSpc>
              <a:spcBef>
                <a:spcPts val="0"/>
              </a:spcBef>
              <a:buClr>
                <a:schemeClr val="bg2"/>
              </a:buClr>
              <a:buFont typeface="Arial" panose="020B0604020202020204" pitchFamily="34" charset="0"/>
              <a:buChar char="•"/>
              <a:tabLst/>
              <a:defRPr sz="1200">
                <a:solidFill>
                  <a:schemeClr val="bg1"/>
                </a:solidFill>
              </a:defRPr>
            </a:lvl2pPr>
            <a:lvl3pPr marL="466725" indent="-228600">
              <a:lnSpc>
                <a:spcPct val="100000"/>
              </a:lnSpc>
              <a:spcBef>
                <a:spcPts val="0"/>
              </a:spcBef>
              <a:buClr>
                <a:schemeClr val="bg2"/>
              </a:buClr>
              <a:tabLst/>
              <a:defRPr sz="1200">
                <a:solidFill>
                  <a:schemeClr val="bg1"/>
                </a:solidFill>
              </a:defRPr>
            </a:lvl3pPr>
            <a:lvl4pPr marL="693738" indent="-217488">
              <a:lnSpc>
                <a:spcPct val="100000"/>
              </a:lnSpc>
              <a:spcBef>
                <a:spcPts val="0"/>
              </a:spcBef>
              <a:buClr>
                <a:schemeClr val="bg2"/>
              </a:buClr>
              <a:tabLst/>
              <a:defRPr sz="1200">
                <a:solidFill>
                  <a:schemeClr val="bg1"/>
                </a:solidFill>
              </a:defRPr>
            </a:lvl4pPr>
            <a:lvl5pPr marL="857250" indent="-174625">
              <a:lnSpc>
                <a:spcPct val="100000"/>
              </a:lnSpc>
              <a:spcBef>
                <a:spcPts val="0"/>
              </a:spcBef>
              <a:buClr>
                <a:schemeClr val="bg2"/>
              </a:buClr>
              <a:tabLst/>
              <a:defRPr sz="1200">
                <a:solidFill>
                  <a:schemeClr val="bg1"/>
                </a:solidFill>
              </a:defRPr>
            </a:lvl5pPr>
          </a:lstStyle>
          <a:p>
            <a:pPr lvl="0"/>
            <a:r>
              <a:rPr lang="en-US" dirty="0"/>
              <a:t>Commentary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Text Placeholder 12">
            <a:extLst>
              <a:ext uri="{FF2B5EF4-FFF2-40B4-BE49-F238E27FC236}">
                <a16:creationId xmlns:a16="http://schemas.microsoft.com/office/drawing/2014/main" id="{B3D97F8D-1AE4-4D4F-A071-2356188B9F6C}"/>
              </a:ext>
            </a:extLst>
          </p:cNvPr>
          <p:cNvSpPr>
            <a:spLocks noGrp="1"/>
          </p:cNvSpPr>
          <p:nvPr>
            <p:ph type="body" sz="quarter" idx="17" hasCustomPrompt="1"/>
          </p:nvPr>
        </p:nvSpPr>
        <p:spPr>
          <a:xfrm>
            <a:off x="2445488" y="6293756"/>
            <a:ext cx="9190989"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075647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04540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Four Content">
    <p:spTree>
      <p:nvGrpSpPr>
        <p:cNvPr id="1" name=""/>
        <p:cNvGrpSpPr/>
        <p:nvPr/>
      </p:nvGrpSpPr>
      <p:grpSpPr>
        <a:xfrm>
          <a:off x="0" y="0"/>
          <a:ext cx="0" cy="0"/>
          <a:chOff x="0" y="0"/>
          <a:chExt cx="0" cy="0"/>
        </a:xfrm>
      </p:grpSpPr>
      <p:sp>
        <p:nvSpPr>
          <p:cNvPr id="13" name="Snip Single Corner Rectangle 12">
            <a:extLst>
              <a:ext uri="{FF2B5EF4-FFF2-40B4-BE49-F238E27FC236}">
                <a16:creationId xmlns:a16="http://schemas.microsoft.com/office/drawing/2014/main" id="{F3BAFC78-8199-A74C-BD9D-457AD13E1144}"/>
              </a:ext>
            </a:extLst>
          </p:cNvPr>
          <p:cNvSpPr/>
          <p:nvPr userDrawn="1"/>
        </p:nvSpPr>
        <p:spPr>
          <a:xfrm>
            <a:off x="6183365" y="3845299"/>
            <a:ext cx="5531432" cy="2212848"/>
          </a:xfrm>
          <a:prstGeom prst="snip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5" name="Rectangle 14">
            <a:extLst>
              <a:ext uri="{FF2B5EF4-FFF2-40B4-BE49-F238E27FC236}">
                <a16:creationId xmlns:a16="http://schemas.microsoft.com/office/drawing/2014/main" id="{0F2AB563-238C-9C4A-B2AD-EE7B296A2DD5}"/>
              </a:ext>
            </a:extLst>
          </p:cNvPr>
          <p:cNvSpPr/>
          <p:nvPr userDrawn="1"/>
        </p:nvSpPr>
        <p:spPr>
          <a:xfrm>
            <a:off x="6183365" y="1431288"/>
            <a:ext cx="5531432" cy="221284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6" name="Rectangle 15">
            <a:extLst>
              <a:ext uri="{FF2B5EF4-FFF2-40B4-BE49-F238E27FC236}">
                <a16:creationId xmlns:a16="http://schemas.microsoft.com/office/drawing/2014/main" id="{8A747EB5-F24E-C34B-8023-A178AFE656EC}"/>
              </a:ext>
            </a:extLst>
          </p:cNvPr>
          <p:cNvSpPr/>
          <p:nvPr userDrawn="1"/>
        </p:nvSpPr>
        <p:spPr>
          <a:xfrm>
            <a:off x="475489" y="3845304"/>
            <a:ext cx="5503080" cy="221284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8" name="Rectangle 17">
            <a:extLst>
              <a:ext uri="{FF2B5EF4-FFF2-40B4-BE49-F238E27FC236}">
                <a16:creationId xmlns:a16="http://schemas.microsoft.com/office/drawing/2014/main" id="{0B238EEC-8152-6949-BB59-582A9381985C}"/>
              </a:ext>
            </a:extLst>
          </p:cNvPr>
          <p:cNvSpPr/>
          <p:nvPr userDrawn="1"/>
        </p:nvSpPr>
        <p:spPr>
          <a:xfrm>
            <a:off x="475489" y="1431288"/>
            <a:ext cx="5503080" cy="221284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cxnSp>
        <p:nvCxnSpPr>
          <p:cNvPr id="35" name="Straight Connector 34">
            <a:extLst>
              <a:ext uri="{FF2B5EF4-FFF2-40B4-BE49-F238E27FC236}">
                <a16:creationId xmlns:a16="http://schemas.microsoft.com/office/drawing/2014/main" id="{3AF518FF-ABA1-C740-89C1-FC4347D47FBD}"/>
              </a:ext>
            </a:extLst>
          </p:cNvPr>
          <p:cNvCxnSpPr>
            <a:cxnSpLocks/>
          </p:cNvCxnSpPr>
          <p:nvPr userDrawn="1"/>
        </p:nvCxnSpPr>
        <p:spPr>
          <a:xfrm>
            <a:off x="6161281" y="4256142"/>
            <a:ext cx="559256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itle Placeholder 1">
            <a:extLst>
              <a:ext uri="{FF2B5EF4-FFF2-40B4-BE49-F238E27FC236}">
                <a16:creationId xmlns:a16="http://schemas.microsoft.com/office/drawing/2014/main" id="{76A47BB4-B2AD-7944-A750-0729E929BCA8}"/>
              </a:ext>
            </a:extLst>
          </p:cNvPr>
          <p:cNvSpPr>
            <a:spLocks noGrp="1"/>
          </p:cNvSpPr>
          <p:nvPr>
            <p:ph type="title"/>
          </p:nvPr>
        </p:nvSpPr>
        <p:spPr>
          <a:xfrm>
            <a:off x="475488" y="310666"/>
            <a:ext cx="11239309" cy="950976"/>
          </a:xfrm>
          <a:prstGeom prst="rect">
            <a:avLst/>
          </a:prstGeom>
        </p:spPr>
        <p:txBody>
          <a:bodyPr vert="horz" lIns="91440" tIns="45720" rIns="91440" bIns="45720" rtlCol="0" anchor="t" anchorCtr="0">
            <a:noAutofit/>
          </a:bodyPr>
          <a:lstStyle/>
          <a:p>
            <a:r>
              <a:rPr lang="en-US" dirty="0"/>
              <a:t>Click to edit Master title style</a:t>
            </a:r>
          </a:p>
        </p:txBody>
      </p:sp>
      <p:sp>
        <p:nvSpPr>
          <p:cNvPr id="39" name="Chart Placeholder 5">
            <a:extLst>
              <a:ext uri="{FF2B5EF4-FFF2-40B4-BE49-F238E27FC236}">
                <a16:creationId xmlns:a16="http://schemas.microsoft.com/office/drawing/2014/main" id="{B6F2D2F6-8065-6E4F-80D4-D7F51B21083E}"/>
              </a:ext>
            </a:extLst>
          </p:cNvPr>
          <p:cNvSpPr>
            <a:spLocks noGrp="1"/>
          </p:cNvSpPr>
          <p:nvPr>
            <p:ph type="chart" sz="quarter" idx="10"/>
          </p:nvPr>
        </p:nvSpPr>
        <p:spPr>
          <a:xfrm>
            <a:off x="666709" y="1745758"/>
            <a:ext cx="5120640" cy="1770328"/>
          </a:xfrm>
        </p:spPr>
        <p:txBody>
          <a:bodyPr/>
          <a:lstStyle>
            <a:lvl1pPr marL="0" indent="0">
              <a:buNone/>
              <a:defRPr/>
            </a:lvl1pPr>
          </a:lstStyle>
          <a:p>
            <a:endParaRPr lang="en-US" dirty="0"/>
          </a:p>
        </p:txBody>
      </p:sp>
      <p:sp>
        <p:nvSpPr>
          <p:cNvPr id="40" name="Text Placeholder 10">
            <a:extLst>
              <a:ext uri="{FF2B5EF4-FFF2-40B4-BE49-F238E27FC236}">
                <a16:creationId xmlns:a16="http://schemas.microsoft.com/office/drawing/2014/main" id="{B43557F3-66F6-334D-A8CF-4AF6A80B063E}"/>
              </a:ext>
            </a:extLst>
          </p:cNvPr>
          <p:cNvSpPr>
            <a:spLocks noGrp="1"/>
          </p:cNvSpPr>
          <p:nvPr>
            <p:ph type="body" sz="quarter" idx="11" hasCustomPrompt="1"/>
          </p:nvPr>
        </p:nvSpPr>
        <p:spPr>
          <a:xfrm>
            <a:off x="563088" y="1489747"/>
            <a:ext cx="5224261" cy="256011"/>
          </a:xfrm>
        </p:spPr>
        <p:txBody>
          <a:bodyPr/>
          <a:lstStyle>
            <a:lvl1pPr marL="0" indent="0">
              <a:buNone/>
              <a:defRPr sz="1200" b="1"/>
            </a:lvl1pPr>
            <a:lvl2pPr marL="338320" indent="0">
              <a:buNone/>
              <a:defRPr sz="1200" b="1"/>
            </a:lvl2pPr>
            <a:lvl3pPr marL="685783" indent="0">
              <a:buNone/>
              <a:defRPr sz="1200" b="1"/>
            </a:lvl3pPr>
            <a:lvl4pPr marL="1033246" indent="0">
              <a:buNone/>
              <a:defRPr sz="1200" b="1"/>
            </a:lvl4pPr>
            <a:lvl5pPr marL="1307559" indent="0">
              <a:buNone/>
              <a:defRPr sz="1200" b="1"/>
            </a:lvl5pPr>
          </a:lstStyle>
          <a:p>
            <a:pPr lvl="0"/>
            <a:r>
              <a:rPr lang="en-US" dirty="0"/>
              <a:t>Graph title</a:t>
            </a:r>
          </a:p>
        </p:txBody>
      </p:sp>
      <p:sp>
        <p:nvSpPr>
          <p:cNvPr id="41" name="Chart Placeholder 5">
            <a:extLst>
              <a:ext uri="{FF2B5EF4-FFF2-40B4-BE49-F238E27FC236}">
                <a16:creationId xmlns:a16="http://schemas.microsoft.com/office/drawing/2014/main" id="{2346A419-1F9D-3A42-A0C5-0433A7F2A8ED}"/>
              </a:ext>
            </a:extLst>
          </p:cNvPr>
          <p:cNvSpPr>
            <a:spLocks noGrp="1"/>
          </p:cNvSpPr>
          <p:nvPr>
            <p:ph type="chart" sz="quarter" idx="12"/>
          </p:nvPr>
        </p:nvSpPr>
        <p:spPr>
          <a:xfrm>
            <a:off x="666709" y="4162386"/>
            <a:ext cx="5120640" cy="1770327"/>
          </a:xfrm>
        </p:spPr>
        <p:txBody>
          <a:bodyPr/>
          <a:lstStyle>
            <a:lvl1pPr marL="0" indent="0">
              <a:buNone/>
              <a:defRPr/>
            </a:lvl1pPr>
          </a:lstStyle>
          <a:p>
            <a:endParaRPr lang="en-US" dirty="0"/>
          </a:p>
        </p:txBody>
      </p:sp>
      <p:sp>
        <p:nvSpPr>
          <p:cNvPr id="42" name="Text Placeholder 10">
            <a:extLst>
              <a:ext uri="{FF2B5EF4-FFF2-40B4-BE49-F238E27FC236}">
                <a16:creationId xmlns:a16="http://schemas.microsoft.com/office/drawing/2014/main" id="{C457DC29-A836-D448-AB15-CA08376EDF44}"/>
              </a:ext>
            </a:extLst>
          </p:cNvPr>
          <p:cNvSpPr>
            <a:spLocks noGrp="1"/>
          </p:cNvSpPr>
          <p:nvPr>
            <p:ph type="body" sz="quarter" idx="13" hasCustomPrompt="1"/>
          </p:nvPr>
        </p:nvSpPr>
        <p:spPr>
          <a:xfrm>
            <a:off x="563088" y="3906376"/>
            <a:ext cx="5224261" cy="256011"/>
          </a:xfrm>
        </p:spPr>
        <p:txBody>
          <a:bodyPr/>
          <a:lstStyle>
            <a:lvl1pPr marL="0" indent="0">
              <a:buNone/>
              <a:defRPr sz="1200" b="1"/>
            </a:lvl1pPr>
            <a:lvl2pPr marL="338320" indent="0">
              <a:buNone/>
              <a:defRPr sz="1200" b="1"/>
            </a:lvl2pPr>
            <a:lvl3pPr marL="685783" indent="0">
              <a:buNone/>
              <a:defRPr sz="1200" b="1"/>
            </a:lvl3pPr>
            <a:lvl4pPr marL="1033246" indent="0">
              <a:buNone/>
              <a:defRPr sz="1200" b="1"/>
            </a:lvl4pPr>
            <a:lvl5pPr marL="1307559" indent="0">
              <a:buNone/>
              <a:defRPr sz="1200" b="1"/>
            </a:lvl5pPr>
          </a:lstStyle>
          <a:p>
            <a:pPr lvl="0"/>
            <a:r>
              <a:rPr lang="en-US" dirty="0"/>
              <a:t>Graph title</a:t>
            </a:r>
          </a:p>
        </p:txBody>
      </p:sp>
      <p:sp>
        <p:nvSpPr>
          <p:cNvPr id="43" name="Chart Placeholder 5">
            <a:extLst>
              <a:ext uri="{FF2B5EF4-FFF2-40B4-BE49-F238E27FC236}">
                <a16:creationId xmlns:a16="http://schemas.microsoft.com/office/drawing/2014/main" id="{73451660-11F0-DD41-BD19-E200960A1D40}"/>
              </a:ext>
            </a:extLst>
          </p:cNvPr>
          <p:cNvSpPr>
            <a:spLocks noGrp="1"/>
          </p:cNvSpPr>
          <p:nvPr>
            <p:ph type="chart" sz="quarter" idx="14"/>
          </p:nvPr>
        </p:nvSpPr>
        <p:spPr>
          <a:xfrm>
            <a:off x="6388761" y="1745758"/>
            <a:ext cx="5120640" cy="1770328"/>
          </a:xfrm>
        </p:spPr>
        <p:txBody>
          <a:bodyPr/>
          <a:lstStyle>
            <a:lvl1pPr marL="0" indent="0">
              <a:buNone/>
              <a:defRPr/>
            </a:lvl1pPr>
          </a:lstStyle>
          <a:p>
            <a:endParaRPr lang="en-US" dirty="0"/>
          </a:p>
        </p:txBody>
      </p:sp>
      <p:sp>
        <p:nvSpPr>
          <p:cNvPr id="44" name="Text Placeholder 10">
            <a:extLst>
              <a:ext uri="{FF2B5EF4-FFF2-40B4-BE49-F238E27FC236}">
                <a16:creationId xmlns:a16="http://schemas.microsoft.com/office/drawing/2014/main" id="{83F701B3-9A33-B349-BF3D-217EFD2970ED}"/>
              </a:ext>
            </a:extLst>
          </p:cNvPr>
          <p:cNvSpPr>
            <a:spLocks noGrp="1"/>
          </p:cNvSpPr>
          <p:nvPr>
            <p:ph type="body" sz="quarter" idx="15" hasCustomPrompt="1"/>
          </p:nvPr>
        </p:nvSpPr>
        <p:spPr>
          <a:xfrm>
            <a:off x="6282069" y="1489748"/>
            <a:ext cx="5230537" cy="256010"/>
          </a:xfrm>
        </p:spPr>
        <p:txBody>
          <a:bodyPr/>
          <a:lstStyle>
            <a:lvl1pPr marL="0" indent="0">
              <a:buNone/>
              <a:defRPr sz="1200" b="1"/>
            </a:lvl1pPr>
            <a:lvl2pPr marL="338320" indent="0">
              <a:buNone/>
              <a:defRPr sz="1200" b="1"/>
            </a:lvl2pPr>
            <a:lvl3pPr marL="685783" indent="0">
              <a:buNone/>
              <a:defRPr sz="1200" b="1"/>
            </a:lvl3pPr>
            <a:lvl4pPr marL="1033246" indent="0">
              <a:buNone/>
              <a:defRPr sz="1200" b="1"/>
            </a:lvl4pPr>
            <a:lvl5pPr marL="1307559" indent="0">
              <a:buNone/>
              <a:defRPr sz="1200" b="1"/>
            </a:lvl5pPr>
          </a:lstStyle>
          <a:p>
            <a:pPr lvl="0"/>
            <a:r>
              <a:rPr lang="en-US" dirty="0"/>
              <a:t>Graph title</a:t>
            </a:r>
          </a:p>
        </p:txBody>
      </p:sp>
      <p:sp>
        <p:nvSpPr>
          <p:cNvPr id="46" name="Text Placeholder 44">
            <a:extLst>
              <a:ext uri="{FF2B5EF4-FFF2-40B4-BE49-F238E27FC236}">
                <a16:creationId xmlns:a16="http://schemas.microsoft.com/office/drawing/2014/main" id="{D21B3960-ABE4-F24E-B3E0-2A928174D6AE}"/>
              </a:ext>
            </a:extLst>
          </p:cNvPr>
          <p:cNvSpPr>
            <a:spLocks noGrp="1"/>
          </p:cNvSpPr>
          <p:nvPr>
            <p:ph type="body" sz="quarter" idx="16" hasCustomPrompt="1"/>
          </p:nvPr>
        </p:nvSpPr>
        <p:spPr>
          <a:xfrm>
            <a:off x="6247162" y="3908769"/>
            <a:ext cx="5278129" cy="1785937"/>
          </a:xfrm>
        </p:spPr>
        <p:txBody>
          <a:bodyPr/>
          <a:lstStyle>
            <a:lvl1pPr marL="0" indent="0">
              <a:spcBef>
                <a:spcPts val="0"/>
              </a:spcBef>
              <a:spcAft>
                <a:spcPts val="1200"/>
              </a:spcAft>
              <a:buFontTx/>
              <a:buNone/>
              <a:defRPr sz="1600" b="1">
                <a:solidFill>
                  <a:schemeClr val="bg1"/>
                </a:solidFill>
              </a:defRPr>
            </a:lvl1pPr>
            <a:lvl2pPr marL="238125" indent="-228600">
              <a:lnSpc>
                <a:spcPct val="100000"/>
              </a:lnSpc>
              <a:spcBef>
                <a:spcPts val="0"/>
              </a:spcBef>
              <a:buClr>
                <a:schemeClr val="bg2"/>
              </a:buClr>
              <a:buFont typeface="Arial" panose="020B0604020202020204" pitchFamily="34" charset="0"/>
              <a:buChar char="•"/>
              <a:tabLst/>
              <a:defRPr sz="1400">
                <a:solidFill>
                  <a:schemeClr val="bg1"/>
                </a:solidFill>
              </a:defRPr>
            </a:lvl2pPr>
            <a:lvl3pPr marL="466725" indent="-228600">
              <a:lnSpc>
                <a:spcPct val="100000"/>
              </a:lnSpc>
              <a:spcBef>
                <a:spcPts val="0"/>
              </a:spcBef>
              <a:buClr>
                <a:schemeClr val="bg2"/>
              </a:buClr>
              <a:tabLst/>
              <a:defRPr sz="1400">
                <a:solidFill>
                  <a:schemeClr val="bg1"/>
                </a:solidFill>
              </a:defRPr>
            </a:lvl3pPr>
            <a:lvl4pPr marL="693738" indent="-217488">
              <a:lnSpc>
                <a:spcPct val="100000"/>
              </a:lnSpc>
              <a:spcBef>
                <a:spcPts val="0"/>
              </a:spcBef>
              <a:buClr>
                <a:schemeClr val="bg2"/>
              </a:buClr>
              <a:tabLst/>
              <a:defRPr sz="1400">
                <a:solidFill>
                  <a:schemeClr val="bg1"/>
                </a:solidFill>
              </a:defRPr>
            </a:lvl4pPr>
            <a:lvl5pPr marL="857250" indent="-174625">
              <a:lnSpc>
                <a:spcPct val="100000"/>
              </a:lnSpc>
              <a:spcBef>
                <a:spcPts val="0"/>
              </a:spcBef>
              <a:buClr>
                <a:schemeClr val="bg2"/>
              </a:buClr>
              <a:tabLst/>
              <a:defRPr sz="1400">
                <a:solidFill>
                  <a:schemeClr val="bg1"/>
                </a:solidFill>
              </a:defRPr>
            </a:lvl5pPr>
          </a:lstStyle>
          <a:p>
            <a:pPr lvl="0"/>
            <a:r>
              <a:rPr lang="en-US" dirty="0"/>
              <a:t>Commentary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Text Placeholder 12">
            <a:extLst>
              <a:ext uri="{FF2B5EF4-FFF2-40B4-BE49-F238E27FC236}">
                <a16:creationId xmlns:a16="http://schemas.microsoft.com/office/drawing/2014/main" id="{B3D97F8D-1AE4-4D4F-A071-2356188B9F6C}"/>
              </a:ext>
            </a:extLst>
          </p:cNvPr>
          <p:cNvSpPr>
            <a:spLocks noGrp="1"/>
          </p:cNvSpPr>
          <p:nvPr>
            <p:ph type="body" sz="quarter" idx="17" hasCustomPrompt="1"/>
          </p:nvPr>
        </p:nvSpPr>
        <p:spPr>
          <a:xfrm>
            <a:off x="2445488" y="6293756"/>
            <a:ext cx="9190989"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72136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Picture 6" descr="III_logo-4c.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4081" y="2051143"/>
            <a:ext cx="2539653" cy="752079"/>
          </a:xfrm>
          <a:prstGeom prst="rect">
            <a:avLst/>
          </a:prstGeom>
        </p:spPr>
      </p:pic>
      <p:sp>
        <p:nvSpPr>
          <p:cNvPr id="11" name="Text Placeholder 10"/>
          <p:cNvSpPr>
            <a:spLocks noGrp="1"/>
          </p:cNvSpPr>
          <p:nvPr>
            <p:ph type="body" sz="quarter" idx="10"/>
          </p:nvPr>
        </p:nvSpPr>
        <p:spPr>
          <a:xfrm>
            <a:off x="557213" y="3070225"/>
            <a:ext cx="10839450" cy="1025525"/>
          </a:xfrm>
        </p:spPr>
        <p:txBody>
          <a:bodyPr/>
          <a:lstStyle>
            <a:lvl1pPr marL="0" indent="0">
              <a:buNone/>
              <a:defRPr sz="3200">
                <a:solidFill>
                  <a:srgbClr val="2F72AD"/>
                </a:solidFill>
              </a:defRPr>
            </a:lvl1pPr>
          </a:lstStyle>
          <a:p>
            <a:pPr lvl="0"/>
            <a:r>
              <a:rPr lang="en-US" dirty="0"/>
              <a:t>Click to edit Master text style</a:t>
            </a:r>
          </a:p>
        </p:txBody>
      </p:sp>
      <p:sp>
        <p:nvSpPr>
          <p:cNvPr id="15" name="Text Placeholder 14"/>
          <p:cNvSpPr>
            <a:spLocks noGrp="1"/>
          </p:cNvSpPr>
          <p:nvPr>
            <p:ph type="body" sz="quarter" idx="11" hasCustomPrompt="1"/>
          </p:nvPr>
        </p:nvSpPr>
        <p:spPr>
          <a:xfrm>
            <a:off x="557213" y="4310116"/>
            <a:ext cx="10839450" cy="708025"/>
          </a:xfrm>
        </p:spPr>
        <p:txBody>
          <a:bodyPr/>
          <a:lstStyle>
            <a:lvl1pPr marL="0" indent="0">
              <a:lnSpc>
                <a:spcPct val="100000"/>
              </a:lnSpc>
              <a:spcBef>
                <a:spcPts val="0"/>
              </a:spcBef>
              <a:buFont typeface="Wingdings 3" panose="05040102010807070707" pitchFamily="18" charset="2"/>
              <a:buNone/>
              <a:defRPr sz="2400"/>
            </a:lvl1pPr>
          </a:lstStyle>
          <a:p>
            <a:pPr marL="0" indent="0">
              <a:lnSpc>
                <a:spcPct val="100000"/>
              </a:lnSpc>
              <a:spcBef>
                <a:spcPts val="0"/>
              </a:spcBef>
              <a:buFont typeface="Wingdings 3" panose="05040102010807070707" pitchFamily="18" charset="2"/>
              <a:buNone/>
            </a:pPr>
            <a:r>
              <a:rPr lang="en-US" sz="2000">
                <a:latin typeface="Arial" charset="0"/>
                <a:ea typeface="Arial" charset="0"/>
                <a:cs typeface="Arial" charset="0"/>
              </a:rPr>
              <a:t>Sample Subtitle Placeholder</a:t>
            </a:r>
            <a:endParaRPr lang="en-US" sz="2000" dirty="0">
              <a:latin typeface="Arial" charset="0"/>
              <a:ea typeface="Arial" charset="0"/>
              <a:cs typeface="Arial" charset="0"/>
            </a:endParaRPr>
          </a:p>
        </p:txBody>
      </p:sp>
    </p:spTree>
    <p:extLst>
      <p:ext uri="{BB962C8B-B14F-4D97-AF65-F5344CB8AC3E}">
        <p14:creationId xmlns:p14="http://schemas.microsoft.com/office/powerpoint/2010/main" val="304067389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6" name="Freeform 5"/>
          <p:cNvSpPr/>
          <p:nvPr userDrawn="1"/>
        </p:nvSpPr>
        <p:spPr>
          <a:xfrm>
            <a:off x="6" y="0"/>
            <a:ext cx="12192305" cy="68580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bg1"/>
              </a:solidFill>
            </a:endParaRPr>
          </a:p>
        </p:txBody>
      </p:sp>
      <p:sp>
        <p:nvSpPr>
          <p:cNvPr id="2" name="Title 1"/>
          <p:cNvSpPr>
            <a:spLocks noGrp="1"/>
          </p:cNvSpPr>
          <p:nvPr>
            <p:ph type="ctrTitle"/>
          </p:nvPr>
        </p:nvSpPr>
        <p:spPr bwMode="gray">
          <a:xfrm>
            <a:off x="938773" y="1960695"/>
            <a:ext cx="10363200" cy="1380744"/>
          </a:xfrm>
        </p:spPr>
        <p:txBody>
          <a:bodyPr lIns="0" tIns="0" rIns="0" bIns="0" anchor="b" anchorCtr="0"/>
          <a:lstStyle>
            <a:lvl1pPr algn="l">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938773" y="3542607"/>
            <a:ext cx="9265920" cy="813816"/>
          </a:xfrm>
        </p:spPr>
        <p:txBody>
          <a:bodyPr lIns="0" tIns="0" rIns="0" bIns="0"/>
          <a:lstStyle>
            <a:lvl1pPr marL="0" indent="0" algn="l">
              <a:spcBef>
                <a:spcPts val="400"/>
              </a:spcBef>
              <a:buNone/>
              <a:defRPr sz="240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5948277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Section Header">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704080" y="1960694"/>
            <a:ext cx="10363200" cy="1380744"/>
          </a:xfrm>
        </p:spPr>
        <p:txBody>
          <a:bodyPr lIns="0" tIns="0" rIns="0" bIns="0" anchor="b" anchorCtr="0"/>
          <a:lstStyle>
            <a:lvl1pPr algn="l">
              <a:defRPr sz="3600" b="0">
                <a:solidFill>
                  <a:schemeClr val="tx1"/>
                </a:solidFill>
              </a:defRPr>
            </a:lvl1pPr>
          </a:lstStyle>
          <a:p>
            <a:r>
              <a:rPr lang="en-US" dirty="0"/>
              <a:t>Click to edit Master title style</a:t>
            </a:r>
          </a:p>
        </p:txBody>
      </p:sp>
      <p:sp>
        <p:nvSpPr>
          <p:cNvPr id="3" name="Subtitle 2"/>
          <p:cNvSpPr>
            <a:spLocks noGrp="1"/>
          </p:cNvSpPr>
          <p:nvPr>
            <p:ph type="subTitle" idx="1"/>
          </p:nvPr>
        </p:nvSpPr>
        <p:spPr bwMode="gray">
          <a:xfrm>
            <a:off x="704080" y="3542606"/>
            <a:ext cx="9265920" cy="813816"/>
          </a:xfrm>
        </p:spPr>
        <p:txBody>
          <a:bodyPr lIns="0" tIns="0" rIns="0" bIns="0"/>
          <a:lstStyle>
            <a:lvl1pPr marL="0" indent="0" algn="l">
              <a:spcBef>
                <a:spcPts val="40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Right Triangle 7"/>
          <p:cNvSpPr>
            <a:spLocks noChangeAspect="1"/>
          </p:cNvSpPr>
          <p:nvPr userDrawn="1"/>
        </p:nvSpPr>
        <p:spPr>
          <a:xfrm rot="5400000">
            <a:off x="0" y="0"/>
            <a:ext cx="768096" cy="768096"/>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ight Triangle 8"/>
          <p:cNvSpPr/>
          <p:nvPr userDrawn="1"/>
        </p:nvSpPr>
        <p:spPr>
          <a:xfrm flipH="1">
            <a:off x="7540800" y="2224800"/>
            <a:ext cx="4651200" cy="46332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4080" y="2404648"/>
            <a:ext cx="344424" cy="344424"/>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5488" y="232327"/>
            <a:ext cx="11277600" cy="950976"/>
          </a:xfrm>
        </p:spPr>
        <p:txBody>
          <a:bodyPr anchor="t"/>
          <a:lstStyle/>
          <a:p>
            <a:r>
              <a:rPr lang="en-US" dirty="0"/>
              <a:t>Click to edit Master title style</a:t>
            </a:r>
          </a:p>
        </p:txBody>
      </p:sp>
      <p:sp>
        <p:nvSpPr>
          <p:cNvPr id="8" name="Text Placeholder 9"/>
          <p:cNvSpPr>
            <a:spLocks noGrp="1"/>
          </p:cNvSpPr>
          <p:nvPr>
            <p:ph type="body" sz="quarter" idx="15" hasCustomPrompt="1"/>
          </p:nvPr>
        </p:nvSpPr>
        <p:spPr bwMode="gray">
          <a:xfrm>
            <a:off x="475494" y="1188722"/>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03936" y="6293756"/>
            <a:ext cx="10241280"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2841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_Gray Triangle">
    <p:spTree>
      <p:nvGrpSpPr>
        <p:cNvPr id="1" name=""/>
        <p:cNvGrpSpPr/>
        <p:nvPr/>
      </p:nvGrpSpPr>
      <p:grpSpPr>
        <a:xfrm>
          <a:off x="0" y="0"/>
          <a:ext cx="0" cy="0"/>
          <a:chOff x="0" y="0"/>
          <a:chExt cx="0" cy="0"/>
        </a:xfrm>
      </p:grpSpPr>
      <p:sp>
        <p:nvSpPr>
          <p:cNvPr id="5" name="Right Triangle 4"/>
          <p:cNvSpPr>
            <a:spLocks noChangeAspect="1"/>
          </p:cNvSpPr>
          <p:nvPr userDrawn="1"/>
        </p:nvSpPr>
        <p:spPr>
          <a:xfrm rot="16200000">
            <a:off x="7498080" y="2164080"/>
            <a:ext cx="4023360" cy="536448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C6C6C9"/>
              </a:solidFill>
            </a:endParaRPr>
          </a:p>
        </p:txBody>
      </p:sp>
      <p:sp>
        <p:nvSpPr>
          <p:cNvPr id="2" name="Title 1"/>
          <p:cNvSpPr>
            <a:spLocks noGrp="1"/>
          </p:cNvSpPr>
          <p:nvPr>
            <p:ph type="title"/>
          </p:nvPr>
        </p:nvSpPr>
        <p:spPr>
          <a:xfrm>
            <a:off x="475488" y="232327"/>
            <a:ext cx="11277600" cy="950976"/>
          </a:xfrm>
        </p:spPr>
        <p:txBody>
          <a:bodyPr anchor="t"/>
          <a:lstStyle/>
          <a:p>
            <a:r>
              <a:rPr lang="en-US" dirty="0"/>
              <a:t>Click to edit Master title style</a:t>
            </a:r>
          </a:p>
        </p:txBody>
      </p:sp>
      <p:sp>
        <p:nvSpPr>
          <p:cNvPr id="8" name="Text Placeholder 9"/>
          <p:cNvSpPr>
            <a:spLocks noGrp="1"/>
          </p:cNvSpPr>
          <p:nvPr>
            <p:ph type="body" sz="quarter" idx="15" hasCustomPrompt="1"/>
          </p:nvPr>
        </p:nvSpPr>
        <p:spPr bwMode="gray">
          <a:xfrm>
            <a:off x="475494" y="1188722"/>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6" name="Text Placeholder 12"/>
          <p:cNvSpPr>
            <a:spLocks noGrp="1"/>
          </p:cNvSpPr>
          <p:nvPr>
            <p:ph type="body" sz="quarter" idx="16" hasCustomPrompt="1"/>
          </p:nvPr>
        </p:nvSpPr>
        <p:spPr>
          <a:xfrm>
            <a:off x="1103936" y="6293756"/>
            <a:ext cx="10241280"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01696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5488" y="232327"/>
            <a:ext cx="11277600" cy="950976"/>
          </a:xfrm>
        </p:spPr>
        <p:txBody>
          <a:bodyPr anchor="t"/>
          <a:lstStyle/>
          <a:p>
            <a:r>
              <a:rPr lang="en-US" dirty="0"/>
              <a:t>Click to edit Master title style</a:t>
            </a:r>
          </a:p>
        </p:txBody>
      </p:sp>
      <p:sp>
        <p:nvSpPr>
          <p:cNvPr id="3" name="Content Placeholder 2"/>
          <p:cNvSpPr>
            <a:spLocks noGrp="1"/>
          </p:cNvSpPr>
          <p:nvPr>
            <p:ph idx="1"/>
          </p:nvPr>
        </p:nvSpPr>
        <p:spPr>
          <a:xfrm>
            <a:off x="475488" y="1883664"/>
            <a:ext cx="112776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475494" y="1188722"/>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7" name="Text Placeholder 12"/>
          <p:cNvSpPr>
            <a:spLocks noGrp="1"/>
          </p:cNvSpPr>
          <p:nvPr>
            <p:ph type="body" sz="quarter" idx="16" hasCustomPrompt="1"/>
          </p:nvPr>
        </p:nvSpPr>
        <p:spPr>
          <a:xfrm>
            <a:off x="1103936" y="6293756"/>
            <a:ext cx="10241280"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88828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_Gray Triangle">
    <p:spTree>
      <p:nvGrpSpPr>
        <p:cNvPr id="1" name=""/>
        <p:cNvGrpSpPr/>
        <p:nvPr/>
      </p:nvGrpSpPr>
      <p:grpSpPr>
        <a:xfrm>
          <a:off x="0" y="0"/>
          <a:ext cx="0" cy="0"/>
          <a:chOff x="0" y="0"/>
          <a:chExt cx="0" cy="0"/>
        </a:xfrm>
      </p:grpSpPr>
      <p:sp>
        <p:nvSpPr>
          <p:cNvPr id="6" name="Right Triangle 5"/>
          <p:cNvSpPr>
            <a:spLocks noChangeAspect="1"/>
          </p:cNvSpPr>
          <p:nvPr userDrawn="1"/>
        </p:nvSpPr>
        <p:spPr>
          <a:xfrm rot="16200000">
            <a:off x="7498080" y="2164080"/>
            <a:ext cx="4023360" cy="536448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C6C6C9"/>
              </a:solidFill>
            </a:endParaRPr>
          </a:p>
        </p:txBody>
      </p:sp>
      <p:sp>
        <p:nvSpPr>
          <p:cNvPr id="2" name="Title 1"/>
          <p:cNvSpPr>
            <a:spLocks noGrp="1"/>
          </p:cNvSpPr>
          <p:nvPr>
            <p:ph type="title"/>
          </p:nvPr>
        </p:nvSpPr>
        <p:spPr>
          <a:xfrm>
            <a:off x="475488" y="232327"/>
            <a:ext cx="11277600" cy="950976"/>
          </a:xfrm>
        </p:spPr>
        <p:txBody>
          <a:bodyPr anchor="t"/>
          <a:lstStyle/>
          <a:p>
            <a:r>
              <a:rPr lang="en-US" dirty="0"/>
              <a:t>Click to edit Master title style</a:t>
            </a:r>
          </a:p>
        </p:txBody>
      </p:sp>
      <p:sp>
        <p:nvSpPr>
          <p:cNvPr id="3" name="Content Placeholder 2"/>
          <p:cNvSpPr>
            <a:spLocks noGrp="1"/>
          </p:cNvSpPr>
          <p:nvPr>
            <p:ph idx="1"/>
          </p:nvPr>
        </p:nvSpPr>
        <p:spPr>
          <a:xfrm>
            <a:off x="475488" y="1883664"/>
            <a:ext cx="112776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475494" y="1188722"/>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7" name="Text Placeholder 12"/>
          <p:cNvSpPr>
            <a:spLocks noGrp="1"/>
          </p:cNvSpPr>
          <p:nvPr>
            <p:ph type="body" sz="quarter" idx="16" hasCustomPrompt="1"/>
          </p:nvPr>
        </p:nvSpPr>
        <p:spPr>
          <a:xfrm>
            <a:off x="1103936" y="6293756"/>
            <a:ext cx="10241280"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538665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475488" y="228600"/>
            <a:ext cx="11277600" cy="950976"/>
          </a:xfrm>
        </p:spPr>
        <p:txBody>
          <a:bodyPr anchor="t"/>
          <a:lstStyle/>
          <a:p>
            <a:r>
              <a:rPr lang="en-US" dirty="0"/>
              <a:t>Click to edit Master title style</a:t>
            </a:r>
          </a:p>
        </p:txBody>
      </p:sp>
      <p:sp>
        <p:nvSpPr>
          <p:cNvPr id="9" name="Text Placeholder 9"/>
          <p:cNvSpPr>
            <a:spLocks noGrp="1"/>
          </p:cNvSpPr>
          <p:nvPr>
            <p:ph type="body" sz="quarter" idx="15" hasCustomPrompt="1"/>
          </p:nvPr>
        </p:nvSpPr>
        <p:spPr bwMode="gray">
          <a:xfrm>
            <a:off x="475494" y="1188722"/>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6" name="Text Placeholder 9"/>
          <p:cNvSpPr>
            <a:spLocks noGrp="1"/>
          </p:cNvSpPr>
          <p:nvPr>
            <p:ph type="body" sz="quarter" idx="30"/>
          </p:nvPr>
        </p:nvSpPr>
        <p:spPr>
          <a:xfrm>
            <a:off x="469901" y="1657349"/>
            <a:ext cx="11290299"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1"/>
          </p:nvPr>
        </p:nvSpPr>
        <p:spPr>
          <a:xfrm>
            <a:off x="469906" y="2377442"/>
            <a:ext cx="11290300" cy="374650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2"/>
          <p:cNvSpPr>
            <a:spLocks noGrp="1"/>
          </p:cNvSpPr>
          <p:nvPr>
            <p:ph type="body" sz="quarter" idx="16" hasCustomPrompt="1"/>
          </p:nvPr>
        </p:nvSpPr>
        <p:spPr>
          <a:xfrm>
            <a:off x="1103936" y="6293756"/>
            <a:ext cx="10241280"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691936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vmlDrawing" Target="../drawings/vmlDrawing2.vml"/><Relationship Id="rId2"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vmlDrawing" Target="../drawings/vmlDrawing3.vml"/><Relationship Id="rId7"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oleObject" Target="../embeddings/oleObject3.bin"/><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C9B186F-BFEA-4B49-B6BF-BB1C6B8CEB4C}"/>
              </a:ext>
            </a:extLst>
          </p:cNvPr>
          <p:cNvGraphicFramePr>
            <a:graphicFrameLocks noChangeAspect="1"/>
          </p:cNvGraphicFramePr>
          <p:nvPr userDrawn="1">
            <p:custDataLst>
              <p:tags r:id="rId20"/>
            </p:custDataLst>
            <p:extLst>
              <p:ext uri="{D42A27DB-BD31-4B8C-83A1-F6EECF244321}">
                <p14:modId xmlns:p14="http://schemas.microsoft.com/office/powerpoint/2010/main" val="2131378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87" name="think-cell Slide" r:id="rId22" imgW="395" imgH="394" progId="TCLayout.ActiveDocument.1">
                  <p:embed/>
                </p:oleObj>
              </mc:Choice>
              <mc:Fallback>
                <p:oleObj name="think-cell Slide" r:id="rId22" imgW="395" imgH="394" progId="TCLayout.ActiveDocument.1">
                  <p:embed/>
                  <p:pic>
                    <p:nvPicPr>
                      <p:cNvPr id="0" name=""/>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6D3D5BC-9464-455F-BD5E-0100A83D9177}"/>
              </a:ext>
            </a:extLst>
          </p:cNvPr>
          <p:cNvSpPr/>
          <p:nvPr userDrawn="1">
            <p:custDataLst>
              <p:tags r:id="rId21"/>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lnSpc>
                <a:spcPct val="90000"/>
              </a:lnSpc>
            </a:pPr>
            <a:endParaRPr lang="en-US" sz="3000" b="0"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0" name="Slide Number Placeholder 5"/>
          <p:cNvSpPr txBox="1">
            <a:spLocks/>
          </p:cNvSpPr>
          <p:nvPr userDrawn="1"/>
        </p:nvSpPr>
        <p:spPr bwMode="gray">
          <a:xfrm>
            <a:off x="11493500" y="6662377"/>
            <a:ext cx="584200"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900" smtClean="0">
                <a:solidFill>
                  <a:schemeClr val="tx1">
                    <a:lumMod val="75000"/>
                    <a:lumOff val="25000"/>
                  </a:schemeClr>
                </a:solidFill>
                <a:latin typeface="+mn-lt"/>
              </a:rPr>
              <a:pPr/>
              <a:t>‹#›</a:t>
            </a:fld>
            <a:endParaRPr lang="en-US" sz="900" dirty="0">
              <a:solidFill>
                <a:schemeClr val="tx1">
                  <a:lumMod val="75000"/>
                  <a:lumOff val="25000"/>
                </a:schemeClr>
              </a:solidFill>
              <a:latin typeface="+mn-lt"/>
            </a:endParaRPr>
          </a:p>
        </p:txBody>
      </p:sp>
      <p:sp>
        <p:nvSpPr>
          <p:cNvPr id="2" name="Title Placeholder 1"/>
          <p:cNvSpPr>
            <a:spLocks noGrp="1"/>
          </p:cNvSpPr>
          <p:nvPr>
            <p:ph type="title"/>
          </p:nvPr>
        </p:nvSpPr>
        <p:spPr>
          <a:xfrm>
            <a:off x="475488" y="231311"/>
            <a:ext cx="11277600" cy="950976"/>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475488" y="1883664"/>
            <a:ext cx="11277600" cy="40416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ight Triangle 6"/>
          <p:cNvSpPr>
            <a:spLocks noChangeAspect="1"/>
          </p:cNvSpPr>
          <p:nvPr userDrawn="1"/>
        </p:nvSpPr>
        <p:spPr>
          <a:xfrm rot="5400000">
            <a:off x="0" y="0"/>
            <a:ext cx="768096" cy="768096"/>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4"/>
          <a:stretch>
            <a:fillRect/>
          </a:stretch>
        </p:blipFill>
        <p:spPr>
          <a:xfrm>
            <a:off x="469900" y="6403975"/>
            <a:ext cx="330200" cy="304800"/>
          </a:xfrm>
          <a:prstGeom prst="rect">
            <a:avLst/>
          </a:prstGeom>
        </p:spPr>
      </p:pic>
    </p:spTree>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83" r:id="rId2"/>
    <p:sldLayoutId id="2147483663" r:id="rId3"/>
    <p:sldLayoutId id="2147483666" r:id="rId4"/>
    <p:sldLayoutId id="2147483654" r:id="rId5"/>
    <p:sldLayoutId id="2147483664" r:id="rId6"/>
    <p:sldLayoutId id="2147483650" r:id="rId7"/>
    <p:sldLayoutId id="2147483665" r:id="rId8"/>
    <p:sldLayoutId id="2147483655" r:id="rId9"/>
    <p:sldLayoutId id="2147483656" r:id="rId10"/>
    <p:sldLayoutId id="2147483658" r:id="rId11"/>
    <p:sldLayoutId id="2147483659" r:id="rId12"/>
    <p:sldLayoutId id="2147483657" r:id="rId13"/>
    <p:sldLayoutId id="2147483669" r:id="rId14"/>
    <p:sldLayoutId id="2147483670" r:id="rId15"/>
    <p:sldLayoutId id="2147483681" r:id="rId16"/>
    <p:sldLayoutId id="2147483682" r:id="rId17"/>
  </p:sldLayoutIdLst>
  <p:txStyles>
    <p:titleStyle>
      <a:lvl1pPr algn="l" defTabSz="914377" rtl="0" eaLnBrk="1" latinLnBrk="0" hangingPunct="1">
        <a:lnSpc>
          <a:spcPct val="90000"/>
        </a:lnSpc>
        <a:spcBef>
          <a:spcPts val="0"/>
        </a:spcBef>
        <a:buNone/>
        <a:defRPr sz="3000" b="0" kern="1200">
          <a:solidFill>
            <a:srgbClr val="337DBE"/>
          </a:solidFill>
          <a:latin typeface="+mj-lt"/>
          <a:ea typeface="+mj-ea"/>
          <a:cs typeface="+mj-cs"/>
        </a:defRPr>
      </a:lvl1pPr>
    </p:titleStyle>
    <p:bodyStyle>
      <a:lvl1pPr marL="292601" indent="-292601" algn="l" defTabSz="914377"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068ADDE-7C4C-4C29-B70F-7139BA098C8B}"/>
              </a:ext>
            </a:extLst>
          </p:cNvPr>
          <p:cNvGraphicFramePr>
            <a:graphicFrameLocks noChangeAspect="1"/>
          </p:cNvGraphicFramePr>
          <p:nvPr userDrawn="1">
            <p:custDataLst>
              <p:tags r:id="rId4"/>
            </p:custDataLst>
            <p:extLst>
              <p:ext uri="{D42A27DB-BD31-4B8C-83A1-F6EECF244321}">
                <p14:modId xmlns:p14="http://schemas.microsoft.com/office/powerpoint/2010/main" val="10189057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12"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Slide Number Placeholder 5">
            <a:extLst>
              <a:ext uri="{FF2B5EF4-FFF2-40B4-BE49-F238E27FC236}">
                <a16:creationId xmlns:a16="http://schemas.microsoft.com/office/drawing/2014/main" id="{A4333AB0-7385-034B-97F7-AD0C74B4BFFF}"/>
              </a:ext>
            </a:extLst>
          </p:cNvPr>
          <p:cNvSpPr txBox="1">
            <a:spLocks/>
          </p:cNvSpPr>
          <p:nvPr userDrawn="1"/>
        </p:nvSpPr>
        <p:spPr bwMode="gray">
          <a:xfrm>
            <a:off x="11493500" y="6662377"/>
            <a:ext cx="584200"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900" b="0" i="0" smtClean="0">
                <a:solidFill>
                  <a:schemeClr val="tx1">
                    <a:lumMod val="75000"/>
                    <a:lumOff val="25000"/>
                  </a:schemeClr>
                </a:solidFill>
                <a:latin typeface="Arial" panose="020B0604020202020204" pitchFamily="34" charset="0"/>
                <a:cs typeface="Arial" panose="020B0604020202020204" pitchFamily="34" charset="0"/>
              </a:rPr>
              <a:pPr/>
              <a:t>‹#›</a:t>
            </a:fld>
            <a:endParaRPr lang="en-US" sz="900" b="0" i="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3049902"/>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44EBD3F-E456-4F44-8847-487EB85923DC}"/>
              </a:ext>
            </a:extLst>
          </p:cNvPr>
          <p:cNvGraphicFramePr>
            <a:graphicFrameLocks noChangeAspect="1"/>
          </p:cNvGraphicFramePr>
          <p:nvPr userDrawn="1">
            <p:custDataLst>
              <p:tags r:id="rId4"/>
            </p:custDataLst>
            <p:extLst>
              <p:ext uri="{D42A27DB-BD31-4B8C-83A1-F6EECF244321}">
                <p14:modId xmlns:p14="http://schemas.microsoft.com/office/powerpoint/2010/main" val="40999944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36" name="think-cell Slide" r:id="rId6" imgW="395" imgH="394" progId="TCLayout.ActiveDocument.1">
                  <p:embed/>
                </p:oleObj>
              </mc:Choice>
              <mc:Fallback>
                <p:oleObj name="think-cell Slide" r:id="rId6" imgW="395" imgH="39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B46CE8F-F72B-4809-819C-C0E96FA1B597}"/>
              </a:ext>
            </a:extLst>
          </p:cNvPr>
          <p:cNvSpPr/>
          <p:nvPr userDrawn="1">
            <p:custDataLst>
              <p:tags r:id="rId5"/>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lnSpc>
                <a:spcPct val="90000"/>
              </a:lnSpc>
            </a:pPr>
            <a:endParaRPr lang="en-US" sz="3000" b="0"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0" name="Slide Number Placeholder 5"/>
          <p:cNvSpPr txBox="1">
            <a:spLocks/>
          </p:cNvSpPr>
          <p:nvPr userDrawn="1"/>
        </p:nvSpPr>
        <p:spPr bwMode="gray">
          <a:xfrm>
            <a:off x="11493500" y="6662377"/>
            <a:ext cx="584200"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900" smtClean="0">
                <a:solidFill>
                  <a:schemeClr val="tx1">
                    <a:lumMod val="75000"/>
                    <a:lumOff val="25000"/>
                  </a:schemeClr>
                </a:solidFill>
                <a:latin typeface="+mn-lt"/>
              </a:rPr>
              <a:pPr/>
              <a:t>‹#›</a:t>
            </a:fld>
            <a:endParaRPr lang="en-US" sz="900" dirty="0">
              <a:solidFill>
                <a:schemeClr val="tx1">
                  <a:lumMod val="75000"/>
                  <a:lumOff val="25000"/>
                </a:schemeClr>
              </a:solidFill>
              <a:latin typeface="+mn-lt"/>
            </a:endParaRPr>
          </a:p>
        </p:txBody>
      </p:sp>
      <p:sp>
        <p:nvSpPr>
          <p:cNvPr id="2" name="Title Placeholder 1"/>
          <p:cNvSpPr>
            <a:spLocks noGrp="1"/>
          </p:cNvSpPr>
          <p:nvPr>
            <p:ph type="title"/>
          </p:nvPr>
        </p:nvSpPr>
        <p:spPr>
          <a:xfrm>
            <a:off x="475488" y="310666"/>
            <a:ext cx="11277600" cy="950976"/>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475488" y="1963019"/>
            <a:ext cx="11277600" cy="40416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8"/>
          <a:stretch>
            <a:fillRect/>
          </a:stretch>
        </p:blipFill>
        <p:spPr>
          <a:xfrm>
            <a:off x="1849806" y="6390723"/>
            <a:ext cx="330200" cy="304800"/>
          </a:xfrm>
          <a:prstGeom prst="rect">
            <a:avLst/>
          </a:prstGeom>
        </p:spPr>
      </p:pic>
      <p:pic>
        <p:nvPicPr>
          <p:cNvPr id="12" name="Picture 11">
            <a:extLst>
              <a:ext uri="{FF2B5EF4-FFF2-40B4-BE49-F238E27FC236}">
                <a16:creationId xmlns:a16="http://schemas.microsoft.com/office/drawing/2014/main" id="{31B1B29C-B14F-FA47-B9BD-ECF1F637295C}"/>
              </a:ext>
            </a:extLst>
          </p:cNvPr>
          <p:cNvPicPr>
            <a:picLocks noChangeAspect="1"/>
          </p:cNvPicPr>
          <p:nvPr userDrawn="1"/>
        </p:nvPicPr>
        <p:blipFill>
          <a:blip r:embed="rId9"/>
          <a:stretch>
            <a:fillRect/>
          </a:stretch>
        </p:blipFill>
        <p:spPr>
          <a:xfrm>
            <a:off x="475488" y="6426885"/>
            <a:ext cx="1143000" cy="232475"/>
          </a:xfrm>
          <a:prstGeom prst="rect">
            <a:avLst/>
          </a:prstGeom>
        </p:spPr>
      </p:pic>
      <p:sp>
        <p:nvSpPr>
          <p:cNvPr id="11" name="Right Triangle 10">
            <a:extLst>
              <a:ext uri="{FF2B5EF4-FFF2-40B4-BE49-F238E27FC236}">
                <a16:creationId xmlns:a16="http://schemas.microsoft.com/office/drawing/2014/main" id="{CD873EF4-E6B0-2646-A569-F2854509C652}"/>
              </a:ext>
            </a:extLst>
          </p:cNvPr>
          <p:cNvSpPr>
            <a:spLocks noChangeAspect="1"/>
          </p:cNvSpPr>
          <p:nvPr userDrawn="1"/>
        </p:nvSpPr>
        <p:spPr>
          <a:xfrm rot="5400000">
            <a:off x="0" y="0"/>
            <a:ext cx="768096" cy="768096"/>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1411392"/>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914377" rtl="0" eaLnBrk="1" latinLnBrk="0" hangingPunct="1">
        <a:lnSpc>
          <a:spcPct val="90000"/>
        </a:lnSpc>
        <a:spcBef>
          <a:spcPts val="0"/>
        </a:spcBef>
        <a:buNone/>
        <a:defRPr sz="3000" b="0" kern="1200">
          <a:solidFill>
            <a:srgbClr val="337DBE"/>
          </a:solidFill>
          <a:latin typeface="+mj-lt"/>
          <a:ea typeface="+mj-ea"/>
          <a:cs typeface="+mj-cs"/>
        </a:defRPr>
      </a:lvl1pPr>
    </p:titleStyle>
    <p:bodyStyle>
      <a:lvl1pPr marL="292601" indent="-292601" algn="l" defTabSz="914377"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mesl@iii.org" TargetMode="External"/><Relationship Id="rId2" Type="http://schemas.openxmlformats.org/officeDocument/2006/relationships/image" Target="../media/image7.jpeg"/><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tags" Target="../tags/tag9.xml"/><Relationship Id="rId7" Type="http://schemas.openxmlformats.org/officeDocument/2006/relationships/image" Target="../media/image10.emf"/><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6.xml"/><Relationship Id="rId4"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11.xml"/><Relationship Id="rId7" Type="http://schemas.openxmlformats.org/officeDocument/2006/relationships/image" Target="../media/image1.emf"/><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oleObject" Target="../embeddings/oleObject5.bin"/><Relationship Id="rId11" Type="http://schemas.openxmlformats.org/officeDocument/2006/relationships/image" Target="../media/image14.png"/><Relationship Id="rId5" Type="http://schemas.openxmlformats.org/officeDocument/2006/relationships/notesSlide" Target="../notesSlides/notesSlide7.xml"/><Relationship Id="rId10" Type="http://schemas.openxmlformats.org/officeDocument/2006/relationships/image" Target="../media/image13.jpeg"/><Relationship Id="rId4" Type="http://schemas.openxmlformats.org/officeDocument/2006/relationships/slideLayout" Target="../slideLayouts/slideLayout16.xml"/><Relationship Id="rId9"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13.xml"/><Relationship Id="rId7" Type="http://schemas.openxmlformats.org/officeDocument/2006/relationships/image" Target="../media/image1.emf"/><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8.xml"/><Relationship Id="rId4" Type="http://schemas.openxmlformats.org/officeDocument/2006/relationships/slideLayout" Target="../slideLayouts/slideLayout15.xml"/><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15.xml"/><Relationship Id="rId7" Type="http://schemas.openxmlformats.org/officeDocument/2006/relationships/image" Target="../media/image1.emf"/><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9.xml"/><Relationship Id="rId4"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www.lloyds.com/"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9.xml"/><Relationship Id="rId4" Type="http://schemas.openxmlformats.org/officeDocument/2006/relationships/chart" Target="../charts/chart18.xml"/></Relationships>
</file>

<file path=ppt/slides/_rels/slide16.xml.rels><?xml version="1.0" encoding="UTF-8" standalone="yes"?>
<Relationships xmlns="http://schemas.openxmlformats.org/package/2006/relationships"><Relationship Id="rId8" Type="http://schemas.openxmlformats.org/officeDocument/2006/relationships/chart" Target="../charts/chart19.xml"/><Relationship Id="rId3" Type="http://schemas.openxmlformats.org/officeDocument/2006/relationships/tags" Target="../tags/tag17.xml"/><Relationship Id="rId7" Type="http://schemas.openxmlformats.org/officeDocument/2006/relationships/image" Target="../media/image10.emf"/><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11.xml"/><Relationship Id="rId4"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0.emf"/><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12.xml"/><Relationship Id="rId4"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7.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chart" Target="../charts/chart10.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2.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icture containing chart&#10;&#10;Description automatically generated">
            <a:extLst>
              <a:ext uri="{FF2B5EF4-FFF2-40B4-BE49-F238E27FC236}">
                <a16:creationId xmlns:a16="http://schemas.microsoft.com/office/drawing/2014/main" id="{68F9A899-42F8-3E48-87FC-BAF4024179A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7052"/>
            <a:ext cx="12192000" cy="6865051"/>
          </a:xfrm>
          <a:prstGeom prst="rect">
            <a:avLst/>
          </a:prstGeom>
        </p:spPr>
      </p:pic>
      <p:sp>
        <p:nvSpPr>
          <p:cNvPr id="25" name="Rectangle 24">
            <a:extLst>
              <a:ext uri="{FF2B5EF4-FFF2-40B4-BE49-F238E27FC236}">
                <a16:creationId xmlns:a16="http://schemas.microsoft.com/office/drawing/2014/main" id="{849A3179-784E-604A-885B-33A11495A565}"/>
              </a:ext>
            </a:extLst>
          </p:cNvPr>
          <p:cNvSpPr/>
          <p:nvPr/>
        </p:nvSpPr>
        <p:spPr>
          <a:xfrm>
            <a:off x="0" y="-2176"/>
            <a:ext cx="12192000" cy="6858000"/>
          </a:xfrm>
          <a:prstGeom prst="rect">
            <a:avLst/>
          </a:prstGeom>
          <a:solidFill>
            <a:srgbClr val="357DB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a:extLst>
              <a:ext uri="{FF2B5EF4-FFF2-40B4-BE49-F238E27FC236}">
                <a16:creationId xmlns:a16="http://schemas.microsoft.com/office/drawing/2014/main" id="{080CE7DA-E674-8F4A-A110-9BD6FDFC6A13}"/>
              </a:ext>
            </a:extLst>
          </p:cNvPr>
          <p:cNvSpPr txBox="1">
            <a:spLocks noChangeArrowheads="1"/>
          </p:cNvSpPr>
          <p:nvPr/>
        </p:nvSpPr>
        <p:spPr bwMode="gray">
          <a:xfrm>
            <a:off x="557213" y="5669911"/>
            <a:ext cx="10839450" cy="87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182880" anchor="b" anchorCtr="0">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5000"/>
              </a:spcBef>
              <a:buClr>
                <a:schemeClr val="accent1"/>
              </a:buClr>
              <a:buFont typeface="Wingdings" panose="05000000000000000000" pitchFamily="2" charset="2"/>
              <a:buNone/>
            </a:pPr>
            <a:r>
              <a:rPr lang="en-US" altLang="en-US" sz="1400" spc="50" dirty="0">
                <a:solidFill>
                  <a:srgbClr val="A6DCF7"/>
                </a:solidFill>
              </a:rPr>
              <a:t>James Lynch, FCAS MAAA, Chief Actuary</a:t>
            </a:r>
          </a:p>
          <a:p>
            <a:pPr>
              <a:lnSpc>
                <a:spcPct val="90000"/>
              </a:lnSpc>
              <a:spcBef>
                <a:spcPts val="600"/>
              </a:spcBef>
              <a:buClr>
                <a:schemeClr val="accent1"/>
              </a:buClr>
            </a:pPr>
            <a:r>
              <a:rPr lang="en-US" altLang="en-US" sz="1400" spc="50" dirty="0">
                <a:solidFill>
                  <a:srgbClr val="A6DCF7"/>
                </a:solidFill>
                <a:sym typeface="Symbol" panose="05050102010706020507" pitchFamily="18" charset="2"/>
              </a:rPr>
              <a:t>Insurance Information Institute</a:t>
            </a:r>
          </a:p>
          <a:p>
            <a:pPr>
              <a:lnSpc>
                <a:spcPct val="90000"/>
              </a:lnSpc>
              <a:buClr>
                <a:schemeClr val="accent1"/>
              </a:buClr>
            </a:pPr>
            <a:r>
              <a:rPr lang="en-US" altLang="en-US" sz="1400" spc="100" dirty="0">
                <a:solidFill>
                  <a:srgbClr val="A6DCF7"/>
                </a:solidFill>
                <a:sym typeface="Symbol" panose="05050102010706020507" pitchFamily="18" charset="2"/>
                <a:hlinkClick r:id="rId3">
                  <a:extLst>
                    <a:ext uri="{A12FA001-AC4F-418D-AE19-62706E023703}">
                      <ahyp:hlinkClr xmlns:ahyp="http://schemas.microsoft.com/office/drawing/2018/hyperlinkcolor" val="tx"/>
                    </a:ext>
                  </a:extLst>
                </a:hlinkClick>
              </a:rPr>
              <a:t>jamesl@iii.org</a:t>
            </a:r>
            <a:r>
              <a:rPr lang="en-US" altLang="en-US" sz="1400" spc="100" dirty="0">
                <a:solidFill>
                  <a:srgbClr val="A6DCF7"/>
                </a:solidFill>
                <a:sym typeface="Symbol" panose="05050102010706020507" pitchFamily="18" charset="2"/>
              </a:rPr>
              <a:t> | </a:t>
            </a:r>
            <a:r>
              <a:rPr lang="en-US" altLang="en-US" sz="1400" spc="100" dirty="0" err="1">
                <a:solidFill>
                  <a:srgbClr val="A6DCF7"/>
                </a:solidFill>
                <a:sym typeface="Symbol" panose="05050102010706020507" pitchFamily="18" charset="2"/>
              </a:rPr>
              <a:t>www.iii</a:t>
            </a:r>
            <a:r>
              <a:rPr lang="en-US" altLang="en-US" sz="1400" spc="50" dirty="0" err="1">
                <a:solidFill>
                  <a:srgbClr val="A6DCF7"/>
                </a:solidFill>
                <a:sym typeface="Symbol" panose="05050102010706020507" pitchFamily="18" charset="2"/>
              </a:rPr>
              <a:t>.org</a:t>
            </a:r>
            <a:endParaRPr lang="en-US" altLang="en-US" sz="1400" spc="50" dirty="0">
              <a:solidFill>
                <a:srgbClr val="A6DCF7"/>
              </a:solidFill>
            </a:endParaRPr>
          </a:p>
        </p:txBody>
      </p:sp>
      <p:sp>
        <p:nvSpPr>
          <p:cNvPr id="10" name="Text Placeholder 10">
            <a:extLst>
              <a:ext uri="{FF2B5EF4-FFF2-40B4-BE49-F238E27FC236}">
                <a16:creationId xmlns:a16="http://schemas.microsoft.com/office/drawing/2014/main" id="{F0C6397A-1210-6D46-BE6B-297C30FA961A}"/>
              </a:ext>
            </a:extLst>
          </p:cNvPr>
          <p:cNvSpPr txBox="1">
            <a:spLocks/>
          </p:cNvSpPr>
          <p:nvPr/>
        </p:nvSpPr>
        <p:spPr>
          <a:xfrm>
            <a:off x="557213" y="3070225"/>
            <a:ext cx="10839450" cy="1025525"/>
          </a:xfrm>
          <a:prstGeom prst="rect">
            <a:avLst/>
          </a:prstGeom>
        </p:spPr>
        <p:txBody>
          <a:bodyPr/>
          <a:lstStyle>
            <a:lvl1pPr marL="0" indent="0" algn="l" defTabSz="914400" rtl="0" eaLnBrk="1" latinLnBrk="0" hangingPunct="1">
              <a:lnSpc>
                <a:spcPct val="90000"/>
              </a:lnSpc>
              <a:spcBef>
                <a:spcPts val="1000"/>
              </a:spcBef>
              <a:buFont typeface="Arial"/>
              <a:buNone/>
              <a:defRPr sz="3200" kern="1200">
                <a:solidFill>
                  <a:srgbClr val="2F72AD"/>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bg1"/>
                </a:solidFill>
              </a:rPr>
              <a:t>COVID-19 – The Good, the Bad and the Ugly</a:t>
            </a:r>
          </a:p>
        </p:txBody>
      </p:sp>
      <p:sp>
        <p:nvSpPr>
          <p:cNvPr id="11" name="Text Placeholder 14">
            <a:extLst>
              <a:ext uri="{FF2B5EF4-FFF2-40B4-BE49-F238E27FC236}">
                <a16:creationId xmlns:a16="http://schemas.microsoft.com/office/drawing/2014/main" id="{C1491805-AF0A-FC42-9F79-AF1EED581FA2}"/>
              </a:ext>
            </a:extLst>
          </p:cNvPr>
          <p:cNvSpPr txBox="1">
            <a:spLocks/>
          </p:cNvSpPr>
          <p:nvPr/>
        </p:nvSpPr>
        <p:spPr>
          <a:xfrm>
            <a:off x="557213" y="4310116"/>
            <a:ext cx="10839450" cy="708025"/>
          </a:xfrm>
          <a:prstGeom prst="rect">
            <a:avLst/>
          </a:prstGeom>
        </p:spPr>
        <p:txBody>
          <a:bodyPr/>
          <a:lstStyle>
            <a:lvl1pPr marL="0" indent="0" algn="l" defTabSz="914400" rtl="0" eaLnBrk="1" latinLnBrk="0" hangingPunct="1">
              <a:lnSpc>
                <a:spcPct val="100000"/>
              </a:lnSpc>
              <a:spcBef>
                <a:spcPts val="0"/>
              </a:spcBef>
              <a:buFont typeface="Wingdings 3" panose="05040102010807070707" pitchFamily="18" charset="2"/>
              <a:buNone/>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solidFill>
                  <a:schemeClr val="bg1"/>
                </a:solidFill>
              </a:rPr>
              <a:t>Tuesday, November 10, 2020</a:t>
            </a:r>
          </a:p>
        </p:txBody>
      </p:sp>
      <p:pic>
        <p:nvPicPr>
          <p:cNvPr id="24" name="Picture 23">
            <a:extLst>
              <a:ext uri="{FF2B5EF4-FFF2-40B4-BE49-F238E27FC236}">
                <a16:creationId xmlns:a16="http://schemas.microsoft.com/office/drawing/2014/main" id="{733C962B-FF15-3742-84D8-52C89F8FF6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081" y="2051143"/>
            <a:ext cx="2539653" cy="756492"/>
          </a:xfrm>
          <a:prstGeom prst="rect">
            <a:avLst/>
          </a:prstGeom>
        </p:spPr>
      </p:pic>
    </p:spTree>
    <p:extLst>
      <p:ext uri="{BB962C8B-B14F-4D97-AF65-F5344CB8AC3E}">
        <p14:creationId xmlns:p14="http://schemas.microsoft.com/office/powerpoint/2010/main" val="2096047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0841F-27E7-42F0-B3AA-4F0FBC23A4E6}"/>
              </a:ext>
            </a:extLst>
          </p:cNvPr>
          <p:cNvSpPr>
            <a:spLocks noGrp="1"/>
          </p:cNvSpPr>
          <p:nvPr>
            <p:ph type="title"/>
          </p:nvPr>
        </p:nvSpPr>
        <p:spPr/>
        <p:txBody>
          <a:bodyPr/>
          <a:lstStyle/>
          <a:p>
            <a:r>
              <a:rPr lang="en-US" dirty="0"/>
              <a:t>Market challenge: A surge in business interruption media coverage</a:t>
            </a:r>
          </a:p>
        </p:txBody>
      </p:sp>
      <p:sp>
        <p:nvSpPr>
          <p:cNvPr id="34" name="Text Placeholder 33">
            <a:extLst>
              <a:ext uri="{FF2B5EF4-FFF2-40B4-BE49-F238E27FC236}">
                <a16:creationId xmlns:a16="http://schemas.microsoft.com/office/drawing/2014/main" id="{BF139AF8-0902-41E7-9521-7447ADFD1780}"/>
              </a:ext>
            </a:extLst>
          </p:cNvPr>
          <p:cNvSpPr>
            <a:spLocks noGrp="1"/>
          </p:cNvSpPr>
          <p:nvPr>
            <p:ph type="body" sz="quarter" idx="17"/>
          </p:nvPr>
        </p:nvSpPr>
        <p:spPr>
          <a:xfrm>
            <a:off x="1103936" y="6291072"/>
            <a:ext cx="10643570" cy="415019"/>
          </a:xfrm>
        </p:spPr>
        <p:txBody>
          <a:bodyPr/>
          <a:lstStyle/>
          <a:p>
            <a:r>
              <a:rPr lang="en-US" dirty="0"/>
              <a:t>Source: Meltwater.</a:t>
            </a:r>
          </a:p>
        </p:txBody>
      </p:sp>
      <p:graphicFrame>
        <p:nvGraphicFramePr>
          <p:cNvPr id="18" name="Object 17" hidden="1">
            <a:extLst>
              <a:ext uri="{FF2B5EF4-FFF2-40B4-BE49-F238E27FC236}">
                <a16:creationId xmlns:a16="http://schemas.microsoft.com/office/drawing/2014/main" id="{FF348AA7-C9AD-4E15-8A01-CA5019604238}"/>
              </a:ext>
            </a:extLst>
          </p:cNvPr>
          <p:cNvGraphicFramePr>
            <a:graphicFrameLocks noChangeAspect="1"/>
          </p:cNvGraphicFramePr>
          <p:nvPr>
            <p:custDataLst>
              <p:tags r:id="rId2"/>
            </p:custDataLst>
            <p:extLst>
              <p:ext uri="{D42A27DB-BD31-4B8C-83A1-F6EECF244321}">
                <p14:modId xmlns:p14="http://schemas.microsoft.com/office/powerpoint/2010/main" val="4206386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03" name="think-cell Slide" r:id="rId6" imgW="384" imgH="384" progId="TCLayout.ActiveDocument.1">
                  <p:embed/>
                </p:oleObj>
              </mc:Choice>
              <mc:Fallback>
                <p:oleObj name="think-cell Slide" r:id="rId6" imgW="384" imgH="384" progId="TCLayout.ActiveDocument.1">
                  <p:embed/>
                  <p:pic>
                    <p:nvPicPr>
                      <p:cNvPr id="18" name="Object 17" hidden="1">
                        <a:extLst>
                          <a:ext uri="{FF2B5EF4-FFF2-40B4-BE49-F238E27FC236}">
                            <a16:creationId xmlns:a16="http://schemas.microsoft.com/office/drawing/2014/main" id="{FF348AA7-C9AD-4E15-8A01-CA501960423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6" name="Rectangle 15" hidden="1">
            <a:extLst>
              <a:ext uri="{FF2B5EF4-FFF2-40B4-BE49-F238E27FC236}">
                <a16:creationId xmlns:a16="http://schemas.microsoft.com/office/drawing/2014/main" id="{BEC5AA4D-0E4E-4F81-9DAC-D0B2E0572D9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000" dirty="0">
              <a:latin typeface="Arial" panose="020B0604020202020204" pitchFamily="34" charset="0"/>
              <a:ea typeface="+mj-ea"/>
              <a:cs typeface="+mj-cs"/>
              <a:sym typeface="Arial" panose="020B0604020202020204" pitchFamily="34" charset="0"/>
            </a:endParaRPr>
          </a:p>
        </p:txBody>
      </p:sp>
      <p:sp>
        <p:nvSpPr>
          <p:cNvPr id="31" name="Text Placeholder 4">
            <a:extLst>
              <a:ext uri="{FF2B5EF4-FFF2-40B4-BE49-F238E27FC236}">
                <a16:creationId xmlns:a16="http://schemas.microsoft.com/office/drawing/2014/main" id="{50B1FBFE-B425-4123-8ECA-9E7A284201FA}"/>
              </a:ext>
            </a:extLst>
          </p:cNvPr>
          <p:cNvSpPr txBox="1">
            <a:spLocks/>
          </p:cNvSpPr>
          <p:nvPr/>
        </p:nvSpPr>
        <p:spPr bwMode="gray">
          <a:xfrm>
            <a:off x="449580" y="1371600"/>
            <a:ext cx="11292840" cy="640080"/>
          </a:xfrm>
          <a:prstGeom prst="snip1Rect">
            <a:avLst>
              <a:gd name="adj" fmla="val 29185"/>
            </a:avLst>
          </a:prstGeom>
          <a:solidFill>
            <a:schemeClr val="accent1"/>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marR="0" lvl="0" indent="0" algn="ctr" fontAlgn="base">
              <a:lnSpc>
                <a:spcPct val="90000"/>
              </a:lnSpc>
              <a:spcBef>
                <a:spcPts val="0"/>
              </a:spcBef>
              <a:spcAft>
                <a:spcPct val="0"/>
              </a:spcAft>
              <a:buClr>
                <a:srgbClr val="F69322"/>
              </a:buClr>
              <a:buSzPct val="90000"/>
              <a:buFontTx/>
              <a:buNone/>
              <a:tabLst/>
              <a:defRPr kumimoji="0" b="1" i="0" u="none" strike="noStrike" cap="none" spc="0" normalizeH="0" baseline="0">
                <a:ln>
                  <a:noFill/>
                </a:ln>
                <a:solidFill>
                  <a:srgbClr val="FFFFFF"/>
                </a:solidFill>
                <a:effectLst/>
                <a:uLnTx/>
                <a:uFillTx/>
                <a:latin typeface="Arial" panose="020B0604020202020204" pitchFamily="34" charset="0"/>
                <a:cs typeface="Arial" panose="020B0604020202020204" pitchFamily="34" charset="0"/>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2000" dirty="0"/>
              <a:t>Count of Stories Mentioning Business Interruption Insurance &amp; COVID-19</a:t>
            </a:r>
          </a:p>
        </p:txBody>
      </p:sp>
      <p:graphicFrame>
        <p:nvGraphicFramePr>
          <p:cNvPr id="38" name="Content Placeholder 6">
            <a:extLst>
              <a:ext uri="{FF2B5EF4-FFF2-40B4-BE49-F238E27FC236}">
                <a16:creationId xmlns:a16="http://schemas.microsoft.com/office/drawing/2014/main" id="{20293BF4-853F-479F-9421-D6F2F89FB339}"/>
              </a:ext>
            </a:extLst>
          </p:cNvPr>
          <p:cNvGraphicFramePr>
            <a:graphicFrameLocks/>
          </p:cNvGraphicFramePr>
          <p:nvPr>
            <p:extLst>
              <p:ext uri="{D42A27DB-BD31-4B8C-83A1-F6EECF244321}">
                <p14:modId xmlns:p14="http://schemas.microsoft.com/office/powerpoint/2010/main" val="3451790363"/>
              </p:ext>
            </p:extLst>
          </p:nvPr>
        </p:nvGraphicFramePr>
        <p:xfrm>
          <a:off x="663575" y="2011680"/>
          <a:ext cx="10864850" cy="37465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253897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12DA278-D9FF-4700-87D3-82A129C45321}"/>
              </a:ext>
            </a:extLst>
          </p:cNvPr>
          <p:cNvGraphicFramePr>
            <a:graphicFrameLocks noChangeAspect="1"/>
          </p:cNvGraphicFramePr>
          <p:nvPr>
            <p:custDataLst>
              <p:tags r:id="rId2"/>
            </p:custDataLst>
            <p:extLst>
              <p:ext uri="{D42A27DB-BD31-4B8C-83A1-F6EECF244321}">
                <p14:modId xmlns:p14="http://schemas.microsoft.com/office/powerpoint/2010/main" val="3659414177"/>
              </p:ex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6228"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id="{F12DA278-D9FF-4700-87D3-82A129C45321}"/>
                          </a:ext>
                        </a:extLst>
                      </p:cNvPr>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40E6B53-72EE-45F9-BBA3-EDC17AF0CD94}"/>
              </a:ext>
            </a:extLst>
          </p:cNvPr>
          <p:cNvSpPr/>
          <p:nvPr>
            <p:custDataLst>
              <p:tags r:id="rId3"/>
            </p:custDataLst>
          </p:nvPr>
        </p:nvSpPr>
        <p:spPr>
          <a:xfrm>
            <a:off x="152400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defRPr/>
            </a:pPr>
            <a:endParaRPr kumimoji="0" lang="en-US" sz="3000" u="none" strike="noStrike" kern="1200" cap="none" spc="0" normalizeH="0" noProof="0" dirty="0">
              <a:ln>
                <a:noFill/>
              </a:ln>
              <a:solidFill>
                <a:prstClr val="white"/>
              </a:solidFill>
              <a:effectLst/>
              <a:uLnTx/>
              <a:uFillTx/>
              <a:latin typeface="Arial" panose="020B0604020202020204" pitchFamily="34" charset="0"/>
              <a:ea typeface="+mj-ea"/>
              <a:cs typeface="+mj-cs"/>
              <a:sym typeface="Arial" panose="020B0604020202020204" pitchFamily="34" charset="0"/>
            </a:endParaRPr>
          </a:p>
        </p:txBody>
      </p:sp>
      <p:pic>
        <p:nvPicPr>
          <p:cNvPr id="8" name="Picture 7" descr="Graphical user interface, text, application&#10;&#10;Description automatically generated">
            <a:extLst>
              <a:ext uri="{FF2B5EF4-FFF2-40B4-BE49-F238E27FC236}">
                <a16:creationId xmlns:a16="http://schemas.microsoft.com/office/drawing/2014/main" id="{C0EC1601-9B79-4282-8AA1-987478A7A77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5158" y="1007422"/>
            <a:ext cx="4089336" cy="1941300"/>
          </a:xfrm>
          <a:prstGeom prst="rect">
            <a:avLst/>
          </a:prstGeom>
          <a:ln>
            <a:solidFill>
              <a:schemeClr val="tx1"/>
            </a:solidFill>
          </a:ln>
        </p:spPr>
      </p:pic>
      <p:sp>
        <p:nvSpPr>
          <p:cNvPr id="2" name="Title 1">
            <a:extLst>
              <a:ext uri="{FF2B5EF4-FFF2-40B4-BE49-F238E27FC236}">
                <a16:creationId xmlns:a16="http://schemas.microsoft.com/office/drawing/2014/main" id="{A1728E37-21B9-424A-A4A0-44774691ACA3}"/>
              </a:ext>
            </a:extLst>
          </p:cNvPr>
          <p:cNvSpPr>
            <a:spLocks noGrp="1"/>
          </p:cNvSpPr>
          <p:nvPr>
            <p:ph type="title"/>
          </p:nvPr>
        </p:nvSpPr>
        <p:spPr/>
        <p:txBody>
          <a:bodyPr/>
          <a:lstStyle/>
          <a:p>
            <a:r>
              <a:rPr lang="en-US" dirty="0"/>
              <a:t>Market challenge: An industry campaign </a:t>
            </a:r>
          </a:p>
        </p:txBody>
      </p:sp>
      <p:sp>
        <p:nvSpPr>
          <p:cNvPr id="13" name="Content Placeholder 12">
            <a:extLst>
              <a:ext uri="{FF2B5EF4-FFF2-40B4-BE49-F238E27FC236}">
                <a16:creationId xmlns:a16="http://schemas.microsoft.com/office/drawing/2014/main" id="{AB063429-2170-41E2-93AC-162B3E3EB7F8}"/>
              </a:ext>
            </a:extLst>
          </p:cNvPr>
          <p:cNvSpPr>
            <a:spLocks noGrp="1"/>
          </p:cNvSpPr>
          <p:nvPr>
            <p:ph idx="1"/>
          </p:nvPr>
        </p:nvSpPr>
        <p:spPr>
          <a:xfrm>
            <a:off x="6096000" y="1208314"/>
            <a:ext cx="5904216" cy="5314275"/>
          </a:xfrm>
        </p:spPr>
        <p:txBody>
          <a:bodyPr wrap="square">
            <a:spAutoFit/>
          </a:bodyPr>
          <a:lstStyle/>
          <a:p>
            <a:pPr lvl="0"/>
            <a:r>
              <a:rPr lang="en-US" sz="2000" noProof="0" dirty="0"/>
              <a:t>The Future of American Insurance &amp; Reinsurance (FAIR) campaign launched in May and has served as a source of education surrounding pivotal industry activity, including Congressional hearings,</a:t>
            </a:r>
            <a:r>
              <a:rPr lang="en-US" sz="2000" dirty="0"/>
              <a:t> White House roundtables, </a:t>
            </a:r>
            <a:r>
              <a:rPr lang="en-US" sz="2000" noProof="0" dirty="0"/>
              <a:t>state legislation, and media stories.</a:t>
            </a:r>
          </a:p>
          <a:p>
            <a:pPr lvl="0"/>
            <a:r>
              <a:rPr lang="en-US" sz="2000" noProof="0" dirty="0"/>
              <a:t>With a separate website, valuable explanatory assets, stakeholder outreach, and digital promotions, this integrated campaign provides the Triple-I with a separate platform and voice to present information in a digestible, influential manner to key audiences.</a:t>
            </a:r>
          </a:p>
          <a:p>
            <a:pPr lvl="0"/>
            <a:r>
              <a:rPr lang="en-US" sz="2000" noProof="0" dirty="0"/>
              <a:t>The campaign takes on overarching industry issues (</a:t>
            </a:r>
            <a:r>
              <a:rPr lang="en-US" sz="2000" noProof="0" dirty="0" err="1"/>
              <a:t>i.e</a:t>
            </a:r>
            <a:r>
              <a:rPr lang="en-US" sz="2000" dirty="0"/>
              <a:t>. business interruption) </a:t>
            </a:r>
            <a:r>
              <a:rPr lang="en-US" sz="2000" noProof="0" dirty="0"/>
              <a:t>and emphasizes its essential role in supporting and rebuilding communities in these uncertain times.</a:t>
            </a:r>
          </a:p>
        </p:txBody>
      </p:sp>
      <p:sp>
        <p:nvSpPr>
          <p:cNvPr id="14" name="Text Placeholder 13">
            <a:extLst>
              <a:ext uri="{FF2B5EF4-FFF2-40B4-BE49-F238E27FC236}">
                <a16:creationId xmlns:a16="http://schemas.microsoft.com/office/drawing/2014/main" id="{E5470750-160D-4AD7-BC2F-E68F1194087D}"/>
              </a:ext>
            </a:extLst>
          </p:cNvPr>
          <p:cNvSpPr>
            <a:spLocks noGrp="1"/>
          </p:cNvSpPr>
          <p:nvPr>
            <p:ph type="body" sz="quarter" idx="17"/>
          </p:nvPr>
        </p:nvSpPr>
        <p:spPr>
          <a:xfrm>
            <a:off x="1103936" y="6291072"/>
            <a:ext cx="4659866" cy="415019"/>
          </a:xfrm>
        </p:spPr>
        <p:txBody>
          <a:bodyPr/>
          <a:lstStyle/>
          <a:p>
            <a:r>
              <a:rPr lang="en-US" dirty="0"/>
              <a:t>www.fairinsure.org</a:t>
            </a:r>
          </a:p>
        </p:txBody>
      </p:sp>
      <p:pic>
        <p:nvPicPr>
          <p:cNvPr id="18" name="Picture 18">
            <a:extLst>
              <a:ext uri="{FF2B5EF4-FFF2-40B4-BE49-F238E27FC236}">
                <a16:creationId xmlns:a16="http://schemas.microsoft.com/office/drawing/2014/main" id="{4C00D5B8-9B1C-401D-A558-FD0247C2275C}"/>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42612" y="5589801"/>
            <a:ext cx="5214393" cy="6682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3" descr="Graphical user interface, application&#10;&#10;Description automatically generated">
            <a:extLst>
              <a:ext uri="{FF2B5EF4-FFF2-40B4-BE49-F238E27FC236}">
                <a16:creationId xmlns:a16="http://schemas.microsoft.com/office/drawing/2014/main" id="{97B5C12B-4268-4280-AD48-ACC3D2F730B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694840" y="1887418"/>
            <a:ext cx="3962165" cy="2073533"/>
          </a:xfrm>
          <a:prstGeom prst="rect">
            <a:avLst/>
          </a:prstGeom>
          <a:ln>
            <a:solidFill>
              <a:schemeClr val="tx1"/>
            </a:solidFill>
          </a:ln>
        </p:spPr>
      </p:pic>
      <p:pic>
        <p:nvPicPr>
          <p:cNvPr id="11" name="Picture 10" descr="A picture containing standing, man, front, walking&#10;&#10;Description automatically generated">
            <a:extLst>
              <a:ext uri="{FF2B5EF4-FFF2-40B4-BE49-F238E27FC236}">
                <a16:creationId xmlns:a16="http://schemas.microsoft.com/office/drawing/2014/main" id="{2CD67A51-7A32-4A6E-A6C1-4774F87B2EB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66207" y="3130470"/>
            <a:ext cx="3901439" cy="2073533"/>
          </a:xfrm>
          <a:prstGeom prst="rect">
            <a:avLst/>
          </a:prstGeom>
          <a:ln>
            <a:solidFill>
              <a:schemeClr val="tx1"/>
            </a:solidFill>
          </a:ln>
        </p:spPr>
      </p:pic>
    </p:spTree>
    <p:extLst>
      <p:ext uri="{BB962C8B-B14F-4D97-AF65-F5344CB8AC3E}">
        <p14:creationId xmlns:p14="http://schemas.microsoft.com/office/powerpoint/2010/main" val="352096552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24CB326-B23E-49A1-87A9-99034FEB77BB}"/>
              </a:ext>
            </a:extLst>
          </p:cNvPr>
          <p:cNvGraphicFramePr>
            <a:graphicFrameLocks noChangeAspect="1"/>
          </p:cNvGraphicFramePr>
          <p:nvPr>
            <p:custDataLst>
              <p:tags r:id="rId2"/>
            </p:custDataLst>
            <p:extLst>
              <p:ext uri="{D42A27DB-BD31-4B8C-83A1-F6EECF244321}">
                <p14:modId xmlns:p14="http://schemas.microsoft.com/office/powerpoint/2010/main" val="27888677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53" name="think-cell Slide" r:id="rId6" imgW="395" imgH="394" progId="TCLayout.ActiveDocument.1">
                  <p:embed/>
                </p:oleObj>
              </mc:Choice>
              <mc:Fallback>
                <p:oleObj name="think-cell Slide" r:id="rId6" imgW="395" imgH="39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4056F-1AEC-4147-9525-D5D8C3CE3E1B}"/>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pPr>
            <a:endParaRPr lang="en-US" sz="300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Title 3">
            <a:extLst>
              <a:ext uri="{FF2B5EF4-FFF2-40B4-BE49-F238E27FC236}">
                <a16:creationId xmlns:a16="http://schemas.microsoft.com/office/drawing/2014/main" id="{FDA0590F-2698-3747-A827-1DAE4A1C5398}"/>
              </a:ext>
            </a:extLst>
          </p:cNvPr>
          <p:cNvSpPr>
            <a:spLocks noGrp="1"/>
          </p:cNvSpPr>
          <p:nvPr>
            <p:ph type="title"/>
          </p:nvPr>
        </p:nvSpPr>
        <p:spPr/>
        <p:txBody>
          <a:bodyPr/>
          <a:lstStyle/>
          <a:p>
            <a:r>
              <a:rPr lang="en-US" dirty="0"/>
              <a:t>Communications: Global pandemics are uninsurable </a:t>
            </a:r>
          </a:p>
        </p:txBody>
      </p:sp>
      <p:sp>
        <p:nvSpPr>
          <p:cNvPr id="9" name="Text Placeholder 4">
            <a:extLst>
              <a:ext uri="{FF2B5EF4-FFF2-40B4-BE49-F238E27FC236}">
                <a16:creationId xmlns:a16="http://schemas.microsoft.com/office/drawing/2014/main" id="{28AC6425-6CCF-4E8C-A1C5-3A22F2D0B172}"/>
              </a:ext>
            </a:extLst>
          </p:cNvPr>
          <p:cNvSpPr txBox="1">
            <a:spLocks/>
          </p:cNvSpPr>
          <p:nvPr/>
        </p:nvSpPr>
        <p:spPr bwMode="gray">
          <a:xfrm>
            <a:off x="474017" y="995226"/>
            <a:ext cx="11176875" cy="614349"/>
          </a:xfrm>
          <a:prstGeom prst="snip1Rect">
            <a:avLst>
              <a:gd name="adj" fmla="val 29185"/>
            </a:avLst>
          </a:prstGeom>
          <a:solidFill>
            <a:schemeClr val="accent1"/>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rtl="0" eaLnBrk="1" fontAlgn="base" latinLnBrk="0" hangingPunct="1">
              <a:lnSpc>
                <a:spcPct val="90000"/>
              </a:lnSpc>
              <a:spcBef>
                <a:spcPts val="0"/>
              </a:spcBef>
              <a:spcAft>
                <a:spcPct val="0"/>
              </a:spcAft>
              <a:buClr>
                <a:srgbClr val="F69322"/>
              </a:buClr>
              <a:buSzPct val="90000"/>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Economic Impact of 9/11</a:t>
            </a:r>
          </a:p>
        </p:txBody>
      </p:sp>
      <p:grpSp>
        <p:nvGrpSpPr>
          <p:cNvPr id="10" name="Group 9">
            <a:extLst>
              <a:ext uri="{FF2B5EF4-FFF2-40B4-BE49-F238E27FC236}">
                <a16:creationId xmlns:a16="http://schemas.microsoft.com/office/drawing/2014/main" id="{17DA9B2F-04F2-4399-B46D-C0F14E5C969E}"/>
              </a:ext>
            </a:extLst>
          </p:cNvPr>
          <p:cNvGrpSpPr/>
          <p:nvPr/>
        </p:nvGrpSpPr>
        <p:grpSpPr bwMode="gray">
          <a:xfrm>
            <a:off x="855559" y="1769986"/>
            <a:ext cx="9197762" cy="4264116"/>
            <a:chOff x="855559" y="2028400"/>
            <a:chExt cx="9197762" cy="4264116"/>
          </a:xfrm>
        </p:grpSpPr>
        <p:grpSp>
          <p:nvGrpSpPr>
            <p:cNvPr id="12" name="Group 49">
              <a:extLst>
                <a:ext uri="{FF2B5EF4-FFF2-40B4-BE49-F238E27FC236}">
                  <a16:creationId xmlns:a16="http://schemas.microsoft.com/office/drawing/2014/main" id="{481D3E2C-E08F-4EA4-9113-6094CE028113}"/>
                </a:ext>
              </a:extLst>
            </p:cNvPr>
            <p:cNvGrpSpPr>
              <a:grpSpLocks/>
            </p:cNvGrpSpPr>
            <p:nvPr/>
          </p:nvGrpSpPr>
          <p:grpSpPr bwMode="gray">
            <a:xfrm>
              <a:off x="1189644" y="4457456"/>
              <a:ext cx="1071453" cy="722647"/>
              <a:chOff x="4817" y="3316"/>
              <a:chExt cx="1149" cy="776"/>
            </a:xfrm>
            <a:solidFill>
              <a:schemeClr val="accent1">
                <a:lumMod val="20000"/>
                <a:lumOff val="80000"/>
              </a:schemeClr>
            </a:solidFill>
          </p:grpSpPr>
          <p:sp>
            <p:nvSpPr>
              <p:cNvPr id="78" name="Freeform 50">
                <a:extLst>
                  <a:ext uri="{FF2B5EF4-FFF2-40B4-BE49-F238E27FC236}">
                    <a16:creationId xmlns:a16="http://schemas.microsoft.com/office/drawing/2014/main" id="{E92178C8-8870-45C1-A1A9-1B57D6339F2D}"/>
                  </a:ext>
                </a:extLst>
              </p:cNvPr>
              <p:cNvSpPr>
                <a:spLocks/>
              </p:cNvSpPr>
              <p:nvPr/>
            </p:nvSpPr>
            <p:spPr bwMode="gray">
              <a:xfrm>
                <a:off x="5680" y="3787"/>
                <a:ext cx="286" cy="305"/>
              </a:xfrm>
              <a:custGeom>
                <a:avLst/>
                <a:gdLst>
                  <a:gd name="T0" fmla="*/ 92 w 856"/>
                  <a:gd name="T1" fmla="*/ 297 h 914"/>
                  <a:gd name="T2" fmla="*/ 113 w 856"/>
                  <a:gd name="T3" fmla="*/ 290 h 914"/>
                  <a:gd name="T4" fmla="*/ 111 w 856"/>
                  <a:gd name="T5" fmla="*/ 278 h 914"/>
                  <a:gd name="T6" fmla="*/ 144 w 856"/>
                  <a:gd name="T7" fmla="*/ 259 h 914"/>
                  <a:gd name="T8" fmla="*/ 172 w 856"/>
                  <a:gd name="T9" fmla="*/ 223 h 914"/>
                  <a:gd name="T10" fmla="*/ 190 w 856"/>
                  <a:gd name="T11" fmla="*/ 240 h 914"/>
                  <a:gd name="T12" fmla="*/ 227 w 856"/>
                  <a:gd name="T13" fmla="*/ 220 h 914"/>
                  <a:gd name="T14" fmla="*/ 246 w 856"/>
                  <a:gd name="T15" fmla="*/ 208 h 914"/>
                  <a:gd name="T16" fmla="*/ 255 w 856"/>
                  <a:gd name="T17" fmla="*/ 190 h 914"/>
                  <a:gd name="T18" fmla="*/ 282 w 856"/>
                  <a:gd name="T19" fmla="*/ 174 h 914"/>
                  <a:gd name="T20" fmla="*/ 286 w 856"/>
                  <a:gd name="T21" fmla="*/ 158 h 914"/>
                  <a:gd name="T22" fmla="*/ 258 w 856"/>
                  <a:gd name="T23" fmla="*/ 150 h 914"/>
                  <a:gd name="T24" fmla="*/ 246 w 856"/>
                  <a:gd name="T25" fmla="*/ 109 h 914"/>
                  <a:gd name="T26" fmla="*/ 219 w 856"/>
                  <a:gd name="T27" fmla="*/ 115 h 914"/>
                  <a:gd name="T28" fmla="*/ 219 w 856"/>
                  <a:gd name="T29" fmla="*/ 89 h 914"/>
                  <a:gd name="T30" fmla="*/ 205 w 856"/>
                  <a:gd name="T31" fmla="*/ 74 h 914"/>
                  <a:gd name="T32" fmla="*/ 163 w 856"/>
                  <a:gd name="T33" fmla="*/ 47 h 914"/>
                  <a:gd name="T34" fmla="*/ 131 w 856"/>
                  <a:gd name="T35" fmla="*/ 43 h 914"/>
                  <a:gd name="T36" fmla="*/ 116 w 856"/>
                  <a:gd name="T37" fmla="*/ 27 h 914"/>
                  <a:gd name="T38" fmla="*/ 49 w 856"/>
                  <a:gd name="T39" fmla="*/ 0 h 914"/>
                  <a:gd name="T40" fmla="*/ 40 w 856"/>
                  <a:gd name="T41" fmla="*/ 8 h 914"/>
                  <a:gd name="T42" fmla="*/ 40 w 856"/>
                  <a:gd name="T43" fmla="*/ 31 h 914"/>
                  <a:gd name="T44" fmla="*/ 52 w 856"/>
                  <a:gd name="T45" fmla="*/ 38 h 914"/>
                  <a:gd name="T46" fmla="*/ 52 w 856"/>
                  <a:gd name="T47" fmla="*/ 62 h 914"/>
                  <a:gd name="T48" fmla="*/ 42 w 856"/>
                  <a:gd name="T49" fmla="*/ 77 h 914"/>
                  <a:gd name="T50" fmla="*/ 33 w 856"/>
                  <a:gd name="T51" fmla="*/ 89 h 914"/>
                  <a:gd name="T52" fmla="*/ 16 w 856"/>
                  <a:gd name="T53" fmla="*/ 93 h 914"/>
                  <a:gd name="T54" fmla="*/ 0 w 856"/>
                  <a:gd name="T55" fmla="*/ 123 h 914"/>
                  <a:gd name="T56" fmla="*/ 36 w 856"/>
                  <a:gd name="T57" fmla="*/ 201 h 914"/>
                  <a:gd name="T58" fmla="*/ 36 w 856"/>
                  <a:gd name="T59" fmla="*/ 251 h 914"/>
                  <a:gd name="T60" fmla="*/ 30 w 856"/>
                  <a:gd name="T61" fmla="*/ 266 h 914"/>
                  <a:gd name="T62" fmla="*/ 36 w 856"/>
                  <a:gd name="T63" fmla="*/ 286 h 914"/>
                  <a:gd name="T64" fmla="*/ 79 w 856"/>
                  <a:gd name="T65" fmla="*/ 305 h 914"/>
                  <a:gd name="T66" fmla="*/ 92 w 856"/>
                  <a:gd name="T67" fmla="*/ 297 h 914"/>
                  <a:gd name="T68" fmla="*/ 92 w 856"/>
                  <a:gd name="T69" fmla="*/ 297 h 9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6" h="914">
                    <a:moveTo>
                      <a:pt x="275" y="890"/>
                    </a:moveTo>
                    <a:lnTo>
                      <a:pt x="339" y="869"/>
                    </a:lnTo>
                    <a:lnTo>
                      <a:pt x="331" y="834"/>
                    </a:lnTo>
                    <a:lnTo>
                      <a:pt x="431" y="776"/>
                    </a:lnTo>
                    <a:lnTo>
                      <a:pt x="514" y="669"/>
                    </a:lnTo>
                    <a:lnTo>
                      <a:pt x="570" y="718"/>
                    </a:lnTo>
                    <a:lnTo>
                      <a:pt x="679" y="659"/>
                    </a:lnTo>
                    <a:lnTo>
                      <a:pt x="735" y="624"/>
                    </a:lnTo>
                    <a:lnTo>
                      <a:pt x="763" y="568"/>
                    </a:lnTo>
                    <a:lnTo>
                      <a:pt x="845" y="520"/>
                    </a:lnTo>
                    <a:lnTo>
                      <a:pt x="856" y="474"/>
                    </a:lnTo>
                    <a:lnTo>
                      <a:pt x="772" y="451"/>
                    </a:lnTo>
                    <a:lnTo>
                      <a:pt x="735" y="326"/>
                    </a:lnTo>
                    <a:lnTo>
                      <a:pt x="654" y="345"/>
                    </a:lnTo>
                    <a:lnTo>
                      <a:pt x="654" y="266"/>
                    </a:lnTo>
                    <a:lnTo>
                      <a:pt x="615" y="221"/>
                    </a:lnTo>
                    <a:lnTo>
                      <a:pt x="487" y="140"/>
                    </a:lnTo>
                    <a:lnTo>
                      <a:pt x="393" y="128"/>
                    </a:lnTo>
                    <a:lnTo>
                      <a:pt x="348" y="82"/>
                    </a:lnTo>
                    <a:lnTo>
                      <a:pt x="146" y="0"/>
                    </a:lnTo>
                    <a:lnTo>
                      <a:pt x="119" y="24"/>
                    </a:lnTo>
                    <a:lnTo>
                      <a:pt x="119" y="93"/>
                    </a:lnTo>
                    <a:lnTo>
                      <a:pt x="156" y="114"/>
                    </a:lnTo>
                    <a:lnTo>
                      <a:pt x="156" y="187"/>
                    </a:lnTo>
                    <a:lnTo>
                      <a:pt x="127" y="232"/>
                    </a:lnTo>
                    <a:lnTo>
                      <a:pt x="99" y="266"/>
                    </a:lnTo>
                    <a:lnTo>
                      <a:pt x="47" y="279"/>
                    </a:lnTo>
                    <a:lnTo>
                      <a:pt x="0" y="368"/>
                    </a:lnTo>
                    <a:lnTo>
                      <a:pt x="109" y="602"/>
                    </a:lnTo>
                    <a:lnTo>
                      <a:pt x="109" y="752"/>
                    </a:lnTo>
                    <a:lnTo>
                      <a:pt x="89" y="796"/>
                    </a:lnTo>
                    <a:lnTo>
                      <a:pt x="109" y="856"/>
                    </a:lnTo>
                    <a:lnTo>
                      <a:pt x="237" y="914"/>
                    </a:lnTo>
                    <a:lnTo>
                      <a:pt x="275" y="89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9" name="Freeform 51">
                <a:extLst>
                  <a:ext uri="{FF2B5EF4-FFF2-40B4-BE49-F238E27FC236}">
                    <a16:creationId xmlns:a16="http://schemas.microsoft.com/office/drawing/2014/main" id="{8AA07CF0-8FF0-4E2E-8D1A-329488A52E8E}"/>
                  </a:ext>
                </a:extLst>
              </p:cNvPr>
              <p:cNvSpPr>
                <a:spLocks/>
              </p:cNvSpPr>
              <p:nvPr/>
            </p:nvSpPr>
            <p:spPr bwMode="gray">
              <a:xfrm>
                <a:off x="5523" y="3590"/>
                <a:ext cx="169" cy="108"/>
              </a:xfrm>
              <a:custGeom>
                <a:avLst/>
                <a:gdLst>
                  <a:gd name="T0" fmla="*/ 169 w 506"/>
                  <a:gd name="T1" fmla="*/ 73 h 324"/>
                  <a:gd name="T2" fmla="*/ 169 w 506"/>
                  <a:gd name="T3" fmla="*/ 51 h 324"/>
                  <a:gd name="T4" fmla="*/ 139 w 506"/>
                  <a:gd name="T5" fmla="*/ 43 h 324"/>
                  <a:gd name="T6" fmla="*/ 133 w 506"/>
                  <a:gd name="T7" fmla="*/ 27 h 324"/>
                  <a:gd name="T8" fmla="*/ 120 w 506"/>
                  <a:gd name="T9" fmla="*/ 27 h 324"/>
                  <a:gd name="T10" fmla="*/ 108 w 506"/>
                  <a:gd name="T11" fmla="*/ 9 h 324"/>
                  <a:gd name="T12" fmla="*/ 74 w 506"/>
                  <a:gd name="T13" fmla="*/ 9 h 324"/>
                  <a:gd name="T14" fmla="*/ 50 w 506"/>
                  <a:gd name="T15" fmla="*/ 27 h 324"/>
                  <a:gd name="T16" fmla="*/ 31 w 506"/>
                  <a:gd name="T17" fmla="*/ 0 h 324"/>
                  <a:gd name="T18" fmla="*/ 16 w 506"/>
                  <a:gd name="T19" fmla="*/ 0 h 324"/>
                  <a:gd name="T20" fmla="*/ 0 w 506"/>
                  <a:gd name="T21" fmla="*/ 16 h 324"/>
                  <a:gd name="T22" fmla="*/ 10 w 506"/>
                  <a:gd name="T23" fmla="*/ 43 h 324"/>
                  <a:gd name="T24" fmla="*/ 37 w 506"/>
                  <a:gd name="T25" fmla="*/ 59 h 324"/>
                  <a:gd name="T26" fmla="*/ 58 w 506"/>
                  <a:gd name="T27" fmla="*/ 81 h 324"/>
                  <a:gd name="T28" fmla="*/ 53 w 506"/>
                  <a:gd name="T29" fmla="*/ 93 h 324"/>
                  <a:gd name="T30" fmla="*/ 90 w 506"/>
                  <a:gd name="T31" fmla="*/ 108 h 324"/>
                  <a:gd name="T32" fmla="*/ 117 w 506"/>
                  <a:gd name="T33" fmla="*/ 89 h 324"/>
                  <a:gd name="T34" fmla="*/ 149 w 506"/>
                  <a:gd name="T35" fmla="*/ 89 h 324"/>
                  <a:gd name="T36" fmla="*/ 169 w 506"/>
                  <a:gd name="T37" fmla="*/ 73 h 324"/>
                  <a:gd name="T38" fmla="*/ 169 w 506"/>
                  <a:gd name="T39" fmla="*/ 73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06" h="324">
                    <a:moveTo>
                      <a:pt x="506" y="219"/>
                    </a:moveTo>
                    <a:lnTo>
                      <a:pt x="506" y="152"/>
                    </a:lnTo>
                    <a:lnTo>
                      <a:pt x="415" y="128"/>
                    </a:lnTo>
                    <a:lnTo>
                      <a:pt x="398" y="80"/>
                    </a:lnTo>
                    <a:lnTo>
                      <a:pt x="359" y="80"/>
                    </a:lnTo>
                    <a:lnTo>
                      <a:pt x="323" y="27"/>
                    </a:lnTo>
                    <a:lnTo>
                      <a:pt x="222" y="27"/>
                    </a:lnTo>
                    <a:lnTo>
                      <a:pt x="150" y="80"/>
                    </a:lnTo>
                    <a:lnTo>
                      <a:pt x="94" y="0"/>
                    </a:lnTo>
                    <a:lnTo>
                      <a:pt x="48" y="0"/>
                    </a:lnTo>
                    <a:lnTo>
                      <a:pt x="0" y="48"/>
                    </a:lnTo>
                    <a:lnTo>
                      <a:pt x="30" y="128"/>
                    </a:lnTo>
                    <a:lnTo>
                      <a:pt x="111" y="176"/>
                    </a:lnTo>
                    <a:lnTo>
                      <a:pt x="174" y="244"/>
                    </a:lnTo>
                    <a:lnTo>
                      <a:pt x="158" y="280"/>
                    </a:lnTo>
                    <a:lnTo>
                      <a:pt x="270" y="324"/>
                    </a:lnTo>
                    <a:lnTo>
                      <a:pt x="350" y="268"/>
                    </a:lnTo>
                    <a:lnTo>
                      <a:pt x="445" y="268"/>
                    </a:lnTo>
                    <a:lnTo>
                      <a:pt x="506" y="219"/>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0" name="Freeform 52">
                <a:extLst>
                  <a:ext uri="{FF2B5EF4-FFF2-40B4-BE49-F238E27FC236}">
                    <a16:creationId xmlns:a16="http://schemas.microsoft.com/office/drawing/2014/main" id="{109F2D5D-F569-48F5-AC26-F2AD3AD85C1A}"/>
                  </a:ext>
                </a:extLst>
              </p:cNvPr>
              <p:cNvSpPr>
                <a:spLocks/>
              </p:cNvSpPr>
              <p:nvPr/>
            </p:nvSpPr>
            <p:spPr bwMode="gray">
              <a:xfrm>
                <a:off x="5529" y="3675"/>
                <a:ext cx="37" cy="39"/>
              </a:xfrm>
              <a:custGeom>
                <a:avLst/>
                <a:gdLst>
                  <a:gd name="T0" fmla="*/ 37 w 110"/>
                  <a:gd name="T1" fmla="*/ 36 h 115"/>
                  <a:gd name="T2" fmla="*/ 31 w 110"/>
                  <a:gd name="T3" fmla="*/ 0 h 115"/>
                  <a:gd name="T4" fmla="*/ 0 w 110"/>
                  <a:gd name="T5" fmla="*/ 31 h 115"/>
                  <a:gd name="T6" fmla="*/ 4 w 110"/>
                  <a:gd name="T7" fmla="*/ 39 h 115"/>
                  <a:gd name="T8" fmla="*/ 37 w 110"/>
                  <a:gd name="T9" fmla="*/ 36 h 115"/>
                  <a:gd name="T10" fmla="*/ 37 w 110"/>
                  <a:gd name="T11" fmla="*/ 36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 h="115">
                    <a:moveTo>
                      <a:pt x="110" y="107"/>
                    </a:moveTo>
                    <a:lnTo>
                      <a:pt x="92" y="0"/>
                    </a:lnTo>
                    <a:lnTo>
                      <a:pt x="0" y="91"/>
                    </a:lnTo>
                    <a:lnTo>
                      <a:pt x="11" y="115"/>
                    </a:lnTo>
                    <a:lnTo>
                      <a:pt x="110" y="107"/>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1" name="Freeform 53">
                <a:extLst>
                  <a:ext uri="{FF2B5EF4-FFF2-40B4-BE49-F238E27FC236}">
                    <a16:creationId xmlns:a16="http://schemas.microsoft.com/office/drawing/2014/main" id="{2AC56569-1AAE-4590-895D-7B0D8D724C50}"/>
                  </a:ext>
                </a:extLst>
              </p:cNvPr>
              <p:cNvSpPr>
                <a:spLocks/>
              </p:cNvSpPr>
              <p:nvPr/>
            </p:nvSpPr>
            <p:spPr bwMode="gray">
              <a:xfrm>
                <a:off x="5441" y="3606"/>
                <a:ext cx="58" cy="54"/>
              </a:xfrm>
              <a:custGeom>
                <a:avLst/>
                <a:gdLst>
                  <a:gd name="T0" fmla="*/ 52 w 173"/>
                  <a:gd name="T1" fmla="*/ 54 h 161"/>
                  <a:gd name="T2" fmla="*/ 58 w 173"/>
                  <a:gd name="T3" fmla="*/ 35 h 161"/>
                  <a:gd name="T4" fmla="*/ 39 w 173"/>
                  <a:gd name="T5" fmla="*/ 16 h 161"/>
                  <a:gd name="T6" fmla="*/ 37 w 173"/>
                  <a:gd name="T7" fmla="*/ 0 h 161"/>
                  <a:gd name="T8" fmla="*/ 0 w 173"/>
                  <a:gd name="T9" fmla="*/ 0 h 161"/>
                  <a:gd name="T10" fmla="*/ 0 w 173"/>
                  <a:gd name="T11" fmla="*/ 19 h 161"/>
                  <a:gd name="T12" fmla="*/ 18 w 173"/>
                  <a:gd name="T13" fmla="*/ 35 h 161"/>
                  <a:gd name="T14" fmla="*/ 52 w 173"/>
                  <a:gd name="T15" fmla="*/ 54 h 161"/>
                  <a:gd name="T16" fmla="*/ 52 w 173"/>
                  <a:gd name="T17" fmla="*/ 54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61">
                    <a:moveTo>
                      <a:pt x="155" y="161"/>
                    </a:moveTo>
                    <a:lnTo>
                      <a:pt x="173" y="104"/>
                    </a:lnTo>
                    <a:lnTo>
                      <a:pt x="116" y="47"/>
                    </a:lnTo>
                    <a:lnTo>
                      <a:pt x="110" y="0"/>
                    </a:lnTo>
                    <a:lnTo>
                      <a:pt x="0" y="0"/>
                    </a:lnTo>
                    <a:lnTo>
                      <a:pt x="0" y="56"/>
                    </a:lnTo>
                    <a:lnTo>
                      <a:pt x="54" y="104"/>
                    </a:lnTo>
                    <a:lnTo>
                      <a:pt x="155" y="161"/>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2" name="Freeform 54">
                <a:extLst>
                  <a:ext uri="{FF2B5EF4-FFF2-40B4-BE49-F238E27FC236}">
                    <a16:creationId xmlns:a16="http://schemas.microsoft.com/office/drawing/2014/main" id="{2B9E55F7-9B47-403D-B813-E1060E580254}"/>
                  </a:ext>
                </a:extLst>
              </p:cNvPr>
              <p:cNvSpPr>
                <a:spLocks/>
              </p:cNvSpPr>
              <p:nvPr/>
            </p:nvSpPr>
            <p:spPr bwMode="gray">
              <a:xfrm>
                <a:off x="5385" y="3537"/>
                <a:ext cx="135" cy="46"/>
              </a:xfrm>
              <a:custGeom>
                <a:avLst/>
                <a:gdLst>
                  <a:gd name="T0" fmla="*/ 135 w 407"/>
                  <a:gd name="T1" fmla="*/ 19 h 139"/>
                  <a:gd name="T2" fmla="*/ 122 w 407"/>
                  <a:gd name="T3" fmla="*/ 7 h 139"/>
                  <a:gd name="T4" fmla="*/ 89 w 407"/>
                  <a:gd name="T5" fmla="*/ 19 h 139"/>
                  <a:gd name="T6" fmla="*/ 10 w 407"/>
                  <a:gd name="T7" fmla="*/ 0 h 139"/>
                  <a:gd name="T8" fmla="*/ 0 w 407"/>
                  <a:gd name="T9" fmla="*/ 23 h 139"/>
                  <a:gd name="T10" fmla="*/ 0 w 407"/>
                  <a:gd name="T11" fmla="*/ 34 h 139"/>
                  <a:gd name="T12" fmla="*/ 37 w 407"/>
                  <a:gd name="T13" fmla="*/ 38 h 139"/>
                  <a:gd name="T14" fmla="*/ 56 w 407"/>
                  <a:gd name="T15" fmla="*/ 29 h 139"/>
                  <a:gd name="T16" fmla="*/ 74 w 407"/>
                  <a:gd name="T17" fmla="*/ 46 h 139"/>
                  <a:gd name="T18" fmla="*/ 104 w 407"/>
                  <a:gd name="T19" fmla="*/ 46 h 139"/>
                  <a:gd name="T20" fmla="*/ 122 w 407"/>
                  <a:gd name="T21" fmla="*/ 34 h 139"/>
                  <a:gd name="T22" fmla="*/ 135 w 407"/>
                  <a:gd name="T23" fmla="*/ 19 h 139"/>
                  <a:gd name="T24" fmla="*/ 135 w 407"/>
                  <a:gd name="T25" fmla="*/ 19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7" h="139">
                    <a:moveTo>
                      <a:pt x="407" y="57"/>
                    </a:moveTo>
                    <a:lnTo>
                      <a:pt x="369" y="22"/>
                    </a:lnTo>
                    <a:lnTo>
                      <a:pt x="269" y="57"/>
                    </a:lnTo>
                    <a:lnTo>
                      <a:pt x="29" y="0"/>
                    </a:lnTo>
                    <a:lnTo>
                      <a:pt x="0" y="70"/>
                    </a:lnTo>
                    <a:lnTo>
                      <a:pt x="0" y="104"/>
                    </a:lnTo>
                    <a:lnTo>
                      <a:pt x="113" y="115"/>
                    </a:lnTo>
                    <a:lnTo>
                      <a:pt x="169" y="87"/>
                    </a:lnTo>
                    <a:lnTo>
                      <a:pt x="223" y="139"/>
                    </a:lnTo>
                    <a:lnTo>
                      <a:pt x="314" y="139"/>
                    </a:lnTo>
                    <a:lnTo>
                      <a:pt x="369" y="104"/>
                    </a:lnTo>
                    <a:lnTo>
                      <a:pt x="407" y="57"/>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3" name="Freeform 55">
                <a:extLst>
                  <a:ext uri="{FF2B5EF4-FFF2-40B4-BE49-F238E27FC236}">
                    <a16:creationId xmlns:a16="http://schemas.microsoft.com/office/drawing/2014/main" id="{9CE54BCC-41FE-45CD-923C-0CCEA773BD88}"/>
                  </a:ext>
                </a:extLst>
              </p:cNvPr>
              <p:cNvSpPr>
                <a:spLocks/>
              </p:cNvSpPr>
              <p:nvPr/>
            </p:nvSpPr>
            <p:spPr bwMode="gray">
              <a:xfrm>
                <a:off x="5161" y="3429"/>
                <a:ext cx="144" cy="108"/>
              </a:xfrm>
              <a:custGeom>
                <a:avLst/>
                <a:gdLst>
                  <a:gd name="T0" fmla="*/ 141 w 433"/>
                  <a:gd name="T1" fmla="*/ 96 h 323"/>
                  <a:gd name="T2" fmla="*/ 144 w 433"/>
                  <a:gd name="T3" fmla="*/ 84 h 323"/>
                  <a:gd name="T4" fmla="*/ 129 w 433"/>
                  <a:gd name="T5" fmla="*/ 81 h 323"/>
                  <a:gd name="T6" fmla="*/ 129 w 433"/>
                  <a:gd name="T7" fmla="*/ 54 h 323"/>
                  <a:gd name="T8" fmla="*/ 113 w 433"/>
                  <a:gd name="T9" fmla="*/ 65 h 323"/>
                  <a:gd name="T10" fmla="*/ 98 w 433"/>
                  <a:gd name="T11" fmla="*/ 38 h 323"/>
                  <a:gd name="T12" fmla="*/ 110 w 433"/>
                  <a:gd name="T13" fmla="*/ 38 h 323"/>
                  <a:gd name="T14" fmla="*/ 80 w 433"/>
                  <a:gd name="T15" fmla="*/ 0 h 323"/>
                  <a:gd name="T16" fmla="*/ 61 w 433"/>
                  <a:gd name="T17" fmla="*/ 0 h 323"/>
                  <a:gd name="T18" fmla="*/ 43 w 433"/>
                  <a:gd name="T19" fmla="*/ 31 h 323"/>
                  <a:gd name="T20" fmla="*/ 0 w 433"/>
                  <a:gd name="T21" fmla="*/ 31 h 323"/>
                  <a:gd name="T22" fmla="*/ 16 w 433"/>
                  <a:gd name="T23" fmla="*/ 69 h 323"/>
                  <a:gd name="T24" fmla="*/ 33 w 433"/>
                  <a:gd name="T25" fmla="*/ 100 h 323"/>
                  <a:gd name="T26" fmla="*/ 73 w 433"/>
                  <a:gd name="T27" fmla="*/ 100 h 323"/>
                  <a:gd name="T28" fmla="*/ 65 w 433"/>
                  <a:gd name="T29" fmla="*/ 84 h 323"/>
                  <a:gd name="T30" fmla="*/ 86 w 433"/>
                  <a:gd name="T31" fmla="*/ 84 h 323"/>
                  <a:gd name="T32" fmla="*/ 95 w 433"/>
                  <a:gd name="T33" fmla="*/ 89 h 323"/>
                  <a:gd name="T34" fmla="*/ 107 w 433"/>
                  <a:gd name="T35" fmla="*/ 108 h 323"/>
                  <a:gd name="T36" fmla="*/ 141 w 433"/>
                  <a:gd name="T37" fmla="*/ 96 h 323"/>
                  <a:gd name="T38" fmla="*/ 141 w 433"/>
                  <a:gd name="T39" fmla="*/ 96 h 3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33" h="323">
                    <a:moveTo>
                      <a:pt x="425" y="287"/>
                    </a:moveTo>
                    <a:lnTo>
                      <a:pt x="433" y="252"/>
                    </a:lnTo>
                    <a:lnTo>
                      <a:pt x="388" y="241"/>
                    </a:lnTo>
                    <a:lnTo>
                      <a:pt x="388" y="161"/>
                    </a:lnTo>
                    <a:lnTo>
                      <a:pt x="341" y="195"/>
                    </a:lnTo>
                    <a:lnTo>
                      <a:pt x="296" y="115"/>
                    </a:lnTo>
                    <a:lnTo>
                      <a:pt x="332" y="115"/>
                    </a:lnTo>
                    <a:lnTo>
                      <a:pt x="240" y="0"/>
                    </a:lnTo>
                    <a:lnTo>
                      <a:pt x="184" y="0"/>
                    </a:lnTo>
                    <a:lnTo>
                      <a:pt x="128" y="92"/>
                    </a:lnTo>
                    <a:lnTo>
                      <a:pt x="0" y="92"/>
                    </a:lnTo>
                    <a:lnTo>
                      <a:pt x="48" y="207"/>
                    </a:lnTo>
                    <a:lnTo>
                      <a:pt x="100" y="299"/>
                    </a:lnTo>
                    <a:lnTo>
                      <a:pt x="221" y="299"/>
                    </a:lnTo>
                    <a:lnTo>
                      <a:pt x="195" y="252"/>
                    </a:lnTo>
                    <a:lnTo>
                      <a:pt x="258" y="252"/>
                    </a:lnTo>
                    <a:lnTo>
                      <a:pt x="286" y="266"/>
                    </a:lnTo>
                    <a:lnTo>
                      <a:pt x="321" y="323"/>
                    </a:lnTo>
                    <a:lnTo>
                      <a:pt x="425" y="287"/>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4" name="Freeform 56">
                <a:extLst>
                  <a:ext uri="{FF2B5EF4-FFF2-40B4-BE49-F238E27FC236}">
                    <a16:creationId xmlns:a16="http://schemas.microsoft.com/office/drawing/2014/main" id="{06731765-426A-418A-B974-D3BDDA16B56B}"/>
                  </a:ext>
                </a:extLst>
              </p:cNvPr>
              <p:cNvSpPr>
                <a:spLocks/>
              </p:cNvSpPr>
              <p:nvPr/>
            </p:nvSpPr>
            <p:spPr bwMode="gray">
              <a:xfrm>
                <a:off x="4918" y="3316"/>
                <a:ext cx="117" cy="96"/>
              </a:xfrm>
              <a:custGeom>
                <a:avLst/>
                <a:gdLst>
                  <a:gd name="T0" fmla="*/ 80 w 350"/>
                  <a:gd name="T1" fmla="*/ 85 h 288"/>
                  <a:gd name="T2" fmla="*/ 90 w 350"/>
                  <a:gd name="T3" fmla="*/ 74 h 288"/>
                  <a:gd name="T4" fmla="*/ 95 w 350"/>
                  <a:gd name="T5" fmla="*/ 66 h 288"/>
                  <a:gd name="T6" fmla="*/ 95 w 350"/>
                  <a:gd name="T7" fmla="*/ 46 h 288"/>
                  <a:gd name="T8" fmla="*/ 117 w 350"/>
                  <a:gd name="T9" fmla="*/ 34 h 288"/>
                  <a:gd name="T10" fmla="*/ 117 w 350"/>
                  <a:gd name="T11" fmla="*/ 16 h 288"/>
                  <a:gd name="T12" fmla="*/ 105 w 350"/>
                  <a:gd name="T13" fmla="*/ 0 h 288"/>
                  <a:gd name="T14" fmla="*/ 71 w 350"/>
                  <a:gd name="T15" fmla="*/ 0 h 288"/>
                  <a:gd name="T16" fmla="*/ 55 w 350"/>
                  <a:gd name="T17" fmla="*/ 3 h 288"/>
                  <a:gd name="T18" fmla="*/ 16 w 350"/>
                  <a:gd name="T19" fmla="*/ 20 h 288"/>
                  <a:gd name="T20" fmla="*/ 0 w 350"/>
                  <a:gd name="T21" fmla="*/ 42 h 288"/>
                  <a:gd name="T22" fmla="*/ 0 w 350"/>
                  <a:gd name="T23" fmla="*/ 69 h 288"/>
                  <a:gd name="T24" fmla="*/ 40 w 350"/>
                  <a:gd name="T25" fmla="*/ 74 h 288"/>
                  <a:gd name="T26" fmla="*/ 52 w 350"/>
                  <a:gd name="T27" fmla="*/ 96 h 288"/>
                  <a:gd name="T28" fmla="*/ 71 w 350"/>
                  <a:gd name="T29" fmla="*/ 88 h 288"/>
                  <a:gd name="T30" fmla="*/ 80 w 350"/>
                  <a:gd name="T31" fmla="*/ 85 h 288"/>
                  <a:gd name="T32" fmla="*/ 80 w 350"/>
                  <a:gd name="T33" fmla="*/ 85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0" h="288">
                    <a:moveTo>
                      <a:pt x="240" y="254"/>
                    </a:moveTo>
                    <a:lnTo>
                      <a:pt x="269" y="222"/>
                    </a:lnTo>
                    <a:lnTo>
                      <a:pt x="285" y="197"/>
                    </a:lnTo>
                    <a:lnTo>
                      <a:pt x="285" y="139"/>
                    </a:lnTo>
                    <a:lnTo>
                      <a:pt x="350" y="103"/>
                    </a:lnTo>
                    <a:lnTo>
                      <a:pt x="350" y="47"/>
                    </a:lnTo>
                    <a:lnTo>
                      <a:pt x="313" y="0"/>
                    </a:lnTo>
                    <a:lnTo>
                      <a:pt x="212" y="0"/>
                    </a:lnTo>
                    <a:lnTo>
                      <a:pt x="164" y="10"/>
                    </a:lnTo>
                    <a:lnTo>
                      <a:pt x="47" y="59"/>
                    </a:lnTo>
                    <a:lnTo>
                      <a:pt x="0" y="127"/>
                    </a:lnTo>
                    <a:lnTo>
                      <a:pt x="0" y="208"/>
                    </a:lnTo>
                    <a:lnTo>
                      <a:pt x="121" y="222"/>
                    </a:lnTo>
                    <a:lnTo>
                      <a:pt x="156" y="288"/>
                    </a:lnTo>
                    <a:lnTo>
                      <a:pt x="212" y="264"/>
                    </a:lnTo>
                    <a:lnTo>
                      <a:pt x="240" y="254"/>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5" name="Freeform 57">
                <a:extLst>
                  <a:ext uri="{FF2B5EF4-FFF2-40B4-BE49-F238E27FC236}">
                    <a16:creationId xmlns:a16="http://schemas.microsoft.com/office/drawing/2014/main" id="{F0B36838-71DD-49E8-A371-2322562AC464}"/>
                  </a:ext>
                </a:extLst>
              </p:cNvPr>
              <p:cNvSpPr>
                <a:spLocks/>
              </p:cNvSpPr>
              <p:nvPr/>
            </p:nvSpPr>
            <p:spPr bwMode="gray">
              <a:xfrm>
                <a:off x="4817" y="3373"/>
                <a:ext cx="51" cy="58"/>
              </a:xfrm>
              <a:custGeom>
                <a:avLst/>
                <a:gdLst>
                  <a:gd name="T0" fmla="*/ 6 w 154"/>
                  <a:gd name="T1" fmla="*/ 58 h 174"/>
                  <a:gd name="T2" fmla="*/ 14 w 154"/>
                  <a:gd name="T3" fmla="*/ 35 h 174"/>
                  <a:gd name="T4" fmla="*/ 39 w 154"/>
                  <a:gd name="T5" fmla="*/ 23 h 174"/>
                  <a:gd name="T6" fmla="*/ 39 w 154"/>
                  <a:gd name="T7" fmla="*/ 16 h 174"/>
                  <a:gd name="T8" fmla="*/ 51 w 154"/>
                  <a:gd name="T9" fmla="*/ 0 h 174"/>
                  <a:gd name="T10" fmla="*/ 33 w 154"/>
                  <a:gd name="T11" fmla="*/ 0 h 174"/>
                  <a:gd name="T12" fmla="*/ 21 w 154"/>
                  <a:gd name="T13" fmla="*/ 20 h 174"/>
                  <a:gd name="T14" fmla="*/ 2 w 154"/>
                  <a:gd name="T15" fmla="*/ 23 h 174"/>
                  <a:gd name="T16" fmla="*/ 0 w 154"/>
                  <a:gd name="T17" fmla="*/ 58 h 174"/>
                  <a:gd name="T18" fmla="*/ 6 w 154"/>
                  <a:gd name="T19" fmla="*/ 58 h 174"/>
                  <a:gd name="T20" fmla="*/ 6 w 154"/>
                  <a:gd name="T21" fmla="*/ 58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4" h="174">
                    <a:moveTo>
                      <a:pt x="17" y="174"/>
                    </a:moveTo>
                    <a:lnTo>
                      <a:pt x="42" y="104"/>
                    </a:lnTo>
                    <a:lnTo>
                      <a:pt x="117" y="69"/>
                    </a:lnTo>
                    <a:lnTo>
                      <a:pt x="117" y="49"/>
                    </a:lnTo>
                    <a:lnTo>
                      <a:pt x="154" y="0"/>
                    </a:lnTo>
                    <a:lnTo>
                      <a:pt x="99" y="0"/>
                    </a:lnTo>
                    <a:lnTo>
                      <a:pt x="63" y="59"/>
                    </a:lnTo>
                    <a:lnTo>
                      <a:pt x="7" y="69"/>
                    </a:lnTo>
                    <a:lnTo>
                      <a:pt x="0" y="174"/>
                    </a:lnTo>
                    <a:lnTo>
                      <a:pt x="17" y="174"/>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3" name="Group 91">
              <a:extLst>
                <a:ext uri="{FF2B5EF4-FFF2-40B4-BE49-F238E27FC236}">
                  <a16:creationId xmlns:a16="http://schemas.microsoft.com/office/drawing/2014/main" id="{F74C0778-14A9-4D74-AB9F-C71929A62657}"/>
                </a:ext>
              </a:extLst>
            </p:cNvPr>
            <p:cNvGrpSpPr>
              <a:grpSpLocks/>
            </p:cNvGrpSpPr>
            <p:nvPr/>
          </p:nvGrpSpPr>
          <p:grpSpPr bwMode="gray">
            <a:xfrm rot="19134295">
              <a:off x="855559" y="2709419"/>
              <a:ext cx="1837493" cy="1814128"/>
              <a:chOff x="1051" y="888"/>
              <a:chExt cx="1026" cy="1012"/>
            </a:xfrm>
            <a:solidFill>
              <a:schemeClr val="accent1">
                <a:lumMod val="20000"/>
                <a:lumOff val="80000"/>
              </a:schemeClr>
            </a:solidFill>
          </p:grpSpPr>
          <p:sp>
            <p:nvSpPr>
              <p:cNvPr id="67" name="Freeform 92">
                <a:extLst>
                  <a:ext uri="{FF2B5EF4-FFF2-40B4-BE49-F238E27FC236}">
                    <a16:creationId xmlns:a16="http://schemas.microsoft.com/office/drawing/2014/main" id="{3610DC9C-ADB2-4BE7-AF58-57B2F08646E9}"/>
                  </a:ext>
                </a:extLst>
              </p:cNvPr>
              <p:cNvSpPr>
                <a:spLocks/>
              </p:cNvSpPr>
              <p:nvPr/>
            </p:nvSpPr>
            <p:spPr bwMode="gray">
              <a:xfrm>
                <a:off x="1212" y="888"/>
                <a:ext cx="865" cy="1012"/>
              </a:xfrm>
              <a:custGeom>
                <a:avLst/>
                <a:gdLst>
                  <a:gd name="T0" fmla="*/ 378 w 515"/>
                  <a:gd name="T1" fmla="*/ 457 h 602"/>
                  <a:gd name="T2" fmla="*/ 406 w 515"/>
                  <a:gd name="T3" fmla="*/ 440 h 602"/>
                  <a:gd name="T4" fmla="*/ 291 w 515"/>
                  <a:gd name="T5" fmla="*/ 459 h 602"/>
                  <a:gd name="T6" fmla="*/ 227 w 515"/>
                  <a:gd name="T7" fmla="*/ 482 h 602"/>
                  <a:gd name="T8" fmla="*/ 104 w 515"/>
                  <a:gd name="T9" fmla="*/ 477 h 602"/>
                  <a:gd name="T10" fmla="*/ 37 w 515"/>
                  <a:gd name="T11" fmla="*/ 437 h 602"/>
                  <a:gd name="T12" fmla="*/ 37 w 515"/>
                  <a:gd name="T13" fmla="*/ 415 h 602"/>
                  <a:gd name="T14" fmla="*/ 116 w 515"/>
                  <a:gd name="T15" fmla="*/ 439 h 602"/>
                  <a:gd name="T16" fmla="*/ 217 w 515"/>
                  <a:gd name="T17" fmla="*/ 419 h 602"/>
                  <a:gd name="T18" fmla="*/ 198 w 515"/>
                  <a:gd name="T19" fmla="*/ 395 h 602"/>
                  <a:gd name="T20" fmla="*/ 178 w 515"/>
                  <a:gd name="T21" fmla="*/ 331 h 602"/>
                  <a:gd name="T22" fmla="*/ 217 w 515"/>
                  <a:gd name="T23" fmla="*/ 282 h 602"/>
                  <a:gd name="T24" fmla="*/ 244 w 515"/>
                  <a:gd name="T25" fmla="*/ 237 h 602"/>
                  <a:gd name="T26" fmla="*/ 249 w 515"/>
                  <a:gd name="T27" fmla="*/ 203 h 602"/>
                  <a:gd name="T28" fmla="*/ 312 w 515"/>
                  <a:gd name="T29" fmla="*/ 183 h 602"/>
                  <a:gd name="T30" fmla="*/ 375 w 515"/>
                  <a:gd name="T31" fmla="*/ 192 h 602"/>
                  <a:gd name="T32" fmla="*/ 440 w 515"/>
                  <a:gd name="T33" fmla="*/ 182 h 602"/>
                  <a:gd name="T34" fmla="*/ 422 w 515"/>
                  <a:gd name="T35" fmla="*/ 153 h 602"/>
                  <a:gd name="T36" fmla="*/ 420 w 515"/>
                  <a:gd name="T37" fmla="*/ 91 h 602"/>
                  <a:gd name="T38" fmla="*/ 477 w 515"/>
                  <a:gd name="T39" fmla="*/ 76 h 602"/>
                  <a:gd name="T40" fmla="*/ 494 w 515"/>
                  <a:gd name="T41" fmla="*/ 123 h 602"/>
                  <a:gd name="T42" fmla="*/ 514 w 515"/>
                  <a:gd name="T43" fmla="*/ 104 h 602"/>
                  <a:gd name="T44" fmla="*/ 539 w 515"/>
                  <a:gd name="T45" fmla="*/ 50 h 602"/>
                  <a:gd name="T46" fmla="*/ 588 w 515"/>
                  <a:gd name="T47" fmla="*/ 10 h 602"/>
                  <a:gd name="T48" fmla="*/ 687 w 515"/>
                  <a:gd name="T49" fmla="*/ 17 h 602"/>
                  <a:gd name="T50" fmla="*/ 731 w 515"/>
                  <a:gd name="T51" fmla="*/ 34 h 602"/>
                  <a:gd name="T52" fmla="*/ 756 w 515"/>
                  <a:gd name="T53" fmla="*/ 79 h 602"/>
                  <a:gd name="T54" fmla="*/ 788 w 515"/>
                  <a:gd name="T55" fmla="*/ 129 h 602"/>
                  <a:gd name="T56" fmla="*/ 820 w 515"/>
                  <a:gd name="T57" fmla="*/ 188 h 602"/>
                  <a:gd name="T58" fmla="*/ 537 w 515"/>
                  <a:gd name="T59" fmla="*/ 614 h 602"/>
                  <a:gd name="T60" fmla="*/ 568 w 515"/>
                  <a:gd name="T61" fmla="*/ 654 h 602"/>
                  <a:gd name="T62" fmla="*/ 574 w 515"/>
                  <a:gd name="T63" fmla="*/ 719 h 602"/>
                  <a:gd name="T64" fmla="*/ 628 w 515"/>
                  <a:gd name="T65" fmla="*/ 714 h 602"/>
                  <a:gd name="T66" fmla="*/ 642 w 515"/>
                  <a:gd name="T67" fmla="*/ 773 h 602"/>
                  <a:gd name="T68" fmla="*/ 638 w 515"/>
                  <a:gd name="T69" fmla="*/ 859 h 602"/>
                  <a:gd name="T70" fmla="*/ 663 w 515"/>
                  <a:gd name="T71" fmla="*/ 960 h 602"/>
                  <a:gd name="T72" fmla="*/ 630 w 515"/>
                  <a:gd name="T73" fmla="*/ 1002 h 602"/>
                  <a:gd name="T74" fmla="*/ 618 w 515"/>
                  <a:gd name="T75" fmla="*/ 999 h 602"/>
                  <a:gd name="T76" fmla="*/ 630 w 515"/>
                  <a:gd name="T77" fmla="*/ 970 h 602"/>
                  <a:gd name="T78" fmla="*/ 600 w 515"/>
                  <a:gd name="T79" fmla="*/ 950 h 602"/>
                  <a:gd name="T80" fmla="*/ 616 w 515"/>
                  <a:gd name="T81" fmla="*/ 921 h 602"/>
                  <a:gd name="T82" fmla="*/ 616 w 515"/>
                  <a:gd name="T83" fmla="*/ 883 h 602"/>
                  <a:gd name="T84" fmla="*/ 620 w 515"/>
                  <a:gd name="T85" fmla="*/ 852 h 602"/>
                  <a:gd name="T86" fmla="*/ 621 w 515"/>
                  <a:gd name="T87" fmla="*/ 805 h 602"/>
                  <a:gd name="T88" fmla="*/ 623 w 515"/>
                  <a:gd name="T89" fmla="*/ 758 h 602"/>
                  <a:gd name="T90" fmla="*/ 595 w 515"/>
                  <a:gd name="T91" fmla="*/ 782 h 602"/>
                  <a:gd name="T92" fmla="*/ 579 w 515"/>
                  <a:gd name="T93" fmla="*/ 773 h 602"/>
                  <a:gd name="T94" fmla="*/ 553 w 515"/>
                  <a:gd name="T95" fmla="*/ 736 h 602"/>
                  <a:gd name="T96" fmla="*/ 536 w 515"/>
                  <a:gd name="T97" fmla="*/ 686 h 602"/>
                  <a:gd name="T98" fmla="*/ 531 w 515"/>
                  <a:gd name="T99" fmla="*/ 656 h 602"/>
                  <a:gd name="T100" fmla="*/ 509 w 515"/>
                  <a:gd name="T101" fmla="*/ 624 h 602"/>
                  <a:gd name="T102" fmla="*/ 472 w 515"/>
                  <a:gd name="T103" fmla="*/ 592 h 602"/>
                  <a:gd name="T104" fmla="*/ 469 w 515"/>
                  <a:gd name="T105" fmla="*/ 530 h 602"/>
                  <a:gd name="T106" fmla="*/ 413 w 515"/>
                  <a:gd name="T107" fmla="*/ 506 h 6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15" h="602">
                    <a:moveTo>
                      <a:pt x="212" y="295"/>
                    </a:moveTo>
                    <a:cubicBezTo>
                      <a:pt x="212" y="295"/>
                      <a:pt x="212" y="295"/>
                      <a:pt x="208" y="295"/>
                    </a:cubicBezTo>
                    <a:cubicBezTo>
                      <a:pt x="204" y="295"/>
                      <a:pt x="201" y="295"/>
                      <a:pt x="195" y="290"/>
                    </a:cubicBezTo>
                    <a:cubicBezTo>
                      <a:pt x="195" y="290"/>
                      <a:pt x="201" y="288"/>
                      <a:pt x="206" y="288"/>
                    </a:cubicBezTo>
                    <a:cubicBezTo>
                      <a:pt x="211" y="288"/>
                      <a:pt x="211" y="288"/>
                      <a:pt x="211" y="278"/>
                    </a:cubicBezTo>
                    <a:cubicBezTo>
                      <a:pt x="211" y="278"/>
                      <a:pt x="216" y="272"/>
                      <a:pt x="225" y="272"/>
                    </a:cubicBezTo>
                    <a:cubicBezTo>
                      <a:pt x="234" y="272"/>
                      <a:pt x="234" y="272"/>
                      <a:pt x="234" y="272"/>
                    </a:cubicBezTo>
                    <a:cubicBezTo>
                      <a:pt x="243" y="273"/>
                      <a:pt x="243" y="273"/>
                      <a:pt x="243" y="273"/>
                    </a:cubicBezTo>
                    <a:cubicBezTo>
                      <a:pt x="243" y="273"/>
                      <a:pt x="248" y="273"/>
                      <a:pt x="258" y="273"/>
                    </a:cubicBezTo>
                    <a:cubicBezTo>
                      <a:pt x="267" y="273"/>
                      <a:pt x="262" y="269"/>
                      <a:pt x="262" y="269"/>
                    </a:cubicBezTo>
                    <a:cubicBezTo>
                      <a:pt x="262" y="269"/>
                      <a:pt x="254" y="265"/>
                      <a:pt x="251" y="262"/>
                    </a:cubicBezTo>
                    <a:cubicBezTo>
                      <a:pt x="247" y="258"/>
                      <a:pt x="242" y="262"/>
                      <a:pt x="242" y="262"/>
                    </a:cubicBezTo>
                    <a:cubicBezTo>
                      <a:pt x="230" y="262"/>
                      <a:pt x="230" y="262"/>
                      <a:pt x="230" y="262"/>
                    </a:cubicBezTo>
                    <a:cubicBezTo>
                      <a:pt x="224" y="262"/>
                      <a:pt x="224" y="262"/>
                      <a:pt x="224" y="262"/>
                    </a:cubicBezTo>
                    <a:cubicBezTo>
                      <a:pt x="214" y="265"/>
                      <a:pt x="214" y="265"/>
                      <a:pt x="214" y="265"/>
                    </a:cubicBezTo>
                    <a:cubicBezTo>
                      <a:pt x="207" y="267"/>
                      <a:pt x="207" y="267"/>
                      <a:pt x="207" y="267"/>
                    </a:cubicBezTo>
                    <a:cubicBezTo>
                      <a:pt x="195" y="268"/>
                      <a:pt x="195" y="268"/>
                      <a:pt x="195" y="268"/>
                    </a:cubicBezTo>
                    <a:cubicBezTo>
                      <a:pt x="195" y="268"/>
                      <a:pt x="177" y="269"/>
                      <a:pt x="173" y="273"/>
                    </a:cubicBezTo>
                    <a:cubicBezTo>
                      <a:pt x="174" y="279"/>
                      <a:pt x="174" y="279"/>
                      <a:pt x="174" y="279"/>
                    </a:cubicBezTo>
                    <a:cubicBezTo>
                      <a:pt x="171" y="288"/>
                      <a:pt x="171" y="288"/>
                      <a:pt x="171" y="288"/>
                    </a:cubicBezTo>
                    <a:cubicBezTo>
                      <a:pt x="171" y="288"/>
                      <a:pt x="171" y="288"/>
                      <a:pt x="166" y="288"/>
                    </a:cubicBezTo>
                    <a:cubicBezTo>
                      <a:pt x="160" y="288"/>
                      <a:pt x="158" y="289"/>
                      <a:pt x="158" y="289"/>
                    </a:cubicBezTo>
                    <a:cubicBezTo>
                      <a:pt x="158" y="289"/>
                      <a:pt x="151" y="288"/>
                      <a:pt x="144" y="288"/>
                    </a:cubicBezTo>
                    <a:cubicBezTo>
                      <a:pt x="136" y="288"/>
                      <a:pt x="135" y="287"/>
                      <a:pt x="135" y="287"/>
                    </a:cubicBezTo>
                    <a:cubicBezTo>
                      <a:pt x="125" y="287"/>
                      <a:pt x="125" y="287"/>
                      <a:pt x="125" y="287"/>
                    </a:cubicBezTo>
                    <a:cubicBezTo>
                      <a:pt x="125" y="287"/>
                      <a:pt x="117" y="286"/>
                      <a:pt x="106" y="286"/>
                    </a:cubicBezTo>
                    <a:cubicBezTo>
                      <a:pt x="96" y="286"/>
                      <a:pt x="97" y="284"/>
                      <a:pt x="92" y="284"/>
                    </a:cubicBezTo>
                    <a:cubicBezTo>
                      <a:pt x="87" y="284"/>
                      <a:pt x="85" y="284"/>
                      <a:pt x="85" y="284"/>
                    </a:cubicBezTo>
                    <a:cubicBezTo>
                      <a:pt x="85" y="284"/>
                      <a:pt x="85" y="284"/>
                      <a:pt x="72" y="284"/>
                    </a:cubicBezTo>
                    <a:cubicBezTo>
                      <a:pt x="59" y="284"/>
                      <a:pt x="72" y="284"/>
                      <a:pt x="62" y="284"/>
                    </a:cubicBezTo>
                    <a:cubicBezTo>
                      <a:pt x="51" y="284"/>
                      <a:pt x="52" y="284"/>
                      <a:pt x="52" y="284"/>
                    </a:cubicBezTo>
                    <a:cubicBezTo>
                      <a:pt x="48" y="277"/>
                      <a:pt x="48" y="277"/>
                      <a:pt x="48" y="277"/>
                    </a:cubicBezTo>
                    <a:cubicBezTo>
                      <a:pt x="43" y="272"/>
                      <a:pt x="43" y="272"/>
                      <a:pt x="43" y="272"/>
                    </a:cubicBezTo>
                    <a:cubicBezTo>
                      <a:pt x="27" y="269"/>
                      <a:pt x="27" y="269"/>
                      <a:pt x="27" y="269"/>
                    </a:cubicBezTo>
                    <a:cubicBezTo>
                      <a:pt x="23" y="266"/>
                      <a:pt x="23" y="266"/>
                      <a:pt x="23" y="266"/>
                    </a:cubicBezTo>
                    <a:cubicBezTo>
                      <a:pt x="22" y="260"/>
                      <a:pt x="22" y="260"/>
                      <a:pt x="22" y="260"/>
                    </a:cubicBezTo>
                    <a:cubicBezTo>
                      <a:pt x="22" y="260"/>
                      <a:pt x="22" y="260"/>
                      <a:pt x="20" y="257"/>
                    </a:cubicBezTo>
                    <a:cubicBezTo>
                      <a:pt x="17" y="254"/>
                      <a:pt x="20" y="257"/>
                      <a:pt x="10" y="257"/>
                    </a:cubicBezTo>
                    <a:cubicBezTo>
                      <a:pt x="0" y="257"/>
                      <a:pt x="2" y="257"/>
                      <a:pt x="2" y="257"/>
                    </a:cubicBezTo>
                    <a:cubicBezTo>
                      <a:pt x="8" y="247"/>
                      <a:pt x="8" y="247"/>
                      <a:pt x="8" y="247"/>
                    </a:cubicBezTo>
                    <a:cubicBezTo>
                      <a:pt x="17" y="247"/>
                      <a:pt x="17" y="247"/>
                      <a:pt x="17" y="247"/>
                    </a:cubicBezTo>
                    <a:cubicBezTo>
                      <a:pt x="22" y="247"/>
                      <a:pt x="22" y="247"/>
                      <a:pt x="22" y="247"/>
                    </a:cubicBezTo>
                    <a:cubicBezTo>
                      <a:pt x="22" y="247"/>
                      <a:pt x="29" y="246"/>
                      <a:pt x="33" y="250"/>
                    </a:cubicBezTo>
                    <a:cubicBezTo>
                      <a:pt x="41" y="255"/>
                      <a:pt x="41" y="255"/>
                      <a:pt x="41" y="255"/>
                    </a:cubicBezTo>
                    <a:cubicBezTo>
                      <a:pt x="41" y="255"/>
                      <a:pt x="41" y="255"/>
                      <a:pt x="41" y="263"/>
                    </a:cubicBezTo>
                    <a:cubicBezTo>
                      <a:pt x="52" y="266"/>
                      <a:pt x="52" y="266"/>
                      <a:pt x="52" y="266"/>
                    </a:cubicBezTo>
                    <a:cubicBezTo>
                      <a:pt x="62" y="257"/>
                      <a:pt x="62" y="257"/>
                      <a:pt x="62" y="257"/>
                    </a:cubicBezTo>
                    <a:cubicBezTo>
                      <a:pt x="69" y="261"/>
                      <a:pt x="69" y="261"/>
                      <a:pt x="69" y="261"/>
                    </a:cubicBezTo>
                    <a:cubicBezTo>
                      <a:pt x="69" y="261"/>
                      <a:pt x="74" y="266"/>
                      <a:pt x="81" y="266"/>
                    </a:cubicBezTo>
                    <a:cubicBezTo>
                      <a:pt x="87" y="266"/>
                      <a:pt x="85" y="266"/>
                      <a:pt x="90" y="266"/>
                    </a:cubicBezTo>
                    <a:cubicBezTo>
                      <a:pt x="95" y="266"/>
                      <a:pt x="99" y="266"/>
                      <a:pt x="103" y="266"/>
                    </a:cubicBezTo>
                    <a:cubicBezTo>
                      <a:pt x="106" y="266"/>
                      <a:pt x="107" y="266"/>
                      <a:pt x="114" y="259"/>
                    </a:cubicBezTo>
                    <a:cubicBezTo>
                      <a:pt x="121" y="252"/>
                      <a:pt x="117" y="253"/>
                      <a:pt x="117" y="253"/>
                    </a:cubicBezTo>
                    <a:cubicBezTo>
                      <a:pt x="129" y="249"/>
                      <a:pt x="129" y="249"/>
                      <a:pt x="129" y="249"/>
                    </a:cubicBezTo>
                    <a:cubicBezTo>
                      <a:pt x="141" y="249"/>
                      <a:pt x="141" y="249"/>
                      <a:pt x="141" y="249"/>
                    </a:cubicBezTo>
                    <a:cubicBezTo>
                      <a:pt x="137" y="245"/>
                      <a:pt x="137" y="245"/>
                      <a:pt x="137" y="245"/>
                    </a:cubicBezTo>
                    <a:cubicBezTo>
                      <a:pt x="133" y="241"/>
                      <a:pt x="133" y="241"/>
                      <a:pt x="133" y="241"/>
                    </a:cubicBezTo>
                    <a:cubicBezTo>
                      <a:pt x="128" y="237"/>
                      <a:pt x="128" y="237"/>
                      <a:pt x="128" y="237"/>
                    </a:cubicBezTo>
                    <a:cubicBezTo>
                      <a:pt x="125" y="232"/>
                      <a:pt x="125" y="232"/>
                      <a:pt x="125" y="232"/>
                    </a:cubicBezTo>
                    <a:cubicBezTo>
                      <a:pt x="118" y="235"/>
                      <a:pt x="118" y="235"/>
                      <a:pt x="118" y="235"/>
                    </a:cubicBezTo>
                    <a:cubicBezTo>
                      <a:pt x="118" y="227"/>
                      <a:pt x="118" y="227"/>
                      <a:pt x="118" y="227"/>
                    </a:cubicBezTo>
                    <a:cubicBezTo>
                      <a:pt x="125" y="224"/>
                      <a:pt x="125" y="224"/>
                      <a:pt x="125" y="224"/>
                    </a:cubicBezTo>
                    <a:cubicBezTo>
                      <a:pt x="125" y="216"/>
                      <a:pt x="125" y="216"/>
                      <a:pt x="125" y="216"/>
                    </a:cubicBezTo>
                    <a:cubicBezTo>
                      <a:pt x="116" y="210"/>
                      <a:pt x="116" y="210"/>
                      <a:pt x="116" y="210"/>
                    </a:cubicBezTo>
                    <a:cubicBezTo>
                      <a:pt x="102" y="202"/>
                      <a:pt x="102" y="202"/>
                      <a:pt x="102" y="202"/>
                    </a:cubicBezTo>
                    <a:cubicBezTo>
                      <a:pt x="106" y="197"/>
                      <a:pt x="106" y="197"/>
                      <a:pt x="106" y="197"/>
                    </a:cubicBezTo>
                    <a:cubicBezTo>
                      <a:pt x="116" y="187"/>
                      <a:pt x="116" y="187"/>
                      <a:pt x="116" y="187"/>
                    </a:cubicBezTo>
                    <a:cubicBezTo>
                      <a:pt x="116" y="187"/>
                      <a:pt x="121" y="187"/>
                      <a:pt x="125" y="187"/>
                    </a:cubicBezTo>
                    <a:cubicBezTo>
                      <a:pt x="128" y="187"/>
                      <a:pt x="128" y="180"/>
                      <a:pt x="128" y="180"/>
                    </a:cubicBezTo>
                    <a:cubicBezTo>
                      <a:pt x="140" y="168"/>
                      <a:pt x="140" y="168"/>
                      <a:pt x="140" y="168"/>
                    </a:cubicBezTo>
                    <a:cubicBezTo>
                      <a:pt x="134" y="168"/>
                      <a:pt x="134" y="168"/>
                      <a:pt x="134" y="168"/>
                    </a:cubicBezTo>
                    <a:cubicBezTo>
                      <a:pt x="129" y="168"/>
                      <a:pt x="129" y="168"/>
                      <a:pt x="129" y="168"/>
                    </a:cubicBezTo>
                    <a:cubicBezTo>
                      <a:pt x="125" y="168"/>
                      <a:pt x="125" y="168"/>
                      <a:pt x="125" y="168"/>
                    </a:cubicBezTo>
                    <a:cubicBezTo>
                      <a:pt x="121" y="156"/>
                      <a:pt x="121" y="156"/>
                      <a:pt x="121" y="156"/>
                    </a:cubicBezTo>
                    <a:cubicBezTo>
                      <a:pt x="125" y="149"/>
                      <a:pt x="125" y="149"/>
                      <a:pt x="125" y="149"/>
                    </a:cubicBezTo>
                    <a:cubicBezTo>
                      <a:pt x="129" y="138"/>
                      <a:pt x="129" y="138"/>
                      <a:pt x="129" y="138"/>
                    </a:cubicBezTo>
                    <a:cubicBezTo>
                      <a:pt x="140" y="137"/>
                      <a:pt x="140" y="137"/>
                      <a:pt x="140" y="137"/>
                    </a:cubicBezTo>
                    <a:cubicBezTo>
                      <a:pt x="145" y="141"/>
                      <a:pt x="145" y="141"/>
                      <a:pt x="145" y="141"/>
                    </a:cubicBezTo>
                    <a:cubicBezTo>
                      <a:pt x="145" y="141"/>
                      <a:pt x="145" y="141"/>
                      <a:pt x="145" y="149"/>
                    </a:cubicBezTo>
                    <a:cubicBezTo>
                      <a:pt x="148" y="146"/>
                      <a:pt x="148" y="146"/>
                      <a:pt x="148" y="146"/>
                    </a:cubicBezTo>
                    <a:cubicBezTo>
                      <a:pt x="148" y="138"/>
                      <a:pt x="148" y="138"/>
                      <a:pt x="148" y="138"/>
                    </a:cubicBezTo>
                    <a:cubicBezTo>
                      <a:pt x="148" y="129"/>
                      <a:pt x="148" y="129"/>
                      <a:pt x="148" y="129"/>
                    </a:cubicBezTo>
                    <a:cubicBezTo>
                      <a:pt x="155" y="125"/>
                      <a:pt x="155" y="125"/>
                      <a:pt x="155" y="125"/>
                    </a:cubicBezTo>
                    <a:cubicBezTo>
                      <a:pt x="148" y="121"/>
                      <a:pt x="148" y="121"/>
                      <a:pt x="148" y="121"/>
                    </a:cubicBezTo>
                    <a:cubicBezTo>
                      <a:pt x="148" y="117"/>
                      <a:pt x="148" y="117"/>
                      <a:pt x="148" y="117"/>
                    </a:cubicBezTo>
                    <a:cubicBezTo>
                      <a:pt x="148" y="113"/>
                      <a:pt x="148" y="113"/>
                      <a:pt x="148" y="113"/>
                    </a:cubicBezTo>
                    <a:cubicBezTo>
                      <a:pt x="156" y="109"/>
                      <a:pt x="156" y="109"/>
                      <a:pt x="156" y="109"/>
                    </a:cubicBezTo>
                    <a:cubicBezTo>
                      <a:pt x="156" y="109"/>
                      <a:pt x="161" y="109"/>
                      <a:pt x="168" y="109"/>
                    </a:cubicBezTo>
                    <a:cubicBezTo>
                      <a:pt x="174" y="109"/>
                      <a:pt x="175" y="109"/>
                      <a:pt x="175" y="109"/>
                    </a:cubicBezTo>
                    <a:cubicBezTo>
                      <a:pt x="186" y="109"/>
                      <a:pt x="186" y="109"/>
                      <a:pt x="186" y="109"/>
                    </a:cubicBezTo>
                    <a:cubicBezTo>
                      <a:pt x="190" y="105"/>
                      <a:pt x="190" y="105"/>
                      <a:pt x="190" y="105"/>
                    </a:cubicBezTo>
                    <a:cubicBezTo>
                      <a:pt x="197" y="105"/>
                      <a:pt x="197" y="105"/>
                      <a:pt x="197" y="105"/>
                    </a:cubicBezTo>
                    <a:cubicBezTo>
                      <a:pt x="202" y="105"/>
                      <a:pt x="202" y="105"/>
                      <a:pt x="202" y="105"/>
                    </a:cubicBezTo>
                    <a:cubicBezTo>
                      <a:pt x="202" y="105"/>
                      <a:pt x="209" y="107"/>
                      <a:pt x="213" y="107"/>
                    </a:cubicBezTo>
                    <a:cubicBezTo>
                      <a:pt x="216" y="107"/>
                      <a:pt x="213" y="107"/>
                      <a:pt x="213" y="114"/>
                    </a:cubicBezTo>
                    <a:cubicBezTo>
                      <a:pt x="213" y="114"/>
                      <a:pt x="216" y="114"/>
                      <a:pt x="223" y="114"/>
                    </a:cubicBezTo>
                    <a:cubicBezTo>
                      <a:pt x="229" y="114"/>
                      <a:pt x="228" y="119"/>
                      <a:pt x="228" y="119"/>
                    </a:cubicBezTo>
                    <a:cubicBezTo>
                      <a:pt x="232" y="125"/>
                      <a:pt x="232" y="125"/>
                      <a:pt x="232" y="125"/>
                    </a:cubicBezTo>
                    <a:cubicBezTo>
                      <a:pt x="237" y="125"/>
                      <a:pt x="237" y="125"/>
                      <a:pt x="237" y="125"/>
                    </a:cubicBezTo>
                    <a:cubicBezTo>
                      <a:pt x="245" y="125"/>
                      <a:pt x="245" y="125"/>
                      <a:pt x="245" y="125"/>
                    </a:cubicBezTo>
                    <a:cubicBezTo>
                      <a:pt x="258" y="112"/>
                      <a:pt x="258" y="112"/>
                      <a:pt x="258" y="112"/>
                    </a:cubicBezTo>
                    <a:cubicBezTo>
                      <a:pt x="262" y="108"/>
                      <a:pt x="262" y="108"/>
                      <a:pt x="262" y="108"/>
                    </a:cubicBezTo>
                    <a:cubicBezTo>
                      <a:pt x="265" y="111"/>
                      <a:pt x="265" y="111"/>
                      <a:pt x="265" y="111"/>
                    </a:cubicBezTo>
                    <a:cubicBezTo>
                      <a:pt x="271" y="105"/>
                      <a:pt x="271" y="105"/>
                      <a:pt x="271" y="105"/>
                    </a:cubicBezTo>
                    <a:cubicBezTo>
                      <a:pt x="265" y="102"/>
                      <a:pt x="265" y="102"/>
                      <a:pt x="265" y="102"/>
                    </a:cubicBezTo>
                    <a:cubicBezTo>
                      <a:pt x="258" y="95"/>
                      <a:pt x="258" y="95"/>
                      <a:pt x="258" y="95"/>
                    </a:cubicBezTo>
                    <a:cubicBezTo>
                      <a:pt x="251" y="95"/>
                      <a:pt x="251" y="95"/>
                      <a:pt x="251" y="95"/>
                    </a:cubicBezTo>
                    <a:cubicBezTo>
                      <a:pt x="251" y="91"/>
                      <a:pt x="251" y="91"/>
                      <a:pt x="251" y="91"/>
                    </a:cubicBezTo>
                    <a:cubicBezTo>
                      <a:pt x="245" y="85"/>
                      <a:pt x="245" y="85"/>
                      <a:pt x="245" y="85"/>
                    </a:cubicBezTo>
                    <a:cubicBezTo>
                      <a:pt x="236" y="76"/>
                      <a:pt x="236" y="76"/>
                      <a:pt x="236" y="76"/>
                    </a:cubicBezTo>
                    <a:cubicBezTo>
                      <a:pt x="236" y="66"/>
                      <a:pt x="236" y="66"/>
                      <a:pt x="236" y="66"/>
                    </a:cubicBezTo>
                    <a:cubicBezTo>
                      <a:pt x="236" y="61"/>
                      <a:pt x="236" y="61"/>
                      <a:pt x="236" y="61"/>
                    </a:cubicBezTo>
                    <a:cubicBezTo>
                      <a:pt x="243" y="54"/>
                      <a:pt x="243" y="54"/>
                      <a:pt x="243" y="54"/>
                    </a:cubicBezTo>
                    <a:cubicBezTo>
                      <a:pt x="250" y="54"/>
                      <a:pt x="250" y="54"/>
                      <a:pt x="250" y="54"/>
                    </a:cubicBezTo>
                    <a:cubicBezTo>
                      <a:pt x="255" y="50"/>
                      <a:pt x="255" y="50"/>
                      <a:pt x="255" y="50"/>
                    </a:cubicBezTo>
                    <a:cubicBezTo>
                      <a:pt x="256" y="41"/>
                      <a:pt x="256" y="41"/>
                      <a:pt x="256" y="41"/>
                    </a:cubicBezTo>
                    <a:cubicBezTo>
                      <a:pt x="259" y="32"/>
                      <a:pt x="259" y="32"/>
                      <a:pt x="259" y="32"/>
                    </a:cubicBezTo>
                    <a:cubicBezTo>
                      <a:pt x="259" y="32"/>
                      <a:pt x="266" y="36"/>
                      <a:pt x="271" y="36"/>
                    </a:cubicBezTo>
                    <a:cubicBezTo>
                      <a:pt x="276" y="36"/>
                      <a:pt x="277" y="37"/>
                      <a:pt x="277" y="42"/>
                    </a:cubicBezTo>
                    <a:cubicBezTo>
                      <a:pt x="277" y="47"/>
                      <a:pt x="284" y="45"/>
                      <a:pt x="284" y="45"/>
                    </a:cubicBezTo>
                    <a:cubicBezTo>
                      <a:pt x="284" y="45"/>
                      <a:pt x="284" y="45"/>
                      <a:pt x="290" y="45"/>
                    </a:cubicBezTo>
                    <a:cubicBezTo>
                      <a:pt x="296" y="45"/>
                      <a:pt x="298" y="49"/>
                      <a:pt x="298" y="55"/>
                    </a:cubicBezTo>
                    <a:cubicBezTo>
                      <a:pt x="298" y="62"/>
                      <a:pt x="291" y="55"/>
                      <a:pt x="287" y="55"/>
                    </a:cubicBezTo>
                    <a:cubicBezTo>
                      <a:pt x="283" y="55"/>
                      <a:pt x="287" y="61"/>
                      <a:pt x="287" y="61"/>
                    </a:cubicBezTo>
                    <a:cubicBezTo>
                      <a:pt x="287" y="68"/>
                      <a:pt x="287" y="68"/>
                      <a:pt x="287" y="68"/>
                    </a:cubicBezTo>
                    <a:cubicBezTo>
                      <a:pt x="287" y="68"/>
                      <a:pt x="290" y="73"/>
                      <a:pt x="294" y="73"/>
                    </a:cubicBezTo>
                    <a:cubicBezTo>
                      <a:pt x="298" y="73"/>
                      <a:pt x="294" y="76"/>
                      <a:pt x="297" y="79"/>
                    </a:cubicBezTo>
                    <a:cubicBezTo>
                      <a:pt x="300" y="82"/>
                      <a:pt x="301" y="80"/>
                      <a:pt x="301" y="80"/>
                    </a:cubicBezTo>
                    <a:cubicBezTo>
                      <a:pt x="301" y="80"/>
                      <a:pt x="305" y="80"/>
                      <a:pt x="312" y="80"/>
                    </a:cubicBezTo>
                    <a:cubicBezTo>
                      <a:pt x="312" y="74"/>
                      <a:pt x="312" y="74"/>
                      <a:pt x="312" y="74"/>
                    </a:cubicBezTo>
                    <a:cubicBezTo>
                      <a:pt x="312" y="74"/>
                      <a:pt x="309" y="71"/>
                      <a:pt x="306" y="68"/>
                    </a:cubicBezTo>
                    <a:cubicBezTo>
                      <a:pt x="303" y="65"/>
                      <a:pt x="306" y="62"/>
                      <a:pt x="306" y="62"/>
                    </a:cubicBezTo>
                    <a:cubicBezTo>
                      <a:pt x="306" y="62"/>
                      <a:pt x="312" y="62"/>
                      <a:pt x="317" y="62"/>
                    </a:cubicBezTo>
                    <a:cubicBezTo>
                      <a:pt x="322" y="62"/>
                      <a:pt x="317" y="55"/>
                      <a:pt x="317" y="55"/>
                    </a:cubicBezTo>
                    <a:cubicBezTo>
                      <a:pt x="311" y="49"/>
                      <a:pt x="311" y="49"/>
                      <a:pt x="311" y="49"/>
                    </a:cubicBezTo>
                    <a:cubicBezTo>
                      <a:pt x="315" y="42"/>
                      <a:pt x="315" y="42"/>
                      <a:pt x="315" y="42"/>
                    </a:cubicBezTo>
                    <a:cubicBezTo>
                      <a:pt x="321" y="37"/>
                      <a:pt x="321" y="37"/>
                      <a:pt x="321" y="37"/>
                    </a:cubicBezTo>
                    <a:cubicBezTo>
                      <a:pt x="321" y="30"/>
                      <a:pt x="321" y="30"/>
                      <a:pt x="321" y="30"/>
                    </a:cubicBezTo>
                    <a:cubicBezTo>
                      <a:pt x="329" y="22"/>
                      <a:pt x="329" y="22"/>
                      <a:pt x="329" y="22"/>
                    </a:cubicBezTo>
                    <a:cubicBezTo>
                      <a:pt x="331" y="12"/>
                      <a:pt x="331" y="12"/>
                      <a:pt x="331" y="12"/>
                    </a:cubicBezTo>
                    <a:cubicBezTo>
                      <a:pt x="330" y="2"/>
                      <a:pt x="330" y="2"/>
                      <a:pt x="330" y="2"/>
                    </a:cubicBezTo>
                    <a:cubicBezTo>
                      <a:pt x="330" y="2"/>
                      <a:pt x="334" y="0"/>
                      <a:pt x="339" y="0"/>
                    </a:cubicBezTo>
                    <a:cubicBezTo>
                      <a:pt x="344" y="0"/>
                      <a:pt x="345" y="0"/>
                      <a:pt x="345" y="0"/>
                    </a:cubicBezTo>
                    <a:cubicBezTo>
                      <a:pt x="350" y="6"/>
                      <a:pt x="350" y="6"/>
                      <a:pt x="350" y="6"/>
                    </a:cubicBezTo>
                    <a:cubicBezTo>
                      <a:pt x="350" y="6"/>
                      <a:pt x="350" y="6"/>
                      <a:pt x="354" y="9"/>
                    </a:cubicBezTo>
                    <a:cubicBezTo>
                      <a:pt x="358" y="13"/>
                      <a:pt x="354" y="9"/>
                      <a:pt x="359" y="14"/>
                    </a:cubicBezTo>
                    <a:cubicBezTo>
                      <a:pt x="364" y="19"/>
                      <a:pt x="371" y="9"/>
                      <a:pt x="371" y="9"/>
                    </a:cubicBezTo>
                    <a:cubicBezTo>
                      <a:pt x="385" y="9"/>
                      <a:pt x="385" y="9"/>
                      <a:pt x="385" y="9"/>
                    </a:cubicBezTo>
                    <a:cubicBezTo>
                      <a:pt x="385" y="9"/>
                      <a:pt x="393" y="9"/>
                      <a:pt x="397" y="9"/>
                    </a:cubicBezTo>
                    <a:cubicBezTo>
                      <a:pt x="401" y="9"/>
                      <a:pt x="409" y="10"/>
                      <a:pt x="409" y="10"/>
                    </a:cubicBezTo>
                    <a:cubicBezTo>
                      <a:pt x="419" y="10"/>
                      <a:pt x="419" y="10"/>
                      <a:pt x="419" y="10"/>
                    </a:cubicBezTo>
                    <a:cubicBezTo>
                      <a:pt x="424" y="4"/>
                      <a:pt x="424" y="4"/>
                      <a:pt x="424" y="4"/>
                    </a:cubicBezTo>
                    <a:cubicBezTo>
                      <a:pt x="428" y="4"/>
                      <a:pt x="433" y="8"/>
                      <a:pt x="433" y="8"/>
                    </a:cubicBezTo>
                    <a:cubicBezTo>
                      <a:pt x="429" y="12"/>
                      <a:pt x="429" y="12"/>
                      <a:pt x="429" y="12"/>
                    </a:cubicBezTo>
                    <a:cubicBezTo>
                      <a:pt x="429" y="17"/>
                      <a:pt x="429" y="17"/>
                      <a:pt x="429" y="17"/>
                    </a:cubicBezTo>
                    <a:cubicBezTo>
                      <a:pt x="435" y="20"/>
                      <a:pt x="435" y="20"/>
                      <a:pt x="435" y="20"/>
                    </a:cubicBezTo>
                    <a:cubicBezTo>
                      <a:pt x="435" y="20"/>
                      <a:pt x="439" y="23"/>
                      <a:pt x="435" y="27"/>
                    </a:cubicBezTo>
                    <a:cubicBezTo>
                      <a:pt x="431" y="30"/>
                      <a:pt x="439" y="30"/>
                      <a:pt x="439" y="30"/>
                    </a:cubicBezTo>
                    <a:cubicBezTo>
                      <a:pt x="439" y="30"/>
                      <a:pt x="439" y="30"/>
                      <a:pt x="442" y="33"/>
                    </a:cubicBezTo>
                    <a:cubicBezTo>
                      <a:pt x="444" y="36"/>
                      <a:pt x="444" y="35"/>
                      <a:pt x="447" y="35"/>
                    </a:cubicBezTo>
                    <a:cubicBezTo>
                      <a:pt x="451" y="35"/>
                      <a:pt x="450" y="35"/>
                      <a:pt x="450" y="39"/>
                    </a:cubicBezTo>
                    <a:cubicBezTo>
                      <a:pt x="450" y="42"/>
                      <a:pt x="450" y="39"/>
                      <a:pt x="450" y="47"/>
                    </a:cubicBezTo>
                    <a:cubicBezTo>
                      <a:pt x="450" y="55"/>
                      <a:pt x="446" y="52"/>
                      <a:pt x="446" y="52"/>
                    </a:cubicBezTo>
                    <a:cubicBezTo>
                      <a:pt x="450" y="56"/>
                      <a:pt x="450" y="56"/>
                      <a:pt x="450" y="56"/>
                    </a:cubicBezTo>
                    <a:cubicBezTo>
                      <a:pt x="453" y="62"/>
                      <a:pt x="453" y="62"/>
                      <a:pt x="453" y="62"/>
                    </a:cubicBezTo>
                    <a:cubicBezTo>
                      <a:pt x="453" y="62"/>
                      <a:pt x="455" y="65"/>
                      <a:pt x="457" y="67"/>
                    </a:cubicBezTo>
                    <a:cubicBezTo>
                      <a:pt x="459" y="69"/>
                      <a:pt x="465" y="70"/>
                      <a:pt x="465" y="70"/>
                    </a:cubicBezTo>
                    <a:cubicBezTo>
                      <a:pt x="465" y="70"/>
                      <a:pt x="469" y="73"/>
                      <a:pt x="469" y="77"/>
                    </a:cubicBezTo>
                    <a:cubicBezTo>
                      <a:pt x="469" y="81"/>
                      <a:pt x="469" y="82"/>
                      <a:pt x="469" y="82"/>
                    </a:cubicBezTo>
                    <a:cubicBezTo>
                      <a:pt x="474" y="91"/>
                      <a:pt x="474" y="91"/>
                      <a:pt x="474" y="91"/>
                    </a:cubicBezTo>
                    <a:cubicBezTo>
                      <a:pt x="474" y="91"/>
                      <a:pt x="476" y="93"/>
                      <a:pt x="479" y="96"/>
                    </a:cubicBezTo>
                    <a:cubicBezTo>
                      <a:pt x="482" y="99"/>
                      <a:pt x="482" y="101"/>
                      <a:pt x="482" y="101"/>
                    </a:cubicBezTo>
                    <a:cubicBezTo>
                      <a:pt x="482" y="101"/>
                      <a:pt x="485" y="103"/>
                      <a:pt x="482" y="106"/>
                    </a:cubicBezTo>
                    <a:cubicBezTo>
                      <a:pt x="479" y="108"/>
                      <a:pt x="485" y="108"/>
                      <a:pt x="488" y="112"/>
                    </a:cubicBezTo>
                    <a:cubicBezTo>
                      <a:pt x="491" y="115"/>
                      <a:pt x="492" y="116"/>
                      <a:pt x="492" y="116"/>
                    </a:cubicBezTo>
                    <a:cubicBezTo>
                      <a:pt x="492" y="116"/>
                      <a:pt x="496" y="116"/>
                      <a:pt x="504" y="123"/>
                    </a:cubicBezTo>
                    <a:cubicBezTo>
                      <a:pt x="511" y="131"/>
                      <a:pt x="508" y="128"/>
                      <a:pt x="508" y="128"/>
                    </a:cubicBezTo>
                    <a:cubicBezTo>
                      <a:pt x="508" y="135"/>
                      <a:pt x="508" y="135"/>
                      <a:pt x="508" y="135"/>
                    </a:cubicBezTo>
                    <a:cubicBezTo>
                      <a:pt x="515" y="141"/>
                      <a:pt x="515" y="141"/>
                      <a:pt x="515" y="141"/>
                    </a:cubicBezTo>
                    <a:cubicBezTo>
                      <a:pt x="320" y="365"/>
                      <a:pt x="320" y="365"/>
                      <a:pt x="320" y="365"/>
                    </a:cubicBezTo>
                    <a:cubicBezTo>
                      <a:pt x="324" y="370"/>
                      <a:pt x="324" y="370"/>
                      <a:pt x="324" y="370"/>
                    </a:cubicBezTo>
                    <a:cubicBezTo>
                      <a:pt x="324" y="375"/>
                      <a:pt x="324" y="375"/>
                      <a:pt x="324" y="375"/>
                    </a:cubicBezTo>
                    <a:cubicBezTo>
                      <a:pt x="329" y="375"/>
                      <a:pt x="329" y="375"/>
                      <a:pt x="329" y="375"/>
                    </a:cubicBezTo>
                    <a:cubicBezTo>
                      <a:pt x="329" y="375"/>
                      <a:pt x="333" y="375"/>
                      <a:pt x="338" y="375"/>
                    </a:cubicBezTo>
                    <a:cubicBezTo>
                      <a:pt x="343" y="375"/>
                      <a:pt x="338" y="379"/>
                      <a:pt x="338" y="379"/>
                    </a:cubicBezTo>
                    <a:cubicBezTo>
                      <a:pt x="338" y="389"/>
                      <a:pt x="338" y="389"/>
                      <a:pt x="338" y="389"/>
                    </a:cubicBezTo>
                    <a:cubicBezTo>
                      <a:pt x="338" y="389"/>
                      <a:pt x="337" y="398"/>
                      <a:pt x="339" y="399"/>
                    </a:cubicBezTo>
                    <a:cubicBezTo>
                      <a:pt x="340" y="401"/>
                      <a:pt x="339" y="403"/>
                      <a:pt x="339" y="407"/>
                    </a:cubicBezTo>
                    <a:cubicBezTo>
                      <a:pt x="339" y="410"/>
                      <a:pt x="339" y="413"/>
                      <a:pt x="339" y="417"/>
                    </a:cubicBezTo>
                    <a:cubicBezTo>
                      <a:pt x="339" y="420"/>
                      <a:pt x="337" y="420"/>
                      <a:pt x="337" y="423"/>
                    </a:cubicBezTo>
                    <a:cubicBezTo>
                      <a:pt x="337" y="426"/>
                      <a:pt x="337" y="428"/>
                      <a:pt x="337" y="428"/>
                    </a:cubicBezTo>
                    <a:cubicBezTo>
                      <a:pt x="342" y="428"/>
                      <a:pt x="342" y="428"/>
                      <a:pt x="342" y="428"/>
                    </a:cubicBezTo>
                    <a:cubicBezTo>
                      <a:pt x="342" y="428"/>
                      <a:pt x="344" y="428"/>
                      <a:pt x="347" y="428"/>
                    </a:cubicBezTo>
                    <a:cubicBezTo>
                      <a:pt x="350" y="428"/>
                      <a:pt x="355" y="428"/>
                      <a:pt x="355" y="428"/>
                    </a:cubicBezTo>
                    <a:cubicBezTo>
                      <a:pt x="358" y="425"/>
                      <a:pt x="358" y="425"/>
                      <a:pt x="358" y="425"/>
                    </a:cubicBezTo>
                    <a:cubicBezTo>
                      <a:pt x="364" y="425"/>
                      <a:pt x="364" y="425"/>
                      <a:pt x="364" y="425"/>
                    </a:cubicBezTo>
                    <a:cubicBezTo>
                      <a:pt x="369" y="424"/>
                      <a:pt x="369" y="424"/>
                      <a:pt x="369" y="424"/>
                    </a:cubicBezTo>
                    <a:cubicBezTo>
                      <a:pt x="374" y="425"/>
                      <a:pt x="374" y="425"/>
                      <a:pt x="374" y="425"/>
                    </a:cubicBezTo>
                    <a:cubicBezTo>
                      <a:pt x="379" y="425"/>
                      <a:pt x="379" y="425"/>
                      <a:pt x="379" y="425"/>
                    </a:cubicBezTo>
                    <a:cubicBezTo>
                      <a:pt x="379" y="425"/>
                      <a:pt x="379" y="432"/>
                      <a:pt x="379" y="434"/>
                    </a:cubicBezTo>
                    <a:cubicBezTo>
                      <a:pt x="379" y="436"/>
                      <a:pt x="379" y="440"/>
                      <a:pt x="381" y="442"/>
                    </a:cubicBezTo>
                    <a:cubicBezTo>
                      <a:pt x="382" y="443"/>
                      <a:pt x="381" y="450"/>
                      <a:pt x="381" y="450"/>
                    </a:cubicBezTo>
                    <a:cubicBezTo>
                      <a:pt x="381" y="450"/>
                      <a:pt x="381" y="452"/>
                      <a:pt x="381" y="454"/>
                    </a:cubicBezTo>
                    <a:cubicBezTo>
                      <a:pt x="381" y="456"/>
                      <a:pt x="382" y="460"/>
                      <a:pt x="382" y="460"/>
                    </a:cubicBezTo>
                    <a:cubicBezTo>
                      <a:pt x="382" y="460"/>
                      <a:pt x="383" y="466"/>
                      <a:pt x="383" y="469"/>
                    </a:cubicBezTo>
                    <a:cubicBezTo>
                      <a:pt x="383" y="472"/>
                      <a:pt x="383" y="473"/>
                      <a:pt x="383" y="475"/>
                    </a:cubicBezTo>
                    <a:cubicBezTo>
                      <a:pt x="383" y="477"/>
                      <a:pt x="383" y="480"/>
                      <a:pt x="383" y="482"/>
                    </a:cubicBezTo>
                    <a:cubicBezTo>
                      <a:pt x="383" y="484"/>
                      <a:pt x="382" y="490"/>
                      <a:pt x="381" y="491"/>
                    </a:cubicBezTo>
                    <a:cubicBezTo>
                      <a:pt x="379" y="493"/>
                      <a:pt x="380" y="496"/>
                      <a:pt x="380" y="499"/>
                    </a:cubicBezTo>
                    <a:cubicBezTo>
                      <a:pt x="380" y="501"/>
                      <a:pt x="380" y="508"/>
                      <a:pt x="380" y="511"/>
                    </a:cubicBezTo>
                    <a:cubicBezTo>
                      <a:pt x="380" y="514"/>
                      <a:pt x="377" y="528"/>
                      <a:pt x="377" y="528"/>
                    </a:cubicBezTo>
                    <a:cubicBezTo>
                      <a:pt x="377" y="528"/>
                      <a:pt x="375" y="535"/>
                      <a:pt x="375" y="538"/>
                    </a:cubicBezTo>
                    <a:cubicBezTo>
                      <a:pt x="375" y="540"/>
                      <a:pt x="379" y="541"/>
                      <a:pt x="380" y="543"/>
                    </a:cubicBezTo>
                    <a:cubicBezTo>
                      <a:pt x="382" y="544"/>
                      <a:pt x="385" y="550"/>
                      <a:pt x="385" y="550"/>
                    </a:cubicBezTo>
                    <a:cubicBezTo>
                      <a:pt x="391" y="563"/>
                      <a:pt x="391" y="563"/>
                      <a:pt x="391" y="563"/>
                    </a:cubicBezTo>
                    <a:cubicBezTo>
                      <a:pt x="395" y="571"/>
                      <a:pt x="395" y="571"/>
                      <a:pt x="395" y="571"/>
                    </a:cubicBezTo>
                    <a:cubicBezTo>
                      <a:pt x="395" y="571"/>
                      <a:pt x="392" y="572"/>
                      <a:pt x="389" y="572"/>
                    </a:cubicBezTo>
                    <a:cubicBezTo>
                      <a:pt x="387" y="572"/>
                      <a:pt x="385" y="576"/>
                      <a:pt x="385" y="576"/>
                    </a:cubicBezTo>
                    <a:cubicBezTo>
                      <a:pt x="385" y="576"/>
                      <a:pt x="385" y="579"/>
                      <a:pt x="385" y="581"/>
                    </a:cubicBezTo>
                    <a:cubicBezTo>
                      <a:pt x="385" y="583"/>
                      <a:pt x="384" y="587"/>
                      <a:pt x="384" y="587"/>
                    </a:cubicBezTo>
                    <a:cubicBezTo>
                      <a:pt x="380" y="591"/>
                      <a:pt x="380" y="591"/>
                      <a:pt x="380" y="591"/>
                    </a:cubicBezTo>
                    <a:cubicBezTo>
                      <a:pt x="375" y="596"/>
                      <a:pt x="375" y="596"/>
                      <a:pt x="375" y="596"/>
                    </a:cubicBezTo>
                    <a:cubicBezTo>
                      <a:pt x="375" y="596"/>
                      <a:pt x="374" y="598"/>
                      <a:pt x="371" y="600"/>
                    </a:cubicBezTo>
                    <a:cubicBezTo>
                      <a:pt x="369" y="602"/>
                      <a:pt x="370" y="602"/>
                      <a:pt x="367" y="602"/>
                    </a:cubicBezTo>
                    <a:cubicBezTo>
                      <a:pt x="367" y="602"/>
                      <a:pt x="366" y="600"/>
                      <a:pt x="366" y="600"/>
                    </a:cubicBezTo>
                    <a:cubicBezTo>
                      <a:pt x="365" y="599"/>
                      <a:pt x="365" y="598"/>
                      <a:pt x="365" y="598"/>
                    </a:cubicBezTo>
                    <a:cubicBezTo>
                      <a:pt x="365" y="598"/>
                      <a:pt x="363" y="597"/>
                      <a:pt x="364" y="596"/>
                    </a:cubicBezTo>
                    <a:cubicBezTo>
                      <a:pt x="365" y="595"/>
                      <a:pt x="367" y="595"/>
                      <a:pt x="368" y="594"/>
                    </a:cubicBezTo>
                    <a:cubicBezTo>
                      <a:pt x="368" y="593"/>
                      <a:pt x="369" y="594"/>
                      <a:pt x="370" y="593"/>
                    </a:cubicBezTo>
                    <a:cubicBezTo>
                      <a:pt x="371" y="592"/>
                      <a:pt x="371" y="591"/>
                      <a:pt x="371" y="589"/>
                    </a:cubicBezTo>
                    <a:cubicBezTo>
                      <a:pt x="371" y="588"/>
                      <a:pt x="371" y="587"/>
                      <a:pt x="371" y="587"/>
                    </a:cubicBezTo>
                    <a:cubicBezTo>
                      <a:pt x="371" y="587"/>
                      <a:pt x="371" y="585"/>
                      <a:pt x="371" y="584"/>
                    </a:cubicBezTo>
                    <a:cubicBezTo>
                      <a:pt x="371" y="583"/>
                      <a:pt x="372" y="582"/>
                      <a:pt x="374" y="580"/>
                    </a:cubicBezTo>
                    <a:cubicBezTo>
                      <a:pt x="375" y="579"/>
                      <a:pt x="375" y="578"/>
                      <a:pt x="375" y="577"/>
                    </a:cubicBezTo>
                    <a:cubicBezTo>
                      <a:pt x="375" y="576"/>
                      <a:pt x="376" y="575"/>
                      <a:pt x="375" y="574"/>
                    </a:cubicBezTo>
                    <a:cubicBezTo>
                      <a:pt x="373" y="572"/>
                      <a:pt x="373" y="572"/>
                      <a:pt x="373" y="571"/>
                    </a:cubicBezTo>
                    <a:cubicBezTo>
                      <a:pt x="373" y="570"/>
                      <a:pt x="372" y="568"/>
                      <a:pt x="371" y="568"/>
                    </a:cubicBezTo>
                    <a:cubicBezTo>
                      <a:pt x="370" y="568"/>
                      <a:pt x="369" y="566"/>
                      <a:pt x="366" y="566"/>
                    </a:cubicBezTo>
                    <a:cubicBezTo>
                      <a:pt x="364" y="566"/>
                      <a:pt x="366" y="566"/>
                      <a:pt x="363" y="566"/>
                    </a:cubicBezTo>
                    <a:cubicBezTo>
                      <a:pt x="360" y="566"/>
                      <a:pt x="357" y="565"/>
                      <a:pt x="357" y="565"/>
                    </a:cubicBezTo>
                    <a:cubicBezTo>
                      <a:pt x="357" y="563"/>
                      <a:pt x="357" y="563"/>
                      <a:pt x="357" y="563"/>
                    </a:cubicBezTo>
                    <a:cubicBezTo>
                      <a:pt x="357" y="563"/>
                      <a:pt x="358" y="564"/>
                      <a:pt x="360" y="561"/>
                    </a:cubicBezTo>
                    <a:cubicBezTo>
                      <a:pt x="363" y="559"/>
                      <a:pt x="366" y="559"/>
                      <a:pt x="366" y="558"/>
                    </a:cubicBezTo>
                    <a:cubicBezTo>
                      <a:pt x="367" y="557"/>
                      <a:pt x="371" y="555"/>
                      <a:pt x="370" y="555"/>
                    </a:cubicBezTo>
                    <a:cubicBezTo>
                      <a:pt x="369" y="554"/>
                      <a:pt x="368" y="553"/>
                      <a:pt x="368" y="551"/>
                    </a:cubicBezTo>
                    <a:cubicBezTo>
                      <a:pt x="368" y="550"/>
                      <a:pt x="367" y="550"/>
                      <a:pt x="367" y="548"/>
                    </a:cubicBezTo>
                    <a:cubicBezTo>
                      <a:pt x="367" y="547"/>
                      <a:pt x="364" y="547"/>
                      <a:pt x="366" y="545"/>
                    </a:cubicBezTo>
                    <a:cubicBezTo>
                      <a:pt x="367" y="544"/>
                      <a:pt x="368" y="542"/>
                      <a:pt x="368" y="542"/>
                    </a:cubicBezTo>
                    <a:cubicBezTo>
                      <a:pt x="368" y="542"/>
                      <a:pt x="368" y="540"/>
                      <a:pt x="368" y="539"/>
                    </a:cubicBezTo>
                    <a:cubicBezTo>
                      <a:pt x="368" y="538"/>
                      <a:pt x="367" y="537"/>
                      <a:pt x="367" y="534"/>
                    </a:cubicBezTo>
                    <a:cubicBezTo>
                      <a:pt x="367" y="532"/>
                      <a:pt x="367" y="531"/>
                      <a:pt x="367" y="530"/>
                    </a:cubicBezTo>
                    <a:cubicBezTo>
                      <a:pt x="367" y="528"/>
                      <a:pt x="367" y="525"/>
                      <a:pt x="367" y="525"/>
                    </a:cubicBezTo>
                    <a:cubicBezTo>
                      <a:pt x="367" y="525"/>
                      <a:pt x="369" y="524"/>
                      <a:pt x="366" y="522"/>
                    </a:cubicBezTo>
                    <a:cubicBezTo>
                      <a:pt x="364" y="520"/>
                      <a:pt x="365" y="520"/>
                      <a:pt x="364" y="519"/>
                    </a:cubicBezTo>
                    <a:cubicBezTo>
                      <a:pt x="363" y="517"/>
                      <a:pt x="362" y="517"/>
                      <a:pt x="362" y="516"/>
                    </a:cubicBezTo>
                    <a:cubicBezTo>
                      <a:pt x="362" y="514"/>
                      <a:pt x="361" y="513"/>
                      <a:pt x="363" y="513"/>
                    </a:cubicBezTo>
                    <a:cubicBezTo>
                      <a:pt x="365" y="513"/>
                      <a:pt x="369" y="511"/>
                      <a:pt x="369" y="510"/>
                    </a:cubicBezTo>
                    <a:cubicBezTo>
                      <a:pt x="369" y="508"/>
                      <a:pt x="369" y="507"/>
                      <a:pt x="369" y="507"/>
                    </a:cubicBezTo>
                    <a:cubicBezTo>
                      <a:pt x="369" y="507"/>
                      <a:pt x="370" y="503"/>
                      <a:pt x="370" y="501"/>
                    </a:cubicBezTo>
                    <a:cubicBezTo>
                      <a:pt x="370" y="499"/>
                      <a:pt x="372" y="500"/>
                      <a:pt x="371" y="497"/>
                    </a:cubicBezTo>
                    <a:cubicBezTo>
                      <a:pt x="370" y="493"/>
                      <a:pt x="371" y="490"/>
                      <a:pt x="371" y="488"/>
                    </a:cubicBezTo>
                    <a:cubicBezTo>
                      <a:pt x="371" y="487"/>
                      <a:pt x="370" y="486"/>
                      <a:pt x="370" y="485"/>
                    </a:cubicBezTo>
                    <a:cubicBezTo>
                      <a:pt x="370" y="483"/>
                      <a:pt x="370" y="481"/>
                      <a:pt x="370" y="481"/>
                    </a:cubicBezTo>
                    <a:cubicBezTo>
                      <a:pt x="370" y="481"/>
                      <a:pt x="372" y="481"/>
                      <a:pt x="370" y="479"/>
                    </a:cubicBezTo>
                    <a:cubicBezTo>
                      <a:pt x="367" y="477"/>
                      <a:pt x="366" y="478"/>
                      <a:pt x="366" y="476"/>
                    </a:cubicBezTo>
                    <a:cubicBezTo>
                      <a:pt x="366" y="474"/>
                      <a:pt x="366" y="474"/>
                      <a:pt x="366" y="472"/>
                    </a:cubicBezTo>
                    <a:cubicBezTo>
                      <a:pt x="366" y="470"/>
                      <a:pt x="366" y="468"/>
                      <a:pt x="368" y="466"/>
                    </a:cubicBezTo>
                    <a:cubicBezTo>
                      <a:pt x="369" y="464"/>
                      <a:pt x="367" y="464"/>
                      <a:pt x="369" y="462"/>
                    </a:cubicBezTo>
                    <a:cubicBezTo>
                      <a:pt x="371" y="460"/>
                      <a:pt x="371" y="458"/>
                      <a:pt x="371" y="456"/>
                    </a:cubicBezTo>
                    <a:cubicBezTo>
                      <a:pt x="371" y="453"/>
                      <a:pt x="373" y="449"/>
                      <a:pt x="371" y="451"/>
                    </a:cubicBezTo>
                    <a:cubicBezTo>
                      <a:pt x="369" y="453"/>
                      <a:pt x="367" y="458"/>
                      <a:pt x="367" y="458"/>
                    </a:cubicBezTo>
                    <a:cubicBezTo>
                      <a:pt x="367" y="458"/>
                      <a:pt x="365" y="461"/>
                      <a:pt x="365" y="463"/>
                    </a:cubicBezTo>
                    <a:cubicBezTo>
                      <a:pt x="365" y="464"/>
                      <a:pt x="364" y="465"/>
                      <a:pt x="363" y="466"/>
                    </a:cubicBezTo>
                    <a:cubicBezTo>
                      <a:pt x="362" y="467"/>
                      <a:pt x="361" y="470"/>
                      <a:pt x="360" y="469"/>
                    </a:cubicBezTo>
                    <a:cubicBezTo>
                      <a:pt x="359" y="469"/>
                      <a:pt x="360" y="470"/>
                      <a:pt x="358" y="468"/>
                    </a:cubicBezTo>
                    <a:cubicBezTo>
                      <a:pt x="356" y="466"/>
                      <a:pt x="354" y="465"/>
                      <a:pt x="354" y="465"/>
                    </a:cubicBezTo>
                    <a:cubicBezTo>
                      <a:pt x="354" y="465"/>
                      <a:pt x="349" y="461"/>
                      <a:pt x="351" y="459"/>
                    </a:cubicBezTo>
                    <a:cubicBezTo>
                      <a:pt x="354" y="457"/>
                      <a:pt x="354" y="456"/>
                      <a:pt x="354" y="454"/>
                    </a:cubicBezTo>
                    <a:cubicBezTo>
                      <a:pt x="354" y="452"/>
                      <a:pt x="356" y="453"/>
                      <a:pt x="354" y="450"/>
                    </a:cubicBezTo>
                    <a:cubicBezTo>
                      <a:pt x="352" y="448"/>
                      <a:pt x="351" y="446"/>
                      <a:pt x="350" y="446"/>
                    </a:cubicBezTo>
                    <a:cubicBezTo>
                      <a:pt x="350" y="446"/>
                      <a:pt x="345" y="447"/>
                      <a:pt x="345" y="449"/>
                    </a:cubicBezTo>
                    <a:cubicBezTo>
                      <a:pt x="345" y="452"/>
                      <a:pt x="345" y="460"/>
                      <a:pt x="345" y="460"/>
                    </a:cubicBezTo>
                    <a:cubicBezTo>
                      <a:pt x="345" y="460"/>
                      <a:pt x="347" y="460"/>
                      <a:pt x="343" y="460"/>
                    </a:cubicBezTo>
                    <a:cubicBezTo>
                      <a:pt x="339" y="460"/>
                      <a:pt x="337" y="458"/>
                      <a:pt x="337" y="458"/>
                    </a:cubicBezTo>
                    <a:cubicBezTo>
                      <a:pt x="337" y="458"/>
                      <a:pt x="339" y="463"/>
                      <a:pt x="336" y="457"/>
                    </a:cubicBezTo>
                    <a:cubicBezTo>
                      <a:pt x="333" y="451"/>
                      <a:pt x="334" y="455"/>
                      <a:pt x="332" y="450"/>
                    </a:cubicBezTo>
                    <a:cubicBezTo>
                      <a:pt x="330" y="445"/>
                      <a:pt x="329" y="443"/>
                      <a:pt x="329" y="442"/>
                    </a:cubicBezTo>
                    <a:cubicBezTo>
                      <a:pt x="329" y="441"/>
                      <a:pt x="329" y="439"/>
                      <a:pt x="329" y="438"/>
                    </a:cubicBezTo>
                    <a:cubicBezTo>
                      <a:pt x="329" y="436"/>
                      <a:pt x="329" y="425"/>
                      <a:pt x="327" y="424"/>
                    </a:cubicBezTo>
                    <a:cubicBezTo>
                      <a:pt x="326" y="423"/>
                      <a:pt x="327" y="422"/>
                      <a:pt x="326" y="421"/>
                    </a:cubicBezTo>
                    <a:cubicBezTo>
                      <a:pt x="325" y="420"/>
                      <a:pt x="325" y="419"/>
                      <a:pt x="324" y="418"/>
                    </a:cubicBezTo>
                    <a:cubicBezTo>
                      <a:pt x="323" y="417"/>
                      <a:pt x="321" y="416"/>
                      <a:pt x="321" y="415"/>
                    </a:cubicBezTo>
                    <a:cubicBezTo>
                      <a:pt x="321" y="413"/>
                      <a:pt x="320" y="413"/>
                      <a:pt x="320" y="411"/>
                    </a:cubicBezTo>
                    <a:cubicBezTo>
                      <a:pt x="320" y="410"/>
                      <a:pt x="319" y="409"/>
                      <a:pt x="319" y="408"/>
                    </a:cubicBezTo>
                    <a:cubicBezTo>
                      <a:pt x="319" y="407"/>
                      <a:pt x="319" y="405"/>
                      <a:pt x="319" y="404"/>
                    </a:cubicBezTo>
                    <a:cubicBezTo>
                      <a:pt x="319" y="402"/>
                      <a:pt x="319" y="402"/>
                      <a:pt x="320" y="401"/>
                    </a:cubicBezTo>
                    <a:cubicBezTo>
                      <a:pt x="322" y="399"/>
                      <a:pt x="325" y="400"/>
                      <a:pt x="326" y="399"/>
                    </a:cubicBezTo>
                    <a:cubicBezTo>
                      <a:pt x="327" y="398"/>
                      <a:pt x="330" y="398"/>
                      <a:pt x="330" y="396"/>
                    </a:cubicBezTo>
                    <a:cubicBezTo>
                      <a:pt x="330" y="394"/>
                      <a:pt x="330" y="392"/>
                      <a:pt x="326" y="392"/>
                    </a:cubicBezTo>
                    <a:cubicBezTo>
                      <a:pt x="322" y="392"/>
                      <a:pt x="319" y="390"/>
                      <a:pt x="316" y="390"/>
                    </a:cubicBezTo>
                    <a:cubicBezTo>
                      <a:pt x="312" y="390"/>
                      <a:pt x="310" y="389"/>
                      <a:pt x="310" y="388"/>
                    </a:cubicBezTo>
                    <a:cubicBezTo>
                      <a:pt x="309" y="387"/>
                      <a:pt x="309" y="387"/>
                      <a:pt x="306" y="385"/>
                    </a:cubicBezTo>
                    <a:cubicBezTo>
                      <a:pt x="304" y="382"/>
                      <a:pt x="304" y="380"/>
                      <a:pt x="304" y="380"/>
                    </a:cubicBezTo>
                    <a:cubicBezTo>
                      <a:pt x="304" y="380"/>
                      <a:pt x="304" y="378"/>
                      <a:pt x="306" y="377"/>
                    </a:cubicBezTo>
                    <a:cubicBezTo>
                      <a:pt x="307" y="376"/>
                      <a:pt x="307" y="374"/>
                      <a:pt x="307" y="374"/>
                    </a:cubicBezTo>
                    <a:cubicBezTo>
                      <a:pt x="307" y="374"/>
                      <a:pt x="306" y="379"/>
                      <a:pt x="303" y="371"/>
                    </a:cubicBezTo>
                    <a:cubicBezTo>
                      <a:pt x="300" y="362"/>
                      <a:pt x="296" y="363"/>
                      <a:pt x="296" y="363"/>
                    </a:cubicBezTo>
                    <a:cubicBezTo>
                      <a:pt x="296" y="363"/>
                      <a:pt x="294" y="362"/>
                      <a:pt x="293" y="360"/>
                    </a:cubicBezTo>
                    <a:cubicBezTo>
                      <a:pt x="291" y="358"/>
                      <a:pt x="289" y="358"/>
                      <a:pt x="288" y="357"/>
                    </a:cubicBezTo>
                    <a:cubicBezTo>
                      <a:pt x="287" y="356"/>
                      <a:pt x="286" y="355"/>
                      <a:pt x="286" y="355"/>
                    </a:cubicBezTo>
                    <a:cubicBezTo>
                      <a:pt x="286" y="355"/>
                      <a:pt x="285" y="355"/>
                      <a:pt x="283" y="354"/>
                    </a:cubicBezTo>
                    <a:cubicBezTo>
                      <a:pt x="282" y="352"/>
                      <a:pt x="281" y="352"/>
                      <a:pt x="281" y="352"/>
                    </a:cubicBezTo>
                    <a:cubicBezTo>
                      <a:pt x="281" y="352"/>
                      <a:pt x="273" y="351"/>
                      <a:pt x="273" y="347"/>
                    </a:cubicBezTo>
                    <a:cubicBezTo>
                      <a:pt x="273" y="344"/>
                      <a:pt x="273" y="342"/>
                      <a:pt x="273" y="340"/>
                    </a:cubicBezTo>
                    <a:cubicBezTo>
                      <a:pt x="276" y="333"/>
                      <a:pt x="276" y="333"/>
                      <a:pt x="276" y="333"/>
                    </a:cubicBezTo>
                    <a:cubicBezTo>
                      <a:pt x="279" y="328"/>
                      <a:pt x="279" y="328"/>
                      <a:pt x="279" y="328"/>
                    </a:cubicBezTo>
                    <a:cubicBezTo>
                      <a:pt x="279" y="322"/>
                      <a:pt x="279" y="322"/>
                      <a:pt x="279" y="322"/>
                    </a:cubicBezTo>
                    <a:cubicBezTo>
                      <a:pt x="279" y="315"/>
                      <a:pt x="279" y="315"/>
                      <a:pt x="279" y="315"/>
                    </a:cubicBezTo>
                    <a:cubicBezTo>
                      <a:pt x="275" y="312"/>
                      <a:pt x="275" y="312"/>
                      <a:pt x="275" y="312"/>
                    </a:cubicBezTo>
                    <a:cubicBezTo>
                      <a:pt x="275" y="312"/>
                      <a:pt x="271" y="310"/>
                      <a:pt x="271" y="306"/>
                    </a:cubicBezTo>
                    <a:cubicBezTo>
                      <a:pt x="271" y="302"/>
                      <a:pt x="268" y="299"/>
                      <a:pt x="268" y="299"/>
                    </a:cubicBezTo>
                    <a:cubicBezTo>
                      <a:pt x="264" y="292"/>
                      <a:pt x="264" y="292"/>
                      <a:pt x="264" y="292"/>
                    </a:cubicBezTo>
                    <a:cubicBezTo>
                      <a:pt x="256" y="295"/>
                      <a:pt x="256" y="295"/>
                      <a:pt x="256" y="295"/>
                    </a:cubicBezTo>
                    <a:cubicBezTo>
                      <a:pt x="246" y="301"/>
                      <a:pt x="246" y="301"/>
                      <a:pt x="246" y="301"/>
                    </a:cubicBezTo>
                    <a:cubicBezTo>
                      <a:pt x="240" y="301"/>
                      <a:pt x="212" y="295"/>
                      <a:pt x="212" y="295"/>
                    </a:cubicBez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8" name="Freeform 93">
                <a:extLst>
                  <a:ext uri="{FF2B5EF4-FFF2-40B4-BE49-F238E27FC236}">
                    <a16:creationId xmlns:a16="http://schemas.microsoft.com/office/drawing/2014/main" id="{B402E568-185E-4E56-B6FB-01F5D02D8EEA}"/>
                  </a:ext>
                </a:extLst>
              </p:cNvPr>
              <p:cNvSpPr>
                <a:spLocks/>
              </p:cNvSpPr>
              <p:nvPr/>
            </p:nvSpPr>
            <p:spPr bwMode="gray">
              <a:xfrm>
                <a:off x="1165" y="1282"/>
                <a:ext cx="41" cy="22"/>
              </a:xfrm>
              <a:custGeom>
                <a:avLst/>
                <a:gdLst>
                  <a:gd name="T0" fmla="*/ 36 w 24"/>
                  <a:gd name="T1" fmla="*/ 22 h 13"/>
                  <a:gd name="T2" fmla="*/ 36 w 24"/>
                  <a:gd name="T3" fmla="*/ 14 h 13"/>
                  <a:gd name="T4" fmla="*/ 41 w 24"/>
                  <a:gd name="T5" fmla="*/ 7 h 13"/>
                  <a:gd name="T6" fmla="*/ 31 w 24"/>
                  <a:gd name="T7" fmla="*/ 0 h 13"/>
                  <a:gd name="T8" fmla="*/ 14 w 24"/>
                  <a:gd name="T9" fmla="*/ 0 h 13"/>
                  <a:gd name="T10" fmla="*/ 0 w 24"/>
                  <a:gd name="T11" fmla="*/ 0 h 13"/>
                  <a:gd name="T12" fmla="*/ 15 w 24"/>
                  <a:gd name="T13" fmla="*/ 8 h 13"/>
                  <a:gd name="T14" fmla="*/ 24 w 24"/>
                  <a:gd name="T15" fmla="*/ 15 h 13"/>
                  <a:gd name="T16" fmla="*/ 36 w 24"/>
                  <a:gd name="T17" fmla="*/ 22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3">
                    <a:moveTo>
                      <a:pt x="21" y="13"/>
                    </a:moveTo>
                    <a:cubicBezTo>
                      <a:pt x="21" y="8"/>
                      <a:pt x="21" y="8"/>
                      <a:pt x="21" y="8"/>
                    </a:cubicBezTo>
                    <a:cubicBezTo>
                      <a:pt x="24" y="4"/>
                      <a:pt x="24" y="4"/>
                      <a:pt x="24" y="4"/>
                    </a:cubicBezTo>
                    <a:cubicBezTo>
                      <a:pt x="24" y="4"/>
                      <a:pt x="23" y="0"/>
                      <a:pt x="18" y="0"/>
                    </a:cubicBezTo>
                    <a:cubicBezTo>
                      <a:pt x="13" y="0"/>
                      <a:pt x="8" y="0"/>
                      <a:pt x="8" y="0"/>
                    </a:cubicBezTo>
                    <a:cubicBezTo>
                      <a:pt x="0" y="0"/>
                      <a:pt x="0" y="0"/>
                      <a:pt x="0" y="0"/>
                    </a:cubicBezTo>
                    <a:cubicBezTo>
                      <a:pt x="9" y="5"/>
                      <a:pt x="9" y="5"/>
                      <a:pt x="9" y="5"/>
                    </a:cubicBezTo>
                    <a:cubicBezTo>
                      <a:pt x="14" y="9"/>
                      <a:pt x="14" y="9"/>
                      <a:pt x="14" y="9"/>
                    </a:cubicBezTo>
                    <a:lnTo>
                      <a:pt x="21" y="13"/>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9" name="Freeform 94">
                <a:extLst>
                  <a:ext uri="{FF2B5EF4-FFF2-40B4-BE49-F238E27FC236}">
                    <a16:creationId xmlns:a16="http://schemas.microsoft.com/office/drawing/2014/main" id="{0E8E1701-A558-4A3D-B611-67173B469149}"/>
                  </a:ext>
                </a:extLst>
              </p:cNvPr>
              <p:cNvSpPr>
                <a:spLocks/>
              </p:cNvSpPr>
              <p:nvPr/>
            </p:nvSpPr>
            <p:spPr bwMode="gray">
              <a:xfrm>
                <a:off x="1095" y="1246"/>
                <a:ext cx="42" cy="22"/>
              </a:xfrm>
              <a:custGeom>
                <a:avLst/>
                <a:gdLst>
                  <a:gd name="T0" fmla="*/ 32 w 25"/>
                  <a:gd name="T1" fmla="*/ 22 h 13"/>
                  <a:gd name="T2" fmla="*/ 32 w 25"/>
                  <a:gd name="T3" fmla="*/ 15 h 13"/>
                  <a:gd name="T4" fmla="*/ 32 w 25"/>
                  <a:gd name="T5" fmla="*/ 5 h 13"/>
                  <a:gd name="T6" fmla="*/ 22 w 25"/>
                  <a:gd name="T7" fmla="*/ 5 h 13"/>
                  <a:gd name="T8" fmla="*/ 17 w 25"/>
                  <a:gd name="T9" fmla="*/ 10 h 13"/>
                  <a:gd name="T10" fmla="*/ 0 w 25"/>
                  <a:gd name="T11" fmla="*/ 10 h 13"/>
                  <a:gd name="T12" fmla="*/ 13 w 25"/>
                  <a:gd name="T13" fmla="*/ 20 h 13"/>
                  <a:gd name="T14" fmla="*/ 32 w 25"/>
                  <a:gd name="T15" fmla="*/ 22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13">
                    <a:moveTo>
                      <a:pt x="19" y="13"/>
                    </a:moveTo>
                    <a:cubicBezTo>
                      <a:pt x="19" y="9"/>
                      <a:pt x="19" y="9"/>
                      <a:pt x="19" y="9"/>
                    </a:cubicBezTo>
                    <a:cubicBezTo>
                      <a:pt x="19" y="9"/>
                      <a:pt x="25" y="3"/>
                      <a:pt x="19" y="3"/>
                    </a:cubicBezTo>
                    <a:cubicBezTo>
                      <a:pt x="13" y="3"/>
                      <a:pt x="16" y="0"/>
                      <a:pt x="13" y="3"/>
                    </a:cubicBezTo>
                    <a:cubicBezTo>
                      <a:pt x="10" y="6"/>
                      <a:pt x="10" y="6"/>
                      <a:pt x="10" y="6"/>
                    </a:cubicBezTo>
                    <a:cubicBezTo>
                      <a:pt x="0" y="6"/>
                      <a:pt x="0" y="6"/>
                      <a:pt x="0" y="6"/>
                    </a:cubicBezTo>
                    <a:cubicBezTo>
                      <a:pt x="8" y="12"/>
                      <a:pt x="8" y="12"/>
                      <a:pt x="8" y="12"/>
                    </a:cubicBezTo>
                    <a:lnTo>
                      <a:pt x="19" y="13"/>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0" name="Freeform 95">
                <a:extLst>
                  <a:ext uri="{FF2B5EF4-FFF2-40B4-BE49-F238E27FC236}">
                    <a16:creationId xmlns:a16="http://schemas.microsoft.com/office/drawing/2014/main" id="{FFEE4FEA-C638-4596-87B5-A5E00AE3085F}"/>
                  </a:ext>
                </a:extLst>
              </p:cNvPr>
              <p:cNvSpPr>
                <a:spLocks/>
              </p:cNvSpPr>
              <p:nvPr/>
            </p:nvSpPr>
            <p:spPr bwMode="gray">
              <a:xfrm>
                <a:off x="1051" y="1230"/>
                <a:ext cx="47" cy="10"/>
              </a:xfrm>
              <a:custGeom>
                <a:avLst/>
                <a:gdLst>
                  <a:gd name="T0" fmla="*/ 30 w 47"/>
                  <a:gd name="T1" fmla="*/ 10 h 10"/>
                  <a:gd name="T2" fmla="*/ 47 w 47"/>
                  <a:gd name="T3" fmla="*/ 10 h 10"/>
                  <a:gd name="T4" fmla="*/ 44 w 47"/>
                  <a:gd name="T5" fmla="*/ 0 h 10"/>
                  <a:gd name="T6" fmla="*/ 32 w 47"/>
                  <a:gd name="T7" fmla="*/ 0 h 10"/>
                  <a:gd name="T8" fmla="*/ 24 w 47"/>
                  <a:gd name="T9" fmla="*/ 0 h 10"/>
                  <a:gd name="T10" fmla="*/ 17 w 47"/>
                  <a:gd name="T11" fmla="*/ 0 h 10"/>
                  <a:gd name="T12" fmla="*/ 0 w 47"/>
                  <a:gd name="T13" fmla="*/ 0 h 10"/>
                  <a:gd name="T14" fmla="*/ 8 w 47"/>
                  <a:gd name="T15" fmla="*/ 8 h 10"/>
                  <a:gd name="T16" fmla="*/ 30 w 47"/>
                  <a:gd name="T17" fmla="*/ 1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10">
                    <a:moveTo>
                      <a:pt x="30" y="10"/>
                    </a:moveTo>
                    <a:lnTo>
                      <a:pt x="47" y="10"/>
                    </a:lnTo>
                    <a:lnTo>
                      <a:pt x="44" y="0"/>
                    </a:lnTo>
                    <a:lnTo>
                      <a:pt x="32" y="0"/>
                    </a:lnTo>
                    <a:lnTo>
                      <a:pt x="24" y="0"/>
                    </a:lnTo>
                    <a:lnTo>
                      <a:pt x="17" y="0"/>
                    </a:lnTo>
                    <a:lnTo>
                      <a:pt x="0" y="0"/>
                    </a:lnTo>
                    <a:lnTo>
                      <a:pt x="8" y="8"/>
                    </a:lnTo>
                    <a:lnTo>
                      <a:pt x="30" y="1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1" name="Freeform 96">
                <a:extLst>
                  <a:ext uri="{FF2B5EF4-FFF2-40B4-BE49-F238E27FC236}">
                    <a16:creationId xmlns:a16="http://schemas.microsoft.com/office/drawing/2014/main" id="{DB1BF7F0-5BA3-4731-9D88-D589F98602DD}"/>
                  </a:ext>
                </a:extLst>
              </p:cNvPr>
              <p:cNvSpPr>
                <a:spLocks/>
              </p:cNvSpPr>
              <p:nvPr/>
            </p:nvSpPr>
            <p:spPr bwMode="gray">
              <a:xfrm>
                <a:off x="1762" y="1798"/>
                <a:ext cx="38" cy="90"/>
              </a:xfrm>
              <a:custGeom>
                <a:avLst/>
                <a:gdLst>
                  <a:gd name="T0" fmla="*/ 18 w 23"/>
                  <a:gd name="T1" fmla="*/ 83 h 54"/>
                  <a:gd name="T2" fmla="*/ 25 w 23"/>
                  <a:gd name="T3" fmla="*/ 83 h 54"/>
                  <a:gd name="T4" fmla="*/ 30 w 23"/>
                  <a:gd name="T5" fmla="*/ 70 h 54"/>
                  <a:gd name="T6" fmla="*/ 33 w 23"/>
                  <a:gd name="T7" fmla="*/ 63 h 54"/>
                  <a:gd name="T8" fmla="*/ 33 w 23"/>
                  <a:gd name="T9" fmla="*/ 53 h 54"/>
                  <a:gd name="T10" fmla="*/ 35 w 23"/>
                  <a:gd name="T11" fmla="*/ 45 h 54"/>
                  <a:gd name="T12" fmla="*/ 35 w 23"/>
                  <a:gd name="T13" fmla="*/ 38 h 54"/>
                  <a:gd name="T14" fmla="*/ 38 w 23"/>
                  <a:gd name="T15" fmla="*/ 25 h 54"/>
                  <a:gd name="T16" fmla="*/ 38 w 23"/>
                  <a:gd name="T17" fmla="*/ 17 h 54"/>
                  <a:gd name="T18" fmla="*/ 30 w 23"/>
                  <a:gd name="T19" fmla="*/ 8 h 54"/>
                  <a:gd name="T20" fmla="*/ 21 w 23"/>
                  <a:gd name="T21" fmla="*/ 17 h 54"/>
                  <a:gd name="T22" fmla="*/ 21 w 23"/>
                  <a:gd name="T23" fmla="*/ 32 h 54"/>
                  <a:gd name="T24" fmla="*/ 10 w 23"/>
                  <a:gd name="T25" fmla="*/ 33 h 54"/>
                  <a:gd name="T26" fmla="*/ 3 w 23"/>
                  <a:gd name="T27" fmla="*/ 40 h 54"/>
                  <a:gd name="T28" fmla="*/ 3 w 23"/>
                  <a:gd name="T29" fmla="*/ 55 h 54"/>
                  <a:gd name="T30" fmla="*/ 3 w 23"/>
                  <a:gd name="T31" fmla="*/ 70 h 54"/>
                  <a:gd name="T32" fmla="*/ 12 w 23"/>
                  <a:gd name="T33" fmla="*/ 52 h 54"/>
                  <a:gd name="T34" fmla="*/ 20 w 23"/>
                  <a:gd name="T35" fmla="*/ 60 h 54"/>
                  <a:gd name="T36" fmla="*/ 12 w 23"/>
                  <a:gd name="T37" fmla="*/ 73 h 54"/>
                  <a:gd name="T38" fmla="*/ 18 w 23"/>
                  <a:gd name="T39" fmla="*/ 83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 h="54">
                    <a:moveTo>
                      <a:pt x="11" y="50"/>
                    </a:moveTo>
                    <a:cubicBezTo>
                      <a:pt x="11" y="50"/>
                      <a:pt x="15" y="54"/>
                      <a:pt x="15" y="50"/>
                    </a:cubicBezTo>
                    <a:cubicBezTo>
                      <a:pt x="15" y="46"/>
                      <a:pt x="18" y="42"/>
                      <a:pt x="18" y="42"/>
                    </a:cubicBezTo>
                    <a:cubicBezTo>
                      <a:pt x="18" y="42"/>
                      <a:pt x="17" y="42"/>
                      <a:pt x="20" y="38"/>
                    </a:cubicBezTo>
                    <a:cubicBezTo>
                      <a:pt x="23" y="35"/>
                      <a:pt x="20" y="32"/>
                      <a:pt x="20" y="32"/>
                    </a:cubicBezTo>
                    <a:cubicBezTo>
                      <a:pt x="21" y="27"/>
                      <a:pt x="21" y="27"/>
                      <a:pt x="21" y="27"/>
                    </a:cubicBezTo>
                    <a:cubicBezTo>
                      <a:pt x="21" y="23"/>
                      <a:pt x="21" y="23"/>
                      <a:pt x="21" y="23"/>
                    </a:cubicBezTo>
                    <a:cubicBezTo>
                      <a:pt x="23" y="15"/>
                      <a:pt x="23" y="15"/>
                      <a:pt x="23" y="15"/>
                    </a:cubicBezTo>
                    <a:cubicBezTo>
                      <a:pt x="23" y="10"/>
                      <a:pt x="23" y="10"/>
                      <a:pt x="23" y="10"/>
                    </a:cubicBezTo>
                    <a:cubicBezTo>
                      <a:pt x="23" y="10"/>
                      <a:pt x="18" y="0"/>
                      <a:pt x="18" y="5"/>
                    </a:cubicBezTo>
                    <a:cubicBezTo>
                      <a:pt x="18" y="10"/>
                      <a:pt x="13" y="10"/>
                      <a:pt x="13" y="10"/>
                    </a:cubicBezTo>
                    <a:cubicBezTo>
                      <a:pt x="13" y="19"/>
                      <a:pt x="13" y="19"/>
                      <a:pt x="13" y="19"/>
                    </a:cubicBezTo>
                    <a:cubicBezTo>
                      <a:pt x="6" y="20"/>
                      <a:pt x="6" y="20"/>
                      <a:pt x="6" y="20"/>
                    </a:cubicBezTo>
                    <a:cubicBezTo>
                      <a:pt x="2" y="24"/>
                      <a:pt x="2" y="24"/>
                      <a:pt x="2" y="24"/>
                    </a:cubicBezTo>
                    <a:cubicBezTo>
                      <a:pt x="2" y="24"/>
                      <a:pt x="2" y="30"/>
                      <a:pt x="2" y="33"/>
                    </a:cubicBezTo>
                    <a:cubicBezTo>
                      <a:pt x="2" y="37"/>
                      <a:pt x="0" y="49"/>
                      <a:pt x="2" y="42"/>
                    </a:cubicBezTo>
                    <a:cubicBezTo>
                      <a:pt x="4" y="35"/>
                      <a:pt x="7" y="31"/>
                      <a:pt x="7" y="31"/>
                    </a:cubicBezTo>
                    <a:cubicBezTo>
                      <a:pt x="7" y="31"/>
                      <a:pt x="17" y="31"/>
                      <a:pt x="12" y="36"/>
                    </a:cubicBezTo>
                    <a:cubicBezTo>
                      <a:pt x="7" y="41"/>
                      <a:pt x="7" y="44"/>
                      <a:pt x="7" y="44"/>
                    </a:cubicBezTo>
                    <a:lnTo>
                      <a:pt x="11" y="5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2" name="Freeform 97">
                <a:extLst>
                  <a:ext uri="{FF2B5EF4-FFF2-40B4-BE49-F238E27FC236}">
                    <a16:creationId xmlns:a16="http://schemas.microsoft.com/office/drawing/2014/main" id="{1E2A8AF1-0AB6-47E8-867F-D5B2E9DD183D}"/>
                  </a:ext>
                </a:extLst>
              </p:cNvPr>
              <p:cNvSpPr>
                <a:spLocks/>
              </p:cNvSpPr>
              <p:nvPr/>
            </p:nvSpPr>
            <p:spPr bwMode="gray">
              <a:xfrm>
                <a:off x="1794" y="1757"/>
                <a:ext cx="26" cy="36"/>
              </a:xfrm>
              <a:custGeom>
                <a:avLst/>
                <a:gdLst>
                  <a:gd name="T0" fmla="*/ 8 w 16"/>
                  <a:gd name="T1" fmla="*/ 29 h 21"/>
                  <a:gd name="T2" fmla="*/ 15 w 16"/>
                  <a:gd name="T3" fmla="*/ 29 h 21"/>
                  <a:gd name="T4" fmla="*/ 20 w 16"/>
                  <a:gd name="T5" fmla="*/ 24 h 21"/>
                  <a:gd name="T6" fmla="*/ 26 w 16"/>
                  <a:gd name="T7" fmla="*/ 17 h 21"/>
                  <a:gd name="T8" fmla="*/ 23 w 16"/>
                  <a:gd name="T9" fmla="*/ 7 h 21"/>
                  <a:gd name="T10" fmla="*/ 15 w 16"/>
                  <a:gd name="T11" fmla="*/ 0 h 21"/>
                  <a:gd name="T12" fmla="*/ 11 w 16"/>
                  <a:gd name="T13" fmla="*/ 14 h 21"/>
                  <a:gd name="T14" fmla="*/ 5 w 16"/>
                  <a:gd name="T15" fmla="*/ 21 h 21"/>
                  <a:gd name="T16" fmla="*/ 0 w 16"/>
                  <a:gd name="T17" fmla="*/ 31 h 21"/>
                  <a:gd name="T18" fmla="*/ 8 w 16"/>
                  <a:gd name="T19" fmla="*/ 29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21">
                    <a:moveTo>
                      <a:pt x="5" y="17"/>
                    </a:moveTo>
                    <a:cubicBezTo>
                      <a:pt x="5" y="17"/>
                      <a:pt x="9" y="21"/>
                      <a:pt x="9" y="17"/>
                    </a:cubicBezTo>
                    <a:cubicBezTo>
                      <a:pt x="9" y="14"/>
                      <a:pt x="12" y="14"/>
                      <a:pt x="12" y="14"/>
                    </a:cubicBezTo>
                    <a:cubicBezTo>
                      <a:pt x="16" y="10"/>
                      <a:pt x="16" y="10"/>
                      <a:pt x="16" y="10"/>
                    </a:cubicBezTo>
                    <a:cubicBezTo>
                      <a:pt x="14" y="4"/>
                      <a:pt x="14" y="4"/>
                      <a:pt x="14" y="4"/>
                    </a:cubicBezTo>
                    <a:cubicBezTo>
                      <a:pt x="9" y="0"/>
                      <a:pt x="9" y="0"/>
                      <a:pt x="9" y="0"/>
                    </a:cubicBezTo>
                    <a:cubicBezTo>
                      <a:pt x="7" y="8"/>
                      <a:pt x="7" y="8"/>
                      <a:pt x="7" y="8"/>
                    </a:cubicBezTo>
                    <a:cubicBezTo>
                      <a:pt x="7" y="8"/>
                      <a:pt x="3" y="9"/>
                      <a:pt x="3" y="12"/>
                    </a:cubicBezTo>
                    <a:cubicBezTo>
                      <a:pt x="3" y="15"/>
                      <a:pt x="0" y="18"/>
                      <a:pt x="0" y="18"/>
                    </a:cubicBezTo>
                    <a:lnTo>
                      <a:pt x="5" y="17"/>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3" name="Freeform 98">
                <a:extLst>
                  <a:ext uri="{FF2B5EF4-FFF2-40B4-BE49-F238E27FC236}">
                    <a16:creationId xmlns:a16="http://schemas.microsoft.com/office/drawing/2014/main" id="{343C81F6-4334-4682-887D-EFB1373458BB}"/>
                  </a:ext>
                </a:extLst>
              </p:cNvPr>
              <p:cNvSpPr>
                <a:spLocks/>
              </p:cNvSpPr>
              <p:nvPr/>
            </p:nvSpPr>
            <p:spPr bwMode="gray">
              <a:xfrm>
                <a:off x="1794" y="1700"/>
                <a:ext cx="28" cy="45"/>
              </a:xfrm>
              <a:custGeom>
                <a:avLst/>
                <a:gdLst>
                  <a:gd name="T0" fmla="*/ 0 w 17"/>
                  <a:gd name="T1" fmla="*/ 42 h 27"/>
                  <a:gd name="T2" fmla="*/ 18 w 17"/>
                  <a:gd name="T3" fmla="*/ 38 h 27"/>
                  <a:gd name="T4" fmla="*/ 25 w 17"/>
                  <a:gd name="T5" fmla="*/ 38 h 27"/>
                  <a:gd name="T6" fmla="*/ 25 w 17"/>
                  <a:gd name="T7" fmla="*/ 23 h 27"/>
                  <a:gd name="T8" fmla="*/ 28 w 17"/>
                  <a:gd name="T9" fmla="*/ 13 h 27"/>
                  <a:gd name="T10" fmla="*/ 28 w 17"/>
                  <a:gd name="T11" fmla="*/ 7 h 27"/>
                  <a:gd name="T12" fmla="*/ 28 w 17"/>
                  <a:gd name="T13" fmla="*/ 0 h 27"/>
                  <a:gd name="T14" fmla="*/ 20 w 17"/>
                  <a:gd name="T15" fmla="*/ 0 h 27"/>
                  <a:gd name="T16" fmla="*/ 20 w 17"/>
                  <a:gd name="T17" fmla="*/ 7 h 27"/>
                  <a:gd name="T18" fmla="*/ 13 w 17"/>
                  <a:gd name="T19" fmla="*/ 13 h 27"/>
                  <a:gd name="T20" fmla="*/ 13 w 17"/>
                  <a:gd name="T21" fmla="*/ 22 h 27"/>
                  <a:gd name="T22" fmla="*/ 8 w 17"/>
                  <a:gd name="T23" fmla="*/ 27 h 27"/>
                  <a:gd name="T24" fmla="*/ 3 w 17"/>
                  <a:gd name="T25" fmla="*/ 33 h 27"/>
                  <a:gd name="T26" fmla="*/ 0 w 17"/>
                  <a:gd name="T27" fmla="*/ 42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27">
                    <a:moveTo>
                      <a:pt x="0" y="25"/>
                    </a:moveTo>
                    <a:cubicBezTo>
                      <a:pt x="11" y="23"/>
                      <a:pt x="11" y="23"/>
                      <a:pt x="11" y="23"/>
                    </a:cubicBezTo>
                    <a:cubicBezTo>
                      <a:pt x="11" y="23"/>
                      <a:pt x="15" y="27"/>
                      <a:pt x="15" y="23"/>
                    </a:cubicBezTo>
                    <a:cubicBezTo>
                      <a:pt x="15" y="20"/>
                      <a:pt x="12" y="16"/>
                      <a:pt x="15" y="14"/>
                    </a:cubicBezTo>
                    <a:cubicBezTo>
                      <a:pt x="17" y="12"/>
                      <a:pt x="17" y="8"/>
                      <a:pt x="17" y="8"/>
                    </a:cubicBezTo>
                    <a:cubicBezTo>
                      <a:pt x="17" y="4"/>
                      <a:pt x="17" y="4"/>
                      <a:pt x="17" y="4"/>
                    </a:cubicBezTo>
                    <a:cubicBezTo>
                      <a:pt x="17" y="0"/>
                      <a:pt x="17" y="0"/>
                      <a:pt x="17" y="0"/>
                    </a:cubicBezTo>
                    <a:cubicBezTo>
                      <a:pt x="12" y="0"/>
                      <a:pt x="12" y="0"/>
                      <a:pt x="12" y="0"/>
                    </a:cubicBezTo>
                    <a:cubicBezTo>
                      <a:pt x="12" y="4"/>
                      <a:pt x="12" y="4"/>
                      <a:pt x="12" y="4"/>
                    </a:cubicBezTo>
                    <a:cubicBezTo>
                      <a:pt x="8" y="8"/>
                      <a:pt x="8" y="8"/>
                      <a:pt x="8" y="8"/>
                    </a:cubicBezTo>
                    <a:cubicBezTo>
                      <a:pt x="8" y="13"/>
                      <a:pt x="8" y="13"/>
                      <a:pt x="8" y="13"/>
                    </a:cubicBezTo>
                    <a:cubicBezTo>
                      <a:pt x="5" y="16"/>
                      <a:pt x="5" y="16"/>
                      <a:pt x="5" y="16"/>
                    </a:cubicBezTo>
                    <a:cubicBezTo>
                      <a:pt x="2" y="20"/>
                      <a:pt x="2" y="20"/>
                      <a:pt x="2" y="20"/>
                    </a:cubicBezTo>
                    <a:lnTo>
                      <a:pt x="0" y="25"/>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4" name="Freeform 99">
                <a:extLst>
                  <a:ext uri="{FF2B5EF4-FFF2-40B4-BE49-F238E27FC236}">
                    <a16:creationId xmlns:a16="http://schemas.microsoft.com/office/drawing/2014/main" id="{CFF6C4D2-6B1A-4773-93BE-11D4D69DDBB0}"/>
                  </a:ext>
                </a:extLst>
              </p:cNvPr>
              <p:cNvSpPr>
                <a:spLocks/>
              </p:cNvSpPr>
              <p:nvPr/>
            </p:nvSpPr>
            <p:spPr bwMode="gray">
              <a:xfrm>
                <a:off x="1763" y="1660"/>
                <a:ext cx="41" cy="54"/>
              </a:xfrm>
              <a:custGeom>
                <a:avLst/>
                <a:gdLst>
                  <a:gd name="T0" fmla="*/ 31 w 24"/>
                  <a:gd name="T1" fmla="*/ 54 h 32"/>
                  <a:gd name="T2" fmla="*/ 36 w 24"/>
                  <a:gd name="T3" fmla="*/ 44 h 32"/>
                  <a:gd name="T4" fmla="*/ 36 w 24"/>
                  <a:gd name="T5" fmla="*/ 37 h 32"/>
                  <a:gd name="T6" fmla="*/ 36 w 24"/>
                  <a:gd name="T7" fmla="*/ 27 h 32"/>
                  <a:gd name="T8" fmla="*/ 26 w 24"/>
                  <a:gd name="T9" fmla="*/ 17 h 32"/>
                  <a:gd name="T10" fmla="*/ 17 w 24"/>
                  <a:gd name="T11" fmla="*/ 10 h 32"/>
                  <a:gd name="T12" fmla="*/ 10 w 24"/>
                  <a:gd name="T13" fmla="*/ 10 h 32"/>
                  <a:gd name="T14" fmla="*/ 0 w 24"/>
                  <a:gd name="T15" fmla="*/ 10 h 32"/>
                  <a:gd name="T16" fmla="*/ 0 w 24"/>
                  <a:gd name="T17" fmla="*/ 35 h 32"/>
                  <a:gd name="T18" fmla="*/ 7 w 24"/>
                  <a:gd name="T19" fmla="*/ 42 h 32"/>
                  <a:gd name="T20" fmla="*/ 15 w 24"/>
                  <a:gd name="T21" fmla="*/ 51 h 32"/>
                  <a:gd name="T22" fmla="*/ 31 w 24"/>
                  <a:gd name="T23" fmla="*/ 54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32">
                    <a:moveTo>
                      <a:pt x="18" y="32"/>
                    </a:moveTo>
                    <a:cubicBezTo>
                      <a:pt x="18" y="29"/>
                      <a:pt x="21" y="26"/>
                      <a:pt x="21" y="26"/>
                    </a:cubicBezTo>
                    <a:cubicBezTo>
                      <a:pt x="21" y="26"/>
                      <a:pt x="21" y="28"/>
                      <a:pt x="21" y="22"/>
                    </a:cubicBezTo>
                    <a:cubicBezTo>
                      <a:pt x="21" y="16"/>
                      <a:pt x="24" y="19"/>
                      <a:pt x="21" y="16"/>
                    </a:cubicBezTo>
                    <a:cubicBezTo>
                      <a:pt x="18" y="14"/>
                      <a:pt x="15" y="10"/>
                      <a:pt x="15" y="10"/>
                    </a:cubicBezTo>
                    <a:cubicBezTo>
                      <a:pt x="10" y="6"/>
                      <a:pt x="10" y="6"/>
                      <a:pt x="10" y="6"/>
                    </a:cubicBezTo>
                    <a:cubicBezTo>
                      <a:pt x="6" y="6"/>
                      <a:pt x="6" y="6"/>
                      <a:pt x="6" y="6"/>
                    </a:cubicBezTo>
                    <a:cubicBezTo>
                      <a:pt x="6" y="6"/>
                      <a:pt x="0" y="0"/>
                      <a:pt x="0" y="6"/>
                    </a:cubicBezTo>
                    <a:cubicBezTo>
                      <a:pt x="0" y="11"/>
                      <a:pt x="0" y="21"/>
                      <a:pt x="0" y="21"/>
                    </a:cubicBezTo>
                    <a:cubicBezTo>
                      <a:pt x="4" y="25"/>
                      <a:pt x="4" y="25"/>
                      <a:pt x="4" y="25"/>
                    </a:cubicBezTo>
                    <a:cubicBezTo>
                      <a:pt x="9" y="30"/>
                      <a:pt x="9" y="30"/>
                      <a:pt x="9" y="30"/>
                    </a:cubicBezTo>
                    <a:lnTo>
                      <a:pt x="18" y="3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5" name="Freeform 100">
                <a:extLst>
                  <a:ext uri="{FF2B5EF4-FFF2-40B4-BE49-F238E27FC236}">
                    <a16:creationId xmlns:a16="http://schemas.microsoft.com/office/drawing/2014/main" id="{E4AF0237-EF0E-4DB7-A551-8D5B216EC6F2}"/>
                  </a:ext>
                </a:extLst>
              </p:cNvPr>
              <p:cNvSpPr>
                <a:spLocks/>
              </p:cNvSpPr>
              <p:nvPr/>
            </p:nvSpPr>
            <p:spPr bwMode="gray">
              <a:xfrm>
                <a:off x="1758" y="1707"/>
                <a:ext cx="27" cy="69"/>
              </a:xfrm>
              <a:custGeom>
                <a:avLst/>
                <a:gdLst>
                  <a:gd name="T0" fmla="*/ 5 w 16"/>
                  <a:gd name="T1" fmla="*/ 69 h 41"/>
                  <a:gd name="T2" fmla="*/ 19 w 16"/>
                  <a:gd name="T3" fmla="*/ 56 h 41"/>
                  <a:gd name="T4" fmla="*/ 19 w 16"/>
                  <a:gd name="T5" fmla="*/ 40 h 41"/>
                  <a:gd name="T6" fmla="*/ 19 w 16"/>
                  <a:gd name="T7" fmla="*/ 32 h 41"/>
                  <a:gd name="T8" fmla="*/ 19 w 16"/>
                  <a:gd name="T9" fmla="*/ 24 h 41"/>
                  <a:gd name="T10" fmla="*/ 27 w 16"/>
                  <a:gd name="T11" fmla="*/ 15 h 41"/>
                  <a:gd name="T12" fmla="*/ 19 w 16"/>
                  <a:gd name="T13" fmla="*/ 7 h 41"/>
                  <a:gd name="T14" fmla="*/ 10 w 16"/>
                  <a:gd name="T15" fmla="*/ 5 h 41"/>
                  <a:gd name="T16" fmla="*/ 5 w 16"/>
                  <a:gd name="T17" fmla="*/ 10 h 41"/>
                  <a:gd name="T18" fmla="*/ 5 w 16"/>
                  <a:gd name="T19" fmla="*/ 19 h 41"/>
                  <a:gd name="T20" fmla="*/ 5 w 16"/>
                  <a:gd name="T21" fmla="*/ 37 h 41"/>
                  <a:gd name="T22" fmla="*/ 0 w 16"/>
                  <a:gd name="T23" fmla="*/ 42 h 41"/>
                  <a:gd name="T24" fmla="*/ 0 w 16"/>
                  <a:gd name="T25" fmla="*/ 57 h 41"/>
                  <a:gd name="T26" fmla="*/ 5 w 16"/>
                  <a:gd name="T27" fmla="*/ 69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 h="41">
                    <a:moveTo>
                      <a:pt x="3" y="41"/>
                    </a:moveTo>
                    <a:cubicBezTo>
                      <a:pt x="11" y="33"/>
                      <a:pt x="11" y="33"/>
                      <a:pt x="11" y="33"/>
                    </a:cubicBezTo>
                    <a:cubicBezTo>
                      <a:pt x="11" y="24"/>
                      <a:pt x="11" y="24"/>
                      <a:pt x="11" y="24"/>
                    </a:cubicBezTo>
                    <a:cubicBezTo>
                      <a:pt x="11" y="19"/>
                      <a:pt x="11" y="19"/>
                      <a:pt x="11" y="19"/>
                    </a:cubicBezTo>
                    <a:cubicBezTo>
                      <a:pt x="11" y="14"/>
                      <a:pt x="11" y="14"/>
                      <a:pt x="11" y="14"/>
                    </a:cubicBezTo>
                    <a:cubicBezTo>
                      <a:pt x="16" y="9"/>
                      <a:pt x="16" y="9"/>
                      <a:pt x="16" y="9"/>
                    </a:cubicBezTo>
                    <a:cubicBezTo>
                      <a:pt x="11" y="4"/>
                      <a:pt x="11" y="4"/>
                      <a:pt x="11" y="4"/>
                    </a:cubicBezTo>
                    <a:cubicBezTo>
                      <a:pt x="11" y="4"/>
                      <a:pt x="9" y="0"/>
                      <a:pt x="6" y="3"/>
                    </a:cubicBezTo>
                    <a:cubicBezTo>
                      <a:pt x="3" y="6"/>
                      <a:pt x="3" y="6"/>
                      <a:pt x="3" y="6"/>
                    </a:cubicBezTo>
                    <a:cubicBezTo>
                      <a:pt x="3" y="6"/>
                      <a:pt x="3" y="6"/>
                      <a:pt x="3" y="11"/>
                    </a:cubicBezTo>
                    <a:cubicBezTo>
                      <a:pt x="3" y="15"/>
                      <a:pt x="3" y="22"/>
                      <a:pt x="3" y="22"/>
                    </a:cubicBezTo>
                    <a:cubicBezTo>
                      <a:pt x="0" y="25"/>
                      <a:pt x="0" y="25"/>
                      <a:pt x="0" y="25"/>
                    </a:cubicBezTo>
                    <a:cubicBezTo>
                      <a:pt x="0" y="34"/>
                      <a:pt x="0" y="34"/>
                      <a:pt x="0" y="34"/>
                    </a:cubicBezTo>
                    <a:lnTo>
                      <a:pt x="3" y="41"/>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6" name="Freeform 101">
                <a:extLst>
                  <a:ext uri="{FF2B5EF4-FFF2-40B4-BE49-F238E27FC236}">
                    <a16:creationId xmlns:a16="http://schemas.microsoft.com/office/drawing/2014/main" id="{4DAA79DB-A53C-4056-874F-02FCFB7D634C}"/>
                  </a:ext>
                </a:extLst>
              </p:cNvPr>
              <p:cNvSpPr>
                <a:spLocks/>
              </p:cNvSpPr>
              <p:nvPr/>
            </p:nvSpPr>
            <p:spPr bwMode="gray">
              <a:xfrm>
                <a:off x="1394" y="1088"/>
                <a:ext cx="37" cy="32"/>
              </a:xfrm>
              <a:custGeom>
                <a:avLst/>
                <a:gdLst>
                  <a:gd name="T0" fmla="*/ 13 w 22"/>
                  <a:gd name="T1" fmla="*/ 32 h 19"/>
                  <a:gd name="T2" fmla="*/ 29 w 22"/>
                  <a:gd name="T3" fmla="*/ 32 h 19"/>
                  <a:gd name="T4" fmla="*/ 29 w 22"/>
                  <a:gd name="T5" fmla="*/ 15 h 19"/>
                  <a:gd name="T6" fmla="*/ 7 w 22"/>
                  <a:gd name="T7" fmla="*/ 7 h 19"/>
                  <a:gd name="T8" fmla="*/ 2 w 22"/>
                  <a:gd name="T9" fmla="*/ 0 h 19"/>
                  <a:gd name="T10" fmla="*/ 0 w 22"/>
                  <a:gd name="T11" fmla="*/ 15 h 19"/>
                  <a:gd name="T12" fmla="*/ 0 w 22"/>
                  <a:gd name="T13" fmla="*/ 24 h 19"/>
                  <a:gd name="T14" fmla="*/ 13 w 22"/>
                  <a:gd name="T15" fmla="*/ 32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9">
                    <a:moveTo>
                      <a:pt x="8" y="19"/>
                    </a:moveTo>
                    <a:cubicBezTo>
                      <a:pt x="17" y="19"/>
                      <a:pt x="17" y="19"/>
                      <a:pt x="17" y="19"/>
                    </a:cubicBezTo>
                    <a:cubicBezTo>
                      <a:pt x="17" y="19"/>
                      <a:pt x="22" y="14"/>
                      <a:pt x="17" y="9"/>
                    </a:cubicBezTo>
                    <a:cubicBezTo>
                      <a:pt x="11" y="4"/>
                      <a:pt x="4" y="4"/>
                      <a:pt x="4" y="4"/>
                    </a:cubicBezTo>
                    <a:cubicBezTo>
                      <a:pt x="1" y="0"/>
                      <a:pt x="1" y="0"/>
                      <a:pt x="1" y="0"/>
                    </a:cubicBezTo>
                    <a:cubicBezTo>
                      <a:pt x="0" y="9"/>
                      <a:pt x="0" y="9"/>
                      <a:pt x="0" y="9"/>
                    </a:cubicBezTo>
                    <a:cubicBezTo>
                      <a:pt x="0" y="14"/>
                      <a:pt x="0" y="14"/>
                      <a:pt x="0" y="14"/>
                    </a:cubicBezTo>
                    <a:lnTo>
                      <a:pt x="8" y="19"/>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7" name="Freeform 102">
                <a:extLst>
                  <a:ext uri="{FF2B5EF4-FFF2-40B4-BE49-F238E27FC236}">
                    <a16:creationId xmlns:a16="http://schemas.microsoft.com/office/drawing/2014/main" id="{A2CDA897-F639-4A7F-9C21-7D979786263E}"/>
                  </a:ext>
                </a:extLst>
              </p:cNvPr>
              <p:cNvSpPr>
                <a:spLocks/>
              </p:cNvSpPr>
              <p:nvPr/>
            </p:nvSpPr>
            <p:spPr bwMode="gray">
              <a:xfrm>
                <a:off x="1506" y="930"/>
                <a:ext cx="25" cy="58"/>
              </a:xfrm>
              <a:custGeom>
                <a:avLst/>
                <a:gdLst>
                  <a:gd name="T0" fmla="*/ 0 w 15"/>
                  <a:gd name="T1" fmla="*/ 48 h 34"/>
                  <a:gd name="T2" fmla="*/ 15 w 15"/>
                  <a:gd name="T3" fmla="*/ 58 h 34"/>
                  <a:gd name="T4" fmla="*/ 25 w 15"/>
                  <a:gd name="T5" fmla="*/ 58 h 34"/>
                  <a:gd name="T6" fmla="*/ 25 w 15"/>
                  <a:gd name="T7" fmla="*/ 49 h 34"/>
                  <a:gd name="T8" fmla="*/ 25 w 15"/>
                  <a:gd name="T9" fmla="*/ 38 h 34"/>
                  <a:gd name="T10" fmla="*/ 25 w 15"/>
                  <a:gd name="T11" fmla="*/ 26 h 34"/>
                  <a:gd name="T12" fmla="*/ 20 w 15"/>
                  <a:gd name="T13" fmla="*/ 10 h 34"/>
                  <a:gd name="T14" fmla="*/ 20 w 15"/>
                  <a:gd name="T15" fmla="*/ 2 h 34"/>
                  <a:gd name="T16" fmla="*/ 0 w 15"/>
                  <a:gd name="T17" fmla="*/ 0 h 34"/>
                  <a:gd name="T18" fmla="*/ 0 w 15"/>
                  <a:gd name="T19" fmla="*/ 10 h 34"/>
                  <a:gd name="T20" fmla="*/ 0 w 15"/>
                  <a:gd name="T21" fmla="*/ 20 h 34"/>
                  <a:gd name="T22" fmla="*/ 10 w 15"/>
                  <a:gd name="T23" fmla="*/ 29 h 34"/>
                  <a:gd name="T24" fmla="*/ 0 w 15"/>
                  <a:gd name="T25" fmla="*/ 48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34">
                    <a:moveTo>
                      <a:pt x="0" y="28"/>
                    </a:moveTo>
                    <a:cubicBezTo>
                      <a:pt x="9" y="34"/>
                      <a:pt x="9" y="34"/>
                      <a:pt x="9" y="34"/>
                    </a:cubicBezTo>
                    <a:cubicBezTo>
                      <a:pt x="15" y="34"/>
                      <a:pt x="15" y="34"/>
                      <a:pt x="15" y="34"/>
                    </a:cubicBezTo>
                    <a:cubicBezTo>
                      <a:pt x="15" y="34"/>
                      <a:pt x="15" y="33"/>
                      <a:pt x="15" y="29"/>
                    </a:cubicBezTo>
                    <a:cubicBezTo>
                      <a:pt x="15" y="26"/>
                      <a:pt x="15" y="22"/>
                      <a:pt x="15" y="22"/>
                    </a:cubicBezTo>
                    <a:cubicBezTo>
                      <a:pt x="15" y="15"/>
                      <a:pt x="15" y="15"/>
                      <a:pt x="15" y="15"/>
                    </a:cubicBezTo>
                    <a:cubicBezTo>
                      <a:pt x="12" y="6"/>
                      <a:pt x="12" y="6"/>
                      <a:pt x="12" y="6"/>
                    </a:cubicBezTo>
                    <a:cubicBezTo>
                      <a:pt x="12" y="1"/>
                      <a:pt x="12" y="1"/>
                      <a:pt x="12" y="1"/>
                    </a:cubicBezTo>
                    <a:cubicBezTo>
                      <a:pt x="0" y="0"/>
                      <a:pt x="0" y="0"/>
                      <a:pt x="0" y="0"/>
                    </a:cubicBezTo>
                    <a:cubicBezTo>
                      <a:pt x="0" y="6"/>
                      <a:pt x="0" y="6"/>
                      <a:pt x="0" y="6"/>
                    </a:cubicBezTo>
                    <a:cubicBezTo>
                      <a:pt x="0" y="12"/>
                      <a:pt x="0" y="12"/>
                      <a:pt x="0" y="12"/>
                    </a:cubicBezTo>
                    <a:cubicBezTo>
                      <a:pt x="6" y="17"/>
                      <a:pt x="6" y="17"/>
                      <a:pt x="6" y="17"/>
                    </a:cubicBezTo>
                    <a:lnTo>
                      <a:pt x="0" y="28"/>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4" name="Group 278">
              <a:extLst>
                <a:ext uri="{FF2B5EF4-FFF2-40B4-BE49-F238E27FC236}">
                  <a16:creationId xmlns:a16="http://schemas.microsoft.com/office/drawing/2014/main" id="{3263EA71-AAC6-4E39-90C2-1B66EC1F7DF4}"/>
                </a:ext>
              </a:extLst>
            </p:cNvPr>
            <p:cNvGrpSpPr>
              <a:grpSpLocks/>
            </p:cNvGrpSpPr>
            <p:nvPr/>
          </p:nvGrpSpPr>
          <p:grpSpPr bwMode="gray">
            <a:xfrm>
              <a:off x="3153963" y="2028400"/>
              <a:ext cx="6899358" cy="4264116"/>
              <a:chOff x="987" y="635"/>
              <a:chExt cx="4134" cy="2555"/>
            </a:xfrm>
            <a:solidFill>
              <a:schemeClr val="accent1">
                <a:lumMod val="20000"/>
                <a:lumOff val="80000"/>
              </a:schemeClr>
            </a:solidFill>
          </p:grpSpPr>
          <p:sp>
            <p:nvSpPr>
              <p:cNvPr id="15" name="Freeform 31">
                <a:extLst>
                  <a:ext uri="{FF2B5EF4-FFF2-40B4-BE49-F238E27FC236}">
                    <a16:creationId xmlns:a16="http://schemas.microsoft.com/office/drawing/2014/main" id="{27440FF0-C4B6-4517-BD58-EE7AA31CD899}"/>
                  </a:ext>
                </a:extLst>
              </p:cNvPr>
              <p:cNvSpPr>
                <a:spLocks/>
              </p:cNvSpPr>
              <p:nvPr/>
            </p:nvSpPr>
            <p:spPr bwMode="gray">
              <a:xfrm>
                <a:off x="4683" y="1054"/>
                <a:ext cx="139" cy="250"/>
              </a:xfrm>
              <a:custGeom>
                <a:avLst/>
                <a:gdLst>
                  <a:gd name="T0" fmla="*/ 0 w 138"/>
                  <a:gd name="T1" fmla="*/ 32 h 248"/>
                  <a:gd name="T2" fmla="*/ 6 w 138"/>
                  <a:gd name="T3" fmla="*/ 42 h 248"/>
                  <a:gd name="T4" fmla="*/ 4 w 138"/>
                  <a:gd name="T5" fmla="*/ 46 h 248"/>
                  <a:gd name="T6" fmla="*/ 8 w 138"/>
                  <a:gd name="T7" fmla="*/ 50 h 248"/>
                  <a:gd name="T8" fmla="*/ 8 w 138"/>
                  <a:gd name="T9" fmla="*/ 54 h 248"/>
                  <a:gd name="T10" fmla="*/ 20 w 138"/>
                  <a:gd name="T11" fmla="*/ 83 h 248"/>
                  <a:gd name="T12" fmla="*/ 24 w 138"/>
                  <a:gd name="T13" fmla="*/ 103 h 248"/>
                  <a:gd name="T14" fmla="*/ 18 w 138"/>
                  <a:gd name="T15" fmla="*/ 115 h 248"/>
                  <a:gd name="T16" fmla="*/ 20 w 138"/>
                  <a:gd name="T17" fmla="*/ 125 h 248"/>
                  <a:gd name="T18" fmla="*/ 32 w 138"/>
                  <a:gd name="T19" fmla="*/ 153 h 248"/>
                  <a:gd name="T20" fmla="*/ 30 w 138"/>
                  <a:gd name="T21" fmla="*/ 165 h 248"/>
                  <a:gd name="T22" fmla="*/ 32 w 138"/>
                  <a:gd name="T23" fmla="*/ 171 h 248"/>
                  <a:gd name="T24" fmla="*/ 34 w 138"/>
                  <a:gd name="T25" fmla="*/ 169 h 248"/>
                  <a:gd name="T26" fmla="*/ 34 w 138"/>
                  <a:gd name="T27" fmla="*/ 167 h 248"/>
                  <a:gd name="T28" fmla="*/ 38 w 138"/>
                  <a:gd name="T29" fmla="*/ 165 h 248"/>
                  <a:gd name="T30" fmla="*/ 46 w 138"/>
                  <a:gd name="T31" fmla="*/ 179 h 248"/>
                  <a:gd name="T32" fmla="*/ 50 w 138"/>
                  <a:gd name="T33" fmla="*/ 204 h 248"/>
                  <a:gd name="T34" fmla="*/ 50 w 138"/>
                  <a:gd name="T35" fmla="*/ 218 h 248"/>
                  <a:gd name="T36" fmla="*/ 56 w 138"/>
                  <a:gd name="T37" fmla="*/ 234 h 248"/>
                  <a:gd name="T38" fmla="*/ 64 w 138"/>
                  <a:gd name="T39" fmla="*/ 250 h 248"/>
                  <a:gd name="T40" fmla="*/ 117 w 138"/>
                  <a:gd name="T41" fmla="*/ 238 h 248"/>
                  <a:gd name="T42" fmla="*/ 117 w 138"/>
                  <a:gd name="T43" fmla="*/ 234 h 248"/>
                  <a:gd name="T44" fmla="*/ 111 w 138"/>
                  <a:gd name="T45" fmla="*/ 228 h 248"/>
                  <a:gd name="T46" fmla="*/ 111 w 138"/>
                  <a:gd name="T47" fmla="*/ 218 h 248"/>
                  <a:gd name="T48" fmla="*/ 113 w 138"/>
                  <a:gd name="T49" fmla="*/ 214 h 248"/>
                  <a:gd name="T50" fmla="*/ 111 w 138"/>
                  <a:gd name="T51" fmla="*/ 204 h 248"/>
                  <a:gd name="T52" fmla="*/ 107 w 138"/>
                  <a:gd name="T53" fmla="*/ 163 h 248"/>
                  <a:gd name="T54" fmla="*/ 107 w 138"/>
                  <a:gd name="T55" fmla="*/ 151 h 248"/>
                  <a:gd name="T56" fmla="*/ 111 w 138"/>
                  <a:gd name="T57" fmla="*/ 127 h 248"/>
                  <a:gd name="T58" fmla="*/ 115 w 138"/>
                  <a:gd name="T59" fmla="*/ 111 h 248"/>
                  <a:gd name="T60" fmla="*/ 117 w 138"/>
                  <a:gd name="T61" fmla="*/ 101 h 248"/>
                  <a:gd name="T62" fmla="*/ 111 w 138"/>
                  <a:gd name="T63" fmla="*/ 91 h 248"/>
                  <a:gd name="T64" fmla="*/ 111 w 138"/>
                  <a:gd name="T65" fmla="*/ 83 h 248"/>
                  <a:gd name="T66" fmla="*/ 115 w 138"/>
                  <a:gd name="T67" fmla="*/ 77 h 248"/>
                  <a:gd name="T68" fmla="*/ 131 w 138"/>
                  <a:gd name="T69" fmla="*/ 65 h 248"/>
                  <a:gd name="T70" fmla="*/ 139 w 138"/>
                  <a:gd name="T71" fmla="*/ 42 h 248"/>
                  <a:gd name="T72" fmla="*/ 131 w 138"/>
                  <a:gd name="T73" fmla="*/ 28 h 248"/>
                  <a:gd name="T74" fmla="*/ 129 w 138"/>
                  <a:gd name="T75" fmla="*/ 22 h 248"/>
                  <a:gd name="T76" fmla="*/ 133 w 138"/>
                  <a:gd name="T77" fmla="*/ 18 h 248"/>
                  <a:gd name="T78" fmla="*/ 131 w 138"/>
                  <a:gd name="T79" fmla="*/ 14 h 248"/>
                  <a:gd name="T80" fmla="*/ 127 w 138"/>
                  <a:gd name="T81" fmla="*/ 0 h 248"/>
                  <a:gd name="T82" fmla="*/ 0 w 138"/>
                  <a:gd name="T83" fmla="*/ 32 h 248"/>
                  <a:gd name="T84" fmla="*/ 0 w 138"/>
                  <a:gd name="T85" fmla="*/ 32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Freeform 6">
                <a:extLst>
                  <a:ext uri="{FF2B5EF4-FFF2-40B4-BE49-F238E27FC236}">
                    <a16:creationId xmlns:a16="http://schemas.microsoft.com/office/drawing/2014/main" id="{11117680-6703-4E7E-BA62-E4BB19968CA0}"/>
                  </a:ext>
                </a:extLst>
              </p:cNvPr>
              <p:cNvSpPr>
                <a:spLocks/>
              </p:cNvSpPr>
              <p:nvPr/>
            </p:nvSpPr>
            <p:spPr bwMode="gray">
              <a:xfrm>
                <a:off x="1182" y="635"/>
                <a:ext cx="529" cy="385"/>
              </a:xfrm>
              <a:custGeom>
                <a:avLst/>
                <a:gdLst>
                  <a:gd name="T0" fmla="*/ 6 w 526"/>
                  <a:gd name="T1" fmla="*/ 233 h 384"/>
                  <a:gd name="T2" fmla="*/ 0 w 526"/>
                  <a:gd name="T3" fmla="*/ 233 h 384"/>
                  <a:gd name="T4" fmla="*/ 4 w 526"/>
                  <a:gd name="T5" fmla="*/ 217 h 384"/>
                  <a:gd name="T6" fmla="*/ 6 w 526"/>
                  <a:gd name="T7" fmla="*/ 207 h 384"/>
                  <a:gd name="T8" fmla="*/ 8 w 526"/>
                  <a:gd name="T9" fmla="*/ 203 h 384"/>
                  <a:gd name="T10" fmla="*/ 12 w 526"/>
                  <a:gd name="T11" fmla="*/ 211 h 384"/>
                  <a:gd name="T12" fmla="*/ 10 w 526"/>
                  <a:gd name="T13" fmla="*/ 217 h 384"/>
                  <a:gd name="T14" fmla="*/ 20 w 526"/>
                  <a:gd name="T15" fmla="*/ 211 h 384"/>
                  <a:gd name="T16" fmla="*/ 18 w 526"/>
                  <a:gd name="T17" fmla="*/ 203 h 384"/>
                  <a:gd name="T18" fmla="*/ 20 w 526"/>
                  <a:gd name="T19" fmla="*/ 193 h 384"/>
                  <a:gd name="T20" fmla="*/ 14 w 526"/>
                  <a:gd name="T21" fmla="*/ 176 h 384"/>
                  <a:gd name="T22" fmla="*/ 20 w 526"/>
                  <a:gd name="T23" fmla="*/ 176 h 384"/>
                  <a:gd name="T24" fmla="*/ 32 w 526"/>
                  <a:gd name="T25" fmla="*/ 170 h 384"/>
                  <a:gd name="T26" fmla="*/ 24 w 526"/>
                  <a:gd name="T27" fmla="*/ 162 h 384"/>
                  <a:gd name="T28" fmla="*/ 16 w 526"/>
                  <a:gd name="T29" fmla="*/ 166 h 384"/>
                  <a:gd name="T30" fmla="*/ 16 w 526"/>
                  <a:gd name="T31" fmla="*/ 148 h 384"/>
                  <a:gd name="T32" fmla="*/ 18 w 526"/>
                  <a:gd name="T33" fmla="*/ 126 h 384"/>
                  <a:gd name="T34" fmla="*/ 18 w 526"/>
                  <a:gd name="T35" fmla="*/ 98 h 384"/>
                  <a:gd name="T36" fmla="*/ 12 w 526"/>
                  <a:gd name="T37" fmla="*/ 62 h 384"/>
                  <a:gd name="T38" fmla="*/ 14 w 526"/>
                  <a:gd name="T39" fmla="*/ 34 h 384"/>
                  <a:gd name="T40" fmla="*/ 68 w 526"/>
                  <a:gd name="T41" fmla="*/ 54 h 384"/>
                  <a:gd name="T42" fmla="*/ 113 w 526"/>
                  <a:gd name="T43" fmla="*/ 74 h 384"/>
                  <a:gd name="T44" fmla="*/ 135 w 526"/>
                  <a:gd name="T45" fmla="*/ 82 h 384"/>
                  <a:gd name="T46" fmla="*/ 143 w 526"/>
                  <a:gd name="T47" fmla="*/ 88 h 384"/>
                  <a:gd name="T48" fmla="*/ 143 w 526"/>
                  <a:gd name="T49" fmla="*/ 118 h 384"/>
                  <a:gd name="T50" fmla="*/ 131 w 526"/>
                  <a:gd name="T51" fmla="*/ 134 h 384"/>
                  <a:gd name="T52" fmla="*/ 133 w 526"/>
                  <a:gd name="T53" fmla="*/ 148 h 384"/>
                  <a:gd name="T54" fmla="*/ 131 w 526"/>
                  <a:gd name="T55" fmla="*/ 156 h 384"/>
                  <a:gd name="T56" fmla="*/ 135 w 526"/>
                  <a:gd name="T57" fmla="*/ 166 h 384"/>
                  <a:gd name="T58" fmla="*/ 149 w 526"/>
                  <a:gd name="T59" fmla="*/ 138 h 384"/>
                  <a:gd name="T60" fmla="*/ 159 w 526"/>
                  <a:gd name="T61" fmla="*/ 124 h 384"/>
                  <a:gd name="T62" fmla="*/ 171 w 526"/>
                  <a:gd name="T63" fmla="*/ 106 h 384"/>
                  <a:gd name="T64" fmla="*/ 155 w 526"/>
                  <a:gd name="T65" fmla="*/ 58 h 384"/>
                  <a:gd name="T66" fmla="*/ 159 w 526"/>
                  <a:gd name="T67" fmla="*/ 52 h 384"/>
                  <a:gd name="T68" fmla="*/ 171 w 526"/>
                  <a:gd name="T69" fmla="*/ 42 h 384"/>
                  <a:gd name="T70" fmla="*/ 161 w 526"/>
                  <a:gd name="T71" fmla="*/ 26 h 384"/>
                  <a:gd name="T72" fmla="*/ 159 w 526"/>
                  <a:gd name="T73" fmla="*/ 0 h 384"/>
                  <a:gd name="T74" fmla="*/ 364 w 526"/>
                  <a:gd name="T75" fmla="*/ 54 h 384"/>
                  <a:gd name="T76" fmla="*/ 529 w 526"/>
                  <a:gd name="T77" fmla="*/ 92 h 384"/>
                  <a:gd name="T78" fmla="*/ 473 w 526"/>
                  <a:gd name="T79" fmla="*/ 343 h 384"/>
                  <a:gd name="T80" fmla="*/ 469 w 526"/>
                  <a:gd name="T81" fmla="*/ 351 h 384"/>
                  <a:gd name="T82" fmla="*/ 473 w 526"/>
                  <a:gd name="T83" fmla="*/ 359 h 384"/>
                  <a:gd name="T84" fmla="*/ 475 w 526"/>
                  <a:gd name="T85" fmla="*/ 367 h 384"/>
                  <a:gd name="T86" fmla="*/ 469 w 526"/>
                  <a:gd name="T87" fmla="*/ 373 h 384"/>
                  <a:gd name="T88" fmla="*/ 471 w 526"/>
                  <a:gd name="T89" fmla="*/ 385 h 384"/>
                  <a:gd name="T90" fmla="*/ 320 w 526"/>
                  <a:gd name="T91" fmla="*/ 355 h 384"/>
                  <a:gd name="T92" fmla="*/ 306 w 526"/>
                  <a:gd name="T93" fmla="*/ 353 h 384"/>
                  <a:gd name="T94" fmla="*/ 292 w 526"/>
                  <a:gd name="T95" fmla="*/ 351 h 384"/>
                  <a:gd name="T96" fmla="*/ 278 w 526"/>
                  <a:gd name="T97" fmla="*/ 353 h 384"/>
                  <a:gd name="T98" fmla="*/ 257 w 526"/>
                  <a:gd name="T99" fmla="*/ 351 h 384"/>
                  <a:gd name="T100" fmla="*/ 239 w 526"/>
                  <a:gd name="T101" fmla="*/ 357 h 384"/>
                  <a:gd name="T102" fmla="*/ 219 w 526"/>
                  <a:gd name="T103" fmla="*/ 353 h 384"/>
                  <a:gd name="T104" fmla="*/ 177 w 526"/>
                  <a:gd name="T105" fmla="*/ 353 h 384"/>
                  <a:gd name="T106" fmla="*/ 145 w 526"/>
                  <a:gd name="T107" fmla="*/ 335 h 384"/>
                  <a:gd name="T108" fmla="*/ 115 w 526"/>
                  <a:gd name="T109" fmla="*/ 335 h 384"/>
                  <a:gd name="T110" fmla="*/ 70 w 526"/>
                  <a:gd name="T111" fmla="*/ 325 h 384"/>
                  <a:gd name="T112" fmla="*/ 68 w 526"/>
                  <a:gd name="T113" fmla="*/ 291 h 384"/>
                  <a:gd name="T114" fmla="*/ 66 w 526"/>
                  <a:gd name="T115" fmla="*/ 271 h 384"/>
                  <a:gd name="T116" fmla="*/ 40 w 526"/>
                  <a:gd name="T117" fmla="*/ 259 h 384"/>
                  <a:gd name="T118" fmla="*/ 34 w 526"/>
                  <a:gd name="T119" fmla="*/ 249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Freeform 7">
                <a:extLst>
                  <a:ext uri="{FF2B5EF4-FFF2-40B4-BE49-F238E27FC236}">
                    <a16:creationId xmlns:a16="http://schemas.microsoft.com/office/drawing/2014/main" id="{E0640A28-0E7D-4915-9C8F-19F9498F184E}"/>
                  </a:ext>
                </a:extLst>
              </p:cNvPr>
              <p:cNvSpPr>
                <a:spLocks/>
              </p:cNvSpPr>
              <p:nvPr/>
            </p:nvSpPr>
            <p:spPr bwMode="gray">
              <a:xfrm>
                <a:off x="1557" y="726"/>
                <a:ext cx="472" cy="768"/>
              </a:xfrm>
              <a:custGeom>
                <a:avLst/>
                <a:gdLst>
                  <a:gd name="T0" fmla="*/ 40 w 470"/>
                  <a:gd name="T1" fmla="*/ 506 h 762"/>
                  <a:gd name="T2" fmla="*/ 50 w 470"/>
                  <a:gd name="T3" fmla="*/ 482 h 762"/>
                  <a:gd name="T4" fmla="*/ 54 w 470"/>
                  <a:gd name="T5" fmla="*/ 478 h 762"/>
                  <a:gd name="T6" fmla="*/ 52 w 470"/>
                  <a:gd name="T7" fmla="*/ 464 h 762"/>
                  <a:gd name="T8" fmla="*/ 38 w 470"/>
                  <a:gd name="T9" fmla="*/ 452 h 762"/>
                  <a:gd name="T10" fmla="*/ 58 w 470"/>
                  <a:gd name="T11" fmla="*/ 413 h 762"/>
                  <a:gd name="T12" fmla="*/ 76 w 470"/>
                  <a:gd name="T13" fmla="*/ 399 h 762"/>
                  <a:gd name="T14" fmla="*/ 84 w 470"/>
                  <a:gd name="T15" fmla="*/ 387 h 762"/>
                  <a:gd name="T16" fmla="*/ 116 w 470"/>
                  <a:gd name="T17" fmla="*/ 321 h 762"/>
                  <a:gd name="T18" fmla="*/ 102 w 470"/>
                  <a:gd name="T19" fmla="*/ 312 h 762"/>
                  <a:gd name="T20" fmla="*/ 94 w 470"/>
                  <a:gd name="T21" fmla="*/ 294 h 762"/>
                  <a:gd name="T22" fmla="*/ 96 w 470"/>
                  <a:gd name="T23" fmla="*/ 276 h 762"/>
                  <a:gd name="T24" fmla="*/ 94 w 470"/>
                  <a:gd name="T25" fmla="*/ 264 h 762"/>
                  <a:gd name="T26" fmla="*/ 96 w 470"/>
                  <a:gd name="T27" fmla="*/ 252 h 762"/>
                  <a:gd name="T28" fmla="*/ 151 w 470"/>
                  <a:gd name="T29" fmla="*/ 0 h 762"/>
                  <a:gd name="T30" fmla="*/ 197 w 470"/>
                  <a:gd name="T31" fmla="*/ 111 h 762"/>
                  <a:gd name="T32" fmla="*/ 213 w 470"/>
                  <a:gd name="T33" fmla="*/ 155 h 762"/>
                  <a:gd name="T34" fmla="*/ 205 w 470"/>
                  <a:gd name="T35" fmla="*/ 169 h 762"/>
                  <a:gd name="T36" fmla="*/ 217 w 470"/>
                  <a:gd name="T37" fmla="*/ 185 h 762"/>
                  <a:gd name="T38" fmla="*/ 247 w 470"/>
                  <a:gd name="T39" fmla="*/ 228 h 762"/>
                  <a:gd name="T40" fmla="*/ 255 w 470"/>
                  <a:gd name="T41" fmla="*/ 254 h 762"/>
                  <a:gd name="T42" fmla="*/ 265 w 470"/>
                  <a:gd name="T43" fmla="*/ 262 h 762"/>
                  <a:gd name="T44" fmla="*/ 285 w 470"/>
                  <a:gd name="T45" fmla="*/ 270 h 762"/>
                  <a:gd name="T46" fmla="*/ 271 w 470"/>
                  <a:gd name="T47" fmla="*/ 306 h 762"/>
                  <a:gd name="T48" fmla="*/ 263 w 470"/>
                  <a:gd name="T49" fmla="*/ 329 h 762"/>
                  <a:gd name="T50" fmla="*/ 265 w 470"/>
                  <a:gd name="T51" fmla="*/ 339 h 762"/>
                  <a:gd name="T52" fmla="*/ 253 w 470"/>
                  <a:gd name="T53" fmla="*/ 355 h 762"/>
                  <a:gd name="T54" fmla="*/ 251 w 470"/>
                  <a:gd name="T55" fmla="*/ 369 h 762"/>
                  <a:gd name="T56" fmla="*/ 269 w 470"/>
                  <a:gd name="T57" fmla="*/ 381 h 762"/>
                  <a:gd name="T58" fmla="*/ 293 w 470"/>
                  <a:gd name="T59" fmla="*/ 363 h 762"/>
                  <a:gd name="T60" fmla="*/ 297 w 470"/>
                  <a:gd name="T61" fmla="*/ 371 h 762"/>
                  <a:gd name="T62" fmla="*/ 305 w 470"/>
                  <a:gd name="T63" fmla="*/ 377 h 762"/>
                  <a:gd name="T64" fmla="*/ 303 w 470"/>
                  <a:gd name="T65" fmla="*/ 409 h 762"/>
                  <a:gd name="T66" fmla="*/ 315 w 470"/>
                  <a:gd name="T67" fmla="*/ 433 h 762"/>
                  <a:gd name="T68" fmla="*/ 309 w 470"/>
                  <a:gd name="T69" fmla="*/ 447 h 762"/>
                  <a:gd name="T70" fmla="*/ 325 w 470"/>
                  <a:gd name="T71" fmla="*/ 462 h 762"/>
                  <a:gd name="T72" fmla="*/ 335 w 470"/>
                  <a:gd name="T73" fmla="*/ 478 h 762"/>
                  <a:gd name="T74" fmla="*/ 331 w 470"/>
                  <a:gd name="T75" fmla="*/ 494 h 762"/>
                  <a:gd name="T76" fmla="*/ 347 w 470"/>
                  <a:gd name="T77" fmla="*/ 510 h 762"/>
                  <a:gd name="T78" fmla="*/ 358 w 470"/>
                  <a:gd name="T79" fmla="*/ 498 h 762"/>
                  <a:gd name="T80" fmla="*/ 378 w 470"/>
                  <a:gd name="T81" fmla="*/ 506 h 762"/>
                  <a:gd name="T82" fmla="*/ 390 w 470"/>
                  <a:gd name="T83" fmla="*/ 498 h 762"/>
                  <a:gd name="T84" fmla="*/ 414 w 470"/>
                  <a:gd name="T85" fmla="*/ 502 h 762"/>
                  <a:gd name="T86" fmla="*/ 426 w 470"/>
                  <a:gd name="T87" fmla="*/ 506 h 762"/>
                  <a:gd name="T88" fmla="*/ 444 w 470"/>
                  <a:gd name="T89" fmla="*/ 498 h 762"/>
                  <a:gd name="T90" fmla="*/ 464 w 470"/>
                  <a:gd name="T91" fmla="*/ 500 h 762"/>
                  <a:gd name="T92" fmla="*/ 472 w 470"/>
                  <a:gd name="T93" fmla="*/ 520 h 762"/>
                  <a:gd name="T94" fmla="*/ 438 w 470"/>
                  <a:gd name="T95" fmla="*/ 768 h 762"/>
                  <a:gd name="T96" fmla="*/ 217 w 470"/>
                  <a:gd name="T97" fmla="*/ 728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Freeform 8">
                <a:extLst>
                  <a:ext uri="{FF2B5EF4-FFF2-40B4-BE49-F238E27FC236}">
                    <a16:creationId xmlns:a16="http://schemas.microsoft.com/office/drawing/2014/main" id="{0DD649D0-B689-4DF1-AC4E-7026D4E93164}"/>
                  </a:ext>
                </a:extLst>
              </p:cNvPr>
              <p:cNvSpPr>
                <a:spLocks/>
              </p:cNvSpPr>
              <p:nvPr/>
            </p:nvSpPr>
            <p:spPr bwMode="gray">
              <a:xfrm>
                <a:off x="1270" y="1359"/>
                <a:ext cx="504" cy="775"/>
              </a:xfrm>
              <a:custGeom>
                <a:avLst/>
                <a:gdLst>
                  <a:gd name="T0" fmla="*/ 74 w 502"/>
                  <a:gd name="T1" fmla="*/ 0 h 772"/>
                  <a:gd name="T2" fmla="*/ 0 w 502"/>
                  <a:gd name="T3" fmla="*/ 295 h 772"/>
                  <a:gd name="T4" fmla="*/ 325 w 502"/>
                  <a:gd name="T5" fmla="*/ 775 h 772"/>
                  <a:gd name="T6" fmla="*/ 325 w 502"/>
                  <a:gd name="T7" fmla="*/ 771 h 772"/>
                  <a:gd name="T8" fmla="*/ 329 w 502"/>
                  <a:gd name="T9" fmla="*/ 763 h 772"/>
                  <a:gd name="T10" fmla="*/ 335 w 502"/>
                  <a:gd name="T11" fmla="*/ 743 h 772"/>
                  <a:gd name="T12" fmla="*/ 331 w 502"/>
                  <a:gd name="T13" fmla="*/ 735 h 772"/>
                  <a:gd name="T14" fmla="*/ 337 w 502"/>
                  <a:gd name="T15" fmla="*/ 689 h 772"/>
                  <a:gd name="T16" fmla="*/ 333 w 502"/>
                  <a:gd name="T17" fmla="*/ 671 h 772"/>
                  <a:gd name="T18" fmla="*/ 337 w 502"/>
                  <a:gd name="T19" fmla="*/ 665 h 772"/>
                  <a:gd name="T20" fmla="*/ 349 w 502"/>
                  <a:gd name="T21" fmla="*/ 663 h 772"/>
                  <a:gd name="T22" fmla="*/ 365 w 502"/>
                  <a:gd name="T23" fmla="*/ 667 h 772"/>
                  <a:gd name="T24" fmla="*/ 369 w 502"/>
                  <a:gd name="T25" fmla="*/ 673 h 772"/>
                  <a:gd name="T26" fmla="*/ 369 w 502"/>
                  <a:gd name="T27" fmla="*/ 677 h 772"/>
                  <a:gd name="T28" fmla="*/ 375 w 502"/>
                  <a:gd name="T29" fmla="*/ 683 h 772"/>
                  <a:gd name="T30" fmla="*/ 384 w 502"/>
                  <a:gd name="T31" fmla="*/ 683 h 772"/>
                  <a:gd name="T32" fmla="*/ 400 w 502"/>
                  <a:gd name="T33" fmla="*/ 640 h 772"/>
                  <a:gd name="T34" fmla="*/ 408 w 502"/>
                  <a:gd name="T35" fmla="*/ 588 h 772"/>
                  <a:gd name="T36" fmla="*/ 504 w 502"/>
                  <a:gd name="T37" fmla="*/ 94 h 772"/>
                  <a:gd name="T38" fmla="*/ 287 w 502"/>
                  <a:gd name="T39" fmla="*/ 50 h 772"/>
                  <a:gd name="T40" fmla="*/ 74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Freeform 9">
                <a:extLst>
                  <a:ext uri="{FF2B5EF4-FFF2-40B4-BE49-F238E27FC236}">
                    <a16:creationId xmlns:a16="http://schemas.microsoft.com/office/drawing/2014/main" id="{F622BCAF-5DE4-4403-81C6-7F8152D8985E}"/>
                  </a:ext>
                </a:extLst>
              </p:cNvPr>
              <p:cNvSpPr>
                <a:spLocks/>
              </p:cNvSpPr>
              <p:nvPr/>
            </p:nvSpPr>
            <p:spPr bwMode="gray">
              <a:xfrm>
                <a:off x="2073" y="1612"/>
                <a:ext cx="574" cy="455"/>
              </a:xfrm>
              <a:custGeom>
                <a:avLst/>
                <a:gdLst>
                  <a:gd name="T0" fmla="*/ 0 w 572"/>
                  <a:gd name="T1" fmla="*/ 397 h 454"/>
                  <a:gd name="T2" fmla="*/ 54 w 572"/>
                  <a:gd name="T3" fmla="*/ 0 h 454"/>
                  <a:gd name="T4" fmla="*/ 425 w 572"/>
                  <a:gd name="T5" fmla="*/ 42 h 454"/>
                  <a:gd name="T6" fmla="*/ 574 w 572"/>
                  <a:gd name="T7" fmla="*/ 54 h 454"/>
                  <a:gd name="T8" fmla="*/ 568 w 572"/>
                  <a:gd name="T9" fmla="*/ 154 h 454"/>
                  <a:gd name="T10" fmla="*/ 550 w 572"/>
                  <a:gd name="T11" fmla="*/ 455 h 454"/>
                  <a:gd name="T12" fmla="*/ 474 w 572"/>
                  <a:gd name="T13" fmla="*/ 449 h 454"/>
                  <a:gd name="T14" fmla="*/ 0 w 572"/>
                  <a:gd name="T15" fmla="*/ 397 h 4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2" h="454">
                    <a:moveTo>
                      <a:pt x="0" y="396"/>
                    </a:moveTo>
                    <a:lnTo>
                      <a:pt x="54" y="0"/>
                    </a:lnTo>
                    <a:lnTo>
                      <a:pt x="424" y="42"/>
                    </a:lnTo>
                    <a:lnTo>
                      <a:pt x="572" y="54"/>
                    </a:lnTo>
                    <a:lnTo>
                      <a:pt x="566" y="154"/>
                    </a:lnTo>
                    <a:lnTo>
                      <a:pt x="548" y="454"/>
                    </a:lnTo>
                    <a:lnTo>
                      <a:pt x="472" y="448"/>
                    </a:lnTo>
                    <a:lnTo>
                      <a:pt x="0" y="396"/>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Freeform 10">
                <a:extLst>
                  <a:ext uri="{FF2B5EF4-FFF2-40B4-BE49-F238E27FC236}">
                    <a16:creationId xmlns:a16="http://schemas.microsoft.com/office/drawing/2014/main" id="{B933F2D9-D386-4751-9FBC-F2B8ABA87046}"/>
                  </a:ext>
                </a:extLst>
              </p:cNvPr>
              <p:cNvSpPr>
                <a:spLocks/>
              </p:cNvSpPr>
              <p:nvPr/>
            </p:nvSpPr>
            <p:spPr bwMode="gray">
              <a:xfrm>
                <a:off x="1993" y="2008"/>
                <a:ext cx="553" cy="574"/>
              </a:xfrm>
              <a:custGeom>
                <a:avLst/>
                <a:gdLst>
                  <a:gd name="T0" fmla="*/ 80 w 552"/>
                  <a:gd name="T1" fmla="*/ 0 h 570"/>
                  <a:gd name="T2" fmla="*/ 0 w 552"/>
                  <a:gd name="T3" fmla="*/ 564 h 570"/>
                  <a:gd name="T4" fmla="*/ 0 w 552"/>
                  <a:gd name="T5" fmla="*/ 564 h 570"/>
                  <a:gd name="T6" fmla="*/ 72 w 552"/>
                  <a:gd name="T7" fmla="*/ 574 h 570"/>
                  <a:gd name="T8" fmla="*/ 78 w 552"/>
                  <a:gd name="T9" fmla="*/ 530 h 570"/>
                  <a:gd name="T10" fmla="*/ 214 w 552"/>
                  <a:gd name="T11" fmla="*/ 546 h 570"/>
                  <a:gd name="T12" fmla="*/ 214 w 552"/>
                  <a:gd name="T13" fmla="*/ 544 h 570"/>
                  <a:gd name="T14" fmla="*/ 210 w 552"/>
                  <a:gd name="T15" fmla="*/ 536 h 570"/>
                  <a:gd name="T16" fmla="*/ 214 w 552"/>
                  <a:gd name="T17" fmla="*/ 532 h 570"/>
                  <a:gd name="T18" fmla="*/ 212 w 552"/>
                  <a:gd name="T19" fmla="*/ 530 h 570"/>
                  <a:gd name="T20" fmla="*/ 210 w 552"/>
                  <a:gd name="T21" fmla="*/ 526 h 570"/>
                  <a:gd name="T22" fmla="*/ 212 w 552"/>
                  <a:gd name="T23" fmla="*/ 524 h 570"/>
                  <a:gd name="T24" fmla="*/ 509 w 552"/>
                  <a:gd name="T25" fmla="*/ 554 h 570"/>
                  <a:gd name="T26" fmla="*/ 545 w 552"/>
                  <a:gd name="T27" fmla="*/ 103 h 570"/>
                  <a:gd name="T28" fmla="*/ 551 w 552"/>
                  <a:gd name="T29" fmla="*/ 103 h 570"/>
                  <a:gd name="T30" fmla="*/ 553 w 552"/>
                  <a:gd name="T31" fmla="*/ 52 h 570"/>
                  <a:gd name="T32" fmla="*/ 80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Freeform 11">
                <a:extLst>
                  <a:ext uri="{FF2B5EF4-FFF2-40B4-BE49-F238E27FC236}">
                    <a16:creationId xmlns:a16="http://schemas.microsoft.com/office/drawing/2014/main" id="{B73E84C4-EA92-4B55-9A40-9DE2375D95D9}"/>
                  </a:ext>
                </a:extLst>
              </p:cNvPr>
              <p:cNvSpPr>
                <a:spLocks/>
              </p:cNvSpPr>
              <p:nvPr/>
            </p:nvSpPr>
            <p:spPr bwMode="gray">
              <a:xfrm>
                <a:off x="2498" y="1453"/>
                <a:ext cx="655" cy="322"/>
              </a:xfrm>
              <a:custGeom>
                <a:avLst/>
                <a:gdLst>
                  <a:gd name="T0" fmla="*/ 0 w 650"/>
                  <a:gd name="T1" fmla="*/ 200 h 322"/>
                  <a:gd name="T2" fmla="*/ 16 w 650"/>
                  <a:gd name="T3" fmla="*/ 0 h 322"/>
                  <a:gd name="T4" fmla="*/ 421 w 650"/>
                  <a:gd name="T5" fmla="*/ 22 h 322"/>
                  <a:gd name="T6" fmla="*/ 431 w 650"/>
                  <a:gd name="T7" fmla="*/ 38 h 322"/>
                  <a:gd name="T8" fmla="*/ 445 w 650"/>
                  <a:gd name="T9" fmla="*/ 38 h 322"/>
                  <a:gd name="T10" fmla="*/ 455 w 650"/>
                  <a:gd name="T11" fmla="*/ 34 h 322"/>
                  <a:gd name="T12" fmla="*/ 464 w 650"/>
                  <a:gd name="T13" fmla="*/ 40 h 322"/>
                  <a:gd name="T14" fmla="*/ 468 w 650"/>
                  <a:gd name="T15" fmla="*/ 52 h 322"/>
                  <a:gd name="T16" fmla="*/ 480 w 650"/>
                  <a:gd name="T17" fmla="*/ 56 h 322"/>
                  <a:gd name="T18" fmla="*/ 490 w 650"/>
                  <a:gd name="T19" fmla="*/ 52 h 322"/>
                  <a:gd name="T20" fmla="*/ 500 w 650"/>
                  <a:gd name="T21" fmla="*/ 46 h 322"/>
                  <a:gd name="T22" fmla="*/ 514 w 650"/>
                  <a:gd name="T23" fmla="*/ 46 h 322"/>
                  <a:gd name="T24" fmla="*/ 522 w 650"/>
                  <a:gd name="T25" fmla="*/ 48 h 322"/>
                  <a:gd name="T26" fmla="*/ 554 w 650"/>
                  <a:gd name="T27" fmla="*/ 68 h 322"/>
                  <a:gd name="T28" fmla="*/ 568 w 650"/>
                  <a:gd name="T29" fmla="*/ 80 h 322"/>
                  <a:gd name="T30" fmla="*/ 570 w 650"/>
                  <a:gd name="T31" fmla="*/ 90 h 322"/>
                  <a:gd name="T32" fmla="*/ 580 w 650"/>
                  <a:gd name="T33" fmla="*/ 96 h 322"/>
                  <a:gd name="T34" fmla="*/ 580 w 650"/>
                  <a:gd name="T35" fmla="*/ 102 h 322"/>
                  <a:gd name="T36" fmla="*/ 574 w 650"/>
                  <a:gd name="T37" fmla="*/ 116 h 322"/>
                  <a:gd name="T38" fmla="*/ 582 w 650"/>
                  <a:gd name="T39" fmla="*/ 124 h 322"/>
                  <a:gd name="T40" fmla="*/ 588 w 650"/>
                  <a:gd name="T41" fmla="*/ 140 h 322"/>
                  <a:gd name="T42" fmla="*/ 597 w 650"/>
                  <a:gd name="T43" fmla="*/ 148 h 322"/>
                  <a:gd name="T44" fmla="*/ 595 w 650"/>
                  <a:gd name="T45" fmla="*/ 156 h 322"/>
                  <a:gd name="T46" fmla="*/ 597 w 650"/>
                  <a:gd name="T47" fmla="*/ 164 h 322"/>
                  <a:gd name="T48" fmla="*/ 607 w 650"/>
                  <a:gd name="T49" fmla="*/ 172 h 322"/>
                  <a:gd name="T50" fmla="*/ 609 w 650"/>
                  <a:gd name="T51" fmla="*/ 180 h 322"/>
                  <a:gd name="T52" fmla="*/ 607 w 650"/>
                  <a:gd name="T53" fmla="*/ 188 h 322"/>
                  <a:gd name="T54" fmla="*/ 605 w 650"/>
                  <a:gd name="T55" fmla="*/ 204 h 322"/>
                  <a:gd name="T56" fmla="*/ 615 w 650"/>
                  <a:gd name="T57" fmla="*/ 208 h 322"/>
                  <a:gd name="T58" fmla="*/ 617 w 650"/>
                  <a:gd name="T59" fmla="*/ 216 h 322"/>
                  <a:gd name="T60" fmla="*/ 613 w 650"/>
                  <a:gd name="T61" fmla="*/ 224 h 322"/>
                  <a:gd name="T62" fmla="*/ 615 w 650"/>
                  <a:gd name="T63" fmla="*/ 232 h 322"/>
                  <a:gd name="T64" fmla="*/ 621 w 650"/>
                  <a:gd name="T65" fmla="*/ 240 h 322"/>
                  <a:gd name="T66" fmla="*/ 617 w 650"/>
                  <a:gd name="T67" fmla="*/ 248 h 322"/>
                  <a:gd name="T68" fmla="*/ 621 w 650"/>
                  <a:gd name="T69" fmla="*/ 258 h 322"/>
                  <a:gd name="T70" fmla="*/ 623 w 650"/>
                  <a:gd name="T71" fmla="*/ 262 h 322"/>
                  <a:gd name="T72" fmla="*/ 629 w 650"/>
                  <a:gd name="T73" fmla="*/ 272 h 322"/>
                  <a:gd name="T74" fmla="*/ 637 w 650"/>
                  <a:gd name="T75" fmla="*/ 280 h 322"/>
                  <a:gd name="T76" fmla="*/ 639 w 650"/>
                  <a:gd name="T77" fmla="*/ 294 h 322"/>
                  <a:gd name="T78" fmla="*/ 649 w 650"/>
                  <a:gd name="T79" fmla="*/ 306 h 322"/>
                  <a:gd name="T80" fmla="*/ 655 w 650"/>
                  <a:gd name="T81" fmla="*/ 308 h 322"/>
                  <a:gd name="T82" fmla="*/ 653 w 650"/>
                  <a:gd name="T83" fmla="*/ 320 h 322"/>
                  <a:gd name="T84" fmla="*/ 653 w 650"/>
                  <a:gd name="T85" fmla="*/ 322 h 322"/>
                  <a:gd name="T86" fmla="*/ 143 w 650"/>
                  <a:gd name="T87" fmla="*/ 312 h 322"/>
                  <a:gd name="T88" fmla="*/ 149 w 650"/>
                  <a:gd name="T89" fmla="*/ 212 h 322"/>
                  <a:gd name="T90" fmla="*/ 0 w 650"/>
                  <a:gd name="T91" fmla="*/ 200 h 322"/>
                  <a:gd name="T92" fmla="*/ 0 w 650"/>
                  <a:gd name="T93" fmla="*/ 200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Freeform 12">
                <a:extLst>
                  <a:ext uri="{FF2B5EF4-FFF2-40B4-BE49-F238E27FC236}">
                    <a16:creationId xmlns:a16="http://schemas.microsoft.com/office/drawing/2014/main" id="{4E223189-0F41-44E5-9F4C-6AD0CAE2D05C}"/>
                  </a:ext>
                </a:extLst>
              </p:cNvPr>
              <p:cNvSpPr>
                <a:spLocks/>
              </p:cNvSpPr>
              <p:nvPr/>
            </p:nvSpPr>
            <p:spPr bwMode="gray">
              <a:xfrm>
                <a:off x="2624" y="1766"/>
                <a:ext cx="586" cy="312"/>
              </a:xfrm>
              <a:custGeom>
                <a:avLst/>
                <a:gdLst>
                  <a:gd name="T0" fmla="*/ 18 w 584"/>
                  <a:gd name="T1" fmla="*/ 0 h 312"/>
                  <a:gd name="T2" fmla="*/ 526 w 584"/>
                  <a:gd name="T3" fmla="*/ 10 h 312"/>
                  <a:gd name="T4" fmla="*/ 560 w 584"/>
                  <a:gd name="T5" fmla="*/ 36 h 312"/>
                  <a:gd name="T6" fmla="*/ 550 w 584"/>
                  <a:gd name="T7" fmla="*/ 48 h 312"/>
                  <a:gd name="T8" fmla="*/ 548 w 584"/>
                  <a:gd name="T9" fmla="*/ 60 h 312"/>
                  <a:gd name="T10" fmla="*/ 552 w 584"/>
                  <a:gd name="T11" fmla="*/ 66 h 312"/>
                  <a:gd name="T12" fmla="*/ 560 w 584"/>
                  <a:gd name="T13" fmla="*/ 70 h 312"/>
                  <a:gd name="T14" fmla="*/ 566 w 584"/>
                  <a:gd name="T15" fmla="*/ 88 h 312"/>
                  <a:gd name="T16" fmla="*/ 574 w 584"/>
                  <a:gd name="T17" fmla="*/ 92 h 312"/>
                  <a:gd name="T18" fmla="*/ 580 w 584"/>
                  <a:gd name="T19" fmla="*/ 94 h 312"/>
                  <a:gd name="T20" fmla="*/ 584 w 584"/>
                  <a:gd name="T21" fmla="*/ 96 h 312"/>
                  <a:gd name="T22" fmla="*/ 586 w 584"/>
                  <a:gd name="T23" fmla="*/ 312 h 312"/>
                  <a:gd name="T24" fmla="*/ 0 w 584"/>
                  <a:gd name="T25" fmla="*/ 300 h 312"/>
                  <a:gd name="T26" fmla="*/ 18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3" name="Freeform 13">
                <a:extLst>
                  <a:ext uri="{FF2B5EF4-FFF2-40B4-BE49-F238E27FC236}">
                    <a16:creationId xmlns:a16="http://schemas.microsoft.com/office/drawing/2014/main" id="{E9B0606C-2640-47B0-B313-8918704D7C37}"/>
                  </a:ext>
                </a:extLst>
              </p:cNvPr>
              <p:cNvSpPr>
                <a:spLocks/>
              </p:cNvSpPr>
              <p:nvPr/>
            </p:nvSpPr>
            <p:spPr bwMode="gray">
              <a:xfrm>
                <a:off x="3119" y="1708"/>
                <a:ext cx="532" cy="457"/>
              </a:xfrm>
              <a:custGeom>
                <a:avLst/>
                <a:gdLst>
                  <a:gd name="T0" fmla="*/ 447 w 528"/>
                  <a:gd name="T1" fmla="*/ 405 h 456"/>
                  <a:gd name="T2" fmla="*/ 453 w 528"/>
                  <a:gd name="T3" fmla="*/ 415 h 456"/>
                  <a:gd name="T4" fmla="*/ 455 w 528"/>
                  <a:gd name="T5" fmla="*/ 431 h 456"/>
                  <a:gd name="T6" fmla="*/ 435 w 528"/>
                  <a:gd name="T7" fmla="*/ 451 h 456"/>
                  <a:gd name="T8" fmla="*/ 488 w 528"/>
                  <a:gd name="T9" fmla="*/ 453 h 456"/>
                  <a:gd name="T10" fmla="*/ 490 w 528"/>
                  <a:gd name="T11" fmla="*/ 433 h 456"/>
                  <a:gd name="T12" fmla="*/ 500 w 528"/>
                  <a:gd name="T13" fmla="*/ 403 h 456"/>
                  <a:gd name="T14" fmla="*/ 516 w 528"/>
                  <a:gd name="T15" fmla="*/ 391 h 456"/>
                  <a:gd name="T16" fmla="*/ 524 w 528"/>
                  <a:gd name="T17" fmla="*/ 389 h 456"/>
                  <a:gd name="T18" fmla="*/ 530 w 528"/>
                  <a:gd name="T19" fmla="*/ 355 h 456"/>
                  <a:gd name="T20" fmla="*/ 522 w 528"/>
                  <a:gd name="T21" fmla="*/ 351 h 456"/>
                  <a:gd name="T22" fmla="*/ 520 w 528"/>
                  <a:gd name="T23" fmla="*/ 347 h 456"/>
                  <a:gd name="T24" fmla="*/ 514 w 528"/>
                  <a:gd name="T25" fmla="*/ 351 h 456"/>
                  <a:gd name="T26" fmla="*/ 494 w 528"/>
                  <a:gd name="T27" fmla="*/ 325 h 456"/>
                  <a:gd name="T28" fmla="*/ 500 w 528"/>
                  <a:gd name="T29" fmla="*/ 315 h 456"/>
                  <a:gd name="T30" fmla="*/ 494 w 528"/>
                  <a:gd name="T31" fmla="*/ 303 h 456"/>
                  <a:gd name="T32" fmla="*/ 468 w 528"/>
                  <a:gd name="T33" fmla="*/ 265 h 456"/>
                  <a:gd name="T34" fmla="*/ 433 w 528"/>
                  <a:gd name="T35" fmla="*/ 249 h 456"/>
                  <a:gd name="T36" fmla="*/ 415 w 528"/>
                  <a:gd name="T37" fmla="*/ 224 h 456"/>
                  <a:gd name="T38" fmla="*/ 433 w 528"/>
                  <a:gd name="T39" fmla="*/ 200 h 456"/>
                  <a:gd name="T40" fmla="*/ 435 w 528"/>
                  <a:gd name="T41" fmla="*/ 174 h 456"/>
                  <a:gd name="T42" fmla="*/ 413 w 528"/>
                  <a:gd name="T43" fmla="*/ 158 h 456"/>
                  <a:gd name="T44" fmla="*/ 399 w 528"/>
                  <a:gd name="T45" fmla="*/ 170 h 456"/>
                  <a:gd name="T46" fmla="*/ 383 w 528"/>
                  <a:gd name="T47" fmla="*/ 130 h 456"/>
                  <a:gd name="T48" fmla="*/ 353 w 528"/>
                  <a:gd name="T49" fmla="*/ 106 h 456"/>
                  <a:gd name="T50" fmla="*/ 330 w 528"/>
                  <a:gd name="T51" fmla="*/ 72 h 456"/>
                  <a:gd name="T52" fmla="*/ 322 w 528"/>
                  <a:gd name="T53" fmla="*/ 38 h 456"/>
                  <a:gd name="T54" fmla="*/ 326 w 528"/>
                  <a:gd name="T55" fmla="*/ 22 h 456"/>
                  <a:gd name="T56" fmla="*/ 0 w 528"/>
                  <a:gd name="T57" fmla="*/ 8 h 456"/>
                  <a:gd name="T58" fmla="*/ 14 w 528"/>
                  <a:gd name="T59" fmla="*/ 26 h 456"/>
                  <a:gd name="T60" fmla="*/ 26 w 528"/>
                  <a:gd name="T61" fmla="*/ 52 h 456"/>
                  <a:gd name="T62" fmla="*/ 30 w 528"/>
                  <a:gd name="T63" fmla="*/ 66 h 456"/>
                  <a:gd name="T64" fmla="*/ 64 w 528"/>
                  <a:gd name="T65" fmla="*/ 94 h 456"/>
                  <a:gd name="T66" fmla="*/ 52 w 528"/>
                  <a:gd name="T67" fmla="*/ 118 h 456"/>
                  <a:gd name="T68" fmla="*/ 64 w 528"/>
                  <a:gd name="T69" fmla="*/ 128 h 456"/>
                  <a:gd name="T70" fmla="*/ 79 w 528"/>
                  <a:gd name="T71" fmla="*/ 150 h 456"/>
                  <a:gd name="T72" fmla="*/ 89 w 528"/>
                  <a:gd name="T73" fmla="*/ 154 h 456"/>
                  <a:gd name="T74" fmla="*/ 93 w 528"/>
                  <a:gd name="T75" fmla="*/ 421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Freeform 14">
                <a:extLst>
                  <a:ext uri="{FF2B5EF4-FFF2-40B4-BE49-F238E27FC236}">
                    <a16:creationId xmlns:a16="http://schemas.microsoft.com/office/drawing/2014/main" id="{D2806E5D-1823-4563-A180-636347272126}"/>
                  </a:ext>
                </a:extLst>
              </p:cNvPr>
              <p:cNvSpPr>
                <a:spLocks/>
              </p:cNvSpPr>
              <p:nvPr/>
            </p:nvSpPr>
            <p:spPr bwMode="gray">
              <a:xfrm>
                <a:off x="3261" y="2468"/>
                <a:ext cx="453" cy="389"/>
              </a:xfrm>
              <a:custGeom>
                <a:avLst/>
                <a:gdLst>
                  <a:gd name="T0" fmla="*/ 243 w 448"/>
                  <a:gd name="T1" fmla="*/ 8 h 388"/>
                  <a:gd name="T2" fmla="*/ 259 w 448"/>
                  <a:gd name="T3" fmla="*/ 58 h 388"/>
                  <a:gd name="T4" fmla="*/ 255 w 448"/>
                  <a:gd name="T5" fmla="*/ 78 h 388"/>
                  <a:gd name="T6" fmla="*/ 231 w 448"/>
                  <a:gd name="T7" fmla="*/ 126 h 388"/>
                  <a:gd name="T8" fmla="*/ 372 w 448"/>
                  <a:gd name="T9" fmla="*/ 192 h 388"/>
                  <a:gd name="T10" fmla="*/ 372 w 448"/>
                  <a:gd name="T11" fmla="*/ 235 h 388"/>
                  <a:gd name="T12" fmla="*/ 370 w 448"/>
                  <a:gd name="T13" fmla="*/ 267 h 388"/>
                  <a:gd name="T14" fmla="*/ 338 w 448"/>
                  <a:gd name="T15" fmla="*/ 259 h 388"/>
                  <a:gd name="T16" fmla="*/ 330 w 448"/>
                  <a:gd name="T17" fmla="*/ 287 h 388"/>
                  <a:gd name="T18" fmla="*/ 364 w 448"/>
                  <a:gd name="T19" fmla="*/ 281 h 388"/>
                  <a:gd name="T20" fmla="*/ 386 w 448"/>
                  <a:gd name="T21" fmla="*/ 277 h 388"/>
                  <a:gd name="T22" fmla="*/ 378 w 448"/>
                  <a:gd name="T23" fmla="*/ 291 h 388"/>
                  <a:gd name="T24" fmla="*/ 390 w 448"/>
                  <a:gd name="T25" fmla="*/ 301 h 388"/>
                  <a:gd name="T26" fmla="*/ 419 w 448"/>
                  <a:gd name="T27" fmla="*/ 279 h 388"/>
                  <a:gd name="T28" fmla="*/ 433 w 448"/>
                  <a:gd name="T29" fmla="*/ 281 h 388"/>
                  <a:gd name="T30" fmla="*/ 431 w 448"/>
                  <a:gd name="T31" fmla="*/ 297 h 388"/>
                  <a:gd name="T32" fmla="*/ 398 w 448"/>
                  <a:gd name="T33" fmla="*/ 329 h 388"/>
                  <a:gd name="T34" fmla="*/ 419 w 448"/>
                  <a:gd name="T35" fmla="*/ 355 h 388"/>
                  <a:gd name="T36" fmla="*/ 449 w 448"/>
                  <a:gd name="T37" fmla="*/ 379 h 388"/>
                  <a:gd name="T38" fmla="*/ 419 w 448"/>
                  <a:gd name="T39" fmla="*/ 371 h 388"/>
                  <a:gd name="T40" fmla="*/ 376 w 448"/>
                  <a:gd name="T41" fmla="*/ 347 h 388"/>
                  <a:gd name="T42" fmla="*/ 360 w 448"/>
                  <a:gd name="T43" fmla="*/ 365 h 388"/>
                  <a:gd name="T44" fmla="*/ 350 w 448"/>
                  <a:gd name="T45" fmla="*/ 381 h 388"/>
                  <a:gd name="T46" fmla="*/ 334 w 448"/>
                  <a:gd name="T47" fmla="*/ 369 h 388"/>
                  <a:gd name="T48" fmla="*/ 318 w 448"/>
                  <a:gd name="T49" fmla="*/ 369 h 388"/>
                  <a:gd name="T50" fmla="*/ 287 w 448"/>
                  <a:gd name="T51" fmla="*/ 377 h 388"/>
                  <a:gd name="T52" fmla="*/ 241 w 448"/>
                  <a:gd name="T53" fmla="*/ 347 h 388"/>
                  <a:gd name="T54" fmla="*/ 222 w 448"/>
                  <a:gd name="T55" fmla="*/ 333 h 388"/>
                  <a:gd name="T56" fmla="*/ 218 w 448"/>
                  <a:gd name="T57" fmla="*/ 327 h 388"/>
                  <a:gd name="T58" fmla="*/ 200 w 448"/>
                  <a:gd name="T59" fmla="*/ 325 h 388"/>
                  <a:gd name="T60" fmla="*/ 192 w 448"/>
                  <a:gd name="T61" fmla="*/ 317 h 388"/>
                  <a:gd name="T62" fmla="*/ 180 w 448"/>
                  <a:gd name="T63" fmla="*/ 343 h 388"/>
                  <a:gd name="T64" fmla="*/ 83 w 448"/>
                  <a:gd name="T65" fmla="*/ 327 h 388"/>
                  <a:gd name="T66" fmla="*/ 18 w 448"/>
                  <a:gd name="T67" fmla="*/ 325 h 388"/>
                  <a:gd name="T68" fmla="*/ 30 w 448"/>
                  <a:gd name="T69" fmla="*/ 309 h 388"/>
                  <a:gd name="T70" fmla="*/ 32 w 448"/>
                  <a:gd name="T71" fmla="*/ 271 h 388"/>
                  <a:gd name="T72" fmla="*/ 36 w 448"/>
                  <a:gd name="T73" fmla="*/ 249 h 388"/>
                  <a:gd name="T74" fmla="*/ 49 w 448"/>
                  <a:gd name="T75" fmla="*/ 215 h 388"/>
                  <a:gd name="T76" fmla="*/ 38 w 448"/>
                  <a:gd name="T77" fmla="*/ 178 h 388"/>
                  <a:gd name="T78" fmla="*/ 34 w 448"/>
                  <a:gd name="T79" fmla="*/ 166 h 388"/>
                  <a:gd name="T80" fmla="*/ 22 w 448"/>
                  <a:gd name="T81" fmla="*/ 148 h 388"/>
                  <a:gd name="T82" fmla="*/ 6 w 448"/>
                  <a:gd name="T83" fmla="*/ 112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Freeform 15">
                <a:extLst>
                  <a:ext uri="{FF2B5EF4-FFF2-40B4-BE49-F238E27FC236}">
                    <a16:creationId xmlns:a16="http://schemas.microsoft.com/office/drawing/2014/main" id="{37023130-80F1-485A-910A-9BFC0514F451}"/>
                  </a:ext>
                </a:extLst>
              </p:cNvPr>
              <p:cNvSpPr>
                <a:spLocks/>
              </p:cNvSpPr>
              <p:nvPr/>
            </p:nvSpPr>
            <p:spPr bwMode="gray">
              <a:xfrm>
                <a:off x="3441" y="1501"/>
                <a:ext cx="316" cy="560"/>
              </a:xfrm>
              <a:custGeom>
                <a:avLst/>
                <a:gdLst>
                  <a:gd name="T0" fmla="*/ 52 w 314"/>
                  <a:gd name="T1" fmla="*/ 14 h 558"/>
                  <a:gd name="T2" fmla="*/ 70 w 314"/>
                  <a:gd name="T3" fmla="*/ 30 h 558"/>
                  <a:gd name="T4" fmla="*/ 87 w 314"/>
                  <a:gd name="T5" fmla="*/ 46 h 558"/>
                  <a:gd name="T6" fmla="*/ 91 w 314"/>
                  <a:gd name="T7" fmla="*/ 72 h 558"/>
                  <a:gd name="T8" fmla="*/ 81 w 314"/>
                  <a:gd name="T9" fmla="*/ 88 h 558"/>
                  <a:gd name="T10" fmla="*/ 68 w 314"/>
                  <a:gd name="T11" fmla="*/ 110 h 558"/>
                  <a:gd name="T12" fmla="*/ 52 w 314"/>
                  <a:gd name="T13" fmla="*/ 118 h 558"/>
                  <a:gd name="T14" fmla="*/ 30 w 314"/>
                  <a:gd name="T15" fmla="*/ 124 h 558"/>
                  <a:gd name="T16" fmla="*/ 26 w 314"/>
                  <a:gd name="T17" fmla="*/ 143 h 558"/>
                  <a:gd name="T18" fmla="*/ 38 w 314"/>
                  <a:gd name="T19" fmla="*/ 159 h 558"/>
                  <a:gd name="T20" fmla="*/ 24 w 314"/>
                  <a:gd name="T21" fmla="*/ 199 h 558"/>
                  <a:gd name="T22" fmla="*/ 8 w 314"/>
                  <a:gd name="T23" fmla="*/ 213 h 558"/>
                  <a:gd name="T24" fmla="*/ 4 w 314"/>
                  <a:gd name="T25" fmla="*/ 229 h 558"/>
                  <a:gd name="T26" fmla="*/ 0 w 314"/>
                  <a:gd name="T27" fmla="*/ 245 h 558"/>
                  <a:gd name="T28" fmla="*/ 8 w 314"/>
                  <a:gd name="T29" fmla="*/ 279 h 558"/>
                  <a:gd name="T30" fmla="*/ 30 w 314"/>
                  <a:gd name="T31" fmla="*/ 313 h 558"/>
                  <a:gd name="T32" fmla="*/ 60 w 314"/>
                  <a:gd name="T33" fmla="*/ 337 h 558"/>
                  <a:gd name="T34" fmla="*/ 76 w 314"/>
                  <a:gd name="T35" fmla="*/ 377 h 558"/>
                  <a:gd name="T36" fmla="*/ 91 w 314"/>
                  <a:gd name="T37" fmla="*/ 365 h 558"/>
                  <a:gd name="T38" fmla="*/ 113 w 314"/>
                  <a:gd name="T39" fmla="*/ 381 h 558"/>
                  <a:gd name="T40" fmla="*/ 111 w 314"/>
                  <a:gd name="T41" fmla="*/ 407 h 558"/>
                  <a:gd name="T42" fmla="*/ 93 w 314"/>
                  <a:gd name="T43" fmla="*/ 432 h 558"/>
                  <a:gd name="T44" fmla="*/ 111 w 314"/>
                  <a:gd name="T45" fmla="*/ 456 h 558"/>
                  <a:gd name="T46" fmla="*/ 145 w 314"/>
                  <a:gd name="T47" fmla="*/ 472 h 558"/>
                  <a:gd name="T48" fmla="*/ 171 w 314"/>
                  <a:gd name="T49" fmla="*/ 510 h 558"/>
                  <a:gd name="T50" fmla="*/ 177 w 314"/>
                  <a:gd name="T51" fmla="*/ 522 h 558"/>
                  <a:gd name="T52" fmla="*/ 171 w 314"/>
                  <a:gd name="T53" fmla="*/ 532 h 558"/>
                  <a:gd name="T54" fmla="*/ 191 w 314"/>
                  <a:gd name="T55" fmla="*/ 558 h 558"/>
                  <a:gd name="T56" fmla="*/ 197 w 314"/>
                  <a:gd name="T57" fmla="*/ 554 h 558"/>
                  <a:gd name="T58" fmla="*/ 203 w 314"/>
                  <a:gd name="T59" fmla="*/ 540 h 558"/>
                  <a:gd name="T60" fmla="*/ 225 w 314"/>
                  <a:gd name="T61" fmla="*/ 536 h 558"/>
                  <a:gd name="T62" fmla="*/ 246 w 314"/>
                  <a:gd name="T63" fmla="*/ 548 h 558"/>
                  <a:gd name="T64" fmla="*/ 252 w 314"/>
                  <a:gd name="T65" fmla="*/ 524 h 558"/>
                  <a:gd name="T66" fmla="*/ 258 w 314"/>
                  <a:gd name="T67" fmla="*/ 508 h 558"/>
                  <a:gd name="T68" fmla="*/ 284 w 314"/>
                  <a:gd name="T69" fmla="*/ 500 h 558"/>
                  <a:gd name="T70" fmla="*/ 274 w 314"/>
                  <a:gd name="T71" fmla="*/ 486 h 558"/>
                  <a:gd name="T72" fmla="*/ 280 w 314"/>
                  <a:gd name="T73" fmla="*/ 476 h 558"/>
                  <a:gd name="T74" fmla="*/ 282 w 314"/>
                  <a:gd name="T75" fmla="*/ 470 h 558"/>
                  <a:gd name="T76" fmla="*/ 280 w 314"/>
                  <a:gd name="T77" fmla="*/ 462 h 558"/>
                  <a:gd name="T78" fmla="*/ 286 w 314"/>
                  <a:gd name="T79" fmla="*/ 430 h 558"/>
                  <a:gd name="T80" fmla="*/ 304 w 314"/>
                  <a:gd name="T81" fmla="*/ 401 h 558"/>
                  <a:gd name="T82" fmla="*/ 316 w 314"/>
                  <a:gd name="T83" fmla="*/ 375 h 558"/>
                  <a:gd name="T84" fmla="*/ 304 w 314"/>
                  <a:gd name="T85" fmla="*/ 337 h 558"/>
                  <a:gd name="T86" fmla="*/ 304 w 314"/>
                  <a:gd name="T87" fmla="*/ 315 h 558"/>
                  <a:gd name="T88" fmla="*/ 288 w 314"/>
                  <a:gd name="T89" fmla="*/ 74 h 558"/>
                  <a:gd name="T90" fmla="*/ 282 w 314"/>
                  <a:gd name="T91" fmla="*/ 66 h 558"/>
                  <a:gd name="T92" fmla="*/ 274 w 314"/>
                  <a:gd name="T93" fmla="*/ 38 h 558"/>
                  <a:gd name="T94" fmla="*/ 260 w 314"/>
                  <a:gd name="T95" fmla="*/ 18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6" name="Group 111">
                <a:extLst>
                  <a:ext uri="{FF2B5EF4-FFF2-40B4-BE49-F238E27FC236}">
                    <a16:creationId xmlns:a16="http://schemas.microsoft.com/office/drawing/2014/main" id="{36318A0B-689C-462E-A255-041B4A494F90}"/>
                  </a:ext>
                </a:extLst>
              </p:cNvPr>
              <p:cNvGrpSpPr>
                <a:grpSpLocks/>
              </p:cNvGrpSpPr>
              <p:nvPr/>
            </p:nvGrpSpPr>
            <p:grpSpPr bwMode="gray">
              <a:xfrm>
                <a:off x="3484" y="1005"/>
                <a:ext cx="598" cy="564"/>
                <a:chOff x="3484" y="1005"/>
                <a:chExt cx="598" cy="564"/>
              </a:xfrm>
              <a:grpFill/>
            </p:grpSpPr>
            <p:sp>
              <p:nvSpPr>
                <p:cNvPr id="65" name="Freeform 20">
                  <a:extLst>
                    <a:ext uri="{FF2B5EF4-FFF2-40B4-BE49-F238E27FC236}">
                      <a16:creationId xmlns:a16="http://schemas.microsoft.com/office/drawing/2014/main" id="{AF0C5B8C-1BB4-4C1A-BDE0-ACDF25C82606}"/>
                    </a:ext>
                  </a:extLst>
                </p:cNvPr>
                <p:cNvSpPr>
                  <a:spLocks/>
                </p:cNvSpPr>
                <p:nvPr/>
              </p:nvSpPr>
              <p:spPr bwMode="gray">
                <a:xfrm>
                  <a:off x="3773" y="1148"/>
                  <a:ext cx="309" cy="421"/>
                </a:xfrm>
                <a:custGeom>
                  <a:avLst/>
                  <a:gdLst>
                    <a:gd name="T0" fmla="*/ 156 w 306"/>
                    <a:gd name="T1" fmla="*/ 403 h 420"/>
                    <a:gd name="T2" fmla="*/ 252 w 306"/>
                    <a:gd name="T3" fmla="*/ 393 h 420"/>
                    <a:gd name="T4" fmla="*/ 267 w 306"/>
                    <a:gd name="T5" fmla="*/ 367 h 420"/>
                    <a:gd name="T6" fmla="*/ 269 w 306"/>
                    <a:gd name="T7" fmla="*/ 345 h 420"/>
                    <a:gd name="T8" fmla="*/ 287 w 306"/>
                    <a:gd name="T9" fmla="*/ 323 h 420"/>
                    <a:gd name="T10" fmla="*/ 289 w 306"/>
                    <a:gd name="T11" fmla="*/ 307 h 420"/>
                    <a:gd name="T12" fmla="*/ 297 w 306"/>
                    <a:gd name="T13" fmla="*/ 293 h 420"/>
                    <a:gd name="T14" fmla="*/ 301 w 306"/>
                    <a:gd name="T15" fmla="*/ 301 h 420"/>
                    <a:gd name="T16" fmla="*/ 309 w 306"/>
                    <a:gd name="T17" fmla="*/ 295 h 420"/>
                    <a:gd name="T18" fmla="*/ 307 w 306"/>
                    <a:gd name="T19" fmla="*/ 275 h 420"/>
                    <a:gd name="T20" fmla="*/ 305 w 306"/>
                    <a:gd name="T21" fmla="*/ 247 h 420"/>
                    <a:gd name="T22" fmla="*/ 279 w 306"/>
                    <a:gd name="T23" fmla="*/ 166 h 420"/>
                    <a:gd name="T24" fmla="*/ 248 w 306"/>
                    <a:gd name="T25" fmla="*/ 164 h 420"/>
                    <a:gd name="T26" fmla="*/ 212 w 306"/>
                    <a:gd name="T27" fmla="*/ 213 h 420"/>
                    <a:gd name="T28" fmla="*/ 208 w 306"/>
                    <a:gd name="T29" fmla="*/ 211 h 420"/>
                    <a:gd name="T30" fmla="*/ 194 w 306"/>
                    <a:gd name="T31" fmla="*/ 202 h 420"/>
                    <a:gd name="T32" fmla="*/ 194 w 306"/>
                    <a:gd name="T33" fmla="*/ 178 h 420"/>
                    <a:gd name="T34" fmla="*/ 212 w 306"/>
                    <a:gd name="T35" fmla="*/ 164 h 420"/>
                    <a:gd name="T36" fmla="*/ 214 w 306"/>
                    <a:gd name="T37" fmla="*/ 152 h 420"/>
                    <a:gd name="T38" fmla="*/ 222 w 306"/>
                    <a:gd name="T39" fmla="*/ 142 h 420"/>
                    <a:gd name="T40" fmla="*/ 228 w 306"/>
                    <a:gd name="T41" fmla="*/ 104 h 420"/>
                    <a:gd name="T42" fmla="*/ 220 w 306"/>
                    <a:gd name="T43" fmla="*/ 86 h 420"/>
                    <a:gd name="T44" fmla="*/ 210 w 306"/>
                    <a:gd name="T45" fmla="*/ 72 h 420"/>
                    <a:gd name="T46" fmla="*/ 220 w 306"/>
                    <a:gd name="T47" fmla="*/ 62 h 420"/>
                    <a:gd name="T48" fmla="*/ 212 w 306"/>
                    <a:gd name="T49" fmla="*/ 42 h 420"/>
                    <a:gd name="T50" fmla="*/ 178 w 306"/>
                    <a:gd name="T51" fmla="*/ 26 h 420"/>
                    <a:gd name="T52" fmla="*/ 151 w 306"/>
                    <a:gd name="T53" fmla="*/ 16 h 420"/>
                    <a:gd name="T54" fmla="*/ 123 w 306"/>
                    <a:gd name="T55" fmla="*/ 8 h 420"/>
                    <a:gd name="T56" fmla="*/ 107 w 306"/>
                    <a:gd name="T57" fmla="*/ 6 h 420"/>
                    <a:gd name="T58" fmla="*/ 91 w 306"/>
                    <a:gd name="T59" fmla="*/ 24 h 420"/>
                    <a:gd name="T60" fmla="*/ 93 w 306"/>
                    <a:gd name="T61" fmla="*/ 38 h 420"/>
                    <a:gd name="T62" fmla="*/ 97 w 306"/>
                    <a:gd name="T63" fmla="*/ 44 h 420"/>
                    <a:gd name="T64" fmla="*/ 89 w 306"/>
                    <a:gd name="T65" fmla="*/ 48 h 420"/>
                    <a:gd name="T66" fmla="*/ 77 w 306"/>
                    <a:gd name="T67" fmla="*/ 58 h 420"/>
                    <a:gd name="T68" fmla="*/ 75 w 306"/>
                    <a:gd name="T69" fmla="*/ 80 h 420"/>
                    <a:gd name="T70" fmla="*/ 71 w 306"/>
                    <a:gd name="T71" fmla="*/ 102 h 420"/>
                    <a:gd name="T72" fmla="*/ 59 w 306"/>
                    <a:gd name="T73" fmla="*/ 98 h 420"/>
                    <a:gd name="T74" fmla="*/ 59 w 306"/>
                    <a:gd name="T75" fmla="*/ 76 h 420"/>
                    <a:gd name="T76" fmla="*/ 59 w 306"/>
                    <a:gd name="T77" fmla="*/ 70 h 420"/>
                    <a:gd name="T78" fmla="*/ 50 w 306"/>
                    <a:gd name="T79" fmla="*/ 78 h 420"/>
                    <a:gd name="T80" fmla="*/ 46 w 306"/>
                    <a:gd name="T81" fmla="*/ 94 h 420"/>
                    <a:gd name="T82" fmla="*/ 32 w 306"/>
                    <a:gd name="T83" fmla="*/ 102 h 420"/>
                    <a:gd name="T84" fmla="*/ 28 w 306"/>
                    <a:gd name="T85" fmla="*/ 114 h 420"/>
                    <a:gd name="T86" fmla="*/ 18 w 306"/>
                    <a:gd name="T87" fmla="*/ 140 h 420"/>
                    <a:gd name="T88" fmla="*/ 16 w 306"/>
                    <a:gd name="T89" fmla="*/ 168 h 420"/>
                    <a:gd name="T90" fmla="*/ 4 w 306"/>
                    <a:gd name="T91" fmla="*/ 188 h 420"/>
                    <a:gd name="T92" fmla="*/ 12 w 306"/>
                    <a:gd name="T93" fmla="*/ 221 h 420"/>
                    <a:gd name="T94" fmla="*/ 14 w 306"/>
                    <a:gd name="T95" fmla="*/ 245 h 420"/>
                    <a:gd name="T96" fmla="*/ 38 w 306"/>
                    <a:gd name="T97" fmla="*/ 297 h 420"/>
                    <a:gd name="T98" fmla="*/ 42 w 306"/>
                    <a:gd name="T99" fmla="*/ 323 h 420"/>
                    <a:gd name="T100" fmla="*/ 40 w 306"/>
                    <a:gd name="T101" fmla="*/ 329 h 420"/>
                    <a:gd name="T102" fmla="*/ 34 w 306"/>
                    <a:gd name="T103" fmla="*/ 365 h 420"/>
                    <a:gd name="T104" fmla="*/ 16 w 306"/>
                    <a:gd name="T105" fmla="*/ 409 h 420"/>
                    <a:gd name="T106" fmla="*/ 0 w 306"/>
                    <a:gd name="T107" fmla="*/ 421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6" name="Freeform 21">
                  <a:extLst>
                    <a:ext uri="{FF2B5EF4-FFF2-40B4-BE49-F238E27FC236}">
                      <a16:creationId xmlns:a16="http://schemas.microsoft.com/office/drawing/2014/main" id="{1117F82B-13BB-4463-A986-0DC1760A596D}"/>
                    </a:ext>
                  </a:extLst>
                </p:cNvPr>
                <p:cNvSpPr>
                  <a:spLocks/>
                </p:cNvSpPr>
                <p:nvPr/>
              </p:nvSpPr>
              <p:spPr bwMode="gray">
                <a:xfrm>
                  <a:off x="3484" y="1005"/>
                  <a:ext cx="484" cy="236"/>
                </a:xfrm>
                <a:custGeom>
                  <a:avLst/>
                  <a:gdLst>
                    <a:gd name="T0" fmla="*/ 22 w 480"/>
                    <a:gd name="T1" fmla="*/ 92 h 236"/>
                    <a:gd name="T2" fmla="*/ 46 w 480"/>
                    <a:gd name="T3" fmla="*/ 74 h 236"/>
                    <a:gd name="T4" fmla="*/ 113 w 480"/>
                    <a:gd name="T5" fmla="*/ 32 h 236"/>
                    <a:gd name="T6" fmla="*/ 151 w 480"/>
                    <a:gd name="T7" fmla="*/ 4 h 236"/>
                    <a:gd name="T8" fmla="*/ 179 w 480"/>
                    <a:gd name="T9" fmla="*/ 4 h 236"/>
                    <a:gd name="T10" fmla="*/ 159 w 480"/>
                    <a:gd name="T11" fmla="*/ 22 h 236"/>
                    <a:gd name="T12" fmla="*/ 135 w 480"/>
                    <a:gd name="T13" fmla="*/ 50 h 236"/>
                    <a:gd name="T14" fmla="*/ 135 w 480"/>
                    <a:gd name="T15" fmla="*/ 68 h 236"/>
                    <a:gd name="T16" fmla="*/ 163 w 480"/>
                    <a:gd name="T17" fmla="*/ 56 h 236"/>
                    <a:gd name="T18" fmla="*/ 230 w 480"/>
                    <a:gd name="T19" fmla="*/ 90 h 236"/>
                    <a:gd name="T20" fmla="*/ 250 w 480"/>
                    <a:gd name="T21" fmla="*/ 94 h 236"/>
                    <a:gd name="T22" fmla="*/ 258 w 480"/>
                    <a:gd name="T23" fmla="*/ 98 h 236"/>
                    <a:gd name="T24" fmla="*/ 284 w 480"/>
                    <a:gd name="T25" fmla="*/ 76 h 236"/>
                    <a:gd name="T26" fmla="*/ 371 w 480"/>
                    <a:gd name="T27" fmla="*/ 48 h 236"/>
                    <a:gd name="T28" fmla="*/ 371 w 480"/>
                    <a:gd name="T29" fmla="*/ 66 h 236"/>
                    <a:gd name="T30" fmla="*/ 385 w 480"/>
                    <a:gd name="T31" fmla="*/ 80 h 236"/>
                    <a:gd name="T32" fmla="*/ 421 w 480"/>
                    <a:gd name="T33" fmla="*/ 76 h 236"/>
                    <a:gd name="T34" fmla="*/ 444 w 480"/>
                    <a:gd name="T35" fmla="*/ 104 h 236"/>
                    <a:gd name="T36" fmla="*/ 480 w 480"/>
                    <a:gd name="T37" fmla="*/ 108 h 236"/>
                    <a:gd name="T38" fmla="*/ 478 w 480"/>
                    <a:gd name="T39" fmla="*/ 122 h 236"/>
                    <a:gd name="T40" fmla="*/ 460 w 480"/>
                    <a:gd name="T41" fmla="*/ 120 h 236"/>
                    <a:gd name="T42" fmla="*/ 440 w 480"/>
                    <a:gd name="T43" fmla="*/ 122 h 236"/>
                    <a:gd name="T44" fmla="*/ 407 w 480"/>
                    <a:gd name="T45" fmla="*/ 122 h 236"/>
                    <a:gd name="T46" fmla="*/ 403 w 480"/>
                    <a:gd name="T47" fmla="*/ 138 h 236"/>
                    <a:gd name="T48" fmla="*/ 361 w 480"/>
                    <a:gd name="T49" fmla="*/ 124 h 236"/>
                    <a:gd name="T50" fmla="*/ 333 w 480"/>
                    <a:gd name="T51" fmla="*/ 136 h 236"/>
                    <a:gd name="T52" fmla="*/ 319 w 480"/>
                    <a:gd name="T53" fmla="*/ 142 h 236"/>
                    <a:gd name="T54" fmla="*/ 294 w 480"/>
                    <a:gd name="T55" fmla="*/ 144 h 236"/>
                    <a:gd name="T56" fmla="*/ 268 w 480"/>
                    <a:gd name="T57" fmla="*/ 176 h 236"/>
                    <a:gd name="T58" fmla="*/ 272 w 480"/>
                    <a:gd name="T59" fmla="*/ 160 h 236"/>
                    <a:gd name="T60" fmla="*/ 256 w 480"/>
                    <a:gd name="T61" fmla="*/ 166 h 236"/>
                    <a:gd name="T62" fmla="*/ 244 w 480"/>
                    <a:gd name="T63" fmla="*/ 154 h 236"/>
                    <a:gd name="T64" fmla="*/ 230 w 480"/>
                    <a:gd name="T65" fmla="*/ 184 h 236"/>
                    <a:gd name="T66" fmla="*/ 212 w 480"/>
                    <a:gd name="T67" fmla="*/ 222 h 236"/>
                    <a:gd name="T68" fmla="*/ 200 w 480"/>
                    <a:gd name="T69" fmla="*/ 230 h 236"/>
                    <a:gd name="T70" fmla="*/ 202 w 480"/>
                    <a:gd name="T71" fmla="*/ 208 h 236"/>
                    <a:gd name="T72" fmla="*/ 186 w 480"/>
                    <a:gd name="T73" fmla="*/ 208 h 236"/>
                    <a:gd name="T74" fmla="*/ 173 w 480"/>
                    <a:gd name="T75" fmla="*/ 168 h 236"/>
                    <a:gd name="T76" fmla="*/ 167 w 480"/>
                    <a:gd name="T77" fmla="*/ 160 h 236"/>
                    <a:gd name="T78" fmla="*/ 135 w 480"/>
                    <a:gd name="T79" fmla="*/ 150 h 236"/>
                    <a:gd name="T80" fmla="*/ 125 w 480"/>
                    <a:gd name="T81" fmla="*/ 150 h 236"/>
                    <a:gd name="T82" fmla="*/ 93 w 480"/>
                    <a:gd name="T83" fmla="*/ 138 h 236"/>
                    <a:gd name="T84" fmla="*/ 20 w 480"/>
                    <a:gd name="T85" fmla="*/ 112 h 236"/>
                    <a:gd name="T86" fmla="*/ 0 w 480"/>
                    <a:gd name="T87" fmla="*/ 100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27" name="Freeform 22">
                <a:extLst>
                  <a:ext uri="{FF2B5EF4-FFF2-40B4-BE49-F238E27FC236}">
                    <a16:creationId xmlns:a16="http://schemas.microsoft.com/office/drawing/2014/main" id="{7F6409F1-3EAC-4BCB-913B-D35844D6BE63}"/>
                  </a:ext>
                </a:extLst>
              </p:cNvPr>
              <p:cNvSpPr>
                <a:spLocks/>
              </p:cNvSpPr>
              <p:nvPr/>
            </p:nvSpPr>
            <p:spPr bwMode="gray">
              <a:xfrm>
                <a:off x="3478" y="2252"/>
                <a:ext cx="276" cy="488"/>
              </a:xfrm>
              <a:custGeom>
                <a:avLst/>
                <a:gdLst>
                  <a:gd name="T0" fmla="*/ 256 w 276"/>
                  <a:gd name="T1" fmla="*/ 0 h 486"/>
                  <a:gd name="T2" fmla="*/ 90 w 276"/>
                  <a:gd name="T3" fmla="*/ 14 h 486"/>
                  <a:gd name="T4" fmla="*/ 88 w 276"/>
                  <a:gd name="T5" fmla="*/ 18 h 486"/>
                  <a:gd name="T6" fmla="*/ 72 w 276"/>
                  <a:gd name="T7" fmla="*/ 32 h 486"/>
                  <a:gd name="T8" fmla="*/ 68 w 276"/>
                  <a:gd name="T9" fmla="*/ 48 h 486"/>
                  <a:gd name="T10" fmla="*/ 68 w 276"/>
                  <a:gd name="T11" fmla="*/ 62 h 486"/>
                  <a:gd name="T12" fmla="*/ 66 w 276"/>
                  <a:gd name="T13" fmla="*/ 72 h 486"/>
                  <a:gd name="T14" fmla="*/ 52 w 276"/>
                  <a:gd name="T15" fmla="*/ 80 h 486"/>
                  <a:gd name="T16" fmla="*/ 42 w 276"/>
                  <a:gd name="T17" fmla="*/ 96 h 486"/>
                  <a:gd name="T18" fmla="*/ 38 w 276"/>
                  <a:gd name="T19" fmla="*/ 100 h 486"/>
                  <a:gd name="T20" fmla="*/ 38 w 276"/>
                  <a:gd name="T21" fmla="*/ 112 h 486"/>
                  <a:gd name="T22" fmla="*/ 30 w 276"/>
                  <a:gd name="T23" fmla="*/ 123 h 486"/>
                  <a:gd name="T24" fmla="*/ 30 w 276"/>
                  <a:gd name="T25" fmla="*/ 133 h 486"/>
                  <a:gd name="T26" fmla="*/ 26 w 276"/>
                  <a:gd name="T27" fmla="*/ 145 h 486"/>
                  <a:gd name="T28" fmla="*/ 18 w 276"/>
                  <a:gd name="T29" fmla="*/ 159 h 486"/>
                  <a:gd name="T30" fmla="*/ 20 w 276"/>
                  <a:gd name="T31" fmla="*/ 175 h 486"/>
                  <a:gd name="T32" fmla="*/ 28 w 276"/>
                  <a:gd name="T33" fmla="*/ 183 h 486"/>
                  <a:gd name="T34" fmla="*/ 30 w 276"/>
                  <a:gd name="T35" fmla="*/ 193 h 486"/>
                  <a:gd name="T36" fmla="*/ 32 w 276"/>
                  <a:gd name="T37" fmla="*/ 195 h 486"/>
                  <a:gd name="T38" fmla="*/ 32 w 276"/>
                  <a:gd name="T39" fmla="*/ 199 h 486"/>
                  <a:gd name="T40" fmla="*/ 28 w 276"/>
                  <a:gd name="T41" fmla="*/ 203 h 486"/>
                  <a:gd name="T42" fmla="*/ 26 w 276"/>
                  <a:gd name="T43" fmla="*/ 211 h 486"/>
                  <a:gd name="T44" fmla="*/ 26 w 276"/>
                  <a:gd name="T45" fmla="*/ 217 h 486"/>
                  <a:gd name="T46" fmla="*/ 26 w 276"/>
                  <a:gd name="T47" fmla="*/ 225 h 486"/>
                  <a:gd name="T48" fmla="*/ 36 w 276"/>
                  <a:gd name="T49" fmla="*/ 245 h 486"/>
                  <a:gd name="T50" fmla="*/ 36 w 276"/>
                  <a:gd name="T51" fmla="*/ 263 h 486"/>
                  <a:gd name="T52" fmla="*/ 42 w 276"/>
                  <a:gd name="T53" fmla="*/ 275 h 486"/>
                  <a:gd name="T54" fmla="*/ 48 w 276"/>
                  <a:gd name="T55" fmla="*/ 279 h 486"/>
                  <a:gd name="T56" fmla="*/ 48 w 276"/>
                  <a:gd name="T57" fmla="*/ 289 h 486"/>
                  <a:gd name="T58" fmla="*/ 38 w 276"/>
                  <a:gd name="T59" fmla="*/ 295 h 486"/>
                  <a:gd name="T60" fmla="*/ 34 w 276"/>
                  <a:gd name="T61" fmla="*/ 299 h 486"/>
                  <a:gd name="T62" fmla="*/ 30 w 276"/>
                  <a:gd name="T63" fmla="*/ 319 h 486"/>
                  <a:gd name="T64" fmla="*/ 14 w 276"/>
                  <a:gd name="T65" fmla="*/ 343 h 486"/>
                  <a:gd name="T66" fmla="*/ 0 w 276"/>
                  <a:gd name="T67" fmla="*/ 386 h 486"/>
                  <a:gd name="T68" fmla="*/ 0 w 276"/>
                  <a:gd name="T69" fmla="*/ 416 h 486"/>
                  <a:gd name="T70" fmla="*/ 154 w 276"/>
                  <a:gd name="T71" fmla="*/ 410 h 486"/>
                  <a:gd name="T72" fmla="*/ 158 w 276"/>
                  <a:gd name="T73" fmla="*/ 416 h 486"/>
                  <a:gd name="T74" fmla="*/ 154 w 276"/>
                  <a:gd name="T75" fmla="*/ 430 h 486"/>
                  <a:gd name="T76" fmla="*/ 154 w 276"/>
                  <a:gd name="T77" fmla="*/ 452 h 486"/>
                  <a:gd name="T78" fmla="*/ 172 w 276"/>
                  <a:gd name="T79" fmla="*/ 468 h 486"/>
                  <a:gd name="T80" fmla="*/ 174 w 276"/>
                  <a:gd name="T81" fmla="*/ 488 h 486"/>
                  <a:gd name="T82" fmla="*/ 186 w 276"/>
                  <a:gd name="T83" fmla="*/ 488 h 486"/>
                  <a:gd name="T84" fmla="*/ 202 w 276"/>
                  <a:gd name="T85" fmla="*/ 474 h 486"/>
                  <a:gd name="T86" fmla="*/ 240 w 276"/>
                  <a:gd name="T87" fmla="*/ 462 h 486"/>
                  <a:gd name="T88" fmla="*/ 250 w 276"/>
                  <a:gd name="T89" fmla="*/ 466 h 486"/>
                  <a:gd name="T90" fmla="*/ 264 w 276"/>
                  <a:gd name="T91" fmla="*/ 462 h 486"/>
                  <a:gd name="T92" fmla="*/ 266 w 276"/>
                  <a:gd name="T93" fmla="*/ 464 h 486"/>
                  <a:gd name="T94" fmla="*/ 274 w 276"/>
                  <a:gd name="T95" fmla="*/ 468 h 486"/>
                  <a:gd name="T96" fmla="*/ 276 w 276"/>
                  <a:gd name="T97" fmla="*/ 466 h 486"/>
                  <a:gd name="T98" fmla="*/ 260 w 276"/>
                  <a:gd name="T99" fmla="*/ 317 h 486"/>
                  <a:gd name="T100" fmla="*/ 258 w 276"/>
                  <a:gd name="T101" fmla="*/ 303 h 486"/>
                  <a:gd name="T102" fmla="*/ 264 w 276"/>
                  <a:gd name="T103" fmla="*/ 10 h 486"/>
                  <a:gd name="T104" fmla="*/ 25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8" name="Freeform 23">
                <a:extLst>
                  <a:ext uri="{FF2B5EF4-FFF2-40B4-BE49-F238E27FC236}">
                    <a16:creationId xmlns:a16="http://schemas.microsoft.com/office/drawing/2014/main" id="{D4237142-8661-4F43-92B0-D4EAF9BC3898}"/>
                  </a:ext>
                </a:extLst>
              </p:cNvPr>
              <p:cNvSpPr>
                <a:spLocks/>
              </p:cNvSpPr>
              <p:nvPr/>
            </p:nvSpPr>
            <p:spPr bwMode="gray">
              <a:xfrm>
                <a:off x="3735" y="2234"/>
                <a:ext cx="306" cy="486"/>
              </a:xfrm>
              <a:custGeom>
                <a:avLst/>
                <a:gdLst>
                  <a:gd name="T0" fmla="*/ 0 w 304"/>
                  <a:gd name="T1" fmla="*/ 18 h 484"/>
                  <a:gd name="T2" fmla="*/ 8 w 304"/>
                  <a:gd name="T3" fmla="*/ 28 h 484"/>
                  <a:gd name="T4" fmla="*/ 2 w 304"/>
                  <a:gd name="T5" fmla="*/ 321 h 484"/>
                  <a:gd name="T6" fmla="*/ 4 w 304"/>
                  <a:gd name="T7" fmla="*/ 335 h 484"/>
                  <a:gd name="T8" fmla="*/ 20 w 304"/>
                  <a:gd name="T9" fmla="*/ 484 h 484"/>
                  <a:gd name="T10" fmla="*/ 24 w 304"/>
                  <a:gd name="T11" fmla="*/ 480 h 484"/>
                  <a:gd name="T12" fmla="*/ 30 w 304"/>
                  <a:gd name="T13" fmla="*/ 478 h 484"/>
                  <a:gd name="T14" fmla="*/ 42 w 304"/>
                  <a:gd name="T15" fmla="*/ 482 h 484"/>
                  <a:gd name="T16" fmla="*/ 46 w 304"/>
                  <a:gd name="T17" fmla="*/ 476 h 484"/>
                  <a:gd name="T18" fmla="*/ 48 w 304"/>
                  <a:gd name="T19" fmla="*/ 454 h 484"/>
                  <a:gd name="T20" fmla="*/ 54 w 304"/>
                  <a:gd name="T21" fmla="*/ 440 h 484"/>
                  <a:gd name="T22" fmla="*/ 62 w 304"/>
                  <a:gd name="T23" fmla="*/ 454 h 484"/>
                  <a:gd name="T24" fmla="*/ 60 w 304"/>
                  <a:gd name="T25" fmla="*/ 460 h 484"/>
                  <a:gd name="T26" fmla="*/ 64 w 304"/>
                  <a:gd name="T27" fmla="*/ 472 h 484"/>
                  <a:gd name="T28" fmla="*/ 74 w 304"/>
                  <a:gd name="T29" fmla="*/ 486 h 484"/>
                  <a:gd name="T30" fmla="*/ 83 w 304"/>
                  <a:gd name="T31" fmla="*/ 486 h 484"/>
                  <a:gd name="T32" fmla="*/ 91 w 304"/>
                  <a:gd name="T33" fmla="*/ 486 h 484"/>
                  <a:gd name="T34" fmla="*/ 101 w 304"/>
                  <a:gd name="T35" fmla="*/ 474 h 484"/>
                  <a:gd name="T36" fmla="*/ 103 w 304"/>
                  <a:gd name="T37" fmla="*/ 474 h 484"/>
                  <a:gd name="T38" fmla="*/ 107 w 304"/>
                  <a:gd name="T39" fmla="*/ 470 h 484"/>
                  <a:gd name="T40" fmla="*/ 107 w 304"/>
                  <a:gd name="T41" fmla="*/ 468 h 484"/>
                  <a:gd name="T42" fmla="*/ 107 w 304"/>
                  <a:gd name="T43" fmla="*/ 466 h 484"/>
                  <a:gd name="T44" fmla="*/ 101 w 304"/>
                  <a:gd name="T45" fmla="*/ 462 h 484"/>
                  <a:gd name="T46" fmla="*/ 101 w 304"/>
                  <a:gd name="T47" fmla="*/ 460 h 484"/>
                  <a:gd name="T48" fmla="*/ 105 w 304"/>
                  <a:gd name="T49" fmla="*/ 452 h 484"/>
                  <a:gd name="T50" fmla="*/ 105 w 304"/>
                  <a:gd name="T51" fmla="*/ 448 h 484"/>
                  <a:gd name="T52" fmla="*/ 97 w 304"/>
                  <a:gd name="T53" fmla="*/ 444 h 484"/>
                  <a:gd name="T54" fmla="*/ 95 w 304"/>
                  <a:gd name="T55" fmla="*/ 442 h 484"/>
                  <a:gd name="T56" fmla="*/ 91 w 304"/>
                  <a:gd name="T57" fmla="*/ 438 h 484"/>
                  <a:gd name="T58" fmla="*/ 85 w 304"/>
                  <a:gd name="T59" fmla="*/ 430 h 484"/>
                  <a:gd name="T60" fmla="*/ 83 w 304"/>
                  <a:gd name="T61" fmla="*/ 422 h 484"/>
                  <a:gd name="T62" fmla="*/ 87 w 304"/>
                  <a:gd name="T63" fmla="*/ 420 h 484"/>
                  <a:gd name="T64" fmla="*/ 85 w 304"/>
                  <a:gd name="T65" fmla="*/ 418 h 484"/>
                  <a:gd name="T66" fmla="*/ 85 w 304"/>
                  <a:gd name="T67" fmla="*/ 412 h 484"/>
                  <a:gd name="T68" fmla="*/ 306 w 304"/>
                  <a:gd name="T69" fmla="*/ 392 h 484"/>
                  <a:gd name="T70" fmla="*/ 304 w 304"/>
                  <a:gd name="T71" fmla="*/ 386 h 484"/>
                  <a:gd name="T72" fmla="*/ 294 w 304"/>
                  <a:gd name="T73" fmla="*/ 370 h 484"/>
                  <a:gd name="T74" fmla="*/ 296 w 304"/>
                  <a:gd name="T75" fmla="*/ 343 h 484"/>
                  <a:gd name="T76" fmla="*/ 286 w 304"/>
                  <a:gd name="T77" fmla="*/ 321 h 484"/>
                  <a:gd name="T78" fmla="*/ 284 w 304"/>
                  <a:gd name="T79" fmla="*/ 305 h 484"/>
                  <a:gd name="T80" fmla="*/ 290 w 304"/>
                  <a:gd name="T81" fmla="*/ 293 h 484"/>
                  <a:gd name="T82" fmla="*/ 290 w 304"/>
                  <a:gd name="T83" fmla="*/ 279 h 484"/>
                  <a:gd name="T84" fmla="*/ 298 w 304"/>
                  <a:gd name="T85" fmla="*/ 267 h 484"/>
                  <a:gd name="T86" fmla="*/ 298 w 304"/>
                  <a:gd name="T87" fmla="*/ 265 h 484"/>
                  <a:gd name="T88" fmla="*/ 292 w 304"/>
                  <a:gd name="T89" fmla="*/ 257 h 484"/>
                  <a:gd name="T90" fmla="*/ 294 w 304"/>
                  <a:gd name="T91" fmla="*/ 247 h 484"/>
                  <a:gd name="T92" fmla="*/ 288 w 304"/>
                  <a:gd name="T93" fmla="*/ 243 h 484"/>
                  <a:gd name="T94" fmla="*/ 280 w 304"/>
                  <a:gd name="T95" fmla="*/ 237 h 484"/>
                  <a:gd name="T96" fmla="*/ 278 w 304"/>
                  <a:gd name="T97" fmla="*/ 231 h 484"/>
                  <a:gd name="T98" fmla="*/ 274 w 304"/>
                  <a:gd name="T99" fmla="*/ 215 h 484"/>
                  <a:gd name="T100" fmla="*/ 268 w 304"/>
                  <a:gd name="T101" fmla="*/ 211 h 484"/>
                  <a:gd name="T102" fmla="*/ 209 w 304"/>
                  <a:gd name="T103" fmla="*/ 0 h 484"/>
                  <a:gd name="T104" fmla="*/ 0 w 304"/>
                  <a:gd name="T105" fmla="*/ 18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9" name="Freeform 25">
                <a:extLst>
                  <a:ext uri="{FF2B5EF4-FFF2-40B4-BE49-F238E27FC236}">
                    <a16:creationId xmlns:a16="http://schemas.microsoft.com/office/drawing/2014/main" id="{5F79A90D-9601-4D22-BD95-C812BFC50D4E}"/>
                  </a:ext>
                </a:extLst>
              </p:cNvPr>
              <p:cNvSpPr>
                <a:spLocks/>
              </p:cNvSpPr>
              <p:nvPr/>
            </p:nvSpPr>
            <p:spPr bwMode="gray">
              <a:xfrm>
                <a:off x="4127" y="2167"/>
                <a:ext cx="407" cy="305"/>
              </a:xfrm>
              <a:custGeom>
                <a:avLst/>
                <a:gdLst>
                  <a:gd name="T0" fmla="*/ 240 w 404"/>
                  <a:gd name="T1" fmla="*/ 305 h 304"/>
                  <a:gd name="T2" fmla="*/ 226 w 404"/>
                  <a:gd name="T3" fmla="*/ 301 h 304"/>
                  <a:gd name="T4" fmla="*/ 218 w 404"/>
                  <a:gd name="T5" fmla="*/ 277 h 304"/>
                  <a:gd name="T6" fmla="*/ 195 w 404"/>
                  <a:gd name="T7" fmla="*/ 257 h 304"/>
                  <a:gd name="T8" fmla="*/ 179 w 404"/>
                  <a:gd name="T9" fmla="*/ 229 h 304"/>
                  <a:gd name="T10" fmla="*/ 169 w 404"/>
                  <a:gd name="T11" fmla="*/ 215 h 304"/>
                  <a:gd name="T12" fmla="*/ 147 w 404"/>
                  <a:gd name="T13" fmla="*/ 197 h 304"/>
                  <a:gd name="T14" fmla="*/ 137 w 404"/>
                  <a:gd name="T15" fmla="*/ 185 h 304"/>
                  <a:gd name="T16" fmla="*/ 129 w 404"/>
                  <a:gd name="T17" fmla="*/ 173 h 304"/>
                  <a:gd name="T18" fmla="*/ 89 w 404"/>
                  <a:gd name="T19" fmla="*/ 144 h 304"/>
                  <a:gd name="T20" fmla="*/ 75 w 404"/>
                  <a:gd name="T21" fmla="*/ 132 h 304"/>
                  <a:gd name="T22" fmla="*/ 56 w 404"/>
                  <a:gd name="T23" fmla="*/ 106 h 304"/>
                  <a:gd name="T24" fmla="*/ 44 w 404"/>
                  <a:gd name="T25" fmla="*/ 92 h 304"/>
                  <a:gd name="T26" fmla="*/ 6 w 404"/>
                  <a:gd name="T27" fmla="*/ 78 h 304"/>
                  <a:gd name="T28" fmla="*/ 8 w 404"/>
                  <a:gd name="T29" fmla="*/ 56 h 304"/>
                  <a:gd name="T30" fmla="*/ 16 w 404"/>
                  <a:gd name="T31" fmla="*/ 46 h 304"/>
                  <a:gd name="T32" fmla="*/ 16 w 404"/>
                  <a:gd name="T33" fmla="*/ 40 h 304"/>
                  <a:gd name="T34" fmla="*/ 48 w 404"/>
                  <a:gd name="T35" fmla="*/ 28 h 304"/>
                  <a:gd name="T36" fmla="*/ 69 w 404"/>
                  <a:gd name="T37" fmla="*/ 14 h 304"/>
                  <a:gd name="T38" fmla="*/ 75 w 404"/>
                  <a:gd name="T39" fmla="*/ 12 h 304"/>
                  <a:gd name="T40" fmla="*/ 181 w 404"/>
                  <a:gd name="T41" fmla="*/ 2 h 304"/>
                  <a:gd name="T42" fmla="*/ 183 w 404"/>
                  <a:gd name="T43" fmla="*/ 10 h 304"/>
                  <a:gd name="T44" fmla="*/ 208 w 404"/>
                  <a:gd name="T45" fmla="*/ 18 h 304"/>
                  <a:gd name="T46" fmla="*/ 298 w 404"/>
                  <a:gd name="T47" fmla="*/ 18 h 304"/>
                  <a:gd name="T48" fmla="*/ 403 w 404"/>
                  <a:gd name="T49" fmla="*/ 94 h 304"/>
                  <a:gd name="T50" fmla="*/ 387 w 404"/>
                  <a:gd name="T51" fmla="*/ 110 h 304"/>
                  <a:gd name="T52" fmla="*/ 369 w 404"/>
                  <a:gd name="T53" fmla="*/ 138 h 304"/>
                  <a:gd name="T54" fmla="*/ 367 w 404"/>
                  <a:gd name="T55" fmla="*/ 161 h 304"/>
                  <a:gd name="T56" fmla="*/ 363 w 404"/>
                  <a:gd name="T57" fmla="*/ 173 h 304"/>
                  <a:gd name="T58" fmla="*/ 355 w 404"/>
                  <a:gd name="T59" fmla="*/ 179 h 304"/>
                  <a:gd name="T60" fmla="*/ 345 w 404"/>
                  <a:gd name="T61" fmla="*/ 189 h 304"/>
                  <a:gd name="T62" fmla="*/ 334 w 404"/>
                  <a:gd name="T63" fmla="*/ 205 h 304"/>
                  <a:gd name="T64" fmla="*/ 314 w 404"/>
                  <a:gd name="T65" fmla="*/ 225 h 304"/>
                  <a:gd name="T66" fmla="*/ 296 w 404"/>
                  <a:gd name="T67" fmla="*/ 239 h 304"/>
                  <a:gd name="T68" fmla="*/ 286 w 404"/>
                  <a:gd name="T69" fmla="*/ 249 h 304"/>
                  <a:gd name="T70" fmla="*/ 274 w 404"/>
                  <a:gd name="T71" fmla="*/ 255 h 304"/>
                  <a:gd name="T72" fmla="*/ 272 w 404"/>
                  <a:gd name="T73" fmla="*/ 261 h 304"/>
                  <a:gd name="T74" fmla="*/ 268 w 404"/>
                  <a:gd name="T75" fmla="*/ 271 h 304"/>
                  <a:gd name="T76" fmla="*/ 254 w 404"/>
                  <a:gd name="T77" fmla="*/ 277 h 304"/>
                  <a:gd name="T78" fmla="*/ 252 w 404"/>
                  <a:gd name="T79" fmla="*/ 279 h 304"/>
                  <a:gd name="T80" fmla="*/ 256 w 404"/>
                  <a:gd name="T81" fmla="*/ 283 h 304"/>
                  <a:gd name="T82" fmla="*/ 256 w 404"/>
                  <a:gd name="T83" fmla="*/ 289 h 304"/>
                  <a:gd name="T84" fmla="*/ 246 w 404"/>
                  <a:gd name="T85" fmla="*/ 297 h 304"/>
                  <a:gd name="T86" fmla="*/ 244 w 404"/>
                  <a:gd name="T87" fmla="*/ 305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Freeform 26">
                <a:extLst>
                  <a:ext uri="{FF2B5EF4-FFF2-40B4-BE49-F238E27FC236}">
                    <a16:creationId xmlns:a16="http://schemas.microsoft.com/office/drawing/2014/main" id="{B819257A-C2BA-4F8C-B75D-DD83BD5EFA22}"/>
                  </a:ext>
                </a:extLst>
              </p:cNvPr>
              <p:cNvSpPr>
                <a:spLocks/>
              </p:cNvSpPr>
              <p:nvPr/>
            </p:nvSpPr>
            <p:spPr bwMode="gray">
              <a:xfrm>
                <a:off x="3944" y="2208"/>
                <a:ext cx="433" cy="447"/>
              </a:xfrm>
              <a:custGeom>
                <a:avLst/>
                <a:gdLst>
                  <a:gd name="T0" fmla="*/ 58 w 432"/>
                  <a:gd name="T1" fmla="*/ 237 h 446"/>
                  <a:gd name="T2" fmla="*/ 68 w 432"/>
                  <a:gd name="T3" fmla="*/ 257 h 446"/>
                  <a:gd name="T4" fmla="*/ 78 w 432"/>
                  <a:gd name="T5" fmla="*/ 269 h 446"/>
                  <a:gd name="T6" fmla="*/ 82 w 432"/>
                  <a:gd name="T7" fmla="*/ 283 h 446"/>
                  <a:gd name="T8" fmla="*/ 88 w 432"/>
                  <a:gd name="T9" fmla="*/ 293 h 446"/>
                  <a:gd name="T10" fmla="*/ 80 w 432"/>
                  <a:gd name="T11" fmla="*/ 319 h 446"/>
                  <a:gd name="T12" fmla="*/ 76 w 432"/>
                  <a:gd name="T13" fmla="*/ 347 h 446"/>
                  <a:gd name="T14" fmla="*/ 84 w 432"/>
                  <a:gd name="T15" fmla="*/ 395 h 446"/>
                  <a:gd name="T16" fmla="*/ 96 w 432"/>
                  <a:gd name="T17" fmla="*/ 417 h 446"/>
                  <a:gd name="T18" fmla="*/ 104 w 432"/>
                  <a:gd name="T19" fmla="*/ 429 h 446"/>
                  <a:gd name="T20" fmla="*/ 110 w 432"/>
                  <a:gd name="T21" fmla="*/ 443 h 446"/>
                  <a:gd name="T22" fmla="*/ 341 w 432"/>
                  <a:gd name="T23" fmla="*/ 441 h 446"/>
                  <a:gd name="T24" fmla="*/ 355 w 432"/>
                  <a:gd name="T25" fmla="*/ 447 h 446"/>
                  <a:gd name="T26" fmla="*/ 351 w 432"/>
                  <a:gd name="T27" fmla="*/ 413 h 446"/>
                  <a:gd name="T28" fmla="*/ 353 w 432"/>
                  <a:gd name="T29" fmla="*/ 401 h 446"/>
                  <a:gd name="T30" fmla="*/ 377 w 432"/>
                  <a:gd name="T31" fmla="*/ 403 h 446"/>
                  <a:gd name="T32" fmla="*/ 397 w 432"/>
                  <a:gd name="T33" fmla="*/ 403 h 446"/>
                  <a:gd name="T34" fmla="*/ 393 w 432"/>
                  <a:gd name="T35" fmla="*/ 377 h 446"/>
                  <a:gd name="T36" fmla="*/ 395 w 432"/>
                  <a:gd name="T37" fmla="*/ 359 h 446"/>
                  <a:gd name="T38" fmla="*/ 409 w 432"/>
                  <a:gd name="T39" fmla="*/ 311 h 446"/>
                  <a:gd name="T40" fmla="*/ 421 w 432"/>
                  <a:gd name="T41" fmla="*/ 281 h 446"/>
                  <a:gd name="T42" fmla="*/ 431 w 432"/>
                  <a:gd name="T43" fmla="*/ 273 h 446"/>
                  <a:gd name="T44" fmla="*/ 427 w 432"/>
                  <a:gd name="T45" fmla="*/ 267 h 446"/>
                  <a:gd name="T46" fmla="*/ 423 w 432"/>
                  <a:gd name="T47" fmla="*/ 265 h 446"/>
                  <a:gd name="T48" fmla="*/ 409 w 432"/>
                  <a:gd name="T49" fmla="*/ 261 h 446"/>
                  <a:gd name="T50" fmla="*/ 401 w 432"/>
                  <a:gd name="T51" fmla="*/ 237 h 446"/>
                  <a:gd name="T52" fmla="*/ 379 w 432"/>
                  <a:gd name="T53" fmla="*/ 216 h 446"/>
                  <a:gd name="T54" fmla="*/ 363 w 432"/>
                  <a:gd name="T55" fmla="*/ 188 h 446"/>
                  <a:gd name="T56" fmla="*/ 353 w 432"/>
                  <a:gd name="T57" fmla="*/ 174 h 446"/>
                  <a:gd name="T58" fmla="*/ 331 w 432"/>
                  <a:gd name="T59" fmla="*/ 156 h 446"/>
                  <a:gd name="T60" fmla="*/ 321 w 432"/>
                  <a:gd name="T61" fmla="*/ 144 h 446"/>
                  <a:gd name="T62" fmla="*/ 313 w 432"/>
                  <a:gd name="T63" fmla="*/ 132 h 446"/>
                  <a:gd name="T64" fmla="*/ 273 w 432"/>
                  <a:gd name="T65" fmla="*/ 104 h 446"/>
                  <a:gd name="T66" fmla="*/ 259 w 432"/>
                  <a:gd name="T67" fmla="*/ 92 h 446"/>
                  <a:gd name="T68" fmla="*/ 241 w 432"/>
                  <a:gd name="T69" fmla="*/ 66 h 446"/>
                  <a:gd name="T70" fmla="*/ 229 w 432"/>
                  <a:gd name="T71" fmla="*/ 52 h 446"/>
                  <a:gd name="T72" fmla="*/ 190 w 432"/>
                  <a:gd name="T73" fmla="*/ 38 h 446"/>
                  <a:gd name="T74" fmla="*/ 192 w 432"/>
                  <a:gd name="T75" fmla="*/ 16 h 446"/>
                  <a:gd name="T76" fmla="*/ 200 w 432"/>
                  <a:gd name="T77" fmla="*/ 6 h 446"/>
                  <a:gd name="T78" fmla="*/ 200 w 432"/>
                  <a:gd name="T79" fmla="*/ 0 h 446"/>
                  <a:gd name="T80" fmla="*/ 0 w 432"/>
                  <a:gd name="T81" fmla="*/ 2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1" name="Freeform 27">
                <a:extLst>
                  <a:ext uri="{FF2B5EF4-FFF2-40B4-BE49-F238E27FC236}">
                    <a16:creationId xmlns:a16="http://schemas.microsoft.com/office/drawing/2014/main" id="{4B65CFA4-FC0B-4377-A5AB-F358E4DF9900}"/>
                  </a:ext>
                </a:extLst>
              </p:cNvPr>
              <p:cNvSpPr>
                <a:spLocks/>
              </p:cNvSpPr>
              <p:nvPr/>
            </p:nvSpPr>
            <p:spPr bwMode="gray">
              <a:xfrm>
                <a:off x="3817" y="2605"/>
                <a:ext cx="724" cy="546"/>
              </a:xfrm>
              <a:custGeom>
                <a:avLst/>
                <a:gdLst>
                  <a:gd name="T0" fmla="*/ 2 w 720"/>
                  <a:gd name="T1" fmla="*/ 46 h 544"/>
                  <a:gd name="T2" fmla="*/ 2 w 720"/>
                  <a:gd name="T3" fmla="*/ 58 h 544"/>
                  <a:gd name="T4" fmla="*/ 14 w 720"/>
                  <a:gd name="T5" fmla="*/ 72 h 544"/>
                  <a:gd name="T6" fmla="*/ 18 w 720"/>
                  <a:gd name="T7" fmla="*/ 88 h 544"/>
                  <a:gd name="T8" fmla="*/ 24 w 720"/>
                  <a:gd name="T9" fmla="*/ 96 h 544"/>
                  <a:gd name="T10" fmla="*/ 20 w 720"/>
                  <a:gd name="T11" fmla="*/ 108 h 544"/>
                  <a:gd name="T12" fmla="*/ 40 w 720"/>
                  <a:gd name="T13" fmla="*/ 102 h 544"/>
                  <a:gd name="T14" fmla="*/ 50 w 720"/>
                  <a:gd name="T15" fmla="*/ 88 h 544"/>
                  <a:gd name="T16" fmla="*/ 62 w 720"/>
                  <a:gd name="T17" fmla="*/ 88 h 544"/>
                  <a:gd name="T18" fmla="*/ 54 w 720"/>
                  <a:gd name="T19" fmla="*/ 100 h 544"/>
                  <a:gd name="T20" fmla="*/ 111 w 720"/>
                  <a:gd name="T21" fmla="*/ 82 h 544"/>
                  <a:gd name="T22" fmla="*/ 109 w 720"/>
                  <a:gd name="T23" fmla="*/ 92 h 544"/>
                  <a:gd name="T24" fmla="*/ 147 w 720"/>
                  <a:gd name="T25" fmla="*/ 100 h 544"/>
                  <a:gd name="T26" fmla="*/ 169 w 720"/>
                  <a:gd name="T27" fmla="*/ 106 h 544"/>
                  <a:gd name="T28" fmla="*/ 185 w 720"/>
                  <a:gd name="T29" fmla="*/ 110 h 544"/>
                  <a:gd name="T30" fmla="*/ 185 w 720"/>
                  <a:gd name="T31" fmla="*/ 116 h 544"/>
                  <a:gd name="T32" fmla="*/ 211 w 720"/>
                  <a:gd name="T33" fmla="*/ 143 h 544"/>
                  <a:gd name="T34" fmla="*/ 205 w 720"/>
                  <a:gd name="T35" fmla="*/ 149 h 544"/>
                  <a:gd name="T36" fmla="*/ 203 w 720"/>
                  <a:gd name="T37" fmla="*/ 153 h 544"/>
                  <a:gd name="T38" fmla="*/ 239 w 720"/>
                  <a:gd name="T39" fmla="*/ 143 h 544"/>
                  <a:gd name="T40" fmla="*/ 292 w 720"/>
                  <a:gd name="T41" fmla="*/ 120 h 544"/>
                  <a:gd name="T42" fmla="*/ 294 w 720"/>
                  <a:gd name="T43" fmla="*/ 102 h 544"/>
                  <a:gd name="T44" fmla="*/ 362 w 720"/>
                  <a:gd name="T45" fmla="*/ 124 h 544"/>
                  <a:gd name="T46" fmla="*/ 404 w 720"/>
                  <a:gd name="T47" fmla="*/ 163 h 544"/>
                  <a:gd name="T48" fmla="*/ 434 w 720"/>
                  <a:gd name="T49" fmla="*/ 177 h 544"/>
                  <a:gd name="T50" fmla="*/ 450 w 720"/>
                  <a:gd name="T51" fmla="*/ 207 h 544"/>
                  <a:gd name="T52" fmla="*/ 448 w 720"/>
                  <a:gd name="T53" fmla="*/ 279 h 544"/>
                  <a:gd name="T54" fmla="*/ 469 w 720"/>
                  <a:gd name="T55" fmla="*/ 317 h 544"/>
                  <a:gd name="T56" fmla="*/ 463 w 720"/>
                  <a:gd name="T57" fmla="*/ 291 h 544"/>
                  <a:gd name="T58" fmla="*/ 479 w 720"/>
                  <a:gd name="T59" fmla="*/ 301 h 544"/>
                  <a:gd name="T60" fmla="*/ 487 w 720"/>
                  <a:gd name="T61" fmla="*/ 293 h 544"/>
                  <a:gd name="T62" fmla="*/ 487 w 720"/>
                  <a:gd name="T63" fmla="*/ 309 h 544"/>
                  <a:gd name="T64" fmla="*/ 473 w 720"/>
                  <a:gd name="T65" fmla="*/ 333 h 544"/>
                  <a:gd name="T66" fmla="*/ 487 w 720"/>
                  <a:gd name="T67" fmla="*/ 355 h 544"/>
                  <a:gd name="T68" fmla="*/ 523 w 720"/>
                  <a:gd name="T69" fmla="*/ 397 h 544"/>
                  <a:gd name="T70" fmla="*/ 535 w 720"/>
                  <a:gd name="T71" fmla="*/ 403 h 544"/>
                  <a:gd name="T72" fmla="*/ 551 w 720"/>
                  <a:gd name="T73" fmla="*/ 432 h 544"/>
                  <a:gd name="T74" fmla="*/ 581 w 720"/>
                  <a:gd name="T75" fmla="*/ 478 h 544"/>
                  <a:gd name="T76" fmla="*/ 634 w 720"/>
                  <a:gd name="T77" fmla="*/ 516 h 544"/>
                  <a:gd name="T78" fmla="*/ 654 w 720"/>
                  <a:gd name="T79" fmla="*/ 528 h 544"/>
                  <a:gd name="T80" fmla="*/ 646 w 720"/>
                  <a:gd name="T81" fmla="*/ 534 h 544"/>
                  <a:gd name="T82" fmla="*/ 640 w 720"/>
                  <a:gd name="T83" fmla="*/ 538 h 544"/>
                  <a:gd name="T84" fmla="*/ 662 w 720"/>
                  <a:gd name="T85" fmla="*/ 542 h 544"/>
                  <a:gd name="T86" fmla="*/ 712 w 720"/>
                  <a:gd name="T87" fmla="*/ 514 h 544"/>
                  <a:gd name="T88" fmla="*/ 710 w 720"/>
                  <a:gd name="T89" fmla="*/ 482 h 544"/>
                  <a:gd name="T90" fmla="*/ 716 w 720"/>
                  <a:gd name="T91" fmla="*/ 434 h 544"/>
                  <a:gd name="T92" fmla="*/ 708 w 720"/>
                  <a:gd name="T93" fmla="*/ 357 h 544"/>
                  <a:gd name="T94" fmla="*/ 666 w 720"/>
                  <a:gd name="T95" fmla="*/ 281 h 544"/>
                  <a:gd name="T96" fmla="*/ 646 w 720"/>
                  <a:gd name="T97" fmla="*/ 249 h 544"/>
                  <a:gd name="T98" fmla="*/ 646 w 720"/>
                  <a:gd name="T99" fmla="*/ 219 h 544"/>
                  <a:gd name="T100" fmla="*/ 607 w 720"/>
                  <a:gd name="T101" fmla="*/ 169 h 544"/>
                  <a:gd name="T102" fmla="*/ 579 w 720"/>
                  <a:gd name="T103" fmla="*/ 139 h 544"/>
                  <a:gd name="T104" fmla="*/ 541 w 720"/>
                  <a:gd name="T105" fmla="*/ 48 h 544"/>
                  <a:gd name="T106" fmla="*/ 531 w 720"/>
                  <a:gd name="T107" fmla="*/ 36 h 544"/>
                  <a:gd name="T108" fmla="*/ 519 w 720"/>
                  <a:gd name="T109" fmla="*/ 8 h 544"/>
                  <a:gd name="T110" fmla="*/ 481 w 720"/>
                  <a:gd name="T111" fmla="*/ 4 h 544"/>
                  <a:gd name="T112" fmla="*/ 485 w 720"/>
                  <a:gd name="T113" fmla="*/ 38 h 544"/>
                  <a:gd name="T114" fmla="*/ 469 w 720"/>
                  <a:gd name="T115" fmla="*/ 44 h 544"/>
                  <a:gd name="T116" fmla="*/ 231 w 720"/>
                  <a:gd name="T117" fmla="*/ 38 h 544"/>
                  <a:gd name="T118" fmla="*/ 223 w 720"/>
                  <a:gd name="T119" fmla="*/ 20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2" name="Freeform 28">
                <a:extLst>
                  <a:ext uri="{FF2B5EF4-FFF2-40B4-BE49-F238E27FC236}">
                    <a16:creationId xmlns:a16="http://schemas.microsoft.com/office/drawing/2014/main" id="{B10E61CD-8398-4622-B3EB-0077BBE20FBA}"/>
                  </a:ext>
                </a:extLst>
              </p:cNvPr>
              <p:cNvSpPr>
                <a:spLocks/>
              </p:cNvSpPr>
              <p:nvPr/>
            </p:nvSpPr>
            <p:spPr bwMode="gray">
              <a:xfrm>
                <a:off x="4627" y="1626"/>
                <a:ext cx="87" cy="138"/>
              </a:xfrm>
              <a:custGeom>
                <a:avLst/>
                <a:gdLst>
                  <a:gd name="T0" fmla="*/ 87 w 86"/>
                  <a:gd name="T1" fmla="*/ 128 h 138"/>
                  <a:gd name="T2" fmla="*/ 87 w 86"/>
                  <a:gd name="T3" fmla="*/ 118 h 138"/>
                  <a:gd name="T4" fmla="*/ 81 w 86"/>
                  <a:gd name="T5" fmla="*/ 104 h 138"/>
                  <a:gd name="T6" fmla="*/ 71 w 86"/>
                  <a:gd name="T7" fmla="*/ 94 h 138"/>
                  <a:gd name="T8" fmla="*/ 57 w 86"/>
                  <a:gd name="T9" fmla="*/ 86 h 138"/>
                  <a:gd name="T10" fmla="*/ 53 w 86"/>
                  <a:gd name="T11" fmla="*/ 80 h 138"/>
                  <a:gd name="T12" fmla="*/ 49 w 86"/>
                  <a:gd name="T13" fmla="*/ 72 h 138"/>
                  <a:gd name="T14" fmla="*/ 38 w 86"/>
                  <a:gd name="T15" fmla="*/ 54 h 138"/>
                  <a:gd name="T16" fmla="*/ 34 w 86"/>
                  <a:gd name="T17" fmla="*/ 46 h 138"/>
                  <a:gd name="T18" fmla="*/ 24 w 86"/>
                  <a:gd name="T19" fmla="*/ 36 h 138"/>
                  <a:gd name="T20" fmla="*/ 22 w 86"/>
                  <a:gd name="T21" fmla="*/ 30 h 138"/>
                  <a:gd name="T22" fmla="*/ 20 w 86"/>
                  <a:gd name="T23" fmla="*/ 24 h 138"/>
                  <a:gd name="T24" fmla="*/ 20 w 86"/>
                  <a:gd name="T25" fmla="*/ 22 h 138"/>
                  <a:gd name="T26" fmla="*/ 20 w 86"/>
                  <a:gd name="T27" fmla="*/ 20 h 138"/>
                  <a:gd name="T28" fmla="*/ 26 w 86"/>
                  <a:gd name="T29" fmla="*/ 2 h 138"/>
                  <a:gd name="T30" fmla="*/ 20 w 86"/>
                  <a:gd name="T31" fmla="*/ 0 h 138"/>
                  <a:gd name="T32" fmla="*/ 12 w 86"/>
                  <a:gd name="T33" fmla="*/ 0 h 138"/>
                  <a:gd name="T34" fmla="*/ 4 w 86"/>
                  <a:gd name="T35" fmla="*/ 8 h 138"/>
                  <a:gd name="T36" fmla="*/ 4 w 86"/>
                  <a:gd name="T37" fmla="*/ 14 h 138"/>
                  <a:gd name="T38" fmla="*/ 2 w 86"/>
                  <a:gd name="T39" fmla="*/ 14 h 138"/>
                  <a:gd name="T40" fmla="*/ 0 w 86"/>
                  <a:gd name="T41" fmla="*/ 16 h 138"/>
                  <a:gd name="T42" fmla="*/ 36 w 86"/>
                  <a:gd name="T43" fmla="*/ 138 h 138"/>
                  <a:gd name="T44" fmla="*/ 87 w 86"/>
                  <a:gd name="T45" fmla="*/ 128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3" name="Freeform 29">
                <a:extLst>
                  <a:ext uri="{FF2B5EF4-FFF2-40B4-BE49-F238E27FC236}">
                    <a16:creationId xmlns:a16="http://schemas.microsoft.com/office/drawing/2014/main" id="{3CA20796-B3B6-4CAC-B92C-58B857EEBC4C}"/>
                  </a:ext>
                </a:extLst>
              </p:cNvPr>
              <p:cNvSpPr>
                <a:spLocks/>
              </p:cNvSpPr>
              <p:nvPr/>
            </p:nvSpPr>
            <p:spPr bwMode="gray">
              <a:xfrm>
                <a:off x="4748" y="1249"/>
                <a:ext cx="260" cy="134"/>
              </a:xfrm>
              <a:custGeom>
                <a:avLst/>
                <a:gdLst>
                  <a:gd name="T0" fmla="*/ 52 w 260"/>
                  <a:gd name="T1" fmla="*/ 44 h 134"/>
                  <a:gd name="T2" fmla="*/ 138 w 260"/>
                  <a:gd name="T3" fmla="*/ 22 h 134"/>
                  <a:gd name="T4" fmla="*/ 144 w 260"/>
                  <a:gd name="T5" fmla="*/ 22 h 134"/>
                  <a:gd name="T6" fmla="*/ 144 w 260"/>
                  <a:gd name="T7" fmla="*/ 14 h 134"/>
                  <a:gd name="T8" fmla="*/ 156 w 260"/>
                  <a:gd name="T9" fmla="*/ 0 h 134"/>
                  <a:gd name="T10" fmla="*/ 166 w 260"/>
                  <a:gd name="T11" fmla="*/ 2 h 134"/>
                  <a:gd name="T12" fmla="*/ 180 w 260"/>
                  <a:gd name="T13" fmla="*/ 22 h 134"/>
                  <a:gd name="T14" fmla="*/ 182 w 260"/>
                  <a:gd name="T15" fmla="*/ 30 h 134"/>
                  <a:gd name="T16" fmla="*/ 172 w 260"/>
                  <a:gd name="T17" fmla="*/ 42 h 134"/>
                  <a:gd name="T18" fmla="*/ 168 w 260"/>
                  <a:gd name="T19" fmla="*/ 58 h 134"/>
                  <a:gd name="T20" fmla="*/ 190 w 260"/>
                  <a:gd name="T21" fmla="*/ 64 h 134"/>
                  <a:gd name="T22" fmla="*/ 210 w 260"/>
                  <a:gd name="T23" fmla="*/ 88 h 134"/>
                  <a:gd name="T24" fmla="*/ 234 w 260"/>
                  <a:gd name="T25" fmla="*/ 98 h 134"/>
                  <a:gd name="T26" fmla="*/ 250 w 260"/>
                  <a:gd name="T27" fmla="*/ 82 h 134"/>
                  <a:gd name="T28" fmla="*/ 240 w 260"/>
                  <a:gd name="T29" fmla="*/ 72 h 134"/>
                  <a:gd name="T30" fmla="*/ 232 w 260"/>
                  <a:gd name="T31" fmla="*/ 64 h 134"/>
                  <a:gd name="T32" fmla="*/ 242 w 260"/>
                  <a:gd name="T33" fmla="*/ 64 h 134"/>
                  <a:gd name="T34" fmla="*/ 260 w 260"/>
                  <a:gd name="T35" fmla="*/ 98 h 134"/>
                  <a:gd name="T36" fmla="*/ 252 w 260"/>
                  <a:gd name="T37" fmla="*/ 100 h 134"/>
                  <a:gd name="T38" fmla="*/ 232 w 260"/>
                  <a:gd name="T39" fmla="*/ 112 h 134"/>
                  <a:gd name="T40" fmla="*/ 214 w 260"/>
                  <a:gd name="T41" fmla="*/ 124 h 134"/>
                  <a:gd name="T42" fmla="*/ 214 w 260"/>
                  <a:gd name="T43" fmla="*/ 116 h 134"/>
                  <a:gd name="T44" fmla="*/ 208 w 260"/>
                  <a:gd name="T45" fmla="*/ 108 h 134"/>
                  <a:gd name="T46" fmla="*/ 192 w 260"/>
                  <a:gd name="T47" fmla="*/ 132 h 134"/>
                  <a:gd name="T48" fmla="*/ 184 w 260"/>
                  <a:gd name="T49" fmla="*/ 128 h 134"/>
                  <a:gd name="T50" fmla="*/ 180 w 260"/>
                  <a:gd name="T51" fmla="*/ 126 h 134"/>
                  <a:gd name="T52" fmla="*/ 174 w 260"/>
                  <a:gd name="T53" fmla="*/ 120 h 134"/>
                  <a:gd name="T54" fmla="*/ 160 w 260"/>
                  <a:gd name="T55" fmla="*/ 112 h 134"/>
                  <a:gd name="T56" fmla="*/ 152 w 260"/>
                  <a:gd name="T57" fmla="*/ 102 h 134"/>
                  <a:gd name="T58" fmla="*/ 122 w 260"/>
                  <a:gd name="T59" fmla="*/ 98 h 134"/>
                  <a:gd name="T60" fmla="*/ 52 w 260"/>
                  <a:gd name="T61" fmla="*/ 120 h 134"/>
                  <a:gd name="T62" fmla="*/ 48 w 260"/>
                  <a:gd name="T63" fmla="*/ 116 h 134"/>
                  <a:gd name="T64" fmla="*/ 0 w 260"/>
                  <a:gd name="T65" fmla="*/ 124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4" name="Freeform 30">
                <a:extLst>
                  <a:ext uri="{FF2B5EF4-FFF2-40B4-BE49-F238E27FC236}">
                    <a16:creationId xmlns:a16="http://schemas.microsoft.com/office/drawing/2014/main" id="{1771C92A-58AC-48DF-AA5F-FC1C15367DCD}"/>
                  </a:ext>
                </a:extLst>
              </p:cNvPr>
              <p:cNvSpPr>
                <a:spLocks/>
              </p:cNvSpPr>
              <p:nvPr/>
            </p:nvSpPr>
            <p:spPr bwMode="gray">
              <a:xfrm>
                <a:off x="4871" y="1339"/>
                <a:ext cx="67" cy="78"/>
              </a:xfrm>
              <a:custGeom>
                <a:avLst/>
                <a:gdLst>
                  <a:gd name="T0" fmla="*/ 0 w 68"/>
                  <a:gd name="T1" fmla="*/ 6 h 76"/>
                  <a:gd name="T2" fmla="*/ 14 w 68"/>
                  <a:gd name="T3" fmla="*/ 64 h 76"/>
                  <a:gd name="T4" fmla="*/ 12 w 68"/>
                  <a:gd name="T5" fmla="*/ 70 h 76"/>
                  <a:gd name="T6" fmla="*/ 12 w 68"/>
                  <a:gd name="T7" fmla="*/ 72 h 76"/>
                  <a:gd name="T8" fmla="*/ 12 w 68"/>
                  <a:gd name="T9" fmla="*/ 76 h 76"/>
                  <a:gd name="T10" fmla="*/ 12 w 68"/>
                  <a:gd name="T11" fmla="*/ 78 h 76"/>
                  <a:gd name="T12" fmla="*/ 16 w 68"/>
                  <a:gd name="T13" fmla="*/ 78 h 76"/>
                  <a:gd name="T14" fmla="*/ 30 w 68"/>
                  <a:gd name="T15" fmla="*/ 68 h 76"/>
                  <a:gd name="T16" fmla="*/ 39 w 68"/>
                  <a:gd name="T17" fmla="*/ 62 h 76"/>
                  <a:gd name="T18" fmla="*/ 39 w 68"/>
                  <a:gd name="T19" fmla="*/ 55 h 76"/>
                  <a:gd name="T20" fmla="*/ 35 w 68"/>
                  <a:gd name="T21" fmla="*/ 49 h 76"/>
                  <a:gd name="T22" fmla="*/ 35 w 68"/>
                  <a:gd name="T23" fmla="*/ 41 h 76"/>
                  <a:gd name="T24" fmla="*/ 41 w 68"/>
                  <a:gd name="T25" fmla="*/ 35 h 76"/>
                  <a:gd name="T26" fmla="*/ 45 w 68"/>
                  <a:gd name="T27" fmla="*/ 37 h 76"/>
                  <a:gd name="T28" fmla="*/ 45 w 68"/>
                  <a:gd name="T29" fmla="*/ 43 h 76"/>
                  <a:gd name="T30" fmla="*/ 45 w 68"/>
                  <a:gd name="T31" fmla="*/ 55 h 76"/>
                  <a:gd name="T32" fmla="*/ 47 w 68"/>
                  <a:gd name="T33" fmla="*/ 57 h 76"/>
                  <a:gd name="T34" fmla="*/ 51 w 68"/>
                  <a:gd name="T35" fmla="*/ 57 h 76"/>
                  <a:gd name="T36" fmla="*/ 51 w 68"/>
                  <a:gd name="T37" fmla="*/ 49 h 76"/>
                  <a:gd name="T38" fmla="*/ 55 w 68"/>
                  <a:gd name="T39" fmla="*/ 49 h 76"/>
                  <a:gd name="T40" fmla="*/ 59 w 68"/>
                  <a:gd name="T41" fmla="*/ 47 h 76"/>
                  <a:gd name="T42" fmla="*/ 67 w 68"/>
                  <a:gd name="T43" fmla="*/ 45 h 76"/>
                  <a:gd name="T44" fmla="*/ 67 w 68"/>
                  <a:gd name="T45" fmla="*/ 43 h 76"/>
                  <a:gd name="T46" fmla="*/ 61 w 68"/>
                  <a:gd name="T47" fmla="*/ 37 h 76"/>
                  <a:gd name="T48" fmla="*/ 61 w 68"/>
                  <a:gd name="T49" fmla="*/ 35 h 76"/>
                  <a:gd name="T50" fmla="*/ 57 w 68"/>
                  <a:gd name="T51" fmla="*/ 35 h 76"/>
                  <a:gd name="T52" fmla="*/ 55 w 68"/>
                  <a:gd name="T53" fmla="*/ 33 h 76"/>
                  <a:gd name="T54" fmla="*/ 51 w 68"/>
                  <a:gd name="T55" fmla="*/ 29 h 76"/>
                  <a:gd name="T56" fmla="*/ 51 w 68"/>
                  <a:gd name="T57" fmla="*/ 25 h 76"/>
                  <a:gd name="T58" fmla="*/ 37 w 68"/>
                  <a:gd name="T59" fmla="*/ 21 h 76"/>
                  <a:gd name="T60" fmla="*/ 34 w 68"/>
                  <a:gd name="T61" fmla="*/ 12 h 76"/>
                  <a:gd name="T62" fmla="*/ 30 w 68"/>
                  <a:gd name="T63" fmla="*/ 10 h 76"/>
                  <a:gd name="T64" fmla="*/ 26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5" name="Freeform 32">
                <a:extLst>
                  <a:ext uri="{FF2B5EF4-FFF2-40B4-BE49-F238E27FC236}">
                    <a16:creationId xmlns:a16="http://schemas.microsoft.com/office/drawing/2014/main" id="{2F304C21-F9EC-451B-BBD7-C08B6FC76D88}"/>
                  </a:ext>
                </a:extLst>
              </p:cNvPr>
              <p:cNvSpPr>
                <a:spLocks/>
              </p:cNvSpPr>
              <p:nvPr/>
            </p:nvSpPr>
            <p:spPr bwMode="gray">
              <a:xfrm>
                <a:off x="4789" y="1017"/>
                <a:ext cx="127" cy="275"/>
              </a:xfrm>
              <a:custGeom>
                <a:avLst/>
                <a:gdLst>
                  <a:gd name="T0" fmla="*/ 125 w 126"/>
                  <a:gd name="T1" fmla="*/ 233 h 274"/>
                  <a:gd name="T2" fmla="*/ 121 w 126"/>
                  <a:gd name="T3" fmla="*/ 231 h 274"/>
                  <a:gd name="T4" fmla="*/ 115 w 126"/>
                  <a:gd name="T5" fmla="*/ 231 h 274"/>
                  <a:gd name="T6" fmla="*/ 109 w 126"/>
                  <a:gd name="T7" fmla="*/ 243 h 274"/>
                  <a:gd name="T8" fmla="*/ 103 w 126"/>
                  <a:gd name="T9" fmla="*/ 245 h 274"/>
                  <a:gd name="T10" fmla="*/ 103 w 126"/>
                  <a:gd name="T11" fmla="*/ 251 h 274"/>
                  <a:gd name="T12" fmla="*/ 103 w 126"/>
                  <a:gd name="T13" fmla="*/ 253 h 274"/>
                  <a:gd name="T14" fmla="*/ 101 w 126"/>
                  <a:gd name="T15" fmla="*/ 251 h 274"/>
                  <a:gd name="T16" fmla="*/ 97 w 126"/>
                  <a:gd name="T17" fmla="*/ 253 h 274"/>
                  <a:gd name="T18" fmla="*/ 97 w 126"/>
                  <a:gd name="T19" fmla="*/ 257 h 274"/>
                  <a:gd name="T20" fmla="*/ 10 w 126"/>
                  <a:gd name="T21" fmla="*/ 275 h 274"/>
                  <a:gd name="T22" fmla="*/ 10 w 126"/>
                  <a:gd name="T23" fmla="*/ 271 h 274"/>
                  <a:gd name="T24" fmla="*/ 4 w 126"/>
                  <a:gd name="T25" fmla="*/ 265 h 274"/>
                  <a:gd name="T26" fmla="*/ 4 w 126"/>
                  <a:gd name="T27" fmla="*/ 255 h 274"/>
                  <a:gd name="T28" fmla="*/ 6 w 126"/>
                  <a:gd name="T29" fmla="*/ 251 h 274"/>
                  <a:gd name="T30" fmla="*/ 4 w 126"/>
                  <a:gd name="T31" fmla="*/ 241 h 274"/>
                  <a:gd name="T32" fmla="*/ 0 w 126"/>
                  <a:gd name="T33" fmla="*/ 201 h 274"/>
                  <a:gd name="T34" fmla="*/ 0 w 126"/>
                  <a:gd name="T35" fmla="*/ 189 h 274"/>
                  <a:gd name="T36" fmla="*/ 4 w 126"/>
                  <a:gd name="T37" fmla="*/ 165 h 274"/>
                  <a:gd name="T38" fmla="*/ 8 w 126"/>
                  <a:gd name="T39" fmla="*/ 149 h 274"/>
                  <a:gd name="T40" fmla="*/ 10 w 126"/>
                  <a:gd name="T41" fmla="*/ 139 h 274"/>
                  <a:gd name="T42" fmla="*/ 4 w 126"/>
                  <a:gd name="T43" fmla="*/ 128 h 274"/>
                  <a:gd name="T44" fmla="*/ 4 w 126"/>
                  <a:gd name="T45" fmla="*/ 120 h 274"/>
                  <a:gd name="T46" fmla="*/ 8 w 126"/>
                  <a:gd name="T47" fmla="*/ 114 h 274"/>
                  <a:gd name="T48" fmla="*/ 24 w 126"/>
                  <a:gd name="T49" fmla="*/ 102 h 274"/>
                  <a:gd name="T50" fmla="*/ 32 w 126"/>
                  <a:gd name="T51" fmla="*/ 80 h 274"/>
                  <a:gd name="T52" fmla="*/ 24 w 126"/>
                  <a:gd name="T53" fmla="*/ 66 h 274"/>
                  <a:gd name="T54" fmla="*/ 22 w 126"/>
                  <a:gd name="T55" fmla="*/ 60 h 274"/>
                  <a:gd name="T56" fmla="*/ 26 w 126"/>
                  <a:gd name="T57" fmla="*/ 56 h 274"/>
                  <a:gd name="T58" fmla="*/ 24 w 126"/>
                  <a:gd name="T59" fmla="*/ 52 h 274"/>
                  <a:gd name="T60" fmla="*/ 20 w 126"/>
                  <a:gd name="T61" fmla="*/ 38 h 274"/>
                  <a:gd name="T62" fmla="*/ 24 w 126"/>
                  <a:gd name="T63" fmla="*/ 20 h 274"/>
                  <a:gd name="T64" fmla="*/ 20 w 126"/>
                  <a:gd name="T65" fmla="*/ 14 h 274"/>
                  <a:gd name="T66" fmla="*/ 22 w 126"/>
                  <a:gd name="T67" fmla="*/ 10 h 274"/>
                  <a:gd name="T68" fmla="*/ 26 w 126"/>
                  <a:gd name="T69" fmla="*/ 10 h 274"/>
                  <a:gd name="T70" fmla="*/ 30 w 126"/>
                  <a:gd name="T71" fmla="*/ 4 h 274"/>
                  <a:gd name="T72" fmla="*/ 34 w 126"/>
                  <a:gd name="T73" fmla="*/ 6 h 274"/>
                  <a:gd name="T74" fmla="*/ 38 w 126"/>
                  <a:gd name="T75" fmla="*/ 6 h 274"/>
                  <a:gd name="T76" fmla="*/ 42 w 126"/>
                  <a:gd name="T77" fmla="*/ 0 h 274"/>
                  <a:gd name="T78" fmla="*/ 99 w 126"/>
                  <a:gd name="T79" fmla="*/ 169 h 274"/>
                  <a:gd name="T80" fmla="*/ 101 w 126"/>
                  <a:gd name="T81" fmla="*/ 173 h 274"/>
                  <a:gd name="T82" fmla="*/ 101 w 126"/>
                  <a:gd name="T83" fmla="*/ 181 h 274"/>
                  <a:gd name="T84" fmla="*/ 101 w 126"/>
                  <a:gd name="T85" fmla="*/ 183 h 274"/>
                  <a:gd name="T86" fmla="*/ 115 w 126"/>
                  <a:gd name="T87" fmla="*/ 195 h 274"/>
                  <a:gd name="T88" fmla="*/ 117 w 126"/>
                  <a:gd name="T89" fmla="*/ 195 h 274"/>
                  <a:gd name="T90" fmla="*/ 119 w 126"/>
                  <a:gd name="T91" fmla="*/ 201 h 274"/>
                  <a:gd name="T92" fmla="*/ 119 w 126"/>
                  <a:gd name="T93" fmla="*/ 203 h 274"/>
                  <a:gd name="T94" fmla="*/ 127 w 126"/>
                  <a:gd name="T95" fmla="*/ 217 h 274"/>
                  <a:gd name="T96" fmla="*/ 127 w 126"/>
                  <a:gd name="T97" fmla="*/ 221 h 274"/>
                  <a:gd name="T98" fmla="*/ 125 w 126"/>
                  <a:gd name="T99" fmla="*/ 227 h 274"/>
                  <a:gd name="T100" fmla="*/ 125 w 126"/>
                  <a:gd name="T101" fmla="*/ 233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6" name="Freeform 33">
                <a:extLst>
                  <a:ext uri="{FF2B5EF4-FFF2-40B4-BE49-F238E27FC236}">
                    <a16:creationId xmlns:a16="http://schemas.microsoft.com/office/drawing/2014/main" id="{55878278-AAD5-4BDB-B57F-0C3395BA5962}"/>
                  </a:ext>
                </a:extLst>
              </p:cNvPr>
              <p:cNvSpPr>
                <a:spLocks/>
              </p:cNvSpPr>
              <p:nvPr/>
            </p:nvSpPr>
            <p:spPr bwMode="gray">
              <a:xfrm>
                <a:off x="4832" y="767"/>
                <a:ext cx="289" cy="467"/>
              </a:xfrm>
              <a:custGeom>
                <a:avLst/>
                <a:gdLst>
                  <a:gd name="T0" fmla="*/ 56 w 288"/>
                  <a:gd name="T1" fmla="*/ 419 h 464"/>
                  <a:gd name="T2" fmla="*/ 58 w 288"/>
                  <a:gd name="T3" fmla="*/ 431 h 464"/>
                  <a:gd name="T4" fmla="*/ 72 w 288"/>
                  <a:gd name="T5" fmla="*/ 445 h 464"/>
                  <a:gd name="T6" fmla="*/ 76 w 288"/>
                  <a:gd name="T7" fmla="*/ 451 h 464"/>
                  <a:gd name="T8" fmla="*/ 84 w 288"/>
                  <a:gd name="T9" fmla="*/ 467 h 464"/>
                  <a:gd name="T10" fmla="*/ 88 w 288"/>
                  <a:gd name="T11" fmla="*/ 453 h 464"/>
                  <a:gd name="T12" fmla="*/ 94 w 288"/>
                  <a:gd name="T13" fmla="*/ 429 h 464"/>
                  <a:gd name="T14" fmla="*/ 106 w 288"/>
                  <a:gd name="T15" fmla="*/ 403 h 464"/>
                  <a:gd name="T16" fmla="*/ 104 w 288"/>
                  <a:gd name="T17" fmla="*/ 397 h 464"/>
                  <a:gd name="T18" fmla="*/ 118 w 288"/>
                  <a:gd name="T19" fmla="*/ 368 h 464"/>
                  <a:gd name="T20" fmla="*/ 124 w 288"/>
                  <a:gd name="T21" fmla="*/ 378 h 464"/>
                  <a:gd name="T22" fmla="*/ 130 w 288"/>
                  <a:gd name="T23" fmla="*/ 378 h 464"/>
                  <a:gd name="T24" fmla="*/ 130 w 288"/>
                  <a:gd name="T25" fmla="*/ 364 h 464"/>
                  <a:gd name="T26" fmla="*/ 151 w 288"/>
                  <a:gd name="T27" fmla="*/ 358 h 464"/>
                  <a:gd name="T28" fmla="*/ 155 w 288"/>
                  <a:gd name="T29" fmla="*/ 348 h 464"/>
                  <a:gd name="T30" fmla="*/ 167 w 288"/>
                  <a:gd name="T31" fmla="*/ 344 h 464"/>
                  <a:gd name="T32" fmla="*/ 173 w 288"/>
                  <a:gd name="T33" fmla="*/ 330 h 464"/>
                  <a:gd name="T34" fmla="*/ 179 w 288"/>
                  <a:gd name="T35" fmla="*/ 310 h 464"/>
                  <a:gd name="T36" fmla="*/ 183 w 288"/>
                  <a:gd name="T37" fmla="*/ 304 h 464"/>
                  <a:gd name="T38" fmla="*/ 199 w 288"/>
                  <a:gd name="T39" fmla="*/ 302 h 464"/>
                  <a:gd name="T40" fmla="*/ 205 w 288"/>
                  <a:gd name="T41" fmla="*/ 288 h 464"/>
                  <a:gd name="T42" fmla="*/ 217 w 288"/>
                  <a:gd name="T43" fmla="*/ 276 h 464"/>
                  <a:gd name="T44" fmla="*/ 235 w 288"/>
                  <a:gd name="T45" fmla="*/ 284 h 464"/>
                  <a:gd name="T46" fmla="*/ 253 w 288"/>
                  <a:gd name="T47" fmla="*/ 260 h 464"/>
                  <a:gd name="T48" fmla="*/ 273 w 288"/>
                  <a:gd name="T49" fmla="*/ 240 h 464"/>
                  <a:gd name="T50" fmla="*/ 279 w 288"/>
                  <a:gd name="T51" fmla="*/ 238 h 464"/>
                  <a:gd name="T52" fmla="*/ 289 w 288"/>
                  <a:gd name="T53" fmla="*/ 227 h 464"/>
                  <a:gd name="T54" fmla="*/ 283 w 288"/>
                  <a:gd name="T55" fmla="*/ 217 h 464"/>
                  <a:gd name="T56" fmla="*/ 277 w 288"/>
                  <a:gd name="T57" fmla="*/ 215 h 464"/>
                  <a:gd name="T58" fmla="*/ 283 w 288"/>
                  <a:gd name="T59" fmla="*/ 207 h 464"/>
                  <a:gd name="T60" fmla="*/ 277 w 288"/>
                  <a:gd name="T61" fmla="*/ 189 h 464"/>
                  <a:gd name="T62" fmla="*/ 263 w 288"/>
                  <a:gd name="T63" fmla="*/ 185 h 464"/>
                  <a:gd name="T64" fmla="*/ 255 w 288"/>
                  <a:gd name="T65" fmla="*/ 191 h 464"/>
                  <a:gd name="T66" fmla="*/ 241 w 288"/>
                  <a:gd name="T67" fmla="*/ 163 h 464"/>
                  <a:gd name="T68" fmla="*/ 243 w 288"/>
                  <a:gd name="T69" fmla="*/ 155 h 464"/>
                  <a:gd name="T70" fmla="*/ 237 w 288"/>
                  <a:gd name="T71" fmla="*/ 153 h 464"/>
                  <a:gd name="T72" fmla="*/ 223 w 288"/>
                  <a:gd name="T73" fmla="*/ 151 h 464"/>
                  <a:gd name="T74" fmla="*/ 213 w 288"/>
                  <a:gd name="T75" fmla="*/ 149 h 464"/>
                  <a:gd name="T76" fmla="*/ 209 w 288"/>
                  <a:gd name="T77" fmla="*/ 131 h 464"/>
                  <a:gd name="T78" fmla="*/ 142 w 288"/>
                  <a:gd name="T79" fmla="*/ 2 h 464"/>
                  <a:gd name="T80" fmla="*/ 128 w 288"/>
                  <a:gd name="T81" fmla="*/ 2 h 464"/>
                  <a:gd name="T82" fmla="*/ 122 w 288"/>
                  <a:gd name="T83" fmla="*/ 12 h 464"/>
                  <a:gd name="T84" fmla="*/ 108 w 288"/>
                  <a:gd name="T85" fmla="*/ 16 h 464"/>
                  <a:gd name="T86" fmla="*/ 88 w 288"/>
                  <a:gd name="T87" fmla="*/ 30 h 464"/>
                  <a:gd name="T88" fmla="*/ 82 w 288"/>
                  <a:gd name="T89" fmla="*/ 12 h 464"/>
                  <a:gd name="T90" fmla="*/ 74 w 288"/>
                  <a:gd name="T91" fmla="*/ 8 h 464"/>
                  <a:gd name="T92" fmla="*/ 38 w 288"/>
                  <a:gd name="T93" fmla="*/ 97 h 464"/>
                  <a:gd name="T94" fmla="*/ 42 w 288"/>
                  <a:gd name="T95" fmla="*/ 115 h 464"/>
                  <a:gd name="T96" fmla="*/ 40 w 288"/>
                  <a:gd name="T97" fmla="*/ 131 h 464"/>
                  <a:gd name="T98" fmla="*/ 32 w 288"/>
                  <a:gd name="T99" fmla="*/ 143 h 464"/>
                  <a:gd name="T100" fmla="*/ 36 w 288"/>
                  <a:gd name="T101" fmla="*/ 189 h 464"/>
                  <a:gd name="T102" fmla="*/ 24 w 288"/>
                  <a:gd name="T103" fmla="*/ 215 h 464"/>
                  <a:gd name="T104" fmla="*/ 26 w 288"/>
                  <a:gd name="T105" fmla="*/ 231 h 464"/>
                  <a:gd name="T106" fmla="*/ 18 w 288"/>
                  <a:gd name="T107" fmla="*/ 234 h 464"/>
                  <a:gd name="T108" fmla="*/ 18 w 288"/>
                  <a:gd name="T109" fmla="*/ 248 h 464"/>
                  <a:gd name="T110" fmla="*/ 8 w 288"/>
                  <a:gd name="T111" fmla="*/ 246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7" name="Freeform 34">
                <a:extLst>
                  <a:ext uri="{FF2B5EF4-FFF2-40B4-BE49-F238E27FC236}">
                    <a16:creationId xmlns:a16="http://schemas.microsoft.com/office/drawing/2014/main" id="{25DA3E3F-A62E-4609-8445-5C12334E4A06}"/>
                  </a:ext>
                </a:extLst>
              </p:cNvPr>
              <p:cNvSpPr>
                <a:spLocks/>
              </p:cNvSpPr>
              <p:nvPr/>
            </p:nvSpPr>
            <p:spPr bwMode="gray">
              <a:xfrm>
                <a:off x="3213" y="2112"/>
                <a:ext cx="392" cy="364"/>
              </a:xfrm>
              <a:custGeom>
                <a:avLst/>
                <a:gdLst>
                  <a:gd name="T0" fmla="*/ 0 w 392"/>
                  <a:gd name="T1" fmla="*/ 16 h 360"/>
                  <a:gd name="T2" fmla="*/ 352 w 392"/>
                  <a:gd name="T3" fmla="*/ 0 h 360"/>
                  <a:gd name="T4" fmla="*/ 350 w 392"/>
                  <a:gd name="T5" fmla="*/ 4 h 360"/>
                  <a:gd name="T6" fmla="*/ 358 w 392"/>
                  <a:gd name="T7" fmla="*/ 10 h 360"/>
                  <a:gd name="T8" fmla="*/ 362 w 392"/>
                  <a:gd name="T9" fmla="*/ 18 h 360"/>
                  <a:gd name="T10" fmla="*/ 360 w 392"/>
                  <a:gd name="T11" fmla="*/ 26 h 360"/>
                  <a:gd name="T12" fmla="*/ 350 w 392"/>
                  <a:gd name="T13" fmla="*/ 34 h 360"/>
                  <a:gd name="T14" fmla="*/ 340 w 392"/>
                  <a:gd name="T15" fmla="*/ 47 h 360"/>
                  <a:gd name="T16" fmla="*/ 338 w 392"/>
                  <a:gd name="T17" fmla="*/ 53 h 360"/>
                  <a:gd name="T18" fmla="*/ 392 w 392"/>
                  <a:gd name="T19" fmla="*/ 49 h 360"/>
                  <a:gd name="T20" fmla="*/ 390 w 392"/>
                  <a:gd name="T21" fmla="*/ 55 h 360"/>
                  <a:gd name="T22" fmla="*/ 392 w 392"/>
                  <a:gd name="T23" fmla="*/ 59 h 360"/>
                  <a:gd name="T24" fmla="*/ 388 w 392"/>
                  <a:gd name="T25" fmla="*/ 67 h 360"/>
                  <a:gd name="T26" fmla="*/ 378 w 392"/>
                  <a:gd name="T27" fmla="*/ 77 h 360"/>
                  <a:gd name="T28" fmla="*/ 374 w 392"/>
                  <a:gd name="T29" fmla="*/ 99 h 360"/>
                  <a:gd name="T30" fmla="*/ 364 w 392"/>
                  <a:gd name="T31" fmla="*/ 111 h 360"/>
                  <a:gd name="T32" fmla="*/ 366 w 392"/>
                  <a:gd name="T33" fmla="*/ 125 h 360"/>
                  <a:gd name="T34" fmla="*/ 364 w 392"/>
                  <a:gd name="T35" fmla="*/ 144 h 360"/>
                  <a:gd name="T36" fmla="*/ 362 w 392"/>
                  <a:gd name="T37" fmla="*/ 144 h 360"/>
                  <a:gd name="T38" fmla="*/ 354 w 392"/>
                  <a:gd name="T39" fmla="*/ 154 h 360"/>
                  <a:gd name="T40" fmla="*/ 352 w 392"/>
                  <a:gd name="T41" fmla="*/ 158 h 360"/>
                  <a:gd name="T42" fmla="*/ 336 w 392"/>
                  <a:gd name="T43" fmla="*/ 172 h 360"/>
                  <a:gd name="T44" fmla="*/ 332 w 392"/>
                  <a:gd name="T45" fmla="*/ 188 h 360"/>
                  <a:gd name="T46" fmla="*/ 332 w 392"/>
                  <a:gd name="T47" fmla="*/ 202 h 360"/>
                  <a:gd name="T48" fmla="*/ 330 w 392"/>
                  <a:gd name="T49" fmla="*/ 212 h 360"/>
                  <a:gd name="T50" fmla="*/ 316 w 392"/>
                  <a:gd name="T51" fmla="*/ 220 h 360"/>
                  <a:gd name="T52" fmla="*/ 306 w 392"/>
                  <a:gd name="T53" fmla="*/ 237 h 360"/>
                  <a:gd name="T54" fmla="*/ 302 w 392"/>
                  <a:gd name="T55" fmla="*/ 241 h 360"/>
                  <a:gd name="T56" fmla="*/ 302 w 392"/>
                  <a:gd name="T57" fmla="*/ 253 h 360"/>
                  <a:gd name="T58" fmla="*/ 294 w 392"/>
                  <a:gd name="T59" fmla="*/ 263 h 360"/>
                  <a:gd name="T60" fmla="*/ 294 w 392"/>
                  <a:gd name="T61" fmla="*/ 273 h 360"/>
                  <a:gd name="T62" fmla="*/ 290 w 392"/>
                  <a:gd name="T63" fmla="*/ 285 h 360"/>
                  <a:gd name="T64" fmla="*/ 282 w 392"/>
                  <a:gd name="T65" fmla="*/ 299 h 360"/>
                  <a:gd name="T66" fmla="*/ 284 w 392"/>
                  <a:gd name="T67" fmla="*/ 315 h 360"/>
                  <a:gd name="T68" fmla="*/ 292 w 392"/>
                  <a:gd name="T69" fmla="*/ 324 h 360"/>
                  <a:gd name="T70" fmla="*/ 294 w 392"/>
                  <a:gd name="T71" fmla="*/ 334 h 360"/>
                  <a:gd name="T72" fmla="*/ 296 w 392"/>
                  <a:gd name="T73" fmla="*/ 336 h 360"/>
                  <a:gd name="T74" fmla="*/ 296 w 392"/>
                  <a:gd name="T75" fmla="*/ 340 h 360"/>
                  <a:gd name="T76" fmla="*/ 292 w 392"/>
                  <a:gd name="T77" fmla="*/ 344 h 360"/>
                  <a:gd name="T78" fmla="*/ 290 w 392"/>
                  <a:gd name="T79" fmla="*/ 352 h 360"/>
                  <a:gd name="T80" fmla="*/ 290 w 392"/>
                  <a:gd name="T81" fmla="*/ 358 h 360"/>
                  <a:gd name="T82" fmla="*/ 50 w 392"/>
                  <a:gd name="T83" fmla="*/ 364 h 360"/>
                  <a:gd name="T84" fmla="*/ 50 w 392"/>
                  <a:gd name="T85" fmla="*/ 311 h 360"/>
                  <a:gd name="T86" fmla="*/ 38 w 392"/>
                  <a:gd name="T87" fmla="*/ 309 h 360"/>
                  <a:gd name="T88" fmla="*/ 28 w 392"/>
                  <a:gd name="T89" fmla="*/ 313 h 360"/>
                  <a:gd name="T90" fmla="*/ 24 w 392"/>
                  <a:gd name="T91" fmla="*/ 311 h 360"/>
                  <a:gd name="T92" fmla="*/ 12 w 392"/>
                  <a:gd name="T93" fmla="*/ 303 h 360"/>
                  <a:gd name="T94" fmla="*/ 14 w 392"/>
                  <a:gd name="T95" fmla="*/ 125 h 360"/>
                  <a:gd name="T96" fmla="*/ 0 w 392"/>
                  <a:gd name="T97" fmla="*/ 16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8" name="Freeform 35">
                <a:extLst>
                  <a:ext uri="{FF2B5EF4-FFF2-40B4-BE49-F238E27FC236}">
                    <a16:creationId xmlns:a16="http://schemas.microsoft.com/office/drawing/2014/main" id="{A67AB202-3C3F-4A3E-A486-123273360BF2}"/>
                  </a:ext>
                </a:extLst>
              </p:cNvPr>
              <p:cNvSpPr>
                <a:spLocks/>
              </p:cNvSpPr>
              <p:nvPr/>
            </p:nvSpPr>
            <p:spPr bwMode="gray">
              <a:xfrm>
                <a:off x="1678" y="1453"/>
                <a:ext cx="450" cy="555"/>
              </a:xfrm>
              <a:custGeom>
                <a:avLst/>
                <a:gdLst>
                  <a:gd name="T0" fmla="*/ 396 w 446"/>
                  <a:gd name="T1" fmla="*/ 555 h 554"/>
                  <a:gd name="T2" fmla="*/ 450 w 446"/>
                  <a:gd name="T3" fmla="*/ 158 h 554"/>
                  <a:gd name="T4" fmla="*/ 303 w 446"/>
                  <a:gd name="T5" fmla="*/ 136 h 554"/>
                  <a:gd name="T6" fmla="*/ 317 w 446"/>
                  <a:gd name="T7" fmla="*/ 40 h 554"/>
                  <a:gd name="T8" fmla="*/ 97 w 446"/>
                  <a:gd name="T9" fmla="*/ 0 h 554"/>
                  <a:gd name="T10" fmla="*/ 0 w 446"/>
                  <a:gd name="T11" fmla="*/ 493 h 554"/>
                  <a:gd name="T12" fmla="*/ 0 w 446"/>
                  <a:gd name="T13" fmla="*/ 493 h 554"/>
                  <a:gd name="T14" fmla="*/ 396 w 446"/>
                  <a:gd name="T15" fmla="*/ 555 h 5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 h="554">
                    <a:moveTo>
                      <a:pt x="392" y="554"/>
                    </a:moveTo>
                    <a:lnTo>
                      <a:pt x="446" y="158"/>
                    </a:lnTo>
                    <a:lnTo>
                      <a:pt x="300" y="136"/>
                    </a:lnTo>
                    <a:lnTo>
                      <a:pt x="314" y="40"/>
                    </a:lnTo>
                    <a:lnTo>
                      <a:pt x="96" y="0"/>
                    </a:lnTo>
                    <a:lnTo>
                      <a:pt x="0" y="492"/>
                    </a:lnTo>
                    <a:lnTo>
                      <a:pt x="392" y="554"/>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9" name="Freeform 36">
                <a:extLst>
                  <a:ext uri="{FF2B5EF4-FFF2-40B4-BE49-F238E27FC236}">
                    <a16:creationId xmlns:a16="http://schemas.microsoft.com/office/drawing/2014/main" id="{57D49A8B-C06C-49D2-A818-EFEBBA9E1CF6}"/>
                  </a:ext>
                </a:extLst>
              </p:cNvPr>
              <p:cNvSpPr>
                <a:spLocks/>
              </p:cNvSpPr>
              <p:nvPr/>
            </p:nvSpPr>
            <p:spPr bwMode="gray">
              <a:xfrm>
                <a:off x="1754" y="743"/>
                <a:ext cx="811" cy="513"/>
              </a:xfrm>
              <a:custGeom>
                <a:avLst/>
                <a:gdLst>
                  <a:gd name="T0" fmla="*/ 284 w 806"/>
                  <a:gd name="T1" fmla="*/ 453 h 510"/>
                  <a:gd name="T2" fmla="*/ 276 w 806"/>
                  <a:gd name="T3" fmla="*/ 503 h 510"/>
                  <a:gd name="T4" fmla="*/ 268 w 806"/>
                  <a:gd name="T5" fmla="*/ 483 h 510"/>
                  <a:gd name="T6" fmla="*/ 248 w 806"/>
                  <a:gd name="T7" fmla="*/ 481 h 510"/>
                  <a:gd name="T8" fmla="*/ 229 w 806"/>
                  <a:gd name="T9" fmla="*/ 489 h 510"/>
                  <a:gd name="T10" fmla="*/ 217 w 806"/>
                  <a:gd name="T11" fmla="*/ 485 h 510"/>
                  <a:gd name="T12" fmla="*/ 193 w 806"/>
                  <a:gd name="T13" fmla="*/ 481 h 510"/>
                  <a:gd name="T14" fmla="*/ 181 w 806"/>
                  <a:gd name="T15" fmla="*/ 489 h 510"/>
                  <a:gd name="T16" fmla="*/ 161 w 806"/>
                  <a:gd name="T17" fmla="*/ 481 h 510"/>
                  <a:gd name="T18" fmla="*/ 151 w 806"/>
                  <a:gd name="T19" fmla="*/ 493 h 510"/>
                  <a:gd name="T20" fmla="*/ 135 w 806"/>
                  <a:gd name="T21" fmla="*/ 477 h 510"/>
                  <a:gd name="T22" fmla="*/ 139 w 806"/>
                  <a:gd name="T23" fmla="*/ 461 h 510"/>
                  <a:gd name="T24" fmla="*/ 129 w 806"/>
                  <a:gd name="T25" fmla="*/ 445 h 510"/>
                  <a:gd name="T26" fmla="*/ 113 w 806"/>
                  <a:gd name="T27" fmla="*/ 431 h 510"/>
                  <a:gd name="T28" fmla="*/ 119 w 806"/>
                  <a:gd name="T29" fmla="*/ 416 h 510"/>
                  <a:gd name="T30" fmla="*/ 107 w 806"/>
                  <a:gd name="T31" fmla="*/ 392 h 510"/>
                  <a:gd name="T32" fmla="*/ 109 w 806"/>
                  <a:gd name="T33" fmla="*/ 360 h 510"/>
                  <a:gd name="T34" fmla="*/ 101 w 806"/>
                  <a:gd name="T35" fmla="*/ 354 h 510"/>
                  <a:gd name="T36" fmla="*/ 97 w 806"/>
                  <a:gd name="T37" fmla="*/ 346 h 510"/>
                  <a:gd name="T38" fmla="*/ 72 w 806"/>
                  <a:gd name="T39" fmla="*/ 364 h 510"/>
                  <a:gd name="T40" fmla="*/ 54 w 806"/>
                  <a:gd name="T41" fmla="*/ 352 h 510"/>
                  <a:gd name="T42" fmla="*/ 56 w 806"/>
                  <a:gd name="T43" fmla="*/ 338 h 510"/>
                  <a:gd name="T44" fmla="*/ 68 w 806"/>
                  <a:gd name="T45" fmla="*/ 322 h 510"/>
                  <a:gd name="T46" fmla="*/ 66 w 806"/>
                  <a:gd name="T47" fmla="*/ 312 h 510"/>
                  <a:gd name="T48" fmla="*/ 74 w 806"/>
                  <a:gd name="T49" fmla="*/ 290 h 510"/>
                  <a:gd name="T50" fmla="*/ 89 w 806"/>
                  <a:gd name="T51" fmla="*/ 253 h 510"/>
                  <a:gd name="T52" fmla="*/ 68 w 806"/>
                  <a:gd name="T53" fmla="*/ 245 h 510"/>
                  <a:gd name="T54" fmla="*/ 58 w 806"/>
                  <a:gd name="T55" fmla="*/ 237 h 510"/>
                  <a:gd name="T56" fmla="*/ 50 w 806"/>
                  <a:gd name="T57" fmla="*/ 211 h 510"/>
                  <a:gd name="T58" fmla="*/ 20 w 806"/>
                  <a:gd name="T59" fmla="*/ 169 h 510"/>
                  <a:gd name="T60" fmla="*/ 8 w 806"/>
                  <a:gd name="T61" fmla="*/ 153 h 510"/>
                  <a:gd name="T62" fmla="*/ 16 w 806"/>
                  <a:gd name="T63" fmla="*/ 139 h 510"/>
                  <a:gd name="T64" fmla="*/ 0 w 806"/>
                  <a:gd name="T65" fmla="*/ 95 h 510"/>
                  <a:gd name="T66" fmla="*/ 93 w 806"/>
                  <a:gd name="T67" fmla="*/ 12 h 510"/>
                  <a:gd name="T68" fmla="*/ 493 w 806"/>
                  <a:gd name="T69" fmla="*/ 80 h 510"/>
                  <a:gd name="T70" fmla="*/ 787 w 806"/>
                  <a:gd name="T71" fmla="*/ 416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0" name="Freeform 37">
                <a:extLst>
                  <a:ext uri="{FF2B5EF4-FFF2-40B4-BE49-F238E27FC236}">
                    <a16:creationId xmlns:a16="http://schemas.microsoft.com/office/drawing/2014/main" id="{20A3173B-7BB5-4681-8CA6-0C03B57C983C}"/>
                  </a:ext>
                </a:extLst>
              </p:cNvPr>
              <p:cNvSpPr>
                <a:spLocks/>
              </p:cNvSpPr>
              <p:nvPr/>
            </p:nvSpPr>
            <p:spPr bwMode="gray">
              <a:xfrm>
                <a:off x="1981" y="1195"/>
                <a:ext cx="548" cy="457"/>
              </a:xfrm>
              <a:custGeom>
                <a:avLst/>
                <a:gdLst>
                  <a:gd name="T0" fmla="*/ 516 w 548"/>
                  <a:gd name="T1" fmla="*/ 457 h 456"/>
                  <a:gd name="T2" fmla="*/ 532 w 548"/>
                  <a:gd name="T3" fmla="*/ 257 h 456"/>
                  <a:gd name="T4" fmla="*/ 548 w 548"/>
                  <a:gd name="T5" fmla="*/ 60 h 456"/>
                  <a:gd name="T6" fmla="*/ 58 w 548"/>
                  <a:gd name="T7" fmla="*/ 0 h 456"/>
                  <a:gd name="T8" fmla="*/ 50 w 548"/>
                  <a:gd name="T9" fmla="*/ 50 h 456"/>
                  <a:gd name="T10" fmla="*/ 16 w 548"/>
                  <a:gd name="T11" fmla="*/ 297 h 456"/>
                  <a:gd name="T12" fmla="*/ 14 w 548"/>
                  <a:gd name="T13" fmla="*/ 297 h 456"/>
                  <a:gd name="T14" fmla="*/ 0 w 548"/>
                  <a:gd name="T15" fmla="*/ 393 h 456"/>
                  <a:gd name="T16" fmla="*/ 146 w 548"/>
                  <a:gd name="T17" fmla="*/ 415 h 456"/>
                  <a:gd name="T18" fmla="*/ 516 w 548"/>
                  <a:gd name="T19" fmla="*/ 457 h 456"/>
                  <a:gd name="T20" fmla="*/ 516 w 548"/>
                  <a:gd name="T21" fmla="*/ 457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1" name="Freeform 38">
                <a:extLst>
                  <a:ext uri="{FF2B5EF4-FFF2-40B4-BE49-F238E27FC236}">
                    <a16:creationId xmlns:a16="http://schemas.microsoft.com/office/drawing/2014/main" id="{7A0AE15F-0896-4C11-B3CE-5E76B3B93E85}"/>
                  </a:ext>
                </a:extLst>
              </p:cNvPr>
              <p:cNvSpPr>
                <a:spLocks/>
              </p:cNvSpPr>
              <p:nvPr/>
            </p:nvSpPr>
            <p:spPr bwMode="gray">
              <a:xfrm>
                <a:off x="2541" y="857"/>
                <a:ext cx="518" cy="324"/>
              </a:xfrm>
              <a:custGeom>
                <a:avLst/>
                <a:gdLst>
                  <a:gd name="T0" fmla="*/ 0 w 516"/>
                  <a:gd name="T1" fmla="*/ 302 h 324"/>
                  <a:gd name="T2" fmla="*/ 24 w 516"/>
                  <a:gd name="T3" fmla="*/ 0 h 324"/>
                  <a:gd name="T4" fmla="*/ 253 w 516"/>
                  <a:gd name="T5" fmla="*/ 16 h 324"/>
                  <a:gd name="T6" fmla="*/ 478 w 516"/>
                  <a:gd name="T7" fmla="*/ 22 h 324"/>
                  <a:gd name="T8" fmla="*/ 478 w 516"/>
                  <a:gd name="T9" fmla="*/ 30 h 324"/>
                  <a:gd name="T10" fmla="*/ 486 w 516"/>
                  <a:gd name="T11" fmla="*/ 54 h 324"/>
                  <a:gd name="T12" fmla="*/ 482 w 516"/>
                  <a:gd name="T13" fmla="*/ 62 h 324"/>
                  <a:gd name="T14" fmla="*/ 480 w 516"/>
                  <a:gd name="T15" fmla="*/ 78 h 324"/>
                  <a:gd name="T16" fmla="*/ 482 w 516"/>
                  <a:gd name="T17" fmla="*/ 106 h 324"/>
                  <a:gd name="T18" fmla="*/ 488 w 516"/>
                  <a:gd name="T19" fmla="*/ 138 h 324"/>
                  <a:gd name="T20" fmla="*/ 496 w 516"/>
                  <a:gd name="T21" fmla="*/ 146 h 324"/>
                  <a:gd name="T22" fmla="*/ 502 w 516"/>
                  <a:gd name="T23" fmla="*/ 176 h 324"/>
                  <a:gd name="T24" fmla="*/ 504 w 516"/>
                  <a:gd name="T25" fmla="*/ 226 h 324"/>
                  <a:gd name="T26" fmla="*/ 506 w 516"/>
                  <a:gd name="T27" fmla="*/ 236 h 324"/>
                  <a:gd name="T28" fmla="*/ 506 w 516"/>
                  <a:gd name="T29" fmla="*/ 254 h 324"/>
                  <a:gd name="T30" fmla="*/ 508 w 516"/>
                  <a:gd name="T31" fmla="*/ 260 h 324"/>
                  <a:gd name="T32" fmla="*/ 518 w 516"/>
                  <a:gd name="T33" fmla="*/ 296 h 324"/>
                  <a:gd name="T34" fmla="*/ 518 w 516"/>
                  <a:gd name="T35" fmla="*/ 310 h 324"/>
                  <a:gd name="T36" fmla="*/ 518 w 516"/>
                  <a:gd name="T37" fmla="*/ 324 h 324"/>
                  <a:gd name="T38" fmla="*/ 0 w 516"/>
                  <a:gd name="T39" fmla="*/ 302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2" name="Freeform 39">
                <a:extLst>
                  <a:ext uri="{FF2B5EF4-FFF2-40B4-BE49-F238E27FC236}">
                    <a16:creationId xmlns:a16="http://schemas.microsoft.com/office/drawing/2014/main" id="{9EF5BF00-A166-4DBF-AD90-AB350301ECF5}"/>
                  </a:ext>
                </a:extLst>
              </p:cNvPr>
              <p:cNvSpPr>
                <a:spLocks/>
              </p:cNvSpPr>
              <p:nvPr/>
            </p:nvSpPr>
            <p:spPr bwMode="gray">
              <a:xfrm>
                <a:off x="2515" y="1160"/>
                <a:ext cx="554" cy="372"/>
              </a:xfrm>
              <a:custGeom>
                <a:avLst/>
                <a:gdLst>
                  <a:gd name="T0" fmla="*/ 0 w 552"/>
                  <a:gd name="T1" fmla="*/ 292 h 372"/>
                  <a:gd name="T2" fmla="*/ 16 w 552"/>
                  <a:gd name="T3" fmla="*/ 96 h 372"/>
                  <a:gd name="T4" fmla="*/ 26 w 552"/>
                  <a:gd name="T5" fmla="*/ 0 h 372"/>
                  <a:gd name="T6" fmla="*/ 544 w 552"/>
                  <a:gd name="T7" fmla="*/ 22 h 372"/>
                  <a:gd name="T8" fmla="*/ 544 w 552"/>
                  <a:gd name="T9" fmla="*/ 30 h 372"/>
                  <a:gd name="T10" fmla="*/ 540 w 552"/>
                  <a:gd name="T11" fmla="*/ 40 h 372"/>
                  <a:gd name="T12" fmla="*/ 526 w 552"/>
                  <a:gd name="T13" fmla="*/ 54 h 372"/>
                  <a:gd name="T14" fmla="*/ 528 w 552"/>
                  <a:gd name="T15" fmla="*/ 62 h 372"/>
                  <a:gd name="T16" fmla="*/ 554 w 552"/>
                  <a:gd name="T17" fmla="*/ 86 h 372"/>
                  <a:gd name="T18" fmla="*/ 554 w 552"/>
                  <a:gd name="T19" fmla="*/ 268 h 372"/>
                  <a:gd name="T20" fmla="*/ 548 w 552"/>
                  <a:gd name="T21" fmla="*/ 266 h 372"/>
                  <a:gd name="T22" fmla="*/ 542 w 552"/>
                  <a:gd name="T23" fmla="*/ 268 h 372"/>
                  <a:gd name="T24" fmla="*/ 546 w 552"/>
                  <a:gd name="T25" fmla="*/ 274 h 372"/>
                  <a:gd name="T26" fmla="*/ 548 w 552"/>
                  <a:gd name="T27" fmla="*/ 280 h 372"/>
                  <a:gd name="T28" fmla="*/ 544 w 552"/>
                  <a:gd name="T29" fmla="*/ 290 h 372"/>
                  <a:gd name="T30" fmla="*/ 550 w 552"/>
                  <a:gd name="T31" fmla="*/ 294 h 372"/>
                  <a:gd name="T32" fmla="*/ 554 w 552"/>
                  <a:gd name="T33" fmla="*/ 310 h 372"/>
                  <a:gd name="T34" fmla="*/ 548 w 552"/>
                  <a:gd name="T35" fmla="*/ 314 h 372"/>
                  <a:gd name="T36" fmla="*/ 548 w 552"/>
                  <a:gd name="T37" fmla="*/ 324 h 372"/>
                  <a:gd name="T38" fmla="*/ 542 w 552"/>
                  <a:gd name="T39" fmla="*/ 340 h 372"/>
                  <a:gd name="T40" fmla="*/ 548 w 552"/>
                  <a:gd name="T41" fmla="*/ 358 h 372"/>
                  <a:gd name="T42" fmla="*/ 552 w 552"/>
                  <a:gd name="T43" fmla="*/ 368 h 372"/>
                  <a:gd name="T44" fmla="*/ 550 w 552"/>
                  <a:gd name="T45" fmla="*/ 372 h 372"/>
                  <a:gd name="T46" fmla="*/ 536 w 552"/>
                  <a:gd name="T47" fmla="*/ 360 h 372"/>
                  <a:gd name="T48" fmla="*/ 504 w 552"/>
                  <a:gd name="T49" fmla="*/ 340 h 372"/>
                  <a:gd name="T50" fmla="*/ 496 w 552"/>
                  <a:gd name="T51" fmla="*/ 338 h 372"/>
                  <a:gd name="T52" fmla="*/ 482 w 552"/>
                  <a:gd name="T53" fmla="*/ 338 h 372"/>
                  <a:gd name="T54" fmla="*/ 472 w 552"/>
                  <a:gd name="T55" fmla="*/ 344 h 372"/>
                  <a:gd name="T56" fmla="*/ 462 w 552"/>
                  <a:gd name="T57" fmla="*/ 348 h 372"/>
                  <a:gd name="T58" fmla="*/ 450 w 552"/>
                  <a:gd name="T59" fmla="*/ 344 h 372"/>
                  <a:gd name="T60" fmla="*/ 446 w 552"/>
                  <a:gd name="T61" fmla="*/ 332 h 372"/>
                  <a:gd name="T62" fmla="*/ 438 w 552"/>
                  <a:gd name="T63" fmla="*/ 326 h 372"/>
                  <a:gd name="T64" fmla="*/ 428 w 552"/>
                  <a:gd name="T65" fmla="*/ 330 h 372"/>
                  <a:gd name="T66" fmla="*/ 413 w 552"/>
                  <a:gd name="T67" fmla="*/ 330 h 372"/>
                  <a:gd name="T68" fmla="*/ 403 w 552"/>
                  <a:gd name="T69" fmla="*/ 314 h 372"/>
                  <a:gd name="T70" fmla="*/ 0 w 552"/>
                  <a:gd name="T71" fmla="*/ 292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3" name="Freeform 40">
                <a:extLst>
                  <a:ext uri="{FF2B5EF4-FFF2-40B4-BE49-F238E27FC236}">
                    <a16:creationId xmlns:a16="http://schemas.microsoft.com/office/drawing/2014/main" id="{C17F4BDC-F6BA-4BE6-8923-D3053C1F307B}"/>
                  </a:ext>
                </a:extLst>
              </p:cNvPr>
              <p:cNvSpPr>
                <a:spLocks/>
              </p:cNvSpPr>
              <p:nvPr/>
            </p:nvSpPr>
            <p:spPr bwMode="gray">
              <a:xfrm>
                <a:off x="3316" y="1070"/>
                <a:ext cx="419" cy="446"/>
              </a:xfrm>
              <a:custGeom>
                <a:avLst/>
                <a:gdLst>
                  <a:gd name="T0" fmla="*/ 175 w 416"/>
                  <a:gd name="T1" fmla="*/ 436 h 442"/>
                  <a:gd name="T2" fmla="*/ 145 w 416"/>
                  <a:gd name="T3" fmla="*/ 422 h 442"/>
                  <a:gd name="T4" fmla="*/ 135 w 416"/>
                  <a:gd name="T5" fmla="*/ 381 h 442"/>
                  <a:gd name="T6" fmla="*/ 141 w 416"/>
                  <a:gd name="T7" fmla="*/ 365 h 442"/>
                  <a:gd name="T8" fmla="*/ 127 w 416"/>
                  <a:gd name="T9" fmla="*/ 347 h 442"/>
                  <a:gd name="T10" fmla="*/ 125 w 416"/>
                  <a:gd name="T11" fmla="*/ 315 h 442"/>
                  <a:gd name="T12" fmla="*/ 101 w 416"/>
                  <a:gd name="T13" fmla="*/ 295 h 442"/>
                  <a:gd name="T14" fmla="*/ 73 w 416"/>
                  <a:gd name="T15" fmla="*/ 264 h 442"/>
                  <a:gd name="T16" fmla="*/ 46 w 416"/>
                  <a:gd name="T17" fmla="*/ 250 h 442"/>
                  <a:gd name="T18" fmla="*/ 42 w 416"/>
                  <a:gd name="T19" fmla="*/ 244 h 442"/>
                  <a:gd name="T20" fmla="*/ 22 w 416"/>
                  <a:gd name="T21" fmla="*/ 236 h 442"/>
                  <a:gd name="T22" fmla="*/ 10 w 416"/>
                  <a:gd name="T23" fmla="*/ 224 h 442"/>
                  <a:gd name="T24" fmla="*/ 14 w 416"/>
                  <a:gd name="T25" fmla="*/ 182 h 442"/>
                  <a:gd name="T26" fmla="*/ 18 w 416"/>
                  <a:gd name="T27" fmla="*/ 161 h 442"/>
                  <a:gd name="T28" fmla="*/ 0 w 416"/>
                  <a:gd name="T29" fmla="*/ 143 h 442"/>
                  <a:gd name="T30" fmla="*/ 8 w 416"/>
                  <a:gd name="T31" fmla="*/ 125 h 442"/>
                  <a:gd name="T32" fmla="*/ 28 w 416"/>
                  <a:gd name="T33" fmla="*/ 99 h 442"/>
                  <a:gd name="T34" fmla="*/ 40 w 416"/>
                  <a:gd name="T35" fmla="*/ 91 h 442"/>
                  <a:gd name="T36" fmla="*/ 44 w 416"/>
                  <a:gd name="T37" fmla="*/ 32 h 442"/>
                  <a:gd name="T38" fmla="*/ 56 w 416"/>
                  <a:gd name="T39" fmla="*/ 28 h 442"/>
                  <a:gd name="T40" fmla="*/ 79 w 416"/>
                  <a:gd name="T41" fmla="*/ 30 h 442"/>
                  <a:gd name="T42" fmla="*/ 131 w 416"/>
                  <a:gd name="T43" fmla="*/ 0 h 442"/>
                  <a:gd name="T44" fmla="*/ 141 w 416"/>
                  <a:gd name="T45" fmla="*/ 2 h 442"/>
                  <a:gd name="T46" fmla="*/ 137 w 416"/>
                  <a:gd name="T47" fmla="*/ 16 h 442"/>
                  <a:gd name="T48" fmla="*/ 133 w 416"/>
                  <a:gd name="T49" fmla="*/ 34 h 442"/>
                  <a:gd name="T50" fmla="*/ 153 w 416"/>
                  <a:gd name="T51" fmla="*/ 28 h 442"/>
                  <a:gd name="T52" fmla="*/ 169 w 416"/>
                  <a:gd name="T53" fmla="*/ 34 h 442"/>
                  <a:gd name="T54" fmla="*/ 183 w 416"/>
                  <a:gd name="T55" fmla="*/ 42 h 442"/>
                  <a:gd name="T56" fmla="*/ 191 w 416"/>
                  <a:gd name="T57" fmla="*/ 57 h 442"/>
                  <a:gd name="T58" fmla="*/ 262 w 416"/>
                  <a:gd name="T59" fmla="*/ 73 h 442"/>
                  <a:gd name="T60" fmla="*/ 284 w 416"/>
                  <a:gd name="T61" fmla="*/ 85 h 442"/>
                  <a:gd name="T62" fmla="*/ 296 w 416"/>
                  <a:gd name="T63" fmla="*/ 89 h 442"/>
                  <a:gd name="T64" fmla="*/ 304 w 416"/>
                  <a:gd name="T65" fmla="*/ 85 h 442"/>
                  <a:gd name="T66" fmla="*/ 330 w 416"/>
                  <a:gd name="T67" fmla="*/ 91 h 442"/>
                  <a:gd name="T68" fmla="*/ 332 w 416"/>
                  <a:gd name="T69" fmla="*/ 97 h 442"/>
                  <a:gd name="T70" fmla="*/ 342 w 416"/>
                  <a:gd name="T71" fmla="*/ 103 h 442"/>
                  <a:gd name="T72" fmla="*/ 359 w 416"/>
                  <a:gd name="T73" fmla="*/ 119 h 442"/>
                  <a:gd name="T74" fmla="*/ 357 w 416"/>
                  <a:gd name="T75" fmla="*/ 145 h 442"/>
                  <a:gd name="T76" fmla="*/ 371 w 416"/>
                  <a:gd name="T77" fmla="*/ 143 h 442"/>
                  <a:gd name="T78" fmla="*/ 365 w 416"/>
                  <a:gd name="T79" fmla="*/ 153 h 442"/>
                  <a:gd name="T80" fmla="*/ 379 w 416"/>
                  <a:gd name="T81" fmla="*/ 172 h 442"/>
                  <a:gd name="T82" fmla="*/ 363 w 416"/>
                  <a:gd name="T83" fmla="*/ 190 h 442"/>
                  <a:gd name="T84" fmla="*/ 351 w 416"/>
                  <a:gd name="T85" fmla="*/ 220 h 442"/>
                  <a:gd name="T86" fmla="*/ 353 w 416"/>
                  <a:gd name="T87" fmla="*/ 230 h 442"/>
                  <a:gd name="T88" fmla="*/ 375 w 416"/>
                  <a:gd name="T89" fmla="*/ 202 h 442"/>
                  <a:gd name="T90" fmla="*/ 393 w 416"/>
                  <a:gd name="T91" fmla="*/ 190 h 442"/>
                  <a:gd name="T92" fmla="*/ 401 w 416"/>
                  <a:gd name="T93" fmla="*/ 178 h 442"/>
                  <a:gd name="T94" fmla="*/ 403 w 416"/>
                  <a:gd name="T95" fmla="*/ 163 h 442"/>
                  <a:gd name="T96" fmla="*/ 407 w 416"/>
                  <a:gd name="T97" fmla="*/ 155 h 442"/>
                  <a:gd name="T98" fmla="*/ 413 w 416"/>
                  <a:gd name="T99" fmla="*/ 147 h 442"/>
                  <a:gd name="T100" fmla="*/ 419 w 416"/>
                  <a:gd name="T101" fmla="*/ 151 h 442"/>
                  <a:gd name="T102" fmla="*/ 407 w 416"/>
                  <a:gd name="T103" fmla="*/ 190 h 442"/>
                  <a:gd name="T104" fmla="*/ 399 w 416"/>
                  <a:gd name="T105" fmla="*/ 204 h 442"/>
                  <a:gd name="T106" fmla="*/ 391 w 416"/>
                  <a:gd name="T107" fmla="*/ 230 h 442"/>
                  <a:gd name="T108" fmla="*/ 389 w 416"/>
                  <a:gd name="T109" fmla="*/ 260 h 442"/>
                  <a:gd name="T110" fmla="*/ 379 w 416"/>
                  <a:gd name="T111" fmla="*/ 276 h 442"/>
                  <a:gd name="T112" fmla="*/ 383 w 416"/>
                  <a:gd name="T113" fmla="*/ 315 h 442"/>
                  <a:gd name="T114" fmla="*/ 371 w 416"/>
                  <a:gd name="T115" fmla="*/ 345 h 442"/>
                  <a:gd name="T116" fmla="*/ 385 w 416"/>
                  <a:gd name="T117" fmla="*/ 408 h 442"/>
                  <a:gd name="T118" fmla="*/ 385 w 416"/>
                  <a:gd name="T119" fmla="*/ 416 h 442"/>
                  <a:gd name="T120" fmla="*/ 385 w 416"/>
                  <a:gd name="T121" fmla="*/ 432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4" name="Freeform 41">
                <a:extLst>
                  <a:ext uri="{FF2B5EF4-FFF2-40B4-BE49-F238E27FC236}">
                    <a16:creationId xmlns:a16="http://schemas.microsoft.com/office/drawing/2014/main" id="{882C2E9A-8523-4396-8E8B-3644DC61833A}"/>
                  </a:ext>
                </a:extLst>
              </p:cNvPr>
              <p:cNvSpPr>
                <a:spLocks/>
              </p:cNvSpPr>
              <p:nvPr/>
            </p:nvSpPr>
            <p:spPr bwMode="gray">
              <a:xfrm>
                <a:off x="1530" y="1946"/>
                <a:ext cx="543" cy="626"/>
              </a:xfrm>
              <a:custGeom>
                <a:avLst/>
                <a:gdLst>
                  <a:gd name="T0" fmla="*/ 462 w 538"/>
                  <a:gd name="T1" fmla="*/ 626 h 622"/>
                  <a:gd name="T2" fmla="*/ 543 w 538"/>
                  <a:gd name="T3" fmla="*/ 62 h 622"/>
                  <a:gd name="T4" fmla="*/ 147 w 538"/>
                  <a:gd name="T5" fmla="*/ 0 h 622"/>
                  <a:gd name="T6" fmla="*/ 147 w 538"/>
                  <a:gd name="T7" fmla="*/ 0 h 622"/>
                  <a:gd name="T8" fmla="*/ 139 w 538"/>
                  <a:gd name="T9" fmla="*/ 52 h 622"/>
                  <a:gd name="T10" fmla="*/ 123 w 538"/>
                  <a:gd name="T11" fmla="*/ 95 h 622"/>
                  <a:gd name="T12" fmla="*/ 115 w 538"/>
                  <a:gd name="T13" fmla="*/ 95 h 622"/>
                  <a:gd name="T14" fmla="*/ 109 w 538"/>
                  <a:gd name="T15" fmla="*/ 89 h 622"/>
                  <a:gd name="T16" fmla="*/ 109 w 538"/>
                  <a:gd name="T17" fmla="*/ 85 h 622"/>
                  <a:gd name="T18" fmla="*/ 105 w 538"/>
                  <a:gd name="T19" fmla="*/ 79 h 622"/>
                  <a:gd name="T20" fmla="*/ 89 w 538"/>
                  <a:gd name="T21" fmla="*/ 74 h 622"/>
                  <a:gd name="T22" fmla="*/ 77 w 538"/>
                  <a:gd name="T23" fmla="*/ 76 h 622"/>
                  <a:gd name="T24" fmla="*/ 73 w 538"/>
                  <a:gd name="T25" fmla="*/ 83 h 622"/>
                  <a:gd name="T26" fmla="*/ 77 w 538"/>
                  <a:gd name="T27" fmla="*/ 101 h 622"/>
                  <a:gd name="T28" fmla="*/ 71 w 538"/>
                  <a:gd name="T29" fmla="*/ 147 h 622"/>
                  <a:gd name="T30" fmla="*/ 75 w 538"/>
                  <a:gd name="T31" fmla="*/ 155 h 622"/>
                  <a:gd name="T32" fmla="*/ 69 w 538"/>
                  <a:gd name="T33" fmla="*/ 175 h 622"/>
                  <a:gd name="T34" fmla="*/ 65 w 538"/>
                  <a:gd name="T35" fmla="*/ 183 h 622"/>
                  <a:gd name="T36" fmla="*/ 65 w 538"/>
                  <a:gd name="T37" fmla="*/ 187 h 622"/>
                  <a:gd name="T38" fmla="*/ 65 w 538"/>
                  <a:gd name="T39" fmla="*/ 201 h 622"/>
                  <a:gd name="T40" fmla="*/ 67 w 538"/>
                  <a:gd name="T41" fmla="*/ 207 h 622"/>
                  <a:gd name="T42" fmla="*/ 65 w 538"/>
                  <a:gd name="T43" fmla="*/ 211 h 622"/>
                  <a:gd name="T44" fmla="*/ 71 w 538"/>
                  <a:gd name="T45" fmla="*/ 223 h 622"/>
                  <a:gd name="T46" fmla="*/ 71 w 538"/>
                  <a:gd name="T47" fmla="*/ 233 h 622"/>
                  <a:gd name="T48" fmla="*/ 75 w 538"/>
                  <a:gd name="T49" fmla="*/ 240 h 622"/>
                  <a:gd name="T50" fmla="*/ 77 w 538"/>
                  <a:gd name="T51" fmla="*/ 252 h 622"/>
                  <a:gd name="T52" fmla="*/ 83 w 538"/>
                  <a:gd name="T53" fmla="*/ 256 h 622"/>
                  <a:gd name="T54" fmla="*/ 87 w 538"/>
                  <a:gd name="T55" fmla="*/ 262 h 622"/>
                  <a:gd name="T56" fmla="*/ 89 w 538"/>
                  <a:gd name="T57" fmla="*/ 270 h 622"/>
                  <a:gd name="T58" fmla="*/ 87 w 538"/>
                  <a:gd name="T59" fmla="*/ 274 h 622"/>
                  <a:gd name="T60" fmla="*/ 85 w 538"/>
                  <a:gd name="T61" fmla="*/ 272 h 622"/>
                  <a:gd name="T62" fmla="*/ 75 w 538"/>
                  <a:gd name="T63" fmla="*/ 280 h 622"/>
                  <a:gd name="T64" fmla="*/ 63 w 538"/>
                  <a:gd name="T65" fmla="*/ 284 h 622"/>
                  <a:gd name="T66" fmla="*/ 52 w 538"/>
                  <a:gd name="T67" fmla="*/ 296 h 622"/>
                  <a:gd name="T68" fmla="*/ 46 w 538"/>
                  <a:gd name="T69" fmla="*/ 322 h 622"/>
                  <a:gd name="T70" fmla="*/ 30 w 538"/>
                  <a:gd name="T71" fmla="*/ 342 h 622"/>
                  <a:gd name="T72" fmla="*/ 22 w 538"/>
                  <a:gd name="T73" fmla="*/ 342 h 622"/>
                  <a:gd name="T74" fmla="*/ 22 w 538"/>
                  <a:gd name="T75" fmla="*/ 348 h 622"/>
                  <a:gd name="T76" fmla="*/ 24 w 538"/>
                  <a:gd name="T77" fmla="*/ 356 h 622"/>
                  <a:gd name="T78" fmla="*/ 24 w 538"/>
                  <a:gd name="T79" fmla="*/ 362 h 622"/>
                  <a:gd name="T80" fmla="*/ 20 w 538"/>
                  <a:gd name="T81" fmla="*/ 374 h 622"/>
                  <a:gd name="T82" fmla="*/ 22 w 538"/>
                  <a:gd name="T83" fmla="*/ 380 h 622"/>
                  <a:gd name="T84" fmla="*/ 34 w 538"/>
                  <a:gd name="T85" fmla="*/ 388 h 622"/>
                  <a:gd name="T86" fmla="*/ 36 w 538"/>
                  <a:gd name="T87" fmla="*/ 395 h 622"/>
                  <a:gd name="T88" fmla="*/ 32 w 538"/>
                  <a:gd name="T89" fmla="*/ 399 h 622"/>
                  <a:gd name="T90" fmla="*/ 30 w 538"/>
                  <a:gd name="T91" fmla="*/ 405 h 622"/>
                  <a:gd name="T92" fmla="*/ 24 w 538"/>
                  <a:gd name="T93" fmla="*/ 413 h 622"/>
                  <a:gd name="T94" fmla="*/ 20 w 538"/>
                  <a:gd name="T95" fmla="*/ 411 h 622"/>
                  <a:gd name="T96" fmla="*/ 6 w 538"/>
                  <a:gd name="T97" fmla="*/ 409 h 622"/>
                  <a:gd name="T98" fmla="*/ 0 w 538"/>
                  <a:gd name="T99" fmla="*/ 433 h 622"/>
                  <a:gd name="T100" fmla="*/ 293 w 538"/>
                  <a:gd name="T101" fmla="*/ 600 h 622"/>
                  <a:gd name="T102" fmla="*/ 462 w 538"/>
                  <a:gd name="T103" fmla="*/ 626 h 622"/>
                  <a:gd name="T104" fmla="*/ 462 w 538"/>
                  <a:gd name="T105" fmla="*/ 626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5" name="Freeform 42">
                <a:extLst>
                  <a:ext uri="{FF2B5EF4-FFF2-40B4-BE49-F238E27FC236}">
                    <a16:creationId xmlns:a16="http://schemas.microsoft.com/office/drawing/2014/main" id="{E1E3806E-BD29-45F7-9390-99B32EDB1558}"/>
                  </a:ext>
                </a:extLst>
              </p:cNvPr>
              <p:cNvSpPr>
                <a:spLocks/>
              </p:cNvSpPr>
              <p:nvPr/>
            </p:nvSpPr>
            <p:spPr bwMode="gray">
              <a:xfrm>
                <a:off x="2203" y="2112"/>
                <a:ext cx="1106" cy="1078"/>
              </a:xfrm>
              <a:custGeom>
                <a:avLst/>
                <a:gdLst>
                  <a:gd name="T0" fmla="*/ 1004 w 1102"/>
                  <a:gd name="T1" fmla="*/ 295 h 1074"/>
                  <a:gd name="T2" fmla="*/ 933 w 1102"/>
                  <a:gd name="T3" fmla="*/ 277 h 1074"/>
                  <a:gd name="T4" fmla="*/ 887 w 1102"/>
                  <a:gd name="T5" fmla="*/ 285 h 1074"/>
                  <a:gd name="T6" fmla="*/ 849 w 1102"/>
                  <a:gd name="T7" fmla="*/ 285 h 1074"/>
                  <a:gd name="T8" fmla="*/ 839 w 1102"/>
                  <a:gd name="T9" fmla="*/ 285 h 1074"/>
                  <a:gd name="T10" fmla="*/ 821 w 1102"/>
                  <a:gd name="T11" fmla="*/ 277 h 1074"/>
                  <a:gd name="T12" fmla="*/ 803 w 1102"/>
                  <a:gd name="T13" fmla="*/ 299 h 1074"/>
                  <a:gd name="T14" fmla="*/ 793 w 1102"/>
                  <a:gd name="T15" fmla="*/ 281 h 1074"/>
                  <a:gd name="T16" fmla="*/ 755 w 1102"/>
                  <a:gd name="T17" fmla="*/ 273 h 1074"/>
                  <a:gd name="T18" fmla="*/ 733 w 1102"/>
                  <a:gd name="T19" fmla="*/ 269 h 1074"/>
                  <a:gd name="T20" fmla="*/ 699 w 1102"/>
                  <a:gd name="T21" fmla="*/ 261 h 1074"/>
                  <a:gd name="T22" fmla="*/ 676 w 1102"/>
                  <a:gd name="T23" fmla="*/ 253 h 1074"/>
                  <a:gd name="T24" fmla="*/ 640 w 1102"/>
                  <a:gd name="T25" fmla="*/ 243 h 1074"/>
                  <a:gd name="T26" fmla="*/ 624 w 1102"/>
                  <a:gd name="T27" fmla="*/ 221 h 1074"/>
                  <a:gd name="T28" fmla="*/ 584 w 1102"/>
                  <a:gd name="T29" fmla="*/ 211 h 1074"/>
                  <a:gd name="T30" fmla="*/ 341 w 1102"/>
                  <a:gd name="T31" fmla="*/ 0 h 1074"/>
                  <a:gd name="T32" fmla="*/ 0 w 1102"/>
                  <a:gd name="T33" fmla="*/ 422 h 1074"/>
                  <a:gd name="T34" fmla="*/ 4 w 1102"/>
                  <a:gd name="T35" fmla="*/ 440 h 1074"/>
                  <a:gd name="T36" fmla="*/ 30 w 1102"/>
                  <a:gd name="T37" fmla="*/ 476 h 1074"/>
                  <a:gd name="T38" fmla="*/ 134 w 1102"/>
                  <a:gd name="T39" fmla="*/ 578 h 1074"/>
                  <a:gd name="T40" fmla="*/ 149 w 1102"/>
                  <a:gd name="T41" fmla="*/ 612 h 1074"/>
                  <a:gd name="T42" fmla="*/ 221 w 1102"/>
                  <a:gd name="T43" fmla="*/ 721 h 1074"/>
                  <a:gd name="T44" fmla="*/ 289 w 1102"/>
                  <a:gd name="T45" fmla="*/ 731 h 1074"/>
                  <a:gd name="T46" fmla="*/ 327 w 1102"/>
                  <a:gd name="T47" fmla="*/ 670 h 1074"/>
                  <a:gd name="T48" fmla="*/ 351 w 1102"/>
                  <a:gd name="T49" fmla="*/ 664 h 1074"/>
                  <a:gd name="T50" fmla="*/ 393 w 1102"/>
                  <a:gd name="T51" fmla="*/ 677 h 1074"/>
                  <a:gd name="T52" fmla="*/ 438 w 1102"/>
                  <a:gd name="T53" fmla="*/ 699 h 1074"/>
                  <a:gd name="T54" fmla="*/ 454 w 1102"/>
                  <a:gd name="T55" fmla="*/ 711 h 1074"/>
                  <a:gd name="T56" fmla="*/ 490 w 1102"/>
                  <a:gd name="T57" fmla="*/ 757 h 1074"/>
                  <a:gd name="T58" fmla="*/ 550 w 1102"/>
                  <a:gd name="T59" fmla="*/ 871 h 1074"/>
                  <a:gd name="T60" fmla="*/ 584 w 1102"/>
                  <a:gd name="T61" fmla="*/ 911 h 1074"/>
                  <a:gd name="T62" fmla="*/ 598 w 1102"/>
                  <a:gd name="T63" fmla="*/ 972 h 1074"/>
                  <a:gd name="T64" fmla="*/ 650 w 1102"/>
                  <a:gd name="T65" fmla="*/ 1032 h 1074"/>
                  <a:gd name="T66" fmla="*/ 741 w 1102"/>
                  <a:gd name="T67" fmla="*/ 1060 h 1074"/>
                  <a:gd name="T68" fmla="*/ 791 w 1102"/>
                  <a:gd name="T69" fmla="*/ 1068 h 1074"/>
                  <a:gd name="T70" fmla="*/ 785 w 1102"/>
                  <a:gd name="T71" fmla="*/ 1054 h 1074"/>
                  <a:gd name="T72" fmla="*/ 769 w 1102"/>
                  <a:gd name="T73" fmla="*/ 950 h 1074"/>
                  <a:gd name="T74" fmla="*/ 761 w 1102"/>
                  <a:gd name="T75" fmla="*/ 937 h 1074"/>
                  <a:gd name="T76" fmla="*/ 783 w 1102"/>
                  <a:gd name="T77" fmla="*/ 899 h 1074"/>
                  <a:gd name="T78" fmla="*/ 789 w 1102"/>
                  <a:gd name="T79" fmla="*/ 883 h 1074"/>
                  <a:gd name="T80" fmla="*/ 803 w 1102"/>
                  <a:gd name="T81" fmla="*/ 849 h 1074"/>
                  <a:gd name="T82" fmla="*/ 817 w 1102"/>
                  <a:gd name="T83" fmla="*/ 849 h 1074"/>
                  <a:gd name="T84" fmla="*/ 827 w 1102"/>
                  <a:gd name="T85" fmla="*/ 833 h 1074"/>
                  <a:gd name="T86" fmla="*/ 837 w 1102"/>
                  <a:gd name="T87" fmla="*/ 831 h 1074"/>
                  <a:gd name="T88" fmla="*/ 859 w 1102"/>
                  <a:gd name="T89" fmla="*/ 821 h 1074"/>
                  <a:gd name="T90" fmla="*/ 871 w 1102"/>
                  <a:gd name="T91" fmla="*/ 799 h 1074"/>
                  <a:gd name="T92" fmla="*/ 879 w 1102"/>
                  <a:gd name="T93" fmla="*/ 807 h 1074"/>
                  <a:gd name="T94" fmla="*/ 967 w 1102"/>
                  <a:gd name="T95" fmla="*/ 761 h 1074"/>
                  <a:gd name="T96" fmla="*/ 986 w 1102"/>
                  <a:gd name="T97" fmla="*/ 713 h 1074"/>
                  <a:gd name="T98" fmla="*/ 1004 w 1102"/>
                  <a:gd name="T99" fmla="*/ 707 h 1074"/>
                  <a:gd name="T100" fmla="*/ 1062 w 1102"/>
                  <a:gd name="T101" fmla="*/ 697 h 1074"/>
                  <a:gd name="T102" fmla="*/ 1078 w 1102"/>
                  <a:gd name="T103" fmla="*/ 689 h 1074"/>
                  <a:gd name="T104" fmla="*/ 1088 w 1102"/>
                  <a:gd name="T105" fmla="*/ 666 h 1074"/>
                  <a:gd name="T106" fmla="*/ 1092 w 1102"/>
                  <a:gd name="T107" fmla="*/ 624 h 1074"/>
                  <a:gd name="T108" fmla="*/ 1102 w 1102"/>
                  <a:gd name="T109" fmla="*/ 590 h 1074"/>
                  <a:gd name="T110" fmla="*/ 1096 w 1102"/>
                  <a:gd name="T111" fmla="*/ 536 h 1074"/>
                  <a:gd name="T112" fmla="*/ 1088 w 1102"/>
                  <a:gd name="T113" fmla="*/ 514 h 1074"/>
                  <a:gd name="T114" fmla="*/ 1076 w 1102"/>
                  <a:gd name="T115" fmla="*/ 482 h 1074"/>
                  <a:gd name="T116" fmla="*/ 1058 w 1102"/>
                  <a:gd name="T117" fmla="*/ 311 h 1074"/>
                  <a:gd name="T118" fmla="*/ 1020 w 1102"/>
                  <a:gd name="T119" fmla="*/ 303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6" name="Freeform 43">
                <a:extLst>
                  <a:ext uri="{FF2B5EF4-FFF2-40B4-BE49-F238E27FC236}">
                    <a16:creationId xmlns:a16="http://schemas.microsoft.com/office/drawing/2014/main" id="{AE541C17-6FB4-40DD-BBFE-258E0AC23F3D}"/>
                  </a:ext>
                </a:extLst>
              </p:cNvPr>
              <p:cNvSpPr>
                <a:spLocks/>
              </p:cNvSpPr>
              <p:nvPr/>
            </p:nvSpPr>
            <p:spPr bwMode="gray">
              <a:xfrm>
                <a:off x="3617" y="1811"/>
                <a:ext cx="583" cy="301"/>
              </a:xfrm>
              <a:custGeom>
                <a:avLst/>
                <a:gdLst>
                  <a:gd name="T0" fmla="*/ 117 w 580"/>
                  <a:gd name="T1" fmla="*/ 291 h 298"/>
                  <a:gd name="T2" fmla="*/ 115 w 580"/>
                  <a:gd name="T3" fmla="*/ 277 h 298"/>
                  <a:gd name="T4" fmla="*/ 133 w 580"/>
                  <a:gd name="T5" fmla="*/ 277 h 298"/>
                  <a:gd name="T6" fmla="*/ 466 w 580"/>
                  <a:gd name="T7" fmla="*/ 242 h 298"/>
                  <a:gd name="T8" fmla="*/ 501 w 580"/>
                  <a:gd name="T9" fmla="*/ 224 h 298"/>
                  <a:gd name="T10" fmla="*/ 521 w 580"/>
                  <a:gd name="T11" fmla="*/ 206 h 298"/>
                  <a:gd name="T12" fmla="*/ 523 w 580"/>
                  <a:gd name="T13" fmla="*/ 194 h 298"/>
                  <a:gd name="T14" fmla="*/ 531 w 580"/>
                  <a:gd name="T15" fmla="*/ 182 h 298"/>
                  <a:gd name="T16" fmla="*/ 579 w 580"/>
                  <a:gd name="T17" fmla="*/ 139 h 298"/>
                  <a:gd name="T18" fmla="*/ 577 w 580"/>
                  <a:gd name="T19" fmla="*/ 131 h 298"/>
                  <a:gd name="T20" fmla="*/ 569 w 580"/>
                  <a:gd name="T21" fmla="*/ 127 h 298"/>
                  <a:gd name="T22" fmla="*/ 559 w 580"/>
                  <a:gd name="T23" fmla="*/ 121 h 298"/>
                  <a:gd name="T24" fmla="*/ 553 w 580"/>
                  <a:gd name="T25" fmla="*/ 119 h 298"/>
                  <a:gd name="T26" fmla="*/ 527 w 580"/>
                  <a:gd name="T27" fmla="*/ 83 h 298"/>
                  <a:gd name="T28" fmla="*/ 525 w 580"/>
                  <a:gd name="T29" fmla="*/ 71 h 298"/>
                  <a:gd name="T30" fmla="*/ 523 w 580"/>
                  <a:gd name="T31" fmla="*/ 48 h 298"/>
                  <a:gd name="T32" fmla="*/ 511 w 580"/>
                  <a:gd name="T33" fmla="*/ 38 h 298"/>
                  <a:gd name="T34" fmla="*/ 495 w 580"/>
                  <a:gd name="T35" fmla="*/ 26 h 298"/>
                  <a:gd name="T36" fmla="*/ 480 w 580"/>
                  <a:gd name="T37" fmla="*/ 26 h 298"/>
                  <a:gd name="T38" fmla="*/ 472 w 580"/>
                  <a:gd name="T39" fmla="*/ 34 h 298"/>
                  <a:gd name="T40" fmla="*/ 460 w 580"/>
                  <a:gd name="T41" fmla="*/ 38 h 298"/>
                  <a:gd name="T42" fmla="*/ 440 w 580"/>
                  <a:gd name="T43" fmla="*/ 34 h 298"/>
                  <a:gd name="T44" fmla="*/ 418 w 580"/>
                  <a:gd name="T45" fmla="*/ 30 h 298"/>
                  <a:gd name="T46" fmla="*/ 390 w 580"/>
                  <a:gd name="T47" fmla="*/ 26 h 298"/>
                  <a:gd name="T48" fmla="*/ 368 w 580"/>
                  <a:gd name="T49" fmla="*/ 0 h 298"/>
                  <a:gd name="T50" fmla="*/ 356 w 580"/>
                  <a:gd name="T51" fmla="*/ 6 h 298"/>
                  <a:gd name="T52" fmla="*/ 340 w 580"/>
                  <a:gd name="T53" fmla="*/ 2 h 298"/>
                  <a:gd name="T54" fmla="*/ 338 w 580"/>
                  <a:gd name="T55" fmla="*/ 14 h 298"/>
                  <a:gd name="T56" fmla="*/ 340 w 580"/>
                  <a:gd name="T57" fmla="*/ 38 h 298"/>
                  <a:gd name="T58" fmla="*/ 320 w 580"/>
                  <a:gd name="T59" fmla="*/ 48 h 298"/>
                  <a:gd name="T60" fmla="*/ 302 w 580"/>
                  <a:gd name="T61" fmla="*/ 51 h 298"/>
                  <a:gd name="T62" fmla="*/ 269 w 580"/>
                  <a:gd name="T63" fmla="*/ 107 h 298"/>
                  <a:gd name="T64" fmla="*/ 245 w 580"/>
                  <a:gd name="T65" fmla="*/ 125 h 298"/>
                  <a:gd name="T66" fmla="*/ 231 w 580"/>
                  <a:gd name="T67" fmla="*/ 113 h 298"/>
                  <a:gd name="T68" fmla="*/ 219 w 580"/>
                  <a:gd name="T69" fmla="*/ 141 h 298"/>
                  <a:gd name="T70" fmla="*/ 205 w 580"/>
                  <a:gd name="T71" fmla="*/ 141 h 298"/>
                  <a:gd name="T72" fmla="*/ 187 w 580"/>
                  <a:gd name="T73" fmla="*/ 139 h 298"/>
                  <a:gd name="T74" fmla="*/ 177 w 580"/>
                  <a:gd name="T75" fmla="*/ 156 h 298"/>
                  <a:gd name="T76" fmla="*/ 151 w 580"/>
                  <a:gd name="T77" fmla="*/ 141 h 298"/>
                  <a:gd name="T78" fmla="*/ 119 w 580"/>
                  <a:gd name="T79" fmla="*/ 147 h 298"/>
                  <a:gd name="T80" fmla="*/ 117 w 580"/>
                  <a:gd name="T81" fmla="*/ 160 h 298"/>
                  <a:gd name="T82" fmla="*/ 105 w 580"/>
                  <a:gd name="T83" fmla="*/ 160 h 298"/>
                  <a:gd name="T84" fmla="*/ 105 w 580"/>
                  <a:gd name="T85" fmla="*/ 162 h 298"/>
                  <a:gd name="T86" fmla="*/ 101 w 580"/>
                  <a:gd name="T87" fmla="*/ 174 h 298"/>
                  <a:gd name="T88" fmla="*/ 99 w 580"/>
                  <a:gd name="T89" fmla="*/ 180 h 298"/>
                  <a:gd name="T90" fmla="*/ 105 w 580"/>
                  <a:gd name="T91" fmla="*/ 192 h 298"/>
                  <a:gd name="T92" fmla="*/ 72 w 580"/>
                  <a:gd name="T93" fmla="*/ 202 h 298"/>
                  <a:gd name="T94" fmla="*/ 78 w 580"/>
                  <a:gd name="T95" fmla="*/ 234 h 298"/>
                  <a:gd name="T96" fmla="*/ 58 w 580"/>
                  <a:gd name="T97" fmla="*/ 232 h 298"/>
                  <a:gd name="T98" fmla="*/ 36 w 580"/>
                  <a:gd name="T99" fmla="*/ 224 h 298"/>
                  <a:gd name="T100" fmla="*/ 22 w 580"/>
                  <a:gd name="T101" fmla="*/ 246 h 298"/>
                  <a:gd name="T102" fmla="*/ 24 w 580"/>
                  <a:gd name="T103" fmla="*/ 250 h 298"/>
                  <a:gd name="T104" fmla="*/ 32 w 580"/>
                  <a:gd name="T105" fmla="*/ 263 h 298"/>
                  <a:gd name="T106" fmla="*/ 20 w 580"/>
                  <a:gd name="T107" fmla="*/ 291 h 298"/>
                  <a:gd name="T108" fmla="*/ 6 w 580"/>
                  <a:gd name="T109" fmla="*/ 293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7" name="Freeform 44">
                <a:extLst>
                  <a:ext uri="{FF2B5EF4-FFF2-40B4-BE49-F238E27FC236}">
                    <a16:creationId xmlns:a16="http://schemas.microsoft.com/office/drawing/2014/main" id="{FD394132-4A8C-4454-B105-B6D6330730FF}"/>
                  </a:ext>
                </a:extLst>
              </p:cNvPr>
              <p:cNvSpPr>
                <a:spLocks/>
              </p:cNvSpPr>
              <p:nvPr/>
            </p:nvSpPr>
            <p:spPr bwMode="gray">
              <a:xfrm>
                <a:off x="3567" y="2037"/>
                <a:ext cx="649" cy="229"/>
              </a:xfrm>
              <a:custGeom>
                <a:avLst/>
                <a:gdLst>
                  <a:gd name="T0" fmla="*/ 649 w 646"/>
                  <a:gd name="T1" fmla="*/ 0 h 228"/>
                  <a:gd name="T2" fmla="*/ 516 w 646"/>
                  <a:gd name="T3" fmla="*/ 16 h 228"/>
                  <a:gd name="T4" fmla="*/ 510 w 646"/>
                  <a:gd name="T5" fmla="*/ 22 h 228"/>
                  <a:gd name="T6" fmla="*/ 183 w 646"/>
                  <a:gd name="T7" fmla="*/ 50 h 228"/>
                  <a:gd name="T8" fmla="*/ 177 w 646"/>
                  <a:gd name="T9" fmla="*/ 48 h 228"/>
                  <a:gd name="T10" fmla="*/ 165 w 646"/>
                  <a:gd name="T11" fmla="*/ 50 h 228"/>
                  <a:gd name="T12" fmla="*/ 167 w 646"/>
                  <a:gd name="T13" fmla="*/ 54 h 228"/>
                  <a:gd name="T14" fmla="*/ 167 w 646"/>
                  <a:gd name="T15" fmla="*/ 64 h 228"/>
                  <a:gd name="T16" fmla="*/ 50 w 646"/>
                  <a:gd name="T17" fmla="*/ 74 h 228"/>
                  <a:gd name="T18" fmla="*/ 44 w 646"/>
                  <a:gd name="T19" fmla="*/ 88 h 228"/>
                  <a:gd name="T20" fmla="*/ 40 w 646"/>
                  <a:gd name="T21" fmla="*/ 104 h 228"/>
                  <a:gd name="T22" fmla="*/ 42 w 646"/>
                  <a:gd name="T23" fmla="*/ 110 h 228"/>
                  <a:gd name="T24" fmla="*/ 38 w 646"/>
                  <a:gd name="T25" fmla="*/ 125 h 228"/>
                  <a:gd name="T26" fmla="*/ 36 w 646"/>
                  <a:gd name="T27" fmla="*/ 131 h 228"/>
                  <a:gd name="T28" fmla="*/ 38 w 646"/>
                  <a:gd name="T29" fmla="*/ 135 h 228"/>
                  <a:gd name="T30" fmla="*/ 34 w 646"/>
                  <a:gd name="T31" fmla="*/ 143 h 228"/>
                  <a:gd name="T32" fmla="*/ 24 w 646"/>
                  <a:gd name="T33" fmla="*/ 153 h 228"/>
                  <a:gd name="T34" fmla="*/ 20 w 646"/>
                  <a:gd name="T35" fmla="*/ 175 h 228"/>
                  <a:gd name="T36" fmla="*/ 10 w 646"/>
                  <a:gd name="T37" fmla="*/ 187 h 228"/>
                  <a:gd name="T38" fmla="*/ 12 w 646"/>
                  <a:gd name="T39" fmla="*/ 201 h 228"/>
                  <a:gd name="T40" fmla="*/ 10 w 646"/>
                  <a:gd name="T41" fmla="*/ 219 h 228"/>
                  <a:gd name="T42" fmla="*/ 8 w 646"/>
                  <a:gd name="T43" fmla="*/ 219 h 228"/>
                  <a:gd name="T44" fmla="*/ 0 w 646"/>
                  <a:gd name="T45" fmla="*/ 229 h 228"/>
                  <a:gd name="T46" fmla="*/ 167 w 646"/>
                  <a:gd name="T47" fmla="*/ 215 h 228"/>
                  <a:gd name="T48" fmla="*/ 376 w 646"/>
                  <a:gd name="T49" fmla="*/ 197 h 228"/>
                  <a:gd name="T50" fmla="*/ 456 w 646"/>
                  <a:gd name="T51" fmla="*/ 189 h 228"/>
                  <a:gd name="T52" fmla="*/ 458 w 646"/>
                  <a:gd name="T53" fmla="*/ 165 h 228"/>
                  <a:gd name="T54" fmla="*/ 466 w 646"/>
                  <a:gd name="T55" fmla="*/ 165 h 228"/>
                  <a:gd name="T56" fmla="*/ 470 w 646"/>
                  <a:gd name="T57" fmla="*/ 165 h 228"/>
                  <a:gd name="T58" fmla="*/ 476 w 646"/>
                  <a:gd name="T59" fmla="*/ 159 h 228"/>
                  <a:gd name="T60" fmla="*/ 476 w 646"/>
                  <a:gd name="T61" fmla="*/ 153 h 228"/>
                  <a:gd name="T62" fmla="*/ 476 w 646"/>
                  <a:gd name="T63" fmla="*/ 147 h 228"/>
                  <a:gd name="T64" fmla="*/ 478 w 646"/>
                  <a:gd name="T65" fmla="*/ 141 h 228"/>
                  <a:gd name="T66" fmla="*/ 484 w 646"/>
                  <a:gd name="T67" fmla="*/ 135 h 228"/>
                  <a:gd name="T68" fmla="*/ 500 w 646"/>
                  <a:gd name="T69" fmla="*/ 127 h 228"/>
                  <a:gd name="T70" fmla="*/ 520 w 646"/>
                  <a:gd name="T71" fmla="*/ 123 h 228"/>
                  <a:gd name="T72" fmla="*/ 538 w 646"/>
                  <a:gd name="T73" fmla="*/ 106 h 228"/>
                  <a:gd name="T74" fmla="*/ 545 w 646"/>
                  <a:gd name="T75" fmla="*/ 102 h 228"/>
                  <a:gd name="T76" fmla="*/ 557 w 646"/>
                  <a:gd name="T77" fmla="*/ 92 h 228"/>
                  <a:gd name="T78" fmla="*/ 559 w 646"/>
                  <a:gd name="T79" fmla="*/ 82 h 228"/>
                  <a:gd name="T80" fmla="*/ 563 w 646"/>
                  <a:gd name="T81" fmla="*/ 82 h 228"/>
                  <a:gd name="T82" fmla="*/ 567 w 646"/>
                  <a:gd name="T83" fmla="*/ 82 h 228"/>
                  <a:gd name="T84" fmla="*/ 571 w 646"/>
                  <a:gd name="T85" fmla="*/ 78 h 228"/>
                  <a:gd name="T86" fmla="*/ 571 w 646"/>
                  <a:gd name="T87" fmla="*/ 76 h 228"/>
                  <a:gd name="T88" fmla="*/ 577 w 646"/>
                  <a:gd name="T89" fmla="*/ 70 h 228"/>
                  <a:gd name="T90" fmla="*/ 581 w 646"/>
                  <a:gd name="T91" fmla="*/ 70 h 228"/>
                  <a:gd name="T92" fmla="*/ 585 w 646"/>
                  <a:gd name="T93" fmla="*/ 74 h 228"/>
                  <a:gd name="T94" fmla="*/ 591 w 646"/>
                  <a:gd name="T95" fmla="*/ 70 h 228"/>
                  <a:gd name="T96" fmla="*/ 593 w 646"/>
                  <a:gd name="T97" fmla="*/ 66 h 228"/>
                  <a:gd name="T98" fmla="*/ 601 w 646"/>
                  <a:gd name="T99" fmla="*/ 58 h 228"/>
                  <a:gd name="T100" fmla="*/ 609 w 646"/>
                  <a:gd name="T101" fmla="*/ 56 h 228"/>
                  <a:gd name="T102" fmla="*/ 621 w 646"/>
                  <a:gd name="T103" fmla="*/ 56 h 228"/>
                  <a:gd name="T104" fmla="*/ 635 w 646"/>
                  <a:gd name="T105" fmla="*/ 34 h 228"/>
                  <a:gd name="T106" fmla="*/ 645 w 646"/>
                  <a:gd name="T107" fmla="*/ 26 h 228"/>
                  <a:gd name="T108" fmla="*/ 647 w 646"/>
                  <a:gd name="T109" fmla="*/ 20 h 228"/>
                  <a:gd name="T110" fmla="*/ 649 w 646"/>
                  <a:gd name="T111" fmla="*/ 14 h 228"/>
                  <a:gd name="T112" fmla="*/ 647 w 646"/>
                  <a:gd name="T113" fmla="*/ 6 h 228"/>
                  <a:gd name="T114" fmla="*/ 649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8" name="Freeform 45">
                <a:extLst>
                  <a:ext uri="{FF2B5EF4-FFF2-40B4-BE49-F238E27FC236}">
                    <a16:creationId xmlns:a16="http://schemas.microsoft.com/office/drawing/2014/main" id="{68487F30-F3D4-401F-AEB3-328F9A8A464E}"/>
                  </a:ext>
                </a:extLst>
              </p:cNvPr>
              <p:cNvSpPr>
                <a:spLocks/>
              </p:cNvSpPr>
              <p:nvPr/>
            </p:nvSpPr>
            <p:spPr bwMode="gray">
              <a:xfrm>
                <a:off x="3930" y="1489"/>
                <a:ext cx="331" cy="371"/>
              </a:xfrm>
              <a:custGeom>
                <a:avLst/>
                <a:gdLst>
                  <a:gd name="T0" fmla="*/ 28 w 330"/>
                  <a:gd name="T1" fmla="*/ 325 h 370"/>
                  <a:gd name="T2" fmla="*/ 44 w 330"/>
                  <a:gd name="T3" fmla="*/ 329 h 370"/>
                  <a:gd name="T4" fmla="*/ 56 w 330"/>
                  <a:gd name="T5" fmla="*/ 323 h 370"/>
                  <a:gd name="T6" fmla="*/ 78 w 330"/>
                  <a:gd name="T7" fmla="*/ 349 h 370"/>
                  <a:gd name="T8" fmla="*/ 106 w 330"/>
                  <a:gd name="T9" fmla="*/ 353 h 370"/>
                  <a:gd name="T10" fmla="*/ 128 w 330"/>
                  <a:gd name="T11" fmla="*/ 357 h 370"/>
                  <a:gd name="T12" fmla="*/ 148 w 330"/>
                  <a:gd name="T13" fmla="*/ 361 h 370"/>
                  <a:gd name="T14" fmla="*/ 160 w 330"/>
                  <a:gd name="T15" fmla="*/ 357 h 370"/>
                  <a:gd name="T16" fmla="*/ 169 w 330"/>
                  <a:gd name="T17" fmla="*/ 349 h 370"/>
                  <a:gd name="T18" fmla="*/ 183 w 330"/>
                  <a:gd name="T19" fmla="*/ 349 h 370"/>
                  <a:gd name="T20" fmla="*/ 199 w 330"/>
                  <a:gd name="T21" fmla="*/ 361 h 370"/>
                  <a:gd name="T22" fmla="*/ 211 w 330"/>
                  <a:gd name="T23" fmla="*/ 371 h 370"/>
                  <a:gd name="T24" fmla="*/ 229 w 330"/>
                  <a:gd name="T25" fmla="*/ 357 h 370"/>
                  <a:gd name="T26" fmla="*/ 235 w 330"/>
                  <a:gd name="T27" fmla="*/ 343 h 370"/>
                  <a:gd name="T28" fmla="*/ 241 w 330"/>
                  <a:gd name="T29" fmla="*/ 307 h 370"/>
                  <a:gd name="T30" fmla="*/ 255 w 330"/>
                  <a:gd name="T31" fmla="*/ 319 h 370"/>
                  <a:gd name="T32" fmla="*/ 261 w 330"/>
                  <a:gd name="T33" fmla="*/ 297 h 370"/>
                  <a:gd name="T34" fmla="*/ 275 w 330"/>
                  <a:gd name="T35" fmla="*/ 273 h 370"/>
                  <a:gd name="T36" fmla="*/ 281 w 330"/>
                  <a:gd name="T37" fmla="*/ 263 h 370"/>
                  <a:gd name="T38" fmla="*/ 297 w 330"/>
                  <a:gd name="T39" fmla="*/ 261 h 370"/>
                  <a:gd name="T40" fmla="*/ 313 w 330"/>
                  <a:gd name="T41" fmla="*/ 241 h 370"/>
                  <a:gd name="T42" fmla="*/ 325 w 330"/>
                  <a:gd name="T43" fmla="*/ 231 h 370"/>
                  <a:gd name="T44" fmla="*/ 321 w 330"/>
                  <a:gd name="T45" fmla="*/ 215 h 370"/>
                  <a:gd name="T46" fmla="*/ 325 w 330"/>
                  <a:gd name="T47" fmla="*/ 199 h 370"/>
                  <a:gd name="T48" fmla="*/ 317 w 330"/>
                  <a:gd name="T49" fmla="*/ 154 h 370"/>
                  <a:gd name="T50" fmla="*/ 323 w 330"/>
                  <a:gd name="T51" fmla="*/ 136 h 370"/>
                  <a:gd name="T52" fmla="*/ 331 w 330"/>
                  <a:gd name="T53" fmla="*/ 132 h 370"/>
                  <a:gd name="T54" fmla="*/ 271 w 330"/>
                  <a:gd name="T55" fmla="*/ 20 h 370"/>
                  <a:gd name="T56" fmla="*/ 247 w 330"/>
                  <a:gd name="T57" fmla="*/ 34 h 370"/>
                  <a:gd name="T58" fmla="*/ 219 w 330"/>
                  <a:gd name="T59" fmla="*/ 62 h 370"/>
                  <a:gd name="T60" fmla="*/ 201 w 330"/>
                  <a:gd name="T61" fmla="*/ 62 h 370"/>
                  <a:gd name="T62" fmla="*/ 177 w 330"/>
                  <a:gd name="T63" fmla="*/ 78 h 370"/>
                  <a:gd name="T64" fmla="*/ 154 w 330"/>
                  <a:gd name="T65" fmla="*/ 72 h 370"/>
                  <a:gd name="T66" fmla="*/ 146 w 330"/>
                  <a:gd name="T67" fmla="*/ 72 h 370"/>
                  <a:gd name="T68" fmla="*/ 146 w 330"/>
                  <a:gd name="T69" fmla="*/ 66 h 370"/>
                  <a:gd name="T70" fmla="*/ 112 w 330"/>
                  <a:gd name="T71" fmla="*/ 56 h 370"/>
                  <a:gd name="T72" fmla="*/ 96 w 330"/>
                  <a:gd name="T73" fmla="*/ 58 h 370"/>
                  <a:gd name="T74" fmla="*/ 0 w 330"/>
                  <a:gd name="T75" fmla="*/ 6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9" name="Freeform 46">
                <a:extLst>
                  <a:ext uri="{FF2B5EF4-FFF2-40B4-BE49-F238E27FC236}">
                    <a16:creationId xmlns:a16="http://schemas.microsoft.com/office/drawing/2014/main" id="{503D73E3-C719-4EB2-B69F-D189F41DBF77}"/>
                  </a:ext>
                </a:extLst>
              </p:cNvPr>
              <p:cNvSpPr>
                <a:spLocks/>
              </p:cNvSpPr>
              <p:nvPr/>
            </p:nvSpPr>
            <p:spPr bwMode="gray">
              <a:xfrm>
                <a:off x="4023" y="1958"/>
                <a:ext cx="699" cy="301"/>
              </a:xfrm>
              <a:custGeom>
                <a:avLst/>
                <a:gdLst>
                  <a:gd name="T0" fmla="*/ 10 w 694"/>
                  <a:gd name="T1" fmla="*/ 243 h 300"/>
                  <a:gd name="T2" fmla="*/ 20 w 694"/>
                  <a:gd name="T3" fmla="*/ 231 h 300"/>
                  <a:gd name="T4" fmla="*/ 28 w 694"/>
                  <a:gd name="T5" fmla="*/ 213 h 300"/>
                  <a:gd name="T6" fmla="*/ 83 w 694"/>
                  <a:gd name="T7" fmla="*/ 185 h 300"/>
                  <a:gd name="T8" fmla="*/ 103 w 694"/>
                  <a:gd name="T9" fmla="*/ 161 h 300"/>
                  <a:gd name="T10" fmla="*/ 115 w 694"/>
                  <a:gd name="T11" fmla="*/ 157 h 300"/>
                  <a:gd name="T12" fmla="*/ 125 w 694"/>
                  <a:gd name="T13" fmla="*/ 148 h 300"/>
                  <a:gd name="T14" fmla="*/ 137 w 694"/>
                  <a:gd name="T15" fmla="*/ 144 h 300"/>
                  <a:gd name="T16" fmla="*/ 165 w 694"/>
                  <a:gd name="T17" fmla="*/ 134 h 300"/>
                  <a:gd name="T18" fmla="*/ 191 w 694"/>
                  <a:gd name="T19" fmla="*/ 98 h 300"/>
                  <a:gd name="T20" fmla="*/ 193 w 694"/>
                  <a:gd name="T21" fmla="*/ 78 h 300"/>
                  <a:gd name="T22" fmla="*/ 214 w 694"/>
                  <a:gd name="T23" fmla="*/ 76 h 300"/>
                  <a:gd name="T24" fmla="*/ 248 w 694"/>
                  <a:gd name="T25" fmla="*/ 72 h 300"/>
                  <a:gd name="T26" fmla="*/ 661 w 694"/>
                  <a:gd name="T27" fmla="*/ 4 h 300"/>
                  <a:gd name="T28" fmla="*/ 671 w 694"/>
                  <a:gd name="T29" fmla="*/ 12 h 300"/>
                  <a:gd name="T30" fmla="*/ 683 w 694"/>
                  <a:gd name="T31" fmla="*/ 30 h 300"/>
                  <a:gd name="T32" fmla="*/ 679 w 694"/>
                  <a:gd name="T33" fmla="*/ 32 h 300"/>
                  <a:gd name="T34" fmla="*/ 667 w 694"/>
                  <a:gd name="T35" fmla="*/ 32 h 300"/>
                  <a:gd name="T36" fmla="*/ 663 w 694"/>
                  <a:gd name="T37" fmla="*/ 34 h 300"/>
                  <a:gd name="T38" fmla="*/ 639 w 694"/>
                  <a:gd name="T39" fmla="*/ 50 h 300"/>
                  <a:gd name="T40" fmla="*/ 616 w 694"/>
                  <a:gd name="T41" fmla="*/ 66 h 300"/>
                  <a:gd name="T42" fmla="*/ 624 w 694"/>
                  <a:gd name="T43" fmla="*/ 68 h 300"/>
                  <a:gd name="T44" fmla="*/ 657 w 694"/>
                  <a:gd name="T45" fmla="*/ 54 h 300"/>
                  <a:gd name="T46" fmla="*/ 669 w 694"/>
                  <a:gd name="T47" fmla="*/ 64 h 300"/>
                  <a:gd name="T48" fmla="*/ 677 w 694"/>
                  <a:gd name="T49" fmla="*/ 68 h 300"/>
                  <a:gd name="T50" fmla="*/ 691 w 694"/>
                  <a:gd name="T51" fmla="*/ 54 h 300"/>
                  <a:gd name="T52" fmla="*/ 699 w 694"/>
                  <a:gd name="T53" fmla="*/ 84 h 300"/>
                  <a:gd name="T54" fmla="*/ 687 w 694"/>
                  <a:gd name="T55" fmla="*/ 102 h 300"/>
                  <a:gd name="T56" fmla="*/ 671 w 694"/>
                  <a:gd name="T57" fmla="*/ 114 h 300"/>
                  <a:gd name="T58" fmla="*/ 647 w 694"/>
                  <a:gd name="T59" fmla="*/ 116 h 300"/>
                  <a:gd name="T60" fmla="*/ 643 w 694"/>
                  <a:gd name="T61" fmla="*/ 110 h 300"/>
                  <a:gd name="T62" fmla="*/ 637 w 694"/>
                  <a:gd name="T63" fmla="*/ 104 h 300"/>
                  <a:gd name="T64" fmla="*/ 635 w 694"/>
                  <a:gd name="T65" fmla="*/ 122 h 300"/>
                  <a:gd name="T66" fmla="*/ 643 w 694"/>
                  <a:gd name="T67" fmla="*/ 128 h 300"/>
                  <a:gd name="T68" fmla="*/ 647 w 694"/>
                  <a:gd name="T69" fmla="*/ 144 h 300"/>
                  <a:gd name="T70" fmla="*/ 618 w 694"/>
                  <a:gd name="T71" fmla="*/ 163 h 300"/>
                  <a:gd name="T72" fmla="*/ 616 w 694"/>
                  <a:gd name="T73" fmla="*/ 169 h 300"/>
                  <a:gd name="T74" fmla="*/ 657 w 694"/>
                  <a:gd name="T75" fmla="*/ 157 h 300"/>
                  <a:gd name="T76" fmla="*/ 669 w 694"/>
                  <a:gd name="T77" fmla="*/ 159 h 300"/>
                  <a:gd name="T78" fmla="*/ 637 w 694"/>
                  <a:gd name="T79" fmla="*/ 187 h 300"/>
                  <a:gd name="T80" fmla="*/ 602 w 694"/>
                  <a:gd name="T81" fmla="*/ 213 h 300"/>
                  <a:gd name="T82" fmla="*/ 596 w 694"/>
                  <a:gd name="T83" fmla="*/ 219 h 300"/>
                  <a:gd name="T84" fmla="*/ 564 w 694"/>
                  <a:gd name="T85" fmla="*/ 259 h 300"/>
                  <a:gd name="T86" fmla="*/ 546 w 694"/>
                  <a:gd name="T87" fmla="*/ 293 h 300"/>
                  <a:gd name="T88" fmla="*/ 403 w 694"/>
                  <a:gd name="T89" fmla="*/ 227 h 300"/>
                  <a:gd name="T90" fmla="*/ 294 w 694"/>
                  <a:gd name="T91" fmla="*/ 213 h 300"/>
                  <a:gd name="T92" fmla="*/ 286 w 694"/>
                  <a:gd name="T93" fmla="*/ 211 h 300"/>
                  <a:gd name="T94" fmla="*/ 175 w 694"/>
                  <a:gd name="T95" fmla="*/ 219 h 300"/>
                  <a:gd name="T96" fmla="*/ 153 w 694"/>
                  <a:gd name="T97" fmla="*/ 237 h 300"/>
                  <a:gd name="T98" fmla="*/ 0 w 694"/>
                  <a:gd name="T99" fmla="*/ 267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0" name="Freeform 47">
                <a:extLst>
                  <a:ext uri="{FF2B5EF4-FFF2-40B4-BE49-F238E27FC236}">
                    <a16:creationId xmlns:a16="http://schemas.microsoft.com/office/drawing/2014/main" id="{9E21D673-3294-41F4-A333-E0438C2343A6}"/>
                  </a:ext>
                </a:extLst>
              </p:cNvPr>
              <p:cNvSpPr>
                <a:spLocks/>
              </p:cNvSpPr>
              <p:nvPr/>
            </p:nvSpPr>
            <p:spPr bwMode="gray">
              <a:xfrm>
                <a:off x="4139" y="1619"/>
                <a:ext cx="356" cy="351"/>
              </a:xfrm>
              <a:custGeom>
                <a:avLst/>
                <a:gdLst>
                  <a:gd name="T0" fmla="*/ 119 w 354"/>
                  <a:gd name="T1" fmla="*/ 0 h 350"/>
                  <a:gd name="T2" fmla="*/ 117 w 354"/>
                  <a:gd name="T3" fmla="*/ 16 h 350"/>
                  <a:gd name="T4" fmla="*/ 121 w 354"/>
                  <a:gd name="T5" fmla="*/ 32 h 350"/>
                  <a:gd name="T6" fmla="*/ 111 w 354"/>
                  <a:gd name="T7" fmla="*/ 76 h 350"/>
                  <a:gd name="T8" fmla="*/ 113 w 354"/>
                  <a:gd name="T9" fmla="*/ 90 h 350"/>
                  <a:gd name="T10" fmla="*/ 107 w 354"/>
                  <a:gd name="T11" fmla="*/ 108 h 350"/>
                  <a:gd name="T12" fmla="*/ 88 w 354"/>
                  <a:gd name="T13" fmla="*/ 128 h 350"/>
                  <a:gd name="T14" fmla="*/ 78 w 354"/>
                  <a:gd name="T15" fmla="*/ 134 h 350"/>
                  <a:gd name="T16" fmla="*/ 64 w 354"/>
                  <a:gd name="T17" fmla="*/ 138 h 350"/>
                  <a:gd name="T18" fmla="*/ 58 w 354"/>
                  <a:gd name="T19" fmla="*/ 150 h 350"/>
                  <a:gd name="T20" fmla="*/ 52 w 354"/>
                  <a:gd name="T21" fmla="*/ 179 h 350"/>
                  <a:gd name="T22" fmla="*/ 36 w 354"/>
                  <a:gd name="T23" fmla="*/ 177 h 350"/>
                  <a:gd name="T24" fmla="*/ 24 w 354"/>
                  <a:gd name="T25" fmla="*/ 201 h 350"/>
                  <a:gd name="T26" fmla="*/ 24 w 354"/>
                  <a:gd name="T27" fmla="*/ 223 h 350"/>
                  <a:gd name="T28" fmla="*/ 10 w 354"/>
                  <a:gd name="T29" fmla="*/ 241 h 350"/>
                  <a:gd name="T30" fmla="*/ 2 w 354"/>
                  <a:gd name="T31" fmla="*/ 255 h 350"/>
                  <a:gd name="T32" fmla="*/ 2 w 354"/>
                  <a:gd name="T33" fmla="*/ 269 h 350"/>
                  <a:gd name="T34" fmla="*/ 20 w 354"/>
                  <a:gd name="T35" fmla="*/ 295 h 350"/>
                  <a:gd name="T36" fmla="*/ 32 w 354"/>
                  <a:gd name="T37" fmla="*/ 313 h 350"/>
                  <a:gd name="T38" fmla="*/ 44 w 354"/>
                  <a:gd name="T39" fmla="*/ 315 h 350"/>
                  <a:gd name="T40" fmla="*/ 48 w 354"/>
                  <a:gd name="T41" fmla="*/ 319 h 350"/>
                  <a:gd name="T42" fmla="*/ 60 w 354"/>
                  <a:gd name="T43" fmla="*/ 323 h 350"/>
                  <a:gd name="T44" fmla="*/ 60 w 354"/>
                  <a:gd name="T45" fmla="*/ 333 h 350"/>
                  <a:gd name="T46" fmla="*/ 88 w 354"/>
                  <a:gd name="T47" fmla="*/ 351 h 350"/>
                  <a:gd name="T48" fmla="*/ 107 w 354"/>
                  <a:gd name="T49" fmla="*/ 345 h 350"/>
                  <a:gd name="T50" fmla="*/ 113 w 354"/>
                  <a:gd name="T51" fmla="*/ 335 h 350"/>
                  <a:gd name="T52" fmla="*/ 123 w 354"/>
                  <a:gd name="T53" fmla="*/ 343 h 350"/>
                  <a:gd name="T54" fmla="*/ 149 w 354"/>
                  <a:gd name="T55" fmla="*/ 333 h 350"/>
                  <a:gd name="T56" fmla="*/ 155 w 354"/>
                  <a:gd name="T57" fmla="*/ 321 h 350"/>
                  <a:gd name="T58" fmla="*/ 175 w 354"/>
                  <a:gd name="T59" fmla="*/ 311 h 350"/>
                  <a:gd name="T60" fmla="*/ 193 w 354"/>
                  <a:gd name="T61" fmla="*/ 297 h 350"/>
                  <a:gd name="T62" fmla="*/ 191 w 354"/>
                  <a:gd name="T63" fmla="*/ 279 h 350"/>
                  <a:gd name="T64" fmla="*/ 221 w 354"/>
                  <a:gd name="T65" fmla="*/ 189 h 350"/>
                  <a:gd name="T66" fmla="*/ 235 w 354"/>
                  <a:gd name="T67" fmla="*/ 195 h 350"/>
                  <a:gd name="T68" fmla="*/ 241 w 354"/>
                  <a:gd name="T69" fmla="*/ 203 h 350"/>
                  <a:gd name="T70" fmla="*/ 257 w 354"/>
                  <a:gd name="T71" fmla="*/ 191 h 350"/>
                  <a:gd name="T72" fmla="*/ 270 w 354"/>
                  <a:gd name="T73" fmla="*/ 156 h 350"/>
                  <a:gd name="T74" fmla="*/ 286 w 354"/>
                  <a:gd name="T75" fmla="*/ 146 h 350"/>
                  <a:gd name="T76" fmla="*/ 296 w 354"/>
                  <a:gd name="T77" fmla="*/ 136 h 350"/>
                  <a:gd name="T78" fmla="*/ 306 w 354"/>
                  <a:gd name="T79" fmla="*/ 120 h 350"/>
                  <a:gd name="T80" fmla="*/ 304 w 354"/>
                  <a:gd name="T81" fmla="*/ 114 h 350"/>
                  <a:gd name="T82" fmla="*/ 306 w 354"/>
                  <a:gd name="T83" fmla="*/ 90 h 350"/>
                  <a:gd name="T84" fmla="*/ 346 w 354"/>
                  <a:gd name="T85" fmla="*/ 110 h 350"/>
                  <a:gd name="T86" fmla="*/ 352 w 354"/>
                  <a:gd name="T87" fmla="*/ 110 h 350"/>
                  <a:gd name="T88" fmla="*/ 356 w 354"/>
                  <a:gd name="T89" fmla="*/ 92 h 350"/>
                  <a:gd name="T90" fmla="*/ 344 w 354"/>
                  <a:gd name="T91" fmla="*/ 72 h 350"/>
                  <a:gd name="T92" fmla="*/ 334 w 354"/>
                  <a:gd name="T93" fmla="*/ 68 h 350"/>
                  <a:gd name="T94" fmla="*/ 322 w 354"/>
                  <a:gd name="T95" fmla="*/ 64 h 350"/>
                  <a:gd name="T96" fmla="*/ 296 w 354"/>
                  <a:gd name="T97" fmla="*/ 78 h 350"/>
                  <a:gd name="T98" fmla="*/ 276 w 354"/>
                  <a:gd name="T99" fmla="*/ 80 h 350"/>
                  <a:gd name="T100" fmla="*/ 268 w 354"/>
                  <a:gd name="T101" fmla="*/ 84 h 350"/>
                  <a:gd name="T102" fmla="*/ 255 w 354"/>
                  <a:gd name="T103" fmla="*/ 96 h 350"/>
                  <a:gd name="T104" fmla="*/ 233 w 354"/>
                  <a:gd name="T105" fmla="*/ 116 h 350"/>
                  <a:gd name="T106" fmla="*/ 225 w 354"/>
                  <a:gd name="T107" fmla="*/ 126 h 350"/>
                  <a:gd name="T108" fmla="*/ 137 w 354"/>
                  <a:gd name="T109" fmla="*/ 90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1" name="Freeform 48">
                <a:extLst>
                  <a:ext uri="{FF2B5EF4-FFF2-40B4-BE49-F238E27FC236}">
                    <a16:creationId xmlns:a16="http://schemas.microsoft.com/office/drawing/2014/main" id="{22AF93FB-6121-44A8-86BE-CD5F729B0C1E}"/>
                  </a:ext>
                </a:extLst>
              </p:cNvPr>
              <p:cNvSpPr>
                <a:spLocks/>
              </p:cNvSpPr>
              <p:nvPr/>
            </p:nvSpPr>
            <p:spPr bwMode="gray">
              <a:xfrm>
                <a:off x="987" y="1278"/>
                <a:ext cx="633" cy="1080"/>
              </a:xfrm>
              <a:custGeom>
                <a:avLst/>
                <a:gdLst>
                  <a:gd name="T0" fmla="*/ 358 w 630"/>
                  <a:gd name="T1" fmla="*/ 1054 h 1076"/>
                  <a:gd name="T2" fmla="*/ 360 w 630"/>
                  <a:gd name="T3" fmla="*/ 1038 h 1076"/>
                  <a:gd name="T4" fmla="*/ 352 w 630"/>
                  <a:gd name="T5" fmla="*/ 1026 h 1076"/>
                  <a:gd name="T6" fmla="*/ 336 w 630"/>
                  <a:gd name="T7" fmla="*/ 956 h 1076"/>
                  <a:gd name="T8" fmla="*/ 297 w 630"/>
                  <a:gd name="T9" fmla="*/ 915 h 1076"/>
                  <a:gd name="T10" fmla="*/ 283 w 630"/>
                  <a:gd name="T11" fmla="*/ 899 h 1076"/>
                  <a:gd name="T12" fmla="*/ 275 w 630"/>
                  <a:gd name="T13" fmla="*/ 879 h 1076"/>
                  <a:gd name="T14" fmla="*/ 229 w 630"/>
                  <a:gd name="T15" fmla="*/ 861 h 1076"/>
                  <a:gd name="T16" fmla="*/ 195 w 630"/>
                  <a:gd name="T17" fmla="*/ 825 h 1076"/>
                  <a:gd name="T18" fmla="*/ 133 w 630"/>
                  <a:gd name="T19" fmla="*/ 801 h 1076"/>
                  <a:gd name="T20" fmla="*/ 129 w 630"/>
                  <a:gd name="T21" fmla="*/ 777 h 1076"/>
                  <a:gd name="T22" fmla="*/ 137 w 630"/>
                  <a:gd name="T23" fmla="*/ 743 h 1076"/>
                  <a:gd name="T24" fmla="*/ 125 w 630"/>
                  <a:gd name="T25" fmla="*/ 715 h 1076"/>
                  <a:gd name="T26" fmla="*/ 129 w 630"/>
                  <a:gd name="T27" fmla="*/ 703 h 1076"/>
                  <a:gd name="T28" fmla="*/ 94 w 630"/>
                  <a:gd name="T29" fmla="*/ 640 h 1076"/>
                  <a:gd name="T30" fmla="*/ 70 w 630"/>
                  <a:gd name="T31" fmla="*/ 596 h 1076"/>
                  <a:gd name="T32" fmla="*/ 82 w 630"/>
                  <a:gd name="T33" fmla="*/ 566 h 1076"/>
                  <a:gd name="T34" fmla="*/ 86 w 630"/>
                  <a:gd name="T35" fmla="*/ 534 h 1076"/>
                  <a:gd name="T36" fmla="*/ 56 w 630"/>
                  <a:gd name="T37" fmla="*/ 504 h 1076"/>
                  <a:gd name="T38" fmla="*/ 58 w 630"/>
                  <a:gd name="T39" fmla="*/ 458 h 1076"/>
                  <a:gd name="T40" fmla="*/ 68 w 630"/>
                  <a:gd name="T41" fmla="*/ 440 h 1076"/>
                  <a:gd name="T42" fmla="*/ 72 w 630"/>
                  <a:gd name="T43" fmla="*/ 462 h 1076"/>
                  <a:gd name="T44" fmla="*/ 88 w 630"/>
                  <a:gd name="T45" fmla="*/ 458 h 1076"/>
                  <a:gd name="T46" fmla="*/ 82 w 630"/>
                  <a:gd name="T47" fmla="*/ 416 h 1076"/>
                  <a:gd name="T48" fmla="*/ 70 w 630"/>
                  <a:gd name="T49" fmla="*/ 428 h 1076"/>
                  <a:gd name="T50" fmla="*/ 46 w 630"/>
                  <a:gd name="T51" fmla="*/ 414 h 1076"/>
                  <a:gd name="T52" fmla="*/ 38 w 630"/>
                  <a:gd name="T53" fmla="*/ 397 h 1076"/>
                  <a:gd name="T54" fmla="*/ 18 w 630"/>
                  <a:gd name="T55" fmla="*/ 331 h 1076"/>
                  <a:gd name="T56" fmla="*/ 10 w 630"/>
                  <a:gd name="T57" fmla="*/ 281 h 1076"/>
                  <a:gd name="T58" fmla="*/ 22 w 630"/>
                  <a:gd name="T59" fmla="*/ 241 h 1076"/>
                  <a:gd name="T60" fmla="*/ 12 w 630"/>
                  <a:gd name="T61" fmla="*/ 193 h 1076"/>
                  <a:gd name="T62" fmla="*/ 4 w 630"/>
                  <a:gd name="T63" fmla="*/ 177 h 1076"/>
                  <a:gd name="T64" fmla="*/ 2 w 630"/>
                  <a:gd name="T65" fmla="*/ 151 h 1076"/>
                  <a:gd name="T66" fmla="*/ 40 w 630"/>
                  <a:gd name="T67" fmla="*/ 94 h 1076"/>
                  <a:gd name="T68" fmla="*/ 48 w 630"/>
                  <a:gd name="T69" fmla="*/ 70 h 1076"/>
                  <a:gd name="T70" fmla="*/ 50 w 630"/>
                  <a:gd name="T71" fmla="*/ 18 h 1076"/>
                  <a:gd name="T72" fmla="*/ 358 w 630"/>
                  <a:gd name="T73" fmla="*/ 80 h 1076"/>
                  <a:gd name="T74" fmla="*/ 609 w 630"/>
                  <a:gd name="T75" fmla="*/ 869 h 1076"/>
                  <a:gd name="T76" fmla="*/ 615 w 630"/>
                  <a:gd name="T77" fmla="*/ 891 h 1076"/>
                  <a:gd name="T78" fmla="*/ 621 w 630"/>
                  <a:gd name="T79" fmla="*/ 919 h 1076"/>
                  <a:gd name="T80" fmla="*/ 633 w 630"/>
                  <a:gd name="T81" fmla="*/ 937 h 1076"/>
                  <a:gd name="T82" fmla="*/ 619 w 630"/>
                  <a:gd name="T83" fmla="*/ 948 h 1076"/>
                  <a:gd name="T84" fmla="*/ 591 w 630"/>
                  <a:gd name="T85" fmla="*/ 990 h 1076"/>
                  <a:gd name="T86" fmla="*/ 567 w 630"/>
                  <a:gd name="T87" fmla="*/ 1016 h 1076"/>
                  <a:gd name="T88" fmla="*/ 565 w 630"/>
                  <a:gd name="T89" fmla="*/ 1042 h 1076"/>
                  <a:gd name="T90" fmla="*/ 581 w 630"/>
                  <a:gd name="T91" fmla="*/ 1062 h 1076"/>
                  <a:gd name="T92" fmla="*/ 569 w 630"/>
                  <a:gd name="T93" fmla="*/ 1080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2" name="Freeform 58">
                <a:extLst>
                  <a:ext uri="{FF2B5EF4-FFF2-40B4-BE49-F238E27FC236}">
                    <a16:creationId xmlns:a16="http://schemas.microsoft.com/office/drawing/2014/main" id="{A3F38FDA-13F8-4522-951F-E5846A947D76}"/>
                  </a:ext>
                </a:extLst>
              </p:cNvPr>
              <p:cNvSpPr>
                <a:spLocks/>
              </p:cNvSpPr>
              <p:nvPr/>
            </p:nvSpPr>
            <p:spPr bwMode="gray">
              <a:xfrm>
                <a:off x="4353" y="1640"/>
                <a:ext cx="364" cy="177"/>
              </a:xfrm>
              <a:custGeom>
                <a:avLst/>
                <a:gdLst>
                  <a:gd name="T0" fmla="*/ 209 w 362"/>
                  <a:gd name="T1" fmla="*/ 12 h 174"/>
                  <a:gd name="T2" fmla="*/ 12 w 362"/>
                  <a:gd name="T3" fmla="*/ 106 h 174"/>
                  <a:gd name="T4" fmla="*/ 20 w 362"/>
                  <a:gd name="T5" fmla="*/ 96 h 174"/>
                  <a:gd name="T6" fmla="*/ 42 w 362"/>
                  <a:gd name="T7" fmla="*/ 75 h 174"/>
                  <a:gd name="T8" fmla="*/ 54 w 362"/>
                  <a:gd name="T9" fmla="*/ 63 h 174"/>
                  <a:gd name="T10" fmla="*/ 62 w 362"/>
                  <a:gd name="T11" fmla="*/ 59 h 174"/>
                  <a:gd name="T12" fmla="*/ 82 w 362"/>
                  <a:gd name="T13" fmla="*/ 57 h 174"/>
                  <a:gd name="T14" fmla="*/ 109 w 362"/>
                  <a:gd name="T15" fmla="*/ 43 h 174"/>
                  <a:gd name="T16" fmla="*/ 121 w 362"/>
                  <a:gd name="T17" fmla="*/ 47 h 174"/>
                  <a:gd name="T18" fmla="*/ 131 w 362"/>
                  <a:gd name="T19" fmla="*/ 51 h 174"/>
                  <a:gd name="T20" fmla="*/ 143 w 362"/>
                  <a:gd name="T21" fmla="*/ 71 h 174"/>
                  <a:gd name="T22" fmla="*/ 149 w 362"/>
                  <a:gd name="T23" fmla="*/ 69 h 174"/>
                  <a:gd name="T24" fmla="*/ 163 w 362"/>
                  <a:gd name="T25" fmla="*/ 75 h 174"/>
                  <a:gd name="T26" fmla="*/ 167 w 362"/>
                  <a:gd name="T27" fmla="*/ 94 h 174"/>
                  <a:gd name="T28" fmla="*/ 189 w 362"/>
                  <a:gd name="T29" fmla="*/ 100 h 174"/>
                  <a:gd name="T30" fmla="*/ 205 w 362"/>
                  <a:gd name="T31" fmla="*/ 112 h 174"/>
                  <a:gd name="T32" fmla="*/ 193 w 362"/>
                  <a:gd name="T33" fmla="*/ 134 h 174"/>
                  <a:gd name="T34" fmla="*/ 189 w 362"/>
                  <a:gd name="T35" fmla="*/ 161 h 174"/>
                  <a:gd name="T36" fmla="*/ 211 w 362"/>
                  <a:gd name="T37" fmla="*/ 155 h 174"/>
                  <a:gd name="T38" fmla="*/ 225 w 362"/>
                  <a:gd name="T39" fmla="*/ 167 h 174"/>
                  <a:gd name="T40" fmla="*/ 233 w 362"/>
                  <a:gd name="T41" fmla="*/ 163 h 174"/>
                  <a:gd name="T42" fmla="*/ 263 w 362"/>
                  <a:gd name="T43" fmla="*/ 169 h 174"/>
                  <a:gd name="T44" fmla="*/ 274 w 362"/>
                  <a:gd name="T45" fmla="*/ 173 h 174"/>
                  <a:gd name="T46" fmla="*/ 269 w 362"/>
                  <a:gd name="T47" fmla="*/ 165 h 174"/>
                  <a:gd name="T48" fmla="*/ 257 w 362"/>
                  <a:gd name="T49" fmla="*/ 151 h 174"/>
                  <a:gd name="T50" fmla="*/ 257 w 362"/>
                  <a:gd name="T51" fmla="*/ 146 h 174"/>
                  <a:gd name="T52" fmla="*/ 261 w 362"/>
                  <a:gd name="T53" fmla="*/ 142 h 174"/>
                  <a:gd name="T54" fmla="*/ 247 w 362"/>
                  <a:gd name="T55" fmla="*/ 128 h 174"/>
                  <a:gd name="T56" fmla="*/ 239 w 362"/>
                  <a:gd name="T57" fmla="*/ 106 h 174"/>
                  <a:gd name="T58" fmla="*/ 241 w 362"/>
                  <a:gd name="T59" fmla="*/ 75 h 174"/>
                  <a:gd name="T60" fmla="*/ 237 w 362"/>
                  <a:gd name="T61" fmla="*/ 69 h 174"/>
                  <a:gd name="T62" fmla="*/ 239 w 362"/>
                  <a:gd name="T63" fmla="*/ 59 h 174"/>
                  <a:gd name="T64" fmla="*/ 243 w 362"/>
                  <a:gd name="T65" fmla="*/ 49 h 174"/>
                  <a:gd name="T66" fmla="*/ 259 w 362"/>
                  <a:gd name="T67" fmla="*/ 37 h 174"/>
                  <a:gd name="T68" fmla="*/ 271 w 362"/>
                  <a:gd name="T69" fmla="*/ 22 h 174"/>
                  <a:gd name="T70" fmla="*/ 267 w 362"/>
                  <a:gd name="T71" fmla="*/ 39 h 174"/>
                  <a:gd name="T72" fmla="*/ 257 w 362"/>
                  <a:gd name="T73" fmla="*/ 53 h 174"/>
                  <a:gd name="T74" fmla="*/ 259 w 362"/>
                  <a:gd name="T75" fmla="*/ 71 h 174"/>
                  <a:gd name="T76" fmla="*/ 269 w 362"/>
                  <a:gd name="T77" fmla="*/ 92 h 174"/>
                  <a:gd name="T78" fmla="*/ 257 w 362"/>
                  <a:gd name="T79" fmla="*/ 102 h 174"/>
                  <a:gd name="T80" fmla="*/ 267 w 362"/>
                  <a:gd name="T81" fmla="*/ 108 h 174"/>
                  <a:gd name="T82" fmla="*/ 267 w 362"/>
                  <a:gd name="T83" fmla="*/ 120 h 174"/>
                  <a:gd name="T84" fmla="*/ 269 w 362"/>
                  <a:gd name="T85" fmla="*/ 130 h 174"/>
                  <a:gd name="T86" fmla="*/ 286 w 362"/>
                  <a:gd name="T87" fmla="*/ 151 h 174"/>
                  <a:gd name="T88" fmla="*/ 294 w 362"/>
                  <a:gd name="T89" fmla="*/ 146 h 174"/>
                  <a:gd name="T90" fmla="*/ 304 w 362"/>
                  <a:gd name="T91" fmla="*/ 149 h 174"/>
                  <a:gd name="T92" fmla="*/ 308 w 362"/>
                  <a:gd name="T93" fmla="*/ 165 h 174"/>
                  <a:gd name="T94" fmla="*/ 312 w 362"/>
                  <a:gd name="T95" fmla="*/ 175 h 174"/>
                  <a:gd name="T96" fmla="*/ 324 w 362"/>
                  <a:gd name="T97" fmla="*/ 177 h 174"/>
                  <a:gd name="T98" fmla="*/ 354 w 362"/>
                  <a:gd name="T99" fmla="*/ 161 h 174"/>
                  <a:gd name="T100" fmla="*/ 358 w 362"/>
                  <a:gd name="T101" fmla="*/ 151 h 174"/>
                  <a:gd name="T102" fmla="*/ 362 w 362"/>
                  <a:gd name="T103" fmla="*/ 114 h 174"/>
                  <a:gd name="T104" fmla="*/ 27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3" name="Freeform 59">
                <a:extLst>
                  <a:ext uri="{FF2B5EF4-FFF2-40B4-BE49-F238E27FC236}">
                    <a16:creationId xmlns:a16="http://schemas.microsoft.com/office/drawing/2014/main" id="{50E58EAD-20BB-4A77-9DF4-C33E027570B5}"/>
                  </a:ext>
                </a:extLst>
              </p:cNvPr>
              <p:cNvSpPr>
                <a:spLocks/>
              </p:cNvSpPr>
              <p:nvPr/>
            </p:nvSpPr>
            <p:spPr bwMode="gray">
              <a:xfrm>
                <a:off x="4649" y="1463"/>
                <a:ext cx="112" cy="242"/>
              </a:xfrm>
              <a:custGeom>
                <a:avLst/>
                <a:gdLst>
                  <a:gd name="T0" fmla="*/ 0 w 110"/>
                  <a:gd name="T1" fmla="*/ 182 h 242"/>
                  <a:gd name="T2" fmla="*/ 4 w 110"/>
                  <a:gd name="T3" fmla="*/ 182 h 242"/>
                  <a:gd name="T4" fmla="*/ 14 w 110"/>
                  <a:gd name="T5" fmla="*/ 198 h 242"/>
                  <a:gd name="T6" fmla="*/ 39 w 110"/>
                  <a:gd name="T7" fmla="*/ 214 h 242"/>
                  <a:gd name="T8" fmla="*/ 57 w 110"/>
                  <a:gd name="T9" fmla="*/ 218 h 242"/>
                  <a:gd name="T10" fmla="*/ 63 w 110"/>
                  <a:gd name="T11" fmla="*/ 232 h 242"/>
                  <a:gd name="T12" fmla="*/ 67 w 110"/>
                  <a:gd name="T13" fmla="*/ 242 h 242"/>
                  <a:gd name="T14" fmla="*/ 77 w 110"/>
                  <a:gd name="T15" fmla="*/ 226 h 242"/>
                  <a:gd name="T16" fmla="*/ 86 w 110"/>
                  <a:gd name="T17" fmla="*/ 200 h 242"/>
                  <a:gd name="T18" fmla="*/ 102 w 110"/>
                  <a:gd name="T19" fmla="*/ 174 h 242"/>
                  <a:gd name="T20" fmla="*/ 112 w 110"/>
                  <a:gd name="T21" fmla="*/ 150 h 242"/>
                  <a:gd name="T22" fmla="*/ 108 w 110"/>
                  <a:gd name="T23" fmla="*/ 110 h 242"/>
                  <a:gd name="T24" fmla="*/ 100 w 110"/>
                  <a:gd name="T25" fmla="*/ 76 h 242"/>
                  <a:gd name="T26" fmla="*/ 86 w 110"/>
                  <a:gd name="T27" fmla="*/ 82 h 242"/>
                  <a:gd name="T28" fmla="*/ 79 w 110"/>
                  <a:gd name="T29" fmla="*/ 78 h 242"/>
                  <a:gd name="T30" fmla="*/ 75 w 110"/>
                  <a:gd name="T31" fmla="*/ 80 h 242"/>
                  <a:gd name="T32" fmla="*/ 81 w 110"/>
                  <a:gd name="T33" fmla="*/ 64 h 242"/>
                  <a:gd name="T34" fmla="*/ 88 w 110"/>
                  <a:gd name="T35" fmla="*/ 60 h 242"/>
                  <a:gd name="T36" fmla="*/ 90 w 110"/>
                  <a:gd name="T37" fmla="*/ 42 h 242"/>
                  <a:gd name="T38" fmla="*/ 96 w 110"/>
                  <a:gd name="T39" fmla="*/ 34 h 242"/>
                  <a:gd name="T40" fmla="*/ 26 w 110"/>
                  <a:gd name="T41" fmla="*/ 0 h 242"/>
                  <a:gd name="T42" fmla="*/ 18 w 110"/>
                  <a:gd name="T43" fmla="*/ 12 h 242"/>
                  <a:gd name="T44" fmla="*/ 14 w 110"/>
                  <a:gd name="T45" fmla="*/ 30 h 242"/>
                  <a:gd name="T46" fmla="*/ 4 w 110"/>
                  <a:gd name="T47" fmla="*/ 42 h 242"/>
                  <a:gd name="T48" fmla="*/ 10 w 110"/>
                  <a:gd name="T49" fmla="*/ 52 h 242"/>
                  <a:gd name="T50" fmla="*/ 6 w 110"/>
                  <a:gd name="T51" fmla="*/ 64 h 242"/>
                  <a:gd name="T52" fmla="*/ 8 w 110"/>
                  <a:gd name="T53" fmla="*/ 84 h 242"/>
                  <a:gd name="T54" fmla="*/ 20 w 110"/>
                  <a:gd name="T55" fmla="*/ 98 h 242"/>
                  <a:gd name="T56" fmla="*/ 33 w 110"/>
                  <a:gd name="T57" fmla="*/ 102 h 242"/>
                  <a:gd name="T58" fmla="*/ 43 w 110"/>
                  <a:gd name="T59" fmla="*/ 110 h 242"/>
                  <a:gd name="T60" fmla="*/ 53 w 110"/>
                  <a:gd name="T61" fmla="*/ 120 h 242"/>
                  <a:gd name="T62" fmla="*/ 29 w 110"/>
                  <a:gd name="T63" fmla="*/ 140 h 242"/>
                  <a:gd name="T64" fmla="*/ 6 w 110"/>
                  <a:gd name="T65" fmla="*/ 164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4" name="Freeform 60">
                <a:extLst>
                  <a:ext uri="{FF2B5EF4-FFF2-40B4-BE49-F238E27FC236}">
                    <a16:creationId xmlns:a16="http://schemas.microsoft.com/office/drawing/2014/main" id="{E330BD52-7560-4767-80D9-D5051C46925F}"/>
                  </a:ext>
                </a:extLst>
              </p:cNvPr>
              <p:cNvSpPr>
                <a:spLocks/>
              </p:cNvSpPr>
              <p:nvPr/>
            </p:nvSpPr>
            <p:spPr bwMode="gray">
              <a:xfrm>
                <a:off x="2544" y="2061"/>
                <a:ext cx="680" cy="354"/>
              </a:xfrm>
              <a:custGeom>
                <a:avLst/>
                <a:gdLst>
                  <a:gd name="T0" fmla="*/ 78 w 678"/>
                  <a:gd name="T1" fmla="*/ 6 h 352"/>
                  <a:gd name="T2" fmla="*/ 0 w 678"/>
                  <a:gd name="T3" fmla="*/ 50 h 352"/>
                  <a:gd name="T4" fmla="*/ 231 w 678"/>
                  <a:gd name="T5" fmla="*/ 257 h 352"/>
                  <a:gd name="T6" fmla="*/ 243 w 678"/>
                  <a:gd name="T7" fmla="*/ 261 h 352"/>
                  <a:gd name="T8" fmla="*/ 261 w 678"/>
                  <a:gd name="T9" fmla="*/ 280 h 352"/>
                  <a:gd name="T10" fmla="*/ 283 w 678"/>
                  <a:gd name="T11" fmla="*/ 272 h 352"/>
                  <a:gd name="T12" fmla="*/ 295 w 678"/>
                  <a:gd name="T13" fmla="*/ 282 h 352"/>
                  <a:gd name="T14" fmla="*/ 299 w 678"/>
                  <a:gd name="T15" fmla="*/ 294 h 352"/>
                  <a:gd name="T16" fmla="*/ 323 w 678"/>
                  <a:gd name="T17" fmla="*/ 300 h 352"/>
                  <a:gd name="T18" fmla="*/ 335 w 678"/>
                  <a:gd name="T19" fmla="*/ 304 h 352"/>
                  <a:gd name="T20" fmla="*/ 343 w 678"/>
                  <a:gd name="T21" fmla="*/ 300 h 352"/>
                  <a:gd name="T22" fmla="*/ 357 w 678"/>
                  <a:gd name="T23" fmla="*/ 312 h 352"/>
                  <a:gd name="T24" fmla="*/ 383 w 678"/>
                  <a:gd name="T25" fmla="*/ 308 h 352"/>
                  <a:gd name="T26" fmla="*/ 391 w 678"/>
                  <a:gd name="T27" fmla="*/ 320 h 352"/>
                  <a:gd name="T28" fmla="*/ 395 w 678"/>
                  <a:gd name="T29" fmla="*/ 332 h 352"/>
                  <a:gd name="T30" fmla="*/ 413 w 678"/>
                  <a:gd name="T31" fmla="*/ 324 h 352"/>
                  <a:gd name="T32" fmla="*/ 439 w 678"/>
                  <a:gd name="T33" fmla="*/ 336 h 352"/>
                  <a:gd name="T34" fmla="*/ 451 w 678"/>
                  <a:gd name="T35" fmla="*/ 332 h 352"/>
                  <a:gd name="T36" fmla="*/ 459 w 678"/>
                  <a:gd name="T37" fmla="*/ 336 h 352"/>
                  <a:gd name="T38" fmla="*/ 461 w 678"/>
                  <a:gd name="T39" fmla="*/ 350 h 352"/>
                  <a:gd name="T40" fmla="*/ 465 w 678"/>
                  <a:gd name="T41" fmla="*/ 340 h 352"/>
                  <a:gd name="T42" fmla="*/ 479 w 678"/>
                  <a:gd name="T43" fmla="*/ 328 h 352"/>
                  <a:gd name="T44" fmla="*/ 483 w 678"/>
                  <a:gd name="T45" fmla="*/ 334 h 352"/>
                  <a:gd name="T46" fmla="*/ 497 w 678"/>
                  <a:gd name="T47" fmla="*/ 336 h 352"/>
                  <a:gd name="T48" fmla="*/ 507 w 678"/>
                  <a:gd name="T49" fmla="*/ 334 h 352"/>
                  <a:gd name="T50" fmla="*/ 507 w 678"/>
                  <a:gd name="T51" fmla="*/ 336 h 352"/>
                  <a:gd name="T52" fmla="*/ 528 w 678"/>
                  <a:gd name="T53" fmla="*/ 350 h 352"/>
                  <a:gd name="T54" fmla="*/ 546 w 678"/>
                  <a:gd name="T55" fmla="*/ 336 h 352"/>
                  <a:gd name="T56" fmla="*/ 578 w 678"/>
                  <a:gd name="T57" fmla="*/ 330 h 352"/>
                  <a:gd name="T58" fmla="*/ 592 w 678"/>
                  <a:gd name="T59" fmla="*/ 328 h 352"/>
                  <a:gd name="T60" fmla="*/ 622 w 678"/>
                  <a:gd name="T61" fmla="*/ 328 h 352"/>
                  <a:gd name="T62" fmla="*/ 662 w 678"/>
                  <a:gd name="T63" fmla="*/ 346 h 352"/>
                  <a:gd name="T64" fmla="*/ 674 w 678"/>
                  <a:gd name="T65" fmla="*/ 352 h 352"/>
                  <a:gd name="T66" fmla="*/ 680 w 678"/>
                  <a:gd name="T67" fmla="*/ 177 h 352"/>
                  <a:gd name="T68" fmla="*/ 664 w 678"/>
                  <a:gd name="T69" fmla="*/ 18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5" name="Freeform 61">
                <a:extLst>
                  <a:ext uri="{FF2B5EF4-FFF2-40B4-BE49-F238E27FC236}">
                    <a16:creationId xmlns:a16="http://schemas.microsoft.com/office/drawing/2014/main" id="{CCC30C7D-7473-4EA6-BD46-F178393CAB69}"/>
                  </a:ext>
                </a:extLst>
              </p:cNvPr>
              <p:cNvSpPr>
                <a:spLocks/>
              </p:cNvSpPr>
              <p:nvPr/>
            </p:nvSpPr>
            <p:spPr bwMode="gray">
              <a:xfrm>
                <a:off x="4286" y="1087"/>
                <a:ext cx="597" cy="457"/>
              </a:xfrm>
              <a:custGeom>
                <a:avLst/>
                <a:gdLst>
                  <a:gd name="T0" fmla="*/ 456 w 594"/>
                  <a:gd name="T1" fmla="*/ 409 h 456"/>
                  <a:gd name="T2" fmla="*/ 448 w 594"/>
                  <a:gd name="T3" fmla="*/ 425 h 456"/>
                  <a:gd name="T4" fmla="*/ 442 w 594"/>
                  <a:gd name="T5" fmla="*/ 439 h 456"/>
                  <a:gd name="T6" fmla="*/ 438 w 594"/>
                  <a:gd name="T7" fmla="*/ 457 h 456"/>
                  <a:gd name="T8" fmla="*/ 452 w 594"/>
                  <a:gd name="T9" fmla="*/ 441 h 456"/>
                  <a:gd name="T10" fmla="*/ 476 w 594"/>
                  <a:gd name="T11" fmla="*/ 439 h 456"/>
                  <a:gd name="T12" fmla="*/ 509 w 594"/>
                  <a:gd name="T13" fmla="*/ 425 h 456"/>
                  <a:gd name="T14" fmla="*/ 563 w 594"/>
                  <a:gd name="T15" fmla="*/ 387 h 456"/>
                  <a:gd name="T16" fmla="*/ 581 w 594"/>
                  <a:gd name="T17" fmla="*/ 373 h 456"/>
                  <a:gd name="T18" fmla="*/ 597 w 594"/>
                  <a:gd name="T19" fmla="*/ 357 h 456"/>
                  <a:gd name="T20" fmla="*/ 589 w 594"/>
                  <a:gd name="T21" fmla="*/ 361 h 456"/>
                  <a:gd name="T22" fmla="*/ 567 w 594"/>
                  <a:gd name="T23" fmla="*/ 371 h 456"/>
                  <a:gd name="T24" fmla="*/ 553 w 594"/>
                  <a:gd name="T25" fmla="*/ 379 h 456"/>
                  <a:gd name="T26" fmla="*/ 569 w 594"/>
                  <a:gd name="T27" fmla="*/ 353 h 456"/>
                  <a:gd name="T28" fmla="*/ 557 w 594"/>
                  <a:gd name="T29" fmla="*/ 365 h 456"/>
                  <a:gd name="T30" fmla="*/ 507 w 594"/>
                  <a:gd name="T31" fmla="*/ 393 h 456"/>
                  <a:gd name="T32" fmla="*/ 468 w 594"/>
                  <a:gd name="T33" fmla="*/ 419 h 456"/>
                  <a:gd name="T34" fmla="*/ 466 w 594"/>
                  <a:gd name="T35" fmla="*/ 399 h 456"/>
                  <a:gd name="T36" fmla="*/ 476 w 594"/>
                  <a:gd name="T37" fmla="*/ 373 h 456"/>
                  <a:gd name="T38" fmla="*/ 462 w 594"/>
                  <a:gd name="T39" fmla="*/ 289 h 456"/>
                  <a:gd name="T40" fmla="*/ 452 w 594"/>
                  <a:gd name="T41" fmla="*/ 200 h 456"/>
                  <a:gd name="T42" fmla="*/ 442 w 594"/>
                  <a:gd name="T43" fmla="*/ 146 h 456"/>
                  <a:gd name="T44" fmla="*/ 430 w 594"/>
                  <a:gd name="T45" fmla="*/ 136 h 456"/>
                  <a:gd name="T46" fmla="*/ 428 w 594"/>
                  <a:gd name="T47" fmla="*/ 120 h 456"/>
                  <a:gd name="T48" fmla="*/ 420 w 594"/>
                  <a:gd name="T49" fmla="*/ 70 h 456"/>
                  <a:gd name="T50" fmla="*/ 404 w 594"/>
                  <a:gd name="T51" fmla="*/ 18 h 456"/>
                  <a:gd name="T52" fmla="*/ 396 w 594"/>
                  <a:gd name="T53" fmla="*/ 0 h 456"/>
                  <a:gd name="T54" fmla="*/ 302 w 594"/>
                  <a:gd name="T55" fmla="*/ 20 h 456"/>
                  <a:gd name="T56" fmla="*/ 267 w 594"/>
                  <a:gd name="T57" fmla="*/ 48 h 456"/>
                  <a:gd name="T58" fmla="*/ 243 w 594"/>
                  <a:gd name="T59" fmla="*/ 90 h 456"/>
                  <a:gd name="T60" fmla="*/ 211 w 594"/>
                  <a:gd name="T61" fmla="*/ 130 h 456"/>
                  <a:gd name="T62" fmla="*/ 215 w 594"/>
                  <a:gd name="T63" fmla="*/ 146 h 456"/>
                  <a:gd name="T64" fmla="*/ 227 w 594"/>
                  <a:gd name="T65" fmla="*/ 154 h 456"/>
                  <a:gd name="T66" fmla="*/ 229 w 594"/>
                  <a:gd name="T67" fmla="*/ 174 h 456"/>
                  <a:gd name="T68" fmla="*/ 191 w 594"/>
                  <a:gd name="T69" fmla="*/ 218 h 456"/>
                  <a:gd name="T70" fmla="*/ 125 w 594"/>
                  <a:gd name="T71" fmla="*/ 231 h 456"/>
                  <a:gd name="T72" fmla="*/ 72 w 594"/>
                  <a:gd name="T73" fmla="*/ 235 h 456"/>
                  <a:gd name="T74" fmla="*/ 38 w 594"/>
                  <a:gd name="T75" fmla="*/ 263 h 456"/>
                  <a:gd name="T76" fmla="*/ 56 w 594"/>
                  <a:gd name="T77" fmla="*/ 297 h 456"/>
                  <a:gd name="T78" fmla="*/ 42 w 594"/>
                  <a:gd name="T79" fmla="*/ 321 h 456"/>
                  <a:gd name="T80" fmla="*/ 6 w 594"/>
                  <a:gd name="T81" fmla="*/ 387 h 456"/>
                  <a:gd name="T82" fmla="*/ 334 w 594"/>
                  <a:gd name="T83" fmla="*/ 331 h 456"/>
                  <a:gd name="T84" fmla="*/ 342 w 594"/>
                  <a:gd name="T85" fmla="*/ 337 h 456"/>
                  <a:gd name="T86" fmla="*/ 358 w 594"/>
                  <a:gd name="T87" fmla="*/ 363 h 456"/>
                  <a:gd name="T88" fmla="*/ 382 w 594"/>
                  <a:gd name="T89" fmla="*/ 371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6" name="Freeform 62">
                <a:extLst>
                  <a:ext uri="{FF2B5EF4-FFF2-40B4-BE49-F238E27FC236}">
                    <a16:creationId xmlns:a16="http://schemas.microsoft.com/office/drawing/2014/main" id="{490CA2AB-5EC2-43E2-8CDF-231FA6B41066}"/>
                  </a:ext>
                </a:extLst>
              </p:cNvPr>
              <p:cNvSpPr>
                <a:spLocks/>
              </p:cNvSpPr>
              <p:nvPr/>
            </p:nvSpPr>
            <p:spPr bwMode="gray">
              <a:xfrm>
                <a:off x="4238" y="1410"/>
                <a:ext cx="462" cy="301"/>
              </a:xfrm>
              <a:custGeom>
                <a:avLst/>
                <a:gdLst>
                  <a:gd name="T0" fmla="*/ 114 w 460"/>
                  <a:gd name="T1" fmla="*/ 285 h 298"/>
                  <a:gd name="T2" fmla="*/ 323 w 460"/>
                  <a:gd name="T3" fmla="*/ 244 h 298"/>
                  <a:gd name="T4" fmla="*/ 390 w 460"/>
                  <a:gd name="T5" fmla="*/ 232 h 298"/>
                  <a:gd name="T6" fmla="*/ 392 w 460"/>
                  <a:gd name="T7" fmla="*/ 230 h 298"/>
                  <a:gd name="T8" fmla="*/ 394 w 460"/>
                  <a:gd name="T9" fmla="*/ 230 h 298"/>
                  <a:gd name="T10" fmla="*/ 394 w 460"/>
                  <a:gd name="T11" fmla="*/ 224 h 298"/>
                  <a:gd name="T12" fmla="*/ 402 w 460"/>
                  <a:gd name="T13" fmla="*/ 216 h 298"/>
                  <a:gd name="T14" fmla="*/ 410 w 460"/>
                  <a:gd name="T15" fmla="*/ 216 h 298"/>
                  <a:gd name="T16" fmla="*/ 416 w 460"/>
                  <a:gd name="T17" fmla="*/ 218 h 298"/>
                  <a:gd name="T18" fmla="*/ 436 w 460"/>
                  <a:gd name="T19" fmla="*/ 204 h 298"/>
                  <a:gd name="T20" fmla="*/ 438 w 460"/>
                  <a:gd name="T21" fmla="*/ 194 h 298"/>
                  <a:gd name="T22" fmla="*/ 450 w 460"/>
                  <a:gd name="T23" fmla="*/ 182 h 298"/>
                  <a:gd name="T24" fmla="*/ 462 w 460"/>
                  <a:gd name="T25" fmla="*/ 174 h 298"/>
                  <a:gd name="T26" fmla="*/ 462 w 460"/>
                  <a:gd name="T27" fmla="*/ 172 h 298"/>
                  <a:gd name="T28" fmla="*/ 452 w 460"/>
                  <a:gd name="T29" fmla="*/ 164 h 298"/>
                  <a:gd name="T30" fmla="*/ 448 w 460"/>
                  <a:gd name="T31" fmla="*/ 160 h 298"/>
                  <a:gd name="T32" fmla="*/ 442 w 460"/>
                  <a:gd name="T33" fmla="*/ 156 h 298"/>
                  <a:gd name="T34" fmla="*/ 440 w 460"/>
                  <a:gd name="T35" fmla="*/ 154 h 298"/>
                  <a:gd name="T36" fmla="*/ 430 w 460"/>
                  <a:gd name="T37" fmla="*/ 152 h 298"/>
                  <a:gd name="T38" fmla="*/ 428 w 460"/>
                  <a:gd name="T39" fmla="*/ 139 h 298"/>
                  <a:gd name="T40" fmla="*/ 418 w 460"/>
                  <a:gd name="T41" fmla="*/ 137 h 298"/>
                  <a:gd name="T42" fmla="*/ 416 w 460"/>
                  <a:gd name="T43" fmla="*/ 135 h 298"/>
                  <a:gd name="T44" fmla="*/ 416 w 460"/>
                  <a:gd name="T45" fmla="*/ 117 h 298"/>
                  <a:gd name="T46" fmla="*/ 420 w 460"/>
                  <a:gd name="T47" fmla="*/ 115 h 298"/>
                  <a:gd name="T48" fmla="*/ 420 w 460"/>
                  <a:gd name="T49" fmla="*/ 105 h 298"/>
                  <a:gd name="T50" fmla="*/ 414 w 460"/>
                  <a:gd name="T51" fmla="*/ 99 h 298"/>
                  <a:gd name="T52" fmla="*/ 414 w 460"/>
                  <a:gd name="T53" fmla="*/ 95 h 298"/>
                  <a:gd name="T54" fmla="*/ 416 w 460"/>
                  <a:gd name="T55" fmla="*/ 93 h 298"/>
                  <a:gd name="T56" fmla="*/ 424 w 460"/>
                  <a:gd name="T57" fmla="*/ 83 h 298"/>
                  <a:gd name="T58" fmla="*/ 428 w 460"/>
                  <a:gd name="T59" fmla="*/ 69 h 298"/>
                  <a:gd name="T60" fmla="*/ 428 w 460"/>
                  <a:gd name="T61" fmla="*/ 65 h 298"/>
                  <a:gd name="T62" fmla="*/ 432 w 460"/>
                  <a:gd name="T63" fmla="*/ 57 h 298"/>
                  <a:gd name="T64" fmla="*/ 436 w 460"/>
                  <a:gd name="T65" fmla="*/ 53 h 298"/>
                  <a:gd name="T66" fmla="*/ 430 w 460"/>
                  <a:gd name="T67" fmla="*/ 48 h 298"/>
                  <a:gd name="T68" fmla="*/ 410 w 460"/>
                  <a:gd name="T69" fmla="*/ 46 h 298"/>
                  <a:gd name="T70" fmla="*/ 410 w 460"/>
                  <a:gd name="T71" fmla="*/ 44 h 298"/>
                  <a:gd name="T72" fmla="*/ 406 w 460"/>
                  <a:gd name="T73" fmla="*/ 40 h 298"/>
                  <a:gd name="T74" fmla="*/ 406 w 460"/>
                  <a:gd name="T75" fmla="*/ 34 h 298"/>
                  <a:gd name="T76" fmla="*/ 396 w 460"/>
                  <a:gd name="T77" fmla="*/ 14 h 298"/>
                  <a:gd name="T78" fmla="*/ 390 w 460"/>
                  <a:gd name="T79" fmla="*/ 14 h 298"/>
                  <a:gd name="T80" fmla="*/ 388 w 460"/>
                  <a:gd name="T81" fmla="*/ 10 h 298"/>
                  <a:gd name="T82" fmla="*/ 384 w 460"/>
                  <a:gd name="T83" fmla="*/ 12 h 298"/>
                  <a:gd name="T84" fmla="*/ 382 w 460"/>
                  <a:gd name="T85" fmla="*/ 8 h 298"/>
                  <a:gd name="T86" fmla="*/ 380 w 460"/>
                  <a:gd name="T87" fmla="*/ 4 h 298"/>
                  <a:gd name="T88" fmla="*/ 374 w 460"/>
                  <a:gd name="T89" fmla="*/ 0 h 298"/>
                  <a:gd name="T90" fmla="*/ 54 w 460"/>
                  <a:gd name="T91" fmla="*/ 65 h 298"/>
                  <a:gd name="T92" fmla="*/ 48 w 460"/>
                  <a:gd name="T93" fmla="*/ 38 h 298"/>
                  <a:gd name="T94" fmla="*/ 32 w 460"/>
                  <a:gd name="T95" fmla="*/ 55 h 298"/>
                  <a:gd name="T96" fmla="*/ 28 w 460"/>
                  <a:gd name="T97" fmla="*/ 57 h 298"/>
                  <a:gd name="T98" fmla="*/ 26 w 460"/>
                  <a:gd name="T99" fmla="*/ 53 h 298"/>
                  <a:gd name="T100" fmla="*/ 24 w 460"/>
                  <a:gd name="T101" fmla="*/ 53 h 298"/>
                  <a:gd name="T102" fmla="*/ 20 w 460"/>
                  <a:gd name="T103" fmla="*/ 63 h 298"/>
                  <a:gd name="T104" fmla="*/ 4 w 460"/>
                  <a:gd name="T105" fmla="*/ 75 h 298"/>
                  <a:gd name="T106" fmla="*/ 0 w 460"/>
                  <a:gd name="T107" fmla="*/ 79 h 298"/>
                  <a:gd name="T108" fmla="*/ 22 w 460"/>
                  <a:gd name="T109" fmla="*/ 212 h 298"/>
                  <a:gd name="T110" fmla="*/ 38 w 460"/>
                  <a:gd name="T111" fmla="*/ 301 h 298"/>
                  <a:gd name="T112" fmla="*/ 114 w 460"/>
                  <a:gd name="T113" fmla="*/ 285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7" name="Freeform 63">
                <a:extLst>
                  <a:ext uri="{FF2B5EF4-FFF2-40B4-BE49-F238E27FC236}">
                    <a16:creationId xmlns:a16="http://schemas.microsoft.com/office/drawing/2014/main" id="{B52CB298-9A99-49AA-BD77-2136FA0A8E17}"/>
                  </a:ext>
                </a:extLst>
              </p:cNvPr>
              <p:cNvSpPr>
                <a:spLocks/>
              </p:cNvSpPr>
              <p:nvPr/>
            </p:nvSpPr>
            <p:spPr bwMode="gray">
              <a:xfrm>
                <a:off x="4748" y="1347"/>
                <a:ext cx="135" cy="132"/>
              </a:xfrm>
              <a:custGeom>
                <a:avLst/>
                <a:gdLst>
                  <a:gd name="T0" fmla="*/ 0 w 134"/>
                  <a:gd name="T1" fmla="*/ 30 h 134"/>
                  <a:gd name="T2" fmla="*/ 46 w 134"/>
                  <a:gd name="T3" fmla="*/ 18 h 134"/>
                  <a:gd name="T4" fmla="*/ 50 w 134"/>
                  <a:gd name="T5" fmla="*/ 24 h 134"/>
                  <a:gd name="T6" fmla="*/ 50 w 134"/>
                  <a:gd name="T7" fmla="*/ 22 h 134"/>
                  <a:gd name="T8" fmla="*/ 52 w 134"/>
                  <a:gd name="T9" fmla="*/ 18 h 134"/>
                  <a:gd name="T10" fmla="*/ 121 w 134"/>
                  <a:gd name="T11" fmla="*/ 0 h 134"/>
                  <a:gd name="T12" fmla="*/ 135 w 134"/>
                  <a:gd name="T13" fmla="*/ 55 h 134"/>
                  <a:gd name="T14" fmla="*/ 133 w 134"/>
                  <a:gd name="T15" fmla="*/ 61 h 134"/>
                  <a:gd name="T16" fmla="*/ 133 w 134"/>
                  <a:gd name="T17" fmla="*/ 63 h 134"/>
                  <a:gd name="T18" fmla="*/ 133 w 134"/>
                  <a:gd name="T19" fmla="*/ 67 h 134"/>
                  <a:gd name="T20" fmla="*/ 133 w 134"/>
                  <a:gd name="T21" fmla="*/ 69 h 134"/>
                  <a:gd name="T22" fmla="*/ 125 w 134"/>
                  <a:gd name="T23" fmla="*/ 69 h 134"/>
                  <a:gd name="T24" fmla="*/ 103 w 134"/>
                  <a:gd name="T25" fmla="*/ 79 h 134"/>
                  <a:gd name="T26" fmla="*/ 97 w 134"/>
                  <a:gd name="T27" fmla="*/ 79 h 134"/>
                  <a:gd name="T28" fmla="*/ 95 w 134"/>
                  <a:gd name="T29" fmla="*/ 81 h 134"/>
                  <a:gd name="T30" fmla="*/ 93 w 134"/>
                  <a:gd name="T31" fmla="*/ 85 h 134"/>
                  <a:gd name="T32" fmla="*/ 93 w 134"/>
                  <a:gd name="T33" fmla="*/ 87 h 134"/>
                  <a:gd name="T34" fmla="*/ 79 w 134"/>
                  <a:gd name="T35" fmla="*/ 89 h 134"/>
                  <a:gd name="T36" fmla="*/ 60 w 134"/>
                  <a:gd name="T37" fmla="*/ 97 h 134"/>
                  <a:gd name="T38" fmla="*/ 58 w 134"/>
                  <a:gd name="T39" fmla="*/ 93 h 134"/>
                  <a:gd name="T40" fmla="*/ 46 w 134"/>
                  <a:gd name="T41" fmla="*/ 104 h 134"/>
                  <a:gd name="T42" fmla="*/ 20 w 134"/>
                  <a:gd name="T43" fmla="*/ 126 h 134"/>
                  <a:gd name="T44" fmla="*/ 10 w 134"/>
                  <a:gd name="T45" fmla="*/ 132 h 134"/>
                  <a:gd name="T46" fmla="*/ 2 w 134"/>
                  <a:gd name="T47" fmla="*/ 124 h 134"/>
                  <a:gd name="T48" fmla="*/ 14 w 134"/>
                  <a:gd name="T49" fmla="*/ 112 h 134"/>
                  <a:gd name="T50" fmla="*/ 14 w 134"/>
                  <a:gd name="T51" fmla="*/ 108 h 134"/>
                  <a:gd name="T52" fmla="*/ 10 w 134"/>
                  <a:gd name="T53" fmla="*/ 100 h 134"/>
                  <a:gd name="T54" fmla="*/ 0 w 134"/>
                  <a:gd name="T55" fmla="*/ 30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8" name="Freeform 64">
                <a:extLst>
                  <a:ext uri="{FF2B5EF4-FFF2-40B4-BE49-F238E27FC236}">
                    <a16:creationId xmlns:a16="http://schemas.microsoft.com/office/drawing/2014/main" id="{461B0738-F1E3-4BAD-A26A-E8BE70FFF7E6}"/>
                  </a:ext>
                </a:extLst>
              </p:cNvPr>
              <p:cNvSpPr>
                <a:spLocks/>
              </p:cNvSpPr>
              <p:nvPr/>
            </p:nvSpPr>
            <p:spPr bwMode="gray">
              <a:xfrm>
                <a:off x="3057" y="1417"/>
                <a:ext cx="476" cy="313"/>
              </a:xfrm>
              <a:custGeom>
                <a:avLst/>
                <a:gdLst>
                  <a:gd name="T0" fmla="*/ 386 w 474"/>
                  <a:gd name="T1" fmla="*/ 0 h 312"/>
                  <a:gd name="T2" fmla="*/ 400 w 474"/>
                  <a:gd name="T3" fmla="*/ 18 h 312"/>
                  <a:gd name="T4" fmla="*/ 394 w 474"/>
                  <a:gd name="T5" fmla="*/ 34 h 312"/>
                  <a:gd name="T6" fmla="*/ 404 w 474"/>
                  <a:gd name="T7" fmla="*/ 74 h 312"/>
                  <a:gd name="T8" fmla="*/ 434 w 474"/>
                  <a:gd name="T9" fmla="*/ 88 h 312"/>
                  <a:gd name="T10" fmla="*/ 440 w 474"/>
                  <a:gd name="T11" fmla="*/ 102 h 312"/>
                  <a:gd name="T12" fmla="*/ 456 w 474"/>
                  <a:gd name="T13" fmla="*/ 122 h 312"/>
                  <a:gd name="T14" fmla="*/ 476 w 474"/>
                  <a:gd name="T15" fmla="*/ 148 h 312"/>
                  <a:gd name="T16" fmla="*/ 470 w 474"/>
                  <a:gd name="T17" fmla="*/ 167 h 312"/>
                  <a:gd name="T18" fmla="*/ 464 w 474"/>
                  <a:gd name="T19" fmla="*/ 181 h 312"/>
                  <a:gd name="T20" fmla="*/ 440 w 474"/>
                  <a:gd name="T21" fmla="*/ 199 h 312"/>
                  <a:gd name="T22" fmla="*/ 420 w 474"/>
                  <a:gd name="T23" fmla="*/ 205 h 312"/>
                  <a:gd name="T24" fmla="*/ 408 w 474"/>
                  <a:gd name="T25" fmla="*/ 219 h 312"/>
                  <a:gd name="T26" fmla="*/ 418 w 474"/>
                  <a:gd name="T27" fmla="*/ 237 h 312"/>
                  <a:gd name="T28" fmla="*/ 418 w 474"/>
                  <a:gd name="T29" fmla="*/ 257 h 312"/>
                  <a:gd name="T30" fmla="*/ 396 w 474"/>
                  <a:gd name="T31" fmla="*/ 289 h 312"/>
                  <a:gd name="T32" fmla="*/ 394 w 474"/>
                  <a:gd name="T33" fmla="*/ 305 h 312"/>
                  <a:gd name="T34" fmla="*/ 364 w 474"/>
                  <a:gd name="T35" fmla="*/ 291 h 312"/>
                  <a:gd name="T36" fmla="*/ 60 w 474"/>
                  <a:gd name="T37" fmla="*/ 295 h 312"/>
                  <a:gd name="T38" fmla="*/ 60 w 474"/>
                  <a:gd name="T39" fmla="*/ 277 h 312"/>
                  <a:gd name="T40" fmla="*/ 52 w 474"/>
                  <a:gd name="T41" fmla="*/ 261 h 312"/>
                  <a:gd name="T42" fmla="*/ 54 w 474"/>
                  <a:gd name="T43" fmla="*/ 245 h 312"/>
                  <a:gd name="T44" fmla="*/ 46 w 474"/>
                  <a:gd name="T45" fmla="*/ 225 h 312"/>
                  <a:gd name="T46" fmla="*/ 46 w 474"/>
                  <a:gd name="T47" fmla="*/ 209 h 312"/>
                  <a:gd name="T48" fmla="*/ 34 w 474"/>
                  <a:gd name="T49" fmla="*/ 193 h 312"/>
                  <a:gd name="T50" fmla="*/ 28 w 474"/>
                  <a:gd name="T51" fmla="*/ 177 h 312"/>
                  <a:gd name="T52" fmla="*/ 14 w 474"/>
                  <a:gd name="T53" fmla="*/ 152 h 312"/>
                  <a:gd name="T54" fmla="*/ 20 w 474"/>
                  <a:gd name="T55" fmla="*/ 132 h 312"/>
                  <a:gd name="T56" fmla="*/ 8 w 474"/>
                  <a:gd name="T57" fmla="*/ 116 h 312"/>
                  <a:gd name="T58" fmla="*/ 6 w 474"/>
                  <a:gd name="T59" fmla="*/ 102 h 312"/>
                  <a:gd name="T60" fmla="*/ 6 w 474"/>
                  <a:gd name="T61" fmla="*/ 68 h 312"/>
                  <a:gd name="T62" fmla="*/ 12 w 474"/>
                  <a:gd name="T63" fmla="*/ 54 h 312"/>
                  <a:gd name="T64" fmla="*/ 2 w 474"/>
                  <a:gd name="T65" fmla="*/ 34 h 312"/>
                  <a:gd name="T66" fmla="*/ 4 w 474"/>
                  <a:gd name="T67" fmla="*/ 18 h 312"/>
                  <a:gd name="T68" fmla="*/ 6 w 474"/>
                  <a:gd name="T69" fmla="*/ 10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9" name="Freeform 65">
                <a:extLst>
                  <a:ext uri="{FF2B5EF4-FFF2-40B4-BE49-F238E27FC236}">
                    <a16:creationId xmlns:a16="http://schemas.microsoft.com/office/drawing/2014/main" id="{6B5193CD-7856-465B-B71C-04301F113954}"/>
                  </a:ext>
                </a:extLst>
              </p:cNvPr>
              <p:cNvSpPr>
                <a:spLocks/>
              </p:cNvSpPr>
              <p:nvPr/>
            </p:nvSpPr>
            <p:spPr bwMode="gray">
              <a:xfrm>
                <a:off x="3018" y="842"/>
                <a:ext cx="523" cy="587"/>
              </a:xfrm>
              <a:custGeom>
                <a:avLst/>
                <a:gdLst>
                  <a:gd name="T0" fmla="*/ 50 w 518"/>
                  <a:gd name="T1" fmla="*/ 404 h 584"/>
                  <a:gd name="T2" fmla="*/ 22 w 518"/>
                  <a:gd name="T3" fmla="*/ 372 h 584"/>
                  <a:gd name="T4" fmla="*/ 40 w 518"/>
                  <a:gd name="T5" fmla="*/ 348 h 584"/>
                  <a:gd name="T6" fmla="*/ 40 w 518"/>
                  <a:gd name="T7" fmla="*/ 326 h 584"/>
                  <a:gd name="T8" fmla="*/ 30 w 518"/>
                  <a:gd name="T9" fmla="*/ 275 h 584"/>
                  <a:gd name="T10" fmla="*/ 28 w 518"/>
                  <a:gd name="T11" fmla="*/ 251 h 584"/>
                  <a:gd name="T12" fmla="*/ 24 w 518"/>
                  <a:gd name="T13" fmla="*/ 191 h 584"/>
                  <a:gd name="T14" fmla="*/ 10 w 518"/>
                  <a:gd name="T15" fmla="*/ 153 h 584"/>
                  <a:gd name="T16" fmla="*/ 2 w 518"/>
                  <a:gd name="T17" fmla="*/ 92 h 584"/>
                  <a:gd name="T18" fmla="*/ 8 w 518"/>
                  <a:gd name="T19" fmla="*/ 68 h 584"/>
                  <a:gd name="T20" fmla="*/ 0 w 518"/>
                  <a:gd name="T21" fmla="*/ 36 h 584"/>
                  <a:gd name="T22" fmla="*/ 135 w 518"/>
                  <a:gd name="T23" fmla="*/ 14 h 584"/>
                  <a:gd name="T24" fmla="*/ 147 w 518"/>
                  <a:gd name="T25" fmla="*/ 0 h 584"/>
                  <a:gd name="T26" fmla="*/ 164 w 518"/>
                  <a:gd name="T27" fmla="*/ 28 h 584"/>
                  <a:gd name="T28" fmla="*/ 166 w 518"/>
                  <a:gd name="T29" fmla="*/ 56 h 584"/>
                  <a:gd name="T30" fmla="*/ 186 w 518"/>
                  <a:gd name="T31" fmla="*/ 64 h 584"/>
                  <a:gd name="T32" fmla="*/ 202 w 518"/>
                  <a:gd name="T33" fmla="*/ 72 h 584"/>
                  <a:gd name="T34" fmla="*/ 226 w 518"/>
                  <a:gd name="T35" fmla="*/ 72 h 584"/>
                  <a:gd name="T36" fmla="*/ 228 w 518"/>
                  <a:gd name="T37" fmla="*/ 82 h 584"/>
                  <a:gd name="T38" fmla="*/ 254 w 518"/>
                  <a:gd name="T39" fmla="*/ 74 h 584"/>
                  <a:gd name="T40" fmla="*/ 303 w 518"/>
                  <a:gd name="T41" fmla="*/ 78 h 584"/>
                  <a:gd name="T42" fmla="*/ 305 w 518"/>
                  <a:gd name="T43" fmla="*/ 82 h 584"/>
                  <a:gd name="T44" fmla="*/ 313 w 518"/>
                  <a:gd name="T45" fmla="*/ 86 h 584"/>
                  <a:gd name="T46" fmla="*/ 321 w 518"/>
                  <a:gd name="T47" fmla="*/ 103 h 584"/>
                  <a:gd name="T48" fmla="*/ 335 w 518"/>
                  <a:gd name="T49" fmla="*/ 96 h 584"/>
                  <a:gd name="T50" fmla="*/ 347 w 518"/>
                  <a:gd name="T51" fmla="*/ 96 h 584"/>
                  <a:gd name="T52" fmla="*/ 368 w 518"/>
                  <a:gd name="T53" fmla="*/ 111 h 584"/>
                  <a:gd name="T54" fmla="*/ 380 w 518"/>
                  <a:gd name="T55" fmla="*/ 123 h 584"/>
                  <a:gd name="T56" fmla="*/ 400 w 518"/>
                  <a:gd name="T57" fmla="*/ 121 h 584"/>
                  <a:gd name="T58" fmla="*/ 430 w 518"/>
                  <a:gd name="T59" fmla="*/ 105 h 584"/>
                  <a:gd name="T60" fmla="*/ 475 w 518"/>
                  <a:gd name="T61" fmla="*/ 113 h 584"/>
                  <a:gd name="T62" fmla="*/ 487 w 518"/>
                  <a:gd name="T63" fmla="*/ 117 h 584"/>
                  <a:gd name="T64" fmla="*/ 505 w 518"/>
                  <a:gd name="T65" fmla="*/ 121 h 584"/>
                  <a:gd name="T66" fmla="*/ 513 w 518"/>
                  <a:gd name="T67" fmla="*/ 129 h 584"/>
                  <a:gd name="T68" fmla="*/ 477 w 518"/>
                  <a:gd name="T69" fmla="*/ 145 h 584"/>
                  <a:gd name="T70" fmla="*/ 458 w 518"/>
                  <a:gd name="T71" fmla="*/ 159 h 584"/>
                  <a:gd name="T72" fmla="*/ 428 w 518"/>
                  <a:gd name="T73" fmla="*/ 175 h 584"/>
                  <a:gd name="T74" fmla="*/ 347 w 518"/>
                  <a:gd name="T75" fmla="*/ 253 h 584"/>
                  <a:gd name="T76" fmla="*/ 337 w 518"/>
                  <a:gd name="T77" fmla="*/ 265 h 584"/>
                  <a:gd name="T78" fmla="*/ 335 w 518"/>
                  <a:gd name="T79" fmla="*/ 326 h 584"/>
                  <a:gd name="T80" fmla="*/ 307 w 518"/>
                  <a:gd name="T81" fmla="*/ 344 h 584"/>
                  <a:gd name="T82" fmla="*/ 305 w 518"/>
                  <a:gd name="T83" fmla="*/ 356 h 584"/>
                  <a:gd name="T84" fmla="*/ 309 w 518"/>
                  <a:gd name="T85" fmla="*/ 376 h 584"/>
                  <a:gd name="T86" fmla="*/ 311 w 518"/>
                  <a:gd name="T87" fmla="*/ 400 h 584"/>
                  <a:gd name="T88" fmla="*/ 309 w 518"/>
                  <a:gd name="T89" fmla="*/ 428 h 584"/>
                  <a:gd name="T90" fmla="*/ 313 w 518"/>
                  <a:gd name="T91" fmla="*/ 458 h 584"/>
                  <a:gd name="T92" fmla="*/ 323 w 518"/>
                  <a:gd name="T93" fmla="*/ 468 h 584"/>
                  <a:gd name="T94" fmla="*/ 345 w 518"/>
                  <a:gd name="T95" fmla="*/ 474 h 584"/>
                  <a:gd name="T96" fmla="*/ 351 w 518"/>
                  <a:gd name="T97" fmla="*/ 482 h 584"/>
                  <a:gd name="T98" fmla="*/ 380 w 518"/>
                  <a:gd name="T99" fmla="*/ 507 h 584"/>
                  <a:gd name="T100" fmla="*/ 422 w 518"/>
                  <a:gd name="T101" fmla="*/ 537 h 584"/>
                  <a:gd name="T102" fmla="*/ 424 w 518"/>
                  <a:gd name="T103" fmla="*/ 555 h 584"/>
                  <a:gd name="T104" fmla="*/ 50 w 518"/>
                  <a:gd name="T105" fmla="*/ 58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0" name="Freeform 66">
                <a:extLst>
                  <a:ext uri="{FF2B5EF4-FFF2-40B4-BE49-F238E27FC236}">
                    <a16:creationId xmlns:a16="http://schemas.microsoft.com/office/drawing/2014/main" id="{1A8DB7FC-83D4-45A7-8BED-FF5304C39021}"/>
                  </a:ext>
                </a:extLst>
              </p:cNvPr>
              <p:cNvSpPr>
                <a:spLocks/>
              </p:cNvSpPr>
              <p:nvPr/>
            </p:nvSpPr>
            <p:spPr bwMode="gray">
              <a:xfrm>
                <a:off x="1040" y="878"/>
                <a:ext cx="635" cy="530"/>
              </a:xfrm>
              <a:custGeom>
                <a:avLst/>
                <a:gdLst>
                  <a:gd name="T0" fmla="*/ 6 w 634"/>
                  <a:gd name="T1" fmla="*/ 393 h 528"/>
                  <a:gd name="T2" fmla="*/ 4 w 634"/>
                  <a:gd name="T3" fmla="*/ 363 h 528"/>
                  <a:gd name="T4" fmla="*/ 10 w 634"/>
                  <a:gd name="T5" fmla="*/ 339 h 528"/>
                  <a:gd name="T6" fmla="*/ 12 w 634"/>
                  <a:gd name="T7" fmla="*/ 301 h 528"/>
                  <a:gd name="T8" fmla="*/ 22 w 634"/>
                  <a:gd name="T9" fmla="*/ 293 h 528"/>
                  <a:gd name="T10" fmla="*/ 30 w 634"/>
                  <a:gd name="T11" fmla="*/ 279 h 528"/>
                  <a:gd name="T12" fmla="*/ 34 w 634"/>
                  <a:gd name="T13" fmla="*/ 263 h 528"/>
                  <a:gd name="T14" fmla="*/ 62 w 634"/>
                  <a:gd name="T15" fmla="*/ 221 h 528"/>
                  <a:gd name="T16" fmla="*/ 98 w 634"/>
                  <a:gd name="T17" fmla="*/ 135 h 528"/>
                  <a:gd name="T18" fmla="*/ 122 w 634"/>
                  <a:gd name="T19" fmla="*/ 76 h 528"/>
                  <a:gd name="T20" fmla="*/ 142 w 634"/>
                  <a:gd name="T21" fmla="*/ 20 h 528"/>
                  <a:gd name="T22" fmla="*/ 144 w 634"/>
                  <a:gd name="T23" fmla="*/ 2 h 528"/>
                  <a:gd name="T24" fmla="*/ 158 w 634"/>
                  <a:gd name="T25" fmla="*/ 2 h 528"/>
                  <a:gd name="T26" fmla="*/ 176 w 634"/>
                  <a:gd name="T27" fmla="*/ 6 h 528"/>
                  <a:gd name="T28" fmla="*/ 182 w 634"/>
                  <a:gd name="T29" fmla="*/ 16 h 528"/>
                  <a:gd name="T30" fmla="*/ 208 w 634"/>
                  <a:gd name="T31" fmla="*/ 28 h 528"/>
                  <a:gd name="T32" fmla="*/ 210 w 634"/>
                  <a:gd name="T33" fmla="*/ 48 h 528"/>
                  <a:gd name="T34" fmla="*/ 212 w 634"/>
                  <a:gd name="T35" fmla="*/ 82 h 528"/>
                  <a:gd name="T36" fmla="*/ 256 w 634"/>
                  <a:gd name="T37" fmla="*/ 92 h 528"/>
                  <a:gd name="T38" fmla="*/ 286 w 634"/>
                  <a:gd name="T39" fmla="*/ 92 h 528"/>
                  <a:gd name="T40" fmla="*/ 319 w 634"/>
                  <a:gd name="T41" fmla="*/ 110 h 528"/>
                  <a:gd name="T42" fmla="*/ 361 w 634"/>
                  <a:gd name="T43" fmla="*/ 110 h 528"/>
                  <a:gd name="T44" fmla="*/ 381 w 634"/>
                  <a:gd name="T45" fmla="*/ 114 h 528"/>
                  <a:gd name="T46" fmla="*/ 399 w 634"/>
                  <a:gd name="T47" fmla="*/ 108 h 528"/>
                  <a:gd name="T48" fmla="*/ 419 w 634"/>
                  <a:gd name="T49" fmla="*/ 110 h 528"/>
                  <a:gd name="T50" fmla="*/ 433 w 634"/>
                  <a:gd name="T51" fmla="*/ 108 h 528"/>
                  <a:gd name="T52" fmla="*/ 447 w 634"/>
                  <a:gd name="T53" fmla="*/ 110 h 528"/>
                  <a:gd name="T54" fmla="*/ 461 w 634"/>
                  <a:gd name="T55" fmla="*/ 112 h 528"/>
                  <a:gd name="T56" fmla="*/ 611 w 634"/>
                  <a:gd name="T57" fmla="*/ 143 h 528"/>
                  <a:gd name="T58" fmla="*/ 619 w 634"/>
                  <a:gd name="T59" fmla="*/ 161 h 528"/>
                  <a:gd name="T60" fmla="*/ 633 w 634"/>
                  <a:gd name="T61" fmla="*/ 169 h 528"/>
                  <a:gd name="T62" fmla="*/ 601 w 634"/>
                  <a:gd name="T63" fmla="*/ 235 h 528"/>
                  <a:gd name="T64" fmla="*/ 593 w 634"/>
                  <a:gd name="T65" fmla="*/ 247 h 528"/>
                  <a:gd name="T66" fmla="*/ 575 w 634"/>
                  <a:gd name="T67" fmla="*/ 261 h 528"/>
                  <a:gd name="T68" fmla="*/ 555 w 634"/>
                  <a:gd name="T69" fmla="*/ 299 h 528"/>
                  <a:gd name="T70" fmla="*/ 569 w 634"/>
                  <a:gd name="T71" fmla="*/ 311 h 528"/>
                  <a:gd name="T72" fmla="*/ 571 w 634"/>
                  <a:gd name="T73" fmla="*/ 325 h 528"/>
                  <a:gd name="T74" fmla="*/ 567 w 634"/>
                  <a:gd name="T75" fmla="*/ 329 h 528"/>
                  <a:gd name="T76" fmla="*/ 557 w 634"/>
                  <a:gd name="T77" fmla="*/ 353 h 528"/>
                  <a:gd name="T78" fmla="*/ 304 w 634"/>
                  <a:gd name="T79" fmla="*/ 480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1" name="Freeform 67">
                <a:extLst>
                  <a:ext uri="{FF2B5EF4-FFF2-40B4-BE49-F238E27FC236}">
                    <a16:creationId xmlns:a16="http://schemas.microsoft.com/office/drawing/2014/main" id="{8AE94322-20AA-4432-950E-2F5840E1DDCB}"/>
                  </a:ext>
                </a:extLst>
              </p:cNvPr>
              <p:cNvSpPr>
                <a:spLocks/>
              </p:cNvSpPr>
              <p:nvPr/>
            </p:nvSpPr>
            <p:spPr bwMode="gray">
              <a:xfrm>
                <a:off x="3720" y="1551"/>
                <a:ext cx="242" cy="421"/>
              </a:xfrm>
              <a:custGeom>
                <a:avLst/>
                <a:gdLst>
                  <a:gd name="T0" fmla="*/ 8 w 240"/>
                  <a:gd name="T1" fmla="*/ 24 h 420"/>
                  <a:gd name="T2" fmla="*/ 28 w 240"/>
                  <a:gd name="T3" fmla="*/ 261 h 420"/>
                  <a:gd name="T4" fmla="*/ 24 w 240"/>
                  <a:gd name="T5" fmla="*/ 265 h 420"/>
                  <a:gd name="T6" fmla="*/ 26 w 240"/>
                  <a:gd name="T7" fmla="*/ 275 h 420"/>
                  <a:gd name="T8" fmla="*/ 24 w 240"/>
                  <a:gd name="T9" fmla="*/ 287 h 420"/>
                  <a:gd name="T10" fmla="*/ 32 w 240"/>
                  <a:gd name="T11" fmla="*/ 305 h 420"/>
                  <a:gd name="T12" fmla="*/ 36 w 240"/>
                  <a:gd name="T13" fmla="*/ 325 h 420"/>
                  <a:gd name="T14" fmla="*/ 24 w 240"/>
                  <a:gd name="T15" fmla="*/ 345 h 420"/>
                  <a:gd name="T16" fmla="*/ 24 w 240"/>
                  <a:gd name="T17" fmla="*/ 351 h 420"/>
                  <a:gd name="T18" fmla="*/ 16 w 240"/>
                  <a:gd name="T19" fmla="*/ 367 h 420"/>
                  <a:gd name="T20" fmla="*/ 6 w 240"/>
                  <a:gd name="T21" fmla="*/ 379 h 420"/>
                  <a:gd name="T22" fmla="*/ 6 w 240"/>
                  <a:gd name="T23" fmla="*/ 393 h 420"/>
                  <a:gd name="T24" fmla="*/ 0 w 240"/>
                  <a:gd name="T25" fmla="*/ 411 h 420"/>
                  <a:gd name="T26" fmla="*/ 0 w 240"/>
                  <a:gd name="T27" fmla="*/ 415 h 420"/>
                  <a:gd name="T28" fmla="*/ 2 w 240"/>
                  <a:gd name="T29" fmla="*/ 419 h 420"/>
                  <a:gd name="T30" fmla="*/ 2 w 240"/>
                  <a:gd name="T31" fmla="*/ 419 h 420"/>
                  <a:gd name="T32" fmla="*/ 8 w 240"/>
                  <a:gd name="T33" fmla="*/ 421 h 420"/>
                  <a:gd name="T34" fmla="*/ 14 w 240"/>
                  <a:gd name="T35" fmla="*/ 419 h 420"/>
                  <a:gd name="T36" fmla="*/ 12 w 240"/>
                  <a:gd name="T37" fmla="*/ 415 h 420"/>
                  <a:gd name="T38" fmla="*/ 16 w 240"/>
                  <a:gd name="T39" fmla="*/ 407 h 420"/>
                  <a:gd name="T40" fmla="*/ 30 w 240"/>
                  <a:gd name="T41" fmla="*/ 409 h 420"/>
                  <a:gd name="T42" fmla="*/ 48 w 240"/>
                  <a:gd name="T43" fmla="*/ 401 h 420"/>
                  <a:gd name="T44" fmla="*/ 73 w 240"/>
                  <a:gd name="T45" fmla="*/ 413 h 420"/>
                  <a:gd name="T46" fmla="*/ 75 w 240"/>
                  <a:gd name="T47" fmla="*/ 415 h 420"/>
                  <a:gd name="T48" fmla="*/ 79 w 240"/>
                  <a:gd name="T49" fmla="*/ 413 h 420"/>
                  <a:gd name="T50" fmla="*/ 85 w 240"/>
                  <a:gd name="T51" fmla="*/ 399 h 420"/>
                  <a:gd name="T52" fmla="*/ 97 w 240"/>
                  <a:gd name="T53" fmla="*/ 393 h 420"/>
                  <a:gd name="T54" fmla="*/ 103 w 240"/>
                  <a:gd name="T55" fmla="*/ 401 h 420"/>
                  <a:gd name="T56" fmla="*/ 111 w 240"/>
                  <a:gd name="T57" fmla="*/ 405 h 420"/>
                  <a:gd name="T58" fmla="*/ 117 w 240"/>
                  <a:gd name="T59" fmla="*/ 401 h 420"/>
                  <a:gd name="T60" fmla="*/ 123 w 240"/>
                  <a:gd name="T61" fmla="*/ 381 h 420"/>
                  <a:gd name="T62" fmla="*/ 129 w 240"/>
                  <a:gd name="T63" fmla="*/ 373 h 420"/>
                  <a:gd name="T64" fmla="*/ 133 w 240"/>
                  <a:gd name="T65" fmla="*/ 375 h 420"/>
                  <a:gd name="T66" fmla="*/ 143 w 240"/>
                  <a:gd name="T67" fmla="*/ 385 h 420"/>
                  <a:gd name="T68" fmla="*/ 163 w 240"/>
                  <a:gd name="T69" fmla="*/ 383 h 420"/>
                  <a:gd name="T70" fmla="*/ 167 w 240"/>
                  <a:gd name="T71" fmla="*/ 367 h 420"/>
                  <a:gd name="T72" fmla="*/ 200 w 240"/>
                  <a:gd name="T73" fmla="*/ 325 h 420"/>
                  <a:gd name="T74" fmla="*/ 200 w 240"/>
                  <a:gd name="T75" fmla="*/ 311 h 420"/>
                  <a:gd name="T76" fmla="*/ 206 w 240"/>
                  <a:gd name="T77" fmla="*/ 307 h 420"/>
                  <a:gd name="T78" fmla="*/ 218 w 240"/>
                  <a:gd name="T79" fmla="*/ 309 h 420"/>
                  <a:gd name="T80" fmla="*/ 228 w 240"/>
                  <a:gd name="T81" fmla="*/ 301 h 420"/>
                  <a:gd name="T82" fmla="*/ 238 w 240"/>
                  <a:gd name="T83" fmla="*/ 299 h 420"/>
                  <a:gd name="T84" fmla="*/ 242 w 240"/>
                  <a:gd name="T85" fmla="*/ 293 h 420"/>
                  <a:gd name="T86" fmla="*/ 236 w 240"/>
                  <a:gd name="T87" fmla="*/ 275 h 420"/>
                  <a:gd name="T88" fmla="*/ 236 w 240"/>
                  <a:gd name="T89" fmla="*/ 271 h 420"/>
                  <a:gd name="T90" fmla="*/ 238 w 240"/>
                  <a:gd name="T91" fmla="*/ 263 h 420"/>
                  <a:gd name="T92" fmla="*/ 210 w 240"/>
                  <a:gd name="T93" fmla="*/ 4 h 420"/>
                  <a:gd name="T94" fmla="*/ 210 w 240"/>
                  <a:gd name="T95" fmla="*/ 0 h 420"/>
                  <a:gd name="T96" fmla="*/ 54 w 240"/>
                  <a:gd name="T97" fmla="*/ 18 h 420"/>
                  <a:gd name="T98" fmla="*/ 50 w 240"/>
                  <a:gd name="T99" fmla="*/ 22 h 420"/>
                  <a:gd name="T100" fmla="*/ 40 w 240"/>
                  <a:gd name="T101" fmla="*/ 26 h 420"/>
                  <a:gd name="T102" fmla="*/ 32 w 240"/>
                  <a:gd name="T103" fmla="*/ 30 h 420"/>
                  <a:gd name="T104" fmla="*/ 18 w 240"/>
                  <a:gd name="T105" fmla="*/ 32 h 420"/>
                  <a:gd name="T106" fmla="*/ 8 w 240"/>
                  <a:gd name="T107" fmla="*/ 24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62" name="Group 277">
                <a:extLst>
                  <a:ext uri="{FF2B5EF4-FFF2-40B4-BE49-F238E27FC236}">
                    <a16:creationId xmlns:a16="http://schemas.microsoft.com/office/drawing/2014/main" id="{62C3AC67-C0B0-4B20-A574-7E2AED176EDB}"/>
                  </a:ext>
                </a:extLst>
              </p:cNvPr>
              <p:cNvGrpSpPr>
                <a:grpSpLocks/>
              </p:cNvGrpSpPr>
              <p:nvPr/>
            </p:nvGrpSpPr>
            <p:grpSpPr bwMode="gray">
              <a:xfrm>
                <a:off x="4084" y="1708"/>
                <a:ext cx="621" cy="343"/>
                <a:chOff x="4084" y="1708"/>
                <a:chExt cx="621" cy="343"/>
              </a:xfrm>
              <a:grpFill/>
            </p:grpSpPr>
            <p:sp>
              <p:nvSpPr>
                <p:cNvPr id="63" name="Freeform 24">
                  <a:extLst>
                    <a:ext uri="{FF2B5EF4-FFF2-40B4-BE49-F238E27FC236}">
                      <a16:creationId xmlns:a16="http://schemas.microsoft.com/office/drawing/2014/main" id="{D6962B8D-D8DA-46E7-B276-37D0ACF0A01E}"/>
                    </a:ext>
                  </a:extLst>
                </p:cNvPr>
                <p:cNvSpPr>
                  <a:spLocks/>
                </p:cNvSpPr>
                <p:nvPr/>
              </p:nvSpPr>
              <p:spPr bwMode="gray">
                <a:xfrm>
                  <a:off x="4084" y="1708"/>
                  <a:ext cx="604" cy="343"/>
                </a:xfrm>
                <a:custGeom>
                  <a:avLst/>
                  <a:gdLst>
                    <a:gd name="T0" fmla="*/ 187 w 600"/>
                    <a:gd name="T1" fmla="*/ 321 h 344"/>
                    <a:gd name="T2" fmla="*/ 153 w 600"/>
                    <a:gd name="T3" fmla="*/ 325 h 344"/>
                    <a:gd name="T4" fmla="*/ 133 w 600"/>
                    <a:gd name="T5" fmla="*/ 327 h 344"/>
                    <a:gd name="T6" fmla="*/ 34 w 600"/>
                    <a:gd name="T7" fmla="*/ 325 h 344"/>
                    <a:gd name="T8" fmla="*/ 54 w 600"/>
                    <a:gd name="T9" fmla="*/ 299 h 344"/>
                    <a:gd name="T10" fmla="*/ 64 w 600"/>
                    <a:gd name="T11" fmla="*/ 283 h 344"/>
                    <a:gd name="T12" fmla="*/ 117 w 600"/>
                    <a:gd name="T13" fmla="*/ 233 h 344"/>
                    <a:gd name="T14" fmla="*/ 127 w 600"/>
                    <a:gd name="T15" fmla="*/ 255 h 344"/>
                    <a:gd name="T16" fmla="*/ 163 w 600"/>
                    <a:gd name="T17" fmla="*/ 255 h 344"/>
                    <a:gd name="T18" fmla="*/ 177 w 600"/>
                    <a:gd name="T19" fmla="*/ 251 h 344"/>
                    <a:gd name="T20" fmla="*/ 205 w 600"/>
                    <a:gd name="T21" fmla="*/ 243 h 344"/>
                    <a:gd name="T22" fmla="*/ 215 w 600"/>
                    <a:gd name="T23" fmla="*/ 235 h 344"/>
                    <a:gd name="T24" fmla="*/ 250 w 600"/>
                    <a:gd name="T25" fmla="*/ 207 h 344"/>
                    <a:gd name="T26" fmla="*/ 262 w 600"/>
                    <a:gd name="T27" fmla="*/ 166 h 344"/>
                    <a:gd name="T28" fmla="*/ 292 w 600"/>
                    <a:gd name="T29" fmla="*/ 106 h 344"/>
                    <a:gd name="T30" fmla="*/ 308 w 600"/>
                    <a:gd name="T31" fmla="*/ 112 h 344"/>
                    <a:gd name="T32" fmla="*/ 326 w 600"/>
                    <a:gd name="T33" fmla="*/ 68 h 344"/>
                    <a:gd name="T34" fmla="*/ 348 w 600"/>
                    <a:gd name="T35" fmla="*/ 54 h 344"/>
                    <a:gd name="T36" fmla="*/ 362 w 600"/>
                    <a:gd name="T37" fmla="*/ 32 h 344"/>
                    <a:gd name="T38" fmla="*/ 360 w 600"/>
                    <a:gd name="T39" fmla="*/ 6 h 344"/>
                    <a:gd name="T40" fmla="*/ 403 w 600"/>
                    <a:gd name="T41" fmla="*/ 22 h 344"/>
                    <a:gd name="T42" fmla="*/ 413 w 600"/>
                    <a:gd name="T43" fmla="*/ 4 h 344"/>
                    <a:gd name="T44" fmla="*/ 433 w 600"/>
                    <a:gd name="T45" fmla="*/ 8 h 344"/>
                    <a:gd name="T46" fmla="*/ 453 w 600"/>
                    <a:gd name="T47" fmla="*/ 26 h 344"/>
                    <a:gd name="T48" fmla="*/ 475 w 600"/>
                    <a:gd name="T49" fmla="*/ 44 h 344"/>
                    <a:gd name="T50" fmla="*/ 459 w 600"/>
                    <a:gd name="T51" fmla="*/ 82 h 344"/>
                    <a:gd name="T52" fmla="*/ 481 w 600"/>
                    <a:gd name="T53" fmla="*/ 86 h 344"/>
                    <a:gd name="T54" fmla="*/ 499 w 600"/>
                    <a:gd name="T55" fmla="*/ 100 h 344"/>
                    <a:gd name="T56" fmla="*/ 513 w 600"/>
                    <a:gd name="T57" fmla="*/ 104 h 344"/>
                    <a:gd name="T58" fmla="*/ 548 w 600"/>
                    <a:gd name="T59" fmla="*/ 116 h 344"/>
                    <a:gd name="T60" fmla="*/ 548 w 600"/>
                    <a:gd name="T61" fmla="*/ 132 h 344"/>
                    <a:gd name="T62" fmla="*/ 544 w 600"/>
                    <a:gd name="T63" fmla="*/ 150 h 344"/>
                    <a:gd name="T64" fmla="*/ 562 w 600"/>
                    <a:gd name="T65" fmla="*/ 166 h 344"/>
                    <a:gd name="T66" fmla="*/ 550 w 600"/>
                    <a:gd name="T67" fmla="*/ 172 h 344"/>
                    <a:gd name="T68" fmla="*/ 554 w 600"/>
                    <a:gd name="T69" fmla="*/ 179 h 344"/>
                    <a:gd name="T70" fmla="*/ 544 w 600"/>
                    <a:gd name="T71" fmla="*/ 185 h 344"/>
                    <a:gd name="T72" fmla="*/ 556 w 600"/>
                    <a:gd name="T73" fmla="*/ 193 h 344"/>
                    <a:gd name="T74" fmla="*/ 558 w 600"/>
                    <a:gd name="T75" fmla="*/ 209 h 344"/>
                    <a:gd name="T76" fmla="*/ 542 w 600"/>
                    <a:gd name="T77" fmla="*/ 209 h 344"/>
                    <a:gd name="T78" fmla="*/ 566 w 600"/>
                    <a:gd name="T79" fmla="*/ 217 h 344"/>
                    <a:gd name="T80" fmla="*/ 594 w 600"/>
                    <a:gd name="T81" fmla="*/ 209 h 344"/>
                    <a:gd name="T82" fmla="*/ 598 w 600"/>
                    <a:gd name="T83" fmla="*/ 245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4" name="Freeform 276">
                  <a:extLst>
                    <a:ext uri="{FF2B5EF4-FFF2-40B4-BE49-F238E27FC236}">
                      <a16:creationId xmlns:a16="http://schemas.microsoft.com/office/drawing/2014/main" id="{AF7E60D8-0BAD-4282-B427-E1425EB1F5F8}"/>
                    </a:ext>
                  </a:extLst>
                </p:cNvPr>
                <p:cNvSpPr>
                  <a:spLocks/>
                </p:cNvSpPr>
                <p:nvPr/>
              </p:nvSpPr>
              <p:spPr bwMode="gray">
                <a:xfrm>
                  <a:off x="4665" y="1801"/>
                  <a:ext cx="40" cy="95"/>
                </a:xfrm>
                <a:custGeom>
                  <a:avLst/>
                  <a:gdLst>
                    <a:gd name="T0" fmla="*/ 11 w 19"/>
                    <a:gd name="T1" fmla="*/ 17 h 44"/>
                    <a:gd name="T2" fmla="*/ 11 w 19"/>
                    <a:gd name="T3" fmla="*/ 15 h 44"/>
                    <a:gd name="T4" fmla="*/ 8 w 19"/>
                    <a:gd name="T5" fmla="*/ 24 h 44"/>
                    <a:gd name="T6" fmla="*/ 6 w 19"/>
                    <a:gd name="T7" fmla="*/ 26 h 44"/>
                    <a:gd name="T8" fmla="*/ 13 w 19"/>
                    <a:gd name="T9" fmla="*/ 26 h 44"/>
                    <a:gd name="T10" fmla="*/ 11 w 19"/>
                    <a:gd name="T11" fmla="*/ 37 h 44"/>
                    <a:gd name="T12" fmla="*/ 6 w 19"/>
                    <a:gd name="T13" fmla="*/ 50 h 44"/>
                    <a:gd name="T14" fmla="*/ 4 w 19"/>
                    <a:gd name="T15" fmla="*/ 58 h 44"/>
                    <a:gd name="T16" fmla="*/ 2 w 19"/>
                    <a:gd name="T17" fmla="*/ 76 h 44"/>
                    <a:gd name="T18" fmla="*/ 6 w 19"/>
                    <a:gd name="T19" fmla="*/ 86 h 44"/>
                    <a:gd name="T20" fmla="*/ 11 w 19"/>
                    <a:gd name="T21" fmla="*/ 91 h 44"/>
                    <a:gd name="T22" fmla="*/ 13 w 19"/>
                    <a:gd name="T23" fmla="*/ 82 h 44"/>
                    <a:gd name="T24" fmla="*/ 15 w 19"/>
                    <a:gd name="T25" fmla="*/ 71 h 44"/>
                    <a:gd name="T26" fmla="*/ 21 w 19"/>
                    <a:gd name="T27" fmla="*/ 63 h 44"/>
                    <a:gd name="T28" fmla="*/ 23 w 19"/>
                    <a:gd name="T29" fmla="*/ 56 h 44"/>
                    <a:gd name="T30" fmla="*/ 27 w 19"/>
                    <a:gd name="T31" fmla="*/ 50 h 44"/>
                    <a:gd name="T32" fmla="*/ 34 w 19"/>
                    <a:gd name="T33" fmla="*/ 30 h 44"/>
                    <a:gd name="T34" fmla="*/ 34 w 19"/>
                    <a:gd name="T35" fmla="*/ 19 h 44"/>
                    <a:gd name="T36" fmla="*/ 38 w 19"/>
                    <a:gd name="T37" fmla="*/ 4 h 44"/>
                    <a:gd name="T38" fmla="*/ 40 w 19"/>
                    <a:gd name="T39" fmla="*/ 0 h 44"/>
                    <a:gd name="T40" fmla="*/ 17 w 19"/>
                    <a:gd name="T41" fmla="*/ 9 h 44"/>
                    <a:gd name="T42" fmla="*/ 11 w 19"/>
                    <a:gd name="T43" fmla="*/ 17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44">
                      <a:moveTo>
                        <a:pt x="5" y="8"/>
                      </a:moveTo>
                      <a:cubicBezTo>
                        <a:pt x="5" y="7"/>
                        <a:pt x="5" y="7"/>
                        <a:pt x="5" y="7"/>
                      </a:cubicBezTo>
                      <a:cubicBezTo>
                        <a:pt x="5" y="8"/>
                        <a:pt x="5" y="10"/>
                        <a:pt x="4" y="11"/>
                      </a:cubicBezTo>
                      <a:cubicBezTo>
                        <a:pt x="3" y="11"/>
                        <a:pt x="3" y="12"/>
                        <a:pt x="3" y="12"/>
                      </a:cubicBezTo>
                      <a:cubicBezTo>
                        <a:pt x="4" y="13"/>
                        <a:pt x="6" y="12"/>
                        <a:pt x="6" y="12"/>
                      </a:cubicBezTo>
                      <a:cubicBezTo>
                        <a:pt x="7" y="13"/>
                        <a:pt x="5" y="15"/>
                        <a:pt x="5" y="17"/>
                      </a:cubicBezTo>
                      <a:cubicBezTo>
                        <a:pt x="5" y="18"/>
                        <a:pt x="4" y="21"/>
                        <a:pt x="3" y="23"/>
                      </a:cubicBezTo>
                      <a:cubicBezTo>
                        <a:pt x="2" y="25"/>
                        <a:pt x="2" y="27"/>
                        <a:pt x="2" y="27"/>
                      </a:cubicBezTo>
                      <a:cubicBezTo>
                        <a:pt x="2" y="27"/>
                        <a:pt x="0" y="33"/>
                        <a:pt x="1" y="35"/>
                      </a:cubicBezTo>
                      <a:cubicBezTo>
                        <a:pt x="2" y="38"/>
                        <a:pt x="3" y="40"/>
                        <a:pt x="3" y="40"/>
                      </a:cubicBezTo>
                      <a:cubicBezTo>
                        <a:pt x="3" y="40"/>
                        <a:pt x="4" y="44"/>
                        <a:pt x="5" y="42"/>
                      </a:cubicBezTo>
                      <a:cubicBezTo>
                        <a:pt x="6" y="41"/>
                        <a:pt x="5" y="39"/>
                        <a:pt x="6" y="38"/>
                      </a:cubicBezTo>
                      <a:cubicBezTo>
                        <a:pt x="6" y="38"/>
                        <a:pt x="7" y="35"/>
                        <a:pt x="7" y="33"/>
                      </a:cubicBezTo>
                      <a:cubicBezTo>
                        <a:pt x="7" y="32"/>
                        <a:pt x="8" y="30"/>
                        <a:pt x="10" y="29"/>
                      </a:cubicBezTo>
                      <a:cubicBezTo>
                        <a:pt x="11" y="27"/>
                        <a:pt x="10" y="27"/>
                        <a:pt x="11" y="26"/>
                      </a:cubicBezTo>
                      <a:cubicBezTo>
                        <a:pt x="13" y="24"/>
                        <a:pt x="13" y="25"/>
                        <a:pt x="13" y="23"/>
                      </a:cubicBezTo>
                      <a:cubicBezTo>
                        <a:pt x="13" y="18"/>
                        <a:pt x="16" y="17"/>
                        <a:pt x="16" y="14"/>
                      </a:cubicBezTo>
                      <a:cubicBezTo>
                        <a:pt x="16" y="11"/>
                        <a:pt x="16" y="11"/>
                        <a:pt x="16" y="9"/>
                      </a:cubicBezTo>
                      <a:cubicBezTo>
                        <a:pt x="16" y="6"/>
                        <a:pt x="17" y="3"/>
                        <a:pt x="18" y="2"/>
                      </a:cubicBezTo>
                      <a:cubicBezTo>
                        <a:pt x="19" y="2"/>
                        <a:pt x="19" y="1"/>
                        <a:pt x="19" y="0"/>
                      </a:cubicBezTo>
                      <a:cubicBezTo>
                        <a:pt x="8" y="4"/>
                        <a:pt x="8" y="4"/>
                        <a:pt x="8" y="4"/>
                      </a:cubicBezTo>
                      <a:lnTo>
                        <a:pt x="5" y="8"/>
                      </a:lnTo>
                      <a:close/>
                    </a:path>
                  </a:pathLst>
                </a:custGeom>
                <a:grpFill/>
                <a:ln w="3175" cap="flat" cmpd="sng">
                  <a:solidFill>
                    <a:schemeClr val="accent1">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grpSp>
      <p:grpSp>
        <p:nvGrpSpPr>
          <p:cNvPr id="86" name="Group 85">
            <a:extLst>
              <a:ext uri="{FF2B5EF4-FFF2-40B4-BE49-F238E27FC236}">
                <a16:creationId xmlns:a16="http://schemas.microsoft.com/office/drawing/2014/main" id="{B27A5A03-2E90-4388-94E9-7C8331498E23}"/>
              </a:ext>
            </a:extLst>
          </p:cNvPr>
          <p:cNvGrpSpPr/>
          <p:nvPr/>
        </p:nvGrpSpPr>
        <p:grpSpPr bwMode="gray">
          <a:xfrm>
            <a:off x="9441711" y="1907668"/>
            <a:ext cx="1842387" cy="1468871"/>
            <a:chOff x="9441711" y="2166082"/>
            <a:chExt cx="1842387" cy="1468871"/>
          </a:xfrm>
        </p:grpSpPr>
        <p:sp>
          <p:nvSpPr>
            <p:cNvPr id="87" name="Freeform: Shape 86">
              <a:extLst>
                <a:ext uri="{FF2B5EF4-FFF2-40B4-BE49-F238E27FC236}">
                  <a16:creationId xmlns:a16="http://schemas.microsoft.com/office/drawing/2014/main" id="{374B9874-2141-4DD4-94EF-A59C72C2AF07}"/>
                </a:ext>
              </a:extLst>
            </p:cNvPr>
            <p:cNvSpPr/>
            <p:nvPr/>
          </p:nvSpPr>
          <p:spPr bwMode="gray">
            <a:xfrm>
              <a:off x="9441711" y="2166082"/>
              <a:ext cx="740022" cy="1468871"/>
            </a:xfrm>
            <a:custGeom>
              <a:avLst/>
              <a:gdLst>
                <a:gd name="connsiteX0" fmla="*/ 0 w 754911"/>
                <a:gd name="connsiteY0" fmla="*/ 1137684 h 1456660"/>
                <a:gd name="connsiteX1" fmla="*/ 754911 w 754911"/>
                <a:gd name="connsiteY1" fmla="*/ 0 h 1456660"/>
                <a:gd name="connsiteX2" fmla="*/ 754911 w 754911"/>
                <a:gd name="connsiteY2" fmla="*/ 1456660 h 1456660"/>
                <a:gd name="connsiteX3" fmla="*/ 10632 w 754911"/>
                <a:gd name="connsiteY3" fmla="*/ 1424763 h 1456660"/>
                <a:gd name="connsiteX4" fmla="*/ 95693 w 754911"/>
                <a:gd name="connsiteY4" fmla="*/ 1360967 h 1456660"/>
                <a:gd name="connsiteX5" fmla="*/ 116958 w 754911"/>
                <a:gd name="connsiteY5" fmla="*/ 1275907 h 1456660"/>
                <a:gd name="connsiteX6" fmla="*/ 95693 w 754911"/>
                <a:gd name="connsiteY6" fmla="*/ 1212111 h 1456660"/>
                <a:gd name="connsiteX7" fmla="*/ 0 w 754911"/>
                <a:gd name="connsiteY7" fmla="*/ 1137684 h 1456660"/>
                <a:gd name="connsiteX0" fmla="*/ 0 w 754911"/>
                <a:gd name="connsiteY0" fmla="*/ 1134732 h 1453708"/>
                <a:gd name="connsiteX1" fmla="*/ 743102 w 754911"/>
                <a:gd name="connsiteY1" fmla="*/ 0 h 1453708"/>
                <a:gd name="connsiteX2" fmla="*/ 754911 w 754911"/>
                <a:gd name="connsiteY2" fmla="*/ 1453708 h 1453708"/>
                <a:gd name="connsiteX3" fmla="*/ 10632 w 754911"/>
                <a:gd name="connsiteY3" fmla="*/ 1421811 h 1453708"/>
                <a:gd name="connsiteX4" fmla="*/ 95693 w 754911"/>
                <a:gd name="connsiteY4" fmla="*/ 1358015 h 1453708"/>
                <a:gd name="connsiteX5" fmla="*/ 116958 w 754911"/>
                <a:gd name="connsiteY5" fmla="*/ 1272955 h 1453708"/>
                <a:gd name="connsiteX6" fmla="*/ 95693 w 754911"/>
                <a:gd name="connsiteY6" fmla="*/ 1209159 h 1453708"/>
                <a:gd name="connsiteX7" fmla="*/ 0 w 754911"/>
                <a:gd name="connsiteY7" fmla="*/ 1134732 h 1453708"/>
                <a:gd name="connsiteX0" fmla="*/ 0 w 743817"/>
                <a:gd name="connsiteY0" fmla="*/ 1134732 h 1459613"/>
                <a:gd name="connsiteX1" fmla="*/ 743102 w 743817"/>
                <a:gd name="connsiteY1" fmla="*/ 0 h 1459613"/>
                <a:gd name="connsiteX2" fmla="*/ 737197 w 743817"/>
                <a:gd name="connsiteY2" fmla="*/ 1459613 h 1459613"/>
                <a:gd name="connsiteX3" fmla="*/ 10632 w 743817"/>
                <a:gd name="connsiteY3" fmla="*/ 1421811 h 1459613"/>
                <a:gd name="connsiteX4" fmla="*/ 95693 w 743817"/>
                <a:gd name="connsiteY4" fmla="*/ 1358015 h 1459613"/>
                <a:gd name="connsiteX5" fmla="*/ 116958 w 743817"/>
                <a:gd name="connsiteY5" fmla="*/ 1272955 h 1459613"/>
                <a:gd name="connsiteX6" fmla="*/ 95693 w 743817"/>
                <a:gd name="connsiteY6" fmla="*/ 1209159 h 1459613"/>
                <a:gd name="connsiteX7" fmla="*/ 0 w 743817"/>
                <a:gd name="connsiteY7" fmla="*/ 1134732 h 1459613"/>
                <a:gd name="connsiteX0" fmla="*/ 0 w 738333"/>
                <a:gd name="connsiteY0" fmla="*/ 1140637 h 1465518"/>
                <a:gd name="connsiteX1" fmla="*/ 737197 w 738333"/>
                <a:gd name="connsiteY1" fmla="*/ 0 h 1465518"/>
                <a:gd name="connsiteX2" fmla="*/ 737197 w 738333"/>
                <a:gd name="connsiteY2" fmla="*/ 1465518 h 1465518"/>
                <a:gd name="connsiteX3" fmla="*/ 10632 w 738333"/>
                <a:gd name="connsiteY3" fmla="*/ 1427716 h 1465518"/>
                <a:gd name="connsiteX4" fmla="*/ 95693 w 738333"/>
                <a:gd name="connsiteY4" fmla="*/ 1363920 h 1465518"/>
                <a:gd name="connsiteX5" fmla="*/ 116958 w 738333"/>
                <a:gd name="connsiteY5" fmla="*/ 1278860 h 1465518"/>
                <a:gd name="connsiteX6" fmla="*/ 95693 w 738333"/>
                <a:gd name="connsiteY6" fmla="*/ 1215064 h 1465518"/>
                <a:gd name="connsiteX7" fmla="*/ 0 w 738333"/>
                <a:gd name="connsiteY7" fmla="*/ 1140637 h 146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333" h="1465518">
                  <a:moveTo>
                    <a:pt x="0" y="1140637"/>
                  </a:moveTo>
                  <a:lnTo>
                    <a:pt x="737197" y="0"/>
                  </a:lnTo>
                  <a:cubicBezTo>
                    <a:pt x="741133" y="484569"/>
                    <a:pt x="733261" y="980949"/>
                    <a:pt x="737197" y="1465518"/>
                  </a:cubicBezTo>
                  <a:lnTo>
                    <a:pt x="10632" y="1427716"/>
                  </a:lnTo>
                  <a:lnTo>
                    <a:pt x="95693" y="1363920"/>
                  </a:lnTo>
                  <a:lnTo>
                    <a:pt x="116958" y="1278860"/>
                  </a:lnTo>
                  <a:lnTo>
                    <a:pt x="95693" y="1215064"/>
                  </a:lnTo>
                  <a:lnTo>
                    <a:pt x="0" y="1140637"/>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88" name="Picture 87">
              <a:extLst>
                <a:ext uri="{FF2B5EF4-FFF2-40B4-BE49-F238E27FC236}">
                  <a16:creationId xmlns:a16="http://schemas.microsoft.com/office/drawing/2014/main" id="{7DE2691A-A181-4690-8163-345A8BF29595}"/>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bwMode="gray">
            <a:xfrm>
              <a:off x="10189866" y="2169550"/>
              <a:ext cx="1094232" cy="1458976"/>
            </a:xfrm>
            <a:prstGeom prst="rect">
              <a:avLst/>
            </a:prstGeom>
            <a:ln>
              <a:solidFill>
                <a:schemeClr val="bg1">
                  <a:lumMod val="75000"/>
                </a:schemeClr>
              </a:solidFill>
            </a:ln>
          </p:spPr>
        </p:pic>
      </p:grpSp>
      <p:sp>
        <p:nvSpPr>
          <p:cNvPr id="89" name="Oval 88">
            <a:extLst>
              <a:ext uri="{FF2B5EF4-FFF2-40B4-BE49-F238E27FC236}">
                <a16:creationId xmlns:a16="http://schemas.microsoft.com/office/drawing/2014/main" id="{D45D8A40-6C75-427F-9102-0A1444BBF018}"/>
              </a:ext>
            </a:extLst>
          </p:cNvPr>
          <p:cNvSpPr/>
          <p:nvPr/>
        </p:nvSpPr>
        <p:spPr bwMode="gray">
          <a:xfrm>
            <a:off x="9285613" y="3056731"/>
            <a:ext cx="272036" cy="272036"/>
          </a:xfrm>
          <a:prstGeom prst="ellipse">
            <a:avLst/>
          </a:prstGeom>
          <a:solidFill>
            <a:schemeClr val="accent5">
              <a:alpha val="5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90" name="Group 89">
            <a:extLst>
              <a:ext uri="{FF2B5EF4-FFF2-40B4-BE49-F238E27FC236}">
                <a16:creationId xmlns:a16="http://schemas.microsoft.com/office/drawing/2014/main" id="{E690CA18-B861-4CED-BE78-0A9E2CB13A2E}"/>
              </a:ext>
            </a:extLst>
          </p:cNvPr>
          <p:cNvGrpSpPr/>
          <p:nvPr/>
        </p:nvGrpSpPr>
        <p:grpSpPr bwMode="gray">
          <a:xfrm>
            <a:off x="9144000" y="3528140"/>
            <a:ext cx="2140098" cy="1125415"/>
            <a:chOff x="9144000" y="3786554"/>
            <a:chExt cx="2140098" cy="1125415"/>
          </a:xfrm>
        </p:grpSpPr>
        <p:sp>
          <p:nvSpPr>
            <p:cNvPr id="91" name="Freeform: Shape 90">
              <a:extLst>
                <a:ext uri="{FF2B5EF4-FFF2-40B4-BE49-F238E27FC236}">
                  <a16:creationId xmlns:a16="http://schemas.microsoft.com/office/drawing/2014/main" id="{BE514614-71E5-4CC9-A8B9-205D28CB96AF}"/>
                </a:ext>
              </a:extLst>
            </p:cNvPr>
            <p:cNvSpPr/>
            <p:nvPr/>
          </p:nvSpPr>
          <p:spPr bwMode="gray">
            <a:xfrm>
              <a:off x="9144000" y="3786554"/>
              <a:ext cx="597536" cy="1125415"/>
            </a:xfrm>
            <a:custGeom>
              <a:avLst/>
              <a:gdLst>
                <a:gd name="connsiteX0" fmla="*/ 23446 w 633046"/>
                <a:gd name="connsiteY0" fmla="*/ 0 h 1125415"/>
                <a:gd name="connsiteX1" fmla="*/ 633046 w 633046"/>
                <a:gd name="connsiteY1" fmla="*/ 93784 h 1125415"/>
                <a:gd name="connsiteX2" fmla="*/ 633046 w 633046"/>
                <a:gd name="connsiteY2" fmla="*/ 1125415 h 1125415"/>
                <a:gd name="connsiteX3" fmla="*/ 0 w 633046"/>
                <a:gd name="connsiteY3" fmla="*/ 281354 h 1125415"/>
                <a:gd name="connsiteX4" fmla="*/ 140677 w 633046"/>
                <a:gd name="connsiteY4" fmla="*/ 222738 h 1125415"/>
                <a:gd name="connsiteX5" fmla="*/ 164123 w 633046"/>
                <a:gd name="connsiteY5" fmla="*/ 128954 h 1125415"/>
                <a:gd name="connsiteX6" fmla="*/ 70338 w 633046"/>
                <a:gd name="connsiteY6" fmla="*/ 23446 h 1125415"/>
                <a:gd name="connsiteX7" fmla="*/ 23446 w 633046"/>
                <a:gd name="connsiteY7" fmla="*/ 0 h 1125415"/>
                <a:gd name="connsiteX0" fmla="*/ 23446 w 633046"/>
                <a:gd name="connsiteY0" fmla="*/ 0 h 1125415"/>
                <a:gd name="connsiteX1" fmla="*/ 597536 w 633046"/>
                <a:gd name="connsiteY1" fmla="*/ 81947 h 1125415"/>
                <a:gd name="connsiteX2" fmla="*/ 633046 w 633046"/>
                <a:gd name="connsiteY2" fmla="*/ 1125415 h 1125415"/>
                <a:gd name="connsiteX3" fmla="*/ 0 w 633046"/>
                <a:gd name="connsiteY3" fmla="*/ 281354 h 1125415"/>
                <a:gd name="connsiteX4" fmla="*/ 140677 w 633046"/>
                <a:gd name="connsiteY4" fmla="*/ 222738 h 1125415"/>
                <a:gd name="connsiteX5" fmla="*/ 164123 w 633046"/>
                <a:gd name="connsiteY5" fmla="*/ 128954 h 1125415"/>
                <a:gd name="connsiteX6" fmla="*/ 70338 w 633046"/>
                <a:gd name="connsiteY6" fmla="*/ 23446 h 1125415"/>
                <a:gd name="connsiteX7" fmla="*/ 23446 w 633046"/>
                <a:gd name="connsiteY7" fmla="*/ 0 h 1125415"/>
                <a:gd name="connsiteX0" fmla="*/ 23446 w 597536"/>
                <a:gd name="connsiteY0" fmla="*/ 0 h 1125415"/>
                <a:gd name="connsiteX1" fmla="*/ 597536 w 597536"/>
                <a:gd name="connsiteY1" fmla="*/ 81947 h 1125415"/>
                <a:gd name="connsiteX2" fmla="*/ 594576 w 597536"/>
                <a:gd name="connsiteY2" fmla="*/ 1125415 h 1125415"/>
                <a:gd name="connsiteX3" fmla="*/ 0 w 597536"/>
                <a:gd name="connsiteY3" fmla="*/ 281354 h 1125415"/>
                <a:gd name="connsiteX4" fmla="*/ 140677 w 597536"/>
                <a:gd name="connsiteY4" fmla="*/ 222738 h 1125415"/>
                <a:gd name="connsiteX5" fmla="*/ 164123 w 597536"/>
                <a:gd name="connsiteY5" fmla="*/ 128954 h 1125415"/>
                <a:gd name="connsiteX6" fmla="*/ 70338 w 597536"/>
                <a:gd name="connsiteY6" fmla="*/ 23446 h 1125415"/>
                <a:gd name="connsiteX7" fmla="*/ 23446 w 597536"/>
                <a:gd name="connsiteY7" fmla="*/ 0 h 112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536" h="1125415">
                  <a:moveTo>
                    <a:pt x="23446" y="0"/>
                  </a:moveTo>
                  <a:lnTo>
                    <a:pt x="597536" y="81947"/>
                  </a:lnTo>
                  <a:cubicBezTo>
                    <a:pt x="596549" y="429770"/>
                    <a:pt x="595563" y="777592"/>
                    <a:pt x="594576" y="1125415"/>
                  </a:cubicBezTo>
                  <a:lnTo>
                    <a:pt x="0" y="281354"/>
                  </a:lnTo>
                  <a:lnTo>
                    <a:pt x="140677" y="222738"/>
                  </a:lnTo>
                  <a:lnTo>
                    <a:pt x="164123" y="128954"/>
                  </a:lnTo>
                  <a:lnTo>
                    <a:pt x="70338" y="23446"/>
                  </a:lnTo>
                  <a:lnTo>
                    <a:pt x="23446" y="0"/>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92" name="Picture 91">
              <a:extLst>
                <a:ext uri="{FF2B5EF4-FFF2-40B4-BE49-F238E27FC236}">
                  <a16:creationId xmlns:a16="http://schemas.microsoft.com/office/drawing/2014/main" id="{1CE0EDB8-A441-4583-B96B-6A90BA6E5160}"/>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bwMode="gray">
            <a:xfrm>
              <a:off x="9747906" y="3868232"/>
              <a:ext cx="1536192" cy="1039188"/>
            </a:xfrm>
            <a:prstGeom prst="rect">
              <a:avLst/>
            </a:prstGeom>
            <a:ln>
              <a:solidFill>
                <a:schemeClr val="bg1">
                  <a:lumMod val="75000"/>
                </a:schemeClr>
              </a:solidFill>
            </a:ln>
          </p:spPr>
        </p:pic>
      </p:grpSp>
      <p:sp>
        <p:nvSpPr>
          <p:cNvPr id="93" name="Oval 92">
            <a:extLst>
              <a:ext uri="{FF2B5EF4-FFF2-40B4-BE49-F238E27FC236}">
                <a16:creationId xmlns:a16="http://schemas.microsoft.com/office/drawing/2014/main" id="{2F28F5AC-69B8-4ADB-A63B-7F6B0A56CA8A}"/>
              </a:ext>
            </a:extLst>
          </p:cNvPr>
          <p:cNvSpPr/>
          <p:nvPr/>
        </p:nvSpPr>
        <p:spPr bwMode="gray">
          <a:xfrm>
            <a:off x="9020253" y="3538082"/>
            <a:ext cx="272036" cy="272036"/>
          </a:xfrm>
          <a:prstGeom prst="ellipse">
            <a:avLst/>
          </a:prstGeom>
          <a:solidFill>
            <a:schemeClr val="accent5">
              <a:alpha val="5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4" name="Oval 93">
            <a:extLst>
              <a:ext uri="{FF2B5EF4-FFF2-40B4-BE49-F238E27FC236}">
                <a16:creationId xmlns:a16="http://schemas.microsoft.com/office/drawing/2014/main" id="{6B3CC4F0-FFC7-48C4-857C-E823627B0980}"/>
              </a:ext>
            </a:extLst>
          </p:cNvPr>
          <p:cNvSpPr/>
          <p:nvPr/>
        </p:nvSpPr>
        <p:spPr bwMode="gray">
          <a:xfrm>
            <a:off x="8700653" y="3267016"/>
            <a:ext cx="272036" cy="272036"/>
          </a:xfrm>
          <a:prstGeom prst="ellipse">
            <a:avLst/>
          </a:prstGeom>
          <a:solidFill>
            <a:schemeClr val="accent5">
              <a:alpha val="5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3044622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1000" fill="hold"/>
                                        <p:tgtEl>
                                          <p:spTgt spid="89"/>
                                        </p:tgtEl>
                                        <p:attrNameLst>
                                          <p:attrName>ppt_w</p:attrName>
                                        </p:attrNameLst>
                                      </p:cBhvr>
                                      <p:tavLst>
                                        <p:tav tm="0">
                                          <p:val>
                                            <p:strVal val="4*#ppt_w"/>
                                          </p:val>
                                        </p:tav>
                                        <p:tav tm="100000">
                                          <p:val>
                                            <p:strVal val="#ppt_w"/>
                                          </p:val>
                                        </p:tav>
                                      </p:tavLst>
                                    </p:anim>
                                    <p:anim calcmode="lin" valueType="num">
                                      <p:cBhvr>
                                        <p:cTn id="8" dur="1000" fill="hold"/>
                                        <p:tgtEl>
                                          <p:spTgt spid="89"/>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500"/>
                                  </p:stCondLst>
                                  <p:childTnLst>
                                    <p:set>
                                      <p:cBhvr>
                                        <p:cTn id="10" dur="1" fill="hold">
                                          <p:stCondLst>
                                            <p:cond delay="0"/>
                                          </p:stCondLst>
                                        </p:cTn>
                                        <p:tgtEl>
                                          <p:spTgt spid="93"/>
                                        </p:tgtEl>
                                        <p:attrNameLst>
                                          <p:attrName>style.visibility</p:attrName>
                                        </p:attrNameLst>
                                      </p:cBhvr>
                                      <p:to>
                                        <p:strVal val="visible"/>
                                      </p:to>
                                    </p:set>
                                    <p:anim calcmode="lin" valueType="num">
                                      <p:cBhvr>
                                        <p:cTn id="11" dur="1000" fill="hold"/>
                                        <p:tgtEl>
                                          <p:spTgt spid="93"/>
                                        </p:tgtEl>
                                        <p:attrNameLst>
                                          <p:attrName>ppt_w</p:attrName>
                                        </p:attrNameLst>
                                      </p:cBhvr>
                                      <p:tavLst>
                                        <p:tav tm="0">
                                          <p:val>
                                            <p:strVal val="4*#ppt_w"/>
                                          </p:val>
                                        </p:tav>
                                        <p:tav tm="100000">
                                          <p:val>
                                            <p:strVal val="#ppt_w"/>
                                          </p:val>
                                        </p:tav>
                                      </p:tavLst>
                                    </p:anim>
                                    <p:anim calcmode="lin" valueType="num">
                                      <p:cBhvr>
                                        <p:cTn id="12" dur="1000" fill="hold"/>
                                        <p:tgtEl>
                                          <p:spTgt spid="93"/>
                                        </p:tgtEl>
                                        <p:attrNameLst>
                                          <p:attrName>ppt_h</p:attrName>
                                        </p:attrNameLst>
                                      </p:cBhvr>
                                      <p:tavLst>
                                        <p:tav tm="0">
                                          <p:val>
                                            <p:strVal val="4*#ppt_h"/>
                                          </p:val>
                                        </p:tav>
                                        <p:tav tm="100000">
                                          <p:val>
                                            <p:strVal val="#ppt_h"/>
                                          </p:val>
                                        </p:tav>
                                      </p:tavLst>
                                    </p:anim>
                                  </p:childTnLst>
                                </p:cTn>
                              </p:par>
                              <p:par>
                                <p:cTn id="13" presetID="22" presetClass="entr" presetSubtype="8" fill="hold" nodeType="withEffect">
                                  <p:stCondLst>
                                    <p:cond delay="1000"/>
                                  </p:stCondLst>
                                  <p:childTnLst>
                                    <p:set>
                                      <p:cBhvr>
                                        <p:cTn id="14" dur="1" fill="hold">
                                          <p:stCondLst>
                                            <p:cond delay="0"/>
                                          </p:stCondLst>
                                        </p:cTn>
                                        <p:tgtEl>
                                          <p:spTgt spid="86"/>
                                        </p:tgtEl>
                                        <p:attrNameLst>
                                          <p:attrName>style.visibility</p:attrName>
                                        </p:attrNameLst>
                                      </p:cBhvr>
                                      <p:to>
                                        <p:strVal val="visible"/>
                                      </p:to>
                                    </p:set>
                                    <p:animEffect transition="in" filter="wipe(left)">
                                      <p:cBhvr>
                                        <p:cTn id="15" dur="500"/>
                                        <p:tgtEl>
                                          <p:spTgt spid="86"/>
                                        </p:tgtEl>
                                      </p:cBhvr>
                                    </p:animEffect>
                                  </p:childTnLst>
                                </p:cTn>
                              </p:par>
                              <p:par>
                                <p:cTn id="16" presetID="22" presetClass="entr" presetSubtype="8" fill="hold" nodeType="withEffect">
                                  <p:stCondLst>
                                    <p:cond delay="1000"/>
                                  </p:stCondLst>
                                  <p:childTnLst>
                                    <p:set>
                                      <p:cBhvr>
                                        <p:cTn id="17" dur="1" fill="hold">
                                          <p:stCondLst>
                                            <p:cond delay="0"/>
                                          </p:stCondLst>
                                        </p:cTn>
                                        <p:tgtEl>
                                          <p:spTgt spid="90"/>
                                        </p:tgtEl>
                                        <p:attrNameLst>
                                          <p:attrName>style.visibility</p:attrName>
                                        </p:attrNameLst>
                                      </p:cBhvr>
                                      <p:to>
                                        <p:strVal val="visible"/>
                                      </p:to>
                                    </p:set>
                                    <p:animEffect transition="in" filter="wipe(left)">
                                      <p:cBhvr>
                                        <p:cTn id="18" dur="500"/>
                                        <p:tgtEl>
                                          <p:spTgt spid="9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89"/>
                                        </p:tgtEl>
                                      </p:cBhvr>
                                    </p:animEffect>
                                    <p:set>
                                      <p:cBhvr>
                                        <p:cTn id="23" dur="1" fill="hold">
                                          <p:stCondLst>
                                            <p:cond delay="499"/>
                                          </p:stCondLst>
                                        </p:cTn>
                                        <p:tgtEl>
                                          <p:spTgt spid="89"/>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93"/>
                                        </p:tgtEl>
                                      </p:cBhvr>
                                    </p:animEffect>
                                    <p:set>
                                      <p:cBhvr>
                                        <p:cTn id="26" dur="1" fill="hold">
                                          <p:stCondLst>
                                            <p:cond delay="499"/>
                                          </p:stCondLst>
                                        </p:cTn>
                                        <p:tgtEl>
                                          <p:spTgt spid="93"/>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86"/>
                                        </p:tgtEl>
                                      </p:cBhvr>
                                    </p:animEffect>
                                    <p:set>
                                      <p:cBhvr>
                                        <p:cTn id="32" dur="1" fill="hold">
                                          <p:stCondLst>
                                            <p:cond delay="499"/>
                                          </p:stCondLst>
                                        </p:cTn>
                                        <p:tgtEl>
                                          <p:spTgt spid="86"/>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90"/>
                                        </p:tgtEl>
                                      </p:cBhvr>
                                    </p:animEffect>
                                    <p:set>
                                      <p:cBhvr>
                                        <p:cTn id="35" dur="1" fill="hold">
                                          <p:stCondLst>
                                            <p:cond delay="499"/>
                                          </p:stCondLst>
                                        </p:cTn>
                                        <p:tgtEl>
                                          <p:spTgt spid="9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3" presetClass="entr" presetSubtype="32" fill="hold" grpId="0" nodeType="clickEffect">
                                  <p:stCondLst>
                                    <p:cond delay="0"/>
                                  </p:stCondLst>
                                  <p:childTnLst>
                                    <p:set>
                                      <p:cBhvr>
                                        <p:cTn id="39" dur="1" fill="hold">
                                          <p:stCondLst>
                                            <p:cond delay="0"/>
                                          </p:stCondLst>
                                        </p:cTn>
                                        <p:tgtEl>
                                          <p:spTgt spid="94"/>
                                        </p:tgtEl>
                                        <p:attrNameLst>
                                          <p:attrName>style.visibility</p:attrName>
                                        </p:attrNameLst>
                                      </p:cBhvr>
                                      <p:to>
                                        <p:strVal val="visible"/>
                                      </p:to>
                                    </p:set>
                                    <p:anim calcmode="lin" valueType="num">
                                      <p:cBhvr>
                                        <p:cTn id="40" dur="1000" fill="hold"/>
                                        <p:tgtEl>
                                          <p:spTgt spid="94"/>
                                        </p:tgtEl>
                                        <p:attrNameLst>
                                          <p:attrName>ppt_w</p:attrName>
                                        </p:attrNameLst>
                                      </p:cBhvr>
                                      <p:tavLst>
                                        <p:tav tm="0">
                                          <p:val>
                                            <p:strVal val="4*#ppt_w"/>
                                          </p:val>
                                        </p:tav>
                                        <p:tav tm="100000">
                                          <p:val>
                                            <p:strVal val="#ppt_w"/>
                                          </p:val>
                                        </p:tav>
                                      </p:tavLst>
                                    </p:anim>
                                    <p:anim calcmode="lin" valueType="num">
                                      <p:cBhvr>
                                        <p:cTn id="41" dur="1000" fill="hold"/>
                                        <p:tgtEl>
                                          <p:spTgt spid="94"/>
                                        </p:tgtEl>
                                        <p:attrNameLst>
                                          <p:attrName>ppt_h</p:attrName>
                                        </p:attrNameLst>
                                      </p:cBhvr>
                                      <p:tavLst>
                                        <p:tav tm="0">
                                          <p:val>
                                            <p:strVal val="4*#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94"/>
                                        </p:tgtEl>
                                      </p:cBhvr>
                                    </p:animEffect>
                                    <p:set>
                                      <p:cBhvr>
                                        <p:cTn id="46" dur="1" fill="hold">
                                          <p:stCondLst>
                                            <p:cond delay="499"/>
                                          </p:stCondLst>
                                        </p:cTn>
                                        <p:tgtEl>
                                          <p:spTgt spid="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9" grpId="0" animBg="1"/>
      <p:bldP spid="89" grpId="1" animBg="1"/>
      <p:bldP spid="93" grpId="0" animBg="1"/>
      <p:bldP spid="93" grpId="1" animBg="1"/>
      <p:bldP spid="94" grpId="0" animBg="1"/>
      <p:bldP spid="9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A12C19-2543-4417-B795-F5D0C4D906EF}"/>
              </a:ext>
            </a:extLst>
          </p:cNvPr>
          <p:cNvGraphicFramePr>
            <a:graphicFrameLocks noChangeAspect="1"/>
          </p:cNvGraphicFramePr>
          <p:nvPr>
            <p:custDataLst>
              <p:tags r:id="rId2"/>
            </p:custDataLst>
            <p:extLst>
              <p:ext uri="{D42A27DB-BD31-4B8C-83A1-F6EECF244321}">
                <p14:modId xmlns:p14="http://schemas.microsoft.com/office/powerpoint/2010/main" val="648890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77" name="think-cell Slide" r:id="rId6" imgW="395" imgH="394" progId="TCLayout.ActiveDocument.1">
                  <p:embed/>
                </p:oleObj>
              </mc:Choice>
              <mc:Fallback>
                <p:oleObj name="think-cell Slide" r:id="rId6" imgW="395" imgH="39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B179C00-0AE5-4C28-827F-78EC61C1F911}"/>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pPr>
            <a:endParaRPr lang="en-US" sz="300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Title 3">
            <a:extLst>
              <a:ext uri="{FF2B5EF4-FFF2-40B4-BE49-F238E27FC236}">
                <a16:creationId xmlns:a16="http://schemas.microsoft.com/office/drawing/2014/main" id="{FDA0590F-2698-3747-A827-1DAE4A1C5398}"/>
              </a:ext>
            </a:extLst>
          </p:cNvPr>
          <p:cNvSpPr>
            <a:spLocks noGrp="1"/>
          </p:cNvSpPr>
          <p:nvPr>
            <p:ph type="title"/>
          </p:nvPr>
        </p:nvSpPr>
        <p:spPr/>
        <p:txBody>
          <a:bodyPr/>
          <a:lstStyle/>
          <a:p>
            <a:r>
              <a:rPr lang="en-US" dirty="0"/>
              <a:t>Communications: Global pandemics are uninsurable </a:t>
            </a:r>
          </a:p>
        </p:txBody>
      </p:sp>
      <p:sp>
        <p:nvSpPr>
          <p:cNvPr id="12" name="Text Placeholder 4">
            <a:extLst>
              <a:ext uri="{FF2B5EF4-FFF2-40B4-BE49-F238E27FC236}">
                <a16:creationId xmlns:a16="http://schemas.microsoft.com/office/drawing/2014/main" id="{AA12BCFE-04A5-49A4-8C9E-7E4865EB5DAA}"/>
              </a:ext>
            </a:extLst>
          </p:cNvPr>
          <p:cNvSpPr txBox="1">
            <a:spLocks/>
          </p:cNvSpPr>
          <p:nvPr/>
        </p:nvSpPr>
        <p:spPr bwMode="gray">
          <a:xfrm>
            <a:off x="474018" y="995226"/>
            <a:ext cx="11176876" cy="614349"/>
          </a:xfrm>
          <a:prstGeom prst="snip1Rect">
            <a:avLst>
              <a:gd name="adj" fmla="val 29185"/>
            </a:avLst>
          </a:prstGeom>
          <a:solidFill>
            <a:schemeClr val="accent2"/>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rtl="0" eaLnBrk="1" fontAlgn="base" latinLnBrk="0" hangingPunct="1">
              <a:lnSpc>
                <a:spcPct val="90000"/>
              </a:lnSpc>
              <a:spcBef>
                <a:spcPts val="0"/>
              </a:spcBef>
              <a:spcAft>
                <a:spcPct val="0"/>
              </a:spcAft>
              <a:buClr>
                <a:srgbClr val="F69322"/>
              </a:buClr>
              <a:buSzPct val="90000"/>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Economic Impact of Coronavirus</a:t>
            </a:r>
          </a:p>
        </p:txBody>
      </p:sp>
      <p:grpSp>
        <p:nvGrpSpPr>
          <p:cNvPr id="13" name="Group 12">
            <a:extLst>
              <a:ext uri="{FF2B5EF4-FFF2-40B4-BE49-F238E27FC236}">
                <a16:creationId xmlns:a16="http://schemas.microsoft.com/office/drawing/2014/main" id="{894978AD-45D2-4E3E-B758-16B26140688F}"/>
              </a:ext>
            </a:extLst>
          </p:cNvPr>
          <p:cNvGrpSpPr/>
          <p:nvPr/>
        </p:nvGrpSpPr>
        <p:grpSpPr bwMode="gray">
          <a:xfrm>
            <a:off x="855559" y="1769986"/>
            <a:ext cx="9197762" cy="4264116"/>
            <a:chOff x="855559" y="2028400"/>
            <a:chExt cx="9197762" cy="4264116"/>
          </a:xfrm>
        </p:grpSpPr>
        <p:grpSp>
          <p:nvGrpSpPr>
            <p:cNvPr id="14" name="Group 13">
              <a:extLst>
                <a:ext uri="{FF2B5EF4-FFF2-40B4-BE49-F238E27FC236}">
                  <a16:creationId xmlns:a16="http://schemas.microsoft.com/office/drawing/2014/main" id="{D7729631-E997-490E-9A8B-B821634D0358}"/>
                </a:ext>
              </a:extLst>
            </p:cNvPr>
            <p:cNvGrpSpPr/>
            <p:nvPr/>
          </p:nvGrpSpPr>
          <p:grpSpPr bwMode="gray">
            <a:xfrm>
              <a:off x="855559" y="2709419"/>
              <a:ext cx="1837493" cy="2470684"/>
              <a:chOff x="855559" y="2709419"/>
              <a:chExt cx="1837493" cy="2470684"/>
            </a:xfrm>
            <a:solidFill>
              <a:schemeClr val="accent2">
                <a:lumMod val="40000"/>
                <a:lumOff val="60000"/>
              </a:schemeClr>
            </a:solidFill>
          </p:grpSpPr>
          <p:grpSp>
            <p:nvGrpSpPr>
              <p:cNvPr id="68" name="Group 49">
                <a:extLst>
                  <a:ext uri="{FF2B5EF4-FFF2-40B4-BE49-F238E27FC236}">
                    <a16:creationId xmlns:a16="http://schemas.microsoft.com/office/drawing/2014/main" id="{F0CF97FF-1B79-407C-8B91-0AD736718450}"/>
                  </a:ext>
                </a:extLst>
              </p:cNvPr>
              <p:cNvGrpSpPr>
                <a:grpSpLocks/>
              </p:cNvGrpSpPr>
              <p:nvPr/>
            </p:nvGrpSpPr>
            <p:grpSpPr bwMode="gray">
              <a:xfrm>
                <a:off x="1189644" y="4457456"/>
                <a:ext cx="1071453" cy="722647"/>
                <a:chOff x="4817" y="3316"/>
                <a:chExt cx="1149" cy="776"/>
              </a:xfrm>
              <a:grpFill/>
            </p:grpSpPr>
            <p:sp>
              <p:nvSpPr>
                <p:cNvPr id="81" name="Freeform 50">
                  <a:extLst>
                    <a:ext uri="{FF2B5EF4-FFF2-40B4-BE49-F238E27FC236}">
                      <a16:creationId xmlns:a16="http://schemas.microsoft.com/office/drawing/2014/main" id="{188E3479-A74C-4B22-9913-A41D1199D719}"/>
                    </a:ext>
                  </a:extLst>
                </p:cNvPr>
                <p:cNvSpPr>
                  <a:spLocks/>
                </p:cNvSpPr>
                <p:nvPr/>
              </p:nvSpPr>
              <p:spPr bwMode="gray">
                <a:xfrm>
                  <a:off x="5680" y="3787"/>
                  <a:ext cx="286" cy="305"/>
                </a:xfrm>
                <a:custGeom>
                  <a:avLst/>
                  <a:gdLst>
                    <a:gd name="T0" fmla="*/ 92 w 856"/>
                    <a:gd name="T1" fmla="*/ 297 h 914"/>
                    <a:gd name="T2" fmla="*/ 113 w 856"/>
                    <a:gd name="T3" fmla="*/ 290 h 914"/>
                    <a:gd name="T4" fmla="*/ 111 w 856"/>
                    <a:gd name="T5" fmla="*/ 278 h 914"/>
                    <a:gd name="T6" fmla="*/ 144 w 856"/>
                    <a:gd name="T7" fmla="*/ 259 h 914"/>
                    <a:gd name="T8" fmla="*/ 172 w 856"/>
                    <a:gd name="T9" fmla="*/ 223 h 914"/>
                    <a:gd name="T10" fmla="*/ 190 w 856"/>
                    <a:gd name="T11" fmla="*/ 240 h 914"/>
                    <a:gd name="T12" fmla="*/ 227 w 856"/>
                    <a:gd name="T13" fmla="*/ 220 h 914"/>
                    <a:gd name="T14" fmla="*/ 246 w 856"/>
                    <a:gd name="T15" fmla="*/ 208 h 914"/>
                    <a:gd name="T16" fmla="*/ 255 w 856"/>
                    <a:gd name="T17" fmla="*/ 190 h 914"/>
                    <a:gd name="T18" fmla="*/ 282 w 856"/>
                    <a:gd name="T19" fmla="*/ 174 h 914"/>
                    <a:gd name="T20" fmla="*/ 286 w 856"/>
                    <a:gd name="T21" fmla="*/ 158 h 914"/>
                    <a:gd name="T22" fmla="*/ 258 w 856"/>
                    <a:gd name="T23" fmla="*/ 150 h 914"/>
                    <a:gd name="T24" fmla="*/ 246 w 856"/>
                    <a:gd name="T25" fmla="*/ 109 h 914"/>
                    <a:gd name="T26" fmla="*/ 219 w 856"/>
                    <a:gd name="T27" fmla="*/ 115 h 914"/>
                    <a:gd name="T28" fmla="*/ 219 w 856"/>
                    <a:gd name="T29" fmla="*/ 89 h 914"/>
                    <a:gd name="T30" fmla="*/ 205 w 856"/>
                    <a:gd name="T31" fmla="*/ 74 h 914"/>
                    <a:gd name="T32" fmla="*/ 163 w 856"/>
                    <a:gd name="T33" fmla="*/ 47 h 914"/>
                    <a:gd name="T34" fmla="*/ 131 w 856"/>
                    <a:gd name="T35" fmla="*/ 43 h 914"/>
                    <a:gd name="T36" fmla="*/ 116 w 856"/>
                    <a:gd name="T37" fmla="*/ 27 h 914"/>
                    <a:gd name="T38" fmla="*/ 49 w 856"/>
                    <a:gd name="T39" fmla="*/ 0 h 914"/>
                    <a:gd name="T40" fmla="*/ 40 w 856"/>
                    <a:gd name="T41" fmla="*/ 8 h 914"/>
                    <a:gd name="T42" fmla="*/ 40 w 856"/>
                    <a:gd name="T43" fmla="*/ 31 h 914"/>
                    <a:gd name="T44" fmla="*/ 52 w 856"/>
                    <a:gd name="T45" fmla="*/ 38 h 914"/>
                    <a:gd name="T46" fmla="*/ 52 w 856"/>
                    <a:gd name="T47" fmla="*/ 62 h 914"/>
                    <a:gd name="T48" fmla="*/ 42 w 856"/>
                    <a:gd name="T49" fmla="*/ 77 h 914"/>
                    <a:gd name="T50" fmla="*/ 33 w 856"/>
                    <a:gd name="T51" fmla="*/ 89 h 914"/>
                    <a:gd name="T52" fmla="*/ 16 w 856"/>
                    <a:gd name="T53" fmla="*/ 93 h 914"/>
                    <a:gd name="T54" fmla="*/ 0 w 856"/>
                    <a:gd name="T55" fmla="*/ 123 h 914"/>
                    <a:gd name="T56" fmla="*/ 36 w 856"/>
                    <a:gd name="T57" fmla="*/ 201 h 914"/>
                    <a:gd name="T58" fmla="*/ 36 w 856"/>
                    <a:gd name="T59" fmla="*/ 251 h 914"/>
                    <a:gd name="T60" fmla="*/ 30 w 856"/>
                    <a:gd name="T61" fmla="*/ 266 h 914"/>
                    <a:gd name="T62" fmla="*/ 36 w 856"/>
                    <a:gd name="T63" fmla="*/ 286 h 914"/>
                    <a:gd name="T64" fmla="*/ 79 w 856"/>
                    <a:gd name="T65" fmla="*/ 305 h 914"/>
                    <a:gd name="T66" fmla="*/ 92 w 856"/>
                    <a:gd name="T67" fmla="*/ 297 h 914"/>
                    <a:gd name="T68" fmla="*/ 92 w 856"/>
                    <a:gd name="T69" fmla="*/ 297 h 9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6" h="914">
                      <a:moveTo>
                        <a:pt x="275" y="890"/>
                      </a:moveTo>
                      <a:lnTo>
                        <a:pt x="339" y="869"/>
                      </a:lnTo>
                      <a:lnTo>
                        <a:pt x="331" y="834"/>
                      </a:lnTo>
                      <a:lnTo>
                        <a:pt x="431" y="776"/>
                      </a:lnTo>
                      <a:lnTo>
                        <a:pt x="514" y="669"/>
                      </a:lnTo>
                      <a:lnTo>
                        <a:pt x="570" y="718"/>
                      </a:lnTo>
                      <a:lnTo>
                        <a:pt x="679" y="659"/>
                      </a:lnTo>
                      <a:lnTo>
                        <a:pt x="735" y="624"/>
                      </a:lnTo>
                      <a:lnTo>
                        <a:pt x="763" y="568"/>
                      </a:lnTo>
                      <a:lnTo>
                        <a:pt x="845" y="520"/>
                      </a:lnTo>
                      <a:lnTo>
                        <a:pt x="856" y="474"/>
                      </a:lnTo>
                      <a:lnTo>
                        <a:pt x="772" y="451"/>
                      </a:lnTo>
                      <a:lnTo>
                        <a:pt x="735" y="326"/>
                      </a:lnTo>
                      <a:lnTo>
                        <a:pt x="654" y="345"/>
                      </a:lnTo>
                      <a:lnTo>
                        <a:pt x="654" y="266"/>
                      </a:lnTo>
                      <a:lnTo>
                        <a:pt x="615" y="221"/>
                      </a:lnTo>
                      <a:lnTo>
                        <a:pt x="487" y="140"/>
                      </a:lnTo>
                      <a:lnTo>
                        <a:pt x="393" y="128"/>
                      </a:lnTo>
                      <a:lnTo>
                        <a:pt x="348" y="82"/>
                      </a:lnTo>
                      <a:lnTo>
                        <a:pt x="146" y="0"/>
                      </a:lnTo>
                      <a:lnTo>
                        <a:pt x="119" y="24"/>
                      </a:lnTo>
                      <a:lnTo>
                        <a:pt x="119" y="93"/>
                      </a:lnTo>
                      <a:lnTo>
                        <a:pt x="156" y="114"/>
                      </a:lnTo>
                      <a:lnTo>
                        <a:pt x="156" y="187"/>
                      </a:lnTo>
                      <a:lnTo>
                        <a:pt x="127" y="232"/>
                      </a:lnTo>
                      <a:lnTo>
                        <a:pt x="99" y="266"/>
                      </a:lnTo>
                      <a:lnTo>
                        <a:pt x="47" y="279"/>
                      </a:lnTo>
                      <a:lnTo>
                        <a:pt x="0" y="368"/>
                      </a:lnTo>
                      <a:lnTo>
                        <a:pt x="109" y="602"/>
                      </a:lnTo>
                      <a:lnTo>
                        <a:pt x="109" y="752"/>
                      </a:lnTo>
                      <a:lnTo>
                        <a:pt x="89" y="796"/>
                      </a:lnTo>
                      <a:lnTo>
                        <a:pt x="109" y="856"/>
                      </a:lnTo>
                      <a:lnTo>
                        <a:pt x="237" y="914"/>
                      </a:lnTo>
                      <a:lnTo>
                        <a:pt x="275" y="89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2" name="Freeform 51">
                  <a:extLst>
                    <a:ext uri="{FF2B5EF4-FFF2-40B4-BE49-F238E27FC236}">
                      <a16:creationId xmlns:a16="http://schemas.microsoft.com/office/drawing/2014/main" id="{C5F96057-34BF-40A2-B71C-94EB6A6BE77F}"/>
                    </a:ext>
                  </a:extLst>
                </p:cNvPr>
                <p:cNvSpPr>
                  <a:spLocks/>
                </p:cNvSpPr>
                <p:nvPr/>
              </p:nvSpPr>
              <p:spPr bwMode="gray">
                <a:xfrm>
                  <a:off x="5523" y="3590"/>
                  <a:ext cx="169" cy="108"/>
                </a:xfrm>
                <a:custGeom>
                  <a:avLst/>
                  <a:gdLst>
                    <a:gd name="T0" fmla="*/ 169 w 506"/>
                    <a:gd name="T1" fmla="*/ 73 h 324"/>
                    <a:gd name="T2" fmla="*/ 169 w 506"/>
                    <a:gd name="T3" fmla="*/ 51 h 324"/>
                    <a:gd name="T4" fmla="*/ 139 w 506"/>
                    <a:gd name="T5" fmla="*/ 43 h 324"/>
                    <a:gd name="T6" fmla="*/ 133 w 506"/>
                    <a:gd name="T7" fmla="*/ 27 h 324"/>
                    <a:gd name="T8" fmla="*/ 120 w 506"/>
                    <a:gd name="T9" fmla="*/ 27 h 324"/>
                    <a:gd name="T10" fmla="*/ 108 w 506"/>
                    <a:gd name="T11" fmla="*/ 9 h 324"/>
                    <a:gd name="T12" fmla="*/ 74 w 506"/>
                    <a:gd name="T13" fmla="*/ 9 h 324"/>
                    <a:gd name="T14" fmla="*/ 50 w 506"/>
                    <a:gd name="T15" fmla="*/ 27 h 324"/>
                    <a:gd name="T16" fmla="*/ 31 w 506"/>
                    <a:gd name="T17" fmla="*/ 0 h 324"/>
                    <a:gd name="T18" fmla="*/ 16 w 506"/>
                    <a:gd name="T19" fmla="*/ 0 h 324"/>
                    <a:gd name="T20" fmla="*/ 0 w 506"/>
                    <a:gd name="T21" fmla="*/ 16 h 324"/>
                    <a:gd name="T22" fmla="*/ 10 w 506"/>
                    <a:gd name="T23" fmla="*/ 43 h 324"/>
                    <a:gd name="T24" fmla="*/ 37 w 506"/>
                    <a:gd name="T25" fmla="*/ 59 h 324"/>
                    <a:gd name="T26" fmla="*/ 58 w 506"/>
                    <a:gd name="T27" fmla="*/ 81 h 324"/>
                    <a:gd name="T28" fmla="*/ 53 w 506"/>
                    <a:gd name="T29" fmla="*/ 93 h 324"/>
                    <a:gd name="T30" fmla="*/ 90 w 506"/>
                    <a:gd name="T31" fmla="*/ 108 h 324"/>
                    <a:gd name="T32" fmla="*/ 117 w 506"/>
                    <a:gd name="T33" fmla="*/ 89 h 324"/>
                    <a:gd name="T34" fmla="*/ 149 w 506"/>
                    <a:gd name="T35" fmla="*/ 89 h 324"/>
                    <a:gd name="T36" fmla="*/ 169 w 506"/>
                    <a:gd name="T37" fmla="*/ 73 h 324"/>
                    <a:gd name="T38" fmla="*/ 169 w 506"/>
                    <a:gd name="T39" fmla="*/ 73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06" h="324">
                      <a:moveTo>
                        <a:pt x="506" y="219"/>
                      </a:moveTo>
                      <a:lnTo>
                        <a:pt x="506" y="152"/>
                      </a:lnTo>
                      <a:lnTo>
                        <a:pt x="415" y="128"/>
                      </a:lnTo>
                      <a:lnTo>
                        <a:pt x="398" y="80"/>
                      </a:lnTo>
                      <a:lnTo>
                        <a:pt x="359" y="80"/>
                      </a:lnTo>
                      <a:lnTo>
                        <a:pt x="323" y="27"/>
                      </a:lnTo>
                      <a:lnTo>
                        <a:pt x="222" y="27"/>
                      </a:lnTo>
                      <a:lnTo>
                        <a:pt x="150" y="80"/>
                      </a:lnTo>
                      <a:lnTo>
                        <a:pt x="94" y="0"/>
                      </a:lnTo>
                      <a:lnTo>
                        <a:pt x="48" y="0"/>
                      </a:lnTo>
                      <a:lnTo>
                        <a:pt x="0" y="48"/>
                      </a:lnTo>
                      <a:lnTo>
                        <a:pt x="30" y="128"/>
                      </a:lnTo>
                      <a:lnTo>
                        <a:pt x="111" y="176"/>
                      </a:lnTo>
                      <a:lnTo>
                        <a:pt x="174" y="244"/>
                      </a:lnTo>
                      <a:lnTo>
                        <a:pt x="158" y="280"/>
                      </a:lnTo>
                      <a:lnTo>
                        <a:pt x="270" y="324"/>
                      </a:lnTo>
                      <a:lnTo>
                        <a:pt x="350" y="268"/>
                      </a:lnTo>
                      <a:lnTo>
                        <a:pt x="445" y="268"/>
                      </a:lnTo>
                      <a:lnTo>
                        <a:pt x="506" y="219"/>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3" name="Freeform 52">
                  <a:extLst>
                    <a:ext uri="{FF2B5EF4-FFF2-40B4-BE49-F238E27FC236}">
                      <a16:creationId xmlns:a16="http://schemas.microsoft.com/office/drawing/2014/main" id="{A4DEF039-8417-4F12-B0E7-AD76480A0626}"/>
                    </a:ext>
                  </a:extLst>
                </p:cNvPr>
                <p:cNvSpPr>
                  <a:spLocks/>
                </p:cNvSpPr>
                <p:nvPr/>
              </p:nvSpPr>
              <p:spPr bwMode="gray">
                <a:xfrm>
                  <a:off x="5529" y="3675"/>
                  <a:ext cx="37" cy="39"/>
                </a:xfrm>
                <a:custGeom>
                  <a:avLst/>
                  <a:gdLst>
                    <a:gd name="T0" fmla="*/ 37 w 110"/>
                    <a:gd name="T1" fmla="*/ 36 h 115"/>
                    <a:gd name="T2" fmla="*/ 31 w 110"/>
                    <a:gd name="T3" fmla="*/ 0 h 115"/>
                    <a:gd name="T4" fmla="*/ 0 w 110"/>
                    <a:gd name="T5" fmla="*/ 31 h 115"/>
                    <a:gd name="T6" fmla="*/ 4 w 110"/>
                    <a:gd name="T7" fmla="*/ 39 h 115"/>
                    <a:gd name="T8" fmla="*/ 37 w 110"/>
                    <a:gd name="T9" fmla="*/ 36 h 115"/>
                    <a:gd name="T10" fmla="*/ 37 w 110"/>
                    <a:gd name="T11" fmla="*/ 36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 h="115">
                      <a:moveTo>
                        <a:pt x="110" y="107"/>
                      </a:moveTo>
                      <a:lnTo>
                        <a:pt x="92" y="0"/>
                      </a:lnTo>
                      <a:lnTo>
                        <a:pt x="0" y="91"/>
                      </a:lnTo>
                      <a:lnTo>
                        <a:pt x="11" y="115"/>
                      </a:lnTo>
                      <a:lnTo>
                        <a:pt x="110" y="107"/>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4" name="Freeform 53">
                  <a:extLst>
                    <a:ext uri="{FF2B5EF4-FFF2-40B4-BE49-F238E27FC236}">
                      <a16:creationId xmlns:a16="http://schemas.microsoft.com/office/drawing/2014/main" id="{FDB439E7-137D-4070-A3F7-9BFB38026EEC}"/>
                    </a:ext>
                  </a:extLst>
                </p:cNvPr>
                <p:cNvSpPr>
                  <a:spLocks/>
                </p:cNvSpPr>
                <p:nvPr/>
              </p:nvSpPr>
              <p:spPr bwMode="gray">
                <a:xfrm>
                  <a:off x="5441" y="3606"/>
                  <a:ext cx="58" cy="54"/>
                </a:xfrm>
                <a:custGeom>
                  <a:avLst/>
                  <a:gdLst>
                    <a:gd name="T0" fmla="*/ 52 w 173"/>
                    <a:gd name="T1" fmla="*/ 54 h 161"/>
                    <a:gd name="T2" fmla="*/ 58 w 173"/>
                    <a:gd name="T3" fmla="*/ 35 h 161"/>
                    <a:gd name="T4" fmla="*/ 39 w 173"/>
                    <a:gd name="T5" fmla="*/ 16 h 161"/>
                    <a:gd name="T6" fmla="*/ 37 w 173"/>
                    <a:gd name="T7" fmla="*/ 0 h 161"/>
                    <a:gd name="T8" fmla="*/ 0 w 173"/>
                    <a:gd name="T9" fmla="*/ 0 h 161"/>
                    <a:gd name="T10" fmla="*/ 0 w 173"/>
                    <a:gd name="T11" fmla="*/ 19 h 161"/>
                    <a:gd name="T12" fmla="*/ 18 w 173"/>
                    <a:gd name="T13" fmla="*/ 35 h 161"/>
                    <a:gd name="T14" fmla="*/ 52 w 173"/>
                    <a:gd name="T15" fmla="*/ 54 h 161"/>
                    <a:gd name="T16" fmla="*/ 52 w 173"/>
                    <a:gd name="T17" fmla="*/ 54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61">
                      <a:moveTo>
                        <a:pt x="155" y="161"/>
                      </a:moveTo>
                      <a:lnTo>
                        <a:pt x="173" y="104"/>
                      </a:lnTo>
                      <a:lnTo>
                        <a:pt x="116" y="47"/>
                      </a:lnTo>
                      <a:lnTo>
                        <a:pt x="110" y="0"/>
                      </a:lnTo>
                      <a:lnTo>
                        <a:pt x="0" y="0"/>
                      </a:lnTo>
                      <a:lnTo>
                        <a:pt x="0" y="56"/>
                      </a:lnTo>
                      <a:lnTo>
                        <a:pt x="54" y="104"/>
                      </a:lnTo>
                      <a:lnTo>
                        <a:pt x="155" y="161"/>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5" name="Freeform 54">
                  <a:extLst>
                    <a:ext uri="{FF2B5EF4-FFF2-40B4-BE49-F238E27FC236}">
                      <a16:creationId xmlns:a16="http://schemas.microsoft.com/office/drawing/2014/main" id="{96CC8753-BDDA-4ECC-A7FF-D8DCADBACD66}"/>
                    </a:ext>
                  </a:extLst>
                </p:cNvPr>
                <p:cNvSpPr>
                  <a:spLocks/>
                </p:cNvSpPr>
                <p:nvPr/>
              </p:nvSpPr>
              <p:spPr bwMode="gray">
                <a:xfrm>
                  <a:off x="5385" y="3537"/>
                  <a:ext cx="135" cy="46"/>
                </a:xfrm>
                <a:custGeom>
                  <a:avLst/>
                  <a:gdLst>
                    <a:gd name="T0" fmla="*/ 135 w 407"/>
                    <a:gd name="T1" fmla="*/ 19 h 139"/>
                    <a:gd name="T2" fmla="*/ 122 w 407"/>
                    <a:gd name="T3" fmla="*/ 7 h 139"/>
                    <a:gd name="T4" fmla="*/ 89 w 407"/>
                    <a:gd name="T5" fmla="*/ 19 h 139"/>
                    <a:gd name="T6" fmla="*/ 10 w 407"/>
                    <a:gd name="T7" fmla="*/ 0 h 139"/>
                    <a:gd name="T8" fmla="*/ 0 w 407"/>
                    <a:gd name="T9" fmla="*/ 23 h 139"/>
                    <a:gd name="T10" fmla="*/ 0 w 407"/>
                    <a:gd name="T11" fmla="*/ 34 h 139"/>
                    <a:gd name="T12" fmla="*/ 37 w 407"/>
                    <a:gd name="T13" fmla="*/ 38 h 139"/>
                    <a:gd name="T14" fmla="*/ 56 w 407"/>
                    <a:gd name="T15" fmla="*/ 29 h 139"/>
                    <a:gd name="T16" fmla="*/ 74 w 407"/>
                    <a:gd name="T17" fmla="*/ 46 h 139"/>
                    <a:gd name="T18" fmla="*/ 104 w 407"/>
                    <a:gd name="T19" fmla="*/ 46 h 139"/>
                    <a:gd name="T20" fmla="*/ 122 w 407"/>
                    <a:gd name="T21" fmla="*/ 34 h 139"/>
                    <a:gd name="T22" fmla="*/ 135 w 407"/>
                    <a:gd name="T23" fmla="*/ 19 h 139"/>
                    <a:gd name="T24" fmla="*/ 135 w 407"/>
                    <a:gd name="T25" fmla="*/ 19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7" h="139">
                      <a:moveTo>
                        <a:pt x="407" y="57"/>
                      </a:moveTo>
                      <a:lnTo>
                        <a:pt x="369" y="22"/>
                      </a:lnTo>
                      <a:lnTo>
                        <a:pt x="269" y="57"/>
                      </a:lnTo>
                      <a:lnTo>
                        <a:pt x="29" y="0"/>
                      </a:lnTo>
                      <a:lnTo>
                        <a:pt x="0" y="70"/>
                      </a:lnTo>
                      <a:lnTo>
                        <a:pt x="0" y="104"/>
                      </a:lnTo>
                      <a:lnTo>
                        <a:pt x="113" y="115"/>
                      </a:lnTo>
                      <a:lnTo>
                        <a:pt x="169" y="87"/>
                      </a:lnTo>
                      <a:lnTo>
                        <a:pt x="223" y="139"/>
                      </a:lnTo>
                      <a:lnTo>
                        <a:pt x="314" y="139"/>
                      </a:lnTo>
                      <a:lnTo>
                        <a:pt x="369" y="104"/>
                      </a:lnTo>
                      <a:lnTo>
                        <a:pt x="407" y="57"/>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6" name="Freeform 55">
                  <a:extLst>
                    <a:ext uri="{FF2B5EF4-FFF2-40B4-BE49-F238E27FC236}">
                      <a16:creationId xmlns:a16="http://schemas.microsoft.com/office/drawing/2014/main" id="{13BB0E51-02A0-49DF-B19A-22F68ABBAA42}"/>
                    </a:ext>
                  </a:extLst>
                </p:cNvPr>
                <p:cNvSpPr>
                  <a:spLocks/>
                </p:cNvSpPr>
                <p:nvPr/>
              </p:nvSpPr>
              <p:spPr bwMode="gray">
                <a:xfrm>
                  <a:off x="5161" y="3429"/>
                  <a:ext cx="144" cy="108"/>
                </a:xfrm>
                <a:custGeom>
                  <a:avLst/>
                  <a:gdLst>
                    <a:gd name="T0" fmla="*/ 141 w 433"/>
                    <a:gd name="T1" fmla="*/ 96 h 323"/>
                    <a:gd name="T2" fmla="*/ 144 w 433"/>
                    <a:gd name="T3" fmla="*/ 84 h 323"/>
                    <a:gd name="T4" fmla="*/ 129 w 433"/>
                    <a:gd name="T5" fmla="*/ 81 h 323"/>
                    <a:gd name="T6" fmla="*/ 129 w 433"/>
                    <a:gd name="T7" fmla="*/ 54 h 323"/>
                    <a:gd name="T8" fmla="*/ 113 w 433"/>
                    <a:gd name="T9" fmla="*/ 65 h 323"/>
                    <a:gd name="T10" fmla="*/ 98 w 433"/>
                    <a:gd name="T11" fmla="*/ 38 h 323"/>
                    <a:gd name="T12" fmla="*/ 110 w 433"/>
                    <a:gd name="T13" fmla="*/ 38 h 323"/>
                    <a:gd name="T14" fmla="*/ 80 w 433"/>
                    <a:gd name="T15" fmla="*/ 0 h 323"/>
                    <a:gd name="T16" fmla="*/ 61 w 433"/>
                    <a:gd name="T17" fmla="*/ 0 h 323"/>
                    <a:gd name="T18" fmla="*/ 43 w 433"/>
                    <a:gd name="T19" fmla="*/ 31 h 323"/>
                    <a:gd name="T20" fmla="*/ 0 w 433"/>
                    <a:gd name="T21" fmla="*/ 31 h 323"/>
                    <a:gd name="T22" fmla="*/ 16 w 433"/>
                    <a:gd name="T23" fmla="*/ 69 h 323"/>
                    <a:gd name="T24" fmla="*/ 33 w 433"/>
                    <a:gd name="T25" fmla="*/ 100 h 323"/>
                    <a:gd name="T26" fmla="*/ 73 w 433"/>
                    <a:gd name="T27" fmla="*/ 100 h 323"/>
                    <a:gd name="T28" fmla="*/ 65 w 433"/>
                    <a:gd name="T29" fmla="*/ 84 h 323"/>
                    <a:gd name="T30" fmla="*/ 86 w 433"/>
                    <a:gd name="T31" fmla="*/ 84 h 323"/>
                    <a:gd name="T32" fmla="*/ 95 w 433"/>
                    <a:gd name="T33" fmla="*/ 89 h 323"/>
                    <a:gd name="T34" fmla="*/ 107 w 433"/>
                    <a:gd name="T35" fmla="*/ 108 h 323"/>
                    <a:gd name="T36" fmla="*/ 141 w 433"/>
                    <a:gd name="T37" fmla="*/ 96 h 323"/>
                    <a:gd name="T38" fmla="*/ 141 w 433"/>
                    <a:gd name="T39" fmla="*/ 96 h 3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33" h="323">
                      <a:moveTo>
                        <a:pt x="425" y="287"/>
                      </a:moveTo>
                      <a:lnTo>
                        <a:pt x="433" y="252"/>
                      </a:lnTo>
                      <a:lnTo>
                        <a:pt x="388" y="241"/>
                      </a:lnTo>
                      <a:lnTo>
                        <a:pt x="388" y="161"/>
                      </a:lnTo>
                      <a:lnTo>
                        <a:pt x="341" y="195"/>
                      </a:lnTo>
                      <a:lnTo>
                        <a:pt x="296" y="115"/>
                      </a:lnTo>
                      <a:lnTo>
                        <a:pt x="332" y="115"/>
                      </a:lnTo>
                      <a:lnTo>
                        <a:pt x="240" y="0"/>
                      </a:lnTo>
                      <a:lnTo>
                        <a:pt x="184" y="0"/>
                      </a:lnTo>
                      <a:lnTo>
                        <a:pt x="128" y="92"/>
                      </a:lnTo>
                      <a:lnTo>
                        <a:pt x="0" y="92"/>
                      </a:lnTo>
                      <a:lnTo>
                        <a:pt x="48" y="207"/>
                      </a:lnTo>
                      <a:lnTo>
                        <a:pt x="100" y="299"/>
                      </a:lnTo>
                      <a:lnTo>
                        <a:pt x="221" y="299"/>
                      </a:lnTo>
                      <a:lnTo>
                        <a:pt x="195" y="252"/>
                      </a:lnTo>
                      <a:lnTo>
                        <a:pt x="258" y="252"/>
                      </a:lnTo>
                      <a:lnTo>
                        <a:pt x="286" y="266"/>
                      </a:lnTo>
                      <a:lnTo>
                        <a:pt x="321" y="323"/>
                      </a:lnTo>
                      <a:lnTo>
                        <a:pt x="425" y="287"/>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7" name="Freeform 56">
                  <a:extLst>
                    <a:ext uri="{FF2B5EF4-FFF2-40B4-BE49-F238E27FC236}">
                      <a16:creationId xmlns:a16="http://schemas.microsoft.com/office/drawing/2014/main" id="{814D68D3-E606-4060-B7DA-A82C307FFCE2}"/>
                    </a:ext>
                  </a:extLst>
                </p:cNvPr>
                <p:cNvSpPr>
                  <a:spLocks/>
                </p:cNvSpPr>
                <p:nvPr/>
              </p:nvSpPr>
              <p:spPr bwMode="gray">
                <a:xfrm>
                  <a:off x="4918" y="3316"/>
                  <a:ext cx="117" cy="96"/>
                </a:xfrm>
                <a:custGeom>
                  <a:avLst/>
                  <a:gdLst>
                    <a:gd name="T0" fmla="*/ 80 w 350"/>
                    <a:gd name="T1" fmla="*/ 85 h 288"/>
                    <a:gd name="T2" fmla="*/ 90 w 350"/>
                    <a:gd name="T3" fmla="*/ 74 h 288"/>
                    <a:gd name="T4" fmla="*/ 95 w 350"/>
                    <a:gd name="T5" fmla="*/ 66 h 288"/>
                    <a:gd name="T6" fmla="*/ 95 w 350"/>
                    <a:gd name="T7" fmla="*/ 46 h 288"/>
                    <a:gd name="T8" fmla="*/ 117 w 350"/>
                    <a:gd name="T9" fmla="*/ 34 h 288"/>
                    <a:gd name="T10" fmla="*/ 117 w 350"/>
                    <a:gd name="T11" fmla="*/ 16 h 288"/>
                    <a:gd name="T12" fmla="*/ 105 w 350"/>
                    <a:gd name="T13" fmla="*/ 0 h 288"/>
                    <a:gd name="T14" fmla="*/ 71 w 350"/>
                    <a:gd name="T15" fmla="*/ 0 h 288"/>
                    <a:gd name="T16" fmla="*/ 55 w 350"/>
                    <a:gd name="T17" fmla="*/ 3 h 288"/>
                    <a:gd name="T18" fmla="*/ 16 w 350"/>
                    <a:gd name="T19" fmla="*/ 20 h 288"/>
                    <a:gd name="T20" fmla="*/ 0 w 350"/>
                    <a:gd name="T21" fmla="*/ 42 h 288"/>
                    <a:gd name="T22" fmla="*/ 0 w 350"/>
                    <a:gd name="T23" fmla="*/ 69 h 288"/>
                    <a:gd name="T24" fmla="*/ 40 w 350"/>
                    <a:gd name="T25" fmla="*/ 74 h 288"/>
                    <a:gd name="T26" fmla="*/ 52 w 350"/>
                    <a:gd name="T27" fmla="*/ 96 h 288"/>
                    <a:gd name="T28" fmla="*/ 71 w 350"/>
                    <a:gd name="T29" fmla="*/ 88 h 288"/>
                    <a:gd name="T30" fmla="*/ 80 w 350"/>
                    <a:gd name="T31" fmla="*/ 85 h 288"/>
                    <a:gd name="T32" fmla="*/ 80 w 350"/>
                    <a:gd name="T33" fmla="*/ 85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0" h="288">
                      <a:moveTo>
                        <a:pt x="240" y="254"/>
                      </a:moveTo>
                      <a:lnTo>
                        <a:pt x="269" y="222"/>
                      </a:lnTo>
                      <a:lnTo>
                        <a:pt x="285" y="197"/>
                      </a:lnTo>
                      <a:lnTo>
                        <a:pt x="285" y="139"/>
                      </a:lnTo>
                      <a:lnTo>
                        <a:pt x="350" y="103"/>
                      </a:lnTo>
                      <a:lnTo>
                        <a:pt x="350" y="47"/>
                      </a:lnTo>
                      <a:lnTo>
                        <a:pt x="313" y="0"/>
                      </a:lnTo>
                      <a:lnTo>
                        <a:pt x="212" y="0"/>
                      </a:lnTo>
                      <a:lnTo>
                        <a:pt x="164" y="10"/>
                      </a:lnTo>
                      <a:lnTo>
                        <a:pt x="47" y="59"/>
                      </a:lnTo>
                      <a:lnTo>
                        <a:pt x="0" y="127"/>
                      </a:lnTo>
                      <a:lnTo>
                        <a:pt x="0" y="208"/>
                      </a:lnTo>
                      <a:lnTo>
                        <a:pt x="121" y="222"/>
                      </a:lnTo>
                      <a:lnTo>
                        <a:pt x="156" y="288"/>
                      </a:lnTo>
                      <a:lnTo>
                        <a:pt x="212" y="264"/>
                      </a:lnTo>
                      <a:lnTo>
                        <a:pt x="240" y="254"/>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8" name="Freeform 57">
                  <a:extLst>
                    <a:ext uri="{FF2B5EF4-FFF2-40B4-BE49-F238E27FC236}">
                      <a16:creationId xmlns:a16="http://schemas.microsoft.com/office/drawing/2014/main" id="{557CF5BB-D788-4DFD-8ABB-D67E2E1A33E0}"/>
                    </a:ext>
                  </a:extLst>
                </p:cNvPr>
                <p:cNvSpPr>
                  <a:spLocks/>
                </p:cNvSpPr>
                <p:nvPr/>
              </p:nvSpPr>
              <p:spPr bwMode="gray">
                <a:xfrm>
                  <a:off x="4817" y="3373"/>
                  <a:ext cx="51" cy="58"/>
                </a:xfrm>
                <a:custGeom>
                  <a:avLst/>
                  <a:gdLst>
                    <a:gd name="T0" fmla="*/ 6 w 154"/>
                    <a:gd name="T1" fmla="*/ 58 h 174"/>
                    <a:gd name="T2" fmla="*/ 14 w 154"/>
                    <a:gd name="T3" fmla="*/ 35 h 174"/>
                    <a:gd name="T4" fmla="*/ 39 w 154"/>
                    <a:gd name="T5" fmla="*/ 23 h 174"/>
                    <a:gd name="T6" fmla="*/ 39 w 154"/>
                    <a:gd name="T7" fmla="*/ 16 h 174"/>
                    <a:gd name="T8" fmla="*/ 51 w 154"/>
                    <a:gd name="T9" fmla="*/ 0 h 174"/>
                    <a:gd name="T10" fmla="*/ 33 w 154"/>
                    <a:gd name="T11" fmla="*/ 0 h 174"/>
                    <a:gd name="T12" fmla="*/ 21 w 154"/>
                    <a:gd name="T13" fmla="*/ 20 h 174"/>
                    <a:gd name="T14" fmla="*/ 2 w 154"/>
                    <a:gd name="T15" fmla="*/ 23 h 174"/>
                    <a:gd name="T16" fmla="*/ 0 w 154"/>
                    <a:gd name="T17" fmla="*/ 58 h 174"/>
                    <a:gd name="T18" fmla="*/ 6 w 154"/>
                    <a:gd name="T19" fmla="*/ 58 h 174"/>
                    <a:gd name="T20" fmla="*/ 6 w 154"/>
                    <a:gd name="T21" fmla="*/ 58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4" h="174">
                      <a:moveTo>
                        <a:pt x="17" y="174"/>
                      </a:moveTo>
                      <a:lnTo>
                        <a:pt x="42" y="104"/>
                      </a:lnTo>
                      <a:lnTo>
                        <a:pt x="117" y="69"/>
                      </a:lnTo>
                      <a:lnTo>
                        <a:pt x="117" y="49"/>
                      </a:lnTo>
                      <a:lnTo>
                        <a:pt x="154" y="0"/>
                      </a:lnTo>
                      <a:lnTo>
                        <a:pt x="99" y="0"/>
                      </a:lnTo>
                      <a:lnTo>
                        <a:pt x="63" y="59"/>
                      </a:lnTo>
                      <a:lnTo>
                        <a:pt x="7" y="69"/>
                      </a:lnTo>
                      <a:lnTo>
                        <a:pt x="0" y="174"/>
                      </a:lnTo>
                      <a:lnTo>
                        <a:pt x="17" y="174"/>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69" name="Group 91">
                <a:extLst>
                  <a:ext uri="{FF2B5EF4-FFF2-40B4-BE49-F238E27FC236}">
                    <a16:creationId xmlns:a16="http://schemas.microsoft.com/office/drawing/2014/main" id="{B3E25070-7273-4F33-B921-757AFEF9DED4}"/>
                  </a:ext>
                </a:extLst>
              </p:cNvPr>
              <p:cNvGrpSpPr>
                <a:grpSpLocks/>
              </p:cNvGrpSpPr>
              <p:nvPr/>
            </p:nvGrpSpPr>
            <p:grpSpPr bwMode="gray">
              <a:xfrm rot="19134295">
                <a:off x="855559" y="2709419"/>
                <a:ext cx="1837493" cy="1814128"/>
                <a:chOff x="1051" y="888"/>
                <a:chExt cx="1026" cy="1012"/>
              </a:xfrm>
              <a:grpFill/>
            </p:grpSpPr>
            <p:sp>
              <p:nvSpPr>
                <p:cNvPr id="70" name="Freeform 92">
                  <a:extLst>
                    <a:ext uri="{FF2B5EF4-FFF2-40B4-BE49-F238E27FC236}">
                      <a16:creationId xmlns:a16="http://schemas.microsoft.com/office/drawing/2014/main" id="{6AF0A6A2-D2B0-44A9-88DB-65D89248929A}"/>
                    </a:ext>
                  </a:extLst>
                </p:cNvPr>
                <p:cNvSpPr>
                  <a:spLocks/>
                </p:cNvSpPr>
                <p:nvPr/>
              </p:nvSpPr>
              <p:spPr bwMode="gray">
                <a:xfrm>
                  <a:off x="1212" y="888"/>
                  <a:ext cx="865" cy="1012"/>
                </a:xfrm>
                <a:custGeom>
                  <a:avLst/>
                  <a:gdLst>
                    <a:gd name="T0" fmla="*/ 378 w 515"/>
                    <a:gd name="T1" fmla="*/ 457 h 602"/>
                    <a:gd name="T2" fmla="*/ 406 w 515"/>
                    <a:gd name="T3" fmla="*/ 440 h 602"/>
                    <a:gd name="T4" fmla="*/ 291 w 515"/>
                    <a:gd name="T5" fmla="*/ 459 h 602"/>
                    <a:gd name="T6" fmla="*/ 227 w 515"/>
                    <a:gd name="T7" fmla="*/ 482 h 602"/>
                    <a:gd name="T8" fmla="*/ 104 w 515"/>
                    <a:gd name="T9" fmla="*/ 477 h 602"/>
                    <a:gd name="T10" fmla="*/ 37 w 515"/>
                    <a:gd name="T11" fmla="*/ 437 h 602"/>
                    <a:gd name="T12" fmla="*/ 37 w 515"/>
                    <a:gd name="T13" fmla="*/ 415 h 602"/>
                    <a:gd name="T14" fmla="*/ 116 w 515"/>
                    <a:gd name="T15" fmla="*/ 439 h 602"/>
                    <a:gd name="T16" fmla="*/ 217 w 515"/>
                    <a:gd name="T17" fmla="*/ 419 h 602"/>
                    <a:gd name="T18" fmla="*/ 198 w 515"/>
                    <a:gd name="T19" fmla="*/ 395 h 602"/>
                    <a:gd name="T20" fmla="*/ 178 w 515"/>
                    <a:gd name="T21" fmla="*/ 331 h 602"/>
                    <a:gd name="T22" fmla="*/ 217 w 515"/>
                    <a:gd name="T23" fmla="*/ 282 h 602"/>
                    <a:gd name="T24" fmla="*/ 244 w 515"/>
                    <a:gd name="T25" fmla="*/ 237 h 602"/>
                    <a:gd name="T26" fmla="*/ 249 w 515"/>
                    <a:gd name="T27" fmla="*/ 203 h 602"/>
                    <a:gd name="T28" fmla="*/ 312 w 515"/>
                    <a:gd name="T29" fmla="*/ 183 h 602"/>
                    <a:gd name="T30" fmla="*/ 375 w 515"/>
                    <a:gd name="T31" fmla="*/ 192 h 602"/>
                    <a:gd name="T32" fmla="*/ 440 w 515"/>
                    <a:gd name="T33" fmla="*/ 182 h 602"/>
                    <a:gd name="T34" fmla="*/ 422 w 515"/>
                    <a:gd name="T35" fmla="*/ 153 h 602"/>
                    <a:gd name="T36" fmla="*/ 420 w 515"/>
                    <a:gd name="T37" fmla="*/ 91 h 602"/>
                    <a:gd name="T38" fmla="*/ 477 w 515"/>
                    <a:gd name="T39" fmla="*/ 76 h 602"/>
                    <a:gd name="T40" fmla="*/ 494 w 515"/>
                    <a:gd name="T41" fmla="*/ 123 h 602"/>
                    <a:gd name="T42" fmla="*/ 514 w 515"/>
                    <a:gd name="T43" fmla="*/ 104 h 602"/>
                    <a:gd name="T44" fmla="*/ 539 w 515"/>
                    <a:gd name="T45" fmla="*/ 50 h 602"/>
                    <a:gd name="T46" fmla="*/ 588 w 515"/>
                    <a:gd name="T47" fmla="*/ 10 h 602"/>
                    <a:gd name="T48" fmla="*/ 687 w 515"/>
                    <a:gd name="T49" fmla="*/ 17 h 602"/>
                    <a:gd name="T50" fmla="*/ 731 w 515"/>
                    <a:gd name="T51" fmla="*/ 34 h 602"/>
                    <a:gd name="T52" fmla="*/ 756 w 515"/>
                    <a:gd name="T53" fmla="*/ 79 h 602"/>
                    <a:gd name="T54" fmla="*/ 788 w 515"/>
                    <a:gd name="T55" fmla="*/ 129 h 602"/>
                    <a:gd name="T56" fmla="*/ 820 w 515"/>
                    <a:gd name="T57" fmla="*/ 188 h 602"/>
                    <a:gd name="T58" fmla="*/ 537 w 515"/>
                    <a:gd name="T59" fmla="*/ 614 h 602"/>
                    <a:gd name="T60" fmla="*/ 568 w 515"/>
                    <a:gd name="T61" fmla="*/ 654 h 602"/>
                    <a:gd name="T62" fmla="*/ 574 w 515"/>
                    <a:gd name="T63" fmla="*/ 719 h 602"/>
                    <a:gd name="T64" fmla="*/ 628 w 515"/>
                    <a:gd name="T65" fmla="*/ 714 h 602"/>
                    <a:gd name="T66" fmla="*/ 642 w 515"/>
                    <a:gd name="T67" fmla="*/ 773 h 602"/>
                    <a:gd name="T68" fmla="*/ 638 w 515"/>
                    <a:gd name="T69" fmla="*/ 859 h 602"/>
                    <a:gd name="T70" fmla="*/ 663 w 515"/>
                    <a:gd name="T71" fmla="*/ 960 h 602"/>
                    <a:gd name="T72" fmla="*/ 630 w 515"/>
                    <a:gd name="T73" fmla="*/ 1002 h 602"/>
                    <a:gd name="T74" fmla="*/ 618 w 515"/>
                    <a:gd name="T75" fmla="*/ 999 h 602"/>
                    <a:gd name="T76" fmla="*/ 630 w 515"/>
                    <a:gd name="T77" fmla="*/ 970 h 602"/>
                    <a:gd name="T78" fmla="*/ 600 w 515"/>
                    <a:gd name="T79" fmla="*/ 950 h 602"/>
                    <a:gd name="T80" fmla="*/ 616 w 515"/>
                    <a:gd name="T81" fmla="*/ 921 h 602"/>
                    <a:gd name="T82" fmla="*/ 616 w 515"/>
                    <a:gd name="T83" fmla="*/ 883 h 602"/>
                    <a:gd name="T84" fmla="*/ 620 w 515"/>
                    <a:gd name="T85" fmla="*/ 852 h 602"/>
                    <a:gd name="T86" fmla="*/ 621 w 515"/>
                    <a:gd name="T87" fmla="*/ 805 h 602"/>
                    <a:gd name="T88" fmla="*/ 623 w 515"/>
                    <a:gd name="T89" fmla="*/ 758 h 602"/>
                    <a:gd name="T90" fmla="*/ 595 w 515"/>
                    <a:gd name="T91" fmla="*/ 782 h 602"/>
                    <a:gd name="T92" fmla="*/ 579 w 515"/>
                    <a:gd name="T93" fmla="*/ 773 h 602"/>
                    <a:gd name="T94" fmla="*/ 553 w 515"/>
                    <a:gd name="T95" fmla="*/ 736 h 602"/>
                    <a:gd name="T96" fmla="*/ 536 w 515"/>
                    <a:gd name="T97" fmla="*/ 686 h 602"/>
                    <a:gd name="T98" fmla="*/ 531 w 515"/>
                    <a:gd name="T99" fmla="*/ 656 h 602"/>
                    <a:gd name="T100" fmla="*/ 509 w 515"/>
                    <a:gd name="T101" fmla="*/ 624 h 602"/>
                    <a:gd name="T102" fmla="*/ 472 w 515"/>
                    <a:gd name="T103" fmla="*/ 592 h 602"/>
                    <a:gd name="T104" fmla="*/ 469 w 515"/>
                    <a:gd name="T105" fmla="*/ 530 h 602"/>
                    <a:gd name="T106" fmla="*/ 413 w 515"/>
                    <a:gd name="T107" fmla="*/ 506 h 6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15" h="602">
                      <a:moveTo>
                        <a:pt x="212" y="295"/>
                      </a:moveTo>
                      <a:cubicBezTo>
                        <a:pt x="212" y="295"/>
                        <a:pt x="212" y="295"/>
                        <a:pt x="208" y="295"/>
                      </a:cubicBezTo>
                      <a:cubicBezTo>
                        <a:pt x="204" y="295"/>
                        <a:pt x="201" y="295"/>
                        <a:pt x="195" y="290"/>
                      </a:cubicBezTo>
                      <a:cubicBezTo>
                        <a:pt x="195" y="290"/>
                        <a:pt x="201" y="288"/>
                        <a:pt x="206" y="288"/>
                      </a:cubicBezTo>
                      <a:cubicBezTo>
                        <a:pt x="211" y="288"/>
                        <a:pt x="211" y="288"/>
                        <a:pt x="211" y="278"/>
                      </a:cubicBezTo>
                      <a:cubicBezTo>
                        <a:pt x="211" y="278"/>
                        <a:pt x="216" y="272"/>
                        <a:pt x="225" y="272"/>
                      </a:cubicBezTo>
                      <a:cubicBezTo>
                        <a:pt x="234" y="272"/>
                        <a:pt x="234" y="272"/>
                        <a:pt x="234" y="272"/>
                      </a:cubicBezTo>
                      <a:cubicBezTo>
                        <a:pt x="243" y="273"/>
                        <a:pt x="243" y="273"/>
                        <a:pt x="243" y="273"/>
                      </a:cubicBezTo>
                      <a:cubicBezTo>
                        <a:pt x="243" y="273"/>
                        <a:pt x="248" y="273"/>
                        <a:pt x="258" y="273"/>
                      </a:cubicBezTo>
                      <a:cubicBezTo>
                        <a:pt x="267" y="273"/>
                        <a:pt x="262" y="269"/>
                        <a:pt x="262" y="269"/>
                      </a:cubicBezTo>
                      <a:cubicBezTo>
                        <a:pt x="262" y="269"/>
                        <a:pt x="254" y="265"/>
                        <a:pt x="251" y="262"/>
                      </a:cubicBezTo>
                      <a:cubicBezTo>
                        <a:pt x="247" y="258"/>
                        <a:pt x="242" y="262"/>
                        <a:pt x="242" y="262"/>
                      </a:cubicBezTo>
                      <a:cubicBezTo>
                        <a:pt x="230" y="262"/>
                        <a:pt x="230" y="262"/>
                        <a:pt x="230" y="262"/>
                      </a:cubicBezTo>
                      <a:cubicBezTo>
                        <a:pt x="224" y="262"/>
                        <a:pt x="224" y="262"/>
                        <a:pt x="224" y="262"/>
                      </a:cubicBezTo>
                      <a:cubicBezTo>
                        <a:pt x="214" y="265"/>
                        <a:pt x="214" y="265"/>
                        <a:pt x="214" y="265"/>
                      </a:cubicBezTo>
                      <a:cubicBezTo>
                        <a:pt x="207" y="267"/>
                        <a:pt x="207" y="267"/>
                        <a:pt x="207" y="267"/>
                      </a:cubicBezTo>
                      <a:cubicBezTo>
                        <a:pt x="195" y="268"/>
                        <a:pt x="195" y="268"/>
                        <a:pt x="195" y="268"/>
                      </a:cubicBezTo>
                      <a:cubicBezTo>
                        <a:pt x="195" y="268"/>
                        <a:pt x="177" y="269"/>
                        <a:pt x="173" y="273"/>
                      </a:cubicBezTo>
                      <a:cubicBezTo>
                        <a:pt x="174" y="279"/>
                        <a:pt x="174" y="279"/>
                        <a:pt x="174" y="279"/>
                      </a:cubicBezTo>
                      <a:cubicBezTo>
                        <a:pt x="171" y="288"/>
                        <a:pt x="171" y="288"/>
                        <a:pt x="171" y="288"/>
                      </a:cubicBezTo>
                      <a:cubicBezTo>
                        <a:pt x="171" y="288"/>
                        <a:pt x="171" y="288"/>
                        <a:pt x="166" y="288"/>
                      </a:cubicBezTo>
                      <a:cubicBezTo>
                        <a:pt x="160" y="288"/>
                        <a:pt x="158" y="289"/>
                        <a:pt x="158" y="289"/>
                      </a:cubicBezTo>
                      <a:cubicBezTo>
                        <a:pt x="158" y="289"/>
                        <a:pt x="151" y="288"/>
                        <a:pt x="144" y="288"/>
                      </a:cubicBezTo>
                      <a:cubicBezTo>
                        <a:pt x="136" y="288"/>
                        <a:pt x="135" y="287"/>
                        <a:pt x="135" y="287"/>
                      </a:cubicBezTo>
                      <a:cubicBezTo>
                        <a:pt x="125" y="287"/>
                        <a:pt x="125" y="287"/>
                        <a:pt x="125" y="287"/>
                      </a:cubicBezTo>
                      <a:cubicBezTo>
                        <a:pt x="125" y="287"/>
                        <a:pt x="117" y="286"/>
                        <a:pt x="106" y="286"/>
                      </a:cubicBezTo>
                      <a:cubicBezTo>
                        <a:pt x="96" y="286"/>
                        <a:pt x="97" y="284"/>
                        <a:pt x="92" y="284"/>
                      </a:cubicBezTo>
                      <a:cubicBezTo>
                        <a:pt x="87" y="284"/>
                        <a:pt x="85" y="284"/>
                        <a:pt x="85" y="284"/>
                      </a:cubicBezTo>
                      <a:cubicBezTo>
                        <a:pt x="85" y="284"/>
                        <a:pt x="85" y="284"/>
                        <a:pt x="72" y="284"/>
                      </a:cubicBezTo>
                      <a:cubicBezTo>
                        <a:pt x="59" y="284"/>
                        <a:pt x="72" y="284"/>
                        <a:pt x="62" y="284"/>
                      </a:cubicBezTo>
                      <a:cubicBezTo>
                        <a:pt x="51" y="284"/>
                        <a:pt x="52" y="284"/>
                        <a:pt x="52" y="284"/>
                      </a:cubicBezTo>
                      <a:cubicBezTo>
                        <a:pt x="48" y="277"/>
                        <a:pt x="48" y="277"/>
                        <a:pt x="48" y="277"/>
                      </a:cubicBezTo>
                      <a:cubicBezTo>
                        <a:pt x="43" y="272"/>
                        <a:pt x="43" y="272"/>
                        <a:pt x="43" y="272"/>
                      </a:cubicBezTo>
                      <a:cubicBezTo>
                        <a:pt x="27" y="269"/>
                        <a:pt x="27" y="269"/>
                        <a:pt x="27" y="269"/>
                      </a:cubicBezTo>
                      <a:cubicBezTo>
                        <a:pt x="23" y="266"/>
                        <a:pt x="23" y="266"/>
                        <a:pt x="23" y="266"/>
                      </a:cubicBezTo>
                      <a:cubicBezTo>
                        <a:pt x="22" y="260"/>
                        <a:pt x="22" y="260"/>
                        <a:pt x="22" y="260"/>
                      </a:cubicBezTo>
                      <a:cubicBezTo>
                        <a:pt x="22" y="260"/>
                        <a:pt x="22" y="260"/>
                        <a:pt x="20" y="257"/>
                      </a:cubicBezTo>
                      <a:cubicBezTo>
                        <a:pt x="17" y="254"/>
                        <a:pt x="20" y="257"/>
                        <a:pt x="10" y="257"/>
                      </a:cubicBezTo>
                      <a:cubicBezTo>
                        <a:pt x="0" y="257"/>
                        <a:pt x="2" y="257"/>
                        <a:pt x="2" y="257"/>
                      </a:cubicBezTo>
                      <a:cubicBezTo>
                        <a:pt x="8" y="247"/>
                        <a:pt x="8" y="247"/>
                        <a:pt x="8" y="247"/>
                      </a:cubicBezTo>
                      <a:cubicBezTo>
                        <a:pt x="17" y="247"/>
                        <a:pt x="17" y="247"/>
                        <a:pt x="17" y="247"/>
                      </a:cubicBezTo>
                      <a:cubicBezTo>
                        <a:pt x="22" y="247"/>
                        <a:pt x="22" y="247"/>
                        <a:pt x="22" y="247"/>
                      </a:cubicBezTo>
                      <a:cubicBezTo>
                        <a:pt x="22" y="247"/>
                        <a:pt x="29" y="246"/>
                        <a:pt x="33" y="250"/>
                      </a:cubicBezTo>
                      <a:cubicBezTo>
                        <a:pt x="41" y="255"/>
                        <a:pt x="41" y="255"/>
                        <a:pt x="41" y="255"/>
                      </a:cubicBezTo>
                      <a:cubicBezTo>
                        <a:pt x="41" y="255"/>
                        <a:pt x="41" y="255"/>
                        <a:pt x="41" y="263"/>
                      </a:cubicBezTo>
                      <a:cubicBezTo>
                        <a:pt x="52" y="266"/>
                        <a:pt x="52" y="266"/>
                        <a:pt x="52" y="266"/>
                      </a:cubicBezTo>
                      <a:cubicBezTo>
                        <a:pt x="62" y="257"/>
                        <a:pt x="62" y="257"/>
                        <a:pt x="62" y="257"/>
                      </a:cubicBezTo>
                      <a:cubicBezTo>
                        <a:pt x="69" y="261"/>
                        <a:pt x="69" y="261"/>
                        <a:pt x="69" y="261"/>
                      </a:cubicBezTo>
                      <a:cubicBezTo>
                        <a:pt x="69" y="261"/>
                        <a:pt x="74" y="266"/>
                        <a:pt x="81" y="266"/>
                      </a:cubicBezTo>
                      <a:cubicBezTo>
                        <a:pt x="87" y="266"/>
                        <a:pt x="85" y="266"/>
                        <a:pt x="90" y="266"/>
                      </a:cubicBezTo>
                      <a:cubicBezTo>
                        <a:pt x="95" y="266"/>
                        <a:pt x="99" y="266"/>
                        <a:pt x="103" y="266"/>
                      </a:cubicBezTo>
                      <a:cubicBezTo>
                        <a:pt x="106" y="266"/>
                        <a:pt x="107" y="266"/>
                        <a:pt x="114" y="259"/>
                      </a:cubicBezTo>
                      <a:cubicBezTo>
                        <a:pt x="121" y="252"/>
                        <a:pt x="117" y="253"/>
                        <a:pt x="117" y="253"/>
                      </a:cubicBezTo>
                      <a:cubicBezTo>
                        <a:pt x="129" y="249"/>
                        <a:pt x="129" y="249"/>
                        <a:pt x="129" y="249"/>
                      </a:cubicBezTo>
                      <a:cubicBezTo>
                        <a:pt x="141" y="249"/>
                        <a:pt x="141" y="249"/>
                        <a:pt x="141" y="249"/>
                      </a:cubicBezTo>
                      <a:cubicBezTo>
                        <a:pt x="137" y="245"/>
                        <a:pt x="137" y="245"/>
                        <a:pt x="137" y="245"/>
                      </a:cubicBezTo>
                      <a:cubicBezTo>
                        <a:pt x="133" y="241"/>
                        <a:pt x="133" y="241"/>
                        <a:pt x="133" y="241"/>
                      </a:cubicBezTo>
                      <a:cubicBezTo>
                        <a:pt x="128" y="237"/>
                        <a:pt x="128" y="237"/>
                        <a:pt x="128" y="237"/>
                      </a:cubicBezTo>
                      <a:cubicBezTo>
                        <a:pt x="125" y="232"/>
                        <a:pt x="125" y="232"/>
                        <a:pt x="125" y="232"/>
                      </a:cubicBezTo>
                      <a:cubicBezTo>
                        <a:pt x="118" y="235"/>
                        <a:pt x="118" y="235"/>
                        <a:pt x="118" y="235"/>
                      </a:cubicBezTo>
                      <a:cubicBezTo>
                        <a:pt x="118" y="227"/>
                        <a:pt x="118" y="227"/>
                        <a:pt x="118" y="227"/>
                      </a:cubicBezTo>
                      <a:cubicBezTo>
                        <a:pt x="125" y="224"/>
                        <a:pt x="125" y="224"/>
                        <a:pt x="125" y="224"/>
                      </a:cubicBezTo>
                      <a:cubicBezTo>
                        <a:pt x="125" y="216"/>
                        <a:pt x="125" y="216"/>
                        <a:pt x="125" y="216"/>
                      </a:cubicBezTo>
                      <a:cubicBezTo>
                        <a:pt x="116" y="210"/>
                        <a:pt x="116" y="210"/>
                        <a:pt x="116" y="210"/>
                      </a:cubicBezTo>
                      <a:cubicBezTo>
                        <a:pt x="102" y="202"/>
                        <a:pt x="102" y="202"/>
                        <a:pt x="102" y="202"/>
                      </a:cubicBezTo>
                      <a:cubicBezTo>
                        <a:pt x="106" y="197"/>
                        <a:pt x="106" y="197"/>
                        <a:pt x="106" y="197"/>
                      </a:cubicBezTo>
                      <a:cubicBezTo>
                        <a:pt x="116" y="187"/>
                        <a:pt x="116" y="187"/>
                        <a:pt x="116" y="187"/>
                      </a:cubicBezTo>
                      <a:cubicBezTo>
                        <a:pt x="116" y="187"/>
                        <a:pt x="121" y="187"/>
                        <a:pt x="125" y="187"/>
                      </a:cubicBezTo>
                      <a:cubicBezTo>
                        <a:pt x="128" y="187"/>
                        <a:pt x="128" y="180"/>
                        <a:pt x="128" y="180"/>
                      </a:cubicBezTo>
                      <a:cubicBezTo>
                        <a:pt x="140" y="168"/>
                        <a:pt x="140" y="168"/>
                        <a:pt x="140" y="168"/>
                      </a:cubicBezTo>
                      <a:cubicBezTo>
                        <a:pt x="134" y="168"/>
                        <a:pt x="134" y="168"/>
                        <a:pt x="134" y="168"/>
                      </a:cubicBezTo>
                      <a:cubicBezTo>
                        <a:pt x="129" y="168"/>
                        <a:pt x="129" y="168"/>
                        <a:pt x="129" y="168"/>
                      </a:cubicBezTo>
                      <a:cubicBezTo>
                        <a:pt x="125" y="168"/>
                        <a:pt x="125" y="168"/>
                        <a:pt x="125" y="168"/>
                      </a:cubicBezTo>
                      <a:cubicBezTo>
                        <a:pt x="121" y="156"/>
                        <a:pt x="121" y="156"/>
                        <a:pt x="121" y="156"/>
                      </a:cubicBezTo>
                      <a:cubicBezTo>
                        <a:pt x="125" y="149"/>
                        <a:pt x="125" y="149"/>
                        <a:pt x="125" y="149"/>
                      </a:cubicBezTo>
                      <a:cubicBezTo>
                        <a:pt x="129" y="138"/>
                        <a:pt x="129" y="138"/>
                        <a:pt x="129" y="138"/>
                      </a:cubicBezTo>
                      <a:cubicBezTo>
                        <a:pt x="140" y="137"/>
                        <a:pt x="140" y="137"/>
                        <a:pt x="140" y="137"/>
                      </a:cubicBezTo>
                      <a:cubicBezTo>
                        <a:pt x="145" y="141"/>
                        <a:pt x="145" y="141"/>
                        <a:pt x="145" y="141"/>
                      </a:cubicBezTo>
                      <a:cubicBezTo>
                        <a:pt x="145" y="141"/>
                        <a:pt x="145" y="141"/>
                        <a:pt x="145" y="149"/>
                      </a:cubicBezTo>
                      <a:cubicBezTo>
                        <a:pt x="148" y="146"/>
                        <a:pt x="148" y="146"/>
                        <a:pt x="148" y="146"/>
                      </a:cubicBezTo>
                      <a:cubicBezTo>
                        <a:pt x="148" y="138"/>
                        <a:pt x="148" y="138"/>
                        <a:pt x="148" y="138"/>
                      </a:cubicBezTo>
                      <a:cubicBezTo>
                        <a:pt x="148" y="129"/>
                        <a:pt x="148" y="129"/>
                        <a:pt x="148" y="129"/>
                      </a:cubicBezTo>
                      <a:cubicBezTo>
                        <a:pt x="155" y="125"/>
                        <a:pt x="155" y="125"/>
                        <a:pt x="155" y="125"/>
                      </a:cubicBezTo>
                      <a:cubicBezTo>
                        <a:pt x="148" y="121"/>
                        <a:pt x="148" y="121"/>
                        <a:pt x="148" y="121"/>
                      </a:cubicBezTo>
                      <a:cubicBezTo>
                        <a:pt x="148" y="117"/>
                        <a:pt x="148" y="117"/>
                        <a:pt x="148" y="117"/>
                      </a:cubicBezTo>
                      <a:cubicBezTo>
                        <a:pt x="148" y="113"/>
                        <a:pt x="148" y="113"/>
                        <a:pt x="148" y="113"/>
                      </a:cubicBezTo>
                      <a:cubicBezTo>
                        <a:pt x="156" y="109"/>
                        <a:pt x="156" y="109"/>
                        <a:pt x="156" y="109"/>
                      </a:cubicBezTo>
                      <a:cubicBezTo>
                        <a:pt x="156" y="109"/>
                        <a:pt x="161" y="109"/>
                        <a:pt x="168" y="109"/>
                      </a:cubicBezTo>
                      <a:cubicBezTo>
                        <a:pt x="174" y="109"/>
                        <a:pt x="175" y="109"/>
                        <a:pt x="175" y="109"/>
                      </a:cubicBezTo>
                      <a:cubicBezTo>
                        <a:pt x="186" y="109"/>
                        <a:pt x="186" y="109"/>
                        <a:pt x="186" y="109"/>
                      </a:cubicBezTo>
                      <a:cubicBezTo>
                        <a:pt x="190" y="105"/>
                        <a:pt x="190" y="105"/>
                        <a:pt x="190" y="105"/>
                      </a:cubicBezTo>
                      <a:cubicBezTo>
                        <a:pt x="197" y="105"/>
                        <a:pt x="197" y="105"/>
                        <a:pt x="197" y="105"/>
                      </a:cubicBezTo>
                      <a:cubicBezTo>
                        <a:pt x="202" y="105"/>
                        <a:pt x="202" y="105"/>
                        <a:pt x="202" y="105"/>
                      </a:cubicBezTo>
                      <a:cubicBezTo>
                        <a:pt x="202" y="105"/>
                        <a:pt x="209" y="107"/>
                        <a:pt x="213" y="107"/>
                      </a:cubicBezTo>
                      <a:cubicBezTo>
                        <a:pt x="216" y="107"/>
                        <a:pt x="213" y="107"/>
                        <a:pt x="213" y="114"/>
                      </a:cubicBezTo>
                      <a:cubicBezTo>
                        <a:pt x="213" y="114"/>
                        <a:pt x="216" y="114"/>
                        <a:pt x="223" y="114"/>
                      </a:cubicBezTo>
                      <a:cubicBezTo>
                        <a:pt x="229" y="114"/>
                        <a:pt x="228" y="119"/>
                        <a:pt x="228" y="119"/>
                      </a:cubicBezTo>
                      <a:cubicBezTo>
                        <a:pt x="232" y="125"/>
                        <a:pt x="232" y="125"/>
                        <a:pt x="232" y="125"/>
                      </a:cubicBezTo>
                      <a:cubicBezTo>
                        <a:pt x="237" y="125"/>
                        <a:pt x="237" y="125"/>
                        <a:pt x="237" y="125"/>
                      </a:cubicBezTo>
                      <a:cubicBezTo>
                        <a:pt x="245" y="125"/>
                        <a:pt x="245" y="125"/>
                        <a:pt x="245" y="125"/>
                      </a:cubicBezTo>
                      <a:cubicBezTo>
                        <a:pt x="258" y="112"/>
                        <a:pt x="258" y="112"/>
                        <a:pt x="258" y="112"/>
                      </a:cubicBezTo>
                      <a:cubicBezTo>
                        <a:pt x="262" y="108"/>
                        <a:pt x="262" y="108"/>
                        <a:pt x="262" y="108"/>
                      </a:cubicBezTo>
                      <a:cubicBezTo>
                        <a:pt x="265" y="111"/>
                        <a:pt x="265" y="111"/>
                        <a:pt x="265" y="111"/>
                      </a:cubicBezTo>
                      <a:cubicBezTo>
                        <a:pt x="271" y="105"/>
                        <a:pt x="271" y="105"/>
                        <a:pt x="271" y="105"/>
                      </a:cubicBezTo>
                      <a:cubicBezTo>
                        <a:pt x="265" y="102"/>
                        <a:pt x="265" y="102"/>
                        <a:pt x="265" y="102"/>
                      </a:cubicBezTo>
                      <a:cubicBezTo>
                        <a:pt x="258" y="95"/>
                        <a:pt x="258" y="95"/>
                        <a:pt x="258" y="95"/>
                      </a:cubicBezTo>
                      <a:cubicBezTo>
                        <a:pt x="251" y="95"/>
                        <a:pt x="251" y="95"/>
                        <a:pt x="251" y="95"/>
                      </a:cubicBezTo>
                      <a:cubicBezTo>
                        <a:pt x="251" y="91"/>
                        <a:pt x="251" y="91"/>
                        <a:pt x="251" y="91"/>
                      </a:cubicBezTo>
                      <a:cubicBezTo>
                        <a:pt x="245" y="85"/>
                        <a:pt x="245" y="85"/>
                        <a:pt x="245" y="85"/>
                      </a:cubicBezTo>
                      <a:cubicBezTo>
                        <a:pt x="236" y="76"/>
                        <a:pt x="236" y="76"/>
                        <a:pt x="236" y="76"/>
                      </a:cubicBezTo>
                      <a:cubicBezTo>
                        <a:pt x="236" y="66"/>
                        <a:pt x="236" y="66"/>
                        <a:pt x="236" y="66"/>
                      </a:cubicBezTo>
                      <a:cubicBezTo>
                        <a:pt x="236" y="61"/>
                        <a:pt x="236" y="61"/>
                        <a:pt x="236" y="61"/>
                      </a:cubicBezTo>
                      <a:cubicBezTo>
                        <a:pt x="243" y="54"/>
                        <a:pt x="243" y="54"/>
                        <a:pt x="243" y="54"/>
                      </a:cubicBezTo>
                      <a:cubicBezTo>
                        <a:pt x="250" y="54"/>
                        <a:pt x="250" y="54"/>
                        <a:pt x="250" y="54"/>
                      </a:cubicBezTo>
                      <a:cubicBezTo>
                        <a:pt x="255" y="50"/>
                        <a:pt x="255" y="50"/>
                        <a:pt x="255" y="50"/>
                      </a:cubicBezTo>
                      <a:cubicBezTo>
                        <a:pt x="256" y="41"/>
                        <a:pt x="256" y="41"/>
                        <a:pt x="256" y="41"/>
                      </a:cubicBezTo>
                      <a:cubicBezTo>
                        <a:pt x="259" y="32"/>
                        <a:pt x="259" y="32"/>
                        <a:pt x="259" y="32"/>
                      </a:cubicBezTo>
                      <a:cubicBezTo>
                        <a:pt x="259" y="32"/>
                        <a:pt x="266" y="36"/>
                        <a:pt x="271" y="36"/>
                      </a:cubicBezTo>
                      <a:cubicBezTo>
                        <a:pt x="276" y="36"/>
                        <a:pt x="277" y="37"/>
                        <a:pt x="277" y="42"/>
                      </a:cubicBezTo>
                      <a:cubicBezTo>
                        <a:pt x="277" y="47"/>
                        <a:pt x="284" y="45"/>
                        <a:pt x="284" y="45"/>
                      </a:cubicBezTo>
                      <a:cubicBezTo>
                        <a:pt x="284" y="45"/>
                        <a:pt x="284" y="45"/>
                        <a:pt x="290" y="45"/>
                      </a:cubicBezTo>
                      <a:cubicBezTo>
                        <a:pt x="296" y="45"/>
                        <a:pt x="298" y="49"/>
                        <a:pt x="298" y="55"/>
                      </a:cubicBezTo>
                      <a:cubicBezTo>
                        <a:pt x="298" y="62"/>
                        <a:pt x="291" y="55"/>
                        <a:pt x="287" y="55"/>
                      </a:cubicBezTo>
                      <a:cubicBezTo>
                        <a:pt x="283" y="55"/>
                        <a:pt x="287" y="61"/>
                        <a:pt x="287" y="61"/>
                      </a:cubicBezTo>
                      <a:cubicBezTo>
                        <a:pt x="287" y="68"/>
                        <a:pt x="287" y="68"/>
                        <a:pt x="287" y="68"/>
                      </a:cubicBezTo>
                      <a:cubicBezTo>
                        <a:pt x="287" y="68"/>
                        <a:pt x="290" y="73"/>
                        <a:pt x="294" y="73"/>
                      </a:cubicBezTo>
                      <a:cubicBezTo>
                        <a:pt x="298" y="73"/>
                        <a:pt x="294" y="76"/>
                        <a:pt x="297" y="79"/>
                      </a:cubicBezTo>
                      <a:cubicBezTo>
                        <a:pt x="300" y="82"/>
                        <a:pt x="301" y="80"/>
                        <a:pt x="301" y="80"/>
                      </a:cubicBezTo>
                      <a:cubicBezTo>
                        <a:pt x="301" y="80"/>
                        <a:pt x="305" y="80"/>
                        <a:pt x="312" y="80"/>
                      </a:cubicBezTo>
                      <a:cubicBezTo>
                        <a:pt x="312" y="74"/>
                        <a:pt x="312" y="74"/>
                        <a:pt x="312" y="74"/>
                      </a:cubicBezTo>
                      <a:cubicBezTo>
                        <a:pt x="312" y="74"/>
                        <a:pt x="309" y="71"/>
                        <a:pt x="306" y="68"/>
                      </a:cubicBezTo>
                      <a:cubicBezTo>
                        <a:pt x="303" y="65"/>
                        <a:pt x="306" y="62"/>
                        <a:pt x="306" y="62"/>
                      </a:cubicBezTo>
                      <a:cubicBezTo>
                        <a:pt x="306" y="62"/>
                        <a:pt x="312" y="62"/>
                        <a:pt x="317" y="62"/>
                      </a:cubicBezTo>
                      <a:cubicBezTo>
                        <a:pt x="322" y="62"/>
                        <a:pt x="317" y="55"/>
                        <a:pt x="317" y="55"/>
                      </a:cubicBezTo>
                      <a:cubicBezTo>
                        <a:pt x="311" y="49"/>
                        <a:pt x="311" y="49"/>
                        <a:pt x="311" y="49"/>
                      </a:cubicBezTo>
                      <a:cubicBezTo>
                        <a:pt x="315" y="42"/>
                        <a:pt x="315" y="42"/>
                        <a:pt x="315" y="42"/>
                      </a:cubicBezTo>
                      <a:cubicBezTo>
                        <a:pt x="321" y="37"/>
                        <a:pt x="321" y="37"/>
                        <a:pt x="321" y="37"/>
                      </a:cubicBezTo>
                      <a:cubicBezTo>
                        <a:pt x="321" y="30"/>
                        <a:pt x="321" y="30"/>
                        <a:pt x="321" y="30"/>
                      </a:cubicBezTo>
                      <a:cubicBezTo>
                        <a:pt x="329" y="22"/>
                        <a:pt x="329" y="22"/>
                        <a:pt x="329" y="22"/>
                      </a:cubicBezTo>
                      <a:cubicBezTo>
                        <a:pt x="331" y="12"/>
                        <a:pt x="331" y="12"/>
                        <a:pt x="331" y="12"/>
                      </a:cubicBezTo>
                      <a:cubicBezTo>
                        <a:pt x="330" y="2"/>
                        <a:pt x="330" y="2"/>
                        <a:pt x="330" y="2"/>
                      </a:cubicBezTo>
                      <a:cubicBezTo>
                        <a:pt x="330" y="2"/>
                        <a:pt x="334" y="0"/>
                        <a:pt x="339" y="0"/>
                      </a:cubicBezTo>
                      <a:cubicBezTo>
                        <a:pt x="344" y="0"/>
                        <a:pt x="345" y="0"/>
                        <a:pt x="345" y="0"/>
                      </a:cubicBezTo>
                      <a:cubicBezTo>
                        <a:pt x="350" y="6"/>
                        <a:pt x="350" y="6"/>
                        <a:pt x="350" y="6"/>
                      </a:cubicBezTo>
                      <a:cubicBezTo>
                        <a:pt x="350" y="6"/>
                        <a:pt x="350" y="6"/>
                        <a:pt x="354" y="9"/>
                      </a:cubicBezTo>
                      <a:cubicBezTo>
                        <a:pt x="358" y="13"/>
                        <a:pt x="354" y="9"/>
                        <a:pt x="359" y="14"/>
                      </a:cubicBezTo>
                      <a:cubicBezTo>
                        <a:pt x="364" y="19"/>
                        <a:pt x="371" y="9"/>
                        <a:pt x="371" y="9"/>
                      </a:cubicBezTo>
                      <a:cubicBezTo>
                        <a:pt x="385" y="9"/>
                        <a:pt x="385" y="9"/>
                        <a:pt x="385" y="9"/>
                      </a:cubicBezTo>
                      <a:cubicBezTo>
                        <a:pt x="385" y="9"/>
                        <a:pt x="393" y="9"/>
                        <a:pt x="397" y="9"/>
                      </a:cubicBezTo>
                      <a:cubicBezTo>
                        <a:pt x="401" y="9"/>
                        <a:pt x="409" y="10"/>
                        <a:pt x="409" y="10"/>
                      </a:cubicBezTo>
                      <a:cubicBezTo>
                        <a:pt x="419" y="10"/>
                        <a:pt x="419" y="10"/>
                        <a:pt x="419" y="10"/>
                      </a:cubicBezTo>
                      <a:cubicBezTo>
                        <a:pt x="424" y="4"/>
                        <a:pt x="424" y="4"/>
                        <a:pt x="424" y="4"/>
                      </a:cubicBezTo>
                      <a:cubicBezTo>
                        <a:pt x="428" y="4"/>
                        <a:pt x="433" y="8"/>
                        <a:pt x="433" y="8"/>
                      </a:cubicBezTo>
                      <a:cubicBezTo>
                        <a:pt x="429" y="12"/>
                        <a:pt x="429" y="12"/>
                        <a:pt x="429" y="12"/>
                      </a:cubicBezTo>
                      <a:cubicBezTo>
                        <a:pt x="429" y="17"/>
                        <a:pt x="429" y="17"/>
                        <a:pt x="429" y="17"/>
                      </a:cubicBezTo>
                      <a:cubicBezTo>
                        <a:pt x="435" y="20"/>
                        <a:pt x="435" y="20"/>
                        <a:pt x="435" y="20"/>
                      </a:cubicBezTo>
                      <a:cubicBezTo>
                        <a:pt x="435" y="20"/>
                        <a:pt x="439" y="23"/>
                        <a:pt x="435" y="27"/>
                      </a:cubicBezTo>
                      <a:cubicBezTo>
                        <a:pt x="431" y="30"/>
                        <a:pt x="439" y="30"/>
                        <a:pt x="439" y="30"/>
                      </a:cubicBezTo>
                      <a:cubicBezTo>
                        <a:pt x="439" y="30"/>
                        <a:pt x="439" y="30"/>
                        <a:pt x="442" y="33"/>
                      </a:cubicBezTo>
                      <a:cubicBezTo>
                        <a:pt x="444" y="36"/>
                        <a:pt x="444" y="35"/>
                        <a:pt x="447" y="35"/>
                      </a:cubicBezTo>
                      <a:cubicBezTo>
                        <a:pt x="451" y="35"/>
                        <a:pt x="450" y="35"/>
                        <a:pt x="450" y="39"/>
                      </a:cubicBezTo>
                      <a:cubicBezTo>
                        <a:pt x="450" y="42"/>
                        <a:pt x="450" y="39"/>
                        <a:pt x="450" y="47"/>
                      </a:cubicBezTo>
                      <a:cubicBezTo>
                        <a:pt x="450" y="55"/>
                        <a:pt x="446" y="52"/>
                        <a:pt x="446" y="52"/>
                      </a:cubicBezTo>
                      <a:cubicBezTo>
                        <a:pt x="450" y="56"/>
                        <a:pt x="450" y="56"/>
                        <a:pt x="450" y="56"/>
                      </a:cubicBezTo>
                      <a:cubicBezTo>
                        <a:pt x="453" y="62"/>
                        <a:pt x="453" y="62"/>
                        <a:pt x="453" y="62"/>
                      </a:cubicBezTo>
                      <a:cubicBezTo>
                        <a:pt x="453" y="62"/>
                        <a:pt x="455" y="65"/>
                        <a:pt x="457" y="67"/>
                      </a:cubicBezTo>
                      <a:cubicBezTo>
                        <a:pt x="459" y="69"/>
                        <a:pt x="465" y="70"/>
                        <a:pt x="465" y="70"/>
                      </a:cubicBezTo>
                      <a:cubicBezTo>
                        <a:pt x="465" y="70"/>
                        <a:pt x="469" y="73"/>
                        <a:pt x="469" y="77"/>
                      </a:cubicBezTo>
                      <a:cubicBezTo>
                        <a:pt x="469" y="81"/>
                        <a:pt x="469" y="82"/>
                        <a:pt x="469" y="82"/>
                      </a:cubicBezTo>
                      <a:cubicBezTo>
                        <a:pt x="474" y="91"/>
                        <a:pt x="474" y="91"/>
                        <a:pt x="474" y="91"/>
                      </a:cubicBezTo>
                      <a:cubicBezTo>
                        <a:pt x="474" y="91"/>
                        <a:pt x="476" y="93"/>
                        <a:pt x="479" y="96"/>
                      </a:cubicBezTo>
                      <a:cubicBezTo>
                        <a:pt x="482" y="99"/>
                        <a:pt x="482" y="101"/>
                        <a:pt x="482" y="101"/>
                      </a:cubicBezTo>
                      <a:cubicBezTo>
                        <a:pt x="482" y="101"/>
                        <a:pt x="485" y="103"/>
                        <a:pt x="482" y="106"/>
                      </a:cubicBezTo>
                      <a:cubicBezTo>
                        <a:pt x="479" y="108"/>
                        <a:pt x="485" y="108"/>
                        <a:pt x="488" y="112"/>
                      </a:cubicBezTo>
                      <a:cubicBezTo>
                        <a:pt x="491" y="115"/>
                        <a:pt x="492" y="116"/>
                        <a:pt x="492" y="116"/>
                      </a:cubicBezTo>
                      <a:cubicBezTo>
                        <a:pt x="492" y="116"/>
                        <a:pt x="496" y="116"/>
                        <a:pt x="504" y="123"/>
                      </a:cubicBezTo>
                      <a:cubicBezTo>
                        <a:pt x="511" y="131"/>
                        <a:pt x="508" y="128"/>
                        <a:pt x="508" y="128"/>
                      </a:cubicBezTo>
                      <a:cubicBezTo>
                        <a:pt x="508" y="135"/>
                        <a:pt x="508" y="135"/>
                        <a:pt x="508" y="135"/>
                      </a:cubicBezTo>
                      <a:cubicBezTo>
                        <a:pt x="515" y="141"/>
                        <a:pt x="515" y="141"/>
                        <a:pt x="515" y="141"/>
                      </a:cubicBezTo>
                      <a:cubicBezTo>
                        <a:pt x="320" y="365"/>
                        <a:pt x="320" y="365"/>
                        <a:pt x="320" y="365"/>
                      </a:cubicBezTo>
                      <a:cubicBezTo>
                        <a:pt x="324" y="370"/>
                        <a:pt x="324" y="370"/>
                        <a:pt x="324" y="370"/>
                      </a:cubicBezTo>
                      <a:cubicBezTo>
                        <a:pt x="324" y="375"/>
                        <a:pt x="324" y="375"/>
                        <a:pt x="324" y="375"/>
                      </a:cubicBezTo>
                      <a:cubicBezTo>
                        <a:pt x="329" y="375"/>
                        <a:pt x="329" y="375"/>
                        <a:pt x="329" y="375"/>
                      </a:cubicBezTo>
                      <a:cubicBezTo>
                        <a:pt x="329" y="375"/>
                        <a:pt x="333" y="375"/>
                        <a:pt x="338" y="375"/>
                      </a:cubicBezTo>
                      <a:cubicBezTo>
                        <a:pt x="343" y="375"/>
                        <a:pt x="338" y="379"/>
                        <a:pt x="338" y="379"/>
                      </a:cubicBezTo>
                      <a:cubicBezTo>
                        <a:pt x="338" y="389"/>
                        <a:pt x="338" y="389"/>
                        <a:pt x="338" y="389"/>
                      </a:cubicBezTo>
                      <a:cubicBezTo>
                        <a:pt x="338" y="389"/>
                        <a:pt x="337" y="398"/>
                        <a:pt x="339" y="399"/>
                      </a:cubicBezTo>
                      <a:cubicBezTo>
                        <a:pt x="340" y="401"/>
                        <a:pt x="339" y="403"/>
                        <a:pt x="339" y="407"/>
                      </a:cubicBezTo>
                      <a:cubicBezTo>
                        <a:pt x="339" y="410"/>
                        <a:pt x="339" y="413"/>
                        <a:pt x="339" y="417"/>
                      </a:cubicBezTo>
                      <a:cubicBezTo>
                        <a:pt x="339" y="420"/>
                        <a:pt x="337" y="420"/>
                        <a:pt x="337" y="423"/>
                      </a:cubicBezTo>
                      <a:cubicBezTo>
                        <a:pt x="337" y="426"/>
                        <a:pt x="337" y="428"/>
                        <a:pt x="337" y="428"/>
                      </a:cubicBezTo>
                      <a:cubicBezTo>
                        <a:pt x="342" y="428"/>
                        <a:pt x="342" y="428"/>
                        <a:pt x="342" y="428"/>
                      </a:cubicBezTo>
                      <a:cubicBezTo>
                        <a:pt x="342" y="428"/>
                        <a:pt x="344" y="428"/>
                        <a:pt x="347" y="428"/>
                      </a:cubicBezTo>
                      <a:cubicBezTo>
                        <a:pt x="350" y="428"/>
                        <a:pt x="355" y="428"/>
                        <a:pt x="355" y="428"/>
                      </a:cubicBezTo>
                      <a:cubicBezTo>
                        <a:pt x="358" y="425"/>
                        <a:pt x="358" y="425"/>
                        <a:pt x="358" y="425"/>
                      </a:cubicBezTo>
                      <a:cubicBezTo>
                        <a:pt x="364" y="425"/>
                        <a:pt x="364" y="425"/>
                        <a:pt x="364" y="425"/>
                      </a:cubicBezTo>
                      <a:cubicBezTo>
                        <a:pt x="369" y="424"/>
                        <a:pt x="369" y="424"/>
                        <a:pt x="369" y="424"/>
                      </a:cubicBezTo>
                      <a:cubicBezTo>
                        <a:pt x="374" y="425"/>
                        <a:pt x="374" y="425"/>
                        <a:pt x="374" y="425"/>
                      </a:cubicBezTo>
                      <a:cubicBezTo>
                        <a:pt x="379" y="425"/>
                        <a:pt x="379" y="425"/>
                        <a:pt x="379" y="425"/>
                      </a:cubicBezTo>
                      <a:cubicBezTo>
                        <a:pt x="379" y="425"/>
                        <a:pt x="379" y="432"/>
                        <a:pt x="379" y="434"/>
                      </a:cubicBezTo>
                      <a:cubicBezTo>
                        <a:pt x="379" y="436"/>
                        <a:pt x="379" y="440"/>
                        <a:pt x="381" y="442"/>
                      </a:cubicBezTo>
                      <a:cubicBezTo>
                        <a:pt x="382" y="443"/>
                        <a:pt x="381" y="450"/>
                        <a:pt x="381" y="450"/>
                      </a:cubicBezTo>
                      <a:cubicBezTo>
                        <a:pt x="381" y="450"/>
                        <a:pt x="381" y="452"/>
                        <a:pt x="381" y="454"/>
                      </a:cubicBezTo>
                      <a:cubicBezTo>
                        <a:pt x="381" y="456"/>
                        <a:pt x="382" y="460"/>
                        <a:pt x="382" y="460"/>
                      </a:cubicBezTo>
                      <a:cubicBezTo>
                        <a:pt x="382" y="460"/>
                        <a:pt x="383" y="466"/>
                        <a:pt x="383" y="469"/>
                      </a:cubicBezTo>
                      <a:cubicBezTo>
                        <a:pt x="383" y="472"/>
                        <a:pt x="383" y="473"/>
                        <a:pt x="383" y="475"/>
                      </a:cubicBezTo>
                      <a:cubicBezTo>
                        <a:pt x="383" y="477"/>
                        <a:pt x="383" y="480"/>
                        <a:pt x="383" y="482"/>
                      </a:cubicBezTo>
                      <a:cubicBezTo>
                        <a:pt x="383" y="484"/>
                        <a:pt x="382" y="490"/>
                        <a:pt x="381" y="491"/>
                      </a:cubicBezTo>
                      <a:cubicBezTo>
                        <a:pt x="379" y="493"/>
                        <a:pt x="380" y="496"/>
                        <a:pt x="380" y="499"/>
                      </a:cubicBezTo>
                      <a:cubicBezTo>
                        <a:pt x="380" y="501"/>
                        <a:pt x="380" y="508"/>
                        <a:pt x="380" y="511"/>
                      </a:cubicBezTo>
                      <a:cubicBezTo>
                        <a:pt x="380" y="514"/>
                        <a:pt x="377" y="528"/>
                        <a:pt x="377" y="528"/>
                      </a:cubicBezTo>
                      <a:cubicBezTo>
                        <a:pt x="377" y="528"/>
                        <a:pt x="375" y="535"/>
                        <a:pt x="375" y="538"/>
                      </a:cubicBezTo>
                      <a:cubicBezTo>
                        <a:pt x="375" y="540"/>
                        <a:pt x="379" y="541"/>
                        <a:pt x="380" y="543"/>
                      </a:cubicBezTo>
                      <a:cubicBezTo>
                        <a:pt x="382" y="544"/>
                        <a:pt x="385" y="550"/>
                        <a:pt x="385" y="550"/>
                      </a:cubicBezTo>
                      <a:cubicBezTo>
                        <a:pt x="391" y="563"/>
                        <a:pt x="391" y="563"/>
                        <a:pt x="391" y="563"/>
                      </a:cubicBezTo>
                      <a:cubicBezTo>
                        <a:pt x="395" y="571"/>
                        <a:pt x="395" y="571"/>
                        <a:pt x="395" y="571"/>
                      </a:cubicBezTo>
                      <a:cubicBezTo>
                        <a:pt x="395" y="571"/>
                        <a:pt x="392" y="572"/>
                        <a:pt x="389" y="572"/>
                      </a:cubicBezTo>
                      <a:cubicBezTo>
                        <a:pt x="387" y="572"/>
                        <a:pt x="385" y="576"/>
                        <a:pt x="385" y="576"/>
                      </a:cubicBezTo>
                      <a:cubicBezTo>
                        <a:pt x="385" y="576"/>
                        <a:pt x="385" y="579"/>
                        <a:pt x="385" y="581"/>
                      </a:cubicBezTo>
                      <a:cubicBezTo>
                        <a:pt x="385" y="583"/>
                        <a:pt x="384" y="587"/>
                        <a:pt x="384" y="587"/>
                      </a:cubicBezTo>
                      <a:cubicBezTo>
                        <a:pt x="380" y="591"/>
                        <a:pt x="380" y="591"/>
                        <a:pt x="380" y="591"/>
                      </a:cubicBezTo>
                      <a:cubicBezTo>
                        <a:pt x="375" y="596"/>
                        <a:pt x="375" y="596"/>
                        <a:pt x="375" y="596"/>
                      </a:cubicBezTo>
                      <a:cubicBezTo>
                        <a:pt x="375" y="596"/>
                        <a:pt x="374" y="598"/>
                        <a:pt x="371" y="600"/>
                      </a:cubicBezTo>
                      <a:cubicBezTo>
                        <a:pt x="369" y="602"/>
                        <a:pt x="370" y="602"/>
                        <a:pt x="367" y="602"/>
                      </a:cubicBezTo>
                      <a:cubicBezTo>
                        <a:pt x="367" y="602"/>
                        <a:pt x="366" y="600"/>
                        <a:pt x="366" y="600"/>
                      </a:cubicBezTo>
                      <a:cubicBezTo>
                        <a:pt x="365" y="599"/>
                        <a:pt x="365" y="598"/>
                        <a:pt x="365" y="598"/>
                      </a:cubicBezTo>
                      <a:cubicBezTo>
                        <a:pt x="365" y="598"/>
                        <a:pt x="363" y="597"/>
                        <a:pt x="364" y="596"/>
                      </a:cubicBezTo>
                      <a:cubicBezTo>
                        <a:pt x="365" y="595"/>
                        <a:pt x="367" y="595"/>
                        <a:pt x="368" y="594"/>
                      </a:cubicBezTo>
                      <a:cubicBezTo>
                        <a:pt x="368" y="593"/>
                        <a:pt x="369" y="594"/>
                        <a:pt x="370" y="593"/>
                      </a:cubicBezTo>
                      <a:cubicBezTo>
                        <a:pt x="371" y="592"/>
                        <a:pt x="371" y="591"/>
                        <a:pt x="371" y="589"/>
                      </a:cubicBezTo>
                      <a:cubicBezTo>
                        <a:pt x="371" y="588"/>
                        <a:pt x="371" y="587"/>
                        <a:pt x="371" y="587"/>
                      </a:cubicBezTo>
                      <a:cubicBezTo>
                        <a:pt x="371" y="587"/>
                        <a:pt x="371" y="585"/>
                        <a:pt x="371" y="584"/>
                      </a:cubicBezTo>
                      <a:cubicBezTo>
                        <a:pt x="371" y="583"/>
                        <a:pt x="372" y="582"/>
                        <a:pt x="374" y="580"/>
                      </a:cubicBezTo>
                      <a:cubicBezTo>
                        <a:pt x="375" y="579"/>
                        <a:pt x="375" y="578"/>
                        <a:pt x="375" y="577"/>
                      </a:cubicBezTo>
                      <a:cubicBezTo>
                        <a:pt x="375" y="576"/>
                        <a:pt x="376" y="575"/>
                        <a:pt x="375" y="574"/>
                      </a:cubicBezTo>
                      <a:cubicBezTo>
                        <a:pt x="373" y="572"/>
                        <a:pt x="373" y="572"/>
                        <a:pt x="373" y="571"/>
                      </a:cubicBezTo>
                      <a:cubicBezTo>
                        <a:pt x="373" y="570"/>
                        <a:pt x="372" y="568"/>
                        <a:pt x="371" y="568"/>
                      </a:cubicBezTo>
                      <a:cubicBezTo>
                        <a:pt x="370" y="568"/>
                        <a:pt x="369" y="566"/>
                        <a:pt x="366" y="566"/>
                      </a:cubicBezTo>
                      <a:cubicBezTo>
                        <a:pt x="364" y="566"/>
                        <a:pt x="366" y="566"/>
                        <a:pt x="363" y="566"/>
                      </a:cubicBezTo>
                      <a:cubicBezTo>
                        <a:pt x="360" y="566"/>
                        <a:pt x="357" y="565"/>
                        <a:pt x="357" y="565"/>
                      </a:cubicBezTo>
                      <a:cubicBezTo>
                        <a:pt x="357" y="563"/>
                        <a:pt x="357" y="563"/>
                        <a:pt x="357" y="563"/>
                      </a:cubicBezTo>
                      <a:cubicBezTo>
                        <a:pt x="357" y="563"/>
                        <a:pt x="358" y="564"/>
                        <a:pt x="360" y="561"/>
                      </a:cubicBezTo>
                      <a:cubicBezTo>
                        <a:pt x="363" y="559"/>
                        <a:pt x="366" y="559"/>
                        <a:pt x="366" y="558"/>
                      </a:cubicBezTo>
                      <a:cubicBezTo>
                        <a:pt x="367" y="557"/>
                        <a:pt x="371" y="555"/>
                        <a:pt x="370" y="555"/>
                      </a:cubicBezTo>
                      <a:cubicBezTo>
                        <a:pt x="369" y="554"/>
                        <a:pt x="368" y="553"/>
                        <a:pt x="368" y="551"/>
                      </a:cubicBezTo>
                      <a:cubicBezTo>
                        <a:pt x="368" y="550"/>
                        <a:pt x="367" y="550"/>
                        <a:pt x="367" y="548"/>
                      </a:cubicBezTo>
                      <a:cubicBezTo>
                        <a:pt x="367" y="547"/>
                        <a:pt x="364" y="547"/>
                        <a:pt x="366" y="545"/>
                      </a:cubicBezTo>
                      <a:cubicBezTo>
                        <a:pt x="367" y="544"/>
                        <a:pt x="368" y="542"/>
                        <a:pt x="368" y="542"/>
                      </a:cubicBezTo>
                      <a:cubicBezTo>
                        <a:pt x="368" y="542"/>
                        <a:pt x="368" y="540"/>
                        <a:pt x="368" y="539"/>
                      </a:cubicBezTo>
                      <a:cubicBezTo>
                        <a:pt x="368" y="538"/>
                        <a:pt x="367" y="537"/>
                        <a:pt x="367" y="534"/>
                      </a:cubicBezTo>
                      <a:cubicBezTo>
                        <a:pt x="367" y="532"/>
                        <a:pt x="367" y="531"/>
                        <a:pt x="367" y="530"/>
                      </a:cubicBezTo>
                      <a:cubicBezTo>
                        <a:pt x="367" y="528"/>
                        <a:pt x="367" y="525"/>
                        <a:pt x="367" y="525"/>
                      </a:cubicBezTo>
                      <a:cubicBezTo>
                        <a:pt x="367" y="525"/>
                        <a:pt x="369" y="524"/>
                        <a:pt x="366" y="522"/>
                      </a:cubicBezTo>
                      <a:cubicBezTo>
                        <a:pt x="364" y="520"/>
                        <a:pt x="365" y="520"/>
                        <a:pt x="364" y="519"/>
                      </a:cubicBezTo>
                      <a:cubicBezTo>
                        <a:pt x="363" y="517"/>
                        <a:pt x="362" y="517"/>
                        <a:pt x="362" y="516"/>
                      </a:cubicBezTo>
                      <a:cubicBezTo>
                        <a:pt x="362" y="514"/>
                        <a:pt x="361" y="513"/>
                        <a:pt x="363" y="513"/>
                      </a:cubicBezTo>
                      <a:cubicBezTo>
                        <a:pt x="365" y="513"/>
                        <a:pt x="369" y="511"/>
                        <a:pt x="369" y="510"/>
                      </a:cubicBezTo>
                      <a:cubicBezTo>
                        <a:pt x="369" y="508"/>
                        <a:pt x="369" y="507"/>
                        <a:pt x="369" y="507"/>
                      </a:cubicBezTo>
                      <a:cubicBezTo>
                        <a:pt x="369" y="507"/>
                        <a:pt x="370" y="503"/>
                        <a:pt x="370" y="501"/>
                      </a:cubicBezTo>
                      <a:cubicBezTo>
                        <a:pt x="370" y="499"/>
                        <a:pt x="372" y="500"/>
                        <a:pt x="371" y="497"/>
                      </a:cubicBezTo>
                      <a:cubicBezTo>
                        <a:pt x="370" y="493"/>
                        <a:pt x="371" y="490"/>
                        <a:pt x="371" y="488"/>
                      </a:cubicBezTo>
                      <a:cubicBezTo>
                        <a:pt x="371" y="487"/>
                        <a:pt x="370" y="486"/>
                        <a:pt x="370" y="485"/>
                      </a:cubicBezTo>
                      <a:cubicBezTo>
                        <a:pt x="370" y="483"/>
                        <a:pt x="370" y="481"/>
                        <a:pt x="370" y="481"/>
                      </a:cubicBezTo>
                      <a:cubicBezTo>
                        <a:pt x="370" y="481"/>
                        <a:pt x="372" y="481"/>
                        <a:pt x="370" y="479"/>
                      </a:cubicBezTo>
                      <a:cubicBezTo>
                        <a:pt x="367" y="477"/>
                        <a:pt x="366" y="478"/>
                        <a:pt x="366" y="476"/>
                      </a:cubicBezTo>
                      <a:cubicBezTo>
                        <a:pt x="366" y="474"/>
                        <a:pt x="366" y="474"/>
                        <a:pt x="366" y="472"/>
                      </a:cubicBezTo>
                      <a:cubicBezTo>
                        <a:pt x="366" y="470"/>
                        <a:pt x="366" y="468"/>
                        <a:pt x="368" y="466"/>
                      </a:cubicBezTo>
                      <a:cubicBezTo>
                        <a:pt x="369" y="464"/>
                        <a:pt x="367" y="464"/>
                        <a:pt x="369" y="462"/>
                      </a:cubicBezTo>
                      <a:cubicBezTo>
                        <a:pt x="371" y="460"/>
                        <a:pt x="371" y="458"/>
                        <a:pt x="371" y="456"/>
                      </a:cubicBezTo>
                      <a:cubicBezTo>
                        <a:pt x="371" y="453"/>
                        <a:pt x="373" y="449"/>
                        <a:pt x="371" y="451"/>
                      </a:cubicBezTo>
                      <a:cubicBezTo>
                        <a:pt x="369" y="453"/>
                        <a:pt x="367" y="458"/>
                        <a:pt x="367" y="458"/>
                      </a:cubicBezTo>
                      <a:cubicBezTo>
                        <a:pt x="367" y="458"/>
                        <a:pt x="365" y="461"/>
                        <a:pt x="365" y="463"/>
                      </a:cubicBezTo>
                      <a:cubicBezTo>
                        <a:pt x="365" y="464"/>
                        <a:pt x="364" y="465"/>
                        <a:pt x="363" y="466"/>
                      </a:cubicBezTo>
                      <a:cubicBezTo>
                        <a:pt x="362" y="467"/>
                        <a:pt x="361" y="470"/>
                        <a:pt x="360" y="469"/>
                      </a:cubicBezTo>
                      <a:cubicBezTo>
                        <a:pt x="359" y="469"/>
                        <a:pt x="360" y="470"/>
                        <a:pt x="358" y="468"/>
                      </a:cubicBezTo>
                      <a:cubicBezTo>
                        <a:pt x="356" y="466"/>
                        <a:pt x="354" y="465"/>
                        <a:pt x="354" y="465"/>
                      </a:cubicBezTo>
                      <a:cubicBezTo>
                        <a:pt x="354" y="465"/>
                        <a:pt x="349" y="461"/>
                        <a:pt x="351" y="459"/>
                      </a:cubicBezTo>
                      <a:cubicBezTo>
                        <a:pt x="354" y="457"/>
                        <a:pt x="354" y="456"/>
                        <a:pt x="354" y="454"/>
                      </a:cubicBezTo>
                      <a:cubicBezTo>
                        <a:pt x="354" y="452"/>
                        <a:pt x="356" y="453"/>
                        <a:pt x="354" y="450"/>
                      </a:cubicBezTo>
                      <a:cubicBezTo>
                        <a:pt x="352" y="448"/>
                        <a:pt x="351" y="446"/>
                        <a:pt x="350" y="446"/>
                      </a:cubicBezTo>
                      <a:cubicBezTo>
                        <a:pt x="350" y="446"/>
                        <a:pt x="345" y="447"/>
                        <a:pt x="345" y="449"/>
                      </a:cubicBezTo>
                      <a:cubicBezTo>
                        <a:pt x="345" y="452"/>
                        <a:pt x="345" y="460"/>
                        <a:pt x="345" y="460"/>
                      </a:cubicBezTo>
                      <a:cubicBezTo>
                        <a:pt x="345" y="460"/>
                        <a:pt x="347" y="460"/>
                        <a:pt x="343" y="460"/>
                      </a:cubicBezTo>
                      <a:cubicBezTo>
                        <a:pt x="339" y="460"/>
                        <a:pt x="337" y="458"/>
                        <a:pt x="337" y="458"/>
                      </a:cubicBezTo>
                      <a:cubicBezTo>
                        <a:pt x="337" y="458"/>
                        <a:pt x="339" y="463"/>
                        <a:pt x="336" y="457"/>
                      </a:cubicBezTo>
                      <a:cubicBezTo>
                        <a:pt x="333" y="451"/>
                        <a:pt x="334" y="455"/>
                        <a:pt x="332" y="450"/>
                      </a:cubicBezTo>
                      <a:cubicBezTo>
                        <a:pt x="330" y="445"/>
                        <a:pt x="329" y="443"/>
                        <a:pt x="329" y="442"/>
                      </a:cubicBezTo>
                      <a:cubicBezTo>
                        <a:pt x="329" y="441"/>
                        <a:pt x="329" y="439"/>
                        <a:pt x="329" y="438"/>
                      </a:cubicBezTo>
                      <a:cubicBezTo>
                        <a:pt x="329" y="436"/>
                        <a:pt x="329" y="425"/>
                        <a:pt x="327" y="424"/>
                      </a:cubicBezTo>
                      <a:cubicBezTo>
                        <a:pt x="326" y="423"/>
                        <a:pt x="327" y="422"/>
                        <a:pt x="326" y="421"/>
                      </a:cubicBezTo>
                      <a:cubicBezTo>
                        <a:pt x="325" y="420"/>
                        <a:pt x="325" y="419"/>
                        <a:pt x="324" y="418"/>
                      </a:cubicBezTo>
                      <a:cubicBezTo>
                        <a:pt x="323" y="417"/>
                        <a:pt x="321" y="416"/>
                        <a:pt x="321" y="415"/>
                      </a:cubicBezTo>
                      <a:cubicBezTo>
                        <a:pt x="321" y="413"/>
                        <a:pt x="320" y="413"/>
                        <a:pt x="320" y="411"/>
                      </a:cubicBezTo>
                      <a:cubicBezTo>
                        <a:pt x="320" y="410"/>
                        <a:pt x="319" y="409"/>
                        <a:pt x="319" y="408"/>
                      </a:cubicBezTo>
                      <a:cubicBezTo>
                        <a:pt x="319" y="407"/>
                        <a:pt x="319" y="405"/>
                        <a:pt x="319" y="404"/>
                      </a:cubicBezTo>
                      <a:cubicBezTo>
                        <a:pt x="319" y="402"/>
                        <a:pt x="319" y="402"/>
                        <a:pt x="320" y="401"/>
                      </a:cubicBezTo>
                      <a:cubicBezTo>
                        <a:pt x="322" y="399"/>
                        <a:pt x="325" y="400"/>
                        <a:pt x="326" y="399"/>
                      </a:cubicBezTo>
                      <a:cubicBezTo>
                        <a:pt x="327" y="398"/>
                        <a:pt x="330" y="398"/>
                        <a:pt x="330" y="396"/>
                      </a:cubicBezTo>
                      <a:cubicBezTo>
                        <a:pt x="330" y="394"/>
                        <a:pt x="330" y="392"/>
                        <a:pt x="326" y="392"/>
                      </a:cubicBezTo>
                      <a:cubicBezTo>
                        <a:pt x="322" y="392"/>
                        <a:pt x="319" y="390"/>
                        <a:pt x="316" y="390"/>
                      </a:cubicBezTo>
                      <a:cubicBezTo>
                        <a:pt x="312" y="390"/>
                        <a:pt x="310" y="389"/>
                        <a:pt x="310" y="388"/>
                      </a:cubicBezTo>
                      <a:cubicBezTo>
                        <a:pt x="309" y="387"/>
                        <a:pt x="309" y="387"/>
                        <a:pt x="306" y="385"/>
                      </a:cubicBezTo>
                      <a:cubicBezTo>
                        <a:pt x="304" y="382"/>
                        <a:pt x="304" y="380"/>
                        <a:pt x="304" y="380"/>
                      </a:cubicBezTo>
                      <a:cubicBezTo>
                        <a:pt x="304" y="380"/>
                        <a:pt x="304" y="378"/>
                        <a:pt x="306" y="377"/>
                      </a:cubicBezTo>
                      <a:cubicBezTo>
                        <a:pt x="307" y="376"/>
                        <a:pt x="307" y="374"/>
                        <a:pt x="307" y="374"/>
                      </a:cubicBezTo>
                      <a:cubicBezTo>
                        <a:pt x="307" y="374"/>
                        <a:pt x="306" y="379"/>
                        <a:pt x="303" y="371"/>
                      </a:cubicBezTo>
                      <a:cubicBezTo>
                        <a:pt x="300" y="362"/>
                        <a:pt x="296" y="363"/>
                        <a:pt x="296" y="363"/>
                      </a:cubicBezTo>
                      <a:cubicBezTo>
                        <a:pt x="296" y="363"/>
                        <a:pt x="294" y="362"/>
                        <a:pt x="293" y="360"/>
                      </a:cubicBezTo>
                      <a:cubicBezTo>
                        <a:pt x="291" y="358"/>
                        <a:pt x="289" y="358"/>
                        <a:pt x="288" y="357"/>
                      </a:cubicBezTo>
                      <a:cubicBezTo>
                        <a:pt x="287" y="356"/>
                        <a:pt x="286" y="355"/>
                        <a:pt x="286" y="355"/>
                      </a:cubicBezTo>
                      <a:cubicBezTo>
                        <a:pt x="286" y="355"/>
                        <a:pt x="285" y="355"/>
                        <a:pt x="283" y="354"/>
                      </a:cubicBezTo>
                      <a:cubicBezTo>
                        <a:pt x="282" y="352"/>
                        <a:pt x="281" y="352"/>
                        <a:pt x="281" y="352"/>
                      </a:cubicBezTo>
                      <a:cubicBezTo>
                        <a:pt x="281" y="352"/>
                        <a:pt x="273" y="351"/>
                        <a:pt x="273" y="347"/>
                      </a:cubicBezTo>
                      <a:cubicBezTo>
                        <a:pt x="273" y="344"/>
                        <a:pt x="273" y="342"/>
                        <a:pt x="273" y="340"/>
                      </a:cubicBezTo>
                      <a:cubicBezTo>
                        <a:pt x="276" y="333"/>
                        <a:pt x="276" y="333"/>
                        <a:pt x="276" y="333"/>
                      </a:cubicBezTo>
                      <a:cubicBezTo>
                        <a:pt x="279" y="328"/>
                        <a:pt x="279" y="328"/>
                        <a:pt x="279" y="328"/>
                      </a:cubicBezTo>
                      <a:cubicBezTo>
                        <a:pt x="279" y="322"/>
                        <a:pt x="279" y="322"/>
                        <a:pt x="279" y="322"/>
                      </a:cubicBezTo>
                      <a:cubicBezTo>
                        <a:pt x="279" y="315"/>
                        <a:pt x="279" y="315"/>
                        <a:pt x="279" y="315"/>
                      </a:cubicBezTo>
                      <a:cubicBezTo>
                        <a:pt x="275" y="312"/>
                        <a:pt x="275" y="312"/>
                        <a:pt x="275" y="312"/>
                      </a:cubicBezTo>
                      <a:cubicBezTo>
                        <a:pt x="275" y="312"/>
                        <a:pt x="271" y="310"/>
                        <a:pt x="271" y="306"/>
                      </a:cubicBezTo>
                      <a:cubicBezTo>
                        <a:pt x="271" y="302"/>
                        <a:pt x="268" y="299"/>
                        <a:pt x="268" y="299"/>
                      </a:cubicBezTo>
                      <a:cubicBezTo>
                        <a:pt x="264" y="292"/>
                        <a:pt x="264" y="292"/>
                        <a:pt x="264" y="292"/>
                      </a:cubicBezTo>
                      <a:cubicBezTo>
                        <a:pt x="256" y="295"/>
                        <a:pt x="256" y="295"/>
                        <a:pt x="256" y="295"/>
                      </a:cubicBezTo>
                      <a:cubicBezTo>
                        <a:pt x="246" y="301"/>
                        <a:pt x="246" y="301"/>
                        <a:pt x="246" y="301"/>
                      </a:cubicBezTo>
                      <a:cubicBezTo>
                        <a:pt x="240" y="301"/>
                        <a:pt x="212" y="295"/>
                        <a:pt x="212" y="295"/>
                      </a:cubicBez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1" name="Freeform 93">
                  <a:extLst>
                    <a:ext uri="{FF2B5EF4-FFF2-40B4-BE49-F238E27FC236}">
                      <a16:creationId xmlns:a16="http://schemas.microsoft.com/office/drawing/2014/main" id="{2DCE7D57-AEFF-443F-B788-6C1A9C7CA06F}"/>
                    </a:ext>
                  </a:extLst>
                </p:cNvPr>
                <p:cNvSpPr>
                  <a:spLocks/>
                </p:cNvSpPr>
                <p:nvPr/>
              </p:nvSpPr>
              <p:spPr bwMode="gray">
                <a:xfrm>
                  <a:off x="1165" y="1282"/>
                  <a:ext cx="41" cy="22"/>
                </a:xfrm>
                <a:custGeom>
                  <a:avLst/>
                  <a:gdLst>
                    <a:gd name="T0" fmla="*/ 36 w 24"/>
                    <a:gd name="T1" fmla="*/ 22 h 13"/>
                    <a:gd name="T2" fmla="*/ 36 w 24"/>
                    <a:gd name="T3" fmla="*/ 14 h 13"/>
                    <a:gd name="T4" fmla="*/ 41 w 24"/>
                    <a:gd name="T5" fmla="*/ 7 h 13"/>
                    <a:gd name="T6" fmla="*/ 31 w 24"/>
                    <a:gd name="T7" fmla="*/ 0 h 13"/>
                    <a:gd name="T8" fmla="*/ 14 w 24"/>
                    <a:gd name="T9" fmla="*/ 0 h 13"/>
                    <a:gd name="T10" fmla="*/ 0 w 24"/>
                    <a:gd name="T11" fmla="*/ 0 h 13"/>
                    <a:gd name="T12" fmla="*/ 15 w 24"/>
                    <a:gd name="T13" fmla="*/ 8 h 13"/>
                    <a:gd name="T14" fmla="*/ 24 w 24"/>
                    <a:gd name="T15" fmla="*/ 15 h 13"/>
                    <a:gd name="T16" fmla="*/ 36 w 24"/>
                    <a:gd name="T17" fmla="*/ 22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3">
                      <a:moveTo>
                        <a:pt x="21" y="13"/>
                      </a:moveTo>
                      <a:cubicBezTo>
                        <a:pt x="21" y="8"/>
                        <a:pt x="21" y="8"/>
                        <a:pt x="21" y="8"/>
                      </a:cubicBezTo>
                      <a:cubicBezTo>
                        <a:pt x="24" y="4"/>
                        <a:pt x="24" y="4"/>
                        <a:pt x="24" y="4"/>
                      </a:cubicBezTo>
                      <a:cubicBezTo>
                        <a:pt x="24" y="4"/>
                        <a:pt x="23" y="0"/>
                        <a:pt x="18" y="0"/>
                      </a:cubicBezTo>
                      <a:cubicBezTo>
                        <a:pt x="13" y="0"/>
                        <a:pt x="8" y="0"/>
                        <a:pt x="8" y="0"/>
                      </a:cubicBezTo>
                      <a:cubicBezTo>
                        <a:pt x="0" y="0"/>
                        <a:pt x="0" y="0"/>
                        <a:pt x="0" y="0"/>
                      </a:cubicBezTo>
                      <a:cubicBezTo>
                        <a:pt x="9" y="5"/>
                        <a:pt x="9" y="5"/>
                        <a:pt x="9" y="5"/>
                      </a:cubicBezTo>
                      <a:cubicBezTo>
                        <a:pt x="14" y="9"/>
                        <a:pt x="14" y="9"/>
                        <a:pt x="14" y="9"/>
                      </a:cubicBezTo>
                      <a:lnTo>
                        <a:pt x="21" y="13"/>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2" name="Freeform 94">
                  <a:extLst>
                    <a:ext uri="{FF2B5EF4-FFF2-40B4-BE49-F238E27FC236}">
                      <a16:creationId xmlns:a16="http://schemas.microsoft.com/office/drawing/2014/main" id="{D27F314C-15F6-475F-86F0-705C231C02F3}"/>
                    </a:ext>
                  </a:extLst>
                </p:cNvPr>
                <p:cNvSpPr>
                  <a:spLocks/>
                </p:cNvSpPr>
                <p:nvPr/>
              </p:nvSpPr>
              <p:spPr bwMode="gray">
                <a:xfrm>
                  <a:off x="1095" y="1246"/>
                  <a:ext cx="42" cy="22"/>
                </a:xfrm>
                <a:custGeom>
                  <a:avLst/>
                  <a:gdLst>
                    <a:gd name="T0" fmla="*/ 32 w 25"/>
                    <a:gd name="T1" fmla="*/ 22 h 13"/>
                    <a:gd name="T2" fmla="*/ 32 w 25"/>
                    <a:gd name="T3" fmla="*/ 15 h 13"/>
                    <a:gd name="T4" fmla="*/ 32 w 25"/>
                    <a:gd name="T5" fmla="*/ 5 h 13"/>
                    <a:gd name="T6" fmla="*/ 22 w 25"/>
                    <a:gd name="T7" fmla="*/ 5 h 13"/>
                    <a:gd name="T8" fmla="*/ 17 w 25"/>
                    <a:gd name="T9" fmla="*/ 10 h 13"/>
                    <a:gd name="T10" fmla="*/ 0 w 25"/>
                    <a:gd name="T11" fmla="*/ 10 h 13"/>
                    <a:gd name="T12" fmla="*/ 13 w 25"/>
                    <a:gd name="T13" fmla="*/ 20 h 13"/>
                    <a:gd name="T14" fmla="*/ 32 w 25"/>
                    <a:gd name="T15" fmla="*/ 22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13">
                      <a:moveTo>
                        <a:pt x="19" y="13"/>
                      </a:moveTo>
                      <a:cubicBezTo>
                        <a:pt x="19" y="9"/>
                        <a:pt x="19" y="9"/>
                        <a:pt x="19" y="9"/>
                      </a:cubicBezTo>
                      <a:cubicBezTo>
                        <a:pt x="19" y="9"/>
                        <a:pt x="25" y="3"/>
                        <a:pt x="19" y="3"/>
                      </a:cubicBezTo>
                      <a:cubicBezTo>
                        <a:pt x="13" y="3"/>
                        <a:pt x="16" y="0"/>
                        <a:pt x="13" y="3"/>
                      </a:cubicBezTo>
                      <a:cubicBezTo>
                        <a:pt x="10" y="6"/>
                        <a:pt x="10" y="6"/>
                        <a:pt x="10" y="6"/>
                      </a:cubicBezTo>
                      <a:cubicBezTo>
                        <a:pt x="0" y="6"/>
                        <a:pt x="0" y="6"/>
                        <a:pt x="0" y="6"/>
                      </a:cubicBezTo>
                      <a:cubicBezTo>
                        <a:pt x="8" y="12"/>
                        <a:pt x="8" y="12"/>
                        <a:pt x="8" y="12"/>
                      </a:cubicBezTo>
                      <a:lnTo>
                        <a:pt x="19" y="13"/>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3" name="Freeform 95">
                  <a:extLst>
                    <a:ext uri="{FF2B5EF4-FFF2-40B4-BE49-F238E27FC236}">
                      <a16:creationId xmlns:a16="http://schemas.microsoft.com/office/drawing/2014/main" id="{637A190E-FB99-489E-A238-79AAA85A533A}"/>
                    </a:ext>
                  </a:extLst>
                </p:cNvPr>
                <p:cNvSpPr>
                  <a:spLocks/>
                </p:cNvSpPr>
                <p:nvPr/>
              </p:nvSpPr>
              <p:spPr bwMode="gray">
                <a:xfrm>
                  <a:off x="1051" y="1230"/>
                  <a:ext cx="47" cy="10"/>
                </a:xfrm>
                <a:custGeom>
                  <a:avLst/>
                  <a:gdLst>
                    <a:gd name="T0" fmla="*/ 30 w 47"/>
                    <a:gd name="T1" fmla="*/ 10 h 10"/>
                    <a:gd name="T2" fmla="*/ 47 w 47"/>
                    <a:gd name="T3" fmla="*/ 10 h 10"/>
                    <a:gd name="T4" fmla="*/ 44 w 47"/>
                    <a:gd name="T5" fmla="*/ 0 h 10"/>
                    <a:gd name="T6" fmla="*/ 32 w 47"/>
                    <a:gd name="T7" fmla="*/ 0 h 10"/>
                    <a:gd name="T8" fmla="*/ 24 w 47"/>
                    <a:gd name="T9" fmla="*/ 0 h 10"/>
                    <a:gd name="T10" fmla="*/ 17 w 47"/>
                    <a:gd name="T11" fmla="*/ 0 h 10"/>
                    <a:gd name="T12" fmla="*/ 0 w 47"/>
                    <a:gd name="T13" fmla="*/ 0 h 10"/>
                    <a:gd name="T14" fmla="*/ 8 w 47"/>
                    <a:gd name="T15" fmla="*/ 8 h 10"/>
                    <a:gd name="T16" fmla="*/ 30 w 47"/>
                    <a:gd name="T17" fmla="*/ 1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10">
                      <a:moveTo>
                        <a:pt x="30" y="10"/>
                      </a:moveTo>
                      <a:lnTo>
                        <a:pt x="47" y="10"/>
                      </a:lnTo>
                      <a:lnTo>
                        <a:pt x="44" y="0"/>
                      </a:lnTo>
                      <a:lnTo>
                        <a:pt x="32" y="0"/>
                      </a:lnTo>
                      <a:lnTo>
                        <a:pt x="24" y="0"/>
                      </a:lnTo>
                      <a:lnTo>
                        <a:pt x="17" y="0"/>
                      </a:lnTo>
                      <a:lnTo>
                        <a:pt x="0" y="0"/>
                      </a:lnTo>
                      <a:lnTo>
                        <a:pt x="8" y="8"/>
                      </a:lnTo>
                      <a:lnTo>
                        <a:pt x="30" y="1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4" name="Freeform 96">
                  <a:extLst>
                    <a:ext uri="{FF2B5EF4-FFF2-40B4-BE49-F238E27FC236}">
                      <a16:creationId xmlns:a16="http://schemas.microsoft.com/office/drawing/2014/main" id="{7EAA20E5-DEAA-4070-BAE0-13C688CCC134}"/>
                    </a:ext>
                  </a:extLst>
                </p:cNvPr>
                <p:cNvSpPr>
                  <a:spLocks/>
                </p:cNvSpPr>
                <p:nvPr/>
              </p:nvSpPr>
              <p:spPr bwMode="gray">
                <a:xfrm>
                  <a:off x="1762" y="1798"/>
                  <a:ext cx="38" cy="90"/>
                </a:xfrm>
                <a:custGeom>
                  <a:avLst/>
                  <a:gdLst>
                    <a:gd name="T0" fmla="*/ 18 w 23"/>
                    <a:gd name="T1" fmla="*/ 83 h 54"/>
                    <a:gd name="T2" fmla="*/ 25 w 23"/>
                    <a:gd name="T3" fmla="*/ 83 h 54"/>
                    <a:gd name="T4" fmla="*/ 30 w 23"/>
                    <a:gd name="T5" fmla="*/ 70 h 54"/>
                    <a:gd name="T6" fmla="*/ 33 w 23"/>
                    <a:gd name="T7" fmla="*/ 63 h 54"/>
                    <a:gd name="T8" fmla="*/ 33 w 23"/>
                    <a:gd name="T9" fmla="*/ 53 h 54"/>
                    <a:gd name="T10" fmla="*/ 35 w 23"/>
                    <a:gd name="T11" fmla="*/ 45 h 54"/>
                    <a:gd name="T12" fmla="*/ 35 w 23"/>
                    <a:gd name="T13" fmla="*/ 38 h 54"/>
                    <a:gd name="T14" fmla="*/ 38 w 23"/>
                    <a:gd name="T15" fmla="*/ 25 h 54"/>
                    <a:gd name="T16" fmla="*/ 38 w 23"/>
                    <a:gd name="T17" fmla="*/ 17 h 54"/>
                    <a:gd name="T18" fmla="*/ 30 w 23"/>
                    <a:gd name="T19" fmla="*/ 8 h 54"/>
                    <a:gd name="T20" fmla="*/ 21 w 23"/>
                    <a:gd name="T21" fmla="*/ 17 h 54"/>
                    <a:gd name="T22" fmla="*/ 21 w 23"/>
                    <a:gd name="T23" fmla="*/ 32 h 54"/>
                    <a:gd name="T24" fmla="*/ 10 w 23"/>
                    <a:gd name="T25" fmla="*/ 33 h 54"/>
                    <a:gd name="T26" fmla="*/ 3 w 23"/>
                    <a:gd name="T27" fmla="*/ 40 h 54"/>
                    <a:gd name="T28" fmla="*/ 3 w 23"/>
                    <a:gd name="T29" fmla="*/ 55 h 54"/>
                    <a:gd name="T30" fmla="*/ 3 w 23"/>
                    <a:gd name="T31" fmla="*/ 70 h 54"/>
                    <a:gd name="T32" fmla="*/ 12 w 23"/>
                    <a:gd name="T33" fmla="*/ 52 h 54"/>
                    <a:gd name="T34" fmla="*/ 20 w 23"/>
                    <a:gd name="T35" fmla="*/ 60 h 54"/>
                    <a:gd name="T36" fmla="*/ 12 w 23"/>
                    <a:gd name="T37" fmla="*/ 73 h 54"/>
                    <a:gd name="T38" fmla="*/ 18 w 23"/>
                    <a:gd name="T39" fmla="*/ 83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 h="54">
                      <a:moveTo>
                        <a:pt x="11" y="50"/>
                      </a:moveTo>
                      <a:cubicBezTo>
                        <a:pt x="11" y="50"/>
                        <a:pt x="15" y="54"/>
                        <a:pt x="15" y="50"/>
                      </a:cubicBezTo>
                      <a:cubicBezTo>
                        <a:pt x="15" y="46"/>
                        <a:pt x="18" y="42"/>
                        <a:pt x="18" y="42"/>
                      </a:cubicBezTo>
                      <a:cubicBezTo>
                        <a:pt x="18" y="42"/>
                        <a:pt x="17" y="42"/>
                        <a:pt x="20" y="38"/>
                      </a:cubicBezTo>
                      <a:cubicBezTo>
                        <a:pt x="23" y="35"/>
                        <a:pt x="20" y="32"/>
                        <a:pt x="20" y="32"/>
                      </a:cubicBezTo>
                      <a:cubicBezTo>
                        <a:pt x="21" y="27"/>
                        <a:pt x="21" y="27"/>
                        <a:pt x="21" y="27"/>
                      </a:cubicBezTo>
                      <a:cubicBezTo>
                        <a:pt x="21" y="23"/>
                        <a:pt x="21" y="23"/>
                        <a:pt x="21" y="23"/>
                      </a:cubicBezTo>
                      <a:cubicBezTo>
                        <a:pt x="23" y="15"/>
                        <a:pt x="23" y="15"/>
                        <a:pt x="23" y="15"/>
                      </a:cubicBezTo>
                      <a:cubicBezTo>
                        <a:pt x="23" y="10"/>
                        <a:pt x="23" y="10"/>
                        <a:pt x="23" y="10"/>
                      </a:cubicBezTo>
                      <a:cubicBezTo>
                        <a:pt x="23" y="10"/>
                        <a:pt x="18" y="0"/>
                        <a:pt x="18" y="5"/>
                      </a:cubicBezTo>
                      <a:cubicBezTo>
                        <a:pt x="18" y="10"/>
                        <a:pt x="13" y="10"/>
                        <a:pt x="13" y="10"/>
                      </a:cubicBezTo>
                      <a:cubicBezTo>
                        <a:pt x="13" y="19"/>
                        <a:pt x="13" y="19"/>
                        <a:pt x="13" y="19"/>
                      </a:cubicBezTo>
                      <a:cubicBezTo>
                        <a:pt x="6" y="20"/>
                        <a:pt x="6" y="20"/>
                        <a:pt x="6" y="20"/>
                      </a:cubicBezTo>
                      <a:cubicBezTo>
                        <a:pt x="2" y="24"/>
                        <a:pt x="2" y="24"/>
                        <a:pt x="2" y="24"/>
                      </a:cubicBezTo>
                      <a:cubicBezTo>
                        <a:pt x="2" y="24"/>
                        <a:pt x="2" y="30"/>
                        <a:pt x="2" y="33"/>
                      </a:cubicBezTo>
                      <a:cubicBezTo>
                        <a:pt x="2" y="37"/>
                        <a:pt x="0" y="49"/>
                        <a:pt x="2" y="42"/>
                      </a:cubicBezTo>
                      <a:cubicBezTo>
                        <a:pt x="4" y="35"/>
                        <a:pt x="7" y="31"/>
                        <a:pt x="7" y="31"/>
                      </a:cubicBezTo>
                      <a:cubicBezTo>
                        <a:pt x="7" y="31"/>
                        <a:pt x="17" y="31"/>
                        <a:pt x="12" y="36"/>
                      </a:cubicBezTo>
                      <a:cubicBezTo>
                        <a:pt x="7" y="41"/>
                        <a:pt x="7" y="44"/>
                        <a:pt x="7" y="44"/>
                      </a:cubicBezTo>
                      <a:lnTo>
                        <a:pt x="11" y="5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5" name="Freeform 97">
                  <a:extLst>
                    <a:ext uri="{FF2B5EF4-FFF2-40B4-BE49-F238E27FC236}">
                      <a16:creationId xmlns:a16="http://schemas.microsoft.com/office/drawing/2014/main" id="{371252C3-1C5F-4BCF-B33F-2AFC8069B825}"/>
                    </a:ext>
                  </a:extLst>
                </p:cNvPr>
                <p:cNvSpPr>
                  <a:spLocks/>
                </p:cNvSpPr>
                <p:nvPr/>
              </p:nvSpPr>
              <p:spPr bwMode="gray">
                <a:xfrm>
                  <a:off x="1794" y="1757"/>
                  <a:ext cx="26" cy="36"/>
                </a:xfrm>
                <a:custGeom>
                  <a:avLst/>
                  <a:gdLst>
                    <a:gd name="T0" fmla="*/ 8 w 16"/>
                    <a:gd name="T1" fmla="*/ 29 h 21"/>
                    <a:gd name="T2" fmla="*/ 15 w 16"/>
                    <a:gd name="T3" fmla="*/ 29 h 21"/>
                    <a:gd name="T4" fmla="*/ 20 w 16"/>
                    <a:gd name="T5" fmla="*/ 24 h 21"/>
                    <a:gd name="T6" fmla="*/ 26 w 16"/>
                    <a:gd name="T7" fmla="*/ 17 h 21"/>
                    <a:gd name="T8" fmla="*/ 23 w 16"/>
                    <a:gd name="T9" fmla="*/ 7 h 21"/>
                    <a:gd name="T10" fmla="*/ 15 w 16"/>
                    <a:gd name="T11" fmla="*/ 0 h 21"/>
                    <a:gd name="T12" fmla="*/ 11 w 16"/>
                    <a:gd name="T13" fmla="*/ 14 h 21"/>
                    <a:gd name="T14" fmla="*/ 5 w 16"/>
                    <a:gd name="T15" fmla="*/ 21 h 21"/>
                    <a:gd name="T16" fmla="*/ 0 w 16"/>
                    <a:gd name="T17" fmla="*/ 31 h 21"/>
                    <a:gd name="T18" fmla="*/ 8 w 16"/>
                    <a:gd name="T19" fmla="*/ 29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21">
                      <a:moveTo>
                        <a:pt x="5" y="17"/>
                      </a:moveTo>
                      <a:cubicBezTo>
                        <a:pt x="5" y="17"/>
                        <a:pt x="9" y="21"/>
                        <a:pt x="9" y="17"/>
                      </a:cubicBezTo>
                      <a:cubicBezTo>
                        <a:pt x="9" y="14"/>
                        <a:pt x="12" y="14"/>
                        <a:pt x="12" y="14"/>
                      </a:cubicBezTo>
                      <a:cubicBezTo>
                        <a:pt x="16" y="10"/>
                        <a:pt x="16" y="10"/>
                        <a:pt x="16" y="10"/>
                      </a:cubicBezTo>
                      <a:cubicBezTo>
                        <a:pt x="14" y="4"/>
                        <a:pt x="14" y="4"/>
                        <a:pt x="14" y="4"/>
                      </a:cubicBezTo>
                      <a:cubicBezTo>
                        <a:pt x="9" y="0"/>
                        <a:pt x="9" y="0"/>
                        <a:pt x="9" y="0"/>
                      </a:cubicBezTo>
                      <a:cubicBezTo>
                        <a:pt x="7" y="8"/>
                        <a:pt x="7" y="8"/>
                        <a:pt x="7" y="8"/>
                      </a:cubicBezTo>
                      <a:cubicBezTo>
                        <a:pt x="7" y="8"/>
                        <a:pt x="3" y="9"/>
                        <a:pt x="3" y="12"/>
                      </a:cubicBezTo>
                      <a:cubicBezTo>
                        <a:pt x="3" y="15"/>
                        <a:pt x="0" y="18"/>
                        <a:pt x="0" y="18"/>
                      </a:cubicBezTo>
                      <a:lnTo>
                        <a:pt x="5" y="17"/>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6" name="Freeform 98">
                  <a:extLst>
                    <a:ext uri="{FF2B5EF4-FFF2-40B4-BE49-F238E27FC236}">
                      <a16:creationId xmlns:a16="http://schemas.microsoft.com/office/drawing/2014/main" id="{D799D845-A1BE-47DC-9F8C-ECB8BEA194DA}"/>
                    </a:ext>
                  </a:extLst>
                </p:cNvPr>
                <p:cNvSpPr>
                  <a:spLocks/>
                </p:cNvSpPr>
                <p:nvPr/>
              </p:nvSpPr>
              <p:spPr bwMode="gray">
                <a:xfrm>
                  <a:off x="1794" y="1700"/>
                  <a:ext cx="28" cy="45"/>
                </a:xfrm>
                <a:custGeom>
                  <a:avLst/>
                  <a:gdLst>
                    <a:gd name="T0" fmla="*/ 0 w 17"/>
                    <a:gd name="T1" fmla="*/ 42 h 27"/>
                    <a:gd name="T2" fmla="*/ 18 w 17"/>
                    <a:gd name="T3" fmla="*/ 38 h 27"/>
                    <a:gd name="T4" fmla="*/ 25 w 17"/>
                    <a:gd name="T5" fmla="*/ 38 h 27"/>
                    <a:gd name="T6" fmla="*/ 25 w 17"/>
                    <a:gd name="T7" fmla="*/ 23 h 27"/>
                    <a:gd name="T8" fmla="*/ 28 w 17"/>
                    <a:gd name="T9" fmla="*/ 13 h 27"/>
                    <a:gd name="T10" fmla="*/ 28 w 17"/>
                    <a:gd name="T11" fmla="*/ 7 h 27"/>
                    <a:gd name="T12" fmla="*/ 28 w 17"/>
                    <a:gd name="T13" fmla="*/ 0 h 27"/>
                    <a:gd name="T14" fmla="*/ 20 w 17"/>
                    <a:gd name="T15" fmla="*/ 0 h 27"/>
                    <a:gd name="T16" fmla="*/ 20 w 17"/>
                    <a:gd name="T17" fmla="*/ 7 h 27"/>
                    <a:gd name="T18" fmla="*/ 13 w 17"/>
                    <a:gd name="T19" fmla="*/ 13 h 27"/>
                    <a:gd name="T20" fmla="*/ 13 w 17"/>
                    <a:gd name="T21" fmla="*/ 22 h 27"/>
                    <a:gd name="T22" fmla="*/ 8 w 17"/>
                    <a:gd name="T23" fmla="*/ 27 h 27"/>
                    <a:gd name="T24" fmla="*/ 3 w 17"/>
                    <a:gd name="T25" fmla="*/ 33 h 27"/>
                    <a:gd name="T26" fmla="*/ 0 w 17"/>
                    <a:gd name="T27" fmla="*/ 42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27">
                      <a:moveTo>
                        <a:pt x="0" y="25"/>
                      </a:moveTo>
                      <a:cubicBezTo>
                        <a:pt x="11" y="23"/>
                        <a:pt x="11" y="23"/>
                        <a:pt x="11" y="23"/>
                      </a:cubicBezTo>
                      <a:cubicBezTo>
                        <a:pt x="11" y="23"/>
                        <a:pt x="15" y="27"/>
                        <a:pt x="15" y="23"/>
                      </a:cubicBezTo>
                      <a:cubicBezTo>
                        <a:pt x="15" y="20"/>
                        <a:pt x="12" y="16"/>
                        <a:pt x="15" y="14"/>
                      </a:cubicBezTo>
                      <a:cubicBezTo>
                        <a:pt x="17" y="12"/>
                        <a:pt x="17" y="8"/>
                        <a:pt x="17" y="8"/>
                      </a:cubicBezTo>
                      <a:cubicBezTo>
                        <a:pt x="17" y="4"/>
                        <a:pt x="17" y="4"/>
                        <a:pt x="17" y="4"/>
                      </a:cubicBezTo>
                      <a:cubicBezTo>
                        <a:pt x="17" y="0"/>
                        <a:pt x="17" y="0"/>
                        <a:pt x="17" y="0"/>
                      </a:cubicBezTo>
                      <a:cubicBezTo>
                        <a:pt x="12" y="0"/>
                        <a:pt x="12" y="0"/>
                        <a:pt x="12" y="0"/>
                      </a:cubicBezTo>
                      <a:cubicBezTo>
                        <a:pt x="12" y="4"/>
                        <a:pt x="12" y="4"/>
                        <a:pt x="12" y="4"/>
                      </a:cubicBezTo>
                      <a:cubicBezTo>
                        <a:pt x="8" y="8"/>
                        <a:pt x="8" y="8"/>
                        <a:pt x="8" y="8"/>
                      </a:cubicBezTo>
                      <a:cubicBezTo>
                        <a:pt x="8" y="13"/>
                        <a:pt x="8" y="13"/>
                        <a:pt x="8" y="13"/>
                      </a:cubicBezTo>
                      <a:cubicBezTo>
                        <a:pt x="5" y="16"/>
                        <a:pt x="5" y="16"/>
                        <a:pt x="5" y="16"/>
                      </a:cubicBezTo>
                      <a:cubicBezTo>
                        <a:pt x="2" y="20"/>
                        <a:pt x="2" y="20"/>
                        <a:pt x="2" y="20"/>
                      </a:cubicBezTo>
                      <a:lnTo>
                        <a:pt x="0" y="25"/>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7" name="Freeform 99">
                  <a:extLst>
                    <a:ext uri="{FF2B5EF4-FFF2-40B4-BE49-F238E27FC236}">
                      <a16:creationId xmlns:a16="http://schemas.microsoft.com/office/drawing/2014/main" id="{4177EE73-137B-4171-9BA0-1025BE883DE1}"/>
                    </a:ext>
                  </a:extLst>
                </p:cNvPr>
                <p:cNvSpPr>
                  <a:spLocks/>
                </p:cNvSpPr>
                <p:nvPr/>
              </p:nvSpPr>
              <p:spPr bwMode="gray">
                <a:xfrm>
                  <a:off x="1763" y="1660"/>
                  <a:ext cx="41" cy="54"/>
                </a:xfrm>
                <a:custGeom>
                  <a:avLst/>
                  <a:gdLst>
                    <a:gd name="T0" fmla="*/ 31 w 24"/>
                    <a:gd name="T1" fmla="*/ 54 h 32"/>
                    <a:gd name="T2" fmla="*/ 36 w 24"/>
                    <a:gd name="T3" fmla="*/ 44 h 32"/>
                    <a:gd name="T4" fmla="*/ 36 w 24"/>
                    <a:gd name="T5" fmla="*/ 37 h 32"/>
                    <a:gd name="T6" fmla="*/ 36 w 24"/>
                    <a:gd name="T7" fmla="*/ 27 h 32"/>
                    <a:gd name="T8" fmla="*/ 26 w 24"/>
                    <a:gd name="T9" fmla="*/ 17 h 32"/>
                    <a:gd name="T10" fmla="*/ 17 w 24"/>
                    <a:gd name="T11" fmla="*/ 10 h 32"/>
                    <a:gd name="T12" fmla="*/ 10 w 24"/>
                    <a:gd name="T13" fmla="*/ 10 h 32"/>
                    <a:gd name="T14" fmla="*/ 0 w 24"/>
                    <a:gd name="T15" fmla="*/ 10 h 32"/>
                    <a:gd name="T16" fmla="*/ 0 w 24"/>
                    <a:gd name="T17" fmla="*/ 35 h 32"/>
                    <a:gd name="T18" fmla="*/ 7 w 24"/>
                    <a:gd name="T19" fmla="*/ 42 h 32"/>
                    <a:gd name="T20" fmla="*/ 15 w 24"/>
                    <a:gd name="T21" fmla="*/ 51 h 32"/>
                    <a:gd name="T22" fmla="*/ 31 w 24"/>
                    <a:gd name="T23" fmla="*/ 54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32">
                      <a:moveTo>
                        <a:pt x="18" y="32"/>
                      </a:moveTo>
                      <a:cubicBezTo>
                        <a:pt x="18" y="29"/>
                        <a:pt x="21" y="26"/>
                        <a:pt x="21" y="26"/>
                      </a:cubicBezTo>
                      <a:cubicBezTo>
                        <a:pt x="21" y="26"/>
                        <a:pt x="21" y="28"/>
                        <a:pt x="21" y="22"/>
                      </a:cubicBezTo>
                      <a:cubicBezTo>
                        <a:pt x="21" y="16"/>
                        <a:pt x="24" y="19"/>
                        <a:pt x="21" y="16"/>
                      </a:cubicBezTo>
                      <a:cubicBezTo>
                        <a:pt x="18" y="14"/>
                        <a:pt x="15" y="10"/>
                        <a:pt x="15" y="10"/>
                      </a:cubicBezTo>
                      <a:cubicBezTo>
                        <a:pt x="10" y="6"/>
                        <a:pt x="10" y="6"/>
                        <a:pt x="10" y="6"/>
                      </a:cubicBezTo>
                      <a:cubicBezTo>
                        <a:pt x="6" y="6"/>
                        <a:pt x="6" y="6"/>
                        <a:pt x="6" y="6"/>
                      </a:cubicBezTo>
                      <a:cubicBezTo>
                        <a:pt x="6" y="6"/>
                        <a:pt x="0" y="0"/>
                        <a:pt x="0" y="6"/>
                      </a:cubicBezTo>
                      <a:cubicBezTo>
                        <a:pt x="0" y="11"/>
                        <a:pt x="0" y="21"/>
                        <a:pt x="0" y="21"/>
                      </a:cubicBezTo>
                      <a:cubicBezTo>
                        <a:pt x="4" y="25"/>
                        <a:pt x="4" y="25"/>
                        <a:pt x="4" y="25"/>
                      </a:cubicBezTo>
                      <a:cubicBezTo>
                        <a:pt x="9" y="30"/>
                        <a:pt x="9" y="30"/>
                        <a:pt x="9" y="30"/>
                      </a:cubicBezTo>
                      <a:lnTo>
                        <a:pt x="18" y="3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8" name="Freeform 100">
                  <a:extLst>
                    <a:ext uri="{FF2B5EF4-FFF2-40B4-BE49-F238E27FC236}">
                      <a16:creationId xmlns:a16="http://schemas.microsoft.com/office/drawing/2014/main" id="{022ACB53-047D-44BA-A933-F7B73807684B}"/>
                    </a:ext>
                  </a:extLst>
                </p:cNvPr>
                <p:cNvSpPr>
                  <a:spLocks/>
                </p:cNvSpPr>
                <p:nvPr/>
              </p:nvSpPr>
              <p:spPr bwMode="gray">
                <a:xfrm>
                  <a:off x="1758" y="1707"/>
                  <a:ext cx="27" cy="69"/>
                </a:xfrm>
                <a:custGeom>
                  <a:avLst/>
                  <a:gdLst>
                    <a:gd name="T0" fmla="*/ 5 w 16"/>
                    <a:gd name="T1" fmla="*/ 69 h 41"/>
                    <a:gd name="T2" fmla="*/ 19 w 16"/>
                    <a:gd name="T3" fmla="*/ 56 h 41"/>
                    <a:gd name="T4" fmla="*/ 19 w 16"/>
                    <a:gd name="T5" fmla="*/ 40 h 41"/>
                    <a:gd name="T6" fmla="*/ 19 w 16"/>
                    <a:gd name="T7" fmla="*/ 32 h 41"/>
                    <a:gd name="T8" fmla="*/ 19 w 16"/>
                    <a:gd name="T9" fmla="*/ 24 h 41"/>
                    <a:gd name="T10" fmla="*/ 27 w 16"/>
                    <a:gd name="T11" fmla="*/ 15 h 41"/>
                    <a:gd name="T12" fmla="*/ 19 w 16"/>
                    <a:gd name="T13" fmla="*/ 7 h 41"/>
                    <a:gd name="T14" fmla="*/ 10 w 16"/>
                    <a:gd name="T15" fmla="*/ 5 h 41"/>
                    <a:gd name="T16" fmla="*/ 5 w 16"/>
                    <a:gd name="T17" fmla="*/ 10 h 41"/>
                    <a:gd name="T18" fmla="*/ 5 w 16"/>
                    <a:gd name="T19" fmla="*/ 19 h 41"/>
                    <a:gd name="T20" fmla="*/ 5 w 16"/>
                    <a:gd name="T21" fmla="*/ 37 h 41"/>
                    <a:gd name="T22" fmla="*/ 0 w 16"/>
                    <a:gd name="T23" fmla="*/ 42 h 41"/>
                    <a:gd name="T24" fmla="*/ 0 w 16"/>
                    <a:gd name="T25" fmla="*/ 57 h 41"/>
                    <a:gd name="T26" fmla="*/ 5 w 16"/>
                    <a:gd name="T27" fmla="*/ 69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 h="41">
                      <a:moveTo>
                        <a:pt x="3" y="41"/>
                      </a:moveTo>
                      <a:cubicBezTo>
                        <a:pt x="11" y="33"/>
                        <a:pt x="11" y="33"/>
                        <a:pt x="11" y="33"/>
                      </a:cubicBezTo>
                      <a:cubicBezTo>
                        <a:pt x="11" y="24"/>
                        <a:pt x="11" y="24"/>
                        <a:pt x="11" y="24"/>
                      </a:cubicBezTo>
                      <a:cubicBezTo>
                        <a:pt x="11" y="19"/>
                        <a:pt x="11" y="19"/>
                        <a:pt x="11" y="19"/>
                      </a:cubicBezTo>
                      <a:cubicBezTo>
                        <a:pt x="11" y="14"/>
                        <a:pt x="11" y="14"/>
                        <a:pt x="11" y="14"/>
                      </a:cubicBezTo>
                      <a:cubicBezTo>
                        <a:pt x="16" y="9"/>
                        <a:pt x="16" y="9"/>
                        <a:pt x="16" y="9"/>
                      </a:cubicBezTo>
                      <a:cubicBezTo>
                        <a:pt x="11" y="4"/>
                        <a:pt x="11" y="4"/>
                        <a:pt x="11" y="4"/>
                      </a:cubicBezTo>
                      <a:cubicBezTo>
                        <a:pt x="11" y="4"/>
                        <a:pt x="9" y="0"/>
                        <a:pt x="6" y="3"/>
                      </a:cubicBezTo>
                      <a:cubicBezTo>
                        <a:pt x="3" y="6"/>
                        <a:pt x="3" y="6"/>
                        <a:pt x="3" y="6"/>
                      </a:cubicBezTo>
                      <a:cubicBezTo>
                        <a:pt x="3" y="6"/>
                        <a:pt x="3" y="6"/>
                        <a:pt x="3" y="11"/>
                      </a:cubicBezTo>
                      <a:cubicBezTo>
                        <a:pt x="3" y="15"/>
                        <a:pt x="3" y="22"/>
                        <a:pt x="3" y="22"/>
                      </a:cubicBezTo>
                      <a:cubicBezTo>
                        <a:pt x="0" y="25"/>
                        <a:pt x="0" y="25"/>
                        <a:pt x="0" y="25"/>
                      </a:cubicBezTo>
                      <a:cubicBezTo>
                        <a:pt x="0" y="34"/>
                        <a:pt x="0" y="34"/>
                        <a:pt x="0" y="34"/>
                      </a:cubicBezTo>
                      <a:lnTo>
                        <a:pt x="3" y="41"/>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9" name="Freeform 101">
                  <a:extLst>
                    <a:ext uri="{FF2B5EF4-FFF2-40B4-BE49-F238E27FC236}">
                      <a16:creationId xmlns:a16="http://schemas.microsoft.com/office/drawing/2014/main" id="{DABBD7EF-01F4-4BCD-BF2C-2887BEC4110E}"/>
                    </a:ext>
                  </a:extLst>
                </p:cNvPr>
                <p:cNvSpPr>
                  <a:spLocks/>
                </p:cNvSpPr>
                <p:nvPr/>
              </p:nvSpPr>
              <p:spPr bwMode="gray">
                <a:xfrm>
                  <a:off x="1394" y="1088"/>
                  <a:ext cx="37" cy="32"/>
                </a:xfrm>
                <a:custGeom>
                  <a:avLst/>
                  <a:gdLst>
                    <a:gd name="T0" fmla="*/ 13 w 22"/>
                    <a:gd name="T1" fmla="*/ 32 h 19"/>
                    <a:gd name="T2" fmla="*/ 29 w 22"/>
                    <a:gd name="T3" fmla="*/ 32 h 19"/>
                    <a:gd name="T4" fmla="*/ 29 w 22"/>
                    <a:gd name="T5" fmla="*/ 15 h 19"/>
                    <a:gd name="T6" fmla="*/ 7 w 22"/>
                    <a:gd name="T7" fmla="*/ 7 h 19"/>
                    <a:gd name="T8" fmla="*/ 2 w 22"/>
                    <a:gd name="T9" fmla="*/ 0 h 19"/>
                    <a:gd name="T10" fmla="*/ 0 w 22"/>
                    <a:gd name="T11" fmla="*/ 15 h 19"/>
                    <a:gd name="T12" fmla="*/ 0 w 22"/>
                    <a:gd name="T13" fmla="*/ 24 h 19"/>
                    <a:gd name="T14" fmla="*/ 13 w 22"/>
                    <a:gd name="T15" fmla="*/ 32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9">
                      <a:moveTo>
                        <a:pt x="8" y="19"/>
                      </a:moveTo>
                      <a:cubicBezTo>
                        <a:pt x="17" y="19"/>
                        <a:pt x="17" y="19"/>
                        <a:pt x="17" y="19"/>
                      </a:cubicBezTo>
                      <a:cubicBezTo>
                        <a:pt x="17" y="19"/>
                        <a:pt x="22" y="14"/>
                        <a:pt x="17" y="9"/>
                      </a:cubicBezTo>
                      <a:cubicBezTo>
                        <a:pt x="11" y="4"/>
                        <a:pt x="4" y="4"/>
                        <a:pt x="4" y="4"/>
                      </a:cubicBezTo>
                      <a:cubicBezTo>
                        <a:pt x="1" y="0"/>
                        <a:pt x="1" y="0"/>
                        <a:pt x="1" y="0"/>
                      </a:cubicBezTo>
                      <a:cubicBezTo>
                        <a:pt x="0" y="9"/>
                        <a:pt x="0" y="9"/>
                        <a:pt x="0" y="9"/>
                      </a:cubicBezTo>
                      <a:cubicBezTo>
                        <a:pt x="0" y="14"/>
                        <a:pt x="0" y="14"/>
                        <a:pt x="0" y="14"/>
                      </a:cubicBezTo>
                      <a:lnTo>
                        <a:pt x="8" y="19"/>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0" name="Freeform 102">
                  <a:extLst>
                    <a:ext uri="{FF2B5EF4-FFF2-40B4-BE49-F238E27FC236}">
                      <a16:creationId xmlns:a16="http://schemas.microsoft.com/office/drawing/2014/main" id="{1A88E71B-6833-4117-828C-067EAB0F59D8}"/>
                    </a:ext>
                  </a:extLst>
                </p:cNvPr>
                <p:cNvSpPr>
                  <a:spLocks/>
                </p:cNvSpPr>
                <p:nvPr/>
              </p:nvSpPr>
              <p:spPr bwMode="gray">
                <a:xfrm>
                  <a:off x="1506" y="930"/>
                  <a:ext cx="25" cy="58"/>
                </a:xfrm>
                <a:custGeom>
                  <a:avLst/>
                  <a:gdLst>
                    <a:gd name="T0" fmla="*/ 0 w 15"/>
                    <a:gd name="T1" fmla="*/ 48 h 34"/>
                    <a:gd name="T2" fmla="*/ 15 w 15"/>
                    <a:gd name="T3" fmla="*/ 58 h 34"/>
                    <a:gd name="T4" fmla="*/ 25 w 15"/>
                    <a:gd name="T5" fmla="*/ 58 h 34"/>
                    <a:gd name="T6" fmla="*/ 25 w 15"/>
                    <a:gd name="T7" fmla="*/ 49 h 34"/>
                    <a:gd name="T8" fmla="*/ 25 w 15"/>
                    <a:gd name="T9" fmla="*/ 38 h 34"/>
                    <a:gd name="T10" fmla="*/ 25 w 15"/>
                    <a:gd name="T11" fmla="*/ 26 h 34"/>
                    <a:gd name="T12" fmla="*/ 20 w 15"/>
                    <a:gd name="T13" fmla="*/ 10 h 34"/>
                    <a:gd name="T14" fmla="*/ 20 w 15"/>
                    <a:gd name="T15" fmla="*/ 2 h 34"/>
                    <a:gd name="T16" fmla="*/ 0 w 15"/>
                    <a:gd name="T17" fmla="*/ 0 h 34"/>
                    <a:gd name="T18" fmla="*/ 0 w 15"/>
                    <a:gd name="T19" fmla="*/ 10 h 34"/>
                    <a:gd name="T20" fmla="*/ 0 w 15"/>
                    <a:gd name="T21" fmla="*/ 20 h 34"/>
                    <a:gd name="T22" fmla="*/ 10 w 15"/>
                    <a:gd name="T23" fmla="*/ 29 h 34"/>
                    <a:gd name="T24" fmla="*/ 0 w 15"/>
                    <a:gd name="T25" fmla="*/ 48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34">
                      <a:moveTo>
                        <a:pt x="0" y="28"/>
                      </a:moveTo>
                      <a:cubicBezTo>
                        <a:pt x="9" y="34"/>
                        <a:pt x="9" y="34"/>
                        <a:pt x="9" y="34"/>
                      </a:cubicBezTo>
                      <a:cubicBezTo>
                        <a:pt x="15" y="34"/>
                        <a:pt x="15" y="34"/>
                        <a:pt x="15" y="34"/>
                      </a:cubicBezTo>
                      <a:cubicBezTo>
                        <a:pt x="15" y="34"/>
                        <a:pt x="15" y="33"/>
                        <a:pt x="15" y="29"/>
                      </a:cubicBezTo>
                      <a:cubicBezTo>
                        <a:pt x="15" y="26"/>
                        <a:pt x="15" y="22"/>
                        <a:pt x="15" y="22"/>
                      </a:cubicBezTo>
                      <a:cubicBezTo>
                        <a:pt x="15" y="15"/>
                        <a:pt x="15" y="15"/>
                        <a:pt x="15" y="15"/>
                      </a:cubicBezTo>
                      <a:cubicBezTo>
                        <a:pt x="12" y="6"/>
                        <a:pt x="12" y="6"/>
                        <a:pt x="12" y="6"/>
                      </a:cubicBezTo>
                      <a:cubicBezTo>
                        <a:pt x="12" y="1"/>
                        <a:pt x="12" y="1"/>
                        <a:pt x="12" y="1"/>
                      </a:cubicBezTo>
                      <a:cubicBezTo>
                        <a:pt x="0" y="0"/>
                        <a:pt x="0" y="0"/>
                        <a:pt x="0" y="0"/>
                      </a:cubicBezTo>
                      <a:cubicBezTo>
                        <a:pt x="0" y="6"/>
                        <a:pt x="0" y="6"/>
                        <a:pt x="0" y="6"/>
                      </a:cubicBezTo>
                      <a:cubicBezTo>
                        <a:pt x="0" y="12"/>
                        <a:pt x="0" y="12"/>
                        <a:pt x="0" y="12"/>
                      </a:cubicBezTo>
                      <a:cubicBezTo>
                        <a:pt x="6" y="17"/>
                        <a:pt x="6" y="17"/>
                        <a:pt x="6" y="17"/>
                      </a:cubicBezTo>
                      <a:lnTo>
                        <a:pt x="0" y="28"/>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grpSp>
          <p:nvGrpSpPr>
            <p:cNvPr id="15" name="Group 278">
              <a:extLst>
                <a:ext uri="{FF2B5EF4-FFF2-40B4-BE49-F238E27FC236}">
                  <a16:creationId xmlns:a16="http://schemas.microsoft.com/office/drawing/2014/main" id="{816D81A4-992F-4EBA-9CC7-689C9E520563}"/>
                </a:ext>
              </a:extLst>
            </p:cNvPr>
            <p:cNvGrpSpPr>
              <a:grpSpLocks/>
            </p:cNvGrpSpPr>
            <p:nvPr/>
          </p:nvGrpSpPr>
          <p:grpSpPr bwMode="gray">
            <a:xfrm>
              <a:off x="3153963" y="2028400"/>
              <a:ext cx="6899358" cy="4264116"/>
              <a:chOff x="987" y="635"/>
              <a:chExt cx="4134" cy="2555"/>
            </a:xfrm>
            <a:solidFill>
              <a:schemeClr val="accent2">
                <a:lumMod val="40000"/>
                <a:lumOff val="60000"/>
              </a:schemeClr>
            </a:solidFill>
          </p:grpSpPr>
          <p:sp>
            <p:nvSpPr>
              <p:cNvPr id="16" name="Freeform 31">
                <a:extLst>
                  <a:ext uri="{FF2B5EF4-FFF2-40B4-BE49-F238E27FC236}">
                    <a16:creationId xmlns:a16="http://schemas.microsoft.com/office/drawing/2014/main" id="{68985E2E-32A6-4A7C-8EEB-CD3283F971D7}"/>
                  </a:ext>
                </a:extLst>
              </p:cNvPr>
              <p:cNvSpPr>
                <a:spLocks/>
              </p:cNvSpPr>
              <p:nvPr/>
            </p:nvSpPr>
            <p:spPr bwMode="gray">
              <a:xfrm>
                <a:off x="4683" y="1054"/>
                <a:ext cx="139" cy="250"/>
              </a:xfrm>
              <a:custGeom>
                <a:avLst/>
                <a:gdLst>
                  <a:gd name="T0" fmla="*/ 0 w 138"/>
                  <a:gd name="T1" fmla="*/ 32 h 248"/>
                  <a:gd name="T2" fmla="*/ 6 w 138"/>
                  <a:gd name="T3" fmla="*/ 42 h 248"/>
                  <a:gd name="T4" fmla="*/ 4 w 138"/>
                  <a:gd name="T5" fmla="*/ 46 h 248"/>
                  <a:gd name="T6" fmla="*/ 8 w 138"/>
                  <a:gd name="T7" fmla="*/ 50 h 248"/>
                  <a:gd name="T8" fmla="*/ 8 w 138"/>
                  <a:gd name="T9" fmla="*/ 54 h 248"/>
                  <a:gd name="T10" fmla="*/ 20 w 138"/>
                  <a:gd name="T11" fmla="*/ 83 h 248"/>
                  <a:gd name="T12" fmla="*/ 24 w 138"/>
                  <a:gd name="T13" fmla="*/ 103 h 248"/>
                  <a:gd name="T14" fmla="*/ 18 w 138"/>
                  <a:gd name="T15" fmla="*/ 115 h 248"/>
                  <a:gd name="T16" fmla="*/ 20 w 138"/>
                  <a:gd name="T17" fmla="*/ 125 h 248"/>
                  <a:gd name="T18" fmla="*/ 32 w 138"/>
                  <a:gd name="T19" fmla="*/ 153 h 248"/>
                  <a:gd name="T20" fmla="*/ 30 w 138"/>
                  <a:gd name="T21" fmla="*/ 165 h 248"/>
                  <a:gd name="T22" fmla="*/ 32 w 138"/>
                  <a:gd name="T23" fmla="*/ 171 h 248"/>
                  <a:gd name="T24" fmla="*/ 34 w 138"/>
                  <a:gd name="T25" fmla="*/ 169 h 248"/>
                  <a:gd name="T26" fmla="*/ 34 w 138"/>
                  <a:gd name="T27" fmla="*/ 167 h 248"/>
                  <a:gd name="T28" fmla="*/ 38 w 138"/>
                  <a:gd name="T29" fmla="*/ 165 h 248"/>
                  <a:gd name="T30" fmla="*/ 46 w 138"/>
                  <a:gd name="T31" fmla="*/ 179 h 248"/>
                  <a:gd name="T32" fmla="*/ 50 w 138"/>
                  <a:gd name="T33" fmla="*/ 204 h 248"/>
                  <a:gd name="T34" fmla="*/ 50 w 138"/>
                  <a:gd name="T35" fmla="*/ 218 h 248"/>
                  <a:gd name="T36" fmla="*/ 56 w 138"/>
                  <a:gd name="T37" fmla="*/ 234 h 248"/>
                  <a:gd name="T38" fmla="*/ 64 w 138"/>
                  <a:gd name="T39" fmla="*/ 250 h 248"/>
                  <a:gd name="T40" fmla="*/ 117 w 138"/>
                  <a:gd name="T41" fmla="*/ 238 h 248"/>
                  <a:gd name="T42" fmla="*/ 117 w 138"/>
                  <a:gd name="T43" fmla="*/ 234 h 248"/>
                  <a:gd name="T44" fmla="*/ 111 w 138"/>
                  <a:gd name="T45" fmla="*/ 228 h 248"/>
                  <a:gd name="T46" fmla="*/ 111 w 138"/>
                  <a:gd name="T47" fmla="*/ 218 h 248"/>
                  <a:gd name="T48" fmla="*/ 113 w 138"/>
                  <a:gd name="T49" fmla="*/ 214 h 248"/>
                  <a:gd name="T50" fmla="*/ 111 w 138"/>
                  <a:gd name="T51" fmla="*/ 204 h 248"/>
                  <a:gd name="T52" fmla="*/ 107 w 138"/>
                  <a:gd name="T53" fmla="*/ 163 h 248"/>
                  <a:gd name="T54" fmla="*/ 107 w 138"/>
                  <a:gd name="T55" fmla="*/ 151 h 248"/>
                  <a:gd name="T56" fmla="*/ 111 w 138"/>
                  <a:gd name="T57" fmla="*/ 127 h 248"/>
                  <a:gd name="T58" fmla="*/ 115 w 138"/>
                  <a:gd name="T59" fmla="*/ 111 h 248"/>
                  <a:gd name="T60" fmla="*/ 117 w 138"/>
                  <a:gd name="T61" fmla="*/ 101 h 248"/>
                  <a:gd name="T62" fmla="*/ 111 w 138"/>
                  <a:gd name="T63" fmla="*/ 91 h 248"/>
                  <a:gd name="T64" fmla="*/ 111 w 138"/>
                  <a:gd name="T65" fmla="*/ 83 h 248"/>
                  <a:gd name="T66" fmla="*/ 115 w 138"/>
                  <a:gd name="T67" fmla="*/ 77 h 248"/>
                  <a:gd name="T68" fmla="*/ 131 w 138"/>
                  <a:gd name="T69" fmla="*/ 65 h 248"/>
                  <a:gd name="T70" fmla="*/ 139 w 138"/>
                  <a:gd name="T71" fmla="*/ 42 h 248"/>
                  <a:gd name="T72" fmla="*/ 131 w 138"/>
                  <a:gd name="T73" fmla="*/ 28 h 248"/>
                  <a:gd name="T74" fmla="*/ 129 w 138"/>
                  <a:gd name="T75" fmla="*/ 22 h 248"/>
                  <a:gd name="T76" fmla="*/ 133 w 138"/>
                  <a:gd name="T77" fmla="*/ 18 h 248"/>
                  <a:gd name="T78" fmla="*/ 131 w 138"/>
                  <a:gd name="T79" fmla="*/ 14 h 248"/>
                  <a:gd name="T80" fmla="*/ 127 w 138"/>
                  <a:gd name="T81" fmla="*/ 0 h 248"/>
                  <a:gd name="T82" fmla="*/ 0 w 138"/>
                  <a:gd name="T83" fmla="*/ 32 h 248"/>
                  <a:gd name="T84" fmla="*/ 0 w 138"/>
                  <a:gd name="T85" fmla="*/ 32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Freeform 6">
                <a:extLst>
                  <a:ext uri="{FF2B5EF4-FFF2-40B4-BE49-F238E27FC236}">
                    <a16:creationId xmlns:a16="http://schemas.microsoft.com/office/drawing/2014/main" id="{A37A864F-2CF9-4735-ACBD-4A878ED89A09}"/>
                  </a:ext>
                </a:extLst>
              </p:cNvPr>
              <p:cNvSpPr>
                <a:spLocks/>
              </p:cNvSpPr>
              <p:nvPr/>
            </p:nvSpPr>
            <p:spPr bwMode="gray">
              <a:xfrm>
                <a:off x="1182" y="635"/>
                <a:ext cx="529" cy="385"/>
              </a:xfrm>
              <a:custGeom>
                <a:avLst/>
                <a:gdLst>
                  <a:gd name="T0" fmla="*/ 6 w 526"/>
                  <a:gd name="T1" fmla="*/ 233 h 384"/>
                  <a:gd name="T2" fmla="*/ 0 w 526"/>
                  <a:gd name="T3" fmla="*/ 233 h 384"/>
                  <a:gd name="T4" fmla="*/ 4 w 526"/>
                  <a:gd name="T5" fmla="*/ 217 h 384"/>
                  <a:gd name="T6" fmla="*/ 6 w 526"/>
                  <a:gd name="T7" fmla="*/ 207 h 384"/>
                  <a:gd name="T8" fmla="*/ 8 w 526"/>
                  <a:gd name="T9" fmla="*/ 203 h 384"/>
                  <a:gd name="T10" fmla="*/ 12 w 526"/>
                  <a:gd name="T11" fmla="*/ 211 h 384"/>
                  <a:gd name="T12" fmla="*/ 10 w 526"/>
                  <a:gd name="T13" fmla="*/ 217 h 384"/>
                  <a:gd name="T14" fmla="*/ 20 w 526"/>
                  <a:gd name="T15" fmla="*/ 211 h 384"/>
                  <a:gd name="T16" fmla="*/ 18 w 526"/>
                  <a:gd name="T17" fmla="*/ 203 h 384"/>
                  <a:gd name="T18" fmla="*/ 20 w 526"/>
                  <a:gd name="T19" fmla="*/ 193 h 384"/>
                  <a:gd name="T20" fmla="*/ 14 w 526"/>
                  <a:gd name="T21" fmla="*/ 176 h 384"/>
                  <a:gd name="T22" fmla="*/ 20 w 526"/>
                  <a:gd name="T23" fmla="*/ 176 h 384"/>
                  <a:gd name="T24" fmla="*/ 32 w 526"/>
                  <a:gd name="T25" fmla="*/ 170 h 384"/>
                  <a:gd name="T26" fmla="*/ 24 w 526"/>
                  <a:gd name="T27" fmla="*/ 162 h 384"/>
                  <a:gd name="T28" fmla="*/ 16 w 526"/>
                  <a:gd name="T29" fmla="*/ 166 h 384"/>
                  <a:gd name="T30" fmla="*/ 16 w 526"/>
                  <a:gd name="T31" fmla="*/ 148 h 384"/>
                  <a:gd name="T32" fmla="*/ 18 w 526"/>
                  <a:gd name="T33" fmla="*/ 126 h 384"/>
                  <a:gd name="T34" fmla="*/ 18 w 526"/>
                  <a:gd name="T35" fmla="*/ 98 h 384"/>
                  <a:gd name="T36" fmla="*/ 12 w 526"/>
                  <a:gd name="T37" fmla="*/ 62 h 384"/>
                  <a:gd name="T38" fmla="*/ 14 w 526"/>
                  <a:gd name="T39" fmla="*/ 34 h 384"/>
                  <a:gd name="T40" fmla="*/ 68 w 526"/>
                  <a:gd name="T41" fmla="*/ 54 h 384"/>
                  <a:gd name="T42" fmla="*/ 113 w 526"/>
                  <a:gd name="T43" fmla="*/ 74 h 384"/>
                  <a:gd name="T44" fmla="*/ 135 w 526"/>
                  <a:gd name="T45" fmla="*/ 82 h 384"/>
                  <a:gd name="T46" fmla="*/ 143 w 526"/>
                  <a:gd name="T47" fmla="*/ 88 h 384"/>
                  <a:gd name="T48" fmla="*/ 143 w 526"/>
                  <a:gd name="T49" fmla="*/ 118 h 384"/>
                  <a:gd name="T50" fmla="*/ 131 w 526"/>
                  <a:gd name="T51" fmla="*/ 134 h 384"/>
                  <a:gd name="T52" fmla="*/ 133 w 526"/>
                  <a:gd name="T53" fmla="*/ 148 h 384"/>
                  <a:gd name="T54" fmla="*/ 131 w 526"/>
                  <a:gd name="T55" fmla="*/ 156 h 384"/>
                  <a:gd name="T56" fmla="*/ 135 w 526"/>
                  <a:gd name="T57" fmla="*/ 166 h 384"/>
                  <a:gd name="T58" fmla="*/ 149 w 526"/>
                  <a:gd name="T59" fmla="*/ 138 h 384"/>
                  <a:gd name="T60" fmla="*/ 159 w 526"/>
                  <a:gd name="T61" fmla="*/ 124 h 384"/>
                  <a:gd name="T62" fmla="*/ 171 w 526"/>
                  <a:gd name="T63" fmla="*/ 106 h 384"/>
                  <a:gd name="T64" fmla="*/ 155 w 526"/>
                  <a:gd name="T65" fmla="*/ 58 h 384"/>
                  <a:gd name="T66" fmla="*/ 159 w 526"/>
                  <a:gd name="T67" fmla="*/ 52 h 384"/>
                  <a:gd name="T68" fmla="*/ 171 w 526"/>
                  <a:gd name="T69" fmla="*/ 42 h 384"/>
                  <a:gd name="T70" fmla="*/ 161 w 526"/>
                  <a:gd name="T71" fmla="*/ 26 h 384"/>
                  <a:gd name="T72" fmla="*/ 159 w 526"/>
                  <a:gd name="T73" fmla="*/ 0 h 384"/>
                  <a:gd name="T74" fmla="*/ 364 w 526"/>
                  <a:gd name="T75" fmla="*/ 54 h 384"/>
                  <a:gd name="T76" fmla="*/ 529 w 526"/>
                  <a:gd name="T77" fmla="*/ 92 h 384"/>
                  <a:gd name="T78" fmla="*/ 473 w 526"/>
                  <a:gd name="T79" fmla="*/ 343 h 384"/>
                  <a:gd name="T80" fmla="*/ 469 w 526"/>
                  <a:gd name="T81" fmla="*/ 351 h 384"/>
                  <a:gd name="T82" fmla="*/ 473 w 526"/>
                  <a:gd name="T83" fmla="*/ 359 h 384"/>
                  <a:gd name="T84" fmla="*/ 475 w 526"/>
                  <a:gd name="T85" fmla="*/ 367 h 384"/>
                  <a:gd name="T86" fmla="*/ 469 w 526"/>
                  <a:gd name="T87" fmla="*/ 373 h 384"/>
                  <a:gd name="T88" fmla="*/ 471 w 526"/>
                  <a:gd name="T89" fmla="*/ 385 h 384"/>
                  <a:gd name="T90" fmla="*/ 320 w 526"/>
                  <a:gd name="T91" fmla="*/ 355 h 384"/>
                  <a:gd name="T92" fmla="*/ 306 w 526"/>
                  <a:gd name="T93" fmla="*/ 353 h 384"/>
                  <a:gd name="T94" fmla="*/ 292 w 526"/>
                  <a:gd name="T95" fmla="*/ 351 h 384"/>
                  <a:gd name="T96" fmla="*/ 278 w 526"/>
                  <a:gd name="T97" fmla="*/ 353 h 384"/>
                  <a:gd name="T98" fmla="*/ 257 w 526"/>
                  <a:gd name="T99" fmla="*/ 351 h 384"/>
                  <a:gd name="T100" fmla="*/ 239 w 526"/>
                  <a:gd name="T101" fmla="*/ 357 h 384"/>
                  <a:gd name="T102" fmla="*/ 219 w 526"/>
                  <a:gd name="T103" fmla="*/ 353 h 384"/>
                  <a:gd name="T104" fmla="*/ 177 w 526"/>
                  <a:gd name="T105" fmla="*/ 353 h 384"/>
                  <a:gd name="T106" fmla="*/ 145 w 526"/>
                  <a:gd name="T107" fmla="*/ 335 h 384"/>
                  <a:gd name="T108" fmla="*/ 115 w 526"/>
                  <a:gd name="T109" fmla="*/ 335 h 384"/>
                  <a:gd name="T110" fmla="*/ 70 w 526"/>
                  <a:gd name="T111" fmla="*/ 325 h 384"/>
                  <a:gd name="T112" fmla="*/ 68 w 526"/>
                  <a:gd name="T113" fmla="*/ 291 h 384"/>
                  <a:gd name="T114" fmla="*/ 66 w 526"/>
                  <a:gd name="T115" fmla="*/ 271 h 384"/>
                  <a:gd name="T116" fmla="*/ 40 w 526"/>
                  <a:gd name="T117" fmla="*/ 259 h 384"/>
                  <a:gd name="T118" fmla="*/ 34 w 526"/>
                  <a:gd name="T119" fmla="*/ 249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Freeform 7">
                <a:extLst>
                  <a:ext uri="{FF2B5EF4-FFF2-40B4-BE49-F238E27FC236}">
                    <a16:creationId xmlns:a16="http://schemas.microsoft.com/office/drawing/2014/main" id="{8F08AC77-A773-42D5-B690-B39827D30205}"/>
                  </a:ext>
                </a:extLst>
              </p:cNvPr>
              <p:cNvSpPr>
                <a:spLocks/>
              </p:cNvSpPr>
              <p:nvPr/>
            </p:nvSpPr>
            <p:spPr bwMode="gray">
              <a:xfrm>
                <a:off x="1557" y="726"/>
                <a:ext cx="472" cy="768"/>
              </a:xfrm>
              <a:custGeom>
                <a:avLst/>
                <a:gdLst>
                  <a:gd name="T0" fmla="*/ 40 w 470"/>
                  <a:gd name="T1" fmla="*/ 506 h 762"/>
                  <a:gd name="T2" fmla="*/ 50 w 470"/>
                  <a:gd name="T3" fmla="*/ 482 h 762"/>
                  <a:gd name="T4" fmla="*/ 54 w 470"/>
                  <a:gd name="T5" fmla="*/ 478 h 762"/>
                  <a:gd name="T6" fmla="*/ 52 w 470"/>
                  <a:gd name="T7" fmla="*/ 464 h 762"/>
                  <a:gd name="T8" fmla="*/ 38 w 470"/>
                  <a:gd name="T9" fmla="*/ 452 h 762"/>
                  <a:gd name="T10" fmla="*/ 58 w 470"/>
                  <a:gd name="T11" fmla="*/ 413 h 762"/>
                  <a:gd name="T12" fmla="*/ 76 w 470"/>
                  <a:gd name="T13" fmla="*/ 399 h 762"/>
                  <a:gd name="T14" fmla="*/ 84 w 470"/>
                  <a:gd name="T15" fmla="*/ 387 h 762"/>
                  <a:gd name="T16" fmla="*/ 116 w 470"/>
                  <a:gd name="T17" fmla="*/ 321 h 762"/>
                  <a:gd name="T18" fmla="*/ 102 w 470"/>
                  <a:gd name="T19" fmla="*/ 312 h 762"/>
                  <a:gd name="T20" fmla="*/ 94 w 470"/>
                  <a:gd name="T21" fmla="*/ 294 h 762"/>
                  <a:gd name="T22" fmla="*/ 96 w 470"/>
                  <a:gd name="T23" fmla="*/ 276 h 762"/>
                  <a:gd name="T24" fmla="*/ 94 w 470"/>
                  <a:gd name="T25" fmla="*/ 264 h 762"/>
                  <a:gd name="T26" fmla="*/ 96 w 470"/>
                  <a:gd name="T27" fmla="*/ 252 h 762"/>
                  <a:gd name="T28" fmla="*/ 151 w 470"/>
                  <a:gd name="T29" fmla="*/ 0 h 762"/>
                  <a:gd name="T30" fmla="*/ 197 w 470"/>
                  <a:gd name="T31" fmla="*/ 111 h 762"/>
                  <a:gd name="T32" fmla="*/ 213 w 470"/>
                  <a:gd name="T33" fmla="*/ 155 h 762"/>
                  <a:gd name="T34" fmla="*/ 205 w 470"/>
                  <a:gd name="T35" fmla="*/ 169 h 762"/>
                  <a:gd name="T36" fmla="*/ 217 w 470"/>
                  <a:gd name="T37" fmla="*/ 185 h 762"/>
                  <a:gd name="T38" fmla="*/ 247 w 470"/>
                  <a:gd name="T39" fmla="*/ 228 h 762"/>
                  <a:gd name="T40" fmla="*/ 255 w 470"/>
                  <a:gd name="T41" fmla="*/ 254 h 762"/>
                  <a:gd name="T42" fmla="*/ 265 w 470"/>
                  <a:gd name="T43" fmla="*/ 262 h 762"/>
                  <a:gd name="T44" fmla="*/ 285 w 470"/>
                  <a:gd name="T45" fmla="*/ 270 h 762"/>
                  <a:gd name="T46" fmla="*/ 271 w 470"/>
                  <a:gd name="T47" fmla="*/ 306 h 762"/>
                  <a:gd name="T48" fmla="*/ 263 w 470"/>
                  <a:gd name="T49" fmla="*/ 329 h 762"/>
                  <a:gd name="T50" fmla="*/ 265 w 470"/>
                  <a:gd name="T51" fmla="*/ 339 h 762"/>
                  <a:gd name="T52" fmla="*/ 253 w 470"/>
                  <a:gd name="T53" fmla="*/ 355 h 762"/>
                  <a:gd name="T54" fmla="*/ 251 w 470"/>
                  <a:gd name="T55" fmla="*/ 369 h 762"/>
                  <a:gd name="T56" fmla="*/ 269 w 470"/>
                  <a:gd name="T57" fmla="*/ 381 h 762"/>
                  <a:gd name="T58" fmla="*/ 293 w 470"/>
                  <a:gd name="T59" fmla="*/ 363 h 762"/>
                  <a:gd name="T60" fmla="*/ 297 w 470"/>
                  <a:gd name="T61" fmla="*/ 371 h 762"/>
                  <a:gd name="T62" fmla="*/ 305 w 470"/>
                  <a:gd name="T63" fmla="*/ 377 h 762"/>
                  <a:gd name="T64" fmla="*/ 303 w 470"/>
                  <a:gd name="T65" fmla="*/ 409 h 762"/>
                  <a:gd name="T66" fmla="*/ 315 w 470"/>
                  <a:gd name="T67" fmla="*/ 433 h 762"/>
                  <a:gd name="T68" fmla="*/ 309 w 470"/>
                  <a:gd name="T69" fmla="*/ 447 h 762"/>
                  <a:gd name="T70" fmla="*/ 325 w 470"/>
                  <a:gd name="T71" fmla="*/ 462 h 762"/>
                  <a:gd name="T72" fmla="*/ 335 w 470"/>
                  <a:gd name="T73" fmla="*/ 478 h 762"/>
                  <a:gd name="T74" fmla="*/ 331 w 470"/>
                  <a:gd name="T75" fmla="*/ 494 h 762"/>
                  <a:gd name="T76" fmla="*/ 347 w 470"/>
                  <a:gd name="T77" fmla="*/ 510 h 762"/>
                  <a:gd name="T78" fmla="*/ 358 w 470"/>
                  <a:gd name="T79" fmla="*/ 498 h 762"/>
                  <a:gd name="T80" fmla="*/ 378 w 470"/>
                  <a:gd name="T81" fmla="*/ 506 h 762"/>
                  <a:gd name="T82" fmla="*/ 390 w 470"/>
                  <a:gd name="T83" fmla="*/ 498 h 762"/>
                  <a:gd name="T84" fmla="*/ 414 w 470"/>
                  <a:gd name="T85" fmla="*/ 502 h 762"/>
                  <a:gd name="T86" fmla="*/ 426 w 470"/>
                  <a:gd name="T87" fmla="*/ 506 h 762"/>
                  <a:gd name="T88" fmla="*/ 444 w 470"/>
                  <a:gd name="T89" fmla="*/ 498 h 762"/>
                  <a:gd name="T90" fmla="*/ 464 w 470"/>
                  <a:gd name="T91" fmla="*/ 500 h 762"/>
                  <a:gd name="T92" fmla="*/ 472 w 470"/>
                  <a:gd name="T93" fmla="*/ 520 h 762"/>
                  <a:gd name="T94" fmla="*/ 438 w 470"/>
                  <a:gd name="T95" fmla="*/ 768 h 762"/>
                  <a:gd name="T96" fmla="*/ 217 w 470"/>
                  <a:gd name="T97" fmla="*/ 728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Freeform 8">
                <a:extLst>
                  <a:ext uri="{FF2B5EF4-FFF2-40B4-BE49-F238E27FC236}">
                    <a16:creationId xmlns:a16="http://schemas.microsoft.com/office/drawing/2014/main" id="{C3DA7D0F-B2B2-42C0-AFEA-670EB8C0F635}"/>
                  </a:ext>
                </a:extLst>
              </p:cNvPr>
              <p:cNvSpPr>
                <a:spLocks/>
              </p:cNvSpPr>
              <p:nvPr/>
            </p:nvSpPr>
            <p:spPr bwMode="gray">
              <a:xfrm>
                <a:off x="1270" y="1359"/>
                <a:ext cx="504" cy="775"/>
              </a:xfrm>
              <a:custGeom>
                <a:avLst/>
                <a:gdLst>
                  <a:gd name="T0" fmla="*/ 74 w 502"/>
                  <a:gd name="T1" fmla="*/ 0 h 772"/>
                  <a:gd name="T2" fmla="*/ 0 w 502"/>
                  <a:gd name="T3" fmla="*/ 295 h 772"/>
                  <a:gd name="T4" fmla="*/ 325 w 502"/>
                  <a:gd name="T5" fmla="*/ 775 h 772"/>
                  <a:gd name="T6" fmla="*/ 325 w 502"/>
                  <a:gd name="T7" fmla="*/ 771 h 772"/>
                  <a:gd name="T8" fmla="*/ 329 w 502"/>
                  <a:gd name="T9" fmla="*/ 763 h 772"/>
                  <a:gd name="T10" fmla="*/ 335 w 502"/>
                  <a:gd name="T11" fmla="*/ 743 h 772"/>
                  <a:gd name="T12" fmla="*/ 331 w 502"/>
                  <a:gd name="T13" fmla="*/ 735 h 772"/>
                  <a:gd name="T14" fmla="*/ 337 w 502"/>
                  <a:gd name="T15" fmla="*/ 689 h 772"/>
                  <a:gd name="T16" fmla="*/ 333 w 502"/>
                  <a:gd name="T17" fmla="*/ 671 h 772"/>
                  <a:gd name="T18" fmla="*/ 337 w 502"/>
                  <a:gd name="T19" fmla="*/ 665 h 772"/>
                  <a:gd name="T20" fmla="*/ 349 w 502"/>
                  <a:gd name="T21" fmla="*/ 663 h 772"/>
                  <a:gd name="T22" fmla="*/ 365 w 502"/>
                  <a:gd name="T23" fmla="*/ 667 h 772"/>
                  <a:gd name="T24" fmla="*/ 369 w 502"/>
                  <a:gd name="T25" fmla="*/ 673 h 772"/>
                  <a:gd name="T26" fmla="*/ 369 w 502"/>
                  <a:gd name="T27" fmla="*/ 677 h 772"/>
                  <a:gd name="T28" fmla="*/ 375 w 502"/>
                  <a:gd name="T29" fmla="*/ 683 h 772"/>
                  <a:gd name="T30" fmla="*/ 384 w 502"/>
                  <a:gd name="T31" fmla="*/ 683 h 772"/>
                  <a:gd name="T32" fmla="*/ 400 w 502"/>
                  <a:gd name="T33" fmla="*/ 640 h 772"/>
                  <a:gd name="T34" fmla="*/ 408 w 502"/>
                  <a:gd name="T35" fmla="*/ 588 h 772"/>
                  <a:gd name="T36" fmla="*/ 504 w 502"/>
                  <a:gd name="T37" fmla="*/ 94 h 772"/>
                  <a:gd name="T38" fmla="*/ 287 w 502"/>
                  <a:gd name="T39" fmla="*/ 50 h 772"/>
                  <a:gd name="T40" fmla="*/ 74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Freeform 9">
                <a:extLst>
                  <a:ext uri="{FF2B5EF4-FFF2-40B4-BE49-F238E27FC236}">
                    <a16:creationId xmlns:a16="http://schemas.microsoft.com/office/drawing/2014/main" id="{204409AF-A016-4FF7-B794-843946BCFFED}"/>
                  </a:ext>
                </a:extLst>
              </p:cNvPr>
              <p:cNvSpPr>
                <a:spLocks/>
              </p:cNvSpPr>
              <p:nvPr/>
            </p:nvSpPr>
            <p:spPr bwMode="gray">
              <a:xfrm>
                <a:off x="2073" y="1612"/>
                <a:ext cx="574" cy="455"/>
              </a:xfrm>
              <a:custGeom>
                <a:avLst/>
                <a:gdLst>
                  <a:gd name="T0" fmla="*/ 0 w 572"/>
                  <a:gd name="T1" fmla="*/ 397 h 454"/>
                  <a:gd name="T2" fmla="*/ 54 w 572"/>
                  <a:gd name="T3" fmla="*/ 0 h 454"/>
                  <a:gd name="T4" fmla="*/ 425 w 572"/>
                  <a:gd name="T5" fmla="*/ 42 h 454"/>
                  <a:gd name="T6" fmla="*/ 574 w 572"/>
                  <a:gd name="T7" fmla="*/ 54 h 454"/>
                  <a:gd name="T8" fmla="*/ 568 w 572"/>
                  <a:gd name="T9" fmla="*/ 154 h 454"/>
                  <a:gd name="T10" fmla="*/ 550 w 572"/>
                  <a:gd name="T11" fmla="*/ 455 h 454"/>
                  <a:gd name="T12" fmla="*/ 474 w 572"/>
                  <a:gd name="T13" fmla="*/ 449 h 454"/>
                  <a:gd name="T14" fmla="*/ 0 w 572"/>
                  <a:gd name="T15" fmla="*/ 397 h 4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2" h="454">
                    <a:moveTo>
                      <a:pt x="0" y="396"/>
                    </a:moveTo>
                    <a:lnTo>
                      <a:pt x="54" y="0"/>
                    </a:lnTo>
                    <a:lnTo>
                      <a:pt x="424" y="42"/>
                    </a:lnTo>
                    <a:lnTo>
                      <a:pt x="572" y="54"/>
                    </a:lnTo>
                    <a:lnTo>
                      <a:pt x="566" y="154"/>
                    </a:lnTo>
                    <a:lnTo>
                      <a:pt x="548" y="454"/>
                    </a:lnTo>
                    <a:lnTo>
                      <a:pt x="472" y="448"/>
                    </a:lnTo>
                    <a:lnTo>
                      <a:pt x="0" y="396"/>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Freeform 10">
                <a:extLst>
                  <a:ext uri="{FF2B5EF4-FFF2-40B4-BE49-F238E27FC236}">
                    <a16:creationId xmlns:a16="http://schemas.microsoft.com/office/drawing/2014/main" id="{BB2FFF24-988C-47C4-944F-170F8125CB2D}"/>
                  </a:ext>
                </a:extLst>
              </p:cNvPr>
              <p:cNvSpPr>
                <a:spLocks/>
              </p:cNvSpPr>
              <p:nvPr/>
            </p:nvSpPr>
            <p:spPr bwMode="gray">
              <a:xfrm>
                <a:off x="1993" y="2008"/>
                <a:ext cx="553" cy="574"/>
              </a:xfrm>
              <a:custGeom>
                <a:avLst/>
                <a:gdLst>
                  <a:gd name="T0" fmla="*/ 80 w 552"/>
                  <a:gd name="T1" fmla="*/ 0 h 570"/>
                  <a:gd name="T2" fmla="*/ 0 w 552"/>
                  <a:gd name="T3" fmla="*/ 564 h 570"/>
                  <a:gd name="T4" fmla="*/ 0 w 552"/>
                  <a:gd name="T5" fmla="*/ 564 h 570"/>
                  <a:gd name="T6" fmla="*/ 72 w 552"/>
                  <a:gd name="T7" fmla="*/ 574 h 570"/>
                  <a:gd name="T8" fmla="*/ 78 w 552"/>
                  <a:gd name="T9" fmla="*/ 530 h 570"/>
                  <a:gd name="T10" fmla="*/ 214 w 552"/>
                  <a:gd name="T11" fmla="*/ 546 h 570"/>
                  <a:gd name="T12" fmla="*/ 214 w 552"/>
                  <a:gd name="T13" fmla="*/ 544 h 570"/>
                  <a:gd name="T14" fmla="*/ 210 w 552"/>
                  <a:gd name="T15" fmla="*/ 536 h 570"/>
                  <a:gd name="T16" fmla="*/ 214 w 552"/>
                  <a:gd name="T17" fmla="*/ 532 h 570"/>
                  <a:gd name="T18" fmla="*/ 212 w 552"/>
                  <a:gd name="T19" fmla="*/ 530 h 570"/>
                  <a:gd name="T20" fmla="*/ 210 w 552"/>
                  <a:gd name="T21" fmla="*/ 526 h 570"/>
                  <a:gd name="T22" fmla="*/ 212 w 552"/>
                  <a:gd name="T23" fmla="*/ 524 h 570"/>
                  <a:gd name="T24" fmla="*/ 509 w 552"/>
                  <a:gd name="T25" fmla="*/ 554 h 570"/>
                  <a:gd name="T26" fmla="*/ 545 w 552"/>
                  <a:gd name="T27" fmla="*/ 103 h 570"/>
                  <a:gd name="T28" fmla="*/ 551 w 552"/>
                  <a:gd name="T29" fmla="*/ 103 h 570"/>
                  <a:gd name="T30" fmla="*/ 553 w 552"/>
                  <a:gd name="T31" fmla="*/ 52 h 570"/>
                  <a:gd name="T32" fmla="*/ 80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Freeform 11">
                <a:extLst>
                  <a:ext uri="{FF2B5EF4-FFF2-40B4-BE49-F238E27FC236}">
                    <a16:creationId xmlns:a16="http://schemas.microsoft.com/office/drawing/2014/main" id="{665B62DF-6514-41A8-887D-7B0CCB86092F}"/>
                  </a:ext>
                </a:extLst>
              </p:cNvPr>
              <p:cNvSpPr>
                <a:spLocks/>
              </p:cNvSpPr>
              <p:nvPr/>
            </p:nvSpPr>
            <p:spPr bwMode="gray">
              <a:xfrm>
                <a:off x="2498" y="1453"/>
                <a:ext cx="655" cy="322"/>
              </a:xfrm>
              <a:custGeom>
                <a:avLst/>
                <a:gdLst>
                  <a:gd name="T0" fmla="*/ 0 w 650"/>
                  <a:gd name="T1" fmla="*/ 200 h 322"/>
                  <a:gd name="T2" fmla="*/ 16 w 650"/>
                  <a:gd name="T3" fmla="*/ 0 h 322"/>
                  <a:gd name="T4" fmla="*/ 421 w 650"/>
                  <a:gd name="T5" fmla="*/ 22 h 322"/>
                  <a:gd name="T6" fmla="*/ 431 w 650"/>
                  <a:gd name="T7" fmla="*/ 38 h 322"/>
                  <a:gd name="T8" fmla="*/ 445 w 650"/>
                  <a:gd name="T9" fmla="*/ 38 h 322"/>
                  <a:gd name="T10" fmla="*/ 455 w 650"/>
                  <a:gd name="T11" fmla="*/ 34 h 322"/>
                  <a:gd name="T12" fmla="*/ 464 w 650"/>
                  <a:gd name="T13" fmla="*/ 40 h 322"/>
                  <a:gd name="T14" fmla="*/ 468 w 650"/>
                  <a:gd name="T15" fmla="*/ 52 h 322"/>
                  <a:gd name="T16" fmla="*/ 480 w 650"/>
                  <a:gd name="T17" fmla="*/ 56 h 322"/>
                  <a:gd name="T18" fmla="*/ 490 w 650"/>
                  <a:gd name="T19" fmla="*/ 52 h 322"/>
                  <a:gd name="T20" fmla="*/ 500 w 650"/>
                  <a:gd name="T21" fmla="*/ 46 h 322"/>
                  <a:gd name="T22" fmla="*/ 514 w 650"/>
                  <a:gd name="T23" fmla="*/ 46 h 322"/>
                  <a:gd name="T24" fmla="*/ 522 w 650"/>
                  <a:gd name="T25" fmla="*/ 48 h 322"/>
                  <a:gd name="T26" fmla="*/ 554 w 650"/>
                  <a:gd name="T27" fmla="*/ 68 h 322"/>
                  <a:gd name="T28" fmla="*/ 568 w 650"/>
                  <a:gd name="T29" fmla="*/ 80 h 322"/>
                  <a:gd name="T30" fmla="*/ 570 w 650"/>
                  <a:gd name="T31" fmla="*/ 90 h 322"/>
                  <a:gd name="T32" fmla="*/ 580 w 650"/>
                  <a:gd name="T33" fmla="*/ 96 h 322"/>
                  <a:gd name="T34" fmla="*/ 580 w 650"/>
                  <a:gd name="T35" fmla="*/ 102 h 322"/>
                  <a:gd name="T36" fmla="*/ 574 w 650"/>
                  <a:gd name="T37" fmla="*/ 116 h 322"/>
                  <a:gd name="T38" fmla="*/ 582 w 650"/>
                  <a:gd name="T39" fmla="*/ 124 h 322"/>
                  <a:gd name="T40" fmla="*/ 588 w 650"/>
                  <a:gd name="T41" fmla="*/ 140 h 322"/>
                  <a:gd name="T42" fmla="*/ 597 w 650"/>
                  <a:gd name="T43" fmla="*/ 148 h 322"/>
                  <a:gd name="T44" fmla="*/ 595 w 650"/>
                  <a:gd name="T45" fmla="*/ 156 h 322"/>
                  <a:gd name="T46" fmla="*/ 597 w 650"/>
                  <a:gd name="T47" fmla="*/ 164 h 322"/>
                  <a:gd name="T48" fmla="*/ 607 w 650"/>
                  <a:gd name="T49" fmla="*/ 172 h 322"/>
                  <a:gd name="T50" fmla="*/ 609 w 650"/>
                  <a:gd name="T51" fmla="*/ 180 h 322"/>
                  <a:gd name="T52" fmla="*/ 607 w 650"/>
                  <a:gd name="T53" fmla="*/ 188 h 322"/>
                  <a:gd name="T54" fmla="*/ 605 w 650"/>
                  <a:gd name="T55" fmla="*/ 204 h 322"/>
                  <a:gd name="T56" fmla="*/ 615 w 650"/>
                  <a:gd name="T57" fmla="*/ 208 h 322"/>
                  <a:gd name="T58" fmla="*/ 617 w 650"/>
                  <a:gd name="T59" fmla="*/ 216 h 322"/>
                  <a:gd name="T60" fmla="*/ 613 w 650"/>
                  <a:gd name="T61" fmla="*/ 224 h 322"/>
                  <a:gd name="T62" fmla="*/ 615 w 650"/>
                  <a:gd name="T63" fmla="*/ 232 h 322"/>
                  <a:gd name="T64" fmla="*/ 621 w 650"/>
                  <a:gd name="T65" fmla="*/ 240 h 322"/>
                  <a:gd name="T66" fmla="*/ 617 w 650"/>
                  <a:gd name="T67" fmla="*/ 248 h 322"/>
                  <a:gd name="T68" fmla="*/ 621 w 650"/>
                  <a:gd name="T69" fmla="*/ 258 h 322"/>
                  <a:gd name="T70" fmla="*/ 623 w 650"/>
                  <a:gd name="T71" fmla="*/ 262 h 322"/>
                  <a:gd name="T72" fmla="*/ 629 w 650"/>
                  <a:gd name="T73" fmla="*/ 272 h 322"/>
                  <a:gd name="T74" fmla="*/ 637 w 650"/>
                  <a:gd name="T75" fmla="*/ 280 h 322"/>
                  <a:gd name="T76" fmla="*/ 639 w 650"/>
                  <a:gd name="T77" fmla="*/ 294 h 322"/>
                  <a:gd name="T78" fmla="*/ 649 w 650"/>
                  <a:gd name="T79" fmla="*/ 306 h 322"/>
                  <a:gd name="T80" fmla="*/ 655 w 650"/>
                  <a:gd name="T81" fmla="*/ 308 h 322"/>
                  <a:gd name="T82" fmla="*/ 653 w 650"/>
                  <a:gd name="T83" fmla="*/ 320 h 322"/>
                  <a:gd name="T84" fmla="*/ 653 w 650"/>
                  <a:gd name="T85" fmla="*/ 322 h 322"/>
                  <a:gd name="T86" fmla="*/ 143 w 650"/>
                  <a:gd name="T87" fmla="*/ 312 h 322"/>
                  <a:gd name="T88" fmla="*/ 149 w 650"/>
                  <a:gd name="T89" fmla="*/ 212 h 322"/>
                  <a:gd name="T90" fmla="*/ 0 w 650"/>
                  <a:gd name="T91" fmla="*/ 200 h 322"/>
                  <a:gd name="T92" fmla="*/ 0 w 650"/>
                  <a:gd name="T93" fmla="*/ 200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3" name="Freeform 12">
                <a:extLst>
                  <a:ext uri="{FF2B5EF4-FFF2-40B4-BE49-F238E27FC236}">
                    <a16:creationId xmlns:a16="http://schemas.microsoft.com/office/drawing/2014/main" id="{8875DE7C-5AA0-4874-9D6C-48046D9F54FD}"/>
                  </a:ext>
                </a:extLst>
              </p:cNvPr>
              <p:cNvSpPr>
                <a:spLocks/>
              </p:cNvSpPr>
              <p:nvPr/>
            </p:nvSpPr>
            <p:spPr bwMode="gray">
              <a:xfrm>
                <a:off x="2624" y="1766"/>
                <a:ext cx="586" cy="312"/>
              </a:xfrm>
              <a:custGeom>
                <a:avLst/>
                <a:gdLst>
                  <a:gd name="T0" fmla="*/ 18 w 584"/>
                  <a:gd name="T1" fmla="*/ 0 h 312"/>
                  <a:gd name="T2" fmla="*/ 526 w 584"/>
                  <a:gd name="T3" fmla="*/ 10 h 312"/>
                  <a:gd name="T4" fmla="*/ 560 w 584"/>
                  <a:gd name="T5" fmla="*/ 36 h 312"/>
                  <a:gd name="T6" fmla="*/ 550 w 584"/>
                  <a:gd name="T7" fmla="*/ 48 h 312"/>
                  <a:gd name="T8" fmla="*/ 548 w 584"/>
                  <a:gd name="T9" fmla="*/ 60 h 312"/>
                  <a:gd name="T10" fmla="*/ 552 w 584"/>
                  <a:gd name="T11" fmla="*/ 66 h 312"/>
                  <a:gd name="T12" fmla="*/ 560 w 584"/>
                  <a:gd name="T13" fmla="*/ 70 h 312"/>
                  <a:gd name="T14" fmla="*/ 566 w 584"/>
                  <a:gd name="T15" fmla="*/ 88 h 312"/>
                  <a:gd name="T16" fmla="*/ 574 w 584"/>
                  <a:gd name="T17" fmla="*/ 92 h 312"/>
                  <a:gd name="T18" fmla="*/ 580 w 584"/>
                  <a:gd name="T19" fmla="*/ 94 h 312"/>
                  <a:gd name="T20" fmla="*/ 584 w 584"/>
                  <a:gd name="T21" fmla="*/ 96 h 312"/>
                  <a:gd name="T22" fmla="*/ 586 w 584"/>
                  <a:gd name="T23" fmla="*/ 312 h 312"/>
                  <a:gd name="T24" fmla="*/ 0 w 584"/>
                  <a:gd name="T25" fmla="*/ 300 h 312"/>
                  <a:gd name="T26" fmla="*/ 18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Freeform 13">
                <a:extLst>
                  <a:ext uri="{FF2B5EF4-FFF2-40B4-BE49-F238E27FC236}">
                    <a16:creationId xmlns:a16="http://schemas.microsoft.com/office/drawing/2014/main" id="{D8A5B400-88B0-4139-9286-17E8D598E566}"/>
                  </a:ext>
                </a:extLst>
              </p:cNvPr>
              <p:cNvSpPr>
                <a:spLocks/>
              </p:cNvSpPr>
              <p:nvPr/>
            </p:nvSpPr>
            <p:spPr bwMode="gray">
              <a:xfrm>
                <a:off x="3119" y="1708"/>
                <a:ext cx="532" cy="457"/>
              </a:xfrm>
              <a:custGeom>
                <a:avLst/>
                <a:gdLst>
                  <a:gd name="T0" fmla="*/ 447 w 528"/>
                  <a:gd name="T1" fmla="*/ 405 h 456"/>
                  <a:gd name="T2" fmla="*/ 453 w 528"/>
                  <a:gd name="T3" fmla="*/ 415 h 456"/>
                  <a:gd name="T4" fmla="*/ 455 w 528"/>
                  <a:gd name="T5" fmla="*/ 431 h 456"/>
                  <a:gd name="T6" fmla="*/ 435 w 528"/>
                  <a:gd name="T7" fmla="*/ 451 h 456"/>
                  <a:gd name="T8" fmla="*/ 488 w 528"/>
                  <a:gd name="T9" fmla="*/ 453 h 456"/>
                  <a:gd name="T10" fmla="*/ 490 w 528"/>
                  <a:gd name="T11" fmla="*/ 433 h 456"/>
                  <a:gd name="T12" fmla="*/ 500 w 528"/>
                  <a:gd name="T13" fmla="*/ 403 h 456"/>
                  <a:gd name="T14" fmla="*/ 516 w 528"/>
                  <a:gd name="T15" fmla="*/ 391 h 456"/>
                  <a:gd name="T16" fmla="*/ 524 w 528"/>
                  <a:gd name="T17" fmla="*/ 389 h 456"/>
                  <a:gd name="T18" fmla="*/ 530 w 528"/>
                  <a:gd name="T19" fmla="*/ 355 h 456"/>
                  <a:gd name="T20" fmla="*/ 522 w 528"/>
                  <a:gd name="T21" fmla="*/ 351 h 456"/>
                  <a:gd name="T22" fmla="*/ 520 w 528"/>
                  <a:gd name="T23" fmla="*/ 347 h 456"/>
                  <a:gd name="T24" fmla="*/ 514 w 528"/>
                  <a:gd name="T25" fmla="*/ 351 h 456"/>
                  <a:gd name="T26" fmla="*/ 494 w 528"/>
                  <a:gd name="T27" fmla="*/ 325 h 456"/>
                  <a:gd name="T28" fmla="*/ 500 w 528"/>
                  <a:gd name="T29" fmla="*/ 315 h 456"/>
                  <a:gd name="T30" fmla="*/ 494 w 528"/>
                  <a:gd name="T31" fmla="*/ 303 h 456"/>
                  <a:gd name="T32" fmla="*/ 468 w 528"/>
                  <a:gd name="T33" fmla="*/ 265 h 456"/>
                  <a:gd name="T34" fmla="*/ 433 w 528"/>
                  <a:gd name="T35" fmla="*/ 249 h 456"/>
                  <a:gd name="T36" fmla="*/ 415 w 528"/>
                  <a:gd name="T37" fmla="*/ 224 h 456"/>
                  <a:gd name="T38" fmla="*/ 433 w 528"/>
                  <a:gd name="T39" fmla="*/ 200 h 456"/>
                  <a:gd name="T40" fmla="*/ 435 w 528"/>
                  <a:gd name="T41" fmla="*/ 174 h 456"/>
                  <a:gd name="T42" fmla="*/ 413 w 528"/>
                  <a:gd name="T43" fmla="*/ 158 h 456"/>
                  <a:gd name="T44" fmla="*/ 399 w 528"/>
                  <a:gd name="T45" fmla="*/ 170 h 456"/>
                  <a:gd name="T46" fmla="*/ 383 w 528"/>
                  <a:gd name="T47" fmla="*/ 130 h 456"/>
                  <a:gd name="T48" fmla="*/ 353 w 528"/>
                  <a:gd name="T49" fmla="*/ 106 h 456"/>
                  <a:gd name="T50" fmla="*/ 330 w 528"/>
                  <a:gd name="T51" fmla="*/ 72 h 456"/>
                  <a:gd name="T52" fmla="*/ 322 w 528"/>
                  <a:gd name="T53" fmla="*/ 38 h 456"/>
                  <a:gd name="T54" fmla="*/ 326 w 528"/>
                  <a:gd name="T55" fmla="*/ 22 h 456"/>
                  <a:gd name="T56" fmla="*/ 0 w 528"/>
                  <a:gd name="T57" fmla="*/ 8 h 456"/>
                  <a:gd name="T58" fmla="*/ 14 w 528"/>
                  <a:gd name="T59" fmla="*/ 26 h 456"/>
                  <a:gd name="T60" fmla="*/ 26 w 528"/>
                  <a:gd name="T61" fmla="*/ 52 h 456"/>
                  <a:gd name="T62" fmla="*/ 30 w 528"/>
                  <a:gd name="T63" fmla="*/ 66 h 456"/>
                  <a:gd name="T64" fmla="*/ 64 w 528"/>
                  <a:gd name="T65" fmla="*/ 94 h 456"/>
                  <a:gd name="T66" fmla="*/ 52 w 528"/>
                  <a:gd name="T67" fmla="*/ 118 h 456"/>
                  <a:gd name="T68" fmla="*/ 64 w 528"/>
                  <a:gd name="T69" fmla="*/ 128 h 456"/>
                  <a:gd name="T70" fmla="*/ 79 w 528"/>
                  <a:gd name="T71" fmla="*/ 150 h 456"/>
                  <a:gd name="T72" fmla="*/ 89 w 528"/>
                  <a:gd name="T73" fmla="*/ 154 h 456"/>
                  <a:gd name="T74" fmla="*/ 93 w 528"/>
                  <a:gd name="T75" fmla="*/ 421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Freeform 14">
                <a:extLst>
                  <a:ext uri="{FF2B5EF4-FFF2-40B4-BE49-F238E27FC236}">
                    <a16:creationId xmlns:a16="http://schemas.microsoft.com/office/drawing/2014/main" id="{8104D61B-3529-4D5C-BBFD-75C406E6495E}"/>
                  </a:ext>
                </a:extLst>
              </p:cNvPr>
              <p:cNvSpPr>
                <a:spLocks/>
              </p:cNvSpPr>
              <p:nvPr/>
            </p:nvSpPr>
            <p:spPr bwMode="gray">
              <a:xfrm>
                <a:off x="3261" y="2468"/>
                <a:ext cx="453" cy="389"/>
              </a:xfrm>
              <a:custGeom>
                <a:avLst/>
                <a:gdLst>
                  <a:gd name="T0" fmla="*/ 243 w 448"/>
                  <a:gd name="T1" fmla="*/ 8 h 388"/>
                  <a:gd name="T2" fmla="*/ 259 w 448"/>
                  <a:gd name="T3" fmla="*/ 58 h 388"/>
                  <a:gd name="T4" fmla="*/ 255 w 448"/>
                  <a:gd name="T5" fmla="*/ 78 h 388"/>
                  <a:gd name="T6" fmla="*/ 231 w 448"/>
                  <a:gd name="T7" fmla="*/ 126 h 388"/>
                  <a:gd name="T8" fmla="*/ 372 w 448"/>
                  <a:gd name="T9" fmla="*/ 192 h 388"/>
                  <a:gd name="T10" fmla="*/ 372 w 448"/>
                  <a:gd name="T11" fmla="*/ 235 h 388"/>
                  <a:gd name="T12" fmla="*/ 370 w 448"/>
                  <a:gd name="T13" fmla="*/ 267 h 388"/>
                  <a:gd name="T14" fmla="*/ 338 w 448"/>
                  <a:gd name="T15" fmla="*/ 259 h 388"/>
                  <a:gd name="T16" fmla="*/ 330 w 448"/>
                  <a:gd name="T17" fmla="*/ 287 h 388"/>
                  <a:gd name="T18" fmla="*/ 364 w 448"/>
                  <a:gd name="T19" fmla="*/ 281 h 388"/>
                  <a:gd name="T20" fmla="*/ 386 w 448"/>
                  <a:gd name="T21" fmla="*/ 277 h 388"/>
                  <a:gd name="T22" fmla="*/ 378 w 448"/>
                  <a:gd name="T23" fmla="*/ 291 h 388"/>
                  <a:gd name="T24" fmla="*/ 390 w 448"/>
                  <a:gd name="T25" fmla="*/ 301 h 388"/>
                  <a:gd name="T26" fmla="*/ 419 w 448"/>
                  <a:gd name="T27" fmla="*/ 279 h 388"/>
                  <a:gd name="T28" fmla="*/ 433 w 448"/>
                  <a:gd name="T29" fmla="*/ 281 h 388"/>
                  <a:gd name="T30" fmla="*/ 431 w 448"/>
                  <a:gd name="T31" fmla="*/ 297 h 388"/>
                  <a:gd name="T32" fmla="*/ 398 w 448"/>
                  <a:gd name="T33" fmla="*/ 329 h 388"/>
                  <a:gd name="T34" fmla="*/ 419 w 448"/>
                  <a:gd name="T35" fmla="*/ 355 h 388"/>
                  <a:gd name="T36" fmla="*/ 449 w 448"/>
                  <a:gd name="T37" fmla="*/ 379 h 388"/>
                  <a:gd name="T38" fmla="*/ 419 w 448"/>
                  <a:gd name="T39" fmla="*/ 371 h 388"/>
                  <a:gd name="T40" fmla="*/ 376 w 448"/>
                  <a:gd name="T41" fmla="*/ 347 h 388"/>
                  <a:gd name="T42" fmla="*/ 360 w 448"/>
                  <a:gd name="T43" fmla="*/ 365 h 388"/>
                  <a:gd name="T44" fmla="*/ 350 w 448"/>
                  <a:gd name="T45" fmla="*/ 381 h 388"/>
                  <a:gd name="T46" fmla="*/ 334 w 448"/>
                  <a:gd name="T47" fmla="*/ 369 h 388"/>
                  <a:gd name="T48" fmla="*/ 318 w 448"/>
                  <a:gd name="T49" fmla="*/ 369 h 388"/>
                  <a:gd name="T50" fmla="*/ 287 w 448"/>
                  <a:gd name="T51" fmla="*/ 377 h 388"/>
                  <a:gd name="T52" fmla="*/ 241 w 448"/>
                  <a:gd name="T53" fmla="*/ 347 h 388"/>
                  <a:gd name="T54" fmla="*/ 222 w 448"/>
                  <a:gd name="T55" fmla="*/ 333 h 388"/>
                  <a:gd name="T56" fmla="*/ 218 w 448"/>
                  <a:gd name="T57" fmla="*/ 327 h 388"/>
                  <a:gd name="T58" fmla="*/ 200 w 448"/>
                  <a:gd name="T59" fmla="*/ 325 h 388"/>
                  <a:gd name="T60" fmla="*/ 192 w 448"/>
                  <a:gd name="T61" fmla="*/ 317 h 388"/>
                  <a:gd name="T62" fmla="*/ 180 w 448"/>
                  <a:gd name="T63" fmla="*/ 343 h 388"/>
                  <a:gd name="T64" fmla="*/ 83 w 448"/>
                  <a:gd name="T65" fmla="*/ 327 h 388"/>
                  <a:gd name="T66" fmla="*/ 18 w 448"/>
                  <a:gd name="T67" fmla="*/ 325 h 388"/>
                  <a:gd name="T68" fmla="*/ 30 w 448"/>
                  <a:gd name="T69" fmla="*/ 309 h 388"/>
                  <a:gd name="T70" fmla="*/ 32 w 448"/>
                  <a:gd name="T71" fmla="*/ 271 h 388"/>
                  <a:gd name="T72" fmla="*/ 36 w 448"/>
                  <a:gd name="T73" fmla="*/ 249 h 388"/>
                  <a:gd name="T74" fmla="*/ 49 w 448"/>
                  <a:gd name="T75" fmla="*/ 215 h 388"/>
                  <a:gd name="T76" fmla="*/ 38 w 448"/>
                  <a:gd name="T77" fmla="*/ 178 h 388"/>
                  <a:gd name="T78" fmla="*/ 34 w 448"/>
                  <a:gd name="T79" fmla="*/ 166 h 388"/>
                  <a:gd name="T80" fmla="*/ 22 w 448"/>
                  <a:gd name="T81" fmla="*/ 148 h 388"/>
                  <a:gd name="T82" fmla="*/ 6 w 448"/>
                  <a:gd name="T83" fmla="*/ 112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Freeform 15">
                <a:extLst>
                  <a:ext uri="{FF2B5EF4-FFF2-40B4-BE49-F238E27FC236}">
                    <a16:creationId xmlns:a16="http://schemas.microsoft.com/office/drawing/2014/main" id="{A18A4677-5411-4DFC-9480-25CFF26CFE96}"/>
                  </a:ext>
                </a:extLst>
              </p:cNvPr>
              <p:cNvSpPr>
                <a:spLocks/>
              </p:cNvSpPr>
              <p:nvPr/>
            </p:nvSpPr>
            <p:spPr bwMode="gray">
              <a:xfrm>
                <a:off x="3441" y="1501"/>
                <a:ext cx="316" cy="560"/>
              </a:xfrm>
              <a:custGeom>
                <a:avLst/>
                <a:gdLst>
                  <a:gd name="T0" fmla="*/ 52 w 314"/>
                  <a:gd name="T1" fmla="*/ 14 h 558"/>
                  <a:gd name="T2" fmla="*/ 70 w 314"/>
                  <a:gd name="T3" fmla="*/ 30 h 558"/>
                  <a:gd name="T4" fmla="*/ 87 w 314"/>
                  <a:gd name="T5" fmla="*/ 46 h 558"/>
                  <a:gd name="T6" fmla="*/ 91 w 314"/>
                  <a:gd name="T7" fmla="*/ 72 h 558"/>
                  <a:gd name="T8" fmla="*/ 81 w 314"/>
                  <a:gd name="T9" fmla="*/ 88 h 558"/>
                  <a:gd name="T10" fmla="*/ 68 w 314"/>
                  <a:gd name="T11" fmla="*/ 110 h 558"/>
                  <a:gd name="T12" fmla="*/ 52 w 314"/>
                  <a:gd name="T13" fmla="*/ 118 h 558"/>
                  <a:gd name="T14" fmla="*/ 30 w 314"/>
                  <a:gd name="T15" fmla="*/ 124 h 558"/>
                  <a:gd name="T16" fmla="*/ 26 w 314"/>
                  <a:gd name="T17" fmla="*/ 143 h 558"/>
                  <a:gd name="T18" fmla="*/ 38 w 314"/>
                  <a:gd name="T19" fmla="*/ 159 h 558"/>
                  <a:gd name="T20" fmla="*/ 24 w 314"/>
                  <a:gd name="T21" fmla="*/ 199 h 558"/>
                  <a:gd name="T22" fmla="*/ 8 w 314"/>
                  <a:gd name="T23" fmla="*/ 213 h 558"/>
                  <a:gd name="T24" fmla="*/ 4 w 314"/>
                  <a:gd name="T25" fmla="*/ 229 h 558"/>
                  <a:gd name="T26" fmla="*/ 0 w 314"/>
                  <a:gd name="T27" fmla="*/ 245 h 558"/>
                  <a:gd name="T28" fmla="*/ 8 w 314"/>
                  <a:gd name="T29" fmla="*/ 279 h 558"/>
                  <a:gd name="T30" fmla="*/ 30 w 314"/>
                  <a:gd name="T31" fmla="*/ 313 h 558"/>
                  <a:gd name="T32" fmla="*/ 60 w 314"/>
                  <a:gd name="T33" fmla="*/ 337 h 558"/>
                  <a:gd name="T34" fmla="*/ 76 w 314"/>
                  <a:gd name="T35" fmla="*/ 377 h 558"/>
                  <a:gd name="T36" fmla="*/ 91 w 314"/>
                  <a:gd name="T37" fmla="*/ 365 h 558"/>
                  <a:gd name="T38" fmla="*/ 113 w 314"/>
                  <a:gd name="T39" fmla="*/ 381 h 558"/>
                  <a:gd name="T40" fmla="*/ 111 w 314"/>
                  <a:gd name="T41" fmla="*/ 407 h 558"/>
                  <a:gd name="T42" fmla="*/ 93 w 314"/>
                  <a:gd name="T43" fmla="*/ 432 h 558"/>
                  <a:gd name="T44" fmla="*/ 111 w 314"/>
                  <a:gd name="T45" fmla="*/ 456 h 558"/>
                  <a:gd name="T46" fmla="*/ 145 w 314"/>
                  <a:gd name="T47" fmla="*/ 472 h 558"/>
                  <a:gd name="T48" fmla="*/ 171 w 314"/>
                  <a:gd name="T49" fmla="*/ 510 h 558"/>
                  <a:gd name="T50" fmla="*/ 177 w 314"/>
                  <a:gd name="T51" fmla="*/ 522 h 558"/>
                  <a:gd name="T52" fmla="*/ 171 w 314"/>
                  <a:gd name="T53" fmla="*/ 532 h 558"/>
                  <a:gd name="T54" fmla="*/ 191 w 314"/>
                  <a:gd name="T55" fmla="*/ 558 h 558"/>
                  <a:gd name="T56" fmla="*/ 197 w 314"/>
                  <a:gd name="T57" fmla="*/ 554 h 558"/>
                  <a:gd name="T58" fmla="*/ 203 w 314"/>
                  <a:gd name="T59" fmla="*/ 540 h 558"/>
                  <a:gd name="T60" fmla="*/ 225 w 314"/>
                  <a:gd name="T61" fmla="*/ 536 h 558"/>
                  <a:gd name="T62" fmla="*/ 246 w 314"/>
                  <a:gd name="T63" fmla="*/ 548 h 558"/>
                  <a:gd name="T64" fmla="*/ 252 w 314"/>
                  <a:gd name="T65" fmla="*/ 524 h 558"/>
                  <a:gd name="T66" fmla="*/ 258 w 314"/>
                  <a:gd name="T67" fmla="*/ 508 h 558"/>
                  <a:gd name="T68" fmla="*/ 284 w 314"/>
                  <a:gd name="T69" fmla="*/ 500 h 558"/>
                  <a:gd name="T70" fmla="*/ 274 w 314"/>
                  <a:gd name="T71" fmla="*/ 486 h 558"/>
                  <a:gd name="T72" fmla="*/ 280 w 314"/>
                  <a:gd name="T73" fmla="*/ 476 h 558"/>
                  <a:gd name="T74" fmla="*/ 282 w 314"/>
                  <a:gd name="T75" fmla="*/ 470 h 558"/>
                  <a:gd name="T76" fmla="*/ 280 w 314"/>
                  <a:gd name="T77" fmla="*/ 462 h 558"/>
                  <a:gd name="T78" fmla="*/ 286 w 314"/>
                  <a:gd name="T79" fmla="*/ 430 h 558"/>
                  <a:gd name="T80" fmla="*/ 304 w 314"/>
                  <a:gd name="T81" fmla="*/ 401 h 558"/>
                  <a:gd name="T82" fmla="*/ 316 w 314"/>
                  <a:gd name="T83" fmla="*/ 375 h 558"/>
                  <a:gd name="T84" fmla="*/ 304 w 314"/>
                  <a:gd name="T85" fmla="*/ 337 h 558"/>
                  <a:gd name="T86" fmla="*/ 304 w 314"/>
                  <a:gd name="T87" fmla="*/ 315 h 558"/>
                  <a:gd name="T88" fmla="*/ 288 w 314"/>
                  <a:gd name="T89" fmla="*/ 74 h 558"/>
                  <a:gd name="T90" fmla="*/ 282 w 314"/>
                  <a:gd name="T91" fmla="*/ 66 h 558"/>
                  <a:gd name="T92" fmla="*/ 274 w 314"/>
                  <a:gd name="T93" fmla="*/ 38 h 558"/>
                  <a:gd name="T94" fmla="*/ 260 w 314"/>
                  <a:gd name="T95" fmla="*/ 18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7" name="Group 111">
                <a:extLst>
                  <a:ext uri="{FF2B5EF4-FFF2-40B4-BE49-F238E27FC236}">
                    <a16:creationId xmlns:a16="http://schemas.microsoft.com/office/drawing/2014/main" id="{76C41621-65F3-4C53-8836-0BD51C15655D}"/>
                  </a:ext>
                </a:extLst>
              </p:cNvPr>
              <p:cNvGrpSpPr>
                <a:grpSpLocks/>
              </p:cNvGrpSpPr>
              <p:nvPr/>
            </p:nvGrpSpPr>
            <p:grpSpPr bwMode="gray">
              <a:xfrm>
                <a:off x="3484" y="1005"/>
                <a:ext cx="598" cy="564"/>
                <a:chOff x="3484" y="1005"/>
                <a:chExt cx="598" cy="564"/>
              </a:xfrm>
              <a:grpFill/>
            </p:grpSpPr>
            <p:sp>
              <p:nvSpPr>
                <p:cNvPr id="66" name="Freeform 20">
                  <a:extLst>
                    <a:ext uri="{FF2B5EF4-FFF2-40B4-BE49-F238E27FC236}">
                      <a16:creationId xmlns:a16="http://schemas.microsoft.com/office/drawing/2014/main" id="{128CB607-3ED6-4BDA-89AF-6A4F42A11B93}"/>
                    </a:ext>
                  </a:extLst>
                </p:cNvPr>
                <p:cNvSpPr>
                  <a:spLocks/>
                </p:cNvSpPr>
                <p:nvPr/>
              </p:nvSpPr>
              <p:spPr bwMode="gray">
                <a:xfrm>
                  <a:off x="3773" y="1148"/>
                  <a:ext cx="309" cy="421"/>
                </a:xfrm>
                <a:custGeom>
                  <a:avLst/>
                  <a:gdLst>
                    <a:gd name="T0" fmla="*/ 156 w 306"/>
                    <a:gd name="T1" fmla="*/ 403 h 420"/>
                    <a:gd name="T2" fmla="*/ 252 w 306"/>
                    <a:gd name="T3" fmla="*/ 393 h 420"/>
                    <a:gd name="T4" fmla="*/ 267 w 306"/>
                    <a:gd name="T5" fmla="*/ 367 h 420"/>
                    <a:gd name="T6" fmla="*/ 269 w 306"/>
                    <a:gd name="T7" fmla="*/ 345 h 420"/>
                    <a:gd name="T8" fmla="*/ 287 w 306"/>
                    <a:gd name="T9" fmla="*/ 323 h 420"/>
                    <a:gd name="T10" fmla="*/ 289 w 306"/>
                    <a:gd name="T11" fmla="*/ 307 h 420"/>
                    <a:gd name="T12" fmla="*/ 297 w 306"/>
                    <a:gd name="T13" fmla="*/ 293 h 420"/>
                    <a:gd name="T14" fmla="*/ 301 w 306"/>
                    <a:gd name="T15" fmla="*/ 301 h 420"/>
                    <a:gd name="T16" fmla="*/ 309 w 306"/>
                    <a:gd name="T17" fmla="*/ 295 h 420"/>
                    <a:gd name="T18" fmla="*/ 307 w 306"/>
                    <a:gd name="T19" fmla="*/ 275 h 420"/>
                    <a:gd name="T20" fmla="*/ 305 w 306"/>
                    <a:gd name="T21" fmla="*/ 247 h 420"/>
                    <a:gd name="T22" fmla="*/ 279 w 306"/>
                    <a:gd name="T23" fmla="*/ 166 h 420"/>
                    <a:gd name="T24" fmla="*/ 248 w 306"/>
                    <a:gd name="T25" fmla="*/ 164 h 420"/>
                    <a:gd name="T26" fmla="*/ 212 w 306"/>
                    <a:gd name="T27" fmla="*/ 213 h 420"/>
                    <a:gd name="T28" fmla="*/ 208 w 306"/>
                    <a:gd name="T29" fmla="*/ 211 h 420"/>
                    <a:gd name="T30" fmla="*/ 194 w 306"/>
                    <a:gd name="T31" fmla="*/ 202 h 420"/>
                    <a:gd name="T32" fmla="*/ 194 w 306"/>
                    <a:gd name="T33" fmla="*/ 178 h 420"/>
                    <a:gd name="T34" fmla="*/ 212 w 306"/>
                    <a:gd name="T35" fmla="*/ 164 h 420"/>
                    <a:gd name="T36" fmla="*/ 214 w 306"/>
                    <a:gd name="T37" fmla="*/ 152 h 420"/>
                    <a:gd name="T38" fmla="*/ 222 w 306"/>
                    <a:gd name="T39" fmla="*/ 142 h 420"/>
                    <a:gd name="T40" fmla="*/ 228 w 306"/>
                    <a:gd name="T41" fmla="*/ 104 h 420"/>
                    <a:gd name="T42" fmla="*/ 220 w 306"/>
                    <a:gd name="T43" fmla="*/ 86 h 420"/>
                    <a:gd name="T44" fmla="*/ 210 w 306"/>
                    <a:gd name="T45" fmla="*/ 72 h 420"/>
                    <a:gd name="T46" fmla="*/ 220 w 306"/>
                    <a:gd name="T47" fmla="*/ 62 h 420"/>
                    <a:gd name="T48" fmla="*/ 212 w 306"/>
                    <a:gd name="T49" fmla="*/ 42 h 420"/>
                    <a:gd name="T50" fmla="*/ 178 w 306"/>
                    <a:gd name="T51" fmla="*/ 26 h 420"/>
                    <a:gd name="T52" fmla="*/ 151 w 306"/>
                    <a:gd name="T53" fmla="*/ 16 h 420"/>
                    <a:gd name="T54" fmla="*/ 123 w 306"/>
                    <a:gd name="T55" fmla="*/ 8 h 420"/>
                    <a:gd name="T56" fmla="*/ 107 w 306"/>
                    <a:gd name="T57" fmla="*/ 6 h 420"/>
                    <a:gd name="T58" fmla="*/ 91 w 306"/>
                    <a:gd name="T59" fmla="*/ 24 h 420"/>
                    <a:gd name="T60" fmla="*/ 93 w 306"/>
                    <a:gd name="T61" fmla="*/ 38 h 420"/>
                    <a:gd name="T62" fmla="*/ 97 w 306"/>
                    <a:gd name="T63" fmla="*/ 44 h 420"/>
                    <a:gd name="T64" fmla="*/ 89 w 306"/>
                    <a:gd name="T65" fmla="*/ 48 h 420"/>
                    <a:gd name="T66" fmla="*/ 77 w 306"/>
                    <a:gd name="T67" fmla="*/ 58 h 420"/>
                    <a:gd name="T68" fmla="*/ 75 w 306"/>
                    <a:gd name="T69" fmla="*/ 80 h 420"/>
                    <a:gd name="T70" fmla="*/ 71 w 306"/>
                    <a:gd name="T71" fmla="*/ 102 h 420"/>
                    <a:gd name="T72" fmla="*/ 59 w 306"/>
                    <a:gd name="T73" fmla="*/ 98 h 420"/>
                    <a:gd name="T74" fmla="*/ 59 w 306"/>
                    <a:gd name="T75" fmla="*/ 76 h 420"/>
                    <a:gd name="T76" fmla="*/ 59 w 306"/>
                    <a:gd name="T77" fmla="*/ 70 h 420"/>
                    <a:gd name="T78" fmla="*/ 50 w 306"/>
                    <a:gd name="T79" fmla="*/ 78 h 420"/>
                    <a:gd name="T80" fmla="*/ 46 w 306"/>
                    <a:gd name="T81" fmla="*/ 94 h 420"/>
                    <a:gd name="T82" fmla="*/ 32 w 306"/>
                    <a:gd name="T83" fmla="*/ 102 h 420"/>
                    <a:gd name="T84" fmla="*/ 28 w 306"/>
                    <a:gd name="T85" fmla="*/ 114 h 420"/>
                    <a:gd name="T86" fmla="*/ 18 w 306"/>
                    <a:gd name="T87" fmla="*/ 140 h 420"/>
                    <a:gd name="T88" fmla="*/ 16 w 306"/>
                    <a:gd name="T89" fmla="*/ 168 h 420"/>
                    <a:gd name="T90" fmla="*/ 4 w 306"/>
                    <a:gd name="T91" fmla="*/ 188 h 420"/>
                    <a:gd name="T92" fmla="*/ 12 w 306"/>
                    <a:gd name="T93" fmla="*/ 221 h 420"/>
                    <a:gd name="T94" fmla="*/ 14 w 306"/>
                    <a:gd name="T95" fmla="*/ 245 h 420"/>
                    <a:gd name="T96" fmla="*/ 38 w 306"/>
                    <a:gd name="T97" fmla="*/ 297 h 420"/>
                    <a:gd name="T98" fmla="*/ 42 w 306"/>
                    <a:gd name="T99" fmla="*/ 323 h 420"/>
                    <a:gd name="T100" fmla="*/ 40 w 306"/>
                    <a:gd name="T101" fmla="*/ 329 h 420"/>
                    <a:gd name="T102" fmla="*/ 34 w 306"/>
                    <a:gd name="T103" fmla="*/ 365 h 420"/>
                    <a:gd name="T104" fmla="*/ 16 w 306"/>
                    <a:gd name="T105" fmla="*/ 409 h 420"/>
                    <a:gd name="T106" fmla="*/ 0 w 306"/>
                    <a:gd name="T107" fmla="*/ 421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7" name="Freeform 21">
                  <a:extLst>
                    <a:ext uri="{FF2B5EF4-FFF2-40B4-BE49-F238E27FC236}">
                      <a16:creationId xmlns:a16="http://schemas.microsoft.com/office/drawing/2014/main" id="{7273A8BC-55A6-46AE-B079-F585C44D7932}"/>
                    </a:ext>
                  </a:extLst>
                </p:cNvPr>
                <p:cNvSpPr>
                  <a:spLocks/>
                </p:cNvSpPr>
                <p:nvPr/>
              </p:nvSpPr>
              <p:spPr bwMode="gray">
                <a:xfrm>
                  <a:off x="3484" y="1005"/>
                  <a:ext cx="484" cy="236"/>
                </a:xfrm>
                <a:custGeom>
                  <a:avLst/>
                  <a:gdLst>
                    <a:gd name="T0" fmla="*/ 22 w 480"/>
                    <a:gd name="T1" fmla="*/ 92 h 236"/>
                    <a:gd name="T2" fmla="*/ 46 w 480"/>
                    <a:gd name="T3" fmla="*/ 74 h 236"/>
                    <a:gd name="T4" fmla="*/ 113 w 480"/>
                    <a:gd name="T5" fmla="*/ 32 h 236"/>
                    <a:gd name="T6" fmla="*/ 151 w 480"/>
                    <a:gd name="T7" fmla="*/ 4 h 236"/>
                    <a:gd name="T8" fmla="*/ 179 w 480"/>
                    <a:gd name="T9" fmla="*/ 4 h 236"/>
                    <a:gd name="T10" fmla="*/ 159 w 480"/>
                    <a:gd name="T11" fmla="*/ 22 h 236"/>
                    <a:gd name="T12" fmla="*/ 135 w 480"/>
                    <a:gd name="T13" fmla="*/ 50 h 236"/>
                    <a:gd name="T14" fmla="*/ 135 w 480"/>
                    <a:gd name="T15" fmla="*/ 68 h 236"/>
                    <a:gd name="T16" fmla="*/ 163 w 480"/>
                    <a:gd name="T17" fmla="*/ 56 h 236"/>
                    <a:gd name="T18" fmla="*/ 230 w 480"/>
                    <a:gd name="T19" fmla="*/ 90 h 236"/>
                    <a:gd name="T20" fmla="*/ 250 w 480"/>
                    <a:gd name="T21" fmla="*/ 94 h 236"/>
                    <a:gd name="T22" fmla="*/ 258 w 480"/>
                    <a:gd name="T23" fmla="*/ 98 h 236"/>
                    <a:gd name="T24" fmla="*/ 284 w 480"/>
                    <a:gd name="T25" fmla="*/ 76 h 236"/>
                    <a:gd name="T26" fmla="*/ 371 w 480"/>
                    <a:gd name="T27" fmla="*/ 48 h 236"/>
                    <a:gd name="T28" fmla="*/ 371 w 480"/>
                    <a:gd name="T29" fmla="*/ 66 h 236"/>
                    <a:gd name="T30" fmla="*/ 385 w 480"/>
                    <a:gd name="T31" fmla="*/ 80 h 236"/>
                    <a:gd name="T32" fmla="*/ 421 w 480"/>
                    <a:gd name="T33" fmla="*/ 76 h 236"/>
                    <a:gd name="T34" fmla="*/ 444 w 480"/>
                    <a:gd name="T35" fmla="*/ 104 h 236"/>
                    <a:gd name="T36" fmla="*/ 480 w 480"/>
                    <a:gd name="T37" fmla="*/ 108 h 236"/>
                    <a:gd name="T38" fmla="*/ 478 w 480"/>
                    <a:gd name="T39" fmla="*/ 122 h 236"/>
                    <a:gd name="T40" fmla="*/ 460 w 480"/>
                    <a:gd name="T41" fmla="*/ 120 h 236"/>
                    <a:gd name="T42" fmla="*/ 440 w 480"/>
                    <a:gd name="T43" fmla="*/ 122 h 236"/>
                    <a:gd name="T44" fmla="*/ 407 w 480"/>
                    <a:gd name="T45" fmla="*/ 122 h 236"/>
                    <a:gd name="T46" fmla="*/ 403 w 480"/>
                    <a:gd name="T47" fmla="*/ 138 h 236"/>
                    <a:gd name="T48" fmla="*/ 361 w 480"/>
                    <a:gd name="T49" fmla="*/ 124 h 236"/>
                    <a:gd name="T50" fmla="*/ 333 w 480"/>
                    <a:gd name="T51" fmla="*/ 136 h 236"/>
                    <a:gd name="T52" fmla="*/ 319 w 480"/>
                    <a:gd name="T53" fmla="*/ 142 h 236"/>
                    <a:gd name="T54" fmla="*/ 294 w 480"/>
                    <a:gd name="T55" fmla="*/ 144 h 236"/>
                    <a:gd name="T56" fmla="*/ 268 w 480"/>
                    <a:gd name="T57" fmla="*/ 176 h 236"/>
                    <a:gd name="T58" fmla="*/ 272 w 480"/>
                    <a:gd name="T59" fmla="*/ 160 h 236"/>
                    <a:gd name="T60" fmla="*/ 256 w 480"/>
                    <a:gd name="T61" fmla="*/ 166 h 236"/>
                    <a:gd name="T62" fmla="*/ 244 w 480"/>
                    <a:gd name="T63" fmla="*/ 154 h 236"/>
                    <a:gd name="T64" fmla="*/ 230 w 480"/>
                    <a:gd name="T65" fmla="*/ 184 h 236"/>
                    <a:gd name="T66" fmla="*/ 212 w 480"/>
                    <a:gd name="T67" fmla="*/ 222 h 236"/>
                    <a:gd name="T68" fmla="*/ 200 w 480"/>
                    <a:gd name="T69" fmla="*/ 230 h 236"/>
                    <a:gd name="T70" fmla="*/ 202 w 480"/>
                    <a:gd name="T71" fmla="*/ 208 h 236"/>
                    <a:gd name="T72" fmla="*/ 186 w 480"/>
                    <a:gd name="T73" fmla="*/ 208 h 236"/>
                    <a:gd name="T74" fmla="*/ 173 w 480"/>
                    <a:gd name="T75" fmla="*/ 168 h 236"/>
                    <a:gd name="T76" fmla="*/ 167 w 480"/>
                    <a:gd name="T77" fmla="*/ 160 h 236"/>
                    <a:gd name="T78" fmla="*/ 135 w 480"/>
                    <a:gd name="T79" fmla="*/ 150 h 236"/>
                    <a:gd name="T80" fmla="*/ 125 w 480"/>
                    <a:gd name="T81" fmla="*/ 150 h 236"/>
                    <a:gd name="T82" fmla="*/ 93 w 480"/>
                    <a:gd name="T83" fmla="*/ 138 h 236"/>
                    <a:gd name="T84" fmla="*/ 20 w 480"/>
                    <a:gd name="T85" fmla="*/ 112 h 236"/>
                    <a:gd name="T86" fmla="*/ 0 w 480"/>
                    <a:gd name="T87" fmla="*/ 100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28" name="Freeform 22">
                <a:extLst>
                  <a:ext uri="{FF2B5EF4-FFF2-40B4-BE49-F238E27FC236}">
                    <a16:creationId xmlns:a16="http://schemas.microsoft.com/office/drawing/2014/main" id="{A795DDFC-6D21-405B-86FE-243586957C0F}"/>
                  </a:ext>
                </a:extLst>
              </p:cNvPr>
              <p:cNvSpPr>
                <a:spLocks/>
              </p:cNvSpPr>
              <p:nvPr/>
            </p:nvSpPr>
            <p:spPr bwMode="gray">
              <a:xfrm>
                <a:off x="3478" y="2252"/>
                <a:ext cx="276" cy="488"/>
              </a:xfrm>
              <a:custGeom>
                <a:avLst/>
                <a:gdLst>
                  <a:gd name="T0" fmla="*/ 256 w 276"/>
                  <a:gd name="T1" fmla="*/ 0 h 486"/>
                  <a:gd name="T2" fmla="*/ 90 w 276"/>
                  <a:gd name="T3" fmla="*/ 14 h 486"/>
                  <a:gd name="T4" fmla="*/ 88 w 276"/>
                  <a:gd name="T5" fmla="*/ 18 h 486"/>
                  <a:gd name="T6" fmla="*/ 72 w 276"/>
                  <a:gd name="T7" fmla="*/ 32 h 486"/>
                  <a:gd name="T8" fmla="*/ 68 w 276"/>
                  <a:gd name="T9" fmla="*/ 48 h 486"/>
                  <a:gd name="T10" fmla="*/ 68 w 276"/>
                  <a:gd name="T11" fmla="*/ 62 h 486"/>
                  <a:gd name="T12" fmla="*/ 66 w 276"/>
                  <a:gd name="T13" fmla="*/ 72 h 486"/>
                  <a:gd name="T14" fmla="*/ 52 w 276"/>
                  <a:gd name="T15" fmla="*/ 80 h 486"/>
                  <a:gd name="T16" fmla="*/ 42 w 276"/>
                  <a:gd name="T17" fmla="*/ 96 h 486"/>
                  <a:gd name="T18" fmla="*/ 38 w 276"/>
                  <a:gd name="T19" fmla="*/ 100 h 486"/>
                  <a:gd name="T20" fmla="*/ 38 w 276"/>
                  <a:gd name="T21" fmla="*/ 112 h 486"/>
                  <a:gd name="T22" fmla="*/ 30 w 276"/>
                  <a:gd name="T23" fmla="*/ 123 h 486"/>
                  <a:gd name="T24" fmla="*/ 30 w 276"/>
                  <a:gd name="T25" fmla="*/ 133 h 486"/>
                  <a:gd name="T26" fmla="*/ 26 w 276"/>
                  <a:gd name="T27" fmla="*/ 145 h 486"/>
                  <a:gd name="T28" fmla="*/ 18 w 276"/>
                  <a:gd name="T29" fmla="*/ 159 h 486"/>
                  <a:gd name="T30" fmla="*/ 20 w 276"/>
                  <a:gd name="T31" fmla="*/ 175 h 486"/>
                  <a:gd name="T32" fmla="*/ 28 w 276"/>
                  <a:gd name="T33" fmla="*/ 183 h 486"/>
                  <a:gd name="T34" fmla="*/ 30 w 276"/>
                  <a:gd name="T35" fmla="*/ 193 h 486"/>
                  <a:gd name="T36" fmla="*/ 32 w 276"/>
                  <a:gd name="T37" fmla="*/ 195 h 486"/>
                  <a:gd name="T38" fmla="*/ 32 w 276"/>
                  <a:gd name="T39" fmla="*/ 199 h 486"/>
                  <a:gd name="T40" fmla="*/ 28 w 276"/>
                  <a:gd name="T41" fmla="*/ 203 h 486"/>
                  <a:gd name="T42" fmla="*/ 26 w 276"/>
                  <a:gd name="T43" fmla="*/ 211 h 486"/>
                  <a:gd name="T44" fmla="*/ 26 w 276"/>
                  <a:gd name="T45" fmla="*/ 217 h 486"/>
                  <a:gd name="T46" fmla="*/ 26 w 276"/>
                  <a:gd name="T47" fmla="*/ 225 h 486"/>
                  <a:gd name="T48" fmla="*/ 36 w 276"/>
                  <a:gd name="T49" fmla="*/ 245 h 486"/>
                  <a:gd name="T50" fmla="*/ 36 w 276"/>
                  <a:gd name="T51" fmla="*/ 263 h 486"/>
                  <a:gd name="T52" fmla="*/ 42 w 276"/>
                  <a:gd name="T53" fmla="*/ 275 h 486"/>
                  <a:gd name="T54" fmla="*/ 48 w 276"/>
                  <a:gd name="T55" fmla="*/ 279 h 486"/>
                  <a:gd name="T56" fmla="*/ 48 w 276"/>
                  <a:gd name="T57" fmla="*/ 289 h 486"/>
                  <a:gd name="T58" fmla="*/ 38 w 276"/>
                  <a:gd name="T59" fmla="*/ 295 h 486"/>
                  <a:gd name="T60" fmla="*/ 34 w 276"/>
                  <a:gd name="T61" fmla="*/ 299 h 486"/>
                  <a:gd name="T62" fmla="*/ 30 w 276"/>
                  <a:gd name="T63" fmla="*/ 319 h 486"/>
                  <a:gd name="T64" fmla="*/ 14 w 276"/>
                  <a:gd name="T65" fmla="*/ 343 h 486"/>
                  <a:gd name="T66" fmla="*/ 0 w 276"/>
                  <a:gd name="T67" fmla="*/ 386 h 486"/>
                  <a:gd name="T68" fmla="*/ 0 w 276"/>
                  <a:gd name="T69" fmla="*/ 416 h 486"/>
                  <a:gd name="T70" fmla="*/ 154 w 276"/>
                  <a:gd name="T71" fmla="*/ 410 h 486"/>
                  <a:gd name="T72" fmla="*/ 158 w 276"/>
                  <a:gd name="T73" fmla="*/ 416 h 486"/>
                  <a:gd name="T74" fmla="*/ 154 w 276"/>
                  <a:gd name="T75" fmla="*/ 430 h 486"/>
                  <a:gd name="T76" fmla="*/ 154 w 276"/>
                  <a:gd name="T77" fmla="*/ 452 h 486"/>
                  <a:gd name="T78" fmla="*/ 172 w 276"/>
                  <a:gd name="T79" fmla="*/ 468 h 486"/>
                  <a:gd name="T80" fmla="*/ 174 w 276"/>
                  <a:gd name="T81" fmla="*/ 488 h 486"/>
                  <a:gd name="T82" fmla="*/ 186 w 276"/>
                  <a:gd name="T83" fmla="*/ 488 h 486"/>
                  <a:gd name="T84" fmla="*/ 202 w 276"/>
                  <a:gd name="T85" fmla="*/ 474 h 486"/>
                  <a:gd name="T86" fmla="*/ 240 w 276"/>
                  <a:gd name="T87" fmla="*/ 462 h 486"/>
                  <a:gd name="T88" fmla="*/ 250 w 276"/>
                  <a:gd name="T89" fmla="*/ 466 h 486"/>
                  <a:gd name="T90" fmla="*/ 264 w 276"/>
                  <a:gd name="T91" fmla="*/ 462 h 486"/>
                  <a:gd name="T92" fmla="*/ 266 w 276"/>
                  <a:gd name="T93" fmla="*/ 464 h 486"/>
                  <a:gd name="T94" fmla="*/ 274 w 276"/>
                  <a:gd name="T95" fmla="*/ 468 h 486"/>
                  <a:gd name="T96" fmla="*/ 276 w 276"/>
                  <a:gd name="T97" fmla="*/ 466 h 486"/>
                  <a:gd name="T98" fmla="*/ 260 w 276"/>
                  <a:gd name="T99" fmla="*/ 317 h 486"/>
                  <a:gd name="T100" fmla="*/ 258 w 276"/>
                  <a:gd name="T101" fmla="*/ 303 h 486"/>
                  <a:gd name="T102" fmla="*/ 264 w 276"/>
                  <a:gd name="T103" fmla="*/ 10 h 486"/>
                  <a:gd name="T104" fmla="*/ 25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9" name="Freeform 23">
                <a:extLst>
                  <a:ext uri="{FF2B5EF4-FFF2-40B4-BE49-F238E27FC236}">
                    <a16:creationId xmlns:a16="http://schemas.microsoft.com/office/drawing/2014/main" id="{2F13D984-AB5B-41D9-880C-422763893A8D}"/>
                  </a:ext>
                </a:extLst>
              </p:cNvPr>
              <p:cNvSpPr>
                <a:spLocks/>
              </p:cNvSpPr>
              <p:nvPr/>
            </p:nvSpPr>
            <p:spPr bwMode="gray">
              <a:xfrm>
                <a:off x="3735" y="2234"/>
                <a:ext cx="306" cy="486"/>
              </a:xfrm>
              <a:custGeom>
                <a:avLst/>
                <a:gdLst>
                  <a:gd name="T0" fmla="*/ 0 w 304"/>
                  <a:gd name="T1" fmla="*/ 18 h 484"/>
                  <a:gd name="T2" fmla="*/ 8 w 304"/>
                  <a:gd name="T3" fmla="*/ 28 h 484"/>
                  <a:gd name="T4" fmla="*/ 2 w 304"/>
                  <a:gd name="T5" fmla="*/ 321 h 484"/>
                  <a:gd name="T6" fmla="*/ 4 w 304"/>
                  <a:gd name="T7" fmla="*/ 335 h 484"/>
                  <a:gd name="T8" fmla="*/ 20 w 304"/>
                  <a:gd name="T9" fmla="*/ 484 h 484"/>
                  <a:gd name="T10" fmla="*/ 24 w 304"/>
                  <a:gd name="T11" fmla="*/ 480 h 484"/>
                  <a:gd name="T12" fmla="*/ 30 w 304"/>
                  <a:gd name="T13" fmla="*/ 478 h 484"/>
                  <a:gd name="T14" fmla="*/ 42 w 304"/>
                  <a:gd name="T15" fmla="*/ 482 h 484"/>
                  <a:gd name="T16" fmla="*/ 46 w 304"/>
                  <a:gd name="T17" fmla="*/ 476 h 484"/>
                  <a:gd name="T18" fmla="*/ 48 w 304"/>
                  <a:gd name="T19" fmla="*/ 454 h 484"/>
                  <a:gd name="T20" fmla="*/ 54 w 304"/>
                  <a:gd name="T21" fmla="*/ 440 h 484"/>
                  <a:gd name="T22" fmla="*/ 62 w 304"/>
                  <a:gd name="T23" fmla="*/ 454 h 484"/>
                  <a:gd name="T24" fmla="*/ 60 w 304"/>
                  <a:gd name="T25" fmla="*/ 460 h 484"/>
                  <a:gd name="T26" fmla="*/ 64 w 304"/>
                  <a:gd name="T27" fmla="*/ 472 h 484"/>
                  <a:gd name="T28" fmla="*/ 74 w 304"/>
                  <a:gd name="T29" fmla="*/ 486 h 484"/>
                  <a:gd name="T30" fmla="*/ 83 w 304"/>
                  <a:gd name="T31" fmla="*/ 486 h 484"/>
                  <a:gd name="T32" fmla="*/ 91 w 304"/>
                  <a:gd name="T33" fmla="*/ 486 h 484"/>
                  <a:gd name="T34" fmla="*/ 101 w 304"/>
                  <a:gd name="T35" fmla="*/ 474 h 484"/>
                  <a:gd name="T36" fmla="*/ 103 w 304"/>
                  <a:gd name="T37" fmla="*/ 474 h 484"/>
                  <a:gd name="T38" fmla="*/ 107 w 304"/>
                  <a:gd name="T39" fmla="*/ 470 h 484"/>
                  <a:gd name="T40" fmla="*/ 107 w 304"/>
                  <a:gd name="T41" fmla="*/ 468 h 484"/>
                  <a:gd name="T42" fmla="*/ 107 w 304"/>
                  <a:gd name="T43" fmla="*/ 466 h 484"/>
                  <a:gd name="T44" fmla="*/ 101 w 304"/>
                  <a:gd name="T45" fmla="*/ 462 h 484"/>
                  <a:gd name="T46" fmla="*/ 101 w 304"/>
                  <a:gd name="T47" fmla="*/ 460 h 484"/>
                  <a:gd name="T48" fmla="*/ 105 w 304"/>
                  <a:gd name="T49" fmla="*/ 452 h 484"/>
                  <a:gd name="T50" fmla="*/ 105 w 304"/>
                  <a:gd name="T51" fmla="*/ 448 h 484"/>
                  <a:gd name="T52" fmla="*/ 97 w 304"/>
                  <a:gd name="T53" fmla="*/ 444 h 484"/>
                  <a:gd name="T54" fmla="*/ 95 w 304"/>
                  <a:gd name="T55" fmla="*/ 442 h 484"/>
                  <a:gd name="T56" fmla="*/ 91 w 304"/>
                  <a:gd name="T57" fmla="*/ 438 h 484"/>
                  <a:gd name="T58" fmla="*/ 85 w 304"/>
                  <a:gd name="T59" fmla="*/ 430 h 484"/>
                  <a:gd name="T60" fmla="*/ 83 w 304"/>
                  <a:gd name="T61" fmla="*/ 422 h 484"/>
                  <a:gd name="T62" fmla="*/ 87 w 304"/>
                  <a:gd name="T63" fmla="*/ 420 h 484"/>
                  <a:gd name="T64" fmla="*/ 85 w 304"/>
                  <a:gd name="T65" fmla="*/ 418 h 484"/>
                  <a:gd name="T66" fmla="*/ 85 w 304"/>
                  <a:gd name="T67" fmla="*/ 412 h 484"/>
                  <a:gd name="T68" fmla="*/ 306 w 304"/>
                  <a:gd name="T69" fmla="*/ 392 h 484"/>
                  <a:gd name="T70" fmla="*/ 304 w 304"/>
                  <a:gd name="T71" fmla="*/ 386 h 484"/>
                  <a:gd name="T72" fmla="*/ 294 w 304"/>
                  <a:gd name="T73" fmla="*/ 370 h 484"/>
                  <a:gd name="T74" fmla="*/ 296 w 304"/>
                  <a:gd name="T75" fmla="*/ 343 h 484"/>
                  <a:gd name="T76" fmla="*/ 286 w 304"/>
                  <a:gd name="T77" fmla="*/ 321 h 484"/>
                  <a:gd name="T78" fmla="*/ 284 w 304"/>
                  <a:gd name="T79" fmla="*/ 305 h 484"/>
                  <a:gd name="T80" fmla="*/ 290 w 304"/>
                  <a:gd name="T81" fmla="*/ 293 h 484"/>
                  <a:gd name="T82" fmla="*/ 290 w 304"/>
                  <a:gd name="T83" fmla="*/ 279 h 484"/>
                  <a:gd name="T84" fmla="*/ 298 w 304"/>
                  <a:gd name="T85" fmla="*/ 267 h 484"/>
                  <a:gd name="T86" fmla="*/ 298 w 304"/>
                  <a:gd name="T87" fmla="*/ 265 h 484"/>
                  <a:gd name="T88" fmla="*/ 292 w 304"/>
                  <a:gd name="T89" fmla="*/ 257 h 484"/>
                  <a:gd name="T90" fmla="*/ 294 w 304"/>
                  <a:gd name="T91" fmla="*/ 247 h 484"/>
                  <a:gd name="T92" fmla="*/ 288 w 304"/>
                  <a:gd name="T93" fmla="*/ 243 h 484"/>
                  <a:gd name="T94" fmla="*/ 280 w 304"/>
                  <a:gd name="T95" fmla="*/ 237 h 484"/>
                  <a:gd name="T96" fmla="*/ 278 w 304"/>
                  <a:gd name="T97" fmla="*/ 231 h 484"/>
                  <a:gd name="T98" fmla="*/ 274 w 304"/>
                  <a:gd name="T99" fmla="*/ 215 h 484"/>
                  <a:gd name="T100" fmla="*/ 268 w 304"/>
                  <a:gd name="T101" fmla="*/ 211 h 484"/>
                  <a:gd name="T102" fmla="*/ 209 w 304"/>
                  <a:gd name="T103" fmla="*/ 0 h 484"/>
                  <a:gd name="T104" fmla="*/ 0 w 304"/>
                  <a:gd name="T105" fmla="*/ 18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Freeform 25">
                <a:extLst>
                  <a:ext uri="{FF2B5EF4-FFF2-40B4-BE49-F238E27FC236}">
                    <a16:creationId xmlns:a16="http://schemas.microsoft.com/office/drawing/2014/main" id="{B10EAD03-B314-41CE-B0B8-9922ED8A5649}"/>
                  </a:ext>
                </a:extLst>
              </p:cNvPr>
              <p:cNvSpPr>
                <a:spLocks/>
              </p:cNvSpPr>
              <p:nvPr/>
            </p:nvSpPr>
            <p:spPr bwMode="gray">
              <a:xfrm>
                <a:off x="4127" y="2167"/>
                <a:ext cx="407" cy="305"/>
              </a:xfrm>
              <a:custGeom>
                <a:avLst/>
                <a:gdLst>
                  <a:gd name="T0" fmla="*/ 240 w 404"/>
                  <a:gd name="T1" fmla="*/ 305 h 304"/>
                  <a:gd name="T2" fmla="*/ 226 w 404"/>
                  <a:gd name="T3" fmla="*/ 301 h 304"/>
                  <a:gd name="T4" fmla="*/ 218 w 404"/>
                  <a:gd name="T5" fmla="*/ 277 h 304"/>
                  <a:gd name="T6" fmla="*/ 195 w 404"/>
                  <a:gd name="T7" fmla="*/ 257 h 304"/>
                  <a:gd name="T8" fmla="*/ 179 w 404"/>
                  <a:gd name="T9" fmla="*/ 229 h 304"/>
                  <a:gd name="T10" fmla="*/ 169 w 404"/>
                  <a:gd name="T11" fmla="*/ 215 h 304"/>
                  <a:gd name="T12" fmla="*/ 147 w 404"/>
                  <a:gd name="T13" fmla="*/ 197 h 304"/>
                  <a:gd name="T14" fmla="*/ 137 w 404"/>
                  <a:gd name="T15" fmla="*/ 185 h 304"/>
                  <a:gd name="T16" fmla="*/ 129 w 404"/>
                  <a:gd name="T17" fmla="*/ 173 h 304"/>
                  <a:gd name="T18" fmla="*/ 89 w 404"/>
                  <a:gd name="T19" fmla="*/ 144 h 304"/>
                  <a:gd name="T20" fmla="*/ 75 w 404"/>
                  <a:gd name="T21" fmla="*/ 132 h 304"/>
                  <a:gd name="T22" fmla="*/ 56 w 404"/>
                  <a:gd name="T23" fmla="*/ 106 h 304"/>
                  <a:gd name="T24" fmla="*/ 44 w 404"/>
                  <a:gd name="T25" fmla="*/ 92 h 304"/>
                  <a:gd name="T26" fmla="*/ 6 w 404"/>
                  <a:gd name="T27" fmla="*/ 78 h 304"/>
                  <a:gd name="T28" fmla="*/ 8 w 404"/>
                  <a:gd name="T29" fmla="*/ 56 h 304"/>
                  <a:gd name="T30" fmla="*/ 16 w 404"/>
                  <a:gd name="T31" fmla="*/ 46 h 304"/>
                  <a:gd name="T32" fmla="*/ 16 w 404"/>
                  <a:gd name="T33" fmla="*/ 40 h 304"/>
                  <a:gd name="T34" fmla="*/ 48 w 404"/>
                  <a:gd name="T35" fmla="*/ 28 h 304"/>
                  <a:gd name="T36" fmla="*/ 69 w 404"/>
                  <a:gd name="T37" fmla="*/ 14 h 304"/>
                  <a:gd name="T38" fmla="*/ 75 w 404"/>
                  <a:gd name="T39" fmla="*/ 12 h 304"/>
                  <a:gd name="T40" fmla="*/ 181 w 404"/>
                  <a:gd name="T41" fmla="*/ 2 h 304"/>
                  <a:gd name="T42" fmla="*/ 183 w 404"/>
                  <a:gd name="T43" fmla="*/ 10 h 304"/>
                  <a:gd name="T44" fmla="*/ 208 w 404"/>
                  <a:gd name="T45" fmla="*/ 18 h 304"/>
                  <a:gd name="T46" fmla="*/ 298 w 404"/>
                  <a:gd name="T47" fmla="*/ 18 h 304"/>
                  <a:gd name="T48" fmla="*/ 403 w 404"/>
                  <a:gd name="T49" fmla="*/ 94 h 304"/>
                  <a:gd name="T50" fmla="*/ 387 w 404"/>
                  <a:gd name="T51" fmla="*/ 110 h 304"/>
                  <a:gd name="T52" fmla="*/ 369 w 404"/>
                  <a:gd name="T53" fmla="*/ 138 h 304"/>
                  <a:gd name="T54" fmla="*/ 367 w 404"/>
                  <a:gd name="T55" fmla="*/ 161 h 304"/>
                  <a:gd name="T56" fmla="*/ 363 w 404"/>
                  <a:gd name="T57" fmla="*/ 173 h 304"/>
                  <a:gd name="T58" fmla="*/ 355 w 404"/>
                  <a:gd name="T59" fmla="*/ 179 h 304"/>
                  <a:gd name="T60" fmla="*/ 345 w 404"/>
                  <a:gd name="T61" fmla="*/ 189 h 304"/>
                  <a:gd name="T62" fmla="*/ 334 w 404"/>
                  <a:gd name="T63" fmla="*/ 205 h 304"/>
                  <a:gd name="T64" fmla="*/ 314 w 404"/>
                  <a:gd name="T65" fmla="*/ 225 h 304"/>
                  <a:gd name="T66" fmla="*/ 296 w 404"/>
                  <a:gd name="T67" fmla="*/ 239 h 304"/>
                  <a:gd name="T68" fmla="*/ 286 w 404"/>
                  <a:gd name="T69" fmla="*/ 249 h 304"/>
                  <a:gd name="T70" fmla="*/ 274 w 404"/>
                  <a:gd name="T71" fmla="*/ 255 h 304"/>
                  <a:gd name="T72" fmla="*/ 272 w 404"/>
                  <a:gd name="T73" fmla="*/ 261 h 304"/>
                  <a:gd name="T74" fmla="*/ 268 w 404"/>
                  <a:gd name="T75" fmla="*/ 271 h 304"/>
                  <a:gd name="T76" fmla="*/ 254 w 404"/>
                  <a:gd name="T77" fmla="*/ 277 h 304"/>
                  <a:gd name="T78" fmla="*/ 252 w 404"/>
                  <a:gd name="T79" fmla="*/ 279 h 304"/>
                  <a:gd name="T80" fmla="*/ 256 w 404"/>
                  <a:gd name="T81" fmla="*/ 283 h 304"/>
                  <a:gd name="T82" fmla="*/ 256 w 404"/>
                  <a:gd name="T83" fmla="*/ 289 h 304"/>
                  <a:gd name="T84" fmla="*/ 246 w 404"/>
                  <a:gd name="T85" fmla="*/ 297 h 304"/>
                  <a:gd name="T86" fmla="*/ 244 w 404"/>
                  <a:gd name="T87" fmla="*/ 305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1" name="Freeform 26">
                <a:extLst>
                  <a:ext uri="{FF2B5EF4-FFF2-40B4-BE49-F238E27FC236}">
                    <a16:creationId xmlns:a16="http://schemas.microsoft.com/office/drawing/2014/main" id="{F26F665E-7C5E-43F3-AA50-BFAC6C8123B9}"/>
                  </a:ext>
                </a:extLst>
              </p:cNvPr>
              <p:cNvSpPr>
                <a:spLocks/>
              </p:cNvSpPr>
              <p:nvPr/>
            </p:nvSpPr>
            <p:spPr bwMode="gray">
              <a:xfrm>
                <a:off x="3944" y="2208"/>
                <a:ext cx="433" cy="447"/>
              </a:xfrm>
              <a:custGeom>
                <a:avLst/>
                <a:gdLst>
                  <a:gd name="T0" fmla="*/ 58 w 432"/>
                  <a:gd name="T1" fmla="*/ 237 h 446"/>
                  <a:gd name="T2" fmla="*/ 68 w 432"/>
                  <a:gd name="T3" fmla="*/ 257 h 446"/>
                  <a:gd name="T4" fmla="*/ 78 w 432"/>
                  <a:gd name="T5" fmla="*/ 269 h 446"/>
                  <a:gd name="T6" fmla="*/ 82 w 432"/>
                  <a:gd name="T7" fmla="*/ 283 h 446"/>
                  <a:gd name="T8" fmla="*/ 88 w 432"/>
                  <a:gd name="T9" fmla="*/ 293 h 446"/>
                  <a:gd name="T10" fmla="*/ 80 w 432"/>
                  <a:gd name="T11" fmla="*/ 319 h 446"/>
                  <a:gd name="T12" fmla="*/ 76 w 432"/>
                  <a:gd name="T13" fmla="*/ 347 h 446"/>
                  <a:gd name="T14" fmla="*/ 84 w 432"/>
                  <a:gd name="T15" fmla="*/ 395 h 446"/>
                  <a:gd name="T16" fmla="*/ 96 w 432"/>
                  <a:gd name="T17" fmla="*/ 417 h 446"/>
                  <a:gd name="T18" fmla="*/ 104 w 432"/>
                  <a:gd name="T19" fmla="*/ 429 h 446"/>
                  <a:gd name="T20" fmla="*/ 110 w 432"/>
                  <a:gd name="T21" fmla="*/ 443 h 446"/>
                  <a:gd name="T22" fmla="*/ 341 w 432"/>
                  <a:gd name="T23" fmla="*/ 441 h 446"/>
                  <a:gd name="T24" fmla="*/ 355 w 432"/>
                  <a:gd name="T25" fmla="*/ 447 h 446"/>
                  <a:gd name="T26" fmla="*/ 351 w 432"/>
                  <a:gd name="T27" fmla="*/ 413 h 446"/>
                  <a:gd name="T28" fmla="*/ 353 w 432"/>
                  <a:gd name="T29" fmla="*/ 401 h 446"/>
                  <a:gd name="T30" fmla="*/ 377 w 432"/>
                  <a:gd name="T31" fmla="*/ 403 h 446"/>
                  <a:gd name="T32" fmla="*/ 397 w 432"/>
                  <a:gd name="T33" fmla="*/ 403 h 446"/>
                  <a:gd name="T34" fmla="*/ 393 w 432"/>
                  <a:gd name="T35" fmla="*/ 377 h 446"/>
                  <a:gd name="T36" fmla="*/ 395 w 432"/>
                  <a:gd name="T37" fmla="*/ 359 h 446"/>
                  <a:gd name="T38" fmla="*/ 409 w 432"/>
                  <a:gd name="T39" fmla="*/ 311 h 446"/>
                  <a:gd name="T40" fmla="*/ 421 w 432"/>
                  <a:gd name="T41" fmla="*/ 281 h 446"/>
                  <a:gd name="T42" fmla="*/ 431 w 432"/>
                  <a:gd name="T43" fmla="*/ 273 h 446"/>
                  <a:gd name="T44" fmla="*/ 427 w 432"/>
                  <a:gd name="T45" fmla="*/ 267 h 446"/>
                  <a:gd name="T46" fmla="*/ 423 w 432"/>
                  <a:gd name="T47" fmla="*/ 265 h 446"/>
                  <a:gd name="T48" fmla="*/ 409 w 432"/>
                  <a:gd name="T49" fmla="*/ 261 h 446"/>
                  <a:gd name="T50" fmla="*/ 401 w 432"/>
                  <a:gd name="T51" fmla="*/ 237 h 446"/>
                  <a:gd name="T52" fmla="*/ 379 w 432"/>
                  <a:gd name="T53" fmla="*/ 216 h 446"/>
                  <a:gd name="T54" fmla="*/ 363 w 432"/>
                  <a:gd name="T55" fmla="*/ 188 h 446"/>
                  <a:gd name="T56" fmla="*/ 353 w 432"/>
                  <a:gd name="T57" fmla="*/ 174 h 446"/>
                  <a:gd name="T58" fmla="*/ 331 w 432"/>
                  <a:gd name="T59" fmla="*/ 156 h 446"/>
                  <a:gd name="T60" fmla="*/ 321 w 432"/>
                  <a:gd name="T61" fmla="*/ 144 h 446"/>
                  <a:gd name="T62" fmla="*/ 313 w 432"/>
                  <a:gd name="T63" fmla="*/ 132 h 446"/>
                  <a:gd name="T64" fmla="*/ 273 w 432"/>
                  <a:gd name="T65" fmla="*/ 104 h 446"/>
                  <a:gd name="T66" fmla="*/ 259 w 432"/>
                  <a:gd name="T67" fmla="*/ 92 h 446"/>
                  <a:gd name="T68" fmla="*/ 241 w 432"/>
                  <a:gd name="T69" fmla="*/ 66 h 446"/>
                  <a:gd name="T70" fmla="*/ 229 w 432"/>
                  <a:gd name="T71" fmla="*/ 52 h 446"/>
                  <a:gd name="T72" fmla="*/ 190 w 432"/>
                  <a:gd name="T73" fmla="*/ 38 h 446"/>
                  <a:gd name="T74" fmla="*/ 192 w 432"/>
                  <a:gd name="T75" fmla="*/ 16 h 446"/>
                  <a:gd name="T76" fmla="*/ 200 w 432"/>
                  <a:gd name="T77" fmla="*/ 6 h 446"/>
                  <a:gd name="T78" fmla="*/ 200 w 432"/>
                  <a:gd name="T79" fmla="*/ 0 h 446"/>
                  <a:gd name="T80" fmla="*/ 0 w 432"/>
                  <a:gd name="T81" fmla="*/ 2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2" name="Freeform 27">
                <a:extLst>
                  <a:ext uri="{FF2B5EF4-FFF2-40B4-BE49-F238E27FC236}">
                    <a16:creationId xmlns:a16="http://schemas.microsoft.com/office/drawing/2014/main" id="{44126067-C292-4E7D-B718-C31631C7EFB0}"/>
                  </a:ext>
                </a:extLst>
              </p:cNvPr>
              <p:cNvSpPr>
                <a:spLocks/>
              </p:cNvSpPr>
              <p:nvPr/>
            </p:nvSpPr>
            <p:spPr bwMode="gray">
              <a:xfrm>
                <a:off x="3817" y="2605"/>
                <a:ext cx="724" cy="546"/>
              </a:xfrm>
              <a:custGeom>
                <a:avLst/>
                <a:gdLst>
                  <a:gd name="T0" fmla="*/ 2 w 720"/>
                  <a:gd name="T1" fmla="*/ 46 h 544"/>
                  <a:gd name="T2" fmla="*/ 2 w 720"/>
                  <a:gd name="T3" fmla="*/ 58 h 544"/>
                  <a:gd name="T4" fmla="*/ 14 w 720"/>
                  <a:gd name="T5" fmla="*/ 72 h 544"/>
                  <a:gd name="T6" fmla="*/ 18 w 720"/>
                  <a:gd name="T7" fmla="*/ 88 h 544"/>
                  <a:gd name="T8" fmla="*/ 24 w 720"/>
                  <a:gd name="T9" fmla="*/ 96 h 544"/>
                  <a:gd name="T10" fmla="*/ 20 w 720"/>
                  <a:gd name="T11" fmla="*/ 108 h 544"/>
                  <a:gd name="T12" fmla="*/ 40 w 720"/>
                  <a:gd name="T13" fmla="*/ 102 h 544"/>
                  <a:gd name="T14" fmla="*/ 50 w 720"/>
                  <a:gd name="T15" fmla="*/ 88 h 544"/>
                  <a:gd name="T16" fmla="*/ 62 w 720"/>
                  <a:gd name="T17" fmla="*/ 88 h 544"/>
                  <a:gd name="T18" fmla="*/ 54 w 720"/>
                  <a:gd name="T19" fmla="*/ 100 h 544"/>
                  <a:gd name="T20" fmla="*/ 111 w 720"/>
                  <a:gd name="T21" fmla="*/ 82 h 544"/>
                  <a:gd name="T22" fmla="*/ 109 w 720"/>
                  <a:gd name="T23" fmla="*/ 92 h 544"/>
                  <a:gd name="T24" fmla="*/ 147 w 720"/>
                  <a:gd name="T25" fmla="*/ 100 h 544"/>
                  <a:gd name="T26" fmla="*/ 169 w 720"/>
                  <a:gd name="T27" fmla="*/ 106 h 544"/>
                  <a:gd name="T28" fmla="*/ 185 w 720"/>
                  <a:gd name="T29" fmla="*/ 110 h 544"/>
                  <a:gd name="T30" fmla="*/ 185 w 720"/>
                  <a:gd name="T31" fmla="*/ 116 h 544"/>
                  <a:gd name="T32" fmla="*/ 211 w 720"/>
                  <a:gd name="T33" fmla="*/ 143 h 544"/>
                  <a:gd name="T34" fmla="*/ 205 w 720"/>
                  <a:gd name="T35" fmla="*/ 149 h 544"/>
                  <a:gd name="T36" fmla="*/ 203 w 720"/>
                  <a:gd name="T37" fmla="*/ 153 h 544"/>
                  <a:gd name="T38" fmla="*/ 239 w 720"/>
                  <a:gd name="T39" fmla="*/ 143 h 544"/>
                  <a:gd name="T40" fmla="*/ 292 w 720"/>
                  <a:gd name="T41" fmla="*/ 120 h 544"/>
                  <a:gd name="T42" fmla="*/ 294 w 720"/>
                  <a:gd name="T43" fmla="*/ 102 h 544"/>
                  <a:gd name="T44" fmla="*/ 362 w 720"/>
                  <a:gd name="T45" fmla="*/ 124 h 544"/>
                  <a:gd name="T46" fmla="*/ 404 w 720"/>
                  <a:gd name="T47" fmla="*/ 163 h 544"/>
                  <a:gd name="T48" fmla="*/ 434 w 720"/>
                  <a:gd name="T49" fmla="*/ 177 h 544"/>
                  <a:gd name="T50" fmla="*/ 450 w 720"/>
                  <a:gd name="T51" fmla="*/ 207 h 544"/>
                  <a:gd name="T52" fmla="*/ 448 w 720"/>
                  <a:gd name="T53" fmla="*/ 279 h 544"/>
                  <a:gd name="T54" fmla="*/ 469 w 720"/>
                  <a:gd name="T55" fmla="*/ 317 h 544"/>
                  <a:gd name="T56" fmla="*/ 463 w 720"/>
                  <a:gd name="T57" fmla="*/ 291 h 544"/>
                  <a:gd name="T58" fmla="*/ 479 w 720"/>
                  <a:gd name="T59" fmla="*/ 301 h 544"/>
                  <a:gd name="T60" fmla="*/ 487 w 720"/>
                  <a:gd name="T61" fmla="*/ 293 h 544"/>
                  <a:gd name="T62" fmla="*/ 487 w 720"/>
                  <a:gd name="T63" fmla="*/ 309 h 544"/>
                  <a:gd name="T64" fmla="*/ 473 w 720"/>
                  <a:gd name="T65" fmla="*/ 333 h 544"/>
                  <a:gd name="T66" fmla="*/ 487 w 720"/>
                  <a:gd name="T67" fmla="*/ 355 h 544"/>
                  <a:gd name="T68" fmla="*/ 523 w 720"/>
                  <a:gd name="T69" fmla="*/ 397 h 544"/>
                  <a:gd name="T70" fmla="*/ 535 w 720"/>
                  <a:gd name="T71" fmla="*/ 403 h 544"/>
                  <a:gd name="T72" fmla="*/ 551 w 720"/>
                  <a:gd name="T73" fmla="*/ 432 h 544"/>
                  <a:gd name="T74" fmla="*/ 581 w 720"/>
                  <a:gd name="T75" fmla="*/ 478 h 544"/>
                  <a:gd name="T76" fmla="*/ 634 w 720"/>
                  <a:gd name="T77" fmla="*/ 516 h 544"/>
                  <a:gd name="T78" fmla="*/ 654 w 720"/>
                  <a:gd name="T79" fmla="*/ 528 h 544"/>
                  <a:gd name="T80" fmla="*/ 646 w 720"/>
                  <a:gd name="T81" fmla="*/ 534 h 544"/>
                  <a:gd name="T82" fmla="*/ 640 w 720"/>
                  <a:gd name="T83" fmla="*/ 538 h 544"/>
                  <a:gd name="T84" fmla="*/ 662 w 720"/>
                  <a:gd name="T85" fmla="*/ 542 h 544"/>
                  <a:gd name="T86" fmla="*/ 712 w 720"/>
                  <a:gd name="T87" fmla="*/ 514 h 544"/>
                  <a:gd name="T88" fmla="*/ 710 w 720"/>
                  <a:gd name="T89" fmla="*/ 482 h 544"/>
                  <a:gd name="T90" fmla="*/ 716 w 720"/>
                  <a:gd name="T91" fmla="*/ 434 h 544"/>
                  <a:gd name="T92" fmla="*/ 708 w 720"/>
                  <a:gd name="T93" fmla="*/ 357 h 544"/>
                  <a:gd name="T94" fmla="*/ 666 w 720"/>
                  <a:gd name="T95" fmla="*/ 281 h 544"/>
                  <a:gd name="T96" fmla="*/ 646 w 720"/>
                  <a:gd name="T97" fmla="*/ 249 h 544"/>
                  <a:gd name="T98" fmla="*/ 646 w 720"/>
                  <a:gd name="T99" fmla="*/ 219 h 544"/>
                  <a:gd name="T100" fmla="*/ 607 w 720"/>
                  <a:gd name="T101" fmla="*/ 169 h 544"/>
                  <a:gd name="T102" fmla="*/ 579 w 720"/>
                  <a:gd name="T103" fmla="*/ 139 h 544"/>
                  <a:gd name="T104" fmla="*/ 541 w 720"/>
                  <a:gd name="T105" fmla="*/ 48 h 544"/>
                  <a:gd name="T106" fmla="*/ 531 w 720"/>
                  <a:gd name="T107" fmla="*/ 36 h 544"/>
                  <a:gd name="T108" fmla="*/ 519 w 720"/>
                  <a:gd name="T109" fmla="*/ 8 h 544"/>
                  <a:gd name="T110" fmla="*/ 481 w 720"/>
                  <a:gd name="T111" fmla="*/ 4 h 544"/>
                  <a:gd name="T112" fmla="*/ 485 w 720"/>
                  <a:gd name="T113" fmla="*/ 38 h 544"/>
                  <a:gd name="T114" fmla="*/ 469 w 720"/>
                  <a:gd name="T115" fmla="*/ 44 h 544"/>
                  <a:gd name="T116" fmla="*/ 231 w 720"/>
                  <a:gd name="T117" fmla="*/ 38 h 544"/>
                  <a:gd name="T118" fmla="*/ 223 w 720"/>
                  <a:gd name="T119" fmla="*/ 20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3" name="Freeform 28">
                <a:extLst>
                  <a:ext uri="{FF2B5EF4-FFF2-40B4-BE49-F238E27FC236}">
                    <a16:creationId xmlns:a16="http://schemas.microsoft.com/office/drawing/2014/main" id="{634A80F6-02E6-4A5D-8E46-FD3C1F1732EB}"/>
                  </a:ext>
                </a:extLst>
              </p:cNvPr>
              <p:cNvSpPr>
                <a:spLocks/>
              </p:cNvSpPr>
              <p:nvPr/>
            </p:nvSpPr>
            <p:spPr bwMode="gray">
              <a:xfrm>
                <a:off x="4627" y="1626"/>
                <a:ext cx="87" cy="138"/>
              </a:xfrm>
              <a:custGeom>
                <a:avLst/>
                <a:gdLst>
                  <a:gd name="T0" fmla="*/ 87 w 86"/>
                  <a:gd name="T1" fmla="*/ 128 h 138"/>
                  <a:gd name="T2" fmla="*/ 87 w 86"/>
                  <a:gd name="T3" fmla="*/ 118 h 138"/>
                  <a:gd name="T4" fmla="*/ 81 w 86"/>
                  <a:gd name="T5" fmla="*/ 104 h 138"/>
                  <a:gd name="T6" fmla="*/ 71 w 86"/>
                  <a:gd name="T7" fmla="*/ 94 h 138"/>
                  <a:gd name="T8" fmla="*/ 57 w 86"/>
                  <a:gd name="T9" fmla="*/ 86 h 138"/>
                  <a:gd name="T10" fmla="*/ 53 w 86"/>
                  <a:gd name="T11" fmla="*/ 80 h 138"/>
                  <a:gd name="T12" fmla="*/ 49 w 86"/>
                  <a:gd name="T13" fmla="*/ 72 h 138"/>
                  <a:gd name="T14" fmla="*/ 38 w 86"/>
                  <a:gd name="T15" fmla="*/ 54 h 138"/>
                  <a:gd name="T16" fmla="*/ 34 w 86"/>
                  <a:gd name="T17" fmla="*/ 46 h 138"/>
                  <a:gd name="T18" fmla="*/ 24 w 86"/>
                  <a:gd name="T19" fmla="*/ 36 h 138"/>
                  <a:gd name="T20" fmla="*/ 22 w 86"/>
                  <a:gd name="T21" fmla="*/ 30 h 138"/>
                  <a:gd name="T22" fmla="*/ 20 w 86"/>
                  <a:gd name="T23" fmla="*/ 24 h 138"/>
                  <a:gd name="T24" fmla="*/ 20 w 86"/>
                  <a:gd name="T25" fmla="*/ 22 h 138"/>
                  <a:gd name="T26" fmla="*/ 20 w 86"/>
                  <a:gd name="T27" fmla="*/ 20 h 138"/>
                  <a:gd name="T28" fmla="*/ 26 w 86"/>
                  <a:gd name="T29" fmla="*/ 2 h 138"/>
                  <a:gd name="T30" fmla="*/ 20 w 86"/>
                  <a:gd name="T31" fmla="*/ 0 h 138"/>
                  <a:gd name="T32" fmla="*/ 12 w 86"/>
                  <a:gd name="T33" fmla="*/ 0 h 138"/>
                  <a:gd name="T34" fmla="*/ 4 w 86"/>
                  <a:gd name="T35" fmla="*/ 8 h 138"/>
                  <a:gd name="T36" fmla="*/ 4 w 86"/>
                  <a:gd name="T37" fmla="*/ 14 h 138"/>
                  <a:gd name="T38" fmla="*/ 2 w 86"/>
                  <a:gd name="T39" fmla="*/ 14 h 138"/>
                  <a:gd name="T40" fmla="*/ 0 w 86"/>
                  <a:gd name="T41" fmla="*/ 16 h 138"/>
                  <a:gd name="T42" fmla="*/ 36 w 86"/>
                  <a:gd name="T43" fmla="*/ 138 h 138"/>
                  <a:gd name="T44" fmla="*/ 87 w 86"/>
                  <a:gd name="T45" fmla="*/ 128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4" name="Freeform 29">
                <a:extLst>
                  <a:ext uri="{FF2B5EF4-FFF2-40B4-BE49-F238E27FC236}">
                    <a16:creationId xmlns:a16="http://schemas.microsoft.com/office/drawing/2014/main" id="{F4A81EA2-1490-4C53-9D08-E2548FD0F4F7}"/>
                  </a:ext>
                </a:extLst>
              </p:cNvPr>
              <p:cNvSpPr>
                <a:spLocks/>
              </p:cNvSpPr>
              <p:nvPr/>
            </p:nvSpPr>
            <p:spPr bwMode="gray">
              <a:xfrm>
                <a:off x="4748" y="1249"/>
                <a:ext cx="260" cy="134"/>
              </a:xfrm>
              <a:custGeom>
                <a:avLst/>
                <a:gdLst>
                  <a:gd name="T0" fmla="*/ 52 w 260"/>
                  <a:gd name="T1" fmla="*/ 44 h 134"/>
                  <a:gd name="T2" fmla="*/ 138 w 260"/>
                  <a:gd name="T3" fmla="*/ 22 h 134"/>
                  <a:gd name="T4" fmla="*/ 144 w 260"/>
                  <a:gd name="T5" fmla="*/ 22 h 134"/>
                  <a:gd name="T6" fmla="*/ 144 w 260"/>
                  <a:gd name="T7" fmla="*/ 14 h 134"/>
                  <a:gd name="T8" fmla="*/ 156 w 260"/>
                  <a:gd name="T9" fmla="*/ 0 h 134"/>
                  <a:gd name="T10" fmla="*/ 166 w 260"/>
                  <a:gd name="T11" fmla="*/ 2 h 134"/>
                  <a:gd name="T12" fmla="*/ 180 w 260"/>
                  <a:gd name="T13" fmla="*/ 22 h 134"/>
                  <a:gd name="T14" fmla="*/ 182 w 260"/>
                  <a:gd name="T15" fmla="*/ 30 h 134"/>
                  <a:gd name="T16" fmla="*/ 172 w 260"/>
                  <a:gd name="T17" fmla="*/ 42 h 134"/>
                  <a:gd name="T18" fmla="*/ 168 w 260"/>
                  <a:gd name="T19" fmla="*/ 58 h 134"/>
                  <a:gd name="T20" fmla="*/ 190 w 260"/>
                  <a:gd name="T21" fmla="*/ 64 h 134"/>
                  <a:gd name="T22" fmla="*/ 210 w 260"/>
                  <a:gd name="T23" fmla="*/ 88 h 134"/>
                  <a:gd name="T24" fmla="*/ 234 w 260"/>
                  <a:gd name="T25" fmla="*/ 98 h 134"/>
                  <a:gd name="T26" fmla="*/ 250 w 260"/>
                  <a:gd name="T27" fmla="*/ 82 h 134"/>
                  <a:gd name="T28" fmla="*/ 240 w 260"/>
                  <a:gd name="T29" fmla="*/ 72 h 134"/>
                  <a:gd name="T30" fmla="*/ 232 w 260"/>
                  <a:gd name="T31" fmla="*/ 64 h 134"/>
                  <a:gd name="T32" fmla="*/ 242 w 260"/>
                  <a:gd name="T33" fmla="*/ 64 h 134"/>
                  <a:gd name="T34" fmla="*/ 260 w 260"/>
                  <a:gd name="T35" fmla="*/ 98 h 134"/>
                  <a:gd name="T36" fmla="*/ 252 w 260"/>
                  <a:gd name="T37" fmla="*/ 100 h 134"/>
                  <a:gd name="T38" fmla="*/ 232 w 260"/>
                  <a:gd name="T39" fmla="*/ 112 h 134"/>
                  <a:gd name="T40" fmla="*/ 214 w 260"/>
                  <a:gd name="T41" fmla="*/ 124 h 134"/>
                  <a:gd name="T42" fmla="*/ 214 w 260"/>
                  <a:gd name="T43" fmla="*/ 116 h 134"/>
                  <a:gd name="T44" fmla="*/ 208 w 260"/>
                  <a:gd name="T45" fmla="*/ 108 h 134"/>
                  <a:gd name="T46" fmla="*/ 192 w 260"/>
                  <a:gd name="T47" fmla="*/ 132 h 134"/>
                  <a:gd name="T48" fmla="*/ 184 w 260"/>
                  <a:gd name="T49" fmla="*/ 128 h 134"/>
                  <a:gd name="T50" fmla="*/ 180 w 260"/>
                  <a:gd name="T51" fmla="*/ 126 h 134"/>
                  <a:gd name="T52" fmla="*/ 174 w 260"/>
                  <a:gd name="T53" fmla="*/ 120 h 134"/>
                  <a:gd name="T54" fmla="*/ 160 w 260"/>
                  <a:gd name="T55" fmla="*/ 112 h 134"/>
                  <a:gd name="T56" fmla="*/ 152 w 260"/>
                  <a:gd name="T57" fmla="*/ 102 h 134"/>
                  <a:gd name="T58" fmla="*/ 122 w 260"/>
                  <a:gd name="T59" fmla="*/ 98 h 134"/>
                  <a:gd name="T60" fmla="*/ 52 w 260"/>
                  <a:gd name="T61" fmla="*/ 120 h 134"/>
                  <a:gd name="T62" fmla="*/ 48 w 260"/>
                  <a:gd name="T63" fmla="*/ 116 h 134"/>
                  <a:gd name="T64" fmla="*/ 0 w 260"/>
                  <a:gd name="T65" fmla="*/ 124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5" name="Freeform 30">
                <a:extLst>
                  <a:ext uri="{FF2B5EF4-FFF2-40B4-BE49-F238E27FC236}">
                    <a16:creationId xmlns:a16="http://schemas.microsoft.com/office/drawing/2014/main" id="{84CAA22B-306D-4E29-8DF7-F46F3909837C}"/>
                  </a:ext>
                </a:extLst>
              </p:cNvPr>
              <p:cNvSpPr>
                <a:spLocks/>
              </p:cNvSpPr>
              <p:nvPr/>
            </p:nvSpPr>
            <p:spPr bwMode="gray">
              <a:xfrm>
                <a:off x="4871" y="1339"/>
                <a:ext cx="67" cy="78"/>
              </a:xfrm>
              <a:custGeom>
                <a:avLst/>
                <a:gdLst>
                  <a:gd name="T0" fmla="*/ 0 w 68"/>
                  <a:gd name="T1" fmla="*/ 6 h 76"/>
                  <a:gd name="T2" fmla="*/ 14 w 68"/>
                  <a:gd name="T3" fmla="*/ 64 h 76"/>
                  <a:gd name="T4" fmla="*/ 12 w 68"/>
                  <a:gd name="T5" fmla="*/ 70 h 76"/>
                  <a:gd name="T6" fmla="*/ 12 w 68"/>
                  <a:gd name="T7" fmla="*/ 72 h 76"/>
                  <a:gd name="T8" fmla="*/ 12 w 68"/>
                  <a:gd name="T9" fmla="*/ 76 h 76"/>
                  <a:gd name="T10" fmla="*/ 12 w 68"/>
                  <a:gd name="T11" fmla="*/ 78 h 76"/>
                  <a:gd name="T12" fmla="*/ 16 w 68"/>
                  <a:gd name="T13" fmla="*/ 78 h 76"/>
                  <a:gd name="T14" fmla="*/ 30 w 68"/>
                  <a:gd name="T15" fmla="*/ 68 h 76"/>
                  <a:gd name="T16" fmla="*/ 39 w 68"/>
                  <a:gd name="T17" fmla="*/ 62 h 76"/>
                  <a:gd name="T18" fmla="*/ 39 w 68"/>
                  <a:gd name="T19" fmla="*/ 55 h 76"/>
                  <a:gd name="T20" fmla="*/ 35 w 68"/>
                  <a:gd name="T21" fmla="*/ 49 h 76"/>
                  <a:gd name="T22" fmla="*/ 35 w 68"/>
                  <a:gd name="T23" fmla="*/ 41 h 76"/>
                  <a:gd name="T24" fmla="*/ 41 w 68"/>
                  <a:gd name="T25" fmla="*/ 35 h 76"/>
                  <a:gd name="T26" fmla="*/ 45 w 68"/>
                  <a:gd name="T27" fmla="*/ 37 h 76"/>
                  <a:gd name="T28" fmla="*/ 45 w 68"/>
                  <a:gd name="T29" fmla="*/ 43 h 76"/>
                  <a:gd name="T30" fmla="*/ 45 w 68"/>
                  <a:gd name="T31" fmla="*/ 55 h 76"/>
                  <a:gd name="T32" fmla="*/ 47 w 68"/>
                  <a:gd name="T33" fmla="*/ 57 h 76"/>
                  <a:gd name="T34" fmla="*/ 51 w 68"/>
                  <a:gd name="T35" fmla="*/ 57 h 76"/>
                  <a:gd name="T36" fmla="*/ 51 w 68"/>
                  <a:gd name="T37" fmla="*/ 49 h 76"/>
                  <a:gd name="T38" fmla="*/ 55 w 68"/>
                  <a:gd name="T39" fmla="*/ 49 h 76"/>
                  <a:gd name="T40" fmla="*/ 59 w 68"/>
                  <a:gd name="T41" fmla="*/ 47 h 76"/>
                  <a:gd name="T42" fmla="*/ 67 w 68"/>
                  <a:gd name="T43" fmla="*/ 45 h 76"/>
                  <a:gd name="T44" fmla="*/ 67 w 68"/>
                  <a:gd name="T45" fmla="*/ 43 h 76"/>
                  <a:gd name="T46" fmla="*/ 61 w 68"/>
                  <a:gd name="T47" fmla="*/ 37 h 76"/>
                  <a:gd name="T48" fmla="*/ 61 w 68"/>
                  <a:gd name="T49" fmla="*/ 35 h 76"/>
                  <a:gd name="T50" fmla="*/ 57 w 68"/>
                  <a:gd name="T51" fmla="*/ 35 h 76"/>
                  <a:gd name="T52" fmla="*/ 55 w 68"/>
                  <a:gd name="T53" fmla="*/ 33 h 76"/>
                  <a:gd name="T54" fmla="*/ 51 w 68"/>
                  <a:gd name="T55" fmla="*/ 29 h 76"/>
                  <a:gd name="T56" fmla="*/ 51 w 68"/>
                  <a:gd name="T57" fmla="*/ 25 h 76"/>
                  <a:gd name="T58" fmla="*/ 37 w 68"/>
                  <a:gd name="T59" fmla="*/ 21 h 76"/>
                  <a:gd name="T60" fmla="*/ 34 w 68"/>
                  <a:gd name="T61" fmla="*/ 12 h 76"/>
                  <a:gd name="T62" fmla="*/ 30 w 68"/>
                  <a:gd name="T63" fmla="*/ 10 h 76"/>
                  <a:gd name="T64" fmla="*/ 26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6" name="Freeform 32">
                <a:extLst>
                  <a:ext uri="{FF2B5EF4-FFF2-40B4-BE49-F238E27FC236}">
                    <a16:creationId xmlns:a16="http://schemas.microsoft.com/office/drawing/2014/main" id="{C06FB35A-A541-4F8A-918F-7A093D8ADCCE}"/>
                  </a:ext>
                </a:extLst>
              </p:cNvPr>
              <p:cNvSpPr>
                <a:spLocks/>
              </p:cNvSpPr>
              <p:nvPr/>
            </p:nvSpPr>
            <p:spPr bwMode="gray">
              <a:xfrm>
                <a:off x="4789" y="1017"/>
                <a:ext cx="127" cy="275"/>
              </a:xfrm>
              <a:custGeom>
                <a:avLst/>
                <a:gdLst>
                  <a:gd name="T0" fmla="*/ 125 w 126"/>
                  <a:gd name="T1" fmla="*/ 233 h 274"/>
                  <a:gd name="T2" fmla="*/ 121 w 126"/>
                  <a:gd name="T3" fmla="*/ 231 h 274"/>
                  <a:gd name="T4" fmla="*/ 115 w 126"/>
                  <a:gd name="T5" fmla="*/ 231 h 274"/>
                  <a:gd name="T6" fmla="*/ 109 w 126"/>
                  <a:gd name="T7" fmla="*/ 243 h 274"/>
                  <a:gd name="T8" fmla="*/ 103 w 126"/>
                  <a:gd name="T9" fmla="*/ 245 h 274"/>
                  <a:gd name="T10" fmla="*/ 103 w 126"/>
                  <a:gd name="T11" fmla="*/ 251 h 274"/>
                  <a:gd name="T12" fmla="*/ 103 w 126"/>
                  <a:gd name="T13" fmla="*/ 253 h 274"/>
                  <a:gd name="T14" fmla="*/ 101 w 126"/>
                  <a:gd name="T15" fmla="*/ 251 h 274"/>
                  <a:gd name="T16" fmla="*/ 97 w 126"/>
                  <a:gd name="T17" fmla="*/ 253 h 274"/>
                  <a:gd name="T18" fmla="*/ 97 w 126"/>
                  <a:gd name="T19" fmla="*/ 257 h 274"/>
                  <a:gd name="T20" fmla="*/ 10 w 126"/>
                  <a:gd name="T21" fmla="*/ 275 h 274"/>
                  <a:gd name="T22" fmla="*/ 10 w 126"/>
                  <a:gd name="T23" fmla="*/ 271 h 274"/>
                  <a:gd name="T24" fmla="*/ 4 w 126"/>
                  <a:gd name="T25" fmla="*/ 265 h 274"/>
                  <a:gd name="T26" fmla="*/ 4 w 126"/>
                  <a:gd name="T27" fmla="*/ 255 h 274"/>
                  <a:gd name="T28" fmla="*/ 6 w 126"/>
                  <a:gd name="T29" fmla="*/ 251 h 274"/>
                  <a:gd name="T30" fmla="*/ 4 w 126"/>
                  <a:gd name="T31" fmla="*/ 241 h 274"/>
                  <a:gd name="T32" fmla="*/ 0 w 126"/>
                  <a:gd name="T33" fmla="*/ 201 h 274"/>
                  <a:gd name="T34" fmla="*/ 0 w 126"/>
                  <a:gd name="T35" fmla="*/ 189 h 274"/>
                  <a:gd name="T36" fmla="*/ 4 w 126"/>
                  <a:gd name="T37" fmla="*/ 165 h 274"/>
                  <a:gd name="T38" fmla="*/ 8 w 126"/>
                  <a:gd name="T39" fmla="*/ 149 h 274"/>
                  <a:gd name="T40" fmla="*/ 10 w 126"/>
                  <a:gd name="T41" fmla="*/ 139 h 274"/>
                  <a:gd name="T42" fmla="*/ 4 w 126"/>
                  <a:gd name="T43" fmla="*/ 128 h 274"/>
                  <a:gd name="T44" fmla="*/ 4 w 126"/>
                  <a:gd name="T45" fmla="*/ 120 h 274"/>
                  <a:gd name="T46" fmla="*/ 8 w 126"/>
                  <a:gd name="T47" fmla="*/ 114 h 274"/>
                  <a:gd name="T48" fmla="*/ 24 w 126"/>
                  <a:gd name="T49" fmla="*/ 102 h 274"/>
                  <a:gd name="T50" fmla="*/ 32 w 126"/>
                  <a:gd name="T51" fmla="*/ 80 h 274"/>
                  <a:gd name="T52" fmla="*/ 24 w 126"/>
                  <a:gd name="T53" fmla="*/ 66 h 274"/>
                  <a:gd name="T54" fmla="*/ 22 w 126"/>
                  <a:gd name="T55" fmla="*/ 60 h 274"/>
                  <a:gd name="T56" fmla="*/ 26 w 126"/>
                  <a:gd name="T57" fmla="*/ 56 h 274"/>
                  <a:gd name="T58" fmla="*/ 24 w 126"/>
                  <a:gd name="T59" fmla="*/ 52 h 274"/>
                  <a:gd name="T60" fmla="*/ 20 w 126"/>
                  <a:gd name="T61" fmla="*/ 38 h 274"/>
                  <a:gd name="T62" fmla="*/ 24 w 126"/>
                  <a:gd name="T63" fmla="*/ 20 h 274"/>
                  <a:gd name="T64" fmla="*/ 20 w 126"/>
                  <a:gd name="T65" fmla="*/ 14 h 274"/>
                  <a:gd name="T66" fmla="*/ 22 w 126"/>
                  <a:gd name="T67" fmla="*/ 10 h 274"/>
                  <a:gd name="T68" fmla="*/ 26 w 126"/>
                  <a:gd name="T69" fmla="*/ 10 h 274"/>
                  <a:gd name="T70" fmla="*/ 30 w 126"/>
                  <a:gd name="T71" fmla="*/ 4 h 274"/>
                  <a:gd name="T72" fmla="*/ 34 w 126"/>
                  <a:gd name="T73" fmla="*/ 6 h 274"/>
                  <a:gd name="T74" fmla="*/ 38 w 126"/>
                  <a:gd name="T75" fmla="*/ 6 h 274"/>
                  <a:gd name="T76" fmla="*/ 42 w 126"/>
                  <a:gd name="T77" fmla="*/ 0 h 274"/>
                  <a:gd name="T78" fmla="*/ 99 w 126"/>
                  <a:gd name="T79" fmla="*/ 169 h 274"/>
                  <a:gd name="T80" fmla="*/ 101 w 126"/>
                  <a:gd name="T81" fmla="*/ 173 h 274"/>
                  <a:gd name="T82" fmla="*/ 101 w 126"/>
                  <a:gd name="T83" fmla="*/ 181 h 274"/>
                  <a:gd name="T84" fmla="*/ 101 w 126"/>
                  <a:gd name="T85" fmla="*/ 183 h 274"/>
                  <a:gd name="T86" fmla="*/ 115 w 126"/>
                  <a:gd name="T87" fmla="*/ 195 h 274"/>
                  <a:gd name="T88" fmla="*/ 117 w 126"/>
                  <a:gd name="T89" fmla="*/ 195 h 274"/>
                  <a:gd name="T90" fmla="*/ 119 w 126"/>
                  <a:gd name="T91" fmla="*/ 201 h 274"/>
                  <a:gd name="T92" fmla="*/ 119 w 126"/>
                  <a:gd name="T93" fmla="*/ 203 h 274"/>
                  <a:gd name="T94" fmla="*/ 127 w 126"/>
                  <a:gd name="T95" fmla="*/ 217 h 274"/>
                  <a:gd name="T96" fmla="*/ 127 w 126"/>
                  <a:gd name="T97" fmla="*/ 221 h 274"/>
                  <a:gd name="T98" fmla="*/ 125 w 126"/>
                  <a:gd name="T99" fmla="*/ 227 h 274"/>
                  <a:gd name="T100" fmla="*/ 125 w 126"/>
                  <a:gd name="T101" fmla="*/ 233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7" name="Freeform 33">
                <a:extLst>
                  <a:ext uri="{FF2B5EF4-FFF2-40B4-BE49-F238E27FC236}">
                    <a16:creationId xmlns:a16="http://schemas.microsoft.com/office/drawing/2014/main" id="{F8B49055-3978-478D-9684-83D62D1AB551}"/>
                  </a:ext>
                </a:extLst>
              </p:cNvPr>
              <p:cNvSpPr>
                <a:spLocks/>
              </p:cNvSpPr>
              <p:nvPr/>
            </p:nvSpPr>
            <p:spPr bwMode="gray">
              <a:xfrm>
                <a:off x="4832" y="767"/>
                <a:ext cx="289" cy="467"/>
              </a:xfrm>
              <a:custGeom>
                <a:avLst/>
                <a:gdLst>
                  <a:gd name="T0" fmla="*/ 56 w 288"/>
                  <a:gd name="T1" fmla="*/ 419 h 464"/>
                  <a:gd name="T2" fmla="*/ 58 w 288"/>
                  <a:gd name="T3" fmla="*/ 431 h 464"/>
                  <a:gd name="T4" fmla="*/ 72 w 288"/>
                  <a:gd name="T5" fmla="*/ 445 h 464"/>
                  <a:gd name="T6" fmla="*/ 76 w 288"/>
                  <a:gd name="T7" fmla="*/ 451 h 464"/>
                  <a:gd name="T8" fmla="*/ 84 w 288"/>
                  <a:gd name="T9" fmla="*/ 467 h 464"/>
                  <a:gd name="T10" fmla="*/ 88 w 288"/>
                  <a:gd name="T11" fmla="*/ 453 h 464"/>
                  <a:gd name="T12" fmla="*/ 94 w 288"/>
                  <a:gd name="T13" fmla="*/ 429 h 464"/>
                  <a:gd name="T14" fmla="*/ 106 w 288"/>
                  <a:gd name="T15" fmla="*/ 403 h 464"/>
                  <a:gd name="T16" fmla="*/ 104 w 288"/>
                  <a:gd name="T17" fmla="*/ 397 h 464"/>
                  <a:gd name="T18" fmla="*/ 118 w 288"/>
                  <a:gd name="T19" fmla="*/ 368 h 464"/>
                  <a:gd name="T20" fmla="*/ 124 w 288"/>
                  <a:gd name="T21" fmla="*/ 378 h 464"/>
                  <a:gd name="T22" fmla="*/ 130 w 288"/>
                  <a:gd name="T23" fmla="*/ 378 h 464"/>
                  <a:gd name="T24" fmla="*/ 130 w 288"/>
                  <a:gd name="T25" fmla="*/ 364 h 464"/>
                  <a:gd name="T26" fmla="*/ 151 w 288"/>
                  <a:gd name="T27" fmla="*/ 358 h 464"/>
                  <a:gd name="T28" fmla="*/ 155 w 288"/>
                  <a:gd name="T29" fmla="*/ 348 h 464"/>
                  <a:gd name="T30" fmla="*/ 167 w 288"/>
                  <a:gd name="T31" fmla="*/ 344 h 464"/>
                  <a:gd name="T32" fmla="*/ 173 w 288"/>
                  <a:gd name="T33" fmla="*/ 330 h 464"/>
                  <a:gd name="T34" fmla="*/ 179 w 288"/>
                  <a:gd name="T35" fmla="*/ 310 h 464"/>
                  <a:gd name="T36" fmla="*/ 183 w 288"/>
                  <a:gd name="T37" fmla="*/ 304 h 464"/>
                  <a:gd name="T38" fmla="*/ 199 w 288"/>
                  <a:gd name="T39" fmla="*/ 302 h 464"/>
                  <a:gd name="T40" fmla="*/ 205 w 288"/>
                  <a:gd name="T41" fmla="*/ 288 h 464"/>
                  <a:gd name="T42" fmla="*/ 217 w 288"/>
                  <a:gd name="T43" fmla="*/ 276 h 464"/>
                  <a:gd name="T44" fmla="*/ 235 w 288"/>
                  <a:gd name="T45" fmla="*/ 284 h 464"/>
                  <a:gd name="T46" fmla="*/ 253 w 288"/>
                  <a:gd name="T47" fmla="*/ 260 h 464"/>
                  <a:gd name="T48" fmla="*/ 273 w 288"/>
                  <a:gd name="T49" fmla="*/ 240 h 464"/>
                  <a:gd name="T50" fmla="*/ 279 w 288"/>
                  <a:gd name="T51" fmla="*/ 238 h 464"/>
                  <a:gd name="T52" fmla="*/ 289 w 288"/>
                  <a:gd name="T53" fmla="*/ 227 h 464"/>
                  <a:gd name="T54" fmla="*/ 283 w 288"/>
                  <a:gd name="T55" fmla="*/ 217 h 464"/>
                  <a:gd name="T56" fmla="*/ 277 w 288"/>
                  <a:gd name="T57" fmla="*/ 215 h 464"/>
                  <a:gd name="T58" fmla="*/ 283 w 288"/>
                  <a:gd name="T59" fmla="*/ 207 h 464"/>
                  <a:gd name="T60" fmla="*/ 277 w 288"/>
                  <a:gd name="T61" fmla="*/ 189 h 464"/>
                  <a:gd name="T62" fmla="*/ 263 w 288"/>
                  <a:gd name="T63" fmla="*/ 185 h 464"/>
                  <a:gd name="T64" fmla="*/ 255 w 288"/>
                  <a:gd name="T65" fmla="*/ 191 h 464"/>
                  <a:gd name="T66" fmla="*/ 241 w 288"/>
                  <a:gd name="T67" fmla="*/ 163 h 464"/>
                  <a:gd name="T68" fmla="*/ 243 w 288"/>
                  <a:gd name="T69" fmla="*/ 155 h 464"/>
                  <a:gd name="T70" fmla="*/ 237 w 288"/>
                  <a:gd name="T71" fmla="*/ 153 h 464"/>
                  <a:gd name="T72" fmla="*/ 223 w 288"/>
                  <a:gd name="T73" fmla="*/ 151 h 464"/>
                  <a:gd name="T74" fmla="*/ 213 w 288"/>
                  <a:gd name="T75" fmla="*/ 149 h 464"/>
                  <a:gd name="T76" fmla="*/ 209 w 288"/>
                  <a:gd name="T77" fmla="*/ 131 h 464"/>
                  <a:gd name="T78" fmla="*/ 142 w 288"/>
                  <a:gd name="T79" fmla="*/ 2 h 464"/>
                  <a:gd name="T80" fmla="*/ 128 w 288"/>
                  <a:gd name="T81" fmla="*/ 2 h 464"/>
                  <a:gd name="T82" fmla="*/ 122 w 288"/>
                  <a:gd name="T83" fmla="*/ 12 h 464"/>
                  <a:gd name="T84" fmla="*/ 108 w 288"/>
                  <a:gd name="T85" fmla="*/ 16 h 464"/>
                  <a:gd name="T86" fmla="*/ 88 w 288"/>
                  <a:gd name="T87" fmla="*/ 30 h 464"/>
                  <a:gd name="T88" fmla="*/ 82 w 288"/>
                  <a:gd name="T89" fmla="*/ 12 h 464"/>
                  <a:gd name="T90" fmla="*/ 74 w 288"/>
                  <a:gd name="T91" fmla="*/ 8 h 464"/>
                  <a:gd name="T92" fmla="*/ 38 w 288"/>
                  <a:gd name="T93" fmla="*/ 97 h 464"/>
                  <a:gd name="T94" fmla="*/ 42 w 288"/>
                  <a:gd name="T95" fmla="*/ 115 h 464"/>
                  <a:gd name="T96" fmla="*/ 40 w 288"/>
                  <a:gd name="T97" fmla="*/ 131 h 464"/>
                  <a:gd name="T98" fmla="*/ 32 w 288"/>
                  <a:gd name="T99" fmla="*/ 143 h 464"/>
                  <a:gd name="T100" fmla="*/ 36 w 288"/>
                  <a:gd name="T101" fmla="*/ 189 h 464"/>
                  <a:gd name="T102" fmla="*/ 24 w 288"/>
                  <a:gd name="T103" fmla="*/ 215 h 464"/>
                  <a:gd name="T104" fmla="*/ 26 w 288"/>
                  <a:gd name="T105" fmla="*/ 231 h 464"/>
                  <a:gd name="T106" fmla="*/ 18 w 288"/>
                  <a:gd name="T107" fmla="*/ 234 h 464"/>
                  <a:gd name="T108" fmla="*/ 18 w 288"/>
                  <a:gd name="T109" fmla="*/ 248 h 464"/>
                  <a:gd name="T110" fmla="*/ 8 w 288"/>
                  <a:gd name="T111" fmla="*/ 246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8" name="Freeform 34">
                <a:extLst>
                  <a:ext uri="{FF2B5EF4-FFF2-40B4-BE49-F238E27FC236}">
                    <a16:creationId xmlns:a16="http://schemas.microsoft.com/office/drawing/2014/main" id="{4E87E856-E1EB-4DEC-A4D1-774984984778}"/>
                  </a:ext>
                </a:extLst>
              </p:cNvPr>
              <p:cNvSpPr>
                <a:spLocks/>
              </p:cNvSpPr>
              <p:nvPr/>
            </p:nvSpPr>
            <p:spPr bwMode="gray">
              <a:xfrm>
                <a:off x="3213" y="2112"/>
                <a:ext cx="392" cy="364"/>
              </a:xfrm>
              <a:custGeom>
                <a:avLst/>
                <a:gdLst>
                  <a:gd name="T0" fmla="*/ 0 w 392"/>
                  <a:gd name="T1" fmla="*/ 16 h 360"/>
                  <a:gd name="T2" fmla="*/ 352 w 392"/>
                  <a:gd name="T3" fmla="*/ 0 h 360"/>
                  <a:gd name="T4" fmla="*/ 350 w 392"/>
                  <a:gd name="T5" fmla="*/ 4 h 360"/>
                  <a:gd name="T6" fmla="*/ 358 w 392"/>
                  <a:gd name="T7" fmla="*/ 10 h 360"/>
                  <a:gd name="T8" fmla="*/ 362 w 392"/>
                  <a:gd name="T9" fmla="*/ 18 h 360"/>
                  <a:gd name="T10" fmla="*/ 360 w 392"/>
                  <a:gd name="T11" fmla="*/ 26 h 360"/>
                  <a:gd name="T12" fmla="*/ 350 w 392"/>
                  <a:gd name="T13" fmla="*/ 34 h 360"/>
                  <a:gd name="T14" fmla="*/ 340 w 392"/>
                  <a:gd name="T15" fmla="*/ 47 h 360"/>
                  <a:gd name="T16" fmla="*/ 338 w 392"/>
                  <a:gd name="T17" fmla="*/ 53 h 360"/>
                  <a:gd name="T18" fmla="*/ 392 w 392"/>
                  <a:gd name="T19" fmla="*/ 49 h 360"/>
                  <a:gd name="T20" fmla="*/ 390 w 392"/>
                  <a:gd name="T21" fmla="*/ 55 h 360"/>
                  <a:gd name="T22" fmla="*/ 392 w 392"/>
                  <a:gd name="T23" fmla="*/ 59 h 360"/>
                  <a:gd name="T24" fmla="*/ 388 w 392"/>
                  <a:gd name="T25" fmla="*/ 67 h 360"/>
                  <a:gd name="T26" fmla="*/ 378 w 392"/>
                  <a:gd name="T27" fmla="*/ 77 h 360"/>
                  <a:gd name="T28" fmla="*/ 374 w 392"/>
                  <a:gd name="T29" fmla="*/ 99 h 360"/>
                  <a:gd name="T30" fmla="*/ 364 w 392"/>
                  <a:gd name="T31" fmla="*/ 111 h 360"/>
                  <a:gd name="T32" fmla="*/ 366 w 392"/>
                  <a:gd name="T33" fmla="*/ 125 h 360"/>
                  <a:gd name="T34" fmla="*/ 364 w 392"/>
                  <a:gd name="T35" fmla="*/ 144 h 360"/>
                  <a:gd name="T36" fmla="*/ 362 w 392"/>
                  <a:gd name="T37" fmla="*/ 144 h 360"/>
                  <a:gd name="T38" fmla="*/ 354 w 392"/>
                  <a:gd name="T39" fmla="*/ 154 h 360"/>
                  <a:gd name="T40" fmla="*/ 352 w 392"/>
                  <a:gd name="T41" fmla="*/ 158 h 360"/>
                  <a:gd name="T42" fmla="*/ 336 w 392"/>
                  <a:gd name="T43" fmla="*/ 172 h 360"/>
                  <a:gd name="T44" fmla="*/ 332 w 392"/>
                  <a:gd name="T45" fmla="*/ 188 h 360"/>
                  <a:gd name="T46" fmla="*/ 332 w 392"/>
                  <a:gd name="T47" fmla="*/ 202 h 360"/>
                  <a:gd name="T48" fmla="*/ 330 w 392"/>
                  <a:gd name="T49" fmla="*/ 212 h 360"/>
                  <a:gd name="T50" fmla="*/ 316 w 392"/>
                  <a:gd name="T51" fmla="*/ 220 h 360"/>
                  <a:gd name="T52" fmla="*/ 306 w 392"/>
                  <a:gd name="T53" fmla="*/ 237 h 360"/>
                  <a:gd name="T54" fmla="*/ 302 w 392"/>
                  <a:gd name="T55" fmla="*/ 241 h 360"/>
                  <a:gd name="T56" fmla="*/ 302 w 392"/>
                  <a:gd name="T57" fmla="*/ 253 h 360"/>
                  <a:gd name="T58" fmla="*/ 294 w 392"/>
                  <a:gd name="T59" fmla="*/ 263 h 360"/>
                  <a:gd name="T60" fmla="*/ 294 w 392"/>
                  <a:gd name="T61" fmla="*/ 273 h 360"/>
                  <a:gd name="T62" fmla="*/ 290 w 392"/>
                  <a:gd name="T63" fmla="*/ 285 h 360"/>
                  <a:gd name="T64" fmla="*/ 282 w 392"/>
                  <a:gd name="T65" fmla="*/ 299 h 360"/>
                  <a:gd name="T66" fmla="*/ 284 w 392"/>
                  <a:gd name="T67" fmla="*/ 315 h 360"/>
                  <a:gd name="T68" fmla="*/ 292 w 392"/>
                  <a:gd name="T69" fmla="*/ 324 h 360"/>
                  <a:gd name="T70" fmla="*/ 294 w 392"/>
                  <a:gd name="T71" fmla="*/ 334 h 360"/>
                  <a:gd name="T72" fmla="*/ 296 w 392"/>
                  <a:gd name="T73" fmla="*/ 336 h 360"/>
                  <a:gd name="T74" fmla="*/ 296 w 392"/>
                  <a:gd name="T75" fmla="*/ 340 h 360"/>
                  <a:gd name="T76" fmla="*/ 292 w 392"/>
                  <a:gd name="T77" fmla="*/ 344 h 360"/>
                  <a:gd name="T78" fmla="*/ 290 w 392"/>
                  <a:gd name="T79" fmla="*/ 352 h 360"/>
                  <a:gd name="T80" fmla="*/ 290 w 392"/>
                  <a:gd name="T81" fmla="*/ 358 h 360"/>
                  <a:gd name="T82" fmla="*/ 50 w 392"/>
                  <a:gd name="T83" fmla="*/ 364 h 360"/>
                  <a:gd name="T84" fmla="*/ 50 w 392"/>
                  <a:gd name="T85" fmla="*/ 311 h 360"/>
                  <a:gd name="T86" fmla="*/ 38 w 392"/>
                  <a:gd name="T87" fmla="*/ 309 h 360"/>
                  <a:gd name="T88" fmla="*/ 28 w 392"/>
                  <a:gd name="T89" fmla="*/ 313 h 360"/>
                  <a:gd name="T90" fmla="*/ 24 w 392"/>
                  <a:gd name="T91" fmla="*/ 311 h 360"/>
                  <a:gd name="T92" fmla="*/ 12 w 392"/>
                  <a:gd name="T93" fmla="*/ 303 h 360"/>
                  <a:gd name="T94" fmla="*/ 14 w 392"/>
                  <a:gd name="T95" fmla="*/ 125 h 360"/>
                  <a:gd name="T96" fmla="*/ 0 w 392"/>
                  <a:gd name="T97" fmla="*/ 16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9" name="Freeform 35">
                <a:extLst>
                  <a:ext uri="{FF2B5EF4-FFF2-40B4-BE49-F238E27FC236}">
                    <a16:creationId xmlns:a16="http://schemas.microsoft.com/office/drawing/2014/main" id="{1073ACFD-0DBC-40A8-A9E3-39DBC9A7396E}"/>
                  </a:ext>
                </a:extLst>
              </p:cNvPr>
              <p:cNvSpPr>
                <a:spLocks/>
              </p:cNvSpPr>
              <p:nvPr/>
            </p:nvSpPr>
            <p:spPr bwMode="gray">
              <a:xfrm>
                <a:off x="1678" y="1453"/>
                <a:ext cx="450" cy="555"/>
              </a:xfrm>
              <a:custGeom>
                <a:avLst/>
                <a:gdLst>
                  <a:gd name="T0" fmla="*/ 396 w 446"/>
                  <a:gd name="T1" fmla="*/ 555 h 554"/>
                  <a:gd name="T2" fmla="*/ 450 w 446"/>
                  <a:gd name="T3" fmla="*/ 158 h 554"/>
                  <a:gd name="T4" fmla="*/ 303 w 446"/>
                  <a:gd name="T5" fmla="*/ 136 h 554"/>
                  <a:gd name="T6" fmla="*/ 317 w 446"/>
                  <a:gd name="T7" fmla="*/ 40 h 554"/>
                  <a:gd name="T8" fmla="*/ 97 w 446"/>
                  <a:gd name="T9" fmla="*/ 0 h 554"/>
                  <a:gd name="T10" fmla="*/ 0 w 446"/>
                  <a:gd name="T11" fmla="*/ 493 h 554"/>
                  <a:gd name="T12" fmla="*/ 0 w 446"/>
                  <a:gd name="T13" fmla="*/ 493 h 554"/>
                  <a:gd name="T14" fmla="*/ 396 w 446"/>
                  <a:gd name="T15" fmla="*/ 555 h 5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 h="554">
                    <a:moveTo>
                      <a:pt x="392" y="554"/>
                    </a:moveTo>
                    <a:lnTo>
                      <a:pt x="446" y="158"/>
                    </a:lnTo>
                    <a:lnTo>
                      <a:pt x="300" y="136"/>
                    </a:lnTo>
                    <a:lnTo>
                      <a:pt x="314" y="40"/>
                    </a:lnTo>
                    <a:lnTo>
                      <a:pt x="96" y="0"/>
                    </a:lnTo>
                    <a:lnTo>
                      <a:pt x="0" y="492"/>
                    </a:lnTo>
                    <a:lnTo>
                      <a:pt x="392" y="554"/>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0" name="Freeform 36">
                <a:extLst>
                  <a:ext uri="{FF2B5EF4-FFF2-40B4-BE49-F238E27FC236}">
                    <a16:creationId xmlns:a16="http://schemas.microsoft.com/office/drawing/2014/main" id="{5CA34DAC-B6B3-46E5-BC9F-853396C14F6D}"/>
                  </a:ext>
                </a:extLst>
              </p:cNvPr>
              <p:cNvSpPr>
                <a:spLocks/>
              </p:cNvSpPr>
              <p:nvPr/>
            </p:nvSpPr>
            <p:spPr bwMode="gray">
              <a:xfrm>
                <a:off x="1754" y="743"/>
                <a:ext cx="811" cy="513"/>
              </a:xfrm>
              <a:custGeom>
                <a:avLst/>
                <a:gdLst>
                  <a:gd name="T0" fmla="*/ 284 w 806"/>
                  <a:gd name="T1" fmla="*/ 453 h 510"/>
                  <a:gd name="T2" fmla="*/ 276 w 806"/>
                  <a:gd name="T3" fmla="*/ 503 h 510"/>
                  <a:gd name="T4" fmla="*/ 268 w 806"/>
                  <a:gd name="T5" fmla="*/ 483 h 510"/>
                  <a:gd name="T6" fmla="*/ 248 w 806"/>
                  <a:gd name="T7" fmla="*/ 481 h 510"/>
                  <a:gd name="T8" fmla="*/ 229 w 806"/>
                  <a:gd name="T9" fmla="*/ 489 h 510"/>
                  <a:gd name="T10" fmla="*/ 217 w 806"/>
                  <a:gd name="T11" fmla="*/ 485 h 510"/>
                  <a:gd name="T12" fmla="*/ 193 w 806"/>
                  <a:gd name="T13" fmla="*/ 481 h 510"/>
                  <a:gd name="T14" fmla="*/ 181 w 806"/>
                  <a:gd name="T15" fmla="*/ 489 h 510"/>
                  <a:gd name="T16" fmla="*/ 161 w 806"/>
                  <a:gd name="T17" fmla="*/ 481 h 510"/>
                  <a:gd name="T18" fmla="*/ 151 w 806"/>
                  <a:gd name="T19" fmla="*/ 493 h 510"/>
                  <a:gd name="T20" fmla="*/ 135 w 806"/>
                  <a:gd name="T21" fmla="*/ 477 h 510"/>
                  <a:gd name="T22" fmla="*/ 139 w 806"/>
                  <a:gd name="T23" fmla="*/ 461 h 510"/>
                  <a:gd name="T24" fmla="*/ 129 w 806"/>
                  <a:gd name="T25" fmla="*/ 445 h 510"/>
                  <a:gd name="T26" fmla="*/ 113 w 806"/>
                  <a:gd name="T27" fmla="*/ 431 h 510"/>
                  <a:gd name="T28" fmla="*/ 119 w 806"/>
                  <a:gd name="T29" fmla="*/ 416 h 510"/>
                  <a:gd name="T30" fmla="*/ 107 w 806"/>
                  <a:gd name="T31" fmla="*/ 392 h 510"/>
                  <a:gd name="T32" fmla="*/ 109 w 806"/>
                  <a:gd name="T33" fmla="*/ 360 h 510"/>
                  <a:gd name="T34" fmla="*/ 101 w 806"/>
                  <a:gd name="T35" fmla="*/ 354 h 510"/>
                  <a:gd name="T36" fmla="*/ 97 w 806"/>
                  <a:gd name="T37" fmla="*/ 346 h 510"/>
                  <a:gd name="T38" fmla="*/ 72 w 806"/>
                  <a:gd name="T39" fmla="*/ 364 h 510"/>
                  <a:gd name="T40" fmla="*/ 54 w 806"/>
                  <a:gd name="T41" fmla="*/ 352 h 510"/>
                  <a:gd name="T42" fmla="*/ 56 w 806"/>
                  <a:gd name="T43" fmla="*/ 338 h 510"/>
                  <a:gd name="T44" fmla="*/ 68 w 806"/>
                  <a:gd name="T45" fmla="*/ 322 h 510"/>
                  <a:gd name="T46" fmla="*/ 66 w 806"/>
                  <a:gd name="T47" fmla="*/ 312 h 510"/>
                  <a:gd name="T48" fmla="*/ 74 w 806"/>
                  <a:gd name="T49" fmla="*/ 290 h 510"/>
                  <a:gd name="T50" fmla="*/ 89 w 806"/>
                  <a:gd name="T51" fmla="*/ 253 h 510"/>
                  <a:gd name="T52" fmla="*/ 68 w 806"/>
                  <a:gd name="T53" fmla="*/ 245 h 510"/>
                  <a:gd name="T54" fmla="*/ 58 w 806"/>
                  <a:gd name="T55" fmla="*/ 237 h 510"/>
                  <a:gd name="T56" fmla="*/ 50 w 806"/>
                  <a:gd name="T57" fmla="*/ 211 h 510"/>
                  <a:gd name="T58" fmla="*/ 20 w 806"/>
                  <a:gd name="T59" fmla="*/ 169 h 510"/>
                  <a:gd name="T60" fmla="*/ 8 w 806"/>
                  <a:gd name="T61" fmla="*/ 153 h 510"/>
                  <a:gd name="T62" fmla="*/ 16 w 806"/>
                  <a:gd name="T63" fmla="*/ 139 h 510"/>
                  <a:gd name="T64" fmla="*/ 0 w 806"/>
                  <a:gd name="T65" fmla="*/ 95 h 510"/>
                  <a:gd name="T66" fmla="*/ 93 w 806"/>
                  <a:gd name="T67" fmla="*/ 12 h 510"/>
                  <a:gd name="T68" fmla="*/ 493 w 806"/>
                  <a:gd name="T69" fmla="*/ 80 h 510"/>
                  <a:gd name="T70" fmla="*/ 787 w 806"/>
                  <a:gd name="T71" fmla="*/ 416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1" name="Freeform 37">
                <a:extLst>
                  <a:ext uri="{FF2B5EF4-FFF2-40B4-BE49-F238E27FC236}">
                    <a16:creationId xmlns:a16="http://schemas.microsoft.com/office/drawing/2014/main" id="{0D6B413D-02D2-405C-BAC0-220A8178FC8C}"/>
                  </a:ext>
                </a:extLst>
              </p:cNvPr>
              <p:cNvSpPr>
                <a:spLocks/>
              </p:cNvSpPr>
              <p:nvPr/>
            </p:nvSpPr>
            <p:spPr bwMode="gray">
              <a:xfrm>
                <a:off x="1981" y="1195"/>
                <a:ext cx="548" cy="457"/>
              </a:xfrm>
              <a:custGeom>
                <a:avLst/>
                <a:gdLst>
                  <a:gd name="T0" fmla="*/ 516 w 548"/>
                  <a:gd name="T1" fmla="*/ 457 h 456"/>
                  <a:gd name="T2" fmla="*/ 532 w 548"/>
                  <a:gd name="T3" fmla="*/ 257 h 456"/>
                  <a:gd name="T4" fmla="*/ 548 w 548"/>
                  <a:gd name="T5" fmla="*/ 60 h 456"/>
                  <a:gd name="T6" fmla="*/ 58 w 548"/>
                  <a:gd name="T7" fmla="*/ 0 h 456"/>
                  <a:gd name="T8" fmla="*/ 50 w 548"/>
                  <a:gd name="T9" fmla="*/ 50 h 456"/>
                  <a:gd name="T10" fmla="*/ 16 w 548"/>
                  <a:gd name="T11" fmla="*/ 297 h 456"/>
                  <a:gd name="T12" fmla="*/ 14 w 548"/>
                  <a:gd name="T13" fmla="*/ 297 h 456"/>
                  <a:gd name="T14" fmla="*/ 0 w 548"/>
                  <a:gd name="T15" fmla="*/ 393 h 456"/>
                  <a:gd name="T16" fmla="*/ 146 w 548"/>
                  <a:gd name="T17" fmla="*/ 415 h 456"/>
                  <a:gd name="T18" fmla="*/ 516 w 548"/>
                  <a:gd name="T19" fmla="*/ 457 h 456"/>
                  <a:gd name="T20" fmla="*/ 516 w 548"/>
                  <a:gd name="T21" fmla="*/ 457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2" name="Freeform 38">
                <a:extLst>
                  <a:ext uri="{FF2B5EF4-FFF2-40B4-BE49-F238E27FC236}">
                    <a16:creationId xmlns:a16="http://schemas.microsoft.com/office/drawing/2014/main" id="{AFFC1036-5C6E-4E6B-9583-59A28D8BBF33}"/>
                  </a:ext>
                </a:extLst>
              </p:cNvPr>
              <p:cNvSpPr>
                <a:spLocks/>
              </p:cNvSpPr>
              <p:nvPr/>
            </p:nvSpPr>
            <p:spPr bwMode="gray">
              <a:xfrm>
                <a:off x="2541" y="857"/>
                <a:ext cx="518" cy="324"/>
              </a:xfrm>
              <a:custGeom>
                <a:avLst/>
                <a:gdLst>
                  <a:gd name="T0" fmla="*/ 0 w 516"/>
                  <a:gd name="T1" fmla="*/ 302 h 324"/>
                  <a:gd name="T2" fmla="*/ 24 w 516"/>
                  <a:gd name="T3" fmla="*/ 0 h 324"/>
                  <a:gd name="T4" fmla="*/ 253 w 516"/>
                  <a:gd name="T5" fmla="*/ 16 h 324"/>
                  <a:gd name="T6" fmla="*/ 478 w 516"/>
                  <a:gd name="T7" fmla="*/ 22 h 324"/>
                  <a:gd name="T8" fmla="*/ 478 w 516"/>
                  <a:gd name="T9" fmla="*/ 30 h 324"/>
                  <a:gd name="T10" fmla="*/ 486 w 516"/>
                  <a:gd name="T11" fmla="*/ 54 h 324"/>
                  <a:gd name="T12" fmla="*/ 482 w 516"/>
                  <a:gd name="T13" fmla="*/ 62 h 324"/>
                  <a:gd name="T14" fmla="*/ 480 w 516"/>
                  <a:gd name="T15" fmla="*/ 78 h 324"/>
                  <a:gd name="T16" fmla="*/ 482 w 516"/>
                  <a:gd name="T17" fmla="*/ 106 h 324"/>
                  <a:gd name="T18" fmla="*/ 488 w 516"/>
                  <a:gd name="T19" fmla="*/ 138 h 324"/>
                  <a:gd name="T20" fmla="*/ 496 w 516"/>
                  <a:gd name="T21" fmla="*/ 146 h 324"/>
                  <a:gd name="T22" fmla="*/ 502 w 516"/>
                  <a:gd name="T23" fmla="*/ 176 h 324"/>
                  <a:gd name="T24" fmla="*/ 504 w 516"/>
                  <a:gd name="T25" fmla="*/ 226 h 324"/>
                  <a:gd name="T26" fmla="*/ 506 w 516"/>
                  <a:gd name="T27" fmla="*/ 236 h 324"/>
                  <a:gd name="T28" fmla="*/ 506 w 516"/>
                  <a:gd name="T29" fmla="*/ 254 h 324"/>
                  <a:gd name="T30" fmla="*/ 508 w 516"/>
                  <a:gd name="T31" fmla="*/ 260 h 324"/>
                  <a:gd name="T32" fmla="*/ 518 w 516"/>
                  <a:gd name="T33" fmla="*/ 296 h 324"/>
                  <a:gd name="T34" fmla="*/ 518 w 516"/>
                  <a:gd name="T35" fmla="*/ 310 h 324"/>
                  <a:gd name="T36" fmla="*/ 518 w 516"/>
                  <a:gd name="T37" fmla="*/ 324 h 324"/>
                  <a:gd name="T38" fmla="*/ 0 w 516"/>
                  <a:gd name="T39" fmla="*/ 302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3" name="Freeform 39">
                <a:extLst>
                  <a:ext uri="{FF2B5EF4-FFF2-40B4-BE49-F238E27FC236}">
                    <a16:creationId xmlns:a16="http://schemas.microsoft.com/office/drawing/2014/main" id="{4FD18260-C264-45A5-B6BA-6EFCBB73CC2F}"/>
                  </a:ext>
                </a:extLst>
              </p:cNvPr>
              <p:cNvSpPr>
                <a:spLocks/>
              </p:cNvSpPr>
              <p:nvPr/>
            </p:nvSpPr>
            <p:spPr bwMode="gray">
              <a:xfrm>
                <a:off x="2515" y="1160"/>
                <a:ext cx="554" cy="372"/>
              </a:xfrm>
              <a:custGeom>
                <a:avLst/>
                <a:gdLst>
                  <a:gd name="T0" fmla="*/ 0 w 552"/>
                  <a:gd name="T1" fmla="*/ 292 h 372"/>
                  <a:gd name="T2" fmla="*/ 16 w 552"/>
                  <a:gd name="T3" fmla="*/ 96 h 372"/>
                  <a:gd name="T4" fmla="*/ 26 w 552"/>
                  <a:gd name="T5" fmla="*/ 0 h 372"/>
                  <a:gd name="T6" fmla="*/ 544 w 552"/>
                  <a:gd name="T7" fmla="*/ 22 h 372"/>
                  <a:gd name="T8" fmla="*/ 544 w 552"/>
                  <a:gd name="T9" fmla="*/ 30 h 372"/>
                  <a:gd name="T10" fmla="*/ 540 w 552"/>
                  <a:gd name="T11" fmla="*/ 40 h 372"/>
                  <a:gd name="T12" fmla="*/ 526 w 552"/>
                  <a:gd name="T13" fmla="*/ 54 h 372"/>
                  <a:gd name="T14" fmla="*/ 528 w 552"/>
                  <a:gd name="T15" fmla="*/ 62 h 372"/>
                  <a:gd name="T16" fmla="*/ 554 w 552"/>
                  <a:gd name="T17" fmla="*/ 86 h 372"/>
                  <a:gd name="T18" fmla="*/ 554 w 552"/>
                  <a:gd name="T19" fmla="*/ 268 h 372"/>
                  <a:gd name="T20" fmla="*/ 548 w 552"/>
                  <a:gd name="T21" fmla="*/ 266 h 372"/>
                  <a:gd name="T22" fmla="*/ 542 w 552"/>
                  <a:gd name="T23" fmla="*/ 268 h 372"/>
                  <a:gd name="T24" fmla="*/ 546 w 552"/>
                  <a:gd name="T25" fmla="*/ 274 h 372"/>
                  <a:gd name="T26" fmla="*/ 548 w 552"/>
                  <a:gd name="T27" fmla="*/ 280 h 372"/>
                  <a:gd name="T28" fmla="*/ 544 w 552"/>
                  <a:gd name="T29" fmla="*/ 290 h 372"/>
                  <a:gd name="T30" fmla="*/ 550 w 552"/>
                  <a:gd name="T31" fmla="*/ 294 h 372"/>
                  <a:gd name="T32" fmla="*/ 554 w 552"/>
                  <a:gd name="T33" fmla="*/ 310 h 372"/>
                  <a:gd name="T34" fmla="*/ 548 w 552"/>
                  <a:gd name="T35" fmla="*/ 314 h 372"/>
                  <a:gd name="T36" fmla="*/ 548 w 552"/>
                  <a:gd name="T37" fmla="*/ 324 h 372"/>
                  <a:gd name="T38" fmla="*/ 542 w 552"/>
                  <a:gd name="T39" fmla="*/ 340 h 372"/>
                  <a:gd name="T40" fmla="*/ 548 w 552"/>
                  <a:gd name="T41" fmla="*/ 358 h 372"/>
                  <a:gd name="T42" fmla="*/ 552 w 552"/>
                  <a:gd name="T43" fmla="*/ 368 h 372"/>
                  <a:gd name="T44" fmla="*/ 550 w 552"/>
                  <a:gd name="T45" fmla="*/ 372 h 372"/>
                  <a:gd name="T46" fmla="*/ 536 w 552"/>
                  <a:gd name="T47" fmla="*/ 360 h 372"/>
                  <a:gd name="T48" fmla="*/ 504 w 552"/>
                  <a:gd name="T49" fmla="*/ 340 h 372"/>
                  <a:gd name="T50" fmla="*/ 496 w 552"/>
                  <a:gd name="T51" fmla="*/ 338 h 372"/>
                  <a:gd name="T52" fmla="*/ 482 w 552"/>
                  <a:gd name="T53" fmla="*/ 338 h 372"/>
                  <a:gd name="T54" fmla="*/ 472 w 552"/>
                  <a:gd name="T55" fmla="*/ 344 h 372"/>
                  <a:gd name="T56" fmla="*/ 462 w 552"/>
                  <a:gd name="T57" fmla="*/ 348 h 372"/>
                  <a:gd name="T58" fmla="*/ 450 w 552"/>
                  <a:gd name="T59" fmla="*/ 344 h 372"/>
                  <a:gd name="T60" fmla="*/ 446 w 552"/>
                  <a:gd name="T61" fmla="*/ 332 h 372"/>
                  <a:gd name="T62" fmla="*/ 438 w 552"/>
                  <a:gd name="T63" fmla="*/ 326 h 372"/>
                  <a:gd name="T64" fmla="*/ 428 w 552"/>
                  <a:gd name="T65" fmla="*/ 330 h 372"/>
                  <a:gd name="T66" fmla="*/ 413 w 552"/>
                  <a:gd name="T67" fmla="*/ 330 h 372"/>
                  <a:gd name="T68" fmla="*/ 403 w 552"/>
                  <a:gd name="T69" fmla="*/ 314 h 372"/>
                  <a:gd name="T70" fmla="*/ 0 w 552"/>
                  <a:gd name="T71" fmla="*/ 292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4" name="Freeform 40">
                <a:extLst>
                  <a:ext uri="{FF2B5EF4-FFF2-40B4-BE49-F238E27FC236}">
                    <a16:creationId xmlns:a16="http://schemas.microsoft.com/office/drawing/2014/main" id="{46847A3C-C54C-4550-93BD-AB79BDFD42EC}"/>
                  </a:ext>
                </a:extLst>
              </p:cNvPr>
              <p:cNvSpPr>
                <a:spLocks/>
              </p:cNvSpPr>
              <p:nvPr/>
            </p:nvSpPr>
            <p:spPr bwMode="gray">
              <a:xfrm>
                <a:off x="3316" y="1070"/>
                <a:ext cx="419" cy="446"/>
              </a:xfrm>
              <a:custGeom>
                <a:avLst/>
                <a:gdLst>
                  <a:gd name="T0" fmla="*/ 175 w 416"/>
                  <a:gd name="T1" fmla="*/ 436 h 442"/>
                  <a:gd name="T2" fmla="*/ 145 w 416"/>
                  <a:gd name="T3" fmla="*/ 422 h 442"/>
                  <a:gd name="T4" fmla="*/ 135 w 416"/>
                  <a:gd name="T5" fmla="*/ 381 h 442"/>
                  <a:gd name="T6" fmla="*/ 141 w 416"/>
                  <a:gd name="T7" fmla="*/ 365 h 442"/>
                  <a:gd name="T8" fmla="*/ 127 w 416"/>
                  <a:gd name="T9" fmla="*/ 347 h 442"/>
                  <a:gd name="T10" fmla="*/ 125 w 416"/>
                  <a:gd name="T11" fmla="*/ 315 h 442"/>
                  <a:gd name="T12" fmla="*/ 101 w 416"/>
                  <a:gd name="T13" fmla="*/ 295 h 442"/>
                  <a:gd name="T14" fmla="*/ 73 w 416"/>
                  <a:gd name="T15" fmla="*/ 264 h 442"/>
                  <a:gd name="T16" fmla="*/ 46 w 416"/>
                  <a:gd name="T17" fmla="*/ 250 h 442"/>
                  <a:gd name="T18" fmla="*/ 42 w 416"/>
                  <a:gd name="T19" fmla="*/ 244 h 442"/>
                  <a:gd name="T20" fmla="*/ 22 w 416"/>
                  <a:gd name="T21" fmla="*/ 236 h 442"/>
                  <a:gd name="T22" fmla="*/ 10 w 416"/>
                  <a:gd name="T23" fmla="*/ 224 h 442"/>
                  <a:gd name="T24" fmla="*/ 14 w 416"/>
                  <a:gd name="T25" fmla="*/ 182 h 442"/>
                  <a:gd name="T26" fmla="*/ 18 w 416"/>
                  <a:gd name="T27" fmla="*/ 161 h 442"/>
                  <a:gd name="T28" fmla="*/ 0 w 416"/>
                  <a:gd name="T29" fmla="*/ 143 h 442"/>
                  <a:gd name="T30" fmla="*/ 8 w 416"/>
                  <a:gd name="T31" fmla="*/ 125 h 442"/>
                  <a:gd name="T32" fmla="*/ 28 w 416"/>
                  <a:gd name="T33" fmla="*/ 99 h 442"/>
                  <a:gd name="T34" fmla="*/ 40 w 416"/>
                  <a:gd name="T35" fmla="*/ 91 h 442"/>
                  <a:gd name="T36" fmla="*/ 44 w 416"/>
                  <a:gd name="T37" fmla="*/ 32 h 442"/>
                  <a:gd name="T38" fmla="*/ 56 w 416"/>
                  <a:gd name="T39" fmla="*/ 28 h 442"/>
                  <a:gd name="T40" fmla="*/ 79 w 416"/>
                  <a:gd name="T41" fmla="*/ 30 h 442"/>
                  <a:gd name="T42" fmla="*/ 131 w 416"/>
                  <a:gd name="T43" fmla="*/ 0 h 442"/>
                  <a:gd name="T44" fmla="*/ 141 w 416"/>
                  <a:gd name="T45" fmla="*/ 2 h 442"/>
                  <a:gd name="T46" fmla="*/ 137 w 416"/>
                  <a:gd name="T47" fmla="*/ 16 h 442"/>
                  <a:gd name="T48" fmla="*/ 133 w 416"/>
                  <a:gd name="T49" fmla="*/ 34 h 442"/>
                  <a:gd name="T50" fmla="*/ 153 w 416"/>
                  <a:gd name="T51" fmla="*/ 28 h 442"/>
                  <a:gd name="T52" fmla="*/ 169 w 416"/>
                  <a:gd name="T53" fmla="*/ 34 h 442"/>
                  <a:gd name="T54" fmla="*/ 183 w 416"/>
                  <a:gd name="T55" fmla="*/ 42 h 442"/>
                  <a:gd name="T56" fmla="*/ 191 w 416"/>
                  <a:gd name="T57" fmla="*/ 57 h 442"/>
                  <a:gd name="T58" fmla="*/ 262 w 416"/>
                  <a:gd name="T59" fmla="*/ 73 h 442"/>
                  <a:gd name="T60" fmla="*/ 284 w 416"/>
                  <a:gd name="T61" fmla="*/ 85 h 442"/>
                  <a:gd name="T62" fmla="*/ 296 w 416"/>
                  <a:gd name="T63" fmla="*/ 89 h 442"/>
                  <a:gd name="T64" fmla="*/ 304 w 416"/>
                  <a:gd name="T65" fmla="*/ 85 h 442"/>
                  <a:gd name="T66" fmla="*/ 330 w 416"/>
                  <a:gd name="T67" fmla="*/ 91 h 442"/>
                  <a:gd name="T68" fmla="*/ 332 w 416"/>
                  <a:gd name="T69" fmla="*/ 97 h 442"/>
                  <a:gd name="T70" fmla="*/ 342 w 416"/>
                  <a:gd name="T71" fmla="*/ 103 h 442"/>
                  <a:gd name="T72" fmla="*/ 359 w 416"/>
                  <a:gd name="T73" fmla="*/ 119 h 442"/>
                  <a:gd name="T74" fmla="*/ 357 w 416"/>
                  <a:gd name="T75" fmla="*/ 145 h 442"/>
                  <a:gd name="T76" fmla="*/ 371 w 416"/>
                  <a:gd name="T77" fmla="*/ 143 h 442"/>
                  <a:gd name="T78" fmla="*/ 365 w 416"/>
                  <a:gd name="T79" fmla="*/ 153 h 442"/>
                  <a:gd name="T80" fmla="*/ 379 w 416"/>
                  <a:gd name="T81" fmla="*/ 172 h 442"/>
                  <a:gd name="T82" fmla="*/ 363 w 416"/>
                  <a:gd name="T83" fmla="*/ 190 h 442"/>
                  <a:gd name="T84" fmla="*/ 351 w 416"/>
                  <a:gd name="T85" fmla="*/ 220 h 442"/>
                  <a:gd name="T86" fmla="*/ 353 w 416"/>
                  <a:gd name="T87" fmla="*/ 230 h 442"/>
                  <a:gd name="T88" fmla="*/ 375 w 416"/>
                  <a:gd name="T89" fmla="*/ 202 h 442"/>
                  <a:gd name="T90" fmla="*/ 393 w 416"/>
                  <a:gd name="T91" fmla="*/ 190 h 442"/>
                  <a:gd name="T92" fmla="*/ 401 w 416"/>
                  <a:gd name="T93" fmla="*/ 178 h 442"/>
                  <a:gd name="T94" fmla="*/ 403 w 416"/>
                  <a:gd name="T95" fmla="*/ 163 h 442"/>
                  <a:gd name="T96" fmla="*/ 407 w 416"/>
                  <a:gd name="T97" fmla="*/ 155 h 442"/>
                  <a:gd name="T98" fmla="*/ 413 w 416"/>
                  <a:gd name="T99" fmla="*/ 147 h 442"/>
                  <a:gd name="T100" fmla="*/ 419 w 416"/>
                  <a:gd name="T101" fmla="*/ 151 h 442"/>
                  <a:gd name="T102" fmla="*/ 407 w 416"/>
                  <a:gd name="T103" fmla="*/ 190 h 442"/>
                  <a:gd name="T104" fmla="*/ 399 w 416"/>
                  <a:gd name="T105" fmla="*/ 204 h 442"/>
                  <a:gd name="T106" fmla="*/ 391 w 416"/>
                  <a:gd name="T107" fmla="*/ 230 h 442"/>
                  <a:gd name="T108" fmla="*/ 389 w 416"/>
                  <a:gd name="T109" fmla="*/ 260 h 442"/>
                  <a:gd name="T110" fmla="*/ 379 w 416"/>
                  <a:gd name="T111" fmla="*/ 276 h 442"/>
                  <a:gd name="T112" fmla="*/ 383 w 416"/>
                  <a:gd name="T113" fmla="*/ 315 h 442"/>
                  <a:gd name="T114" fmla="*/ 371 w 416"/>
                  <a:gd name="T115" fmla="*/ 345 h 442"/>
                  <a:gd name="T116" fmla="*/ 385 w 416"/>
                  <a:gd name="T117" fmla="*/ 408 h 442"/>
                  <a:gd name="T118" fmla="*/ 385 w 416"/>
                  <a:gd name="T119" fmla="*/ 416 h 442"/>
                  <a:gd name="T120" fmla="*/ 385 w 416"/>
                  <a:gd name="T121" fmla="*/ 432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5" name="Freeform 41">
                <a:extLst>
                  <a:ext uri="{FF2B5EF4-FFF2-40B4-BE49-F238E27FC236}">
                    <a16:creationId xmlns:a16="http://schemas.microsoft.com/office/drawing/2014/main" id="{EB5AFB76-789E-4E9A-AC6D-8181402C068A}"/>
                  </a:ext>
                </a:extLst>
              </p:cNvPr>
              <p:cNvSpPr>
                <a:spLocks/>
              </p:cNvSpPr>
              <p:nvPr/>
            </p:nvSpPr>
            <p:spPr bwMode="gray">
              <a:xfrm>
                <a:off x="1530" y="1946"/>
                <a:ext cx="543" cy="626"/>
              </a:xfrm>
              <a:custGeom>
                <a:avLst/>
                <a:gdLst>
                  <a:gd name="T0" fmla="*/ 462 w 538"/>
                  <a:gd name="T1" fmla="*/ 626 h 622"/>
                  <a:gd name="T2" fmla="*/ 543 w 538"/>
                  <a:gd name="T3" fmla="*/ 62 h 622"/>
                  <a:gd name="T4" fmla="*/ 147 w 538"/>
                  <a:gd name="T5" fmla="*/ 0 h 622"/>
                  <a:gd name="T6" fmla="*/ 147 w 538"/>
                  <a:gd name="T7" fmla="*/ 0 h 622"/>
                  <a:gd name="T8" fmla="*/ 139 w 538"/>
                  <a:gd name="T9" fmla="*/ 52 h 622"/>
                  <a:gd name="T10" fmla="*/ 123 w 538"/>
                  <a:gd name="T11" fmla="*/ 95 h 622"/>
                  <a:gd name="T12" fmla="*/ 115 w 538"/>
                  <a:gd name="T13" fmla="*/ 95 h 622"/>
                  <a:gd name="T14" fmla="*/ 109 w 538"/>
                  <a:gd name="T15" fmla="*/ 89 h 622"/>
                  <a:gd name="T16" fmla="*/ 109 w 538"/>
                  <a:gd name="T17" fmla="*/ 85 h 622"/>
                  <a:gd name="T18" fmla="*/ 105 w 538"/>
                  <a:gd name="T19" fmla="*/ 79 h 622"/>
                  <a:gd name="T20" fmla="*/ 89 w 538"/>
                  <a:gd name="T21" fmla="*/ 74 h 622"/>
                  <a:gd name="T22" fmla="*/ 77 w 538"/>
                  <a:gd name="T23" fmla="*/ 76 h 622"/>
                  <a:gd name="T24" fmla="*/ 73 w 538"/>
                  <a:gd name="T25" fmla="*/ 83 h 622"/>
                  <a:gd name="T26" fmla="*/ 77 w 538"/>
                  <a:gd name="T27" fmla="*/ 101 h 622"/>
                  <a:gd name="T28" fmla="*/ 71 w 538"/>
                  <a:gd name="T29" fmla="*/ 147 h 622"/>
                  <a:gd name="T30" fmla="*/ 75 w 538"/>
                  <a:gd name="T31" fmla="*/ 155 h 622"/>
                  <a:gd name="T32" fmla="*/ 69 w 538"/>
                  <a:gd name="T33" fmla="*/ 175 h 622"/>
                  <a:gd name="T34" fmla="*/ 65 w 538"/>
                  <a:gd name="T35" fmla="*/ 183 h 622"/>
                  <a:gd name="T36" fmla="*/ 65 w 538"/>
                  <a:gd name="T37" fmla="*/ 187 h 622"/>
                  <a:gd name="T38" fmla="*/ 65 w 538"/>
                  <a:gd name="T39" fmla="*/ 201 h 622"/>
                  <a:gd name="T40" fmla="*/ 67 w 538"/>
                  <a:gd name="T41" fmla="*/ 207 h 622"/>
                  <a:gd name="T42" fmla="*/ 65 w 538"/>
                  <a:gd name="T43" fmla="*/ 211 h 622"/>
                  <a:gd name="T44" fmla="*/ 71 w 538"/>
                  <a:gd name="T45" fmla="*/ 223 h 622"/>
                  <a:gd name="T46" fmla="*/ 71 w 538"/>
                  <a:gd name="T47" fmla="*/ 233 h 622"/>
                  <a:gd name="T48" fmla="*/ 75 w 538"/>
                  <a:gd name="T49" fmla="*/ 240 h 622"/>
                  <a:gd name="T50" fmla="*/ 77 w 538"/>
                  <a:gd name="T51" fmla="*/ 252 h 622"/>
                  <a:gd name="T52" fmla="*/ 83 w 538"/>
                  <a:gd name="T53" fmla="*/ 256 h 622"/>
                  <a:gd name="T54" fmla="*/ 87 w 538"/>
                  <a:gd name="T55" fmla="*/ 262 h 622"/>
                  <a:gd name="T56" fmla="*/ 89 w 538"/>
                  <a:gd name="T57" fmla="*/ 270 h 622"/>
                  <a:gd name="T58" fmla="*/ 87 w 538"/>
                  <a:gd name="T59" fmla="*/ 274 h 622"/>
                  <a:gd name="T60" fmla="*/ 85 w 538"/>
                  <a:gd name="T61" fmla="*/ 272 h 622"/>
                  <a:gd name="T62" fmla="*/ 75 w 538"/>
                  <a:gd name="T63" fmla="*/ 280 h 622"/>
                  <a:gd name="T64" fmla="*/ 63 w 538"/>
                  <a:gd name="T65" fmla="*/ 284 h 622"/>
                  <a:gd name="T66" fmla="*/ 52 w 538"/>
                  <a:gd name="T67" fmla="*/ 296 h 622"/>
                  <a:gd name="T68" fmla="*/ 46 w 538"/>
                  <a:gd name="T69" fmla="*/ 322 h 622"/>
                  <a:gd name="T70" fmla="*/ 30 w 538"/>
                  <a:gd name="T71" fmla="*/ 342 h 622"/>
                  <a:gd name="T72" fmla="*/ 22 w 538"/>
                  <a:gd name="T73" fmla="*/ 342 h 622"/>
                  <a:gd name="T74" fmla="*/ 22 w 538"/>
                  <a:gd name="T75" fmla="*/ 348 h 622"/>
                  <a:gd name="T76" fmla="*/ 24 w 538"/>
                  <a:gd name="T77" fmla="*/ 356 h 622"/>
                  <a:gd name="T78" fmla="*/ 24 w 538"/>
                  <a:gd name="T79" fmla="*/ 362 h 622"/>
                  <a:gd name="T80" fmla="*/ 20 w 538"/>
                  <a:gd name="T81" fmla="*/ 374 h 622"/>
                  <a:gd name="T82" fmla="*/ 22 w 538"/>
                  <a:gd name="T83" fmla="*/ 380 h 622"/>
                  <a:gd name="T84" fmla="*/ 34 w 538"/>
                  <a:gd name="T85" fmla="*/ 388 h 622"/>
                  <a:gd name="T86" fmla="*/ 36 w 538"/>
                  <a:gd name="T87" fmla="*/ 395 h 622"/>
                  <a:gd name="T88" fmla="*/ 32 w 538"/>
                  <a:gd name="T89" fmla="*/ 399 h 622"/>
                  <a:gd name="T90" fmla="*/ 30 w 538"/>
                  <a:gd name="T91" fmla="*/ 405 h 622"/>
                  <a:gd name="T92" fmla="*/ 24 w 538"/>
                  <a:gd name="T93" fmla="*/ 413 h 622"/>
                  <a:gd name="T94" fmla="*/ 20 w 538"/>
                  <a:gd name="T95" fmla="*/ 411 h 622"/>
                  <a:gd name="T96" fmla="*/ 6 w 538"/>
                  <a:gd name="T97" fmla="*/ 409 h 622"/>
                  <a:gd name="T98" fmla="*/ 0 w 538"/>
                  <a:gd name="T99" fmla="*/ 433 h 622"/>
                  <a:gd name="T100" fmla="*/ 293 w 538"/>
                  <a:gd name="T101" fmla="*/ 600 h 622"/>
                  <a:gd name="T102" fmla="*/ 462 w 538"/>
                  <a:gd name="T103" fmla="*/ 626 h 622"/>
                  <a:gd name="T104" fmla="*/ 462 w 538"/>
                  <a:gd name="T105" fmla="*/ 626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6" name="Freeform 42">
                <a:extLst>
                  <a:ext uri="{FF2B5EF4-FFF2-40B4-BE49-F238E27FC236}">
                    <a16:creationId xmlns:a16="http://schemas.microsoft.com/office/drawing/2014/main" id="{0B1DA421-FF7B-4EB1-BD84-9B7023B8A47B}"/>
                  </a:ext>
                </a:extLst>
              </p:cNvPr>
              <p:cNvSpPr>
                <a:spLocks/>
              </p:cNvSpPr>
              <p:nvPr/>
            </p:nvSpPr>
            <p:spPr bwMode="gray">
              <a:xfrm>
                <a:off x="2203" y="2112"/>
                <a:ext cx="1106" cy="1078"/>
              </a:xfrm>
              <a:custGeom>
                <a:avLst/>
                <a:gdLst>
                  <a:gd name="T0" fmla="*/ 1004 w 1102"/>
                  <a:gd name="T1" fmla="*/ 295 h 1074"/>
                  <a:gd name="T2" fmla="*/ 933 w 1102"/>
                  <a:gd name="T3" fmla="*/ 277 h 1074"/>
                  <a:gd name="T4" fmla="*/ 887 w 1102"/>
                  <a:gd name="T5" fmla="*/ 285 h 1074"/>
                  <a:gd name="T6" fmla="*/ 849 w 1102"/>
                  <a:gd name="T7" fmla="*/ 285 h 1074"/>
                  <a:gd name="T8" fmla="*/ 839 w 1102"/>
                  <a:gd name="T9" fmla="*/ 285 h 1074"/>
                  <a:gd name="T10" fmla="*/ 821 w 1102"/>
                  <a:gd name="T11" fmla="*/ 277 h 1074"/>
                  <a:gd name="T12" fmla="*/ 803 w 1102"/>
                  <a:gd name="T13" fmla="*/ 299 h 1074"/>
                  <a:gd name="T14" fmla="*/ 793 w 1102"/>
                  <a:gd name="T15" fmla="*/ 281 h 1074"/>
                  <a:gd name="T16" fmla="*/ 755 w 1102"/>
                  <a:gd name="T17" fmla="*/ 273 h 1074"/>
                  <a:gd name="T18" fmla="*/ 733 w 1102"/>
                  <a:gd name="T19" fmla="*/ 269 h 1074"/>
                  <a:gd name="T20" fmla="*/ 699 w 1102"/>
                  <a:gd name="T21" fmla="*/ 261 h 1074"/>
                  <a:gd name="T22" fmla="*/ 676 w 1102"/>
                  <a:gd name="T23" fmla="*/ 253 h 1074"/>
                  <a:gd name="T24" fmla="*/ 640 w 1102"/>
                  <a:gd name="T25" fmla="*/ 243 h 1074"/>
                  <a:gd name="T26" fmla="*/ 624 w 1102"/>
                  <a:gd name="T27" fmla="*/ 221 h 1074"/>
                  <a:gd name="T28" fmla="*/ 584 w 1102"/>
                  <a:gd name="T29" fmla="*/ 211 h 1074"/>
                  <a:gd name="T30" fmla="*/ 341 w 1102"/>
                  <a:gd name="T31" fmla="*/ 0 h 1074"/>
                  <a:gd name="T32" fmla="*/ 0 w 1102"/>
                  <a:gd name="T33" fmla="*/ 422 h 1074"/>
                  <a:gd name="T34" fmla="*/ 4 w 1102"/>
                  <a:gd name="T35" fmla="*/ 440 h 1074"/>
                  <a:gd name="T36" fmla="*/ 30 w 1102"/>
                  <a:gd name="T37" fmla="*/ 476 h 1074"/>
                  <a:gd name="T38" fmla="*/ 134 w 1102"/>
                  <a:gd name="T39" fmla="*/ 578 h 1074"/>
                  <a:gd name="T40" fmla="*/ 149 w 1102"/>
                  <a:gd name="T41" fmla="*/ 612 h 1074"/>
                  <a:gd name="T42" fmla="*/ 221 w 1102"/>
                  <a:gd name="T43" fmla="*/ 721 h 1074"/>
                  <a:gd name="T44" fmla="*/ 289 w 1102"/>
                  <a:gd name="T45" fmla="*/ 731 h 1074"/>
                  <a:gd name="T46" fmla="*/ 327 w 1102"/>
                  <a:gd name="T47" fmla="*/ 670 h 1074"/>
                  <a:gd name="T48" fmla="*/ 351 w 1102"/>
                  <a:gd name="T49" fmla="*/ 664 h 1074"/>
                  <a:gd name="T50" fmla="*/ 393 w 1102"/>
                  <a:gd name="T51" fmla="*/ 677 h 1074"/>
                  <a:gd name="T52" fmla="*/ 438 w 1102"/>
                  <a:gd name="T53" fmla="*/ 699 h 1074"/>
                  <a:gd name="T54" fmla="*/ 454 w 1102"/>
                  <a:gd name="T55" fmla="*/ 711 h 1074"/>
                  <a:gd name="T56" fmla="*/ 490 w 1102"/>
                  <a:gd name="T57" fmla="*/ 757 h 1074"/>
                  <a:gd name="T58" fmla="*/ 550 w 1102"/>
                  <a:gd name="T59" fmla="*/ 871 h 1074"/>
                  <a:gd name="T60" fmla="*/ 584 w 1102"/>
                  <a:gd name="T61" fmla="*/ 911 h 1074"/>
                  <a:gd name="T62" fmla="*/ 598 w 1102"/>
                  <a:gd name="T63" fmla="*/ 972 h 1074"/>
                  <a:gd name="T64" fmla="*/ 650 w 1102"/>
                  <a:gd name="T65" fmla="*/ 1032 h 1074"/>
                  <a:gd name="T66" fmla="*/ 741 w 1102"/>
                  <a:gd name="T67" fmla="*/ 1060 h 1074"/>
                  <a:gd name="T68" fmla="*/ 791 w 1102"/>
                  <a:gd name="T69" fmla="*/ 1068 h 1074"/>
                  <a:gd name="T70" fmla="*/ 785 w 1102"/>
                  <a:gd name="T71" fmla="*/ 1054 h 1074"/>
                  <a:gd name="T72" fmla="*/ 769 w 1102"/>
                  <a:gd name="T73" fmla="*/ 950 h 1074"/>
                  <a:gd name="T74" fmla="*/ 761 w 1102"/>
                  <a:gd name="T75" fmla="*/ 937 h 1074"/>
                  <a:gd name="T76" fmla="*/ 783 w 1102"/>
                  <a:gd name="T77" fmla="*/ 899 h 1074"/>
                  <a:gd name="T78" fmla="*/ 789 w 1102"/>
                  <a:gd name="T79" fmla="*/ 883 h 1074"/>
                  <a:gd name="T80" fmla="*/ 803 w 1102"/>
                  <a:gd name="T81" fmla="*/ 849 h 1074"/>
                  <a:gd name="T82" fmla="*/ 817 w 1102"/>
                  <a:gd name="T83" fmla="*/ 849 h 1074"/>
                  <a:gd name="T84" fmla="*/ 827 w 1102"/>
                  <a:gd name="T85" fmla="*/ 833 h 1074"/>
                  <a:gd name="T86" fmla="*/ 837 w 1102"/>
                  <a:gd name="T87" fmla="*/ 831 h 1074"/>
                  <a:gd name="T88" fmla="*/ 859 w 1102"/>
                  <a:gd name="T89" fmla="*/ 821 h 1074"/>
                  <a:gd name="T90" fmla="*/ 871 w 1102"/>
                  <a:gd name="T91" fmla="*/ 799 h 1074"/>
                  <a:gd name="T92" fmla="*/ 879 w 1102"/>
                  <a:gd name="T93" fmla="*/ 807 h 1074"/>
                  <a:gd name="T94" fmla="*/ 967 w 1102"/>
                  <a:gd name="T95" fmla="*/ 761 h 1074"/>
                  <a:gd name="T96" fmla="*/ 986 w 1102"/>
                  <a:gd name="T97" fmla="*/ 713 h 1074"/>
                  <a:gd name="T98" fmla="*/ 1004 w 1102"/>
                  <a:gd name="T99" fmla="*/ 707 h 1074"/>
                  <a:gd name="T100" fmla="*/ 1062 w 1102"/>
                  <a:gd name="T101" fmla="*/ 697 h 1074"/>
                  <a:gd name="T102" fmla="*/ 1078 w 1102"/>
                  <a:gd name="T103" fmla="*/ 689 h 1074"/>
                  <a:gd name="T104" fmla="*/ 1088 w 1102"/>
                  <a:gd name="T105" fmla="*/ 666 h 1074"/>
                  <a:gd name="T106" fmla="*/ 1092 w 1102"/>
                  <a:gd name="T107" fmla="*/ 624 h 1074"/>
                  <a:gd name="T108" fmla="*/ 1102 w 1102"/>
                  <a:gd name="T109" fmla="*/ 590 h 1074"/>
                  <a:gd name="T110" fmla="*/ 1096 w 1102"/>
                  <a:gd name="T111" fmla="*/ 536 h 1074"/>
                  <a:gd name="T112" fmla="*/ 1088 w 1102"/>
                  <a:gd name="T113" fmla="*/ 514 h 1074"/>
                  <a:gd name="T114" fmla="*/ 1076 w 1102"/>
                  <a:gd name="T115" fmla="*/ 482 h 1074"/>
                  <a:gd name="T116" fmla="*/ 1058 w 1102"/>
                  <a:gd name="T117" fmla="*/ 311 h 1074"/>
                  <a:gd name="T118" fmla="*/ 1020 w 1102"/>
                  <a:gd name="T119" fmla="*/ 303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7" name="Freeform 43">
                <a:extLst>
                  <a:ext uri="{FF2B5EF4-FFF2-40B4-BE49-F238E27FC236}">
                    <a16:creationId xmlns:a16="http://schemas.microsoft.com/office/drawing/2014/main" id="{9D5DF2A4-02AF-4932-823B-A3FC84145CD8}"/>
                  </a:ext>
                </a:extLst>
              </p:cNvPr>
              <p:cNvSpPr>
                <a:spLocks/>
              </p:cNvSpPr>
              <p:nvPr/>
            </p:nvSpPr>
            <p:spPr bwMode="gray">
              <a:xfrm>
                <a:off x="3617" y="1811"/>
                <a:ext cx="583" cy="301"/>
              </a:xfrm>
              <a:custGeom>
                <a:avLst/>
                <a:gdLst>
                  <a:gd name="T0" fmla="*/ 117 w 580"/>
                  <a:gd name="T1" fmla="*/ 291 h 298"/>
                  <a:gd name="T2" fmla="*/ 115 w 580"/>
                  <a:gd name="T3" fmla="*/ 277 h 298"/>
                  <a:gd name="T4" fmla="*/ 133 w 580"/>
                  <a:gd name="T5" fmla="*/ 277 h 298"/>
                  <a:gd name="T6" fmla="*/ 466 w 580"/>
                  <a:gd name="T7" fmla="*/ 242 h 298"/>
                  <a:gd name="T8" fmla="*/ 501 w 580"/>
                  <a:gd name="T9" fmla="*/ 224 h 298"/>
                  <a:gd name="T10" fmla="*/ 521 w 580"/>
                  <a:gd name="T11" fmla="*/ 206 h 298"/>
                  <a:gd name="T12" fmla="*/ 523 w 580"/>
                  <a:gd name="T13" fmla="*/ 194 h 298"/>
                  <a:gd name="T14" fmla="*/ 531 w 580"/>
                  <a:gd name="T15" fmla="*/ 182 h 298"/>
                  <a:gd name="T16" fmla="*/ 579 w 580"/>
                  <a:gd name="T17" fmla="*/ 139 h 298"/>
                  <a:gd name="T18" fmla="*/ 577 w 580"/>
                  <a:gd name="T19" fmla="*/ 131 h 298"/>
                  <a:gd name="T20" fmla="*/ 569 w 580"/>
                  <a:gd name="T21" fmla="*/ 127 h 298"/>
                  <a:gd name="T22" fmla="*/ 559 w 580"/>
                  <a:gd name="T23" fmla="*/ 121 h 298"/>
                  <a:gd name="T24" fmla="*/ 553 w 580"/>
                  <a:gd name="T25" fmla="*/ 119 h 298"/>
                  <a:gd name="T26" fmla="*/ 527 w 580"/>
                  <a:gd name="T27" fmla="*/ 83 h 298"/>
                  <a:gd name="T28" fmla="*/ 525 w 580"/>
                  <a:gd name="T29" fmla="*/ 71 h 298"/>
                  <a:gd name="T30" fmla="*/ 523 w 580"/>
                  <a:gd name="T31" fmla="*/ 48 h 298"/>
                  <a:gd name="T32" fmla="*/ 511 w 580"/>
                  <a:gd name="T33" fmla="*/ 38 h 298"/>
                  <a:gd name="T34" fmla="*/ 495 w 580"/>
                  <a:gd name="T35" fmla="*/ 26 h 298"/>
                  <a:gd name="T36" fmla="*/ 480 w 580"/>
                  <a:gd name="T37" fmla="*/ 26 h 298"/>
                  <a:gd name="T38" fmla="*/ 472 w 580"/>
                  <a:gd name="T39" fmla="*/ 34 h 298"/>
                  <a:gd name="T40" fmla="*/ 460 w 580"/>
                  <a:gd name="T41" fmla="*/ 38 h 298"/>
                  <a:gd name="T42" fmla="*/ 440 w 580"/>
                  <a:gd name="T43" fmla="*/ 34 h 298"/>
                  <a:gd name="T44" fmla="*/ 418 w 580"/>
                  <a:gd name="T45" fmla="*/ 30 h 298"/>
                  <a:gd name="T46" fmla="*/ 390 w 580"/>
                  <a:gd name="T47" fmla="*/ 26 h 298"/>
                  <a:gd name="T48" fmla="*/ 368 w 580"/>
                  <a:gd name="T49" fmla="*/ 0 h 298"/>
                  <a:gd name="T50" fmla="*/ 356 w 580"/>
                  <a:gd name="T51" fmla="*/ 6 h 298"/>
                  <a:gd name="T52" fmla="*/ 340 w 580"/>
                  <a:gd name="T53" fmla="*/ 2 h 298"/>
                  <a:gd name="T54" fmla="*/ 338 w 580"/>
                  <a:gd name="T55" fmla="*/ 14 h 298"/>
                  <a:gd name="T56" fmla="*/ 340 w 580"/>
                  <a:gd name="T57" fmla="*/ 38 h 298"/>
                  <a:gd name="T58" fmla="*/ 320 w 580"/>
                  <a:gd name="T59" fmla="*/ 48 h 298"/>
                  <a:gd name="T60" fmla="*/ 302 w 580"/>
                  <a:gd name="T61" fmla="*/ 51 h 298"/>
                  <a:gd name="T62" fmla="*/ 269 w 580"/>
                  <a:gd name="T63" fmla="*/ 107 h 298"/>
                  <a:gd name="T64" fmla="*/ 245 w 580"/>
                  <a:gd name="T65" fmla="*/ 125 h 298"/>
                  <a:gd name="T66" fmla="*/ 231 w 580"/>
                  <a:gd name="T67" fmla="*/ 113 h 298"/>
                  <a:gd name="T68" fmla="*/ 219 w 580"/>
                  <a:gd name="T69" fmla="*/ 141 h 298"/>
                  <a:gd name="T70" fmla="*/ 205 w 580"/>
                  <a:gd name="T71" fmla="*/ 141 h 298"/>
                  <a:gd name="T72" fmla="*/ 187 w 580"/>
                  <a:gd name="T73" fmla="*/ 139 h 298"/>
                  <a:gd name="T74" fmla="*/ 177 w 580"/>
                  <a:gd name="T75" fmla="*/ 156 h 298"/>
                  <a:gd name="T76" fmla="*/ 151 w 580"/>
                  <a:gd name="T77" fmla="*/ 141 h 298"/>
                  <a:gd name="T78" fmla="*/ 119 w 580"/>
                  <a:gd name="T79" fmla="*/ 147 h 298"/>
                  <a:gd name="T80" fmla="*/ 117 w 580"/>
                  <a:gd name="T81" fmla="*/ 160 h 298"/>
                  <a:gd name="T82" fmla="*/ 105 w 580"/>
                  <a:gd name="T83" fmla="*/ 160 h 298"/>
                  <a:gd name="T84" fmla="*/ 105 w 580"/>
                  <a:gd name="T85" fmla="*/ 162 h 298"/>
                  <a:gd name="T86" fmla="*/ 101 w 580"/>
                  <a:gd name="T87" fmla="*/ 174 h 298"/>
                  <a:gd name="T88" fmla="*/ 99 w 580"/>
                  <a:gd name="T89" fmla="*/ 180 h 298"/>
                  <a:gd name="T90" fmla="*/ 105 w 580"/>
                  <a:gd name="T91" fmla="*/ 192 h 298"/>
                  <a:gd name="T92" fmla="*/ 72 w 580"/>
                  <a:gd name="T93" fmla="*/ 202 h 298"/>
                  <a:gd name="T94" fmla="*/ 78 w 580"/>
                  <a:gd name="T95" fmla="*/ 234 h 298"/>
                  <a:gd name="T96" fmla="*/ 58 w 580"/>
                  <a:gd name="T97" fmla="*/ 232 h 298"/>
                  <a:gd name="T98" fmla="*/ 36 w 580"/>
                  <a:gd name="T99" fmla="*/ 224 h 298"/>
                  <a:gd name="T100" fmla="*/ 22 w 580"/>
                  <a:gd name="T101" fmla="*/ 246 h 298"/>
                  <a:gd name="T102" fmla="*/ 24 w 580"/>
                  <a:gd name="T103" fmla="*/ 250 h 298"/>
                  <a:gd name="T104" fmla="*/ 32 w 580"/>
                  <a:gd name="T105" fmla="*/ 263 h 298"/>
                  <a:gd name="T106" fmla="*/ 20 w 580"/>
                  <a:gd name="T107" fmla="*/ 291 h 298"/>
                  <a:gd name="T108" fmla="*/ 6 w 580"/>
                  <a:gd name="T109" fmla="*/ 293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8" name="Freeform 44">
                <a:extLst>
                  <a:ext uri="{FF2B5EF4-FFF2-40B4-BE49-F238E27FC236}">
                    <a16:creationId xmlns:a16="http://schemas.microsoft.com/office/drawing/2014/main" id="{82BE65FE-8E82-47B5-8B71-FACDABF36CED}"/>
                  </a:ext>
                </a:extLst>
              </p:cNvPr>
              <p:cNvSpPr>
                <a:spLocks/>
              </p:cNvSpPr>
              <p:nvPr/>
            </p:nvSpPr>
            <p:spPr bwMode="gray">
              <a:xfrm>
                <a:off x="3567" y="2037"/>
                <a:ext cx="649" cy="229"/>
              </a:xfrm>
              <a:custGeom>
                <a:avLst/>
                <a:gdLst>
                  <a:gd name="T0" fmla="*/ 649 w 646"/>
                  <a:gd name="T1" fmla="*/ 0 h 228"/>
                  <a:gd name="T2" fmla="*/ 516 w 646"/>
                  <a:gd name="T3" fmla="*/ 16 h 228"/>
                  <a:gd name="T4" fmla="*/ 510 w 646"/>
                  <a:gd name="T5" fmla="*/ 22 h 228"/>
                  <a:gd name="T6" fmla="*/ 183 w 646"/>
                  <a:gd name="T7" fmla="*/ 50 h 228"/>
                  <a:gd name="T8" fmla="*/ 177 w 646"/>
                  <a:gd name="T9" fmla="*/ 48 h 228"/>
                  <a:gd name="T10" fmla="*/ 165 w 646"/>
                  <a:gd name="T11" fmla="*/ 50 h 228"/>
                  <a:gd name="T12" fmla="*/ 167 w 646"/>
                  <a:gd name="T13" fmla="*/ 54 h 228"/>
                  <a:gd name="T14" fmla="*/ 167 w 646"/>
                  <a:gd name="T15" fmla="*/ 64 h 228"/>
                  <a:gd name="T16" fmla="*/ 50 w 646"/>
                  <a:gd name="T17" fmla="*/ 74 h 228"/>
                  <a:gd name="T18" fmla="*/ 44 w 646"/>
                  <a:gd name="T19" fmla="*/ 88 h 228"/>
                  <a:gd name="T20" fmla="*/ 40 w 646"/>
                  <a:gd name="T21" fmla="*/ 104 h 228"/>
                  <a:gd name="T22" fmla="*/ 42 w 646"/>
                  <a:gd name="T23" fmla="*/ 110 h 228"/>
                  <a:gd name="T24" fmla="*/ 38 w 646"/>
                  <a:gd name="T25" fmla="*/ 125 h 228"/>
                  <a:gd name="T26" fmla="*/ 36 w 646"/>
                  <a:gd name="T27" fmla="*/ 131 h 228"/>
                  <a:gd name="T28" fmla="*/ 38 w 646"/>
                  <a:gd name="T29" fmla="*/ 135 h 228"/>
                  <a:gd name="T30" fmla="*/ 34 w 646"/>
                  <a:gd name="T31" fmla="*/ 143 h 228"/>
                  <a:gd name="T32" fmla="*/ 24 w 646"/>
                  <a:gd name="T33" fmla="*/ 153 h 228"/>
                  <a:gd name="T34" fmla="*/ 20 w 646"/>
                  <a:gd name="T35" fmla="*/ 175 h 228"/>
                  <a:gd name="T36" fmla="*/ 10 w 646"/>
                  <a:gd name="T37" fmla="*/ 187 h 228"/>
                  <a:gd name="T38" fmla="*/ 12 w 646"/>
                  <a:gd name="T39" fmla="*/ 201 h 228"/>
                  <a:gd name="T40" fmla="*/ 10 w 646"/>
                  <a:gd name="T41" fmla="*/ 219 h 228"/>
                  <a:gd name="T42" fmla="*/ 8 w 646"/>
                  <a:gd name="T43" fmla="*/ 219 h 228"/>
                  <a:gd name="T44" fmla="*/ 0 w 646"/>
                  <a:gd name="T45" fmla="*/ 229 h 228"/>
                  <a:gd name="T46" fmla="*/ 167 w 646"/>
                  <a:gd name="T47" fmla="*/ 215 h 228"/>
                  <a:gd name="T48" fmla="*/ 376 w 646"/>
                  <a:gd name="T49" fmla="*/ 197 h 228"/>
                  <a:gd name="T50" fmla="*/ 456 w 646"/>
                  <a:gd name="T51" fmla="*/ 189 h 228"/>
                  <a:gd name="T52" fmla="*/ 458 w 646"/>
                  <a:gd name="T53" fmla="*/ 165 h 228"/>
                  <a:gd name="T54" fmla="*/ 466 w 646"/>
                  <a:gd name="T55" fmla="*/ 165 h 228"/>
                  <a:gd name="T56" fmla="*/ 470 w 646"/>
                  <a:gd name="T57" fmla="*/ 165 h 228"/>
                  <a:gd name="T58" fmla="*/ 476 w 646"/>
                  <a:gd name="T59" fmla="*/ 159 h 228"/>
                  <a:gd name="T60" fmla="*/ 476 w 646"/>
                  <a:gd name="T61" fmla="*/ 153 h 228"/>
                  <a:gd name="T62" fmla="*/ 476 w 646"/>
                  <a:gd name="T63" fmla="*/ 147 h 228"/>
                  <a:gd name="T64" fmla="*/ 478 w 646"/>
                  <a:gd name="T65" fmla="*/ 141 h 228"/>
                  <a:gd name="T66" fmla="*/ 484 w 646"/>
                  <a:gd name="T67" fmla="*/ 135 h 228"/>
                  <a:gd name="T68" fmla="*/ 500 w 646"/>
                  <a:gd name="T69" fmla="*/ 127 h 228"/>
                  <a:gd name="T70" fmla="*/ 520 w 646"/>
                  <a:gd name="T71" fmla="*/ 123 h 228"/>
                  <a:gd name="T72" fmla="*/ 538 w 646"/>
                  <a:gd name="T73" fmla="*/ 106 h 228"/>
                  <a:gd name="T74" fmla="*/ 545 w 646"/>
                  <a:gd name="T75" fmla="*/ 102 h 228"/>
                  <a:gd name="T76" fmla="*/ 557 w 646"/>
                  <a:gd name="T77" fmla="*/ 92 h 228"/>
                  <a:gd name="T78" fmla="*/ 559 w 646"/>
                  <a:gd name="T79" fmla="*/ 82 h 228"/>
                  <a:gd name="T80" fmla="*/ 563 w 646"/>
                  <a:gd name="T81" fmla="*/ 82 h 228"/>
                  <a:gd name="T82" fmla="*/ 567 w 646"/>
                  <a:gd name="T83" fmla="*/ 82 h 228"/>
                  <a:gd name="T84" fmla="*/ 571 w 646"/>
                  <a:gd name="T85" fmla="*/ 78 h 228"/>
                  <a:gd name="T86" fmla="*/ 571 w 646"/>
                  <a:gd name="T87" fmla="*/ 76 h 228"/>
                  <a:gd name="T88" fmla="*/ 577 w 646"/>
                  <a:gd name="T89" fmla="*/ 70 h 228"/>
                  <a:gd name="T90" fmla="*/ 581 w 646"/>
                  <a:gd name="T91" fmla="*/ 70 h 228"/>
                  <a:gd name="T92" fmla="*/ 585 w 646"/>
                  <a:gd name="T93" fmla="*/ 74 h 228"/>
                  <a:gd name="T94" fmla="*/ 591 w 646"/>
                  <a:gd name="T95" fmla="*/ 70 h 228"/>
                  <a:gd name="T96" fmla="*/ 593 w 646"/>
                  <a:gd name="T97" fmla="*/ 66 h 228"/>
                  <a:gd name="T98" fmla="*/ 601 w 646"/>
                  <a:gd name="T99" fmla="*/ 58 h 228"/>
                  <a:gd name="T100" fmla="*/ 609 w 646"/>
                  <a:gd name="T101" fmla="*/ 56 h 228"/>
                  <a:gd name="T102" fmla="*/ 621 w 646"/>
                  <a:gd name="T103" fmla="*/ 56 h 228"/>
                  <a:gd name="T104" fmla="*/ 635 w 646"/>
                  <a:gd name="T105" fmla="*/ 34 h 228"/>
                  <a:gd name="T106" fmla="*/ 645 w 646"/>
                  <a:gd name="T107" fmla="*/ 26 h 228"/>
                  <a:gd name="T108" fmla="*/ 647 w 646"/>
                  <a:gd name="T109" fmla="*/ 20 h 228"/>
                  <a:gd name="T110" fmla="*/ 649 w 646"/>
                  <a:gd name="T111" fmla="*/ 14 h 228"/>
                  <a:gd name="T112" fmla="*/ 647 w 646"/>
                  <a:gd name="T113" fmla="*/ 6 h 228"/>
                  <a:gd name="T114" fmla="*/ 649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9" name="Freeform 45">
                <a:extLst>
                  <a:ext uri="{FF2B5EF4-FFF2-40B4-BE49-F238E27FC236}">
                    <a16:creationId xmlns:a16="http://schemas.microsoft.com/office/drawing/2014/main" id="{04C99B6B-4F80-47F2-94E1-1C56CF30F5AA}"/>
                  </a:ext>
                </a:extLst>
              </p:cNvPr>
              <p:cNvSpPr>
                <a:spLocks/>
              </p:cNvSpPr>
              <p:nvPr/>
            </p:nvSpPr>
            <p:spPr bwMode="gray">
              <a:xfrm>
                <a:off x="3930" y="1489"/>
                <a:ext cx="331" cy="371"/>
              </a:xfrm>
              <a:custGeom>
                <a:avLst/>
                <a:gdLst>
                  <a:gd name="T0" fmla="*/ 28 w 330"/>
                  <a:gd name="T1" fmla="*/ 325 h 370"/>
                  <a:gd name="T2" fmla="*/ 44 w 330"/>
                  <a:gd name="T3" fmla="*/ 329 h 370"/>
                  <a:gd name="T4" fmla="*/ 56 w 330"/>
                  <a:gd name="T5" fmla="*/ 323 h 370"/>
                  <a:gd name="T6" fmla="*/ 78 w 330"/>
                  <a:gd name="T7" fmla="*/ 349 h 370"/>
                  <a:gd name="T8" fmla="*/ 106 w 330"/>
                  <a:gd name="T9" fmla="*/ 353 h 370"/>
                  <a:gd name="T10" fmla="*/ 128 w 330"/>
                  <a:gd name="T11" fmla="*/ 357 h 370"/>
                  <a:gd name="T12" fmla="*/ 148 w 330"/>
                  <a:gd name="T13" fmla="*/ 361 h 370"/>
                  <a:gd name="T14" fmla="*/ 160 w 330"/>
                  <a:gd name="T15" fmla="*/ 357 h 370"/>
                  <a:gd name="T16" fmla="*/ 169 w 330"/>
                  <a:gd name="T17" fmla="*/ 349 h 370"/>
                  <a:gd name="T18" fmla="*/ 183 w 330"/>
                  <a:gd name="T19" fmla="*/ 349 h 370"/>
                  <a:gd name="T20" fmla="*/ 199 w 330"/>
                  <a:gd name="T21" fmla="*/ 361 h 370"/>
                  <a:gd name="T22" fmla="*/ 211 w 330"/>
                  <a:gd name="T23" fmla="*/ 371 h 370"/>
                  <a:gd name="T24" fmla="*/ 229 w 330"/>
                  <a:gd name="T25" fmla="*/ 357 h 370"/>
                  <a:gd name="T26" fmla="*/ 235 w 330"/>
                  <a:gd name="T27" fmla="*/ 343 h 370"/>
                  <a:gd name="T28" fmla="*/ 241 w 330"/>
                  <a:gd name="T29" fmla="*/ 307 h 370"/>
                  <a:gd name="T30" fmla="*/ 255 w 330"/>
                  <a:gd name="T31" fmla="*/ 319 h 370"/>
                  <a:gd name="T32" fmla="*/ 261 w 330"/>
                  <a:gd name="T33" fmla="*/ 297 h 370"/>
                  <a:gd name="T34" fmla="*/ 275 w 330"/>
                  <a:gd name="T35" fmla="*/ 273 h 370"/>
                  <a:gd name="T36" fmla="*/ 281 w 330"/>
                  <a:gd name="T37" fmla="*/ 263 h 370"/>
                  <a:gd name="T38" fmla="*/ 297 w 330"/>
                  <a:gd name="T39" fmla="*/ 261 h 370"/>
                  <a:gd name="T40" fmla="*/ 313 w 330"/>
                  <a:gd name="T41" fmla="*/ 241 h 370"/>
                  <a:gd name="T42" fmla="*/ 325 w 330"/>
                  <a:gd name="T43" fmla="*/ 231 h 370"/>
                  <a:gd name="T44" fmla="*/ 321 w 330"/>
                  <a:gd name="T45" fmla="*/ 215 h 370"/>
                  <a:gd name="T46" fmla="*/ 325 w 330"/>
                  <a:gd name="T47" fmla="*/ 199 h 370"/>
                  <a:gd name="T48" fmla="*/ 317 w 330"/>
                  <a:gd name="T49" fmla="*/ 154 h 370"/>
                  <a:gd name="T50" fmla="*/ 323 w 330"/>
                  <a:gd name="T51" fmla="*/ 136 h 370"/>
                  <a:gd name="T52" fmla="*/ 331 w 330"/>
                  <a:gd name="T53" fmla="*/ 132 h 370"/>
                  <a:gd name="T54" fmla="*/ 271 w 330"/>
                  <a:gd name="T55" fmla="*/ 20 h 370"/>
                  <a:gd name="T56" fmla="*/ 247 w 330"/>
                  <a:gd name="T57" fmla="*/ 34 h 370"/>
                  <a:gd name="T58" fmla="*/ 219 w 330"/>
                  <a:gd name="T59" fmla="*/ 62 h 370"/>
                  <a:gd name="T60" fmla="*/ 201 w 330"/>
                  <a:gd name="T61" fmla="*/ 62 h 370"/>
                  <a:gd name="T62" fmla="*/ 177 w 330"/>
                  <a:gd name="T63" fmla="*/ 78 h 370"/>
                  <a:gd name="T64" fmla="*/ 154 w 330"/>
                  <a:gd name="T65" fmla="*/ 72 h 370"/>
                  <a:gd name="T66" fmla="*/ 146 w 330"/>
                  <a:gd name="T67" fmla="*/ 72 h 370"/>
                  <a:gd name="T68" fmla="*/ 146 w 330"/>
                  <a:gd name="T69" fmla="*/ 66 h 370"/>
                  <a:gd name="T70" fmla="*/ 112 w 330"/>
                  <a:gd name="T71" fmla="*/ 56 h 370"/>
                  <a:gd name="T72" fmla="*/ 96 w 330"/>
                  <a:gd name="T73" fmla="*/ 58 h 370"/>
                  <a:gd name="T74" fmla="*/ 0 w 330"/>
                  <a:gd name="T75" fmla="*/ 6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0" name="Freeform 46">
                <a:extLst>
                  <a:ext uri="{FF2B5EF4-FFF2-40B4-BE49-F238E27FC236}">
                    <a16:creationId xmlns:a16="http://schemas.microsoft.com/office/drawing/2014/main" id="{7190C8CC-CC40-4FF4-896D-941D2D4F4A20}"/>
                  </a:ext>
                </a:extLst>
              </p:cNvPr>
              <p:cNvSpPr>
                <a:spLocks/>
              </p:cNvSpPr>
              <p:nvPr/>
            </p:nvSpPr>
            <p:spPr bwMode="gray">
              <a:xfrm>
                <a:off x="4023" y="1958"/>
                <a:ext cx="699" cy="301"/>
              </a:xfrm>
              <a:custGeom>
                <a:avLst/>
                <a:gdLst>
                  <a:gd name="T0" fmla="*/ 10 w 694"/>
                  <a:gd name="T1" fmla="*/ 243 h 300"/>
                  <a:gd name="T2" fmla="*/ 20 w 694"/>
                  <a:gd name="T3" fmla="*/ 231 h 300"/>
                  <a:gd name="T4" fmla="*/ 28 w 694"/>
                  <a:gd name="T5" fmla="*/ 213 h 300"/>
                  <a:gd name="T6" fmla="*/ 83 w 694"/>
                  <a:gd name="T7" fmla="*/ 185 h 300"/>
                  <a:gd name="T8" fmla="*/ 103 w 694"/>
                  <a:gd name="T9" fmla="*/ 161 h 300"/>
                  <a:gd name="T10" fmla="*/ 115 w 694"/>
                  <a:gd name="T11" fmla="*/ 157 h 300"/>
                  <a:gd name="T12" fmla="*/ 125 w 694"/>
                  <a:gd name="T13" fmla="*/ 148 h 300"/>
                  <a:gd name="T14" fmla="*/ 137 w 694"/>
                  <a:gd name="T15" fmla="*/ 144 h 300"/>
                  <a:gd name="T16" fmla="*/ 165 w 694"/>
                  <a:gd name="T17" fmla="*/ 134 h 300"/>
                  <a:gd name="T18" fmla="*/ 191 w 694"/>
                  <a:gd name="T19" fmla="*/ 98 h 300"/>
                  <a:gd name="T20" fmla="*/ 193 w 694"/>
                  <a:gd name="T21" fmla="*/ 78 h 300"/>
                  <a:gd name="T22" fmla="*/ 214 w 694"/>
                  <a:gd name="T23" fmla="*/ 76 h 300"/>
                  <a:gd name="T24" fmla="*/ 248 w 694"/>
                  <a:gd name="T25" fmla="*/ 72 h 300"/>
                  <a:gd name="T26" fmla="*/ 661 w 694"/>
                  <a:gd name="T27" fmla="*/ 4 h 300"/>
                  <a:gd name="T28" fmla="*/ 671 w 694"/>
                  <a:gd name="T29" fmla="*/ 12 h 300"/>
                  <a:gd name="T30" fmla="*/ 683 w 694"/>
                  <a:gd name="T31" fmla="*/ 30 h 300"/>
                  <a:gd name="T32" fmla="*/ 679 w 694"/>
                  <a:gd name="T33" fmla="*/ 32 h 300"/>
                  <a:gd name="T34" fmla="*/ 667 w 694"/>
                  <a:gd name="T35" fmla="*/ 32 h 300"/>
                  <a:gd name="T36" fmla="*/ 663 w 694"/>
                  <a:gd name="T37" fmla="*/ 34 h 300"/>
                  <a:gd name="T38" fmla="*/ 639 w 694"/>
                  <a:gd name="T39" fmla="*/ 50 h 300"/>
                  <a:gd name="T40" fmla="*/ 616 w 694"/>
                  <a:gd name="T41" fmla="*/ 66 h 300"/>
                  <a:gd name="T42" fmla="*/ 624 w 694"/>
                  <a:gd name="T43" fmla="*/ 68 h 300"/>
                  <a:gd name="T44" fmla="*/ 657 w 694"/>
                  <a:gd name="T45" fmla="*/ 54 h 300"/>
                  <a:gd name="T46" fmla="*/ 669 w 694"/>
                  <a:gd name="T47" fmla="*/ 64 h 300"/>
                  <a:gd name="T48" fmla="*/ 677 w 694"/>
                  <a:gd name="T49" fmla="*/ 68 h 300"/>
                  <a:gd name="T50" fmla="*/ 691 w 694"/>
                  <a:gd name="T51" fmla="*/ 54 h 300"/>
                  <a:gd name="T52" fmla="*/ 699 w 694"/>
                  <a:gd name="T53" fmla="*/ 84 h 300"/>
                  <a:gd name="T54" fmla="*/ 687 w 694"/>
                  <a:gd name="T55" fmla="*/ 102 h 300"/>
                  <a:gd name="T56" fmla="*/ 671 w 694"/>
                  <a:gd name="T57" fmla="*/ 114 h 300"/>
                  <a:gd name="T58" fmla="*/ 647 w 694"/>
                  <a:gd name="T59" fmla="*/ 116 h 300"/>
                  <a:gd name="T60" fmla="*/ 643 w 694"/>
                  <a:gd name="T61" fmla="*/ 110 h 300"/>
                  <a:gd name="T62" fmla="*/ 637 w 694"/>
                  <a:gd name="T63" fmla="*/ 104 h 300"/>
                  <a:gd name="T64" fmla="*/ 635 w 694"/>
                  <a:gd name="T65" fmla="*/ 122 h 300"/>
                  <a:gd name="T66" fmla="*/ 643 w 694"/>
                  <a:gd name="T67" fmla="*/ 128 h 300"/>
                  <a:gd name="T68" fmla="*/ 647 w 694"/>
                  <a:gd name="T69" fmla="*/ 144 h 300"/>
                  <a:gd name="T70" fmla="*/ 618 w 694"/>
                  <a:gd name="T71" fmla="*/ 163 h 300"/>
                  <a:gd name="T72" fmla="*/ 616 w 694"/>
                  <a:gd name="T73" fmla="*/ 169 h 300"/>
                  <a:gd name="T74" fmla="*/ 657 w 694"/>
                  <a:gd name="T75" fmla="*/ 157 h 300"/>
                  <a:gd name="T76" fmla="*/ 669 w 694"/>
                  <a:gd name="T77" fmla="*/ 159 h 300"/>
                  <a:gd name="T78" fmla="*/ 637 w 694"/>
                  <a:gd name="T79" fmla="*/ 187 h 300"/>
                  <a:gd name="T80" fmla="*/ 602 w 694"/>
                  <a:gd name="T81" fmla="*/ 213 h 300"/>
                  <a:gd name="T82" fmla="*/ 596 w 694"/>
                  <a:gd name="T83" fmla="*/ 219 h 300"/>
                  <a:gd name="T84" fmla="*/ 564 w 694"/>
                  <a:gd name="T85" fmla="*/ 259 h 300"/>
                  <a:gd name="T86" fmla="*/ 546 w 694"/>
                  <a:gd name="T87" fmla="*/ 293 h 300"/>
                  <a:gd name="T88" fmla="*/ 403 w 694"/>
                  <a:gd name="T89" fmla="*/ 227 h 300"/>
                  <a:gd name="T90" fmla="*/ 294 w 694"/>
                  <a:gd name="T91" fmla="*/ 213 h 300"/>
                  <a:gd name="T92" fmla="*/ 286 w 694"/>
                  <a:gd name="T93" fmla="*/ 211 h 300"/>
                  <a:gd name="T94" fmla="*/ 175 w 694"/>
                  <a:gd name="T95" fmla="*/ 219 h 300"/>
                  <a:gd name="T96" fmla="*/ 153 w 694"/>
                  <a:gd name="T97" fmla="*/ 237 h 300"/>
                  <a:gd name="T98" fmla="*/ 0 w 694"/>
                  <a:gd name="T99" fmla="*/ 267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1" name="Freeform 47">
                <a:extLst>
                  <a:ext uri="{FF2B5EF4-FFF2-40B4-BE49-F238E27FC236}">
                    <a16:creationId xmlns:a16="http://schemas.microsoft.com/office/drawing/2014/main" id="{D9FABBA0-1193-49DA-BC19-061AC8B2067F}"/>
                  </a:ext>
                </a:extLst>
              </p:cNvPr>
              <p:cNvSpPr>
                <a:spLocks/>
              </p:cNvSpPr>
              <p:nvPr/>
            </p:nvSpPr>
            <p:spPr bwMode="gray">
              <a:xfrm>
                <a:off x="4139" y="1619"/>
                <a:ext cx="356" cy="351"/>
              </a:xfrm>
              <a:custGeom>
                <a:avLst/>
                <a:gdLst>
                  <a:gd name="T0" fmla="*/ 119 w 354"/>
                  <a:gd name="T1" fmla="*/ 0 h 350"/>
                  <a:gd name="T2" fmla="*/ 117 w 354"/>
                  <a:gd name="T3" fmla="*/ 16 h 350"/>
                  <a:gd name="T4" fmla="*/ 121 w 354"/>
                  <a:gd name="T5" fmla="*/ 32 h 350"/>
                  <a:gd name="T6" fmla="*/ 111 w 354"/>
                  <a:gd name="T7" fmla="*/ 76 h 350"/>
                  <a:gd name="T8" fmla="*/ 113 w 354"/>
                  <a:gd name="T9" fmla="*/ 90 h 350"/>
                  <a:gd name="T10" fmla="*/ 107 w 354"/>
                  <a:gd name="T11" fmla="*/ 108 h 350"/>
                  <a:gd name="T12" fmla="*/ 88 w 354"/>
                  <a:gd name="T13" fmla="*/ 128 h 350"/>
                  <a:gd name="T14" fmla="*/ 78 w 354"/>
                  <a:gd name="T15" fmla="*/ 134 h 350"/>
                  <a:gd name="T16" fmla="*/ 64 w 354"/>
                  <a:gd name="T17" fmla="*/ 138 h 350"/>
                  <a:gd name="T18" fmla="*/ 58 w 354"/>
                  <a:gd name="T19" fmla="*/ 150 h 350"/>
                  <a:gd name="T20" fmla="*/ 52 w 354"/>
                  <a:gd name="T21" fmla="*/ 179 h 350"/>
                  <a:gd name="T22" fmla="*/ 36 w 354"/>
                  <a:gd name="T23" fmla="*/ 177 h 350"/>
                  <a:gd name="T24" fmla="*/ 24 w 354"/>
                  <a:gd name="T25" fmla="*/ 201 h 350"/>
                  <a:gd name="T26" fmla="*/ 24 w 354"/>
                  <a:gd name="T27" fmla="*/ 223 h 350"/>
                  <a:gd name="T28" fmla="*/ 10 w 354"/>
                  <a:gd name="T29" fmla="*/ 241 h 350"/>
                  <a:gd name="T30" fmla="*/ 2 w 354"/>
                  <a:gd name="T31" fmla="*/ 255 h 350"/>
                  <a:gd name="T32" fmla="*/ 2 w 354"/>
                  <a:gd name="T33" fmla="*/ 269 h 350"/>
                  <a:gd name="T34" fmla="*/ 20 w 354"/>
                  <a:gd name="T35" fmla="*/ 295 h 350"/>
                  <a:gd name="T36" fmla="*/ 32 w 354"/>
                  <a:gd name="T37" fmla="*/ 313 h 350"/>
                  <a:gd name="T38" fmla="*/ 44 w 354"/>
                  <a:gd name="T39" fmla="*/ 315 h 350"/>
                  <a:gd name="T40" fmla="*/ 48 w 354"/>
                  <a:gd name="T41" fmla="*/ 319 h 350"/>
                  <a:gd name="T42" fmla="*/ 60 w 354"/>
                  <a:gd name="T43" fmla="*/ 323 h 350"/>
                  <a:gd name="T44" fmla="*/ 60 w 354"/>
                  <a:gd name="T45" fmla="*/ 333 h 350"/>
                  <a:gd name="T46" fmla="*/ 88 w 354"/>
                  <a:gd name="T47" fmla="*/ 351 h 350"/>
                  <a:gd name="T48" fmla="*/ 107 w 354"/>
                  <a:gd name="T49" fmla="*/ 345 h 350"/>
                  <a:gd name="T50" fmla="*/ 113 w 354"/>
                  <a:gd name="T51" fmla="*/ 335 h 350"/>
                  <a:gd name="T52" fmla="*/ 123 w 354"/>
                  <a:gd name="T53" fmla="*/ 343 h 350"/>
                  <a:gd name="T54" fmla="*/ 149 w 354"/>
                  <a:gd name="T55" fmla="*/ 333 h 350"/>
                  <a:gd name="T56" fmla="*/ 155 w 354"/>
                  <a:gd name="T57" fmla="*/ 321 h 350"/>
                  <a:gd name="T58" fmla="*/ 175 w 354"/>
                  <a:gd name="T59" fmla="*/ 311 h 350"/>
                  <a:gd name="T60" fmla="*/ 193 w 354"/>
                  <a:gd name="T61" fmla="*/ 297 h 350"/>
                  <a:gd name="T62" fmla="*/ 191 w 354"/>
                  <a:gd name="T63" fmla="*/ 279 h 350"/>
                  <a:gd name="T64" fmla="*/ 221 w 354"/>
                  <a:gd name="T65" fmla="*/ 189 h 350"/>
                  <a:gd name="T66" fmla="*/ 235 w 354"/>
                  <a:gd name="T67" fmla="*/ 195 h 350"/>
                  <a:gd name="T68" fmla="*/ 241 w 354"/>
                  <a:gd name="T69" fmla="*/ 203 h 350"/>
                  <a:gd name="T70" fmla="*/ 257 w 354"/>
                  <a:gd name="T71" fmla="*/ 191 h 350"/>
                  <a:gd name="T72" fmla="*/ 270 w 354"/>
                  <a:gd name="T73" fmla="*/ 156 h 350"/>
                  <a:gd name="T74" fmla="*/ 286 w 354"/>
                  <a:gd name="T75" fmla="*/ 146 h 350"/>
                  <a:gd name="T76" fmla="*/ 296 w 354"/>
                  <a:gd name="T77" fmla="*/ 136 h 350"/>
                  <a:gd name="T78" fmla="*/ 306 w 354"/>
                  <a:gd name="T79" fmla="*/ 120 h 350"/>
                  <a:gd name="T80" fmla="*/ 304 w 354"/>
                  <a:gd name="T81" fmla="*/ 114 h 350"/>
                  <a:gd name="T82" fmla="*/ 306 w 354"/>
                  <a:gd name="T83" fmla="*/ 90 h 350"/>
                  <a:gd name="T84" fmla="*/ 346 w 354"/>
                  <a:gd name="T85" fmla="*/ 110 h 350"/>
                  <a:gd name="T86" fmla="*/ 352 w 354"/>
                  <a:gd name="T87" fmla="*/ 110 h 350"/>
                  <a:gd name="T88" fmla="*/ 356 w 354"/>
                  <a:gd name="T89" fmla="*/ 92 h 350"/>
                  <a:gd name="T90" fmla="*/ 344 w 354"/>
                  <a:gd name="T91" fmla="*/ 72 h 350"/>
                  <a:gd name="T92" fmla="*/ 334 w 354"/>
                  <a:gd name="T93" fmla="*/ 68 h 350"/>
                  <a:gd name="T94" fmla="*/ 322 w 354"/>
                  <a:gd name="T95" fmla="*/ 64 h 350"/>
                  <a:gd name="T96" fmla="*/ 296 w 354"/>
                  <a:gd name="T97" fmla="*/ 78 h 350"/>
                  <a:gd name="T98" fmla="*/ 276 w 354"/>
                  <a:gd name="T99" fmla="*/ 80 h 350"/>
                  <a:gd name="T100" fmla="*/ 268 w 354"/>
                  <a:gd name="T101" fmla="*/ 84 h 350"/>
                  <a:gd name="T102" fmla="*/ 255 w 354"/>
                  <a:gd name="T103" fmla="*/ 96 h 350"/>
                  <a:gd name="T104" fmla="*/ 233 w 354"/>
                  <a:gd name="T105" fmla="*/ 116 h 350"/>
                  <a:gd name="T106" fmla="*/ 225 w 354"/>
                  <a:gd name="T107" fmla="*/ 126 h 350"/>
                  <a:gd name="T108" fmla="*/ 137 w 354"/>
                  <a:gd name="T109" fmla="*/ 90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2" name="Freeform 48">
                <a:extLst>
                  <a:ext uri="{FF2B5EF4-FFF2-40B4-BE49-F238E27FC236}">
                    <a16:creationId xmlns:a16="http://schemas.microsoft.com/office/drawing/2014/main" id="{47929C20-2EF9-4588-BB24-2E9889BA4CAE}"/>
                  </a:ext>
                </a:extLst>
              </p:cNvPr>
              <p:cNvSpPr>
                <a:spLocks/>
              </p:cNvSpPr>
              <p:nvPr/>
            </p:nvSpPr>
            <p:spPr bwMode="gray">
              <a:xfrm>
                <a:off x="987" y="1278"/>
                <a:ext cx="633" cy="1080"/>
              </a:xfrm>
              <a:custGeom>
                <a:avLst/>
                <a:gdLst>
                  <a:gd name="T0" fmla="*/ 358 w 630"/>
                  <a:gd name="T1" fmla="*/ 1054 h 1076"/>
                  <a:gd name="T2" fmla="*/ 360 w 630"/>
                  <a:gd name="T3" fmla="*/ 1038 h 1076"/>
                  <a:gd name="T4" fmla="*/ 352 w 630"/>
                  <a:gd name="T5" fmla="*/ 1026 h 1076"/>
                  <a:gd name="T6" fmla="*/ 336 w 630"/>
                  <a:gd name="T7" fmla="*/ 956 h 1076"/>
                  <a:gd name="T8" fmla="*/ 297 w 630"/>
                  <a:gd name="T9" fmla="*/ 915 h 1076"/>
                  <a:gd name="T10" fmla="*/ 283 w 630"/>
                  <a:gd name="T11" fmla="*/ 899 h 1076"/>
                  <a:gd name="T12" fmla="*/ 275 w 630"/>
                  <a:gd name="T13" fmla="*/ 879 h 1076"/>
                  <a:gd name="T14" fmla="*/ 229 w 630"/>
                  <a:gd name="T15" fmla="*/ 861 h 1076"/>
                  <a:gd name="T16" fmla="*/ 195 w 630"/>
                  <a:gd name="T17" fmla="*/ 825 h 1076"/>
                  <a:gd name="T18" fmla="*/ 133 w 630"/>
                  <a:gd name="T19" fmla="*/ 801 h 1076"/>
                  <a:gd name="T20" fmla="*/ 129 w 630"/>
                  <a:gd name="T21" fmla="*/ 777 h 1076"/>
                  <a:gd name="T22" fmla="*/ 137 w 630"/>
                  <a:gd name="T23" fmla="*/ 743 h 1076"/>
                  <a:gd name="T24" fmla="*/ 125 w 630"/>
                  <a:gd name="T25" fmla="*/ 715 h 1076"/>
                  <a:gd name="T26" fmla="*/ 129 w 630"/>
                  <a:gd name="T27" fmla="*/ 703 h 1076"/>
                  <a:gd name="T28" fmla="*/ 94 w 630"/>
                  <a:gd name="T29" fmla="*/ 640 h 1076"/>
                  <a:gd name="T30" fmla="*/ 70 w 630"/>
                  <a:gd name="T31" fmla="*/ 596 h 1076"/>
                  <a:gd name="T32" fmla="*/ 82 w 630"/>
                  <a:gd name="T33" fmla="*/ 566 h 1076"/>
                  <a:gd name="T34" fmla="*/ 86 w 630"/>
                  <a:gd name="T35" fmla="*/ 534 h 1076"/>
                  <a:gd name="T36" fmla="*/ 56 w 630"/>
                  <a:gd name="T37" fmla="*/ 504 h 1076"/>
                  <a:gd name="T38" fmla="*/ 58 w 630"/>
                  <a:gd name="T39" fmla="*/ 458 h 1076"/>
                  <a:gd name="T40" fmla="*/ 68 w 630"/>
                  <a:gd name="T41" fmla="*/ 440 h 1076"/>
                  <a:gd name="T42" fmla="*/ 72 w 630"/>
                  <a:gd name="T43" fmla="*/ 462 h 1076"/>
                  <a:gd name="T44" fmla="*/ 88 w 630"/>
                  <a:gd name="T45" fmla="*/ 458 h 1076"/>
                  <a:gd name="T46" fmla="*/ 82 w 630"/>
                  <a:gd name="T47" fmla="*/ 416 h 1076"/>
                  <a:gd name="T48" fmla="*/ 70 w 630"/>
                  <a:gd name="T49" fmla="*/ 428 h 1076"/>
                  <a:gd name="T50" fmla="*/ 46 w 630"/>
                  <a:gd name="T51" fmla="*/ 414 h 1076"/>
                  <a:gd name="T52" fmla="*/ 38 w 630"/>
                  <a:gd name="T53" fmla="*/ 397 h 1076"/>
                  <a:gd name="T54" fmla="*/ 18 w 630"/>
                  <a:gd name="T55" fmla="*/ 331 h 1076"/>
                  <a:gd name="T56" fmla="*/ 10 w 630"/>
                  <a:gd name="T57" fmla="*/ 281 h 1076"/>
                  <a:gd name="T58" fmla="*/ 22 w 630"/>
                  <a:gd name="T59" fmla="*/ 241 h 1076"/>
                  <a:gd name="T60" fmla="*/ 12 w 630"/>
                  <a:gd name="T61" fmla="*/ 193 h 1076"/>
                  <a:gd name="T62" fmla="*/ 4 w 630"/>
                  <a:gd name="T63" fmla="*/ 177 h 1076"/>
                  <a:gd name="T64" fmla="*/ 2 w 630"/>
                  <a:gd name="T65" fmla="*/ 151 h 1076"/>
                  <a:gd name="T66" fmla="*/ 40 w 630"/>
                  <a:gd name="T67" fmla="*/ 94 h 1076"/>
                  <a:gd name="T68" fmla="*/ 48 w 630"/>
                  <a:gd name="T69" fmla="*/ 70 h 1076"/>
                  <a:gd name="T70" fmla="*/ 50 w 630"/>
                  <a:gd name="T71" fmla="*/ 18 h 1076"/>
                  <a:gd name="T72" fmla="*/ 358 w 630"/>
                  <a:gd name="T73" fmla="*/ 80 h 1076"/>
                  <a:gd name="T74" fmla="*/ 609 w 630"/>
                  <a:gd name="T75" fmla="*/ 869 h 1076"/>
                  <a:gd name="T76" fmla="*/ 615 w 630"/>
                  <a:gd name="T77" fmla="*/ 891 h 1076"/>
                  <a:gd name="T78" fmla="*/ 621 w 630"/>
                  <a:gd name="T79" fmla="*/ 919 h 1076"/>
                  <a:gd name="T80" fmla="*/ 633 w 630"/>
                  <a:gd name="T81" fmla="*/ 937 h 1076"/>
                  <a:gd name="T82" fmla="*/ 619 w 630"/>
                  <a:gd name="T83" fmla="*/ 948 h 1076"/>
                  <a:gd name="T84" fmla="*/ 591 w 630"/>
                  <a:gd name="T85" fmla="*/ 990 h 1076"/>
                  <a:gd name="T86" fmla="*/ 567 w 630"/>
                  <a:gd name="T87" fmla="*/ 1016 h 1076"/>
                  <a:gd name="T88" fmla="*/ 565 w 630"/>
                  <a:gd name="T89" fmla="*/ 1042 h 1076"/>
                  <a:gd name="T90" fmla="*/ 581 w 630"/>
                  <a:gd name="T91" fmla="*/ 1062 h 1076"/>
                  <a:gd name="T92" fmla="*/ 569 w 630"/>
                  <a:gd name="T93" fmla="*/ 1080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3" name="Freeform 58">
                <a:extLst>
                  <a:ext uri="{FF2B5EF4-FFF2-40B4-BE49-F238E27FC236}">
                    <a16:creationId xmlns:a16="http://schemas.microsoft.com/office/drawing/2014/main" id="{BDED96F9-A7E7-4D1A-B444-2A4E33074E41}"/>
                  </a:ext>
                </a:extLst>
              </p:cNvPr>
              <p:cNvSpPr>
                <a:spLocks/>
              </p:cNvSpPr>
              <p:nvPr/>
            </p:nvSpPr>
            <p:spPr bwMode="gray">
              <a:xfrm>
                <a:off x="4353" y="1640"/>
                <a:ext cx="364" cy="177"/>
              </a:xfrm>
              <a:custGeom>
                <a:avLst/>
                <a:gdLst>
                  <a:gd name="T0" fmla="*/ 209 w 362"/>
                  <a:gd name="T1" fmla="*/ 12 h 174"/>
                  <a:gd name="T2" fmla="*/ 12 w 362"/>
                  <a:gd name="T3" fmla="*/ 106 h 174"/>
                  <a:gd name="T4" fmla="*/ 20 w 362"/>
                  <a:gd name="T5" fmla="*/ 96 h 174"/>
                  <a:gd name="T6" fmla="*/ 42 w 362"/>
                  <a:gd name="T7" fmla="*/ 75 h 174"/>
                  <a:gd name="T8" fmla="*/ 54 w 362"/>
                  <a:gd name="T9" fmla="*/ 63 h 174"/>
                  <a:gd name="T10" fmla="*/ 62 w 362"/>
                  <a:gd name="T11" fmla="*/ 59 h 174"/>
                  <a:gd name="T12" fmla="*/ 82 w 362"/>
                  <a:gd name="T13" fmla="*/ 57 h 174"/>
                  <a:gd name="T14" fmla="*/ 109 w 362"/>
                  <a:gd name="T15" fmla="*/ 43 h 174"/>
                  <a:gd name="T16" fmla="*/ 121 w 362"/>
                  <a:gd name="T17" fmla="*/ 47 h 174"/>
                  <a:gd name="T18" fmla="*/ 131 w 362"/>
                  <a:gd name="T19" fmla="*/ 51 h 174"/>
                  <a:gd name="T20" fmla="*/ 143 w 362"/>
                  <a:gd name="T21" fmla="*/ 71 h 174"/>
                  <a:gd name="T22" fmla="*/ 149 w 362"/>
                  <a:gd name="T23" fmla="*/ 69 h 174"/>
                  <a:gd name="T24" fmla="*/ 163 w 362"/>
                  <a:gd name="T25" fmla="*/ 75 h 174"/>
                  <a:gd name="T26" fmla="*/ 167 w 362"/>
                  <a:gd name="T27" fmla="*/ 94 h 174"/>
                  <a:gd name="T28" fmla="*/ 189 w 362"/>
                  <a:gd name="T29" fmla="*/ 100 h 174"/>
                  <a:gd name="T30" fmla="*/ 205 w 362"/>
                  <a:gd name="T31" fmla="*/ 112 h 174"/>
                  <a:gd name="T32" fmla="*/ 193 w 362"/>
                  <a:gd name="T33" fmla="*/ 134 h 174"/>
                  <a:gd name="T34" fmla="*/ 189 w 362"/>
                  <a:gd name="T35" fmla="*/ 161 h 174"/>
                  <a:gd name="T36" fmla="*/ 211 w 362"/>
                  <a:gd name="T37" fmla="*/ 155 h 174"/>
                  <a:gd name="T38" fmla="*/ 225 w 362"/>
                  <a:gd name="T39" fmla="*/ 167 h 174"/>
                  <a:gd name="T40" fmla="*/ 233 w 362"/>
                  <a:gd name="T41" fmla="*/ 163 h 174"/>
                  <a:gd name="T42" fmla="*/ 263 w 362"/>
                  <a:gd name="T43" fmla="*/ 169 h 174"/>
                  <a:gd name="T44" fmla="*/ 274 w 362"/>
                  <a:gd name="T45" fmla="*/ 173 h 174"/>
                  <a:gd name="T46" fmla="*/ 269 w 362"/>
                  <a:gd name="T47" fmla="*/ 165 h 174"/>
                  <a:gd name="T48" fmla="*/ 257 w 362"/>
                  <a:gd name="T49" fmla="*/ 151 h 174"/>
                  <a:gd name="T50" fmla="*/ 257 w 362"/>
                  <a:gd name="T51" fmla="*/ 146 h 174"/>
                  <a:gd name="T52" fmla="*/ 261 w 362"/>
                  <a:gd name="T53" fmla="*/ 142 h 174"/>
                  <a:gd name="T54" fmla="*/ 247 w 362"/>
                  <a:gd name="T55" fmla="*/ 128 h 174"/>
                  <a:gd name="T56" fmla="*/ 239 w 362"/>
                  <a:gd name="T57" fmla="*/ 106 h 174"/>
                  <a:gd name="T58" fmla="*/ 241 w 362"/>
                  <a:gd name="T59" fmla="*/ 75 h 174"/>
                  <a:gd name="T60" fmla="*/ 237 w 362"/>
                  <a:gd name="T61" fmla="*/ 69 h 174"/>
                  <a:gd name="T62" fmla="*/ 239 w 362"/>
                  <a:gd name="T63" fmla="*/ 59 h 174"/>
                  <a:gd name="T64" fmla="*/ 243 w 362"/>
                  <a:gd name="T65" fmla="*/ 49 h 174"/>
                  <a:gd name="T66" fmla="*/ 259 w 362"/>
                  <a:gd name="T67" fmla="*/ 37 h 174"/>
                  <a:gd name="T68" fmla="*/ 271 w 362"/>
                  <a:gd name="T69" fmla="*/ 22 h 174"/>
                  <a:gd name="T70" fmla="*/ 267 w 362"/>
                  <a:gd name="T71" fmla="*/ 39 h 174"/>
                  <a:gd name="T72" fmla="*/ 257 w 362"/>
                  <a:gd name="T73" fmla="*/ 53 h 174"/>
                  <a:gd name="T74" fmla="*/ 259 w 362"/>
                  <a:gd name="T75" fmla="*/ 71 h 174"/>
                  <a:gd name="T76" fmla="*/ 269 w 362"/>
                  <a:gd name="T77" fmla="*/ 92 h 174"/>
                  <a:gd name="T78" fmla="*/ 257 w 362"/>
                  <a:gd name="T79" fmla="*/ 102 h 174"/>
                  <a:gd name="T80" fmla="*/ 267 w 362"/>
                  <a:gd name="T81" fmla="*/ 108 h 174"/>
                  <a:gd name="T82" fmla="*/ 267 w 362"/>
                  <a:gd name="T83" fmla="*/ 120 h 174"/>
                  <a:gd name="T84" fmla="*/ 269 w 362"/>
                  <a:gd name="T85" fmla="*/ 130 h 174"/>
                  <a:gd name="T86" fmla="*/ 286 w 362"/>
                  <a:gd name="T87" fmla="*/ 151 h 174"/>
                  <a:gd name="T88" fmla="*/ 294 w 362"/>
                  <a:gd name="T89" fmla="*/ 146 h 174"/>
                  <a:gd name="T90" fmla="*/ 304 w 362"/>
                  <a:gd name="T91" fmla="*/ 149 h 174"/>
                  <a:gd name="T92" fmla="*/ 308 w 362"/>
                  <a:gd name="T93" fmla="*/ 165 h 174"/>
                  <a:gd name="T94" fmla="*/ 312 w 362"/>
                  <a:gd name="T95" fmla="*/ 175 h 174"/>
                  <a:gd name="T96" fmla="*/ 324 w 362"/>
                  <a:gd name="T97" fmla="*/ 177 h 174"/>
                  <a:gd name="T98" fmla="*/ 354 w 362"/>
                  <a:gd name="T99" fmla="*/ 161 h 174"/>
                  <a:gd name="T100" fmla="*/ 358 w 362"/>
                  <a:gd name="T101" fmla="*/ 151 h 174"/>
                  <a:gd name="T102" fmla="*/ 362 w 362"/>
                  <a:gd name="T103" fmla="*/ 114 h 174"/>
                  <a:gd name="T104" fmla="*/ 27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4" name="Freeform 59">
                <a:extLst>
                  <a:ext uri="{FF2B5EF4-FFF2-40B4-BE49-F238E27FC236}">
                    <a16:creationId xmlns:a16="http://schemas.microsoft.com/office/drawing/2014/main" id="{FB1300FF-75D3-4A62-9D5B-9FDE1194397B}"/>
                  </a:ext>
                </a:extLst>
              </p:cNvPr>
              <p:cNvSpPr>
                <a:spLocks/>
              </p:cNvSpPr>
              <p:nvPr/>
            </p:nvSpPr>
            <p:spPr bwMode="gray">
              <a:xfrm>
                <a:off x="4649" y="1463"/>
                <a:ext cx="112" cy="242"/>
              </a:xfrm>
              <a:custGeom>
                <a:avLst/>
                <a:gdLst>
                  <a:gd name="T0" fmla="*/ 0 w 110"/>
                  <a:gd name="T1" fmla="*/ 182 h 242"/>
                  <a:gd name="T2" fmla="*/ 4 w 110"/>
                  <a:gd name="T3" fmla="*/ 182 h 242"/>
                  <a:gd name="T4" fmla="*/ 14 w 110"/>
                  <a:gd name="T5" fmla="*/ 198 h 242"/>
                  <a:gd name="T6" fmla="*/ 39 w 110"/>
                  <a:gd name="T7" fmla="*/ 214 h 242"/>
                  <a:gd name="T8" fmla="*/ 57 w 110"/>
                  <a:gd name="T9" fmla="*/ 218 h 242"/>
                  <a:gd name="T10" fmla="*/ 63 w 110"/>
                  <a:gd name="T11" fmla="*/ 232 h 242"/>
                  <a:gd name="T12" fmla="*/ 67 w 110"/>
                  <a:gd name="T13" fmla="*/ 242 h 242"/>
                  <a:gd name="T14" fmla="*/ 77 w 110"/>
                  <a:gd name="T15" fmla="*/ 226 h 242"/>
                  <a:gd name="T16" fmla="*/ 86 w 110"/>
                  <a:gd name="T17" fmla="*/ 200 h 242"/>
                  <a:gd name="T18" fmla="*/ 102 w 110"/>
                  <a:gd name="T19" fmla="*/ 174 h 242"/>
                  <a:gd name="T20" fmla="*/ 112 w 110"/>
                  <a:gd name="T21" fmla="*/ 150 h 242"/>
                  <a:gd name="T22" fmla="*/ 108 w 110"/>
                  <a:gd name="T23" fmla="*/ 110 h 242"/>
                  <a:gd name="T24" fmla="*/ 100 w 110"/>
                  <a:gd name="T25" fmla="*/ 76 h 242"/>
                  <a:gd name="T26" fmla="*/ 86 w 110"/>
                  <a:gd name="T27" fmla="*/ 82 h 242"/>
                  <a:gd name="T28" fmla="*/ 79 w 110"/>
                  <a:gd name="T29" fmla="*/ 78 h 242"/>
                  <a:gd name="T30" fmla="*/ 75 w 110"/>
                  <a:gd name="T31" fmla="*/ 80 h 242"/>
                  <a:gd name="T32" fmla="*/ 81 w 110"/>
                  <a:gd name="T33" fmla="*/ 64 h 242"/>
                  <a:gd name="T34" fmla="*/ 88 w 110"/>
                  <a:gd name="T35" fmla="*/ 60 h 242"/>
                  <a:gd name="T36" fmla="*/ 90 w 110"/>
                  <a:gd name="T37" fmla="*/ 42 h 242"/>
                  <a:gd name="T38" fmla="*/ 96 w 110"/>
                  <a:gd name="T39" fmla="*/ 34 h 242"/>
                  <a:gd name="T40" fmla="*/ 26 w 110"/>
                  <a:gd name="T41" fmla="*/ 0 h 242"/>
                  <a:gd name="T42" fmla="*/ 18 w 110"/>
                  <a:gd name="T43" fmla="*/ 12 h 242"/>
                  <a:gd name="T44" fmla="*/ 14 w 110"/>
                  <a:gd name="T45" fmla="*/ 30 h 242"/>
                  <a:gd name="T46" fmla="*/ 4 w 110"/>
                  <a:gd name="T47" fmla="*/ 42 h 242"/>
                  <a:gd name="T48" fmla="*/ 10 w 110"/>
                  <a:gd name="T49" fmla="*/ 52 h 242"/>
                  <a:gd name="T50" fmla="*/ 6 w 110"/>
                  <a:gd name="T51" fmla="*/ 64 h 242"/>
                  <a:gd name="T52" fmla="*/ 8 w 110"/>
                  <a:gd name="T53" fmla="*/ 84 h 242"/>
                  <a:gd name="T54" fmla="*/ 20 w 110"/>
                  <a:gd name="T55" fmla="*/ 98 h 242"/>
                  <a:gd name="T56" fmla="*/ 33 w 110"/>
                  <a:gd name="T57" fmla="*/ 102 h 242"/>
                  <a:gd name="T58" fmla="*/ 43 w 110"/>
                  <a:gd name="T59" fmla="*/ 110 h 242"/>
                  <a:gd name="T60" fmla="*/ 53 w 110"/>
                  <a:gd name="T61" fmla="*/ 120 h 242"/>
                  <a:gd name="T62" fmla="*/ 29 w 110"/>
                  <a:gd name="T63" fmla="*/ 140 h 242"/>
                  <a:gd name="T64" fmla="*/ 6 w 110"/>
                  <a:gd name="T65" fmla="*/ 164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5" name="Freeform 60">
                <a:extLst>
                  <a:ext uri="{FF2B5EF4-FFF2-40B4-BE49-F238E27FC236}">
                    <a16:creationId xmlns:a16="http://schemas.microsoft.com/office/drawing/2014/main" id="{DDF57B49-1705-4DE2-8AFC-2C20A0B495E9}"/>
                  </a:ext>
                </a:extLst>
              </p:cNvPr>
              <p:cNvSpPr>
                <a:spLocks/>
              </p:cNvSpPr>
              <p:nvPr/>
            </p:nvSpPr>
            <p:spPr bwMode="gray">
              <a:xfrm>
                <a:off x="2544" y="2061"/>
                <a:ext cx="680" cy="354"/>
              </a:xfrm>
              <a:custGeom>
                <a:avLst/>
                <a:gdLst>
                  <a:gd name="T0" fmla="*/ 78 w 678"/>
                  <a:gd name="T1" fmla="*/ 6 h 352"/>
                  <a:gd name="T2" fmla="*/ 0 w 678"/>
                  <a:gd name="T3" fmla="*/ 50 h 352"/>
                  <a:gd name="T4" fmla="*/ 231 w 678"/>
                  <a:gd name="T5" fmla="*/ 257 h 352"/>
                  <a:gd name="T6" fmla="*/ 243 w 678"/>
                  <a:gd name="T7" fmla="*/ 261 h 352"/>
                  <a:gd name="T8" fmla="*/ 261 w 678"/>
                  <a:gd name="T9" fmla="*/ 280 h 352"/>
                  <a:gd name="T10" fmla="*/ 283 w 678"/>
                  <a:gd name="T11" fmla="*/ 272 h 352"/>
                  <a:gd name="T12" fmla="*/ 295 w 678"/>
                  <a:gd name="T13" fmla="*/ 282 h 352"/>
                  <a:gd name="T14" fmla="*/ 299 w 678"/>
                  <a:gd name="T15" fmla="*/ 294 h 352"/>
                  <a:gd name="T16" fmla="*/ 323 w 678"/>
                  <a:gd name="T17" fmla="*/ 300 h 352"/>
                  <a:gd name="T18" fmla="*/ 335 w 678"/>
                  <a:gd name="T19" fmla="*/ 304 h 352"/>
                  <a:gd name="T20" fmla="*/ 343 w 678"/>
                  <a:gd name="T21" fmla="*/ 300 h 352"/>
                  <a:gd name="T22" fmla="*/ 357 w 678"/>
                  <a:gd name="T23" fmla="*/ 312 h 352"/>
                  <a:gd name="T24" fmla="*/ 383 w 678"/>
                  <a:gd name="T25" fmla="*/ 308 h 352"/>
                  <a:gd name="T26" fmla="*/ 391 w 678"/>
                  <a:gd name="T27" fmla="*/ 320 h 352"/>
                  <a:gd name="T28" fmla="*/ 395 w 678"/>
                  <a:gd name="T29" fmla="*/ 332 h 352"/>
                  <a:gd name="T30" fmla="*/ 413 w 678"/>
                  <a:gd name="T31" fmla="*/ 324 h 352"/>
                  <a:gd name="T32" fmla="*/ 439 w 678"/>
                  <a:gd name="T33" fmla="*/ 336 h 352"/>
                  <a:gd name="T34" fmla="*/ 451 w 678"/>
                  <a:gd name="T35" fmla="*/ 332 h 352"/>
                  <a:gd name="T36" fmla="*/ 459 w 678"/>
                  <a:gd name="T37" fmla="*/ 336 h 352"/>
                  <a:gd name="T38" fmla="*/ 461 w 678"/>
                  <a:gd name="T39" fmla="*/ 350 h 352"/>
                  <a:gd name="T40" fmla="*/ 465 w 678"/>
                  <a:gd name="T41" fmla="*/ 340 h 352"/>
                  <a:gd name="T42" fmla="*/ 479 w 678"/>
                  <a:gd name="T43" fmla="*/ 328 h 352"/>
                  <a:gd name="T44" fmla="*/ 483 w 678"/>
                  <a:gd name="T45" fmla="*/ 334 h 352"/>
                  <a:gd name="T46" fmla="*/ 497 w 678"/>
                  <a:gd name="T47" fmla="*/ 336 h 352"/>
                  <a:gd name="T48" fmla="*/ 507 w 678"/>
                  <a:gd name="T49" fmla="*/ 334 h 352"/>
                  <a:gd name="T50" fmla="*/ 507 w 678"/>
                  <a:gd name="T51" fmla="*/ 336 h 352"/>
                  <a:gd name="T52" fmla="*/ 528 w 678"/>
                  <a:gd name="T53" fmla="*/ 350 h 352"/>
                  <a:gd name="T54" fmla="*/ 546 w 678"/>
                  <a:gd name="T55" fmla="*/ 336 h 352"/>
                  <a:gd name="T56" fmla="*/ 578 w 678"/>
                  <a:gd name="T57" fmla="*/ 330 h 352"/>
                  <a:gd name="T58" fmla="*/ 592 w 678"/>
                  <a:gd name="T59" fmla="*/ 328 h 352"/>
                  <a:gd name="T60" fmla="*/ 622 w 678"/>
                  <a:gd name="T61" fmla="*/ 328 h 352"/>
                  <a:gd name="T62" fmla="*/ 662 w 678"/>
                  <a:gd name="T63" fmla="*/ 346 h 352"/>
                  <a:gd name="T64" fmla="*/ 674 w 678"/>
                  <a:gd name="T65" fmla="*/ 352 h 352"/>
                  <a:gd name="T66" fmla="*/ 680 w 678"/>
                  <a:gd name="T67" fmla="*/ 177 h 352"/>
                  <a:gd name="T68" fmla="*/ 664 w 678"/>
                  <a:gd name="T69" fmla="*/ 18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6" name="Freeform 61">
                <a:extLst>
                  <a:ext uri="{FF2B5EF4-FFF2-40B4-BE49-F238E27FC236}">
                    <a16:creationId xmlns:a16="http://schemas.microsoft.com/office/drawing/2014/main" id="{DCF444A3-1909-4A22-A79F-821B5A3BA24B}"/>
                  </a:ext>
                </a:extLst>
              </p:cNvPr>
              <p:cNvSpPr>
                <a:spLocks/>
              </p:cNvSpPr>
              <p:nvPr/>
            </p:nvSpPr>
            <p:spPr bwMode="gray">
              <a:xfrm>
                <a:off x="4286" y="1087"/>
                <a:ext cx="597" cy="457"/>
              </a:xfrm>
              <a:custGeom>
                <a:avLst/>
                <a:gdLst>
                  <a:gd name="T0" fmla="*/ 456 w 594"/>
                  <a:gd name="T1" fmla="*/ 409 h 456"/>
                  <a:gd name="T2" fmla="*/ 448 w 594"/>
                  <a:gd name="T3" fmla="*/ 425 h 456"/>
                  <a:gd name="T4" fmla="*/ 442 w 594"/>
                  <a:gd name="T5" fmla="*/ 439 h 456"/>
                  <a:gd name="T6" fmla="*/ 438 w 594"/>
                  <a:gd name="T7" fmla="*/ 457 h 456"/>
                  <a:gd name="T8" fmla="*/ 452 w 594"/>
                  <a:gd name="T9" fmla="*/ 441 h 456"/>
                  <a:gd name="T10" fmla="*/ 476 w 594"/>
                  <a:gd name="T11" fmla="*/ 439 h 456"/>
                  <a:gd name="T12" fmla="*/ 509 w 594"/>
                  <a:gd name="T13" fmla="*/ 425 h 456"/>
                  <a:gd name="T14" fmla="*/ 563 w 594"/>
                  <a:gd name="T15" fmla="*/ 387 h 456"/>
                  <a:gd name="T16" fmla="*/ 581 w 594"/>
                  <a:gd name="T17" fmla="*/ 373 h 456"/>
                  <a:gd name="T18" fmla="*/ 597 w 594"/>
                  <a:gd name="T19" fmla="*/ 357 h 456"/>
                  <a:gd name="T20" fmla="*/ 589 w 594"/>
                  <a:gd name="T21" fmla="*/ 361 h 456"/>
                  <a:gd name="T22" fmla="*/ 567 w 594"/>
                  <a:gd name="T23" fmla="*/ 371 h 456"/>
                  <a:gd name="T24" fmla="*/ 553 w 594"/>
                  <a:gd name="T25" fmla="*/ 379 h 456"/>
                  <a:gd name="T26" fmla="*/ 569 w 594"/>
                  <a:gd name="T27" fmla="*/ 353 h 456"/>
                  <a:gd name="T28" fmla="*/ 557 w 594"/>
                  <a:gd name="T29" fmla="*/ 365 h 456"/>
                  <a:gd name="T30" fmla="*/ 507 w 594"/>
                  <a:gd name="T31" fmla="*/ 393 h 456"/>
                  <a:gd name="T32" fmla="*/ 468 w 594"/>
                  <a:gd name="T33" fmla="*/ 419 h 456"/>
                  <a:gd name="T34" fmla="*/ 466 w 594"/>
                  <a:gd name="T35" fmla="*/ 399 h 456"/>
                  <a:gd name="T36" fmla="*/ 476 w 594"/>
                  <a:gd name="T37" fmla="*/ 373 h 456"/>
                  <a:gd name="T38" fmla="*/ 462 w 594"/>
                  <a:gd name="T39" fmla="*/ 289 h 456"/>
                  <a:gd name="T40" fmla="*/ 452 w 594"/>
                  <a:gd name="T41" fmla="*/ 200 h 456"/>
                  <a:gd name="T42" fmla="*/ 442 w 594"/>
                  <a:gd name="T43" fmla="*/ 146 h 456"/>
                  <a:gd name="T44" fmla="*/ 430 w 594"/>
                  <a:gd name="T45" fmla="*/ 136 h 456"/>
                  <a:gd name="T46" fmla="*/ 428 w 594"/>
                  <a:gd name="T47" fmla="*/ 120 h 456"/>
                  <a:gd name="T48" fmla="*/ 420 w 594"/>
                  <a:gd name="T49" fmla="*/ 70 h 456"/>
                  <a:gd name="T50" fmla="*/ 404 w 594"/>
                  <a:gd name="T51" fmla="*/ 18 h 456"/>
                  <a:gd name="T52" fmla="*/ 396 w 594"/>
                  <a:gd name="T53" fmla="*/ 0 h 456"/>
                  <a:gd name="T54" fmla="*/ 302 w 594"/>
                  <a:gd name="T55" fmla="*/ 20 h 456"/>
                  <a:gd name="T56" fmla="*/ 267 w 594"/>
                  <a:gd name="T57" fmla="*/ 48 h 456"/>
                  <a:gd name="T58" fmla="*/ 243 w 594"/>
                  <a:gd name="T59" fmla="*/ 90 h 456"/>
                  <a:gd name="T60" fmla="*/ 211 w 594"/>
                  <a:gd name="T61" fmla="*/ 130 h 456"/>
                  <a:gd name="T62" fmla="*/ 215 w 594"/>
                  <a:gd name="T63" fmla="*/ 146 h 456"/>
                  <a:gd name="T64" fmla="*/ 227 w 594"/>
                  <a:gd name="T65" fmla="*/ 154 h 456"/>
                  <a:gd name="T66" fmla="*/ 229 w 594"/>
                  <a:gd name="T67" fmla="*/ 174 h 456"/>
                  <a:gd name="T68" fmla="*/ 191 w 594"/>
                  <a:gd name="T69" fmla="*/ 218 h 456"/>
                  <a:gd name="T70" fmla="*/ 125 w 594"/>
                  <a:gd name="T71" fmla="*/ 231 h 456"/>
                  <a:gd name="T72" fmla="*/ 72 w 594"/>
                  <a:gd name="T73" fmla="*/ 235 h 456"/>
                  <a:gd name="T74" fmla="*/ 38 w 594"/>
                  <a:gd name="T75" fmla="*/ 263 h 456"/>
                  <a:gd name="T76" fmla="*/ 56 w 594"/>
                  <a:gd name="T77" fmla="*/ 297 h 456"/>
                  <a:gd name="T78" fmla="*/ 42 w 594"/>
                  <a:gd name="T79" fmla="*/ 321 h 456"/>
                  <a:gd name="T80" fmla="*/ 6 w 594"/>
                  <a:gd name="T81" fmla="*/ 387 h 456"/>
                  <a:gd name="T82" fmla="*/ 334 w 594"/>
                  <a:gd name="T83" fmla="*/ 331 h 456"/>
                  <a:gd name="T84" fmla="*/ 342 w 594"/>
                  <a:gd name="T85" fmla="*/ 337 h 456"/>
                  <a:gd name="T86" fmla="*/ 358 w 594"/>
                  <a:gd name="T87" fmla="*/ 363 h 456"/>
                  <a:gd name="T88" fmla="*/ 382 w 594"/>
                  <a:gd name="T89" fmla="*/ 371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7" name="Freeform 62">
                <a:extLst>
                  <a:ext uri="{FF2B5EF4-FFF2-40B4-BE49-F238E27FC236}">
                    <a16:creationId xmlns:a16="http://schemas.microsoft.com/office/drawing/2014/main" id="{ABA3814C-EE43-4B1C-9EB8-8480B1FAF41E}"/>
                  </a:ext>
                </a:extLst>
              </p:cNvPr>
              <p:cNvSpPr>
                <a:spLocks/>
              </p:cNvSpPr>
              <p:nvPr/>
            </p:nvSpPr>
            <p:spPr bwMode="gray">
              <a:xfrm>
                <a:off x="4238" y="1410"/>
                <a:ext cx="462" cy="301"/>
              </a:xfrm>
              <a:custGeom>
                <a:avLst/>
                <a:gdLst>
                  <a:gd name="T0" fmla="*/ 114 w 460"/>
                  <a:gd name="T1" fmla="*/ 285 h 298"/>
                  <a:gd name="T2" fmla="*/ 323 w 460"/>
                  <a:gd name="T3" fmla="*/ 244 h 298"/>
                  <a:gd name="T4" fmla="*/ 390 w 460"/>
                  <a:gd name="T5" fmla="*/ 232 h 298"/>
                  <a:gd name="T6" fmla="*/ 392 w 460"/>
                  <a:gd name="T7" fmla="*/ 230 h 298"/>
                  <a:gd name="T8" fmla="*/ 394 w 460"/>
                  <a:gd name="T9" fmla="*/ 230 h 298"/>
                  <a:gd name="T10" fmla="*/ 394 w 460"/>
                  <a:gd name="T11" fmla="*/ 224 h 298"/>
                  <a:gd name="T12" fmla="*/ 402 w 460"/>
                  <a:gd name="T13" fmla="*/ 216 h 298"/>
                  <a:gd name="T14" fmla="*/ 410 w 460"/>
                  <a:gd name="T15" fmla="*/ 216 h 298"/>
                  <a:gd name="T16" fmla="*/ 416 w 460"/>
                  <a:gd name="T17" fmla="*/ 218 h 298"/>
                  <a:gd name="T18" fmla="*/ 436 w 460"/>
                  <a:gd name="T19" fmla="*/ 204 h 298"/>
                  <a:gd name="T20" fmla="*/ 438 w 460"/>
                  <a:gd name="T21" fmla="*/ 194 h 298"/>
                  <a:gd name="T22" fmla="*/ 450 w 460"/>
                  <a:gd name="T23" fmla="*/ 182 h 298"/>
                  <a:gd name="T24" fmla="*/ 462 w 460"/>
                  <a:gd name="T25" fmla="*/ 174 h 298"/>
                  <a:gd name="T26" fmla="*/ 462 w 460"/>
                  <a:gd name="T27" fmla="*/ 172 h 298"/>
                  <a:gd name="T28" fmla="*/ 452 w 460"/>
                  <a:gd name="T29" fmla="*/ 164 h 298"/>
                  <a:gd name="T30" fmla="*/ 448 w 460"/>
                  <a:gd name="T31" fmla="*/ 160 h 298"/>
                  <a:gd name="T32" fmla="*/ 442 w 460"/>
                  <a:gd name="T33" fmla="*/ 156 h 298"/>
                  <a:gd name="T34" fmla="*/ 440 w 460"/>
                  <a:gd name="T35" fmla="*/ 154 h 298"/>
                  <a:gd name="T36" fmla="*/ 430 w 460"/>
                  <a:gd name="T37" fmla="*/ 152 h 298"/>
                  <a:gd name="T38" fmla="*/ 428 w 460"/>
                  <a:gd name="T39" fmla="*/ 139 h 298"/>
                  <a:gd name="T40" fmla="*/ 418 w 460"/>
                  <a:gd name="T41" fmla="*/ 137 h 298"/>
                  <a:gd name="T42" fmla="*/ 416 w 460"/>
                  <a:gd name="T43" fmla="*/ 135 h 298"/>
                  <a:gd name="T44" fmla="*/ 416 w 460"/>
                  <a:gd name="T45" fmla="*/ 117 h 298"/>
                  <a:gd name="T46" fmla="*/ 420 w 460"/>
                  <a:gd name="T47" fmla="*/ 115 h 298"/>
                  <a:gd name="T48" fmla="*/ 420 w 460"/>
                  <a:gd name="T49" fmla="*/ 105 h 298"/>
                  <a:gd name="T50" fmla="*/ 414 w 460"/>
                  <a:gd name="T51" fmla="*/ 99 h 298"/>
                  <a:gd name="T52" fmla="*/ 414 w 460"/>
                  <a:gd name="T53" fmla="*/ 95 h 298"/>
                  <a:gd name="T54" fmla="*/ 416 w 460"/>
                  <a:gd name="T55" fmla="*/ 93 h 298"/>
                  <a:gd name="T56" fmla="*/ 424 w 460"/>
                  <a:gd name="T57" fmla="*/ 83 h 298"/>
                  <a:gd name="T58" fmla="*/ 428 w 460"/>
                  <a:gd name="T59" fmla="*/ 69 h 298"/>
                  <a:gd name="T60" fmla="*/ 428 w 460"/>
                  <a:gd name="T61" fmla="*/ 65 h 298"/>
                  <a:gd name="T62" fmla="*/ 432 w 460"/>
                  <a:gd name="T63" fmla="*/ 57 h 298"/>
                  <a:gd name="T64" fmla="*/ 436 w 460"/>
                  <a:gd name="T65" fmla="*/ 53 h 298"/>
                  <a:gd name="T66" fmla="*/ 430 w 460"/>
                  <a:gd name="T67" fmla="*/ 48 h 298"/>
                  <a:gd name="T68" fmla="*/ 410 w 460"/>
                  <a:gd name="T69" fmla="*/ 46 h 298"/>
                  <a:gd name="T70" fmla="*/ 410 w 460"/>
                  <a:gd name="T71" fmla="*/ 44 h 298"/>
                  <a:gd name="T72" fmla="*/ 406 w 460"/>
                  <a:gd name="T73" fmla="*/ 40 h 298"/>
                  <a:gd name="T74" fmla="*/ 406 w 460"/>
                  <a:gd name="T75" fmla="*/ 34 h 298"/>
                  <a:gd name="T76" fmla="*/ 396 w 460"/>
                  <a:gd name="T77" fmla="*/ 14 h 298"/>
                  <a:gd name="T78" fmla="*/ 390 w 460"/>
                  <a:gd name="T79" fmla="*/ 14 h 298"/>
                  <a:gd name="T80" fmla="*/ 388 w 460"/>
                  <a:gd name="T81" fmla="*/ 10 h 298"/>
                  <a:gd name="T82" fmla="*/ 384 w 460"/>
                  <a:gd name="T83" fmla="*/ 12 h 298"/>
                  <a:gd name="T84" fmla="*/ 382 w 460"/>
                  <a:gd name="T85" fmla="*/ 8 h 298"/>
                  <a:gd name="T86" fmla="*/ 380 w 460"/>
                  <a:gd name="T87" fmla="*/ 4 h 298"/>
                  <a:gd name="T88" fmla="*/ 374 w 460"/>
                  <a:gd name="T89" fmla="*/ 0 h 298"/>
                  <a:gd name="T90" fmla="*/ 54 w 460"/>
                  <a:gd name="T91" fmla="*/ 65 h 298"/>
                  <a:gd name="T92" fmla="*/ 48 w 460"/>
                  <a:gd name="T93" fmla="*/ 38 h 298"/>
                  <a:gd name="T94" fmla="*/ 32 w 460"/>
                  <a:gd name="T95" fmla="*/ 55 h 298"/>
                  <a:gd name="T96" fmla="*/ 28 w 460"/>
                  <a:gd name="T97" fmla="*/ 57 h 298"/>
                  <a:gd name="T98" fmla="*/ 26 w 460"/>
                  <a:gd name="T99" fmla="*/ 53 h 298"/>
                  <a:gd name="T100" fmla="*/ 24 w 460"/>
                  <a:gd name="T101" fmla="*/ 53 h 298"/>
                  <a:gd name="T102" fmla="*/ 20 w 460"/>
                  <a:gd name="T103" fmla="*/ 63 h 298"/>
                  <a:gd name="T104" fmla="*/ 4 w 460"/>
                  <a:gd name="T105" fmla="*/ 75 h 298"/>
                  <a:gd name="T106" fmla="*/ 0 w 460"/>
                  <a:gd name="T107" fmla="*/ 79 h 298"/>
                  <a:gd name="T108" fmla="*/ 22 w 460"/>
                  <a:gd name="T109" fmla="*/ 212 h 298"/>
                  <a:gd name="T110" fmla="*/ 38 w 460"/>
                  <a:gd name="T111" fmla="*/ 301 h 298"/>
                  <a:gd name="T112" fmla="*/ 114 w 460"/>
                  <a:gd name="T113" fmla="*/ 285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8" name="Freeform 63">
                <a:extLst>
                  <a:ext uri="{FF2B5EF4-FFF2-40B4-BE49-F238E27FC236}">
                    <a16:creationId xmlns:a16="http://schemas.microsoft.com/office/drawing/2014/main" id="{576B7FD2-4CCF-4B48-9B5A-1399147EB9E9}"/>
                  </a:ext>
                </a:extLst>
              </p:cNvPr>
              <p:cNvSpPr>
                <a:spLocks/>
              </p:cNvSpPr>
              <p:nvPr/>
            </p:nvSpPr>
            <p:spPr bwMode="gray">
              <a:xfrm>
                <a:off x="4748" y="1347"/>
                <a:ext cx="135" cy="132"/>
              </a:xfrm>
              <a:custGeom>
                <a:avLst/>
                <a:gdLst>
                  <a:gd name="T0" fmla="*/ 0 w 134"/>
                  <a:gd name="T1" fmla="*/ 30 h 134"/>
                  <a:gd name="T2" fmla="*/ 46 w 134"/>
                  <a:gd name="T3" fmla="*/ 18 h 134"/>
                  <a:gd name="T4" fmla="*/ 50 w 134"/>
                  <a:gd name="T5" fmla="*/ 24 h 134"/>
                  <a:gd name="T6" fmla="*/ 50 w 134"/>
                  <a:gd name="T7" fmla="*/ 22 h 134"/>
                  <a:gd name="T8" fmla="*/ 52 w 134"/>
                  <a:gd name="T9" fmla="*/ 18 h 134"/>
                  <a:gd name="T10" fmla="*/ 121 w 134"/>
                  <a:gd name="T11" fmla="*/ 0 h 134"/>
                  <a:gd name="T12" fmla="*/ 135 w 134"/>
                  <a:gd name="T13" fmla="*/ 55 h 134"/>
                  <a:gd name="T14" fmla="*/ 133 w 134"/>
                  <a:gd name="T15" fmla="*/ 61 h 134"/>
                  <a:gd name="T16" fmla="*/ 133 w 134"/>
                  <a:gd name="T17" fmla="*/ 63 h 134"/>
                  <a:gd name="T18" fmla="*/ 133 w 134"/>
                  <a:gd name="T19" fmla="*/ 67 h 134"/>
                  <a:gd name="T20" fmla="*/ 133 w 134"/>
                  <a:gd name="T21" fmla="*/ 69 h 134"/>
                  <a:gd name="T22" fmla="*/ 125 w 134"/>
                  <a:gd name="T23" fmla="*/ 69 h 134"/>
                  <a:gd name="T24" fmla="*/ 103 w 134"/>
                  <a:gd name="T25" fmla="*/ 79 h 134"/>
                  <a:gd name="T26" fmla="*/ 97 w 134"/>
                  <a:gd name="T27" fmla="*/ 79 h 134"/>
                  <a:gd name="T28" fmla="*/ 95 w 134"/>
                  <a:gd name="T29" fmla="*/ 81 h 134"/>
                  <a:gd name="T30" fmla="*/ 93 w 134"/>
                  <a:gd name="T31" fmla="*/ 85 h 134"/>
                  <a:gd name="T32" fmla="*/ 93 w 134"/>
                  <a:gd name="T33" fmla="*/ 87 h 134"/>
                  <a:gd name="T34" fmla="*/ 79 w 134"/>
                  <a:gd name="T35" fmla="*/ 89 h 134"/>
                  <a:gd name="T36" fmla="*/ 60 w 134"/>
                  <a:gd name="T37" fmla="*/ 97 h 134"/>
                  <a:gd name="T38" fmla="*/ 58 w 134"/>
                  <a:gd name="T39" fmla="*/ 93 h 134"/>
                  <a:gd name="T40" fmla="*/ 46 w 134"/>
                  <a:gd name="T41" fmla="*/ 104 h 134"/>
                  <a:gd name="T42" fmla="*/ 20 w 134"/>
                  <a:gd name="T43" fmla="*/ 126 h 134"/>
                  <a:gd name="T44" fmla="*/ 10 w 134"/>
                  <a:gd name="T45" fmla="*/ 132 h 134"/>
                  <a:gd name="T46" fmla="*/ 2 w 134"/>
                  <a:gd name="T47" fmla="*/ 124 h 134"/>
                  <a:gd name="T48" fmla="*/ 14 w 134"/>
                  <a:gd name="T49" fmla="*/ 112 h 134"/>
                  <a:gd name="T50" fmla="*/ 14 w 134"/>
                  <a:gd name="T51" fmla="*/ 108 h 134"/>
                  <a:gd name="T52" fmla="*/ 10 w 134"/>
                  <a:gd name="T53" fmla="*/ 100 h 134"/>
                  <a:gd name="T54" fmla="*/ 0 w 134"/>
                  <a:gd name="T55" fmla="*/ 30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9" name="Freeform 64">
                <a:extLst>
                  <a:ext uri="{FF2B5EF4-FFF2-40B4-BE49-F238E27FC236}">
                    <a16:creationId xmlns:a16="http://schemas.microsoft.com/office/drawing/2014/main" id="{BA756C94-A0A7-456D-8EE9-E200D56C327F}"/>
                  </a:ext>
                </a:extLst>
              </p:cNvPr>
              <p:cNvSpPr>
                <a:spLocks/>
              </p:cNvSpPr>
              <p:nvPr/>
            </p:nvSpPr>
            <p:spPr bwMode="gray">
              <a:xfrm>
                <a:off x="3057" y="1417"/>
                <a:ext cx="476" cy="313"/>
              </a:xfrm>
              <a:custGeom>
                <a:avLst/>
                <a:gdLst>
                  <a:gd name="T0" fmla="*/ 386 w 474"/>
                  <a:gd name="T1" fmla="*/ 0 h 312"/>
                  <a:gd name="T2" fmla="*/ 400 w 474"/>
                  <a:gd name="T3" fmla="*/ 18 h 312"/>
                  <a:gd name="T4" fmla="*/ 394 w 474"/>
                  <a:gd name="T5" fmla="*/ 34 h 312"/>
                  <a:gd name="T6" fmla="*/ 404 w 474"/>
                  <a:gd name="T7" fmla="*/ 74 h 312"/>
                  <a:gd name="T8" fmla="*/ 434 w 474"/>
                  <a:gd name="T9" fmla="*/ 88 h 312"/>
                  <a:gd name="T10" fmla="*/ 440 w 474"/>
                  <a:gd name="T11" fmla="*/ 102 h 312"/>
                  <a:gd name="T12" fmla="*/ 456 w 474"/>
                  <a:gd name="T13" fmla="*/ 122 h 312"/>
                  <a:gd name="T14" fmla="*/ 476 w 474"/>
                  <a:gd name="T15" fmla="*/ 148 h 312"/>
                  <a:gd name="T16" fmla="*/ 470 w 474"/>
                  <a:gd name="T17" fmla="*/ 167 h 312"/>
                  <a:gd name="T18" fmla="*/ 464 w 474"/>
                  <a:gd name="T19" fmla="*/ 181 h 312"/>
                  <a:gd name="T20" fmla="*/ 440 w 474"/>
                  <a:gd name="T21" fmla="*/ 199 h 312"/>
                  <a:gd name="T22" fmla="*/ 420 w 474"/>
                  <a:gd name="T23" fmla="*/ 205 h 312"/>
                  <a:gd name="T24" fmla="*/ 408 w 474"/>
                  <a:gd name="T25" fmla="*/ 219 h 312"/>
                  <a:gd name="T26" fmla="*/ 418 w 474"/>
                  <a:gd name="T27" fmla="*/ 237 h 312"/>
                  <a:gd name="T28" fmla="*/ 418 w 474"/>
                  <a:gd name="T29" fmla="*/ 257 h 312"/>
                  <a:gd name="T30" fmla="*/ 396 w 474"/>
                  <a:gd name="T31" fmla="*/ 289 h 312"/>
                  <a:gd name="T32" fmla="*/ 394 w 474"/>
                  <a:gd name="T33" fmla="*/ 305 h 312"/>
                  <a:gd name="T34" fmla="*/ 364 w 474"/>
                  <a:gd name="T35" fmla="*/ 291 h 312"/>
                  <a:gd name="T36" fmla="*/ 60 w 474"/>
                  <a:gd name="T37" fmla="*/ 295 h 312"/>
                  <a:gd name="T38" fmla="*/ 60 w 474"/>
                  <a:gd name="T39" fmla="*/ 277 h 312"/>
                  <a:gd name="T40" fmla="*/ 52 w 474"/>
                  <a:gd name="T41" fmla="*/ 261 h 312"/>
                  <a:gd name="T42" fmla="*/ 54 w 474"/>
                  <a:gd name="T43" fmla="*/ 245 h 312"/>
                  <a:gd name="T44" fmla="*/ 46 w 474"/>
                  <a:gd name="T45" fmla="*/ 225 h 312"/>
                  <a:gd name="T46" fmla="*/ 46 w 474"/>
                  <a:gd name="T47" fmla="*/ 209 h 312"/>
                  <a:gd name="T48" fmla="*/ 34 w 474"/>
                  <a:gd name="T49" fmla="*/ 193 h 312"/>
                  <a:gd name="T50" fmla="*/ 28 w 474"/>
                  <a:gd name="T51" fmla="*/ 177 h 312"/>
                  <a:gd name="T52" fmla="*/ 14 w 474"/>
                  <a:gd name="T53" fmla="*/ 152 h 312"/>
                  <a:gd name="T54" fmla="*/ 20 w 474"/>
                  <a:gd name="T55" fmla="*/ 132 h 312"/>
                  <a:gd name="T56" fmla="*/ 8 w 474"/>
                  <a:gd name="T57" fmla="*/ 116 h 312"/>
                  <a:gd name="T58" fmla="*/ 6 w 474"/>
                  <a:gd name="T59" fmla="*/ 102 h 312"/>
                  <a:gd name="T60" fmla="*/ 6 w 474"/>
                  <a:gd name="T61" fmla="*/ 68 h 312"/>
                  <a:gd name="T62" fmla="*/ 12 w 474"/>
                  <a:gd name="T63" fmla="*/ 54 h 312"/>
                  <a:gd name="T64" fmla="*/ 2 w 474"/>
                  <a:gd name="T65" fmla="*/ 34 h 312"/>
                  <a:gd name="T66" fmla="*/ 4 w 474"/>
                  <a:gd name="T67" fmla="*/ 18 h 312"/>
                  <a:gd name="T68" fmla="*/ 6 w 474"/>
                  <a:gd name="T69" fmla="*/ 10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0" name="Freeform 65">
                <a:extLst>
                  <a:ext uri="{FF2B5EF4-FFF2-40B4-BE49-F238E27FC236}">
                    <a16:creationId xmlns:a16="http://schemas.microsoft.com/office/drawing/2014/main" id="{7BA191C9-859E-4400-BB2A-7F087A8EA907}"/>
                  </a:ext>
                </a:extLst>
              </p:cNvPr>
              <p:cNvSpPr>
                <a:spLocks/>
              </p:cNvSpPr>
              <p:nvPr/>
            </p:nvSpPr>
            <p:spPr bwMode="gray">
              <a:xfrm>
                <a:off x="3018" y="842"/>
                <a:ext cx="523" cy="587"/>
              </a:xfrm>
              <a:custGeom>
                <a:avLst/>
                <a:gdLst>
                  <a:gd name="T0" fmla="*/ 50 w 518"/>
                  <a:gd name="T1" fmla="*/ 404 h 584"/>
                  <a:gd name="T2" fmla="*/ 22 w 518"/>
                  <a:gd name="T3" fmla="*/ 372 h 584"/>
                  <a:gd name="T4" fmla="*/ 40 w 518"/>
                  <a:gd name="T5" fmla="*/ 348 h 584"/>
                  <a:gd name="T6" fmla="*/ 40 w 518"/>
                  <a:gd name="T7" fmla="*/ 326 h 584"/>
                  <a:gd name="T8" fmla="*/ 30 w 518"/>
                  <a:gd name="T9" fmla="*/ 275 h 584"/>
                  <a:gd name="T10" fmla="*/ 28 w 518"/>
                  <a:gd name="T11" fmla="*/ 251 h 584"/>
                  <a:gd name="T12" fmla="*/ 24 w 518"/>
                  <a:gd name="T13" fmla="*/ 191 h 584"/>
                  <a:gd name="T14" fmla="*/ 10 w 518"/>
                  <a:gd name="T15" fmla="*/ 153 h 584"/>
                  <a:gd name="T16" fmla="*/ 2 w 518"/>
                  <a:gd name="T17" fmla="*/ 92 h 584"/>
                  <a:gd name="T18" fmla="*/ 8 w 518"/>
                  <a:gd name="T19" fmla="*/ 68 h 584"/>
                  <a:gd name="T20" fmla="*/ 0 w 518"/>
                  <a:gd name="T21" fmla="*/ 36 h 584"/>
                  <a:gd name="T22" fmla="*/ 135 w 518"/>
                  <a:gd name="T23" fmla="*/ 14 h 584"/>
                  <a:gd name="T24" fmla="*/ 147 w 518"/>
                  <a:gd name="T25" fmla="*/ 0 h 584"/>
                  <a:gd name="T26" fmla="*/ 164 w 518"/>
                  <a:gd name="T27" fmla="*/ 28 h 584"/>
                  <a:gd name="T28" fmla="*/ 166 w 518"/>
                  <a:gd name="T29" fmla="*/ 56 h 584"/>
                  <a:gd name="T30" fmla="*/ 186 w 518"/>
                  <a:gd name="T31" fmla="*/ 64 h 584"/>
                  <a:gd name="T32" fmla="*/ 202 w 518"/>
                  <a:gd name="T33" fmla="*/ 72 h 584"/>
                  <a:gd name="T34" fmla="*/ 226 w 518"/>
                  <a:gd name="T35" fmla="*/ 72 h 584"/>
                  <a:gd name="T36" fmla="*/ 228 w 518"/>
                  <a:gd name="T37" fmla="*/ 82 h 584"/>
                  <a:gd name="T38" fmla="*/ 254 w 518"/>
                  <a:gd name="T39" fmla="*/ 74 h 584"/>
                  <a:gd name="T40" fmla="*/ 303 w 518"/>
                  <a:gd name="T41" fmla="*/ 78 h 584"/>
                  <a:gd name="T42" fmla="*/ 305 w 518"/>
                  <a:gd name="T43" fmla="*/ 82 h 584"/>
                  <a:gd name="T44" fmla="*/ 313 w 518"/>
                  <a:gd name="T45" fmla="*/ 86 h 584"/>
                  <a:gd name="T46" fmla="*/ 321 w 518"/>
                  <a:gd name="T47" fmla="*/ 103 h 584"/>
                  <a:gd name="T48" fmla="*/ 335 w 518"/>
                  <a:gd name="T49" fmla="*/ 96 h 584"/>
                  <a:gd name="T50" fmla="*/ 347 w 518"/>
                  <a:gd name="T51" fmla="*/ 96 h 584"/>
                  <a:gd name="T52" fmla="*/ 368 w 518"/>
                  <a:gd name="T53" fmla="*/ 111 h 584"/>
                  <a:gd name="T54" fmla="*/ 380 w 518"/>
                  <a:gd name="T55" fmla="*/ 123 h 584"/>
                  <a:gd name="T56" fmla="*/ 400 w 518"/>
                  <a:gd name="T57" fmla="*/ 121 h 584"/>
                  <a:gd name="T58" fmla="*/ 430 w 518"/>
                  <a:gd name="T59" fmla="*/ 105 h 584"/>
                  <a:gd name="T60" fmla="*/ 475 w 518"/>
                  <a:gd name="T61" fmla="*/ 113 h 584"/>
                  <a:gd name="T62" fmla="*/ 487 w 518"/>
                  <a:gd name="T63" fmla="*/ 117 h 584"/>
                  <a:gd name="T64" fmla="*/ 505 w 518"/>
                  <a:gd name="T65" fmla="*/ 121 h 584"/>
                  <a:gd name="T66" fmla="*/ 513 w 518"/>
                  <a:gd name="T67" fmla="*/ 129 h 584"/>
                  <a:gd name="T68" fmla="*/ 477 w 518"/>
                  <a:gd name="T69" fmla="*/ 145 h 584"/>
                  <a:gd name="T70" fmla="*/ 458 w 518"/>
                  <a:gd name="T71" fmla="*/ 159 h 584"/>
                  <a:gd name="T72" fmla="*/ 428 w 518"/>
                  <a:gd name="T73" fmla="*/ 175 h 584"/>
                  <a:gd name="T74" fmla="*/ 347 w 518"/>
                  <a:gd name="T75" fmla="*/ 253 h 584"/>
                  <a:gd name="T76" fmla="*/ 337 w 518"/>
                  <a:gd name="T77" fmla="*/ 265 h 584"/>
                  <a:gd name="T78" fmla="*/ 335 w 518"/>
                  <a:gd name="T79" fmla="*/ 326 h 584"/>
                  <a:gd name="T80" fmla="*/ 307 w 518"/>
                  <a:gd name="T81" fmla="*/ 344 h 584"/>
                  <a:gd name="T82" fmla="*/ 305 w 518"/>
                  <a:gd name="T83" fmla="*/ 356 h 584"/>
                  <a:gd name="T84" fmla="*/ 309 w 518"/>
                  <a:gd name="T85" fmla="*/ 376 h 584"/>
                  <a:gd name="T86" fmla="*/ 311 w 518"/>
                  <a:gd name="T87" fmla="*/ 400 h 584"/>
                  <a:gd name="T88" fmla="*/ 309 w 518"/>
                  <a:gd name="T89" fmla="*/ 428 h 584"/>
                  <a:gd name="T90" fmla="*/ 313 w 518"/>
                  <a:gd name="T91" fmla="*/ 458 h 584"/>
                  <a:gd name="T92" fmla="*/ 323 w 518"/>
                  <a:gd name="T93" fmla="*/ 468 h 584"/>
                  <a:gd name="T94" fmla="*/ 345 w 518"/>
                  <a:gd name="T95" fmla="*/ 474 h 584"/>
                  <a:gd name="T96" fmla="*/ 351 w 518"/>
                  <a:gd name="T97" fmla="*/ 482 h 584"/>
                  <a:gd name="T98" fmla="*/ 380 w 518"/>
                  <a:gd name="T99" fmla="*/ 507 h 584"/>
                  <a:gd name="T100" fmla="*/ 422 w 518"/>
                  <a:gd name="T101" fmla="*/ 537 h 584"/>
                  <a:gd name="T102" fmla="*/ 424 w 518"/>
                  <a:gd name="T103" fmla="*/ 555 h 584"/>
                  <a:gd name="T104" fmla="*/ 50 w 518"/>
                  <a:gd name="T105" fmla="*/ 58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1" name="Freeform 66">
                <a:extLst>
                  <a:ext uri="{FF2B5EF4-FFF2-40B4-BE49-F238E27FC236}">
                    <a16:creationId xmlns:a16="http://schemas.microsoft.com/office/drawing/2014/main" id="{71C2A5F3-CA40-4910-BD98-F8B78F803D5E}"/>
                  </a:ext>
                </a:extLst>
              </p:cNvPr>
              <p:cNvSpPr>
                <a:spLocks/>
              </p:cNvSpPr>
              <p:nvPr/>
            </p:nvSpPr>
            <p:spPr bwMode="gray">
              <a:xfrm>
                <a:off x="1040" y="878"/>
                <a:ext cx="635" cy="530"/>
              </a:xfrm>
              <a:custGeom>
                <a:avLst/>
                <a:gdLst>
                  <a:gd name="T0" fmla="*/ 6 w 634"/>
                  <a:gd name="T1" fmla="*/ 393 h 528"/>
                  <a:gd name="T2" fmla="*/ 4 w 634"/>
                  <a:gd name="T3" fmla="*/ 363 h 528"/>
                  <a:gd name="T4" fmla="*/ 10 w 634"/>
                  <a:gd name="T5" fmla="*/ 339 h 528"/>
                  <a:gd name="T6" fmla="*/ 12 w 634"/>
                  <a:gd name="T7" fmla="*/ 301 h 528"/>
                  <a:gd name="T8" fmla="*/ 22 w 634"/>
                  <a:gd name="T9" fmla="*/ 293 h 528"/>
                  <a:gd name="T10" fmla="*/ 30 w 634"/>
                  <a:gd name="T11" fmla="*/ 279 h 528"/>
                  <a:gd name="T12" fmla="*/ 34 w 634"/>
                  <a:gd name="T13" fmla="*/ 263 h 528"/>
                  <a:gd name="T14" fmla="*/ 62 w 634"/>
                  <a:gd name="T15" fmla="*/ 221 h 528"/>
                  <a:gd name="T16" fmla="*/ 98 w 634"/>
                  <a:gd name="T17" fmla="*/ 135 h 528"/>
                  <a:gd name="T18" fmla="*/ 122 w 634"/>
                  <a:gd name="T19" fmla="*/ 76 h 528"/>
                  <a:gd name="T20" fmla="*/ 142 w 634"/>
                  <a:gd name="T21" fmla="*/ 20 h 528"/>
                  <a:gd name="T22" fmla="*/ 144 w 634"/>
                  <a:gd name="T23" fmla="*/ 2 h 528"/>
                  <a:gd name="T24" fmla="*/ 158 w 634"/>
                  <a:gd name="T25" fmla="*/ 2 h 528"/>
                  <a:gd name="T26" fmla="*/ 176 w 634"/>
                  <a:gd name="T27" fmla="*/ 6 h 528"/>
                  <a:gd name="T28" fmla="*/ 182 w 634"/>
                  <a:gd name="T29" fmla="*/ 16 h 528"/>
                  <a:gd name="T30" fmla="*/ 208 w 634"/>
                  <a:gd name="T31" fmla="*/ 28 h 528"/>
                  <a:gd name="T32" fmla="*/ 210 w 634"/>
                  <a:gd name="T33" fmla="*/ 48 h 528"/>
                  <a:gd name="T34" fmla="*/ 212 w 634"/>
                  <a:gd name="T35" fmla="*/ 82 h 528"/>
                  <a:gd name="T36" fmla="*/ 256 w 634"/>
                  <a:gd name="T37" fmla="*/ 92 h 528"/>
                  <a:gd name="T38" fmla="*/ 286 w 634"/>
                  <a:gd name="T39" fmla="*/ 92 h 528"/>
                  <a:gd name="T40" fmla="*/ 319 w 634"/>
                  <a:gd name="T41" fmla="*/ 110 h 528"/>
                  <a:gd name="T42" fmla="*/ 361 w 634"/>
                  <a:gd name="T43" fmla="*/ 110 h 528"/>
                  <a:gd name="T44" fmla="*/ 381 w 634"/>
                  <a:gd name="T45" fmla="*/ 114 h 528"/>
                  <a:gd name="T46" fmla="*/ 399 w 634"/>
                  <a:gd name="T47" fmla="*/ 108 h 528"/>
                  <a:gd name="T48" fmla="*/ 419 w 634"/>
                  <a:gd name="T49" fmla="*/ 110 h 528"/>
                  <a:gd name="T50" fmla="*/ 433 w 634"/>
                  <a:gd name="T51" fmla="*/ 108 h 528"/>
                  <a:gd name="T52" fmla="*/ 447 w 634"/>
                  <a:gd name="T53" fmla="*/ 110 h 528"/>
                  <a:gd name="T54" fmla="*/ 461 w 634"/>
                  <a:gd name="T55" fmla="*/ 112 h 528"/>
                  <a:gd name="T56" fmla="*/ 611 w 634"/>
                  <a:gd name="T57" fmla="*/ 143 h 528"/>
                  <a:gd name="T58" fmla="*/ 619 w 634"/>
                  <a:gd name="T59" fmla="*/ 161 h 528"/>
                  <a:gd name="T60" fmla="*/ 633 w 634"/>
                  <a:gd name="T61" fmla="*/ 169 h 528"/>
                  <a:gd name="T62" fmla="*/ 601 w 634"/>
                  <a:gd name="T63" fmla="*/ 235 h 528"/>
                  <a:gd name="T64" fmla="*/ 593 w 634"/>
                  <a:gd name="T65" fmla="*/ 247 h 528"/>
                  <a:gd name="T66" fmla="*/ 575 w 634"/>
                  <a:gd name="T67" fmla="*/ 261 h 528"/>
                  <a:gd name="T68" fmla="*/ 555 w 634"/>
                  <a:gd name="T69" fmla="*/ 299 h 528"/>
                  <a:gd name="T70" fmla="*/ 569 w 634"/>
                  <a:gd name="T71" fmla="*/ 311 h 528"/>
                  <a:gd name="T72" fmla="*/ 571 w 634"/>
                  <a:gd name="T73" fmla="*/ 325 h 528"/>
                  <a:gd name="T74" fmla="*/ 567 w 634"/>
                  <a:gd name="T75" fmla="*/ 329 h 528"/>
                  <a:gd name="T76" fmla="*/ 557 w 634"/>
                  <a:gd name="T77" fmla="*/ 353 h 528"/>
                  <a:gd name="T78" fmla="*/ 304 w 634"/>
                  <a:gd name="T79" fmla="*/ 480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2" name="Freeform 67">
                <a:extLst>
                  <a:ext uri="{FF2B5EF4-FFF2-40B4-BE49-F238E27FC236}">
                    <a16:creationId xmlns:a16="http://schemas.microsoft.com/office/drawing/2014/main" id="{11B34589-FBD2-4CEC-9E52-490370288143}"/>
                  </a:ext>
                </a:extLst>
              </p:cNvPr>
              <p:cNvSpPr>
                <a:spLocks/>
              </p:cNvSpPr>
              <p:nvPr/>
            </p:nvSpPr>
            <p:spPr bwMode="gray">
              <a:xfrm>
                <a:off x="3720" y="1551"/>
                <a:ext cx="242" cy="421"/>
              </a:xfrm>
              <a:custGeom>
                <a:avLst/>
                <a:gdLst>
                  <a:gd name="T0" fmla="*/ 8 w 240"/>
                  <a:gd name="T1" fmla="*/ 24 h 420"/>
                  <a:gd name="T2" fmla="*/ 28 w 240"/>
                  <a:gd name="T3" fmla="*/ 261 h 420"/>
                  <a:gd name="T4" fmla="*/ 24 w 240"/>
                  <a:gd name="T5" fmla="*/ 265 h 420"/>
                  <a:gd name="T6" fmla="*/ 26 w 240"/>
                  <a:gd name="T7" fmla="*/ 275 h 420"/>
                  <a:gd name="T8" fmla="*/ 24 w 240"/>
                  <a:gd name="T9" fmla="*/ 287 h 420"/>
                  <a:gd name="T10" fmla="*/ 32 w 240"/>
                  <a:gd name="T11" fmla="*/ 305 h 420"/>
                  <a:gd name="T12" fmla="*/ 36 w 240"/>
                  <a:gd name="T13" fmla="*/ 325 h 420"/>
                  <a:gd name="T14" fmla="*/ 24 w 240"/>
                  <a:gd name="T15" fmla="*/ 345 h 420"/>
                  <a:gd name="T16" fmla="*/ 24 w 240"/>
                  <a:gd name="T17" fmla="*/ 351 h 420"/>
                  <a:gd name="T18" fmla="*/ 16 w 240"/>
                  <a:gd name="T19" fmla="*/ 367 h 420"/>
                  <a:gd name="T20" fmla="*/ 6 w 240"/>
                  <a:gd name="T21" fmla="*/ 379 h 420"/>
                  <a:gd name="T22" fmla="*/ 6 w 240"/>
                  <a:gd name="T23" fmla="*/ 393 h 420"/>
                  <a:gd name="T24" fmla="*/ 0 w 240"/>
                  <a:gd name="T25" fmla="*/ 411 h 420"/>
                  <a:gd name="T26" fmla="*/ 0 w 240"/>
                  <a:gd name="T27" fmla="*/ 415 h 420"/>
                  <a:gd name="T28" fmla="*/ 2 w 240"/>
                  <a:gd name="T29" fmla="*/ 419 h 420"/>
                  <a:gd name="T30" fmla="*/ 2 w 240"/>
                  <a:gd name="T31" fmla="*/ 419 h 420"/>
                  <a:gd name="T32" fmla="*/ 8 w 240"/>
                  <a:gd name="T33" fmla="*/ 421 h 420"/>
                  <a:gd name="T34" fmla="*/ 14 w 240"/>
                  <a:gd name="T35" fmla="*/ 419 h 420"/>
                  <a:gd name="T36" fmla="*/ 12 w 240"/>
                  <a:gd name="T37" fmla="*/ 415 h 420"/>
                  <a:gd name="T38" fmla="*/ 16 w 240"/>
                  <a:gd name="T39" fmla="*/ 407 h 420"/>
                  <a:gd name="T40" fmla="*/ 30 w 240"/>
                  <a:gd name="T41" fmla="*/ 409 h 420"/>
                  <a:gd name="T42" fmla="*/ 48 w 240"/>
                  <a:gd name="T43" fmla="*/ 401 h 420"/>
                  <a:gd name="T44" fmla="*/ 73 w 240"/>
                  <a:gd name="T45" fmla="*/ 413 h 420"/>
                  <a:gd name="T46" fmla="*/ 75 w 240"/>
                  <a:gd name="T47" fmla="*/ 415 h 420"/>
                  <a:gd name="T48" fmla="*/ 79 w 240"/>
                  <a:gd name="T49" fmla="*/ 413 h 420"/>
                  <a:gd name="T50" fmla="*/ 85 w 240"/>
                  <a:gd name="T51" fmla="*/ 399 h 420"/>
                  <a:gd name="T52" fmla="*/ 97 w 240"/>
                  <a:gd name="T53" fmla="*/ 393 h 420"/>
                  <a:gd name="T54" fmla="*/ 103 w 240"/>
                  <a:gd name="T55" fmla="*/ 401 h 420"/>
                  <a:gd name="T56" fmla="*/ 111 w 240"/>
                  <a:gd name="T57" fmla="*/ 405 h 420"/>
                  <a:gd name="T58" fmla="*/ 117 w 240"/>
                  <a:gd name="T59" fmla="*/ 401 h 420"/>
                  <a:gd name="T60" fmla="*/ 123 w 240"/>
                  <a:gd name="T61" fmla="*/ 381 h 420"/>
                  <a:gd name="T62" fmla="*/ 129 w 240"/>
                  <a:gd name="T63" fmla="*/ 373 h 420"/>
                  <a:gd name="T64" fmla="*/ 133 w 240"/>
                  <a:gd name="T65" fmla="*/ 375 h 420"/>
                  <a:gd name="T66" fmla="*/ 143 w 240"/>
                  <a:gd name="T67" fmla="*/ 385 h 420"/>
                  <a:gd name="T68" fmla="*/ 163 w 240"/>
                  <a:gd name="T69" fmla="*/ 383 h 420"/>
                  <a:gd name="T70" fmla="*/ 167 w 240"/>
                  <a:gd name="T71" fmla="*/ 367 h 420"/>
                  <a:gd name="T72" fmla="*/ 200 w 240"/>
                  <a:gd name="T73" fmla="*/ 325 h 420"/>
                  <a:gd name="T74" fmla="*/ 200 w 240"/>
                  <a:gd name="T75" fmla="*/ 311 h 420"/>
                  <a:gd name="T76" fmla="*/ 206 w 240"/>
                  <a:gd name="T77" fmla="*/ 307 h 420"/>
                  <a:gd name="T78" fmla="*/ 218 w 240"/>
                  <a:gd name="T79" fmla="*/ 309 h 420"/>
                  <a:gd name="T80" fmla="*/ 228 w 240"/>
                  <a:gd name="T81" fmla="*/ 301 h 420"/>
                  <a:gd name="T82" fmla="*/ 238 w 240"/>
                  <a:gd name="T83" fmla="*/ 299 h 420"/>
                  <a:gd name="T84" fmla="*/ 242 w 240"/>
                  <a:gd name="T85" fmla="*/ 293 h 420"/>
                  <a:gd name="T86" fmla="*/ 236 w 240"/>
                  <a:gd name="T87" fmla="*/ 275 h 420"/>
                  <a:gd name="T88" fmla="*/ 236 w 240"/>
                  <a:gd name="T89" fmla="*/ 271 h 420"/>
                  <a:gd name="T90" fmla="*/ 238 w 240"/>
                  <a:gd name="T91" fmla="*/ 263 h 420"/>
                  <a:gd name="T92" fmla="*/ 210 w 240"/>
                  <a:gd name="T93" fmla="*/ 4 h 420"/>
                  <a:gd name="T94" fmla="*/ 210 w 240"/>
                  <a:gd name="T95" fmla="*/ 0 h 420"/>
                  <a:gd name="T96" fmla="*/ 54 w 240"/>
                  <a:gd name="T97" fmla="*/ 18 h 420"/>
                  <a:gd name="T98" fmla="*/ 50 w 240"/>
                  <a:gd name="T99" fmla="*/ 22 h 420"/>
                  <a:gd name="T100" fmla="*/ 40 w 240"/>
                  <a:gd name="T101" fmla="*/ 26 h 420"/>
                  <a:gd name="T102" fmla="*/ 32 w 240"/>
                  <a:gd name="T103" fmla="*/ 30 h 420"/>
                  <a:gd name="T104" fmla="*/ 18 w 240"/>
                  <a:gd name="T105" fmla="*/ 32 h 420"/>
                  <a:gd name="T106" fmla="*/ 8 w 240"/>
                  <a:gd name="T107" fmla="*/ 24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63" name="Group 277">
                <a:extLst>
                  <a:ext uri="{FF2B5EF4-FFF2-40B4-BE49-F238E27FC236}">
                    <a16:creationId xmlns:a16="http://schemas.microsoft.com/office/drawing/2014/main" id="{D062A6F9-4CF5-43D1-A4CA-CA4A2129732B}"/>
                  </a:ext>
                </a:extLst>
              </p:cNvPr>
              <p:cNvGrpSpPr>
                <a:grpSpLocks/>
              </p:cNvGrpSpPr>
              <p:nvPr/>
            </p:nvGrpSpPr>
            <p:grpSpPr bwMode="gray">
              <a:xfrm>
                <a:off x="4084" y="1708"/>
                <a:ext cx="621" cy="343"/>
                <a:chOff x="4084" y="1708"/>
                <a:chExt cx="621" cy="343"/>
              </a:xfrm>
              <a:grpFill/>
            </p:grpSpPr>
            <p:sp>
              <p:nvSpPr>
                <p:cNvPr id="64" name="Freeform 24">
                  <a:extLst>
                    <a:ext uri="{FF2B5EF4-FFF2-40B4-BE49-F238E27FC236}">
                      <a16:creationId xmlns:a16="http://schemas.microsoft.com/office/drawing/2014/main" id="{B3B310B3-FBDA-4534-BFF8-95B7B87717B9}"/>
                    </a:ext>
                  </a:extLst>
                </p:cNvPr>
                <p:cNvSpPr>
                  <a:spLocks/>
                </p:cNvSpPr>
                <p:nvPr/>
              </p:nvSpPr>
              <p:spPr bwMode="gray">
                <a:xfrm>
                  <a:off x="4084" y="1708"/>
                  <a:ext cx="604" cy="343"/>
                </a:xfrm>
                <a:custGeom>
                  <a:avLst/>
                  <a:gdLst>
                    <a:gd name="T0" fmla="*/ 187 w 600"/>
                    <a:gd name="T1" fmla="*/ 321 h 344"/>
                    <a:gd name="T2" fmla="*/ 153 w 600"/>
                    <a:gd name="T3" fmla="*/ 325 h 344"/>
                    <a:gd name="T4" fmla="*/ 133 w 600"/>
                    <a:gd name="T5" fmla="*/ 327 h 344"/>
                    <a:gd name="T6" fmla="*/ 34 w 600"/>
                    <a:gd name="T7" fmla="*/ 325 h 344"/>
                    <a:gd name="T8" fmla="*/ 54 w 600"/>
                    <a:gd name="T9" fmla="*/ 299 h 344"/>
                    <a:gd name="T10" fmla="*/ 64 w 600"/>
                    <a:gd name="T11" fmla="*/ 283 h 344"/>
                    <a:gd name="T12" fmla="*/ 117 w 600"/>
                    <a:gd name="T13" fmla="*/ 233 h 344"/>
                    <a:gd name="T14" fmla="*/ 127 w 600"/>
                    <a:gd name="T15" fmla="*/ 255 h 344"/>
                    <a:gd name="T16" fmla="*/ 163 w 600"/>
                    <a:gd name="T17" fmla="*/ 255 h 344"/>
                    <a:gd name="T18" fmla="*/ 177 w 600"/>
                    <a:gd name="T19" fmla="*/ 251 h 344"/>
                    <a:gd name="T20" fmla="*/ 205 w 600"/>
                    <a:gd name="T21" fmla="*/ 243 h 344"/>
                    <a:gd name="T22" fmla="*/ 215 w 600"/>
                    <a:gd name="T23" fmla="*/ 235 h 344"/>
                    <a:gd name="T24" fmla="*/ 250 w 600"/>
                    <a:gd name="T25" fmla="*/ 207 h 344"/>
                    <a:gd name="T26" fmla="*/ 262 w 600"/>
                    <a:gd name="T27" fmla="*/ 166 h 344"/>
                    <a:gd name="T28" fmla="*/ 292 w 600"/>
                    <a:gd name="T29" fmla="*/ 106 h 344"/>
                    <a:gd name="T30" fmla="*/ 308 w 600"/>
                    <a:gd name="T31" fmla="*/ 112 h 344"/>
                    <a:gd name="T32" fmla="*/ 326 w 600"/>
                    <a:gd name="T33" fmla="*/ 68 h 344"/>
                    <a:gd name="T34" fmla="*/ 348 w 600"/>
                    <a:gd name="T35" fmla="*/ 54 h 344"/>
                    <a:gd name="T36" fmla="*/ 362 w 600"/>
                    <a:gd name="T37" fmla="*/ 32 h 344"/>
                    <a:gd name="T38" fmla="*/ 360 w 600"/>
                    <a:gd name="T39" fmla="*/ 6 h 344"/>
                    <a:gd name="T40" fmla="*/ 403 w 600"/>
                    <a:gd name="T41" fmla="*/ 22 h 344"/>
                    <a:gd name="T42" fmla="*/ 413 w 600"/>
                    <a:gd name="T43" fmla="*/ 4 h 344"/>
                    <a:gd name="T44" fmla="*/ 433 w 600"/>
                    <a:gd name="T45" fmla="*/ 8 h 344"/>
                    <a:gd name="T46" fmla="*/ 453 w 600"/>
                    <a:gd name="T47" fmla="*/ 26 h 344"/>
                    <a:gd name="T48" fmla="*/ 475 w 600"/>
                    <a:gd name="T49" fmla="*/ 44 h 344"/>
                    <a:gd name="T50" fmla="*/ 459 w 600"/>
                    <a:gd name="T51" fmla="*/ 82 h 344"/>
                    <a:gd name="T52" fmla="*/ 481 w 600"/>
                    <a:gd name="T53" fmla="*/ 86 h 344"/>
                    <a:gd name="T54" fmla="*/ 499 w 600"/>
                    <a:gd name="T55" fmla="*/ 100 h 344"/>
                    <a:gd name="T56" fmla="*/ 513 w 600"/>
                    <a:gd name="T57" fmla="*/ 104 h 344"/>
                    <a:gd name="T58" fmla="*/ 548 w 600"/>
                    <a:gd name="T59" fmla="*/ 116 h 344"/>
                    <a:gd name="T60" fmla="*/ 548 w 600"/>
                    <a:gd name="T61" fmla="*/ 132 h 344"/>
                    <a:gd name="T62" fmla="*/ 544 w 600"/>
                    <a:gd name="T63" fmla="*/ 150 h 344"/>
                    <a:gd name="T64" fmla="*/ 562 w 600"/>
                    <a:gd name="T65" fmla="*/ 166 h 344"/>
                    <a:gd name="T66" fmla="*/ 550 w 600"/>
                    <a:gd name="T67" fmla="*/ 172 h 344"/>
                    <a:gd name="T68" fmla="*/ 554 w 600"/>
                    <a:gd name="T69" fmla="*/ 179 h 344"/>
                    <a:gd name="T70" fmla="*/ 544 w 600"/>
                    <a:gd name="T71" fmla="*/ 185 h 344"/>
                    <a:gd name="T72" fmla="*/ 556 w 600"/>
                    <a:gd name="T73" fmla="*/ 193 h 344"/>
                    <a:gd name="T74" fmla="*/ 558 w 600"/>
                    <a:gd name="T75" fmla="*/ 209 h 344"/>
                    <a:gd name="T76" fmla="*/ 542 w 600"/>
                    <a:gd name="T77" fmla="*/ 209 h 344"/>
                    <a:gd name="T78" fmla="*/ 566 w 600"/>
                    <a:gd name="T79" fmla="*/ 217 h 344"/>
                    <a:gd name="T80" fmla="*/ 594 w 600"/>
                    <a:gd name="T81" fmla="*/ 209 h 344"/>
                    <a:gd name="T82" fmla="*/ 598 w 600"/>
                    <a:gd name="T83" fmla="*/ 245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5" name="Freeform 276">
                  <a:extLst>
                    <a:ext uri="{FF2B5EF4-FFF2-40B4-BE49-F238E27FC236}">
                      <a16:creationId xmlns:a16="http://schemas.microsoft.com/office/drawing/2014/main" id="{56BF6880-17F4-49F5-8665-518C976184B9}"/>
                    </a:ext>
                  </a:extLst>
                </p:cNvPr>
                <p:cNvSpPr>
                  <a:spLocks/>
                </p:cNvSpPr>
                <p:nvPr/>
              </p:nvSpPr>
              <p:spPr bwMode="gray">
                <a:xfrm>
                  <a:off x="4665" y="1801"/>
                  <a:ext cx="40" cy="95"/>
                </a:xfrm>
                <a:custGeom>
                  <a:avLst/>
                  <a:gdLst>
                    <a:gd name="T0" fmla="*/ 11 w 19"/>
                    <a:gd name="T1" fmla="*/ 17 h 44"/>
                    <a:gd name="T2" fmla="*/ 11 w 19"/>
                    <a:gd name="T3" fmla="*/ 15 h 44"/>
                    <a:gd name="T4" fmla="*/ 8 w 19"/>
                    <a:gd name="T5" fmla="*/ 24 h 44"/>
                    <a:gd name="T6" fmla="*/ 6 w 19"/>
                    <a:gd name="T7" fmla="*/ 26 h 44"/>
                    <a:gd name="T8" fmla="*/ 13 w 19"/>
                    <a:gd name="T9" fmla="*/ 26 h 44"/>
                    <a:gd name="T10" fmla="*/ 11 w 19"/>
                    <a:gd name="T11" fmla="*/ 37 h 44"/>
                    <a:gd name="T12" fmla="*/ 6 w 19"/>
                    <a:gd name="T13" fmla="*/ 50 h 44"/>
                    <a:gd name="T14" fmla="*/ 4 w 19"/>
                    <a:gd name="T15" fmla="*/ 58 h 44"/>
                    <a:gd name="T16" fmla="*/ 2 w 19"/>
                    <a:gd name="T17" fmla="*/ 76 h 44"/>
                    <a:gd name="T18" fmla="*/ 6 w 19"/>
                    <a:gd name="T19" fmla="*/ 86 h 44"/>
                    <a:gd name="T20" fmla="*/ 11 w 19"/>
                    <a:gd name="T21" fmla="*/ 91 h 44"/>
                    <a:gd name="T22" fmla="*/ 13 w 19"/>
                    <a:gd name="T23" fmla="*/ 82 h 44"/>
                    <a:gd name="T24" fmla="*/ 15 w 19"/>
                    <a:gd name="T25" fmla="*/ 71 h 44"/>
                    <a:gd name="T26" fmla="*/ 21 w 19"/>
                    <a:gd name="T27" fmla="*/ 63 h 44"/>
                    <a:gd name="T28" fmla="*/ 23 w 19"/>
                    <a:gd name="T29" fmla="*/ 56 h 44"/>
                    <a:gd name="T30" fmla="*/ 27 w 19"/>
                    <a:gd name="T31" fmla="*/ 50 h 44"/>
                    <a:gd name="T32" fmla="*/ 34 w 19"/>
                    <a:gd name="T33" fmla="*/ 30 h 44"/>
                    <a:gd name="T34" fmla="*/ 34 w 19"/>
                    <a:gd name="T35" fmla="*/ 19 h 44"/>
                    <a:gd name="T36" fmla="*/ 38 w 19"/>
                    <a:gd name="T37" fmla="*/ 4 h 44"/>
                    <a:gd name="T38" fmla="*/ 40 w 19"/>
                    <a:gd name="T39" fmla="*/ 0 h 44"/>
                    <a:gd name="T40" fmla="*/ 17 w 19"/>
                    <a:gd name="T41" fmla="*/ 9 h 44"/>
                    <a:gd name="T42" fmla="*/ 11 w 19"/>
                    <a:gd name="T43" fmla="*/ 17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44">
                      <a:moveTo>
                        <a:pt x="5" y="8"/>
                      </a:moveTo>
                      <a:cubicBezTo>
                        <a:pt x="5" y="7"/>
                        <a:pt x="5" y="7"/>
                        <a:pt x="5" y="7"/>
                      </a:cubicBezTo>
                      <a:cubicBezTo>
                        <a:pt x="5" y="8"/>
                        <a:pt x="5" y="10"/>
                        <a:pt x="4" y="11"/>
                      </a:cubicBezTo>
                      <a:cubicBezTo>
                        <a:pt x="3" y="11"/>
                        <a:pt x="3" y="12"/>
                        <a:pt x="3" y="12"/>
                      </a:cubicBezTo>
                      <a:cubicBezTo>
                        <a:pt x="4" y="13"/>
                        <a:pt x="6" y="12"/>
                        <a:pt x="6" y="12"/>
                      </a:cubicBezTo>
                      <a:cubicBezTo>
                        <a:pt x="7" y="13"/>
                        <a:pt x="5" y="15"/>
                        <a:pt x="5" y="17"/>
                      </a:cubicBezTo>
                      <a:cubicBezTo>
                        <a:pt x="5" y="18"/>
                        <a:pt x="4" y="21"/>
                        <a:pt x="3" y="23"/>
                      </a:cubicBezTo>
                      <a:cubicBezTo>
                        <a:pt x="2" y="25"/>
                        <a:pt x="2" y="27"/>
                        <a:pt x="2" y="27"/>
                      </a:cubicBezTo>
                      <a:cubicBezTo>
                        <a:pt x="2" y="27"/>
                        <a:pt x="0" y="33"/>
                        <a:pt x="1" y="35"/>
                      </a:cubicBezTo>
                      <a:cubicBezTo>
                        <a:pt x="2" y="38"/>
                        <a:pt x="3" y="40"/>
                        <a:pt x="3" y="40"/>
                      </a:cubicBezTo>
                      <a:cubicBezTo>
                        <a:pt x="3" y="40"/>
                        <a:pt x="4" y="44"/>
                        <a:pt x="5" y="42"/>
                      </a:cubicBezTo>
                      <a:cubicBezTo>
                        <a:pt x="6" y="41"/>
                        <a:pt x="5" y="39"/>
                        <a:pt x="6" y="38"/>
                      </a:cubicBezTo>
                      <a:cubicBezTo>
                        <a:pt x="6" y="38"/>
                        <a:pt x="7" y="35"/>
                        <a:pt x="7" y="33"/>
                      </a:cubicBezTo>
                      <a:cubicBezTo>
                        <a:pt x="7" y="32"/>
                        <a:pt x="8" y="30"/>
                        <a:pt x="10" y="29"/>
                      </a:cubicBezTo>
                      <a:cubicBezTo>
                        <a:pt x="11" y="27"/>
                        <a:pt x="10" y="27"/>
                        <a:pt x="11" y="26"/>
                      </a:cubicBezTo>
                      <a:cubicBezTo>
                        <a:pt x="13" y="24"/>
                        <a:pt x="13" y="25"/>
                        <a:pt x="13" y="23"/>
                      </a:cubicBezTo>
                      <a:cubicBezTo>
                        <a:pt x="13" y="18"/>
                        <a:pt x="16" y="17"/>
                        <a:pt x="16" y="14"/>
                      </a:cubicBezTo>
                      <a:cubicBezTo>
                        <a:pt x="16" y="11"/>
                        <a:pt x="16" y="11"/>
                        <a:pt x="16" y="9"/>
                      </a:cubicBezTo>
                      <a:cubicBezTo>
                        <a:pt x="16" y="6"/>
                        <a:pt x="17" y="3"/>
                        <a:pt x="18" y="2"/>
                      </a:cubicBezTo>
                      <a:cubicBezTo>
                        <a:pt x="19" y="2"/>
                        <a:pt x="19" y="1"/>
                        <a:pt x="19" y="0"/>
                      </a:cubicBezTo>
                      <a:cubicBezTo>
                        <a:pt x="8" y="4"/>
                        <a:pt x="8" y="4"/>
                        <a:pt x="8" y="4"/>
                      </a:cubicBezTo>
                      <a:lnTo>
                        <a:pt x="5" y="8"/>
                      </a:lnTo>
                      <a:close/>
                    </a:path>
                  </a:pathLst>
                </a:custGeom>
                <a:grpFill/>
                <a:ln w="3175" cap="flat" cmpd="sng">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grpSp>
      <p:sp>
        <p:nvSpPr>
          <p:cNvPr id="89" name="Oval 88">
            <a:extLst>
              <a:ext uri="{FF2B5EF4-FFF2-40B4-BE49-F238E27FC236}">
                <a16:creationId xmlns:a16="http://schemas.microsoft.com/office/drawing/2014/main" id="{1FB74DBD-D0EC-45D3-9E73-2E9624CCDE4E}"/>
              </a:ext>
            </a:extLst>
          </p:cNvPr>
          <p:cNvSpPr/>
          <p:nvPr/>
        </p:nvSpPr>
        <p:spPr bwMode="gray">
          <a:xfrm>
            <a:off x="8735359" y="2182410"/>
            <a:ext cx="1390902" cy="1390902"/>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0" name="Oval 89">
            <a:extLst>
              <a:ext uri="{FF2B5EF4-FFF2-40B4-BE49-F238E27FC236}">
                <a16:creationId xmlns:a16="http://schemas.microsoft.com/office/drawing/2014/main" id="{517AF229-FD5D-4F52-9280-727F8BEE8D91}"/>
              </a:ext>
            </a:extLst>
          </p:cNvPr>
          <p:cNvSpPr/>
          <p:nvPr/>
        </p:nvSpPr>
        <p:spPr bwMode="gray">
          <a:xfrm>
            <a:off x="3056562" y="1677294"/>
            <a:ext cx="1305706" cy="1305706"/>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1" name="Oval 90">
            <a:extLst>
              <a:ext uri="{FF2B5EF4-FFF2-40B4-BE49-F238E27FC236}">
                <a16:creationId xmlns:a16="http://schemas.microsoft.com/office/drawing/2014/main" id="{7B8FEB3F-8228-4BEA-903E-194FB43CEB86}"/>
              </a:ext>
            </a:extLst>
          </p:cNvPr>
          <p:cNvSpPr/>
          <p:nvPr/>
        </p:nvSpPr>
        <p:spPr bwMode="gray">
          <a:xfrm>
            <a:off x="3062914" y="3180915"/>
            <a:ext cx="1072056" cy="1072056"/>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2" name="Oval 91">
            <a:extLst>
              <a:ext uri="{FF2B5EF4-FFF2-40B4-BE49-F238E27FC236}">
                <a16:creationId xmlns:a16="http://schemas.microsoft.com/office/drawing/2014/main" id="{8ACAB330-31C4-4E90-8AC2-551B14A378DF}"/>
              </a:ext>
            </a:extLst>
          </p:cNvPr>
          <p:cNvSpPr/>
          <p:nvPr/>
        </p:nvSpPr>
        <p:spPr bwMode="gray">
          <a:xfrm>
            <a:off x="6791245" y="3370736"/>
            <a:ext cx="731978" cy="731978"/>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3" name="Oval 92">
            <a:extLst>
              <a:ext uri="{FF2B5EF4-FFF2-40B4-BE49-F238E27FC236}">
                <a16:creationId xmlns:a16="http://schemas.microsoft.com/office/drawing/2014/main" id="{57CCDD36-7605-4BE0-B558-0A71F5905CAD}"/>
              </a:ext>
            </a:extLst>
          </p:cNvPr>
          <p:cNvSpPr/>
          <p:nvPr/>
        </p:nvSpPr>
        <p:spPr bwMode="gray">
          <a:xfrm>
            <a:off x="5987659" y="2785871"/>
            <a:ext cx="731978" cy="731978"/>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4" name="Oval 93">
            <a:extLst>
              <a:ext uri="{FF2B5EF4-FFF2-40B4-BE49-F238E27FC236}">
                <a16:creationId xmlns:a16="http://schemas.microsoft.com/office/drawing/2014/main" id="{1FB45E67-EC9B-457D-A551-DCAE9395FC4F}"/>
              </a:ext>
            </a:extLst>
          </p:cNvPr>
          <p:cNvSpPr/>
          <p:nvPr/>
        </p:nvSpPr>
        <p:spPr bwMode="gray">
          <a:xfrm>
            <a:off x="8353364" y="5235895"/>
            <a:ext cx="731978" cy="731978"/>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5" name="Oval 94">
            <a:extLst>
              <a:ext uri="{FF2B5EF4-FFF2-40B4-BE49-F238E27FC236}">
                <a16:creationId xmlns:a16="http://schemas.microsoft.com/office/drawing/2014/main" id="{9ED41022-5A7E-4115-9EE0-A5778FE269E3}"/>
              </a:ext>
            </a:extLst>
          </p:cNvPr>
          <p:cNvSpPr/>
          <p:nvPr/>
        </p:nvSpPr>
        <p:spPr bwMode="gray">
          <a:xfrm>
            <a:off x="5916726" y="4138198"/>
            <a:ext cx="1332792" cy="1332792"/>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6" name="Oval 95">
            <a:extLst>
              <a:ext uri="{FF2B5EF4-FFF2-40B4-BE49-F238E27FC236}">
                <a16:creationId xmlns:a16="http://schemas.microsoft.com/office/drawing/2014/main" id="{911B20F8-04CE-459B-B6C9-F2F96FD050CA}"/>
              </a:ext>
            </a:extLst>
          </p:cNvPr>
          <p:cNvSpPr/>
          <p:nvPr/>
        </p:nvSpPr>
        <p:spPr bwMode="gray">
          <a:xfrm>
            <a:off x="5687727" y="3517683"/>
            <a:ext cx="396550" cy="39655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7" name="Oval 96">
            <a:extLst>
              <a:ext uri="{FF2B5EF4-FFF2-40B4-BE49-F238E27FC236}">
                <a16:creationId xmlns:a16="http://schemas.microsoft.com/office/drawing/2014/main" id="{E021ED79-26E8-481C-91D4-14E3F313E58F}"/>
              </a:ext>
            </a:extLst>
          </p:cNvPr>
          <p:cNvSpPr/>
          <p:nvPr/>
        </p:nvSpPr>
        <p:spPr bwMode="gray">
          <a:xfrm>
            <a:off x="4783404" y="3951605"/>
            <a:ext cx="396550" cy="39655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8" name="Oval 97">
            <a:extLst>
              <a:ext uri="{FF2B5EF4-FFF2-40B4-BE49-F238E27FC236}">
                <a16:creationId xmlns:a16="http://schemas.microsoft.com/office/drawing/2014/main" id="{F390AB90-5D7B-45B1-AA49-2294BA100376}"/>
              </a:ext>
            </a:extLst>
          </p:cNvPr>
          <p:cNvSpPr/>
          <p:nvPr/>
        </p:nvSpPr>
        <p:spPr bwMode="gray">
          <a:xfrm>
            <a:off x="4892988" y="3003981"/>
            <a:ext cx="396550" cy="39655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9" name="Oval 98">
            <a:extLst>
              <a:ext uri="{FF2B5EF4-FFF2-40B4-BE49-F238E27FC236}">
                <a16:creationId xmlns:a16="http://schemas.microsoft.com/office/drawing/2014/main" id="{DEB3CED0-C9A3-4954-9F1B-953F2553BE31}"/>
              </a:ext>
            </a:extLst>
          </p:cNvPr>
          <p:cNvSpPr/>
          <p:nvPr/>
        </p:nvSpPr>
        <p:spPr bwMode="gray">
          <a:xfrm>
            <a:off x="7630688" y="3440217"/>
            <a:ext cx="1013985" cy="1013985"/>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0" name="Oval 99">
            <a:extLst>
              <a:ext uri="{FF2B5EF4-FFF2-40B4-BE49-F238E27FC236}">
                <a16:creationId xmlns:a16="http://schemas.microsoft.com/office/drawing/2014/main" id="{9DD781B4-3CEE-41BE-9D5B-138A817A00FC}"/>
              </a:ext>
            </a:extLst>
          </p:cNvPr>
          <p:cNvSpPr/>
          <p:nvPr/>
        </p:nvSpPr>
        <p:spPr bwMode="gray">
          <a:xfrm>
            <a:off x="8264590" y="4572898"/>
            <a:ext cx="1013985" cy="1013985"/>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1" name="Oval 100">
            <a:extLst>
              <a:ext uri="{FF2B5EF4-FFF2-40B4-BE49-F238E27FC236}">
                <a16:creationId xmlns:a16="http://schemas.microsoft.com/office/drawing/2014/main" id="{70F77720-85D3-4466-AD59-7C803860860F}"/>
              </a:ext>
            </a:extLst>
          </p:cNvPr>
          <p:cNvSpPr/>
          <p:nvPr/>
        </p:nvSpPr>
        <p:spPr bwMode="gray">
          <a:xfrm>
            <a:off x="7156368" y="4178252"/>
            <a:ext cx="1013985" cy="1013985"/>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2" name="Oval 101">
            <a:extLst>
              <a:ext uri="{FF2B5EF4-FFF2-40B4-BE49-F238E27FC236}">
                <a16:creationId xmlns:a16="http://schemas.microsoft.com/office/drawing/2014/main" id="{2D3B1876-1B10-4049-9013-5DD717C3D028}"/>
              </a:ext>
            </a:extLst>
          </p:cNvPr>
          <p:cNvSpPr/>
          <p:nvPr/>
        </p:nvSpPr>
        <p:spPr bwMode="gray">
          <a:xfrm>
            <a:off x="4165969" y="4012397"/>
            <a:ext cx="1013985" cy="1013985"/>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3" name="Oval 102">
            <a:extLst>
              <a:ext uri="{FF2B5EF4-FFF2-40B4-BE49-F238E27FC236}">
                <a16:creationId xmlns:a16="http://schemas.microsoft.com/office/drawing/2014/main" id="{F86840A5-DF0C-41D8-B460-B9D66CA37023}"/>
              </a:ext>
            </a:extLst>
          </p:cNvPr>
          <p:cNvSpPr/>
          <p:nvPr/>
        </p:nvSpPr>
        <p:spPr bwMode="gray">
          <a:xfrm>
            <a:off x="3094501" y="2452824"/>
            <a:ext cx="1372910" cy="1372908"/>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4" name="Oval 103">
            <a:extLst>
              <a:ext uri="{FF2B5EF4-FFF2-40B4-BE49-F238E27FC236}">
                <a16:creationId xmlns:a16="http://schemas.microsoft.com/office/drawing/2014/main" id="{3FE787B2-D28A-4794-95DB-31FB842C38EB}"/>
              </a:ext>
            </a:extLst>
          </p:cNvPr>
          <p:cNvSpPr/>
          <p:nvPr/>
        </p:nvSpPr>
        <p:spPr bwMode="gray">
          <a:xfrm>
            <a:off x="4832907" y="2021501"/>
            <a:ext cx="731978" cy="731978"/>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5" name="Oval 104">
            <a:extLst>
              <a:ext uri="{FF2B5EF4-FFF2-40B4-BE49-F238E27FC236}">
                <a16:creationId xmlns:a16="http://schemas.microsoft.com/office/drawing/2014/main" id="{FCA0D9A2-C44B-4DB3-8B4D-4070110D09B4}"/>
              </a:ext>
            </a:extLst>
          </p:cNvPr>
          <p:cNvSpPr/>
          <p:nvPr/>
        </p:nvSpPr>
        <p:spPr bwMode="gray">
          <a:xfrm>
            <a:off x="4722884" y="3178563"/>
            <a:ext cx="920996" cy="920996"/>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6" name="Oval 105">
            <a:extLst>
              <a:ext uri="{FF2B5EF4-FFF2-40B4-BE49-F238E27FC236}">
                <a16:creationId xmlns:a16="http://schemas.microsoft.com/office/drawing/2014/main" id="{7AD313C3-DC9F-469E-90ED-CFFA62F26462}"/>
              </a:ext>
            </a:extLst>
          </p:cNvPr>
          <p:cNvSpPr/>
          <p:nvPr/>
        </p:nvSpPr>
        <p:spPr bwMode="gray">
          <a:xfrm>
            <a:off x="6400715" y="1999459"/>
            <a:ext cx="548396" cy="548396"/>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7" name="Oval 106">
            <a:extLst>
              <a:ext uri="{FF2B5EF4-FFF2-40B4-BE49-F238E27FC236}">
                <a16:creationId xmlns:a16="http://schemas.microsoft.com/office/drawing/2014/main" id="{CEC39541-6A5C-49C2-B9A8-06F7DC52FE88}"/>
              </a:ext>
            </a:extLst>
          </p:cNvPr>
          <p:cNvSpPr/>
          <p:nvPr/>
        </p:nvSpPr>
        <p:spPr bwMode="gray">
          <a:xfrm>
            <a:off x="7291405" y="2626147"/>
            <a:ext cx="548396" cy="548396"/>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8" name="Oval 107">
            <a:extLst>
              <a:ext uri="{FF2B5EF4-FFF2-40B4-BE49-F238E27FC236}">
                <a16:creationId xmlns:a16="http://schemas.microsoft.com/office/drawing/2014/main" id="{FB9E85AA-C752-4F9C-989B-F3E99CFE17E7}"/>
              </a:ext>
            </a:extLst>
          </p:cNvPr>
          <p:cNvSpPr/>
          <p:nvPr/>
        </p:nvSpPr>
        <p:spPr bwMode="gray">
          <a:xfrm>
            <a:off x="7722665" y="2733227"/>
            <a:ext cx="895376" cy="895376"/>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9" name="Oval 108">
            <a:extLst>
              <a:ext uri="{FF2B5EF4-FFF2-40B4-BE49-F238E27FC236}">
                <a16:creationId xmlns:a16="http://schemas.microsoft.com/office/drawing/2014/main" id="{908B6D3E-94D0-4338-9B52-08576D75412D}"/>
              </a:ext>
            </a:extLst>
          </p:cNvPr>
          <p:cNvSpPr/>
          <p:nvPr/>
        </p:nvSpPr>
        <p:spPr bwMode="gray">
          <a:xfrm>
            <a:off x="8572565" y="3436459"/>
            <a:ext cx="895376" cy="895376"/>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0" name="Oval 109">
            <a:extLst>
              <a:ext uri="{FF2B5EF4-FFF2-40B4-BE49-F238E27FC236}">
                <a16:creationId xmlns:a16="http://schemas.microsoft.com/office/drawing/2014/main" id="{B66E60B3-CF1B-4289-9E4E-F23BEF15422C}"/>
              </a:ext>
            </a:extLst>
          </p:cNvPr>
          <p:cNvSpPr/>
          <p:nvPr/>
        </p:nvSpPr>
        <p:spPr bwMode="gray">
          <a:xfrm>
            <a:off x="5667744" y="3207509"/>
            <a:ext cx="960932" cy="960932"/>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1" name="Oval 110">
            <a:extLst>
              <a:ext uri="{FF2B5EF4-FFF2-40B4-BE49-F238E27FC236}">
                <a16:creationId xmlns:a16="http://schemas.microsoft.com/office/drawing/2014/main" id="{EB55F5CE-F0F6-4DB2-B7D7-21F4DA7F2908}"/>
              </a:ext>
            </a:extLst>
          </p:cNvPr>
          <p:cNvSpPr/>
          <p:nvPr/>
        </p:nvSpPr>
        <p:spPr bwMode="gray">
          <a:xfrm>
            <a:off x="5307070" y="3924382"/>
            <a:ext cx="960932" cy="960932"/>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2" name="Oval 111">
            <a:extLst>
              <a:ext uri="{FF2B5EF4-FFF2-40B4-BE49-F238E27FC236}">
                <a16:creationId xmlns:a16="http://schemas.microsoft.com/office/drawing/2014/main" id="{0B2A7D22-37A9-450B-85F3-3CC7C5A44A5C}"/>
              </a:ext>
            </a:extLst>
          </p:cNvPr>
          <p:cNvSpPr/>
          <p:nvPr/>
        </p:nvSpPr>
        <p:spPr bwMode="gray">
          <a:xfrm>
            <a:off x="5494462" y="2280666"/>
            <a:ext cx="731978" cy="731978"/>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3" name="Oval 112">
            <a:extLst>
              <a:ext uri="{FF2B5EF4-FFF2-40B4-BE49-F238E27FC236}">
                <a16:creationId xmlns:a16="http://schemas.microsoft.com/office/drawing/2014/main" id="{B77893F2-54A0-4BD5-A35B-CB9F58BAD49E}"/>
              </a:ext>
            </a:extLst>
          </p:cNvPr>
          <p:cNvSpPr/>
          <p:nvPr/>
        </p:nvSpPr>
        <p:spPr bwMode="gray">
          <a:xfrm>
            <a:off x="6487662" y="2346861"/>
            <a:ext cx="731978" cy="731978"/>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4" name="Oval 113">
            <a:extLst>
              <a:ext uri="{FF2B5EF4-FFF2-40B4-BE49-F238E27FC236}">
                <a16:creationId xmlns:a16="http://schemas.microsoft.com/office/drawing/2014/main" id="{44C92482-2555-498B-9F2F-35353E264BC9}"/>
              </a:ext>
            </a:extLst>
          </p:cNvPr>
          <p:cNvSpPr/>
          <p:nvPr/>
        </p:nvSpPr>
        <p:spPr bwMode="gray">
          <a:xfrm>
            <a:off x="7970229" y="4159894"/>
            <a:ext cx="557422" cy="557422"/>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5" name="Oval 114">
            <a:extLst>
              <a:ext uri="{FF2B5EF4-FFF2-40B4-BE49-F238E27FC236}">
                <a16:creationId xmlns:a16="http://schemas.microsoft.com/office/drawing/2014/main" id="{9D6585A1-BFCC-4F09-B048-7473332C9A58}"/>
              </a:ext>
            </a:extLst>
          </p:cNvPr>
          <p:cNvSpPr/>
          <p:nvPr/>
        </p:nvSpPr>
        <p:spPr bwMode="gray">
          <a:xfrm>
            <a:off x="6839201" y="3101245"/>
            <a:ext cx="395738" cy="395738"/>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6" name="Oval 115">
            <a:extLst>
              <a:ext uri="{FF2B5EF4-FFF2-40B4-BE49-F238E27FC236}">
                <a16:creationId xmlns:a16="http://schemas.microsoft.com/office/drawing/2014/main" id="{50C4B8C0-7C32-4A54-BA1C-811AC3FBD59A}"/>
              </a:ext>
            </a:extLst>
          </p:cNvPr>
          <p:cNvSpPr/>
          <p:nvPr/>
        </p:nvSpPr>
        <p:spPr bwMode="gray">
          <a:xfrm>
            <a:off x="4386074" y="2392706"/>
            <a:ext cx="920996" cy="920996"/>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7" name="Oval 116">
            <a:extLst>
              <a:ext uri="{FF2B5EF4-FFF2-40B4-BE49-F238E27FC236}">
                <a16:creationId xmlns:a16="http://schemas.microsoft.com/office/drawing/2014/main" id="{BCA583E2-6B92-4FAB-9EFB-F84E0DF88221}"/>
              </a:ext>
            </a:extLst>
          </p:cNvPr>
          <p:cNvSpPr/>
          <p:nvPr/>
        </p:nvSpPr>
        <p:spPr bwMode="gray">
          <a:xfrm>
            <a:off x="5379330" y="4866281"/>
            <a:ext cx="1332792" cy="1332792"/>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8" name="Oval 117">
            <a:extLst>
              <a:ext uri="{FF2B5EF4-FFF2-40B4-BE49-F238E27FC236}">
                <a16:creationId xmlns:a16="http://schemas.microsoft.com/office/drawing/2014/main" id="{7DCC089C-B670-4450-90A4-D777DB29F92F}"/>
              </a:ext>
            </a:extLst>
          </p:cNvPr>
          <p:cNvSpPr/>
          <p:nvPr/>
        </p:nvSpPr>
        <p:spPr bwMode="gray">
          <a:xfrm>
            <a:off x="1676707" y="4425121"/>
            <a:ext cx="584390" cy="58439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9" name="Oval 118">
            <a:extLst>
              <a:ext uri="{FF2B5EF4-FFF2-40B4-BE49-F238E27FC236}">
                <a16:creationId xmlns:a16="http://schemas.microsoft.com/office/drawing/2014/main" id="{D1AFB173-09D8-4843-AC2C-5E64BE240C2E}"/>
              </a:ext>
            </a:extLst>
          </p:cNvPr>
          <p:cNvSpPr/>
          <p:nvPr/>
        </p:nvSpPr>
        <p:spPr bwMode="gray">
          <a:xfrm>
            <a:off x="1172695" y="2336234"/>
            <a:ext cx="916950" cy="91695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0" name="Oval 119">
            <a:extLst>
              <a:ext uri="{FF2B5EF4-FFF2-40B4-BE49-F238E27FC236}">
                <a16:creationId xmlns:a16="http://schemas.microsoft.com/office/drawing/2014/main" id="{CBFA1586-B15F-47B4-BF5D-FD01B7F564F3}"/>
              </a:ext>
            </a:extLst>
          </p:cNvPr>
          <p:cNvSpPr/>
          <p:nvPr/>
        </p:nvSpPr>
        <p:spPr bwMode="gray">
          <a:xfrm>
            <a:off x="3978907" y="3203597"/>
            <a:ext cx="1221656" cy="1221656"/>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1" name="Oval 120">
            <a:extLst>
              <a:ext uri="{FF2B5EF4-FFF2-40B4-BE49-F238E27FC236}">
                <a16:creationId xmlns:a16="http://schemas.microsoft.com/office/drawing/2014/main" id="{8345F9A4-A50B-4661-B3EE-6FB0EBA47ECA}"/>
              </a:ext>
            </a:extLst>
          </p:cNvPr>
          <p:cNvSpPr/>
          <p:nvPr/>
        </p:nvSpPr>
        <p:spPr bwMode="gray">
          <a:xfrm>
            <a:off x="6700142" y="3825732"/>
            <a:ext cx="337720" cy="33772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2" name="Oval 121">
            <a:extLst>
              <a:ext uri="{FF2B5EF4-FFF2-40B4-BE49-F238E27FC236}">
                <a16:creationId xmlns:a16="http://schemas.microsoft.com/office/drawing/2014/main" id="{915A8134-8C97-4819-A986-CF372DC8C5B0}"/>
              </a:ext>
            </a:extLst>
          </p:cNvPr>
          <p:cNvSpPr/>
          <p:nvPr/>
        </p:nvSpPr>
        <p:spPr bwMode="gray">
          <a:xfrm>
            <a:off x="7446020" y="3287043"/>
            <a:ext cx="337720" cy="33772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3" name="Oval 122">
            <a:extLst>
              <a:ext uri="{FF2B5EF4-FFF2-40B4-BE49-F238E27FC236}">
                <a16:creationId xmlns:a16="http://schemas.microsoft.com/office/drawing/2014/main" id="{01A6F792-09EE-48BC-9A99-10E4208ED355}"/>
              </a:ext>
            </a:extLst>
          </p:cNvPr>
          <p:cNvSpPr/>
          <p:nvPr/>
        </p:nvSpPr>
        <p:spPr bwMode="gray">
          <a:xfrm>
            <a:off x="8806280" y="4030182"/>
            <a:ext cx="337720" cy="33772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4" name="Oval 123">
            <a:extLst>
              <a:ext uri="{FF2B5EF4-FFF2-40B4-BE49-F238E27FC236}">
                <a16:creationId xmlns:a16="http://schemas.microsoft.com/office/drawing/2014/main" id="{41921114-CD96-4F52-BEF5-5C9B0157CC99}"/>
              </a:ext>
            </a:extLst>
          </p:cNvPr>
          <p:cNvSpPr/>
          <p:nvPr/>
        </p:nvSpPr>
        <p:spPr bwMode="gray">
          <a:xfrm>
            <a:off x="7164433" y="4885314"/>
            <a:ext cx="854916" cy="854916"/>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5" name="Oval 124">
            <a:extLst>
              <a:ext uri="{FF2B5EF4-FFF2-40B4-BE49-F238E27FC236}">
                <a16:creationId xmlns:a16="http://schemas.microsoft.com/office/drawing/2014/main" id="{701AD294-6D6F-4544-AAFB-5F46EAA3416A}"/>
              </a:ext>
            </a:extLst>
          </p:cNvPr>
          <p:cNvSpPr/>
          <p:nvPr/>
        </p:nvSpPr>
        <p:spPr bwMode="gray">
          <a:xfrm>
            <a:off x="5586965" y="2983000"/>
            <a:ext cx="337720" cy="33772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6" name="Oval 125">
            <a:extLst>
              <a:ext uri="{FF2B5EF4-FFF2-40B4-BE49-F238E27FC236}">
                <a16:creationId xmlns:a16="http://schemas.microsoft.com/office/drawing/2014/main" id="{F7ED1A8D-CF74-409D-BE35-E00E84461B80}"/>
              </a:ext>
            </a:extLst>
          </p:cNvPr>
          <p:cNvSpPr/>
          <p:nvPr/>
        </p:nvSpPr>
        <p:spPr bwMode="gray">
          <a:xfrm>
            <a:off x="5933455" y="2054986"/>
            <a:ext cx="337720" cy="33772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7" name="Oval 126">
            <a:extLst>
              <a:ext uri="{FF2B5EF4-FFF2-40B4-BE49-F238E27FC236}">
                <a16:creationId xmlns:a16="http://schemas.microsoft.com/office/drawing/2014/main" id="{170C23AB-D88D-4EC4-BC4F-6192481F13EA}"/>
              </a:ext>
            </a:extLst>
          </p:cNvPr>
          <p:cNvSpPr/>
          <p:nvPr/>
        </p:nvSpPr>
        <p:spPr bwMode="gray">
          <a:xfrm>
            <a:off x="9612642" y="2099402"/>
            <a:ext cx="337720" cy="33772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8" name="Oval 127">
            <a:extLst>
              <a:ext uri="{FF2B5EF4-FFF2-40B4-BE49-F238E27FC236}">
                <a16:creationId xmlns:a16="http://schemas.microsoft.com/office/drawing/2014/main" id="{05DE1E3C-6E9C-4436-A0D8-3EEEE3E9410E}"/>
              </a:ext>
            </a:extLst>
          </p:cNvPr>
          <p:cNvSpPr/>
          <p:nvPr/>
        </p:nvSpPr>
        <p:spPr bwMode="gray">
          <a:xfrm>
            <a:off x="8374079" y="3201252"/>
            <a:ext cx="337720" cy="33772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9" name="Oval 128">
            <a:extLst>
              <a:ext uri="{FF2B5EF4-FFF2-40B4-BE49-F238E27FC236}">
                <a16:creationId xmlns:a16="http://schemas.microsoft.com/office/drawing/2014/main" id="{3352DB30-B324-4BD0-9D0A-524C57708175}"/>
              </a:ext>
            </a:extLst>
          </p:cNvPr>
          <p:cNvSpPr/>
          <p:nvPr/>
        </p:nvSpPr>
        <p:spPr bwMode="gray">
          <a:xfrm>
            <a:off x="8298202" y="4178252"/>
            <a:ext cx="773788" cy="773788"/>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0" name="Oval 129">
            <a:extLst>
              <a:ext uri="{FF2B5EF4-FFF2-40B4-BE49-F238E27FC236}">
                <a16:creationId xmlns:a16="http://schemas.microsoft.com/office/drawing/2014/main" id="{6E5A7F7B-55E5-41C1-8B56-E797699B9100}"/>
              </a:ext>
            </a:extLst>
          </p:cNvPr>
          <p:cNvSpPr/>
          <p:nvPr/>
        </p:nvSpPr>
        <p:spPr bwMode="gray">
          <a:xfrm>
            <a:off x="6915592" y="3957953"/>
            <a:ext cx="588340" cy="588340"/>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1" name="Oval 130">
            <a:extLst>
              <a:ext uri="{FF2B5EF4-FFF2-40B4-BE49-F238E27FC236}">
                <a16:creationId xmlns:a16="http://schemas.microsoft.com/office/drawing/2014/main" id="{4AD48AB2-97C1-4597-9D62-3CB64F7A5016}"/>
              </a:ext>
            </a:extLst>
          </p:cNvPr>
          <p:cNvSpPr/>
          <p:nvPr/>
        </p:nvSpPr>
        <p:spPr bwMode="gray">
          <a:xfrm>
            <a:off x="4387892" y="2119079"/>
            <a:ext cx="578529" cy="578529"/>
          </a:xfrm>
          <a:prstGeom prst="ellipse">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32" name="Picture 131" descr="A picture containing red, cake, food, piece&#10;&#10;Description automatically generated">
            <a:extLst>
              <a:ext uri="{FF2B5EF4-FFF2-40B4-BE49-F238E27FC236}">
                <a16:creationId xmlns:a16="http://schemas.microsoft.com/office/drawing/2014/main" id="{85340F19-6B53-4931-BFA6-3909254F61D6}"/>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gray">
          <a:xfrm>
            <a:off x="4772215" y="2319341"/>
            <a:ext cx="2998416" cy="2998416"/>
          </a:xfrm>
          <a:prstGeom prst="rect">
            <a:avLst/>
          </a:prstGeom>
        </p:spPr>
      </p:pic>
    </p:spTree>
    <p:extLst>
      <p:ext uri="{BB962C8B-B14F-4D97-AF65-F5344CB8AC3E}">
        <p14:creationId xmlns:p14="http://schemas.microsoft.com/office/powerpoint/2010/main" val="2777306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3" presetClass="entr" presetSubtype="16" fill="hold" grpId="0" nodeType="withEffect">
                                  <p:stCondLst>
                                    <p:cond delay="250"/>
                                  </p:stCondLst>
                                  <p:childTnLst>
                                    <p:set>
                                      <p:cBhvr>
                                        <p:cTn id="9" dur="1" fill="hold">
                                          <p:stCondLst>
                                            <p:cond delay="0"/>
                                          </p:stCondLst>
                                        </p:cTn>
                                        <p:tgtEl>
                                          <p:spTgt spid="89"/>
                                        </p:tgtEl>
                                        <p:attrNameLst>
                                          <p:attrName>style.visibility</p:attrName>
                                        </p:attrNameLst>
                                      </p:cBhvr>
                                      <p:to>
                                        <p:strVal val="visible"/>
                                      </p:to>
                                    </p:set>
                                    <p:anim calcmode="lin" valueType="num">
                                      <p:cBhvr>
                                        <p:cTn id="10" dur="500" fill="hold"/>
                                        <p:tgtEl>
                                          <p:spTgt spid="89"/>
                                        </p:tgtEl>
                                        <p:attrNameLst>
                                          <p:attrName>ppt_w</p:attrName>
                                        </p:attrNameLst>
                                      </p:cBhvr>
                                      <p:tavLst>
                                        <p:tav tm="0">
                                          <p:val>
                                            <p:fltVal val="0"/>
                                          </p:val>
                                        </p:tav>
                                        <p:tav tm="100000">
                                          <p:val>
                                            <p:strVal val="#ppt_w"/>
                                          </p:val>
                                        </p:tav>
                                      </p:tavLst>
                                    </p:anim>
                                    <p:anim calcmode="lin" valueType="num">
                                      <p:cBhvr>
                                        <p:cTn id="11" dur="500" fill="hold"/>
                                        <p:tgtEl>
                                          <p:spTgt spid="89"/>
                                        </p:tgtEl>
                                        <p:attrNameLst>
                                          <p:attrName>ppt_h</p:attrName>
                                        </p:attrNameLst>
                                      </p:cBhvr>
                                      <p:tavLst>
                                        <p:tav tm="0">
                                          <p:val>
                                            <p:fltVal val="0"/>
                                          </p:val>
                                        </p:tav>
                                        <p:tav tm="100000">
                                          <p:val>
                                            <p:strVal val="#ppt_h"/>
                                          </p:val>
                                        </p:tav>
                                      </p:tavLst>
                                    </p:anim>
                                  </p:childTnLst>
                                </p:cTn>
                              </p:par>
                            </p:childTnLst>
                          </p:cTn>
                        </p:par>
                        <p:par>
                          <p:cTn id="12" fill="hold">
                            <p:stCondLst>
                              <p:cond delay="750"/>
                            </p:stCondLst>
                            <p:childTnLst>
                              <p:par>
                                <p:cTn id="13" presetID="23" presetClass="entr" presetSubtype="16"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p:cTn id="15" dur="250" fill="hold"/>
                                        <p:tgtEl>
                                          <p:spTgt spid="90"/>
                                        </p:tgtEl>
                                        <p:attrNameLst>
                                          <p:attrName>ppt_w</p:attrName>
                                        </p:attrNameLst>
                                      </p:cBhvr>
                                      <p:tavLst>
                                        <p:tav tm="0">
                                          <p:val>
                                            <p:fltVal val="0"/>
                                          </p:val>
                                        </p:tav>
                                        <p:tav tm="100000">
                                          <p:val>
                                            <p:strVal val="#ppt_w"/>
                                          </p:val>
                                        </p:tav>
                                      </p:tavLst>
                                    </p:anim>
                                    <p:anim calcmode="lin" valueType="num">
                                      <p:cBhvr>
                                        <p:cTn id="16" dur="250" fill="hold"/>
                                        <p:tgtEl>
                                          <p:spTgt spid="90"/>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p:cTn id="19" dur="500" fill="hold"/>
                                        <p:tgtEl>
                                          <p:spTgt spid="103"/>
                                        </p:tgtEl>
                                        <p:attrNameLst>
                                          <p:attrName>ppt_w</p:attrName>
                                        </p:attrNameLst>
                                      </p:cBhvr>
                                      <p:tavLst>
                                        <p:tav tm="0">
                                          <p:val>
                                            <p:fltVal val="0"/>
                                          </p:val>
                                        </p:tav>
                                        <p:tav tm="100000">
                                          <p:val>
                                            <p:strVal val="#ppt_w"/>
                                          </p:val>
                                        </p:tav>
                                      </p:tavLst>
                                    </p:anim>
                                    <p:anim calcmode="lin" valueType="num">
                                      <p:cBhvr>
                                        <p:cTn id="20" dur="500" fill="hold"/>
                                        <p:tgtEl>
                                          <p:spTgt spid="103"/>
                                        </p:tgtEl>
                                        <p:attrNameLst>
                                          <p:attrName>ppt_h</p:attrName>
                                        </p:attrNameLst>
                                      </p:cBhvr>
                                      <p:tavLst>
                                        <p:tav tm="0">
                                          <p:val>
                                            <p:fltVal val="0"/>
                                          </p:val>
                                        </p:tav>
                                        <p:tav tm="100000">
                                          <p:val>
                                            <p:strVal val="#ppt_h"/>
                                          </p:val>
                                        </p:tav>
                                      </p:tavLst>
                                    </p:anim>
                                  </p:childTnLst>
                                </p:cTn>
                              </p:par>
                            </p:childTnLst>
                          </p:cTn>
                        </p:par>
                        <p:par>
                          <p:cTn id="21" fill="hold">
                            <p:stCondLst>
                              <p:cond delay="1250"/>
                            </p:stCondLst>
                            <p:childTnLst>
                              <p:par>
                                <p:cTn id="22" presetID="23" presetClass="entr" presetSubtype="16" fill="hold" grpId="0" nodeType="afterEffect">
                                  <p:stCondLst>
                                    <p:cond delay="0"/>
                                  </p:stCondLst>
                                  <p:childTnLst>
                                    <p:set>
                                      <p:cBhvr>
                                        <p:cTn id="23" dur="1" fill="hold">
                                          <p:stCondLst>
                                            <p:cond delay="0"/>
                                          </p:stCondLst>
                                        </p:cTn>
                                        <p:tgtEl>
                                          <p:spTgt spid="110"/>
                                        </p:tgtEl>
                                        <p:attrNameLst>
                                          <p:attrName>style.visibility</p:attrName>
                                        </p:attrNameLst>
                                      </p:cBhvr>
                                      <p:to>
                                        <p:strVal val="visible"/>
                                      </p:to>
                                    </p:set>
                                    <p:anim calcmode="lin" valueType="num">
                                      <p:cBhvr>
                                        <p:cTn id="24" dur="250" fill="hold"/>
                                        <p:tgtEl>
                                          <p:spTgt spid="110"/>
                                        </p:tgtEl>
                                        <p:attrNameLst>
                                          <p:attrName>ppt_w</p:attrName>
                                        </p:attrNameLst>
                                      </p:cBhvr>
                                      <p:tavLst>
                                        <p:tav tm="0">
                                          <p:val>
                                            <p:fltVal val="0"/>
                                          </p:val>
                                        </p:tav>
                                        <p:tav tm="100000">
                                          <p:val>
                                            <p:strVal val="#ppt_w"/>
                                          </p:val>
                                        </p:tav>
                                      </p:tavLst>
                                    </p:anim>
                                    <p:anim calcmode="lin" valueType="num">
                                      <p:cBhvr>
                                        <p:cTn id="25" dur="250" fill="hold"/>
                                        <p:tgtEl>
                                          <p:spTgt spid="110"/>
                                        </p:tgtEl>
                                        <p:attrNameLst>
                                          <p:attrName>ppt_h</p:attrName>
                                        </p:attrNameLst>
                                      </p:cBhvr>
                                      <p:tavLst>
                                        <p:tav tm="0">
                                          <p:val>
                                            <p:fltVal val="0"/>
                                          </p:val>
                                        </p:tav>
                                        <p:tav tm="100000">
                                          <p:val>
                                            <p:strVal val="#ppt_h"/>
                                          </p:val>
                                        </p:tav>
                                      </p:tavLst>
                                    </p:anim>
                                  </p:childTnLst>
                                </p:cTn>
                              </p:par>
                            </p:childTnLst>
                          </p:cTn>
                        </p:par>
                        <p:par>
                          <p:cTn id="26" fill="hold">
                            <p:stCondLst>
                              <p:cond delay="1500"/>
                            </p:stCondLst>
                            <p:childTnLst>
                              <p:par>
                                <p:cTn id="27" presetID="23" presetClass="entr" presetSubtype="16" fill="hold" grpId="0" nodeType="afterEffect">
                                  <p:stCondLst>
                                    <p:cond delay="0"/>
                                  </p:stCondLst>
                                  <p:childTnLst>
                                    <p:set>
                                      <p:cBhvr>
                                        <p:cTn id="28" dur="1" fill="hold">
                                          <p:stCondLst>
                                            <p:cond delay="0"/>
                                          </p:stCondLst>
                                        </p:cTn>
                                        <p:tgtEl>
                                          <p:spTgt spid="108"/>
                                        </p:tgtEl>
                                        <p:attrNameLst>
                                          <p:attrName>style.visibility</p:attrName>
                                        </p:attrNameLst>
                                      </p:cBhvr>
                                      <p:to>
                                        <p:strVal val="visible"/>
                                      </p:to>
                                    </p:set>
                                    <p:anim calcmode="lin" valueType="num">
                                      <p:cBhvr>
                                        <p:cTn id="29" dur="250" fill="hold"/>
                                        <p:tgtEl>
                                          <p:spTgt spid="108"/>
                                        </p:tgtEl>
                                        <p:attrNameLst>
                                          <p:attrName>ppt_w</p:attrName>
                                        </p:attrNameLst>
                                      </p:cBhvr>
                                      <p:tavLst>
                                        <p:tav tm="0">
                                          <p:val>
                                            <p:fltVal val="0"/>
                                          </p:val>
                                        </p:tav>
                                        <p:tav tm="100000">
                                          <p:val>
                                            <p:strVal val="#ppt_w"/>
                                          </p:val>
                                        </p:tav>
                                      </p:tavLst>
                                    </p:anim>
                                    <p:anim calcmode="lin" valueType="num">
                                      <p:cBhvr>
                                        <p:cTn id="30" dur="250" fill="hold"/>
                                        <p:tgtEl>
                                          <p:spTgt spid="108"/>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17"/>
                                        </p:tgtEl>
                                        <p:attrNameLst>
                                          <p:attrName>style.visibility</p:attrName>
                                        </p:attrNameLst>
                                      </p:cBhvr>
                                      <p:to>
                                        <p:strVal val="visible"/>
                                      </p:to>
                                    </p:set>
                                    <p:anim calcmode="lin" valueType="num">
                                      <p:cBhvr>
                                        <p:cTn id="33" dur="500" fill="hold"/>
                                        <p:tgtEl>
                                          <p:spTgt spid="117"/>
                                        </p:tgtEl>
                                        <p:attrNameLst>
                                          <p:attrName>ppt_w</p:attrName>
                                        </p:attrNameLst>
                                      </p:cBhvr>
                                      <p:tavLst>
                                        <p:tav tm="0">
                                          <p:val>
                                            <p:fltVal val="0"/>
                                          </p:val>
                                        </p:tav>
                                        <p:tav tm="100000">
                                          <p:val>
                                            <p:strVal val="#ppt_w"/>
                                          </p:val>
                                        </p:tav>
                                      </p:tavLst>
                                    </p:anim>
                                    <p:anim calcmode="lin" valueType="num">
                                      <p:cBhvr>
                                        <p:cTn id="34" dur="500" fill="hold"/>
                                        <p:tgtEl>
                                          <p:spTgt spid="117"/>
                                        </p:tgtEl>
                                        <p:attrNameLst>
                                          <p:attrName>ppt_h</p:attrName>
                                        </p:attrNameLst>
                                      </p:cBhvr>
                                      <p:tavLst>
                                        <p:tav tm="0">
                                          <p:val>
                                            <p:fltVal val="0"/>
                                          </p:val>
                                        </p:tav>
                                        <p:tav tm="100000">
                                          <p:val>
                                            <p:strVal val="#ppt_h"/>
                                          </p:val>
                                        </p:tav>
                                      </p:tavLst>
                                    </p:anim>
                                  </p:childTnLst>
                                </p:cTn>
                              </p:par>
                            </p:childTnLst>
                          </p:cTn>
                        </p:par>
                        <p:par>
                          <p:cTn id="35" fill="hold">
                            <p:stCondLst>
                              <p:cond delay="2000"/>
                            </p:stCondLst>
                            <p:childTnLst>
                              <p:par>
                                <p:cTn id="36" presetID="23" presetClass="entr" presetSubtype="16" fill="hold" grpId="0" nodeType="afterEffect">
                                  <p:stCondLst>
                                    <p:cond delay="0"/>
                                  </p:stCondLst>
                                  <p:childTnLst>
                                    <p:set>
                                      <p:cBhvr>
                                        <p:cTn id="37" dur="1" fill="hold">
                                          <p:stCondLst>
                                            <p:cond delay="0"/>
                                          </p:stCondLst>
                                        </p:cTn>
                                        <p:tgtEl>
                                          <p:spTgt spid="102"/>
                                        </p:tgtEl>
                                        <p:attrNameLst>
                                          <p:attrName>style.visibility</p:attrName>
                                        </p:attrNameLst>
                                      </p:cBhvr>
                                      <p:to>
                                        <p:strVal val="visible"/>
                                      </p:to>
                                    </p:set>
                                    <p:anim calcmode="lin" valueType="num">
                                      <p:cBhvr>
                                        <p:cTn id="38" dur="500" fill="hold"/>
                                        <p:tgtEl>
                                          <p:spTgt spid="102"/>
                                        </p:tgtEl>
                                        <p:attrNameLst>
                                          <p:attrName>ppt_w</p:attrName>
                                        </p:attrNameLst>
                                      </p:cBhvr>
                                      <p:tavLst>
                                        <p:tav tm="0">
                                          <p:val>
                                            <p:fltVal val="0"/>
                                          </p:val>
                                        </p:tav>
                                        <p:tav tm="100000">
                                          <p:val>
                                            <p:strVal val="#ppt_w"/>
                                          </p:val>
                                        </p:tav>
                                      </p:tavLst>
                                    </p:anim>
                                    <p:anim calcmode="lin" valueType="num">
                                      <p:cBhvr>
                                        <p:cTn id="39" dur="500" fill="hold"/>
                                        <p:tgtEl>
                                          <p:spTgt spid="102"/>
                                        </p:tgtEl>
                                        <p:attrNameLst>
                                          <p:attrName>ppt_h</p:attrName>
                                        </p:attrNameLst>
                                      </p:cBhvr>
                                      <p:tavLst>
                                        <p:tav tm="0">
                                          <p:val>
                                            <p:fltVal val="0"/>
                                          </p:val>
                                        </p:tav>
                                        <p:tav tm="100000">
                                          <p:val>
                                            <p:strVal val="#ppt_h"/>
                                          </p:val>
                                        </p:tav>
                                      </p:tavLst>
                                    </p:anim>
                                  </p:childTnLst>
                                </p:cTn>
                              </p:par>
                            </p:childTnLst>
                          </p:cTn>
                        </p:par>
                        <p:par>
                          <p:cTn id="40" fill="hold">
                            <p:stCondLst>
                              <p:cond delay="2500"/>
                            </p:stCondLst>
                            <p:childTnLst>
                              <p:par>
                                <p:cTn id="41" presetID="23" presetClass="entr" presetSubtype="16" fill="hold" grpId="0" nodeType="afterEffect">
                                  <p:stCondLst>
                                    <p:cond delay="0"/>
                                  </p:stCondLst>
                                  <p:childTnLst>
                                    <p:set>
                                      <p:cBhvr>
                                        <p:cTn id="42" dur="1" fill="hold">
                                          <p:stCondLst>
                                            <p:cond delay="0"/>
                                          </p:stCondLst>
                                        </p:cTn>
                                        <p:tgtEl>
                                          <p:spTgt spid="118"/>
                                        </p:tgtEl>
                                        <p:attrNameLst>
                                          <p:attrName>style.visibility</p:attrName>
                                        </p:attrNameLst>
                                      </p:cBhvr>
                                      <p:to>
                                        <p:strVal val="visible"/>
                                      </p:to>
                                    </p:set>
                                    <p:anim calcmode="lin" valueType="num">
                                      <p:cBhvr>
                                        <p:cTn id="43" dur="250" fill="hold"/>
                                        <p:tgtEl>
                                          <p:spTgt spid="118"/>
                                        </p:tgtEl>
                                        <p:attrNameLst>
                                          <p:attrName>ppt_w</p:attrName>
                                        </p:attrNameLst>
                                      </p:cBhvr>
                                      <p:tavLst>
                                        <p:tav tm="0">
                                          <p:val>
                                            <p:fltVal val="0"/>
                                          </p:val>
                                        </p:tav>
                                        <p:tav tm="100000">
                                          <p:val>
                                            <p:strVal val="#ppt_w"/>
                                          </p:val>
                                        </p:tav>
                                      </p:tavLst>
                                    </p:anim>
                                    <p:anim calcmode="lin" valueType="num">
                                      <p:cBhvr>
                                        <p:cTn id="44" dur="250" fill="hold"/>
                                        <p:tgtEl>
                                          <p:spTgt spid="118"/>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119"/>
                                        </p:tgtEl>
                                        <p:attrNameLst>
                                          <p:attrName>style.visibility</p:attrName>
                                        </p:attrNameLst>
                                      </p:cBhvr>
                                      <p:to>
                                        <p:strVal val="visible"/>
                                      </p:to>
                                    </p:set>
                                    <p:anim calcmode="lin" valueType="num">
                                      <p:cBhvr>
                                        <p:cTn id="47" dur="500" fill="hold"/>
                                        <p:tgtEl>
                                          <p:spTgt spid="119"/>
                                        </p:tgtEl>
                                        <p:attrNameLst>
                                          <p:attrName>ppt_w</p:attrName>
                                        </p:attrNameLst>
                                      </p:cBhvr>
                                      <p:tavLst>
                                        <p:tav tm="0">
                                          <p:val>
                                            <p:fltVal val="0"/>
                                          </p:val>
                                        </p:tav>
                                        <p:tav tm="100000">
                                          <p:val>
                                            <p:strVal val="#ppt_w"/>
                                          </p:val>
                                        </p:tav>
                                      </p:tavLst>
                                    </p:anim>
                                    <p:anim calcmode="lin" valueType="num">
                                      <p:cBhvr>
                                        <p:cTn id="48" dur="500" fill="hold"/>
                                        <p:tgtEl>
                                          <p:spTgt spid="119"/>
                                        </p:tgtEl>
                                        <p:attrNameLst>
                                          <p:attrName>ppt_h</p:attrName>
                                        </p:attrNameLst>
                                      </p:cBhvr>
                                      <p:tavLst>
                                        <p:tav tm="0">
                                          <p:val>
                                            <p:fltVal val="0"/>
                                          </p:val>
                                        </p:tav>
                                        <p:tav tm="100000">
                                          <p:val>
                                            <p:strVal val="#ppt_h"/>
                                          </p:val>
                                        </p:tav>
                                      </p:tavLst>
                                    </p:anim>
                                  </p:childTnLst>
                                </p:cTn>
                              </p:par>
                            </p:childTnLst>
                          </p:cTn>
                        </p:par>
                        <p:par>
                          <p:cTn id="49" fill="hold">
                            <p:stCondLst>
                              <p:cond delay="3000"/>
                            </p:stCondLst>
                            <p:childTnLst>
                              <p:par>
                                <p:cTn id="50" presetID="23" presetClass="entr" presetSubtype="16" fill="hold" grpId="0" nodeType="afterEffect">
                                  <p:stCondLst>
                                    <p:cond delay="0"/>
                                  </p:stCondLst>
                                  <p:childTnLst>
                                    <p:set>
                                      <p:cBhvr>
                                        <p:cTn id="51" dur="1" fill="hold">
                                          <p:stCondLst>
                                            <p:cond delay="0"/>
                                          </p:stCondLst>
                                        </p:cTn>
                                        <p:tgtEl>
                                          <p:spTgt spid="91"/>
                                        </p:tgtEl>
                                        <p:attrNameLst>
                                          <p:attrName>style.visibility</p:attrName>
                                        </p:attrNameLst>
                                      </p:cBhvr>
                                      <p:to>
                                        <p:strVal val="visible"/>
                                      </p:to>
                                    </p:set>
                                    <p:anim calcmode="lin" valueType="num">
                                      <p:cBhvr>
                                        <p:cTn id="52" dur="250" fill="hold"/>
                                        <p:tgtEl>
                                          <p:spTgt spid="91"/>
                                        </p:tgtEl>
                                        <p:attrNameLst>
                                          <p:attrName>ppt_w</p:attrName>
                                        </p:attrNameLst>
                                      </p:cBhvr>
                                      <p:tavLst>
                                        <p:tav tm="0">
                                          <p:val>
                                            <p:fltVal val="0"/>
                                          </p:val>
                                        </p:tav>
                                        <p:tav tm="100000">
                                          <p:val>
                                            <p:strVal val="#ppt_w"/>
                                          </p:val>
                                        </p:tav>
                                      </p:tavLst>
                                    </p:anim>
                                    <p:anim calcmode="lin" valueType="num">
                                      <p:cBhvr>
                                        <p:cTn id="53" dur="250" fill="hold"/>
                                        <p:tgtEl>
                                          <p:spTgt spid="91"/>
                                        </p:tgtEl>
                                        <p:attrNameLst>
                                          <p:attrName>ppt_h</p:attrName>
                                        </p:attrNameLst>
                                      </p:cBhvr>
                                      <p:tavLst>
                                        <p:tav tm="0">
                                          <p:val>
                                            <p:fltVal val="0"/>
                                          </p:val>
                                        </p:tav>
                                        <p:tav tm="100000">
                                          <p:val>
                                            <p:strVal val="#ppt_h"/>
                                          </p:val>
                                        </p:tav>
                                      </p:tavLst>
                                    </p:anim>
                                  </p:childTnLst>
                                </p:cTn>
                              </p:par>
                            </p:childTnLst>
                          </p:cTn>
                        </p:par>
                        <p:par>
                          <p:cTn id="54" fill="hold">
                            <p:stCondLst>
                              <p:cond delay="3250"/>
                            </p:stCondLst>
                            <p:childTnLst>
                              <p:par>
                                <p:cTn id="55" presetID="23" presetClass="entr" presetSubtype="16" fill="hold" grpId="0" nodeType="afterEffect">
                                  <p:stCondLst>
                                    <p:cond delay="0"/>
                                  </p:stCondLst>
                                  <p:childTnLst>
                                    <p:set>
                                      <p:cBhvr>
                                        <p:cTn id="56" dur="1" fill="hold">
                                          <p:stCondLst>
                                            <p:cond delay="0"/>
                                          </p:stCondLst>
                                        </p:cTn>
                                        <p:tgtEl>
                                          <p:spTgt spid="99"/>
                                        </p:tgtEl>
                                        <p:attrNameLst>
                                          <p:attrName>style.visibility</p:attrName>
                                        </p:attrNameLst>
                                      </p:cBhvr>
                                      <p:to>
                                        <p:strVal val="visible"/>
                                      </p:to>
                                    </p:set>
                                    <p:anim calcmode="lin" valueType="num">
                                      <p:cBhvr>
                                        <p:cTn id="57" dur="500" fill="hold"/>
                                        <p:tgtEl>
                                          <p:spTgt spid="99"/>
                                        </p:tgtEl>
                                        <p:attrNameLst>
                                          <p:attrName>ppt_w</p:attrName>
                                        </p:attrNameLst>
                                      </p:cBhvr>
                                      <p:tavLst>
                                        <p:tav tm="0">
                                          <p:val>
                                            <p:fltVal val="0"/>
                                          </p:val>
                                        </p:tav>
                                        <p:tav tm="100000">
                                          <p:val>
                                            <p:strVal val="#ppt_w"/>
                                          </p:val>
                                        </p:tav>
                                      </p:tavLst>
                                    </p:anim>
                                    <p:anim calcmode="lin" valueType="num">
                                      <p:cBhvr>
                                        <p:cTn id="58" dur="500" fill="hold"/>
                                        <p:tgtEl>
                                          <p:spTgt spid="99"/>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0"/>
                                  </p:stCondLst>
                                  <p:childTnLst>
                                    <p:set>
                                      <p:cBhvr>
                                        <p:cTn id="60" dur="1" fill="hold">
                                          <p:stCondLst>
                                            <p:cond delay="0"/>
                                          </p:stCondLst>
                                        </p:cTn>
                                        <p:tgtEl>
                                          <p:spTgt spid="113"/>
                                        </p:tgtEl>
                                        <p:attrNameLst>
                                          <p:attrName>style.visibility</p:attrName>
                                        </p:attrNameLst>
                                      </p:cBhvr>
                                      <p:to>
                                        <p:strVal val="visible"/>
                                      </p:to>
                                    </p:set>
                                    <p:anim calcmode="lin" valueType="num">
                                      <p:cBhvr>
                                        <p:cTn id="61" dur="250" fill="hold"/>
                                        <p:tgtEl>
                                          <p:spTgt spid="113"/>
                                        </p:tgtEl>
                                        <p:attrNameLst>
                                          <p:attrName>ppt_w</p:attrName>
                                        </p:attrNameLst>
                                      </p:cBhvr>
                                      <p:tavLst>
                                        <p:tav tm="0">
                                          <p:val>
                                            <p:fltVal val="0"/>
                                          </p:val>
                                        </p:tav>
                                        <p:tav tm="100000">
                                          <p:val>
                                            <p:strVal val="#ppt_w"/>
                                          </p:val>
                                        </p:tav>
                                      </p:tavLst>
                                    </p:anim>
                                    <p:anim calcmode="lin" valueType="num">
                                      <p:cBhvr>
                                        <p:cTn id="62" dur="250" fill="hold"/>
                                        <p:tgtEl>
                                          <p:spTgt spid="113"/>
                                        </p:tgtEl>
                                        <p:attrNameLst>
                                          <p:attrName>ppt_h</p:attrName>
                                        </p:attrNameLst>
                                      </p:cBhvr>
                                      <p:tavLst>
                                        <p:tav tm="0">
                                          <p:val>
                                            <p:fltVal val="0"/>
                                          </p:val>
                                        </p:tav>
                                        <p:tav tm="100000">
                                          <p:val>
                                            <p:strVal val="#ppt_h"/>
                                          </p:val>
                                        </p:tav>
                                      </p:tavLst>
                                    </p:anim>
                                  </p:childTnLst>
                                </p:cTn>
                              </p:par>
                            </p:childTnLst>
                          </p:cTn>
                        </p:par>
                        <p:par>
                          <p:cTn id="63" fill="hold">
                            <p:stCondLst>
                              <p:cond delay="3750"/>
                            </p:stCondLst>
                            <p:childTnLst>
                              <p:par>
                                <p:cTn id="64" presetID="23" presetClass="entr" presetSubtype="16" fill="hold" grpId="0" nodeType="afterEffect">
                                  <p:stCondLst>
                                    <p:cond delay="0"/>
                                  </p:stCondLst>
                                  <p:childTnLst>
                                    <p:set>
                                      <p:cBhvr>
                                        <p:cTn id="65" dur="1" fill="hold">
                                          <p:stCondLst>
                                            <p:cond delay="0"/>
                                          </p:stCondLst>
                                        </p:cTn>
                                        <p:tgtEl>
                                          <p:spTgt spid="126"/>
                                        </p:tgtEl>
                                        <p:attrNameLst>
                                          <p:attrName>style.visibility</p:attrName>
                                        </p:attrNameLst>
                                      </p:cBhvr>
                                      <p:to>
                                        <p:strVal val="visible"/>
                                      </p:to>
                                    </p:set>
                                    <p:anim calcmode="lin" valueType="num">
                                      <p:cBhvr>
                                        <p:cTn id="66" dur="250" fill="hold"/>
                                        <p:tgtEl>
                                          <p:spTgt spid="126"/>
                                        </p:tgtEl>
                                        <p:attrNameLst>
                                          <p:attrName>ppt_w</p:attrName>
                                        </p:attrNameLst>
                                      </p:cBhvr>
                                      <p:tavLst>
                                        <p:tav tm="0">
                                          <p:val>
                                            <p:fltVal val="0"/>
                                          </p:val>
                                        </p:tav>
                                        <p:tav tm="100000">
                                          <p:val>
                                            <p:strVal val="#ppt_w"/>
                                          </p:val>
                                        </p:tav>
                                      </p:tavLst>
                                    </p:anim>
                                    <p:anim calcmode="lin" valueType="num">
                                      <p:cBhvr>
                                        <p:cTn id="67" dur="250" fill="hold"/>
                                        <p:tgtEl>
                                          <p:spTgt spid="126"/>
                                        </p:tgtEl>
                                        <p:attrNameLst>
                                          <p:attrName>ppt_h</p:attrName>
                                        </p:attrNameLst>
                                      </p:cBhvr>
                                      <p:tavLst>
                                        <p:tav tm="0">
                                          <p:val>
                                            <p:fltVal val="0"/>
                                          </p:val>
                                        </p:tav>
                                        <p:tav tm="100000">
                                          <p:val>
                                            <p:strVal val="#ppt_h"/>
                                          </p:val>
                                        </p:tav>
                                      </p:tavLst>
                                    </p:anim>
                                  </p:childTnLst>
                                </p:cTn>
                              </p:par>
                            </p:childTnLst>
                          </p:cTn>
                        </p:par>
                        <p:par>
                          <p:cTn id="68" fill="hold">
                            <p:stCondLst>
                              <p:cond delay="4000"/>
                            </p:stCondLst>
                            <p:childTnLst>
                              <p:par>
                                <p:cTn id="69" presetID="23" presetClass="entr" presetSubtype="16" fill="hold" grpId="0" nodeType="afterEffect">
                                  <p:stCondLst>
                                    <p:cond delay="0"/>
                                  </p:stCondLst>
                                  <p:childTnLst>
                                    <p:set>
                                      <p:cBhvr>
                                        <p:cTn id="70" dur="1" fill="hold">
                                          <p:stCondLst>
                                            <p:cond delay="0"/>
                                          </p:stCondLst>
                                        </p:cTn>
                                        <p:tgtEl>
                                          <p:spTgt spid="127"/>
                                        </p:tgtEl>
                                        <p:attrNameLst>
                                          <p:attrName>style.visibility</p:attrName>
                                        </p:attrNameLst>
                                      </p:cBhvr>
                                      <p:to>
                                        <p:strVal val="visible"/>
                                      </p:to>
                                    </p:set>
                                    <p:anim calcmode="lin" valueType="num">
                                      <p:cBhvr>
                                        <p:cTn id="71" dur="250" fill="hold"/>
                                        <p:tgtEl>
                                          <p:spTgt spid="127"/>
                                        </p:tgtEl>
                                        <p:attrNameLst>
                                          <p:attrName>ppt_w</p:attrName>
                                        </p:attrNameLst>
                                      </p:cBhvr>
                                      <p:tavLst>
                                        <p:tav tm="0">
                                          <p:val>
                                            <p:fltVal val="0"/>
                                          </p:val>
                                        </p:tav>
                                        <p:tav tm="100000">
                                          <p:val>
                                            <p:strVal val="#ppt_w"/>
                                          </p:val>
                                        </p:tav>
                                      </p:tavLst>
                                    </p:anim>
                                    <p:anim calcmode="lin" valueType="num">
                                      <p:cBhvr>
                                        <p:cTn id="72" dur="250" fill="hold"/>
                                        <p:tgtEl>
                                          <p:spTgt spid="127"/>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121"/>
                                        </p:tgtEl>
                                        <p:attrNameLst>
                                          <p:attrName>style.visibility</p:attrName>
                                        </p:attrNameLst>
                                      </p:cBhvr>
                                      <p:to>
                                        <p:strVal val="visible"/>
                                      </p:to>
                                    </p:set>
                                    <p:anim calcmode="lin" valueType="num">
                                      <p:cBhvr>
                                        <p:cTn id="75" dur="250" fill="hold"/>
                                        <p:tgtEl>
                                          <p:spTgt spid="121"/>
                                        </p:tgtEl>
                                        <p:attrNameLst>
                                          <p:attrName>ppt_w</p:attrName>
                                        </p:attrNameLst>
                                      </p:cBhvr>
                                      <p:tavLst>
                                        <p:tav tm="0">
                                          <p:val>
                                            <p:fltVal val="0"/>
                                          </p:val>
                                        </p:tav>
                                        <p:tav tm="100000">
                                          <p:val>
                                            <p:strVal val="#ppt_w"/>
                                          </p:val>
                                        </p:tav>
                                      </p:tavLst>
                                    </p:anim>
                                    <p:anim calcmode="lin" valueType="num">
                                      <p:cBhvr>
                                        <p:cTn id="76" dur="250" fill="hold"/>
                                        <p:tgtEl>
                                          <p:spTgt spid="121"/>
                                        </p:tgtEl>
                                        <p:attrNameLst>
                                          <p:attrName>ppt_h</p:attrName>
                                        </p:attrNameLst>
                                      </p:cBhvr>
                                      <p:tavLst>
                                        <p:tav tm="0">
                                          <p:val>
                                            <p:fltVal val="0"/>
                                          </p:val>
                                        </p:tav>
                                        <p:tav tm="100000">
                                          <p:val>
                                            <p:strVal val="#ppt_h"/>
                                          </p:val>
                                        </p:tav>
                                      </p:tavLst>
                                    </p:anim>
                                  </p:childTnLst>
                                </p:cTn>
                              </p:par>
                            </p:childTnLst>
                          </p:cTn>
                        </p:par>
                        <p:par>
                          <p:cTn id="77" fill="hold">
                            <p:stCondLst>
                              <p:cond delay="4250"/>
                            </p:stCondLst>
                            <p:childTnLst>
                              <p:par>
                                <p:cTn id="78" presetID="23" presetClass="entr" presetSubtype="16" fill="hold" grpId="0" nodeType="afterEffect">
                                  <p:stCondLst>
                                    <p:cond delay="0"/>
                                  </p:stCondLst>
                                  <p:childTnLst>
                                    <p:set>
                                      <p:cBhvr>
                                        <p:cTn id="79" dur="1" fill="hold">
                                          <p:stCondLst>
                                            <p:cond delay="0"/>
                                          </p:stCondLst>
                                        </p:cTn>
                                        <p:tgtEl>
                                          <p:spTgt spid="124"/>
                                        </p:tgtEl>
                                        <p:attrNameLst>
                                          <p:attrName>style.visibility</p:attrName>
                                        </p:attrNameLst>
                                      </p:cBhvr>
                                      <p:to>
                                        <p:strVal val="visible"/>
                                      </p:to>
                                    </p:set>
                                    <p:anim calcmode="lin" valueType="num">
                                      <p:cBhvr>
                                        <p:cTn id="80" dur="500" fill="hold"/>
                                        <p:tgtEl>
                                          <p:spTgt spid="124"/>
                                        </p:tgtEl>
                                        <p:attrNameLst>
                                          <p:attrName>ppt_w</p:attrName>
                                        </p:attrNameLst>
                                      </p:cBhvr>
                                      <p:tavLst>
                                        <p:tav tm="0">
                                          <p:val>
                                            <p:fltVal val="0"/>
                                          </p:val>
                                        </p:tav>
                                        <p:tav tm="100000">
                                          <p:val>
                                            <p:strVal val="#ppt_w"/>
                                          </p:val>
                                        </p:tav>
                                      </p:tavLst>
                                    </p:anim>
                                    <p:anim calcmode="lin" valueType="num">
                                      <p:cBhvr>
                                        <p:cTn id="81" dur="500" fill="hold"/>
                                        <p:tgtEl>
                                          <p:spTgt spid="124"/>
                                        </p:tgtEl>
                                        <p:attrNameLst>
                                          <p:attrName>ppt_h</p:attrName>
                                        </p:attrNameLst>
                                      </p:cBhvr>
                                      <p:tavLst>
                                        <p:tav tm="0">
                                          <p:val>
                                            <p:fltVal val="0"/>
                                          </p:val>
                                        </p:tav>
                                        <p:tav tm="100000">
                                          <p:val>
                                            <p:strVal val="#ppt_h"/>
                                          </p:val>
                                        </p:tav>
                                      </p:tavLst>
                                    </p:anim>
                                  </p:childTnLst>
                                </p:cTn>
                              </p:par>
                              <p:par>
                                <p:cTn id="82" presetID="23" presetClass="entr" presetSubtype="16" fill="hold" grpId="0" nodeType="withEffect">
                                  <p:stCondLst>
                                    <p:cond delay="0"/>
                                  </p:stCondLst>
                                  <p:childTnLst>
                                    <p:set>
                                      <p:cBhvr>
                                        <p:cTn id="83" dur="1" fill="hold">
                                          <p:stCondLst>
                                            <p:cond delay="0"/>
                                          </p:stCondLst>
                                        </p:cTn>
                                        <p:tgtEl>
                                          <p:spTgt spid="95"/>
                                        </p:tgtEl>
                                        <p:attrNameLst>
                                          <p:attrName>style.visibility</p:attrName>
                                        </p:attrNameLst>
                                      </p:cBhvr>
                                      <p:to>
                                        <p:strVal val="visible"/>
                                      </p:to>
                                    </p:set>
                                    <p:anim calcmode="lin" valueType="num">
                                      <p:cBhvr>
                                        <p:cTn id="84" dur="250" fill="hold"/>
                                        <p:tgtEl>
                                          <p:spTgt spid="95"/>
                                        </p:tgtEl>
                                        <p:attrNameLst>
                                          <p:attrName>ppt_w</p:attrName>
                                        </p:attrNameLst>
                                      </p:cBhvr>
                                      <p:tavLst>
                                        <p:tav tm="0">
                                          <p:val>
                                            <p:fltVal val="0"/>
                                          </p:val>
                                        </p:tav>
                                        <p:tav tm="100000">
                                          <p:val>
                                            <p:strVal val="#ppt_w"/>
                                          </p:val>
                                        </p:tav>
                                      </p:tavLst>
                                    </p:anim>
                                    <p:anim calcmode="lin" valueType="num">
                                      <p:cBhvr>
                                        <p:cTn id="85" dur="250" fill="hold"/>
                                        <p:tgtEl>
                                          <p:spTgt spid="95"/>
                                        </p:tgtEl>
                                        <p:attrNameLst>
                                          <p:attrName>ppt_h</p:attrName>
                                        </p:attrNameLst>
                                      </p:cBhvr>
                                      <p:tavLst>
                                        <p:tav tm="0">
                                          <p:val>
                                            <p:fltVal val="0"/>
                                          </p:val>
                                        </p:tav>
                                        <p:tav tm="100000">
                                          <p:val>
                                            <p:strVal val="#ppt_h"/>
                                          </p:val>
                                        </p:tav>
                                      </p:tavLst>
                                    </p:anim>
                                  </p:childTnLst>
                                </p:cTn>
                              </p:par>
                            </p:childTnLst>
                          </p:cTn>
                        </p:par>
                        <p:par>
                          <p:cTn id="86" fill="hold">
                            <p:stCondLst>
                              <p:cond delay="4750"/>
                            </p:stCondLst>
                            <p:childTnLst>
                              <p:par>
                                <p:cTn id="87" presetID="2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250" fill="hold"/>
                                        <p:tgtEl>
                                          <p:spTgt spid="111"/>
                                        </p:tgtEl>
                                        <p:attrNameLst>
                                          <p:attrName>ppt_w</p:attrName>
                                        </p:attrNameLst>
                                      </p:cBhvr>
                                      <p:tavLst>
                                        <p:tav tm="0">
                                          <p:val>
                                            <p:fltVal val="0"/>
                                          </p:val>
                                        </p:tav>
                                        <p:tav tm="100000">
                                          <p:val>
                                            <p:strVal val="#ppt_w"/>
                                          </p:val>
                                        </p:tav>
                                      </p:tavLst>
                                    </p:anim>
                                    <p:anim calcmode="lin" valueType="num">
                                      <p:cBhvr>
                                        <p:cTn id="90" dur="250" fill="hold"/>
                                        <p:tgtEl>
                                          <p:spTgt spid="111"/>
                                        </p:tgtEl>
                                        <p:attrNameLst>
                                          <p:attrName>ppt_h</p:attrName>
                                        </p:attrNameLst>
                                      </p:cBhvr>
                                      <p:tavLst>
                                        <p:tav tm="0">
                                          <p:val>
                                            <p:fltVal val="0"/>
                                          </p:val>
                                        </p:tav>
                                        <p:tav tm="100000">
                                          <p:val>
                                            <p:strVal val="#ppt_h"/>
                                          </p:val>
                                        </p:tav>
                                      </p:tavLst>
                                    </p:anim>
                                  </p:childTnLst>
                                </p:cTn>
                              </p:par>
                            </p:childTnLst>
                          </p:cTn>
                        </p:par>
                        <p:par>
                          <p:cTn id="91" fill="hold">
                            <p:stCondLst>
                              <p:cond delay="5000"/>
                            </p:stCondLst>
                            <p:childTnLst>
                              <p:par>
                                <p:cTn id="92" presetID="23" presetClass="entr" presetSubtype="16" fill="hold" grpId="0" nodeType="afterEffect">
                                  <p:stCondLst>
                                    <p:cond delay="0"/>
                                  </p:stCondLst>
                                  <p:childTnLst>
                                    <p:set>
                                      <p:cBhvr>
                                        <p:cTn id="93" dur="1" fill="hold">
                                          <p:stCondLst>
                                            <p:cond delay="0"/>
                                          </p:stCondLst>
                                        </p:cTn>
                                        <p:tgtEl>
                                          <p:spTgt spid="94"/>
                                        </p:tgtEl>
                                        <p:attrNameLst>
                                          <p:attrName>style.visibility</p:attrName>
                                        </p:attrNameLst>
                                      </p:cBhvr>
                                      <p:to>
                                        <p:strVal val="visible"/>
                                      </p:to>
                                    </p:set>
                                    <p:anim calcmode="lin" valueType="num">
                                      <p:cBhvr>
                                        <p:cTn id="94" dur="250" fill="hold"/>
                                        <p:tgtEl>
                                          <p:spTgt spid="94"/>
                                        </p:tgtEl>
                                        <p:attrNameLst>
                                          <p:attrName>ppt_w</p:attrName>
                                        </p:attrNameLst>
                                      </p:cBhvr>
                                      <p:tavLst>
                                        <p:tav tm="0">
                                          <p:val>
                                            <p:fltVal val="0"/>
                                          </p:val>
                                        </p:tav>
                                        <p:tav tm="100000">
                                          <p:val>
                                            <p:strVal val="#ppt_w"/>
                                          </p:val>
                                        </p:tav>
                                      </p:tavLst>
                                    </p:anim>
                                    <p:anim calcmode="lin" valueType="num">
                                      <p:cBhvr>
                                        <p:cTn id="95" dur="250" fill="hold"/>
                                        <p:tgtEl>
                                          <p:spTgt spid="94"/>
                                        </p:tgtEl>
                                        <p:attrNameLst>
                                          <p:attrName>ppt_h</p:attrName>
                                        </p:attrNameLst>
                                      </p:cBhvr>
                                      <p:tavLst>
                                        <p:tav tm="0">
                                          <p:val>
                                            <p:fltVal val="0"/>
                                          </p:val>
                                        </p:tav>
                                        <p:tav tm="100000">
                                          <p:val>
                                            <p:strVal val="#ppt_h"/>
                                          </p:val>
                                        </p:tav>
                                      </p:tavLst>
                                    </p:anim>
                                  </p:childTnLst>
                                </p:cTn>
                              </p:par>
                              <p:par>
                                <p:cTn id="96" presetID="23" presetClass="entr" presetSubtype="16" fill="hold" grpId="0" nodeType="withEffect">
                                  <p:stCondLst>
                                    <p:cond delay="0"/>
                                  </p:stCondLst>
                                  <p:childTnLst>
                                    <p:set>
                                      <p:cBhvr>
                                        <p:cTn id="97" dur="1" fill="hold">
                                          <p:stCondLst>
                                            <p:cond delay="0"/>
                                          </p:stCondLst>
                                        </p:cTn>
                                        <p:tgtEl>
                                          <p:spTgt spid="123"/>
                                        </p:tgtEl>
                                        <p:attrNameLst>
                                          <p:attrName>style.visibility</p:attrName>
                                        </p:attrNameLst>
                                      </p:cBhvr>
                                      <p:to>
                                        <p:strVal val="visible"/>
                                      </p:to>
                                    </p:set>
                                    <p:anim calcmode="lin" valueType="num">
                                      <p:cBhvr>
                                        <p:cTn id="98" dur="200" fill="hold"/>
                                        <p:tgtEl>
                                          <p:spTgt spid="123"/>
                                        </p:tgtEl>
                                        <p:attrNameLst>
                                          <p:attrName>ppt_w</p:attrName>
                                        </p:attrNameLst>
                                      </p:cBhvr>
                                      <p:tavLst>
                                        <p:tav tm="0">
                                          <p:val>
                                            <p:fltVal val="0"/>
                                          </p:val>
                                        </p:tav>
                                        <p:tav tm="100000">
                                          <p:val>
                                            <p:strVal val="#ppt_w"/>
                                          </p:val>
                                        </p:tav>
                                      </p:tavLst>
                                    </p:anim>
                                    <p:anim calcmode="lin" valueType="num">
                                      <p:cBhvr>
                                        <p:cTn id="99" dur="200" fill="hold"/>
                                        <p:tgtEl>
                                          <p:spTgt spid="123"/>
                                        </p:tgtEl>
                                        <p:attrNameLst>
                                          <p:attrName>ppt_h</p:attrName>
                                        </p:attrNameLst>
                                      </p:cBhvr>
                                      <p:tavLst>
                                        <p:tav tm="0">
                                          <p:val>
                                            <p:fltVal val="0"/>
                                          </p:val>
                                        </p:tav>
                                        <p:tav tm="100000">
                                          <p:val>
                                            <p:strVal val="#ppt_h"/>
                                          </p:val>
                                        </p:tav>
                                      </p:tavLst>
                                    </p:anim>
                                  </p:childTnLst>
                                </p:cTn>
                              </p:par>
                            </p:childTnLst>
                          </p:cTn>
                        </p:par>
                        <p:par>
                          <p:cTn id="100" fill="hold">
                            <p:stCondLst>
                              <p:cond delay="5250"/>
                            </p:stCondLst>
                            <p:childTnLst>
                              <p:par>
                                <p:cTn id="101" presetID="23" presetClass="entr" presetSubtype="16" fill="hold" grpId="0" nodeType="afterEffect">
                                  <p:stCondLst>
                                    <p:cond delay="0"/>
                                  </p:stCondLst>
                                  <p:childTnLst>
                                    <p:set>
                                      <p:cBhvr>
                                        <p:cTn id="102" dur="1" fill="hold">
                                          <p:stCondLst>
                                            <p:cond delay="0"/>
                                          </p:stCondLst>
                                        </p:cTn>
                                        <p:tgtEl>
                                          <p:spTgt spid="106"/>
                                        </p:tgtEl>
                                        <p:attrNameLst>
                                          <p:attrName>style.visibility</p:attrName>
                                        </p:attrNameLst>
                                      </p:cBhvr>
                                      <p:to>
                                        <p:strVal val="visible"/>
                                      </p:to>
                                    </p:set>
                                    <p:anim calcmode="lin" valueType="num">
                                      <p:cBhvr>
                                        <p:cTn id="103" dur="200" fill="hold"/>
                                        <p:tgtEl>
                                          <p:spTgt spid="106"/>
                                        </p:tgtEl>
                                        <p:attrNameLst>
                                          <p:attrName>ppt_w</p:attrName>
                                        </p:attrNameLst>
                                      </p:cBhvr>
                                      <p:tavLst>
                                        <p:tav tm="0">
                                          <p:val>
                                            <p:fltVal val="0"/>
                                          </p:val>
                                        </p:tav>
                                        <p:tav tm="100000">
                                          <p:val>
                                            <p:strVal val="#ppt_w"/>
                                          </p:val>
                                        </p:tav>
                                      </p:tavLst>
                                    </p:anim>
                                    <p:anim calcmode="lin" valueType="num">
                                      <p:cBhvr>
                                        <p:cTn id="104" dur="200" fill="hold"/>
                                        <p:tgtEl>
                                          <p:spTgt spid="106"/>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200" fill="hold"/>
                                        <p:tgtEl>
                                          <p:spTgt spid="112"/>
                                        </p:tgtEl>
                                        <p:attrNameLst>
                                          <p:attrName>ppt_w</p:attrName>
                                        </p:attrNameLst>
                                      </p:cBhvr>
                                      <p:tavLst>
                                        <p:tav tm="0">
                                          <p:val>
                                            <p:fltVal val="0"/>
                                          </p:val>
                                        </p:tav>
                                        <p:tav tm="100000">
                                          <p:val>
                                            <p:strVal val="#ppt_w"/>
                                          </p:val>
                                        </p:tav>
                                      </p:tavLst>
                                    </p:anim>
                                    <p:anim calcmode="lin" valueType="num">
                                      <p:cBhvr>
                                        <p:cTn id="108" dur="200" fill="hold"/>
                                        <p:tgtEl>
                                          <p:spTgt spid="112"/>
                                        </p:tgtEl>
                                        <p:attrNameLst>
                                          <p:attrName>ppt_h</p:attrName>
                                        </p:attrNameLst>
                                      </p:cBhvr>
                                      <p:tavLst>
                                        <p:tav tm="0">
                                          <p:val>
                                            <p:fltVal val="0"/>
                                          </p:val>
                                        </p:tav>
                                        <p:tav tm="100000">
                                          <p:val>
                                            <p:strVal val="#ppt_h"/>
                                          </p:val>
                                        </p:tav>
                                      </p:tavLst>
                                    </p:anim>
                                  </p:childTnLst>
                                </p:cTn>
                              </p:par>
                            </p:childTnLst>
                          </p:cTn>
                        </p:par>
                        <p:par>
                          <p:cTn id="109" fill="hold">
                            <p:stCondLst>
                              <p:cond delay="5450"/>
                            </p:stCondLst>
                            <p:childTnLst>
                              <p:par>
                                <p:cTn id="110" presetID="23" presetClass="entr" presetSubtype="16" fill="hold" grpId="0" nodeType="afterEffect">
                                  <p:stCondLst>
                                    <p:cond delay="0"/>
                                  </p:stCondLst>
                                  <p:childTnLst>
                                    <p:set>
                                      <p:cBhvr>
                                        <p:cTn id="111" dur="1" fill="hold">
                                          <p:stCondLst>
                                            <p:cond delay="0"/>
                                          </p:stCondLst>
                                        </p:cTn>
                                        <p:tgtEl>
                                          <p:spTgt spid="92"/>
                                        </p:tgtEl>
                                        <p:attrNameLst>
                                          <p:attrName>style.visibility</p:attrName>
                                        </p:attrNameLst>
                                      </p:cBhvr>
                                      <p:to>
                                        <p:strVal val="visible"/>
                                      </p:to>
                                    </p:set>
                                    <p:anim calcmode="lin" valueType="num">
                                      <p:cBhvr>
                                        <p:cTn id="112" dur="200" fill="hold"/>
                                        <p:tgtEl>
                                          <p:spTgt spid="92"/>
                                        </p:tgtEl>
                                        <p:attrNameLst>
                                          <p:attrName>ppt_w</p:attrName>
                                        </p:attrNameLst>
                                      </p:cBhvr>
                                      <p:tavLst>
                                        <p:tav tm="0">
                                          <p:val>
                                            <p:fltVal val="0"/>
                                          </p:val>
                                        </p:tav>
                                        <p:tav tm="100000">
                                          <p:val>
                                            <p:strVal val="#ppt_w"/>
                                          </p:val>
                                        </p:tav>
                                      </p:tavLst>
                                    </p:anim>
                                    <p:anim calcmode="lin" valueType="num">
                                      <p:cBhvr>
                                        <p:cTn id="113" dur="200" fill="hold"/>
                                        <p:tgtEl>
                                          <p:spTgt spid="92"/>
                                        </p:tgtEl>
                                        <p:attrNameLst>
                                          <p:attrName>ppt_h</p:attrName>
                                        </p:attrNameLst>
                                      </p:cBhvr>
                                      <p:tavLst>
                                        <p:tav tm="0">
                                          <p:val>
                                            <p:fltVal val="0"/>
                                          </p:val>
                                        </p:tav>
                                        <p:tav tm="100000">
                                          <p:val>
                                            <p:strVal val="#ppt_h"/>
                                          </p:val>
                                        </p:tav>
                                      </p:tavLst>
                                    </p:anim>
                                  </p:childTnLst>
                                </p:cTn>
                              </p:par>
                            </p:childTnLst>
                          </p:cTn>
                        </p:par>
                        <p:par>
                          <p:cTn id="114" fill="hold">
                            <p:stCondLst>
                              <p:cond delay="5650"/>
                            </p:stCondLst>
                            <p:childTnLst>
                              <p:par>
                                <p:cTn id="115" presetID="23" presetClass="entr" presetSubtype="16" fill="hold" grpId="0" nodeType="afterEffect">
                                  <p:stCondLst>
                                    <p:cond delay="0"/>
                                  </p:stCondLst>
                                  <p:childTnLst>
                                    <p:set>
                                      <p:cBhvr>
                                        <p:cTn id="116" dur="1" fill="hold">
                                          <p:stCondLst>
                                            <p:cond delay="0"/>
                                          </p:stCondLst>
                                        </p:cTn>
                                        <p:tgtEl>
                                          <p:spTgt spid="115"/>
                                        </p:tgtEl>
                                        <p:attrNameLst>
                                          <p:attrName>style.visibility</p:attrName>
                                        </p:attrNameLst>
                                      </p:cBhvr>
                                      <p:to>
                                        <p:strVal val="visible"/>
                                      </p:to>
                                    </p:set>
                                    <p:anim calcmode="lin" valueType="num">
                                      <p:cBhvr>
                                        <p:cTn id="117" dur="200" fill="hold"/>
                                        <p:tgtEl>
                                          <p:spTgt spid="115"/>
                                        </p:tgtEl>
                                        <p:attrNameLst>
                                          <p:attrName>ppt_w</p:attrName>
                                        </p:attrNameLst>
                                      </p:cBhvr>
                                      <p:tavLst>
                                        <p:tav tm="0">
                                          <p:val>
                                            <p:fltVal val="0"/>
                                          </p:val>
                                        </p:tav>
                                        <p:tav tm="100000">
                                          <p:val>
                                            <p:strVal val="#ppt_w"/>
                                          </p:val>
                                        </p:tav>
                                      </p:tavLst>
                                    </p:anim>
                                    <p:anim calcmode="lin" valueType="num">
                                      <p:cBhvr>
                                        <p:cTn id="118" dur="200" fill="hold"/>
                                        <p:tgtEl>
                                          <p:spTgt spid="115"/>
                                        </p:tgtEl>
                                        <p:attrNameLst>
                                          <p:attrName>ppt_h</p:attrName>
                                        </p:attrNameLst>
                                      </p:cBhvr>
                                      <p:tavLst>
                                        <p:tav tm="0">
                                          <p:val>
                                            <p:fltVal val="0"/>
                                          </p:val>
                                        </p:tav>
                                        <p:tav tm="100000">
                                          <p:val>
                                            <p:strVal val="#ppt_h"/>
                                          </p:val>
                                        </p:tav>
                                      </p:tavLst>
                                    </p:anim>
                                  </p:childTnLst>
                                </p:cTn>
                              </p:par>
                              <p:par>
                                <p:cTn id="119" presetID="23" presetClass="entr" presetSubtype="16" fill="hold" grpId="0" nodeType="withEffect">
                                  <p:stCondLst>
                                    <p:cond delay="0"/>
                                  </p:stCondLst>
                                  <p:childTnLst>
                                    <p:set>
                                      <p:cBhvr>
                                        <p:cTn id="120" dur="1" fill="hold">
                                          <p:stCondLst>
                                            <p:cond delay="0"/>
                                          </p:stCondLst>
                                        </p:cTn>
                                        <p:tgtEl>
                                          <p:spTgt spid="104"/>
                                        </p:tgtEl>
                                        <p:attrNameLst>
                                          <p:attrName>style.visibility</p:attrName>
                                        </p:attrNameLst>
                                      </p:cBhvr>
                                      <p:to>
                                        <p:strVal val="visible"/>
                                      </p:to>
                                    </p:set>
                                    <p:anim calcmode="lin" valueType="num">
                                      <p:cBhvr>
                                        <p:cTn id="121" dur="200" fill="hold"/>
                                        <p:tgtEl>
                                          <p:spTgt spid="104"/>
                                        </p:tgtEl>
                                        <p:attrNameLst>
                                          <p:attrName>ppt_w</p:attrName>
                                        </p:attrNameLst>
                                      </p:cBhvr>
                                      <p:tavLst>
                                        <p:tav tm="0">
                                          <p:val>
                                            <p:fltVal val="0"/>
                                          </p:val>
                                        </p:tav>
                                        <p:tav tm="100000">
                                          <p:val>
                                            <p:strVal val="#ppt_w"/>
                                          </p:val>
                                        </p:tav>
                                      </p:tavLst>
                                    </p:anim>
                                    <p:anim calcmode="lin" valueType="num">
                                      <p:cBhvr>
                                        <p:cTn id="122" dur="200" fill="hold"/>
                                        <p:tgtEl>
                                          <p:spTgt spid="104"/>
                                        </p:tgtEl>
                                        <p:attrNameLst>
                                          <p:attrName>ppt_h</p:attrName>
                                        </p:attrNameLst>
                                      </p:cBhvr>
                                      <p:tavLst>
                                        <p:tav tm="0">
                                          <p:val>
                                            <p:fltVal val="0"/>
                                          </p:val>
                                        </p:tav>
                                        <p:tav tm="100000">
                                          <p:val>
                                            <p:strVal val="#ppt_h"/>
                                          </p:val>
                                        </p:tav>
                                      </p:tavLst>
                                    </p:anim>
                                  </p:childTnLst>
                                </p:cTn>
                              </p:par>
                              <p:par>
                                <p:cTn id="123" presetID="23" presetClass="entr" presetSubtype="16" fill="hold" grpId="0" nodeType="withEffect">
                                  <p:stCondLst>
                                    <p:cond delay="0"/>
                                  </p:stCondLst>
                                  <p:childTnLst>
                                    <p:set>
                                      <p:cBhvr>
                                        <p:cTn id="124" dur="1" fill="hold">
                                          <p:stCondLst>
                                            <p:cond delay="0"/>
                                          </p:stCondLst>
                                        </p:cTn>
                                        <p:tgtEl>
                                          <p:spTgt spid="114"/>
                                        </p:tgtEl>
                                        <p:attrNameLst>
                                          <p:attrName>style.visibility</p:attrName>
                                        </p:attrNameLst>
                                      </p:cBhvr>
                                      <p:to>
                                        <p:strVal val="visible"/>
                                      </p:to>
                                    </p:set>
                                    <p:anim calcmode="lin" valueType="num">
                                      <p:cBhvr>
                                        <p:cTn id="125" dur="250" fill="hold"/>
                                        <p:tgtEl>
                                          <p:spTgt spid="114"/>
                                        </p:tgtEl>
                                        <p:attrNameLst>
                                          <p:attrName>ppt_w</p:attrName>
                                        </p:attrNameLst>
                                      </p:cBhvr>
                                      <p:tavLst>
                                        <p:tav tm="0">
                                          <p:val>
                                            <p:fltVal val="0"/>
                                          </p:val>
                                        </p:tav>
                                        <p:tav tm="100000">
                                          <p:val>
                                            <p:strVal val="#ppt_w"/>
                                          </p:val>
                                        </p:tav>
                                      </p:tavLst>
                                    </p:anim>
                                    <p:anim calcmode="lin" valueType="num">
                                      <p:cBhvr>
                                        <p:cTn id="126" dur="250" fill="hold"/>
                                        <p:tgtEl>
                                          <p:spTgt spid="114"/>
                                        </p:tgtEl>
                                        <p:attrNameLst>
                                          <p:attrName>ppt_h</p:attrName>
                                        </p:attrNameLst>
                                      </p:cBhvr>
                                      <p:tavLst>
                                        <p:tav tm="0">
                                          <p:val>
                                            <p:fltVal val="0"/>
                                          </p:val>
                                        </p:tav>
                                        <p:tav tm="100000">
                                          <p:val>
                                            <p:strVal val="#ppt_h"/>
                                          </p:val>
                                        </p:tav>
                                      </p:tavLst>
                                    </p:anim>
                                  </p:childTnLst>
                                </p:cTn>
                              </p:par>
                              <p:par>
                                <p:cTn id="127" presetID="23" presetClass="entr" presetSubtype="16" fill="hold" grpId="0" nodeType="withEffect">
                                  <p:stCondLst>
                                    <p:cond delay="0"/>
                                  </p:stCondLst>
                                  <p:childTnLst>
                                    <p:set>
                                      <p:cBhvr>
                                        <p:cTn id="128" dur="1" fill="hold">
                                          <p:stCondLst>
                                            <p:cond delay="0"/>
                                          </p:stCondLst>
                                        </p:cTn>
                                        <p:tgtEl>
                                          <p:spTgt spid="128"/>
                                        </p:tgtEl>
                                        <p:attrNameLst>
                                          <p:attrName>style.visibility</p:attrName>
                                        </p:attrNameLst>
                                      </p:cBhvr>
                                      <p:to>
                                        <p:strVal val="visible"/>
                                      </p:to>
                                    </p:set>
                                    <p:anim calcmode="lin" valueType="num">
                                      <p:cBhvr>
                                        <p:cTn id="129" dur="250" fill="hold"/>
                                        <p:tgtEl>
                                          <p:spTgt spid="128"/>
                                        </p:tgtEl>
                                        <p:attrNameLst>
                                          <p:attrName>ppt_w</p:attrName>
                                        </p:attrNameLst>
                                      </p:cBhvr>
                                      <p:tavLst>
                                        <p:tav tm="0">
                                          <p:val>
                                            <p:fltVal val="0"/>
                                          </p:val>
                                        </p:tav>
                                        <p:tav tm="100000">
                                          <p:val>
                                            <p:strVal val="#ppt_w"/>
                                          </p:val>
                                        </p:tav>
                                      </p:tavLst>
                                    </p:anim>
                                    <p:anim calcmode="lin" valueType="num">
                                      <p:cBhvr>
                                        <p:cTn id="130" dur="250" fill="hold"/>
                                        <p:tgtEl>
                                          <p:spTgt spid="128"/>
                                        </p:tgtEl>
                                        <p:attrNameLst>
                                          <p:attrName>ppt_h</p:attrName>
                                        </p:attrNameLst>
                                      </p:cBhvr>
                                      <p:tavLst>
                                        <p:tav tm="0">
                                          <p:val>
                                            <p:fltVal val="0"/>
                                          </p:val>
                                        </p:tav>
                                        <p:tav tm="100000">
                                          <p:val>
                                            <p:strVal val="#ppt_h"/>
                                          </p:val>
                                        </p:tav>
                                      </p:tavLst>
                                    </p:anim>
                                  </p:childTnLst>
                                </p:cTn>
                              </p:par>
                              <p:par>
                                <p:cTn id="131" presetID="23" presetClass="entr" presetSubtype="16" fill="hold" grpId="0" nodeType="withEffect">
                                  <p:stCondLst>
                                    <p:cond delay="0"/>
                                  </p:stCondLst>
                                  <p:childTnLst>
                                    <p:set>
                                      <p:cBhvr>
                                        <p:cTn id="132" dur="1" fill="hold">
                                          <p:stCondLst>
                                            <p:cond delay="0"/>
                                          </p:stCondLst>
                                        </p:cTn>
                                        <p:tgtEl>
                                          <p:spTgt spid="109"/>
                                        </p:tgtEl>
                                        <p:attrNameLst>
                                          <p:attrName>style.visibility</p:attrName>
                                        </p:attrNameLst>
                                      </p:cBhvr>
                                      <p:to>
                                        <p:strVal val="visible"/>
                                      </p:to>
                                    </p:set>
                                    <p:anim calcmode="lin" valueType="num">
                                      <p:cBhvr>
                                        <p:cTn id="133" dur="250" fill="hold"/>
                                        <p:tgtEl>
                                          <p:spTgt spid="109"/>
                                        </p:tgtEl>
                                        <p:attrNameLst>
                                          <p:attrName>ppt_w</p:attrName>
                                        </p:attrNameLst>
                                      </p:cBhvr>
                                      <p:tavLst>
                                        <p:tav tm="0">
                                          <p:val>
                                            <p:fltVal val="0"/>
                                          </p:val>
                                        </p:tav>
                                        <p:tav tm="100000">
                                          <p:val>
                                            <p:strVal val="#ppt_w"/>
                                          </p:val>
                                        </p:tav>
                                      </p:tavLst>
                                    </p:anim>
                                    <p:anim calcmode="lin" valueType="num">
                                      <p:cBhvr>
                                        <p:cTn id="134" dur="250" fill="hold"/>
                                        <p:tgtEl>
                                          <p:spTgt spid="109"/>
                                        </p:tgtEl>
                                        <p:attrNameLst>
                                          <p:attrName>ppt_h</p:attrName>
                                        </p:attrNameLst>
                                      </p:cBhvr>
                                      <p:tavLst>
                                        <p:tav tm="0">
                                          <p:val>
                                            <p:fltVal val="0"/>
                                          </p:val>
                                        </p:tav>
                                        <p:tav tm="100000">
                                          <p:val>
                                            <p:strVal val="#ppt_h"/>
                                          </p:val>
                                        </p:tav>
                                      </p:tavLst>
                                    </p:anim>
                                  </p:childTnLst>
                                </p:cTn>
                              </p:par>
                            </p:childTnLst>
                          </p:cTn>
                        </p:par>
                        <p:par>
                          <p:cTn id="135" fill="hold">
                            <p:stCondLst>
                              <p:cond delay="5900"/>
                            </p:stCondLst>
                            <p:childTnLst>
                              <p:par>
                                <p:cTn id="136" presetID="23" presetClass="entr" presetSubtype="16" fill="hold" grpId="0" nodeType="afterEffect">
                                  <p:stCondLst>
                                    <p:cond delay="0"/>
                                  </p:stCondLst>
                                  <p:childTnLst>
                                    <p:set>
                                      <p:cBhvr>
                                        <p:cTn id="137" dur="1" fill="hold">
                                          <p:stCondLst>
                                            <p:cond delay="0"/>
                                          </p:stCondLst>
                                        </p:cTn>
                                        <p:tgtEl>
                                          <p:spTgt spid="125"/>
                                        </p:tgtEl>
                                        <p:attrNameLst>
                                          <p:attrName>style.visibility</p:attrName>
                                        </p:attrNameLst>
                                      </p:cBhvr>
                                      <p:to>
                                        <p:strVal val="visible"/>
                                      </p:to>
                                    </p:set>
                                    <p:anim calcmode="lin" valueType="num">
                                      <p:cBhvr>
                                        <p:cTn id="138" dur="250" fill="hold"/>
                                        <p:tgtEl>
                                          <p:spTgt spid="125"/>
                                        </p:tgtEl>
                                        <p:attrNameLst>
                                          <p:attrName>ppt_w</p:attrName>
                                        </p:attrNameLst>
                                      </p:cBhvr>
                                      <p:tavLst>
                                        <p:tav tm="0">
                                          <p:val>
                                            <p:fltVal val="0"/>
                                          </p:val>
                                        </p:tav>
                                        <p:tav tm="100000">
                                          <p:val>
                                            <p:strVal val="#ppt_w"/>
                                          </p:val>
                                        </p:tav>
                                      </p:tavLst>
                                    </p:anim>
                                    <p:anim calcmode="lin" valueType="num">
                                      <p:cBhvr>
                                        <p:cTn id="139" dur="250" fill="hold"/>
                                        <p:tgtEl>
                                          <p:spTgt spid="125"/>
                                        </p:tgtEl>
                                        <p:attrNameLst>
                                          <p:attrName>ppt_h</p:attrName>
                                        </p:attrNameLst>
                                      </p:cBhvr>
                                      <p:tavLst>
                                        <p:tav tm="0">
                                          <p:val>
                                            <p:fltVal val="0"/>
                                          </p:val>
                                        </p:tav>
                                        <p:tav tm="100000">
                                          <p:val>
                                            <p:strVal val="#ppt_h"/>
                                          </p:val>
                                        </p:tav>
                                      </p:tavLst>
                                    </p:anim>
                                  </p:childTnLst>
                                </p:cTn>
                              </p:par>
                              <p:par>
                                <p:cTn id="140" presetID="23" presetClass="entr" presetSubtype="16" fill="hold" grpId="0" nodeType="withEffect">
                                  <p:stCondLst>
                                    <p:cond delay="0"/>
                                  </p:stCondLst>
                                  <p:childTnLst>
                                    <p:set>
                                      <p:cBhvr>
                                        <p:cTn id="141" dur="1" fill="hold">
                                          <p:stCondLst>
                                            <p:cond delay="0"/>
                                          </p:stCondLst>
                                        </p:cTn>
                                        <p:tgtEl>
                                          <p:spTgt spid="107"/>
                                        </p:tgtEl>
                                        <p:attrNameLst>
                                          <p:attrName>style.visibility</p:attrName>
                                        </p:attrNameLst>
                                      </p:cBhvr>
                                      <p:to>
                                        <p:strVal val="visible"/>
                                      </p:to>
                                    </p:set>
                                    <p:anim calcmode="lin" valueType="num">
                                      <p:cBhvr>
                                        <p:cTn id="142" dur="250" fill="hold"/>
                                        <p:tgtEl>
                                          <p:spTgt spid="107"/>
                                        </p:tgtEl>
                                        <p:attrNameLst>
                                          <p:attrName>ppt_w</p:attrName>
                                        </p:attrNameLst>
                                      </p:cBhvr>
                                      <p:tavLst>
                                        <p:tav tm="0">
                                          <p:val>
                                            <p:fltVal val="0"/>
                                          </p:val>
                                        </p:tav>
                                        <p:tav tm="100000">
                                          <p:val>
                                            <p:strVal val="#ppt_w"/>
                                          </p:val>
                                        </p:tav>
                                      </p:tavLst>
                                    </p:anim>
                                    <p:anim calcmode="lin" valueType="num">
                                      <p:cBhvr>
                                        <p:cTn id="143" dur="250" fill="hold"/>
                                        <p:tgtEl>
                                          <p:spTgt spid="107"/>
                                        </p:tgtEl>
                                        <p:attrNameLst>
                                          <p:attrName>ppt_h</p:attrName>
                                        </p:attrNameLst>
                                      </p:cBhvr>
                                      <p:tavLst>
                                        <p:tav tm="0">
                                          <p:val>
                                            <p:fltVal val="0"/>
                                          </p:val>
                                        </p:tav>
                                        <p:tav tm="100000">
                                          <p:val>
                                            <p:strVal val="#ppt_h"/>
                                          </p:val>
                                        </p:tav>
                                      </p:tavLst>
                                    </p:anim>
                                  </p:childTnLst>
                                </p:cTn>
                              </p:par>
                              <p:par>
                                <p:cTn id="144" presetID="23" presetClass="entr" presetSubtype="16" fill="hold" grpId="0" nodeType="withEffect">
                                  <p:stCondLst>
                                    <p:cond delay="0"/>
                                  </p:stCondLst>
                                  <p:childTnLst>
                                    <p:set>
                                      <p:cBhvr>
                                        <p:cTn id="145" dur="1" fill="hold">
                                          <p:stCondLst>
                                            <p:cond delay="0"/>
                                          </p:stCondLst>
                                        </p:cTn>
                                        <p:tgtEl>
                                          <p:spTgt spid="116"/>
                                        </p:tgtEl>
                                        <p:attrNameLst>
                                          <p:attrName>style.visibility</p:attrName>
                                        </p:attrNameLst>
                                      </p:cBhvr>
                                      <p:to>
                                        <p:strVal val="visible"/>
                                      </p:to>
                                    </p:set>
                                    <p:anim calcmode="lin" valueType="num">
                                      <p:cBhvr>
                                        <p:cTn id="146" dur="250" fill="hold"/>
                                        <p:tgtEl>
                                          <p:spTgt spid="116"/>
                                        </p:tgtEl>
                                        <p:attrNameLst>
                                          <p:attrName>ppt_w</p:attrName>
                                        </p:attrNameLst>
                                      </p:cBhvr>
                                      <p:tavLst>
                                        <p:tav tm="0">
                                          <p:val>
                                            <p:fltVal val="0"/>
                                          </p:val>
                                        </p:tav>
                                        <p:tav tm="100000">
                                          <p:val>
                                            <p:strVal val="#ppt_w"/>
                                          </p:val>
                                        </p:tav>
                                      </p:tavLst>
                                    </p:anim>
                                    <p:anim calcmode="lin" valueType="num">
                                      <p:cBhvr>
                                        <p:cTn id="147" dur="250" fill="hold"/>
                                        <p:tgtEl>
                                          <p:spTgt spid="116"/>
                                        </p:tgtEl>
                                        <p:attrNameLst>
                                          <p:attrName>ppt_h</p:attrName>
                                        </p:attrNameLst>
                                      </p:cBhvr>
                                      <p:tavLst>
                                        <p:tav tm="0">
                                          <p:val>
                                            <p:fltVal val="0"/>
                                          </p:val>
                                        </p:tav>
                                        <p:tav tm="100000">
                                          <p:val>
                                            <p:strVal val="#ppt_h"/>
                                          </p:val>
                                        </p:tav>
                                      </p:tavLst>
                                    </p:anim>
                                  </p:childTnLst>
                                </p:cTn>
                              </p:par>
                            </p:childTnLst>
                          </p:cTn>
                        </p:par>
                        <p:par>
                          <p:cTn id="148" fill="hold">
                            <p:stCondLst>
                              <p:cond delay="6150"/>
                            </p:stCondLst>
                            <p:childTnLst>
                              <p:par>
                                <p:cTn id="149" presetID="23" presetClass="entr" presetSubtype="16"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 calcmode="lin" valueType="num">
                                      <p:cBhvr>
                                        <p:cTn id="151" dur="250" fill="hold"/>
                                        <p:tgtEl>
                                          <p:spTgt spid="97"/>
                                        </p:tgtEl>
                                        <p:attrNameLst>
                                          <p:attrName>ppt_w</p:attrName>
                                        </p:attrNameLst>
                                      </p:cBhvr>
                                      <p:tavLst>
                                        <p:tav tm="0">
                                          <p:val>
                                            <p:fltVal val="0"/>
                                          </p:val>
                                        </p:tav>
                                        <p:tav tm="100000">
                                          <p:val>
                                            <p:strVal val="#ppt_w"/>
                                          </p:val>
                                        </p:tav>
                                      </p:tavLst>
                                    </p:anim>
                                    <p:anim calcmode="lin" valueType="num">
                                      <p:cBhvr>
                                        <p:cTn id="152" dur="250" fill="hold"/>
                                        <p:tgtEl>
                                          <p:spTgt spid="97"/>
                                        </p:tgtEl>
                                        <p:attrNameLst>
                                          <p:attrName>ppt_h</p:attrName>
                                        </p:attrNameLst>
                                      </p:cBhvr>
                                      <p:tavLst>
                                        <p:tav tm="0">
                                          <p:val>
                                            <p:fltVal val="0"/>
                                          </p:val>
                                        </p:tav>
                                        <p:tav tm="100000">
                                          <p:val>
                                            <p:strVal val="#ppt_h"/>
                                          </p:val>
                                        </p:tav>
                                      </p:tavLst>
                                    </p:anim>
                                  </p:childTnLst>
                                </p:cTn>
                              </p:par>
                              <p:par>
                                <p:cTn id="153" presetID="23" presetClass="entr" presetSubtype="16" fill="hold" grpId="0" nodeType="withEffect">
                                  <p:stCondLst>
                                    <p:cond delay="0"/>
                                  </p:stCondLst>
                                  <p:childTnLst>
                                    <p:set>
                                      <p:cBhvr>
                                        <p:cTn id="154" dur="1" fill="hold">
                                          <p:stCondLst>
                                            <p:cond delay="0"/>
                                          </p:stCondLst>
                                        </p:cTn>
                                        <p:tgtEl>
                                          <p:spTgt spid="98"/>
                                        </p:tgtEl>
                                        <p:attrNameLst>
                                          <p:attrName>style.visibility</p:attrName>
                                        </p:attrNameLst>
                                      </p:cBhvr>
                                      <p:to>
                                        <p:strVal val="visible"/>
                                      </p:to>
                                    </p:set>
                                    <p:anim calcmode="lin" valueType="num">
                                      <p:cBhvr>
                                        <p:cTn id="155" dur="500" fill="hold"/>
                                        <p:tgtEl>
                                          <p:spTgt spid="98"/>
                                        </p:tgtEl>
                                        <p:attrNameLst>
                                          <p:attrName>ppt_w</p:attrName>
                                        </p:attrNameLst>
                                      </p:cBhvr>
                                      <p:tavLst>
                                        <p:tav tm="0">
                                          <p:val>
                                            <p:fltVal val="0"/>
                                          </p:val>
                                        </p:tav>
                                        <p:tav tm="100000">
                                          <p:val>
                                            <p:strVal val="#ppt_w"/>
                                          </p:val>
                                        </p:tav>
                                      </p:tavLst>
                                    </p:anim>
                                    <p:anim calcmode="lin" valueType="num">
                                      <p:cBhvr>
                                        <p:cTn id="156" dur="500" fill="hold"/>
                                        <p:tgtEl>
                                          <p:spTgt spid="98"/>
                                        </p:tgtEl>
                                        <p:attrNameLst>
                                          <p:attrName>ppt_h</p:attrName>
                                        </p:attrNameLst>
                                      </p:cBhvr>
                                      <p:tavLst>
                                        <p:tav tm="0">
                                          <p:val>
                                            <p:fltVal val="0"/>
                                          </p:val>
                                        </p:tav>
                                        <p:tav tm="100000">
                                          <p:val>
                                            <p:strVal val="#ppt_h"/>
                                          </p:val>
                                        </p:tav>
                                      </p:tavLst>
                                    </p:anim>
                                  </p:childTnLst>
                                </p:cTn>
                              </p:par>
                              <p:par>
                                <p:cTn id="157" presetID="23" presetClass="entr" presetSubtype="16" fill="hold" grpId="0" nodeType="withEffect">
                                  <p:stCondLst>
                                    <p:cond delay="0"/>
                                  </p:stCondLst>
                                  <p:childTnLst>
                                    <p:set>
                                      <p:cBhvr>
                                        <p:cTn id="158" dur="1" fill="hold">
                                          <p:stCondLst>
                                            <p:cond delay="0"/>
                                          </p:stCondLst>
                                        </p:cTn>
                                        <p:tgtEl>
                                          <p:spTgt spid="105"/>
                                        </p:tgtEl>
                                        <p:attrNameLst>
                                          <p:attrName>style.visibility</p:attrName>
                                        </p:attrNameLst>
                                      </p:cBhvr>
                                      <p:to>
                                        <p:strVal val="visible"/>
                                      </p:to>
                                    </p:set>
                                    <p:anim calcmode="lin" valueType="num">
                                      <p:cBhvr>
                                        <p:cTn id="159" dur="150" fill="hold"/>
                                        <p:tgtEl>
                                          <p:spTgt spid="105"/>
                                        </p:tgtEl>
                                        <p:attrNameLst>
                                          <p:attrName>ppt_w</p:attrName>
                                        </p:attrNameLst>
                                      </p:cBhvr>
                                      <p:tavLst>
                                        <p:tav tm="0">
                                          <p:val>
                                            <p:fltVal val="0"/>
                                          </p:val>
                                        </p:tav>
                                        <p:tav tm="100000">
                                          <p:val>
                                            <p:strVal val="#ppt_w"/>
                                          </p:val>
                                        </p:tav>
                                      </p:tavLst>
                                    </p:anim>
                                    <p:anim calcmode="lin" valueType="num">
                                      <p:cBhvr>
                                        <p:cTn id="160" dur="150" fill="hold"/>
                                        <p:tgtEl>
                                          <p:spTgt spid="105"/>
                                        </p:tgtEl>
                                        <p:attrNameLst>
                                          <p:attrName>ppt_h</p:attrName>
                                        </p:attrNameLst>
                                      </p:cBhvr>
                                      <p:tavLst>
                                        <p:tav tm="0">
                                          <p:val>
                                            <p:fltVal val="0"/>
                                          </p:val>
                                        </p:tav>
                                        <p:tav tm="100000">
                                          <p:val>
                                            <p:strVal val="#ppt_h"/>
                                          </p:val>
                                        </p:tav>
                                      </p:tavLst>
                                    </p:anim>
                                  </p:childTnLst>
                                </p:cTn>
                              </p:par>
                              <p:par>
                                <p:cTn id="161" presetID="23" presetClass="entr" presetSubtype="16" fill="hold" grpId="0" nodeType="withEffect">
                                  <p:stCondLst>
                                    <p:cond delay="0"/>
                                  </p:stCondLst>
                                  <p:childTnLst>
                                    <p:set>
                                      <p:cBhvr>
                                        <p:cTn id="162" dur="1" fill="hold">
                                          <p:stCondLst>
                                            <p:cond delay="0"/>
                                          </p:stCondLst>
                                        </p:cTn>
                                        <p:tgtEl>
                                          <p:spTgt spid="120"/>
                                        </p:tgtEl>
                                        <p:attrNameLst>
                                          <p:attrName>style.visibility</p:attrName>
                                        </p:attrNameLst>
                                      </p:cBhvr>
                                      <p:to>
                                        <p:strVal val="visible"/>
                                      </p:to>
                                    </p:set>
                                    <p:anim calcmode="lin" valueType="num">
                                      <p:cBhvr>
                                        <p:cTn id="163" dur="150" fill="hold"/>
                                        <p:tgtEl>
                                          <p:spTgt spid="120"/>
                                        </p:tgtEl>
                                        <p:attrNameLst>
                                          <p:attrName>ppt_w</p:attrName>
                                        </p:attrNameLst>
                                      </p:cBhvr>
                                      <p:tavLst>
                                        <p:tav tm="0">
                                          <p:val>
                                            <p:fltVal val="0"/>
                                          </p:val>
                                        </p:tav>
                                        <p:tav tm="100000">
                                          <p:val>
                                            <p:strVal val="#ppt_w"/>
                                          </p:val>
                                        </p:tav>
                                      </p:tavLst>
                                    </p:anim>
                                    <p:anim calcmode="lin" valueType="num">
                                      <p:cBhvr>
                                        <p:cTn id="164" dur="150" fill="hold"/>
                                        <p:tgtEl>
                                          <p:spTgt spid="120"/>
                                        </p:tgtEl>
                                        <p:attrNameLst>
                                          <p:attrName>ppt_h</p:attrName>
                                        </p:attrNameLst>
                                      </p:cBhvr>
                                      <p:tavLst>
                                        <p:tav tm="0">
                                          <p:val>
                                            <p:fltVal val="0"/>
                                          </p:val>
                                        </p:tav>
                                        <p:tav tm="100000">
                                          <p:val>
                                            <p:strVal val="#ppt_h"/>
                                          </p:val>
                                        </p:tav>
                                      </p:tavLst>
                                    </p:anim>
                                  </p:childTnLst>
                                </p:cTn>
                              </p:par>
                              <p:par>
                                <p:cTn id="165" presetID="23" presetClass="entr" presetSubtype="16" fill="hold" grpId="0" nodeType="withEffect">
                                  <p:stCondLst>
                                    <p:cond delay="0"/>
                                  </p:stCondLst>
                                  <p:childTnLst>
                                    <p:set>
                                      <p:cBhvr>
                                        <p:cTn id="166" dur="1" fill="hold">
                                          <p:stCondLst>
                                            <p:cond delay="0"/>
                                          </p:stCondLst>
                                        </p:cTn>
                                        <p:tgtEl>
                                          <p:spTgt spid="96"/>
                                        </p:tgtEl>
                                        <p:attrNameLst>
                                          <p:attrName>style.visibility</p:attrName>
                                        </p:attrNameLst>
                                      </p:cBhvr>
                                      <p:to>
                                        <p:strVal val="visible"/>
                                      </p:to>
                                    </p:set>
                                    <p:anim calcmode="lin" valueType="num">
                                      <p:cBhvr>
                                        <p:cTn id="167" dur="150" fill="hold"/>
                                        <p:tgtEl>
                                          <p:spTgt spid="96"/>
                                        </p:tgtEl>
                                        <p:attrNameLst>
                                          <p:attrName>ppt_w</p:attrName>
                                        </p:attrNameLst>
                                      </p:cBhvr>
                                      <p:tavLst>
                                        <p:tav tm="0">
                                          <p:val>
                                            <p:fltVal val="0"/>
                                          </p:val>
                                        </p:tav>
                                        <p:tav tm="100000">
                                          <p:val>
                                            <p:strVal val="#ppt_w"/>
                                          </p:val>
                                        </p:tav>
                                      </p:tavLst>
                                    </p:anim>
                                    <p:anim calcmode="lin" valueType="num">
                                      <p:cBhvr>
                                        <p:cTn id="168" dur="150" fill="hold"/>
                                        <p:tgtEl>
                                          <p:spTgt spid="96"/>
                                        </p:tgtEl>
                                        <p:attrNameLst>
                                          <p:attrName>ppt_h</p:attrName>
                                        </p:attrNameLst>
                                      </p:cBhvr>
                                      <p:tavLst>
                                        <p:tav tm="0">
                                          <p:val>
                                            <p:fltVal val="0"/>
                                          </p:val>
                                        </p:tav>
                                        <p:tav tm="100000">
                                          <p:val>
                                            <p:strVal val="#ppt_h"/>
                                          </p:val>
                                        </p:tav>
                                      </p:tavLst>
                                    </p:anim>
                                  </p:childTnLst>
                                </p:cTn>
                              </p:par>
                            </p:childTnLst>
                          </p:cTn>
                        </p:par>
                        <p:par>
                          <p:cTn id="169" fill="hold">
                            <p:stCondLst>
                              <p:cond delay="6650"/>
                            </p:stCondLst>
                            <p:childTnLst>
                              <p:par>
                                <p:cTn id="170" presetID="23" presetClass="entr" presetSubtype="16" fill="hold" grpId="0" nodeType="afterEffect">
                                  <p:stCondLst>
                                    <p:cond delay="0"/>
                                  </p:stCondLst>
                                  <p:childTnLst>
                                    <p:set>
                                      <p:cBhvr>
                                        <p:cTn id="171" dur="1" fill="hold">
                                          <p:stCondLst>
                                            <p:cond delay="0"/>
                                          </p:stCondLst>
                                        </p:cTn>
                                        <p:tgtEl>
                                          <p:spTgt spid="93"/>
                                        </p:tgtEl>
                                        <p:attrNameLst>
                                          <p:attrName>style.visibility</p:attrName>
                                        </p:attrNameLst>
                                      </p:cBhvr>
                                      <p:to>
                                        <p:strVal val="visible"/>
                                      </p:to>
                                    </p:set>
                                    <p:anim calcmode="lin" valueType="num">
                                      <p:cBhvr>
                                        <p:cTn id="172" dur="150" fill="hold"/>
                                        <p:tgtEl>
                                          <p:spTgt spid="93"/>
                                        </p:tgtEl>
                                        <p:attrNameLst>
                                          <p:attrName>ppt_w</p:attrName>
                                        </p:attrNameLst>
                                      </p:cBhvr>
                                      <p:tavLst>
                                        <p:tav tm="0">
                                          <p:val>
                                            <p:fltVal val="0"/>
                                          </p:val>
                                        </p:tav>
                                        <p:tav tm="100000">
                                          <p:val>
                                            <p:strVal val="#ppt_w"/>
                                          </p:val>
                                        </p:tav>
                                      </p:tavLst>
                                    </p:anim>
                                    <p:anim calcmode="lin" valueType="num">
                                      <p:cBhvr>
                                        <p:cTn id="173" dur="150" fill="hold"/>
                                        <p:tgtEl>
                                          <p:spTgt spid="93"/>
                                        </p:tgtEl>
                                        <p:attrNameLst>
                                          <p:attrName>ppt_h</p:attrName>
                                        </p:attrNameLst>
                                      </p:cBhvr>
                                      <p:tavLst>
                                        <p:tav tm="0">
                                          <p:val>
                                            <p:fltVal val="0"/>
                                          </p:val>
                                        </p:tav>
                                        <p:tav tm="100000">
                                          <p:val>
                                            <p:strVal val="#ppt_h"/>
                                          </p:val>
                                        </p:tav>
                                      </p:tavLst>
                                    </p:anim>
                                  </p:childTnLst>
                                </p:cTn>
                              </p:par>
                              <p:par>
                                <p:cTn id="174" presetID="23" presetClass="entr" presetSubtype="16" fill="hold" grpId="0" nodeType="withEffect">
                                  <p:stCondLst>
                                    <p:cond delay="0"/>
                                  </p:stCondLst>
                                  <p:childTnLst>
                                    <p:set>
                                      <p:cBhvr>
                                        <p:cTn id="175" dur="1" fill="hold">
                                          <p:stCondLst>
                                            <p:cond delay="0"/>
                                          </p:stCondLst>
                                        </p:cTn>
                                        <p:tgtEl>
                                          <p:spTgt spid="101"/>
                                        </p:tgtEl>
                                        <p:attrNameLst>
                                          <p:attrName>style.visibility</p:attrName>
                                        </p:attrNameLst>
                                      </p:cBhvr>
                                      <p:to>
                                        <p:strVal val="visible"/>
                                      </p:to>
                                    </p:set>
                                    <p:anim calcmode="lin" valueType="num">
                                      <p:cBhvr>
                                        <p:cTn id="176" dur="150" fill="hold"/>
                                        <p:tgtEl>
                                          <p:spTgt spid="101"/>
                                        </p:tgtEl>
                                        <p:attrNameLst>
                                          <p:attrName>ppt_w</p:attrName>
                                        </p:attrNameLst>
                                      </p:cBhvr>
                                      <p:tavLst>
                                        <p:tav tm="0">
                                          <p:val>
                                            <p:fltVal val="0"/>
                                          </p:val>
                                        </p:tav>
                                        <p:tav tm="100000">
                                          <p:val>
                                            <p:strVal val="#ppt_w"/>
                                          </p:val>
                                        </p:tav>
                                      </p:tavLst>
                                    </p:anim>
                                    <p:anim calcmode="lin" valueType="num">
                                      <p:cBhvr>
                                        <p:cTn id="177" dur="150" fill="hold"/>
                                        <p:tgtEl>
                                          <p:spTgt spid="101"/>
                                        </p:tgtEl>
                                        <p:attrNameLst>
                                          <p:attrName>ppt_h</p:attrName>
                                        </p:attrNameLst>
                                      </p:cBhvr>
                                      <p:tavLst>
                                        <p:tav tm="0">
                                          <p:val>
                                            <p:fltVal val="0"/>
                                          </p:val>
                                        </p:tav>
                                        <p:tav tm="100000">
                                          <p:val>
                                            <p:strVal val="#ppt_h"/>
                                          </p:val>
                                        </p:tav>
                                      </p:tavLst>
                                    </p:anim>
                                  </p:childTnLst>
                                </p:cTn>
                              </p:par>
                              <p:par>
                                <p:cTn id="178" presetID="23" presetClass="entr" presetSubtype="16" fill="hold" nodeType="withEffect">
                                  <p:stCondLst>
                                    <p:cond delay="0"/>
                                  </p:stCondLst>
                                  <p:childTnLst>
                                    <p:set>
                                      <p:cBhvr>
                                        <p:cTn id="179" dur="1" fill="hold">
                                          <p:stCondLst>
                                            <p:cond delay="0"/>
                                          </p:stCondLst>
                                        </p:cTn>
                                        <p:tgtEl>
                                          <p:spTgt spid="132"/>
                                        </p:tgtEl>
                                        <p:attrNameLst>
                                          <p:attrName>style.visibility</p:attrName>
                                        </p:attrNameLst>
                                      </p:cBhvr>
                                      <p:to>
                                        <p:strVal val="visible"/>
                                      </p:to>
                                    </p:set>
                                    <p:anim calcmode="lin" valueType="num">
                                      <p:cBhvr>
                                        <p:cTn id="180" dur="500" fill="hold"/>
                                        <p:tgtEl>
                                          <p:spTgt spid="132"/>
                                        </p:tgtEl>
                                        <p:attrNameLst>
                                          <p:attrName>ppt_w</p:attrName>
                                        </p:attrNameLst>
                                      </p:cBhvr>
                                      <p:tavLst>
                                        <p:tav tm="0">
                                          <p:val>
                                            <p:fltVal val="0"/>
                                          </p:val>
                                        </p:tav>
                                        <p:tav tm="100000">
                                          <p:val>
                                            <p:strVal val="#ppt_w"/>
                                          </p:val>
                                        </p:tav>
                                      </p:tavLst>
                                    </p:anim>
                                    <p:anim calcmode="lin" valueType="num">
                                      <p:cBhvr>
                                        <p:cTn id="181" dur="500" fill="hold"/>
                                        <p:tgtEl>
                                          <p:spTgt spid="132"/>
                                        </p:tgtEl>
                                        <p:attrNameLst>
                                          <p:attrName>ppt_h</p:attrName>
                                        </p:attrNameLst>
                                      </p:cBhvr>
                                      <p:tavLst>
                                        <p:tav tm="0">
                                          <p:val>
                                            <p:fltVal val="0"/>
                                          </p:val>
                                        </p:tav>
                                        <p:tav tm="100000">
                                          <p:val>
                                            <p:strVal val="#ppt_h"/>
                                          </p:val>
                                        </p:tav>
                                      </p:tavLst>
                                    </p:anim>
                                  </p:childTnLst>
                                </p:cTn>
                              </p:par>
                            </p:childTnLst>
                          </p:cTn>
                        </p:par>
                        <p:par>
                          <p:cTn id="182" fill="hold">
                            <p:stCondLst>
                              <p:cond delay="7150"/>
                            </p:stCondLst>
                            <p:childTnLst>
                              <p:par>
                                <p:cTn id="183" presetID="23" presetClass="entr" presetSubtype="16" fill="hold" grpId="0" nodeType="afterEffect">
                                  <p:stCondLst>
                                    <p:cond delay="0"/>
                                  </p:stCondLst>
                                  <p:childTnLst>
                                    <p:set>
                                      <p:cBhvr>
                                        <p:cTn id="184" dur="1" fill="hold">
                                          <p:stCondLst>
                                            <p:cond delay="0"/>
                                          </p:stCondLst>
                                        </p:cTn>
                                        <p:tgtEl>
                                          <p:spTgt spid="130"/>
                                        </p:tgtEl>
                                        <p:attrNameLst>
                                          <p:attrName>style.visibility</p:attrName>
                                        </p:attrNameLst>
                                      </p:cBhvr>
                                      <p:to>
                                        <p:strVal val="visible"/>
                                      </p:to>
                                    </p:set>
                                    <p:anim calcmode="lin" valueType="num">
                                      <p:cBhvr>
                                        <p:cTn id="185" dur="150" fill="hold"/>
                                        <p:tgtEl>
                                          <p:spTgt spid="130"/>
                                        </p:tgtEl>
                                        <p:attrNameLst>
                                          <p:attrName>ppt_w</p:attrName>
                                        </p:attrNameLst>
                                      </p:cBhvr>
                                      <p:tavLst>
                                        <p:tav tm="0">
                                          <p:val>
                                            <p:fltVal val="0"/>
                                          </p:val>
                                        </p:tav>
                                        <p:tav tm="100000">
                                          <p:val>
                                            <p:strVal val="#ppt_w"/>
                                          </p:val>
                                        </p:tav>
                                      </p:tavLst>
                                    </p:anim>
                                    <p:anim calcmode="lin" valueType="num">
                                      <p:cBhvr>
                                        <p:cTn id="186" dur="150" fill="hold"/>
                                        <p:tgtEl>
                                          <p:spTgt spid="130"/>
                                        </p:tgtEl>
                                        <p:attrNameLst>
                                          <p:attrName>ppt_h</p:attrName>
                                        </p:attrNameLst>
                                      </p:cBhvr>
                                      <p:tavLst>
                                        <p:tav tm="0">
                                          <p:val>
                                            <p:fltVal val="0"/>
                                          </p:val>
                                        </p:tav>
                                        <p:tav tm="100000">
                                          <p:val>
                                            <p:strVal val="#ppt_h"/>
                                          </p:val>
                                        </p:tav>
                                      </p:tavLst>
                                    </p:anim>
                                  </p:childTnLst>
                                </p:cTn>
                              </p:par>
                              <p:par>
                                <p:cTn id="187" presetID="23" presetClass="entr" presetSubtype="16" fill="hold" grpId="0" nodeType="withEffect">
                                  <p:stCondLst>
                                    <p:cond delay="0"/>
                                  </p:stCondLst>
                                  <p:childTnLst>
                                    <p:set>
                                      <p:cBhvr>
                                        <p:cTn id="188" dur="1" fill="hold">
                                          <p:stCondLst>
                                            <p:cond delay="0"/>
                                          </p:stCondLst>
                                        </p:cTn>
                                        <p:tgtEl>
                                          <p:spTgt spid="122"/>
                                        </p:tgtEl>
                                        <p:attrNameLst>
                                          <p:attrName>style.visibility</p:attrName>
                                        </p:attrNameLst>
                                      </p:cBhvr>
                                      <p:to>
                                        <p:strVal val="visible"/>
                                      </p:to>
                                    </p:set>
                                    <p:anim calcmode="lin" valueType="num">
                                      <p:cBhvr>
                                        <p:cTn id="189" dur="250" fill="hold"/>
                                        <p:tgtEl>
                                          <p:spTgt spid="122"/>
                                        </p:tgtEl>
                                        <p:attrNameLst>
                                          <p:attrName>ppt_w</p:attrName>
                                        </p:attrNameLst>
                                      </p:cBhvr>
                                      <p:tavLst>
                                        <p:tav tm="0">
                                          <p:val>
                                            <p:fltVal val="0"/>
                                          </p:val>
                                        </p:tav>
                                        <p:tav tm="100000">
                                          <p:val>
                                            <p:strVal val="#ppt_w"/>
                                          </p:val>
                                        </p:tav>
                                      </p:tavLst>
                                    </p:anim>
                                    <p:anim calcmode="lin" valueType="num">
                                      <p:cBhvr>
                                        <p:cTn id="190" dur="250" fill="hold"/>
                                        <p:tgtEl>
                                          <p:spTgt spid="122"/>
                                        </p:tgtEl>
                                        <p:attrNameLst>
                                          <p:attrName>ppt_h</p:attrName>
                                        </p:attrNameLst>
                                      </p:cBhvr>
                                      <p:tavLst>
                                        <p:tav tm="0">
                                          <p:val>
                                            <p:fltVal val="0"/>
                                          </p:val>
                                        </p:tav>
                                        <p:tav tm="100000">
                                          <p:val>
                                            <p:strVal val="#ppt_h"/>
                                          </p:val>
                                        </p:tav>
                                      </p:tavLst>
                                    </p:anim>
                                  </p:childTnLst>
                                </p:cTn>
                              </p:par>
                            </p:childTnLst>
                          </p:cTn>
                        </p:par>
                        <p:par>
                          <p:cTn id="191" fill="hold">
                            <p:stCondLst>
                              <p:cond delay="7400"/>
                            </p:stCondLst>
                            <p:childTnLst>
                              <p:par>
                                <p:cTn id="192" presetID="23" presetClass="entr" presetSubtype="16" fill="hold" grpId="0" nodeType="afterEffect">
                                  <p:stCondLst>
                                    <p:cond delay="0"/>
                                  </p:stCondLst>
                                  <p:childTnLst>
                                    <p:set>
                                      <p:cBhvr>
                                        <p:cTn id="193" dur="1" fill="hold">
                                          <p:stCondLst>
                                            <p:cond delay="0"/>
                                          </p:stCondLst>
                                        </p:cTn>
                                        <p:tgtEl>
                                          <p:spTgt spid="100"/>
                                        </p:tgtEl>
                                        <p:attrNameLst>
                                          <p:attrName>style.visibility</p:attrName>
                                        </p:attrNameLst>
                                      </p:cBhvr>
                                      <p:to>
                                        <p:strVal val="visible"/>
                                      </p:to>
                                    </p:set>
                                    <p:anim calcmode="lin" valueType="num">
                                      <p:cBhvr>
                                        <p:cTn id="194" dur="250" fill="hold"/>
                                        <p:tgtEl>
                                          <p:spTgt spid="100"/>
                                        </p:tgtEl>
                                        <p:attrNameLst>
                                          <p:attrName>ppt_w</p:attrName>
                                        </p:attrNameLst>
                                      </p:cBhvr>
                                      <p:tavLst>
                                        <p:tav tm="0">
                                          <p:val>
                                            <p:fltVal val="0"/>
                                          </p:val>
                                        </p:tav>
                                        <p:tav tm="100000">
                                          <p:val>
                                            <p:strVal val="#ppt_w"/>
                                          </p:val>
                                        </p:tav>
                                      </p:tavLst>
                                    </p:anim>
                                    <p:anim calcmode="lin" valueType="num">
                                      <p:cBhvr>
                                        <p:cTn id="195" dur="250" fill="hold"/>
                                        <p:tgtEl>
                                          <p:spTgt spid="100"/>
                                        </p:tgtEl>
                                        <p:attrNameLst>
                                          <p:attrName>ppt_h</p:attrName>
                                        </p:attrNameLst>
                                      </p:cBhvr>
                                      <p:tavLst>
                                        <p:tav tm="0">
                                          <p:val>
                                            <p:fltVal val="0"/>
                                          </p:val>
                                        </p:tav>
                                        <p:tav tm="100000">
                                          <p:val>
                                            <p:strVal val="#ppt_h"/>
                                          </p:val>
                                        </p:tav>
                                      </p:tavLst>
                                    </p:anim>
                                  </p:childTnLst>
                                </p:cTn>
                              </p:par>
                              <p:par>
                                <p:cTn id="196" presetID="23" presetClass="entr" presetSubtype="16" fill="hold" grpId="0" nodeType="withEffect">
                                  <p:stCondLst>
                                    <p:cond delay="0"/>
                                  </p:stCondLst>
                                  <p:childTnLst>
                                    <p:set>
                                      <p:cBhvr>
                                        <p:cTn id="197" dur="1" fill="hold">
                                          <p:stCondLst>
                                            <p:cond delay="0"/>
                                          </p:stCondLst>
                                        </p:cTn>
                                        <p:tgtEl>
                                          <p:spTgt spid="129"/>
                                        </p:tgtEl>
                                        <p:attrNameLst>
                                          <p:attrName>style.visibility</p:attrName>
                                        </p:attrNameLst>
                                      </p:cBhvr>
                                      <p:to>
                                        <p:strVal val="visible"/>
                                      </p:to>
                                    </p:set>
                                    <p:anim calcmode="lin" valueType="num">
                                      <p:cBhvr>
                                        <p:cTn id="198" dur="150" fill="hold"/>
                                        <p:tgtEl>
                                          <p:spTgt spid="129"/>
                                        </p:tgtEl>
                                        <p:attrNameLst>
                                          <p:attrName>ppt_w</p:attrName>
                                        </p:attrNameLst>
                                      </p:cBhvr>
                                      <p:tavLst>
                                        <p:tav tm="0">
                                          <p:val>
                                            <p:fltVal val="0"/>
                                          </p:val>
                                        </p:tav>
                                        <p:tav tm="100000">
                                          <p:val>
                                            <p:strVal val="#ppt_w"/>
                                          </p:val>
                                        </p:tav>
                                      </p:tavLst>
                                    </p:anim>
                                    <p:anim calcmode="lin" valueType="num">
                                      <p:cBhvr>
                                        <p:cTn id="199" dur="150" fill="hold"/>
                                        <p:tgtEl>
                                          <p:spTgt spid="129"/>
                                        </p:tgtEl>
                                        <p:attrNameLst>
                                          <p:attrName>ppt_h</p:attrName>
                                        </p:attrNameLst>
                                      </p:cBhvr>
                                      <p:tavLst>
                                        <p:tav tm="0">
                                          <p:val>
                                            <p:fltVal val="0"/>
                                          </p:val>
                                        </p:tav>
                                        <p:tav tm="100000">
                                          <p:val>
                                            <p:strVal val="#ppt_h"/>
                                          </p:val>
                                        </p:tav>
                                      </p:tavLst>
                                    </p:anim>
                                  </p:childTnLst>
                                </p:cTn>
                              </p:par>
                            </p:childTnLst>
                          </p:cTn>
                        </p:par>
                        <p:par>
                          <p:cTn id="200" fill="hold">
                            <p:stCondLst>
                              <p:cond delay="7650"/>
                            </p:stCondLst>
                            <p:childTnLst>
                              <p:par>
                                <p:cTn id="201" presetID="23" presetClass="entr" presetSubtype="16" fill="hold" grpId="0" nodeType="afterEffect">
                                  <p:stCondLst>
                                    <p:cond delay="0"/>
                                  </p:stCondLst>
                                  <p:childTnLst>
                                    <p:set>
                                      <p:cBhvr>
                                        <p:cTn id="202" dur="1" fill="hold">
                                          <p:stCondLst>
                                            <p:cond delay="0"/>
                                          </p:stCondLst>
                                        </p:cTn>
                                        <p:tgtEl>
                                          <p:spTgt spid="131"/>
                                        </p:tgtEl>
                                        <p:attrNameLst>
                                          <p:attrName>style.visibility</p:attrName>
                                        </p:attrNameLst>
                                      </p:cBhvr>
                                      <p:to>
                                        <p:strVal val="visible"/>
                                      </p:to>
                                    </p:set>
                                    <p:anim calcmode="lin" valueType="num">
                                      <p:cBhvr>
                                        <p:cTn id="203" dur="250" fill="hold"/>
                                        <p:tgtEl>
                                          <p:spTgt spid="131"/>
                                        </p:tgtEl>
                                        <p:attrNameLst>
                                          <p:attrName>ppt_w</p:attrName>
                                        </p:attrNameLst>
                                      </p:cBhvr>
                                      <p:tavLst>
                                        <p:tav tm="0">
                                          <p:val>
                                            <p:fltVal val="0"/>
                                          </p:val>
                                        </p:tav>
                                        <p:tav tm="100000">
                                          <p:val>
                                            <p:strVal val="#ppt_w"/>
                                          </p:val>
                                        </p:tav>
                                      </p:tavLst>
                                    </p:anim>
                                    <p:anim calcmode="lin" valueType="num">
                                      <p:cBhvr>
                                        <p:cTn id="204" dur="25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9C570-8E06-4944-B42A-F669B5A11C4B}"/>
              </a:ext>
            </a:extLst>
          </p:cNvPr>
          <p:cNvSpPr>
            <a:spLocks noGrp="1"/>
          </p:cNvSpPr>
          <p:nvPr>
            <p:ph type="title"/>
          </p:nvPr>
        </p:nvSpPr>
        <p:spPr/>
        <p:txBody>
          <a:bodyPr/>
          <a:lstStyle/>
          <a:p>
            <a:r>
              <a:rPr lang="en-US" dirty="0"/>
              <a:t>Settling claims: COVID-19’s claims impact</a:t>
            </a:r>
          </a:p>
        </p:txBody>
      </p:sp>
      <p:sp>
        <p:nvSpPr>
          <p:cNvPr id="4" name="Text Placeholder 3">
            <a:extLst>
              <a:ext uri="{FF2B5EF4-FFF2-40B4-BE49-F238E27FC236}">
                <a16:creationId xmlns:a16="http://schemas.microsoft.com/office/drawing/2014/main" id="{8E2C33FC-53FA-4147-83D7-26A9EAA27B8F}"/>
              </a:ext>
            </a:extLst>
          </p:cNvPr>
          <p:cNvSpPr>
            <a:spLocks noGrp="1"/>
          </p:cNvSpPr>
          <p:nvPr>
            <p:ph type="body" sz="quarter" idx="15"/>
          </p:nvPr>
        </p:nvSpPr>
        <p:spPr/>
        <p:txBody>
          <a:bodyPr/>
          <a:lstStyle/>
          <a:p>
            <a:r>
              <a:rPr lang="en-US" dirty="0"/>
              <a:t>Losses spread across many lines, but amount is uncertain</a:t>
            </a:r>
          </a:p>
        </p:txBody>
      </p:sp>
      <p:sp>
        <p:nvSpPr>
          <p:cNvPr id="11" name="Text Placeholder 10">
            <a:extLst>
              <a:ext uri="{FF2B5EF4-FFF2-40B4-BE49-F238E27FC236}">
                <a16:creationId xmlns:a16="http://schemas.microsoft.com/office/drawing/2014/main" id="{2CC03E12-CC1B-B941-B679-14370EBE4A4B}"/>
              </a:ext>
            </a:extLst>
          </p:cNvPr>
          <p:cNvSpPr>
            <a:spLocks noGrp="1"/>
          </p:cNvSpPr>
          <p:nvPr>
            <p:ph type="body" sz="quarter" idx="30"/>
          </p:nvPr>
        </p:nvSpPr>
        <p:spPr/>
        <p:txBody>
          <a:bodyPr/>
          <a:lstStyle/>
          <a:p>
            <a:r>
              <a:rPr lang="en-US" dirty="0"/>
              <a:t>Potential Loss Impact</a:t>
            </a:r>
          </a:p>
        </p:txBody>
      </p:sp>
      <p:sp>
        <p:nvSpPr>
          <p:cNvPr id="8" name="Text Placeholder 7">
            <a:extLst>
              <a:ext uri="{FF2B5EF4-FFF2-40B4-BE49-F238E27FC236}">
                <a16:creationId xmlns:a16="http://schemas.microsoft.com/office/drawing/2014/main" id="{63DF7E39-409F-4647-A3F6-0C3D51DC178B}"/>
              </a:ext>
            </a:extLst>
          </p:cNvPr>
          <p:cNvSpPr>
            <a:spLocks noGrp="1"/>
          </p:cNvSpPr>
          <p:nvPr>
            <p:ph type="body" sz="quarter" idx="32"/>
          </p:nvPr>
        </p:nvSpPr>
        <p:spPr/>
        <p:txBody>
          <a:bodyPr/>
          <a:lstStyle/>
          <a:p>
            <a:r>
              <a:rPr lang="en-US" dirty="0"/>
              <a:t>Industrywide Toll</a:t>
            </a:r>
          </a:p>
        </p:txBody>
      </p:sp>
      <p:sp>
        <p:nvSpPr>
          <p:cNvPr id="10" name="Content Placeholder 9">
            <a:extLst>
              <a:ext uri="{FF2B5EF4-FFF2-40B4-BE49-F238E27FC236}">
                <a16:creationId xmlns:a16="http://schemas.microsoft.com/office/drawing/2014/main" id="{77555D27-512F-4BC8-8E26-A4D13713A35C}"/>
              </a:ext>
            </a:extLst>
          </p:cNvPr>
          <p:cNvSpPr>
            <a:spLocks noGrp="1"/>
          </p:cNvSpPr>
          <p:nvPr>
            <p:ph sz="quarter" idx="34"/>
          </p:nvPr>
        </p:nvSpPr>
        <p:spPr/>
        <p:txBody>
          <a:bodyPr/>
          <a:lstStyle/>
          <a:p>
            <a:r>
              <a:rPr lang="en-US" dirty="0"/>
              <a:t>Lloyd’s estimate (May, worldwide) $107B</a:t>
            </a:r>
          </a:p>
          <a:p>
            <a:r>
              <a:rPr lang="en-US" dirty="0"/>
              <a:t>Reported (through September 12, worldwide): $22.4B</a:t>
            </a:r>
          </a:p>
          <a:p>
            <a:r>
              <a:rPr lang="en-US" dirty="0"/>
              <a:t>Triple-I estimate: equivalent in US to a significant hurricane ($10B - $50B)</a:t>
            </a:r>
          </a:p>
        </p:txBody>
      </p:sp>
      <p:sp>
        <p:nvSpPr>
          <p:cNvPr id="5" name="Text Placeholder 4">
            <a:extLst>
              <a:ext uri="{FF2B5EF4-FFF2-40B4-BE49-F238E27FC236}">
                <a16:creationId xmlns:a16="http://schemas.microsoft.com/office/drawing/2014/main" id="{9C775109-1DD8-469A-B4AD-C849CDDF0E23}"/>
              </a:ext>
            </a:extLst>
          </p:cNvPr>
          <p:cNvSpPr>
            <a:spLocks noGrp="1"/>
          </p:cNvSpPr>
          <p:nvPr>
            <p:ph type="body" sz="quarter" idx="16"/>
          </p:nvPr>
        </p:nvSpPr>
        <p:spPr/>
        <p:txBody>
          <a:bodyPr/>
          <a:lstStyle/>
          <a:p>
            <a:r>
              <a:rPr lang="en-US" dirty="0"/>
              <a:t>Source: Willis Towers Watson, </a:t>
            </a:r>
            <a:r>
              <a:rPr lang="en-US" dirty="0">
                <a:hlinkClick r:id="rId3"/>
              </a:rPr>
              <a:t>www.Lloyds.com</a:t>
            </a:r>
            <a:r>
              <a:rPr lang="en-US" dirty="0"/>
              <a:t>, Reinsurance News, Insurance Information Institute.</a:t>
            </a:r>
          </a:p>
        </p:txBody>
      </p:sp>
      <p:graphicFrame>
        <p:nvGraphicFramePr>
          <p:cNvPr id="27" name="Content Placeholder 7">
            <a:extLst>
              <a:ext uri="{FF2B5EF4-FFF2-40B4-BE49-F238E27FC236}">
                <a16:creationId xmlns:a16="http://schemas.microsoft.com/office/drawing/2014/main" id="{D552F577-5A8F-41A3-8970-6A35CEE96A71}"/>
              </a:ext>
            </a:extLst>
          </p:cNvPr>
          <p:cNvGraphicFramePr>
            <a:graphicFrameLocks/>
          </p:cNvGraphicFramePr>
          <p:nvPr/>
        </p:nvGraphicFramePr>
        <p:xfrm>
          <a:off x="430323" y="2222390"/>
          <a:ext cx="5680519" cy="3909822"/>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857A5276-B285-4633-918F-E193283239EA}"/>
              </a:ext>
            </a:extLst>
          </p:cNvPr>
          <p:cNvSpPr>
            <a:spLocks noChangeArrowheads="1"/>
          </p:cNvSpPr>
          <p:nvPr/>
        </p:nvSpPr>
        <p:spPr bwMode="gray">
          <a:xfrm>
            <a:off x="3566994" y="3285375"/>
            <a:ext cx="1897635" cy="1385093"/>
          </a:xfrm>
          <a:prstGeom prst="rect">
            <a:avLst/>
          </a:prstGeom>
          <a:solidFill>
            <a:schemeClr val="bg1"/>
          </a:solidFill>
          <a:ln w="25400" algn="ctr">
            <a:solidFill>
              <a:schemeClr val="accent1"/>
            </a:solidFill>
            <a:miter lim="800000"/>
            <a:headEnd/>
            <a:tailEnd/>
          </a:ln>
        </p:spPr>
        <p:txBody>
          <a:bodyPr lIns="137160" tIns="137160" rIns="91440" bIns="13716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lnSpc>
                <a:spcPct val="90000"/>
              </a:lnSpc>
              <a:spcBef>
                <a:spcPts val="600"/>
              </a:spcBef>
            </a:pPr>
            <a:r>
              <a:rPr lang="en-US" altLang="en-US" sz="1600" dirty="0">
                <a:solidFill>
                  <a:srgbClr val="286EB8"/>
                </a:solidFill>
                <a:latin typeface="+mn-lt"/>
              </a:rPr>
              <a:t>Loss estimates range from $30B</a:t>
            </a:r>
            <a:br>
              <a:rPr lang="en-US" altLang="en-US" sz="1600" dirty="0">
                <a:solidFill>
                  <a:srgbClr val="286EB8"/>
                </a:solidFill>
                <a:latin typeface="+mn-lt"/>
              </a:rPr>
            </a:br>
            <a:r>
              <a:rPr lang="en-US" altLang="en-US" sz="1600" dirty="0">
                <a:solidFill>
                  <a:srgbClr val="286EB8"/>
                </a:solidFill>
                <a:latin typeface="+mn-lt"/>
              </a:rPr>
              <a:t>(</a:t>
            </a:r>
            <a:r>
              <a:rPr lang="en-US" altLang="en-US" sz="1600" i="0" dirty="0">
                <a:solidFill>
                  <a:srgbClr val="286EB8"/>
                </a:solidFill>
                <a:latin typeface="Cambria Math" panose="02040503050406030204" pitchFamily="18" charset="0"/>
                <a:ea typeface="Cambria Math" panose="02040503050406030204" pitchFamily="18" charset="0"/>
              </a:rPr>
              <a:t>≈</a:t>
            </a:r>
            <a:r>
              <a:rPr lang="en-US" altLang="en-US" sz="1600" b="0" i="0" dirty="0">
                <a:solidFill>
                  <a:srgbClr val="286EB8"/>
                </a:solidFill>
                <a:latin typeface="Cambria Math" panose="02040503050406030204" pitchFamily="18" charset="0"/>
                <a:ea typeface="Cambria Math" panose="02040503050406030204" pitchFamily="18" charset="0"/>
              </a:rPr>
              <a:t> </a:t>
            </a:r>
            <a:r>
              <a:rPr lang="en-US" altLang="en-US" sz="1600" dirty="0">
                <a:solidFill>
                  <a:srgbClr val="286EB8"/>
                </a:solidFill>
                <a:latin typeface="+mn-lt"/>
              </a:rPr>
              <a:t>bad hurricane) to $140B (2-3 Katrinas)</a:t>
            </a:r>
          </a:p>
        </p:txBody>
      </p:sp>
      <p:sp>
        <p:nvSpPr>
          <p:cNvPr id="13" name="Right Triangle 12">
            <a:extLst>
              <a:ext uri="{FF2B5EF4-FFF2-40B4-BE49-F238E27FC236}">
                <a16:creationId xmlns:a16="http://schemas.microsoft.com/office/drawing/2014/main" id="{6CC5BEF8-0F4F-4803-A777-214E62CA47C9}"/>
              </a:ext>
            </a:extLst>
          </p:cNvPr>
          <p:cNvSpPr>
            <a:spLocks noChangeAspect="1"/>
          </p:cNvSpPr>
          <p:nvPr/>
        </p:nvSpPr>
        <p:spPr bwMode="gray">
          <a:xfrm rot="10800000">
            <a:off x="5213844" y="3277738"/>
            <a:ext cx="250785" cy="171884"/>
          </a:xfrm>
          <a:prstGeom prst="rtTriangle">
            <a:avLst/>
          </a:prstGeom>
          <a:solidFill>
            <a:srgbClr val="286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t>  </a:t>
            </a:r>
          </a:p>
        </p:txBody>
      </p:sp>
    </p:spTree>
    <p:extLst>
      <p:ext uri="{BB962C8B-B14F-4D97-AF65-F5344CB8AC3E}">
        <p14:creationId xmlns:p14="http://schemas.microsoft.com/office/powerpoint/2010/main" val="32908789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E65983A2-307F-7145-80C3-D5C159C39D5E}"/>
              </a:ext>
            </a:extLst>
          </p:cNvPr>
          <p:cNvSpPr/>
          <p:nvPr/>
        </p:nvSpPr>
        <p:spPr>
          <a:xfrm>
            <a:off x="6183365" y="1431288"/>
            <a:ext cx="5383144" cy="221284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mn-cs"/>
            </a:endParaRPr>
          </a:p>
        </p:txBody>
      </p:sp>
      <p:sp>
        <p:nvSpPr>
          <p:cNvPr id="5" name="Title 4">
            <a:extLst>
              <a:ext uri="{FF2B5EF4-FFF2-40B4-BE49-F238E27FC236}">
                <a16:creationId xmlns:a16="http://schemas.microsoft.com/office/drawing/2014/main" id="{1A7F555C-A85C-7440-B6B0-700F0A08FE06}"/>
              </a:ext>
            </a:extLst>
          </p:cNvPr>
          <p:cNvSpPr>
            <a:spLocks noGrp="1"/>
          </p:cNvSpPr>
          <p:nvPr>
            <p:ph type="title"/>
          </p:nvPr>
        </p:nvSpPr>
        <p:spPr/>
        <p:txBody>
          <a:bodyPr/>
          <a:lstStyle/>
          <a:p>
            <a:pPr>
              <a:tabLst>
                <a:tab pos="3022600" algn="l"/>
              </a:tabLst>
            </a:pPr>
            <a:r>
              <a:rPr lang="en-US" dirty="0">
                <a:latin typeface="Arial" panose="020B0604020202020204" pitchFamily="34" charset="0"/>
                <a:cs typeface="Arial" panose="020B0604020202020204" pitchFamily="34" charset="0"/>
              </a:rPr>
              <a:t>A better place: Industry outlook</a:t>
            </a:r>
            <a:endParaRPr lang="en-US" dirty="0"/>
          </a:p>
        </p:txBody>
      </p:sp>
      <p:graphicFrame>
        <p:nvGraphicFramePr>
          <p:cNvPr id="6" name="Content Placeholder 5">
            <a:extLst>
              <a:ext uri="{FF2B5EF4-FFF2-40B4-BE49-F238E27FC236}">
                <a16:creationId xmlns:a16="http://schemas.microsoft.com/office/drawing/2014/main" id="{00000000-0008-0000-0600-00001A000000}"/>
              </a:ext>
            </a:extLst>
          </p:cNvPr>
          <p:cNvGraphicFramePr>
            <a:graphicFrameLocks noGrp="1"/>
          </p:cNvGraphicFramePr>
          <p:nvPr>
            <p:ph type="chart" sz="quarter" idx="10"/>
            <p:extLst>
              <p:ext uri="{D42A27DB-BD31-4B8C-83A1-F6EECF244321}">
                <p14:modId xmlns:p14="http://schemas.microsoft.com/office/powerpoint/2010/main" val="3049090153"/>
              </p:ext>
            </p:extLst>
          </p:nvPr>
        </p:nvGraphicFramePr>
        <p:xfrm>
          <a:off x="6272541" y="1746250"/>
          <a:ext cx="5363936" cy="1897886"/>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Placeholder 17">
            <a:extLst>
              <a:ext uri="{FF2B5EF4-FFF2-40B4-BE49-F238E27FC236}">
                <a16:creationId xmlns:a16="http://schemas.microsoft.com/office/drawing/2014/main" id="{A128462E-C01A-B14E-A9E2-AE16D67F1229}"/>
              </a:ext>
            </a:extLst>
          </p:cNvPr>
          <p:cNvSpPr>
            <a:spLocks noGrp="1"/>
          </p:cNvSpPr>
          <p:nvPr>
            <p:ph type="body" sz="quarter" idx="11"/>
          </p:nvPr>
        </p:nvSpPr>
        <p:spPr/>
        <p:txBody>
          <a:bodyPr/>
          <a:lstStyle/>
          <a:p>
            <a:r>
              <a:rPr lang="en-US" dirty="0">
                <a:latin typeface="Arial" panose="020B0604020202020204" pitchFamily="34" charset="0"/>
                <a:cs typeface="Arial" panose="020B0604020202020204" pitchFamily="34" charset="0"/>
              </a:rPr>
              <a:t>Commercial Lines Rate Change</a:t>
            </a:r>
          </a:p>
        </p:txBody>
      </p:sp>
      <p:sp>
        <p:nvSpPr>
          <p:cNvPr id="20" name="Text Placeholder 19">
            <a:extLst>
              <a:ext uri="{FF2B5EF4-FFF2-40B4-BE49-F238E27FC236}">
                <a16:creationId xmlns:a16="http://schemas.microsoft.com/office/drawing/2014/main" id="{C2E6E36F-DA52-E349-AF32-81A94B994E36}"/>
              </a:ext>
            </a:extLst>
          </p:cNvPr>
          <p:cNvSpPr>
            <a:spLocks noGrp="1"/>
          </p:cNvSpPr>
          <p:nvPr>
            <p:ph type="body" sz="quarter" idx="13"/>
          </p:nvPr>
        </p:nvSpPr>
        <p:spPr/>
        <p:txBody>
          <a:bodyPr/>
          <a:lstStyle/>
          <a:p>
            <a:r>
              <a:rPr lang="en-US" dirty="0">
                <a:latin typeface="Arial" panose="020B0604020202020204" pitchFamily="34" charset="0"/>
                <a:cs typeface="Arial" panose="020B0604020202020204" pitchFamily="34" charset="0"/>
              </a:rPr>
              <a:t>Growth in Nominal GDP (Real GDP + Inflation)</a:t>
            </a:r>
          </a:p>
        </p:txBody>
      </p:sp>
      <p:sp>
        <p:nvSpPr>
          <p:cNvPr id="22" name="Text Placeholder 21">
            <a:extLst>
              <a:ext uri="{FF2B5EF4-FFF2-40B4-BE49-F238E27FC236}">
                <a16:creationId xmlns:a16="http://schemas.microsoft.com/office/drawing/2014/main" id="{1AEB51D7-E563-CD4F-888B-0B888EB22106}"/>
              </a:ext>
            </a:extLst>
          </p:cNvPr>
          <p:cNvSpPr>
            <a:spLocks noGrp="1"/>
          </p:cNvSpPr>
          <p:nvPr>
            <p:ph type="body" sz="quarter" idx="15"/>
          </p:nvPr>
        </p:nvSpPr>
        <p:spPr/>
        <p:txBody>
          <a:bodyPr/>
          <a:lstStyle/>
          <a:p>
            <a:r>
              <a:rPr lang="en-US" dirty="0">
                <a:latin typeface="Arial" panose="020B0604020202020204" pitchFamily="34" charset="0"/>
                <a:cs typeface="Arial" panose="020B0604020202020204" pitchFamily="34" charset="0"/>
              </a:rPr>
              <a:t>Calendar Year Written Premium and Net Combined Ratio Projections</a:t>
            </a:r>
          </a:p>
        </p:txBody>
      </p:sp>
      <p:sp>
        <p:nvSpPr>
          <p:cNvPr id="4" name="Text Placeholder 3">
            <a:extLst>
              <a:ext uri="{FF2B5EF4-FFF2-40B4-BE49-F238E27FC236}">
                <a16:creationId xmlns:a16="http://schemas.microsoft.com/office/drawing/2014/main" id="{1FFA9D28-6961-E24D-A390-ED568A052E3C}"/>
              </a:ext>
            </a:extLst>
          </p:cNvPr>
          <p:cNvSpPr>
            <a:spLocks noGrp="1"/>
          </p:cNvSpPr>
          <p:nvPr>
            <p:ph type="body" sz="quarter" idx="16"/>
          </p:nvPr>
        </p:nvSpPr>
        <p:spPr/>
        <p:txBody>
          <a:bodyPr/>
          <a:lstStyle/>
          <a:p>
            <a:pPr lvl="0">
              <a:defRPr/>
            </a:pPr>
            <a:r>
              <a:rPr lang="en-US" sz="1800" dirty="0">
                <a:solidFill>
                  <a:srgbClr val="FFFFFF"/>
                </a:solidFill>
                <a:latin typeface="Arial" panose="020B0604020202020204" pitchFamily="34" charset="0"/>
                <a:cs typeface="Arial" panose="020B0604020202020204" pitchFamily="34" charset="0"/>
              </a:rPr>
              <a:t>2020 Commentary</a:t>
            </a:r>
          </a:p>
          <a:p>
            <a:pPr lvl="0">
              <a:lnSpc>
                <a:spcPct val="100000"/>
              </a:lnSpc>
              <a:spcAft>
                <a:spcPts val="600"/>
              </a:spcAft>
              <a:defRPr/>
            </a:pPr>
            <a:r>
              <a:rPr lang="en-US" sz="1200" b="0" dirty="0">
                <a:solidFill>
                  <a:srgbClr val="FFFFFF"/>
                </a:solidFill>
                <a:latin typeface="Arial" panose="020B0604020202020204" pitchFamily="34" charset="0"/>
                <a:ea typeface="Calibri" panose="020F0502020204030204" pitchFamily="34" charset="0"/>
                <a:cs typeface="Arial" panose="020B0604020202020204" pitchFamily="34" charset="0"/>
              </a:rPr>
              <a:t>Overall premium projected to be flat. Underwriting result deteriorates.</a:t>
            </a:r>
          </a:p>
          <a:p>
            <a:pPr marL="171450" lvl="0" indent="-171450">
              <a:lnSpc>
                <a:spcPct val="100000"/>
              </a:lnSpc>
              <a:spcAft>
                <a:spcPts val="600"/>
              </a:spcAft>
              <a:buClr>
                <a:srgbClr val="FFFFFF"/>
              </a:buClr>
              <a:buSzPct val="85000"/>
              <a:buFont typeface="Arial" panose="020B0604020202020204" pitchFamily="34" charset="0"/>
              <a:buChar char="•"/>
              <a:defRPr/>
            </a:pPr>
            <a:r>
              <a:rPr lang="en-US" sz="1200" b="0" dirty="0">
                <a:solidFill>
                  <a:srgbClr val="FFFFFF"/>
                </a:solidFill>
                <a:latin typeface="Arial" panose="020B0604020202020204" pitchFamily="34" charset="0"/>
                <a:ea typeface="Calibri" panose="020F0502020204030204" pitchFamily="34" charset="0"/>
                <a:cs typeface="Arial" panose="020B0604020202020204" pitchFamily="34" charset="0"/>
              </a:rPr>
              <a:t>Pandemic and recession reduce exposure in personal auto, several commercial lines.</a:t>
            </a:r>
          </a:p>
          <a:p>
            <a:pPr marL="182880" lvl="0" indent="-182880">
              <a:lnSpc>
                <a:spcPct val="100000"/>
              </a:lnSpc>
              <a:spcAft>
                <a:spcPts val="600"/>
              </a:spcAft>
              <a:buClr>
                <a:srgbClr val="FFFFFF"/>
              </a:buClr>
              <a:buSzPct val="85000"/>
              <a:buFont typeface="Arial" panose="020B0604020202020204" pitchFamily="34" charset="0"/>
              <a:buChar char="•"/>
              <a:defRPr/>
            </a:pPr>
            <a:r>
              <a:rPr lang="en-US" sz="1200" b="0" dirty="0">
                <a:solidFill>
                  <a:srgbClr val="FFFFFF"/>
                </a:solidFill>
                <a:latin typeface="Arial" panose="020B0604020202020204" pitchFamily="34" charset="0"/>
                <a:ea typeface="Calibri" panose="020F0502020204030204" pitchFamily="34" charset="0"/>
                <a:cs typeface="Arial" panose="020B0604020202020204" pitchFamily="34" charset="0"/>
              </a:rPr>
              <a:t>Rate increases make up for lower exposures somewhat.</a:t>
            </a:r>
          </a:p>
          <a:p>
            <a:pPr marL="182880" lvl="0" indent="-182880">
              <a:lnSpc>
                <a:spcPct val="100000"/>
              </a:lnSpc>
              <a:spcAft>
                <a:spcPts val="600"/>
              </a:spcAft>
              <a:buClr>
                <a:srgbClr val="FFFFFF"/>
              </a:buClr>
              <a:buSzPct val="85000"/>
              <a:buFont typeface="Arial" panose="020B0604020202020204" pitchFamily="34" charset="0"/>
              <a:buChar char="•"/>
              <a:defRPr/>
            </a:pPr>
            <a:r>
              <a:rPr lang="en-US" sz="1200" b="0" dirty="0">
                <a:solidFill>
                  <a:srgbClr val="FFFFFF"/>
                </a:solidFill>
                <a:latin typeface="Arial" panose="020B0604020202020204" pitchFamily="34" charset="0"/>
                <a:ea typeface="Calibri" panose="020F0502020204030204" pitchFamily="34" charset="0"/>
                <a:cs typeface="Arial" panose="020B0604020202020204" pitchFamily="34" charset="0"/>
              </a:rPr>
              <a:t>Tremendous uncertainty due to pandemic’s impact on several lines.</a:t>
            </a:r>
          </a:p>
          <a:p>
            <a:pPr marL="182880" lvl="0" indent="-182880">
              <a:lnSpc>
                <a:spcPct val="100000"/>
              </a:lnSpc>
              <a:spcAft>
                <a:spcPts val="600"/>
              </a:spcAft>
              <a:buClr>
                <a:srgbClr val="FFFFFF"/>
              </a:buClr>
              <a:buSzPct val="85000"/>
              <a:buFont typeface="Arial" panose="020B0604020202020204" pitchFamily="34" charset="0"/>
              <a:buChar char="•"/>
              <a:defRPr/>
            </a:pPr>
            <a:r>
              <a:rPr lang="en-US" sz="1200" b="0" dirty="0">
                <a:solidFill>
                  <a:srgbClr val="FFFFFF"/>
                </a:solidFill>
                <a:latin typeface="Arial" panose="020B0604020202020204" pitchFamily="34" charset="0"/>
                <a:ea typeface="Calibri" panose="020F0502020204030204" pitchFamily="34" charset="0"/>
                <a:cs typeface="Arial" panose="020B0604020202020204" pitchFamily="34" charset="0"/>
              </a:rPr>
              <a:t>We assume normal cat year, despite bleak hurricane forecast.</a:t>
            </a:r>
            <a:endParaRPr lang="en-US" sz="1200" b="0" dirty="0">
              <a:solidFill>
                <a:srgbClr val="FFFFFF"/>
              </a:solidFill>
              <a:latin typeface="Arial" panose="020B0604020202020204" pitchFamily="34" charset="0"/>
              <a:cs typeface="Arial" panose="020B0604020202020204" pitchFamily="34" charset="0"/>
            </a:endParaRPr>
          </a:p>
        </p:txBody>
      </p:sp>
      <p:sp>
        <p:nvSpPr>
          <p:cNvPr id="24" name="Text Placeholder 23">
            <a:extLst>
              <a:ext uri="{FF2B5EF4-FFF2-40B4-BE49-F238E27FC236}">
                <a16:creationId xmlns:a16="http://schemas.microsoft.com/office/drawing/2014/main" id="{D8AFEDD3-E210-2145-B4BD-375365DBE79D}"/>
              </a:ext>
            </a:extLst>
          </p:cNvPr>
          <p:cNvSpPr>
            <a:spLocks noGrp="1"/>
          </p:cNvSpPr>
          <p:nvPr>
            <p:ph type="body" sz="quarter" idx="17"/>
          </p:nvPr>
        </p:nvSpPr>
        <p:spPr/>
        <p:txBody>
          <a:bodyPr/>
          <a:lstStyle/>
          <a:p>
            <a:r>
              <a:rPr lang="en-US" dirty="0">
                <a:latin typeface="Arial" panose="020B0604020202020204" pitchFamily="34" charset="0"/>
              </a:rPr>
              <a:t>Data sources: NAIC data sourced through S&amp;P Global Market Intelligence, MarketScout, Blue Chip Economic Indicators, Congressional Budget Office, PCS, Aon, Munich Re, Energy Information Agency, FRED (Federal Reserve Bank of St. Louis).</a:t>
            </a:r>
          </a:p>
          <a:p>
            <a:r>
              <a:rPr lang="en-US" dirty="0">
                <a:latin typeface="Arial" panose="020B0604020202020204" pitchFamily="34" charset="0"/>
              </a:rPr>
              <a:t>Analysis: Insurance Information Institute, Milliman.</a:t>
            </a:r>
          </a:p>
        </p:txBody>
      </p:sp>
      <p:cxnSp>
        <p:nvCxnSpPr>
          <p:cNvPr id="17" name="Straight Connector 16">
            <a:extLst>
              <a:ext uri="{FF2B5EF4-FFF2-40B4-BE49-F238E27FC236}">
                <a16:creationId xmlns:a16="http://schemas.microsoft.com/office/drawing/2014/main" id="{D1A66728-1558-5143-9DAA-AECDC06870AC}"/>
              </a:ext>
            </a:extLst>
          </p:cNvPr>
          <p:cNvCxnSpPr>
            <a:cxnSpLocks/>
          </p:cNvCxnSpPr>
          <p:nvPr/>
        </p:nvCxnSpPr>
        <p:spPr>
          <a:xfrm>
            <a:off x="6161281" y="4256142"/>
            <a:ext cx="54052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6" name="Content Placeholder 8">
            <a:extLst>
              <a:ext uri="{FF2B5EF4-FFF2-40B4-BE49-F238E27FC236}">
                <a16:creationId xmlns:a16="http://schemas.microsoft.com/office/drawing/2014/main" id="{455553ED-D9A4-F24D-8E8F-16C08D84D9B3}"/>
              </a:ext>
            </a:extLst>
          </p:cNvPr>
          <p:cNvGraphicFramePr>
            <a:graphicFrameLocks/>
          </p:cNvGraphicFramePr>
          <p:nvPr/>
        </p:nvGraphicFramePr>
        <p:xfrm>
          <a:off x="617056" y="4162387"/>
          <a:ext cx="5224260" cy="17811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ontent Placeholder 8">
            <a:extLst>
              <a:ext uri="{FF2B5EF4-FFF2-40B4-BE49-F238E27FC236}">
                <a16:creationId xmlns:a16="http://schemas.microsoft.com/office/drawing/2014/main" id="{00F58CC9-774B-5248-A7FE-51C250038926}"/>
              </a:ext>
            </a:extLst>
          </p:cNvPr>
          <p:cNvGraphicFramePr>
            <a:graphicFrameLocks/>
          </p:cNvGraphicFramePr>
          <p:nvPr/>
        </p:nvGraphicFramePr>
        <p:xfrm>
          <a:off x="573122" y="1745758"/>
          <a:ext cx="5290496" cy="17705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5885816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a:extLst>
              <a:ext uri="{FF2B5EF4-FFF2-40B4-BE49-F238E27FC236}">
                <a16:creationId xmlns:a16="http://schemas.microsoft.com/office/drawing/2014/main" id="{F3374651-AA6E-4A41-A570-B58BC1D0134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51" name="think-cell Slide" r:id="rId6" imgW="384" imgH="384" progId="TCLayout.ActiveDocument.1">
                  <p:embed/>
                </p:oleObj>
              </mc:Choice>
              <mc:Fallback>
                <p:oleObj name="think-cell Slide" r:id="rId6" imgW="384" imgH="384" progId="TCLayout.ActiveDocument.1">
                  <p:embed/>
                  <p:pic>
                    <p:nvPicPr>
                      <p:cNvPr id="31" name="Object 30" hidden="1">
                        <a:extLst>
                          <a:ext uri="{FF2B5EF4-FFF2-40B4-BE49-F238E27FC236}">
                            <a16:creationId xmlns:a16="http://schemas.microsoft.com/office/drawing/2014/main" id="{F3374651-AA6E-4A41-A570-B58BC1D0134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9" name="Rectangle 28" hidden="1">
            <a:extLst>
              <a:ext uri="{FF2B5EF4-FFF2-40B4-BE49-F238E27FC236}">
                <a16:creationId xmlns:a16="http://schemas.microsoft.com/office/drawing/2014/main" id="{E114ADD6-AE26-4FD2-90B2-B39123CA690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400" dirty="0">
              <a:latin typeface="Calibri Light" panose="020F0302020204030204" pitchFamily="34" charset="0"/>
              <a:ea typeface="+mj-ea"/>
              <a:cs typeface="Arial" panose="020B0604020202020204" pitchFamily="34" charset="0"/>
              <a:sym typeface="Calibri Light" panose="020F0302020204030204" pitchFamily="34" charset="0"/>
            </a:endParaRPr>
          </a:p>
        </p:txBody>
      </p:sp>
      <p:sp>
        <p:nvSpPr>
          <p:cNvPr id="2" name="Title 1">
            <a:extLst>
              <a:ext uri="{FF2B5EF4-FFF2-40B4-BE49-F238E27FC236}">
                <a16:creationId xmlns:a16="http://schemas.microsoft.com/office/drawing/2014/main" id="{92D57FEC-73FF-4DA4-9F11-AA82074A786D}"/>
              </a:ext>
            </a:extLst>
          </p:cNvPr>
          <p:cNvSpPr>
            <a:spLocks noGrp="1"/>
          </p:cNvSpPr>
          <p:nvPr>
            <p:ph type="title"/>
          </p:nvPr>
        </p:nvSpPr>
        <p:spPr/>
        <p:txBody>
          <a:bodyPr/>
          <a:lstStyle/>
          <a:p>
            <a:r>
              <a:rPr lang="en-US" dirty="0"/>
              <a:t>A better place: Six months into COVID-19, news coverage discusses federal policy solution</a:t>
            </a:r>
          </a:p>
        </p:txBody>
      </p:sp>
      <p:sp>
        <p:nvSpPr>
          <p:cNvPr id="65" name="Text Placeholder 64">
            <a:extLst>
              <a:ext uri="{FF2B5EF4-FFF2-40B4-BE49-F238E27FC236}">
                <a16:creationId xmlns:a16="http://schemas.microsoft.com/office/drawing/2014/main" id="{923EAC43-CF9E-4AA6-B3D0-DBB013D6D1FC}"/>
              </a:ext>
            </a:extLst>
          </p:cNvPr>
          <p:cNvSpPr>
            <a:spLocks noGrp="1"/>
          </p:cNvSpPr>
          <p:nvPr>
            <p:ph type="body" sz="quarter" idx="15"/>
          </p:nvPr>
        </p:nvSpPr>
        <p:spPr>
          <a:xfrm>
            <a:off x="467402" y="1527858"/>
            <a:ext cx="11272012" cy="240689"/>
          </a:xfrm>
        </p:spPr>
        <p:txBody>
          <a:bodyPr/>
          <a:lstStyle/>
          <a:p>
            <a:r>
              <a:rPr lang="en-US" sz="1200" b="1" dirty="0">
                <a:solidFill>
                  <a:schemeClr val="tx1"/>
                </a:solidFill>
              </a:rPr>
              <a:t>Number of Stories</a:t>
            </a:r>
          </a:p>
        </p:txBody>
      </p:sp>
      <p:sp>
        <p:nvSpPr>
          <p:cNvPr id="66" name="Text Placeholder 65">
            <a:extLst>
              <a:ext uri="{FF2B5EF4-FFF2-40B4-BE49-F238E27FC236}">
                <a16:creationId xmlns:a16="http://schemas.microsoft.com/office/drawing/2014/main" id="{BDFA0603-7EAA-483F-8CFF-F6114C725164}"/>
              </a:ext>
            </a:extLst>
          </p:cNvPr>
          <p:cNvSpPr>
            <a:spLocks noGrp="1"/>
          </p:cNvSpPr>
          <p:nvPr>
            <p:ph type="body" sz="quarter" idx="17"/>
          </p:nvPr>
        </p:nvSpPr>
        <p:spPr>
          <a:xfrm>
            <a:off x="1103936" y="6291072"/>
            <a:ext cx="10643570" cy="415019"/>
          </a:xfrm>
        </p:spPr>
        <p:txBody>
          <a:bodyPr/>
          <a:lstStyle/>
          <a:p>
            <a:r>
              <a:rPr lang="en-US" dirty="0"/>
              <a:t>Source: Meltwater.</a:t>
            </a:r>
          </a:p>
        </p:txBody>
      </p:sp>
      <p:sp>
        <p:nvSpPr>
          <p:cNvPr id="5" name="Title 17">
            <a:extLst>
              <a:ext uri="{FF2B5EF4-FFF2-40B4-BE49-F238E27FC236}">
                <a16:creationId xmlns:a16="http://schemas.microsoft.com/office/drawing/2014/main" id="{B59B3C1A-7E1D-4AA4-A99E-9BE0A550BC3F}"/>
              </a:ext>
            </a:extLst>
          </p:cNvPr>
          <p:cNvSpPr txBox="1">
            <a:spLocks/>
          </p:cNvSpPr>
          <p:nvPr/>
        </p:nvSpPr>
        <p:spPr>
          <a:xfrm>
            <a:off x="268224" y="576882"/>
            <a:ext cx="11655552" cy="79471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latin typeface="+mn-lt"/>
            </a:endParaRPr>
          </a:p>
        </p:txBody>
      </p:sp>
      <p:graphicFrame>
        <p:nvGraphicFramePr>
          <p:cNvPr id="41" name="Content Placeholder 2">
            <a:extLst>
              <a:ext uri="{FF2B5EF4-FFF2-40B4-BE49-F238E27FC236}">
                <a16:creationId xmlns:a16="http://schemas.microsoft.com/office/drawing/2014/main" id="{6B20EFE1-499E-48DE-A226-E9B2F961F098}"/>
              </a:ext>
            </a:extLst>
          </p:cNvPr>
          <p:cNvGraphicFramePr>
            <a:graphicFrameLocks/>
          </p:cNvGraphicFramePr>
          <p:nvPr>
            <p:extLst>
              <p:ext uri="{D42A27DB-BD31-4B8C-83A1-F6EECF244321}">
                <p14:modId xmlns:p14="http://schemas.microsoft.com/office/powerpoint/2010/main" val="662989451"/>
              </p:ext>
            </p:extLst>
          </p:nvPr>
        </p:nvGraphicFramePr>
        <p:xfrm>
          <a:off x="475488" y="1737360"/>
          <a:ext cx="11266932" cy="41148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6949657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14BDB4F3-17B0-4F3E-B1E2-35D8C435184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73" name="think-cell Slide" r:id="rId6" imgW="384" imgH="384" progId="TCLayout.ActiveDocument.1">
                  <p:embed/>
                </p:oleObj>
              </mc:Choice>
              <mc:Fallback>
                <p:oleObj name="think-cell Slide" r:id="rId6" imgW="384" imgH="384" progId="TCLayout.ActiveDocument.1">
                  <p:embed/>
                  <p:pic>
                    <p:nvPicPr>
                      <p:cNvPr id="11" name="Object 10" hidden="1">
                        <a:extLst>
                          <a:ext uri="{FF2B5EF4-FFF2-40B4-BE49-F238E27FC236}">
                            <a16:creationId xmlns:a16="http://schemas.microsoft.com/office/drawing/2014/main" id="{14BDB4F3-17B0-4F3E-B1E2-35D8C435184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2C16E330-3FED-4A99-B016-0C0B9CC07D7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sym typeface="Calibri Light" panose="020F0302020204030204" pitchFamily="34" charset="0"/>
            </a:endParaRPr>
          </a:p>
        </p:txBody>
      </p:sp>
      <p:sp>
        <p:nvSpPr>
          <p:cNvPr id="2" name="Title 1">
            <a:extLst>
              <a:ext uri="{FF2B5EF4-FFF2-40B4-BE49-F238E27FC236}">
                <a16:creationId xmlns:a16="http://schemas.microsoft.com/office/drawing/2014/main" id="{EEB96323-66A9-4E01-A0E3-2727F40834C0}"/>
              </a:ext>
            </a:extLst>
          </p:cNvPr>
          <p:cNvSpPr>
            <a:spLocks noGrp="1"/>
          </p:cNvSpPr>
          <p:nvPr>
            <p:ph type="title"/>
          </p:nvPr>
        </p:nvSpPr>
        <p:spPr/>
        <p:txBody>
          <a:bodyPr/>
          <a:lstStyle/>
          <a:p>
            <a:r>
              <a:rPr lang="en-US" dirty="0"/>
              <a:t>A better place: FAIR guiding principles:</a:t>
            </a:r>
            <a:br>
              <a:rPr lang="en-US" dirty="0"/>
            </a:br>
            <a:r>
              <a:rPr lang="en-US" dirty="0"/>
              <a:t>A defined perspective on potential policy solutions</a:t>
            </a:r>
          </a:p>
        </p:txBody>
      </p:sp>
      <p:sp>
        <p:nvSpPr>
          <p:cNvPr id="5" name="Title 1">
            <a:extLst>
              <a:ext uri="{FF2B5EF4-FFF2-40B4-BE49-F238E27FC236}">
                <a16:creationId xmlns:a16="http://schemas.microsoft.com/office/drawing/2014/main" id="{6CF8ED14-6F08-44A1-9277-08358B6E53D1}"/>
              </a:ext>
            </a:extLst>
          </p:cNvPr>
          <p:cNvSpPr txBox="1">
            <a:spLocks/>
          </p:cNvSpPr>
          <p:nvPr/>
        </p:nvSpPr>
        <p:spPr>
          <a:xfrm>
            <a:off x="268224" y="576882"/>
            <a:ext cx="11655552" cy="7947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5" name="Text Placeholder 17">
            <a:extLst>
              <a:ext uri="{FF2B5EF4-FFF2-40B4-BE49-F238E27FC236}">
                <a16:creationId xmlns:a16="http://schemas.microsoft.com/office/drawing/2014/main" id="{90C16E19-ADB5-4158-A427-0933995A626E}"/>
              </a:ext>
            </a:extLst>
          </p:cNvPr>
          <p:cNvSpPr txBox="1">
            <a:spLocks/>
          </p:cNvSpPr>
          <p:nvPr/>
        </p:nvSpPr>
        <p:spPr bwMode="gray">
          <a:xfrm>
            <a:off x="469901" y="1463040"/>
            <a:ext cx="11290299" cy="1005840"/>
          </a:xfrm>
          <a:prstGeom prst="snip1Rect">
            <a:avLst/>
          </a:prstGeom>
          <a:solidFill>
            <a:schemeClr val="accent1"/>
          </a:solidFill>
          <a:ln>
            <a:noFill/>
          </a:ln>
          <a:effectLst/>
        </p:spPr>
        <p:txBody>
          <a:bodyPr vert="horz" lIns="91440" tIns="45720" rIns="91440" bIns="91440" rtlCol="0" anchor="ctr" anchorCtr="0">
            <a:noAutofit/>
          </a:bodyPr>
          <a:lstStyle>
            <a:lvl1pPr marL="0" indent="0" algn="ctr" defTabSz="914377" rtl="0" eaLnBrk="1" latinLnBrk="0" hangingPunct="1">
              <a:lnSpc>
                <a:spcPct val="90000"/>
              </a:lnSpc>
              <a:spcBef>
                <a:spcPts val="0"/>
              </a:spcBef>
              <a:buClr>
                <a:srgbClr val="337DBE"/>
              </a:buClr>
              <a:buSzPct val="77000"/>
              <a:buFontTx/>
              <a:buNone/>
              <a:defRPr sz="2000" b="1" kern="1200">
                <a:solidFill>
                  <a:schemeClr val="bg1"/>
                </a:solidFill>
                <a:latin typeface="+mj-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dirty="0">
                <a:sym typeface="Palatino" charset="0"/>
              </a:rPr>
              <a:t>Given their universal scope, pandemics are largely uninsurable. Therefore, only the government has the financial capacity to provide the relief small and large businesses need to weather this crisis.</a:t>
            </a:r>
          </a:p>
        </p:txBody>
      </p:sp>
      <p:sp>
        <p:nvSpPr>
          <p:cNvPr id="28" name="Content Placeholder 18">
            <a:extLst>
              <a:ext uri="{FF2B5EF4-FFF2-40B4-BE49-F238E27FC236}">
                <a16:creationId xmlns:a16="http://schemas.microsoft.com/office/drawing/2014/main" id="{17181090-E700-49E8-9C61-1B9C3777A7DF}"/>
              </a:ext>
            </a:extLst>
          </p:cNvPr>
          <p:cNvSpPr txBox="1">
            <a:spLocks/>
          </p:cNvSpPr>
          <p:nvPr/>
        </p:nvSpPr>
        <p:spPr bwMode="gray">
          <a:xfrm>
            <a:off x="469906" y="2651760"/>
            <a:ext cx="11290300" cy="2606867"/>
          </a:xfrm>
          <a:prstGeom prst="rect">
            <a:avLst/>
          </a:prstGeom>
        </p:spPr>
        <p:txBody>
          <a:bodyPr vert="horz" lIns="91440" tIns="45720" rIns="91440" bIns="45720" rtlCol="0">
            <a:spAutoFit/>
          </a:bodyPr>
          <a:lstStyle>
            <a:lvl1pPr marL="292601" indent="-292601" algn="l" defTabSz="914377" rtl="0" eaLnBrk="1" latinLnBrk="0" hangingPunct="1">
              <a:lnSpc>
                <a:spcPct val="90000"/>
              </a:lnSpc>
              <a:spcBef>
                <a:spcPts val="2000"/>
              </a:spcBef>
              <a:buClr>
                <a:srgbClr val="337DBE"/>
              </a:buClr>
              <a:buSzPct val="77000"/>
              <a:buFont typeface="Wingdings 3" panose="05040102010807070707" pitchFamily="18" charset="2"/>
              <a:buChar char=""/>
              <a:defRPr sz="2000" kern="1200">
                <a:solidFill>
                  <a:schemeClr val="tx1"/>
                </a:solidFill>
                <a:latin typeface="+mn-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6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4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2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3" panose="05040102010807070707" pitchFamily="18" charset="2"/>
              <a:buNone/>
            </a:pPr>
            <a:r>
              <a:rPr lang="en-US" sz="1800" b="1" dirty="0">
                <a:sym typeface="Palatino" charset="0"/>
              </a:rPr>
              <a:t>Proposed solutions must:</a:t>
            </a:r>
          </a:p>
          <a:p>
            <a:r>
              <a:rPr lang="en-US" sz="1800" dirty="0"/>
              <a:t>Maintain the federal government as a primary provider of relief, reflecting the reality that pandemic risks are not privately insurable.</a:t>
            </a:r>
          </a:p>
          <a:p>
            <a:r>
              <a:rPr lang="en-US" sz="1800" dirty="0"/>
              <a:t>Provide widely accessible relief payments to businesses in a fast and efficient manner once a pandemic is declared by the government, with minimal chance of abuse. </a:t>
            </a:r>
          </a:p>
          <a:p>
            <a:r>
              <a:rPr lang="en-US" sz="1800" dirty="0"/>
              <a:t>Protect businesses from losses, and incentivize businesses to retain employees, without jeopardizing insurers' existing commitments. </a:t>
            </a:r>
          </a:p>
        </p:txBody>
      </p:sp>
    </p:spTree>
    <p:extLst>
      <p:ext uri="{BB962C8B-B14F-4D97-AF65-F5344CB8AC3E}">
        <p14:creationId xmlns:p14="http://schemas.microsoft.com/office/powerpoint/2010/main" val="273546215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1764E32-A845-4FD4-AADF-E4F96B8A60EE}"/>
              </a:ext>
            </a:extLst>
          </p:cNvPr>
          <p:cNvSpPr/>
          <p:nvPr/>
        </p:nvSpPr>
        <p:spPr>
          <a:xfrm>
            <a:off x="484657" y="3379405"/>
            <a:ext cx="2647672" cy="2247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D95F7843-EAD7-4D8A-B7AA-618B7EDED609}"/>
              </a:ext>
            </a:extLst>
          </p:cNvPr>
          <p:cNvSpPr/>
          <p:nvPr/>
        </p:nvSpPr>
        <p:spPr>
          <a:xfrm>
            <a:off x="3264986" y="3379405"/>
            <a:ext cx="2647672" cy="2247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CB717E83-A542-4FE2-8C1B-732394373D4F}"/>
              </a:ext>
            </a:extLst>
          </p:cNvPr>
          <p:cNvSpPr/>
          <p:nvPr/>
        </p:nvSpPr>
        <p:spPr>
          <a:xfrm>
            <a:off x="6045315" y="3379405"/>
            <a:ext cx="2647672" cy="2247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B5CDB1FE-2FD4-4B45-8ACD-50E14560CEC5}"/>
              </a:ext>
            </a:extLst>
          </p:cNvPr>
          <p:cNvSpPr/>
          <p:nvPr/>
        </p:nvSpPr>
        <p:spPr>
          <a:xfrm>
            <a:off x="8825645" y="3379405"/>
            <a:ext cx="2647672" cy="2247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mn-cs"/>
            </a:endParaRPr>
          </a:p>
        </p:txBody>
      </p:sp>
      <p:sp>
        <p:nvSpPr>
          <p:cNvPr id="10" name="Title 9">
            <a:extLst>
              <a:ext uri="{FF2B5EF4-FFF2-40B4-BE49-F238E27FC236}">
                <a16:creationId xmlns:a16="http://schemas.microsoft.com/office/drawing/2014/main" id="{F2DA9BEC-6657-481E-BF50-FD6168724629}"/>
              </a:ext>
            </a:extLst>
          </p:cNvPr>
          <p:cNvSpPr>
            <a:spLocks noGrp="1"/>
          </p:cNvSpPr>
          <p:nvPr>
            <p:ph type="title"/>
          </p:nvPr>
        </p:nvSpPr>
        <p:spPr/>
        <p:txBody>
          <a:bodyPr/>
          <a:lstStyle/>
          <a:p>
            <a:br>
              <a:rPr lang="en-US" dirty="0"/>
            </a:br>
            <a:r>
              <a:rPr lang="en-US" dirty="0"/>
              <a:t>Stepping Up</a:t>
            </a:r>
            <a:br>
              <a:rPr lang="en-US" dirty="0"/>
            </a:br>
            <a:endParaRPr lang="en-US" dirty="0"/>
          </a:p>
        </p:txBody>
      </p:sp>
      <p:sp>
        <p:nvSpPr>
          <p:cNvPr id="16" name="Text Placeholder 4">
            <a:extLst>
              <a:ext uri="{FF2B5EF4-FFF2-40B4-BE49-F238E27FC236}">
                <a16:creationId xmlns:a16="http://schemas.microsoft.com/office/drawing/2014/main" id="{7CD7D4C2-BA4B-4D0C-8AA8-4162D626BD4D}"/>
              </a:ext>
            </a:extLst>
          </p:cNvPr>
          <p:cNvSpPr txBox="1">
            <a:spLocks/>
          </p:cNvSpPr>
          <p:nvPr/>
        </p:nvSpPr>
        <p:spPr bwMode="gray">
          <a:xfrm>
            <a:off x="475489" y="2899345"/>
            <a:ext cx="2656840" cy="480060"/>
          </a:xfrm>
          <a:prstGeom prst="snip1Rect">
            <a:avLst>
              <a:gd name="adj" fmla="val 29185"/>
            </a:avLst>
          </a:prstGeom>
          <a:solidFill>
            <a:schemeClr val="accent3"/>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Customers</a:t>
            </a:r>
          </a:p>
        </p:txBody>
      </p:sp>
      <p:sp>
        <p:nvSpPr>
          <p:cNvPr id="17" name="Text Placeholder 4">
            <a:extLst>
              <a:ext uri="{FF2B5EF4-FFF2-40B4-BE49-F238E27FC236}">
                <a16:creationId xmlns:a16="http://schemas.microsoft.com/office/drawing/2014/main" id="{9895E543-712E-41CA-920A-A2B6CC8174F8}"/>
              </a:ext>
            </a:extLst>
          </p:cNvPr>
          <p:cNvSpPr txBox="1">
            <a:spLocks/>
          </p:cNvSpPr>
          <p:nvPr/>
        </p:nvSpPr>
        <p:spPr bwMode="gray">
          <a:xfrm>
            <a:off x="3255818" y="2899345"/>
            <a:ext cx="2656840" cy="480060"/>
          </a:xfrm>
          <a:prstGeom prst="snip1Rect">
            <a:avLst>
              <a:gd name="adj" fmla="val 29185"/>
            </a:avLst>
          </a:prstGeom>
          <a:solidFill>
            <a:schemeClr val="accent3"/>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Community</a:t>
            </a:r>
          </a:p>
        </p:txBody>
      </p:sp>
      <p:sp>
        <p:nvSpPr>
          <p:cNvPr id="18" name="Text Placeholder 4">
            <a:extLst>
              <a:ext uri="{FF2B5EF4-FFF2-40B4-BE49-F238E27FC236}">
                <a16:creationId xmlns:a16="http://schemas.microsoft.com/office/drawing/2014/main" id="{7821280E-87DC-4E9D-9044-0C504FB5DED8}"/>
              </a:ext>
            </a:extLst>
          </p:cNvPr>
          <p:cNvSpPr txBox="1">
            <a:spLocks/>
          </p:cNvSpPr>
          <p:nvPr/>
        </p:nvSpPr>
        <p:spPr bwMode="gray">
          <a:xfrm>
            <a:off x="6036147" y="2899345"/>
            <a:ext cx="2656840" cy="480060"/>
          </a:xfrm>
          <a:prstGeom prst="snip1Rect">
            <a:avLst>
              <a:gd name="adj" fmla="val 29185"/>
            </a:avLst>
          </a:prstGeom>
          <a:solidFill>
            <a:schemeClr val="accent3"/>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Employees</a:t>
            </a:r>
          </a:p>
        </p:txBody>
      </p:sp>
      <p:sp>
        <p:nvSpPr>
          <p:cNvPr id="19" name="Text Placeholder 4">
            <a:extLst>
              <a:ext uri="{FF2B5EF4-FFF2-40B4-BE49-F238E27FC236}">
                <a16:creationId xmlns:a16="http://schemas.microsoft.com/office/drawing/2014/main" id="{E340A27E-BD00-4680-B6B0-F001C4EB3A7E}"/>
              </a:ext>
            </a:extLst>
          </p:cNvPr>
          <p:cNvSpPr txBox="1">
            <a:spLocks/>
          </p:cNvSpPr>
          <p:nvPr/>
        </p:nvSpPr>
        <p:spPr bwMode="gray">
          <a:xfrm>
            <a:off x="8816477" y="2899345"/>
            <a:ext cx="2656840" cy="480060"/>
          </a:xfrm>
          <a:prstGeom prst="snip1Rect">
            <a:avLst>
              <a:gd name="adj" fmla="val 29185"/>
            </a:avLst>
          </a:prstGeom>
          <a:solidFill>
            <a:schemeClr val="accent3"/>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rtl="0" eaLnBrk="1" fontAlgn="base" latinLnBrk="0" hangingPunct="1">
              <a:lnSpc>
                <a:spcPct val="90000"/>
              </a:lnSpc>
              <a:spcBef>
                <a:spcPts val="0"/>
              </a:spcBef>
              <a:spcAft>
                <a:spcPct val="0"/>
              </a:spcAft>
              <a:buClr>
                <a:srgbClr val="ED7D31"/>
              </a:buClr>
              <a:buSzPct val="90000"/>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Industry</a:t>
            </a:r>
          </a:p>
        </p:txBody>
      </p:sp>
      <p:sp>
        <p:nvSpPr>
          <p:cNvPr id="25" name="TextBox 24">
            <a:extLst>
              <a:ext uri="{FF2B5EF4-FFF2-40B4-BE49-F238E27FC236}">
                <a16:creationId xmlns:a16="http://schemas.microsoft.com/office/drawing/2014/main" id="{6FDFDC55-09E4-4752-8813-AAC8BF64760A}"/>
              </a:ext>
            </a:extLst>
          </p:cNvPr>
          <p:cNvSpPr txBox="1"/>
          <p:nvPr/>
        </p:nvSpPr>
        <p:spPr>
          <a:xfrm>
            <a:off x="606900" y="3404310"/>
            <a:ext cx="2410620" cy="1421928"/>
          </a:xfrm>
          <a:prstGeom prst="rect">
            <a:avLst/>
          </a:prstGeom>
          <a:noFill/>
        </p:spPr>
        <p:txBody>
          <a:bodyPr wrap="square">
            <a:spAutoFit/>
          </a:bodyPr>
          <a:lstStyle/>
          <a:p>
            <a:pPr marL="0" marR="0" lvl="0" indent="0" algn="ctr" defTabSz="914400" rtl="0" eaLnBrk="1" fontAlgn="auto" latinLnBrk="0" hangingPunct="1">
              <a:lnSpc>
                <a:spcPct val="90000"/>
              </a:lnSpc>
              <a:spcBef>
                <a:spcPts val="9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Auto insurers have returned </a:t>
            </a:r>
            <a:r>
              <a:rPr kumimoji="0" lang="en-US" sz="16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$14 billion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 far to customers' pockets around the country through premium relief</a:t>
            </a:r>
          </a:p>
        </p:txBody>
      </p:sp>
      <p:sp>
        <p:nvSpPr>
          <p:cNvPr id="26" name="TextBox 25">
            <a:extLst>
              <a:ext uri="{FF2B5EF4-FFF2-40B4-BE49-F238E27FC236}">
                <a16:creationId xmlns:a16="http://schemas.microsoft.com/office/drawing/2014/main" id="{76572B98-93CF-4BB8-9996-C2598D2BDF4E}"/>
              </a:ext>
            </a:extLst>
          </p:cNvPr>
          <p:cNvSpPr txBox="1"/>
          <p:nvPr/>
        </p:nvSpPr>
        <p:spPr>
          <a:xfrm>
            <a:off x="3261269" y="3404310"/>
            <a:ext cx="2647672" cy="2086725"/>
          </a:xfrm>
          <a:prstGeom prst="rect">
            <a:avLst/>
          </a:prstGeom>
          <a:noFill/>
        </p:spPr>
        <p:txBody>
          <a:bodyPr wrap="square">
            <a:spAutoFit/>
          </a:bodyPr>
          <a:lstStyle/>
          <a:p>
            <a:pPr marL="0" marR="0" lvl="0" indent="0" algn="ctr" defTabSz="914400" rtl="0" eaLnBrk="1" fontAlgn="auto" latinLnBrk="0" hangingPunct="1">
              <a:lnSpc>
                <a:spcPct val="90000"/>
              </a:lnSpc>
              <a:spcBef>
                <a:spcPts val="9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Insurers have pledged </a:t>
            </a:r>
            <a:r>
              <a:rPr kumimoji="0" lang="en-US" sz="16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more than an estimated $280 million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(according to III/Insurance Industry Charitable Foundation) in donations to the national and local organizations fighting this pandemic on the frontlines</a:t>
            </a:r>
          </a:p>
        </p:txBody>
      </p:sp>
      <p:sp>
        <p:nvSpPr>
          <p:cNvPr id="27" name="TextBox 26">
            <a:extLst>
              <a:ext uri="{FF2B5EF4-FFF2-40B4-BE49-F238E27FC236}">
                <a16:creationId xmlns:a16="http://schemas.microsoft.com/office/drawing/2014/main" id="{773CE3AC-5874-469A-8E7F-406CF5F81468}"/>
              </a:ext>
            </a:extLst>
          </p:cNvPr>
          <p:cNvSpPr txBox="1"/>
          <p:nvPr/>
        </p:nvSpPr>
        <p:spPr>
          <a:xfrm>
            <a:off x="6141026" y="3404310"/>
            <a:ext cx="2420044" cy="1643527"/>
          </a:xfrm>
          <a:prstGeom prst="rect">
            <a:avLst/>
          </a:prstGeom>
          <a:noFill/>
        </p:spPr>
        <p:txBody>
          <a:bodyPr wrap="square">
            <a:spAutoFit/>
          </a:bodyPr>
          <a:lstStyle/>
          <a:p>
            <a:pPr marL="0" marR="0" lvl="0" indent="0" algn="ctr" defTabSz="914400" rtl="0" eaLnBrk="1" fontAlgn="auto" latinLnBrk="0" hangingPunct="1">
              <a:lnSpc>
                <a:spcPct val="90000"/>
              </a:lnSpc>
              <a:spcBef>
                <a:spcPts val="9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Employing more than </a:t>
            </a:r>
            <a:r>
              <a:rPr kumimoji="0" lang="en-US" sz="16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2.8 million Americans</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Insurers are taking care of their employees–many pledging no layoffs during the ongoing crisis</a:t>
            </a:r>
          </a:p>
        </p:txBody>
      </p:sp>
      <p:sp>
        <p:nvSpPr>
          <p:cNvPr id="28" name="TextBox 27">
            <a:extLst>
              <a:ext uri="{FF2B5EF4-FFF2-40B4-BE49-F238E27FC236}">
                <a16:creationId xmlns:a16="http://schemas.microsoft.com/office/drawing/2014/main" id="{66D6BBC0-707D-4050-BF3F-A0547CB89F9E}"/>
              </a:ext>
            </a:extLst>
          </p:cNvPr>
          <p:cNvSpPr txBox="1"/>
          <p:nvPr/>
        </p:nvSpPr>
        <p:spPr>
          <a:xfrm>
            <a:off x="8985224" y="3404310"/>
            <a:ext cx="2364766" cy="1643527"/>
          </a:xfrm>
          <a:prstGeom prst="rect">
            <a:avLst/>
          </a:prstGeom>
          <a:noFill/>
        </p:spPr>
        <p:txBody>
          <a:bodyPr wrap="square">
            <a:spAutoFit/>
          </a:bodyPr>
          <a:lstStyle/>
          <a:p>
            <a:pPr marL="0" marR="0" lvl="0" indent="0" algn="ctr" defTabSz="914400" rtl="0" eaLnBrk="1" fontAlgn="auto" latinLnBrk="0" hangingPunct="1">
              <a:lnSpc>
                <a:spcPct val="90000"/>
              </a:lnSpc>
              <a:spcBef>
                <a:spcPts val="900"/>
              </a:spcBef>
              <a:spcAft>
                <a:spcPts val="0"/>
              </a:spcAft>
              <a:buClrTx/>
              <a:buSzTx/>
              <a:buFontTx/>
              <a:buNone/>
              <a:tabLst/>
              <a:defRPr/>
            </a:pPr>
            <a:r>
              <a:rPr lang="en-US" sz="1600" dirty="0">
                <a:solidFill>
                  <a:schemeClr val="tx1"/>
                </a:solidFill>
                <a:latin typeface="Arial" panose="020B0604020202020204" pitchFamily="34" charset="0"/>
                <a:cs typeface="Arial" panose="020B0604020202020204" pitchFamily="34" charset="0"/>
              </a:rPr>
              <a:t>Insurers are implementing </a:t>
            </a:r>
            <a:r>
              <a:rPr lang="en-US" sz="1600" b="1" dirty="0">
                <a:solidFill>
                  <a:schemeClr val="accent3"/>
                </a:solidFill>
                <a:latin typeface="Arial" panose="020B0604020202020204" pitchFamily="34" charset="0"/>
                <a:cs typeface="Arial" panose="020B0604020202020204" pitchFamily="34" charset="0"/>
              </a:rPr>
              <a:t>innovative solutions </a:t>
            </a:r>
            <a:r>
              <a:rPr lang="en-US" sz="1600" dirty="0">
                <a:solidFill>
                  <a:schemeClr val="tx1"/>
                </a:solidFill>
                <a:latin typeface="Arial" panose="020B0604020202020204" pitchFamily="34" charset="0"/>
                <a:cs typeface="Arial" panose="020B0604020202020204" pitchFamily="34" charset="0"/>
              </a:rPr>
              <a:t>to carrying out daily operations while respecting social distancing</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 name="Rectangle 29">
            <a:extLst>
              <a:ext uri="{FF2B5EF4-FFF2-40B4-BE49-F238E27FC236}">
                <a16:creationId xmlns:a16="http://schemas.microsoft.com/office/drawing/2014/main" id="{365C951E-D982-47D3-8936-0676F8F6A3C3}"/>
              </a:ext>
            </a:extLst>
          </p:cNvPr>
          <p:cNvSpPr/>
          <p:nvPr/>
        </p:nvSpPr>
        <p:spPr>
          <a:xfrm>
            <a:off x="475488" y="285199"/>
            <a:ext cx="4424817"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3B19E"/>
                </a:solidFill>
                <a:effectLst/>
                <a:uLnTx/>
                <a:uFillTx/>
                <a:latin typeface="Arial" panose="020B0604020202020204" pitchFamily="34" charset="0"/>
                <a:ea typeface="+mn-ea"/>
                <a:cs typeface="Arial" panose="020B0604020202020204" pitchFamily="34" charset="0"/>
              </a:rPr>
              <a:t>America's Insurers:</a:t>
            </a:r>
          </a:p>
        </p:txBody>
      </p:sp>
      <p:sp>
        <p:nvSpPr>
          <p:cNvPr id="31" name="Rectangle 30">
            <a:extLst>
              <a:ext uri="{FF2B5EF4-FFF2-40B4-BE49-F238E27FC236}">
                <a16:creationId xmlns:a16="http://schemas.microsoft.com/office/drawing/2014/main" id="{D296678C-D15D-40E7-8AD8-8CE7715BF756}"/>
              </a:ext>
            </a:extLst>
          </p:cNvPr>
          <p:cNvSpPr/>
          <p:nvPr/>
        </p:nvSpPr>
        <p:spPr>
          <a:xfrm>
            <a:off x="475488" y="1055124"/>
            <a:ext cx="8006906"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43B19E"/>
                </a:solidFill>
                <a:effectLst/>
                <a:uLnTx/>
                <a:uFillTx/>
                <a:latin typeface="Arial" panose="020B0604020202020204" pitchFamily="34" charset="0"/>
                <a:ea typeface="+mn-ea"/>
                <a:cs typeface="Arial" panose="020B0604020202020204" pitchFamily="34" charset="0"/>
              </a:rPr>
              <a:t>for Customers, Communities, and Employees </a:t>
            </a:r>
          </a:p>
        </p:txBody>
      </p:sp>
      <p:sp>
        <p:nvSpPr>
          <p:cNvPr id="32" name="Text Placeholder 4">
            <a:extLst>
              <a:ext uri="{FF2B5EF4-FFF2-40B4-BE49-F238E27FC236}">
                <a16:creationId xmlns:a16="http://schemas.microsoft.com/office/drawing/2014/main" id="{DAFAB493-B886-4927-B8D7-478CB3EE5F2D}"/>
              </a:ext>
            </a:extLst>
          </p:cNvPr>
          <p:cNvSpPr txBox="1">
            <a:spLocks/>
          </p:cNvSpPr>
          <p:nvPr/>
        </p:nvSpPr>
        <p:spPr bwMode="gray">
          <a:xfrm>
            <a:off x="474017" y="1760029"/>
            <a:ext cx="11176875" cy="870144"/>
          </a:xfrm>
          <a:prstGeom prst="snip1Rect">
            <a:avLst>
              <a:gd name="adj" fmla="val 29185"/>
            </a:avLst>
          </a:prstGeom>
          <a:solidFill>
            <a:schemeClr val="accent1"/>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defTabSz="914400" rtl="0" eaLnBrk="1" fontAlgn="base" latinLnBrk="0" hangingPunct="1">
              <a:lnSpc>
                <a:spcPct val="90000"/>
              </a:lnSpc>
              <a:spcBef>
                <a:spcPts val="0"/>
              </a:spcBef>
              <a:spcAft>
                <a:spcPct val="0"/>
              </a:spcAft>
              <a:buClr>
                <a:srgbClr val="F69322"/>
              </a:buClr>
              <a:buSzPct val="90000"/>
              <a:buFontTx/>
              <a:buNone/>
              <a:tabLst/>
              <a:defRPr/>
            </a:pPr>
            <a:r>
              <a:rPr kumimoji="0" lang="en-US" sz="2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insurance industry is applying forward-thinking solutions to take care of </a:t>
            </a:r>
            <a:br>
              <a:rPr kumimoji="0" lang="en-US" sz="2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2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its customers, communities, and employees during the COVID-19 crisis</a:t>
            </a:r>
          </a:p>
        </p:txBody>
      </p:sp>
    </p:spTree>
    <p:extLst>
      <p:ext uri="{BB962C8B-B14F-4D97-AF65-F5344CB8AC3E}">
        <p14:creationId xmlns:p14="http://schemas.microsoft.com/office/powerpoint/2010/main" val="1784715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30041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29AEED5-EEB8-470F-96C6-2B2ED6B26F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b="-1"/>
          <a:stretch/>
        </p:blipFill>
        <p:spPr>
          <a:xfrm>
            <a:off x="5976730" y="0"/>
            <a:ext cx="6215270" cy="6858000"/>
          </a:xfrm>
          <a:prstGeom prst="rect">
            <a:avLst/>
          </a:prstGeom>
        </p:spPr>
      </p:pic>
      <p:sp>
        <p:nvSpPr>
          <p:cNvPr id="2" name="Title 1"/>
          <p:cNvSpPr>
            <a:spLocks noGrp="1"/>
          </p:cNvSpPr>
          <p:nvPr>
            <p:ph type="ctrTitle"/>
          </p:nvPr>
        </p:nvSpPr>
        <p:spPr/>
        <p:txBody>
          <a:bodyPr/>
          <a:lstStyle/>
          <a:p>
            <a:r>
              <a:rPr lang="en-US" dirty="0"/>
              <a:t>COVID-19</a:t>
            </a:r>
          </a:p>
        </p:txBody>
      </p:sp>
      <p:sp>
        <p:nvSpPr>
          <p:cNvPr id="4" name="Subtitle 3">
            <a:extLst>
              <a:ext uri="{FF2B5EF4-FFF2-40B4-BE49-F238E27FC236}">
                <a16:creationId xmlns:a16="http://schemas.microsoft.com/office/drawing/2014/main" id="{914E616B-CCEE-4478-8447-52967407AAA6}"/>
              </a:ext>
            </a:extLst>
          </p:cNvPr>
          <p:cNvSpPr>
            <a:spLocks noGrp="1"/>
          </p:cNvSpPr>
          <p:nvPr>
            <p:ph type="subTitle" idx="1"/>
          </p:nvPr>
        </p:nvSpPr>
        <p:spPr/>
        <p:txBody>
          <a:bodyPr/>
          <a:lstStyle/>
          <a:p>
            <a:r>
              <a:rPr lang="en-US" dirty="0"/>
              <a:t>Economic and Cultural Impacts:</a:t>
            </a:r>
            <a:br>
              <a:rPr lang="en-US" dirty="0"/>
            </a:br>
            <a:r>
              <a:rPr lang="en-US" dirty="0"/>
              <a:t>An Industry’s Response</a:t>
            </a:r>
          </a:p>
        </p:txBody>
      </p:sp>
    </p:spTree>
    <p:extLst>
      <p:ext uri="{BB962C8B-B14F-4D97-AF65-F5344CB8AC3E}">
        <p14:creationId xmlns:p14="http://schemas.microsoft.com/office/powerpoint/2010/main" val="199581044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ight Arrow 17">
            <a:extLst>
              <a:ext uri="{FF2B5EF4-FFF2-40B4-BE49-F238E27FC236}">
                <a16:creationId xmlns:a16="http://schemas.microsoft.com/office/drawing/2014/main" id="{9678F575-4A32-1D4F-BAB7-E234993226C9}"/>
              </a:ext>
            </a:extLst>
          </p:cNvPr>
          <p:cNvSpPr/>
          <p:nvPr/>
        </p:nvSpPr>
        <p:spPr>
          <a:xfrm>
            <a:off x="584462" y="1456384"/>
            <a:ext cx="11163044" cy="3945231"/>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2" name="Title 1"/>
          <p:cNvSpPr>
            <a:spLocks noGrp="1"/>
          </p:cNvSpPr>
          <p:nvPr>
            <p:ph type="title"/>
          </p:nvPr>
        </p:nvSpPr>
        <p:spPr/>
        <p:txBody>
          <a:bodyPr/>
          <a:lstStyle/>
          <a:p>
            <a:r>
              <a:rPr lang="en-US" dirty="0"/>
              <a:t>The insurance value chain</a:t>
            </a:r>
          </a:p>
        </p:txBody>
      </p:sp>
      <p:sp>
        <p:nvSpPr>
          <p:cNvPr id="4" name="Text Placeholder 3"/>
          <p:cNvSpPr>
            <a:spLocks noGrp="1"/>
          </p:cNvSpPr>
          <p:nvPr>
            <p:ph type="body" sz="quarter" idx="15"/>
          </p:nvPr>
        </p:nvSpPr>
        <p:spPr/>
        <p:txBody>
          <a:bodyPr/>
          <a:lstStyle/>
          <a:p>
            <a:r>
              <a:rPr lang="en-US" dirty="0"/>
              <a:t>How insurance contributes to society</a:t>
            </a:r>
          </a:p>
        </p:txBody>
      </p:sp>
      <p:sp>
        <p:nvSpPr>
          <p:cNvPr id="11" name="Text Placeholder 4"/>
          <p:cNvSpPr txBox="1">
            <a:spLocks/>
          </p:cNvSpPr>
          <p:nvPr/>
        </p:nvSpPr>
        <p:spPr bwMode="gray">
          <a:xfrm>
            <a:off x="754144" y="5473220"/>
            <a:ext cx="10067827"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rPr>
              <a:t>How did the value chain weather the pandemic?</a:t>
            </a:r>
          </a:p>
        </p:txBody>
      </p:sp>
      <p:sp>
        <p:nvSpPr>
          <p:cNvPr id="24" name="Text Placeholder 4">
            <a:extLst>
              <a:ext uri="{FF2B5EF4-FFF2-40B4-BE49-F238E27FC236}">
                <a16:creationId xmlns:a16="http://schemas.microsoft.com/office/drawing/2014/main" id="{78B9B08C-3B9E-F547-8E83-C58BCFF9ED85}"/>
              </a:ext>
            </a:extLst>
          </p:cNvPr>
          <p:cNvSpPr txBox="1">
            <a:spLocks/>
          </p:cNvSpPr>
          <p:nvPr/>
        </p:nvSpPr>
        <p:spPr bwMode="gray">
          <a:xfrm>
            <a:off x="754144" y="2580775"/>
            <a:ext cx="10067827" cy="500583"/>
          </a:xfrm>
          <a:prstGeom prst="snip1Rect">
            <a:avLst>
              <a:gd name="adj" fmla="val 29185"/>
            </a:avLst>
          </a:prstGeom>
          <a:solidFill>
            <a:schemeClr val="accent1"/>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marR="0" lvl="0" indent="0" algn="ctr" fontAlgn="base">
              <a:lnSpc>
                <a:spcPct val="90000"/>
              </a:lnSpc>
              <a:spcBef>
                <a:spcPts val="0"/>
              </a:spcBef>
              <a:spcAft>
                <a:spcPct val="0"/>
              </a:spcAft>
              <a:buClr>
                <a:srgbClr val="F69322"/>
              </a:buClr>
              <a:buSzPct val="90000"/>
              <a:buFontTx/>
              <a:buNone/>
              <a:tabLst/>
              <a:defRPr kumimoji="0" b="1" i="0" u="none" strike="noStrike" cap="none" spc="0" normalizeH="0" baseline="0">
                <a:ln>
                  <a:noFill/>
                </a:ln>
                <a:solidFill>
                  <a:srgbClr val="FFFFFF"/>
                </a:solidFill>
                <a:effectLst/>
                <a:uLnTx/>
                <a:uFillTx/>
                <a:latin typeface="Arial" panose="020B0604020202020204" pitchFamily="34" charset="0"/>
                <a:cs typeface="Arial" panose="020B0604020202020204" pitchFamily="34" charset="0"/>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2000" dirty="0"/>
              <a:t>Protecting People &amp; Organizations</a:t>
            </a:r>
          </a:p>
        </p:txBody>
      </p:sp>
      <p:grpSp>
        <p:nvGrpSpPr>
          <p:cNvPr id="34" name="Group 33">
            <a:extLst>
              <a:ext uri="{FF2B5EF4-FFF2-40B4-BE49-F238E27FC236}">
                <a16:creationId xmlns:a16="http://schemas.microsoft.com/office/drawing/2014/main" id="{40C02889-1E0E-D948-8321-33F0E9C875F5}"/>
              </a:ext>
            </a:extLst>
          </p:cNvPr>
          <p:cNvGrpSpPr/>
          <p:nvPr/>
        </p:nvGrpSpPr>
        <p:grpSpPr>
          <a:xfrm>
            <a:off x="754144" y="3152963"/>
            <a:ext cx="10067827" cy="1088523"/>
            <a:chOff x="754144" y="3152963"/>
            <a:chExt cx="10067827" cy="1088523"/>
          </a:xfrm>
        </p:grpSpPr>
        <p:sp>
          <p:nvSpPr>
            <p:cNvPr id="26" name="Rectangle 25">
              <a:extLst>
                <a:ext uri="{FF2B5EF4-FFF2-40B4-BE49-F238E27FC236}">
                  <a16:creationId xmlns:a16="http://schemas.microsoft.com/office/drawing/2014/main" id="{FE14B938-86F4-F448-97C5-0F579335B44E}"/>
                </a:ext>
              </a:extLst>
            </p:cNvPr>
            <p:cNvSpPr/>
            <p:nvPr/>
          </p:nvSpPr>
          <p:spPr>
            <a:xfrm>
              <a:off x="754144" y="3152963"/>
              <a:ext cx="1073757" cy="10885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b="1" dirty="0"/>
                <a:t>Brains + Bank Account</a:t>
              </a:r>
            </a:p>
          </p:txBody>
        </p:sp>
        <p:sp>
          <p:nvSpPr>
            <p:cNvPr id="27" name="Rectangle 26">
              <a:extLst>
                <a:ext uri="{FF2B5EF4-FFF2-40B4-BE49-F238E27FC236}">
                  <a16:creationId xmlns:a16="http://schemas.microsoft.com/office/drawing/2014/main" id="{66A368FB-4F61-1349-9B6F-533A172D02F5}"/>
                </a:ext>
              </a:extLst>
            </p:cNvPr>
            <p:cNvSpPr/>
            <p:nvPr/>
          </p:nvSpPr>
          <p:spPr>
            <a:xfrm>
              <a:off x="2039011" y="3152963"/>
              <a:ext cx="1073757" cy="10885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defTabSz="622300">
                <a:lnSpc>
                  <a:spcPct val="90000"/>
                </a:lnSpc>
                <a:spcBef>
                  <a:spcPct val="0"/>
                </a:spcBef>
                <a:spcAft>
                  <a:spcPct val="35000"/>
                </a:spcAft>
              </a:pPr>
              <a:r>
                <a:rPr lang="en-US" sz="1400" b="1" dirty="0"/>
                <a:t>Create Policy/ Treaty</a:t>
              </a:r>
            </a:p>
          </p:txBody>
        </p:sp>
        <p:sp>
          <p:nvSpPr>
            <p:cNvPr id="28" name="Rectangle 27">
              <a:extLst>
                <a:ext uri="{FF2B5EF4-FFF2-40B4-BE49-F238E27FC236}">
                  <a16:creationId xmlns:a16="http://schemas.microsoft.com/office/drawing/2014/main" id="{E2378B4A-B25F-7B40-9332-BB3FFBDB574A}"/>
                </a:ext>
              </a:extLst>
            </p:cNvPr>
            <p:cNvSpPr/>
            <p:nvPr/>
          </p:nvSpPr>
          <p:spPr>
            <a:xfrm>
              <a:off x="3323878" y="3152963"/>
              <a:ext cx="1073757" cy="10885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defTabSz="622300">
                <a:lnSpc>
                  <a:spcPct val="90000"/>
                </a:lnSpc>
                <a:spcBef>
                  <a:spcPct val="0"/>
                </a:spcBef>
                <a:spcAft>
                  <a:spcPct val="35000"/>
                </a:spcAft>
              </a:pPr>
              <a:r>
                <a:rPr lang="en-US" sz="1400" b="1" dirty="0"/>
                <a:t>Market Policy/ Treaty</a:t>
              </a:r>
            </a:p>
          </p:txBody>
        </p:sp>
        <p:sp>
          <p:nvSpPr>
            <p:cNvPr id="29" name="Rectangle 28">
              <a:extLst>
                <a:ext uri="{FF2B5EF4-FFF2-40B4-BE49-F238E27FC236}">
                  <a16:creationId xmlns:a16="http://schemas.microsoft.com/office/drawing/2014/main" id="{6642EF95-6EB0-DC49-BE17-2F2004685898}"/>
                </a:ext>
              </a:extLst>
            </p:cNvPr>
            <p:cNvSpPr/>
            <p:nvPr/>
          </p:nvSpPr>
          <p:spPr>
            <a:xfrm>
              <a:off x="4608745" y="3152963"/>
              <a:ext cx="1073757" cy="10885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defTabSz="622300">
                <a:lnSpc>
                  <a:spcPct val="90000"/>
                </a:lnSpc>
                <a:spcBef>
                  <a:spcPct val="0"/>
                </a:spcBef>
                <a:spcAft>
                  <a:spcPct val="35000"/>
                </a:spcAft>
              </a:pPr>
              <a:r>
                <a:rPr lang="en-US" sz="1400" b="1" dirty="0"/>
                <a:t>Write Risk</a:t>
              </a:r>
            </a:p>
          </p:txBody>
        </p:sp>
        <p:sp>
          <p:nvSpPr>
            <p:cNvPr id="30" name="Rectangle 29">
              <a:extLst>
                <a:ext uri="{FF2B5EF4-FFF2-40B4-BE49-F238E27FC236}">
                  <a16:creationId xmlns:a16="http://schemas.microsoft.com/office/drawing/2014/main" id="{117D238D-F4CB-B742-AC7A-7D6DB0A33BEB}"/>
                </a:ext>
              </a:extLst>
            </p:cNvPr>
            <p:cNvSpPr/>
            <p:nvPr/>
          </p:nvSpPr>
          <p:spPr>
            <a:xfrm>
              <a:off x="5893612" y="3152963"/>
              <a:ext cx="1073757" cy="10885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defTabSz="622300">
                <a:lnSpc>
                  <a:spcPct val="90000"/>
                </a:lnSpc>
                <a:spcBef>
                  <a:spcPct val="0"/>
                </a:spcBef>
                <a:spcAft>
                  <a:spcPct val="35000"/>
                </a:spcAft>
              </a:pPr>
              <a:r>
                <a:rPr lang="en-US" sz="1400" b="1" dirty="0"/>
                <a:t>Price Risk</a:t>
              </a:r>
            </a:p>
          </p:txBody>
        </p:sp>
        <p:sp>
          <p:nvSpPr>
            <p:cNvPr id="31" name="Rectangle 30">
              <a:extLst>
                <a:ext uri="{FF2B5EF4-FFF2-40B4-BE49-F238E27FC236}">
                  <a16:creationId xmlns:a16="http://schemas.microsoft.com/office/drawing/2014/main" id="{B5E1490D-BA74-1244-AD7B-F00FCC4D50E1}"/>
                </a:ext>
              </a:extLst>
            </p:cNvPr>
            <p:cNvSpPr/>
            <p:nvPr/>
          </p:nvSpPr>
          <p:spPr>
            <a:xfrm>
              <a:off x="7178479" y="3152963"/>
              <a:ext cx="1073757" cy="10885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defTabSz="622300">
                <a:lnSpc>
                  <a:spcPct val="90000"/>
                </a:lnSpc>
                <a:spcBef>
                  <a:spcPct val="0"/>
                </a:spcBef>
                <a:spcAft>
                  <a:spcPct val="35000"/>
                </a:spcAft>
              </a:pPr>
              <a:r>
                <a:rPr lang="en-US" sz="1400" b="1" dirty="0"/>
                <a:t>Perform Loss Control</a:t>
              </a:r>
            </a:p>
          </p:txBody>
        </p:sp>
        <p:sp>
          <p:nvSpPr>
            <p:cNvPr id="32" name="Rectangle 31">
              <a:extLst>
                <a:ext uri="{FF2B5EF4-FFF2-40B4-BE49-F238E27FC236}">
                  <a16:creationId xmlns:a16="http://schemas.microsoft.com/office/drawing/2014/main" id="{C6816D44-9282-484E-B352-A3CDF472ADD2}"/>
                </a:ext>
              </a:extLst>
            </p:cNvPr>
            <p:cNvSpPr/>
            <p:nvPr/>
          </p:nvSpPr>
          <p:spPr>
            <a:xfrm>
              <a:off x="8463346" y="3152963"/>
              <a:ext cx="1073757" cy="10885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defTabSz="622300">
                <a:lnSpc>
                  <a:spcPct val="90000"/>
                </a:lnSpc>
                <a:spcBef>
                  <a:spcPct val="0"/>
                </a:spcBef>
                <a:spcAft>
                  <a:spcPct val="35000"/>
                </a:spcAft>
              </a:pPr>
              <a:r>
                <a:rPr lang="en-US" sz="1400" b="1" dirty="0"/>
                <a:t>Settle Claims</a:t>
              </a:r>
            </a:p>
          </p:txBody>
        </p:sp>
        <p:sp>
          <p:nvSpPr>
            <p:cNvPr id="33" name="Rectangle 32">
              <a:extLst>
                <a:ext uri="{FF2B5EF4-FFF2-40B4-BE49-F238E27FC236}">
                  <a16:creationId xmlns:a16="http://schemas.microsoft.com/office/drawing/2014/main" id="{542EF80E-5180-E149-8303-F99BCE8ECFED}"/>
                </a:ext>
              </a:extLst>
            </p:cNvPr>
            <p:cNvSpPr/>
            <p:nvPr/>
          </p:nvSpPr>
          <p:spPr>
            <a:xfrm>
              <a:off x="9748214" y="3152963"/>
              <a:ext cx="1073757" cy="10885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defTabSz="622300">
                <a:lnSpc>
                  <a:spcPct val="90000"/>
                </a:lnSpc>
                <a:spcBef>
                  <a:spcPct val="0"/>
                </a:spcBef>
                <a:spcAft>
                  <a:spcPct val="35000"/>
                </a:spcAft>
              </a:pPr>
              <a:r>
                <a:rPr lang="en-US" sz="1400" b="1" dirty="0"/>
                <a:t>Improve World </a:t>
              </a:r>
            </a:p>
          </p:txBody>
        </p:sp>
      </p:grpSp>
    </p:spTree>
    <p:extLst>
      <p:ext uri="{BB962C8B-B14F-4D97-AF65-F5344CB8AC3E}">
        <p14:creationId xmlns:p14="http://schemas.microsoft.com/office/powerpoint/2010/main" val="1610699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5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750"/>
                                        <p:tgtEl>
                                          <p:spTgt spid="34"/>
                                        </p:tgtEl>
                                      </p:cBhvr>
                                    </p:animEffect>
                                  </p:childTnLst>
                                </p:cTn>
                              </p:par>
                            </p:childTnLst>
                          </p:cTn>
                        </p:par>
                        <p:par>
                          <p:cTn id="11" fill="hold">
                            <p:stCondLst>
                              <p:cond delay="750"/>
                            </p:stCondLst>
                            <p:childTnLst>
                              <p:par>
                                <p:cTn id="12" presetID="12" presetClass="entr" presetSubtype="8" fill="hold" grpId="0" nodeType="afterEffect">
                                  <p:stCondLst>
                                    <p:cond delay="50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p:tgtEl>
                                          <p:spTgt spid="18"/>
                                        </p:tgtEl>
                                        <p:attrNameLst>
                                          <p:attrName>ppt_x</p:attrName>
                                        </p:attrNameLst>
                                      </p:cBhvr>
                                      <p:tavLst>
                                        <p:tav tm="0">
                                          <p:val>
                                            <p:strVal val="#ppt_x-#ppt_w*1.125000"/>
                                          </p:val>
                                        </p:tav>
                                        <p:tav tm="100000">
                                          <p:val>
                                            <p:strVal val="#ppt_x"/>
                                          </p:val>
                                        </p:tav>
                                      </p:tavLst>
                                    </p:anim>
                                    <p:animEffect transition="in" filter="wipe(right)">
                                      <p:cBhvr>
                                        <p:cTn id="15" dur="500"/>
                                        <p:tgtEl>
                                          <p:spTgt spid="18"/>
                                        </p:tgtEl>
                                      </p:cBhvr>
                                    </p:animEffect>
                                  </p:childTnLst>
                                </p:cTn>
                              </p:par>
                            </p:childTnLst>
                          </p:cTn>
                        </p:par>
                        <p:par>
                          <p:cTn id="16" fill="hold">
                            <p:stCondLst>
                              <p:cond delay="1750"/>
                            </p:stCondLst>
                            <p:childTnLst>
                              <p:par>
                                <p:cTn id="17" presetID="53" presetClass="entr" presetSubtype="16" fill="hold" grpId="1" nodeType="afterEffect">
                                  <p:stCondLst>
                                    <p:cond delay="10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750" fill="hold"/>
                                        <p:tgtEl>
                                          <p:spTgt spid="11"/>
                                        </p:tgtEl>
                                        <p:attrNameLst>
                                          <p:attrName>ppt_w</p:attrName>
                                        </p:attrNameLst>
                                      </p:cBhvr>
                                      <p:tavLst>
                                        <p:tav tm="0">
                                          <p:val>
                                            <p:fltVal val="0"/>
                                          </p:val>
                                        </p:tav>
                                        <p:tav tm="100000">
                                          <p:val>
                                            <p:strVal val="#ppt_w"/>
                                          </p:val>
                                        </p:tav>
                                      </p:tavLst>
                                    </p:anim>
                                    <p:anim calcmode="lin" valueType="num">
                                      <p:cBhvr>
                                        <p:cTn id="20" dur="750" fill="hold"/>
                                        <p:tgtEl>
                                          <p:spTgt spid="11"/>
                                        </p:tgtEl>
                                        <p:attrNameLst>
                                          <p:attrName>ppt_h</p:attrName>
                                        </p:attrNameLst>
                                      </p:cBhvr>
                                      <p:tavLst>
                                        <p:tav tm="0">
                                          <p:val>
                                            <p:fltVal val="0"/>
                                          </p:val>
                                        </p:tav>
                                        <p:tav tm="100000">
                                          <p:val>
                                            <p:strVal val="#ppt_h"/>
                                          </p:val>
                                        </p:tav>
                                      </p:tavLst>
                                    </p:anim>
                                    <p:animEffect transition="in" filter="fade">
                                      <p:cBhvr>
                                        <p:cTn id="21"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1"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20A54-CA0A-4AFC-A482-572234CA88CF}"/>
              </a:ext>
            </a:extLst>
          </p:cNvPr>
          <p:cNvSpPr>
            <a:spLocks noGrp="1"/>
          </p:cNvSpPr>
          <p:nvPr>
            <p:ph type="title"/>
          </p:nvPr>
        </p:nvSpPr>
        <p:spPr/>
        <p:txBody>
          <a:bodyPr/>
          <a:lstStyle/>
          <a:p>
            <a:r>
              <a:rPr lang="en-US" dirty="0"/>
              <a:t>Brains: Industry is preserving its human capital</a:t>
            </a:r>
          </a:p>
        </p:txBody>
      </p:sp>
      <p:graphicFrame>
        <p:nvGraphicFramePr>
          <p:cNvPr id="18" name="Content Placeholder 17">
            <a:extLst>
              <a:ext uri="{FF2B5EF4-FFF2-40B4-BE49-F238E27FC236}">
                <a16:creationId xmlns:a16="http://schemas.microsoft.com/office/drawing/2014/main" id="{01A041E6-0103-4FBC-8102-11BF390EF2C6}"/>
              </a:ext>
            </a:extLst>
          </p:cNvPr>
          <p:cNvGraphicFramePr>
            <a:graphicFrameLocks noGrp="1"/>
          </p:cNvGraphicFramePr>
          <p:nvPr>
            <p:ph idx="1"/>
            <p:extLst>
              <p:ext uri="{D42A27DB-BD31-4B8C-83A1-F6EECF244321}">
                <p14:modId xmlns:p14="http://schemas.microsoft.com/office/powerpoint/2010/main" val="1255617957"/>
              </p:ext>
            </p:extLst>
          </p:nvPr>
        </p:nvGraphicFramePr>
        <p:xfrm>
          <a:off x="7898341" y="2036763"/>
          <a:ext cx="3552825" cy="404177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20E4BD9C-1D98-4EE7-AD99-CF7E52116567}"/>
              </a:ext>
            </a:extLst>
          </p:cNvPr>
          <p:cNvSpPr>
            <a:spLocks noGrp="1"/>
          </p:cNvSpPr>
          <p:nvPr>
            <p:ph type="body" sz="quarter" idx="15"/>
          </p:nvPr>
        </p:nvSpPr>
        <p:spPr/>
        <p:txBody>
          <a:bodyPr/>
          <a:lstStyle/>
          <a:p>
            <a:r>
              <a:rPr lang="en-US" dirty="0"/>
              <a:t>Steady employment among all four insurance sectors despite the recession</a:t>
            </a:r>
          </a:p>
        </p:txBody>
      </p:sp>
      <p:sp>
        <p:nvSpPr>
          <p:cNvPr id="15" name="Text Placeholder 14">
            <a:extLst>
              <a:ext uri="{FF2B5EF4-FFF2-40B4-BE49-F238E27FC236}">
                <a16:creationId xmlns:a16="http://schemas.microsoft.com/office/drawing/2014/main" id="{31193A14-33A5-4DAB-86C0-0B253F6D7524}"/>
              </a:ext>
            </a:extLst>
          </p:cNvPr>
          <p:cNvSpPr>
            <a:spLocks noGrp="1"/>
          </p:cNvSpPr>
          <p:nvPr>
            <p:ph type="body" sz="quarter" idx="16"/>
          </p:nvPr>
        </p:nvSpPr>
        <p:spPr/>
        <p:txBody>
          <a:bodyPr/>
          <a:lstStyle/>
          <a:p>
            <a:r>
              <a:rPr lang="en-US" dirty="0"/>
              <a:t>Data are seasonally adjusted.</a:t>
            </a:r>
          </a:p>
          <a:p>
            <a:r>
              <a:rPr lang="en-US" dirty="0"/>
              <a:t>Sources: BLS; Insurance Information Institute.</a:t>
            </a:r>
          </a:p>
        </p:txBody>
      </p:sp>
      <p:graphicFrame>
        <p:nvGraphicFramePr>
          <p:cNvPr id="6" name="Content Placeholder 7">
            <a:extLst>
              <a:ext uri="{FF2B5EF4-FFF2-40B4-BE49-F238E27FC236}">
                <a16:creationId xmlns:a16="http://schemas.microsoft.com/office/drawing/2014/main" id="{7B81737A-B933-4638-9B27-E147D43EA57E}"/>
              </a:ext>
            </a:extLst>
          </p:cNvPr>
          <p:cNvGraphicFramePr>
            <a:graphicFrameLocks/>
          </p:cNvGraphicFramePr>
          <p:nvPr>
            <p:extLst>
              <p:ext uri="{D42A27DB-BD31-4B8C-83A1-F6EECF244321}">
                <p14:modId xmlns:p14="http://schemas.microsoft.com/office/powerpoint/2010/main" val="2488578210"/>
              </p:ext>
            </p:extLst>
          </p:nvPr>
        </p:nvGraphicFramePr>
        <p:xfrm>
          <a:off x="472440" y="2037345"/>
          <a:ext cx="7308427" cy="3948588"/>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9F8D2FF0-C8A8-4C42-A08E-D3AC2332F2DE}"/>
              </a:ext>
            </a:extLst>
          </p:cNvPr>
          <p:cNvSpPr txBox="1"/>
          <p:nvPr/>
        </p:nvSpPr>
        <p:spPr>
          <a:xfrm>
            <a:off x="6946184" y="3630630"/>
            <a:ext cx="960623"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2,319.5</a:t>
            </a:r>
          </a:p>
        </p:txBody>
      </p:sp>
      <p:sp>
        <p:nvSpPr>
          <p:cNvPr id="8" name="TextBox 7">
            <a:extLst>
              <a:ext uri="{FF2B5EF4-FFF2-40B4-BE49-F238E27FC236}">
                <a16:creationId xmlns:a16="http://schemas.microsoft.com/office/drawing/2014/main" id="{91057014-472C-454C-8591-FB501C6EDFC4}"/>
              </a:ext>
            </a:extLst>
          </p:cNvPr>
          <p:cNvSpPr txBox="1"/>
          <p:nvPr/>
        </p:nvSpPr>
        <p:spPr>
          <a:xfrm>
            <a:off x="6937718" y="4642031"/>
            <a:ext cx="960623"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2,238.9</a:t>
            </a:r>
          </a:p>
        </p:txBody>
      </p:sp>
      <p:sp>
        <p:nvSpPr>
          <p:cNvPr id="10" name="TextBox 9">
            <a:extLst>
              <a:ext uri="{FF2B5EF4-FFF2-40B4-BE49-F238E27FC236}">
                <a16:creationId xmlns:a16="http://schemas.microsoft.com/office/drawing/2014/main" id="{98FC2786-CA52-F240-87FF-2EFA3465ACA0}"/>
              </a:ext>
            </a:extLst>
          </p:cNvPr>
          <p:cNvSpPr txBox="1"/>
          <p:nvPr/>
        </p:nvSpPr>
        <p:spPr>
          <a:xfrm>
            <a:off x="472440" y="2023495"/>
            <a:ext cx="1191237"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Thousands</a:t>
            </a:r>
          </a:p>
        </p:txBody>
      </p:sp>
      <p:sp>
        <p:nvSpPr>
          <p:cNvPr id="7" name="Rectangle 6">
            <a:extLst>
              <a:ext uri="{FF2B5EF4-FFF2-40B4-BE49-F238E27FC236}">
                <a16:creationId xmlns:a16="http://schemas.microsoft.com/office/drawing/2014/main" id="{18BECC6A-918E-F748-9CB5-DE2D3C05F9D7}"/>
              </a:ext>
            </a:extLst>
          </p:cNvPr>
          <p:cNvSpPr/>
          <p:nvPr/>
        </p:nvSpPr>
        <p:spPr>
          <a:xfrm>
            <a:off x="7898341" y="2141988"/>
            <a:ext cx="3845668" cy="307777"/>
          </a:xfrm>
          <a:prstGeom prst="rect">
            <a:avLst/>
          </a:prstGeom>
        </p:spPr>
        <p:txBody>
          <a:bodyPr wrap="none">
            <a:spAutoFit/>
          </a:bodyPr>
          <a:lstStyle/>
          <a:p>
            <a:r>
              <a:rPr lang="en-US" sz="1400" b="1" dirty="0">
                <a:latin typeface="Arial" panose="020B0604020202020204" pitchFamily="34" charset="0"/>
                <a:cs typeface="Arial" panose="020B0604020202020204" pitchFamily="34" charset="0"/>
              </a:rPr>
              <a:t>2020 Employment Change Through August</a:t>
            </a:r>
          </a:p>
        </p:txBody>
      </p:sp>
    </p:spTree>
    <p:extLst>
      <p:ext uri="{BB962C8B-B14F-4D97-AF65-F5344CB8AC3E}">
        <p14:creationId xmlns:p14="http://schemas.microsoft.com/office/powerpoint/2010/main" val="5201020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p:cNvGraphicFramePr>
          <p:nvPr>
            <p:extLst>
              <p:ext uri="{D42A27DB-BD31-4B8C-83A1-F6EECF244321}">
                <p14:modId xmlns:p14="http://schemas.microsoft.com/office/powerpoint/2010/main" val="312054893"/>
              </p:ext>
            </p:extLst>
          </p:nvPr>
        </p:nvGraphicFramePr>
        <p:xfrm>
          <a:off x="569578" y="1876614"/>
          <a:ext cx="5541264"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47110" name="Rectangle 2"/>
          <p:cNvSpPr>
            <a:spLocks noGrp="1" noChangeArrowheads="1"/>
          </p:cNvSpPr>
          <p:nvPr>
            <p:ph type="title"/>
          </p:nvPr>
        </p:nvSpPr>
        <p:spPr/>
        <p:txBody>
          <a:bodyPr/>
          <a:lstStyle/>
          <a:p>
            <a:r>
              <a:rPr lang="en-US" dirty="0"/>
              <a:t>The bank account – Damage, then recovery</a:t>
            </a:r>
          </a:p>
        </p:txBody>
      </p:sp>
      <p:sp>
        <p:nvSpPr>
          <p:cNvPr id="5" name="Text Placeholder 4">
            <a:extLst>
              <a:ext uri="{FF2B5EF4-FFF2-40B4-BE49-F238E27FC236}">
                <a16:creationId xmlns:a16="http://schemas.microsoft.com/office/drawing/2014/main" id="{52CEDF72-2020-4E5B-BD45-9658303E0A61}"/>
              </a:ext>
            </a:extLst>
          </p:cNvPr>
          <p:cNvSpPr>
            <a:spLocks noGrp="1"/>
          </p:cNvSpPr>
          <p:nvPr>
            <p:ph type="body" sz="quarter" idx="17"/>
          </p:nvPr>
        </p:nvSpPr>
        <p:spPr>
          <a:xfrm>
            <a:off x="1103936" y="6291072"/>
            <a:ext cx="10643570" cy="415019"/>
          </a:xfrm>
        </p:spPr>
        <p:txBody>
          <a:bodyPr/>
          <a:lstStyle/>
          <a:p>
            <a:r>
              <a:rPr lang="en-US" dirty="0"/>
              <a:t>Sources: ISO, AM Best, Insurance Information Institute.</a:t>
            </a:r>
          </a:p>
        </p:txBody>
      </p:sp>
      <p:graphicFrame>
        <p:nvGraphicFramePr>
          <p:cNvPr id="21" name="Object 3">
            <a:extLst>
              <a:ext uri="{FF2B5EF4-FFF2-40B4-BE49-F238E27FC236}">
                <a16:creationId xmlns:a16="http://schemas.microsoft.com/office/drawing/2014/main" id="{CD8BE78A-1257-4B4E-9D23-E9CA94B76798}"/>
              </a:ext>
            </a:extLst>
          </p:cNvPr>
          <p:cNvGraphicFramePr>
            <a:graphicFrameLocks/>
          </p:cNvGraphicFramePr>
          <p:nvPr>
            <p:extLst>
              <p:ext uri="{D42A27DB-BD31-4B8C-83A1-F6EECF244321}">
                <p14:modId xmlns:p14="http://schemas.microsoft.com/office/powerpoint/2010/main" val="2102212085"/>
              </p:ext>
            </p:extLst>
          </p:nvPr>
        </p:nvGraphicFramePr>
        <p:xfrm>
          <a:off x="6206242" y="1876614"/>
          <a:ext cx="5541264" cy="3200400"/>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 Placeholder 4">
            <a:extLst>
              <a:ext uri="{FF2B5EF4-FFF2-40B4-BE49-F238E27FC236}">
                <a16:creationId xmlns:a16="http://schemas.microsoft.com/office/drawing/2014/main" id="{ABE47638-6E25-4976-A897-E1ED3B0F45FD}"/>
              </a:ext>
            </a:extLst>
          </p:cNvPr>
          <p:cNvSpPr txBox="1">
            <a:spLocks/>
          </p:cNvSpPr>
          <p:nvPr/>
        </p:nvSpPr>
        <p:spPr bwMode="gray">
          <a:xfrm>
            <a:off x="527304" y="5209296"/>
            <a:ext cx="11137392" cy="79499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Surplus has rebounded from Q1 decline caused by unrealized capital losses (stock declines).</a:t>
            </a:r>
          </a:p>
        </p:txBody>
      </p:sp>
      <p:sp>
        <p:nvSpPr>
          <p:cNvPr id="3" name="Text Placeholder 9">
            <a:extLst>
              <a:ext uri="{FF2B5EF4-FFF2-40B4-BE49-F238E27FC236}">
                <a16:creationId xmlns:a16="http://schemas.microsoft.com/office/drawing/2014/main" id="{A965B71F-FAF7-4F2A-A197-F94062C3A16A}"/>
              </a:ext>
            </a:extLst>
          </p:cNvPr>
          <p:cNvSpPr txBox="1">
            <a:spLocks/>
          </p:cNvSpPr>
          <p:nvPr/>
        </p:nvSpPr>
        <p:spPr bwMode="gray">
          <a:xfrm>
            <a:off x="6206242" y="1315805"/>
            <a:ext cx="5541264" cy="548640"/>
          </a:xfrm>
          <a:prstGeom prst="snip1Rect">
            <a:avLst/>
          </a:prstGeom>
          <a:solidFill>
            <a:schemeClr val="accent1"/>
          </a:solidFill>
          <a:ln>
            <a:noFill/>
          </a:ln>
          <a:effectLst/>
        </p:spPr>
        <p:txBody>
          <a:bodyPr vert="horz" lIns="91440" tIns="45720" rIns="91440" bIns="91440" rtlCol="0" anchor="ctr" anchorCtr="0">
            <a:noAutofit/>
          </a:bodyPr>
          <a:lstStyle>
            <a:lvl1pPr marL="0" indent="0" algn="ctr" defTabSz="914377" rtl="0" eaLnBrk="1" latinLnBrk="0" hangingPunct="1">
              <a:lnSpc>
                <a:spcPct val="90000"/>
              </a:lnSpc>
              <a:spcBef>
                <a:spcPts val="0"/>
              </a:spcBef>
              <a:buClr>
                <a:srgbClr val="337DBE"/>
              </a:buClr>
              <a:buSzPct val="77000"/>
              <a:buFontTx/>
              <a:buNone/>
              <a:defRPr sz="2000" b="1" kern="1200">
                <a:solidFill>
                  <a:schemeClr val="bg1"/>
                </a:solidFill>
                <a:latin typeface="+mj-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Change from Prior Quarter</a:t>
            </a:r>
          </a:p>
        </p:txBody>
      </p:sp>
      <p:sp>
        <p:nvSpPr>
          <p:cNvPr id="7" name="Text Placeholder 8">
            <a:extLst>
              <a:ext uri="{FF2B5EF4-FFF2-40B4-BE49-F238E27FC236}">
                <a16:creationId xmlns:a16="http://schemas.microsoft.com/office/drawing/2014/main" id="{DF886875-30B5-4FE8-8A10-67087C257526}"/>
              </a:ext>
            </a:extLst>
          </p:cNvPr>
          <p:cNvSpPr txBox="1">
            <a:spLocks/>
          </p:cNvSpPr>
          <p:nvPr/>
        </p:nvSpPr>
        <p:spPr bwMode="gray">
          <a:xfrm>
            <a:off x="569578" y="1315805"/>
            <a:ext cx="5541264" cy="548640"/>
          </a:xfrm>
          <a:prstGeom prst="snip1Rect">
            <a:avLst/>
          </a:prstGeom>
          <a:solidFill>
            <a:schemeClr val="accent1"/>
          </a:solidFill>
          <a:ln>
            <a:noFill/>
          </a:ln>
          <a:effectLst/>
        </p:spPr>
        <p:txBody>
          <a:bodyPr vert="horz" lIns="91440" tIns="45720" rIns="91440" bIns="91440" rtlCol="0" anchor="ctr" anchorCtr="0">
            <a:noAutofit/>
          </a:bodyPr>
          <a:lstStyle>
            <a:lvl1pPr marL="0" indent="0" algn="ctr" defTabSz="914377" rtl="0" eaLnBrk="1" latinLnBrk="0" hangingPunct="1">
              <a:lnSpc>
                <a:spcPct val="90000"/>
              </a:lnSpc>
              <a:spcBef>
                <a:spcPts val="0"/>
              </a:spcBef>
              <a:buClr>
                <a:srgbClr val="337DBE"/>
              </a:buClr>
              <a:buSzPct val="77000"/>
              <a:buFontTx/>
              <a:buNone/>
              <a:defRPr sz="2000" b="1" kern="1200">
                <a:solidFill>
                  <a:schemeClr val="bg1"/>
                </a:solidFill>
                <a:latin typeface="+mj-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Amount of Surplus ($ Billions)</a:t>
            </a:r>
          </a:p>
        </p:txBody>
      </p:sp>
    </p:spTree>
    <p:custDataLst>
      <p:tags r:id="rId1"/>
    </p:custDataLst>
    <p:extLst>
      <p:ext uri="{BB962C8B-B14F-4D97-AF65-F5344CB8AC3E}">
        <p14:creationId xmlns:p14="http://schemas.microsoft.com/office/powerpoint/2010/main" val="41140432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B1A0C558-E71F-4636-B9F5-2B1DE2F32CC1}"/>
              </a:ext>
            </a:extLst>
          </p:cNvPr>
          <p:cNvSpPr txBox="1">
            <a:spLocks/>
          </p:cNvSpPr>
          <p:nvPr/>
        </p:nvSpPr>
        <p:spPr bwMode="gray">
          <a:xfrm>
            <a:off x="449580" y="992223"/>
            <a:ext cx="11292840" cy="529440"/>
          </a:xfrm>
          <a:prstGeom prst="snip1Rect">
            <a:avLst>
              <a:gd name="adj" fmla="val 29185"/>
            </a:avLst>
          </a:prstGeom>
          <a:solidFill>
            <a:schemeClr val="accent1"/>
          </a:solidFill>
          <a:ln w="28575" cap="flat" cmpd="sng" algn="ctr">
            <a:noFill/>
            <a:prstDash val="solid"/>
            <a:miter lim="800000"/>
            <a:headEnd type="none" w="med" len="med"/>
            <a:tailEnd type="none" w="med" len="med"/>
          </a:ln>
          <a:effectLst/>
        </p:spPr>
        <p:txBody>
          <a:bodyPr vert="horz" wrap="square" lIns="182880" tIns="91440"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914400" rtl="0" eaLnBrk="1" fontAlgn="base" latinLnBrk="0" hangingPunct="1">
              <a:lnSpc>
                <a:spcPct val="90000"/>
              </a:lnSpc>
              <a:spcBef>
                <a:spcPts val="0"/>
              </a:spcBef>
              <a:spcAft>
                <a:spcPct val="0"/>
              </a:spcAft>
              <a:buClr>
                <a:srgbClr val="F69322"/>
              </a:buClr>
              <a:buSzPct val="90000"/>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Regardless of scenario, retroactive attempts to include pandemics in BI causes bankruptcy </a:t>
            </a:r>
          </a:p>
        </p:txBody>
      </p:sp>
      <p:sp>
        <p:nvSpPr>
          <p:cNvPr id="2" name="Title 1">
            <a:extLst>
              <a:ext uri="{FF2B5EF4-FFF2-40B4-BE49-F238E27FC236}">
                <a16:creationId xmlns:a16="http://schemas.microsoft.com/office/drawing/2014/main" id="{DC6C592F-1898-4740-97F1-844FDFEB9AE3}"/>
              </a:ext>
            </a:extLst>
          </p:cNvPr>
          <p:cNvSpPr>
            <a:spLocks noGrp="1"/>
          </p:cNvSpPr>
          <p:nvPr>
            <p:ph type="title"/>
          </p:nvPr>
        </p:nvSpPr>
        <p:spPr/>
        <p:txBody>
          <a:bodyPr/>
          <a:lstStyle/>
          <a:p>
            <a:r>
              <a:rPr lang="en-US" dirty="0"/>
              <a:t>Monthly costs of retroactive changes to SME BI policies</a:t>
            </a:r>
          </a:p>
        </p:txBody>
      </p:sp>
      <p:sp>
        <p:nvSpPr>
          <p:cNvPr id="6" name="Text Placeholder 5">
            <a:extLst>
              <a:ext uri="{FF2B5EF4-FFF2-40B4-BE49-F238E27FC236}">
                <a16:creationId xmlns:a16="http://schemas.microsoft.com/office/drawing/2014/main" id="{23775321-6853-4A29-82C7-BAD8CF6B9516}"/>
              </a:ext>
            </a:extLst>
          </p:cNvPr>
          <p:cNvSpPr>
            <a:spLocks noGrp="1"/>
          </p:cNvSpPr>
          <p:nvPr>
            <p:ph type="body" sz="quarter" idx="17"/>
          </p:nvPr>
        </p:nvSpPr>
        <p:spPr>
          <a:xfrm>
            <a:off x="1103936" y="6291072"/>
            <a:ext cx="10643570" cy="415019"/>
          </a:xfrm>
        </p:spPr>
        <p:txBody>
          <a:bodyPr/>
          <a:lstStyle/>
          <a:p>
            <a:r>
              <a:rPr lang="en-US" dirty="0"/>
              <a:t>Median estimates are model-driven. The higher and lower estimates assume a standard distribution for BI losses anchored in the mode-driven median loss estimates.</a:t>
            </a:r>
          </a:p>
        </p:txBody>
      </p:sp>
      <p:grpSp>
        <p:nvGrpSpPr>
          <p:cNvPr id="29" name="Group 28">
            <a:extLst>
              <a:ext uri="{FF2B5EF4-FFF2-40B4-BE49-F238E27FC236}">
                <a16:creationId xmlns:a16="http://schemas.microsoft.com/office/drawing/2014/main" id="{A7EADF08-9898-4156-BC87-EB4FD0E09AFD}"/>
              </a:ext>
            </a:extLst>
          </p:cNvPr>
          <p:cNvGrpSpPr/>
          <p:nvPr/>
        </p:nvGrpSpPr>
        <p:grpSpPr>
          <a:xfrm>
            <a:off x="2100925" y="4710123"/>
            <a:ext cx="7990150" cy="1136165"/>
            <a:chOff x="1411278" y="4981746"/>
            <a:chExt cx="7990150" cy="1245228"/>
          </a:xfrm>
        </p:grpSpPr>
        <p:sp>
          <p:nvSpPr>
            <p:cNvPr id="28" name="Rectangle 27">
              <a:extLst>
                <a:ext uri="{FF2B5EF4-FFF2-40B4-BE49-F238E27FC236}">
                  <a16:creationId xmlns:a16="http://schemas.microsoft.com/office/drawing/2014/main" id="{7931D4B5-6B46-469E-AF36-73C995831B0E}"/>
                </a:ext>
              </a:extLst>
            </p:cNvPr>
            <p:cNvSpPr/>
            <p:nvPr/>
          </p:nvSpPr>
          <p:spPr>
            <a:xfrm>
              <a:off x="2891752" y="4981746"/>
              <a:ext cx="6509675" cy="12452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mn-cs"/>
              </a:endParaRPr>
            </a:p>
          </p:txBody>
        </p:sp>
        <p:sp>
          <p:nvSpPr>
            <p:cNvPr id="21" name="Text Placeholder 4">
              <a:extLst>
                <a:ext uri="{FF2B5EF4-FFF2-40B4-BE49-F238E27FC236}">
                  <a16:creationId xmlns:a16="http://schemas.microsoft.com/office/drawing/2014/main" id="{A13A0F97-83F3-43A9-B115-65D62D7E6A5A}"/>
                </a:ext>
              </a:extLst>
            </p:cNvPr>
            <p:cNvSpPr txBox="1">
              <a:spLocks/>
            </p:cNvSpPr>
            <p:nvPr/>
          </p:nvSpPr>
          <p:spPr bwMode="gray">
            <a:xfrm flipH="1">
              <a:off x="1411278" y="4981747"/>
              <a:ext cx="1549092" cy="1245227"/>
            </a:xfrm>
            <a:prstGeom prst="snip1Rect">
              <a:avLst/>
            </a:prstGeom>
            <a:solidFill>
              <a:schemeClr val="accent3"/>
            </a:solidFill>
            <a:ln w="28575" cap="flat" cmpd="sng" algn="ctr">
              <a:noFill/>
              <a:prstDash val="solid"/>
              <a:miter lim="800000"/>
              <a:headEnd type="none" w="med" len="med"/>
              <a:tailEnd type="none" w="med" len="med"/>
            </a:ln>
            <a:effectLst/>
          </p:spPr>
          <p:txBody>
            <a:bodyPr vert="horz" wrap="square" lIns="45720" tIns="45715" rIns="91440"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ctr" defTabSz="914400" rtl="0" eaLnBrk="1" fontAlgn="base" latinLnBrk="0" hangingPunct="1">
                <a:lnSpc>
                  <a:spcPct val="90000"/>
                </a:lnSpc>
                <a:spcBef>
                  <a:spcPts val="0"/>
                </a:spcBef>
                <a:spcAft>
                  <a:spcPct val="0"/>
                </a:spcAft>
                <a:buClr>
                  <a:srgbClr val="F69322"/>
                </a:buClr>
                <a:buSzPct val="90000"/>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Key Assumptions</a:t>
              </a:r>
            </a:p>
          </p:txBody>
        </p:sp>
        <p:sp>
          <p:nvSpPr>
            <p:cNvPr id="27" name="TextBox 26">
              <a:extLst>
                <a:ext uri="{FF2B5EF4-FFF2-40B4-BE49-F238E27FC236}">
                  <a16:creationId xmlns:a16="http://schemas.microsoft.com/office/drawing/2014/main" id="{E4CE479D-03C9-4385-A66D-E9F378FCB1FE}"/>
                </a:ext>
              </a:extLst>
            </p:cNvPr>
            <p:cNvSpPr txBox="1"/>
            <p:nvPr/>
          </p:nvSpPr>
          <p:spPr>
            <a:xfrm>
              <a:off x="3071750" y="5065612"/>
              <a:ext cx="6329678" cy="1021818"/>
            </a:xfrm>
            <a:prstGeom prst="rect">
              <a:avLst/>
            </a:prstGeom>
            <a:noFill/>
          </p:spPr>
          <p:txBody>
            <a:bodyPr wrap="square">
              <a:sp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Scenario 1: 40% take-up rate</a:t>
              </a:r>
            </a:p>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Scenario 2: 100% take-up rate</a:t>
              </a:r>
            </a:p>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Loss basis: Compensation, profits, adjustment costs 7 days waiting period </a:t>
              </a:r>
            </a:p>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Retained loss of 10% of total loss</a:t>
              </a:r>
            </a:p>
          </p:txBody>
        </p:sp>
      </p:grpSp>
      <p:graphicFrame>
        <p:nvGraphicFramePr>
          <p:cNvPr id="30" name="Content Placeholder 8">
            <a:extLst>
              <a:ext uri="{FF2B5EF4-FFF2-40B4-BE49-F238E27FC236}">
                <a16:creationId xmlns:a16="http://schemas.microsoft.com/office/drawing/2014/main" id="{C6A0A51F-0B67-42A4-979E-AC0B2AF1A8D1}"/>
              </a:ext>
            </a:extLst>
          </p:cNvPr>
          <p:cNvGraphicFramePr>
            <a:graphicFrameLocks/>
          </p:cNvGraphicFramePr>
          <p:nvPr/>
        </p:nvGraphicFramePr>
        <p:xfrm>
          <a:off x="474018" y="1727417"/>
          <a:ext cx="11176876" cy="29398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Table 31">
            <a:extLst>
              <a:ext uri="{FF2B5EF4-FFF2-40B4-BE49-F238E27FC236}">
                <a16:creationId xmlns:a16="http://schemas.microsoft.com/office/drawing/2014/main" id="{71CC053E-DCD6-4F18-9AEA-2D41C134CDB7}"/>
              </a:ext>
            </a:extLst>
          </p:cNvPr>
          <p:cNvGraphicFramePr>
            <a:graphicFrameLocks noGrp="1"/>
          </p:cNvGraphicFramePr>
          <p:nvPr/>
        </p:nvGraphicFramePr>
        <p:xfrm>
          <a:off x="2864394" y="1817879"/>
          <a:ext cx="1238975" cy="2323656"/>
        </p:xfrm>
        <a:graphic>
          <a:graphicData uri="http://schemas.openxmlformats.org/drawingml/2006/table">
            <a:tbl>
              <a:tblPr>
                <a:tableStyleId>{5C22544A-7EE6-4342-B048-85BDC9FD1C3A}</a:tableStyleId>
              </a:tblPr>
              <a:tblGrid>
                <a:gridCol w="1238975">
                  <a:extLst>
                    <a:ext uri="{9D8B030D-6E8A-4147-A177-3AD203B41FA5}">
                      <a16:colId xmlns:a16="http://schemas.microsoft.com/office/drawing/2014/main" val="1484009492"/>
                    </a:ext>
                  </a:extLst>
                </a:gridCol>
              </a:tblGrid>
              <a:tr h="387276">
                <a:tc>
                  <a:txBody>
                    <a:bodyPr/>
                    <a:lstStyle/>
                    <a:p>
                      <a:pPr algn="r"/>
                      <a:r>
                        <a:rPr lang="en-US" sz="1200" dirty="0"/>
                        <a:t>Higher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588745"/>
                  </a:ext>
                </a:extLst>
              </a:tr>
              <a:tr h="387276">
                <a:tc>
                  <a:txBody>
                    <a:bodyPr/>
                    <a:lstStyle/>
                    <a:p>
                      <a:pPr algn="r"/>
                      <a:r>
                        <a:rPr lang="en-US" sz="1200" dirty="0"/>
                        <a:t>Median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90882135"/>
                  </a:ext>
                </a:extLst>
              </a:tr>
              <a:tr h="387276">
                <a:tc>
                  <a:txBody>
                    <a:bodyPr/>
                    <a:lstStyle/>
                    <a:p>
                      <a:pPr algn="r"/>
                      <a:r>
                        <a:rPr lang="en-US" sz="1200" dirty="0"/>
                        <a:t>Lower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9502466"/>
                  </a:ext>
                </a:extLst>
              </a:tr>
              <a:tr h="387276">
                <a:tc>
                  <a:txBody>
                    <a:bodyPr/>
                    <a:lstStyle/>
                    <a:p>
                      <a:pPr algn="r"/>
                      <a:r>
                        <a:rPr lang="en-US" sz="1200" dirty="0"/>
                        <a:t>Higher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18127113"/>
                  </a:ext>
                </a:extLst>
              </a:tr>
              <a:tr h="387276">
                <a:tc>
                  <a:txBody>
                    <a:bodyPr/>
                    <a:lstStyle/>
                    <a:p>
                      <a:pPr algn="r"/>
                      <a:r>
                        <a:rPr lang="en-US" sz="1200" dirty="0"/>
                        <a:t>Median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8973865"/>
                  </a:ext>
                </a:extLst>
              </a:tr>
              <a:tr h="387276">
                <a:tc>
                  <a:txBody>
                    <a:bodyPr/>
                    <a:lstStyle/>
                    <a:p>
                      <a:pPr algn="r"/>
                      <a:r>
                        <a:rPr lang="en-US" sz="1200" dirty="0"/>
                        <a:t>Lower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117808"/>
                  </a:ext>
                </a:extLst>
              </a:tr>
            </a:tbl>
          </a:graphicData>
        </a:graphic>
      </p:graphicFrame>
      <p:cxnSp>
        <p:nvCxnSpPr>
          <p:cNvPr id="33" name="Straight Connector 32">
            <a:extLst>
              <a:ext uri="{FF2B5EF4-FFF2-40B4-BE49-F238E27FC236}">
                <a16:creationId xmlns:a16="http://schemas.microsoft.com/office/drawing/2014/main" id="{338A6A6F-7837-41F8-A3BD-572076541C1F}"/>
              </a:ext>
            </a:extLst>
          </p:cNvPr>
          <p:cNvCxnSpPr>
            <a:cxnSpLocks/>
          </p:cNvCxnSpPr>
          <p:nvPr/>
        </p:nvCxnSpPr>
        <p:spPr>
          <a:xfrm>
            <a:off x="449580" y="2972309"/>
            <a:ext cx="11292840" cy="0"/>
          </a:xfrm>
          <a:prstGeom prst="line">
            <a:avLst/>
          </a:prstGeom>
          <a:noFill/>
          <a:ln w="31750" cap="rnd" cmpd="sng" algn="ctr">
            <a:solidFill>
              <a:sysClr val="window" lastClr="FFFFFF">
                <a:lumMod val="75000"/>
              </a:sysClr>
            </a:solidFill>
            <a:prstDash val="sysDot"/>
            <a:miter lim="800000"/>
          </a:ln>
          <a:effectLst/>
        </p:spPr>
      </p:cxnSp>
      <p:sp>
        <p:nvSpPr>
          <p:cNvPr id="34" name="TextBox 33">
            <a:extLst>
              <a:ext uri="{FF2B5EF4-FFF2-40B4-BE49-F238E27FC236}">
                <a16:creationId xmlns:a16="http://schemas.microsoft.com/office/drawing/2014/main" id="{724D4310-4855-4CB0-B3CD-39099D2E3DFB}"/>
              </a:ext>
            </a:extLst>
          </p:cNvPr>
          <p:cNvSpPr txBox="1"/>
          <p:nvPr/>
        </p:nvSpPr>
        <p:spPr>
          <a:xfrm>
            <a:off x="1366311" y="2123390"/>
            <a:ext cx="1863090" cy="615576"/>
          </a:xfrm>
          <a:prstGeom prst="rect">
            <a:avLst/>
          </a:prstGeom>
          <a:noFill/>
        </p:spPr>
        <p:txBody>
          <a:bodyPr wrap="square" rtlCol="0" anchor="ctr" anchorCtr="0">
            <a:noAutofit/>
          </a:bodyPr>
          <a:lstStyle/>
          <a:p>
            <a:pPr marL="0" marR="0" lvl="0" indent="0" algn="l" defTabSz="914400" rtl="0" eaLnBrk="1" fontAlgn="auto" latinLnBrk="0" hangingPunct="1">
              <a:lnSpc>
                <a:spcPct val="90000"/>
              </a:lnSpc>
              <a:spcBef>
                <a:spcPts val="1200"/>
              </a:spcBef>
              <a:spcAft>
                <a:spcPts val="0"/>
              </a:spcAft>
              <a:buClr>
                <a:srgbClr val="337DBE"/>
              </a:buClr>
              <a:buSzPct val="77000"/>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Virus / Bacteria Exclusion Removal</a:t>
            </a:r>
          </a:p>
        </p:txBody>
      </p:sp>
      <p:sp>
        <p:nvSpPr>
          <p:cNvPr id="36" name="TextBox 35">
            <a:extLst>
              <a:ext uri="{FF2B5EF4-FFF2-40B4-BE49-F238E27FC236}">
                <a16:creationId xmlns:a16="http://schemas.microsoft.com/office/drawing/2014/main" id="{633B9913-FC8E-4609-ACF6-C6A0590E22AF}"/>
              </a:ext>
            </a:extLst>
          </p:cNvPr>
          <p:cNvSpPr txBox="1"/>
          <p:nvPr/>
        </p:nvSpPr>
        <p:spPr>
          <a:xfrm>
            <a:off x="1366311" y="3354306"/>
            <a:ext cx="1863090" cy="615576"/>
          </a:xfrm>
          <a:prstGeom prst="rect">
            <a:avLst/>
          </a:prstGeom>
          <a:noFill/>
        </p:spPr>
        <p:txBody>
          <a:bodyPr wrap="square" rtlCol="0" anchor="ctr" anchorCtr="0">
            <a:noAutofit/>
          </a:bodyPr>
          <a:lstStyle/>
          <a:p>
            <a:pPr marL="0" marR="0" lvl="0" indent="0" algn="l" defTabSz="914400" rtl="0" eaLnBrk="1" fontAlgn="auto" latinLnBrk="0" hangingPunct="1">
              <a:lnSpc>
                <a:spcPct val="90000"/>
              </a:lnSpc>
              <a:spcBef>
                <a:spcPts val="1200"/>
              </a:spcBef>
              <a:spcAft>
                <a:spcPts val="0"/>
              </a:spcAft>
              <a:buClr>
                <a:srgbClr val="337DBE"/>
              </a:buClr>
              <a:buSzPct val="77000"/>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Expanded BI to</a:t>
            </a:r>
            <a:br>
              <a:rPr kumimoji="0" lang="en-US" sz="1400" b="1" i="0" u="none" strike="noStrike" kern="1200" cap="none" spc="0" normalizeH="0" baseline="0" noProof="0" dirty="0">
                <a:ln>
                  <a:noFill/>
                </a:ln>
                <a:solidFill>
                  <a:srgbClr val="000000"/>
                </a:solidFill>
                <a:effectLst/>
                <a:uLnTx/>
                <a:uFillTx/>
                <a:latin typeface="Arial"/>
                <a:ea typeface="+mn-ea"/>
                <a:cs typeface="+mn-cs"/>
              </a:rPr>
            </a:br>
            <a:r>
              <a:rPr kumimoji="0" lang="en-US" sz="1400" b="1" i="0" u="none" strike="noStrike" kern="1200" cap="none" spc="0" normalizeH="0" baseline="0" noProof="0" dirty="0">
                <a:ln>
                  <a:noFill/>
                </a:ln>
                <a:solidFill>
                  <a:srgbClr val="000000"/>
                </a:solidFill>
                <a:effectLst/>
                <a:uLnTx/>
                <a:uFillTx/>
                <a:latin typeface="Arial"/>
                <a:ea typeface="+mn-ea"/>
                <a:cs typeface="+mn-cs"/>
              </a:rPr>
              <a:t>All SMEs</a:t>
            </a:r>
          </a:p>
        </p:txBody>
      </p:sp>
      <p:sp>
        <p:nvSpPr>
          <p:cNvPr id="37" name="Oval 36">
            <a:extLst>
              <a:ext uri="{FF2B5EF4-FFF2-40B4-BE49-F238E27FC236}">
                <a16:creationId xmlns:a16="http://schemas.microsoft.com/office/drawing/2014/main" id="{D3F7AB81-C993-4022-B411-52CF49F62BE0}"/>
              </a:ext>
            </a:extLst>
          </p:cNvPr>
          <p:cNvSpPr/>
          <p:nvPr/>
        </p:nvSpPr>
        <p:spPr>
          <a:xfrm>
            <a:off x="737661" y="2155360"/>
            <a:ext cx="492449" cy="4924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1</a:t>
            </a:r>
          </a:p>
        </p:txBody>
      </p:sp>
      <p:sp>
        <p:nvSpPr>
          <p:cNvPr id="38" name="Oval 37">
            <a:extLst>
              <a:ext uri="{FF2B5EF4-FFF2-40B4-BE49-F238E27FC236}">
                <a16:creationId xmlns:a16="http://schemas.microsoft.com/office/drawing/2014/main" id="{6D9FA51A-A824-48A3-85DC-1F841EBFB88B}"/>
              </a:ext>
            </a:extLst>
          </p:cNvPr>
          <p:cNvSpPr/>
          <p:nvPr/>
        </p:nvSpPr>
        <p:spPr>
          <a:xfrm>
            <a:off x="737661" y="3430050"/>
            <a:ext cx="492449" cy="4924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2</a:t>
            </a:r>
          </a:p>
        </p:txBody>
      </p:sp>
      <p:sp>
        <p:nvSpPr>
          <p:cNvPr id="39" name="TextBox 38">
            <a:extLst>
              <a:ext uri="{FF2B5EF4-FFF2-40B4-BE49-F238E27FC236}">
                <a16:creationId xmlns:a16="http://schemas.microsoft.com/office/drawing/2014/main" id="{AE6DA563-7D10-40B8-A6F2-8354AB349E89}"/>
              </a:ext>
            </a:extLst>
          </p:cNvPr>
          <p:cNvSpPr txBox="1"/>
          <p:nvPr/>
        </p:nvSpPr>
        <p:spPr>
          <a:xfrm>
            <a:off x="474018" y="1520802"/>
            <a:ext cx="2863542" cy="443704"/>
          </a:xfrm>
          <a:prstGeom prst="rect">
            <a:avLst/>
          </a:prstGeom>
          <a:noFill/>
        </p:spPr>
        <p:txBody>
          <a:bodyPr wrap="square" rtlCol="0" anchor="ctr" anchorCtr="0">
            <a:noAutofit/>
          </a:bodyPr>
          <a:lstStyle/>
          <a:p>
            <a:pPr marL="0" marR="0" lvl="0" indent="0" algn="l" defTabSz="914400" rtl="0" eaLnBrk="1" fontAlgn="auto" latinLnBrk="0" hangingPunct="1">
              <a:lnSpc>
                <a:spcPct val="90000"/>
              </a:lnSpc>
              <a:spcBef>
                <a:spcPts val="1200"/>
              </a:spcBef>
              <a:spcAft>
                <a:spcPts val="0"/>
              </a:spcAft>
              <a:buClr>
                <a:srgbClr val="337DBE"/>
              </a:buClr>
              <a:buSzPct val="77000"/>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Retroactive BI Scenarios</a:t>
            </a:r>
          </a:p>
        </p:txBody>
      </p:sp>
    </p:spTree>
    <p:extLst>
      <p:ext uri="{BB962C8B-B14F-4D97-AF65-F5344CB8AC3E}">
        <p14:creationId xmlns:p14="http://schemas.microsoft.com/office/powerpoint/2010/main" val="3543256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20F806-3E97-4CFB-8EDF-B58BFF5B269E}"/>
              </a:ext>
            </a:extLst>
          </p:cNvPr>
          <p:cNvSpPr>
            <a:spLocks noGrp="1"/>
          </p:cNvSpPr>
          <p:nvPr>
            <p:ph type="title"/>
          </p:nvPr>
        </p:nvSpPr>
        <p:spPr/>
        <p:txBody>
          <a:bodyPr/>
          <a:lstStyle/>
          <a:p>
            <a:r>
              <a:rPr lang="en-US" dirty="0"/>
              <a:t>Policy wording: Insurers minimized risk</a:t>
            </a:r>
          </a:p>
        </p:txBody>
      </p:sp>
      <p:sp>
        <p:nvSpPr>
          <p:cNvPr id="8" name="Text Placeholder 7">
            <a:extLst>
              <a:ext uri="{FF2B5EF4-FFF2-40B4-BE49-F238E27FC236}">
                <a16:creationId xmlns:a16="http://schemas.microsoft.com/office/drawing/2014/main" id="{4F6F86D9-A033-42B5-9B36-F705C244CA61}"/>
              </a:ext>
            </a:extLst>
          </p:cNvPr>
          <p:cNvSpPr>
            <a:spLocks noGrp="1"/>
          </p:cNvSpPr>
          <p:nvPr>
            <p:ph type="body" sz="quarter" idx="15"/>
          </p:nvPr>
        </p:nvSpPr>
        <p:spPr/>
        <p:txBody>
          <a:bodyPr/>
          <a:lstStyle/>
          <a:p>
            <a:r>
              <a:rPr lang="en-US" dirty="0"/>
              <a:t>Insurers understood threat of pandemics well before most</a:t>
            </a:r>
          </a:p>
        </p:txBody>
      </p:sp>
      <p:sp>
        <p:nvSpPr>
          <p:cNvPr id="9" name="Text Placeholder 8">
            <a:extLst>
              <a:ext uri="{FF2B5EF4-FFF2-40B4-BE49-F238E27FC236}">
                <a16:creationId xmlns:a16="http://schemas.microsoft.com/office/drawing/2014/main" id="{9DD65096-06CE-4D87-BAB3-E37425AB382E}"/>
              </a:ext>
            </a:extLst>
          </p:cNvPr>
          <p:cNvSpPr>
            <a:spLocks noGrp="1"/>
          </p:cNvSpPr>
          <p:nvPr>
            <p:ph type="body" sz="quarter" idx="16"/>
          </p:nvPr>
        </p:nvSpPr>
        <p:spPr/>
        <p:txBody>
          <a:bodyPr/>
          <a:lstStyle/>
          <a:p>
            <a:r>
              <a:rPr lang="en-US" dirty="0"/>
              <a:t>Source: COVID Coverage Litigation Tracker, cclt.law.upenn.edu</a:t>
            </a:r>
          </a:p>
        </p:txBody>
      </p:sp>
      <p:sp>
        <p:nvSpPr>
          <p:cNvPr id="19" name="Text Placeholder 18">
            <a:extLst>
              <a:ext uri="{FF2B5EF4-FFF2-40B4-BE49-F238E27FC236}">
                <a16:creationId xmlns:a16="http://schemas.microsoft.com/office/drawing/2014/main" id="{F0D23EA6-DDF7-4D04-A968-AA79FBBDAD57}"/>
              </a:ext>
            </a:extLst>
          </p:cNvPr>
          <p:cNvSpPr>
            <a:spLocks noGrp="1"/>
          </p:cNvSpPr>
          <p:nvPr>
            <p:ph type="body" sz="quarter" idx="32"/>
          </p:nvPr>
        </p:nvSpPr>
        <p:spPr>
          <a:xfrm>
            <a:off x="6373461" y="4369325"/>
            <a:ext cx="5537557" cy="640080"/>
          </a:xfrm>
        </p:spPr>
        <p:txBody>
          <a:bodyPr/>
          <a:lstStyle/>
          <a:p>
            <a:r>
              <a:rPr lang="en-US" dirty="0"/>
              <a:t>Insurer Defenses</a:t>
            </a:r>
          </a:p>
        </p:txBody>
      </p:sp>
      <p:sp>
        <p:nvSpPr>
          <p:cNvPr id="20" name="Text Placeholder 19">
            <a:extLst>
              <a:ext uri="{FF2B5EF4-FFF2-40B4-BE49-F238E27FC236}">
                <a16:creationId xmlns:a16="http://schemas.microsoft.com/office/drawing/2014/main" id="{9E41E376-F361-435F-95D3-AAC333E19E08}"/>
              </a:ext>
            </a:extLst>
          </p:cNvPr>
          <p:cNvSpPr>
            <a:spLocks noGrp="1"/>
          </p:cNvSpPr>
          <p:nvPr>
            <p:ph type="body" sz="quarter" idx="36"/>
          </p:nvPr>
        </p:nvSpPr>
        <p:spPr>
          <a:xfrm>
            <a:off x="6373461" y="1678046"/>
            <a:ext cx="5537557" cy="640080"/>
          </a:xfrm>
        </p:spPr>
        <p:txBody>
          <a:bodyPr/>
          <a:lstStyle/>
          <a:p>
            <a:r>
              <a:rPr lang="en-US" dirty="0"/>
              <a:t>Who Is Suing?</a:t>
            </a:r>
          </a:p>
        </p:txBody>
      </p:sp>
      <p:sp>
        <p:nvSpPr>
          <p:cNvPr id="10" name="Text Placeholder 9">
            <a:extLst>
              <a:ext uri="{FF2B5EF4-FFF2-40B4-BE49-F238E27FC236}">
                <a16:creationId xmlns:a16="http://schemas.microsoft.com/office/drawing/2014/main" id="{79552560-B44C-48FA-9DA3-406D458F6944}"/>
              </a:ext>
            </a:extLst>
          </p:cNvPr>
          <p:cNvSpPr>
            <a:spLocks noGrp="1"/>
          </p:cNvSpPr>
          <p:nvPr>
            <p:ph type="body" sz="quarter" idx="30"/>
          </p:nvPr>
        </p:nvSpPr>
        <p:spPr/>
        <p:txBody>
          <a:bodyPr/>
          <a:lstStyle/>
          <a:p>
            <a:r>
              <a:rPr lang="en-US" dirty="0"/>
              <a:t>Cumulative Filings</a:t>
            </a:r>
          </a:p>
        </p:txBody>
      </p:sp>
      <p:graphicFrame>
        <p:nvGraphicFramePr>
          <p:cNvPr id="15" name="Content Placeholder 14">
            <a:extLst>
              <a:ext uri="{FF2B5EF4-FFF2-40B4-BE49-F238E27FC236}">
                <a16:creationId xmlns:a16="http://schemas.microsoft.com/office/drawing/2014/main" id="{3B497087-B94E-4862-8F31-68CCEF30E12A}"/>
              </a:ext>
            </a:extLst>
          </p:cNvPr>
          <p:cNvGraphicFramePr>
            <a:graphicFrameLocks noGrp="1"/>
          </p:cNvGraphicFramePr>
          <p:nvPr>
            <p:ph sz="quarter" idx="37"/>
            <p:extLst>
              <p:ext uri="{D42A27DB-BD31-4B8C-83A1-F6EECF244321}">
                <p14:modId xmlns:p14="http://schemas.microsoft.com/office/powerpoint/2010/main" val="3636918821"/>
              </p:ext>
            </p:extLst>
          </p:nvPr>
        </p:nvGraphicFramePr>
        <p:xfrm>
          <a:off x="491768" y="2381251"/>
          <a:ext cx="5537557" cy="37496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Content Placeholder 23">
            <a:extLst>
              <a:ext uri="{FF2B5EF4-FFF2-40B4-BE49-F238E27FC236}">
                <a16:creationId xmlns:a16="http://schemas.microsoft.com/office/drawing/2014/main" id="{532187A8-1701-4B41-897D-D78F9074D912}"/>
              </a:ext>
            </a:extLst>
          </p:cNvPr>
          <p:cNvGraphicFramePr>
            <a:graphicFrameLocks noGrp="1"/>
          </p:cNvGraphicFramePr>
          <p:nvPr>
            <p:ph sz="quarter" idx="39"/>
            <p:extLst>
              <p:ext uri="{D42A27DB-BD31-4B8C-83A1-F6EECF244321}">
                <p14:modId xmlns:p14="http://schemas.microsoft.com/office/powerpoint/2010/main" val="3288228525"/>
              </p:ext>
            </p:extLst>
          </p:nvPr>
        </p:nvGraphicFramePr>
        <p:xfrm>
          <a:off x="6342179" y="2301136"/>
          <a:ext cx="5568839" cy="1992802"/>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a:extLst>
              <a:ext uri="{FF2B5EF4-FFF2-40B4-BE49-F238E27FC236}">
                <a16:creationId xmlns:a16="http://schemas.microsoft.com/office/drawing/2014/main" id="{F5D5EDF5-D652-4861-A1CC-0CFD1C384B57}"/>
              </a:ext>
            </a:extLst>
          </p:cNvPr>
          <p:cNvSpPr>
            <a:spLocks noGrp="1"/>
          </p:cNvSpPr>
          <p:nvPr>
            <p:ph sz="quarter" idx="38"/>
          </p:nvPr>
        </p:nvSpPr>
        <p:spPr>
          <a:xfrm>
            <a:off x="6385156" y="5099373"/>
            <a:ext cx="5535168" cy="1417320"/>
          </a:xfrm>
        </p:spPr>
        <p:txBody>
          <a:bodyPr/>
          <a:lstStyle/>
          <a:p>
            <a:r>
              <a:rPr lang="en-US" dirty="0"/>
              <a:t>No physical damage</a:t>
            </a:r>
          </a:p>
          <a:p>
            <a:r>
              <a:rPr lang="en-US" dirty="0"/>
              <a:t>Exclusion for loss due to virus or bacteria (2006)</a:t>
            </a:r>
          </a:p>
        </p:txBody>
      </p:sp>
    </p:spTree>
    <p:extLst>
      <p:ext uri="{BB962C8B-B14F-4D97-AF65-F5344CB8AC3E}">
        <p14:creationId xmlns:p14="http://schemas.microsoft.com/office/powerpoint/2010/main" val="49141018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F1EF6-049C-41CC-9189-4F2D65158BF1}"/>
              </a:ext>
            </a:extLst>
          </p:cNvPr>
          <p:cNvSpPr>
            <a:spLocks noGrp="1"/>
          </p:cNvSpPr>
          <p:nvPr>
            <p:ph type="title"/>
          </p:nvPr>
        </p:nvSpPr>
        <p:spPr/>
        <p:txBody>
          <a:bodyPr/>
          <a:lstStyle/>
          <a:p>
            <a:r>
              <a:rPr lang="en-US" dirty="0"/>
              <a:t>Pricing: Adjusting on the fly</a:t>
            </a:r>
          </a:p>
        </p:txBody>
      </p:sp>
      <p:sp>
        <p:nvSpPr>
          <p:cNvPr id="3" name="Text Placeholder 2">
            <a:extLst>
              <a:ext uri="{FF2B5EF4-FFF2-40B4-BE49-F238E27FC236}">
                <a16:creationId xmlns:a16="http://schemas.microsoft.com/office/drawing/2014/main" id="{1AA60D1A-62D7-4F2A-9478-67577B7E27BB}"/>
              </a:ext>
            </a:extLst>
          </p:cNvPr>
          <p:cNvSpPr>
            <a:spLocks noGrp="1"/>
          </p:cNvSpPr>
          <p:nvPr>
            <p:ph type="body" sz="quarter" idx="15"/>
          </p:nvPr>
        </p:nvSpPr>
        <p:spPr/>
        <p:txBody>
          <a:bodyPr/>
          <a:lstStyle/>
          <a:p>
            <a:r>
              <a:rPr lang="en-US" dirty="0"/>
              <a:t>Insurers reacted nimbly to fulfill regulatory needs</a:t>
            </a:r>
          </a:p>
        </p:txBody>
      </p:sp>
      <p:sp>
        <p:nvSpPr>
          <p:cNvPr id="6" name="Text Placeholder 5">
            <a:extLst>
              <a:ext uri="{FF2B5EF4-FFF2-40B4-BE49-F238E27FC236}">
                <a16:creationId xmlns:a16="http://schemas.microsoft.com/office/drawing/2014/main" id="{52CC68CD-6DB9-4113-A60E-D71044EF5FBF}"/>
              </a:ext>
            </a:extLst>
          </p:cNvPr>
          <p:cNvSpPr>
            <a:spLocks noGrp="1"/>
          </p:cNvSpPr>
          <p:nvPr>
            <p:ph type="body" sz="quarter" idx="30"/>
          </p:nvPr>
        </p:nvSpPr>
        <p:spPr/>
        <p:txBody>
          <a:bodyPr/>
          <a:lstStyle/>
          <a:p>
            <a:r>
              <a:rPr lang="en-US" dirty="0"/>
              <a:t>$14B in Personal Auto Givebacks</a:t>
            </a:r>
          </a:p>
        </p:txBody>
      </p:sp>
      <p:sp>
        <p:nvSpPr>
          <p:cNvPr id="4" name="Text Placeholder 3">
            <a:extLst>
              <a:ext uri="{FF2B5EF4-FFF2-40B4-BE49-F238E27FC236}">
                <a16:creationId xmlns:a16="http://schemas.microsoft.com/office/drawing/2014/main" id="{DC1BA3D9-2EE3-403B-895E-297A5D47AB4A}"/>
              </a:ext>
            </a:extLst>
          </p:cNvPr>
          <p:cNvSpPr>
            <a:spLocks noGrp="1"/>
          </p:cNvSpPr>
          <p:nvPr>
            <p:ph type="body" sz="quarter" idx="32"/>
          </p:nvPr>
        </p:nvSpPr>
        <p:spPr/>
        <p:txBody>
          <a:bodyPr/>
          <a:lstStyle/>
          <a:p>
            <a:r>
              <a:rPr lang="en-US" dirty="0"/>
              <a:t>Consumer Price Index – Personal Auto</a:t>
            </a:r>
          </a:p>
        </p:txBody>
      </p:sp>
      <p:graphicFrame>
        <p:nvGraphicFramePr>
          <p:cNvPr id="13" name="Content Placeholder 12">
            <a:extLst>
              <a:ext uri="{FF2B5EF4-FFF2-40B4-BE49-F238E27FC236}">
                <a16:creationId xmlns:a16="http://schemas.microsoft.com/office/drawing/2014/main" id="{5D06BA3A-CA4F-46B3-A018-8169DC66EF9A}"/>
              </a:ext>
            </a:extLst>
          </p:cNvPr>
          <p:cNvGraphicFramePr>
            <a:graphicFrameLocks noGrp="1"/>
          </p:cNvGraphicFramePr>
          <p:nvPr>
            <p:ph sz="quarter" idx="33"/>
            <p:extLst>
              <p:ext uri="{D42A27DB-BD31-4B8C-83A1-F6EECF244321}">
                <p14:modId xmlns:p14="http://schemas.microsoft.com/office/powerpoint/2010/main" val="1962380662"/>
              </p:ext>
            </p:extLst>
          </p:nvPr>
        </p:nvGraphicFramePr>
        <p:xfrm>
          <a:off x="-817946" y="2369109"/>
          <a:ext cx="5530850" cy="37480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A85520C2-776D-4971-91CE-52CC5CB2C86F}"/>
              </a:ext>
            </a:extLst>
          </p:cNvPr>
          <p:cNvSpPr>
            <a:spLocks noGrp="1"/>
          </p:cNvSpPr>
          <p:nvPr>
            <p:ph type="body" sz="quarter" idx="16"/>
          </p:nvPr>
        </p:nvSpPr>
        <p:spPr/>
        <p:txBody>
          <a:bodyPr/>
          <a:lstStyle/>
          <a:p>
            <a:r>
              <a:rPr lang="en-US" dirty="0"/>
              <a:t>Sources: Insurance Information Institute, Bureau of Labor Statistics.</a:t>
            </a:r>
          </a:p>
        </p:txBody>
      </p:sp>
      <p:graphicFrame>
        <p:nvGraphicFramePr>
          <p:cNvPr id="14" name="Object 7">
            <a:extLst>
              <a:ext uri="{FF2B5EF4-FFF2-40B4-BE49-F238E27FC236}">
                <a16:creationId xmlns:a16="http://schemas.microsoft.com/office/drawing/2014/main" id="{B1DF52A7-46A2-4284-BD9F-F112996AD622}"/>
              </a:ext>
            </a:extLst>
          </p:cNvPr>
          <p:cNvGraphicFramePr>
            <a:graphicFrameLocks noChangeAspect="1"/>
          </p:cNvGraphicFramePr>
          <p:nvPr>
            <p:extLst>
              <p:ext uri="{D42A27DB-BD31-4B8C-83A1-F6EECF244321}">
                <p14:modId xmlns:p14="http://schemas.microsoft.com/office/powerpoint/2010/main" val="1640763057"/>
              </p:ext>
            </p:extLst>
          </p:nvPr>
        </p:nvGraphicFramePr>
        <p:xfrm>
          <a:off x="6270047" y="2494572"/>
          <a:ext cx="5491630" cy="33930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id="{F5D29DF6-22B9-4703-95CE-0E64A1762705}"/>
              </a:ext>
            </a:extLst>
          </p:cNvPr>
          <p:cNvGraphicFramePr/>
          <p:nvPr>
            <p:extLst>
              <p:ext uri="{D42A27DB-BD31-4B8C-83A1-F6EECF244321}">
                <p14:modId xmlns:p14="http://schemas.microsoft.com/office/powerpoint/2010/main" val="2466247017"/>
              </p:ext>
            </p:extLst>
          </p:nvPr>
        </p:nvGraphicFramePr>
        <p:xfrm>
          <a:off x="3304475" y="2672217"/>
          <a:ext cx="3028697" cy="339309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6362532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9BA0E-101C-4AFC-A1E7-CDAF004A5AAE}"/>
              </a:ext>
            </a:extLst>
          </p:cNvPr>
          <p:cNvSpPr>
            <a:spLocks noGrp="1"/>
          </p:cNvSpPr>
          <p:nvPr>
            <p:ph type="title"/>
          </p:nvPr>
        </p:nvSpPr>
        <p:spPr/>
        <p:txBody>
          <a:bodyPr/>
          <a:lstStyle/>
          <a:p>
            <a:r>
              <a:rPr lang="en-US" dirty="0"/>
              <a:t>Marketing opportunities</a:t>
            </a:r>
          </a:p>
        </p:txBody>
      </p:sp>
      <p:sp>
        <p:nvSpPr>
          <p:cNvPr id="9" name="Text Placeholder 8">
            <a:extLst>
              <a:ext uri="{FF2B5EF4-FFF2-40B4-BE49-F238E27FC236}">
                <a16:creationId xmlns:a16="http://schemas.microsoft.com/office/drawing/2014/main" id="{684FCC3A-EFDA-44E4-A923-E936E950F244}"/>
              </a:ext>
            </a:extLst>
          </p:cNvPr>
          <p:cNvSpPr>
            <a:spLocks noGrp="1"/>
          </p:cNvSpPr>
          <p:nvPr>
            <p:ph type="body" sz="quarter" idx="15"/>
          </p:nvPr>
        </p:nvSpPr>
        <p:spPr/>
        <p:txBody>
          <a:bodyPr/>
          <a:lstStyle/>
          <a:p>
            <a:r>
              <a:rPr lang="en-US" dirty="0"/>
              <a:t>Too few knew industry gave back billions, but telematics shone</a:t>
            </a:r>
          </a:p>
        </p:txBody>
      </p:sp>
      <p:sp>
        <p:nvSpPr>
          <p:cNvPr id="11" name="Text Placeholder 10">
            <a:extLst>
              <a:ext uri="{FF2B5EF4-FFF2-40B4-BE49-F238E27FC236}">
                <a16:creationId xmlns:a16="http://schemas.microsoft.com/office/drawing/2014/main" id="{D1F0FEAA-4980-4BBE-B87D-DFD123BA2138}"/>
              </a:ext>
            </a:extLst>
          </p:cNvPr>
          <p:cNvSpPr>
            <a:spLocks noGrp="1"/>
          </p:cNvSpPr>
          <p:nvPr>
            <p:ph type="body" sz="quarter" idx="30"/>
          </p:nvPr>
        </p:nvSpPr>
        <p:spPr/>
        <p:txBody>
          <a:bodyPr/>
          <a:lstStyle/>
          <a:p>
            <a:r>
              <a:rPr lang="en-US" dirty="0"/>
              <a:t>Did you receive either refund or credit?</a:t>
            </a:r>
          </a:p>
        </p:txBody>
      </p:sp>
      <p:sp>
        <p:nvSpPr>
          <p:cNvPr id="13" name="Text Placeholder 12">
            <a:extLst>
              <a:ext uri="{FF2B5EF4-FFF2-40B4-BE49-F238E27FC236}">
                <a16:creationId xmlns:a16="http://schemas.microsoft.com/office/drawing/2014/main" id="{81E5C18D-13EC-40BA-9C2C-9D586A95A567}"/>
              </a:ext>
            </a:extLst>
          </p:cNvPr>
          <p:cNvSpPr>
            <a:spLocks noGrp="1"/>
          </p:cNvSpPr>
          <p:nvPr>
            <p:ph type="body" sz="quarter" idx="34"/>
          </p:nvPr>
        </p:nvSpPr>
        <p:spPr/>
        <p:txBody>
          <a:bodyPr/>
          <a:lstStyle/>
          <a:p>
            <a:r>
              <a:rPr lang="en-US" dirty="0"/>
              <a:t>Did insurer tell you it…</a:t>
            </a:r>
          </a:p>
        </p:txBody>
      </p:sp>
      <p:sp>
        <p:nvSpPr>
          <p:cNvPr id="12" name="Text Placeholder 11">
            <a:extLst>
              <a:ext uri="{FF2B5EF4-FFF2-40B4-BE49-F238E27FC236}">
                <a16:creationId xmlns:a16="http://schemas.microsoft.com/office/drawing/2014/main" id="{0535FD9D-36CD-4A04-898F-233912E0E8D9}"/>
              </a:ext>
            </a:extLst>
          </p:cNvPr>
          <p:cNvSpPr>
            <a:spLocks noGrp="1"/>
          </p:cNvSpPr>
          <p:nvPr>
            <p:ph type="body" sz="quarter" idx="32"/>
          </p:nvPr>
        </p:nvSpPr>
        <p:spPr/>
        <p:txBody>
          <a:bodyPr/>
          <a:lstStyle/>
          <a:p>
            <a:r>
              <a:rPr lang="en-US" dirty="0"/>
              <a:t>Growing embrace of telematics</a:t>
            </a:r>
          </a:p>
        </p:txBody>
      </p:sp>
      <p:graphicFrame>
        <p:nvGraphicFramePr>
          <p:cNvPr id="19" name="Content Placeholder 18">
            <a:extLst>
              <a:ext uri="{FF2B5EF4-FFF2-40B4-BE49-F238E27FC236}">
                <a16:creationId xmlns:a16="http://schemas.microsoft.com/office/drawing/2014/main" id="{064E33DE-224B-434E-96FD-43266C776306}"/>
              </a:ext>
            </a:extLst>
          </p:cNvPr>
          <p:cNvGraphicFramePr>
            <a:graphicFrameLocks noGrp="1"/>
          </p:cNvGraphicFramePr>
          <p:nvPr>
            <p:ph sz="quarter" idx="35"/>
            <p:extLst>
              <p:ext uri="{D42A27DB-BD31-4B8C-83A1-F6EECF244321}">
                <p14:modId xmlns:p14="http://schemas.microsoft.com/office/powerpoint/2010/main" val="4180289442"/>
              </p:ext>
            </p:extLst>
          </p:nvPr>
        </p:nvGraphicFramePr>
        <p:xfrm>
          <a:off x="476250" y="2378075"/>
          <a:ext cx="5530850" cy="1416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4">
            <a:extLst>
              <a:ext uri="{FF2B5EF4-FFF2-40B4-BE49-F238E27FC236}">
                <a16:creationId xmlns:a16="http://schemas.microsoft.com/office/drawing/2014/main" id="{0B8C2691-ABC5-4814-95D9-E5FE9C0C0AFA}"/>
              </a:ext>
            </a:extLst>
          </p:cNvPr>
          <p:cNvGraphicFramePr>
            <a:graphicFrameLocks noGrp="1"/>
          </p:cNvGraphicFramePr>
          <p:nvPr>
            <p:ph sz="quarter" idx="36"/>
            <p:extLst>
              <p:ext uri="{D42A27DB-BD31-4B8C-83A1-F6EECF244321}">
                <p14:modId xmlns:p14="http://schemas.microsoft.com/office/powerpoint/2010/main" val="2221073934"/>
              </p:ext>
            </p:extLst>
          </p:nvPr>
        </p:nvGraphicFramePr>
        <p:xfrm>
          <a:off x="476250" y="4708525"/>
          <a:ext cx="5530850" cy="14176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ontent Placeholder 21">
            <a:extLst>
              <a:ext uri="{FF2B5EF4-FFF2-40B4-BE49-F238E27FC236}">
                <a16:creationId xmlns:a16="http://schemas.microsoft.com/office/drawing/2014/main" id="{0A58038B-8820-4D2E-819E-E5505B5E23F6}"/>
              </a:ext>
            </a:extLst>
          </p:cNvPr>
          <p:cNvGraphicFramePr>
            <a:graphicFrameLocks noGrp="1"/>
          </p:cNvGraphicFramePr>
          <p:nvPr>
            <p:ph sz="quarter" idx="37"/>
            <p:extLst>
              <p:ext uri="{D42A27DB-BD31-4B8C-83A1-F6EECF244321}">
                <p14:modId xmlns:p14="http://schemas.microsoft.com/office/powerpoint/2010/main" val="1300668593"/>
              </p:ext>
            </p:extLst>
          </p:nvPr>
        </p:nvGraphicFramePr>
        <p:xfrm>
          <a:off x="6224588" y="2378075"/>
          <a:ext cx="5535612" cy="374808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Placeholder 9">
            <a:extLst>
              <a:ext uri="{FF2B5EF4-FFF2-40B4-BE49-F238E27FC236}">
                <a16:creationId xmlns:a16="http://schemas.microsoft.com/office/drawing/2014/main" id="{27A472B6-AE63-4B24-BCAC-F5F4ED4F4904}"/>
              </a:ext>
            </a:extLst>
          </p:cNvPr>
          <p:cNvSpPr>
            <a:spLocks noGrp="1"/>
          </p:cNvSpPr>
          <p:nvPr>
            <p:ph type="body" sz="quarter" idx="16"/>
          </p:nvPr>
        </p:nvSpPr>
        <p:spPr/>
        <p:txBody>
          <a:bodyPr/>
          <a:lstStyle/>
          <a:p>
            <a:r>
              <a:rPr lang="en-US" dirty="0"/>
              <a:t>Source: Insurance Information Institute, Arity.com</a:t>
            </a:r>
          </a:p>
        </p:txBody>
      </p:sp>
      <p:sp>
        <p:nvSpPr>
          <p:cNvPr id="6" name="TextBox 5">
            <a:extLst>
              <a:ext uri="{FF2B5EF4-FFF2-40B4-BE49-F238E27FC236}">
                <a16:creationId xmlns:a16="http://schemas.microsoft.com/office/drawing/2014/main" id="{C480C3B2-72CD-A341-B4F1-E4B7FF08BBD5}"/>
              </a:ext>
            </a:extLst>
          </p:cNvPr>
          <p:cNvSpPr txBox="1"/>
          <p:nvPr/>
        </p:nvSpPr>
        <p:spPr>
          <a:xfrm>
            <a:off x="7831667" y="-355600"/>
            <a:ext cx="0" cy="0"/>
          </a:xfrm>
          <a:prstGeom prst="rect">
            <a:avLst/>
          </a:prstGeom>
          <a:noFill/>
        </p:spPr>
        <p:txBody>
          <a:bodyPr wrap="none" rtlCol="0">
            <a:noAutofit/>
          </a:bodyPr>
          <a:lstStyle/>
          <a:p>
            <a:pPr>
              <a:lnSpc>
                <a:spcPct val="90000"/>
              </a:lnSpc>
              <a:spcBef>
                <a:spcPts val="1200"/>
              </a:spcBef>
              <a:buClr>
                <a:srgbClr val="337DBE"/>
              </a:buClr>
              <a:buSzPct val="77000"/>
            </a:pPr>
            <a:endParaRPr lang="en-US" sz="1400" b="1" dirty="0"/>
          </a:p>
        </p:txBody>
      </p:sp>
      <p:sp>
        <p:nvSpPr>
          <p:cNvPr id="7" name="Rectangle 6">
            <a:extLst>
              <a:ext uri="{FF2B5EF4-FFF2-40B4-BE49-F238E27FC236}">
                <a16:creationId xmlns:a16="http://schemas.microsoft.com/office/drawing/2014/main" id="{C749B086-CC67-BF4A-A6BE-F263582AF6DB}"/>
              </a:ext>
            </a:extLst>
          </p:cNvPr>
          <p:cNvSpPr/>
          <p:nvPr/>
        </p:nvSpPr>
        <p:spPr>
          <a:xfrm>
            <a:off x="6207186" y="2446305"/>
            <a:ext cx="3534942" cy="286232"/>
          </a:xfrm>
          <a:prstGeom prst="rect">
            <a:avLst/>
          </a:prstGeom>
        </p:spPr>
        <p:txBody>
          <a:bodyPr wrap="none">
            <a:spAutoFit/>
          </a:bodyPr>
          <a:lstStyle/>
          <a:p>
            <a:pPr>
              <a:lnSpc>
                <a:spcPct val="90000"/>
              </a:lnSpc>
              <a:spcBef>
                <a:spcPts val="1200"/>
              </a:spcBef>
              <a:buClr>
                <a:srgbClr val="337DBE"/>
              </a:buClr>
              <a:buSzPct val="77000"/>
            </a:pPr>
            <a:r>
              <a:rPr lang="en-US" sz="1400" b="1" dirty="0"/>
              <a:t>Percent comfortable with use in pricing</a:t>
            </a:r>
          </a:p>
        </p:txBody>
      </p:sp>
    </p:spTree>
    <p:extLst>
      <p:ext uri="{BB962C8B-B14F-4D97-AF65-F5344CB8AC3E}">
        <p14:creationId xmlns:p14="http://schemas.microsoft.com/office/powerpoint/2010/main" val="31082631"/>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ZQZrRQHefE4XyE41zNX0a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Qj9m3ENhMTKMLmpF0PCW3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Vkk6QzadRfB5Xo10rFJjV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8wrRorjsDAcUI7tpqA5Tt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UbPZHuOur4.bdoH3u1iNU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72Ww1l1W0XWGN_f1y.GPI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bCVYFR8KT0mjCQTaNkJ_3w"/>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UwcYoWxWemnevL6xcH82ag"/>
</p:tagLst>
</file>

<file path=ppt/theme/theme1.xml><?xml version="1.0" encoding="utf-8"?>
<a:theme xmlns:a="http://schemas.openxmlformats.org/drawingml/2006/main" name="Office Theme">
  <a:themeElements>
    <a:clrScheme name="Custom 119">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92608" indent="-292608">
          <a:lnSpc>
            <a:spcPct val="90000"/>
          </a:lnSpc>
          <a:spcBef>
            <a:spcPts val="1200"/>
          </a:spcBef>
          <a:buClr>
            <a:srgbClr val="337DBE"/>
          </a:buClr>
          <a:buSzPct val="77000"/>
          <a:buFont typeface="Wingdings 3" panose="05040102010807070707" pitchFamily="18" charset="2"/>
          <a:buChar char=""/>
          <a:defRPr sz="2000" dirty="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119">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92608" indent="-292608">
          <a:lnSpc>
            <a:spcPct val="90000"/>
          </a:lnSpc>
          <a:spcBef>
            <a:spcPts val="1200"/>
          </a:spcBef>
          <a:buClr>
            <a:srgbClr val="337DBE"/>
          </a:buClr>
          <a:buSzPct val="77000"/>
          <a:buFont typeface="Wingdings 3" panose="05040102010807070707" pitchFamily="18" charset="2"/>
          <a:buChar char=""/>
          <a:defRPr sz="2000" dirty="0"/>
        </a:defPPr>
      </a:lstStyle>
    </a:txDef>
  </a:objectDefaults>
  <a:extraClrSchemeLst/>
</a:theme>
</file>

<file path=ppt/theme/theme4.xml><?xml version="1.0" encoding="utf-8"?>
<a:theme xmlns:a="http://schemas.openxmlformats.org/drawingml/2006/main" name="Office Theme">
  <a:themeElements>
    <a:clrScheme name="Custom 121">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ustom 120">
      <a:dk1>
        <a:sysClr val="windowText" lastClr="000000"/>
      </a:dk1>
      <a:lt1>
        <a:sysClr val="window" lastClr="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5979</TotalTime>
  <Words>1345</Words>
  <Application>Microsoft Office PowerPoint</Application>
  <PresentationFormat>Widescreen</PresentationFormat>
  <Paragraphs>160</Paragraphs>
  <Slides>19</Slides>
  <Notes>14</Notes>
  <HiddenSlides>1</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19</vt:i4>
      </vt:variant>
    </vt:vector>
  </HeadingPairs>
  <TitlesOfParts>
    <vt:vector size="30" baseType="lpstr">
      <vt:lpstr>Arial</vt:lpstr>
      <vt:lpstr>Arial Narrow</vt:lpstr>
      <vt:lpstr>Calibri</vt:lpstr>
      <vt:lpstr>Calibri Light</vt:lpstr>
      <vt:lpstr>Cambria Math</vt:lpstr>
      <vt:lpstr>Wingdings</vt:lpstr>
      <vt:lpstr>Wingdings 3</vt:lpstr>
      <vt:lpstr>Office Theme</vt:lpstr>
      <vt:lpstr>Custom Design</vt:lpstr>
      <vt:lpstr>1_Office Theme</vt:lpstr>
      <vt:lpstr>think-cell Slide</vt:lpstr>
      <vt:lpstr>PowerPoint Presentation</vt:lpstr>
      <vt:lpstr>COVID-19</vt:lpstr>
      <vt:lpstr>The insurance value chain</vt:lpstr>
      <vt:lpstr>Brains: Industry is preserving its human capital</vt:lpstr>
      <vt:lpstr>The bank account – Damage, then recovery</vt:lpstr>
      <vt:lpstr>Monthly costs of retroactive changes to SME BI policies</vt:lpstr>
      <vt:lpstr>Policy wording: Insurers minimized risk</vt:lpstr>
      <vt:lpstr>Pricing: Adjusting on the fly</vt:lpstr>
      <vt:lpstr>Marketing opportunities</vt:lpstr>
      <vt:lpstr>Market challenge: A surge in business interruption media coverage</vt:lpstr>
      <vt:lpstr>Market challenge: An industry campaign </vt:lpstr>
      <vt:lpstr>Communications: Global pandemics are uninsurable </vt:lpstr>
      <vt:lpstr>Communications: Global pandemics are uninsurable </vt:lpstr>
      <vt:lpstr>Settling claims: COVID-19’s claims impact</vt:lpstr>
      <vt:lpstr>A better place: Industry outlook</vt:lpstr>
      <vt:lpstr>A better place: Six months into COVID-19, news coverage discusses federal policy solution</vt:lpstr>
      <vt:lpstr>A better place: FAIR guiding principles: A defined perspective on potential policy solutions</vt:lpstr>
      <vt:lpstr> Stepping Up </vt:lpstr>
      <vt:lpstr>PowerPoint Presentation</vt:lpstr>
    </vt:vector>
  </TitlesOfParts>
  <Company>eSlide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P14228 - III PPT Template 4:3</dc:title>
  <dc:subject>v2007 and v2010</dc:subject>
  <dc:creator>Call @ 866-2-eSlide</dc:creator>
  <dc:description>eSlide, LLC - P14228 - III PPT Template 4:3</dc:description>
  <cp:lastModifiedBy>Lewis, Charlene</cp:lastModifiedBy>
  <cp:revision>250</cp:revision>
  <dcterms:created xsi:type="dcterms:W3CDTF">2011-11-02T14:24:24Z</dcterms:created>
  <dcterms:modified xsi:type="dcterms:W3CDTF">2020-11-10T17:31:40Z</dcterms:modified>
</cp:coreProperties>
</file>