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tags/tag4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68" r:id="rId2"/>
    <p:sldId id="474" r:id="rId3"/>
    <p:sldId id="327" r:id="rId4"/>
    <p:sldId id="545" r:id="rId5"/>
    <p:sldId id="547" r:id="rId6"/>
    <p:sldId id="548" r:id="rId7"/>
    <p:sldId id="540" r:id="rId8"/>
    <p:sldId id="536" r:id="rId9"/>
    <p:sldId id="485" r:id="rId10"/>
    <p:sldId id="490" r:id="rId11"/>
    <p:sldId id="550" r:id="rId12"/>
    <p:sldId id="534" r:id="rId13"/>
    <p:sldId id="491" r:id="rId14"/>
    <p:sldId id="549" r:id="rId15"/>
    <p:sldId id="543" r:id="rId16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orient="horz" pos="3583">
          <p15:clr>
            <a:srgbClr val="A4A3A4"/>
          </p15:clr>
        </p15:guide>
        <p15:guide id="5" orient="horz" pos="1198">
          <p15:clr>
            <a:srgbClr val="A4A3A4"/>
          </p15:clr>
        </p15:guide>
        <p15:guide id="6" pos="772">
          <p15:clr>
            <a:srgbClr val="A4A3A4"/>
          </p15:clr>
        </p15:guide>
        <p15:guide id="7" pos="5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ssian, Maria" initials="SM" lastIdx="1" clrIdx="0">
    <p:extLst>
      <p:ext uri="{19B8F6BF-5375-455C-9EA6-DF929625EA0E}">
        <p15:presenceInfo xmlns:p15="http://schemas.microsoft.com/office/powerpoint/2012/main" userId="S-1-12-1-3397793988-1324141259-1577748409-24432272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2AD"/>
    <a:srgbClr val="868686"/>
    <a:srgbClr val="43A892"/>
    <a:srgbClr val="A6DCF7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2" autoAdjust="0"/>
    <p:restoredTop sz="96374" autoAdjust="0"/>
  </p:normalViewPr>
  <p:slideViewPr>
    <p:cSldViewPr snapToGrid="0">
      <p:cViewPr varScale="1">
        <p:scale>
          <a:sx n="114" d="100"/>
          <a:sy n="114" d="100"/>
        </p:scale>
        <p:origin x="1512" y="114"/>
      </p:cViewPr>
      <p:guideLst>
        <p:guide orient="horz" pos="2160"/>
        <p:guide pos="2880"/>
        <p:guide orient="horz"/>
        <p:guide orient="horz" pos="3583"/>
        <p:guide orient="horz" pos="1198"/>
        <p:guide pos="772"/>
        <p:guide pos="548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88" y="5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2611232149368E-2"/>
          <c:y val="3.6188284960625698E-2"/>
          <c:w val="0.88924595676975504"/>
          <c:h val="0.770704590830873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Commercial </c:v>
                </c:pt>
              </c:strCache>
            </c:strRef>
          </c:tx>
          <c:spPr>
            <a:ln w="19050">
              <a:solidFill>
                <a:schemeClr val="accent2"/>
              </a:solidFill>
              <a:miter lim="800000"/>
            </a:ln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F5-4A76-BF0F-3B826C5EBC8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F5-4A76-BF0F-3B826C5EBC8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67-4313-B714-2B478BC1C0C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F5-4A76-BF0F-3B826C5EBC8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F5-4A76-BF0F-3B826C5EBC8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F67-4313-B714-2B478BC1C0C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F67-4313-B714-2B478BC1C0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F67-4313-B714-2B478BC1C0C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F67-4313-B714-2B478BC1C0CA}"/>
                </c:ext>
              </c:extLst>
            </c:dLbl>
            <c:dLbl>
              <c:idx val="10"/>
              <c:layout>
                <c:manualLayout>
                  <c:x val="1.162111911671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F67-4313-B714-2B478BC1C0C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Sheet1!$B$2:$B$13</c:f>
              <c:numCache>
                <c:formatCode>0.0%</c:formatCode>
                <c:ptCount val="12"/>
                <c:pt idx="0">
                  <c:v>0.93767242800000006</c:v>
                </c:pt>
                <c:pt idx="1">
                  <c:v>0.94260080900000009</c:v>
                </c:pt>
                <c:pt idx="2">
                  <c:v>0.96710875400000007</c:v>
                </c:pt>
                <c:pt idx="3">
                  <c:v>0.9965004810000001</c:v>
                </c:pt>
                <c:pt idx="4">
                  <c:v>0.98110467600000006</c:v>
                </c:pt>
                <c:pt idx="5">
                  <c:v>1.0351213889999999</c:v>
                </c:pt>
                <c:pt idx="6">
                  <c:v>1.0715707829999999</c:v>
                </c:pt>
                <c:pt idx="7">
                  <c:v>1.067609163</c:v>
                </c:pt>
                <c:pt idx="8">
                  <c:v>1.0357630289999999</c:v>
                </c:pt>
                <c:pt idx="9">
                  <c:v>1.087963504</c:v>
                </c:pt>
                <c:pt idx="10">
                  <c:v>1.1019355020000001</c:v>
                </c:pt>
                <c:pt idx="11">
                  <c:v>1.1110875618052609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F67-4313-B714-2B478BC1C0CA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Personal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F5-4A76-BF0F-3B826C5EBC8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FF5-4A76-BF0F-3B826C5EBC8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FF5-4A76-BF0F-3B826C5EBC8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F5-4A76-BF0F-3B826C5EBC8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FF5-4A76-BF0F-3B826C5EBC8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FF5-4A76-BF0F-3B826C5EBC8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F5-4A76-BF0F-3B826C5EBC8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F5-4A76-BF0F-3B826C5EBC8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F5-4A76-BF0F-3B826C5EBC8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Sheet1!$C$2:$C$13</c:f>
              <c:numCache>
                <c:formatCode>0.0%</c:formatCode>
                <c:ptCount val="12"/>
                <c:pt idx="0">
                  <c:v>0.95324076300000005</c:v>
                </c:pt>
                <c:pt idx="1">
                  <c:v>0.98066155799999999</c:v>
                </c:pt>
                <c:pt idx="2">
                  <c:v>1.001022291</c:v>
                </c:pt>
                <c:pt idx="3">
                  <c:v>1.0079562690000001</c:v>
                </c:pt>
                <c:pt idx="4">
                  <c:v>1.009587682</c:v>
                </c:pt>
                <c:pt idx="5">
                  <c:v>1.024596305</c:v>
                </c:pt>
                <c:pt idx="6">
                  <c:v>1.0222077549999999</c:v>
                </c:pt>
                <c:pt idx="7">
                  <c:v>1.0180389859999999</c:v>
                </c:pt>
                <c:pt idx="8">
                  <c:v>1.024493095</c:v>
                </c:pt>
                <c:pt idx="9">
                  <c:v>1.043378776</c:v>
                </c:pt>
                <c:pt idx="10">
                  <c:v>1.0603729120000001</c:v>
                </c:pt>
                <c:pt idx="11">
                  <c:v>1.0260300521998718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2-481F-8284-FEFBC67A2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51558928"/>
        <c:axId val="333891984"/>
      </c:barChart>
      <c:catAx>
        <c:axId val="25155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vert="horz"/>
          <a:lstStyle/>
          <a:p>
            <a:pPr>
              <a:defRPr/>
            </a:pPr>
            <a:endParaRPr lang="en-US"/>
          </a:p>
        </c:txPr>
        <c:crossAx val="333891984"/>
        <c:crossesAt val="1"/>
        <c:auto val="1"/>
        <c:lblAlgn val="ctr"/>
        <c:lblOffset val="100"/>
        <c:noMultiLvlLbl val="0"/>
      </c:catAx>
      <c:valAx>
        <c:axId val="333891984"/>
        <c:scaling>
          <c:orientation val="minMax"/>
          <c:min val="0.9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515589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090784719648275"/>
          <c:y val="8.2663595087723696E-2"/>
          <c:w val="0.29751062977058984"/>
          <c:h val="6.577457162707701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68809747405427"/>
          <c:y val="3.9576763319487687E-2"/>
          <c:w val="0.782730862770594"/>
          <c:h val="0.7831844093154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Parts</c:v>
                </c:pt>
                <c:pt idx="1">
                  <c:v>Labor</c:v>
                </c:pt>
              </c:strCache>
            </c:strRef>
          </c:cat>
          <c:val>
            <c:numRef>
              <c:f>Sheet1!$B$2:$B$3</c:f>
              <c:numCache>
                <c:formatCode>_("$"* #,##0_);_("$"* \(#,##0\);_("$"* "-"??_);_(@_)</c:formatCode>
                <c:ptCount val="2"/>
                <c:pt idx="0">
                  <c:v>1225</c:v>
                </c:pt>
                <c:pt idx="1">
                  <c:v>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9-45F1-9CE4-6B8841BE73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Parts</c:v>
                </c:pt>
                <c:pt idx="1">
                  <c:v>Labor</c:v>
                </c:pt>
              </c:strCache>
            </c:strRef>
          </c:cat>
          <c:val>
            <c:numRef>
              <c:f>Sheet1!$C$2:$C$3</c:f>
              <c:numCache>
                <c:formatCode>_("$"* #,##0_);_("$"* \(#,##0\);_("$"* "-"??_);_(@_)</c:formatCode>
                <c:ptCount val="2"/>
                <c:pt idx="0">
                  <c:v>2818</c:v>
                </c:pt>
                <c:pt idx="1">
                  <c:v>733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19-45F1-9CE4-6B8841BE73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7296376"/>
        <c:axId val="327296704"/>
      </c:barChart>
      <c:catAx>
        <c:axId val="327296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96704"/>
        <c:crosses val="autoZero"/>
        <c:auto val="1"/>
        <c:lblAlgn val="ctr"/>
        <c:lblOffset val="100"/>
        <c:noMultiLvlLbl val="0"/>
      </c:catAx>
      <c:valAx>
        <c:axId val="327296704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spPr>
          <a:noFill/>
          <a:ln>
            <a:solidFill>
              <a:srgbClr val="86868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9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766371023908"/>
          <c:y val="0.164964109700733"/>
          <c:w val="0.84155585989565895"/>
          <c:h val="0.65772201719916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A-4710-97E0-77664A8F2A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0.51</c:v>
                </c:pt>
                <c:pt idx="1">
                  <c:v>0.36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A-4710-97E0-77664A8F2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4818464"/>
        <c:axId val="271175856"/>
      </c:barChart>
      <c:catAx>
        <c:axId val="33481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1175856"/>
        <c:crosses val="autoZero"/>
        <c:auto val="1"/>
        <c:lblAlgn val="ctr"/>
        <c:lblOffset val="100"/>
        <c:noMultiLvlLbl val="0"/>
      </c:catAx>
      <c:valAx>
        <c:axId val="27117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81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33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67094740168901"/>
          <c:y val="0.14124534962893101"/>
          <c:w val="0.84167704089694995"/>
          <c:h val="0.637391651423338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F4-44F2-915F-8AFDAE7E77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0.15</c:v>
                </c:pt>
                <c:pt idx="1">
                  <c:v>0.1</c:v>
                </c:pt>
                <c:pt idx="2">
                  <c:v>0.17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F4-44F2-915F-8AFDAE7E77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F4-44F2-915F-8AFDAE7E77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F4-44F2-915F-8AFDAE7E776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F4-44F2-915F-8AFDAE7E776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Sheet1!$G$2:$G$5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</c:v>
                </c:pt>
                <c:pt idx="2">
                  <c:v>0.15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AD-4EFD-8BCD-680036E5F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958960"/>
        <c:axId val="334533232"/>
      </c:barChart>
      <c:catAx>
        <c:axId val="27095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533232"/>
        <c:crosses val="autoZero"/>
        <c:auto val="1"/>
        <c:lblAlgn val="ctr"/>
        <c:lblOffset val="100"/>
        <c:noMultiLvlLbl val="0"/>
      </c:catAx>
      <c:valAx>
        <c:axId val="33453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958960"/>
        <c:crosses val="autoZero"/>
        <c:crossBetween val="between"/>
        <c:majorUnit val="0.0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Change</a:t>
            </a:r>
            <a:r>
              <a:rPr lang="en-US" sz="1200" b="1" baseline="0" dirty="0"/>
              <a:t> in Collision Frequency, 2012-2017*</a:t>
            </a:r>
            <a:endParaRPr lang="en-US" sz="1200" b="1" dirty="0"/>
          </a:p>
        </c:rich>
      </c:tx>
      <c:layout>
        <c:manualLayout>
          <c:xMode val="edge"/>
          <c:yMode val="edge"/>
          <c:x val="0.12386974575140637"/>
          <c:y val="4.35113114420616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166532454592804"/>
          <c:y val="0.21555529384053704"/>
          <c:w val="0.73018070646607325"/>
          <c:h val="0.43123542574490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35-4CD2-99F0-3E17B1021ADE}"/>
              </c:ext>
            </c:extLst>
          </c:dPt>
          <c:dLbls>
            <c:dLbl>
              <c:idx val="0"/>
              <c:layout>
                <c:manualLayout>
                  <c:x val="9.0442515269993431E-3"/>
                  <c:y val="1.0950403781387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78205867760549"/>
                      <c:h val="9.63626048253729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818-4392-8922-06C8FEDA2458}"/>
                </c:ext>
              </c:extLst>
            </c:dLbl>
            <c:dLbl>
              <c:idx val="1"/>
              <c:layout>
                <c:manualLayout>
                  <c:x val="4.522220718763878E-2"/>
                  <c:y val="-2.73746622221685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90069578469838"/>
                      <c:h val="9.63626048253729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B9E-4441-8E25-96800E38413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</c:v>
                </c:pt>
                <c:pt idx="1">
                  <c:v>WA</c:v>
                </c:pt>
                <c:pt idx="2">
                  <c:v>OR</c:v>
                </c:pt>
                <c:pt idx="3">
                  <c:v>Overall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</c:v>
                </c:pt>
                <c:pt idx="1">
                  <c:v>10</c:v>
                </c:pt>
                <c:pt idx="2">
                  <c:v>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35-4CD2-99F0-3E17B1021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808659456"/>
        <c:axId val="808661424"/>
      </c:barChart>
      <c:catAx>
        <c:axId val="80865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8661424"/>
        <c:crosses val="autoZero"/>
        <c:auto val="1"/>
        <c:lblAlgn val="ctr"/>
        <c:lblOffset val="100"/>
        <c:noMultiLvlLbl val="0"/>
      </c:catAx>
      <c:valAx>
        <c:axId val="80866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8659456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052-4F35-B458-D0119886FF8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052-4F35-B458-D0119886FF8C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052-4F35-B458-D0119886FF8C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052-4F35-B458-D0119886FF8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Personal Auto Liab</c:v>
                </c:pt>
                <c:pt idx="1">
                  <c:v>Homeowners</c:v>
                </c:pt>
                <c:pt idx="2">
                  <c:v>PhysDam (Comm &amp; Pers)</c:v>
                </c:pt>
                <c:pt idx="3">
                  <c:v>GL (Incl Products)</c:v>
                </c:pt>
                <c:pt idx="4">
                  <c:v>WC</c:v>
                </c:pt>
                <c:pt idx="5">
                  <c:v>Fire &amp; Allied Lines</c:v>
                </c:pt>
                <c:pt idx="6">
                  <c:v>CMP</c:v>
                </c:pt>
                <c:pt idx="7">
                  <c:v>Commercial Auto Liab</c:v>
                </c:pt>
                <c:pt idx="8">
                  <c:v>Other</c:v>
                </c:pt>
                <c:pt idx="9">
                  <c:v>Total</c:v>
                </c:pt>
              </c:strCache>
            </c:strRef>
          </c:cat>
          <c:val>
            <c:numRef>
              <c:f>Sheet1!$B$2:$B$11</c:f>
              <c:numCache>
                <c:formatCode>_(* #,##0.0_);_(* \(#,##0.0\);_(* "-"??_);_(@_)</c:formatCode>
                <c:ptCount val="10"/>
                <c:pt idx="0">
                  <c:v>-4.7220444149567502</c:v>
                </c:pt>
                <c:pt idx="1">
                  <c:v>-7.0942907282119378</c:v>
                </c:pt>
                <c:pt idx="2">
                  <c:v>-6.954169325466852</c:v>
                </c:pt>
                <c:pt idx="3">
                  <c:v>2.5516412794921561</c:v>
                </c:pt>
                <c:pt idx="4">
                  <c:v>-6.0217727192870054</c:v>
                </c:pt>
                <c:pt idx="5">
                  <c:v>-51.884109657687858</c:v>
                </c:pt>
                <c:pt idx="6">
                  <c:v>-5.3252598702686065</c:v>
                </c:pt>
                <c:pt idx="7">
                  <c:v>0.90576466328309291</c:v>
                </c:pt>
                <c:pt idx="8">
                  <c:v>-6.8171662103074349</c:v>
                </c:pt>
                <c:pt idx="9">
                  <c:v>-7.580830074669576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52-4F35-B458-D0119886FF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234954504"/>
        <c:axId val="234956464"/>
      </c:barChart>
      <c:catAx>
        <c:axId val="234954504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234956464"/>
        <c:crosses val="autoZero"/>
        <c:auto val="1"/>
        <c:lblAlgn val="ctr"/>
        <c:lblOffset val="100"/>
        <c:noMultiLvlLbl val="0"/>
      </c:catAx>
      <c:valAx>
        <c:axId val="234956464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.0_);_(* \(#,##0.0\);_(* &quot;-&quot;??_);_(@_)" sourceLinked="1"/>
        <c:majorTickMark val="none"/>
        <c:minorTickMark val="none"/>
        <c:tickLblPos val="nextTo"/>
        <c:crossAx val="234954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321306851569E-2"/>
          <c:y val="7.46504720617788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Sheet1!$B$1:$M$1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Sheet1!$B$2:$M$2</c:f>
              <c:numCache>
                <c:formatCode>0.0%</c:formatCode>
                <c:ptCount val="12"/>
                <c:pt idx="0">
                  <c:v>1.3999999999999999E-2</c:v>
                </c:pt>
                <c:pt idx="1">
                  <c:v>-5.0000000000000001E-3</c:v>
                </c:pt>
                <c:pt idx="2">
                  <c:v>-2.6000000000000002E-2</c:v>
                </c:pt>
                <c:pt idx="3">
                  <c:v>-6.9999999999999993E-3</c:v>
                </c:pt>
                <c:pt idx="4">
                  <c:v>4.0000000000000001E-3</c:v>
                </c:pt>
                <c:pt idx="5">
                  <c:v>-2E-3</c:v>
                </c:pt>
                <c:pt idx="6">
                  <c:v>9.0000000000000011E-3</c:v>
                </c:pt>
                <c:pt idx="7">
                  <c:v>4.4000000000000004E-2</c:v>
                </c:pt>
                <c:pt idx="8">
                  <c:v>1.4999999999999999E-2</c:v>
                </c:pt>
                <c:pt idx="9">
                  <c:v>1.2E-2</c:v>
                </c:pt>
                <c:pt idx="10">
                  <c:v>5.0000000000000001E-3</c:v>
                </c:pt>
                <c:pt idx="11">
                  <c:v>-1.3000000000000001E-2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401798256"/>
        <c:axId val="401800576"/>
      </c:barChart>
      <c:catAx>
        <c:axId val="40179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401800576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401800576"/>
        <c:scaling>
          <c:orientation val="minMax"/>
          <c:max val="0.06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401798256"/>
        <c:crosses val="autoZero"/>
        <c:crossBetween val="between"/>
        <c:majorUnit val="0.02"/>
        <c:minorUnit val="5.000000000000001E-3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370515683243399E-2"/>
          <c:y val="5.8599107695807701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Severity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dLbl>
              <c:idx val="7"/>
              <c:layout>
                <c:manualLayout>
                  <c:x val="-1.5308075009567599E-3"/>
                  <c:y val="-1.926163723916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B1-4075-8C92-D974FECE3D6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Sheet1!$B$1:$M$1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Sheet1!$B$2:$M$2</c:f>
              <c:numCache>
                <c:formatCode>0.0%</c:formatCode>
                <c:ptCount val="12"/>
                <c:pt idx="0">
                  <c:v>5.0000000000000001E-3</c:v>
                </c:pt>
                <c:pt idx="1">
                  <c:v>1E-3</c:v>
                </c:pt>
                <c:pt idx="2">
                  <c:v>-1.3999999999999999E-2</c:v>
                </c:pt>
                <c:pt idx="3">
                  <c:v>-6.9999999999999993E-3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1.8000000000000002E-2</c:v>
                </c:pt>
                <c:pt idx="8">
                  <c:v>4.5999999999999999E-2</c:v>
                </c:pt>
                <c:pt idx="9">
                  <c:v>6.3E-2</c:v>
                </c:pt>
                <c:pt idx="10">
                  <c:v>0</c:v>
                </c:pt>
                <c:pt idx="11">
                  <c:v>4.4000000000000004E-2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334066240"/>
        <c:axId val="334068560"/>
      </c:barChart>
      <c:catAx>
        <c:axId val="33406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334068560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334068560"/>
        <c:scaling>
          <c:orientation val="minMax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066240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05080831408804E-2"/>
          <c:y val="6.02447926931933E-2"/>
          <c:w val="0.89507743409072604"/>
          <c:h val="0.77781604687105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Sheet1!$B$1:$B$2</c:f>
              <c:strCache>
                <c:ptCount val="2"/>
                <c:pt idx="0">
                  <c:v>% Chg, Miles Driven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52E-4E66-A9D7-3E335EE237C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52E-4E66-A9D7-3E335EE23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Sheet1!$A$3:$A$20</c:f>
              <c:strCache>
                <c:ptCount val="18"/>
                <c:pt idx="1">
                  <c:v>2002</c:v>
                </c:pt>
                <c:pt idx="3">
                  <c:v>2004</c:v>
                </c:pt>
                <c:pt idx="5">
                  <c:v>2006</c:v>
                </c:pt>
                <c:pt idx="7">
                  <c:v>2008</c:v>
                </c:pt>
                <c:pt idx="9">
                  <c:v>2010</c:v>
                </c:pt>
                <c:pt idx="11">
                  <c:v>2012</c:v>
                </c:pt>
                <c:pt idx="13">
                  <c:v>2014</c:v>
                </c:pt>
                <c:pt idx="15">
                  <c:v>2016</c:v>
                </c:pt>
                <c:pt idx="17">
                  <c:v>2018*</c:v>
                </c:pt>
              </c:strCache>
            </c:strRef>
          </c:cat>
          <c:val>
            <c:numRef>
              <c:f>Sheet1!$B$3:$B$20</c:f>
              <c:numCache>
                <c:formatCode>0.0%</c:formatCode>
                <c:ptCount val="18"/>
                <c:pt idx="0">
                  <c:v>1.2514904540034788E-2</c:v>
                </c:pt>
                <c:pt idx="1">
                  <c:v>2.3852749067398982E-2</c:v>
                </c:pt>
                <c:pt idx="2">
                  <c:v>1.231604937925157E-2</c:v>
                </c:pt>
                <c:pt idx="3">
                  <c:v>2.5071172552204812E-2</c:v>
                </c:pt>
                <c:pt idx="4">
                  <c:v>1.0267390235872087E-2</c:v>
                </c:pt>
                <c:pt idx="5">
                  <c:v>7.7104479849243734E-3</c:v>
                </c:pt>
                <c:pt idx="6">
                  <c:v>8.636936550458385E-3</c:v>
                </c:pt>
                <c:pt idx="7">
                  <c:v>-2.1621093132762392E-2</c:v>
                </c:pt>
                <c:pt idx="8">
                  <c:v>-4.4201828435533885E-3</c:v>
                </c:pt>
                <c:pt idx="9">
                  <c:v>2.4154148551900345E-3</c:v>
                </c:pt>
                <c:pt idx="10">
                  <c:v>-6.6306840153887991E-3</c:v>
                </c:pt>
                <c:pt idx="11">
                  <c:v>9.5975009435269598E-3</c:v>
                </c:pt>
                <c:pt idx="12">
                  <c:v>3.7257914323269858E-3</c:v>
                </c:pt>
                <c:pt idx="13">
                  <c:v>9.6689176901103568E-3</c:v>
                </c:pt>
                <c:pt idx="14">
                  <c:v>2.44133427010087E-2</c:v>
                </c:pt>
                <c:pt idx="15">
                  <c:v>2.6175280962910996E-2</c:v>
                </c:pt>
                <c:pt idx="16">
                  <c:v>1.3208042526255515E-2</c:v>
                </c:pt>
                <c:pt idx="17">
                  <c:v>3.7456659496324374E-3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6-4997-9B74-ED1A87859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02092576"/>
        <c:axId val="402025008"/>
      </c:barChart>
      <c:valAx>
        <c:axId val="402025008"/>
        <c:scaling>
          <c:orientation val="minMax"/>
          <c:max val="0.04"/>
          <c:min val="-2.5000000000000001E-2"/>
        </c:scaling>
        <c:delete val="0"/>
        <c:axPos val="r"/>
        <c:numFmt formatCode="0.0%" sourceLinked="1"/>
        <c:majorTickMark val="out"/>
        <c:minorTickMark val="none"/>
        <c:tickLblPos val="low"/>
        <c:spPr>
          <a:ln>
            <a:noFill/>
          </a:ln>
        </c:spPr>
        <c:crossAx val="402092576"/>
        <c:crosses val="max"/>
        <c:crossBetween val="between"/>
      </c:valAx>
      <c:catAx>
        <c:axId val="40209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40202500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81268178844591E-2"/>
          <c:y val="3.2449421174811373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  <c:pt idx="48">
                  <c:v>18:Q1</c:v>
                </c:pt>
                <c:pt idx="49">
                  <c:v>18:Q2</c:v>
                </c:pt>
                <c:pt idx="50">
                  <c:v>18:Q3</c:v>
                </c:pt>
              </c:strCache>
            </c:strRef>
          </c:cat>
          <c:val>
            <c:numRef>
              <c:f>Sheet1!$B$2:$B$52</c:f>
              <c:numCache>
                <c:formatCode>#,##0</c:formatCode>
                <c:ptCount val="51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3114</c:v>
                </c:pt>
                <c:pt idx="41">
                  <c:v>3134</c:v>
                </c:pt>
                <c:pt idx="42">
                  <c:v>3155</c:v>
                </c:pt>
                <c:pt idx="43">
                  <c:v>3175</c:v>
                </c:pt>
                <c:pt idx="44">
                  <c:v>3186</c:v>
                </c:pt>
                <c:pt idx="45">
                  <c:v>3199</c:v>
                </c:pt>
                <c:pt idx="46">
                  <c:v>3206</c:v>
                </c:pt>
                <c:pt idx="47">
                  <c:v>3214</c:v>
                </c:pt>
                <c:pt idx="48">
                  <c:v>3216</c:v>
                </c:pt>
                <c:pt idx="49">
                  <c:v>3217</c:v>
                </c:pt>
                <c:pt idx="50">
                  <c:v>3220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922320"/>
        <c:axId val="333924640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  <c:pt idx="48">
                  <c:v>18:Q1</c:v>
                </c:pt>
                <c:pt idx="49">
                  <c:v>18:Q2</c:v>
                </c:pt>
                <c:pt idx="50">
                  <c:v>18:Q3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5.53</c:v>
                </c:pt>
                <c:pt idx="28">
                  <c:v>5.56</c:v>
                </c:pt>
                <c:pt idx="29">
                  <c:v>5.59</c:v>
                </c:pt>
                <c:pt idx="30">
                  <c:v>5.62</c:v>
                </c:pt>
                <c:pt idx="31">
                  <c:v>5.68</c:v>
                </c:pt>
                <c:pt idx="32">
                  <c:v>5.8</c:v>
                </c:pt>
                <c:pt idx="33">
                  <c:v>5.85</c:v>
                </c:pt>
                <c:pt idx="34">
                  <c:v>5.88</c:v>
                </c:pt>
                <c:pt idx="35">
                  <c:v>5.92</c:v>
                </c:pt>
                <c:pt idx="36">
                  <c:v>5.91</c:v>
                </c:pt>
                <c:pt idx="37">
                  <c:v>5.94</c:v>
                </c:pt>
                <c:pt idx="38">
                  <c:v>5.97</c:v>
                </c:pt>
                <c:pt idx="39">
                  <c:v>6</c:v>
                </c:pt>
                <c:pt idx="40">
                  <c:v>5.98</c:v>
                </c:pt>
                <c:pt idx="41">
                  <c:v>5.99</c:v>
                </c:pt>
                <c:pt idx="42">
                  <c:v>6.04</c:v>
                </c:pt>
                <c:pt idx="43">
                  <c:v>6.06</c:v>
                </c:pt>
                <c:pt idx="44">
                  <c:v>6.09</c:v>
                </c:pt>
                <c:pt idx="45">
                  <c:v>6.12</c:v>
                </c:pt>
                <c:pt idx="46">
                  <c:v>6.07</c:v>
                </c:pt>
                <c:pt idx="47">
                  <c:v>6.06</c:v>
                </c:pt>
                <c:pt idx="48">
                  <c:v>6.05</c:v>
                </c:pt>
                <c:pt idx="49">
                  <c:v>6.02</c:v>
                </c:pt>
                <c:pt idx="50">
                  <c:v>5.99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004800"/>
        <c:axId val="251551696"/>
      </c:lineChart>
      <c:catAx>
        <c:axId val="33392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3924640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3924640"/>
        <c:scaling>
          <c:orientation val="minMax"/>
          <c:max val="3250"/>
          <c:min val="2750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922320"/>
        <c:crosses val="autoZero"/>
        <c:crossBetween val="between"/>
        <c:minorUnit val="1"/>
      </c:valAx>
      <c:catAx>
        <c:axId val="334004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1551696"/>
        <c:crossesAt val="5.5"/>
        <c:auto val="0"/>
        <c:lblAlgn val="ctr"/>
        <c:lblOffset val="100"/>
        <c:noMultiLvlLbl val="0"/>
      </c:catAx>
      <c:valAx>
        <c:axId val="251551696"/>
        <c:scaling>
          <c:orientation val="minMax"/>
          <c:min val="5.5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004800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3708376491181707"/>
          <c:y val="7.6272777610828624E-2"/>
          <c:w val="0.457926744142207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331889914449494E-2"/>
          <c:y val="7.4629536113331396E-2"/>
          <c:w val="0.894243018704177"/>
          <c:h val="0.7964895928038490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</c:spPr>
          <c:invertIfNegative val="0"/>
          <c:dPt>
            <c:idx val="2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5-0565-4DFC-A2EC-017822DC7BC0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4-0565-4DFC-A2EC-017822DC7BC0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65-4DFC-A2EC-017822DC7BC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65-4DFC-A2EC-017822DC7BC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65-4DFC-A2EC-017822DC7BC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65-4DFC-A2EC-017822DC7BC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65-4DFC-A2EC-017822DC7BC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565-4DFC-A2EC-017822DC7BC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565-4DFC-A2EC-017822DC7BC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565-4DFC-A2EC-017822DC7BC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565-4DFC-A2EC-017822DC7BC0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565-4DFC-A2EC-017822DC7BC0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565-4DFC-A2EC-017822DC7BC0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565-4DFC-A2EC-017822DC7BC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565-4DFC-A2EC-017822DC7BC0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565-4DFC-A2EC-017822DC7BC0}"/>
                </c:ext>
              </c:extLst>
            </c:dLbl>
            <c:dLbl>
              <c:idx val="17"/>
              <c:layout>
                <c:manualLayout>
                  <c:x val="4.5924225028701497E-3"/>
                  <c:y val="-3.9438273695857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565-4DFC-A2EC-017822DC7BC0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565-4DFC-A2EC-017822DC7BC0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565-4DFC-A2EC-017822DC7BC0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565-4DFC-A2EC-017822DC7BC0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565-4DFC-A2EC-017822DC7BC0}"/>
                </c:ext>
              </c:extLst>
            </c:dLbl>
            <c:dLbl>
              <c:idx val="24"/>
              <c:layout>
                <c:manualLayout>
                  <c:x val="-3.6739380022962113E-2"/>
                  <c:y val="6.0675002233508942E-3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0000">
                      <a:lumMod val="65000"/>
                      <a:lumOff val="35000"/>
                    </a:srgb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0565-4DFC-A2EC-017822DC7BC0}"/>
                </c:ext>
              </c:extLst>
            </c:dLbl>
            <c:dLbl>
              <c:idx val="26"/>
              <c:layout>
                <c:manualLayout>
                  <c:x val="-1.2246460007654147E-2"/>
                  <c:y val="-3.94382736958577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175660160734797E-2"/>
                      <c:h val="6.91847907357393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617-4443-AE78-E544B75A340B}"/>
                </c:ext>
              </c:extLst>
            </c:dLbl>
            <c:dLbl>
              <c:idx val="27"/>
              <c:layout>
                <c:manualLayout>
                  <c:x val="1.0715652506697282E-2"/>
                  <c:y val="-4.55060127971701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17-4443-AE78-E544B75A34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Sheet1!$B$1:$AC$1</c:f>
              <c:strCache>
                <c:ptCount val="28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2018*</c:v>
                </c:pt>
              </c:strCache>
            </c:strRef>
          </c:cat>
          <c:val>
            <c:numRef>
              <c:f>Sheet1!$B$2:$AC$2</c:f>
              <c:numCache>
                <c:formatCode>0.0%</c:formatCode>
                <c:ptCount val="28"/>
                <c:pt idx="0">
                  <c:v>-7.0021788353911263E-2</c:v>
                </c:pt>
                <c:pt idx="1">
                  <c:v>-5.8664094083057727E-2</c:v>
                </c:pt>
                <c:pt idx="2">
                  <c:v>2.2229271387438354E-2</c:v>
                </c:pt>
                <c:pt idx="3">
                  <c:v>1.5062182226147636E-2</c:v>
                </c:pt>
                <c:pt idx="4">
                  <c:v>1.9730034803875363E-2</c:v>
                </c:pt>
                <c:pt idx="5">
                  <c:v>6.5954846297535674E-3</c:v>
                </c:pt>
                <c:pt idx="6">
                  <c:v>-4.3758161699007925E-3</c:v>
                </c:pt>
                <c:pt idx="7">
                  <c:v>9.8946108886743822E-4</c:v>
                </c:pt>
                <c:pt idx="8">
                  <c:v>-2.5286775016666319E-2</c:v>
                </c:pt>
                <c:pt idx="9">
                  <c:v>2.2475885002712248E-2</c:v>
                </c:pt>
                <c:pt idx="10">
                  <c:v>1.0010610324306946E-2</c:v>
                </c:pt>
                <c:pt idx="11">
                  <c:v>3.6356992783411091E-2</c:v>
                </c:pt>
                <c:pt idx="12">
                  <c:v>-1.3728514764213329E-2</c:v>
                </c:pt>
                <c:pt idx="13">
                  <c:v>3.9323457783140281E-3</c:v>
                </c:pt>
                <c:pt idx="14">
                  <c:v>9.1246967707474536E-3</c:v>
                </c:pt>
                <c:pt idx="15">
                  <c:v>-5.954612619367694E-4</c:v>
                </c:pt>
                <c:pt idx="16">
                  <c:v>-3.02542148468532E-2</c:v>
                </c:pt>
                <c:pt idx="17">
                  <c:v>-9.4550005688929351E-2</c:v>
                </c:pt>
                <c:pt idx="18">
                  <c:v>-8.9821563206835875E-2</c:v>
                </c:pt>
                <c:pt idx="19">
                  <c:v>-2.4409100949856377E-2</c:v>
                </c:pt>
                <c:pt idx="20">
                  <c:v>-8.2078569002608237E-4</c:v>
                </c:pt>
                <c:pt idx="21">
                  <c:v>3.1498739483896587E-2</c:v>
                </c:pt>
                <c:pt idx="22">
                  <c:v>-2.8724426747219534E-2</c:v>
                </c:pt>
                <c:pt idx="23">
                  <c:v>8.7647374819765922E-4</c:v>
                </c:pt>
                <c:pt idx="24">
                  <c:v>6.7000000000000004E-2</c:v>
                </c:pt>
                <c:pt idx="25">
                  <c:v>6.8000000000000005E-2</c:v>
                </c:pt>
                <c:pt idx="26">
                  <c:v>-2E-3</c:v>
                </c:pt>
                <c:pt idx="27">
                  <c:v>-2E-3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65-4DFC-A2EC-017822DC7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34961440"/>
        <c:axId val="271549104"/>
      </c:barChart>
      <c:catAx>
        <c:axId val="33496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271549104"/>
        <c:crosses val="autoZero"/>
        <c:auto val="1"/>
        <c:lblAlgn val="ctr"/>
        <c:lblOffset val="0"/>
        <c:noMultiLvlLbl val="0"/>
      </c:catAx>
      <c:valAx>
        <c:axId val="27154910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961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766371023908"/>
          <c:y val="0.164964109700733"/>
          <c:w val="0.84155585989565895"/>
          <c:h val="0.65772201719916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2001</c:v>
                </c:pt>
                <c:pt idx="1">
                  <c:v>2009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_(* #,##0.0_);_(* \(#,##0.0\);_(* "-"??_);_(@_)</c:formatCode>
                <c:ptCount val="3"/>
                <c:pt idx="0">
                  <c:v>10.9</c:v>
                </c:pt>
                <c:pt idx="1">
                  <c:v>11.9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A-4710-97E0-77664A8F2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34818464"/>
        <c:axId val="271175856"/>
      </c:barChart>
      <c:catAx>
        <c:axId val="33481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1175856"/>
        <c:crosses val="autoZero"/>
        <c:auto val="1"/>
        <c:lblAlgn val="ctr"/>
        <c:lblOffset val="100"/>
        <c:noMultiLvlLbl val="0"/>
      </c:catAx>
      <c:valAx>
        <c:axId val="27117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81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33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D4D-484C-BA95-5729DF55451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8575">
                <a:solidFill>
                  <a:schemeClr val="bg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ED4D-484C-BA95-5729DF55451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ED4D-484C-BA95-5729DF55451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4D-484C-BA95-5729DF55451E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D4D-484C-BA95-5729DF55451E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D4D-484C-BA95-5729DF5545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3"/>
                <c:pt idx="0">
                  <c:v>Boeing 787</c:v>
                </c:pt>
                <c:pt idx="1">
                  <c:v>Facebook</c:v>
                </c:pt>
                <c:pt idx="2">
                  <c:v>Ford F150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4D-484C-BA95-5729DF554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798440472"/>
        <c:axId val="798434240"/>
      </c:barChart>
      <c:catAx>
        <c:axId val="798440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8434240"/>
        <c:crosses val="autoZero"/>
        <c:auto val="1"/>
        <c:lblAlgn val="ctr"/>
        <c:lblOffset val="100"/>
        <c:noMultiLvlLbl val="0"/>
      </c:catAx>
      <c:valAx>
        <c:axId val="798434240"/>
        <c:scaling>
          <c:orientation val="minMax"/>
          <c:max val="6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Millions of Lines of Code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8440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0.01396</cdr:y>
    </cdr:from>
    <cdr:to>
      <cdr:x>1</cdr:x>
      <cdr:y>0.11987</cdr:y>
    </cdr:to>
    <cdr:sp macro="" textlink="">
      <cdr:nvSpPr>
        <cdr:cNvPr id="10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-357188" y="523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SzPct val="77000"/>
            <a:buFont typeface="Wingdings 3" panose="05040102010807070707" pitchFamily="18" charset="2"/>
            <a:buNone/>
            <a:defRPr lang="en-US" sz="2200" b="0" kern="1200" smtClean="0">
              <a:solidFill>
                <a:srgbClr val="072C44"/>
              </a:solidFill>
              <a:latin typeface="+mj-lt"/>
              <a:ea typeface="+mn-ea"/>
              <a:cs typeface="+mn-cs"/>
            </a:defRPr>
          </a:lvl1pPr>
          <a:lvl2pPr marL="566928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anose="05000000000000000000" pitchFamily="2" charset="2"/>
            <a:buChar char="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2pPr>
          <a:lvl3pPr marL="914400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–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3pPr>
          <a:lvl4pPr marL="1252728" indent="-21945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itchFamily="2" charset="2"/>
            <a:buChar char="§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4pPr>
          <a:lvl5pPr marL="1481328" indent="-17373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»"/>
            <a:defRPr lang="en-US" sz="2200" b="1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5pPr>
          <a:lvl6pPr marL="25146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718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290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862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Parts/Collision Claim on Current Year Car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0.55843</cdr:x>
      <cdr:y>0.11304</cdr:y>
    </cdr:from>
    <cdr:to>
      <cdr:x>0.93802</cdr:x>
      <cdr:y>0.39125</cdr:y>
    </cdr:to>
    <cdr:grpSp>
      <cdr:nvGrpSpPr>
        <cdr:cNvPr id="2" name="Group 1">
          <a:extLst xmlns:a="http://schemas.openxmlformats.org/drawingml/2006/main">
            <a:ext uri="{FF2B5EF4-FFF2-40B4-BE49-F238E27FC236}">
              <a16:creationId xmlns:a16="http://schemas.microsoft.com/office/drawing/2014/main" id="{3BF7BA5C-C940-4482-9A73-EDCC3AD05BB8}"/>
            </a:ext>
          </a:extLst>
        </cdr:cNvPr>
        <cdr:cNvGrpSpPr/>
      </cdr:nvGrpSpPr>
      <cdr:grpSpPr>
        <a:xfrm xmlns:a="http://schemas.openxmlformats.org/drawingml/2006/main">
          <a:off x="2316444" y="423684"/>
          <a:ext cx="1574591" cy="1042755"/>
          <a:chOff x="501324" y="1020059"/>
          <a:chExt cx="3325809" cy="1042748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501324" y="1020059"/>
            <a:ext cx="3325809" cy="34756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2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. . .Typing More</a:t>
            </a:r>
          </a:p>
        </cdr:txBody>
      </cdr:sp>
      <cdr:cxnSp macro="">
        <cdr:nvCxnSpPr>
          <cdr:cNvPr id="4" name="Straight Arrow Connector 3">
            <a:extLst xmlns:a="http://schemas.openxmlformats.org/drawingml/2006/main">
              <a:ext uri="{FF2B5EF4-FFF2-40B4-BE49-F238E27FC236}">
                <a16:creationId xmlns:a16="http://schemas.microsoft.com/office/drawing/2014/main" id="{9CF68A2B-9279-46A1-B0A3-7590F75FB6A8}"/>
              </a:ext>
            </a:extLst>
          </cdr:cNvPr>
          <cdr:cNvCxnSpPr/>
        </cdr:nvCxnSpPr>
        <cdr:spPr bwMode="gray">
          <a:xfrm xmlns:a="http://schemas.openxmlformats.org/drawingml/2006/main">
            <a:off x="799621" y="1367622"/>
            <a:ext cx="0" cy="695185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2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0.86642</cdr:x>
      <cdr:y>0.18694</cdr:y>
    </cdr:from>
    <cdr:to>
      <cdr:x>0.86844</cdr:x>
      <cdr:y>0.40405</cdr:y>
    </cdr:to>
    <cdr:cxnSp macro="">
      <cdr:nvCxnSpPr>
        <cdr:cNvPr id="8" name="Straight Arrow Connector 7">
          <a:extLst xmlns:a="http://schemas.openxmlformats.org/drawingml/2006/main">
            <a:ext uri="{FF2B5EF4-FFF2-40B4-BE49-F238E27FC236}">
              <a16:creationId xmlns:a16="http://schemas.microsoft.com/office/drawing/2014/main" id="{60CA46F4-DEC6-4169-81C1-58728F447473}"/>
            </a:ext>
          </a:extLst>
        </cdr:cNvPr>
        <cdr:cNvCxnSpPr/>
      </cdr:nvCxnSpPr>
      <cdr:spPr bwMode="gray">
        <a:xfrm xmlns:a="http://schemas.openxmlformats.org/drawingml/2006/main">
          <a:off x="3594027" y="700685"/>
          <a:ext cx="8389" cy="8137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0.01396</cdr:y>
    </cdr:from>
    <cdr:to>
      <cdr:x>1</cdr:x>
      <cdr:y>0.11987</cdr:y>
    </cdr:to>
    <cdr:sp macro="" textlink="">
      <cdr:nvSpPr>
        <cdr:cNvPr id="10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-357188" y="523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SzPct val="77000"/>
            <a:buFont typeface="Wingdings 3" panose="05040102010807070707" pitchFamily="18" charset="2"/>
            <a:buNone/>
            <a:defRPr lang="en-US" sz="2200" b="0" kern="1200" smtClean="0">
              <a:solidFill>
                <a:srgbClr val="072C44"/>
              </a:solidFill>
              <a:latin typeface="+mj-lt"/>
              <a:ea typeface="+mn-ea"/>
              <a:cs typeface="+mn-cs"/>
            </a:defRPr>
          </a:lvl1pPr>
          <a:lvl2pPr marL="566928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anose="05000000000000000000" pitchFamily="2" charset="2"/>
            <a:buChar char="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2pPr>
          <a:lvl3pPr marL="914400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–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3pPr>
          <a:lvl4pPr marL="1252728" indent="-21945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itchFamily="2" charset="2"/>
            <a:buChar char="§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4pPr>
          <a:lvl5pPr marL="1481328" indent="-17373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»"/>
            <a:defRPr lang="en-US" sz="2200" b="1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5pPr>
          <a:lvl6pPr marL="25146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718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290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862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Drivers Who . 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0.00076</cdr:x>
      <cdr:y>0.02752</cdr:y>
    </cdr:from>
    <cdr:to>
      <cdr:x>1</cdr:x>
      <cdr:y>0.13342</cdr:y>
    </cdr:to>
    <cdr:sp macro="" textlink="">
      <cdr:nvSpPr>
        <cdr:cNvPr id="2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50800" y="1031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Crashes Involving Distraction</a:t>
          </a:r>
        </a:p>
      </cdr:txBody>
    </cdr:sp>
  </cdr:relSizeAnchor>
  <cdr:relSizeAnchor xmlns:cdr="http://schemas.openxmlformats.org/drawingml/2006/chartDrawing">
    <cdr:from>
      <cdr:x>1</cdr:x>
      <cdr:y>0.98989</cdr:y>
    </cdr:from>
    <cdr:to>
      <cdr:x>1</cdr:x>
      <cdr:y>1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9A9E014E-14D3-4421-81CB-36B6992DBEE9}"/>
            </a:ext>
          </a:extLst>
        </cdr:cNvPr>
        <cdr:cNvCxnSpPr/>
      </cdr:nvCxnSpPr>
      <cdr:spPr bwMode="gray">
        <a:xfrm xmlns:a="http://schemas.openxmlformats.org/drawingml/2006/main">
          <a:off x="7203906" y="6546252"/>
          <a:ext cx="0" cy="3788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0.14029</cdr:y>
    </cdr:from>
    <cdr:to>
      <cdr:x>0.83077</cdr:x>
      <cdr:y>0.19173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655155"/>
          <a:ext cx="1886912" cy="24023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Bef>
              <a:spcPts val="1200"/>
            </a:spcBef>
            <a:buClr>
              <a:srgbClr val="337DBE"/>
            </a:buClr>
            <a:buSzPct val="77000"/>
          </a:pPr>
          <a:r>
            <a:rPr lang="en-US" dirty="0">
              <a:latin typeface="+mj-lt"/>
            </a:rPr>
            <a:t>Percent</a:t>
          </a:r>
        </a:p>
      </cdr:txBody>
    </cdr:sp>
  </cdr:relSizeAnchor>
  <cdr:relSizeAnchor xmlns:cdr="http://schemas.openxmlformats.org/drawingml/2006/chartDrawing">
    <cdr:from>
      <cdr:x>0.07772</cdr:x>
      <cdr:y>0.79584</cdr:y>
    </cdr:from>
    <cdr:to>
      <cdr:x>0.93894</cdr:x>
      <cdr:y>0.85169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6518" y="3716621"/>
          <a:ext cx="1956072" cy="26082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Bef>
              <a:spcPts val="1200"/>
            </a:spcBef>
            <a:buClr>
              <a:srgbClr val="337DBE"/>
            </a:buClr>
            <a:buSzPct val="77000"/>
          </a:pPr>
          <a:r>
            <a:rPr lang="en-US" dirty="0"/>
            <a:t>* Vs. Neighboring States.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100"/>
              <a:t>3/27/2019</a:t>
            </a:fld>
            <a:endParaRPr lang="en-US" sz="1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100"/>
              <a:t>‹#›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325438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9014374"/>
            <a:ext cx="7008778" cy="28041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701040" y="3670141"/>
            <a:ext cx="5608320" cy="522922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55738" y="330200"/>
            <a:ext cx="4254500" cy="3190875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09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65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993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59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789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A13F-28BC-9E49-9D0E-49492B5171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149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A3D68F1-0777-4B1E-A52C-51505E82C0D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55738" y="330200"/>
            <a:ext cx="4254500" cy="3190875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81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561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13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81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Char char="y"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023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20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20CA858-4905-4589-807E-FFF168BC79F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45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46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44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mailto:jamesl@iii.or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7.png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png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wa.dot.gov/policyinformation/travel_monitoring/tvt.cf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Rising Auto Costs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CAS Ratemaking, Product and Modeling Seminar</a:t>
            </a:r>
          </a:p>
          <a:p>
            <a:r>
              <a:rPr lang="en-US" dirty="0"/>
              <a:t>Boston, Massachusetts</a:t>
            </a:r>
          </a:p>
          <a:p>
            <a:r>
              <a:rPr lang="en-US" dirty="0"/>
              <a:t>March 27, 2019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James Lynch, FCAS MAAA, Chief Actuary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212.346.5533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sym typeface="Symbol" panose="05050102010706020507" pitchFamily="18" charset="2"/>
                <a:hlinkClick r:id="rId4"/>
              </a:rPr>
              <a:t>j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  <a:hlinkClick r:id="rId4"/>
              </a:rPr>
              <a:t>amesl@iii.org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153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Severity: Driving Fatalities Have Peaked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39475" y="122701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 in Motor Vehicle Deaths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National Safety Council, Insurance Information Institute.</a:t>
            </a:r>
          </a:p>
          <a:p>
            <a:r>
              <a:rPr lang="en-US" dirty="0"/>
              <a:t>*2018 estimate of 40,000 deaths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854358"/>
              </p:ext>
            </p:extLst>
          </p:nvPr>
        </p:nvGraphicFramePr>
        <p:xfrm>
          <a:off x="423863" y="1393825"/>
          <a:ext cx="8296275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Driving Has Been Getting Safer for Decades, But Recent Trend is Discouraging—  over 40,000 Deaths in 2016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192360" y="1700775"/>
            <a:ext cx="1574605" cy="1432741"/>
            <a:chOff x="1192360" y="1700775"/>
            <a:chExt cx="1574605" cy="1432741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Seatbelt Use Rose to 62% of Drivers, From 49% in ‘90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 bwMode="gray">
            <a:xfrm>
              <a:off x="1294814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230973" y="1700775"/>
            <a:ext cx="1420985" cy="1432741"/>
            <a:chOff x="830612" y="1700775"/>
            <a:chExt cx="1420985" cy="1432741"/>
          </a:xfrm>
        </p:grpSpPr>
        <p:sp>
          <p:nvSpPr>
            <p:cNvPr id="23" name="AutoShape 5"/>
            <p:cNvSpPr>
              <a:spLocks noChangeArrowheads="1"/>
            </p:cNvSpPr>
            <p:nvPr/>
          </p:nvSpPr>
          <p:spPr bwMode="gray">
            <a:xfrm>
              <a:off x="830612" y="1700775"/>
              <a:ext cx="142098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Big Drop-off Due to the Great Recession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B366C022-F152-48CC-914B-BE3CA3A0EF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7663" y="274518"/>
            <a:ext cx="7524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7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34"/>
          </p:nvPr>
        </p:nvSpPr>
        <p:spPr>
          <a:xfrm>
            <a:off x="4668091" y="3658815"/>
            <a:ext cx="4152122" cy="2847999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Electronics: 40-50% of cost of vehicle</a:t>
            </a:r>
          </a:p>
          <a:p>
            <a:pPr lvl="1"/>
            <a:r>
              <a:rPr lang="en-US" dirty="0"/>
              <a:t>Pre-repair scan: $63</a:t>
            </a:r>
          </a:p>
          <a:p>
            <a:pPr lvl="1"/>
            <a:r>
              <a:rPr lang="en-US" dirty="0"/>
              <a:t>Post-repair scan: $93</a:t>
            </a:r>
          </a:p>
          <a:p>
            <a:pPr lvl="1"/>
            <a:r>
              <a:rPr lang="en-US" dirty="0"/>
              <a:t>Calibration labor: sublet at $150</a:t>
            </a:r>
          </a:p>
          <a:p>
            <a:pPr lvl="1"/>
            <a:r>
              <a:rPr lang="en-US" dirty="0"/>
              <a:t>OEM: 98% of camera/sensors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 Repair: Complexity Grows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More Cool Stuff to Fix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 Property Damage Only.</a:t>
            </a:r>
          </a:p>
          <a:p>
            <a:r>
              <a:rPr lang="en-US" dirty="0"/>
              <a:t>SOURCES: CCC Information Services; Ford Motor Co.;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More Parts, More Labor: </a:t>
            </a:r>
            <a:br>
              <a:rPr lang="en-US" dirty="0"/>
            </a:br>
            <a:r>
              <a:rPr lang="en-US" dirty="0"/>
              <a:t>Higher Costs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Electronics Add to Cost, Complexity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3455106447"/>
              </p:ext>
            </p:extLst>
          </p:nvPr>
        </p:nvGraphicFramePr>
        <p:xfrm>
          <a:off x="357188" y="2378075"/>
          <a:ext cx="4148137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Line 8"/>
          <p:cNvSpPr>
            <a:spLocks noChangeShapeType="1"/>
          </p:cNvSpPr>
          <p:nvPr/>
        </p:nvSpPr>
        <p:spPr bwMode="gray">
          <a:xfrm flipV="1">
            <a:off x="2964978" y="3072383"/>
            <a:ext cx="741389" cy="34784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lg" len="lg"/>
          </a:ln>
          <a:effectLst/>
        </p:spPr>
        <p:txBody>
          <a:bodyPr wrap="square"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gray">
          <a:xfrm>
            <a:off x="2776937" y="3658815"/>
            <a:ext cx="1117470" cy="574594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91418" tIns="45709" rIns="91418" bIns="45709" anchor="ctr">
            <a:flatTx/>
          </a:bodyPr>
          <a:lstStyle/>
          <a:p>
            <a:pPr algn="ctr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90000"/>
              <a:tabLst>
                <a:tab pos="1603375" algn="ctr"/>
                <a:tab pos="2627313" algn="ctr"/>
              </a:tabLst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22% Increase!</a:t>
            </a:r>
          </a:p>
        </p:txBody>
      </p:sp>
      <p:cxnSp>
        <p:nvCxnSpPr>
          <p:cNvPr id="19" name="Straight Arrow Connector 18"/>
          <p:cNvCxnSpPr/>
          <p:nvPr/>
        </p:nvCxnSpPr>
        <p:spPr bwMode="gray">
          <a:xfrm>
            <a:off x="3335672" y="3246304"/>
            <a:ext cx="0" cy="457200"/>
          </a:xfrm>
          <a:prstGeom prst="straightConnector1">
            <a:avLst/>
          </a:prstGeom>
          <a:noFill/>
          <a:ln w="25400">
            <a:solidFill>
              <a:schemeClr val="accent2"/>
            </a:solidFill>
            <a:round/>
            <a:headEnd type="oval"/>
            <a:tailEnd type="none" w="med" len="med"/>
          </a:ln>
          <a:effectLst/>
        </p:spPr>
      </p:cxn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00189457"/>
              </p:ext>
            </p:extLst>
          </p:nvPr>
        </p:nvGraphicFramePr>
        <p:xfrm>
          <a:off x="4608789" y="2297429"/>
          <a:ext cx="4152123" cy="1949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744152" y="2432531"/>
            <a:ext cx="440968" cy="2029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337DBE"/>
              </a:buClr>
              <a:buSzPct val="77000"/>
            </a:pPr>
            <a:r>
              <a:rPr lang="en-US" sz="1200" b="1" dirty="0">
                <a:solidFill>
                  <a:schemeClr val="bg1"/>
                </a:solidFill>
              </a:rPr>
              <a:t>150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045DC6-7CA6-4D1C-8FD7-A4C0E0DF32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8887" y="295963"/>
            <a:ext cx="962025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7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6" grpId="0" uiExpand="1" build="p" animBg="1"/>
      <p:bldGraphic spid="10" grpId="0" uiExpand="1">
        <p:bldSub>
          <a:bldChart bld="categoryEl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a Bumper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. . . On an Entry-Level Luxury Car (~$35K)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2016 vehicle has LED headlights and adaptive cruise control.</a:t>
            </a:r>
          </a:p>
          <a:p>
            <a:r>
              <a:rPr lang="en-US" dirty="0"/>
              <a:t>SOURCE: Liberty Mutual Insurance.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Fewer Accidents, Higher Costs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2014 Cost vs. 2016 Cost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37"/>
          </p:nvPr>
        </p:nvGraphicFramePr>
        <p:xfrm>
          <a:off x="352425" y="2381250"/>
          <a:ext cx="4152900" cy="374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ontent Placeholder 14"/>
          <p:cNvGraphicFramePr>
            <a:graphicFrameLocks noGrp="1"/>
          </p:cNvGraphicFramePr>
          <p:nvPr>
            <p:ph sz="quarter" idx="38"/>
          </p:nvPr>
        </p:nvGraphicFramePr>
        <p:xfrm>
          <a:off x="4668838" y="2381250"/>
          <a:ext cx="415131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0548">
                  <a:extLst>
                    <a:ext uri="{9D8B030D-6E8A-4147-A177-3AD203B41FA5}">
                      <a16:colId xmlns:a16="http://schemas.microsoft.com/office/drawing/2014/main" val="3539785465"/>
                    </a:ext>
                  </a:extLst>
                </a:gridCol>
                <a:gridCol w="935665">
                  <a:extLst>
                    <a:ext uri="{9D8B030D-6E8A-4147-A177-3AD203B41FA5}">
                      <a16:colId xmlns:a16="http://schemas.microsoft.com/office/drawing/2014/main" val="2118596510"/>
                    </a:ext>
                  </a:extLst>
                </a:gridCol>
                <a:gridCol w="835100">
                  <a:extLst>
                    <a:ext uri="{9D8B030D-6E8A-4147-A177-3AD203B41FA5}">
                      <a16:colId xmlns:a16="http://schemas.microsoft.com/office/drawing/2014/main" val="2699402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47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Grille: Distance 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$2,818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5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Headlamp 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258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Mechanical 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011982"/>
                  </a:ext>
                </a:extLst>
              </a:tr>
            </a:tbl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r>
              <a:rPr lang="en-US" dirty="0"/>
              <a:t>Parts: 130% Higher</a:t>
            </a:r>
          </a:p>
          <a:p>
            <a:r>
              <a:rPr lang="en-US" dirty="0"/>
              <a:t>Labor: 18% Higher</a:t>
            </a:r>
          </a:p>
          <a:p>
            <a:r>
              <a:rPr lang="en-US" dirty="0"/>
              <a:t>Total cost: $1,705 higher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4ECF75-6B8A-477C-A5B4-97F8D1ABD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8600" y="260985"/>
            <a:ext cx="962025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43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Distractions?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It’s A Problem. Is It Growing?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 Property Damage Only.</a:t>
            </a:r>
          </a:p>
          <a:p>
            <a:r>
              <a:rPr lang="en-US" dirty="0"/>
              <a:t>SOURCES: State Farm, National Highway Transportation Safety Administration (distraction.gov)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What We Do Behind The Wheel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But Impact Is Not Clear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33"/>
            <p:extLst/>
          </p:nvPr>
        </p:nvGraphicFramePr>
        <p:xfrm>
          <a:off x="357188" y="2378075"/>
          <a:ext cx="4148137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/>
          <p:cNvGraphicFramePr>
            <a:graphicFrameLocks noGrp="1"/>
          </p:cNvGraphicFramePr>
          <p:nvPr>
            <p:ph sz="quarter" idx="34"/>
            <p:extLst>
              <p:ext uri="{D42A27DB-BD31-4B8C-83A1-F6EECF244321}">
                <p14:modId xmlns:p14="http://schemas.microsoft.com/office/powerpoint/2010/main" val="1126427957"/>
              </p:ext>
            </p:extLst>
          </p:nvPr>
        </p:nvGraphicFramePr>
        <p:xfrm>
          <a:off x="4668838" y="2378075"/>
          <a:ext cx="4151312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536309" y="2708661"/>
            <a:ext cx="745497" cy="695126"/>
            <a:chOff x="1192360" y="1700775"/>
            <a:chExt cx="1574605" cy="695126"/>
          </a:xfrm>
        </p:grpSpPr>
        <p:sp>
          <p:nvSpPr>
            <p:cNvPr id="13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Talking Less . . .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gray">
            <a:xfrm>
              <a:off x="1342238" y="2315255"/>
              <a:ext cx="0" cy="8064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7887312" y="5763237"/>
            <a:ext cx="612396" cy="3629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sz="2000" b="1" dirty="0" err="1">
              <a:solidFill>
                <a:schemeClr val="bg1"/>
              </a:solidFill>
            </a:endParaRPr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gray">
          <a:xfrm>
            <a:off x="6979640" y="6150457"/>
            <a:ext cx="1998689" cy="288643"/>
          </a:xfrm>
          <a:prstGeom prst="rect">
            <a:avLst/>
          </a:prstGeom>
          <a:solidFill>
            <a:schemeClr val="accent2"/>
          </a:solidFill>
          <a:ln w="28575" algn="ctr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Most Recent Year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08AA23-035F-49B1-B947-9A5E09C0C3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7312" y="-106680"/>
            <a:ext cx="132397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2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Graphic spid="11" grpId="0">
        <p:bldAsOne/>
      </p:bldGraphic>
      <p:bldGraphic spid="20" grpId="0">
        <p:bldAsOne/>
      </p:bldGraphic>
      <p:bldP spid="21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/>
          </p:cNvSpPr>
          <p:nvPr/>
        </p:nvSpPr>
        <p:spPr bwMode="auto">
          <a:xfrm>
            <a:off x="422191" y="559213"/>
            <a:ext cx="8407400" cy="85240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  <a:cs typeface="MS PGothic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000" b="0" dirty="0">
                <a:solidFill>
                  <a:srgbClr val="337DBE"/>
                </a:solidFill>
                <a:latin typeface="+mj-lt"/>
                <a:ea typeface="+mj-ea"/>
                <a:cs typeface="+mj-cs"/>
              </a:rPr>
              <a:t>Weed Spreads Like Wildfire. </a:t>
            </a:r>
            <a:br>
              <a:rPr lang="en-US" sz="3000" b="0" dirty="0">
                <a:solidFill>
                  <a:srgbClr val="337DBE"/>
                </a:solidFill>
                <a:latin typeface="+mj-lt"/>
                <a:ea typeface="+mj-ea"/>
                <a:cs typeface="+mj-cs"/>
              </a:rPr>
            </a:br>
            <a:r>
              <a:rPr lang="en-US" sz="3000" b="0" dirty="0">
                <a:solidFill>
                  <a:srgbClr val="337DBE"/>
                </a:solidFill>
                <a:latin typeface="+mj-lt"/>
                <a:ea typeface="+mj-ea"/>
                <a:cs typeface="+mj-cs"/>
              </a:rPr>
              <a:t>Insurers Caught in the Middle</a:t>
            </a:r>
            <a:endParaRPr lang="en-US" altLang="en-US" sz="3000" b="0" dirty="0">
              <a:solidFill>
                <a:srgbClr val="337DB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Text Placeholder 18"/>
          <p:cNvSpPr txBox="1">
            <a:spLocks/>
          </p:cNvSpPr>
          <p:nvPr/>
        </p:nvSpPr>
        <p:spPr bwMode="auto">
          <a:xfrm>
            <a:off x="404808" y="6422607"/>
            <a:ext cx="7413630" cy="340591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700" dirty="0">
                <a:latin typeface="Georgia"/>
                <a:cs typeface="Georgia"/>
              </a:rPr>
              <a:t> </a:t>
            </a:r>
          </a:p>
        </p:txBody>
      </p:sp>
      <p:sp>
        <p:nvSpPr>
          <p:cNvPr id="364" name="TextBox 13"/>
          <p:cNvSpPr txBox="1">
            <a:spLocks noChangeArrowheads="1"/>
          </p:cNvSpPr>
          <p:nvPr/>
        </p:nvSpPr>
        <p:spPr bwMode="auto">
          <a:xfrm>
            <a:off x="448819" y="1697722"/>
            <a:ext cx="79800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800" b="1" dirty="0">
                <a:solidFill>
                  <a:srgbClr val="39665B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Fully legal     </a:t>
            </a:r>
            <a:r>
              <a:rPr lang="en-US" altLang="en-US" sz="800" b="1" dirty="0">
                <a:solidFill>
                  <a:srgbClr val="559985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solidFill>
                  <a:srgbClr val="D27770"/>
                </a:solidFill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Medical use legal and recreational use decriminalized     </a:t>
            </a:r>
            <a:r>
              <a:rPr lang="en-US" altLang="en-US" sz="800" b="1" dirty="0">
                <a:solidFill>
                  <a:srgbClr val="B6D2CB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solidFill>
                  <a:srgbClr val="D9D9D9"/>
                </a:solidFill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Medical use legal     </a:t>
            </a:r>
            <a:r>
              <a:rPr lang="en-US" altLang="en-US" sz="800" b="1" dirty="0">
                <a:solidFill>
                  <a:srgbClr val="E2F1EF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solidFill>
                  <a:srgbClr val="D9D9D9"/>
                </a:solidFill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Recreational use decriminalized     </a:t>
            </a:r>
            <a:r>
              <a:rPr lang="en-US" altLang="en-US" sz="800" b="1" dirty="0">
                <a:solidFill>
                  <a:srgbClr val="D9D9D9"/>
                </a:solidFill>
                <a:latin typeface="Verdana"/>
                <a:cs typeface="Verdana"/>
              </a:rPr>
              <a:t>■ </a:t>
            </a:r>
            <a:r>
              <a:rPr lang="en-US" altLang="en-US" sz="800" dirty="0">
                <a:latin typeface="Verdana"/>
                <a:cs typeface="Verdana"/>
              </a:rPr>
              <a:t>Fully illegal</a:t>
            </a:r>
            <a:endParaRPr lang="en-US" altLang="en-US" sz="800" dirty="0">
              <a:solidFill>
                <a:srgbClr val="D9D9D9"/>
              </a:solidFill>
              <a:latin typeface="Verdana"/>
              <a:cs typeface="Verdana"/>
            </a:endParaRPr>
          </a:p>
        </p:txBody>
      </p:sp>
      <p:sp>
        <p:nvSpPr>
          <p:cNvPr id="365" name="Rectangle 14"/>
          <p:cNvSpPr>
            <a:spLocks noChangeArrowheads="1"/>
          </p:cNvSpPr>
          <p:nvPr/>
        </p:nvSpPr>
        <p:spPr bwMode="auto">
          <a:xfrm>
            <a:off x="441240" y="1460393"/>
            <a:ext cx="8229600" cy="27699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8112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>
                <a:latin typeface="Georgia"/>
                <a:cs typeface="Georgia"/>
              </a:rPr>
              <a:t>Current marijuana laws by state</a:t>
            </a:r>
          </a:p>
        </p:txBody>
      </p:sp>
      <p:sp>
        <p:nvSpPr>
          <p:cNvPr id="127" name="Text Placeholder 18"/>
          <p:cNvSpPr txBox="1">
            <a:spLocks/>
          </p:cNvSpPr>
          <p:nvPr/>
        </p:nvSpPr>
        <p:spPr bwMode="auto">
          <a:xfrm>
            <a:off x="958406" y="6057323"/>
            <a:ext cx="7694122" cy="67602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800" dirty="0">
                <a:latin typeface="+mn-lt"/>
                <a:cs typeface="Georgia"/>
              </a:rPr>
              <a:t>Sources: </a:t>
            </a:r>
            <a:r>
              <a:rPr lang="en-US" sz="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Map - National Journal</a:t>
            </a:r>
            <a:r>
              <a:rPr lang="en-US" sz="800" dirty="0">
                <a:solidFill>
                  <a:schemeClr val="dk1"/>
                </a:solidFill>
              </a:rPr>
              <a:t>; </a:t>
            </a:r>
            <a:r>
              <a:rPr lang="en-US" sz="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Ballotpedia</a:t>
            </a:r>
            <a:r>
              <a:rPr lang="en-US" sz="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2019 </a:t>
            </a:r>
            <a:br>
              <a:rPr lang="en-US" sz="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800" dirty="0">
                <a:latin typeface="+mn-lt"/>
                <a:cs typeface="Georgia"/>
              </a:rPr>
              <a:t>Collision Frequency – IIHS, </a:t>
            </a:r>
            <a:r>
              <a:rPr lang="en-US" sz="800" dirty="0">
                <a:latin typeface="+mn-lt"/>
              </a:rPr>
              <a:t>LEGAL POT: Crashes are up in states with retail sales, October 18, 2018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latin typeface="Georgia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latin typeface="Georgia"/>
              <a:cs typeface="Georgia"/>
            </a:endParaRPr>
          </a:p>
        </p:txBody>
      </p:sp>
      <p:graphicFrame>
        <p:nvGraphicFramePr>
          <p:cNvPr id="126" name="Chart 125">
            <a:extLst>
              <a:ext uri="{FF2B5EF4-FFF2-40B4-BE49-F238E27FC236}">
                <a16:creationId xmlns:a16="http://schemas.microsoft.com/office/drawing/2014/main" id="{63086090-100F-4416-A78A-6E66F1682C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7272925"/>
              </p:ext>
            </p:extLst>
          </p:nvPr>
        </p:nvGraphicFramePr>
        <p:xfrm>
          <a:off x="7011410" y="1903699"/>
          <a:ext cx="2106255" cy="4639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2" name="Google Shape;100;p14">
            <a:extLst>
              <a:ext uri="{FF2B5EF4-FFF2-40B4-BE49-F238E27FC236}">
                <a16:creationId xmlns:a16="http://schemas.microsoft.com/office/drawing/2014/main" id="{A24755D3-2291-4208-8716-B2841537C4F0}"/>
              </a:ext>
            </a:extLst>
          </p:cNvPr>
          <p:cNvGrpSpPr/>
          <p:nvPr/>
        </p:nvGrpSpPr>
        <p:grpSpPr>
          <a:xfrm>
            <a:off x="448819" y="2212949"/>
            <a:ext cx="5910262" cy="3613150"/>
            <a:chOff x="1411203" y="2216477"/>
            <a:chExt cx="5910262" cy="3613150"/>
          </a:xfrm>
        </p:grpSpPr>
        <p:grpSp>
          <p:nvGrpSpPr>
            <p:cNvPr id="123" name="Google Shape;101;p14">
              <a:extLst>
                <a:ext uri="{FF2B5EF4-FFF2-40B4-BE49-F238E27FC236}">
                  <a16:creationId xmlns:a16="http://schemas.microsoft.com/office/drawing/2014/main" id="{C518A5BB-CFF8-4B10-B4D4-4234CF407167}"/>
                </a:ext>
              </a:extLst>
            </p:cNvPr>
            <p:cNvGrpSpPr/>
            <p:nvPr/>
          </p:nvGrpSpPr>
          <p:grpSpPr>
            <a:xfrm>
              <a:off x="1411203" y="2216477"/>
              <a:ext cx="5799138" cy="3532187"/>
              <a:chOff x="1749425" y="1354138"/>
              <a:chExt cx="5799138" cy="3532187"/>
            </a:xfrm>
          </p:grpSpPr>
          <p:sp>
            <p:nvSpPr>
              <p:cNvPr id="162" name="Google Shape;102;p14">
                <a:extLst>
                  <a:ext uri="{FF2B5EF4-FFF2-40B4-BE49-F238E27FC236}">
                    <a16:creationId xmlns:a16="http://schemas.microsoft.com/office/drawing/2014/main" id="{C5A77F02-54C1-4978-A858-62D0DFD90E6D}"/>
                  </a:ext>
                </a:extLst>
              </p:cNvPr>
              <p:cNvSpPr/>
              <p:nvPr/>
            </p:nvSpPr>
            <p:spPr>
              <a:xfrm>
                <a:off x="1889125" y="3867150"/>
                <a:ext cx="873125" cy="701675"/>
              </a:xfrm>
              <a:custGeom>
                <a:avLst/>
                <a:gdLst/>
                <a:ahLst/>
                <a:cxnLst/>
                <a:rect l="l" t="t" r="r" b="b"/>
                <a:pathLst>
                  <a:path w="450" h="356" extrusionOk="0">
                    <a:moveTo>
                      <a:pt x="443" y="324"/>
                    </a:moveTo>
                    <a:lnTo>
                      <a:pt x="445" y="323"/>
                    </a:lnTo>
                    <a:lnTo>
                      <a:pt x="449" y="318"/>
                    </a:lnTo>
                    <a:lnTo>
                      <a:pt x="450" y="311"/>
                    </a:lnTo>
                    <a:lnTo>
                      <a:pt x="444" y="303"/>
                    </a:lnTo>
                    <a:lnTo>
                      <a:pt x="436" y="297"/>
                    </a:lnTo>
                    <a:lnTo>
                      <a:pt x="430" y="294"/>
                    </a:lnTo>
                    <a:lnTo>
                      <a:pt x="427" y="293"/>
                    </a:lnTo>
                    <a:lnTo>
                      <a:pt x="422" y="290"/>
                    </a:lnTo>
                    <a:lnTo>
                      <a:pt x="417" y="285"/>
                    </a:lnTo>
                    <a:lnTo>
                      <a:pt x="407" y="278"/>
                    </a:lnTo>
                    <a:lnTo>
                      <a:pt x="401" y="270"/>
                    </a:lnTo>
                    <a:lnTo>
                      <a:pt x="396" y="263"/>
                    </a:lnTo>
                    <a:lnTo>
                      <a:pt x="394" y="259"/>
                    </a:lnTo>
                    <a:lnTo>
                      <a:pt x="389" y="255"/>
                    </a:lnTo>
                    <a:lnTo>
                      <a:pt x="383" y="250"/>
                    </a:lnTo>
                    <a:lnTo>
                      <a:pt x="376" y="245"/>
                    </a:lnTo>
                    <a:lnTo>
                      <a:pt x="369" y="242"/>
                    </a:lnTo>
                    <a:lnTo>
                      <a:pt x="364" y="239"/>
                    </a:lnTo>
                    <a:lnTo>
                      <a:pt x="359" y="237"/>
                    </a:lnTo>
                    <a:lnTo>
                      <a:pt x="356" y="237"/>
                    </a:lnTo>
                    <a:lnTo>
                      <a:pt x="352" y="241"/>
                    </a:lnTo>
                    <a:lnTo>
                      <a:pt x="346" y="247"/>
                    </a:lnTo>
                    <a:lnTo>
                      <a:pt x="341" y="252"/>
                    </a:lnTo>
                    <a:lnTo>
                      <a:pt x="335" y="255"/>
                    </a:lnTo>
                    <a:lnTo>
                      <a:pt x="329" y="251"/>
                    </a:lnTo>
                    <a:lnTo>
                      <a:pt x="323" y="244"/>
                    </a:lnTo>
                    <a:lnTo>
                      <a:pt x="318" y="239"/>
                    </a:lnTo>
                    <a:lnTo>
                      <a:pt x="312" y="236"/>
                    </a:lnTo>
                    <a:lnTo>
                      <a:pt x="306" y="237"/>
                    </a:lnTo>
                    <a:lnTo>
                      <a:pt x="299" y="240"/>
                    </a:lnTo>
                    <a:lnTo>
                      <a:pt x="293" y="240"/>
                    </a:lnTo>
                    <a:lnTo>
                      <a:pt x="290" y="236"/>
                    </a:lnTo>
                    <a:lnTo>
                      <a:pt x="285" y="218"/>
                    </a:lnTo>
                    <a:lnTo>
                      <a:pt x="277" y="182"/>
                    </a:lnTo>
                    <a:lnTo>
                      <a:pt x="269" y="144"/>
                    </a:lnTo>
                    <a:lnTo>
                      <a:pt x="263" y="118"/>
                    </a:lnTo>
                    <a:lnTo>
                      <a:pt x="258" y="93"/>
                    </a:lnTo>
                    <a:lnTo>
                      <a:pt x="251" y="61"/>
                    </a:lnTo>
                    <a:lnTo>
                      <a:pt x="244" y="34"/>
                    </a:lnTo>
                    <a:lnTo>
                      <a:pt x="242" y="22"/>
                    </a:lnTo>
                    <a:lnTo>
                      <a:pt x="240" y="22"/>
                    </a:lnTo>
                    <a:lnTo>
                      <a:pt x="237" y="22"/>
                    </a:lnTo>
                    <a:lnTo>
                      <a:pt x="233" y="22"/>
                    </a:lnTo>
                    <a:lnTo>
                      <a:pt x="229" y="21"/>
                    </a:lnTo>
                    <a:lnTo>
                      <a:pt x="225" y="19"/>
                    </a:lnTo>
                    <a:lnTo>
                      <a:pt x="222" y="17"/>
                    </a:lnTo>
                    <a:lnTo>
                      <a:pt x="219" y="17"/>
                    </a:lnTo>
                    <a:lnTo>
                      <a:pt x="213" y="17"/>
                    </a:lnTo>
                    <a:lnTo>
                      <a:pt x="209" y="17"/>
                    </a:lnTo>
                    <a:lnTo>
                      <a:pt x="205" y="17"/>
                    </a:lnTo>
                    <a:lnTo>
                      <a:pt x="200" y="17"/>
                    </a:lnTo>
                    <a:lnTo>
                      <a:pt x="194" y="17"/>
                    </a:lnTo>
                    <a:lnTo>
                      <a:pt x="189" y="17"/>
                    </a:lnTo>
                    <a:lnTo>
                      <a:pt x="183" y="17"/>
                    </a:lnTo>
                    <a:lnTo>
                      <a:pt x="178" y="16"/>
                    </a:lnTo>
                    <a:lnTo>
                      <a:pt x="174" y="15"/>
                    </a:lnTo>
                    <a:lnTo>
                      <a:pt x="168" y="13"/>
                    </a:lnTo>
                    <a:lnTo>
                      <a:pt x="164" y="13"/>
                    </a:lnTo>
                    <a:lnTo>
                      <a:pt x="161" y="14"/>
                    </a:lnTo>
                    <a:lnTo>
                      <a:pt x="157" y="15"/>
                    </a:lnTo>
                    <a:lnTo>
                      <a:pt x="154" y="15"/>
                    </a:lnTo>
                    <a:lnTo>
                      <a:pt x="152" y="13"/>
                    </a:lnTo>
                    <a:lnTo>
                      <a:pt x="149" y="11"/>
                    </a:lnTo>
                    <a:lnTo>
                      <a:pt x="144" y="7"/>
                    </a:lnTo>
                    <a:lnTo>
                      <a:pt x="139" y="5"/>
                    </a:lnTo>
                    <a:lnTo>
                      <a:pt x="139" y="2"/>
                    </a:lnTo>
                    <a:lnTo>
                      <a:pt x="138" y="2"/>
                    </a:lnTo>
                    <a:lnTo>
                      <a:pt x="133" y="2"/>
                    </a:lnTo>
                    <a:lnTo>
                      <a:pt x="126" y="2"/>
                    </a:lnTo>
                    <a:lnTo>
                      <a:pt x="121" y="1"/>
                    </a:lnTo>
                    <a:lnTo>
                      <a:pt x="115" y="0"/>
                    </a:lnTo>
                    <a:lnTo>
                      <a:pt x="111" y="1"/>
                    </a:lnTo>
                    <a:lnTo>
                      <a:pt x="108" y="4"/>
                    </a:lnTo>
                    <a:lnTo>
                      <a:pt x="106" y="5"/>
                    </a:lnTo>
                    <a:lnTo>
                      <a:pt x="101" y="6"/>
                    </a:lnTo>
                    <a:lnTo>
                      <a:pt x="95" y="7"/>
                    </a:lnTo>
                    <a:lnTo>
                      <a:pt x="88" y="9"/>
                    </a:lnTo>
                    <a:lnTo>
                      <a:pt x="83" y="12"/>
                    </a:lnTo>
                    <a:lnTo>
                      <a:pt x="78" y="14"/>
                    </a:lnTo>
                    <a:lnTo>
                      <a:pt x="73" y="15"/>
                    </a:lnTo>
                    <a:lnTo>
                      <a:pt x="68" y="15"/>
                    </a:lnTo>
                    <a:lnTo>
                      <a:pt x="64" y="14"/>
                    </a:lnTo>
                    <a:lnTo>
                      <a:pt x="61" y="16"/>
                    </a:lnTo>
                    <a:lnTo>
                      <a:pt x="60" y="23"/>
                    </a:lnTo>
                    <a:lnTo>
                      <a:pt x="58" y="32"/>
                    </a:lnTo>
                    <a:lnTo>
                      <a:pt x="58" y="40"/>
                    </a:lnTo>
                    <a:lnTo>
                      <a:pt x="55" y="45"/>
                    </a:lnTo>
                    <a:lnTo>
                      <a:pt x="49" y="47"/>
                    </a:lnTo>
                    <a:lnTo>
                      <a:pt x="42" y="47"/>
                    </a:lnTo>
                    <a:lnTo>
                      <a:pt x="38" y="49"/>
                    </a:lnTo>
                    <a:lnTo>
                      <a:pt x="34" y="50"/>
                    </a:lnTo>
                    <a:lnTo>
                      <a:pt x="31" y="52"/>
                    </a:lnTo>
                    <a:lnTo>
                      <a:pt x="28" y="54"/>
                    </a:lnTo>
                    <a:lnTo>
                      <a:pt x="28" y="58"/>
                    </a:lnTo>
                    <a:lnTo>
                      <a:pt x="30" y="61"/>
                    </a:lnTo>
                    <a:lnTo>
                      <a:pt x="32" y="65"/>
                    </a:lnTo>
                    <a:lnTo>
                      <a:pt x="36" y="68"/>
                    </a:lnTo>
                    <a:lnTo>
                      <a:pt x="41" y="73"/>
                    </a:lnTo>
                    <a:lnTo>
                      <a:pt x="46" y="78"/>
                    </a:lnTo>
                    <a:lnTo>
                      <a:pt x="48" y="85"/>
                    </a:lnTo>
                    <a:lnTo>
                      <a:pt x="50" y="91"/>
                    </a:lnTo>
                    <a:lnTo>
                      <a:pt x="55" y="92"/>
                    </a:lnTo>
                    <a:lnTo>
                      <a:pt x="58" y="93"/>
                    </a:lnTo>
                    <a:lnTo>
                      <a:pt x="61" y="97"/>
                    </a:lnTo>
                    <a:lnTo>
                      <a:pt x="63" y="103"/>
                    </a:lnTo>
                    <a:lnTo>
                      <a:pt x="64" y="110"/>
                    </a:lnTo>
                    <a:lnTo>
                      <a:pt x="64" y="113"/>
                    </a:lnTo>
                    <a:lnTo>
                      <a:pt x="61" y="115"/>
                    </a:lnTo>
                    <a:lnTo>
                      <a:pt x="57" y="114"/>
                    </a:lnTo>
                    <a:lnTo>
                      <a:pt x="54" y="112"/>
                    </a:lnTo>
                    <a:lnTo>
                      <a:pt x="50" y="110"/>
                    </a:lnTo>
                    <a:lnTo>
                      <a:pt x="48" y="106"/>
                    </a:lnTo>
                    <a:lnTo>
                      <a:pt x="46" y="103"/>
                    </a:lnTo>
                    <a:lnTo>
                      <a:pt x="45" y="100"/>
                    </a:lnTo>
                    <a:lnTo>
                      <a:pt x="42" y="99"/>
                    </a:lnTo>
                    <a:lnTo>
                      <a:pt x="38" y="100"/>
                    </a:lnTo>
                    <a:lnTo>
                      <a:pt x="31" y="103"/>
                    </a:lnTo>
                    <a:lnTo>
                      <a:pt x="25" y="105"/>
                    </a:lnTo>
                    <a:lnTo>
                      <a:pt x="18" y="107"/>
                    </a:lnTo>
                    <a:lnTo>
                      <a:pt x="11" y="110"/>
                    </a:lnTo>
                    <a:lnTo>
                      <a:pt x="5" y="111"/>
                    </a:lnTo>
                    <a:lnTo>
                      <a:pt x="1" y="114"/>
                    </a:lnTo>
                    <a:lnTo>
                      <a:pt x="0" y="116"/>
                    </a:lnTo>
                    <a:lnTo>
                      <a:pt x="1" y="119"/>
                    </a:lnTo>
                    <a:lnTo>
                      <a:pt x="5" y="121"/>
                    </a:lnTo>
                    <a:lnTo>
                      <a:pt x="10" y="123"/>
                    </a:lnTo>
                    <a:lnTo>
                      <a:pt x="15" y="126"/>
                    </a:lnTo>
                    <a:lnTo>
                      <a:pt x="15" y="129"/>
                    </a:lnTo>
                    <a:lnTo>
                      <a:pt x="12" y="134"/>
                    </a:lnTo>
                    <a:lnTo>
                      <a:pt x="12" y="137"/>
                    </a:lnTo>
                    <a:lnTo>
                      <a:pt x="13" y="141"/>
                    </a:lnTo>
                    <a:lnTo>
                      <a:pt x="16" y="146"/>
                    </a:lnTo>
                    <a:lnTo>
                      <a:pt x="17" y="151"/>
                    </a:lnTo>
                    <a:lnTo>
                      <a:pt x="18" y="154"/>
                    </a:lnTo>
                    <a:lnTo>
                      <a:pt x="20" y="156"/>
                    </a:lnTo>
                    <a:lnTo>
                      <a:pt x="24" y="153"/>
                    </a:lnTo>
                    <a:lnTo>
                      <a:pt x="28" y="151"/>
                    </a:lnTo>
                    <a:lnTo>
                      <a:pt x="33" y="150"/>
                    </a:lnTo>
                    <a:lnTo>
                      <a:pt x="36" y="149"/>
                    </a:lnTo>
                    <a:lnTo>
                      <a:pt x="41" y="150"/>
                    </a:lnTo>
                    <a:lnTo>
                      <a:pt x="47" y="151"/>
                    </a:lnTo>
                    <a:lnTo>
                      <a:pt x="53" y="150"/>
                    </a:lnTo>
                    <a:lnTo>
                      <a:pt x="60" y="150"/>
                    </a:lnTo>
                    <a:lnTo>
                      <a:pt x="64" y="150"/>
                    </a:lnTo>
                    <a:lnTo>
                      <a:pt x="65" y="152"/>
                    </a:lnTo>
                    <a:lnTo>
                      <a:pt x="64" y="156"/>
                    </a:lnTo>
                    <a:lnTo>
                      <a:pt x="63" y="160"/>
                    </a:lnTo>
                    <a:lnTo>
                      <a:pt x="64" y="164"/>
                    </a:lnTo>
                    <a:lnTo>
                      <a:pt x="66" y="167"/>
                    </a:lnTo>
                    <a:lnTo>
                      <a:pt x="65" y="172"/>
                    </a:lnTo>
                    <a:lnTo>
                      <a:pt x="63" y="175"/>
                    </a:lnTo>
                    <a:lnTo>
                      <a:pt x="60" y="176"/>
                    </a:lnTo>
                    <a:lnTo>
                      <a:pt x="55" y="175"/>
                    </a:lnTo>
                    <a:lnTo>
                      <a:pt x="50" y="174"/>
                    </a:lnTo>
                    <a:lnTo>
                      <a:pt x="46" y="173"/>
                    </a:lnTo>
                    <a:lnTo>
                      <a:pt x="45" y="176"/>
                    </a:lnTo>
                    <a:lnTo>
                      <a:pt x="42" y="180"/>
                    </a:lnTo>
                    <a:lnTo>
                      <a:pt x="39" y="181"/>
                    </a:lnTo>
                    <a:lnTo>
                      <a:pt x="34" y="180"/>
                    </a:lnTo>
                    <a:lnTo>
                      <a:pt x="32" y="179"/>
                    </a:lnTo>
                    <a:lnTo>
                      <a:pt x="31" y="178"/>
                    </a:lnTo>
                    <a:lnTo>
                      <a:pt x="28" y="179"/>
                    </a:lnTo>
                    <a:lnTo>
                      <a:pt x="24" y="181"/>
                    </a:lnTo>
                    <a:lnTo>
                      <a:pt x="22" y="184"/>
                    </a:lnTo>
                    <a:lnTo>
                      <a:pt x="22" y="187"/>
                    </a:lnTo>
                    <a:lnTo>
                      <a:pt x="22" y="190"/>
                    </a:lnTo>
                    <a:lnTo>
                      <a:pt x="16" y="195"/>
                    </a:lnTo>
                    <a:lnTo>
                      <a:pt x="9" y="199"/>
                    </a:lnTo>
                    <a:lnTo>
                      <a:pt x="7" y="202"/>
                    </a:lnTo>
                    <a:lnTo>
                      <a:pt x="7" y="204"/>
                    </a:lnTo>
                    <a:lnTo>
                      <a:pt x="5" y="207"/>
                    </a:lnTo>
                    <a:lnTo>
                      <a:pt x="4" y="212"/>
                    </a:lnTo>
                    <a:lnTo>
                      <a:pt x="4" y="217"/>
                    </a:lnTo>
                    <a:lnTo>
                      <a:pt x="5" y="222"/>
                    </a:lnTo>
                    <a:lnTo>
                      <a:pt x="8" y="226"/>
                    </a:lnTo>
                    <a:lnTo>
                      <a:pt x="10" y="229"/>
                    </a:lnTo>
                    <a:lnTo>
                      <a:pt x="11" y="234"/>
                    </a:lnTo>
                    <a:lnTo>
                      <a:pt x="11" y="237"/>
                    </a:lnTo>
                    <a:lnTo>
                      <a:pt x="11" y="239"/>
                    </a:lnTo>
                    <a:lnTo>
                      <a:pt x="15" y="250"/>
                    </a:lnTo>
                    <a:lnTo>
                      <a:pt x="15" y="251"/>
                    </a:lnTo>
                    <a:lnTo>
                      <a:pt x="16" y="255"/>
                    </a:lnTo>
                    <a:lnTo>
                      <a:pt x="18" y="257"/>
                    </a:lnTo>
                    <a:lnTo>
                      <a:pt x="22" y="259"/>
                    </a:lnTo>
                    <a:lnTo>
                      <a:pt x="28" y="260"/>
                    </a:lnTo>
                    <a:lnTo>
                      <a:pt x="35" y="260"/>
                    </a:lnTo>
                    <a:lnTo>
                      <a:pt x="41" y="260"/>
                    </a:lnTo>
                    <a:lnTo>
                      <a:pt x="43" y="260"/>
                    </a:lnTo>
                    <a:lnTo>
                      <a:pt x="43" y="264"/>
                    </a:lnTo>
                    <a:lnTo>
                      <a:pt x="42" y="272"/>
                    </a:lnTo>
                    <a:lnTo>
                      <a:pt x="43" y="280"/>
                    </a:lnTo>
                    <a:lnTo>
                      <a:pt x="45" y="287"/>
                    </a:lnTo>
                    <a:lnTo>
                      <a:pt x="49" y="288"/>
                    </a:lnTo>
                    <a:lnTo>
                      <a:pt x="54" y="287"/>
                    </a:lnTo>
                    <a:lnTo>
                      <a:pt x="60" y="285"/>
                    </a:lnTo>
                    <a:lnTo>
                      <a:pt x="64" y="286"/>
                    </a:lnTo>
                    <a:lnTo>
                      <a:pt x="69" y="290"/>
                    </a:lnTo>
                    <a:lnTo>
                      <a:pt x="73" y="294"/>
                    </a:lnTo>
                    <a:lnTo>
                      <a:pt x="78" y="298"/>
                    </a:lnTo>
                    <a:lnTo>
                      <a:pt x="79" y="300"/>
                    </a:lnTo>
                    <a:lnTo>
                      <a:pt x="79" y="297"/>
                    </a:lnTo>
                    <a:lnTo>
                      <a:pt x="80" y="294"/>
                    </a:lnTo>
                    <a:lnTo>
                      <a:pt x="83" y="290"/>
                    </a:lnTo>
                    <a:lnTo>
                      <a:pt x="86" y="290"/>
                    </a:lnTo>
                    <a:lnTo>
                      <a:pt x="92" y="290"/>
                    </a:lnTo>
                    <a:lnTo>
                      <a:pt x="96" y="289"/>
                    </a:lnTo>
                    <a:lnTo>
                      <a:pt x="100" y="289"/>
                    </a:lnTo>
                    <a:lnTo>
                      <a:pt x="100" y="292"/>
                    </a:lnTo>
                    <a:lnTo>
                      <a:pt x="98" y="297"/>
                    </a:lnTo>
                    <a:lnTo>
                      <a:pt x="96" y="305"/>
                    </a:lnTo>
                    <a:lnTo>
                      <a:pt x="94" y="315"/>
                    </a:lnTo>
                    <a:lnTo>
                      <a:pt x="89" y="323"/>
                    </a:lnTo>
                    <a:lnTo>
                      <a:pt x="84" y="330"/>
                    </a:lnTo>
                    <a:lnTo>
                      <a:pt x="80" y="335"/>
                    </a:lnTo>
                    <a:lnTo>
                      <a:pt x="78" y="340"/>
                    </a:lnTo>
                    <a:lnTo>
                      <a:pt x="75" y="342"/>
                    </a:lnTo>
                    <a:lnTo>
                      <a:pt x="70" y="342"/>
                    </a:lnTo>
                    <a:lnTo>
                      <a:pt x="64" y="342"/>
                    </a:lnTo>
                    <a:lnTo>
                      <a:pt x="58" y="345"/>
                    </a:lnTo>
                    <a:lnTo>
                      <a:pt x="55" y="347"/>
                    </a:lnTo>
                    <a:lnTo>
                      <a:pt x="55" y="350"/>
                    </a:lnTo>
                    <a:lnTo>
                      <a:pt x="57" y="354"/>
                    </a:lnTo>
                    <a:lnTo>
                      <a:pt x="61" y="356"/>
                    </a:lnTo>
                    <a:lnTo>
                      <a:pt x="64" y="356"/>
                    </a:lnTo>
                    <a:lnTo>
                      <a:pt x="68" y="355"/>
                    </a:lnTo>
                    <a:lnTo>
                      <a:pt x="72" y="353"/>
                    </a:lnTo>
                    <a:lnTo>
                      <a:pt x="77" y="349"/>
                    </a:lnTo>
                    <a:lnTo>
                      <a:pt x="84" y="347"/>
                    </a:lnTo>
                    <a:lnTo>
                      <a:pt x="89" y="343"/>
                    </a:lnTo>
                    <a:lnTo>
                      <a:pt x="94" y="339"/>
                    </a:lnTo>
                    <a:lnTo>
                      <a:pt x="98" y="335"/>
                    </a:lnTo>
                    <a:lnTo>
                      <a:pt x="101" y="333"/>
                    </a:lnTo>
                    <a:lnTo>
                      <a:pt x="106" y="333"/>
                    </a:lnTo>
                    <a:lnTo>
                      <a:pt x="109" y="334"/>
                    </a:lnTo>
                    <a:lnTo>
                      <a:pt x="113" y="333"/>
                    </a:lnTo>
                    <a:lnTo>
                      <a:pt x="115" y="330"/>
                    </a:lnTo>
                    <a:lnTo>
                      <a:pt x="116" y="325"/>
                    </a:lnTo>
                    <a:lnTo>
                      <a:pt x="117" y="320"/>
                    </a:lnTo>
                    <a:lnTo>
                      <a:pt x="118" y="318"/>
                    </a:lnTo>
                    <a:lnTo>
                      <a:pt x="121" y="316"/>
                    </a:lnTo>
                    <a:lnTo>
                      <a:pt x="125" y="312"/>
                    </a:lnTo>
                    <a:lnTo>
                      <a:pt x="131" y="309"/>
                    </a:lnTo>
                    <a:lnTo>
                      <a:pt x="136" y="307"/>
                    </a:lnTo>
                    <a:lnTo>
                      <a:pt x="138" y="305"/>
                    </a:lnTo>
                    <a:lnTo>
                      <a:pt x="138" y="304"/>
                    </a:lnTo>
                    <a:lnTo>
                      <a:pt x="137" y="302"/>
                    </a:lnTo>
                    <a:lnTo>
                      <a:pt x="138" y="300"/>
                    </a:lnTo>
                    <a:lnTo>
                      <a:pt x="141" y="297"/>
                    </a:lnTo>
                    <a:lnTo>
                      <a:pt x="145" y="296"/>
                    </a:lnTo>
                    <a:lnTo>
                      <a:pt x="148" y="294"/>
                    </a:lnTo>
                    <a:lnTo>
                      <a:pt x="149" y="290"/>
                    </a:lnTo>
                    <a:lnTo>
                      <a:pt x="148" y="287"/>
                    </a:lnTo>
                    <a:lnTo>
                      <a:pt x="146" y="283"/>
                    </a:lnTo>
                    <a:lnTo>
                      <a:pt x="142" y="281"/>
                    </a:lnTo>
                    <a:lnTo>
                      <a:pt x="142" y="278"/>
                    </a:lnTo>
                    <a:lnTo>
                      <a:pt x="144" y="274"/>
                    </a:lnTo>
                    <a:lnTo>
                      <a:pt x="146" y="271"/>
                    </a:lnTo>
                    <a:lnTo>
                      <a:pt x="148" y="269"/>
                    </a:lnTo>
                    <a:lnTo>
                      <a:pt x="151" y="265"/>
                    </a:lnTo>
                    <a:lnTo>
                      <a:pt x="154" y="258"/>
                    </a:lnTo>
                    <a:lnTo>
                      <a:pt x="159" y="249"/>
                    </a:lnTo>
                    <a:lnTo>
                      <a:pt x="164" y="241"/>
                    </a:lnTo>
                    <a:lnTo>
                      <a:pt x="169" y="235"/>
                    </a:lnTo>
                    <a:lnTo>
                      <a:pt x="175" y="234"/>
                    </a:lnTo>
                    <a:lnTo>
                      <a:pt x="177" y="236"/>
                    </a:lnTo>
                    <a:lnTo>
                      <a:pt x="176" y="240"/>
                    </a:lnTo>
                    <a:lnTo>
                      <a:pt x="174" y="243"/>
                    </a:lnTo>
                    <a:lnTo>
                      <a:pt x="170" y="248"/>
                    </a:lnTo>
                    <a:lnTo>
                      <a:pt x="168" y="254"/>
                    </a:lnTo>
                    <a:lnTo>
                      <a:pt x="167" y="260"/>
                    </a:lnTo>
                    <a:lnTo>
                      <a:pt x="166" y="267"/>
                    </a:lnTo>
                    <a:lnTo>
                      <a:pt x="164" y="270"/>
                    </a:lnTo>
                    <a:lnTo>
                      <a:pt x="163" y="272"/>
                    </a:lnTo>
                    <a:lnTo>
                      <a:pt x="163" y="277"/>
                    </a:lnTo>
                    <a:lnTo>
                      <a:pt x="164" y="280"/>
                    </a:lnTo>
                    <a:lnTo>
                      <a:pt x="168" y="280"/>
                    </a:lnTo>
                    <a:lnTo>
                      <a:pt x="172" y="277"/>
                    </a:lnTo>
                    <a:lnTo>
                      <a:pt x="178" y="273"/>
                    </a:lnTo>
                    <a:lnTo>
                      <a:pt x="183" y="270"/>
                    </a:lnTo>
                    <a:lnTo>
                      <a:pt x="186" y="266"/>
                    </a:lnTo>
                    <a:lnTo>
                      <a:pt x="189" y="264"/>
                    </a:lnTo>
                    <a:lnTo>
                      <a:pt x="189" y="263"/>
                    </a:lnTo>
                    <a:lnTo>
                      <a:pt x="191" y="260"/>
                    </a:lnTo>
                    <a:lnTo>
                      <a:pt x="194" y="260"/>
                    </a:lnTo>
                    <a:lnTo>
                      <a:pt x="199" y="259"/>
                    </a:lnTo>
                    <a:lnTo>
                      <a:pt x="204" y="255"/>
                    </a:lnTo>
                    <a:lnTo>
                      <a:pt x="206" y="251"/>
                    </a:lnTo>
                    <a:lnTo>
                      <a:pt x="207" y="250"/>
                    </a:lnTo>
                    <a:lnTo>
                      <a:pt x="206" y="249"/>
                    </a:lnTo>
                    <a:lnTo>
                      <a:pt x="204" y="245"/>
                    </a:lnTo>
                    <a:lnTo>
                      <a:pt x="204" y="242"/>
                    </a:lnTo>
                    <a:lnTo>
                      <a:pt x="207" y="239"/>
                    </a:lnTo>
                    <a:lnTo>
                      <a:pt x="213" y="237"/>
                    </a:lnTo>
                    <a:lnTo>
                      <a:pt x="219" y="237"/>
                    </a:lnTo>
                    <a:lnTo>
                      <a:pt x="223" y="239"/>
                    </a:lnTo>
                    <a:lnTo>
                      <a:pt x="227" y="240"/>
                    </a:lnTo>
                    <a:lnTo>
                      <a:pt x="230" y="242"/>
                    </a:lnTo>
                    <a:lnTo>
                      <a:pt x="235" y="243"/>
                    </a:lnTo>
                    <a:lnTo>
                      <a:pt x="242" y="245"/>
                    </a:lnTo>
                    <a:lnTo>
                      <a:pt x="250" y="248"/>
                    </a:lnTo>
                    <a:lnTo>
                      <a:pt x="257" y="249"/>
                    </a:lnTo>
                    <a:lnTo>
                      <a:pt x="260" y="249"/>
                    </a:lnTo>
                    <a:lnTo>
                      <a:pt x="262" y="248"/>
                    </a:lnTo>
                    <a:lnTo>
                      <a:pt x="266" y="248"/>
                    </a:lnTo>
                    <a:lnTo>
                      <a:pt x="270" y="248"/>
                    </a:lnTo>
                    <a:lnTo>
                      <a:pt x="275" y="249"/>
                    </a:lnTo>
                    <a:lnTo>
                      <a:pt x="280" y="250"/>
                    </a:lnTo>
                    <a:lnTo>
                      <a:pt x="288" y="250"/>
                    </a:lnTo>
                    <a:lnTo>
                      <a:pt x="296" y="250"/>
                    </a:lnTo>
                    <a:lnTo>
                      <a:pt x="301" y="250"/>
                    </a:lnTo>
                    <a:lnTo>
                      <a:pt x="306" y="251"/>
                    </a:lnTo>
                    <a:lnTo>
                      <a:pt x="311" y="255"/>
                    </a:lnTo>
                    <a:lnTo>
                      <a:pt x="316" y="258"/>
                    </a:lnTo>
                    <a:lnTo>
                      <a:pt x="322" y="259"/>
                    </a:lnTo>
                    <a:lnTo>
                      <a:pt x="327" y="260"/>
                    </a:lnTo>
                    <a:lnTo>
                      <a:pt x="328" y="260"/>
                    </a:lnTo>
                    <a:lnTo>
                      <a:pt x="329" y="262"/>
                    </a:lnTo>
                    <a:lnTo>
                      <a:pt x="330" y="263"/>
                    </a:lnTo>
                    <a:lnTo>
                      <a:pt x="334" y="266"/>
                    </a:lnTo>
                    <a:lnTo>
                      <a:pt x="338" y="269"/>
                    </a:lnTo>
                    <a:lnTo>
                      <a:pt x="344" y="270"/>
                    </a:lnTo>
                    <a:lnTo>
                      <a:pt x="349" y="271"/>
                    </a:lnTo>
                    <a:lnTo>
                      <a:pt x="352" y="271"/>
                    </a:lnTo>
                    <a:lnTo>
                      <a:pt x="354" y="269"/>
                    </a:lnTo>
                    <a:lnTo>
                      <a:pt x="356" y="265"/>
                    </a:lnTo>
                    <a:lnTo>
                      <a:pt x="357" y="262"/>
                    </a:lnTo>
                    <a:lnTo>
                      <a:pt x="359" y="262"/>
                    </a:lnTo>
                    <a:lnTo>
                      <a:pt x="365" y="263"/>
                    </a:lnTo>
                    <a:lnTo>
                      <a:pt x="372" y="265"/>
                    </a:lnTo>
                    <a:lnTo>
                      <a:pt x="377" y="266"/>
                    </a:lnTo>
                    <a:lnTo>
                      <a:pt x="383" y="269"/>
                    </a:lnTo>
                    <a:lnTo>
                      <a:pt x="388" y="273"/>
                    </a:lnTo>
                    <a:lnTo>
                      <a:pt x="392" y="279"/>
                    </a:lnTo>
                    <a:lnTo>
                      <a:pt x="397" y="283"/>
                    </a:lnTo>
                    <a:lnTo>
                      <a:pt x="401" y="286"/>
                    </a:lnTo>
                    <a:lnTo>
                      <a:pt x="402" y="287"/>
                    </a:lnTo>
                    <a:lnTo>
                      <a:pt x="412" y="297"/>
                    </a:lnTo>
                    <a:lnTo>
                      <a:pt x="418" y="303"/>
                    </a:lnTo>
                    <a:lnTo>
                      <a:pt x="419" y="303"/>
                    </a:lnTo>
                    <a:lnTo>
                      <a:pt x="421" y="303"/>
                    </a:lnTo>
                    <a:lnTo>
                      <a:pt x="424" y="304"/>
                    </a:lnTo>
                    <a:lnTo>
                      <a:pt x="427" y="307"/>
                    </a:lnTo>
                    <a:lnTo>
                      <a:pt x="432" y="311"/>
                    </a:lnTo>
                    <a:lnTo>
                      <a:pt x="437" y="317"/>
                    </a:lnTo>
                    <a:lnTo>
                      <a:pt x="441" y="321"/>
                    </a:lnTo>
                    <a:lnTo>
                      <a:pt x="443" y="324"/>
                    </a:lnTo>
                    <a:close/>
                  </a:path>
                </a:pathLst>
              </a:custGeom>
              <a:solidFill>
                <a:srgbClr val="39665B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3" name="Google Shape;103;p14">
                <a:extLst>
                  <a:ext uri="{FF2B5EF4-FFF2-40B4-BE49-F238E27FC236}">
                    <a16:creationId xmlns:a16="http://schemas.microsoft.com/office/drawing/2014/main" id="{08E000F3-B3B3-498B-9EF3-D5064418EAF3}"/>
                  </a:ext>
                </a:extLst>
              </p:cNvPr>
              <p:cNvSpPr/>
              <p:nvPr/>
            </p:nvSpPr>
            <p:spPr>
              <a:xfrm>
                <a:off x="2030412" y="1354138"/>
                <a:ext cx="738188" cy="533400"/>
              </a:xfrm>
              <a:custGeom>
                <a:avLst/>
                <a:gdLst/>
                <a:ahLst/>
                <a:cxnLst/>
                <a:rect l="l" t="t" r="r" b="b"/>
                <a:pathLst>
                  <a:path w="730" h="517" extrusionOk="0">
                    <a:moveTo>
                      <a:pt x="26" y="112"/>
                    </a:moveTo>
                    <a:lnTo>
                      <a:pt x="17" y="255"/>
                    </a:lnTo>
                    <a:lnTo>
                      <a:pt x="34" y="255"/>
                    </a:lnTo>
                    <a:lnTo>
                      <a:pt x="24" y="285"/>
                    </a:lnTo>
                    <a:lnTo>
                      <a:pt x="11" y="268"/>
                    </a:lnTo>
                    <a:lnTo>
                      <a:pt x="0" y="304"/>
                    </a:lnTo>
                    <a:lnTo>
                      <a:pt x="51" y="333"/>
                    </a:lnTo>
                    <a:lnTo>
                      <a:pt x="53" y="346"/>
                    </a:lnTo>
                    <a:lnTo>
                      <a:pt x="66" y="348"/>
                    </a:lnTo>
                    <a:lnTo>
                      <a:pt x="133" y="452"/>
                    </a:lnTo>
                    <a:lnTo>
                      <a:pt x="207" y="449"/>
                    </a:lnTo>
                    <a:lnTo>
                      <a:pt x="262" y="473"/>
                    </a:lnTo>
                    <a:lnTo>
                      <a:pt x="289" y="469"/>
                    </a:lnTo>
                    <a:lnTo>
                      <a:pt x="456" y="473"/>
                    </a:lnTo>
                    <a:lnTo>
                      <a:pt x="646" y="517"/>
                    </a:lnTo>
                    <a:lnTo>
                      <a:pt x="650" y="460"/>
                    </a:lnTo>
                    <a:lnTo>
                      <a:pt x="730" y="129"/>
                    </a:lnTo>
                    <a:lnTo>
                      <a:pt x="224" y="0"/>
                    </a:lnTo>
                    <a:lnTo>
                      <a:pt x="228" y="97"/>
                    </a:lnTo>
                    <a:lnTo>
                      <a:pt x="203" y="177"/>
                    </a:lnTo>
                    <a:lnTo>
                      <a:pt x="199" y="219"/>
                    </a:lnTo>
                    <a:lnTo>
                      <a:pt x="146" y="234"/>
                    </a:lnTo>
                    <a:lnTo>
                      <a:pt x="142" y="213"/>
                    </a:lnTo>
                    <a:lnTo>
                      <a:pt x="186" y="186"/>
                    </a:lnTo>
                    <a:lnTo>
                      <a:pt x="182" y="165"/>
                    </a:lnTo>
                    <a:lnTo>
                      <a:pt x="144" y="169"/>
                    </a:lnTo>
                    <a:lnTo>
                      <a:pt x="173" y="144"/>
                    </a:lnTo>
                    <a:lnTo>
                      <a:pt x="194" y="127"/>
                    </a:lnTo>
                    <a:lnTo>
                      <a:pt x="30" y="25"/>
                    </a:lnTo>
                    <a:lnTo>
                      <a:pt x="17" y="53"/>
                    </a:lnTo>
                    <a:lnTo>
                      <a:pt x="26" y="112"/>
                    </a:lnTo>
                    <a:lnTo>
                      <a:pt x="26" y="112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4" name="Google Shape;104;p14">
                <a:extLst>
                  <a:ext uri="{FF2B5EF4-FFF2-40B4-BE49-F238E27FC236}">
                    <a16:creationId xmlns:a16="http://schemas.microsoft.com/office/drawing/2014/main" id="{E717C1FD-BFB8-4F97-B63A-28976D4546B5}"/>
                  </a:ext>
                </a:extLst>
              </p:cNvPr>
              <p:cNvSpPr/>
              <p:nvPr/>
            </p:nvSpPr>
            <p:spPr>
              <a:xfrm>
                <a:off x="2713037" y="2484438"/>
                <a:ext cx="627063" cy="779463"/>
              </a:xfrm>
              <a:custGeom>
                <a:avLst/>
                <a:gdLst/>
                <a:ahLst/>
                <a:cxnLst/>
                <a:rect l="l" t="t" r="r" b="b"/>
                <a:pathLst>
                  <a:path w="618" h="752" extrusionOk="0">
                    <a:moveTo>
                      <a:pt x="135" y="0"/>
                    </a:moveTo>
                    <a:lnTo>
                      <a:pt x="433" y="55"/>
                    </a:lnTo>
                    <a:lnTo>
                      <a:pt x="410" y="186"/>
                    </a:lnTo>
                    <a:lnTo>
                      <a:pt x="618" y="218"/>
                    </a:lnTo>
                    <a:lnTo>
                      <a:pt x="538" y="752"/>
                    </a:lnTo>
                    <a:lnTo>
                      <a:pt x="0" y="663"/>
                    </a:lnTo>
                    <a:lnTo>
                      <a:pt x="135" y="0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rgbClr val="AECDC4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5" name="Google Shape;105;p14">
                <a:extLst>
                  <a:ext uri="{FF2B5EF4-FFF2-40B4-BE49-F238E27FC236}">
                    <a16:creationId xmlns:a16="http://schemas.microsoft.com/office/drawing/2014/main" id="{FF59C7CE-EE89-4581-84F7-A1C74E65B9BD}"/>
                  </a:ext>
                </a:extLst>
              </p:cNvPr>
              <p:cNvSpPr/>
              <p:nvPr/>
            </p:nvSpPr>
            <p:spPr>
              <a:xfrm>
                <a:off x="1831975" y="1679576"/>
                <a:ext cx="884237" cy="739775"/>
              </a:xfrm>
              <a:custGeom>
                <a:avLst/>
                <a:gdLst/>
                <a:ahLst/>
                <a:cxnLst/>
                <a:rect l="l" t="t" r="r" b="b"/>
                <a:pathLst>
                  <a:path w="871" h="720" extrusionOk="0">
                    <a:moveTo>
                      <a:pt x="0" y="537"/>
                    </a:moveTo>
                    <a:lnTo>
                      <a:pt x="38" y="355"/>
                    </a:lnTo>
                    <a:lnTo>
                      <a:pt x="82" y="302"/>
                    </a:lnTo>
                    <a:lnTo>
                      <a:pt x="188" y="0"/>
                    </a:lnTo>
                    <a:lnTo>
                      <a:pt x="243" y="15"/>
                    </a:lnTo>
                    <a:lnTo>
                      <a:pt x="245" y="28"/>
                    </a:lnTo>
                    <a:lnTo>
                      <a:pt x="258" y="30"/>
                    </a:lnTo>
                    <a:lnTo>
                      <a:pt x="325" y="134"/>
                    </a:lnTo>
                    <a:lnTo>
                      <a:pt x="399" y="133"/>
                    </a:lnTo>
                    <a:lnTo>
                      <a:pt x="454" y="157"/>
                    </a:lnTo>
                    <a:lnTo>
                      <a:pt x="481" y="152"/>
                    </a:lnTo>
                    <a:lnTo>
                      <a:pt x="648" y="157"/>
                    </a:lnTo>
                    <a:lnTo>
                      <a:pt x="838" y="199"/>
                    </a:lnTo>
                    <a:lnTo>
                      <a:pt x="848" y="224"/>
                    </a:lnTo>
                    <a:lnTo>
                      <a:pt x="871" y="256"/>
                    </a:lnTo>
                    <a:lnTo>
                      <a:pt x="806" y="353"/>
                    </a:lnTo>
                    <a:lnTo>
                      <a:pt x="766" y="389"/>
                    </a:lnTo>
                    <a:lnTo>
                      <a:pt x="760" y="416"/>
                    </a:lnTo>
                    <a:lnTo>
                      <a:pt x="783" y="444"/>
                    </a:lnTo>
                    <a:lnTo>
                      <a:pt x="756" y="503"/>
                    </a:lnTo>
                    <a:lnTo>
                      <a:pt x="703" y="720"/>
                    </a:lnTo>
                    <a:lnTo>
                      <a:pt x="410" y="650"/>
                    </a:lnTo>
                    <a:lnTo>
                      <a:pt x="0" y="537"/>
                    </a:lnTo>
                    <a:lnTo>
                      <a:pt x="0" y="537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6" name="Google Shape;106;p14">
                <a:extLst>
                  <a:ext uri="{FF2B5EF4-FFF2-40B4-BE49-F238E27FC236}">
                    <a16:creationId xmlns:a16="http://schemas.microsoft.com/office/drawing/2014/main" id="{73DEB348-8AA2-4C10-9B06-02AC88A43C4E}"/>
                  </a:ext>
                </a:extLst>
              </p:cNvPr>
              <p:cNvSpPr/>
              <p:nvPr/>
            </p:nvSpPr>
            <p:spPr>
              <a:xfrm>
                <a:off x="1749425" y="2235201"/>
                <a:ext cx="879475" cy="1482725"/>
              </a:xfrm>
              <a:custGeom>
                <a:avLst/>
                <a:gdLst/>
                <a:ahLst/>
                <a:cxnLst/>
                <a:rect l="l" t="t" r="r" b="b"/>
                <a:pathLst>
                  <a:path w="865" h="1443" extrusionOk="0">
                    <a:moveTo>
                      <a:pt x="29" y="293"/>
                    </a:moveTo>
                    <a:lnTo>
                      <a:pt x="4" y="405"/>
                    </a:lnTo>
                    <a:lnTo>
                      <a:pt x="87" y="586"/>
                    </a:lnTo>
                    <a:lnTo>
                      <a:pt x="103" y="574"/>
                    </a:lnTo>
                    <a:lnTo>
                      <a:pt x="129" y="650"/>
                    </a:lnTo>
                    <a:lnTo>
                      <a:pt x="87" y="597"/>
                    </a:lnTo>
                    <a:lnTo>
                      <a:pt x="78" y="681"/>
                    </a:lnTo>
                    <a:lnTo>
                      <a:pt x="125" y="732"/>
                    </a:lnTo>
                    <a:lnTo>
                      <a:pt x="93" y="803"/>
                    </a:lnTo>
                    <a:lnTo>
                      <a:pt x="184" y="994"/>
                    </a:lnTo>
                    <a:lnTo>
                      <a:pt x="164" y="1065"/>
                    </a:lnTo>
                    <a:lnTo>
                      <a:pt x="283" y="1120"/>
                    </a:lnTo>
                    <a:lnTo>
                      <a:pt x="327" y="1177"/>
                    </a:lnTo>
                    <a:lnTo>
                      <a:pt x="378" y="1196"/>
                    </a:lnTo>
                    <a:lnTo>
                      <a:pt x="378" y="1230"/>
                    </a:lnTo>
                    <a:lnTo>
                      <a:pt x="411" y="1238"/>
                    </a:lnTo>
                    <a:lnTo>
                      <a:pt x="481" y="1348"/>
                    </a:lnTo>
                    <a:lnTo>
                      <a:pt x="481" y="1426"/>
                    </a:lnTo>
                    <a:lnTo>
                      <a:pt x="789" y="1443"/>
                    </a:lnTo>
                    <a:lnTo>
                      <a:pt x="770" y="1413"/>
                    </a:lnTo>
                    <a:lnTo>
                      <a:pt x="779" y="1365"/>
                    </a:lnTo>
                    <a:lnTo>
                      <a:pt x="829" y="1287"/>
                    </a:lnTo>
                    <a:lnTo>
                      <a:pt x="865" y="1264"/>
                    </a:lnTo>
                    <a:lnTo>
                      <a:pt x="844" y="1236"/>
                    </a:lnTo>
                    <a:lnTo>
                      <a:pt x="831" y="1160"/>
                    </a:lnTo>
                    <a:lnTo>
                      <a:pt x="388" y="497"/>
                    </a:lnTo>
                    <a:lnTo>
                      <a:pt x="492" y="113"/>
                    </a:lnTo>
                    <a:lnTo>
                      <a:pt x="82" y="0"/>
                    </a:lnTo>
                    <a:lnTo>
                      <a:pt x="70" y="23"/>
                    </a:lnTo>
                    <a:lnTo>
                      <a:pt x="0" y="192"/>
                    </a:lnTo>
                    <a:lnTo>
                      <a:pt x="29" y="293"/>
                    </a:lnTo>
                    <a:lnTo>
                      <a:pt x="29" y="293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7" name="Google Shape;107;p14">
                <a:extLst>
                  <a:ext uri="{FF2B5EF4-FFF2-40B4-BE49-F238E27FC236}">
                    <a16:creationId xmlns:a16="http://schemas.microsoft.com/office/drawing/2014/main" id="{C5543433-8B30-43F4-B559-2D6BB67E0D59}"/>
                  </a:ext>
                </a:extLst>
              </p:cNvPr>
              <p:cNvSpPr/>
              <p:nvPr/>
            </p:nvSpPr>
            <p:spPr>
              <a:xfrm>
                <a:off x="2141537" y="2351088"/>
                <a:ext cx="711200" cy="1076325"/>
              </a:xfrm>
              <a:custGeom>
                <a:avLst/>
                <a:gdLst/>
                <a:ahLst/>
                <a:cxnLst/>
                <a:rect l="l" t="t" r="r" b="b"/>
                <a:pathLst>
                  <a:path w="696" h="1047" extrusionOk="0">
                    <a:moveTo>
                      <a:pt x="0" y="384"/>
                    </a:moveTo>
                    <a:lnTo>
                      <a:pt x="443" y="1047"/>
                    </a:lnTo>
                    <a:lnTo>
                      <a:pt x="458" y="904"/>
                    </a:lnTo>
                    <a:lnTo>
                      <a:pt x="483" y="897"/>
                    </a:lnTo>
                    <a:lnTo>
                      <a:pt x="525" y="921"/>
                    </a:lnTo>
                    <a:lnTo>
                      <a:pt x="561" y="796"/>
                    </a:lnTo>
                    <a:lnTo>
                      <a:pt x="696" y="133"/>
                    </a:lnTo>
                    <a:lnTo>
                      <a:pt x="397" y="70"/>
                    </a:lnTo>
                    <a:lnTo>
                      <a:pt x="104" y="0"/>
                    </a:lnTo>
                    <a:lnTo>
                      <a:pt x="0" y="384"/>
                    </a:lnTo>
                    <a:lnTo>
                      <a:pt x="0" y="384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8" name="Google Shape;108;p14">
                <a:extLst>
                  <a:ext uri="{FF2B5EF4-FFF2-40B4-BE49-F238E27FC236}">
                    <a16:creationId xmlns:a16="http://schemas.microsoft.com/office/drawing/2014/main" id="{AD5E17FB-ECC4-460E-A957-BFB845519685}"/>
                  </a:ext>
                </a:extLst>
              </p:cNvPr>
              <p:cNvSpPr/>
              <p:nvPr/>
            </p:nvSpPr>
            <p:spPr>
              <a:xfrm>
                <a:off x="2546350" y="1484313"/>
                <a:ext cx="663575" cy="1055688"/>
              </a:xfrm>
              <a:custGeom>
                <a:avLst/>
                <a:gdLst/>
                <a:ahLst/>
                <a:cxnLst/>
                <a:rect l="l" t="t" r="r" b="b"/>
                <a:pathLst>
                  <a:path w="654" h="1027" extrusionOk="0">
                    <a:moveTo>
                      <a:pt x="0" y="909"/>
                    </a:moveTo>
                    <a:lnTo>
                      <a:pt x="53" y="692"/>
                    </a:lnTo>
                    <a:lnTo>
                      <a:pt x="80" y="633"/>
                    </a:lnTo>
                    <a:lnTo>
                      <a:pt x="57" y="605"/>
                    </a:lnTo>
                    <a:lnTo>
                      <a:pt x="63" y="578"/>
                    </a:lnTo>
                    <a:lnTo>
                      <a:pt x="103" y="542"/>
                    </a:lnTo>
                    <a:lnTo>
                      <a:pt x="168" y="445"/>
                    </a:lnTo>
                    <a:lnTo>
                      <a:pt x="145" y="413"/>
                    </a:lnTo>
                    <a:lnTo>
                      <a:pt x="135" y="388"/>
                    </a:lnTo>
                    <a:lnTo>
                      <a:pt x="139" y="333"/>
                    </a:lnTo>
                    <a:lnTo>
                      <a:pt x="219" y="0"/>
                    </a:lnTo>
                    <a:lnTo>
                      <a:pt x="304" y="19"/>
                    </a:lnTo>
                    <a:lnTo>
                      <a:pt x="276" y="149"/>
                    </a:lnTo>
                    <a:lnTo>
                      <a:pt x="295" y="194"/>
                    </a:lnTo>
                    <a:lnTo>
                      <a:pt x="297" y="223"/>
                    </a:lnTo>
                    <a:lnTo>
                      <a:pt x="287" y="228"/>
                    </a:lnTo>
                    <a:lnTo>
                      <a:pt x="320" y="259"/>
                    </a:lnTo>
                    <a:lnTo>
                      <a:pt x="354" y="342"/>
                    </a:lnTo>
                    <a:lnTo>
                      <a:pt x="365" y="417"/>
                    </a:lnTo>
                    <a:lnTo>
                      <a:pt x="371" y="457"/>
                    </a:lnTo>
                    <a:lnTo>
                      <a:pt x="346" y="495"/>
                    </a:lnTo>
                    <a:lnTo>
                      <a:pt x="363" y="512"/>
                    </a:lnTo>
                    <a:lnTo>
                      <a:pt x="409" y="487"/>
                    </a:lnTo>
                    <a:lnTo>
                      <a:pt x="439" y="618"/>
                    </a:lnTo>
                    <a:lnTo>
                      <a:pt x="460" y="626"/>
                    </a:lnTo>
                    <a:lnTo>
                      <a:pt x="464" y="664"/>
                    </a:lnTo>
                    <a:lnTo>
                      <a:pt x="523" y="679"/>
                    </a:lnTo>
                    <a:lnTo>
                      <a:pt x="616" y="679"/>
                    </a:lnTo>
                    <a:lnTo>
                      <a:pt x="654" y="696"/>
                    </a:lnTo>
                    <a:lnTo>
                      <a:pt x="599" y="1027"/>
                    </a:lnTo>
                    <a:lnTo>
                      <a:pt x="299" y="972"/>
                    </a:lnTo>
                    <a:lnTo>
                      <a:pt x="0" y="909"/>
                    </a:lnTo>
                    <a:lnTo>
                      <a:pt x="0" y="909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9" name="Google Shape;109;p14">
                <a:extLst>
                  <a:ext uri="{FF2B5EF4-FFF2-40B4-BE49-F238E27FC236}">
                    <a16:creationId xmlns:a16="http://schemas.microsoft.com/office/drawing/2014/main" id="{55B89E4D-6371-4641-8A5B-EEA623392891}"/>
                  </a:ext>
                </a:extLst>
              </p:cNvPr>
              <p:cNvSpPr/>
              <p:nvPr/>
            </p:nvSpPr>
            <p:spPr>
              <a:xfrm>
                <a:off x="2825750" y="1504951"/>
                <a:ext cx="1138237" cy="712787"/>
              </a:xfrm>
              <a:custGeom>
                <a:avLst/>
                <a:gdLst/>
                <a:ahLst/>
                <a:cxnLst/>
                <a:rect l="l" t="t" r="r" b="b"/>
                <a:pathLst>
                  <a:path w="1118" h="692" extrusionOk="0">
                    <a:moveTo>
                      <a:pt x="19" y="175"/>
                    </a:moveTo>
                    <a:lnTo>
                      <a:pt x="21" y="204"/>
                    </a:lnTo>
                    <a:lnTo>
                      <a:pt x="11" y="209"/>
                    </a:lnTo>
                    <a:lnTo>
                      <a:pt x="44" y="240"/>
                    </a:lnTo>
                    <a:lnTo>
                      <a:pt x="78" y="323"/>
                    </a:lnTo>
                    <a:lnTo>
                      <a:pt x="89" y="398"/>
                    </a:lnTo>
                    <a:lnTo>
                      <a:pt x="95" y="438"/>
                    </a:lnTo>
                    <a:lnTo>
                      <a:pt x="70" y="476"/>
                    </a:lnTo>
                    <a:lnTo>
                      <a:pt x="87" y="493"/>
                    </a:lnTo>
                    <a:lnTo>
                      <a:pt x="133" y="468"/>
                    </a:lnTo>
                    <a:lnTo>
                      <a:pt x="163" y="599"/>
                    </a:lnTo>
                    <a:lnTo>
                      <a:pt x="184" y="607"/>
                    </a:lnTo>
                    <a:lnTo>
                      <a:pt x="188" y="645"/>
                    </a:lnTo>
                    <a:lnTo>
                      <a:pt x="205" y="662"/>
                    </a:lnTo>
                    <a:lnTo>
                      <a:pt x="247" y="660"/>
                    </a:lnTo>
                    <a:lnTo>
                      <a:pt x="340" y="660"/>
                    </a:lnTo>
                    <a:lnTo>
                      <a:pt x="378" y="677"/>
                    </a:lnTo>
                    <a:lnTo>
                      <a:pt x="390" y="609"/>
                    </a:lnTo>
                    <a:lnTo>
                      <a:pt x="694" y="654"/>
                    </a:lnTo>
                    <a:lnTo>
                      <a:pt x="1068" y="692"/>
                    </a:lnTo>
                    <a:lnTo>
                      <a:pt x="1080" y="567"/>
                    </a:lnTo>
                    <a:lnTo>
                      <a:pt x="1118" y="162"/>
                    </a:lnTo>
                    <a:lnTo>
                      <a:pt x="622" y="105"/>
                    </a:lnTo>
                    <a:lnTo>
                      <a:pt x="376" y="67"/>
                    </a:lnTo>
                    <a:lnTo>
                      <a:pt x="28" y="0"/>
                    </a:lnTo>
                    <a:lnTo>
                      <a:pt x="0" y="130"/>
                    </a:lnTo>
                    <a:lnTo>
                      <a:pt x="19" y="175"/>
                    </a:lnTo>
                    <a:lnTo>
                      <a:pt x="19" y="175"/>
                    </a:lnTo>
                    <a:close/>
                  </a:path>
                </a:pathLst>
              </a:custGeom>
              <a:solidFill>
                <a:srgbClr val="B6D1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0" name="Google Shape;110;p14">
                <a:extLst>
                  <a:ext uri="{FF2B5EF4-FFF2-40B4-BE49-F238E27FC236}">
                    <a16:creationId xmlns:a16="http://schemas.microsoft.com/office/drawing/2014/main" id="{B593B91E-66FC-416B-8CFA-0CEED27F4F8B}"/>
                  </a:ext>
                </a:extLst>
              </p:cNvPr>
              <p:cNvSpPr/>
              <p:nvPr/>
            </p:nvSpPr>
            <p:spPr>
              <a:xfrm>
                <a:off x="2505075" y="3170237"/>
                <a:ext cx="755650" cy="863600"/>
              </a:xfrm>
              <a:custGeom>
                <a:avLst/>
                <a:gdLst/>
                <a:ahLst/>
                <a:cxnLst/>
                <a:rect l="l" t="t" r="r" b="b"/>
                <a:pathLst>
                  <a:path w="746" h="840" extrusionOk="0">
                    <a:moveTo>
                      <a:pt x="48" y="534"/>
                    </a:moveTo>
                    <a:lnTo>
                      <a:pt x="29" y="504"/>
                    </a:lnTo>
                    <a:lnTo>
                      <a:pt x="38" y="456"/>
                    </a:lnTo>
                    <a:lnTo>
                      <a:pt x="88" y="378"/>
                    </a:lnTo>
                    <a:lnTo>
                      <a:pt x="124" y="355"/>
                    </a:lnTo>
                    <a:lnTo>
                      <a:pt x="103" y="327"/>
                    </a:lnTo>
                    <a:lnTo>
                      <a:pt x="90" y="251"/>
                    </a:lnTo>
                    <a:lnTo>
                      <a:pt x="105" y="108"/>
                    </a:lnTo>
                    <a:lnTo>
                      <a:pt x="130" y="101"/>
                    </a:lnTo>
                    <a:lnTo>
                      <a:pt x="172" y="125"/>
                    </a:lnTo>
                    <a:lnTo>
                      <a:pt x="208" y="0"/>
                    </a:lnTo>
                    <a:lnTo>
                      <a:pt x="746" y="89"/>
                    </a:lnTo>
                    <a:lnTo>
                      <a:pt x="634" y="840"/>
                    </a:lnTo>
                    <a:lnTo>
                      <a:pt x="468" y="817"/>
                    </a:lnTo>
                    <a:lnTo>
                      <a:pt x="366" y="789"/>
                    </a:lnTo>
                    <a:lnTo>
                      <a:pt x="154" y="705"/>
                    </a:lnTo>
                    <a:lnTo>
                      <a:pt x="0" y="576"/>
                    </a:lnTo>
                    <a:lnTo>
                      <a:pt x="48" y="534"/>
                    </a:lnTo>
                    <a:lnTo>
                      <a:pt x="48" y="534"/>
                    </a:lnTo>
                    <a:close/>
                  </a:path>
                </a:pathLst>
              </a:custGeom>
              <a:solidFill>
                <a:srgbClr val="B6D1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1" name="Google Shape;111;p14">
                <a:extLst>
                  <a:ext uri="{FF2B5EF4-FFF2-40B4-BE49-F238E27FC236}">
                    <a16:creationId xmlns:a16="http://schemas.microsoft.com/office/drawing/2014/main" id="{E8245909-CE79-414F-B616-F4A4CD2476D4}"/>
                  </a:ext>
                </a:extLst>
              </p:cNvPr>
              <p:cNvSpPr/>
              <p:nvPr/>
            </p:nvSpPr>
            <p:spPr>
              <a:xfrm>
                <a:off x="3130550" y="2132013"/>
                <a:ext cx="782637" cy="63658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19" extrusionOk="0">
                    <a:moveTo>
                      <a:pt x="0" y="530"/>
                    </a:moveTo>
                    <a:lnTo>
                      <a:pt x="92" y="0"/>
                    </a:lnTo>
                    <a:lnTo>
                      <a:pt x="396" y="45"/>
                    </a:lnTo>
                    <a:lnTo>
                      <a:pt x="770" y="83"/>
                    </a:lnTo>
                    <a:lnTo>
                      <a:pt x="744" y="351"/>
                    </a:lnTo>
                    <a:lnTo>
                      <a:pt x="719" y="619"/>
                    </a:lnTo>
                    <a:lnTo>
                      <a:pt x="208" y="562"/>
                    </a:lnTo>
                    <a:lnTo>
                      <a:pt x="0" y="530"/>
                    </a:lnTo>
                    <a:lnTo>
                      <a:pt x="0" y="530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2" name="Google Shape;112;p14">
                <a:extLst>
                  <a:ext uri="{FF2B5EF4-FFF2-40B4-BE49-F238E27FC236}">
                    <a16:creationId xmlns:a16="http://schemas.microsoft.com/office/drawing/2014/main" id="{C115B268-6080-416F-A1B7-D63B011A24A0}"/>
                  </a:ext>
                </a:extLst>
              </p:cNvPr>
              <p:cNvSpPr/>
              <p:nvPr/>
            </p:nvSpPr>
            <p:spPr>
              <a:xfrm>
                <a:off x="3260725" y="2709863"/>
                <a:ext cx="809625" cy="631825"/>
              </a:xfrm>
              <a:custGeom>
                <a:avLst/>
                <a:gdLst/>
                <a:ahLst/>
                <a:cxnLst/>
                <a:rect l="l" t="t" r="r" b="b"/>
                <a:pathLst>
                  <a:path w="796" h="612" extrusionOk="0">
                    <a:moveTo>
                      <a:pt x="80" y="0"/>
                    </a:moveTo>
                    <a:lnTo>
                      <a:pt x="591" y="57"/>
                    </a:lnTo>
                    <a:lnTo>
                      <a:pt x="796" y="74"/>
                    </a:lnTo>
                    <a:lnTo>
                      <a:pt x="789" y="207"/>
                    </a:lnTo>
                    <a:lnTo>
                      <a:pt x="760" y="612"/>
                    </a:lnTo>
                    <a:lnTo>
                      <a:pt x="656" y="605"/>
                    </a:lnTo>
                    <a:lnTo>
                      <a:pt x="331" y="576"/>
                    </a:lnTo>
                    <a:lnTo>
                      <a:pt x="0" y="534"/>
                    </a:lnTo>
                    <a:lnTo>
                      <a:pt x="80" y="0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3" name="Google Shape;113;p14">
                <a:extLst>
                  <a:ext uri="{FF2B5EF4-FFF2-40B4-BE49-F238E27FC236}">
                    <a16:creationId xmlns:a16="http://schemas.microsoft.com/office/drawing/2014/main" id="{30BCA105-D303-4839-8A3D-31DB0437D29B}"/>
                  </a:ext>
                </a:extLst>
              </p:cNvPr>
              <p:cNvSpPr/>
              <p:nvPr/>
            </p:nvSpPr>
            <p:spPr>
              <a:xfrm>
                <a:off x="3143250" y="3260725"/>
                <a:ext cx="782637" cy="785812"/>
              </a:xfrm>
              <a:custGeom>
                <a:avLst/>
                <a:gdLst/>
                <a:ahLst/>
                <a:cxnLst/>
                <a:rect l="l" t="t" r="r" b="b"/>
                <a:pathLst>
                  <a:path w="768" h="764" extrusionOk="0">
                    <a:moveTo>
                      <a:pt x="97" y="764"/>
                    </a:moveTo>
                    <a:lnTo>
                      <a:pt x="106" y="707"/>
                    </a:lnTo>
                    <a:lnTo>
                      <a:pt x="298" y="732"/>
                    </a:lnTo>
                    <a:lnTo>
                      <a:pt x="290" y="704"/>
                    </a:lnTo>
                    <a:lnTo>
                      <a:pt x="705" y="742"/>
                    </a:lnTo>
                    <a:lnTo>
                      <a:pt x="768" y="71"/>
                    </a:lnTo>
                    <a:lnTo>
                      <a:pt x="443" y="42"/>
                    </a:lnTo>
                    <a:lnTo>
                      <a:pt x="112" y="0"/>
                    </a:lnTo>
                    <a:lnTo>
                      <a:pt x="0" y="751"/>
                    </a:lnTo>
                    <a:lnTo>
                      <a:pt x="97" y="764"/>
                    </a:lnTo>
                    <a:lnTo>
                      <a:pt x="97" y="764"/>
                    </a:lnTo>
                    <a:close/>
                  </a:path>
                </a:pathLst>
              </a:custGeom>
              <a:solidFill>
                <a:srgbClr val="B6D1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4" name="Google Shape;114;p14">
                <a:extLst>
                  <a:ext uri="{FF2B5EF4-FFF2-40B4-BE49-F238E27FC236}">
                    <a16:creationId xmlns:a16="http://schemas.microsoft.com/office/drawing/2014/main" id="{0068BEF8-4D34-4322-A7D4-DB51629F380B}"/>
                  </a:ext>
                </a:extLst>
              </p:cNvPr>
              <p:cNvSpPr/>
              <p:nvPr/>
            </p:nvSpPr>
            <p:spPr>
              <a:xfrm>
                <a:off x="3441700" y="3403600"/>
                <a:ext cx="1547812" cy="1482725"/>
              </a:xfrm>
              <a:custGeom>
                <a:avLst/>
                <a:gdLst/>
                <a:ahLst/>
                <a:cxnLst/>
                <a:rect l="l" t="t" r="r" b="b"/>
                <a:pathLst>
                  <a:path w="1527" h="1439" extrusionOk="0">
                    <a:moveTo>
                      <a:pt x="0" y="563"/>
                    </a:moveTo>
                    <a:lnTo>
                      <a:pt x="415" y="601"/>
                    </a:lnTo>
                    <a:lnTo>
                      <a:pt x="472" y="0"/>
                    </a:lnTo>
                    <a:lnTo>
                      <a:pt x="803" y="19"/>
                    </a:lnTo>
                    <a:lnTo>
                      <a:pt x="791" y="277"/>
                    </a:lnTo>
                    <a:lnTo>
                      <a:pt x="824" y="304"/>
                    </a:lnTo>
                    <a:lnTo>
                      <a:pt x="854" y="304"/>
                    </a:lnTo>
                    <a:lnTo>
                      <a:pt x="879" y="329"/>
                    </a:lnTo>
                    <a:lnTo>
                      <a:pt x="928" y="340"/>
                    </a:lnTo>
                    <a:lnTo>
                      <a:pt x="1029" y="384"/>
                    </a:lnTo>
                    <a:lnTo>
                      <a:pt x="1046" y="365"/>
                    </a:lnTo>
                    <a:lnTo>
                      <a:pt x="1111" y="403"/>
                    </a:lnTo>
                    <a:lnTo>
                      <a:pt x="1196" y="401"/>
                    </a:lnTo>
                    <a:lnTo>
                      <a:pt x="1255" y="384"/>
                    </a:lnTo>
                    <a:lnTo>
                      <a:pt x="1337" y="369"/>
                    </a:lnTo>
                    <a:lnTo>
                      <a:pt x="1411" y="409"/>
                    </a:lnTo>
                    <a:lnTo>
                      <a:pt x="1423" y="422"/>
                    </a:lnTo>
                    <a:lnTo>
                      <a:pt x="1463" y="422"/>
                    </a:lnTo>
                    <a:lnTo>
                      <a:pt x="1470" y="635"/>
                    </a:lnTo>
                    <a:lnTo>
                      <a:pt x="1527" y="739"/>
                    </a:lnTo>
                    <a:lnTo>
                      <a:pt x="1506" y="821"/>
                    </a:lnTo>
                    <a:lnTo>
                      <a:pt x="1510" y="889"/>
                    </a:lnTo>
                    <a:lnTo>
                      <a:pt x="1485" y="924"/>
                    </a:lnTo>
                    <a:lnTo>
                      <a:pt x="1495" y="935"/>
                    </a:lnTo>
                    <a:lnTo>
                      <a:pt x="1432" y="954"/>
                    </a:lnTo>
                    <a:lnTo>
                      <a:pt x="1383" y="960"/>
                    </a:lnTo>
                    <a:lnTo>
                      <a:pt x="1392" y="924"/>
                    </a:lnTo>
                    <a:lnTo>
                      <a:pt x="1366" y="945"/>
                    </a:lnTo>
                    <a:lnTo>
                      <a:pt x="1367" y="986"/>
                    </a:lnTo>
                    <a:lnTo>
                      <a:pt x="1333" y="1030"/>
                    </a:lnTo>
                    <a:lnTo>
                      <a:pt x="1153" y="1121"/>
                    </a:lnTo>
                    <a:lnTo>
                      <a:pt x="1096" y="1180"/>
                    </a:lnTo>
                    <a:lnTo>
                      <a:pt x="1042" y="1308"/>
                    </a:lnTo>
                    <a:lnTo>
                      <a:pt x="1086" y="1439"/>
                    </a:lnTo>
                    <a:lnTo>
                      <a:pt x="1044" y="1439"/>
                    </a:lnTo>
                    <a:lnTo>
                      <a:pt x="848" y="1370"/>
                    </a:lnTo>
                    <a:lnTo>
                      <a:pt x="827" y="1313"/>
                    </a:lnTo>
                    <a:lnTo>
                      <a:pt x="807" y="1289"/>
                    </a:lnTo>
                    <a:lnTo>
                      <a:pt x="801" y="1213"/>
                    </a:lnTo>
                    <a:lnTo>
                      <a:pt x="763" y="1186"/>
                    </a:lnTo>
                    <a:lnTo>
                      <a:pt x="658" y="984"/>
                    </a:lnTo>
                    <a:lnTo>
                      <a:pt x="607" y="946"/>
                    </a:lnTo>
                    <a:lnTo>
                      <a:pt x="592" y="914"/>
                    </a:lnTo>
                    <a:lnTo>
                      <a:pt x="438" y="907"/>
                    </a:lnTo>
                    <a:lnTo>
                      <a:pt x="356" y="1002"/>
                    </a:lnTo>
                    <a:lnTo>
                      <a:pt x="217" y="903"/>
                    </a:lnTo>
                    <a:lnTo>
                      <a:pt x="175" y="766"/>
                    </a:lnTo>
                    <a:lnTo>
                      <a:pt x="42" y="639"/>
                    </a:lnTo>
                    <a:lnTo>
                      <a:pt x="27" y="597"/>
                    </a:lnTo>
                    <a:lnTo>
                      <a:pt x="8" y="591"/>
                    </a:lnTo>
                    <a:lnTo>
                      <a:pt x="0" y="563"/>
                    </a:lnTo>
                    <a:lnTo>
                      <a:pt x="0" y="563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5" name="Google Shape;115;p14">
                <a:extLst>
                  <a:ext uri="{FF2B5EF4-FFF2-40B4-BE49-F238E27FC236}">
                    <a16:creationId xmlns:a16="http://schemas.microsoft.com/office/drawing/2014/main" id="{27736E5D-0D7D-4215-A80E-BF44D1A6247C}"/>
                  </a:ext>
                </a:extLst>
              </p:cNvPr>
              <p:cNvSpPr/>
              <p:nvPr/>
            </p:nvSpPr>
            <p:spPr>
              <a:xfrm>
                <a:off x="3921125" y="1671638"/>
                <a:ext cx="733425" cy="450850"/>
              </a:xfrm>
              <a:custGeom>
                <a:avLst/>
                <a:gdLst/>
                <a:ahLst/>
                <a:cxnLst/>
                <a:rect l="l" t="t" r="r" b="b"/>
                <a:pathLst>
                  <a:path w="718" h="441" extrusionOk="0">
                    <a:moveTo>
                      <a:pt x="38" y="0"/>
                    </a:moveTo>
                    <a:lnTo>
                      <a:pt x="663" y="32"/>
                    </a:lnTo>
                    <a:lnTo>
                      <a:pt x="667" y="142"/>
                    </a:lnTo>
                    <a:lnTo>
                      <a:pt x="696" y="234"/>
                    </a:lnTo>
                    <a:lnTo>
                      <a:pt x="699" y="348"/>
                    </a:lnTo>
                    <a:lnTo>
                      <a:pt x="718" y="441"/>
                    </a:lnTo>
                    <a:lnTo>
                      <a:pt x="340" y="429"/>
                    </a:lnTo>
                    <a:lnTo>
                      <a:pt x="0" y="405"/>
                    </a:lnTo>
                    <a:lnTo>
                      <a:pt x="38" y="0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B6D1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6" name="Google Shape;116;p14">
                <a:extLst>
                  <a:ext uri="{FF2B5EF4-FFF2-40B4-BE49-F238E27FC236}">
                    <a16:creationId xmlns:a16="http://schemas.microsoft.com/office/drawing/2014/main" id="{4B10A4B3-0147-415D-993D-2499605E7F98}"/>
                  </a:ext>
                </a:extLst>
              </p:cNvPr>
              <p:cNvSpPr/>
              <p:nvPr/>
            </p:nvSpPr>
            <p:spPr>
              <a:xfrm>
                <a:off x="3883025" y="2085976"/>
                <a:ext cx="782637" cy="515937"/>
              </a:xfrm>
              <a:custGeom>
                <a:avLst/>
                <a:gdLst/>
                <a:ahLst/>
                <a:cxnLst/>
                <a:rect l="l" t="t" r="r" b="b"/>
                <a:pathLst>
                  <a:path w="768" h="502" extrusionOk="0">
                    <a:moveTo>
                      <a:pt x="38" y="0"/>
                    </a:moveTo>
                    <a:lnTo>
                      <a:pt x="378" y="24"/>
                    </a:lnTo>
                    <a:lnTo>
                      <a:pt x="756" y="36"/>
                    </a:lnTo>
                    <a:lnTo>
                      <a:pt x="732" y="83"/>
                    </a:lnTo>
                    <a:lnTo>
                      <a:pt x="768" y="118"/>
                    </a:lnTo>
                    <a:lnTo>
                      <a:pt x="766" y="365"/>
                    </a:lnTo>
                    <a:lnTo>
                      <a:pt x="751" y="363"/>
                    </a:lnTo>
                    <a:lnTo>
                      <a:pt x="753" y="395"/>
                    </a:lnTo>
                    <a:lnTo>
                      <a:pt x="764" y="420"/>
                    </a:lnTo>
                    <a:lnTo>
                      <a:pt x="756" y="443"/>
                    </a:lnTo>
                    <a:lnTo>
                      <a:pt x="764" y="502"/>
                    </a:lnTo>
                    <a:lnTo>
                      <a:pt x="747" y="496"/>
                    </a:lnTo>
                    <a:lnTo>
                      <a:pt x="728" y="473"/>
                    </a:lnTo>
                    <a:lnTo>
                      <a:pt x="659" y="450"/>
                    </a:lnTo>
                    <a:lnTo>
                      <a:pt x="593" y="454"/>
                    </a:lnTo>
                    <a:lnTo>
                      <a:pt x="555" y="426"/>
                    </a:lnTo>
                    <a:lnTo>
                      <a:pt x="0" y="393"/>
                    </a:lnTo>
                    <a:lnTo>
                      <a:pt x="38" y="0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7" name="Google Shape;117;p14">
                <a:extLst>
                  <a:ext uri="{FF2B5EF4-FFF2-40B4-BE49-F238E27FC236}">
                    <a16:creationId xmlns:a16="http://schemas.microsoft.com/office/drawing/2014/main" id="{AD067BB1-46CB-4862-9D61-4C00B13EF173}"/>
                  </a:ext>
                </a:extLst>
              </p:cNvPr>
              <p:cNvSpPr/>
              <p:nvPr/>
            </p:nvSpPr>
            <p:spPr>
              <a:xfrm>
                <a:off x="3860800" y="2490788"/>
                <a:ext cx="914400" cy="455613"/>
              </a:xfrm>
              <a:custGeom>
                <a:avLst/>
                <a:gdLst/>
                <a:ahLst/>
                <a:cxnLst/>
                <a:rect l="l" t="t" r="r" b="b"/>
                <a:pathLst>
                  <a:path w="901" h="439" extrusionOk="0">
                    <a:moveTo>
                      <a:pt x="25" y="0"/>
                    </a:moveTo>
                    <a:lnTo>
                      <a:pt x="580" y="33"/>
                    </a:lnTo>
                    <a:lnTo>
                      <a:pt x="618" y="61"/>
                    </a:lnTo>
                    <a:lnTo>
                      <a:pt x="684" y="57"/>
                    </a:lnTo>
                    <a:lnTo>
                      <a:pt x="753" y="80"/>
                    </a:lnTo>
                    <a:lnTo>
                      <a:pt x="772" y="103"/>
                    </a:lnTo>
                    <a:lnTo>
                      <a:pt x="789" y="109"/>
                    </a:lnTo>
                    <a:lnTo>
                      <a:pt x="819" y="192"/>
                    </a:lnTo>
                    <a:lnTo>
                      <a:pt x="819" y="217"/>
                    </a:lnTo>
                    <a:lnTo>
                      <a:pt x="840" y="257"/>
                    </a:lnTo>
                    <a:lnTo>
                      <a:pt x="850" y="320"/>
                    </a:lnTo>
                    <a:lnTo>
                      <a:pt x="844" y="339"/>
                    </a:lnTo>
                    <a:lnTo>
                      <a:pt x="857" y="359"/>
                    </a:lnTo>
                    <a:lnTo>
                      <a:pt x="901" y="439"/>
                    </a:lnTo>
                    <a:lnTo>
                      <a:pt x="500" y="435"/>
                    </a:lnTo>
                    <a:lnTo>
                      <a:pt x="198" y="418"/>
                    </a:lnTo>
                    <a:lnTo>
                      <a:pt x="205" y="285"/>
                    </a:lnTo>
                    <a:lnTo>
                      <a:pt x="0" y="268"/>
                    </a:lnTo>
                    <a:lnTo>
                      <a:pt x="25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E2F1EF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8" name="Google Shape;118;p14">
                <a:extLst>
                  <a:ext uri="{FF2B5EF4-FFF2-40B4-BE49-F238E27FC236}">
                    <a16:creationId xmlns:a16="http://schemas.microsoft.com/office/drawing/2014/main" id="{B0036A24-2905-436E-88FA-526C52184DA5}"/>
                  </a:ext>
                </a:extLst>
              </p:cNvPr>
              <p:cNvSpPr/>
              <p:nvPr/>
            </p:nvSpPr>
            <p:spPr>
              <a:xfrm>
                <a:off x="4035425" y="2925763"/>
                <a:ext cx="822325" cy="436563"/>
              </a:xfrm>
              <a:custGeom>
                <a:avLst/>
                <a:gdLst/>
                <a:ahLst/>
                <a:cxnLst/>
                <a:rect l="l" t="t" r="r" b="b"/>
                <a:pathLst>
                  <a:path w="812" h="426" extrusionOk="0">
                    <a:moveTo>
                      <a:pt x="29" y="0"/>
                    </a:moveTo>
                    <a:lnTo>
                      <a:pt x="331" y="17"/>
                    </a:lnTo>
                    <a:lnTo>
                      <a:pt x="732" y="21"/>
                    </a:lnTo>
                    <a:lnTo>
                      <a:pt x="755" y="40"/>
                    </a:lnTo>
                    <a:lnTo>
                      <a:pt x="766" y="36"/>
                    </a:lnTo>
                    <a:lnTo>
                      <a:pt x="782" y="57"/>
                    </a:lnTo>
                    <a:lnTo>
                      <a:pt x="768" y="57"/>
                    </a:lnTo>
                    <a:lnTo>
                      <a:pt x="755" y="86"/>
                    </a:lnTo>
                    <a:lnTo>
                      <a:pt x="787" y="132"/>
                    </a:lnTo>
                    <a:lnTo>
                      <a:pt x="812" y="137"/>
                    </a:lnTo>
                    <a:lnTo>
                      <a:pt x="808" y="424"/>
                    </a:lnTo>
                    <a:lnTo>
                      <a:pt x="464" y="426"/>
                    </a:lnTo>
                    <a:lnTo>
                      <a:pt x="0" y="405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9" name="Google Shape;119;p14">
                <a:extLst>
                  <a:ext uri="{FF2B5EF4-FFF2-40B4-BE49-F238E27FC236}">
                    <a16:creationId xmlns:a16="http://schemas.microsoft.com/office/drawing/2014/main" id="{8E617FFF-0FD5-40CC-89A5-8ABCFE07F46D}"/>
                  </a:ext>
                </a:extLst>
              </p:cNvPr>
              <p:cNvSpPr/>
              <p:nvPr/>
            </p:nvSpPr>
            <p:spPr>
              <a:xfrm>
                <a:off x="3917950" y="3335337"/>
                <a:ext cx="958850" cy="490538"/>
              </a:xfrm>
              <a:custGeom>
                <a:avLst/>
                <a:gdLst/>
                <a:ahLst/>
                <a:cxnLst/>
                <a:rect l="l" t="t" r="r" b="b"/>
                <a:pathLst>
                  <a:path w="943" h="479" extrusionOk="0">
                    <a:moveTo>
                      <a:pt x="6" y="0"/>
                    </a:moveTo>
                    <a:lnTo>
                      <a:pt x="110" y="7"/>
                    </a:lnTo>
                    <a:lnTo>
                      <a:pt x="574" y="28"/>
                    </a:lnTo>
                    <a:lnTo>
                      <a:pt x="918" y="26"/>
                    </a:lnTo>
                    <a:lnTo>
                      <a:pt x="922" y="97"/>
                    </a:lnTo>
                    <a:lnTo>
                      <a:pt x="943" y="247"/>
                    </a:lnTo>
                    <a:lnTo>
                      <a:pt x="939" y="479"/>
                    </a:lnTo>
                    <a:lnTo>
                      <a:pt x="865" y="439"/>
                    </a:lnTo>
                    <a:lnTo>
                      <a:pt x="783" y="454"/>
                    </a:lnTo>
                    <a:lnTo>
                      <a:pt x="724" y="471"/>
                    </a:lnTo>
                    <a:lnTo>
                      <a:pt x="639" y="473"/>
                    </a:lnTo>
                    <a:lnTo>
                      <a:pt x="574" y="435"/>
                    </a:lnTo>
                    <a:lnTo>
                      <a:pt x="557" y="454"/>
                    </a:lnTo>
                    <a:lnTo>
                      <a:pt x="456" y="410"/>
                    </a:lnTo>
                    <a:lnTo>
                      <a:pt x="407" y="399"/>
                    </a:lnTo>
                    <a:lnTo>
                      <a:pt x="382" y="376"/>
                    </a:lnTo>
                    <a:lnTo>
                      <a:pt x="352" y="374"/>
                    </a:lnTo>
                    <a:lnTo>
                      <a:pt x="319" y="347"/>
                    </a:lnTo>
                    <a:lnTo>
                      <a:pt x="331" y="89"/>
                    </a:lnTo>
                    <a:lnTo>
                      <a:pt x="0" y="7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ECDC4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0" name="Google Shape;120;p14">
                <a:extLst>
                  <a:ext uri="{FF2B5EF4-FFF2-40B4-BE49-F238E27FC236}">
                    <a16:creationId xmlns:a16="http://schemas.microsoft.com/office/drawing/2014/main" id="{01397DAB-58E5-4CAA-9EA3-E6B2A5B603A5}"/>
                  </a:ext>
                </a:extLst>
              </p:cNvPr>
              <p:cNvSpPr/>
              <p:nvPr/>
            </p:nvSpPr>
            <p:spPr>
              <a:xfrm>
                <a:off x="4597400" y="1668463"/>
                <a:ext cx="725487" cy="798513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74" extrusionOk="0">
                    <a:moveTo>
                      <a:pt x="4" y="146"/>
                    </a:moveTo>
                    <a:lnTo>
                      <a:pt x="33" y="238"/>
                    </a:lnTo>
                    <a:lnTo>
                      <a:pt x="36" y="352"/>
                    </a:lnTo>
                    <a:lnTo>
                      <a:pt x="55" y="445"/>
                    </a:lnTo>
                    <a:lnTo>
                      <a:pt x="31" y="492"/>
                    </a:lnTo>
                    <a:lnTo>
                      <a:pt x="67" y="527"/>
                    </a:lnTo>
                    <a:lnTo>
                      <a:pt x="65" y="774"/>
                    </a:lnTo>
                    <a:lnTo>
                      <a:pt x="584" y="764"/>
                    </a:lnTo>
                    <a:lnTo>
                      <a:pt x="576" y="715"/>
                    </a:lnTo>
                    <a:lnTo>
                      <a:pt x="519" y="673"/>
                    </a:lnTo>
                    <a:lnTo>
                      <a:pt x="493" y="643"/>
                    </a:lnTo>
                    <a:lnTo>
                      <a:pt x="422" y="599"/>
                    </a:lnTo>
                    <a:lnTo>
                      <a:pt x="424" y="529"/>
                    </a:lnTo>
                    <a:lnTo>
                      <a:pt x="409" y="481"/>
                    </a:lnTo>
                    <a:lnTo>
                      <a:pt x="466" y="413"/>
                    </a:lnTo>
                    <a:lnTo>
                      <a:pt x="462" y="344"/>
                    </a:lnTo>
                    <a:lnTo>
                      <a:pt x="557" y="274"/>
                    </a:lnTo>
                    <a:lnTo>
                      <a:pt x="580" y="234"/>
                    </a:lnTo>
                    <a:lnTo>
                      <a:pt x="711" y="165"/>
                    </a:lnTo>
                    <a:lnTo>
                      <a:pt x="652" y="141"/>
                    </a:lnTo>
                    <a:lnTo>
                      <a:pt x="601" y="146"/>
                    </a:lnTo>
                    <a:lnTo>
                      <a:pt x="590" y="127"/>
                    </a:lnTo>
                    <a:lnTo>
                      <a:pt x="495" y="126"/>
                    </a:lnTo>
                    <a:lnTo>
                      <a:pt x="432" y="107"/>
                    </a:lnTo>
                    <a:lnTo>
                      <a:pt x="301" y="93"/>
                    </a:lnTo>
                    <a:lnTo>
                      <a:pt x="282" y="70"/>
                    </a:lnTo>
                    <a:lnTo>
                      <a:pt x="228" y="50"/>
                    </a:lnTo>
                    <a:lnTo>
                      <a:pt x="219" y="0"/>
                    </a:lnTo>
                    <a:lnTo>
                      <a:pt x="187" y="0"/>
                    </a:lnTo>
                    <a:lnTo>
                      <a:pt x="187" y="36"/>
                    </a:lnTo>
                    <a:lnTo>
                      <a:pt x="0" y="36"/>
                    </a:lnTo>
                    <a:lnTo>
                      <a:pt x="4" y="146"/>
                    </a:lnTo>
                    <a:lnTo>
                      <a:pt x="4" y="146"/>
                    </a:lnTo>
                    <a:close/>
                  </a:path>
                </a:pathLst>
              </a:custGeom>
              <a:solidFill>
                <a:srgbClr val="5598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1" name="Google Shape;121;p14">
                <a:extLst>
                  <a:ext uri="{FF2B5EF4-FFF2-40B4-BE49-F238E27FC236}">
                    <a16:creationId xmlns:a16="http://schemas.microsoft.com/office/drawing/2014/main" id="{4CA4BD63-A0E9-479A-B986-1ADAAAAEB18F}"/>
                  </a:ext>
                </a:extLst>
              </p:cNvPr>
              <p:cNvSpPr/>
              <p:nvPr/>
            </p:nvSpPr>
            <p:spPr>
              <a:xfrm>
                <a:off x="4651376" y="2454276"/>
                <a:ext cx="660400" cy="4318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420" extrusionOk="0">
                    <a:moveTo>
                      <a:pt x="2" y="40"/>
                    </a:moveTo>
                    <a:lnTo>
                      <a:pt x="13" y="65"/>
                    </a:lnTo>
                    <a:lnTo>
                      <a:pt x="5" y="88"/>
                    </a:lnTo>
                    <a:lnTo>
                      <a:pt x="13" y="147"/>
                    </a:lnTo>
                    <a:lnTo>
                      <a:pt x="43" y="230"/>
                    </a:lnTo>
                    <a:lnTo>
                      <a:pt x="43" y="255"/>
                    </a:lnTo>
                    <a:lnTo>
                      <a:pt x="64" y="295"/>
                    </a:lnTo>
                    <a:lnTo>
                      <a:pt x="74" y="358"/>
                    </a:lnTo>
                    <a:lnTo>
                      <a:pt x="68" y="377"/>
                    </a:lnTo>
                    <a:lnTo>
                      <a:pt x="81" y="397"/>
                    </a:lnTo>
                    <a:lnTo>
                      <a:pt x="504" y="388"/>
                    </a:lnTo>
                    <a:lnTo>
                      <a:pt x="534" y="420"/>
                    </a:lnTo>
                    <a:lnTo>
                      <a:pt x="578" y="325"/>
                    </a:lnTo>
                    <a:lnTo>
                      <a:pt x="564" y="289"/>
                    </a:lnTo>
                    <a:lnTo>
                      <a:pt x="639" y="232"/>
                    </a:lnTo>
                    <a:lnTo>
                      <a:pt x="652" y="190"/>
                    </a:lnTo>
                    <a:lnTo>
                      <a:pt x="599" y="129"/>
                    </a:lnTo>
                    <a:lnTo>
                      <a:pt x="545" y="67"/>
                    </a:lnTo>
                    <a:lnTo>
                      <a:pt x="534" y="0"/>
                    </a:lnTo>
                    <a:lnTo>
                      <a:pt x="15" y="10"/>
                    </a:lnTo>
                    <a:lnTo>
                      <a:pt x="0" y="8"/>
                    </a:lnTo>
                    <a:lnTo>
                      <a:pt x="2" y="40"/>
                    </a:lnTo>
                    <a:lnTo>
                      <a:pt x="2" y="40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2" name="Google Shape;122;p14">
                <a:extLst>
                  <a:ext uri="{FF2B5EF4-FFF2-40B4-BE49-F238E27FC236}">
                    <a16:creationId xmlns:a16="http://schemas.microsoft.com/office/drawing/2014/main" id="{58AE19FA-5C0B-4F9B-9F3D-E20044CA5CB7}"/>
                  </a:ext>
                </a:extLst>
              </p:cNvPr>
              <p:cNvSpPr/>
              <p:nvPr/>
            </p:nvSpPr>
            <p:spPr>
              <a:xfrm>
                <a:off x="4733926" y="2851151"/>
                <a:ext cx="738187" cy="636587"/>
              </a:xfrm>
              <a:custGeom>
                <a:avLst/>
                <a:gdLst/>
                <a:ahLst/>
                <a:cxnLst/>
                <a:rect l="l" t="t" r="r" b="b"/>
                <a:pathLst>
                  <a:path w="727" h="616" extrusionOk="0">
                    <a:moveTo>
                      <a:pt x="44" y="89"/>
                    </a:moveTo>
                    <a:lnTo>
                      <a:pt x="67" y="108"/>
                    </a:lnTo>
                    <a:lnTo>
                      <a:pt x="78" y="104"/>
                    </a:lnTo>
                    <a:lnTo>
                      <a:pt x="94" y="125"/>
                    </a:lnTo>
                    <a:lnTo>
                      <a:pt x="80" y="125"/>
                    </a:lnTo>
                    <a:lnTo>
                      <a:pt x="67" y="154"/>
                    </a:lnTo>
                    <a:lnTo>
                      <a:pt x="99" y="200"/>
                    </a:lnTo>
                    <a:lnTo>
                      <a:pt x="124" y="205"/>
                    </a:lnTo>
                    <a:lnTo>
                      <a:pt x="120" y="492"/>
                    </a:lnTo>
                    <a:lnTo>
                      <a:pt x="124" y="563"/>
                    </a:lnTo>
                    <a:lnTo>
                      <a:pt x="607" y="547"/>
                    </a:lnTo>
                    <a:lnTo>
                      <a:pt x="613" y="589"/>
                    </a:lnTo>
                    <a:lnTo>
                      <a:pt x="592" y="616"/>
                    </a:lnTo>
                    <a:lnTo>
                      <a:pt x="666" y="612"/>
                    </a:lnTo>
                    <a:lnTo>
                      <a:pt x="679" y="589"/>
                    </a:lnTo>
                    <a:lnTo>
                      <a:pt x="679" y="563"/>
                    </a:lnTo>
                    <a:lnTo>
                      <a:pt x="698" y="544"/>
                    </a:lnTo>
                    <a:lnTo>
                      <a:pt x="702" y="523"/>
                    </a:lnTo>
                    <a:lnTo>
                      <a:pt x="721" y="521"/>
                    </a:lnTo>
                    <a:lnTo>
                      <a:pt x="727" y="479"/>
                    </a:lnTo>
                    <a:lnTo>
                      <a:pt x="700" y="473"/>
                    </a:lnTo>
                    <a:lnTo>
                      <a:pt x="683" y="443"/>
                    </a:lnTo>
                    <a:lnTo>
                      <a:pt x="656" y="369"/>
                    </a:lnTo>
                    <a:lnTo>
                      <a:pt x="626" y="359"/>
                    </a:lnTo>
                    <a:lnTo>
                      <a:pt x="592" y="331"/>
                    </a:lnTo>
                    <a:lnTo>
                      <a:pt x="578" y="293"/>
                    </a:lnTo>
                    <a:lnTo>
                      <a:pt x="599" y="234"/>
                    </a:lnTo>
                    <a:lnTo>
                      <a:pt x="582" y="222"/>
                    </a:lnTo>
                    <a:lnTo>
                      <a:pt x="540" y="222"/>
                    </a:lnTo>
                    <a:lnTo>
                      <a:pt x="531" y="186"/>
                    </a:lnTo>
                    <a:lnTo>
                      <a:pt x="462" y="114"/>
                    </a:lnTo>
                    <a:lnTo>
                      <a:pt x="445" y="55"/>
                    </a:lnTo>
                    <a:lnTo>
                      <a:pt x="453" y="32"/>
                    </a:lnTo>
                    <a:lnTo>
                      <a:pt x="423" y="0"/>
                    </a:lnTo>
                    <a:lnTo>
                      <a:pt x="0" y="9"/>
                    </a:lnTo>
                    <a:lnTo>
                      <a:pt x="44" y="89"/>
                    </a:lnTo>
                    <a:lnTo>
                      <a:pt x="44" y="89"/>
                    </a:lnTo>
                    <a:close/>
                  </a:path>
                </a:pathLst>
              </a:custGeom>
              <a:solidFill>
                <a:srgbClr val="4B8F7A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3" name="Google Shape;123;p14">
                <a:extLst>
                  <a:ext uri="{FF2B5EF4-FFF2-40B4-BE49-F238E27FC236}">
                    <a16:creationId xmlns:a16="http://schemas.microsoft.com/office/drawing/2014/main" id="{5935B799-EDFC-4047-944E-23A5B28A4145}"/>
                  </a:ext>
                </a:extLst>
              </p:cNvPr>
              <p:cNvSpPr/>
              <p:nvPr/>
            </p:nvSpPr>
            <p:spPr>
              <a:xfrm>
                <a:off x="4857751" y="3419475"/>
                <a:ext cx="5588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51" h="481" extrusionOk="0">
                    <a:moveTo>
                      <a:pt x="21" y="166"/>
                    </a:moveTo>
                    <a:lnTo>
                      <a:pt x="17" y="398"/>
                    </a:lnTo>
                    <a:lnTo>
                      <a:pt x="29" y="411"/>
                    </a:lnTo>
                    <a:lnTo>
                      <a:pt x="69" y="411"/>
                    </a:lnTo>
                    <a:lnTo>
                      <a:pt x="70" y="481"/>
                    </a:lnTo>
                    <a:lnTo>
                      <a:pt x="397" y="477"/>
                    </a:lnTo>
                    <a:lnTo>
                      <a:pt x="392" y="405"/>
                    </a:lnTo>
                    <a:lnTo>
                      <a:pt x="418" y="325"/>
                    </a:lnTo>
                    <a:lnTo>
                      <a:pt x="460" y="270"/>
                    </a:lnTo>
                    <a:lnTo>
                      <a:pt x="456" y="255"/>
                    </a:lnTo>
                    <a:lnTo>
                      <a:pt x="487" y="204"/>
                    </a:lnTo>
                    <a:lnTo>
                      <a:pt x="504" y="149"/>
                    </a:lnTo>
                    <a:lnTo>
                      <a:pt x="498" y="145"/>
                    </a:lnTo>
                    <a:lnTo>
                      <a:pt x="525" y="124"/>
                    </a:lnTo>
                    <a:lnTo>
                      <a:pt x="551" y="76"/>
                    </a:lnTo>
                    <a:lnTo>
                      <a:pt x="542" y="65"/>
                    </a:lnTo>
                    <a:lnTo>
                      <a:pt x="468" y="69"/>
                    </a:lnTo>
                    <a:lnTo>
                      <a:pt x="489" y="42"/>
                    </a:lnTo>
                    <a:lnTo>
                      <a:pt x="483" y="0"/>
                    </a:lnTo>
                    <a:lnTo>
                      <a:pt x="0" y="16"/>
                    </a:lnTo>
                    <a:lnTo>
                      <a:pt x="21" y="166"/>
                    </a:lnTo>
                    <a:lnTo>
                      <a:pt x="21" y="166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4" name="Google Shape;124;p14">
                <a:extLst>
                  <a:ext uri="{FF2B5EF4-FFF2-40B4-BE49-F238E27FC236}">
                    <a16:creationId xmlns:a16="http://schemas.microsoft.com/office/drawing/2014/main" id="{497F71D8-180D-426C-8AB1-457780394E28}"/>
                  </a:ext>
                </a:extLst>
              </p:cNvPr>
              <p:cNvSpPr/>
              <p:nvPr/>
            </p:nvSpPr>
            <p:spPr>
              <a:xfrm>
                <a:off x="4930776" y="3910012"/>
                <a:ext cx="635000" cy="544513"/>
              </a:xfrm>
              <a:custGeom>
                <a:avLst/>
                <a:gdLst/>
                <a:ahLst/>
                <a:cxnLst/>
                <a:rect l="l" t="t" r="r" b="b"/>
                <a:pathLst>
                  <a:path w="624" h="529" extrusionOk="0">
                    <a:moveTo>
                      <a:pt x="0" y="4"/>
                    </a:moveTo>
                    <a:lnTo>
                      <a:pt x="6" y="147"/>
                    </a:lnTo>
                    <a:lnTo>
                      <a:pt x="63" y="251"/>
                    </a:lnTo>
                    <a:lnTo>
                      <a:pt x="42" y="333"/>
                    </a:lnTo>
                    <a:lnTo>
                      <a:pt x="46" y="401"/>
                    </a:lnTo>
                    <a:lnTo>
                      <a:pt x="21" y="436"/>
                    </a:lnTo>
                    <a:lnTo>
                      <a:pt x="31" y="447"/>
                    </a:lnTo>
                    <a:lnTo>
                      <a:pt x="114" y="438"/>
                    </a:lnTo>
                    <a:lnTo>
                      <a:pt x="217" y="464"/>
                    </a:lnTo>
                    <a:lnTo>
                      <a:pt x="251" y="438"/>
                    </a:lnTo>
                    <a:lnTo>
                      <a:pt x="352" y="479"/>
                    </a:lnTo>
                    <a:lnTo>
                      <a:pt x="360" y="502"/>
                    </a:lnTo>
                    <a:lnTo>
                      <a:pt x="398" y="519"/>
                    </a:lnTo>
                    <a:lnTo>
                      <a:pt x="419" y="498"/>
                    </a:lnTo>
                    <a:lnTo>
                      <a:pt x="466" y="517"/>
                    </a:lnTo>
                    <a:lnTo>
                      <a:pt x="497" y="502"/>
                    </a:lnTo>
                    <a:lnTo>
                      <a:pt x="491" y="472"/>
                    </a:lnTo>
                    <a:lnTo>
                      <a:pt x="573" y="498"/>
                    </a:lnTo>
                    <a:lnTo>
                      <a:pt x="569" y="529"/>
                    </a:lnTo>
                    <a:lnTo>
                      <a:pt x="624" y="491"/>
                    </a:lnTo>
                    <a:lnTo>
                      <a:pt x="575" y="485"/>
                    </a:lnTo>
                    <a:lnTo>
                      <a:pt x="538" y="445"/>
                    </a:lnTo>
                    <a:lnTo>
                      <a:pt x="584" y="396"/>
                    </a:lnTo>
                    <a:lnTo>
                      <a:pt x="584" y="367"/>
                    </a:lnTo>
                    <a:lnTo>
                      <a:pt x="533" y="409"/>
                    </a:lnTo>
                    <a:lnTo>
                      <a:pt x="508" y="396"/>
                    </a:lnTo>
                    <a:lnTo>
                      <a:pt x="529" y="373"/>
                    </a:lnTo>
                    <a:lnTo>
                      <a:pt x="472" y="390"/>
                    </a:lnTo>
                    <a:lnTo>
                      <a:pt x="436" y="375"/>
                    </a:lnTo>
                    <a:lnTo>
                      <a:pt x="445" y="350"/>
                    </a:lnTo>
                    <a:lnTo>
                      <a:pt x="542" y="367"/>
                    </a:lnTo>
                    <a:lnTo>
                      <a:pt x="504" y="305"/>
                    </a:lnTo>
                    <a:lnTo>
                      <a:pt x="510" y="259"/>
                    </a:lnTo>
                    <a:lnTo>
                      <a:pt x="289" y="268"/>
                    </a:lnTo>
                    <a:lnTo>
                      <a:pt x="316" y="170"/>
                    </a:lnTo>
                    <a:lnTo>
                      <a:pt x="354" y="120"/>
                    </a:lnTo>
                    <a:lnTo>
                      <a:pt x="343" y="107"/>
                    </a:lnTo>
                    <a:lnTo>
                      <a:pt x="327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AECDC4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5" name="Google Shape;125;p14">
                <a:extLst>
                  <a:ext uri="{FF2B5EF4-FFF2-40B4-BE49-F238E27FC236}">
                    <a16:creationId xmlns:a16="http://schemas.microsoft.com/office/drawing/2014/main" id="{C3CBC621-7302-43EA-B067-9C6E83981F0D}"/>
                  </a:ext>
                </a:extLst>
              </p:cNvPr>
              <p:cNvSpPr/>
              <p:nvPr/>
            </p:nvSpPr>
            <p:spPr>
              <a:xfrm>
                <a:off x="5251451" y="1889126"/>
                <a:ext cx="631825" cy="317500"/>
              </a:xfrm>
              <a:custGeom>
                <a:avLst/>
                <a:gdLst/>
                <a:ahLst/>
                <a:cxnLst/>
                <a:rect l="l" t="t" r="r" b="b"/>
                <a:pathLst>
                  <a:path w="622" h="310" extrusionOk="0">
                    <a:moveTo>
                      <a:pt x="224" y="203"/>
                    </a:moveTo>
                    <a:lnTo>
                      <a:pt x="232" y="222"/>
                    </a:lnTo>
                    <a:lnTo>
                      <a:pt x="253" y="228"/>
                    </a:lnTo>
                    <a:lnTo>
                      <a:pt x="283" y="310"/>
                    </a:lnTo>
                    <a:lnTo>
                      <a:pt x="338" y="197"/>
                    </a:lnTo>
                    <a:lnTo>
                      <a:pt x="367" y="201"/>
                    </a:lnTo>
                    <a:lnTo>
                      <a:pt x="403" y="184"/>
                    </a:lnTo>
                    <a:lnTo>
                      <a:pt x="462" y="184"/>
                    </a:lnTo>
                    <a:lnTo>
                      <a:pt x="483" y="158"/>
                    </a:lnTo>
                    <a:lnTo>
                      <a:pt x="599" y="161"/>
                    </a:lnTo>
                    <a:lnTo>
                      <a:pt x="622" y="144"/>
                    </a:lnTo>
                    <a:lnTo>
                      <a:pt x="584" y="101"/>
                    </a:lnTo>
                    <a:lnTo>
                      <a:pt x="513" y="102"/>
                    </a:lnTo>
                    <a:lnTo>
                      <a:pt x="456" y="95"/>
                    </a:lnTo>
                    <a:lnTo>
                      <a:pt x="384" y="95"/>
                    </a:lnTo>
                    <a:lnTo>
                      <a:pt x="359" y="131"/>
                    </a:lnTo>
                    <a:lnTo>
                      <a:pt x="323" y="110"/>
                    </a:lnTo>
                    <a:lnTo>
                      <a:pt x="285" y="114"/>
                    </a:lnTo>
                    <a:lnTo>
                      <a:pt x="272" y="76"/>
                    </a:lnTo>
                    <a:lnTo>
                      <a:pt x="190" y="70"/>
                    </a:lnTo>
                    <a:lnTo>
                      <a:pt x="181" y="57"/>
                    </a:lnTo>
                    <a:lnTo>
                      <a:pt x="217" y="17"/>
                    </a:lnTo>
                    <a:lnTo>
                      <a:pt x="247" y="15"/>
                    </a:lnTo>
                    <a:lnTo>
                      <a:pt x="217" y="0"/>
                    </a:lnTo>
                    <a:lnTo>
                      <a:pt x="171" y="11"/>
                    </a:lnTo>
                    <a:lnTo>
                      <a:pt x="95" y="87"/>
                    </a:lnTo>
                    <a:lnTo>
                      <a:pt x="57" y="95"/>
                    </a:lnTo>
                    <a:lnTo>
                      <a:pt x="0" y="133"/>
                    </a:lnTo>
                    <a:lnTo>
                      <a:pt x="224" y="203"/>
                    </a:lnTo>
                    <a:lnTo>
                      <a:pt x="224" y="203"/>
                    </a:lnTo>
                    <a:close/>
                  </a:path>
                </a:pathLst>
              </a:custGeom>
              <a:solidFill>
                <a:srgbClr val="325B5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6" name="Google Shape;126;p14">
                <a:extLst>
                  <a:ext uri="{FF2B5EF4-FFF2-40B4-BE49-F238E27FC236}">
                    <a16:creationId xmlns:a16="http://schemas.microsoft.com/office/drawing/2014/main" id="{023DEB29-FC4B-4FAA-B59B-70A99822AC68}"/>
                  </a:ext>
                </a:extLst>
              </p:cNvPr>
              <p:cNvSpPr/>
              <p:nvPr/>
            </p:nvSpPr>
            <p:spPr>
              <a:xfrm>
                <a:off x="5657851" y="2085976"/>
                <a:ext cx="427037" cy="57785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59" extrusionOk="0">
                    <a:moveTo>
                      <a:pt x="48" y="464"/>
                    </a:moveTo>
                    <a:lnTo>
                      <a:pt x="42" y="370"/>
                    </a:lnTo>
                    <a:lnTo>
                      <a:pt x="6" y="302"/>
                    </a:lnTo>
                    <a:lnTo>
                      <a:pt x="21" y="159"/>
                    </a:lnTo>
                    <a:lnTo>
                      <a:pt x="82" y="85"/>
                    </a:lnTo>
                    <a:lnTo>
                      <a:pt x="78" y="140"/>
                    </a:lnTo>
                    <a:lnTo>
                      <a:pt x="97" y="129"/>
                    </a:lnTo>
                    <a:lnTo>
                      <a:pt x="97" y="83"/>
                    </a:lnTo>
                    <a:lnTo>
                      <a:pt x="120" y="57"/>
                    </a:lnTo>
                    <a:lnTo>
                      <a:pt x="127" y="7"/>
                    </a:lnTo>
                    <a:lnTo>
                      <a:pt x="148" y="0"/>
                    </a:lnTo>
                    <a:lnTo>
                      <a:pt x="276" y="43"/>
                    </a:lnTo>
                    <a:lnTo>
                      <a:pt x="287" y="80"/>
                    </a:lnTo>
                    <a:lnTo>
                      <a:pt x="304" y="114"/>
                    </a:lnTo>
                    <a:lnTo>
                      <a:pt x="308" y="175"/>
                    </a:lnTo>
                    <a:lnTo>
                      <a:pt x="264" y="228"/>
                    </a:lnTo>
                    <a:lnTo>
                      <a:pt x="262" y="268"/>
                    </a:lnTo>
                    <a:lnTo>
                      <a:pt x="287" y="281"/>
                    </a:lnTo>
                    <a:lnTo>
                      <a:pt x="321" y="226"/>
                    </a:lnTo>
                    <a:lnTo>
                      <a:pt x="356" y="207"/>
                    </a:lnTo>
                    <a:lnTo>
                      <a:pt x="378" y="218"/>
                    </a:lnTo>
                    <a:lnTo>
                      <a:pt x="422" y="342"/>
                    </a:lnTo>
                    <a:lnTo>
                      <a:pt x="392" y="395"/>
                    </a:lnTo>
                    <a:lnTo>
                      <a:pt x="384" y="433"/>
                    </a:lnTo>
                    <a:lnTo>
                      <a:pt x="367" y="445"/>
                    </a:lnTo>
                    <a:lnTo>
                      <a:pt x="367" y="479"/>
                    </a:lnTo>
                    <a:lnTo>
                      <a:pt x="344" y="524"/>
                    </a:lnTo>
                    <a:lnTo>
                      <a:pt x="205" y="543"/>
                    </a:lnTo>
                    <a:lnTo>
                      <a:pt x="202" y="536"/>
                    </a:lnTo>
                    <a:lnTo>
                      <a:pt x="0" y="559"/>
                    </a:lnTo>
                    <a:lnTo>
                      <a:pt x="48" y="464"/>
                    </a:lnTo>
                    <a:lnTo>
                      <a:pt x="48" y="464"/>
                    </a:lnTo>
                    <a:close/>
                  </a:path>
                </a:pathLst>
              </a:custGeom>
              <a:solidFill>
                <a:srgbClr val="325B5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7" name="Google Shape;127;p14">
                <a:extLst>
                  <a:ext uri="{FF2B5EF4-FFF2-40B4-BE49-F238E27FC236}">
                    <a16:creationId xmlns:a16="http://schemas.microsoft.com/office/drawing/2014/main" id="{78B6C91E-3551-4937-8AAE-ED03C0852A32}"/>
                  </a:ext>
                </a:extLst>
              </p:cNvPr>
              <p:cNvSpPr/>
              <p:nvPr/>
            </p:nvSpPr>
            <p:spPr>
              <a:xfrm>
                <a:off x="5011738" y="1978026"/>
                <a:ext cx="59055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578" h="591" extrusionOk="0">
                    <a:moveTo>
                      <a:pt x="15" y="227"/>
                    </a:moveTo>
                    <a:lnTo>
                      <a:pt x="13" y="297"/>
                    </a:lnTo>
                    <a:lnTo>
                      <a:pt x="84" y="341"/>
                    </a:lnTo>
                    <a:lnTo>
                      <a:pt x="110" y="371"/>
                    </a:lnTo>
                    <a:lnTo>
                      <a:pt x="167" y="413"/>
                    </a:lnTo>
                    <a:lnTo>
                      <a:pt x="175" y="462"/>
                    </a:lnTo>
                    <a:lnTo>
                      <a:pt x="186" y="529"/>
                    </a:lnTo>
                    <a:lnTo>
                      <a:pt x="240" y="591"/>
                    </a:lnTo>
                    <a:lnTo>
                      <a:pt x="527" y="574"/>
                    </a:lnTo>
                    <a:lnTo>
                      <a:pt x="511" y="483"/>
                    </a:lnTo>
                    <a:lnTo>
                      <a:pt x="536" y="344"/>
                    </a:lnTo>
                    <a:lnTo>
                      <a:pt x="536" y="306"/>
                    </a:lnTo>
                    <a:lnTo>
                      <a:pt x="578" y="198"/>
                    </a:lnTo>
                    <a:lnTo>
                      <a:pt x="567" y="194"/>
                    </a:lnTo>
                    <a:lnTo>
                      <a:pt x="540" y="257"/>
                    </a:lnTo>
                    <a:lnTo>
                      <a:pt x="517" y="261"/>
                    </a:lnTo>
                    <a:lnTo>
                      <a:pt x="508" y="287"/>
                    </a:lnTo>
                    <a:lnTo>
                      <a:pt x="483" y="304"/>
                    </a:lnTo>
                    <a:lnTo>
                      <a:pt x="500" y="247"/>
                    </a:lnTo>
                    <a:lnTo>
                      <a:pt x="517" y="225"/>
                    </a:lnTo>
                    <a:lnTo>
                      <a:pt x="487" y="143"/>
                    </a:lnTo>
                    <a:lnTo>
                      <a:pt x="466" y="137"/>
                    </a:lnTo>
                    <a:lnTo>
                      <a:pt x="458" y="118"/>
                    </a:lnTo>
                    <a:lnTo>
                      <a:pt x="234" y="48"/>
                    </a:lnTo>
                    <a:lnTo>
                      <a:pt x="205" y="35"/>
                    </a:lnTo>
                    <a:lnTo>
                      <a:pt x="190" y="48"/>
                    </a:lnTo>
                    <a:lnTo>
                      <a:pt x="184" y="44"/>
                    </a:lnTo>
                    <a:lnTo>
                      <a:pt x="192" y="19"/>
                    </a:lnTo>
                    <a:lnTo>
                      <a:pt x="198" y="4"/>
                    </a:lnTo>
                    <a:lnTo>
                      <a:pt x="190" y="0"/>
                    </a:lnTo>
                    <a:lnTo>
                      <a:pt x="99" y="38"/>
                    </a:lnTo>
                    <a:lnTo>
                      <a:pt x="89" y="40"/>
                    </a:lnTo>
                    <a:lnTo>
                      <a:pt x="70" y="31"/>
                    </a:lnTo>
                    <a:lnTo>
                      <a:pt x="53" y="42"/>
                    </a:lnTo>
                    <a:lnTo>
                      <a:pt x="57" y="111"/>
                    </a:lnTo>
                    <a:lnTo>
                      <a:pt x="0" y="179"/>
                    </a:lnTo>
                    <a:lnTo>
                      <a:pt x="15" y="227"/>
                    </a:lnTo>
                    <a:lnTo>
                      <a:pt x="15" y="227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8" name="Google Shape;128;p14">
                <a:extLst>
                  <a:ext uri="{FF2B5EF4-FFF2-40B4-BE49-F238E27FC236}">
                    <a16:creationId xmlns:a16="http://schemas.microsoft.com/office/drawing/2014/main" id="{FE21F1D2-D9D0-493C-BAA9-A857B152FD68}"/>
                  </a:ext>
                </a:extLst>
              </p:cNvPr>
              <p:cNvSpPr/>
              <p:nvPr/>
            </p:nvSpPr>
            <p:spPr>
              <a:xfrm>
                <a:off x="5183188" y="2568576"/>
                <a:ext cx="438150" cy="779462"/>
              </a:xfrm>
              <a:custGeom>
                <a:avLst/>
                <a:gdLst/>
                <a:ahLst/>
                <a:cxnLst/>
                <a:rect l="l" t="t" r="r" b="b"/>
                <a:pathLst>
                  <a:path w="430" h="753" extrusionOk="0">
                    <a:moveTo>
                      <a:pt x="8" y="308"/>
                    </a:moveTo>
                    <a:lnTo>
                      <a:pt x="52" y="213"/>
                    </a:lnTo>
                    <a:lnTo>
                      <a:pt x="38" y="177"/>
                    </a:lnTo>
                    <a:lnTo>
                      <a:pt x="113" y="120"/>
                    </a:lnTo>
                    <a:lnTo>
                      <a:pt x="126" y="78"/>
                    </a:lnTo>
                    <a:lnTo>
                      <a:pt x="73" y="17"/>
                    </a:lnTo>
                    <a:lnTo>
                      <a:pt x="360" y="0"/>
                    </a:lnTo>
                    <a:lnTo>
                      <a:pt x="367" y="44"/>
                    </a:lnTo>
                    <a:lnTo>
                      <a:pt x="396" y="101"/>
                    </a:lnTo>
                    <a:lnTo>
                      <a:pt x="421" y="388"/>
                    </a:lnTo>
                    <a:lnTo>
                      <a:pt x="415" y="447"/>
                    </a:lnTo>
                    <a:lnTo>
                      <a:pt x="430" y="481"/>
                    </a:lnTo>
                    <a:lnTo>
                      <a:pt x="413" y="546"/>
                    </a:lnTo>
                    <a:lnTo>
                      <a:pt x="390" y="574"/>
                    </a:lnTo>
                    <a:lnTo>
                      <a:pt x="379" y="622"/>
                    </a:lnTo>
                    <a:lnTo>
                      <a:pt x="392" y="637"/>
                    </a:lnTo>
                    <a:lnTo>
                      <a:pt x="381" y="664"/>
                    </a:lnTo>
                    <a:lnTo>
                      <a:pt x="386" y="673"/>
                    </a:lnTo>
                    <a:lnTo>
                      <a:pt x="352" y="686"/>
                    </a:lnTo>
                    <a:lnTo>
                      <a:pt x="344" y="734"/>
                    </a:lnTo>
                    <a:lnTo>
                      <a:pt x="295" y="719"/>
                    </a:lnTo>
                    <a:lnTo>
                      <a:pt x="270" y="753"/>
                    </a:lnTo>
                    <a:lnTo>
                      <a:pt x="255" y="749"/>
                    </a:lnTo>
                    <a:lnTo>
                      <a:pt x="238" y="719"/>
                    </a:lnTo>
                    <a:lnTo>
                      <a:pt x="211" y="645"/>
                    </a:lnTo>
                    <a:lnTo>
                      <a:pt x="147" y="607"/>
                    </a:lnTo>
                    <a:lnTo>
                      <a:pt x="133" y="569"/>
                    </a:lnTo>
                    <a:lnTo>
                      <a:pt x="154" y="510"/>
                    </a:lnTo>
                    <a:lnTo>
                      <a:pt x="137" y="498"/>
                    </a:lnTo>
                    <a:lnTo>
                      <a:pt x="95" y="498"/>
                    </a:lnTo>
                    <a:lnTo>
                      <a:pt x="86" y="462"/>
                    </a:lnTo>
                    <a:lnTo>
                      <a:pt x="17" y="390"/>
                    </a:lnTo>
                    <a:lnTo>
                      <a:pt x="0" y="331"/>
                    </a:lnTo>
                    <a:lnTo>
                      <a:pt x="8" y="308"/>
                    </a:lnTo>
                    <a:lnTo>
                      <a:pt x="8" y="308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9" name="Google Shape;129;p14">
                <a:extLst>
                  <a:ext uri="{FF2B5EF4-FFF2-40B4-BE49-F238E27FC236}">
                    <a16:creationId xmlns:a16="http://schemas.microsoft.com/office/drawing/2014/main" id="{A95C9959-CF44-4A1C-B945-489F41050E33}"/>
                  </a:ext>
                </a:extLst>
              </p:cNvPr>
              <p:cNvSpPr/>
              <p:nvPr/>
            </p:nvSpPr>
            <p:spPr>
              <a:xfrm>
                <a:off x="5568951" y="2636838"/>
                <a:ext cx="342900" cy="587375"/>
              </a:xfrm>
              <a:custGeom>
                <a:avLst/>
                <a:gdLst/>
                <a:ahLst/>
                <a:cxnLst/>
                <a:rect l="l" t="t" r="r" b="b"/>
                <a:pathLst>
                  <a:path w="338" h="566" extrusionOk="0">
                    <a:moveTo>
                      <a:pt x="11" y="566"/>
                    </a:moveTo>
                    <a:lnTo>
                      <a:pt x="21" y="549"/>
                    </a:lnTo>
                    <a:lnTo>
                      <a:pt x="85" y="545"/>
                    </a:lnTo>
                    <a:lnTo>
                      <a:pt x="138" y="528"/>
                    </a:lnTo>
                    <a:lnTo>
                      <a:pt x="192" y="496"/>
                    </a:lnTo>
                    <a:lnTo>
                      <a:pt x="235" y="494"/>
                    </a:lnTo>
                    <a:lnTo>
                      <a:pt x="285" y="412"/>
                    </a:lnTo>
                    <a:lnTo>
                      <a:pt x="300" y="418"/>
                    </a:lnTo>
                    <a:lnTo>
                      <a:pt x="338" y="389"/>
                    </a:lnTo>
                    <a:lnTo>
                      <a:pt x="329" y="368"/>
                    </a:lnTo>
                    <a:lnTo>
                      <a:pt x="332" y="357"/>
                    </a:lnTo>
                    <a:lnTo>
                      <a:pt x="294" y="7"/>
                    </a:lnTo>
                    <a:lnTo>
                      <a:pt x="291" y="0"/>
                    </a:lnTo>
                    <a:lnTo>
                      <a:pt x="89" y="23"/>
                    </a:lnTo>
                    <a:lnTo>
                      <a:pt x="51" y="42"/>
                    </a:lnTo>
                    <a:lnTo>
                      <a:pt x="17" y="32"/>
                    </a:lnTo>
                    <a:lnTo>
                      <a:pt x="42" y="319"/>
                    </a:lnTo>
                    <a:lnTo>
                      <a:pt x="36" y="378"/>
                    </a:lnTo>
                    <a:lnTo>
                      <a:pt x="51" y="412"/>
                    </a:lnTo>
                    <a:lnTo>
                      <a:pt x="34" y="477"/>
                    </a:lnTo>
                    <a:lnTo>
                      <a:pt x="11" y="505"/>
                    </a:lnTo>
                    <a:lnTo>
                      <a:pt x="0" y="553"/>
                    </a:lnTo>
                    <a:lnTo>
                      <a:pt x="11" y="566"/>
                    </a:lnTo>
                    <a:lnTo>
                      <a:pt x="11" y="566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0" name="Google Shape;130;p14">
                <a:extLst>
                  <a:ext uri="{FF2B5EF4-FFF2-40B4-BE49-F238E27FC236}">
                    <a16:creationId xmlns:a16="http://schemas.microsoft.com/office/drawing/2014/main" id="{B8851CFE-46DF-4D60-91D0-0B509EB2DAA1}"/>
                  </a:ext>
                </a:extLst>
              </p:cNvPr>
              <p:cNvSpPr/>
              <p:nvPr/>
            </p:nvSpPr>
            <p:spPr>
              <a:xfrm>
                <a:off x="5451476" y="2995613"/>
                <a:ext cx="804862" cy="409575"/>
              </a:xfrm>
              <a:custGeom>
                <a:avLst/>
                <a:gdLst/>
                <a:ahLst/>
                <a:cxnLst/>
                <a:rect l="l" t="t" r="r" b="b"/>
                <a:pathLst>
                  <a:path w="791" h="396" extrusionOk="0">
                    <a:moveTo>
                      <a:pt x="4" y="375"/>
                    </a:moveTo>
                    <a:lnTo>
                      <a:pt x="23" y="373"/>
                    </a:lnTo>
                    <a:lnTo>
                      <a:pt x="29" y="331"/>
                    </a:lnTo>
                    <a:lnTo>
                      <a:pt x="17" y="329"/>
                    </a:lnTo>
                    <a:lnTo>
                      <a:pt x="42" y="295"/>
                    </a:lnTo>
                    <a:lnTo>
                      <a:pt x="91" y="310"/>
                    </a:lnTo>
                    <a:lnTo>
                      <a:pt x="99" y="262"/>
                    </a:lnTo>
                    <a:lnTo>
                      <a:pt x="133" y="249"/>
                    </a:lnTo>
                    <a:lnTo>
                      <a:pt x="128" y="240"/>
                    </a:lnTo>
                    <a:lnTo>
                      <a:pt x="147" y="194"/>
                    </a:lnTo>
                    <a:lnTo>
                      <a:pt x="211" y="190"/>
                    </a:lnTo>
                    <a:lnTo>
                      <a:pt x="264" y="173"/>
                    </a:lnTo>
                    <a:lnTo>
                      <a:pt x="299" y="150"/>
                    </a:lnTo>
                    <a:lnTo>
                      <a:pt x="318" y="141"/>
                    </a:lnTo>
                    <a:lnTo>
                      <a:pt x="361" y="139"/>
                    </a:lnTo>
                    <a:lnTo>
                      <a:pt x="411" y="57"/>
                    </a:lnTo>
                    <a:lnTo>
                      <a:pt x="426" y="63"/>
                    </a:lnTo>
                    <a:lnTo>
                      <a:pt x="464" y="34"/>
                    </a:lnTo>
                    <a:lnTo>
                      <a:pt x="455" y="13"/>
                    </a:lnTo>
                    <a:lnTo>
                      <a:pt x="458" y="2"/>
                    </a:lnTo>
                    <a:lnTo>
                      <a:pt x="493" y="0"/>
                    </a:lnTo>
                    <a:lnTo>
                      <a:pt x="515" y="8"/>
                    </a:lnTo>
                    <a:lnTo>
                      <a:pt x="584" y="48"/>
                    </a:lnTo>
                    <a:lnTo>
                      <a:pt x="633" y="46"/>
                    </a:lnTo>
                    <a:lnTo>
                      <a:pt x="656" y="31"/>
                    </a:lnTo>
                    <a:lnTo>
                      <a:pt x="711" y="65"/>
                    </a:lnTo>
                    <a:lnTo>
                      <a:pt x="728" y="129"/>
                    </a:lnTo>
                    <a:lnTo>
                      <a:pt x="791" y="175"/>
                    </a:lnTo>
                    <a:lnTo>
                      <a:pt x="761" y="211"/>
                    </a:lnTo>
                    <a:lnTo>
                      <a:pt x="707" y="262"/>
                    </a:lnTo>
                    <a:lnTo>
                      <a:pt x="706" y="274"/>
                    </a:lnTo>
                    <a:lnTo>
                      <a:pt x="628" y="323"/>
                    </a:lnTo>
                    <a:lnTo>
                      <a:pt x="190" y="365"/>
                    </a:lnTo>
                    <a:lnTo>
                      <a:pt x="143" y="361"/>
                    </a:lnTo>
                    <a:lnTo>
                      <a:pt x="145" y="384"/>
                    </a:lnTo>
                    <a:lnTo>
                      <a:pt x="0" y="396"/>
                    </a:lnTo>
                    <a:lnTo>
                      <a:pt x="4" y="375"/>
                    </a:lnTo>
                    <a:lnTo>
                      <a:pt x="4" y="375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1" name="Google Shape;131;p14">
                <a:extLst>
                  <a:ext uri="{FF2B5EF4-FFF2-40B4-BE49-F238E27FC236}">
                    <a16:creationId xmlns:a16="http://schemas.microsoft.com/office/drawing/2014/main" id="{8C5262C7-B39F-4234-AB43-4CA44530531F}"/>
                  </a:ext>
                </a:extLst>
              </p:cNvPr>
              <p:cNvSpPr/>
              <p:nvPr/>
            </p:nvSpPr>
            <p:spPr>
              <a:xfrm>
                <a:off x="5353051" y="3308350"/>
                <a:ext cx="946150" cy="317500"/>
              </a:xfrm>
              <a:custGeom>
                <a:avLst/>
                <a:gdLst/>
                <a:ahLst/>
                <a:cxnLst/>
                <a:rect l="l" t="t" r="r" b="b"/>
                <a:pathLst>
                  <a:path w="931" h="308" extrusionOk="0">
                    <a:moveTo>
                      <a:pt x="17" y="253"/>
                    </a:moveTo>
                    <a:lnTo>
                      <a:pt x="11" y="249"/>
                    </a:lnTo>
                    <a:lnTo>
                      <a:pt x="38" y="228"/>
                    </a:lnTo>
                    <a:lnTo>
                      <a:pt x="64" y="180"/>
                    </a:lnTo>
                    <a:lnTo>
                      <a:pt x="55" y="169"/>
                    </a:lnTo>
                    <a:lnTo>
                      <a:pt x="68" y="146"/>
                    </a:lnTo>
                    <a:lnTo>
                      <a:pt x="68" y="120"/>
                    </a:lnTo>
                    <a:lnTo>
                      <a:pt x="87" y="101"/>
                    </a:lnTo>
                    <a:lnTo>
                      <a:pt x="232" y="89"/>
                    </a:lnTo>
                    <a:lnTo>
                      <a:pt x="230" y="66"/>
                    </a:lnTo>
                    <a:lnTo>
                      <a:pt x="277" y="70"/>
                    </a:lnTo>
                    <a:lnTo>
                      <a:pt x="715" y="28"/>
                    </a:lnTo>
                    <a:lnTo>
                      <a:pt x="931" y="0"/>
                    </a:lnTo>
                    <a:lnTo>
                      <a:pt x="893" y="74"/>
                    </a:lnTo>
                    <a:lnTo>
                      <a:pt x="834" y="87"/>
                    </a:lnTo>
                    <a:lnTo>
                      <a:pt x="806" y="125"/>
                    </a:lnTo>
                    <a:lnTo>
                      <a:pt x="699" y="186"/>
                    </a:lnTo>
                    <a:lnTo>
                      <a:pt x="694" y="209"/>
                    </a:lnTo>
                    <a:lnTo>
                      <a:pt x="667" y="222"/>
                    </a:lnTo>
                    <a:lnTo>
                      <a:pt x="667" y="253"/>
                    </a:lnTo>
                    <a:lnTo>
                      <a:pt x="523" y="270"/>
                    </a:lnTo>
                    <a:lnTo>
                      <a:pt x="234" y="294"/>
                    </a:lnTo>
                    <a:lnTo>
                      <a:pt x="0" y="308"/>
                    </a:lnTo>
                    <a:lnTo>
                      <a:pt x="17" y="253"/>
                    </a:lnTo>
                    <a:lnTo>
                      <a:pt x="17" y="253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2" name="Google Shape;132;p14">
                <a:extLst>
                  <a:ext uri="{FF2B5EF4-FFF2-40B4-BE49-F238E27FC236}">
                    <a16:creationId xmlns:a16="http://schemas.microsoft.com/office/drawing/2014/main" id="{78483592-CC2E-4B62-8C4E-5E68D528938B}"/>
                  </a:ext>
                </a:extLst>
              </p:cNvPr>
              <p:cNvSpPr/>
              <p:nvPr/>
            </p:nvSpPr>
            <p:spPr>
              <a:xfrm>
                <a:off x="5221288" y="3613150"/>
                <a:ext cx="396875" cy="673100"/>
              </a:xfrm>
              <a:custGeom>
                <a:avLst/>
                <a:gdLst/>
                <a:ahLst/>
                <a:cxnLst/>
                <a:rect l="l" t="t" r="r" b="b"/>
                <a:pathLst>
                  <a:path w="388" h="654" extrusionOk="0">
                    <a:moveTo>
                      <a:pt x="27" y="457"/>
                    </a:moveTo>
                    <a:lnTo>
                      <a:pt x="65" y="407"/>
                    </a:lnTo>
                    <a:lnTo>
                      <a:pt x="54" y="394"/>
                    </a:lnTo>
                    <a:lnTo>
                      <a:pt x="38" y="287"/>
                    </a:lnTo>
                    <a:lnTo>
                      <a:pt x="33" y="215"/>
                    </a:lnTo>
                    <a:lnTo>
                      <a:pt x="59" y="135"/>
                    </a:lnTo>
                    <a:lnTo>
                      <a:pt x="101" y="80"/>
                    </a:lnTo>
                    <a:lnTo>
                      <a:pt x="97" y="65"/>
                    </a:lnTo>
                    <a:lnTo>
                      <a:pt x="128" y="14"/>
                    </a:lnTo>
                    <a:lnTo>
                      <a:pt x="362" y="0"/>
                    </a:lnTo>
                    <a:lnTo>
                      <a:pt x="373" y="12"/>
                    </a:lnTo>
                    <a:lnTo>
                      <a:pt x="362" y="419"/>
                    </a:lnTo>
                    <a:lnTo>
                      <a:pt x="388" y="614"/>
                    </a:lnTo>
                    <a:lnTo>
                      <a:pt x="379" y="624"/>
                    </a:lnTo>
                    <a:lnTo>
                      <a:pt x="329" y="612"/>
                    </a:lnTo>
                    <a:lnTo>
                      <a:pt x="253" y="654"/>
                    </a:lnTo>
                    <a:lnTo>
                      <a:pt x="215" y="592"/>
                    </a:lnTo>
                    <a:lnTo>
                      <a:pt x="221" y="546"/>
                    </a:lnTo>
                    <a:lnTo>
                      <a:pt x="0" y="555"/>
                    </a:lnTo>
                    <a:lnTo>
                      <a:pt x="27" y="457"/>
                    </a:lnTo>
                    <a:lnTo>
                      <a:pt x="27" y="457"/>
                    </a:lnTo>
                    <a:close/>
                  </a:path>
                </a:pathLst>
              </a:custGeom>
              <a:solidFill>
                <a:srgbClr val="E2F1EF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3" name="Google Shape;133;p14">
                <a:extLst>
                  <a:ext uri="{FF2B5EF4-FFF2-40B4-BE49-F238E27FC236}">
                    <a16:creationId xmlns:a16="http://schemas.microsoft.com/office/drawing/2014/main" id="{DFAEA6DC-0B16-4D00-BA43-B501AEFE57E7}"/>
                  </a:ext>
                </a:extLst>
              </p:cNvPr>
              <p:cNvSpPr/>
              <p:nvPr/>
            </p:nvSpPr>
            <p:spPr>
              <a:xfrm>
                <a:off x="5591176" y="3586162"/>
                <a:ext cx="419100" cy="677863"/>
              </a:xfrm>
              <a:custGeom>
                <a:avLst/>
                <a:gdLst/>
                <a:ahLst/>
                <a:cxnLst/>
                <a:rect l="l" t="t" r="r" b="b"/>
                <a:pathLst>
                  <a:path w="416" h="659" extrusionOk="0">
                    <a:moveTo>
                      <a:pt x="11" y="36"/>
                    </a:moveTo>
                    <a:lnTo>
                      <a:pt x="0" y="443"/>
                    </a:lnTo>
                    <a:lnTo>
                      <a:pt x="26" y="638"/>
                    </a:lnTo>
                    <a:lnTo>
                      <a:pt x="55" y="646"/>
                    </a:lnTo>
                    <a:lnTo>
                      <a:pt x="81" y="631"/>
                    </a:lnTo>
                    <a:lnTo>
                      <a:pt x="97" y="646"/>
                    </a:lnTo>
                    <a:lnTo>
                      <a:pt x="74" y="659"/>
                    </a:lnTo>
                    <a:lnTo>
                      <a:pt x="131" y="644"/>
                    </a:lnTo>
                    <a:lnTo>
                      <a:pt x="142" y="627"/>
                    </a:lnTo>
                    <a:lnTo>
                      <a:pt x="135" y="616"/>
                    </a:lnTo>
                    <a:lnTo>
                      <a:pt x="138" y="598"/>
                    </a:lnTo>
                    <a:lnTo>
                      <a:pt x="112" y="574"/>
                    </a:lnTo>
                    <a:lnTo>
                      <a:pt x="112" y="553"/>
                    </a:lnTo>
                    <a:lnTo>
                      <a:pt x="416" y="526"/>
                    </a:lnTo>
                    <a:lnTo>
                      <a:pt x="391" y="422"/>
                    </a:lnTo>
                    <a:lnTo>
                      <a:pt x="406" y="359"/>
                    </a:lnTo>
                    <a:lnTo>
                      <a:pt x="368" y="277"/>
                    </a:lnTo>
                    <a:lnTo>
                      <a:pt x="289" y="0"/>
                    </a:lnTo>
                    <a:lnTo>
                      <a:pt x="0" y="24"/>
                    </a:lnTo>
                    <a:lnTo>
                      <a:pt x="11" y="36"/>
                    </a:lnTo>
                    <a:lnTo>
                      <a:pt x="11" y="36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4" name="Google Shape;134;p14">
                <a:extLst>
                  <a:ext uri="{FF2B5EF4-FFF2-40B4-BE49-F238E27FC236}">
                    <a16:creationId xmlns:a16="http://schemas.microsoft.com/office/drawing/2014/main" id="{F18DC9B0-612B-4D25-B1A1-6DDAAE54010C}"/>
                  </a:ext>
                </a:extLst>
              </p:cNvPr>
              <p:cNvSpPr/>
              <p:nvPr/>
            </p:nvSpPr>
            <p:spPr>
              <a:xfrm>
                <a:off x="5881688" y="3554412"/>
                <a:ext cx="596900" cy="619125"/>
              </a:xfrm>
              <a:custGeom>
                <a:avLst/>
                <a:gdLst/>
                <a:ahLst/>
                <a:cxnLst/>
                <a:rect l="l" t="t" r="r" b="b"/>
                <a:pathLst>
                  <a:path w="587" h="603" extrusionOk="0">
                    <a:moveTo>
                      <a:pt x="79" y="312"/>
                    </a:moveTo>
                    <a:lnTo>
                      <a:pt x="117" y="394"/>
                    </a:lnTo>
                    <a:lnTo>
                      <a:pt x="102" y="457"/>
                    </a:lnTo>
                    <a:lnTo>
                      <a:pt x="127" y="561"/>
                    </a:lnTo>
                    <a:lnTo>
                      <a:pt x="150" y="595"/>
                    </a:lnTo>
                    <a:lnTo>
                      <a:pt x="464" y="578"/>
                    </a:lnTo>
                    <a:lnTo>
                      <a:pt x="467" y="599"/>
                    </a:lnTo>
                    <a:lnTo>
                      <a:pt x="486" y="603"/>
                    </a:lnTo>
                    <a:lnTo>
                      <a:pt x="479" y="552"/>
                    </a:lnTo>
                    <a:lnTo>
                      <a:pt x="492" y="538"/>
                    </a:lnTo>
                    <a:lnTo>
                      <a:pt x="538" y="548"/>
                    </a:lnTo>
                    <a:lnTo>
                      <a:pt x="545" y="512"/>
                    </a:lnTo>
                    <a:lnTo>
                      <a:pt x="540" y="464"/>
                    </a:lnTo>
                    <a:lnTo>
                      <a:pt x="559" y="451"/>
                    </a:lnTo>
                    <a:lnTo>
                      <a:pt x="587" y="360"/>
                    </a:lnTo>
                    <a:lnTo>
                      <a:pt x="568" y="356"/>
                    </a:lnTo>
                    <a:lnTo>
                      <a:pt x="492" y="238"/>
                    </a:lnTo>
                    <a:lnTo>
                      <a:pt x="327" y="90"/>
                    </a:lnTo>
                    <a:lnTo>
                      <a:pt x="254" y="44"/>
                    </a:lnTo>
                    <a:lnTo>
                      <a:pt x="279" y="0"/>
                    </a:lnTo>
                    <a:lnTo>
                      <a:pt x="144" y="18"/>
                    </a:lnTo>
                    <a:lnTo>
                      <a:pt x="0" y="35"/>
                    </a:lnTo>
                    <a:lnTo>
                      <a:pt x="79" y="312"/>
                    </a:lnTo>
                    <a:lnTo>
                      <a:pt x="79" y="312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5" name="Google Shape;135;p14">
                <a:extLst>
                  <a:ext uri="{FF2B5EF4-FFF2-40B4-BE49-F238E27FC236}">
                    <a16:creationId xmlns:a16="http://schemas.microsoft.com/office/drawing/2014/main" id="{35FCA7E4-D6C8-4E5D-A230-9559D4A97460}"/>
                  </a:ext>
                </a:extLst>
              </p:cNvPr>
              <p:cNvSpPr/>
              <p:nvPr/>
            </p:nvSpPr>
            <p:spPr>
              <a:xfrm>
                <a:off x="5705476" y="4105275"/>
                <a:ext cx="1004887" cy="754062"/>
              </a:xfrm>
              <a:custGeom>
                <a:avLst/>
                <a:gdLst/>
                <a:ahLst/>
                <a:cxnLst/>
                <a:rect l="l" t="t" r="r" b="b"/>
                <a:pathLst>
                  <a:path w="990" h="732" extrusionOk="0">
                    <a:moveTo>
                      <a:pt x="0" y="71"/>
                    </a:moveTo>
                    <a:lnTo>
                      <a:pt x="26" y="95"/>
                    </a:lnTo>
                    <a:lnTo>
                      <a:pt x="23" y="113"/>
                    </a:lnTo>
                    <a:lnTo>
                      <a:pt x="30" y="124"/>
                    </a:lnTo>
                    <a:lnTo>
                      <a:pt x="19" y="141"/>
                    </a:lnTo>
                    <a:lnTo>
                      <a:pt x="135" y="101"/>
                    </a:lnTo>
                    <a:lnTo>
                      <a:pt x="283" y="194"/>
                    </a:lnTo>
                    <a:lnTo>
                      <a:pt x="405" y="130"/>
                    </a:lnTo>
                    <a:lnTo>
                      <a:pt x="475" y="145"/>
                    </a:lnTo>
                    <a:lnTo>
                      <a:pt x="564" y="232"/>
                    </a:lnTo>
                    <a:lnTo>
                      <a:pt x="597" y="232"/>
                    </a:lnTo>
                    <a:lnTo>
                      <a:pt x="625" y="293"/>
                    </a:lnTo>
                    <a:lnTo>
                      <a:pt x="618" y="409"/>
                    </a:lnTo>
                    <a:lnTo>
                      <a:pt x="639" y="422"/>
                    </a:lnTo>
                    <a:lnTo>
                      <a:pt x="642" y="401"/>
                    </a:lnTo>
                    <a:lnTo>
                      <a:pt x="671" y="401"/>
                    </a:lnTo>
                    <a:lnTo>
                      <a:pt x="642" y="457"/>
                    </a:lnTo>
                    <a:lnTo>
                      <a:pt x="718" y="533"/>
                    </a:lnTo>
                    <a:lnTo>
                      <a:pt x="730" y="512"/>
                    </a:lnTo>
                    <a:lnTo>
                      <a:pt x="736" y="565"/>
                    </a:lnTo>
                    <a:lnTo>
                      <a:pt x="760" y="576"/>
                    </a:lnTo>
                    <a:lnTo>
                      <a:pt x="787" y="641"/>
                    </a:lnTo>
                    <a:lnTo>
                      <a:pt x="814" y="641"/>
                    </a:lnTo>
                    <a:lnTo>
                      <a:pt x="871" y="702"/>
                    </a:lnTo>
                    <a:lnTo>
                      <a:pt x="903" y="706"/>
                    </a:lnTo>
                    <a:lnTo>
                      <a:pt x="903" y="715"/>
                    </a:lnTo>
                    <a:lnTo>
                      <a:pt x="880" y="732"/>
                    </a:lnTo>
                    <a:lnTo>
                      <a:pt x="931" y="725"/>
                    </a:lnTo>
                    <a:lnTo>
                      <a:pt x="964" y="711"/>
                    </a:lnTo>
                    <a:lnTo>
                      <a:pt x="981" y="626"/>
                    </a:lnTo>
                    <a:lnTo>
                      <a:pt x="990" y="630"/>
                    </a:lnTo>
                    <a:lnTo>
                      <a:pt x="983" y="512"/>
                    </a:lnTo>
                    <a:lnTo>
                      <a:pt x="969" y="477"/>
                    </a:lnTo>
                    <a:lnTo>
                      <a:pt x="863" y="306"/>
                    </a:lnTo>
                    <a:lnTo>
                      <a:pt x="779" y="145"/>
                    </a:lnTo>
                    <a:lnTo>
                      <a:pt x="728" y="12"/>
                    </a:lnTo>
                    <a:lnTo>
                      <a:pt x="715" y="10"/>
                    </a:lnTo>
                    <a:lnTo>
                      <a:pt x="669" y="0"/>
                    </a:lnTo>
                    <a:lnTo>
                      <a:pt x="656" y="14"/>
                    </a:lnTo>
                    <a:lnTo>
                      <a:pt x="663" y="65"/>
                    </a:lnTo>
                    <a:lnTo>
                      <a:pt x="644" y="61"/>
                    </a:lnTo>
                    <a:lnTo>
                      <a:pt x="641" y="40"/>
                    </a:lnTo>
                    <a:lnTo>
                      <a:pt x="327" y="57"/>
                    </a:lnTo>
                    <a:lnTo>
                      <a:pt x="304" y="23"/>
                    </a:lnTo>
                    <a:lnTo>
                      <a:pt x="0" y="50"/>
                    </a:lnTo>
                    <a:lnTo>
                      <a:pt x="0" y="71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6" name="Google Shape;136;p14">
                <a:extLst>
                  <a:ext uri="{FF2B5EF4-FFF2-40B4-BE49-F238E27FC236}">
                    <a16:creationId xmlns:a16="http://schemas.microsoft.com/office/drawing/2014/main" id="{43A75852-1489-4AD3-8E20-FB6F69FC3955}"/>
                  </a:ext>
                </a:extLst>
              </p:cNvPr>
              <p:cNvSpPr/>
              <p:nvPr/>
            </p:nvSpPr>
            <p:spPr>
              <a:xfrm>
                <a:off x="5867401" y="2552701"/>
                <a:ext cx="465137" cy="517525"/>
              </a:xfrm>
              <a:custGeom>
                <a:avLst/>
                <a:gdLst/>
                <a:ahLst/>
                <a:cxnLst/>
                <a:rect l="l" t="t" r="r" b="b"/>
                <a:pathLst>
                  <a:path w="459" h="504" extrusionOk="0">
                    <a:moveTo>
                      <a:pt x="0" y="91"/>
                    </a:moveTo>
                    <a:lnTo>
                      <a:pt x="38" y="441"/>
                    </a:lnTo>
                    <a:lnTo>
                      <a:pt x="95" y="447"/>
                    </a:lnTo>
                    <a:lnTo>
                      <a:pt x="164" y="487"/>
                    </a:lnTo>
                    <a:lnTo>
                      <a:pt x="213" y="485"/>
                    </a:lnTo>
                    <a:lnTo>
                      <a:pt x="236" y="470"/>
                    </a:lnTo>
                    <a:lnTo>
                      <a:pt x="291" y="504"/>
                    </a:lnTo>
                    <a:lnTo>
                      <a:pt x="324" y="475"/>
                    </a:lnTo>
                    <a:lnTo>
                      <a:pt x="331" y="420"/>
                    </a:lnTo>
                    <a:lnTo>
                      <a:pt x="352" y="432"/>
                    </a:lnTo>
                    <a:lnTo>
                      <a:pt x="364" y="386"/>
                    </a:lnTo>
                    <a:lnTo>
                      <a:pt x="440" y="319"/>
                    </a:lnTo>
                    <a:lnTo>
                      <a:pt x="453" y="211"/>
                    </a:lnTo>
                    <a:lnTo>
                      <a:pt x="443" y="188"/>
                    </a:lnTo>
                    <a:lnTo>
                      <a:pt x="459" y="177"/>
                    </a:lnTo>
                    <a:lnTo>
                      <a:pt x="430" y="0"/>
                    </a:lnTo>
                    <a:lnTo>
                      <a:pt x="352" y="40"/>
                    </a:lnTo>
                    <a:lnTo>
                      <a:pt x="312" y="82"/>
                    </a:lnTo>
                    <a:lnTo>
                      <a:pt x="284" y="84"/>
                    </a:lnTo>
                    <a:lnTo>
                      <a:pt x="240" y="107"/>
                    </a:lnTo>
                    <a:lnTo>
                      <a:pt x="139" y="72"/>
                    </a:lnTo>
                    <a:lnTo>
                      <a:pt x="0" y="91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7" name="Google Shape;137;p14">
                <a:extLst>
                  <a:ext uri="{FF2B5EF4-FFF2-40B4-BE49-F238E27FC236}">
                    <a16:creationId xmlns:a16="http://schemas.microsoft.com/office/drawing/2014/main" id="{52DD36E4-DCCE-4578-9DDF-80EF08CB93E4}"/>
                  </a:ext>
                </a:extLst>
              </p:cNvPr>
              <p:cNvSpPr/>
              <p:nvPr/>
            </p:nvSpPr>
            <p:spPr>
              <a:xfrm>
                <a:off x="6162676" y="2736851"/>
                <a:ext cx="495300" cy="485775"/>
              </a:xfrm>
              <a:custGeom>
                <a:avLst/>
                <a:gdLst/>
                <a:ahLst/>
                <a:cxnLst/>
                <a:rect l="l" t="t" r="r" b="b"/>
                <a:pathLst>
                  <a:path w="489" h="473" extrusionOk="0">
                    <a:moveTo>
                      <a:pt x="0" y="327"/>
                    </a:moveTo>
                    <a:lnTo>
                      <a:pt x="17" y="391"/>
                    </a:lnTo>
                    <a:lnTo>
                      <a:pt x="80" y="437"/>
                    </a:lnTo>
                    <a:lnTo>
                      <a:pt x="111" y="473"/>
                    </a:lnTo>
                    <a:lnTo>
                      <a:pt x="204" y="435"/>
                    </a:lnTo>
                    <a:lnTo>
                      <a:pt x="246" y="429"/>
                    </a:lnTo>
                    <a:lnTo>
                      <a:pt x="268" y="401"/>
                    </a:lnTo>
                    <a:lnTo>
                      <a:pt x="304" y="258"/>
                    </a:lnTo>
                    <a:lnTo>
                      <a:pt x="344" y="275"/>
                    </a:lnTo>
                    <a:lnTo>
                      <a:pt x="420" y="122"/>
                    </a:lnTo>
                    <a:lnTo>
                      <a:pt x="479" y="154"/>
                    </a:lnTo>
                    <a:lnTo>
                      <a:pt x="489" y="127"/>
                    </a:lnTo>
                    <a:lnTo>
                      <a:pt x="447" y="93"/>
                    </a:lnTo>
                    <a:lnTo>
                      <a:pt x="415" y="97"/>
                    </a:lnTo>
                    <a:lnTo>
                      <a:pt x="403" y="114"/>
                    </a:lnTo>
                    <a:lnTo>
                      <a:pt x="344" y="131"/>
                    </a:lnTo>
                    <a:lnTo>
                      <a:pt x="306" y="173"/>
                    </a:lnTo>
                    <a:lnTo>
                      <a:pt x="295" y="106"/>
                    </a:lnTo>
                    <a:lnTo>
                      <a:pt x="189" y="123"/>
                    </a:lnTo>
                    <a:lnTo>
                      <a:pt x="168" y="0"/>
                    </a:lnTo>
                    <a:lnTo>
                      <a:pt x="152" y="11"/>
                    </a:lnTo>
                    <a:lnTo>
                      <a:pt x="162" y="34"/>
                    </a:lnTo>
                    <a:lnTo>
                      <a:pt x="149" y="142"/>
                    </a:lnTo>
                    <a:lnTo>
                      <a:pt x="73" y="209"/>
                    </a:lnTo>
                    <a:lnTo>
                      <a:pt x="61" y="255"/>
                    </a:lnTo>
                    <a:lnTo>
                      <a:pt x="40" y="243"/>
                    </a:lnTo>
                    <a:lnTo>
                      <a:pt x="33" y="298"/>
                    </a:lnTo>
                    <a:lnTo>
                      <a:pt x="0" y="327"/>
                    </a:lnTo>
                    <a:lnTo>
                      <a:pt x="0" y="327"/>
                    </a:lnTo>
                    <a:lnTo>
                      <a:pt x="0" y="327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8" name="Google Shape;138;p14">
                <a:extLst>
                  <a:ext uri="{FF2B5EF4-FFF2-40B4-BE49-F238E27FC236}">
                    <a16:creationId xmlns:a16="http://schemas.microsoft.com/office/drawing/2014/main" id="{172DA091-CEEA-4ADF-9344-837FE03AFA56}"/>
                  </a:ext>
                </a:extLst>
              </p:cNvPr>
              <p:cNvSpPr/>
              <p:nvPr/>
            </p:nvSpPr>
            <p:spPr>
              <a:xfrm>
                <a:off x="6461126" y="2771776"/>
                <a:ext cx="506412" cy="244475"/>
              </a:xfrm>
              <a:custGeom>
                <a:avLst/>
                <a:gdLst/>
                <a:ahLst/>
                <a:cxnLst/>
                <a:rect l="l" t="t" r="r" b="b"/>
                <a:pathLst>
                  <a:path w="496" h="240" extrusionOk="0">
                    <a:moveTo>
                      <a:pt x="0" y="72"/>
                    </a:moveTo>
                    <a:lnTo>
                      <a:pt x="11" y="139"/>
                    </a:lnTo>
                    <a:lnTo>
                      <a:pt x="49" y="97"/>
                    </a:lnTo>
                    <a:lnTo>
                      <a:pt x="108" y="80"/>
                    </a:lnTo>
                    <a:lnTo>
                      <a:pt x="120" y="63"/>
                    </a:lnTo>
                    <a:lnTo>
                      <a:pt x="152" y="59"/>
                    </a:lnTo>
                    <a:lnTo>
                      <a:pt x="194" y="93"/>
                    </a:lnTo>
                    <a:lnTo>
                      <a:pt x="222" y="101"/>
                    </a:lnTo>
                    <a:lnTo>
                      <a:pt x="276" y="148"/>
                    </a:lnTo>
                    <a:lnTo>
                      <a:pt x="257" y="194"/>
                    </a:lnTo>
                    <a:lnTo>
                      <a:pt x="264" y="215"/>
                    </a:lnTo>
                    <a:lnTo>
                      <a:pt x="287" y="205"/>
                    </a:lnTo>
                    <a:lnTo>
                      <a:pt x="308" y="205"/>
                    </a:lnTo>
                    <a:lnTo>
                      <a:pt x="319" y="221"/>
                    </a:lnTo>
                    <a:lnTo>
                      <a:pt x="344" y="221"/>
                    </a:lnTo>
                    <a:lnTo>
                      <a:pt x="354" y="215"/>
                    </a:lnTo>
                    <a:lnTo>
                      <a:pt x="338" y="173"/>
                    </a:lnTo>
                    <a:lnTo>
                      <a:pt x="335" y="97"/>
                    </a:lnTo>
                    <a:lnTo>
                      <a:pt x="316" y="86"/>
                    </a:lnTo>
                    <a:lnTo>
                      <a:pt x="354" y="51"/>
                    </a:lnTo>
                    <a:lnTo>
                      <a:pt x="356" y="29"/>
                    </a:lnTo>
                    <a:lnTo>
                      <a:pt x="380" y="31"/>
                    </a:lnTo>
                    <a:lnTo>
                      <a:pt x="350" y="78"/>
                    </a:lnTo>
                    <a:lnTo>
                      <a:pt x="367" y="135"/>
                    </a:lnTo>
                    <a:lnTo>
                      <a:pt x="375" y="150"/>
                    </a:lnTo>
                    <a:lnTo>
                      <a:pt x="386" y="158"/>
                    </a:lnTo>
                    <a:lnTo>
                      <a:pt x="363" y="156"/>
                    </a:lnTo>
                    <a:lnTo>
                      <a:pt x="371" y="192"/>
                    </a:lnTo>
                    <a:lnTo>
                      <a:pt x="411" y="215"/>
                    </a:lnTo>
                    <a:lnTo>
                      <a:pt x="420" y="221"/>
                    </a:lnTo>
                    <a:lnTo>
                      <a:pt x="432" y="221"/>
                    </a:lnTo>
                    <a:lnTo>
                      <a:pt x="426" y="240"/>
                    </a:lnTo>
                    <a:lnTo>
                      <a:pt x="475" y="215"/>
                    </a:lnTo>
                    <a:lnTo>
                      <a:pt x="485" y="184"/>
                    </a:lnTo>
                    <a:lnTo>
                      <a:pt x="496" y="152"/>
                    </a:lnTo>
                    <a:lnTo>
                      <a:pt x="426" y="167"/>
                    </a:lnTo>
                    <a:lnTo>
                      <a:pt x="380" y="0"/>
                    </a:lnTo>
                    <a:lnTo>
                      <a:pt x="0" y="72"/>
                    </a:lnTo>
                    <a:lnTo>
                      <a:pt x="0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9" name="Google Shape;139;p14">
                <a:extLst>
                  <a:ext uri="{FF2B5EF4-FFF2-40B4-BE49-F238E27FC236}">
                    <a16:creationId xmlns:a16="http://schemas.microsoft.com/office/drawing/2014/main" id="{7C7B2619-531A-477F-9712-492CD0C9A618}"/>
                  </a:ext>
                </a:extLst>
              </p:cNvPr>
              <p:cNvSpPr/>
              <p:nvPr/>
            </p:nvSpPr>
            <p:spPr>
              <a:xfrm>
                <a:off x="6078538" y="2863851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44" h="463" extrusionOk="0">
                    <a:moveTo>
                      <a:pt x="78" y="414"/>
                    </a:moveTo>
                    <a:lnTo>
                      <a:pt x="79" y="402"/>
                    </a:lnTo>
                    <a:lnTo>
                      <a:pt x="133" y="351"/>
                    </a:lnTo>
                    <a:lnTo>
                      <a:pt x="163" y="315"/>
                    </a:lnTo>
                    <a:lnTo>
                      <a:pt x="194" y="351"/>
                    </a:lnTo>
                    <a:lnTo>
                      <a:pt x="287" y="313"/>
                    </a:lnTo>
                    <a:lnTo>
                      <a:pt x="329" y="307"/>
                    </a:lnTo>
                    <a:lnTo>
                      <a:pt x="351" y="279"/>
                    </a:lnTo>
                    <a:lnTo>
                      <a:pt x="387" y="136"/>
                    </a:lnTo>
                    <a:lnTo>
                      <a:pt x="427" y="153"/>
                    </a:lnTo>
                    <a:lnTo>
                      <a:pt x="503" y="0"/>
                    </a:lnTo>
                    <a:lnTo>
                      <a:pt x="562" y="32"/>
                    </a:lnTo>
                    <a:lnTo>
                      <a:pt x="572" y="5"/>
                    </a:lnTo>
                    <a:lnTo>
                      <a:pt x="600" y="13"/>
                    </a:lnTo>
                    <a:lnTo>
                      <a:pt x="654" y="60"/>
                    </a:lnTo>
                    <a:lnTo>
                      <a:pt x="635" y="106"/>
                    </a:lnTo>
                    <a:lnTo>
                      <a:pt x="642" y="127"/>
                    </a:lnTo>
                    <a:lnTo>
                      <a:pt x="665" y="117"/>
                    </a:lnTo>
                    <a:lnTo>
                      <a:pt x="682" y="138"/>
                    </a:lnTo>
                    <a:lnTo>
                      <a:pt x="764" y="165"/>
                    </a:lnTo>
                    <a:lnTo>
                      <a:pt x="688" y="161"/>
                    </a:lnTo>
                    <a:lnTo>
                      <a:pt x="768" y="231"/>
                    </a:lnTo>
                    <a:lnTo>
                      <a:pt x="718" y="224"/>
                    </a:lnTo>
                    <a:lnTo>
                      <a:pt x="819" y="288"/>
                    </a:lnTo>
                    <a:lnTo>
                      <a:pt x="844" y="332"/>
                    </a:lnTo>
                    <a:lnTo>
                      <a:pt x="827" y="326"/>
                    </a:lnTo>
                    <a:lnTo>
                      <a:pt x="823" y="338"/>
                    </a:lnTo>
                    <a:lnTo>
                      <a:pt x="492" y="401"/>
                    </a:lnTo>
                    <a:lnTo>
                      <a:pt x="216" y="435"/>
                    </a:lnTo>
                    <a:lnTo>
                      <a:pt x="0" y="463"/>
                    </a:lnTo>
                    <a:lnTo>
                      <a:pt x="78" y="414"/>
                    </a:lnTo>
                    <a:lnTo>
                      <a:pt x="78" y="414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0" name="Google Shape;140;p14">
                <a:extLst>
                  <a:ext uri="{FF2B5EF4-FFF2-40B4-BE49-F238E27FC236}">
                    <a16:creationId xmlns:a16="http://schemas.microsoft.com/office/drawing/2014/main" id="{8F9E445E-7A40-4F6B-A639-0E1B83C6B82E}"/>
                  </a:ext>
                </a:extLst>
              </p:cNvPr>
              <p:cNvSpPr/>
              <p:nvPr/>
            </p:nvSpPr>
            <p:spPr>
              <a:xfrm>
                <a:off x="6030913" y="3208337"/>
                <a:ext cx="944563" cy="422275"/>
              </a:xfrm>
              <a:custGeom>
                <a:avLst/>
                <a:gdLst/>
                <a:ahLst/>
                <a:cxnLst/>
                <a:rect l="l" t="t" r="r" b="b"/>
                <a:pathLst>
                  <a:path w="932" h="407" extrusionOk="0">
                    <a:moveTo>
                      <a:pt x="0" y="350"/>
                    </a:moveTo>
                    <a:lnTo>
                      <a:pt x="135" y="332"/>
                    </a:lnTo>
                    <a:lnTo>
                      <a:pt x="213" y="294"/>
                    </a:lnTo>
                    <a:lnTo>
                      <a:pt x="361" y="279"/>
                    </a:lnTo>
                    <a:lnTo>
                      <a:pt x="422" y="317"/>
                    </a:lnTo>
                    <a:lnTo>
                      <a:pt x="519" y="304"/>
                    </a:lnTo>
                    <a:lnTo>
                      <a:pt x="666" y="407"/>
                    </a:lnTo>
                    <a:lnTo>
                      <a:pt x="723" y="393"/>
                    </a:lnTo>
                    <a:lnTo>
                      <a:pt x="804" y="275"/>
                    </a:lnTo>
                    <a:lnTo>
                      <a:pt x="871" y="251"/>
                    </a:lnTo>
                    <a:lnTo>
                      <a:pt x="892" y="217"/>
                    </a:lnTo>
                    <a:lnTo>
                      <a:pt x="820" y="230"/>
                    </a:lnTo>
                    <a:lnTo>
                      <a:pt x="801" y="205"/>
                    </a:lnTo>
                    <a:lnTo>
                      <a:pt x="844" y="194"/>
                    </a:lnTo>
                    <a:lnTo>
                      <a:pt x="844" y="179"/>
                    </a:lnTo>
                    <a:lnTo>
                      <a:pt x="795" y="161"/>
                    </a:lnTo>
                    <a:lnTo>
                      <a:pt x="858" y="139"/>
                    </a:lnTo>
                    <a:lnTo>
                      <a:pt x="854" y="163"/>
                    </a:lnTo>
                    <a:lnTo>
                      <a:pt x="894" y="163"/>
                    </a:lnTo>
                    <a:lnTo>
                      <a:pt x="916" y="122"/>
                    </a:lnTo>
                    <a:lnTo>
                      <a:pt x="932" y="120"/>
                    </a:lnTo>
                    <a:lnTo>
                      <a:pt x="922" y="82"/>
                    </a:lnTo>
                    <a:lnTo>
                      <a:pt x="894" y="120"/>
                    </a:lnTo>
                    <a:lnTo>
                      <a:pt x="865" y="36"/>
                    </a:lnTo>
                    <a:lnTo>
                      <a:pt x="884" y="32"/>
                    </a:lnTo>
                    <a:lnTo>
                      <a:pt x="911" y="55"/>
                    </a:lnTo>
                    <a:lnTo>
                      <a:pt x="892" y="17"/>
                    </a:lnTo>
                    <a:lnTo>
                      <a:pt x="871" y="0"/>
                    </a:lnTo>
                    <a:lnTo>
                      <a:pt x="540" y="63"/>
                    </a:lnTo>
                    <a:lnTo>
                      <a:pt x="264" y="97"/>
                    </a:lnTo>
                    <a:lnTo>
                      <a:pt x="226" y="171"/>
                    </a:lnTo>
                    <a:lnTo>
                      <a:pt x="167" y="184"/>
                    </a:lnTo>
                    <a:lnTo>
                      <a:pt x="139" y="222"/>
                    </a:lnTo>
                    <a:lnTo>
                      <a:pt x="32" y="283"/>
                    </a:lnTo>
                    <a:lnTo>
                      <a:pt x="27" y="306"/>
                    </a:lnTo>
                    <a:lnTo>
                      <a:pt x="0" y="319"/>
                    </a:lnTo>
                    <a:lnTo>
                      <a:pt x="0" y="350"/>
                    </a:lnTo>
                    <a:lnTo>
                      <a:pt x="0" y="350"/>
                    </a:lnTo>
                    <a:close/>
                  </a:path>
                </a:pathLst>
              </a:custGeom>
              <a:solidFill>
                <a:srgbClr val="E2F1EF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1" name="Google Shape;141;p14">
                <a:extLst>
                  <a:ext uri="{FF2B5EF4-FFF2-40B4-BE49-F238E27FC236}">
                    <a16:creationId xmlns:a16="http://schemas.microsoft.com/office/drawing/2014/main" id="{C34FF714-2477-4048-A070-DA8F7FE6024D}"/>
                  </a:ext>
                </a:extLst>
              </p:cNvPr>
              <p:cNvSpPr/>
              <p:nvPr/>
            </p:nvSpPr>
            <p:spPr>
              <a:xfrm>
                <a:off x="6142038" y="3500437"/>
                <a:ext cx="563563" cy="422275"/>
              </a:xfrm>
              <a:custGeom>
                <a:avLst/>
                <a:gdLst/>
                <a:ahLst/>
                <a:cxnLst/>
                <a:rect l="l" t="t" r="r" b="b"/>
                <a:pathLst>
                  <a:path w="556" h="413" extrusionOk="0">
                    <a:moveTo>
                      <a:pt x="25" y="53"/>
                    </a:moveTo>
                    <a:lnTo>
                      <a:pt x="103" y="15"/>
                    </a:lnTo>
                    <a:lnTo>
                      <a:pt x="251" y="0"/>
                    </a:lnTo>
                    <a:lnTo>
                      <a:pt x="312" y="38"/>
                    </a:lnTo>
                    <a:lnTo>
                      <a:pt x="409" y="25"/>
                    </a:lnTo>
                    <a:lnTo>
                      <a:pt x="556" y="128"/>
                    </a:lnTo>
                    <a:lnTo>
                      <a:pt x="491" y="206"/>
                    </a:lnTo>
                    <a:lnTo>
                      <a:pt x="495" y="240"/>
                    </a:lnTo>
                    <a:lnTo>
                      <a:pt x="384" y="340"/>
                    </a:lnTo>
                    <a:lnTo>
                      <a:pt x="365" y="344"/>
                    </a:lnTo>
                    <a:lnTo>
                      <a:pt x="358" y="375"/>
                    </a:lnTo>
                    <a:lnTo>
                      <a:pt x="333" y="358"/>
                    </a:lnTo>
                    <a:lnTo>
                      <a:pt x="354" y="386"/>
                    </a:lnTo>
                    <a:lnTo>
                      <a:pt x="333" y="413"/>
                    </a:lnTo>
                    <a:lnTo>
                      <a:pt x="314" y="409"/>
                    </a:lnTo>
                    <a:lnTo>
                      <a:pt x="238" y="291"/>
                    </a:lnTo>
                    <a:lnTo>
                      <a:pt x="73" y="143"/>
                    </a:lnTo>
                    <a:lnTo>
                      <a:pt x="0" y="97"/>
                    </a:lnTo>
                    <a:lnTo>
                      <a:pt x="25" y="53"/>
                    </a:lnTo>
                    <a:lnTo>
                      <a:pt x="25" y="53"/>
                    </a:lnTo>
                    <a:close/>
                  </a:path>
                </a:pathLst>
              </a:custGeom>
              <a:solidFill>
                <a:srgbClr val="D9D9D9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2" name="Google Shape;142;p14">
                <a:extLst>
                  <a:ext uri="{FF2B5EF4-FFF2-40B4-BE49-F238E27FC236}">
                    <a16:creationId xmlns:a16="http://schemas.microsoft.com/office/drawing/2014/main" id="{BAFD13D3-E681-4524-A88B-2E81AECDA8D6}"/>
                  </a:ext>
                </a:extLst>
              </p:cNvPr>
              <p:cNvSpPr/>
              <p:nvPr/>
            </p:nvSpPr>
            <p:spPr>
              <a:xfrm>
                <a:off x="6303963" y="2454276"/>
                <a:ext cx="642938" cy="409575"/>
              </a:xfrm>
              <a:custGeom>
                <a:avLst/>
                <a:gdLst/>
                <a:ahLst/>
                <a:cxnLst/>
                <a:rect l="l" t="t" r="r" b="b"/>
                <a:pathLst>
                  <a:path w="635" h="397" extrusionOk="0">
                    <a:moveTo>
                      <a:pt x="50" y="397"/>
                    </a:moveTo>
                    <a:lnTo>
                      <a:pt x="156" y="380"/>
                    </a:lnTo>
                    <a:lnTo>
                      <a:pt x="536" y="308"/>
                    </a:lnTo>
                    <a:lnTo>
                      <a:pt x="553" y="291"/>
                    </a:lnTo>
                    <a:lnTo>
                      <a:pt x="574" y="291"/>
                    </a:lnTo>
                    <a:lnTo>
                      <a:pt x="599" y="274"/>
                    </a:lnTo>
                    <a:lnTo>
                      <a:pt x="635" y="228"/>
                    </a:lnTo>
                    <a:lnTo>
                      <a:pt x="572" y="179"/>
                    </a:lnTo>
                    <a:lnTo>
                      <a:pt x="570" y="133"/>
                    </a:lnTo>
                    <a:lnTo>
                      <a:pt x="599" y="69"/>
                    </a:lnTo>
                    <a:lnTo>
                      <a:pt x="557" y="48"/>
                    </a:lnTo>
                    <a:lnTo>
                      <a:pt x="512" y="0"/>
                    </a:lnTo>
                    <a:lnTo>
                      <a:pt x="89" y="78"/>
                    </a:lnTo>
                    <a:lnTo>
                      <a:pt x="69" y="48"/>
                    </a:lnTo>
                    <a:lnTo>
                      <a:pt x="0" y="97"/>
                    </a:lnTo>
                    <a:lnTo>
                      <a:pt x="50" y="397"/>
                    </a:lnTo>
                    <a:lnTo>
                      <a:pt x="50" y="397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3" name="Google Shape;143;p14">
                <a:extLst>
                  <a:ext uri="{FF2B5EF4-FFF2-40B4-BE49-F238E27FC236}">
                    <a16:creationId xmlns:a16="http://schemas.microsoft.com/office/drawing/2014/main" id="{230B779E-AAE1-4D81-A7EF-37A9FFC9911A}"/>
                  </a:ext>
                </a:extLst>
              </p:cNvPr>
              <p:cNvSpPr/>
              <p:nvPr/>
            </p:nvSpPr>
            <p:spPr>
              <a:xfrm>
                <a:off x="6880226" y="2522538"/>
                <a:ext cx="139700" cy="336550"/>
              </a:xfrm>
              <a:custGeom>
                <a:avLst/>
                <a:gdLst/>
                <a:ahLst/>
                <a:cxnLst/>
                <a:rect l="l" t="t" r="r" b="b"/>
                <a:pathLst>
                  <a:path w="137" h="325" extrusionOk="0">
                    <a:moveTo>
                      <a:pt x="7" y="222"/>
                    </a:moveTo>
                    <a:lnTo>
                      <a:pt x="32" y="205"/>
                    </a:lnTo>
                    <a:lnTo>
                      <a:pt x="68" y="159"/>
                    </a:lnTo>
                    <a:lnTo>
                      <a:pt x="5" y="110"/>
                    </a:lnTo>
                    <a:lnTo>
                      <a:pt x="3" y="64"/>
                    </a:lnTo>
                    <a:lnTo>
                      <a:pt x="32" y="0"/>
                    </a:lnTo>
                    <a:lnTo>
                      <a:pt x="125" y="32"/>
                    </a:lnTo>
                    <a:lnTo>
                      <a:pt x="127" y="43"/>
                    </a:lnTo>
                    <a:lnTo>
                      <a:pt x="116" y="79"/>
                    </a:lnTo>
                    <a:lnTo>
                      <a:pt x="106" y="87"/>
                    </a:lnTo>
                    <a:lnTo>
                      <a:pt x="104" y="106"/>
                    </a:lnTo>
                    <a:lnTo>
                      <a:pt x="114" y="112"/>
                    </a:lnTo>
                    <a:lnTo>
                      <a:pt x="137" y="106"/>
                    </a:lnTo>
                    <a:lnTo>
                      <a:pt x="137" y="161"/>
                    </a:lnTo>
                    <a:lnTo>
                      <a:pt x="137" y="195"/>
                    </a:lnTo>
                    <a:lnTo>
                      <a:pt x="137" y="214"/>
                    </a:lnTo>
                    <a:lnTo>
                      <a:pt x="129" y="232"/>
                    </a:lnTo>
                    <a:lnTo>
                      <a:pt x="119" y="233"/>
                    </a:lnTo>
                    <a:lnTo>
                      <a:pt x="123" y="249"/>
                    </a:lnTo>
                    <a:lnTo>
                      <a:pt x="89" y="325"/>
                    </a:lnTo>
                    <a:lnTo>
                      <a:pt x="81" y="325"/>
                    </a:lnTo>
                    <a:lnTo>
                      <a:pt x="78" y="296"/>
                    </a:lnTo>
                    <a:lnTo>
                      <a:pt x="55" y="296"/>
                    </a:lnTo>
                    <a:lnTo>
                      <a:pt x="7" y="266"/>
                    </a:lnTo>
                    <a:lnTo>
                      <a:pt x="0" y="241"/>
                    </a:lnTo>
                    <a:lnTo>
                      <a:pt x="7" y="222"/>
                    </a:lnTo>
                    <a:lnTo>
                      <a:pt x="7" y="222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4" name="Google Shape;144;p14">
                <a:extLst>
                  <a:ext uri="{FF2B5EF4-FFF2-40B4-BE49-F238E27FC236}">
                    <a16:creationId xmlns:a16="http://schemas.microsoft.com/office/drawing/2014/main" id="{0022F198-8939-4F35-A489-41BC96019648}"/>
                  </a:ext>
                </a:extLst>
              </p:cNvPr>
              <p:cNvSpPr/>
              <p:nvPr/>
            </p:nvSpPr>
            <p:spPr>
              <a:xfrm>
                <a:off x="6373813" y="2000251"/>
                <a:ext cx="658813" cy="584200"/>
              </a:xfrm>
              <a:custGeom>
                <a:avLst/>
                <a:gdLst/>
                <a:ahLst/>
                <a:cxnLst/>
                <a:rect l="l" t="t" r="r" b="b"/>
                <a:pathLst>
                  <a:path w="648" h="565" extrusionOk="0">
                    <a:moveTo>
                      <a:pt x="20" y="517"/>
                    </a:moveTo>
                    <a:lnTo>
                      <a:pt x="443" y="439"/>
                    </a:lnTo>
                    <a:lnTo>
                      <a:pt x="488" y="487"/>
                    </a:lnTo>
                    <a:lnTo>
                      <a:pt x="530" y="508"/>
                    </a:lnTo>
                    <a:lnTo>
                      <a:pt x="623" y="540"/>
                    </a:lnTo>
                    <a:lnTo>
                      <a:pt x="631" y="565"/>
                    </a:lnTo>
                    <a:lnTo>
                      <a:pt x="646" y="530"/>
                    </a:lnTo>
                    <a:lnTo>
                      <a:pt x="648" y="483"/>
                    </a:lnTo>
                    <a:lnTo>
                      <a:pt x="631" y="392"/>
                    </a:lnTo>
                    <a:lnTo>
                      <a:pt x="631" y="297"/>
                    </a:lnTo>
                    <a:lnTo>
                      <a:pt x="585" y="158"/>
                    </a:lnTo>
                    <a:lnTo>
                      <a:pt x="577" y="97"/>
                    </a:lnTo>
                    <a:lnTo>
                      <a:pt x="549" y="0"/>
                    </a:lnTo>
                    <a:lnTo>
                      <a:pt x="412" y="32"/>
                    </a:lnTo>
                    <a:lnTo>
                      <a:pt x="336" y="112"/>
                    </a:lnTo>
                    <a:lnTo>
                      <a:pt x="332" y="133"/>
                    </a:lnTo>
                    <a:lnTo>
                      <a:pt x="289" y="181"/>
                    </a:lnTo>
                    <a:lnTo>
                      <a:pt x="300" y="198"/>
                    </a:lnTo>
                    <a:lnTo>
                      <a:pt x="309" y="211"/>
                    </a:lnTo>
                    <a:lnTo>
                      <a:pt x="302" y="215"/>
                    </a:lnTo>
                    <a:lnTo>
                      <a:pt x="315" y="234"/>
                    </a:lnTo>
                    <a:lnTo>
                      <a:pt x="317" y="251"/>
                    </a:lnTo>
                    <a:lnTo>
                      <a:pt x="275" y="291"/>
                    </a:lnTo>
                    <a:lnTo>
                      <a:pt x="212" y="308"/>
                    </a:lnTo>
                    <a:lnTo>
                      <a:pt x="197" y="319"/>
                    </a:lnTo>
                    <a:lnTo>
                      <a:pt x="174" y="310"/>
                    </a:lnTo>
                    <a:lnTo>
                      <a:pt x="104" y="318"/>
                    </a:lnTo>
                    <a:lnTo>
                      <a:pt x="53" y="338"/>
                    </a:lnTo>
                    <a:lnTo>
                      <a:pt x="53" y="365"/>
                    </a:lnTo>
                    <a:lnTo>
                      <a:pt x="62" y="382"/>
                    </a:lnTo>
                    <a:lnTo>
                      <a:pt x="70" y="382"/>
                    </a:lnTo>
                    <a:lnTo>
                      <a:pt x="77" y="403"/>
                    </a:lnTo>
                    <a:lnTo>
                      <a:pt x="64" y="414"/>
                    </a:lnTo>
                    <a:lnTo>
                      <a:pt x="58" y="433"/>
                    </a:lnTo>
                    <a:lnTo>
                      <a:pt x="0" y="487"/>
                    </a:lnTo>
                    <a:lnTo>
                      <a:pt x="20" y="517"/>
                    </a:lnTo>
                    <a:lnTo>
                      <a:pt x="20" y="517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5" name="Google Shape;145;p14">
                <a:extLst>
                  <a:ext uri="{FF2B5EF4-FFF2-40B4-BE49-F238E27FC236}">
                    <a16:creationId xmlns:a16="http://schemas.microsoft.com/office/drawing/2014/main" id="{CC5D4C8B-6ED2-480A-8C68-16E8481DE711}"/>
                  </a:ext>
                </a:extLst>
              </p:cNvPr>
              <p:cNvSpPr/>
              <p:nvPr/>
            </p:nvSpPr>
            <p:spPr>
              <a:xfrm>
                <a:off x="7004051" y="2495551"/>
                <a:ext cx="203200" cy="1238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16" extrusionOk="0">
                    <a:moveTo>
                      <a:pt x="15" y="116"/>
                    </a:moveTo>
                    <a:lnTo>
                      <a:pt x="86" y="76"/>
                    </a:lnTo>
                    <a:lnTo>
                      <a:pt x="135" y="53"/>
                    </a:lnTo>
                    <a:lnTo>
                      <a:pt x="84" y="89"/>
                    </a:lnTo>
                    <a:lnTo>
                      <a:pt x="88" y="91"/>
                    </a:lnTo>
                    <a:lnTo>
                      <a:pt x="164" y="40"/>
                    </a:lnTo>
                    <a:lnTo>
                      <a:pt x="202" y="6"/>
                    </a:lnTo>
                    <a:lnTo>
                      <a:pt x="198" y="0"/>
                    </a:lnTo>
                    <a:lnTo>
                      <a:pt x="164" y="19"/>
                    </a:lnTo>
                    <a:lnTo>
                      <a:pt x="160" y="17"/>
                    </a:lnTo>
                    <a:lnTo>
                      <a:pt x="143" y="40"/>
                    </a:lnTo>
                    <a:lnTo>
                      <a:pt x="133" y="40"/>
                    </a:lnTo>
                    <a:lnTo>
                      <a:pt x="158" y="0"/>
                    </a:lnTo>
                    <a:lnTo>
                      <a:pt x="131" y="30"/>
                    </a:lnTo>
                    <a:lnTo>
                      <a:pt x="40" y="61"/>
                    </a:lnTo>
                    <a:lnTo>
                      <a:pt x="23" y="84"/>
                    </a:lnTo>
                    <a:lnTo>
                      <a:pt x="10" y="87"/>
                    </a:lnTo>
                    <a:lnTo>
                      <a:pt x="0" y="105"/>
                    </a:lnTo>
                    <a:lnTo>
                      <a:pt x="15" y="116"/>
                    </a:lnTo>
                    <a:lnTo>
                      <a:pt x="15" y="116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6" name="Google Shape;146;p14">
                <a:extLst>
                  <a:ext uri="{FF2B5EF4-FFF2-40B4-BE49-F238E27FC236}">
                    <a16:creationId xmlns:a16="http://schemas.microsoft.com/office/drawing/2014/main" id="{F8197FE5-13C4-4D1E-B9FA-526E8D6ECB6B}"/>
                  </a:ext>
                </a:extLst>
              </p:cNvPr>
              <p:cNvSpPr/>
              <p:nvPr/>
            </p:nvSpPr>
            <p:spPr>
              <a:xfrm>
                <a:off x="7015163" y="2370138"/>
                <a:ext cx="188913" cy="17780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74" extrusionOk="0">
                    <a:moveTo>
                      <a:pt x="17" y="127"/>
                    </a:moveTo>
                    <a:lnTo>
                      <a:pt x="15" y="174"/>
                    </a:lnTo>
                    <a:lnTo>
                      <a:pt x="30" y="171"/>
                    </a:lnTo>
                    <a:lnTo>
                      <a:pt x="66" y="144"/>
                    </a:lnTo>
                    <a:lnTo>
                      <a:pt x="78" y="121"/>
                    </a:lnTo>
                    <a:lnTo>
                      <a:pt x="85" y="127"/>
                    </a:lnTo>
                    <a:lnTo>
                      <a:pt x="135" y="114"/>
                    </a:lnTo>
                    <a:lnTo>
                      <a:pt x="137" y="104"/>
                    </a:lnTo>
                    <a:lnTo>
                      <a:pt x="144" y="108"/>
                    </a:lnTo>
                    <a:lnTo>
                      <a:pt x="154" y="100"/>
                    </a:lnTo>
                    <a:lnTo>
                      <a:pt x="169" y="98"/>
                    </a:lnTo>
                    <a:lnTo>
                      <a:pt x="188" y="89"/>
                    </a:lnTo>
                    <a:lnTo>
                      <a:pt x="169" y="0"/>
                    </a:lnTo>
                    <a:lnTo>
                      <a:pt x="0" y="36"/>
                    </a:lnTo>
                    <a:lnTo>
                      <a:pt x="17" y="127"/>
                    </a:lnTo>
                    <a:lnTo>
                      <a:pt x="17" y="127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7" name="Google Shape;147;p14">
                <a:extLst>
                  <a:ext uri="{FF2B5EF4-FFF2-40B4-BE49-F238E27FC236}">
                    <a16:creationId xmlns:a16="http://schemas.microsoft.com/office/drawing/2014/main" id="{33768AAB-4F53-4108-A9FE-F3F812A422E9}"/>
                  </a:ext>
                </a:extLst>
              </p:cNvPr>
              <p:cNvSpPr/>
              <p:nvPr/>
            </p:nvSpPr>
            <p:spPr>
              <a:xfrm>
                <a:off x="7186613" y="2357438"/>
                <a:ext cx="87313" cy="103188"/>
              </a:xfrm>
              <a:custGeom>
                <a:avLst/>
                <a:gdLst/>
                <a:ahLst/>
                <a:cxnLst/>
                <a:rect l="l" t="t" r="r" b="b"/>
                <a:pathLst>
                  <a:path w="85" h="99" extrusionOk="0">
                    <a:moveTo>
                      <a:pt x="19" y="99"/>
                    </a:moveTo>
                    <a:lnTo>
                      <a:pt x="55" y="86"/>
                    </a:lnTo>
                    <a:lnTo>
                      <a:pt x="55" y="46"/>
                    </a:lnTo>
                    <a:lnTo>
                      <a:pt x="65" y="55"/>
                    </a:lnTo>
                    <a:lnTo>
                      <a:pt x="66" y="74"/>
                    </a:lnTo>
                    <a:lnTo>
                      <a:pt x="74" y="74"/>
                    </a:lnTo>
                    <a:lnTo>
                      <a:pt x="85" y="55"/>
                    </a:lnTo>
                    <a:lnTo>
                      <a:pt x="74" y="34"/>
                    </a:lnTo>
                    <a:lnTo>
                      <a:pt x="55" y="30"/>
                    </a:lnTo>
                    <a:lnTo>
                      <a:pt x="42" y="4"/>
                    </a:lnTo>
                    <a:lnTo>
                      <a:pt x="30" y="0"/>
                    </a:lnTo>
                    <a:lnTo>
                      <a:pt x="0" y="10"/>
                    </a:lnTo>
                    <a:lnTo>
                      <a:pt x="19" y="99"/>
                    </a:lnTo>
                    <a:lnTo>
                      <a:pt x="19" y="99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8" name="Google Shape;148;p14">
                <a:extLst>
                  <a:ext uri="{FF2B5EF4-FFF2-40B4-BE49-F238E27FC236}">
                    <a16:creationId xmlns:a16="http://schemas.microsoft.com/office/drawing/2014/main" id="{FA74603D-C302-405B-A829-016F712DF747}"/>
                  </a:ext>
                </a:extLst>
              </p:cNvPr>
              <p:cNvSpPr/>
              <p:nvPr/>
            </p:nvSpPr>
            <p:spPr>
              <a:xfrm>
                <a:off x="7019926" y="2235201"/>
                <a:ext cx="373062" cy="18415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180" extrusionOk="0">
                    <a:moveTo>
                      <a:pt x="0" y="169"/>
                    </a:moveTo>
                    <a:lnTo>
                      <a:pt x="169" y="133"/>
                    </a:lnTo>
                    <a:lnTo>
                      <a:pt x="199" y="123"/>
                    </a:lnTo>
                    <a:lnTo>
                      <a:pt x="211" y="127"/>
                    </a:lnTo>
                    <a:lnTo>
                      <a:pt x="224" y="153"/>
                    </a:lnTo>
                    <a:lnTo>
                      <a:pt x="243" y="157"/>
                    </a:lnTo>
                    <a:lnTo>
                      <a:pt x="254" y="178"/>
                    </a:lnTo>
                    <a:lnTo>
                      <a:pt x="266" y="180"/>
                    </a:lnTo>
                    <a:lnTo>
                      <a:pt x="279" y="159"/>
                    </a:lnTo>
                    <a:lnTo>
                      <a:pt x="285" y="142"/>
                    </a:lnTo>
                    <a:lnTo>
                      <a:pt x="298" y="165"/>
                    </a:lnTo>
                    <a:lnTo>
                      <a:pt x="365" y="144"/>
                    </a:lnTo>
                    <a:lnTo>
                      <a:pt x="361" y="119"/>
                    </a:lnTo>
                    <a:lnTo>
                      <a:pt x="342" y="87"/>
                    </a:lnTo>
                    <a:lnTo>
                      <a:pt x="332" y="83"/>
                    </a:lnTo>
                    <a:lnTo>
                      <a:pt x="321" y="85"/>
                    </a:lnTo>
                    <a:lnTo>
                      <a:pt x="323" y="91"/>
                    </a:lnTo>
                    <a:lnTo>
                      <a:pt x="338" y="93"/>
                    </a:lnTo>
                    <a:lnTo>
                      <a:pt x="344" y="123"/>
                    </a:lnTo>
                    <a:lnTo>
                      <a:pt x="317" y="134"/>
                    </a:lnTo>
                    <a:lnTo>
                      <a:pt x="279" y="110"/>
                    </a:lnTo>
                    <a:lnTo>
                      <a:pt x="266" y="83"/>
                    </a:lnTo>
                    <a:lnTo>
                      <a:pt x="249" y="76"/>
                    </a:lnTo>
                    <a:lnTo>
                      <a:pt x="249" y="83"/>
                    </a:lnTo>
                    <a:lnTo>
                      <a:pt x="232" y="68"/>
                    </a:lnTo>
                    <a:lnTo>
                      <a:pt x="245" y="49"/>
                    </a:lnTo>
                    <a:lnTo>
                      <a:pt x="256" y="32"/>
                    </a:lnTo>
                    <a:lnTo>
                      <a:pt x="235" y="0"/>
                    </a:lnTo>
                    <a:lnTo>
                      <a:pt x="199" y="26"/>
                    </a:lnTo>
                    <a:lnTo>
                      <a:pt x="78" y="57"/>
                    </a:lnTo>
                    <a:lnTo>
                      <a:pt x="0" y="74"/>
                    </a:lnTo>
                    <a:lnTo>
                      <a:pt x="0" y="169"/>
                    </a:lnTo>
                    <a:lnTo>
                      <a:pt x="0" y="169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9" name="Google Shape;149;p14">
                <a:extLst>
                  <a:ext uri="{FF2B5EF4-FFF2-40B4-BE49-F238E27FC236}">
                    <a16:creationId xmlns:a16="http://schemas.microsoft.com/office/drawing/2014/main" id="{F96FBF4E-2255-4FB5-823A-5058855CB0B9}"/>
                  </a:ext>
                </a:extLst>
              </p:cNvPr>
              <p:cNvSpPr/>
              <p:nvPr/>
            </p:nvSpPr>
            <p:spPr>
              <a:xfrm>
                <a:off x="6927851" y="1958976"/>
                <a:ext cx="180975" cy="349250"/>
              </a:xfrm>
              <a:custGeom>
                <a:avLst/>
                <a:gdLst/>
                <a:ahLst/>
                <a:cxnLst/>
                <a:rect l="l" t="t" r="r" b="b"/>
                <a:pathLst>
                  <a:path w="177" h="339" extrusionOk="0">
                    <a:moveTo>
                      <a:pt x="28" y="139"/>
                    </a:moveTo>
                    <a:lnTo>
                      <a:pt x="36" y="200"/>
                    </a:lnTo>
                    <a:lnTo>
                      <a:pt x="82" y="339"/>
                    </a:lnTo>
                    <a:lnTo>
                      <a:pt x="160" y="322"/>
                    </a:lnTo>
                    <a:lnTo>
                      <a:pt x="154" y="124"/>
                    </a:lnTo>
                    <a:lnTo>
                      <a:pt x="175" y="86"/>
                    </a:lnTo>
                    <a:lnTo>
                      <a:pt x="177" y="0"/>
                    </a:lnTo>
                    <a:lnTo>
                      <a:pt x="0" y="42"/>
                    </a:lnTo>
                    <a:lnTo>
                      <a:pt x="28" y="139"/>
                    </a:lnTo>
                    <a:lnTo>
                      <a:pt x="28" y="139"/>
                    </a:lnTo>
                    <a:close/>
                  </a:path>
                </a:pathLst>
              </a:custGeom>
              <a:solidFill>
                <a:srgbClr val="325B5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0" name="Google Shape;150;p14">
                <a:extLst>
                  <a:ext uri="{FF2B5EF4-FFF2-40B4-BE49-F238E27FC236}">
                    <a16:creationId xmlns:a16="http://schemas.microsoft.com/office/drawing/2014/main" id="{D0FA3537-C6C4-45EA-9585-B3A2EEB587D8}"/>
                  </a:ext>
                </a:extLst>
              </p:cNvPr>
              <p:cNvSpPr/>
              <p:nvPr/>
            </p:nvSpPr>
            <p:spPr>
              <a:xfrm>
                <a:off x="7086601" y="1909763"/>
                <a:ext cx="166687" cy="379413"/>
              </a:xfrm>
              <a:custGeom>
                <a:avLst/>
                <a:gdLst/>
                <a:ahLst/>
                <a:cxnLst/>
                <a:rect l="l" t="t" r="r" b="b"/>
                <a:pathLst>
                  <a:path w="163" h="371" extrusionOk="0">
                    <a:moveTo>
                      <a:pt x="0" y="173"/>
                    </a:moveTo>
                    <a:lnTo>
                      <a:pt x="21" y="135"/>
                    </a:lnTo>
                    <a:lnTo>
                      <a:pt x="23" y="49"/>
                    </a:lnTo>
                    <a:lnTo>
                      <a:pt x="21" y="17"/>
                    </a:lnTo>
                    <a:lnTo>
                      <a:pt x="53" y="0"/>
                    </a:lnTo>
                    <a:lnTo>
                      <a:pt x="127" y="232"/>
                    </a:lnTo>
                    <a:lnTo>
                      <a:pt x="163" y="281"/>
                    </a:lnTo>
                    <a:lnTo>
                      <a:pt x="163" y="314"/>
                    </a:lnTo>
                    <a:lnTo>
                      <a:pt x="127" y="340"/>
                    </a:lnTo>
                    <a:lnTo>
                      <a:pt x="6" y="371"/>
                    </a:lnTo>
                    <a:lnTo>
                      <a:pt x="0" y="173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1" name="Google Shape;151;p14">
                <a:extLst>
                  <a:ext uri="{FF2B5EF4-FFF2-40B4-BE49-F238E27FC236}">
                    <a16:creationId xmlns:a16="http://schemas.microsoft.com/office/drawing/2014/main" id="{08F1C194-F49F-44FF-BF31-576FAE2BDF66}"/>
                  </a:ext>
                </a:extLst>
              </p:cNvPr>
              <p:cNvSpPr/>
              <p:nvPr/>
            </p:nvSpPr>
            <p:spPr>
              <a:xfrm>
                <a:off x="7138988" y="1568451"/>
                <a:ext cx="409575" cy="628650"/>
              </a:xfrm>
              <a:custGeom>
                <a:avLst/>
                <a:gdLst/>
                <a:ahLst/>
                <a:cxnLst/>
                <a:rect l="l" t="t" r="r" b="b"/>
                <a:pathLst>
                  <a:path w="399" h="610" extrusionOk="0">
                    <a:moveTo>
                      <a:pt x="0" y="329"/>
                    </a:moveTo>
                    <a:lnTo>
                      <a:pt x="23" y="331"/>
                    </a:lnTo>
                    <a:lnTo>
                      <a:pt x="25" y="291"/>
                    </a:lnTo>
                    <a:lnTo>
                      <a:pt x="53" y="236"/>
                    </a:lnTo>
                    <a:lnTo>
                      <a:pt x="40" y="196"/>
                    </a:lnTo>
                    <a:lnTo>
                      <a:pt x="97" y="4"/>
                    </a:lnTo>
                    <a:lnTo>
                      <a:pt x="110" y="4"/>
                    </a:lnTo>
                    <a:lnTo>
                      <a:pt x="114" y="29"/>
                    </a:lnTo>
                    <a:lnTo>
                      <a:pt x="171" y="8"/>
                    </a:lnTo>
                    <a:lnTo>
                      <a:pt x="173" y="0"/>
                    </a:lnTo>
                    <a:lnTo>
                      <a:pt x="219" y="10"/>
                    </a:lnTo>
                    <a:lnTo>
                      <a:pt x="293" y="198"/>
                    </a:lnTo>
                    <a:lnTo>
                      <a:pt x="327" y="200"/>
                    </a:lnTo>
                    <a:lnTo>
                      <a:pt x="390" y="270"/>
                    </a:lnTo>
                    <a:lnTo>
                      <a:pt x="380" y="283"/>
                    </a:lnTo>
                    <a:lnTo>
                      <a:pt x="399" y="283"/>
                    </a:lnTo>
                    <a:lnTo>
                      <a:pt x="386" y="318"/>
                    </a:lnTo>
                    <a:lnTo>
                      <a:pt x="356" y="340"/>
                    </a:lnTo>
                    <a:lnTo>
                      <a:pt x="322" y="357"/>
                    </a:lnTo>
                    <a:lnTo>
                      <a:pt x="318" y="380"/>
                    </a:lnTo>
                    <a:lnTo>
                      <a:pt x="299" y="359"/>
                    </a:lnTo>
                    <a:lnTo>
                      <a:pt x="268" y="384"/>
                    </a:lnTo>
                    <a:lnTo>
                      <a:pt x="253" y="384"/>
                    </a:lnTo>
                    <a:lnTo>
                      <a:pt x="240" y="369"/>
                    </a:lnTo>
                    <a:lnTo>
                      <a:pt x="232" y="443"/>
                    </a:lnTo>
                    <a:lnTo>
                      <a:pt x="204" y="454"/>
                    </a:lnTo>
                    <a:lnTo>
                      <a:pt x="190" y="483"/>
                    </a:lnTo>
                    <a:lnTo>
                      <a:pt x="173" y="483"/>
                    </a:lnTo>
                    <a:lnTo>
                      <a:pt x="133" y="527"/>
                    </a:lnTo>
                    <a:lnTo>
                      <a:pt x="131" y="561"/>
                    </a:lnTo>
                    <a:lnTo>
                      <a:pt x="122" y="574"/>
                    </a:lnTo>
                    <a:lnTo>
                      <a:pt x="110" y="610"/>
                    </a:lnTo>
                    <a:lnTo>
                      <a:pt x="74" y="561"/>
                    </a:lnTo>
                    <a:lnTo>
                      <a:pt x="0" y="329"/>
                    </a:lnTo>
                    <a:lnTo>
                      <a:pt x="0" y="329"/>
                    </a:lnTo>
                    <a:close/>
                  </a:path>
                </a:pathLst>
              </a:custGeom>
              <a:solidFill>
                <a:srgbClr val="39665B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2" name="Google Shape;152;p14">
                <a:extLst>
                  <a:ext uri="{FF2B5EF4-FFF2-40B4-BE49-F238E27FC236}">
                    <a16:creationId xmlns:a16="http://schemas.microsoft.com/office/drawing/2014/main" id="{B20B1B1B-C12D-4CE0-85A9-3F6D284E4358}"/>
                  </a:ext>
                </a:extLst>
              </p:cNvPr>
              <p:cNvSpPr/>
              <p:nvPr/>
            </p:nvSpPr>
            <p:spPr>
              <a:xfrm>
                <a:off x="6846888" y="2749551"/>
                <a:ext cx="114300" cy="192087"/>
              </a:xfrm>
              <a:custGeom>
                <a:avLst/>
                <a:gdLst/>
                <a:ahLst/>
                <a:cxnLst/>
                <a:rect l="l" t="t" r="r" b="b"/>
                <a:pathLst>
                  <a:path w="64" h="107" extrusionOk="0">
                    <a:moveTo>
                      <a:pt x="0" y="14"/>
                    </a:moveTo>
                    <a:lnTo>
                      <a:pt x="1" y="9"/>
                    </a:lnTo>
                    <a:lnTo>
                      <a:pt x="4" y="4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3"/>
                    </a:lnTo>
                    <a:lnTo>
                      <a:pt x="16" y="4"/>
                    </a:lnTo>
                    <a:lnTo>
                      <a:pt x="16" y="9"/>
                    </a:lnTo>
                    <a:lnTo>
                      <a:pt x="14" y="14"/>
                    </a:lnTo>
                    <a:lnTo>
                      <a:pt x="11" y="18"/>
                    </a:lnTo>
                    <a:lnTo>
                      <a:pt x="15" y="23"/>
                    </a:lnTo>
                    <a:lnTo>
                      <a:pt x="15" y="27"/>
                    </a:lnTo>
                    <a:lnTo>
                      <a:pt x="17" y="32"/>
                    </a:lnTo>
                    <a:lnTo>
                      <a:pt x="21" y="37"/>
                    </a:lnTo>
                    <a:lnTo>
                      <a:pt x="26" y="41"/>
                    </a:lnTo>
                    <a:lnTo>
                      <a:pt x="30" y="44"/>
                    </a:lnTo>
                    <a:lnTo>
                      <a:pt x="30" y="51"/>
                    </a:lnTo>
                    <a:lnTo>
                      <a:pt x="33" y="58"/>
                    </a:lnTo>
                    <a:lnTo>
                      <a:pt x="39" y="62"/>
                    </a:lnTo>
                    <a:lnTo>
                      <a:pt x="40" y="67"/>
                    </a:lnTo>
                    <a:lnTo>
                      <a:pt x="49" y="75"/>
                    </a:lnTo>
                    <a:lnTo>
                      <a:pt x="55" y="73"/>
                    </a:lnTo>
                    <a:lnTo>
                      <a:pt x="56" y="76"/>
                    </a:lnTo>
                    <a:lnTo>
                      <a:pt x="55" y="81"/>
                    </a:lnTo>
                    <a:lnTo>
                      <a:pt x="55" y="86"/>
                    </a:lnTo>
                    <a:lnTo>
                      <a:pt x="56" y="86"/>
                    </a:lnTo>
                    <a:lnTo>
                      <a:pt x="53" y="91"/>
                    </a:lnTo>
                    <a:lnTo>
                      <a:pt x="55" y="90"/>
                    </a:lnTo>
                    <a:lnTo>
                      <a:pt x="60" y="88"/>
                    </a:lnTo>
                    <a:lnTo>
                      <a:pt x="64" y="99"/>
                    </a:lnTo>
                    <a:lnTo>
                      <a:pt x="63" y="99"/>
                    </a:lnTo>
                    <a:lnTo>
                      <a:pt x="60" y="100"/>
                    </a:lnTo>
                    <a:lnTo>
                      <a:pt x="26" y="107"/>
                    </a:lnTo>
                    <a:lnTo>
                      <a:pt x="24" y="102"/>
                    </a:lnTo>
                    <a:lnTo>
                      <a:pt x="15" y="68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559A85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3" name="Google Shape;153;p14">
                <a:extLst>
                  <a:ext uri="{FF2B5EF4-FFF2-40B4-BE49-F238E27FC236}">
                    <a16:creationId xmlns:a16="http://schemas.microsoft.com/office/drawing/2014/main" id="{02D7D908-6F82-413D-8AC2-D0676D0F7972}"/>
                  </a:ext>
                </a:extLst>
              </p:cNvPr>
              <p:cNvSpPr/>
              <p:nvPr/>
            </p:nvSpPr>
            <p:spPr>
              <a:xfrm>
                <a:off x="2871787" y="4224337"/>
                <a:ext cx="47625" cy="68263"/>
              </a:xfrm>
              <a:custGeom>
                <a:avLst/>
                <a:gdLst/>
                <a:ahLst/>
                <a:cxnLst/>
                <a:rect l="l" t="t" r="r" b="b"/>
                <a:pathLst>
                  <a:path w="44" h="64" extrusionOk="0">
                    <a:moveTo>
                      <a:pt x="0" y="64"/>
                    </a:moveTo>
                    <a:lnTo>
                      <a:pt x="0" y="45"/>
                    </a:lnTo>
                    <a:lnTo>
                      <a:pt x="25" y="0"/>
                    </a:lnTo>
                    <a:lnTo>
                      <a:pt x="44" y="13"/>
                    </a:lnTo>
                    <a:lnTo>
                      <a:pt x="23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4" name="Google Shape;154;p14">
                <a:extLst>
                  <a:ext uri="{FF2B5EF4-FFF2-40B4-BE49-F238E27FC236}">
                    <a16:creationId xmlns:a16="http://schemas.microsoft.com/office/drawing/2014/main" id="{29B26E9D-6F86-4110-B631-B7DC7132B200}"/>
                  </a:ext>
                </a:extLst>
              </p:cNvPr>
              <p:cNvSpPr/>
              <p:nvPr/>
            </p:nvSpPr>
            <p:spPr>
              <a:xfrm>
                <a:off x="2940050" y="4164012"/>
                <a:ext cx="88900" cy="87313"/>
              </a:xfrm>
              <a:custGeom>
                <a:avLst/>
                <a:gdLst/>
                <a:ahLst/>
                <a:cxnLst/>
                <a:rect l="l" t="t" r="r" b="b"/>
                <a:pathLst>
                  <a:path w="83" h="81" extrusionOk="0">
                    <a:moveTo>
                      <a:pt x="18" y="9"/>
                    </a:moveTo>
                    <a:lnTo>
                      <a:pt x="0" y="48"/>
                    </a:lnTo>
                    <a:lnTo>
                      <a:pt x="32" y="74"/>
                    </a:lnTo>
                    <a:lnTo>
                      <a:pt x="69" y="81"/>
                    </a:lnTo>
                    <a:lnTo>
                      <a:pt x="83" y="49"/>
                    </a:lnTo>
                    <a:lnTo>
                      <a:pt x="74" y="0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5" name="Google Shape;155;p14">
                <a:extLst>
                  <a:ext uri="{FF2B5EF4-FFF2-40B4-BE49-F238E27FC236}">
                    <a16:creationId xmlns:a16="http://schemas.microsoft.com/office/drawing/2014/main" id="{4B045057-3AF4-4E83-A3ED-9DF6F4A3A381}"/>
                  </a:ext>
                </a:extLst>
              </p:cNvPr>
              <p:cNvSpPr/>
              <p:nvPr/>
            </p:nvSpPr>
            <p:spPr>
              <a:xfrm>
                <a:off x="3022600" y="4224337"/>
                <a:ext cx="131762" cy="98425"/>
              </a:xfrm>
              <a:custGeom>
                <a:avLst/>
                <a:gdLst/>
                <a:ahLst/>
                <a:cxnLst/>
                <a:rect l="l" t="t" r="r" b="b"/>
                <a:pathLst>
                  <a:path w="123" h="91" extrusionOk="0">
                    <a:moveTo>
                      <a:pt x="0" y="32"/>
                    </a:moveTo>
                    <a:lnTo>
                      <a:pt x="84" y="0"/>
                    </a:lnTo>
                    <a:lnTo>
                      <a:pt x="100" y="39"/>
                    </a:lnTo>
                    <a:lnTo>
                      <a:pt x="116" y="48"/>
                    </a:lnTo>
                    <a:lnTo>
                      <a:pt x="123" y="80"/>
                    </a:lnTo>
                    <a:lnTo>
                      <a:pt x="81" y="85"/>
                    </a:lnTo>
                    <a:lnTo>
                      <a:pt x="51" y="91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6" name="Google Shape;156;p14">
                <a:extLst>
                  <a:ext uri="{FF2B5EF4-FFF2-40B4-BE49-F238E27FC236}">
                    <a16:creationId xmlns:a16="http://schemas.microsoft.com/office/drawing/2014/main" id="{70CE9ED0-477E-46D5-82CF-9CD0AA3935EC}"/>
                  </a:ext>
                </a:extLst>
              </p:cNvPr>
              <p:cNvSpPr/>
              <p:nvPr/>
            </p:nvSpPr>
            <p:spPr>
              <a:xfrm>
                <a:off x="3159125" y="4298950"/>
                <a:ext cx="104775" cy="52387"/>
              </a:xfrm>
              <a:custGeom>
                <a:avLst/>
                <a:gdLst/>
                <a:ahLst/>
                <a:cxnLst/>
                <a:rect l="l" t="t" r="r" b="b"/>
                <a:pathLst>
                  <a:path w="98" h="48" extrusionOk="0">
                    <a:moveTo>
                      <a:pt x="15" y="2"/>
                    </a:moveTo>
                    <a:lnTo>
                      <a:pt x="0" y="45"/>
                    </a:lnTo>
                    <a:lnTo>
                      <a:pt x="26" y="48"/>
                    </a:lnTo>
                    <a:lnTo>
                      <a:pt x="42" y="38"/>
                    </a:lnTo>
                    <a:lnTo>
                      <a:pt x="72" y="39"/>
                    </a:lnTo>
                    <a:lnTo>
                      <a:pt x="98" y="20"/>
                    </a:lnTo>
                    <a:lnTo>
                      <a:pt x="81" y="13"/>
                    </a:lnTo>
                    <a:lnTo>
                      <a:pt x="68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7" name="Google Shape;157;p14">
                <a:extLst>
                  <a:ext uri="{FF2B5EF4-FFF2-40B4-BE49-F238E27FC236}">
                    <a16:creationId xmlns:a16="http://schemas.microsoft.com/office/drawing/2014/main" id="{E73AB408-EA45-4108-B04A-7C75BAC9E987}"/>
                  </a:ext>
                </a:extLst>
              </p:cNvPr>
              <p:cNvSpPr/>
              <p:nvPr/>
            </p:nvSpPr>
            <p:spPr>
              <a:xfrm>
                <a:off x="3189287" y="4371975"/>
                <a:ext cx="42863" cy="38100"/>
              </a:xfrm>
              <a:custGeom>
                <a:avLst/>
                <a:gdLst/>
                <a:ahLst/>
                <a:cxnLst/>
                <a:rect l="l" t="t" r="r" b="b"/>
                <a:pathLst>
                  <a:path w="40" h="35" extrusionOk="0">
                    <a:moveTo>
                      <a:pt x="35" y="0"/>
                    </a:moveTo>
                    <a:lnTo>
                      <a:pt x="0" y="3"/>
                    </a:lnTo>
                    <a:lnTo>
                      <a:pt x="6" y="35"/>
                    </a:lnTo>
                    <a:lnTo>
                      <a:pt x="40" y="27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8" name="Google Shape;158;p14">
                <a:extLst>
                  <a:ext uri="{FF2B5EF4-FFF2-40B4-BE49-F238E27FC236}">
                    <a16:creationId xmlns:a16="http://schemas.microsoft.com/office/drawing/2014/main" id="{C70152DC-6C21-4787-9357-8CEA0003C8C2}"/>
                  </a:ext>
                </a:extLst>
              </p:cNvPr>
              <p:cNvSpPr/>
              <p:nvPr/>
            </p:nvSpPr>
            <p:spPr>
              <a:xfrm>
                <a:off x="3236912" y="4413250"/>
                <a:ext cx="28575" cy="36512"/>
              </a:xfrm>
              <a:custGeom>
                <a:avLst/>
                <a:gdLst/>
                <a:ahLst/>
                <a:cxnLst/>
                <a:rect l="l" t="t" r="r" b="b"/>
                <a:pathLst>
                  <a:path w="27" h="34" extrusionOk="0">
                    <a:moveTo>
                      <a:pt x="0" y="13"/>
                    </a:moveTo>
                    <a:lnTo>
                      <a:pt x="27" y="0"/>
                    </a:lnTo>
                    <a:lnTo>
                      <a:pt x="27" y="30"/>
                    </a:lnTo>
                    <a:lnTo>
                      <a:pt x="9" y="34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19" name="Google Shape;159;p14">
                <a:extLst>
                  <a:ext uri="{FF2B5EF4-FFF2-40B4-BE49-F238E27FC236}">
                    <a16:creationId xmlns:a16="http://schemas.microsoft.com/office/drawing/2014/main" id="{C4E81990-3006-4177-93A2-18904E452E53}"/>
                  </a:ext>
                </a:extLst>
              </p:cNvPr>
              <p:cNvSpPr/>
              <p:nvPr/>
            </p:nvSpPr>
            <p:spPr>
              <a:xfrm>
                <a:off x="3309937" y="4430712"/>
                <a:ext cx="177800" cy="212725"/>
              </a:xfrm>
              <a:custGeom>
                <a:avLst/>
                <a:gdLst/>
                <a:ahLst/>
                <a:cxnLst/>
                <a:rect l="l" t="t" r="r" b="b"/>
                <a:pathLst>
                  <a:path w="167" h="197" extrusionOk="0">
                    <a:moveTo>
                      <a:pt x="28" y="0"/>
                    </a:moveTo>
                    <a:lnTo>
                      <a:pt x="0" y="75"/>
                    </a:lnTo>
                    <a:lnTo>
                      <a:pt x="20" y="112"/>
                    </a:lnTo>
                    <a:lnTo>
                      <a:pt x="20" y="179"/>
                    </a:lnTo>
                    <a:lnTo>
                      <a:pt x="60" y="197"/>
                    </a:lnTo>
                    <a:lnTo>
                      <a:pt x="78" y="158"/>
                    </a:lnTo>
                    <a:lnTo>
                      <a:pt x="129" y="149"/>
                    </a:lnTo>
                    <a:lnTo>
                      <a:pt x="167" y="106"/>
                    </a:lnTo>
                    <a:lnTo>
                      <a:pt x="127" y="39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20" name="Google Shape;160;p14">
                <a:extLst>
                  <a:ext uri="{FF2B5EF4-FFF2-40B4-BE49-F238E27FC236}">
                    <a16:creationId xmlns:a16="http://schemas.microsoft.com/office/drawing/2014/main" id="{16892F5D-D5E3-4663-9304-B80A8077351E}"/>
                  </a:ext>
                </a:extLst>
              </p:cNvPr>
              <p:cNvSpPr/>
              <p:nvPr/>
            </p:nvSpPr>
            <p:spPr>
              <a:xfrm>
                <a:off x="3246437" y="4330700"/>
                <a:ext cx="98425" cy="84137"/>
              </a:xfrm>
              <a:custGeom>
                <a:avLst/>
                <a:gdLst/>
                <a:ahLst/>
                <a:cxnLst/>
                <a:rect l="l" t="t" r="r" b="b"/>
                <a:pathLst>
                  <a:path w="92" h="77" extrusionOk="0">
                    <a:moveTo>
                      <a:pt x="19" y="0"/>
                    </a:moveTo>
                    <a:lnTo>
                      <a:pt x="0" y="23"/>
                    </a:lnTo>
                    <a:lnTo>
                      <a:pt x="8" y="41"/>
                    </a:lnTo>
                    <a:lnTo>
                      <a:pt x="25" y="47"/>
                    </a:lnTo>
                    <a:lnTo>
                      <a:pt x="43" y="77"/>
                    </a:lnTo>
                    <a:lnTo>
                      <a:pt x="91" y="65"/>
                    </a:lnTo>
                    <a:lnTo>
                      <a:pt x="92" y="33"/>
                    </a:lnTo>
                    <a:lnTo>
                      <a:pt x="57" y="6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B7D3CB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21" name="Google Shape;161;p14">
                <a:extLst>
                  <a:ext uri="{FF2B5EF4-FFF2-40B4-BE49-F238E27FC236}">
                    <a16:creationId xmlns:a16="http://schemas.microsoft.com/office/drawing/2014/main" id="{E8A3A7CA-2974-4DF7-992C-4348DEEC081E}"/>
                  </a:ext>
                </a:extLst>
              </p:cNvPr>
              <p:cNvSpPr txBox="1"/>
              <p:nvPr/>
            </p:nvSpPr>
            <p:spPr>
              <a:xfrm>
                <a:off x="5943601" y="2736851"/>
                <a:ext cx="344487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OH</a:t>
                </a:r>
                <a:endParaRPr/>
              </a:p>
            </p:txBody>
          </p:sp>
          <p:sp>
            <p:nvSpPr>
              <p:cNvPr id="222" name="Google Shape;162;p14">
                <a:extLst>
                  <a:ext uri="{FF2B5EF4-FFF2-40B4-BE49-F238E27FC236}">
                    <a16:creationId xmlns:a16="http://schemas.microsoft.com/office/drawing/2014/main" id="{05BD29B0-4F93-4444-BA88-4AC0BE29770B}"/>
                  </a:ext>
                </a:extLst>
              </p:cNvPr>
              <p:cNvSpPr txBox="1"/>
              <p:nvPr/>
            </p:nvSpPr>
            <p:spPr>
              <a:xfrm>
                <a:off x="6186488" y="2867026"/>
                <a:ext cx="364202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WV</a:t>
                </a:r>
                <a:endParaRPr/>
              </a:p>
            </p:txBody>
          </p:sp>
          <p:sp>
            <p:nvSpPr>
              <p:cNvPr id="223" name="Google Shape;163;p14">
                <a:extLst>
                  <a:ext uri="{FF2B5EF4-FFF2-40B4-BE49-F238E27FC236}">
                    <a16:creationId xmlns:a16="http://schemas.microsoft.com/office/drawing/2014/main" id="{A90F3C9D-19E2-491B-85AC-B68B6A68FF94}"/>
                  </a:ext>
                </a:extLst>
              </p:cNvPr>
              <p:cNvSpPr txBox="1"/>
              <p:nvPr/>
            </p:nvSpPr>
            <p:spPr>
              <a:xfrm>
                <a:off x="6511926" y="2984501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VA</a:t>
                </a:r>
                <a:endParaRPr/>
              </a:p>
            </p:txBody>
          </p:sp>
          <p:sp>
            <p:nvSpPr>
              <p:cNvPr id="224" name="Google Shape;164;p14">
                <a:extLst>
                  <a:ext uri="{FF2B5EF4-FFF2-40B4-BE49-F238E27FC236}">
                    <a16:creationId xmlns:a16="http://schemas.microsoft.com/office/drawing/2014/main" id="{08F9A6B5-0F05-4287-B0E5-2513D015155C}"/>
                  </a:ext>
                </a:extLst>
              </p:cNvPr>
              <p:cNvSpPr txBox="1"/>
              <p:nvPr/>
            </p:nvSpPr>
            <p:spPr>
              <a:xfrm>
                <a:off x="6511926" y="2547938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PA</a:t>
                </a:r>
                <a:endParaRPr/>
              </a:p>
            </p:txBody>
          </p:sp>
          <p:sp>
            <p:nvSpPr>
              <p:cNvPr id="225" name="Google Shape;165;p14">
                <a:extLst>
                  <a:ext uri="{FF2B5EF4-FFF2-40B4-BE49-F238E27FC236}">
                    <a16:creationId xmlns:a16="http://schemas.microsoft.com/office/drawing/2014/main" id="{ED3BDA6C-244B-4614-8F2B-FFE2AA320526}"/>
                  </a:ext>
                </a:extLst>
              </p:cNvPr>
              <p:cNvSpPr txBox="1"/>
              <p:nvPr/>
            </p:nvSpPr>
            <p:spPr>
              <a:xfrm>
                <a:off x="6637338" y="2185988"/>
                <a:ext cx="327025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NY</a:t>
                </a:r>
                <a:endParaRPr/>
              </a:p>
            </p:txBody>
          </p:sp>
          <p:sp>
            <p:nvSpPr>
              <p:cNvPr id="226" name="Google Shape;166;p14">
                <a:extLst>
                  <a:ext uri="{FF2B5EF4-FFF2-40B4-BE49-F238E27FC236}">
                    <a16:creationId xmlns:a16="http://schemas.microsoft.com/office/drawing/2014/main" id="{87225F57-7A31-44C8-8635-102E75389A00}"/>
                  </a:ext>
                </a:extLst>
              </p:cNvPr>
              <p:cNvSpPr txBox="1"/>
              <p:nvPr/>
            </p:nvSpPr>
            <p:spPr>
              <a:xfrm>
                <a:off x="7145338" y="1701801"/>
                <a:ext cx="346075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ME</a:t>
                </a:r>
                <a:endParaRPr/>
              </a:p>
            </p:txBody>
          </p:sp>
          <p:sp>
            <p:nvSpPr>
              <p:cNvPr id="227" name="Google Shape;167;p14">
                <a:extLst>
                  <a:ext uri="{FF2B5EF4-FFF2-40B4-BE49-F238E27FC236}">
                    <a16:creationId xmlns:a16="http://schemas.microsoft.com/office/drawing/2014/main" id="{DA8E9D8D-A080-42CF-9C33-EB105690A798}"/>
                  </a:ext>
                </a:extLst>
              </p:cNvPr>
              <p:cNvSpPr txBox="1"/>
              <p:nvPr/>
            </p:nvSpPr>
            <p:spPr>
              <a:xfrm>
                <a:off x="6461126" y="3268662"/>
                <a:ext cx="333746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NC</a:t>
                </a:r>
                <a:endParaRPr/>
              </a:p>
            </p:txBody>
          </p:sp>
          <p:sp>
            <p:nvSpPr>
              <p:cNvPr id="228" name="Google Shape;168;p14">
                <a:extLst>
                  <a:ext uri="{FF2B5EF4-FFF2-40B4-BE49-F238E27FC236}">
                    <a16:creationId xmlns:a16="http://schemas.microsoft.com/office/drawing/2014/main" id="{5FD5762A-DCFF-43C3-B008-EDE03F441AB8}"/>
                  </a:ext>
                </a:extLst>
              </p:cNvPr>
              <p:cNvSpPr txBox="1"/>
              <p:nvPr/>
            </p:nvSpPr>
            <p:spPr>
              <a:xfrm>
                <a:off x="6373813" y="3554412"/>
                <a:ext cx="326432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SC</a:t>
                </a:r>
                <a:endParaRPr/>
              </a:p>
            </p:txBody>
          </p:sp>
          <p:sp>
            <p:nvSpPr>
              <p:cNvPr id="229" name="Google Shape;169;p14">
                <a:extLst>
                  <a:ext uri="{FF2B5EF4-FFF2-40B4-BE49-F238E27FC236}">
                    <a16:creationId xmlns:a16="http://schemas.microsoft.com/office/drawing/2014/main" id="{808D3434-F09B-4EE2-ADF8-05C1980C9E27}"/>
                  </a:ext>
                </a:extLst>
              </p:cNvPr>
              <p:cNvSpPr txBox="1"/>
              <p:nvPr/>
            </p:nvSpPr>
            <p:spPr>
              <a:xfrm>
                <a:off x="6005513" y="3778250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GA</a:t>
                </a:r>
                <a:endParaRPr/>
              </a:p>
            </p:txBody>
          </p:sp>
          <p:sp>
            <p:nvSpPr>
              <p:cNvPr id="230" name="Google Shape;170;p14">
                <a:extLst>
                  <a:ext uri="{FF2B5EF4-FFF2-40B4-BE49-F238E27FC236}">
                    <a16:creationId xmlns:a16="http://schemas.microsoft.com/office/drawing/2014/main" id="{33BA5364-516F-477B-967F-11279CE1F0CB}"/>
                  </a:ext>
                </a:extLst>
              </p:cNvPr>
              <p:cNvSpPr txBox="1"/>
              <p:nvPr/>
            </p:nvSpPr>
            <p:spPr>
              <a:xfrm>
                <a:off x="5665067" y="3365500"/>
                <a:ext cx="327025" cy="2143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TN</a:t>
                </a:r>
                <a:endParaRPr/>
              </a:p>
            </p:txBody>
          </p:sp>
          <p:sp>
            <p:nvSpPr>
              <p:cNvPr id="231" name="Google Shape;171;p14">
                <a:extLst>
                  <a:ext uri="{FF2B5EF4-FFF2-40B4-BE49-F238E27FC236}">
                    <a16:creationId xmlns:a16="http://schemas.microsoft.com/office/drawing/2014/main" id="{84EE7401-46B7-400D-B4C5-EA95851E1F28}"/>
                  </a:ext>
                </a:extLst>
              </p:cNvPr>
              <p:cNvSpPr txBox="1"/>
              <p:nvPr/>
            </p:nvSpPr>
            <p:spPr>
              <a:xfrm>
                <a:off x="5781530" y="3087688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KY</a:t>
                </a:r>
                <a:endParaRPr/>
              </a:p>
            </p:txBody>
          </p:sp>
          <p:sp>
            <p:nvSpPr>
              <p:cNvPr id="232" name="Google Shape;172;p14">
                <a:extLst>
                  <a:ext uri="{FF2B5EF4-FFF2-40B4-BE49-F238E27FC236}">
                    <a16:creationId xmlns:a16="http://schemas.microsoft.com/office/drawing/2014/main" id="{64117ED6-2F25-45A5-A0E5-1819C5194F7A}"/>
                  </a:ext>
                </a:extLst>
              </p:cNvPr>
              <p:cNvSpPr txBox="1"/>
              <p:nvPr/>
            </p:nvSpPr>
            <p:spPr>
              <a:xfrm>
                <a:off x="5635626" y="2798763"/>
                <a:ext cx="303212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IN</a:t>
                </a:r>
                <a:endParaRPr/>
              </a:p>
            </p:txBody>
          </p:sp>
          <p:sp>
            <p:nvSpPr>
              <p:cNvPr id="233" name="Google Shape;173;p14">
                <a:extLst>
                  <a:ext uri="{FF2B5EF4-FFF2-40B4-BE49-F238E27FC236}">
                    <a16:creationId xmlns:a16="http://schemas.microsoft.com/office/drawing/2014/main" id="{4763411A-A435-4345-9A4F-356B72C8CB85}"/>
                  </a:ext>
                </a:extLst>
              </p:cNvPr>
              <p:cNvSpPr txBox="1"/>
              <p:nvPr/>
            </p:nvSpPr>
            <p:spPr>
              <a:xfrm>
                <a:off x="5697538" y="2362201"/>
                <a:ext cx="319088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 dirty="0">
                    <a:solidFill>
                      <a:schemeClr val="bg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MI</a:t>
                </a:r>
                <a:endParaRPr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4" name="Google Shape;174;p14">
                <a:extLst>
                  <a:ext uri="{FF2B5EF4-FFF2-40B4-BE49-F238E27FC236}">
                    <a16:creationId xmlns:a16="http://schemas.microsoft.com/office/drawing/2014/main" id="{24820F61-0788-4A23-8852-E0B8A06867E3}"/>
                  </a:ext>
                </a:extLst>
              </p:cNvPr>
              <p:cNvSpPr txBox="1"/>
              <p:nvPr/>
            </p:nvSpPr>
            <p:spPr>
              <a:xfrm>
                <a:off x="5177704" y="2197101"/>
                <a:ext cx="329287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WI</a:t>
                </a:r>
                <a:endParaRPr/>
              </a:p>
            </p:txBody>
          </p:sp>
          <p:sp>
            <p:nvSpPr>
              <p:cNvPr id="235" name="Google Shape;175;p14">
                <a:extLst>
                  <a:ext uri="{FF2B5EF4-FFF2-40B4-BE49-F238E27FC236}">
                    <a16:creationId xmlns:a16="http://schemas.microsoft.com/office/drawing/2014/main" id="{C23D04A2-3381-47F1-B527-BBB08EF28D87}"/>
                  </a:ext>
                </a:extLst>
              </p:cNvPr>
              <p:cNvSpPr txBox="1"/>
              <p:nvPr/>
            </p:nvSpPr>
            <p:spPr>
              <a:xfrm>
                <a:off x="4679951" y="1987551"/>
                <a:ext cx="357187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MN</a:t>
                </a:r>
                <a:endParaRPr/>
              </a:p>
            </p:txBody>
          </p:sp>
          <p:sp>
            <p:nvSpPr>
              <p:cNvPr id="236" name="Google Shape;176;p14">
                <a:extLst>
                  <a:ext uri="{FF2B5EF4-FFF2-40B4-BE49-F238E27FC236}">
                    <a16:creationId xmlns:a16="http://schemas.microsoft.com/office/drawing/2014/main" id="{A6DE1AC2-F1C0-4098-B073-8C3370348E09}"/>
                  </a:ext>
                </a:extLst>
              </p:cNvPr>
              <p:cNvSpPr txBox="1"/>
              <p:nvPr/>
            </p:nvSpPr>
            <p:spPr>
              <a:xfrm>
                <a:off x="5350742" y="2798763"/>
                <a:ext cx="287337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IL</a:t>
                </a:r>
                <a:endParaRPr/>
              </a:p>
            </p:txBody>
          </p:sp>
          <p:sp>
            <p:nvSpPr>
              <p:cNvPr id="237" name="Google Shape;177;p14">
                <a:extLst>
                  <a:ext uri="{FF2B5EF4-FFF2-40B4-BE49-F238E27FC236}">
                    <a16:creationId xmlns:a16="http://schemas.microsoft.com/office/drawing/2014/main" id="{8C3C2DC6-BCDA-4F58-8646-F44511A73068}"/>
                  </a:ext>
                </a:extLst>
              </p:cNvPr>
              <p:cNvSpPr txBox="1"/>
              <p:nvPr/>
            </p:nvSpPr>
            <p:spPr>
              <a:xfrm>
                <a:off x="4968876" y="4029075"/>
                <a:ext cx="315912" cy="3381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LA</a:t>
                </a:r>
                <a:endParaRPr/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endParaRPr sz="800" b="1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38" name="Google Shape;178;p14">
                <a:extLst>
                  <a:ext uri="{FF2B5EF4-FFF2-40B4-BE49-F238E27FC236}">
                    <a16:creationId xmlns:a16="http://schemas.microsoft.com/office/drawing/2014/main" id="{1C9EE970-4DE8-4E55-83C7-C64ACBD941EB}"/>
                  </a:ext>
                </a:extLst>
              </p:cNvPr>
              <p:cNvSpPr txBox="1"/>
              <p:nvPr/>
            </p:nvSpPr>
            <p:spPr>
              <a:xfrm>
                <a:off x="4189412" y="3981450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TX</a:t>
                </a:r>
                <a:endParaRPr/>
              </a:p>
            </p:txBody>
          </p:sp>
          <p:sp>
            <p:nvSpPr>
              <p:cNvPr id="239" name="Google Shape;179;p14">
                <a:extLst>
                  <a:ext uri="{FF2B5EF4-FFF2-40B4-BE49-F238E27FC236}">
                    <a16:creationId xmlns:a16="http://schemas.microsoft.com/office/drawing/2014/main" id="{078FB1D8-1AA4-4ACB-8D74-A8248A18E5F5}"/>
                  </a:ext>
                </a:extLst>
              </p:cNvPr>
              <p:cNvSpPr txBox="1"/>
              <p:nvPr/>
            </p:nvSpPr>
            <p:spPr>
              <a:xfrm>
                <a:off x="4391025" y="3451225"/>
                <a:ext cx="336550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OK</a:t>
                </a:r>
                <a:endParaRPr/>
              </a:p>
            </p:txBody>
          </p:sp>
          <p:sp>
            <p:nvSpPr>
              <p:cNvPr id="240" name="Google Shape;180;p14">
                <a:extLst>
                  <a:ext uri="{FF2B5EF4-FFF2-40B4-BE49-F238E27FC236}">
                    <a16:creationId xmlns:a16="http://schemas.microsoft.com/office/drawing/2014/main" id="{39BE2885-2311-4A3F-95B0-A3B5373BC24D}"/>
                  </a:ext>
                </a:extLst>
              </p:cNvPr>
              <p:cNvSpPr txBox="1"/>
              <p:nvPr/>
            </p:nvSpPr>
            <p:spPr>
              <a:xfrm>
                <a:off x="2740025" y="2174876"/>
                <a:ext cx="306895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ID</a:t>
                </a:r>
                <a:endParaRPr/>
              </a:p>
            </p:txBody>
          </p:sp>
          <p:sp>
            <p:nvSpPr>
              <p:cNvPr id="241" name="Google Shape;181;p14">
                <a:extLst>
                  <a:ext uri="{FF2B5EF4-FFF2-40B4-BE49-F238E27FC236}">
                    <a16:creationId xmlns:a16="http://schemas.microsoft.com/office/drawing/2014/main" id="{EB402BDB-524B-4E60-9650-4BD7AB9712E1}"/>
                  </a:ext>
                </a:extLst>
              </p:cNvPr>
              <p:cNvSpPr txBox="1"/>
              <p:nvPr/>
            </p:nvSpPr>
            <p:spPr>
              <a:xfrm>
                <a:off x="2302461" y="2674938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just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NV</a:t>
                </a:r>
                <a:endParaRPr/>
              </a:p>
            </p:txBody>
          </p:sp>
          <p:sp>
            <p:nvSpPr>
              <p:cNvPr id="242" name="Google Shape;182;p14">
                <a:extLst>
                  <a:ext uri="{FF2B5EF4-FFF2-40B4-BE49-F238E27FC236}">
                    <a16:creationId xmlns:a16="http://schemas.microsoft.com/office/drawing/2014/main" id="{20A2326B-A335-4711-A900-B0123289B017}"/>
                  </a:ext>
                </a:extLst>
              </p:cNvPr>
              <p:cNvSpPr txBox="1"/>
              <p:nvPr/>
            </p:nvSpPr>
            <p:spPr>
              <a:xfrm>
                <a:off x="2095500" y="1936751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OR</a:t>
                </a:r>
                <a:endParaRPr/>
              </a:p>
            </p:txBody>
          </p:sp>
          <p:sp>
            <p:nvSpPr>
              <p:cNvPr id="243" name="Google Shape;183;p14">
                <a:extLst>
                  <a:ext uri="{FF2B5EF4-FFF2-40B4-BE49-F238E27FC236}">
                    <a16:creationId xmlns:a16="http://schemas.microsoft.com/office/drawing/2014/main" id="{095FDB11-E168-475C-8CB2-818AF8A83354}"/>
                  </a:ext>
                </a:extLst>
              </p:cNvPr>
              <p:cNvSpPr txBox="1"/>
              <p:nvPr/>
            </p:nvSpPr>
            <p:spPr>
              <a:xfrm>
                <a:off x="2259012" y="1509713"/>
                <a:ext cx="364202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WA</a:t>
                </a:r>
                <a:endParaRPr/>
              </a:p>
            </p:txBody>
          </p:sp>
          <p:sp>
            <p:nvSpPr>
              <p:cNvPr id="244" name="Google Shape;184;p14">
                <a:extLst>
                  <a:ext uri="{FF2B5EF4-FFF2-40B4-BE49-F238E27FC236}">
                    <a16:creationId xmlns:a16="http://schemas.microsoft.com/office/drawing/2014/main" id="{C6E9F67E-8B1B-46CC-B480-5D468336F21A}"/>
                  </a:ext>
                </a:extLst>
              </p:cNvPr>
              <p:cNvSpPr txBox="1"/>
              <p:nvPr/>
            </p:nvSpPr>
            <p:spPr>
              <a:xfrm>
                <a:off x="1931779" y="3022601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just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CA</a:t>
                </a:r>
                <a:endParaRPr/>
              </a:p>
            </p:txBody>
          </p:sp>
          <p:sp>
            <p:nvSpPr>
              <p:cNvPr id="245" name="Google Shape;185;p14">
                <a:extLst>
                  <a:ext uri="{FF2B5EF4-FFF2-40B4-BE49-F238E27FC236}">
                    <a16:creationId xmlns:a16="http://schemas.microsoft.com/office/drawing/2014/main" id="{2A3B049C-0ADF-4ECE-A35B-98D50EE8B66E}"/>
                  </a:ext>
                </a:extLst>
              </p:cNvPr>
              <p:cNvSpPr txBox="1"/>
              <p:nvPr/>
            </p:nvSpPr>
            <p:spPr>
              <a:xfrm>
                <a:off x="2781300" y="3411537"/>
                <a:ext cx="325079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AZ</a:t>
                </a:r>
                <a:endParaRPr/>
              </a:p>
            </p:txBody>
          </p:sp>
          <p:sp>
            <p:nvSpPr>
              <p:cNvPr id="246" name="Google Shape;186;p14">
                <a:extLst>
                  <a:ext uri="{FF2B5EF4-FFF2-40B4-BE49-F238E27FC236}">
                    <a16:creationId xmlns:a16="http://schemas.microsoft.com/office/drawing/2014/main" id="{F24EECAA-2C16-43CD-8A99-B9828F5A2E05}"/>
                  </a:ext>
                </a:extLst>
              </p:cNvPr>
              <p:cNvSpPr txBox="1"/>
              <p:nvPr/>
            </p:nvSpPr>
            <p:spPr>
              <a:xfrm>
                <a:off x="3427412" y="3541712"/>
                <a:ext cx="357188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NM</a:t>
                </a:r>
                <a:endParaRPr/>
              </a:p>
            </p:txBody>
          </p:sp>
          <p:sp>
            <p:nvSpPr>
              <p:cNvPr id="247" name="Google Shape;187;p14">
                <a:extLst>
                  <a:ext uri="{FF2B5EF4-FFF2-40B4-BE49-F238E27FC236}">
                    <a16:creationId xmlns:a16="http://schemas.microsoft.com/office/drawing/2014/main" id="{CDADE8AC-BE17-484E-B384-E281BA691FEF}"/>
                  </a:ext>
                </a:extLst>
              </p:cNvPr>
              <p:cNvSpPr txBox="1"/>
              <p:nvPr/>
            </p:nvSpPr>
            <p:spPr>
              <a:xfrm>
                <a:off x="3506579" y="2928938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CO</a:t>
                </a:r>
                <a:endParaRPr/>
              </a:p>
            </p:txBody>
          </p:sp>
          <p:sp>
            <p:nvSpPr>
              <p:cNvPr id="248" name="Google Shape;188;p14">
                <a:extLst>
                  <a:ext uri="{FF2B5EF4-FFF2-40B4-BE49-F238E27FC236}">
                    <a16:creationId xmlns:a16="http://schemas.microsoft.com/office/drawing/2014/main" id="{CD5E615B-C128-4796-BB9A-1C4C50B1F5FB}"/>
                  </a:ext>
                </a:extLst>
              </p:cNvPr>
              <p:cNvSpPr txBox="1"/>
              <p:nvPr/>
            </p:nvSpPr>
            <p:spPr>
              <a:xfrm>
                <a:off x="3355975" y="2362201"/>
                <a:ext cx="354012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WY</a:t>
                </a:r>
                <a:endParaRPr/>
              </a:p>
            </p:txBody>
          </p:sp>
          <p:sp>
            <p:nvSpPr>
              <p:cNvPr id="249" name="Google Shape;189;p14">
                <a:extLst>
                  <a:ext uri="{FF2B5EF4-FFF2-40B4-BE49-F238E27FC236}">
                    <a16:creationId xmlns:a16="http://schemas.microsoft.com/office/drawing/2014/main" id="{F58378A1-98EB-49F0-BC07-D083029A34DA}"/>
                  </a:ext>
                </a:extLst>
              </p:cNvPr>
              <p:cNvSpPr txBox="1"/>
              <p:nvPr/>
            </p:nvSpPr>
            <p:spPr>
              <a:xfrm>
                <a:off x="3276600" y="1770063"/>
                <a:ext cx="342900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MT</a:t>
                </a:r>
                <a:endParaRPr/>
              </a:p>
            </p:txBody>
          </p:sp>
          <p:sp>
            <p:nvSpPr>
              <p:cNvPr id="250" name="Google Shape;190;p14">
                <a:extLst>
                  <a:ext uri="{FF2B5EF4-FFF2-40B4-BE49-F238E27FC236}">
                    <a16:creationId xmlns:a16="http://schemas.microsoft.com/office/drawing/2014/main" id="{40F3DE8A-B671-464A-9E27-3ABC0EC129A6}"/>
                  </a:ext>
                </a:extLst>
              </p:cNvPr>
              <p:cNvSpPr txBox="1"/>
              <p:nvPr/>
            </p:nvSpPr>
            <p:spPr>
              <a:xfrm>
                <a:off x="4116387" y="1789113"/>
                <a:ext cx="341313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ND</a:t>
                </a:r>
                <a:endParaRPr/>
              </a:p>
            </p:txBody>
          </p:sp>
          <p:sp>
            <p:nvSpPr>
              <p:cNvPr id="251" name="Google Shape;191;p14">
                <a:extLst>
                  <a:ext uri="{FF2B5EF4-FFF2-40B4-BE49-F238E27FC236}">
                    <a16:creationId xmlns:a16="http://schemas.microsoft.com/office/drawing/2014/main" id="{52862525-1035-4D32-B357-E92AD4A0733A}"/>
                  </a:ext>
                </a:extLst>
              </p:cNvPr>
              <p:cNvSpPr txBox="1"/>
              <p:nvPr/>
            </p:nvSpPr>
            <p:spPr>
              <a:xfrm>
                <a:off x="4116387" y="2184401"/>
                <a:ext cx="333845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SD</a:t>
                </a:r>
                <a:endParaRPr/>
              </a:p>
            </p:txBody>
          </p:sp>
          <p:sp>
            <p:nvSpPr>
              <p:cNvPr id="252" name="Google Shape;192;p14">
                <a:extLst>
                  <a:ext uri="{FF2B5EF4-FFF2-40B4-BE49-F238E27FC236}">
                    <a16:creationId xmlns:a16="http://schemas.microsoft.com/office/drawing/2014/main" id="{0C1A86E6-0F53-495A-94FB-64BD5B569A72}"/>
                  </a:ext>
                </a:extLst>
              </p:cNvPr>
              <p:cNvSpPr txBox="1"/>
              <p:nvPr/>
            </p:nvSpPr>
            <p:spPr>
              <a:xfrm>
                <a:off x="4833938" y="2549526"/>
                <a:ext cx="300082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IA</a:t>
                </a:r>
                <a:endParaRPr/>
              </a:p>
            </p:txBody>
          </p:sp>
          <p:sp>
            <p:nvSpPr>
              <p:cNvPr id="253" name="Google Shape;193;p14">
                <a:extLst>
                  <a:ext uri="{FF2B5EF4-FFF2-40B4-BE49-F238E27FC236}">
                    <a16:creationId xmlns:a16="http://schemas.microsoft.com/office/drawing/2014/main" id="{99CA377E-1A74-4FDA-870C-9F0DDD464862}"/>
                  </a:ext>
                </a:extLst>
              </p:cNvPr>
              <p:cNvSpPr txBox="1"/>
              <p:nvPr/>
            </p:nvSpPr>
            <p:spPr>
              <a:xfrm>
                <a:off x="2862262" y="2779713"/>
                <a:ext cx="325438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UT</a:t>
                </a:r>
                <a:endParaRPr/>
              </a:p>
            </p:txBody>
          </p:sp>
          <p:sp>
            <p:nvSpPr>
              <p:cNvPr id="254" name="Google Shape;194;p14">
                <a:extLst>
                  <a:ext uri="{FF2B5EF4-FFF2-40B4-BE49-F238E27FC236}">
                    <a16:creationId xmlns:a16="http://schemas.microsoft.com/office/drawing/2014/main" id="{B8ABC0A9-D463-41D4-B9AB-AA5BCB210008}"/>
                  </a:ext>
                </a:extLst>
              </p:cNvPr>
              <p:cNvSpPr txBox="1"/>
              <p:nvPr/>
            </p:nvSpPr>
            <p:spPr>
              <a:xfrm>
                <a:off x="6326188" y="4360862"/>
                <a:ext cx="312906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FL</a:t>
                </a:r>
                <a:endParaRPr/>
              </a:p>
            </p:txBody>
          </p:sp>
          <p:sp>
            <p:nvSpPr>
              <p:cNvPr id="255" name="Google Shape;195;p14">
                <a:extLst>
                  <a:ext uri="{FF2B5EF4-FFF2-40B4-BE49-F238E27FC236}">
                    <a16:creationId xmlns:a16="http://schemas.microsoft.com/office/drawing/2014/main" id="{D6EEB843-5AB3-4D7D-BB00-B598963BEFF1}"/>
                  </a:ext>
                </a:extLst>
              </p:cNvPr>
              <p:cNvSpPr txBox="1"/>
              <p:nvPr/>
            </p:nvSpPr>
            <p:spPr>
              <a:xfrm>
                <a:off x="4926013" y="3533775"/>
                <a:ext cx="325438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AR</a:t>
                </a:r>
                <a:endParaRPr/>
              </a:p>
            </p:txBody>
          </p:sp>
          <p:sp>
            <p:nvSpPr>
              <p:cNvPr id="256" name="Google Shape;196;p14">
                <a:extLst>
                  <a:ext uri="{FF2B5EF4-FFF2-40B4-BE49-F238E27FC236}">
                    <a16:creationId xmlns:a16="http://schemas.microsoft.com/office/drawing/2014/main" id="{F1EEFCA7-AE35-42DA-8DCD-AA3D45BA82B7}"/>
                  </a:ext>
                </a:extLst>
              </p:cNvPr>
              <p:cNvSpPr txBox="1"/>
              <p:nvPr/>
            </p:nvSpPr>
            <p:spPr>
              <a:xfrm>
                <a:off x="4887913" y="3049588"/>
                <a:ext cx="355600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MO</a:t>
                </a:r>
                <a:endParaRPr/>
              </a:p>
            </p:txBody>
          </p:sp>
          <p:sp>
            <p:nvSpPr>
              <p:cNvPr id="257" name="Google Shape;197;p14">
                <a:extLst>
                  <a:ext uri="{FF2B5EF4-FFF2-40B4-BE49-F238E27FC236}">
                    <a16:creationId xmlns:a16="http://schemas.microsoft.com/office/drawing/2014/main" id="{63956638-AE89-41D3-BA92-8C306491B2FE}"/>
                  </a:ext>
                </a:extLst>
              </p:cNvPr>
              <p:cNvSpPr txBox="1"/>
              <p:nvPr/>
            </p:nvSpPr>
            <p:spPr>
              <a:xfrm>
                <a:off x="5291238" y="3768725"/>
                <a:ext cx="341259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MS</a:t>
                </a:r>
                <a:endParaRPr/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endParaRPr sz="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8" name="Google Shape;198;p14">
                <a:extLst>
                  <a:ext uri="{FF2B5EF4-FFF2-40B4-BE49-F238E27FC236}">
                    <a16:creationId xmlns:a16="http://schemas.microsoft.com/office/drawing/2014/main" id="{E1B45B05-970D-4ECC-A9B7-9D8CF2330ABE}"/>
                  </a:ext>
                </a:extLst>
              </p:cNvPr>
              <p:cNvSpPr txBox="1"/>
              <p:nvPr/>
            </p:nvSpPr>
            <p:spPr>
              <a:xfrm>
                <a:off x="5661026" y="3781425"/>
                <a:ext cx="315912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AL</a:t>
                </a:r>
                <a:endParaRPr/>
              </a:p>
            </p:txBody>
          </p:sp>
          <p:sp>
            <p:nvSpPr>
              <p:cNvPr id="259" name="Google Shape;199;p14">
                <a:extLst>
                  <a:ext uri="{FF2B5EF4-FFF2-40B4-BE49-F238E27FC236}">
                    <a16:creationId xmlns:a16="http://schemas.microsoft.com/office/drawing/2014/main" id="{BB5F975C-FDC3-460E-AC33-0C2BCCD1585E}"/>
                  </a:ext>
                </a:extLst>
              </p:cNvPr>
              <p:cNvSpPr txBox="1"/>
              <p:nvPr/>
            </p:nvSpPr>
            <p:spPr>
              <a:xfrm>
                <a:off x="4217987" y="2611438"/>
                <a:ext cx="330200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NE</a:t>
                </a:r>
                <a:endParaRPr/>
              </a:p>
            </p:txBody>
          </p:sp>
          <p:sp>
            <p:nvSpPr>
              <p:cNvPr id="260" name="Google Shape;200;p14">
                <a:extLst>
                  <a:ext uri="{FF2B5EF4-FFF2-40B4-BE49-F238E27FC236}">
                    <a16:creationId xmlns:a16="http://schemas.microsoft.com/office/drawing/2014/main" id="{50AF0C43-9E3F-4500-91E4-0B9ED3826FA6}"/>
                  </a:ext>
                </a:extLst>
              </p:cNvPr>
              <p:cNvSpPr txBox="1"/>
              <p:nvPr/>
            </p:nvSpPr>
            <p:spPr>
              <a:xfrm>
                <a:off x="4275137" y="3049588"/>
                <a:ext cx="325880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KS</a:t>
                </a:r>
                <a:endParaRPr/>
              </a:p>
            </p:txBody>
          </p:sp>
          <p:sp>
            <p:nvSpPr>
              <p:cNvPr id="261" name="Google Shape;201;p14">
                <a:extLst>
                  <a:ext uri="{FF2B5EF4-FFF2-40B4-BE49-F238E27FC236}">
                    <a16:creationId xmlns:a16="http://schemas.microsoft.com/office/drawing/2014/main" id="{ED524BC9-F3A3-4C6B-A11B-3A6652832525}"/>
                  </a:ext>
                </a:extLst>
              </p:cNvPr>
              <p:cNvSpPr txBox="1"/>
              <p:nvPr/>
            </p:nvSpPr>
            <p:spPr>
              <a:xfrm>
                <a:off x="2019300" y="3997325"/>
                <a:ext cx="323850" cy="21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AK</a:t>
                </a:r>
                <a:endParaRPr/>
              </a:p>
            </p:txBody>
          </p:sp>
        </p:grpSp>
        <p:grpSp>
          <p:nvGrpSpPr>
            <p:cNvPr id="124" name="Google Shape;202;p14">
              <a:extLst>
                <a:ext uri="{FF2B5EF4-FFF2-40B4-BE49-F238E27FC236}">
                  <a16:creationId xmlns:a16="http://schemas.microsoft.com/office/drawing/2014/main" id="{DAD5F9CB-A6A6-448E-92C0-9E9FAA5E1467}"/>
                </a:ext>
              </a:extLst>
            </p:cNvPr>
            <p:cNvGrpSpPr/>
            <p:nvPr/>
          </p:nvGrpSpPr>
          <p:grpSpPr>
            <a:xfrm>
              <a:off x="6864265" y="3859540"/>
              <a:ext cx="457200" cy="1704975"/>
              <a:chOff x="6864265" y="3859540"/>
              <a:chExt cx="457200" cy="1704975"/>
            </a:xfrm>
          </p:grpSpPr>
          <p:sp>
            <p:nvSpPr>
              <p:cNvPr id="155" name="Google Shape;203;p14">
                <a:extLst>
                  <a:ext uri="{FF2B5EF4-FFF2-40B4-BE49-F238E27FC236}">
                    <a16:creationId xmlns:a16="http://schemas.microsoft.com/office/drawing/2014/main" id="{8B83740F-F19F-42DA-900C-819FBE96EF6E}"/>
                  </a:ext>
                </a:extLst>
              </p:cNvPr>
              <p:cNvSpPr txBox="1"/>
              <p:nvPr/>
            </p:nvSpPr>
            <p:spPr>
              <a:xfrm>
                <a:off x="6864265" y="5100965"/>
                <a:ext cx="457200" cy="214312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MD</a:t>
                </a:r>
                <a:endParaRPr/>
              </a:p>
            </p:txBody>
          </p:sp>
          <p:sp>
            <p:nvSpPr>
              <p:cNvPr id="156" name="Google Shape;204;p14">
                <a:extLst>
                  <a:ext uri="{FF2B5EF4-FFF2-40B4-BE49-F238E27FC236}">
                    <a16:creationId xmlns:a16="http://schemas.microsoft.com/office/drawing/2014/main" id="{5D928AD0-6E4F-4F90-AE41-EC36311B2CF1}"/>
                  </a:ext>
                </a:extLst>
              </p:cNvPr>
              <p:cNvSpPr txBox="1"/>
              <p:nvPr/>
            </p:nvSpPr>
            <p:spPr>
              <a:xfrm>
                <a:off x="6864265" y="3859540"/>
                <a:ext cx="457200" cy="223837"/>
              </a:xfrm>
              <a:prstGeom prst="rect">
                <a:avLst/>
              </a:prstGeom>
              <a:solidFill>
                <a:srgbClr val="39665B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MA </a:t>
                </a:r>
                <a:endParaRPr/>
              </a:p>
            </p:txBody>
          </p:sp>
          <p:sp>
            <p:nvSpPr>
              <p:cNvPr id="157" name="Google Shape;205;p14">
                <a:extLst>
                  <a:ext uri="{FF2B5EF4-FFF2-40B4-BE49-F238E27FC236}">
                    <a16:creationId xmlns:a16="http://schemas.microsoft.com/office/drawing/2014/main" id="{72C83940-0353-4F72-A5A3-84CDEBC7FC7A}"/>
                  </a:ext>
                </a:extLst>
              </p:cNvPr>
              <p:cNvSpPr txBox="1"/>
              <p:nvPr/>
            </p:nvSpPr>
            <p:spPr>
              <a:xfrm>
                <a:off x="6864265" y="4108777"/>
                <a:ext cx="457200" cy="222250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RI</a:t>
                </a:r>
                <a:endParaRPr/>
              </a:p>
            </p:txBody>
          </p:sp>
          <p:sp>
            <p:nvSpPr>
              <p:cNvPr id="158" name="Google Shape;206;p14">
                <a:extLst>
                  <a:ext uri="{FF2B5EF4-FFF2-40B4-BE49-F238E27FC236}">
                    <a16:creationId xmlns:a16="http://schemas.microsoft.com/office/drawing/2014/main" id="{15239790-5A64-479E-B846-027D670524D5}"/>
                  </a:ext>
                </a:extLst>
              </p:cNvPr>
              <p:cNvSpPr txBox="1"/>
              <p:nvPr/>
            </p:nvSpPr>
            <p:spPr>
              <a:xfrm>
                <a:off x="6864265" y="4356427"/>
                <a:ext cx="457200" cy="222250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CT</a:t>
                </a:r>
                <a:endParaRPr/>
              </a:p>
            </p:txBody>
          </p:sp>
          <p:sp>
            <p:nvSpPr>
              <p:cNvPr id="159" name="Google Shape;207;p14">
                <a:extLst>
                  <a:ext uri="{FF2B5EF4-FFF2-40B4-BE49-F238E27FC236}">
                    <a16:creationId xmlns:a16="http://schemas.microsoft.com/office/drawing/2014/main" id="{B1CF8006-0AA1-4F7B-A024-5963F64D3428}"/>
                  </a:ext>
                </a:extLst>
              </p:cNvPr>
              <p:cNvSpPr txBox="1"/>
              <p:nvPr/>
            </p:nvSpPr>
            <p:spPr>
              <a:xfrm>
                <a:off x="6864265" y="5340677"/>
                <a:ext cx="457200" cy="223838"/>
              </a:xfrm>
              <a:prstGeom prst="rect">
                <a:avLst/>
              </a:prstGeom>
              <a:solidFill>
                <a:srgbClr val="39665B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 dirty="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DC</a:t>
                </a:r>
                <a:endParaRPr dirty="0"/>
              </a:p>
            </p:txBody>
          </p:sp>
          <p:sp>
            <p:nvSpPr>
              <p:cNvPr id="160" name="Google Shape;208;p14">
                <a:extLst>
                  <a:ext uri="{FF2B5EF4-FFF2-40B4-BE49-F238E27FC236}">
                    <a16:creationId xmlns:a16="http://schemas.microsoft.com/office/drawing/2014/main" id="{10867073-5DD7-4A97-B87C-5383EB94C559}"/>
                  </a:ext>
                </a:extLst>
              </p:cNvPr>
              <p:cNvSpPr txBox="1"/>
              <p:nvPr/>
            </p:nvSpPr>
            <p:spPr>
              <a:xfrm>
                <a:off x="6864265" y="4851727"/>
                <a:ext cx="457200" cy="223838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chemeClr val="dk1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DE</a:t>
                </a:r>
                <a:endParaRPr/>
              </a:p>
            </p:txBody>
          </p:sp>
          <p:sp>
            <p:nvSpPr>
              <p:cNvPr id="161" name="Google Shape;209;p14">
                <a:extLst>
                  <a:ext uri="{FF2B5EF4-FFF2-40B4-BE49-F238E27FC236}">
                    <a16:creationId xmlns:a16="http://schemas.microsoft.com/office/drawing/2014/main" id="{F3D66406-3FE1-4018-B004-EF6B3EA60006}"/>
                  </a:ext>
                </a:extLst>
              </p:cNvPr>
              <p:cNvSpPr txBox="1"/>
              <p:nvPr/>
            </p:nvSpPr>
            <p:spPr>
              <a:xfrm>
                <a:off x="6864265" y="4604077"/>
                <a:ext cx="457200" cy="223838"/>
              </a:xfrm>
              <a:prstGeom prst="rect">
                <a:avLst/>
              </a:prstGeom>
              <a:solidFill>
                <a:srgbClr val="B7D3CB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lang="en-US" sz="800" b="0" i="0" u="none" strike="noStrike" cap="none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  <a:sym typeface="Verdana"/>
                  </a:rPr>
                  <a:t>NJ </a:t>
                </a:r>
                <a:endParaRPr/>
              </a:p>
            </p:txBody>
          </p:sp>
        </p:grpSp>
        <p:sp>
          <p:nvSpPr>
            <p:cNvPr id="152" name="Google Shape;210;p14">
              <a:extLst>
                <a:ext uri="{FF2B5EF4-FFF2-40B4-BE49-F238E27FC236}">
                  <a16:creationId xmlns:a16="http://schemas.microsoft.com/office/drawing/2014/main" id="{4CB25A0A-8362-4716-BDE6-EB03D6B36717}"/>
                </a:ext>
              </a:extLst>
            </p:cNvPr>
            <p:cNvSpPr txBox="1"/>
            <p:nvPr/>
          </p:nvSpPr>
          <p:spPr>
            <a:xfrm>
              <a:off x="6472153" y="2643515"/>
              <a:ext cx="328612" cy="214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Arial"/>
                <a:buNone/>
              </a:pPr>
              <a:r>
                <a:rPr lang="en-US" sz="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VT </a:t>
              </a:r>
              <a:endParaRPr/>
            </a:p>
          </p:txBody>
        </p:sp>
        <p:sp>
          <p:nvSpPr>
            <p:cNvPr id="153" name="Google Shape;211;p14">
              <a:extLst>
                <a:ext uri="{FF2B5EF4-FFF2-40B4-BE49-F238E27FC236}">
                  <a16:creationId xmlns:a16="http://schemas.microsoft.com/office/drawing/2014/main" id="{AC4ECC9A-9AB9-4354-A022-928696A1C0EC}"/>
                </a:ext>
              </a:extLst>
            </p:cNvPr>
            <p:cNvSpPr txBox="1"/>
            <p:nvPr/>
          </p:nvSpPr>
          <p:spPr>
            <a:xfrm>
              <a:off x="6876965" y="2954665"/>
              <a:ext cx="350838" cy="2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Arial"/>
                <a:buNone/>
              </a:pPr>
              <a:r>
                <a:rPr lang="en-US" sz="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NH</a:t>
              </a:r>
              <a:endParaRPr/>
            </a:p>
          </p:txBody>
        </p:sp>
        <p:sp>
          <p:nvSpPr>
            <p:cNvPr id="154" name="Google Shape;212;p14">
              <a:extLst>
                <a:ext uri="{FF2B5EF4-FFF2-40B4-BE49-F238E27FC236}">
                  <a16:creationId xmlns:a16="http://schemas.microsoft.com/office/drawing/2014/main" id="{85FB1C43-5E4E-4AD5-8239-4B5E2F649D76}"/>
                </a:ext>
              </a:extLst>
            </p:cNvPr>
            <p:cNvSpPr txBox="1"/>
            <p:nvPr/>
          </p:nvSpPr>
          <p:spPr>
            <a:xfrm>
              <a:off x="2806700" y="5613727"/>
              <a:ext cx="307975" cy="2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Arial"/>
                <a:buNone/>
              </a:pPr>
              <a:r>
                <a:rPr lang="en-US" sz="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HI</a:t>
              </a:r>
              <a:endParaRPr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0C9E9B7A-0EF6-44BB-9A04-68B23E8F8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686" y="559213"/>
            <a:ext cx="7715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88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for your time</a:t>
            </a:r>
            <a:br>
              <a:rPr lang="en-US" dirty="0"/>
            </a:br>
            <a:r>
              <a:rPr lang="en-US" dirty="0"/>
              <a:t>and your attention!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826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Auto Net Combined Ratio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National Association of Insurance Commissioners data, sourced from S&amp;P Global Market Intelligence;</a:t>
            </a:r>
            <a:br>
              <a:rPr lang="en-US" dirty="0"/>
            </a:br>
            <a:r>
              <a:rPr lang="en-US" dirty="0"/>
              <a:t>Insurance Information Institute.</a:t>
            </a:r>
          </a:p>
        </p:txBody>
      </p:sp>
      <p:sp>
        <p:nvSpPr>
          <p:cNvPr id="13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Rate Actions Helped Personal Auto Results. Not So for Commercial Auto.</a:t>
            </a:r>
          </a:p>
        </p:txBody>
      </p:sp>
      <p:graphicFrame>
        <p:nvGraphicFramePr>
          <p:cNvPr id="1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4891534"/>
              </p:ext>
            </p:extLst>
          </p:nvPr>
        </p:nvGraphicFramePr>
        <p:xfrm>
          <a:off x="423862" y="1277938"/>
          <a:ext cx="8296275" cy="414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636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by Line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Through Q3. Differences may not add up due to rounding.</a:t>
            </a:r>
          </a:p>
          <a:p>
            <a:r>
              <a:rPr lang="en-US" dirty="0"/>
              <a:t>Sources: NAIC data from S&amp;P Global Intelligence, Insurance Information Institute.</a:t>
            </a:r>
          </a:p>
        </p:txBody>
      </p:sp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844455"/>
              </p:ext>
            </p:extLst>
          </p:nvPr>
        </p:nvGraphicFramePr>
        <p:xfrm>
          <a:off x="357189" y="1884363"/>
          <a:ext cx="8453437" cy="40792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1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4826">
                  <a:extLst>
                    <a:ext uri="{9D8B030D-6E8A-4147-A177-3AD203B41FA5}">
                      <a16:colId xmlns:a16="http://schemas.microsoft.com/office/drawing/2014/main" val="1370590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LOB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Change From Year Earlier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Personal Auto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Liab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Homeowners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PhysDam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(PA, CA)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58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GL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incl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Products)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Fire &amp; Allied Lines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CMP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Comm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Auto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Liab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1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48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67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761210"/>
              </p:ext>
            </p:extLst>
          </p:nvPr>
        </p:nvGraphicFramePr>
        <p:xfrm>
          <a:off x="4659249" y="2114551"/>
          <a:ext cx="4151376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6" name="Group 15"/>
          <p:cNvGrpSpPr/>
          <p:nvPr/>
        </p:nvGrpSpPr>
        <p:grpSpPr bwMode="gray">
          <a:xfrm>
            <a:off x="6805974" y="3735421"/>
            <a:ext cx="2004652" cy="2952911"/>
            <a:chOff x="9144000" y="1195783"/>
            <a:chExt cx="2004652" cy="4398419"/>
          </a:xfrm>
        </p:grpSpPr>
        <p:sp>
          <p:nvSpPr>
            <p:cNvPr id="17" name="AutoShape 4"/>
            <p:cNvSpPr>
              <a:spLocks noChangeArrowheads="1"/>
            </p:cNvSpPr>
            <p:nvPr/>
          </p:nvSpPr>
          <p:spPr bwMode="gray">
            <a:xfrm>
              <a:off x="9144000" y="4866782"/>
              <a:ext cx="2004652" cy="72742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square" lIns="91418" tIns="45709" rIns="91418" bIns="45709" anchor="ctr">
              <a:flatTx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90000"/>
                <a:tabLst>
                  <a:tab pos="1603375" algn="ctr"/>
                  <a:tab pos="2627313" algn="ctr"/>
                </a:tabLst>
              </a:pP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Positive Number = </a:t>
              </a:r>
              <a:br>
                <a:rPr lang="en-US" sz="1600" b="1" dirty="0">
                  <a:solidFill>
                    <a:schemeClr val="accent1"/>
                  </a:solidFill>
                  <a:latin typeface="+mj-lt"/>
                </a:rPr>
              </a:b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Bad News</a:t>
              </a:r>
            </a:p>
          </p:txBody>
        </p:sp>
        <p:cxnSp>
          <p:nvCxnSpPr>
            <p:cNvPr id="18" name="Straight Arrow Connector 17"/>
            <p:cNvCxnSpPr>
              <a:cxnSpLocks/>
            </p:cNvCxnSpPr>
            <p:nvPr/>
          </p:nvCxnSpPr>
          <p:spPr bwMode="gray">
            <a:xfrm flipV="1">
              <a:off x="10914811" y="1195783"/>
              <a:ext cx="0" cy="3671000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oval" w="med" len="med"/>
            </a:ln>
            <a:effectLst/>
          </p:spPr>
        </p:cxnSp>
      </p:grpSp>
      <p:sp>
        <p:nvSpPr>
          <p:cNvPr id="9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8454009" cy="396947"/>
          </a:xfrm>
        </p:spPr>
        <p:txBody>
          <a:bodyPr/>
          <a:lstStyle/>
          <a:p>
            <a:r>
              <a:rPr lang="en-US" dirty="0"/>
              <a:t>Incurred Loss Ratios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4102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 anchor="t"/>
          <a:lstStyle/>
          <a:p>
            <a:br>
              <a:rPr lang="en-US" dirty="0"/>
            </a:br>
            <a:r>
              <a:rPr lang="en-US" dirty="0"/>
              <a:t>Rising Accident Costs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94780"/>
            <a:ext cx="7680960" cy="415018"/>
          </a:xfrm>
        </p:spPr>
        <p:txBody>
          <a:bodyPr/>
          <a:lstStyle/>
          <a:p>
            <a:r>
              <a:rPr lang="en-US" dirty="0"/>
              <a:t>Source: Fast Track Monitoring System. </a:t>
            </a:r>
          </a:p>
        </p:txBody>
      </p:sp>
      <p:sp>
        <p:nvSpPr>
          <p:cNvPr id="14" name="Text Placeholder 4"/>
          <p:cNvSpPr txBox="1">
            <a:spLocks/>
          </p:cNvSpPr>
          <p:nvPr/>
        </p:nvSpPr>
        <p:spPr bwMode="gray">
          <a:xfrm>
            <a:off x="478971" y="4864607"/>
            <a:ext cx="8186058" cy="994542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r>
              <a:rPr lang="en-US" dirty="0"/>
              <a:t>From 2016 to 2018, the cost of accidents </a:t>
            </a:r>
            <a:br>
              <a:rPr lang="en-US" dirty="0"/>
            </a:br>
            <a:r>
              <a:rPr lang="en-US" dirty="0"/>
              <a:t>has risen dramatically. By contrast, consumer prices overall </a:t>
            </a:r>
            <a:br>
              <a:rPr lang="en-US" dirty="0"/>
            </a:br>
            <a:r>
              <a:rPr lang="en-US" dirty="0"/>
              <a:t>rose 6.6 percent from 2016 to 2018.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85521" y="1540702"/>
            <a:ext cx="8454009" cy="396947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Increase in Loss Costs, 2016:Q3–2018:Q3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478971" y="1946024"/>
            <a:ext cx="8186058" cy="2676659"/>
          </a:xfrm>
          <a:prstGeom prst="rect">
            <a:avLst/>
          </a:prstGeom>
          <a:solidFill>
            <a:srgbClr val="FFF4C7"/>
          </a:solidFill>
          <a:ln w="25400">
            <a:noFill/>
            <a:miter lim="800000"/>
            <a:headEnd/>
            <a:tailEnd/>
          </a:ln>
          <a:effectLst/>
        </p:spPr>
        <p:txBody>
          <a:bodyPr wrap="square" lIns="91418" tIns="45709" rIns="91418" bIns="45709" anchor="ctr">
            <a:flatTx/>
          </a:bodyPr>
          <a:lstStyle/>
          <a:p>
            <a:pPr algn="ctr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90000"/>
              <a:tabLst>
                <a:tab pos="1603375" algn="ctr"/>
                <a:tab pos="2627313" algn="ctr"/>
              </a:tabLst>
            </a:pPr>
            <a:endParaRPr lang="en-US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3003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Bodily Injury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6.7%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21146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Property</a:t>
            </a:r>
          </a:p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Damage</a:t>
            </a: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3.8%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46853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Personal Injury Protection</a:t>
            </a: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4.8%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72560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Collision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3.5%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41869" y="3400352"/>
            <a:ext cx="1631092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Comprehensive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-4.0%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713" y="2195175"/>
            <a:ext cx="1143000" cy="1143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376" y="2195175"/>
            <a:ext cx="1143000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3982" y="2195175"/>
            <a:ext cx="1143000" cy="114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6464" y="2186770"/>
            <a:ext cx="1143000" cy="1143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6588" y="2195175"/>
            <a:ext cx="1143000" cy="1143000"/>
          </a:xfrm>
          <a:prstGeom prst="rect">
            <a:avLst/>
          </a:prstGeom>
        </p:spPr>
      </p:pic>
      <p:sp>
        <p:nvSpPr>
          <p:cNvPr id="20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8454009" cy="396947"/>
          </a:xfrm>
        </p:spPr>
        <p:txBody>
          <a:bodyPr/>
          <a:lstStyle/>
          <a:p>
            <a:r>
              <a:rPr lang="en-US" dirty="0"/>
              <a:t>All Coverages Affected</a:t>
            </a:r>
          </a:p>
        </p:txBody>
      </p:sp>
    </p:spTree>
    <p:extLst>
      <p:ext uri="{BB962C8B-B14F-4D97-AF65-F5344CB8AC3E}">
        <p14:creationId xmlns:p14="http://schemas.microsoft.com/office/powerpoint/2010/main" val="46491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 Frequency</a:t>
            </a:r>
            <a:br>
              <a:rPr lang="en-US" dirty="0"/>
            </a:b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48445" y="1271551"/>
            <a:ext cx="1871663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% Change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September.</a:t>
            </a:r>
          </a:p>
          <a:p>
            <a:r>
              <a:rPr lang="en-US" dirty="0"/>
              <a:t>Source: Fast Track Monitoring System.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Claim Frequency Has Been Flat Since 2014.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82938"/>
              </p:ext>
            </p:extLst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35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Severity Trending Higher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8540" y="1183302"/>
            <a:ext cx="1899944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% Change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September.</a:t>
            </a:r>
          </a:p>
          <a:p>
            <a:r>
              <a:rPr lang="en-US" dirty="0"/>
              <a:t>Source: Fast Track Monitoring System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Great Recession and High Fuel Prices Helped to Temper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Claim Severity, But These Forces Have Clearly Reversed,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Consistent with Experience from Past Recoveries.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95126"/>
              </p:ext>
            </p:extLst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3653388" y="2455266"/>
            <a:ext cx="3340799" cy="1220314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86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Puzz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7440" y="1488441"/>
            <a:ext cx="4389120" cy="4389120"/>
          </a:xfrm>
          <a:prstGeom prst="rect">
            <a:avLst/>
          </a:prstGeom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116" y="232327"/>
            <a:ext cx="8458200" cy="950976"/>
          </a:xfrm>
        </p:spPr>
        <p:txBody>
          <a:bodyPr/>
          <a:lstStyle/>
          <a:p>
            <a:r>
              <a:rPr lang="en-US" dirty="0"/>
              <a:t>Road Safety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Source: </a:t>
            </a:r>
            <a:r>
              <a:rPr lang="en-US" dirty="0"/>
              <a:t>Insurance Information Institute research.</a:t>
            </a:r>
          </a:p>
        </p:txBody>
      </p:sp>
      <p:sp>
        <p:nvSpPr>
          <p:cNvPr id="1036" name="Text Box 7"/>
          <p:cNvSpPr txBox="1">
            <a:spLocks noChangeArrowheads="1"/>
          </p:cNvSpPr>
          <p:nvPr/>
        </p:nvSpPr>
        <p:spPr bwMode="gray">
          <a:xfrm>
            <a:off x="5206549" y="2683475"/>
            <a:ext cx="1297707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Distracted driving</a:t>
            </a:r>
          </a:p>
        </p:txBody>
      </p:sp>
      <p:sp>
        <p:nvSpPr>
          <p:cNvPr id="1037" name="Text Box 7"/>
          <p:cNvSpPr txBox="1">
            <a:spLocks noChangeArrowheads="1"/>
          </p:cNvSpPr>
          <p:nvPr/>
        </p:nvSpPr>
        <p:spPr bwMode="gray">
          <a:xfrm>
            <a:off x="5250031" y="4430328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Faster driving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gray">
          <a:xfrm>
            <a:off x="3049138" y="2210150"/>
            <a:ext cx="1640788" cy="559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Economic </a:t>
            </a:r>
            <a:br>
              <a:rPr lang="en-US" sz="1600" b="1" dirty="0">
                <a:solidFill>
                  <a:schemeClr val="bg1"/>
                </a:solidFill>
              </a:rPr>
            </a:br>
            <a:r>
              <a:rPr lang="en-US" sz="1600" b="1" dirty="0">
                <a:solidFill>
                  <a:schemeClr val="bg1"/>
                </a:solidFill>
              </a:rPr>
              <a:t>well-being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gray">
          <a:xfrm>
            <a:off x="3901095" y="5301229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Legalized marijuana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gray">
          <a:xfrm>
            <a:off x="2472583" y="3979885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Expensive auto parts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4231" y="4715887"/>
            <a:ext cx="548640" cy="5974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0827" y="1603083"/>
            <a:ext cx="597408" cy="597408"/>
          </a:xfrm>
          <a:prstGeom prst="rect">
            <a:avLst/>
          </a:prstGeom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gray">
          <a:xfrm>
            <a:off x="915148" y="3554731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Safety Devices Can Be Expensive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gray">
          <a:xfrm>
            <a:off x="1596639" y="1414840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Better Economy = More Drivers = More Accidents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gray">
          <a:xfrm>
            <a:off x="6094863" y="1422805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14 Percent of Injury Crashes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gray">
          <a:xfrm>
            <a:off x="6453531" y="3761809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Speed</a:t>
            </a:r>
          </a:p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Still</a:t>
            </a:r>
          </a:p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Kills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gray">
          <a:xfrm>
            <a:off x="3897966" y="6011933"/>
            <a:ext cx="1452499" cy="49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It’s Not Funny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7933" y="3310443"/>
            <a:ext cx="749808" cy="7132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8601" y="1846843"/>
            <a:ext cx="865675" cy="8656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1903" y="3875592"/>
            <a:ext cx="896112" cy="554736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4225243" y="2936910"/>
            <a:ext cx="693515" cy="704631"/>
            <a:chOff x="4059002" y="2863022"/>
            <a:chExt cx="892650" cy="906957"/>
          </a:xfrm>
        </p:grpSpPr>
        <p:sp>
          <p:nvSpPr>
            <p:cNvPr id="6" name="Rectangle 5"/>
            <p:cNvSpPr/>
            <p:nvPr/>
          </p:nvSpPr>
          <p:spPr>
            <a:xfrm>
              <a:off x="4195422" y="3316656"/>
              <a:ext cx="619810" cy="4533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</a:pPr>
              <a:endParaRPr lang="en-US" sz="2000" b="1" dirty="0" err="1">
                <a:solidFill>
                  <a:schemeClr val="bg1"/>
                </a:solidFill>
              </a:endParaRPr>
            </a:p>
          </p:txBody>
        </p:sp>
        <p:sp>
          <p:nvSpPr>
            <p:cNvPr id="8" name="Triangle 7"/>
            <p:cNvSpPr/>
            <p:nvPr/>
          </p:nvSpPr>
          <p:spPr>
            <a:xfrm>
              <a:off x="4059002" y="2863022"/>
              <a:ext cx="892650" cy="514200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</a:pPr>
              <a:endParaRPr lang="en-US" sz="2000" b="1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 Box 12"/>
          <p:cNvSpPr txBox="1">
            <a:spLocks noChangeArrowheads="1"/>
          </p:cNvSpPr>
          <p:nvPr/>
        </p:nvSpPr>
        <p:spPr bwMode="gray">
          <a:xfrm>
            <a:off x="3929795" y="3760243"/>
            <a:ext cx="1270000" cy="51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noAutofit/>
          </a:bodyPr>
          <a:lstStyle/>
          <a:p>
            <a:pPr algn="ctr" eaLnBrk="0" hangingPunct="0">
              <a:lnSpc>
                <a:spcPct val="80000"/>
              </a:lnSpc>
              <a:buSzPct val="90000"/>
              <a:buFont typeface="Wingdings" pitchFamily="2" charset="2"/>
              <a:buNone/>
            </a:pPr>
            <a:r>
              <a:rPr lang="en-US" sz="2000" dirty="0"/>
              <a:t>Why rates go up</a:t>
            </a:r>
          </a:p>
        </p:txBody>
      </p:sp>
    </p:spTree>
    <p:extLst>
      <p:ext uri="{BB962C8B-B14F-4D97-AF65-F5344CB8AC3E}">
        <p14:creationId xmlns:p14="http://schemas.microsoft.com/office/powerpoint/2010/main" val="5037586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  <p:bldP spid="1037" grpId="0"/>
      <p:bldP spid="13" grpId="0"/>
      <p:bldP spid="11" grpId="0"/>
      <p:bldP spid="14" grpId="0"/>
      <p:bldP spid="17" grpId="0"/>
      <p:bldP spid="18" grpId="0"/>
      <p:bldP spid="20" grpId="0"/>
      <p:bldP spid="21" grpId="0"/>
      <p:bldP spid="22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>
          <a:xfrm>
            <a:off x="356616" y="148202"/>
            <a:ext cx="8458200" cy="950976"/>
          </a:xfrm>
        </p:spPr>
        <p:txBody>
          <a:bodyPr/>
          <a:lstStyle/>
          <a:p>
            <a:r>
              <a:rPr lang="en-US" altLang="en-US" dirty="0"/>
              <a:t>America is Driving More Again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 rot="16200000">
            <a:off x="-1326003" y="2861655"/>
            <a:ext cx="3123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Percent Change, Miles Driven*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133856" y="6179670"/>
            <a:ext cx="7680960" cy="5301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*Moving 12-month total vs. prior year through November. </a:t>
            </a:r>
            <a:br>
              <a:rPr lang="en-US" dirty="0"/>
            </a:br>
            <a:r>
              <a:rPr lang="en-US" dirty="0"/>
              <a:t>Sources: </a:t>
            </a:r>
            <a:r>
              <a:rPr lang="en-US" dirty="0">
                <a:hlinkClick r:id="rId3"/>
              </a:rPr>
              <a:t>Federal Highway Administration</a:t>
            </a:r>
            <a:r>
              <a:rPr lang="en-US" dirty="0"/>
              <a:t>; Insurance Information Institute.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372864"/>
              </p:ext>
            </p:extLst>
          </p:nvPr>
        </p:nvGraphicFramePr>
        <p:xfrm>
          <a:off x="347450" y="1470346"/>
          <a:ext cx="8253277" cy="391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6857063" y="3460261"/>
            <a:ext cx="1203750" cy="964948"/>
            <a:chOff x="7470937" y="689217"/>
            <a:chExt cx="1203750" cy="964948"/>
          </a:xfrm>
        </p:grpSpPr>
        <p:sp>
          <p:nvSpPr>
            <p:cNvPr id="24" name="AutoShape 5"/>
            <p:cNvSpPr>
              <a:spLocks noChangeArrowheads="1"/>
            </p:cNvSpPr>
            <p:nvPr/>
          </p:nvSpPr>
          <p:spPr bwMode="gray">
            <a:xfrm>
              <a:off x="7470937" y="1116495"/>
              <a:ext cx="1203750" cy="537670"/>
            </a:xfrm>
            <a:prstGeom prst="rect">
              <a:avLst/>
            </a:prstGeom>
            <a:solidFill>
              <a:schemeClr val="accent2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Fastest Growth in More Than a Decade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gray">
            <a:xfrm flipH="1" flipV="1">
              <a:off x="8057718" y="689217"/>
              <a:ext cx="3096" cy="40983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Placeholder 4"/>
          <p:cNvSpPr txBox="1">
            <a:spLocks/>
          </p:cNvSpPr>
          <p:nvPr/>
        </p:nvSpPr>
        <p:spPr bwMode="gray">
          <a:xfrm>
            <a:off x="433975" y="5303690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Tremendous Growth In Miles Driven. The More People Drive, The More Frequently They Get Into Accidents.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7498EA-101D-4485-BDC1-514383D6B2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0627" y="209681"/>
            <a:ext cx="8001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1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Miles Driven =&gt; More Collisions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Rolling four-quarter average frequency from Fast Track Monitoring System;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More Miles People Drive, the More Likely They are to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Get in an Accident,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753106"/>
              </p:ext>
            </p:extLst>
          </p:nvPr>
        </p:nvGraphicFramePr>
        <p:xfrm>
          <a:off x="356616" y="149998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68397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116779" y="1633264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78AE4D-4375-4621-A79B-98766A9741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8405" y="264901"/>
            <a:ext cx="8001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86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11421</TotalTime>
  <Words>886</Words>
  <Application>Microsoft Office PowerPoint</Application>
  <PresentationFormat>On-screen Show (4:3)</PresentationFormat>
  <Paragraphs>252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ＭＳ Ｐゴシック</vt:lpstr>
      <vt:lpstr>ＭＳ Ｐゴシック</vt:lpstr>
      <vt:lpstr>Arial</vt:lpstr>
      <vt:lpstr>Arial Narrow</vt:lpstr>
      <vt:lpstr>Georgia</vt:lpstr>
      <vt:lpstr>Symbol</vt:lpstr>
      <vt:lpstr>Verdana</vt:lpstr>
      <vt:lpstr>Wingdings</vt:lpstr>
      <vt:lpstr>Wingdings 3</vt:lpstr>
      <vt:lpstr>Office Theme</vt:lpstr>
      <vt:lpstr>Rising Auto Costs</vt:lpstr>
      <vt:lpstr>Auto Net Combined Ratio</vt:lpstr>
      <vt:lpstr>Results by Line</vt:lpstr>
      <vt:lpstr> Rising Accident Costs</vt:lpstr>
      <vt:lpstr>Collision Claims Frequency </vt:lpstr>
      <vt:lpstr>Collision Claims: Severity Trending Higher</vt:lpstr>
      <vt:lpstr>Road Safety</vt:lpstr>
      <vt:lpstr>America is Driving More Again</vt:lpstr>
      <vt:lpstr>More Miles Driven =&gt; More Collisions</vt:lpstr>
      <vt:lpstr>Severity: Driving Fatalities Have Peaked</vt:lpstr>
      <vt:lpstr>Auto Repair: Complexity Grows</vt:lpstr>
      <vt:lpstr>Fixing a Bumper</vt:lpstr>
      <vt:lpstr>What About Distractions?</vt:lpstr>
      <vt:lpstr>PowerPoint Presentation</vt:lpstr>
      <vt:lpstr>Thank you for your time and your attention!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P014585</dc:title>
  <dc:subject>v2007 and v2010</dc:subject>
  <dc:creator>Call @ 866-2-eSlide</dc:creator>
  <dc:description>eSlide, LLC - P14228 - III PPT Template 4:3</dc:description>
  <cp:lastModifiedBy>Lewis, Charlene</cp:lastModifiedBy>
  <cp:revision>734</cp:revision>
  <cp:lastPrinted>2017-01-09T17:05:33Z</cp:lastPrinted>
  <dcterms:created xsi:type="dcterms:W3CDTF">2011-11-02T14:24:24Z</dcterms:created>
  <dcterms:modified xsi:type="dcterms:W3CDTF">2019-03-27T15:30:34Z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6FA84E3A-8DD8-49B9-835E-E8FDF548ABB2</vt:lpwstr>
  </property>
  <property fmtid="{D5CDD505-2E9C-101B-9397-08002B2CF9AE}" pid="3" name="ArticulatePath">
    <vt:lpwstr>P14228_III PPT Template 4x3_050116_415pm</vt:lpwstr>
  </property>
</Properties>
</file>