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notesSlides/notesSlide2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3.xml" ContentType="application/vnd.openxmlformats-officedocument.drawingml.chartshape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6.xml" ContentType="application/vnd.openxmlformats-officedocument.drawingml.chart+xml"/>
  <Override PartName="/ppt/notesSlides/notesSlide41.xml" ContentType="application/vnd.openxmlformats-officedocument.presentationml.notesSlide+xml"/>
  <Override PartName="/ppt/charts/chart17.xml" ContentType="application/vnd.openxmlformats-officedocument.drawingml.chart+xml"/>
  <Override PartName="/ppt/notesSlides/notesSlide42.xml" ContentType="application/vnd.openxmlformats-officedocument.presentationml.notesSlide+xml"/>
  <Override PartName="/ppt/charts/chart18.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67"/>
  </p:notesMasterIdLst>
  <p:handoutMasterIdLst>
    <p:handoutMasterId r:id="rId68"/>
  </p:handoutMasterIdLst>
  <p:sldIdLst>
    <p:sldId id="4234" r:id="rId2"/>
    <p:sldId id="4353" r:id="rId3"/>
    <p:sldId id="4354" r:id="rId4"/>
    <p:sldId id="4355" r:id="rId5"/>
    <p:sldId id="4356" r:id="rId6"/>
    <p:sldId id="4357" r:id="rId7"/>
    <p:sldId id="4358" r:id="rId8"/>
    <p:sldId id="4359" r:id="rId9"/>
    <p:sldId id="4360" r:id="rId10"/>
    <p:sldId id="4361" r:id="rId11"/>
    <p:sldId id="4362" r:id="rId12"/>
    <p:sldId id="4363" r:id="rId13"/>
    <p:sldId id="4364" r:id="rId14"/>
    <p:sldId id="4365" r:id="rId15"/>
    <p:sldId id="4366" r:id="rId16"/>
    <p:sldId id="4367" r:id="rId17"/>
    <p:sldId id="4368" r:id="rId18"/>
    <p:sldId id="4369" r:id="rId19"/>
    <p:sldId id="4370" r:id="rId20"/>
    <p:sldId id="4371" r:id="rId21"/>
    <p:sldId id="4372" r:id="rId22"/>
    <p:sldId id="4382" r:id="rId23"/>
    <p:sldId id="4374" r:id="rId24"/>
    <p:sldId id="4375" r:id="rId25"/>
    <p:sldId id="4376" r:id="rId26"/>
    <p:sldId id="4377" r:id="rId27"/>
    <p:sldId id="4378" r:id="rId28"/>
    <p:sldId id="4379" r:id="rId29"/>
    <p:sldId id="4380" r:id="rId30"/>
    <p:sldId id="4381" r:id="rId31"/>
    <p:sldId id="4237" r:id="rId32"/>
    <p:sldId id="4248" r:id="rId33"/>
    <p:sldId id="4310" r:id="rId34"/>
    <p:sldId id="4344" r:id="rId35"/>
    <p:sldId id="4278" r:id="rId36"/>
    <p:sldId id="4281" r:id="rId37"/>
    <p:sldId id="4282" r:id="rId38"/>
    <p:sldId id="4283" r:id="rId39"/>
    <p:sldId id="4345" r:id="rId40"/>
    <p:sldId id="4294" r:id="rId41"/>
    <p:sldId id="4285" r:id="rId42"/>
    <p:sldId id="4341" r:id="rId43"/>
    <p:sldId id="4287" r:id="rId44"/>
    <p:sldId id="4288" r:id="rId45"/>
    <p:sldId id="4286" r:id="rId46"/>
    <p:sldId id="4343" r:id="rId47"/>
    <p:sldId id="4290" r:id="rId48"/>
    <p:sldId id="4291" r:id="rId49"/>
    <p:sldId id="4292" r:id="rId50"/>
    <p:sldId id="4293" r:id="rId51"/>
    <p:sldId id="4311" r:id="rId52"/>
    <p:sldId id="4312" r:id="rId53"/>
    <p:sldId id="4313" r:id="rId54"/>
    <p:sldId id="4314" r:id="rId55"/>
    <p:sldId id="4315" r:id="rId56"/>
    <p:sldId id="4352" r:id="rId57"/>
    <p:sldId id="4350" r:id="rId58"/>
    <p:sldId id="4349" r:id="rId59"/>
    <p:sldId id="4351" r:id="rId60"/>
    <p:sldId id="4383" r:id="rId61"/>
    <p:sldId id="4274" r:id="rId62"/>
    <p:sldId id="4249" r:id="rId63"/>
    <p:sldId id="4250" r:id="rId64"/>
    <p:sldId id="4271" r:id="rId65"/>
    <p:sldId id="4254" r:id="rId6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339933"/>
    <a:srgbClr val="225A7A"/>
    <a:srgbClr val="2B7299"/>
    <a:srgbClr val="3691C4"/>
    <a:srgbClr val="3333CC"/>
    <a:srgbClr val="28688C"/>
    <a:srgbClr val="E5F1F7"/>
    <a:srgbClr val="4B9FCD"/>
    <a:srgbClr val="D0D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9785" autoAdjust="0"/>
  </p:normalViewPr>
  <p:slideViewPr>
    <p:cSldViewPr snapToGrid="0">
      <p:cViewPr varScale="1">
        <p:scale>
          <a:sx n="122" d="100"/>
          <a:sy n="122" d="100"/>
        </p:scale>
        <p:origin x="1266"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3.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6468">
              <a:solidFill>
                <a:schemeClr val="accent1"/>
              </a:solidFill>
              <a:prstDash val="solid"/>
            </a:ln>
          </c:spPr>
          <c:invertIfNegative val="0"/>
          <c:dLbls>
            <c:dLbl>
              <c:idx val="0"/>
              <c:numFmt formatCode="0.0%" sourceLinked="0"/>
              <c:spPr>
                <a:noFill/>
                <a:ln w="24310">
                  <a:noFill/>
                </a:ln>
              </c:spPr>
              <c:txPr>
                <a:bodyPr/>
                <a:lstStyle/>
                <a:p>
                  <a:pPr>
                    <a:defRPr sz="137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4310">
                  <a:noFill/>
                </a:ln>
              </c:spPr>
              <c:txPr>
                <a:bodyPr/>
                <a:lstStyle/>
                <a:p>
                  <a:pPr>
                    <a:defRPr sz="137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4310">
                  <a:noFill/>
                </a:ln>
              </c:spPr>
              <c:txPr>
                <a:bodyPr/>
                <a:lstStyle/>
                <a:p>
                  <a:pPr>
                    <a:defRPr sz="137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4310">
                  <a:noFill/>
                </a:ln>
              </c:spPr>
              <c:txPr>
                <a:bodyPr/>
                <a:lstStyle/>
                <a:p>
                  <a:pPr>
                    <a:defRPr sz="137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4310">
                  <a:noFill/>
                </a:ln>
              </c:spPr>
              <c:txPr>
                <a:bodyPr/>
                <a:lstStyle/>
                <a:p>
                  <a:pPr>
                    <a:defRPr sz="137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4310">
                <a:noFill/>
              </a:ln>
            </c:spPr>
            <c:txPr>
              <a:bodyPr wrap="square" lIns="38100" tIns="19050" rIns="38100" bIns="19050" anchor="ctr">
                <a:spAutoFit/>
              </a:bodyPr>
              <a:lstStyle/>
              <a:p>
                <a:pPr>
                  <a:defRPr sz="137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Sheet1!$B$2:$K$2</c:f>
              <c:numCache>
                <c:formatCode>0.0%</c:formatCode>
                <c:ptCount val="10"/>
                <c:pt idx="0">
                  <c:v>0.16</c:v>
                </c:pt>
                <c:pt idx="1">
                  <c:v>0.16</c:v>
                </c:pt>
                <c:pt idx="2">
                  <c:v>0.152</c:v>
                </c:pt>
                <c:pt idx="3">
                  <c:v>0.157</c:v>
                </c:pt>
                <c:pt idx="4">
                  <c:v>0.16200000000000001</c:v>
                </c:pt>
                <c:pt idx="5">
                  <c:v>0.16300000000000001</c:v>
                </c:pt>
                <c:pt idx="6">
                  <c:v>0.152</c:v>
                </c:pt>
                <c:pt idx="7">
                  <c:v>0.16569999999999999</c:v>
                </c:pt>
                <c:pt idx="8">
                  <c:v>0.1646</c:v>
                </c:pt>
                <c:pt idx="9">
                  <c:v>0.1681</c:v>
                </c:pt>
              </c:numCache>
            </c:numRef>
          </c:val>
        </c:ser>
        <c:ser>
          <c:idx val="1"/>
          <c:order val="1"/>
          <c:tx>
            <c:strRef>
              <c:f>Sheet1!$A$3</c:f>
              <c:strCache>
                <c:ptCount val="1"/>
                <c:pt idx="0">
                  <c:v>1-5 years</c:v>
                </c:pt>
              </c:strCache>
            </c:strRef>
          </c:tx>
          <c:spPr>
            <a:solidFill>
              <a:schemeClr val="accent2"/>
            </a:solidFill>
            <a:ln w="12157">
              <a:solidFill>
                <a:schemeClr val="tx1"/>
              </a:solidFill>
              <a:prstDash val="solid"/>
            </a:ln>
          </c:spPr>
          <c:invertIfNegative val="0"/>
          <c:dLbls>
            <c:spPr>
              <a:noFill/>
              <a:ln w="24310">
                <a:noFill/>
              </a:ln>
            </c:spPr>
            <c:txPr>
              <a:bodyPr wrap="square" lIns="38100" tIns="19050" rIns="38100" bIns="19050" anchor="ctr">
                <a:spAutoFit/>
              </a:bodyPr>
              <a:lstStyle/>
              <a:p>
                <a:pPr>
                  <a:defRPr sz="1338"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Sheet1!$B$3:$K$3</c:f>
              <c:numCache>
                <c:formatCode>0.0%</c:formatCode>
                <c:ptCount val="10"/>
                <c:pt idx="0">
                  <c:v>0.28799999999999998</c:v>
                </c:pt>
                <c:pt idx="1">
                  <c:v>0.29499999999999998</c:v>
                </c:pt>
                <c:pt idx="2">
                  <c:v>0.3</c:v>
                </c:pt>
                <c:pt idx="3">
                  <c:v>0.32400000000000001</c:v>
                </c:pt>
                <c:pt idx="4">
                  <c:v>0.36199999999999999</c:v>
                </c:pt>
                <c:pt idx="5">
                  <c:v>0.39500000000000002</c:v>
                </c:pt>
                <c:pt idx="6">
                  <c:v>0.41399999999999998</c:v>
                </c:pt>
                <c:pt idx="7">
                  <c:v>0.4042</c:v>
                </c:pt>
                <c:pt idx="8">
                  <c:v>0.3876</c:v>
                </c:pt>
                <c:pt idx="9">
                  <c:v>0.37059999999999998</c:v>
                </c:pt>
              </c:numCache>
            </c:numRef>
          </c:val>
        </c:ser>
        <c:ser>
          <c:idx val="2"/>
          <c:order val="2"/>
          <c:tx>
            <c:strRef>
              <c:f>Sheet1!$A$4</c:f>
              <c:strCache>
                <c:ptCount val="1"/>
                <c:pt idx="0">
                  <c:v>5-10 years</c:v>
                </c:pt>
              </c:strCache>
            </c:strRef>
          </c:tx>
          <c:spPr>
            <a:solidFill>
              <a:schemeClr val="hlink"/>
            </a:solidFill>
            <a:ln w="12157">
              <a:solidFill>
                <a:schemeClr val="tx1"/>
              </a:solidFill>
              <a:prstDash val="solid"/>
            </a:ln>
          </c:spPr>
          <c:invertIfNegative val="0"/>
          <c:dLbls>
            <c:spPr>
              <a:noFill/>
              <a:ln w="24310">
                <a:noFill/>
              </a:ln>
            </c:spPr>
            <c:txPr>
              <a:bodyPr wrap="square" lIns="38100" tIns="19050" rIns="38100" bIns="19050" anchor="ctr">
                <a:spAutoFit/>
              </a:bodyPr>
              <a:lstStyle/>
              <a:p>
                <a:pPr>
                  <a:defRPr sz="137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Sheet1!$B$4:$K$4</c:f>
              <c:numCache>
                <c:formatCode>0.0%</c:formatCode>
                <c:ptCount val="10"/>
                <c:pt idx="0">
                  <c:v>0.34100000000000003</c:v>
                </c:pt>
                <c:pt idx="1">
                  <c:v>0.34100000000000003</c:v>
                </c:pt>
                <c:pt idx="2">
                  <c:v>0.33800000000000002</c:v>
                </c:pt>
                <c:pt idx="3">
                  <c:v>0.312</c:v>
                </c:pt>
                <c:pt idx="4">
                  <c:v>0.28699999999999998</c:v>
                </c:pt>
                <c:pt idx="5">
                  <c:v>0.26700000000000002</c:v>
                </c:pt>
                <c:pt idx="6">
                  <c:v>0.26800000000000002</c:v>
                </c:pt>
                <c:pt idx="7">
                  <c:v>0.27589999999999998</c:v>
                </c:pt>
                <c:pt idx="8">
                  <c:v>0.2928</c:v>
                </c:pt>
                <c:pt idx="9">
                  <c:v>0.30840000000000001</c:v>
                </c:pt>
              </c:numCache>
            </c:numRef>
          </c:val>
        </c:ser>
        <c:ser>
          <c:idx val="3"/>
          <c:order val="3"/>
          <c:tx>
            <c:strRef>
              <c:f>Sheet1!$A$5</c:f>
              <c:strCache>
                <c:ptCount val="1"/>
                <c:pt idx="0">
                  <c:v>10-20 years</c:v>
                </c:pt>
              </c:strCache>
            </c:strRef>
          </c:tx>
          <c:spPr>
            <a:solidFill>
              <a:schemeClr val="folHlink"/>
            </a:solidFill>
            <a:ln w="12157">
              <a:solidFill>
                <a:schemeClr val="tx1"/>
              </a:solidFill>
              <a:prstDash val="solid"/>
            </a:ln>
          </c:spPr>
          <c:invertIfNegative val="0"/>
          <c:dLbls>
            <c:spPr>
              <a:noFill/>
              <a:ln w="24310">
                <a:noFill/>
              </a:ln>
            </c:spPr>
            <c:txPr>
              <a:bodyPr wrap="square" lIns="38100" tIns="19050" rIns="38100" bIns="19050" anchor="ctr">
                <a:spAutoFit/>
              </a:bodyPr>
              <a:lstStyle/>
              <a:p>
                <a:pPr>
                  <a:defRPr sz="137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Sheet1!$B$5:$K$5</c:f>
              <c:numCache>
                <c:formatCode>0.0%</c:formatCode>
                <c:ptCount val="10"/>
                <c:pt idx="0">
                  <c:v>0.13600000000000001</c:v>
                </c:pt>
                <c:pt idx="1">
                  <c:v>0.13100000000000001</c:v>
                </c:pt>
                <c:pt idx="2">
                  <c:v>0.129</c:v>
                </c:pt>
                <c:pt idx="3">
                  <c:v>0.127</c:v>
                </c:pt>
                <c:pt idx="4">
                  <c:v>0.11700000000000001</c:v>
                </c:pt>
                <c:pt idx="5">
                  <c:v>0.111</c:v>
                </c:pt>
                <c:pt idx="6">
                  <c:v>0.10299999999999999</c:v>
                </c:pt>
                <c:pt idx="7">
                  <c:v>9.7799999999999998E-2</c:v>
                </c:pt>
                <c:pt idx="8">
                  <c:v>9.7799999999999998E-2</c:v>
                </c:pt>
                <c:pt idx="9">
                  <c:v>9.6000000000000002E-2</c:v>
                </c:pt>
              </c:numCache>
            </c:numRef>
          </c:val>
        </c:ser>
        <c:ser>
          <c:idx val="4"/>
          <c:order val="4"/>
          <c:tx>
            <c:strRef>
              <c:f>Sheet1!$A$6</c:f>
              <c:strCache>
                <c:ptCount val="1"/>
                <c:pt idx="0">
                  <c:v>over 20 years</c:v>
                </c:pt>
              </c:strCache>
            </c:strRef>
          </c:tx>
          <c:spPr>
            <a:solidFill>
              <a:schemeClr val="bg2"/>
            </a:solidFill>
            <a:ln w="12157">
              <a:solidFill>
                <a:schemeClr val="tx1"/>
              </a:solidFill>
              <a:prstDash val="solid"/>
            </a:ln>
          </c:spPr>
          <c:invertIfNegative val="0"/>
          <c:dLbls>
            <c:spPr>
              <a:noFill/>
              <a:ln w="24310">
                <a:noFill/>
              </a:ln>
            </c:spPr>
            <c:txPr>
              <a:bodyPr wrap="square" lIns="38100" tIns="19050" rIns="38100" bIns="19050" anchor="ctr">
                <a:spAutoFit/>
              </a:bodyPr>
              <a:lstStyle/>
              <a:p>
                <a:pPr>
                  <a:defRPr sz="1338"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Sheet1!$B$6:$K$6</c:f>
              <c:numCache>
                <c:formatCode>0.0%</c:formatCode>
                <c:ptCount val="10"/>
                <c:pt idx="0">
                  <c:v>7.5999999999999998E-2</c:v>
                </c:pt>
                <c:pt idx="1">
                  <c:v>7.3999999999999996E-2</c:v>
                </c:pt>
                <c:pt idx="2">
                  <c:v>8.1000000000000003E-2</c:v>
                </c:pt>
                <c:pt idx="3">
                  <c:v>8.1000000000000003E-2</c:v>
                </c:pt>
                <c:pt idx="4">
                  <c:v>7.2999999999999995E-2</c:v>
                </c:pt>
                <c:pt idx="5">
                  <c:v>6.4000000000000001E-2</c:v>
                </c:pt>
                <c:pt idx="6">
                  <c:v>6.3E-2</c:v>
                </c:pt>
                <c:pt idx="7">
                  <c:v>5.6899999999999999E-2</c:v>
                </c:pt>
                <c:pt idx="8">
                  <c:v>5.7299999999999997E-2</c:v>
                </c:pt>
                <c:pt idx="9">
                  <c:v>5.7000000000000002E-2</c:v>
                </c:pt>
              </c:numCache>
            </c:numRef>
          </c:val>
        </c:ser>
        <c:dLbls>
          <c:showLegendKey val="0"/>
          <c:showVal val="0"/>
          <c:showCatName val="0"/>
          <c:showSerName val="0"/>
          <c:showPercent val="0"/>
          <c:showBubbleSize val="0"/>
        </c:dLbls>
        <c:gapWidth val="150"/>
        <c:overlap val="100"/>
        <c:axId val="362181048"/>
        <c:axId val="362181440"/>
      </c:barChart>
      <c:catAx>
        <c:axId val="362181048"/>
        <c:scaling>
          <c:orientation val="minMax"/>
        </c:scaling>
        <c:delete val="0"/>
        <c:axPos val="l"/>
        <c:numFmt formatCode="General" sourceLinked="1"/>
        <c:majorTickMark val="out"/>
        <c:minorTickMark val="none"/>
        <c:tickLblPos val="nextTo"/>
        <c:spPr>
          <a:ln w="12157">
            <a:solidFill>
              <a:schemeClr val="tx1"/>
            </a:solidFill>
            <a:prstDash val="solid"/>
          </a:ln>
        </c:spPr>
        <c:txPr>
          <a:bodyPr rot="0" vert="horz"/>
          <a:lstStyle/>
          <a:p>
            <a:pPr>
              <a:defRPr sz="1338" b="0" i="0" u="none" strike="noStrike" baseline="0">
                <a:solidFill>
                  <a:schemeClr val="tx1"/>
                </a:solidFill>
                <a:latin typeface="Arial"/>
                <a:ea typeface="Arial"/>
                <a:cs typeface="Arial"/>
              </a:defRPr>
            </a:pPr>
            <a:endParaRPr lang="en-US"/>
          </a:p>
        </c:txPr>
        <c:crossAx val="362181440"/>
        <c:crossesAt val="0"/>
        <c:auto val="1"/>
        <c:lblAlgn val="ctr"/>
        <c:lblOffset val="20"/>
        <c:tickLblSkip val="1"/>
        <c:tickMarkSkip val="1"/>
        <c:noMultiLvlLbl val="0"/>
      </c:catAx>
      <c:valAx>
        <c:axId val="362181440"/>
        <c:scaling>
          <c:orientation val="minMax"/>
          <c:max val="1"/>
          <c:min val="0"/>
        </c:scaling>
        <c:delete val="0"/>
        <c:axPos val="b"/>
        <c:majorGridlines>
          <c:spPr>
            <a:ln w="3040">
              <a:solidFill>
                <a:schemeClr val="tx1"/>
              </a:solidFill>
              <a:prstDash val="solid"/>
            </a:ln>
          </c:spPr>
        </c:majorGridlines>
        <c:numFmt formatCode="0%" sourceLinked="0"/>
        <c:majorTickMark val="out"/>
        <c:minorTickMark val="none"/>
        <c:tickLblPos val="nextTo"/>
        <c:spPr>
          <a:ln w="3040">
            <a:solidFill>
              <a:schemeClr val="tx1"/>
            </a:solidFill>
            <a:prstDash val="solid"/>
          </a:ln>
        </c:spPr>
        <c:txPr>
          <a:bodyPr rot="0" vert="horz"/>
          <a:lstStyle/>
          <a:p>
            <a:pPr>
              <a:defRPr sz="1338" b="0" i="0" u="none" strike="noStrike" baseline="0">
                <a:solidFill>
                  <a:schemeClr val="tx1"/>
                </a:solidFill>
                <a:latin typeface="Arial"/>
                <a:ea typeface="Arial"/>
                <a:cs typeface="Arial"/>
              </a:defRPr>
            </a:pPr>
            <a:endParaRPr lang="en-US"/>
          </a:p>
        </c:txPr>
        <c:crossAx val="362181048"/>
        <c:crossesAt val="1"/>
        <c:crossBetween val="between"/>
        <c:majorUnit val="0.2"/>
        <c:minorUnit val="2E-3"/>
      </c:valAx>
      <c:spPr>
        <a:noFill/>
        <a:ln w="25364">
          <a:noFill/>
        </a:ln>
      </c:spPr>
    </c:plotArea>
    <c:legend>
      <c:legendPos val="r"/>
      <c:layout>
        <c:manualLayout>
          <c:xMode val="edge"/>
          <c:yMode val="edge"/>
          <c:x val="0.83573718394234997"/>
          <c:y val="0.28322465247399631"/>
          <c:w val="0.15982153321177539"/>
          <c:h val="0.29629474093516084"/>
        </c:manualLayout>
      </c:layout>
      <c:overlay val="0"/>
      <c:spPr>
        <a:solidFill>
          <a:schemeClr val="bg1"/>
        </a:solidFill>
        <a:ln w="3040">
          <a:solidFill>
            <a:schemeClr val="tx1"/>
          </a:solidFill>
          <a:prstDash val="solid"/>
        </a:ln>
      </c:spPr>
      <c:txPr>
        <a:bodyPr/>
        <a:lstStyle/>
        <a:p>
          <a:pPr>
            <a:defRPr sz="1228"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38"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0.0%</c:formatCode>
                <c:ptCount val="5"/>
                <c:pt idx="0">
                  <c:v>0.01</c:v>
                </c:pt>
                <c:pt idx="1">
                  <c:v>1.4999999999999999E-2</c:v>
                </c:pt>
                <c:pt idx="2">
                  <c:v>0.02</c:v>
                </c:pt>
                <c:pt idx="3">
                  <c:v>0.03</c:v>
                </c:pt>
                <c:pt idx="4">
                  <c:v>0.04</c:v>
                </c:pt>
              </c:numCache>
            </c:numRef>
          </c:cat>
          <c:val>
            <c:numRef>
              <c:f>Sheet1!$B$2:$B$6</c:f>
              <c:numCache>
                <c:formatCode>_(* #,##0.0_);_(* \(#,##0.0\);_(* "-"??_);_(@_)</c:formatCode>
                <c:ptCount val="5"/>
                <c:pt idx="0">
                  <c:v>20.043660038110971</c:v>
                </c:pt>
                <c:pt idx="1">
                  <c:v>30.574405700918632</c:v>
                </c:pt>
                <c:pt idx="2">
                  <c:v>41.69766252563479</c:v>
                </c:pt>
                <c:pt idx="3">
                  <c:v>63.635027848191996</c:v>
                </c:pt>
                <c:pt idx="4">
                  <c:v>88.159157553193623</c:v>
                </c:pt>
              </c:numCache>
            </c:numRef>
          </c:val>
        </c:ser>
        <c:dLbls>
          <c:showLegendKey val="0"/>
          <c:showVal val="0"/>
          <c:showCatName val="0"/>
          <c:showSerName val="0"/>
          <c:showPercent val="0"/>
          <c:showBubbleSize val="0"/>
        </c:dLbls>
        <c:gapWidth val="182"/>
        <c:axId val="365853576"/>
        <c:axId val="365850832"/>
      </c:barChart>
      <c:catAx>
        <c:axId val="365853576"/>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dirty="0" smtClean="0">
                    <a:latin typeface="Arial" panose="020B0604020202020204" pitchFamily="34" charset="0"/>
                    <a:cs typeface="Arial" panose="020B0604020202020204" pitchFamily="34" charset="0"/>
                  </a:rPr>
                  <a:t>Unanticipated Trend/Inflation</a:t>
                </a:r>
                <a:endParaRPr lang="en-US" sz="1400" dirty="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5850832"/>
        <c:crosses val="autoZero"/>
        <c:auto val="1"/>
        <c:lblAlgn val="ctr"/>
        <c:lblOffset val="100"/>
        <c:noMultiLvlLbl val="0"/>
      </c:catAx>
      <c:valAx>
        <c:axId val="3658508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lang="en-US" sz="1400" b="0" i="0" u="none" strike="noStrike" kern="1200" baseline="0" dirty="0" smtClean="0">
                    <a:solidFill>
                      <a:srgbClr val="000000">
                        <a:lumMod val="65000"/>
                        <a:lumOff val="35000"/>
                      </a:srgbClr>
                    </a:solidFill>
                    <a:latin typeface="Arial" panose="020B0604020202020204" pitchFamily="34" charset="0"/>
                    <a:ea typeface="+mn-ea"/>
                    <a:cs typeface="Arial" panose="020B0604020202020204" pitchFamily="34" charset="0"/>
                  </a:defRPr>
                </a:pPr>
                <a:r>
                  <a:rPr lang="en-US" sz="1400" b="0" i="0" u="none" strike="noStrike" kern="1200" baseline="0" dirty="0" smtClean="0">
                    <a:solidFill>
                      <a:srgbClr val="000000">
                        <a:lumMod val="65000"/>
                        <a:lumOff val="35000"/>
                      </a:srgbClr>
                    </a:solidFill>
                    <a:latin typeface="Arial" panose="020B0604020202020204" pitchFamily="34" charset="0"/>
                    <a:ea typeface="+mn-ea"/>
                    <a:cs typeface="Arial" panose="020B0604020202020204" pitchFamily="34" charset="0"/>
                  </a:rPr>
                  <a:t>Industry Deficiency vs. Stated Reserve (Billions of USD)</a:t>
                </a:r>
              </a:p>
            </c:rich>
          </c:tx>
          <c:overlay val="0"/>
          <c:spPr>
            <a:noFill/>
            <a:ln>
              <a:noFill/>
            </a:ln>
            <a:effectLst/>
          </c:spPr>
          <c:txPr>
            <a:bodyPr rot="0" spcFirstLastPara="1" vertOverflow="ellipsis" vert="horz" wrap="square" anchor="ctr" anchorCtr="1"/>
            <a:lstStyle/>
            <a:p>
              <a:pPr algn="ctr" rtl="0">
                <a:defRPr lang="en-US" sz="1400" b="0" i="0" u="none" strike="noStrike" kern="1200" baseline="0" dirty="0" smtClean="0">
                  <a:solidFill>
                    <a:srgbClr val="000000">
                      <a:lumMod val="65000"/>
                      <a:lumOff val="35000"/>
                    </a:srgbClr>
                  </a:solidFill>
                  <a:latin typeface="Arial" panose="020B0604020202020204" pitchFamily="34" charset="0"/>
                  <a:ea typeface="+mn-ea"/>
                  <a:cs typeface="Arial" panose="020B0604020202020204" pitchFamily="34" charset="0"/>
                </a:defRPr>
              </a:pPr>
              <a:endParaRPr lang="en-US"/>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5853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dPt>
            <c:idx val="8"/>
            <c:bubble3D val="0"/>
            <c:spPr>
              <a:solidFill>
                <a:schemeClr val="accent3">
                  <a:lumMod val="60000"/>
                </a:schemeClr>
              </a:solidFill>
              <a:ln w="25400">
                <a:solidFill>
                  <a:schemeClr val="lt1"/>
                </a:solidFill>
              </a:ln>
              <a:effectLst/>
              <a:sp3d contourW="25400">
                <a:contourClr>
                  <a:schemeClr val="lt1"/>
                </a:contourClr>
              </a:sp3d>
            </c:spPr>
          </c:dPt>
          <c:dPt>
            <c:idx val="9"/>
            <c:bubble3D val="0"/>
            <c:spPr>
              <a:solidFill>
                <a:schemeClr val="accent4">
                  <a:lumMod val="60000"/>
                </a:schemeClr>
              </a:solidFill>
              <a:ln w="25400">
                <a:solidFill>
                  <a:schemeClr val="lt1"/>
                </a:solidFill>
              </a:ln>
              <a:effectLst/>
              <a:sp3d contourW="25400">
                <a:contourClr>
                  <a:schemeClr val="lt1"/>
                </a:contourClr>
              </a:sp3d>
            </c:spPr>
          </c:dPt>
          <c:dLbls>
            <c:dLbl>
              <c:idx val="4"/>
              <c:layout>
                <c:manualLayout>
                  <c:x val="-9.2592592592592587E-3"/>
                  <c:y val="-1.3670166229221448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7"/>
              <c:layout>
                <c:manualLayout>
                  <c:x val="-6.1728395061728412E-2"/>
                  <c:y val="0"/>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Sheet1!$A$2:$A$11</c:f>
              <c:strCache>
                <c:ptCount val="10"/>
                <c:pt idx="0">
                  <c:v>HO</c:v>
                </c:pt>
                <c:pt idx="1">
                  <c:v>PP Auto Liab</c:v>
                </c:pt>
                <c:pt idx="2">
                  <c:v>Comm Auto Liab</c:v>
                </c:pt>
                <c:pt idx="3">
                  <c:v>WC</c:v>
                </c:pt>
                <c:pt idx="4">
                  <c:v>CMP</c:v>
                </c:pt>
                <c:pt idx="5">
                  <c:v>MPL</c:v>
                </c:pt>
                <c:pt idx="6">
                  <c:v>Spec/Other Liab</c:v>
                </c:pt>
                <c:pt idx="7">
                  <c:v>Reinsurance</c:v>
                </c:pt>
                <c:pt idx="8">
                  <c:v>Product Liab</c:v>
                </c:pt>
                <c:pt idx="9">
                  <c:v>Other</c:v>
                </c:pt>
              </c:strCache>
            </c:strRef>
          </c:cat>
          <c:val>
            <c:numRef>
              <c:f>Sheet1!$B$2:$B$11</c:f>
              <c:numCache>
                <c:formatCode>#,##0.0</c:formatCode>
                <c:ptCount val="10"/>
                <c:pt idx="0">
                  <c:v>666.92789512903312</c:v>
                </c:pt>
                <c:pt idx="1">
                  <c:v>3206.1121986050621</c:v>
                </c:pt>
                <c:pt idx="2">
                  <c:v>1094.7963612162459</c:v>
                </c:pt>
                <c:pt idx="3">
                  <c:v>9997.6732642180013</c:v>
                </c:pt>
                <c:pt idx="4">
                  <c:v>1615.8729640625324</c:v>
                </c:pt>
                <c:pt idx="5">
                  <c:v>1571.5003320905053</c:v>
                </c:pt>
                <c:pt idx="6">
                  <c:v>7714.1137181663798</c:v>
                </c:pt>
                <c:pt idx="7">
                  <c:v>2460.3346942417315</c:v>
                </c:pt>
                <c:pt idx="8">
                  <c:v>1122.0173311678675</c:v>
                </c:pt>
                <c:pt idx="9">
                  <c:v>1125.0569420212726</c:v>
                </c:pt>
              </c:numCache>
            </c:numRef>
          </c:val>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HO</c:v>
                </c:pt>
                <c:pt idx="1">
                  <c:v>PP Auto Liab</c:v>
                </c:pt>
                <c:pt idx="2">
                  <c:v>Comm Auto Liab</c:v>
                </c:pt>
                <c:pt idx="3">
                  <c:v>WC</c:v>
                </c:pt>
                <c:pt idx="4">
                  <c:v>CMP</c:v>
                </c:pt>
                <c:pt idx="5">
                  <c:v>MPL</c:v>
                </c:pt>
                <c:pt idx="6">
                  <c:v>Spec/Other Liab</c:v>
                </c:pt>
                <c:pt idx="7">
                  <c:v>Reinsurance</c:v>
                </c:pt>
                <c:pt idx="8">
                  <c:v>Product Liab</c:v>
                </c:pt>
                <c:pt idx="9">
                  <c:v>Other</c:v>
                </c:pt>
              </c:strCache>
            </c:strRef>
          </c:cat>
          <c:val>
            <c:numRef>
              <c:f>Sheet1!$B$2:$B$11</c:f>
              <c:numCache>
                <c:formatCode>0.0%</c:formatCode>
                <c:ptCount val="10"/>
                <c:pt idx="0">
                  <c:v>3.5594960443107136E-2</c:v>
                </c:pt>
                <c:pt idx="1">
                  <c:v>3.4347706512751423E-2</c:v>
                </c:pt>
                <c:pt idx="2">
                  <c:v>4.2816370785694197E-2</c:v>
                </c:pt>
                <c:pt idx="3">
                  <c:v>6.867518352557507E-2</c:v>
                </c:pt>
                <c:pt idx="4">
                  <c:v>4.5938521126800524E-2</c:v>
                </c:pt>
                <c:pt idx="5">
                  <c:v>5.6623082651145323E-2</c:v>
                </c:pt>
                <c:pt idx="6">
                  <c:v>5.8042627386274727E-2</c:v>
                </c:pt>
                <c:pt idx="7">
                  <c:v>6.0228405331616837E-2</c:v>
                </c:pt>
                <c:pt idx="8">
                  <c:v>7.3423500481850146E-2</c:v>
                </c:pt>
                <c:pt idx="9">
                  <c:v>2.4229455980004595E-2</c:v>
                </c:pt>
              </c:numCache>
            </c:numRef>
          </c:val>
        </c:ser>
        <c:dLbls>
          <c:dLblPos val="outEnd"/>
          <c:showLegendKey val="0"/>
          <c:showVal val="1"/>
          <c:showCatName val="0"/>
          <c:showSerName val="0"/>
          <c:showPercent val="0"/>
          <c:showBubbleSize val="0"/>
        </c:dLbls>
        <c:gapWidth val="100"/>
        <c:axId val="365852400"/>
        <c:axId val="365856712"/>
      </c:barChart>
      <c:catAx>
        <c:axId val="3658524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5856712"/>
        <c:crosses val="autoZero"/>
        <c:auto val="1"/>
        <c:lblAlgn val="ctr"/>
        <c:lblOffset val="100"/>
        <c:noMultiLvlLbl val="0"/>
      </c:catAx>
      <c:valAx>
        <c:axId val="3658567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5852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CPI-U</c:v>
                </c:pt>
                <c:pt idx="1">
                  <c:v>Bodily Injury Severity</c:v>
                </c:pt>
                <c:pt idx="2">
                  <c:v>Property Damage Severity</c:v>
                </c:pt>
              </c:strCache>
            </c:strRef>
          </c:cat>
          <c:val>
            <c:numRef>
              <c:f>Sheet1!$B$2:$B$4</c:f>
              <c:numCache>
                <c:formatCode>0%</c:formatCode>
                <c:ptCount val="3"/>
                <c:pt idx="0">
                  <c:v>6.5</c:v>
                </c:pt>
                <c:pt idx="1">
                  <c:v>12.51</c:v>
                </c:pt>
                <c:pt idx="2">
                  <c:v>16.66</c:v>
                </c:pt>
              </c:numCache>
            </c:numRef>
          </c:val>
        </c:ser>
        <c:dLbls>
          <c:dLblPos val="outEnd"/>
          <c:showLegendKey val="0"/>
          <c:showVal val="1"/>
          <c:showCatName val="0"/>
          <c:showSerName val="0"/>
          <c:showPercent val="0"/>
          <c:showBubbleSize val="0"/>
        </c:dLbls>
        <c:gapWidth val="219"/>
        <c:overlap val="-27"/>
        <c:axId val="365857104"/>
        <c:axId val="365853968"/>
      </c:barChart>
      <c:catAx>
        <c:axId val="36585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5853968"/>
        <c:crosses val="autoZero"/>
        <c:auto val="1"/>
        <c:lblAlgn val="ctr"/>
        <c:lblOffset val="100"/>
        <c:noMultiLvlLbl val="0"/>
      </c:catAx>
      <c:valAx>
        <c:axId val="365853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5857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smtClean="0">
                <a:latin typeface="Arial" panose="020B0604020202020204" pitchFamily="34" charset="0"/>
                <a:cs typeface="Arial" panose="020B0604020202020204" pitchFamily="34" charset="0"/>
              </a:rPr>
              <a:t>Frequency</a:t>
            </a:r>
            <a:endParaRPr lang="en-US" sz="2000"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1963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Sheet1!$B$2:$B$3</c:f>
              <c:numCache>
                <c:formatCode>General</c:formatCode>
                <c:ptCount val="2"/>
                <c:pt idx="0">
                  <c:v>7.92</c:v>
                </c:pt>
                <c:pt idx="1">
                  <c:v>2.61</c:v>
                </c:pt>
              </c:numCache>
            </c:numRef>
          </c:val>
        </c:ser>
        <c:ser>
          <c:idx val="1"/>
          <c:order val="1"/>
          <c:tx>
            <c:strRef>
              <c:f>Sheet1!$C$1</c:f>
              <c:strCache>
                <c:ptCount val="1"/>
                <c:pt idx="0">
                  <c:v>1988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Sheet1!$C$2:$C$3</c:f>
              <c:numCache>
                <c:formatCode>General</c:formatCode>
                <c:ptCount val="2"/>
                <c:pt idx="0">
                  <c:v>4.22</c:v>
                </c:pt>
                <c:pt idx="1">
                  <c:v>1.23</c:v>
                </c:pt>
              </c:numCache>
            </c:numRef>
          </c:val>
        </c:ser>
        <c:ser>
          <c:idx val="2"/>
          <c:order val="2"/>
          <c:tx>
            <c:strRef>
              <c:f>Sheet1!$D$1</c:f>
              <c:strCache>
                <c:ptCount val="1"/>
                <c:pt idx="0">
                  <c:v>2013</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Sheet1!$D$2:$D$3</c:f>
              <c:numCache>
                <c:formatCode>General</c:formatCode>
                <c:ptCount val="2"/>
                <c:pt idx="0">
                  <c:v>3.55</c:v>
                </c:pt>
                <c:pt idx="1">
                  <c:v>0.95</c:v>
                </c:pt>
              </c:numCache>
            </c:numRef>
          </c:val>
        </c:ser>
        <c:dLbls>
          <c:dLblPos val="outEnd"/>
          <c:showLegendKey val="0"/>
          <c:showVal val="1"/>
          <c:showCatName val="0"/>
          <c:showSerName val="0"/>
          <c:showPercent val="0"/>
          <c:showBubbleSize val="0"/>
        </c:dLbls>
        <c:gapWidth val="219"/>
        <c:overlap val="-27"/>
        <c:axId val="362898272"/>
        <c:axId val="362899448"/>
      </c:barChart>
      <c:catAx>
        <c:axId val="36289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2899448"/>
        <c:crosses val="autoZero"/>
        <c:auto val="1"/>
        <c:lblAlgn val="ctr"/>
        <c:lblOffset val="100"/>
        <c:noMultiLvlLbl val="0"/>
      </c:catAx>
      <c:valAx>
        <c:axId val="362899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dirty="0" smtClean="0">
                    <a:latin typeface="Arial" panose="020B0604020202020204" pitchFamily="34" charset="0"/>
                    <a:cs typeface="Arial" panose="020B0604020202020204" pitchFamily="34" charset="0"/>
                  </a:rPr>
                  <a:t>Claims per 100 Insured Vehicles</a:t>
                </a:r>
                <a:endParaRPr lang="en-US" sz="1400" dirty="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2898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000" b="1" i="0" u="none" strike="noStrike" kern="1200" spc="0" baseline="0" dirty="0" smtClean="0">
                <a:solidFill>
                  <a:srgbClr val="000000">
                    <a:lumMod val="65000"/>
                    <a:lumOff val="35000"/>
                  </a:srgbClr>
                </a:solidFill>
                <a:latin typeface="Arial" panose="020B0604020202020204" pitchFamily="34" charset="0"/>
                <a:ea typeface="+mn-ea"/>
                <a:cs typeface="Arial" panose="020B0604020202020204" pitchFamily="34" charset="0"/>
              </a:defRPr>
            </a:pPr>
            <a:r>
              <a:rPr lang="en-US" sz="2000" b="1" i="0" u="none" strike="noStrike" kern="1200" spc="0" baseline="0" dirty="0" smtClean="0">
                <a:solidFill>
                  <a:srgbClr val="000000">
                    <a:lumMod val="65000"/>
                    <a:lumOff val="35000"/>
                  </a:srgbClr>
                </a:solidFill>
                <a:latin typeface="Arial" panose="020B0604020202020204" pitchFamily="34" charset="0"/>
                <a:ea typeface="+mn-ea"/>
                <a:cs typeface="Arial" panose="020B0604020202020204" pitchFamily="34" charset="0"/>
              </a:rPr>
              <a:t>Severity</a:t>
            </a:r>
          </a:p>
        </c:rich>
      </c:tx>
      <c:layout>
        <c:manualLayout>
          <c:xMode val="edge"/>
          <c:yMode val="edge"/>
          <c:x val="0.3681761006289308"/>
          <c:y val="1.9642228626261415E-2"/>
        </c:manualLayout>
      </c:layout>
      <c:overlay val="0"/>
      <c:spPr>
        <a:noFill/>
        <a:ln>
          <a:noFill/>
        </a:ln>
        <a:effectLst/>
      </c:spPr>
      <c:txPr>
        <a:bodyPr rot="0" spcFirstLastPara="1" vertOverflow="ellipsis" vert="horz" wrap="square" anchor="ctr" anchorCtr="1"/>
        <a:lstStyle/>
        <a:p>
          <a:pPr algn="ctr" rtl="0">
            <a:defRPr lang="en-US" sz="2000" b="1" i="0" u="none" strike="noStrike" kern="1200" spc="0" baseline="0" dirty="0" smtClean="0">
              <a:solidFill>
                <a:srgbClr val="000000">
                  <a:lumMod val="65000"/>
                  <a:lumOff val="35000"/>
                </a:srgb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1963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Sheet1!$B$2:$B$3</c:f>
              <c:numCache>
                <c:formatCode>#,##0</c:formatCode>
                <c:ptCount val="2"/>
                <c:pt idx="0">
                  <c:v>183</c:v>
                </c:pt>
                <c:pt idx="1">
                  <c:v>1143</c:v>
                </c:pt>
              </c:numCache>
            </c:numRef>
          </c:val>
        </c:ser>
        <c:ser>
          <c:idx val="1"/>
          <c:order val="1"/>
          <c:tx>
            <c:strRef>
              <c:f>Sheet1!$C$1</c:f>
              <c:strCache>
                <c:ptCount val="1"/>
                <c:pt idx="0">
                  <c:v>1988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Sheet1!$C$2:$C$3</c:f>
              <c:numCache>
                <c:formatCode>#,##0</c:formatCode>
                <c:ptCount val="2"/>
                <c:pt idx="0">
                  <c:v>1288</c:v>
                </c:pt>
                <c:pt idx="1">
                  <c:v>7553</c:v>
                </c:pt>
              </c:numCache>
            </c:numRef>
          </c:val>
        </c:ser>
        <c:ser>
          <c:idx val="2"/>
          <c:order val="2"/>
          <c:tx>
            <c:strRef>
              <c:f>Sheet1!$D$1</c:f>
              <c:strCache>
                <c:ptCount val="1"/>
                <c:pt idx="0">
                  <c:v>2013</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Sheet1!$D$2:$D$3</c:f>
              <c:numCache>
                <c:formatCode>#,##0</c:formatCode>
                <c:ptCount val="2"/>
                <c:pt idx="0">
                  <c:v>3231</c:v>
                </c:pt>
                <c:pt idx="1">
                  <c:v>15443</c:v>
                </c:pt>
              </c:numCache>
            </c:numRef>
          </c:val>
        </c:ser>
        <c:dLbls>
          <c:showLegendKey val="0"/>
          <c:showVal val="0"/>
          <c:showCatName val="0"/>
          <c:showSerName val="0"/>
          <c:showPercent val="0"/>
          <c:showBubbleSize val="0"/>
        </c:dLbls>
        <c:gapWidth val="219"/>
        <c:overlap val="-27"/>
        <c:axId val="362902192"/>
        <c:axId val="362901408"/>
      </c:barChart>
      <c:catAx>
        <c:axId val="36290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2901408"/>
        <c:crosses val="autoZero"/>
        <c:auto val="1"/>
        <c:lblAlgn val="ctr"/>
        <c:lblOffset val="100"/>
        <c:noMultiLvlLbl val="0"/>
      </c:catAx>
      <c:valAx>
        <c:axId val="362901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lang="en-US" sz="1400" b="0" i="0" u="none" strike="noStrike" kern="1200" baseline="0" dirty="0" smtClean="0">
                    <a:solidFill>
                      <a:srgbClr val="000000">
                        <a:lumMod val="65000"/>
                        <a:lumOff val="35000"/>
                      </a:srgbClr>
                    </a:solidFill>
                    <a:latin typeface="Arial" panose="020B0604020202020204" pitchFamily="34" charset="0"/>
                    <a:ea typeface="+mn-ea"/>
                    <a:cs typeface="Arial" panose="020B0604020202020204" pitchFamily="34" charset="0"/>
                  </a:defRPr>
                </a:pPr>
                <a:r>
                  <a:rPr lang="en-US" sz="1400" b="0" i="0" u="none" strike="noStrike" kern="1200" baseline="0" dirty="0" smtClean="0">
                    <a:solidFill>
                      <a:srgbClr val="000000">
                        <a:lumMod val="65000"/>
                        <a:lumOff val="35000"/>
                      </a:srgbClr>
                    </a:solidFill>
                    <a:latin typeface="Arial" panose="020B0604020202020204" pitchFamily="34" charset="0"/>
                    <a:ea typeface="+mn-ea"/>
                    <a:cs typeface="Arial" panose="020B0604020202020204" pitchFamily="34" charset="0"/>
                  </a:rPr>
                  <a:t>Claim Severity</a:t>
                </a:r>
              </a:p>
            </c:rich>
          </c:tx>
          <c:overlay val="0"/>
          <c:spPr>
            <a:noFill/>
            <a:ln>
              <a:noFill/>
            </a:ln>
            <a:effectLst/>
          </c:spPr>
          <c:txPr>
            <a:bodyPr rot="-5400000" spcFirstLastPara="1" vertOverflow="ellipsis" vert="horz" wrap="square" anchor="ctr" anchorCtr="1"/>
            <a:lstStyle/>
            <a:p>
              <a:pPr algn="ctr" rtl="0">
                <a:defRPr lang="en-US" sz="1400" b="0" i="0" u="none" strike="noStrike" kern="1200" baseline="0" dirty="0" smtClean="0">
                  <a:solidFill>
                    <a:srgbClr val="000000">
                      <a:lumMod val="65000"/>
                      <a:lumOff val="35000"/>
                    </a:srgb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2902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weekly gas prices, 2014</c:v>
                </c:pt>
              </c:strCache>
            </c:strRef>
          </c:tx>
          <c:spPr>
            <a:ln w="38100">
              <a:solidFill>
                <a:schemeClr val="accent1"/>
              </a:solidFill>
              <a:prstDash val="solid"/>
            </a:ln>
          </c:spPr>
          <c:marker>
            <c:symbol val="none"/>
          </c:marker>
          <c:dPt>
            <c:idx val="19"/>
            <c:bubble3D val="0"/>
          </c:dPt>
          <c:cat>
            <c:strRef>
              <c:f>Sheet1!$B$1:$BO$1</c:f>
              <c:strCache>
                <c:ptCount val="66"/>
                <c:pt idx="0">
                  <c:v>1/6/2014</c:v>
                </c:pt>
                <c:pt idx="4">
                  <c:v>2/3/2014</c:v>
                </c:pt>
                <c:pt idx="8">
                  <c:v>3/3/2014</c:v>
                </c:pt>
                <c:pt idx="13">
                  <c:v>4/7/2014</c:v>
                </c:pt>
                <c:pt idx="17">
                  <c:v>5/5/2014</c:v>
                </c:pt>
                <c:pt idx="21">
                  <c:v>6/2/2014</c:v>
                </c:pt>
                <c:pt idx="26">
                  <c:v>7/7/2014</c:v>
                </c:pt>
                <c:pt idx="30">
                  <c:v>8/4/2014</c:v>
                </c:pt>
                <c:pt idx="34">
                  <c:v>9/1/2014</c:v>
                </c:pt>
                <c:pt idx="39">
                  <c:v>10/6/2014</c:v>
                </c:pt>
                <c:pt idx="43">
                  <c:v>11/3/2014</c:v>
                </c:pt>
                <c:pt idx="47">
                  <c:v>12/1/2014</c:v>
                </c:pt>
                <c:pt idx="52">
                  <c:v>1/5/2015</c:v>
                </c:pt>
                <c:pt idx="56">
                  <c:v>2/2/2015</c:v>
                </c:pt>
                <c:pt idx="60">
                  <c:v>3/2/2015</c:v>
                </c:pt>
                <c:pt idx="65">
                  <c:v>4/6/2015</c:v>
                </c:pt>
              </c:strCache>
            </c:strRef>
          </c:cat>
          <c:val>
            <c:numRef>
              <c:f>Sheet1!$B$2:$BO$2</c:f>
              <c:numCache>
                <c:formatCode>"$"#,##0.00</c:formatCode>
                <c:ptCount val="66"/>
                <c:pt idx="0">
                  <c:v>3.411</c:v>
                </c:pt>
                <c:pt idx="1">
                  <c:v>3.4060000000000001</c:v>
                </c:pt>
                <c:pt idx="2">
                  <c:v>3.3759999999999999</c:v>
                </c:pt>
                <c:pt idx="3">
                  <c:v>3.375</c:v>
                </c:pt>
                <c:pt idx="4">
                  <c:v>3.3719999999999999</c:v>
                </c:pt>
                <c:pt idx="5">
                  <c:v>3.3879999999999999</c:v>
                </c:pt>
                <c:pt idx="6">
                  <c:v>3.4569999999999999</c:v>
                </c:pt>
                <c:pt idx="7">
                  <c:v>3.52</c:v>
                </c:pt>
                <c:pt idx="8">
                  <c:v>3.5529999999999999</c:v>
                </c:pt>
                <c:pt idx="9">
                  <c:v>3.5840000000000001</c:v>
                </c:pt>
                <c:pt idx="10">
                  <c:v>3.6190000000000002</c:v>
                </c:pt>
                <c:pt idx="11">
                  <c:v>3.6219999999999999</c:v>
                </c:pt>
                <c:pt idx="12">
                  <c:v>3.6509999999999998</c:v>
                </c:pt>
                <c:pt idx="13">
                  <c:v>3.67</c:v>
                </c:pt>
                <c:pt idx="14">
                  <c:v>3.7250000000000001</c:v>
                </c:pt>
                <c:pt idx="15">
                  <c:v>3.758</c:v>
                </c:pt>
                <c:pt idx="16">
                  <c:v>3.7879999999999998</c:v>
                </c:pt>
                <c:pt idx="17">
                  <c:v>3.7610000000000001</c:v>
                </c:pt>
                <c:pt idx="18">
                  <c:v>3.746</c:v>
                </c:pt>
                <c:pt idx="19">
                  <c:v>3.7429999999999999</c:v>
                </c:pt>
                <c:pt idx="20">
                  <c:v>3.75</c:v>
                </c:pt>
                <c:pt idx="21">
                  <c:v>3.7650000000000001</c:v>
                </c:pt>
                <c:pt idx="22">
                  <c:v>3.7490000000000001</c:v>
                </c:pt>
                <c:pt idx="23">
                  <c:v>3.76</c:v>
                </c:pt>
                <c:pt idx="24">
                  <c:v>3.778</c:v>
                </c:pt>
                <c:pt idx="25">
                  <c:v>3.778</c:v>
                </c:pt>
                <c:pt idx="26">
                  <c:v>3.7530000000000001</c:v>
                </c:pt>
                <c:pt idx="27">
                  <c:v>3.7120000000000002</c:v>
                </c:pt>
                <c:pt idx="28">
                  <c:v>3.6709999999999998</c:v>
                </c:pt>
                <c:pt idx="29">
                  <c:v>3.617</c:v>
                </c:pt>
                <c:pt idx="30">
                  <c:v>3.5950000000000002</c:v>
                </c:pt>
                <c:pt idx="31">
                  <c:v>3.5819999999999999</c:v>
                </c:pt>
                <c:pt idx="32">
                  <c:v>3.5489999999999999</c:v>
                </c:pt>
                <c:pt idx="33">
                  <c:v>3.532</c:v>
                </c:pt>
                <c:pt idx="34">
                  <c:v>3.536</c:v>
                </c:pt>
                <c:pt idx="35">
                  <c:v>3.5339999999999998</c:v>
                </c:pt>
                <c:pt idx="36">
                  <c:v>3.4849999999999999</c:v>
                </c:pt>
                <c:pt idx="37">
                  <c:v>3.4319999999999999</c:v>
                </c:pt>
                <c:pt idx="38">
                  <c:v>3.4340000000000002</c:v>
                </c:pt>
                <c:pt idx="39">
                  <c:v>3.3820000000000001</c:v>
                </c:pt>
                <c:pt idx="40">
                  <c:v>3.2919999999999998</c:v>
                </c:pt>
                <c:pt idx="41">
                  <c:v>3.2050000000000001</c:v>
                </c:pt>
                <c:pt idx="42">
                  <c:v>3.1389999999999998</c:v>
                </c:pt>
                <c:pt idx="43">
                  <c:v>3.077</c:v>
                </c:pt>
                <c:pt idx="44">
                  <c:v>3.0249999999999999</c:v>
                </c:pt>
                <c:pt idx="45">
                  <c:v>2.9780000000000002</c:v>
                </c:pt>
                <c:pt idx="46">
                  <c:v>2.907</c:v>
                </c:pt>
                <c:pt idx="47">
                  <c:v>2.8639999999999999</c:v>
                </c:pt>
                <c:pt idx="48">
                  <c:v>2.7669999999999999</c:v>
                </c:pt>
                <c:pt idx="49">
                  <c:v>2.6429999999999998</c:v>
                </c:pt>
                <c:pt idx="50">
                  <c:v>2.496</c:v>
                </c:pt>
                <c:pt idx="51">
                  <c:v>2.3919999999999999</c:v>
                </c:pt>
                <c:pt idx="52">
                  <c:v>2.3079999999999998</c:v>
                </c:pt>
                <c:pt idx="53">
                  <c:v>2.23</c:v>
                </c:pt>
                <c:pt idx="54">
                  <c:v>2.16</c:v>
                </c:pt>
                <c:pt idx="55">
                  <c:v>2.13</c:v>
                </c:pt>
                <c:pt idx="56">
                  <c:v>2.15</c:v>
                </c:pt>
                <c:pt idx="57">
                  <c:v>2.2799999999999998</c:v>
                </c:pt>
                <c:pt idx="58">
                  <c:v>2.36</c:v>
                </c:pt>
                <c:pt idx="59">
                  <c:v>2.42</c:v>
                </c:pt>
                <c:pt idx="60">
                  <c:v>2.56</c:v>
                </c:pt>
                <c:pt idx="61">
                  <c:v>2.57</c:v>
                </c:pt>
                <c:pt idx="62">
                  <c:v>2.54</c:v>
                </c:pt>
                <c:pt idx="63">
                  <c:v>2.54</c:v>
                </c:pt>
                <c:pt idx="64">
                  <c:v>2.5299999999999998</c:v>
                </c:pt>
                <c:pt idx="65">
                  <c:v>2.5</c:v>
                </c:pt>
              </c:numCache>
            </c:numRef>
          </c:val>
          <c:smooth val="0"/>
        </c:ser>
        <c:ser>
          <c:idx val="1"/>
          <c:order val="1"/>
          <c:tx>
            <c:strRef>
              <c:f>Sheet1!#REF!</c:f>
              <c:strCache>
                <c:ptCount val="1"/>
                <c:pt idx="0">
                  <c:v>#REF!</c:v>
                </c:pt>
              </c:strCache>
            </c:strRef>
          </c:tx>
          <c:spPr>
            <a:ln w="38100">
              <a:solidFill>
                <a:srgbClr val="FF6600"/>
              </a:solidFill>
              <a:prstDash val="solid"/>
            </a:ln>
          </c:spPr>
          <c:marker>
            <c:symbol val="none"/>
          </c:marker>
          <c:cat>
            <c:strRef>
              <c:f>Sheet1!$B$1:$BO$1</c:f>
              <c:strCache>
                <c:ptCount val="66"/>
                <c:pt idx="0">
                  <c:v>1/6/2014</c:v>
                </c:pt>
                <c:pt idx="4">
                  <c:v>2/3/2014</c:v>
                </c:pt>
                <c:pt idx="8">
                  <c:v>3/3/2014</c:v>
                </c:pt>
                <c:pt idx="13">
                  <c:v>4/7/2014</c:v>
                </c:pt>
                <c:pt idx="17">
                  <c:v>5/5/2014</c:v>
                </c:pt>
                <c:pt idx="21">
                  <c:v>6/2/2014</c:v>
                </c:pt>
                <c:pt idx="26">
                  <c:v>7/7/2014</c:v>
                </c:pt>
                <c:pt idx="30">
                  <c:v>8/4/2014</c:v>
                </c:pt>
                <c:pt idx="34">
                  <c:v>9/1/2014</c:v>
                </c:pt>
                <c:pt idx="39">
                  <c:v>10/6/2014</c:v>
                </c:pt>
                <c:pt idx="43">
                  <c:v>11/3/2014</c:v>
                </c:pt>
                <c:pt idx="47">
                  <c:v>12/1/2014</c:v>
                </c:pt>
                <c:pt idx="52">
                  <c:v>1/5/2015</c:v>
                </c:pt>
                <c:pt idx="56">
                  <c:v>2/2/2015</c:v>
                </c:pt>
                <c:pt idx="60">
                  <c:v>3/2/2015</c:v>
                </c:pt>
                <c:pt idx="65">
                  <c:v>4/6/2015</c:v>
                </c:pt>
              </c:strCache>
            </c:strRef>
          </c:cat>
          <c:val>
            <c:numRef>
              <c:f>Sheet1!#REF!</c:f>
              <c:numCache>
                <c:formatCode>General</c:formatCode>
                <c:ptCount val="1"/>
                <c:pt idx="0">
                  <c:v>1</c:v>
                </c:pt>
              </c:numCache>
            </c:numRef>
          </c:val>
          <c:smooth val="0"/>
        </c:ser>
        <c:dLbls>
          <c:showLegendKey val="0"/>
          <c:showVal val="0"/>
          <c:showCatName val="0"/>
          <c:showSerName val="0"/>
          <c:showPercent val="0"/>
          <c:showBubbleSize val="0"/>
        </c:dLbls>
        <c:smooth val="0"/>
        <c:axId val="362904152"/>
        <c:axId val="362903760"/>
      </c:lineChart>
      <c:catAx>
        <c:axId val="362904152"/>
        <c:scaling>
          <c:orientation val="minMax"/>
        </c:scaling>
        <c:delete val="0"/>
        <c:axPos val="b"/>
        <c:numFmt formatCode="00" sourceLinked="0"/>
        <c:majorTickMark val="out"/>
        <c:minorTickMark val="none"/>
        <c:tickLblPos val="low"/>
        <c:spPr>
          <a:ln w="12700">
            <a:solidFill>
              <a:schemeClr val="tx1"/>
            </a:solidFill>
            <a:prstDash val="solid"/>
          </a:ln>
        </c:spPr>
        <c:txPr>
          <a:bodyPr rot="-5400000" vert="horz"/>
          <a:lstStyle/>
          <a:p>
            <a:pPr>
              <a:defRPr sz="1000" b="0" i="0" u="none" strike="noStrike" baseline="0">
                <a:solidFill>
                  <a:schemeClr val="tx1"/>
                </a:solidFill>
                <a:latin typeface="Arial"/>
                <a:ea typeface="Arial"/>
                <a:cs typeface="Arial"/>
              </a:defRPr>
            </a:pPr>
            <a:endParaRPr lang="en-US"/>
          </a:p>
        </c:txPr>
        <c:crossAx val="362903760"/>
        <c:crossesAt val="0"/>
        <c:auto val="1"/>
        <c:lblAlgn val="ctr"/>
        <c:lblOffset val="180"/>
        <c:noMultiLvlLbl val="0"/>
      </c:catAx>
      <c:valAx>
        <c:axId val="362903760"/>
        <c:scaling>
          <c:orientation val="minMax"/>
          <c:max val="4"/>
          <c:min val="2"/>
        </c:scaling>
        <c:delete val="0"/>
        <c:axPos val="l"/>
        <c:majorGridlines/>
        <c:numFmt formatCode="&quot;$&quot;#,##0.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362904152"/>
        <c:crosses val="autoZero"/>
        <c:crossBetween val="between"/>
        <c:majorUnit val="0.25"/>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yearly average gas prices</c:v>
                </c:pt>
              </c:strCache>
            </c:strRef>
          </c:tx>
          <c:spPr>
            <a:ln w="38100">
              <a:solidFill>
                <a:schemeClr val="accent1"/>
              </a:solidFill>
              <a:prstDash val="solid"/>
            </a:ln>
          </c:spPr>
          <c:marker>
            <c:symbol val="none"/>
          </c:marker>
          <c:dPt>
            <c:idx val="19"/>
            <c:bubble3D val="0"/>
          </c:dPt>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2014:1H</c:v>
                </c:pt>
                <c:pt idx="15">
                  <c:v>2014:2H*</c:v>
                </c:pt>
              </c:strCache>
            </c:strRef>
          </c:cat>
          <c:val>
            <c:numRef>
              <c:f>Sheet1!$B$2:$Q$2</c:f>
              <c:numCache>
                <c:formatCode>"$"#,##0.00</c:formatCode>
                <c:ptCount val="16"/>
                <c:pt idx="0">
                  <c:v>1.5229999999999999</c:v>
                </c:pt>
                <c:pt idx="1">
                  <c:v>1.46</c:v>
                </c:pt>
                <c:pt idx="2">
                  <c:v>1.3859999999999999</c:v>
                </c:pt>
                <c:pt idx="3">
                  <c:v>1.603</c:v>
                </c:pt>
                <c:pt idx="4">
                  <c:v>1.895</c:v>
                </c:pt>
                <c:pt idx="5">
                  <c:v>2.3140000000000001</c:v>
                </c:pt>
                <c:pt idx="6" formatCode="&quot;$&quot;#,##0.0">
                  <c:v>2.6179999999999999</c:v>
                </c:pt>
                <c:pt idx="7">
                  <c:v>2.843</c:v>
                </c:pt>
                <c:pt idx="8">
                  <c:v>3.2989999999999999</c:v>
                </c:pt>
                <c:pt idx="9">
                  <c:v>2.4060000000000001</c:v>
                </c:pt>
                <c:pt idx="10">
                  <c:v>2.835</c:v>
                </c:pt>
                <c:pt idx="11">
                  <c:v>3.5760000000000001</c:v>
                </c:pt>
                <c:pt idx="12">
                  <c:v>3.68</c:v>
                </c:pt>
                <c:pt idx="13">
                  <c:v>3.5750000000000002</c:v>
                </c:pt>
                <c:pt idx="14">
                  <c:v>3.613</c:v>
                </c:pt>
                <c:pt idx="15">
                  <c:v>3.28</c:v>
                </c:pt>
              </c:numCache>
            </c:numRef>
          </c:val>
          <c:smooth val="0"/>
        </c:ser>
        <c:dLbls>
          <c:showLegendKey val="0"/>
          <c:showVal val="0"/>
          <c:showCatName val="0"/>
          <c:showSerName val="0"/>
          <c:showPercent val="0"/>
          <c:showBubbleSize val="0"/>
        </c:dLbls>
        <c:marker val="1"/>
        <c:smooth val="0"/>
        <c:axId val="263301960"/>
        <c:axId val="263302744"/>
      </c:lineChart>
      <c:lineChart>
        <c:grouping val="standard"/>
        <c:varyColors val="0"/>
        <c:ser>
          <c:idx val="1"/>
          <c:order val="1"/>
          <c:tx>
            <c:strRef>
              <c:f>Sheet1!$A$3</c:f>
              <c:strCache>
                <c:ptCount val="1"/>
                <c:pt idx="0">
                  <c:v>rolling 12-month miles driven at year-end*</c:v>
                </c:pt>
              </c:strCache>
            </c:strRef>
          </c:tx>
          <c:spPr>
            <a:ln w="38100">
              <a:solidFill>
                <a:srgbClr val="FF6600"/>
              </a:solidFill>
              <a:prstDash val="solid"/>
            </a:ln>
          </c:spPr>
          <c:marker>
            <c:symbol val="none"/>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2014:1H</c:v>
                </c:pt>
                <c:pt idx="15">
                  <c:v>2014:2H*</c:v>
                </c:pt>
              </c:strCache>
            </c:strRef>
          </c:cat>
          <c:val>
            <c:numRef>
              <c:f>Sheet1!$B$3:$Q$3</c:f>
              <c:numCache>
                <c:formatCode>0.0</c:formatCode>
                <c:ptCount val="16"/>
                <c:pt idx="0">
                  <c:v>2746.9</c:v>
                </c:pt>
                <c:pt idx="1">
                  <c:v>2795.5</c:v>
                </c:pt>
                <c:pt idx="2">
                  <c:v>2855.3</c:v>
                </c:pt>
                <c:pt idx="3">
                  <c:v>2889.7</c:v>
                </c:pt>
                <c:pt idx="4">
                  <c:v>2964.2</c:v>
                </c:pt>
                <c:pt idx="5">
                  <c:v>2989.4</c:v>
                </c:pt>
                <c:pt idx="6">
                  <c:v>3014.3</c:v>
                </c:pt>
                <c:pt idx="7">
                  <c:v>3029.8</c:v>
                </c:pt>
                <c:pt idx="8">
                  <c:v>2973.5</c:v>
                </c:pt>
                <c:pt idx="9">
                  <c:v>2979.2</c:v>
                </c:pt>
                <c:pt idx="10">
                  <c:v>3000</c:v>
                </c:pt>
                <c:pt idx="11">
                  <c:v>2962.9</c:v>
                </c:pt>
                <c:pt idx="12">
                  <c:v>2938.5</c:v>
                </c:pt>
                <c:pt idx="13">
                  <c:v>2972.3</c:v>
                </c:pt>
                <c:pt idx="14">
                  <c:v>2972.4</c:v>
                </c:pt>
                <c:pt idx="15">
                  <c:v>2988.7759999999998</c:v>
                </c:pt>
              </c:numCache>
            </c:numRef>
          </c:val>
          <c:smooth val="0"/>
        </c:ser>
        <c:dLbls>
          <c:showLegendKey val="0"/>
          <c:showVal val="0"/>
          <c:showCatName val="0"/>
          <c:showSerName val="0"/>
          <c:showPercent val="0"/>
          <c:showBubbleSize val="0"/>
        </c:dLbls>
        <c:marker val="1"/>
        <c:smooth val="0"/>
        <c:axId val="263306272"/>
        <c:axId val="263299216"/>
      </c:lineChart>
      <c:catAx>
        <c:axId val="263301960"/>
        <c:scaling>
          <c:orientation val="minMax"/>
        </c:scaling>
        <c:delete val="0"/>
        <c:axPos val="b"/>
        <c:numFmt formatCode="00" sourceLinked="0"/>
        <c:majorTickMark val="out"/>
        <c:minorTickMark val="none"/>
        <c:tickLblPos val="nextTo"/>
        <c:spPr>
          <a:ln w="12700">
            <a:solidFill>
              <a:schemeClr val="tx1"/>
            </a:solidFill>
            <a:prstDash val="solid"/>
          </a:ln>
        </c:spPr>
        <c:txPr>
          <a:bodyPr rot="-5400000" vert="horz"/>
          <a:lstStyle/>
          <a:p>
            <a:pPr>
              <a:defRPr sz="1000" b="0" i="0" u="none" strike="noStrike" baseline="0">
                <a:solidFill>
                  <a:schemeClr val="tx1"/>
                </a:solidFill>
                <a:latin typeface="Arial"/>
                <a:ea typeface="Arial"/>
                <a:cs typeface="Arial"/>
              </a:defRPr>
            </a:pPr>
            <a:endParaRPr lang="en-US"/>
          </a:p>
        </c:txPr>
        <c:crossAx val="263302744"/>
        <c:crossesAt val="1"/>
        <c:auto val="1"/>
        <c:lblAlgn val="ctr"/>
        <c:lblOffset val="180"/>
        <c:tickLblSkip val="1"/>
        <c:tickMarkSkip val="1"/>
        <c:noMultiLvlLbl val="0"/>
      </c:catAx>
      <c:valAx>
        <c:axId val="263302744"/>
        <c:scaling>
          <c:orientation val="minMax"/>
          <c:max val="4"/>
          <c:min val="1"/>
        </c:scaling>
        <c:delete val="0"/>
        <c:axPos val="l"/>
        <c:numFmt formatCode="\$#,##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263301960"/>
        <c:crosses val="autoZero"/>
        <c:crossBetween val="between"/>
        <c:majorUnit val="1"/>
        <c:minorUnit val="0.1"/>
      </c:valAx>
      <c:catAx>
        <c:axId val="263306272"/>
        <c:scaling>
          <c:orientation val="minMax"/>
        </c:scaling>
        <c:delete val="1"/>
        <c:axPos val="b"/>
        <c:numFmt formatCode="General" sourceLinked="1"/>
        <c:majorTickMark val="out"/>
        <c:minorTickMark val="none"/>
        <c:tickLblPos val="nextTo"/>
        <c:crossAx val="263299216"/>
        <c:crossesAt val="2700"/>
        <c:auto val="1"/>
        <c:lblAlgn val="ctr"/>
        <c:lblOffset val="100"/>
        <c:noMultiLvlLbl val="0"/>
      </c:catAx>
      <c:valAx>
        <c:axId val="263299216"/>
        <c:scaling>
          <c:orientation val="minMax"/>
          <c:max val="3050"/>
          <c:min val="2700"/>
        </c:scaling>
        <c:delete val="0"/>
        <c:axPos val="r"/>
        <c:numFmt formatCode="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rgbClr val="FF6600"/>
                </a:solidFill>
                <a:latin typeface="Arial"/>
                <a:ea typeface="Arial"/>
                <a:cs typeface="Arial"/>
              </a:defRPr>
            </a:pPr>
            <a:endParaRPr lang="en-US"/>
          </a:p>
        </c:txPr>
        <c:crossAx val="263306272"/>
        <c:crosses val="max"/>
        <c:crossBetween val="between"/>
        <c:majorUnit val="50"/>
      </c:valAx>
      <c:spPr>
        <a:noFill/>
        <a:ln w="25400">
          <a:noFill/>
        </a:ln>
      </c:spPr>
    </c:plotArea>
    <c:legend>
      <c:legendPos val="r"/>
      <c:layout>
        <c:manualLayout>
          <c:xMode val="edge"/>
          <c:yMode val="edge"/>
          <c:x val="8.9609428939493099E-2"/>
          <c:y val="8.1967213114754103E-3"/>
          <c:w val="0.29909546198530684"/>
          <c:h val="0.19624614857925368"/>
        </c:manualLayout>
      </c:layout>
      <c:overlay val="0"/>
      <c:spPr>
        <a:noFill/>
        <a:ln w="25400">
          <a:noFill/>
        </a:ln>
      </c:spPr>
      <c:txPr>
        <a:bodyPr/>
        <a:lstStyle/>
        <a:p>
          <a:pPr>
            <a:defRPr sz="1285"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Monthly Avg Gas Price</c:v>
                </c:pt>
              </c:strCache>
            </c:strRef>
          </c:tx>
          <c:spPr>
            <a:ln w="38100">
              <a:solidFill>
                <a:schemeClr val="accent1"/>
              </a:solidFill>
              <a:prstDash val="solid"/>
            </a:ln>
          </c:spPr>
          <c:marker>
            <c:symbol val="none"/>
          </c:marker>
          <c:dPt>
            <c:idx val="19"/>
            <c:bubble3D val="0"/>
          </c:dPt>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Sheet1!$B$2:$M$2</c:f>
              <c:numCache>
                <c:formatCode>"$"#,##0.00</c:formatCode>
                <c:ptCount val="12"/>
                <c:pt idx="0">
                  <c:v>3.3919999999999999</c:v>
                </c:pt>
                <c:pt idx="1">
                  <c:v>3.4340000000000002</c:v>
                </c:pt>
                <c:pt idx="2">
                  <c:v>3.6059999999999999</c:v>
                </c:pt>
                <c:pt idx="3">
                  <c:v>3.7349999999999999</c:v>
                </c:pt>
                <c:pt idx="4">
                  <c:v>3.75</c:v>
                </c:pt>
                <c:pt idx="5">
                  <c:v>3.766</c:v>
                </c:pt>
                <c:pt idx="6" formatCode="&quot;$&quot;#,##0.0">
                  <c:v>3.6880000000000002</c:v>
                </c:pt>
                <c:pt idx="7">
                  <c:v>3.5649999999999999</c:v>
                </c:pt>
                <c:pt idx="8">
                  <c:v>3.484</c:v>
                </c:pt>
                <c:pt idx="9">
                  <c:v>3.2549999999999999</c:v>
                </c:pt>
                <c:pt idx="10">
                  <c:v>2.9969999999999999</c:v>
                </c:pt>
                <c:pt idx="11">
                  <c:v>2.6320000000000001</c:v>
                </c:pt>
              </c:numCache>
            </c:numRef>
          </c:val>
          <c:smooth val="0"/>
        </c:ser>
        <c:dLbls>
          <c:showLegendKey val="0"/>
          <c:showVal val="0"/>
          <c:showCatName val="0"/>
          <c:showSerName val="0"/>
          <c:showPercent val="0"/>
          <c:showBubbleSize val="0"/>
        </c:dLbls>
        <c:marker val="1"/>
        <c:smooth val="0"/>
        <c:axId val="263291408"/>
        <c:axId val="263292584"/>
      </c:lineChart>
      <c:lineChart>
        <c:grouping val="standard"/>
        <c:varyColors val="0"/>
        <c:ser>
          <c:idx val="1"/>
          <c:order val="1"/>
          <c:tx>
            <c:strRef>
              <c:f>Sheet1!$A$3</c:f>
              <c:strCache>
                <c:ptCount val="1"/>
                <c:pt idx="0">
                  <c:v>Chg in 12-mo Avg. Miles Driven Vs. 2013</c:v>
                </c:pt>
              </c:strCache>
            </c:strRef>
          </c:tx>
          <c:spPr>
            <a:ln w="38100">
              <a:solidFill>
                <a:srgbClr val="FF6600"/>
              </a:solidFill>
              <a:prstDash val="solid"/>
            </a:ln>
          </c:spPr>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Sheet1!$B$3:$M$3</c:f>
              <c:numCache>
                <c:formatCode>0.00%</c:formatCode>
                <c:ptCount val="12"/>
                <c:pt idx="0">
                  <c:v>4.7000000000000002E-3</c:v>
                </c:pt>
                <c:pt idx="1">
                  <c:v>5.1000000000000004E-3</c:v>
                </c:pt>
                <c:pt idx="2">
                  <c:v>4.7000000000000002E-3</c:v>
                </c:pt>
                <c:pt idx="3">
                  <c:v>5.1999999999999998E-3</c:v>
                </c:pt>
                <c:pt idx="4">
                  <c:v>5.1000000000000004E-3</c:v>
                </c:pt>
                <c:pt idx="5">
                  <c:v>6.6E-3</c:v>
                </c:pt>
                <c:pt idx="6">
                  <c:v>6.4000000000000003E-3</c:v>
                </c:pt>
                <c:pt idx="7">
                  <c:v>5.4999999999999997E-3</c:v>
                </c:pt>
                <c:pt idx="8">
                  <c:v>6.1000000000000004E-3</c:v>
                </c:pt>
                <c:pt idx="9">
                  <c:v>6.3E-3</c:v>
                </c:pt>
                <c:pt idx="10">
                  <c:v>1.14E-2</c:v>
                </c:pt>
                <c:pt idx="11">
                  <c:v>1.46E-2</c:v>
                </c:pt>
              </c:numCache>
            </c:numRef>
          </c:val>
          <c:smooth val="0"/>
        </c:ser>
        <c:dLbls>
          <c:showLegendKey val="0"/>
          <c:showVal val="0"/>
          <c:showCatName val="0"/>
          <c:showSerName val="0"/>
          <c:showPercent val="0"/>
          <c:showBubbleSize val="0"/>
        </c:dLbls>
        <c:marker val="1"/>
        <c:smooth val="0"/>
        <c:axId val="265390264"/>
        <c:axId val="265386344"/>
      </c:lineChart>
      <c:catAx>
        <c:axId val="263291408"/>
        <c:scaling>
          <c:orientation val="minMax"/>
        </c:scaling>
        <c:delete val="0"/>
        <c:axPos val="b"/>
        <c:numFmt formatCode="00" sourceLinked="0"/>
        <c:majorTickMark val="out"/>
        <c:minorTickMark val="none"/>
        <c:tickLblPos val="nextTo"/>
        <c:spPr>
          <a:ln w="12700">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63292584"/>
        <c:crossesAt val="2.5"/>
        <c:auto val="1"/>
        <c:lblAlgn val="ctr"/>
        <c:lblOffset val="180"/>
        <c:tickLblSkip val="1"/>
        <c:tickMarkSkip val="1"/>
        <c:noMultiLvlLbl val="0"/>
      </c:catAx>
      <c:valAx>
        <c:axId val="263292584"/>
        <c:scaling>
          <c:orientation val="minMax"/>
          <c:max val="4"/>
          <c:min val="2.5"/>
        </c:scaling>
        <c:delete val="0"/>
        <c:axPos val="l"/>
        <c:numFmt formatCode="&quot;$&quot;#,##0.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263291408"/>
        <c:crosses val="autoZero"/>
        <c:crossBetween val="between"/>
        <c:majorUnit val="0.25"/>
      </c:valAx>
      <c:catAx>
        <c:axId val="265390264"/>
        <c:scaling>
          <c:orientation val="minMax"/>
        </c:scaling>
        <c:delete val="1"/>
        <c:axPos val="b"/>
        <c:numFmt formatCode="General" sourceLinked="1"/>
        <c:majorTickMark val="out"/>
        <c:minorTickMark val="none"/>
        <c:tickLblPos val="nextTo"/>
        <c:crossAx val="265386344"/>
        <c:crossesAt val="0"/>
        <c:auto val="1"/>
        <c:lblAlgn val="ctr"/>
        <c:lblOffset val="100"/>
        <c:noMultiLvlLbl val="0"/>
      </c:catAx>
      <c:valAx>
        <c:axId val="265386344"/>
        <c:scaling>
          <c:orientation val="minMax"/>
        </c:scaling>
        <c:delete val="0"/>
        <c:axPos val="r"/>
        <c:numFmt formatCode="0.0%" sourceLinked="0"/>
        <c:majorTickMark val="out"/>
        <c:minorTickMark val="out"/>
        <c:tickLblPos val="nextTo"/>
        <c:spPr>
          <a:ln w="3175">
            <a:solidFill>
              <a:schemeClr val="tx1"/>
            </a:solidFill>
            <a:prstDash val="solid"/>
          </a:ln>
        </c:spPr>
        <c:txPr>
          <a:bodyPr rot="0" vert="horz"/>
          <a:lstStyle/>
          <a:p>
            <a:pPr>
              <a:defRPr sz="1400" b="0" i="0" u="none" strike="noStrike" baseline="0">
                <a:solidFill>
                  <a:srgbClr val="FF6600"/>
                </a:solidFill>
                <a:latin typeface="Arial"/>
                <a:ea typeface="Arial"/>
                <a:cs typeface="Arial"/>
              </a:defRPr>
            </a:pPr>
            <a:endParaRPr lang="en-US"/>
          </a:p>
        </c:txPr>
        <c:crossAx val="265390264"/>
        <c:crosses val="max"/>
        <c:crossBetween val="between"/>
        <c:majorUnit val="5.000000000000001E-3"/>
        <c:minorUnit val="2.5000000000000005E-3"/>
      </c:valAx>
      <c:spPr>
        <a:noFill/>
        <a:ln w="25400">
          <a:noFill/>
        </a:ln>
      </c:spPr>
    </c:plotArea>
    <c:legend>
      <c:legendPos val="r"/>
      <c:layout>
        <c:manualLayout>
          <c:xMode val="edge"/>
          <c:yMode val="edge"/>
          <c:x val="0.15191241792947802"/>
          <c:y val="0"/>
          <c:w val="0.28277801248792989"/>
          <c:h val="0.16829583802024747"/>
        </c:manualLayout>
      </c:layout>
      <c:overlay val="0"/>
      <c:spPr>
        <a:noFill/>
        <a:ln w="25400">
          <a:noFill/>
        </a:ln>
      </c:spPr>
      <c:txPr>
        <a:bodyPr/>
        <a:lstStyle/>
        <a:p>
          <a:pPr>
            <a:defRPr sz="1285"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37742844704951E-2"/>
          <c:y val="0.12471218271629089"/>
          <c:w val="0.84518348623853212"/>
          <c:h val="0.74775150388810108"/>
        </c:manualLayout>
      </c:layout>
      <c:lineChart>
        <c:grouping val="standard"/>
        <c:varyColors val="0"/>
        <c:ser>
          <c:idx val="0"/>
          <c:order val="0"/>
          <c:tx>
            <c:strRef>
              <c:f>Sheet1!$A$2</c:f>
              <c:strCache>
                <c:ptCount val="1"/>
                <c:pt idx="0">
                  <c:v>CPI-U New Cars</c:v>
                </c:pt>
              </c:strCache>
            </c:strRef>
          </c:tx>
          <c:spPr>
            <a:ln w="38100">
              <a:solidFill>
                <a:schemeClr val="accent1"/>
              </a:solidFill>
              <a:prstDash val="solid"/>
            </a:ln>
          </c:spPr>
          <c:marker>
            <c:symbol val="none"/>
          </c:marker>
          <c:dPt>
            <c:idx val="19"/>
            <c:bubble3D val="0"/>
          </c:dPt>
          <c:cat>
            <c:strRef>
              <c:f>Sheet1!$B$1:$BK$1</c:f>
              <c:strCache>
                <c:ptCount val="62"/>
                <c:pt idx="0">
                  <c:v>1984-1</c:v>
                </c:pt>
                <c:pt idx="1">
                  <c:v>1984-2</c:v>
                </c:pt>
                <c:pt idx="2">
                  <c:v>1985-1</c:v>
                </c:pt>
                <c:pt idx="3">
                  <c:v>1985-2</c:v>
                </c:pt>
                <c:pt idx="4">
                  <c:v>1986-1</c:v>
                </c:pt>
                <c:pt idx="5">
                  <c:v>1986-2</c:v>
                </c:pt>
                <c:pt idx="6">
                  <c:v>1987-1</c:v>
                </c:pt>
                <c:pt idx="7">
                  <c:v>1987-2</c:v>
                </c:pt>
                <c:pt idx="8">
                  <c:v>1988-1</c:v>
                </c:pt>
                <c:pt idx="9">
                  <c:v>1988-2</c:v>
                </c:pt>
                <c:pt idx="10">
                  <c:v>1989-1</c:v>
                </c:pt>
                <c:pt idx="11">
                  <c:v>1989-2</c:v>
                </c:pt>
                <c:pt idx="12">
                  <c:v>1990-1</c:v>
                </c:pt>
                <c:pt idx="13">
                  <c:v>1990-2</c:v>
                </c:pt>
                <c:pt idx="14">
                  <c:v>1991-1</c:v>
                </c:pt>
                <c:pt idx="15">
                  <c:v>1991-2</c:v>
                </c:pt>
                <c:pt idx="16">
                  <c:v>1992-1</c:v>
                </c:pt>
                <c:pt idx="17">
                  <c:v>1992-2</c:v>
                </c:pt>
                <c:pt idx="18">
                  <c:v>1993-1</c:v>
                </c:pt>
                <c:pt idx="19">
                  <c:v>1993-2</c:v>
                </c:pt>
                <c:pt idx="20">
                  <c:v>1994-1</c:v>
                </c:pt>
                <c:pt idx="21">
                  <c:v>1994-2</c:v>
                </c:pt>
                <c:pt idx="22">
                  <c:v>1995-1</c:v>
                </c:pt>
                <c:pt idx="23">
                  <c:v>1995-2</c:v>
                </c:pt>
                <c:pt idx="24">
                  <c:v>1996-1</c:v>
                </c:pt>
                <c:pt idx="25">
                  <c:v>1996-2</c:v>
                </c:pt>
                <c:pt idx="26">
                  <c:v>1997-1</c:v>
                </c:pt>
                <c:pt idx="27">
                  <c:v>1997-2</c:v>
                </c:pt>
                <c:pt idx="28">
                  <c:v>1998-1</c:v>
                </c:pt>
                <c:pt idx="29">
                  <c:v>1998-2</c:v>
                </c:pt>
                <c:pt idx="30">
                  <c:v>1999-1</c:v>
                </c:pt>
                <c:pt idx="31">
                  <c:v>1999-2</c:v>
                </c:pt>
                <c:pt idx="32">
                  <c:v>2000-1</c:v>
                </c:pt>
                <c:pt idx="33">
                  <c:v>2000-2</c:v>
                </c:pt>
                <c:pt idx="34">
                  <c:v>2001-1</c:v>
                </c:pt>
                <c:pt idx="35">
                  <c:v>2001-2</c:v>
                </c:pt>
                <c:pt idx="36">
                  <c:v>2002-1</c:v>
                </c:pt>
                <c:pt idx="37">
                  <c:v>2002-2</c:v>
                </c:pt>
                <c:pt idx="38">
                  <c:v>2003-1</c:v>
                </c:pt>
                <c:pt idx="39">
                  <c:v>2003-2</c:v>
                </c:pt>
                <c:pt idx="40">
                  <c:v>2004-1</c:v>
                </c:pt>
                <c:pt idx="41">
                  <c:v>2004-2</c:v>
                </c:pt>
                <c:pt idx="42">
                  <c:v>2005-1</c:v>
                </c:pt>
                <c:pt idx="43">
                  <c:v>2005-2</c:v>
                </c:pt>
                <c:pt idx="44">
                  <c:v>2006-1</c:v>
                </c:pt>
                <c:pt idx="45">
                  <c:v>2006-2</c:v>
                </c:pt>
                <c:pt idx="46">
                  <c:v>2007-1</c:v>
                </c:pt>
                <c:pt idx="47">
                  <c:v>2007-2</c:v>
                </c:pt>
                <c:pt idx="48">
                  <c:v>2008-1</c:v>
                </c:pt>
                <c:pt idx="49">
                  <c:v>2008-2</c:v>
                </c:pt>
                <c:pt idx="50">
                  <c:v>2009-1</c:v>
                </c:pt>
                <c:pt idx="51">
                  <c:v>2009-2</c:v>
                </c:pt>
                <c:pt idx="52">
                  <c:v>2010-1</c:v>
                </c:pt>
                <c:pt idx="53">
                  <c:v>2010-2</c:v>
                </c:pt>
                <c:pt idx="54">
                  <c:v>2011-1</c:v>
                </c:pt>
                <c:pt idx="55">
                  <c:v>2011-2</c:v>
                </c:pt>
                <c:pt idx="56">
                  <c:v>2012-1</c:v>
                </c:pt>
                <c:pt idx="57">
                  <c:v>2012-2</c:v>
                </c:pt>
                <c:pt idx="58">
                  <c:v>2013-1</c:v>
                </c:pt>
                <c:pt idx="59">
                  <c:v>2013-2</c:v>
                </c:pt>
                <c:pt idx="60">
                  <c:v>2014-1</c:v>
                </c:pt>
                <c:pt idx="61">
                  <c:v>2014-2</c:v>
                </c:pt>
              </c:strCache>
            </c:strRef>
          </c:cat>
          <c:val>
            <c:numRef>
              <c:f>Sheet1!$B$2:$BK$2</c:f>
              <c:numCache>
                <c:formatCode>_(* #,##0.0_);_(* \(#,##0.0\);_(* "-"??_);_(@_)</c:formatCode>
                <c:ptCount val="62"/>
                <c:pt idx="0">
                  <c:v>102.2</c:v>
                </c:pt>
                <c:pt idx="1">
                  <c:v>103.3</c:v>
                </c:pt>
                <c:pt idx="2">
                  <c:v>105.5</c:v>
                </c:pt>
                <c:pt idx="3">
                  <c:v>106.6</c:v>
                </c:pt>
                <c:pt idx="4">
                  <c:v>109.2</c:v>
                </c:pt>
                <c:pt idx="5">
                  <c:v>112</c:v>
                </c:pt>
                <c:pt idx="6">
                  <c:v>113.9</c:v>
                </c:pt>
                <c:pt idx="7">
                  <c:v>115.3</c:v>
                </c:pt>
                <c:pt idx="8">
                  <c:v>116.2</c:v>
                </c:pt>
                <c:pt idx="9">
                  <c:v>117.5</c:v>
                </c:pt>
                <c:pt idx="10">
                  <c:v>119.5</c:v>
                </c:pt>
                <c:pt idx="11">
                  <c:v>119</c:v>
                </c:pt>
                <c:pt idx="12">
                  <c:v>121.2</c:v>
                </c:pt>
                <c:pt idx="13">
                  <c:v>120.7</c:v>
                </c:pt>
                <c:pt idx="14">
                  <c:v>125.2</c:v>
                </c:pt>
                <c:pt idx="15">
                  <c:v>125.4</c:v>
                </c:pt>
                <c:pt idx="16">
                  <c:v>128.19999999999999</c:v>
                </c:pt>
                <c:pt idx="17">
                  <c:v>128.5</c:v>
                </c:pt>
                <c:pt idx="18">
                  <c:v>131</c:v>
                </c:pt>
                <c:pt idx="19">
                  <c:v>132</c:v>
                </c:pt>
                <c:pt idx="20">
                  <c:v>135.30000000000001</c:v>
                </c:pt>
                <c:pt idx="21">
                  <c:v>136.69999999999999</c:v>
                </c:pt>
                <c:pt idx="22">
                  <c:v>139.1</c:v>
                </c:pt>
                <c:pt idx="23">
                  <c:v>138.9</c:v>
                </c:pt>
                <c:pt idx="24">
                  <c:v>141.30000000000001</c:v>
                </c:pt>
                <c:pt idx="25">
                  <c:v>141.6</c:v>
                </c:pt>
                <c:pt idx="26">
                  <c:v>142.5</c:v>
                </c:pt>
                <c:pt idx="27">
                  <c:v>140.80000000000001</c:v>
                </c:pt>
                <c:pt idx="28">
                  <c:v>141.19999999999999</c:v>
                </c:pt>
                <c:pt idx="29">
                  <c:v>140.19999999999999</c:v>
                </c:pt>
                <c:pt idx="30">
                  <c:v>140.19999999999999</c:v>
                </c:pt>
                <c:pt idx="31">
                  <c:v>138.9</c:v>
                </c:pt>
                <c:pt idx="32">
                  <c:v>139.9</c:v>
                </c:pt>
                <c:pt idx="33">
                  <c:v>139.19999999999999</c:v>
                </c:pt>
                <c:pt idx="34">
                  <c:v>139.5</c:v>
                </c:pt>
                <c:pt idx="35">
                  <c:v>138.30000000000001</c:v>
                </c:pt>
                <c:pt idx="36">
                  <c:v>138</c:v>
                </c:pt>
                <c:pt idx="37">
                  <c:v>136.6</c:v>
                </c:pt>
                <c:pt idx="38">
                  <c:v>135.6</c:v>
                </c:pt>
                <c:pt idx="39">
                  <c:v>133.80000000000001</c:v>
                </c:pt>
                <c:pt idx="40">
                  <c:v>134.5</c:v>
                </c:pt>
                <c:pt idx="41">
                  <c:v>133.4</c:v>
                </c:pt>
                <c:pt idx="42">
                  <c:v>135.80000000000001</c:v>
                </c:pt>
                <c:pt idx="43">
                  <c:v>134.69999999999999</c:v>
                </c:pt>
                <c:pt idx="44">
                  <c:v>136.80000000000001</c:v>
                </c:pt>
                <c:pt idx="45">
                  <c:v>136.1</c:v>
                </c:pt>
                <c:pt idx="46">
                  <c:v>136.38399999999999</c:v>
                </c:pt>
                <c:pt idx="47">
                  <c:v>135.346</c:v>
                </c:pt>
                <c:pt idx="48">
                  <c:v>135.62100000000001</c:v>
                </c:pt>
                <c:pt idx="49">
                  <c:v>135.18100000000001</c:v>
                </c:pt>
                <c:pt idx="50">
                  <c:v>136.04400000000001</c:v>
                </c:pt>
                <c:pt idx="51">
                  <c:v>137.32499999999999</c:v>
                </c:pt>
                <c:pt idx="52">
                  <c:v>138.50399999999999</c:v>
                </c:pt>
                <c:pt idx="53">
                  <c:v>137.685</c:v>
                </c:pt>
                <c:pt idx="54">
                  <c:v>140.964</c:v>
                </c:pt>
                <c:pt idx="55">
                  <c:v>143.489</c:v>
                </c:pt>
                <c:pt idx="56">
                  <c:v>144.22</c:v>
                </c:pt>
                <c:pt idx="57">
                  <c:v>144.136</c:v>
                </c:pt>
                <c:pt idx="58">
                  <c:v>145.50899999999999</c:v>
                </c:pt>
                <c:pt idx="59">
                  <c:v>144.33799999999999</c:v>
                </c:pt>
                <c:pt idx="60">
                  <c:v>144.834</c:v>
                </c:pt>
                <c:pt idx="61">
                  <c:v>144.10400000000001</c:v>
                </c:pt>
              </c:numCache>
            </c:numRef>
          </c:val>
          <c:smooth val="0"/>
        </c:ser>
        <c:dLbls>
          <c:showLegendKey val="0"/>
          <c:showVal val="0"/>
          <c:showCatName val="0"/>
          <c:showSerName val="0"/>
          <c:showPercent val="0"/>
          <c:showBubbleSize val="0"/>
        </c:dLbls>
        <c:smooth val="0"/>
        <c:axId val="362186928"/>
        <c:axId val="362187320"/>
        <c:extLst>
          <c:ext xmlns:c15="http://schemas.microsoft.com/office/drawing/2012/chart" uri="{02D57815-91ED-43cb-92C2-25804820EDAC}">
            <c15:filteredLineSeries>
              <c15:ser>
                <c:idx val="1"/>
                <c:order val="1"/>
                <c:tx>
                  <c:strRef>
                    <c:extLst>
                      <c:ext uri="{02D57815-91ED-43cb-92C2-25804820EDAC}">
                        <c15:formulaRef>
                          <c15:sqref>Sheet1!$A$3</c15:sqref>
                        </c15:formulaRef>
                      </c:ext>
                    </c:extLst>
                    <c:strCache>
                      <c:ptCount val="1"/>
                      <c:pt idx="0">
                        <c:v>CPI-U All Items</c:v>
                      </c:pt>
                    </c:strCache>
                  </c:strRef>
                </c:tx>
                <c:marker>
                  <c:symbol val="none"/>
                </c:marker>
                <c:cat>
                  <c:strRef>
                    <c:extLst>
                      <c:ext uri="{02D57815-91ED-43cb-92C2-25804820EDAC}">
                        <c15:formulaRef>
                          <c15:sqref>Sheet1!$B$1:$BK$1</c15:sqref>
                        </c15:formulaRef>
                      </c:ext>
                    </c:extLst>
                    <c:strCache>
                      <c:ptCount val="62"/>
                      <c:pt idx="0">
                        <c:v>1984-1</c:v>
                      </c:pt>
                      <c:pt idx="1">
                        <c:v>1984-2</c:v>
                      </c:pt>
                      <c:pt idx="2">
                        <c:v>1985-1</c:v>
                      </c:pt>
                      <c:pt idx="3">
                        <c:v>1985-2</c:v>
                      </c:pt>
                      <c:pt idx="4">
                        <c:v>1986-1</c:v>
                      </c:pt>
                      <c:pt idx="5">
                        <c:v>1986-2</c:v>
                      </c:pt>
                      <c:pt idx="6">
                        <c:v>1987-1</c:v>
                      </c:pt>
                      <c:pt idx="7">
                        <c:v>1987-2</c:v>
                      </c:pt>
                      <c:pt idx="8">
                        <c:v>1988-1</c:v>
                      </c:pt>
                      <c:pt idx="9">
                        <c:v>1988-2</c:v>
                      </c:pt>
                      <c:pt idx="10">
                        <c:v>1989-1</c:v>
                      </c:pt>
                      <c:pt idx="11">
                        <c:v>1989-2</c:v>
                      </c:pt>
                      <c:pt idx="12">
                        <c:v>1990-1</c:v>
                      </c:pt>
                      <c:pt idx="13">
                        <c:v>1990-2</c:v>
                      </c:pt>
                      <c:pt idx="14">
                        <c:v>1991-1</c:v>
                      </c:pt>
                      <c:pt idx="15">
                        <c:v>1991-2</c:v>
                      </c:pt>
                      <c:pt idx="16">
                        <c:v>1992-1</c:v>
                      </c:pt>
                      <c:pt idx="17">
                        <c:v>1992-2</c:v>
                      </c:pt>
                      <c:pt idx="18">
                        <c:v>1993-1</c:v>
                      </c:pt>
                      <c:pt idx="19">
                        <c:v>1993-2</c:v>
                      </c:pt>
                      <c:pt idx="20">
                        <c:v>1994-1</c:v>
                      </c:pt>
                      <c:pt idx="21">
                        <c:v>1994-2</c:v>
                      </c:pt>
                      <c:pt idx="22">
                        <c:v>1995-1</c:v>
                      </c:pt>
                      <c:pt idx="23">
                        <c:v>1995-2</c:v>
                      </c:pt>
                      <c:pt idx="24">
                        <c:v>1996-1</c:v>
                      </c:pt>
                      <c:pt idx="25">
                        <c:v>1996-2</c:v>
                      </c:pt>
                      <c:pt idx="26">
                        <c:v>1997-1</c:v>
                      </c:pt>
                      <c:pt idx="27">
                        <c:v>1997-2</c:v>
                      </c:pt>
                      <c:pt idx="28">
                        <c:v>1998-1</c:v>
                      </c:pt>
                      <c:pt idx="29">
                        <c:v>1998-2</c:v>
                      </c:pt>
                      <c:pt idx="30">
                        <c:v>1999-1</c:v>
                      </c:pt>
                      <c:pt idx="31">
                        <c:v>1999-2</c:v>
                      </c:pt>
                      <c:pt idx="32">
                        <c:v>2000-1</c:v>
                      </c:pt>
                      <c:pt idx="33">
                        <c:v>2000-2</c:v>
                      </c:pt>
                      <c:pt idx="34">
                        <c:v>2001-1</c:v>
                      </c:pt>
                      <c:pt idx="35">
                        <c:v>2001-2</c:v>
                      </c:pt>
                      <c:pt idx="36">
                        <c:v>2002-1</c:v>
                      </c:pt>
                      <c:pt idx="37">
                        <c:v>2002-2</c:v>
                      </c:pt>
                      <c:pt idx="38">
                        <c:v>2003-1</c:v>
                      </c:pt>
                      <c:pt idx="39">
                        <c:v>2003-2</c:v>
                      </c:pt>
                      <c:pt idx="40">
                        <c:v>2004-1</c:v>
                      </c:pt>
                      <c:pt idx="41">
                        <c:v>2004-2</c:v>
                      </c:pt>
                      <c:pt idx="42">
                        <c:v>2005-1</c:v>
                      </c:pt>
                      <c:pt idx="43">
                        <c:v>2005-2</c:v>
                      </c:pt>
                      <c:pt idx="44">
                        <c:v>2006-1</c:v>
                      </c:pt>
                      <c:pt idx="45">
                        <c:v>2006-2</c:v>
                      </c:pt>
                      <c:pt idx="46">
                        <c:v>2007-1</c:v>
                      </c:pt>
                      <c:pt idx="47">
                        <c:v>2007-2</c:v>
                      </c:pt>
                      <c:pt idx="48">
                        <c:v>2008-1</c:v>
                      </c:pt>
                      <c:pt idx="49">
                        <c:v>2008-2</c:v>
                      </c:pt>
                      <c:pt idx="50">
                        <c:v>2009-1</c:v>
                      </c:pt>
                      <c:pt idx="51">
                        <c:v>2009-2</c:v>
                      </c:pt>
                      <c:pt idx="52">
                        <c:v>2010-1</c:v>
                      </c:pt>
                      <c:pt idx="53">
                        <c:v>2010-2</c:v>
                      </c:pt>
                      <c:pt idx="54">
                        <c:v>2011-1</c:v>
                      </c:pt>
                      <c:pt idx="55">
                        <c:v>2011-2</c:v>
                      </c:pt>
                      <c:pt idx="56">
                        <c:v>2012-1</c:v>
                      </c:pt>
                      <c:pt idx="57">
                        <c:v>2012-2</c:v>
                      </c:pt>
                      <c:pt idx="58">
                        <c:v>2013-1</c:v>
                      </c:pt>
                      <c:pt idx="59">
                        <c:v>2013-2</c:v>
                      </c:pt>
                      <c:pt idx="60">
                        <c:v>2014-1</c:v>
                      </c:pt>
                      <c:pt idx="61">
                        <c:v>2014-2</c:v>
                      </c:pt>
                    </c:strCache>
                  </c:strRef>
                </c:cat>
                <c:val>
                  <c:numRef>
                    <c:extLst>
                      <c:ext uri="{02D57815-91ED-43cb-92C2-25804820EDAC}">
                        <c15:formulaRef>
                          <c15:sqref>Sheet1!$B$3:$BK$3</c15:sqref>
                        </c15:formulaRef>
                      </c:ext>
                    </c:extLst>
                    <c:numCache>
                      <c:formatCode>General</c:formatCode>
                      <c:ptCount val="62"/>
                      <c:pt idx="0">
                        <c:v>102.9</c:v>
                      </c:pt>
                      <c:pt idx="1">
                        <c:v>104.9</c:v>
                      </c:pt>
                      <c:pt idx="2">
                        <c:v>106.6</c:v>
                      </c:pt>
                      <c:pt idx="3">
                        <c:v>108.5</c:v>
                      </c:pt>
                      <c:pt idx="4">
                        <c:v>109.1</c:v>
                      </c:pt>
                      <c:pt idx="5">
                        <c:v>110.1</c:v>
                      </c:pt>
                      <c:pt idx="6">
                        <c:v>112.4</c:v>
                      </c:pt>
                      <c:pt idx="7">
                        <c:v>114.9</c:v>
                      </c:pt>
                      <c:pt idx="8">
                        <c:v>116.8</c:v>
                      </c:pt>
                      <c:pt idx="9">
                        <c:v>119.7</c:v>
                      </c:pt>
                      <c:pt idx="10">
                        <c:v>122.7</c:v>
                      </c:pt>
                      <c:pt idx="11">
                        <c:v>125.3</c:v>
                      </c:pt>
                      <c:pt idx="12">
                        <c:v>128.69999999999999</c:v>
                      </c:pt>
                      <c:pt idx="13">
                        <c:v>132.6</c:v>
                      </c:pt>
                      <c:pt idx="14">
                        <c:v>135.19999999999999</c:v>
                      </c:pt>
                      <c:pt idx="15">
                        <c:v>137.19999999999999</c:v>
                      </c:pt>
                      <c:pt idx="16">
                        <c:v>139.19999999999999</c:v>
                      </c:pt>
                      <c:pt idx="17">
                        <c:v>141.4</c:v>
                      </c:pt>
                      <c:pt idx="18">
                        <c:v>143.69999999999999</c:v>
                      </c:pt>
                      <c:pt idx="19">
                        <c:v>145.30000000000001</c:v>
                      </c:pt>
                      <c:pt idx="20">
                        <c:v>147.19999999999999</c:v>
                      </c:pt>
                      <c:pt idx="21">
                        <c:v>149.30000000000001</c:v>
                      </c:pt>
                      <c:pt idx="22">
                        <c:v>151.5</c:v>
                      </c:pt>
                      <c:pt idx="23">
                        <c:v>153.19999999999999</c:v>
                      </c:pt>
                      <c:pt idx="24">
                        <c:v>155.80000000000001</c:v>
                      </c:pt>
                      <c:pt idx="25">
                        <c:v>157.9</c:v>
                      </c:pt>
                      <c:pt idx="26">
                        <c:v>159.9</c:v>
                      </c:pt>
                      <c:pt idx="27">
                        <c:v>161.19999999999999</c:v>
                      </c:pt>
                      <c:pt idx="28">
                        <c:v>162.30000000000001</c:v>
                      </c:pt>
                      <c:pt idx="29">
                        <c:v>163.69999999999999</c:v>
                      </c:pt>
                      <c:pt idx="30">
                        <c:v>165.4</c:v>
                      </c:pt>
                      <c:pt idx="31">
                        <c:v>167.8</c:v>
                      </c:pt>
                      <c:pt idx="32">
                        <c:v>170.8</c:v>
                      </c:pt>
                      <c:pt idx="33">
                        <c:v>173.6</c:v>
                      </c:pt>
                      <c:pt idx="34">
                        <c:v>176.6</c:v>
                      </c:pt>
                      <c:pt idx="35">
                        <c:v>177.5</c:v>
                      </c:pt>
                      <c:pt idx="36">
                        <c:v>178.9</c:v>
                      </c:pt>
                      <c:pt idx="37">
                        <c:v>180.9</c:v>
                      </c:pt>
                      <c:pt idx="38">
                        <c:v>183.3</c:v>
                      </c:pt>
                      <c:pt idx="39">
                        <c:v>184.6</c:v>
                      </c:pt>
                      <c:pt idx="40">
                        <c:v>187.6</c:v>
                      </c:pt>
                      <c:pt idx="41">
                        <c:v>190.2</c:v>
                      </c:pt>
                      <c:pt idx="42">
                        <c:v>193.2</c:v>
                      </c:pt>
                      <c:pt idx="43">
                        <c:v>197.4</c:v>
                      </c:pt>
                      <c:pt idx="44">
                        <c:v>200.6</c:v>
                      </c:pt>
                      <c:pt idx="45">
                        <c:v>202.6</c:v>
                      </c:pt>
                      <c:pt idx="46">
                        <c:v>205.709</c:v>
                      </c:pt>
                      <c:pt idx="47">
                        <c:v>208.976</c:v>
                      </c:pt>
                      <c:pt idx="48">
                        <c:v>214.429</c:v>
                      </c:pt>
                      <c:pt idx="49">
                        <c:v>216.17699999999999</c:v>
                      </c:pt>
                      <c:pt idx="50">
                        <c:v>213.13900000000001</c:v>
                      </c:pt>
                      <c:pt idx="51">
                        <c:v>215.935</c:v>
                      </c:pt>
                      <c:pt idx="52">
                        <c:v>217.535</c:v>
                      </c:pt>
                      <c:pt idx="53">
                        <c:v>218.57599999999999</c:v>
                      </c:pt>
                      <c:pt idx="54">
                        <c:v>223.59800000000001</c:v>
                      </c:pt>
                      <c:pt idx="55">
                        <c:v>226.28</c:v>
                      </c:pt>
                      <c:pt idx="56">
                        <c:v>228.85</c:v>
                      </c:pt>
                      <c:pt idx="57">
                        <c:v>230.33799999999999</c:v>
                      </c:pt>
                      <c:pt idx="58">
                        <c:v>232.36600000000001</c:v>
                      </c:pt>
                      <c:pt idx="59">
                        <c:v>233.548</c:v>
                      </c:pt>
                      <c:pt idx="60">
                        <c:v>236.38399999999999</c:v>
                      </c:pt>
                      <c:pt idx="61">
                        <c:v>237.08799999999999</c:v>
                      </c:pt>
                    </c:numCache>
                  </c:numRef>
                </c:val>
                <c:smooth val="0"/>
              </c15:ser>
            </c15:filteredLineSeries>
          </c:ext>
        </c:extLst>
      </c:lineChart>
      <c:catAx>
        <c:axId val="362186928"/>
        <c:scaling>
          <c:orientation val="minMax"/>
        </c:scaling>
        <c:delete val="0"/>
        <c:axPos val="b"/>
        <c:numFmt formatCode="General" sourceLinked="0"/>
        <c:majorTickMark val="out"/>
        <c:minorTickMark val="none"/>
        <c:tickLblPos val="low"/>
        <c:spPr>
          <a:ln w="12700">
            <a:solidFill>
              <a:schemeClr val="tx1"/>
            </a:solidFill>
            <a:prstDash val="solid"/>
          </a:ln>
        </c:spPr>
        <c:txPr>
          <a:bodyPr rot="-5400000" vert="horz"/>
          <a:lstStyle/>
          <a:p>
            <a:pPr>
              <a:defRPr sz="1000" b="0" i="0" u="none" strike="noStrike" baseline="0">
                <a:solidFill>
                  <a:schemeClr val="tx1"/>
                </a:solidFill>
                <a:latin typeface="Arial"/>
                <a:ea typeface="Arial"/>
                <a:cs typeface="Arial"/>
              </a:defRPr>
            </a:pPr>
            <a:endParaRPr lang="en-US"/>
          </a:p>
        </c:txPr>
        <c:crossAx val="362187320"/>
        <c:crossesAt val="0"/>
        <c:auto val="1"/>
        <c:lblAlgn val="ctr"/>
        <c:lblOffset val="180"/>
        <c:noMultiLvlLbl val="0"/>
      </c:catAx>
      <c:valAx>
        <c:axId val="362187320"/>
        <c:scaling>
          <c:orientation val="minMax"/>
          <c:min val="100"/>
        </c:scaling>
        <c:delete val="0"/>
        <c:axPos val="l"/>
        <c:majorGridlines/>
        <c:numFmt formatCode="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362186928"/>
        <c:crosses val="autoZero"/>
        <c:crossBetween val="between"/>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955619340651235E-2"/>
          <c:y val="0.12471218271629089"/>
          <c:w val="0.89710265404425715"/>
          <c:h val="0.74775150388810108"/>
        </c:manualLayout>
      </c:layout>
      <c:lineChart>
        <c:grouping val="standard"/>
        <c:varyColors val="0"/>
        <c:ser>
          <c:idx val="0"/>
          <c:order val="0"/>
          <c:tx>
            <c:strRef>
              <c:f>Sheet1!$A$2</c:f>
              <c:strCache>
                <c:ptCount val="1"/>
                <c:pt idx="0">
                  <c:v>CPI-U New Cars</c:v>
                </c:pt>
              </c:strCache>
            </c:strRef>
          </c:tx>
          <c:spPr>
            <a:ln w="38100">
              <a:solidFill>
                <a:schemeClr val="accent1"/>
              </a:solidFill>
              <a:prstDash val="solid"/>
            </a:ln>
          </c:spPr>
          <c:marker>
            <c:symbol val="none"/>
          </c:marker>
          <c:dPt>
            <c:idx val="19"/>
            <c:bubble3D val="0"/>
          </c:dPt>
          <c:dLbls>
            <c:dLbl>
              <c:idx val="217"/>
              <c:layout>
                <c:manualLayout>
                  <c:x val="-1.3350640497853911E-2"/>
                  <c:y val="-9.6718100454834449E-2"/>
                </c:manualLayout>
              </c:layout>
              <c:spPr>
                <a:solidFill>
                  <a:srgbClr val="FF6801"/>
                </a:solidFill>
                <a:ln>
                  <a:solidFill>
                    <a:srgbClr val="000000">
                      <a:lumMod val="65000"/>
                      <a:lumOff val="35000"/>
                    </a:srgbClr>
                  </a:solidFill>
                </a:ln>
                <a:effectLst/>
              </c:spPr>
              <c:txPr>
                <a:bodyPr wrap="square" lIns="38100" tIns="19050" rIns="38100" bIns="19050" anchor="ctr" anchorCtr="0">
                  <a:spAutoFit/>
                </a:bodyPr>
                <a:lstStyle/>
                <a:p>
                  <a:pPr algn="ctr" rtl="0">
                    <a:defRPr lang="en-US" sz="1400" b="1" i="0" u="none" strike="noStrike" kern="1200" baseline="0">
                      <a:solidFill>
                        <a:schemeClr val="bg1"/>
                      </a:solidFill>
                      <a:latin typeface="Arial"/>
                      <a:ea typeface="Arial"/>
                      <a:cs typeface="Arial"/>
                    </a:defRPr>
                  </a:pPr>
                  <a:endParaRPr lang="en-US"/>
                </a:p>
              </c:txPr>
              <c:dLblPos val="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c15:spPr>
                </c:ext>
              </c:extLst>
            </c:dLbl>
            <c:spPr>
              <a:noFill/>
              <a:ln>
                <a:noFill/>
              </a:ln>
              <a:effectLst/>
            </c:spPr>
            <c:txPr>
              <a:bodyPr wrap="square" lIns="38100" tIns="19050" rIns="38100" bIns="19050" anchor="ctr" anchorCtr="0">
                <a:spAutoFit/>
              </a:bodyPr>
              <a:lstStyle/>
              <a:p>
                <a:pPr algn="ctr" rtl="0">
                  <a:defRPr lang="en-US" sz="1400" b="0" i="0" u="none" strike="noStrike" kern="1200" baseline="0">
                    <a:solidFill>
                      <a:schemeClr val="tx1"/>
                    </a:solidFill>
                    <a:latin typeface="Arial"/>
                    <a:ea typeface="Arial"/>
                    <a:cs typeface="Aria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Sheet1!$B$1:$HK$1</c:f>
              <c:numCache>
                <c:formatCode>General</c:formatCode>
                <c:ptCount val="218"/>
                <c:pt idx="0" formatCode="&quot;JAN-&quot;0">
                  <c:v>97</c:v>
                </c:pt>
                <c:pt idx="12" formatCode="&quot;JAN-&quot;0">
                  <c:v>98</c:v>
                </c:pt>
                <c:pt idx="24" formatCode="&quot;JAN-&quot;0">
                  <c:v>99</c:v>
                </c:pt>
                <c:pt idx="36" formatCode="&quot;JAN-&quot;00">
                  <c:v>0</c:v>
                </c:pt>
                <c:pt idx="48" formatCode="&quot;JAN-&quot;00">
                  <c:v>1</c:v>
                </c:pt>
                <c:pt idx="60" formatCode="&quot;JAN-&quot;00">
                  <c:v>2</c:v>
                </c:pt>
                <c:pt idx="72" formatCode="&quot;JAN-&quot;00">
                  <c:v>3</c:v>
                </c:pt>
                <c:pt idx="84" formatCode="&quot;JAN-&quot;00">
                  <c:v>4</c:v>
                </c:pt>
                <c:pt idx="96" formatCode="&quot;JAN-&quot;00">
                  <c:v>5</c:v>
                </c:pt>
                <c:pt idx="108" formatCode="&quot;JAN-&quot;00">
                  <c:v>6</c:v>
                </c:pt>
                <c:pt idx="120" formatCode="&quot;JAN-&quot;00">
                  <c:v>7</c:v>
                </c:pt>
                <c:pt idx="132" formatCode="&quot;JAN-&quot;00">
                  <c:v>8</c:v>
                </c:pt>
                <c:pt idx="144" formatCode="&quot;JAN-&quot;00">
                  <c:v>9</c:v>
                </c:pt>
                <c:pt idx="156" formatCode="&quot;JAN-&quot;00">
                  <c:v>10</c:v>
                </c:pt>
                <c:pt idx="168" formatCode="&quot;JAN-&quot;00">
                  <c:v>11</c:v>
                </c:pt>
                <c:pt idx="180" formatCode="&quot;JAN-&quot;00">
                  <c:v>12</c:v>
                </c:pt>
                <c:pt idx="192" formatCode="&quot;JAN-&quot;00">
                  <c:v>13</c:v>
                </c:pt>
                <c:pt idx="204" formatCode="&quot;JAN-&quot;00">
                  <c:v>14</c:v>
                </c:pt>
                <c:pt idx="216" formatCode="&quot;JAN-&quot;00">
                  <c:v>15</c:v>
                </c:pt>
              </c:numCache>
            </c:numRef>
          </c:cat>
          <c:val>
            <c:numRef>
              <c:f>Sheet1!$B$2:$HK$2</c:f>
              <c:numCache>
                <c:formatCode>General</c:formatCode>
                <c:ptCount val="218"/>
                <c:pt idx="0">
                  <c:v>142.1</c:v>
                </c:pt>
                <c:pt idx="1">
                  <c:v>142.1</c:v>
                </c:pt>
                <c:pt idx="2">
                  <c:v>142.19999999999999</c:v>
                </c:pt>
                <c:pt idx="3">
                  <c:v>142.1</c:v>
                </c:pt>
                <c:pt idx="4">
                  <c:v>141.9</c:v>
                </c:pt>
                <c:pt idx="5">
                  <c:v>141.80000000000001</c:v>
                </c:pt>
                <c:pt idx="6">
                  <c:v>141.69999999999999</c:v>
                </c:pt>
                <c:pt idx="7">
                  <c:v>141.6</c:v>
                </c:pt>
                <c:pt idx="8">
                  <c:v>141.30000000000001</c:v>
                </c:pt>
                <c:pt idx="9">
                  <c:v>141.4</c:v>
                </c:pt>
                <c:pt idx="10">
                  <c:v>141.19999999999999</c:v>
                </c:pt>
                <c:pt idx="11">
                  <c:v>140.69999999999999</c:v>
                </c:pt>
                <c:pt idx="12">
                  <c:v>140.9</c:v>
                </c:pt>
                <c:pt idx="13">
                  <c:v>141</c:v>
                </c:pt>
                <c:pt idx="14">
                  <c:v>141</c:v>
                </c:pt>
                <c:pt idx="15">
                  <c:v>141</c:v>
                </c:pt>
                <c:pt idx="16">
                  <c:v>140.4</c:v>
                </c:pt>
                <c:pt idx="17">
                  <c:v>140.19999999999999</c:v>
                </c:pt>
                <c:pt idx="18">
                  <c:v>140.80000000000001</c:v>
                </c:pt>
                <c:pt idx="19">
                  <c:v>141.19999999999999</c:v>
                </c:pt>
                <c:pt idx="20">
                  <c:v>140.69999999999999</c:v>
                </c:pt>
                <c:pt idx="21">
                  <c:v>140.4</c:v>
                </c:pt>
                <c:pt idx="22">
                  <c:v>140.4</c:v>
                </c:pt>
                <c:pt idx="23">
                  <c:v>140.4</c:v>
                </c:pt>
                <c:pt idx="24">
                  <c:v>140.5</c:v>
                </c:pt>
                <c:pt idx="25">
                  <c:v>140.1</c:v>
                </c:pt>
                <c:pt idx="26">
                  <c:v>139.69999999999999</c:v>
                </c:pt>
                <c:pt idx="27">
                  <c:v>139.6</c:v>
                </c:pt>
                <c:pt idx="28">
                  <c:v>139.5</c:v>
                </c:pt>
                <c:pt idx="29">
                  <c:v>139.4</c:v>
                </c:pt>
                <c:pt idx="30">
                  <c:v>139.30000000000001</c:v>
                </c:pt>
                <c:pt idx="31">
                  <c:v>139.30000000000001</c:v>
                </c:pt>
                <c:pt idx="32">
                  <c:v>139.4</c:v>
                </c:pt>
                <c:pt idx="33">
                  <c:v>139.4</c:v>
                </c:pt>
                <c:pt idx="34">
                  <c:v>139.30000000000001</c:v>
                </c:pt>
                <c:pt idx="35">
                  <c:v>139.1</c:v>
                </c:pt>
                <c:pt idx="36">
                  <c:v>139.19999999999999</c:v>
                </c:pt>
                <c:pt idx="37">
                  <c:v>139.1</c:v>
                </c:pt>
                <c:pt idx="38">
                  <c:v>139.4</c:v>
                </c:pt>
                <c:pt idx="39">
                  <c:v>139.69999999999999</c:v>
                </c:pt>
                <c:pt idx="40">
                  <c:v>139.9</c:v>
                </c:pt>
                <c:pt idx="41">
                  <c:v>139.9</c:v>
                </c:pt>
                <c:pt idx="42">
                  <c:v>140</c:v>
                </c:pt>
                <c:pt idx="43">
                  <c:v>140</c:v>
                </c:pt>
                <c:pt idx="44">
                  <c:v>139.6</c:v>
                </c:pt>
                <c:pt idx="45">
                  <c:v>139.1</c:v>
                </c:pt>
                <c:pt idx="46">
                  <c:v>139.19999999999999</c:v>
                </c:pt>
                <c:pt idx="47">
                  <c:v>139.5</c:v>
                </c:pt>
                <c:pt idx="48">
                  <c:v>139.4</c:v>
                </c:pt>
                <c:pt idx="49">
                  <c:v>139.1</c:v>
                </c:pt>
                <c:pt idx="50">
                  <c:v>138.9</c:v>
                </c:pt>
                <c:pt idx="51">
                  <c:v>139.19999999999999</c:v>
                </c:pt>
                <c:pt idx="52">
                  <c:v>139.1</c:v>
                </c:pt>
                <c:pt idx="53">
                  <c:v>138.9</c:v>
                </c:pt>
                <c:pt idx="54">
                  <c:v>138.9</c:v>
                </c:pt>
                <c:pt idx="55">
                  <c:v>138.5</c:v>
                </c:pt>
                <c:pt idx="56">
                  <c:v>138.30000000000001</c:v>
                </c:pt>
                <c:pt idx="57">
                  <c:v>138.30000000000001</c:v>
                </c:pt>
                <c:pt idx="58">
                  <c:v>139</c:v>
                </c:pt>
                <c:pt idx="59">
                  <c:v>139.5</c:v>
                </c:pt>
                <c:pt idx="60">
                  <c:v>138.6</c:v>
                </c:pt>
                <c:pt idx="61">
                  <c:v>137.69999999999999</c:v>
                </c:pt>
                <c:pt idx="62">
                  <c:v>137.69999999999999</c:v>
                </c:pt>
                <c:pt idx="63">
                  <c:v>137.5</c:v>
                </c:pt>
                <c:pt idx="64">
                  <c:v>137.19999999999999</c:v>
                </c:pt>
                <c:pt idx="65">
                  <c:v>137</c:v>
                </c:pt>
                <c:pt idx="66">
                  <c:v>136.9</c:v>
                </c:pt>
                <c:pt idx="67">
                  <c:v>136.69999999999999</c:v>
                </c:pt>
                <c:pt idx="68">
                  <c:v>137</c:v>
                </c:pt>
                <c:pt idx="69">
                  <c:v>137.19999999999999</c:v>
                </c:pt>
                <c:pt idx="70">
                  <c:v>137.19999999999999</c:v>
                </c:pt>
                <c:pt idx="71">
                  <c:v>136.80000000000001</c:v>
                </c:pt>
                <c:pt idx="72">
                  <c:v>135.5</c:v>
                </c:pt>
                <c:pt idx="73">
                  <c:v>135.1</c:v>
                </c:pt>
                <c:pt idx="74">
                  <c:v>135.6</c:v>
                </c:pt>
                <c:pt idx="75">
                  <c:v>135.19999999999999</c:v>
                </c:pt>
                <c:pt idx="76">
                  <c:v>134.9</c:v>
                </c:pt>
                <c:pt idx="77">
                  <c:v>134.6</c:v>
                </c:pt>
                <c:pt idx="78">
                  <c:v>134.30000000000001</c:v>
                </c:pt>
                <c:pt idx="79">
                  <c:v>134.80000000000001</c:v>
                </c:pt>
                <c:pt idx="80">
                  <c:v>134.30000000000001</c:v>
                </c:pt>
                <c:pt idx="81">
                  <c:v>134</c:v>
                </c:pt>
                <c:pt idx="82">
                  <c:v>134</c:v>
                </c:pt>
                <c:pt idx="83">
                  <c:v>134</c:v>
                </c:pt>
                <c:pt idx="84">
                  <c:v>133.5</c:v>
                </c:pt>
                <c:pt idx="85">
                  <c:v>133.9</c:v>
                </c:pt>
                <c:pt idx="86">
                  <c:v>134.1</c:v>
                </c:pt>
                <c:pt idx="87">
                  <c:v>134</c:v>
                </c:pt>
                <c:pt idx="88">
                  <c:v>134.4</c:v>
                </c:pt>
                <c:pt idx="89">
                  <c:v>134.6</c:v>
                </c:pt>
                <c:pt idx="90">
                  <c:v>133.80000000000001</c:v>
                </c:pt>
                <c:pt idx="91">
                  <c:v>133.30000000000001</c:v>
                </c:pt>
                <c:pt idx="92">
                  <c:v>133</c:v>
                </c:pt>
                <c:pt idx="93">
                  <c:v>133.4</c:v>
                </c:pt>
                <c:pt idx="94">
                  <c:v>134.5</c:v>
                </c:pt>
                <c:pt idx="95">
                  <c:v>134.69999999999999</c:v>
                </c:pt>
                <c:pt idx="96">
                  <c:v>135.30000000000001</c:v>
                </c:pt>
                <c:pt idx="97">
                  <c:v>135.5</c:v>
                </c:pt>
                <c:pt idx="98">
                  <c:v>135.19999999999999</c:v>
                </c:pt>
                <c:pt idx="99">
                  <c:v>135.4</c:v>
                </c:pt>
                <c:pt idx="100">
                  <c:v>135.6</c:v>
                </c:pt>
                <c:pt idx="101">
                  <c:v>135.5</c:v>
                </c:pt>
                <c:pt idx="102">
                  <c:v>134.69999999999999</c:v>
                </c:pt>
                <c:pt idx="103">
                  <c:v>133.69999999999999</c:v>
                </c:pt>
                <c:pt idx="104">
                  <c:v>134.69999999999999</c:v>
                </c:pt>
                <c:pt idx="105">
                  <c:v>135.4</c:v>
                </c:pt>
                <c:pt idx="106">
                  <c:v>135.80000000000001</c:v>
                </c:pt>
                <c:pt idx="107">
                  <c:v>136</c:v>
                </c:pt>
                <c:pt idx="108">
                  <c:v>136.5</c:v>
                </c:pt>
                <c:pt idx="109">
                  <c:v>136.5</c:v>
                </c:pt>
                <c:pt idx="110">
                  <c:v>136.30000000000001</c:v>
                </c:pt>
                <c:pt idx="111">
                  <c:v>136.19999999999999</c:v>
                </c:pt>
                <c:pt idx="112">
                  <c:v>136.19999999999999</c:v>
                </c:pt>
                <c:pt idx="113">
                  <c:v>136.19999999999999</c:v>
                </c:pt>
                <c:pt idx="114">
                  <c:v>136.5</c:v>
                </c:pt>
                <c:pt idx="115">
                  <c:v>136.69999999999999</c:v>
                </c:pt>
                <c:pt idx="116">
                  <c:v>136.9</c:v>
                </c:pt>
                <c:pt idx="117">
                  <c:v>136.6</c:v>
                </c:pt>
                <c:pt idx="118">
                  <c:v>136.19999999999999</c:v>
                </c:pt>
                <c:pt idx="119">
                  <c:v>136.1</c:v>
                </c:pt>
                <c:pt idx="120">
                  <c:v>136</c:v>
                </c:pt>
                <c:pt idx="121">
                  <c:v>135.9</c:v>
                </c:pt>
                <c:pt idx="122">
                  <c:v>136</c:v>
                </c:pt>
                <c:pt idx="123">
                  <c:v>136.19999999999999</c:v>
                </c:pt>
                <c:pt idx="124">
                  <c:v>135.80000000000001</c:v>
                </c:pt>
                <c:pt idx="125">
                  <c:v>135.80000000000001</c:v>
                </c:pt>
                <c:pt idx="126">
                  <c:v>135.9</c:v>
                </c:pt>
                <c:pt idx="127">
                  <c:v>136.19999999999999</c:v>
                </c:pt>
                <c:pt idx="128">
                  <c:v>135.80000000000001</c:v>
                </c:pt>
                <c:pt idx="129">
                  <c:v>135.4</c:v>
                </c:pt>
                <c:pt idx="130">
                  <c:v>135.6</c:v>
                </c:pt>
                <c:pt idx="131">
                  <c:v>135.6</c:v>
                </c:pt>
                <c:pt idx="132">
                  <c:v>135.19999999999999</c:v>
                </c:pt>
                <c:pt idx="133">
                  <c:v>135.1</c:v>
                </c:pt>
                <c:pt idx="134">
                  <c:v>135.1</c:v>
                </c:pt>
                <c:pt idx="135">
                  <c:v>135.1</c:v>
                </c:pt>
                <c:pt idx="136">
                  <c:v>135.19999999999999</c:v>
                </c:pt>
                <c:pt idx="137">
                  <c:v>135.6</c:v>
                </c:pt>
                <c:pt idx="138">
                  <c:v>136.6</c:v>
                </c:pt>
                <c:pt idx="139">
                  <c:v>136.69999999999999</c:v>
                </c:pt>
                <c:pt idx="140">
                  <c:v>136.19999999999999</c:v>
                </c:pt>
                <c:pt idx="141">
                  <c:v>135.1</c:v>
                </c:pt>
                <c:pt idx="142">
                  <c:v>134.69999999999999</c:v>
                </c:pt>
                <c:pt idx="143">
                  <c:v>134.19999999999999</c:v>
                </c:pt>
                <c:pt idx="144">
                  <c:v>134.6</c:v>
                </c:pt>
                <c:pt idx="145">
                  <c:v>135</c:v>
                </c:pt>
                <c:pt idx="146">
                  <c:v>135.5</c:v>
                </c:pt>
                <c:pt idx="147">
                  <c:v>135.9</c:v>
                </c:pt>
                <c:pt idx="148">
                  <c:v>136.19999999999999</c:v>
                </c:pt>
                <c:pt idx="149">
                  <c:v>136.69999999999999</c:v>
                </c:pt>
                <c:pt idx="150">
                  <c:v>137.4</c:v>
                </c:pt>
                <c:pt idx="151">
                  <c:v>135.5</c:v>
                </c:pt>
                <c:pt idx="152">
                  <c:v>136</c:v>
                </c:pt>
                <c:pt idx="153">
                  <c:v>137.9</c:v>
                </c:pt>
                <c:pt idx="154">
                  <c:v>139.5</c:v>
                </c:pt>
                <c:pt idx="155">
                  <c:v>139</c:v>
                </c:pt>
                <c:pt idx="156">
                  <c:v>138.6</c:v>
                </c:pt>
                <c:pt idx="157">
                  <c:v>138.30000000000001</c:v>
                </c:pt>
                <c:pt idx="158">
                  <c:v>138</c:v>
                </c:pt>
                <c:pt idx="159">
                  <c:v>137.69999999999999</c:v>
                </c:pt>
                <c:pt idx="160">
                  <c:v>137.6</c:v>
                </c:pt>
                <c:pt idx="161">
                  <c:v>137.5</c:v>
                </c:pt>
                <c:pt idx="162">
                  <c:v>137.5</c:v>
                </c:pt>
                <c:pt idx="163">
                  <c:v>137.6</c:v>
                </c:pt>
                <c:pt idx="164">
                  <c:v>137.69999999999999</c:v>
                </c:pt>
                <c:pt idx="165">
                  <c:v>137.9</c:v>
                </c:pt>
                <c:pt idx="166">
                  <c:v>137.69999999999999</c:v>
                </c:pt>
                <c:pt idx="167">
                  <c:v>137.5</c:v>
                </c:pt>
                <c:pt idx="168">
                  <c:v>137.30000000000001</c:v>
                </c:pt>
                <c:pt idx="169">
                  <c:v>138.4</c:v>
                </c:pt>
                <c:pt idx="170">
                  <c:v>139.30000000000001</c:v>
                </c:pt>
                <c:pt idx="171">
                  <c:v>140.1</c:v>
                </c:pt>
                <c:pt idx="172">
                  <c:v>141.80000000000001</c:v>
                </c:pt>
                <c:pt idx="173">
                  <c:v>143.1</c:v>
                </c:pt>
                <c:pt idx="174">
                  <c:v>143.19999999999999</c:v>
                </c:pt>
                <c:pt idx="175">
                  <c:v>143.19999999999999</c:v>
                </c:pt>
                <c:pt idx="176">
                  <c:v>143.4</c:v>
                </c:pt>
                <c:pt idx="177">
                  <c:v>143.1</c:v>
                </c:pt>
                <c:pt idx="178">
                  <c:v>143</c:v>
                </c:pt>
                <c:pt idx="179">
                  <c:v>143</c:v>
                </c:pt>
                <c:pt idx="180">
                  <c:v>142.80000000000001</c:v>
                </c:pt>
                <c:pt idx="181">
                  <c:v>143</c:v>
                </c:pt>
                <c:pt idx="182">
                  <c:v>143</c:v>
                </c:pt>
                <c:pt idx="183">
                  <c:v>143.30000000000001</c:v>
                </c:pt>
                <c:pt idx="184">
                  <c:v>143.5</c:v>
                </c:pt>
                <c:pt idx="185">
                  <c:v>143.6</c:v>
                </c:pt>
                <c:pt idx="186">
                  <c:v>143.4</c:v>
                </c:pt>
                <c:pt idx="187">
                  <c:v>143.69999999999999</c:v>
                </c:pt>
                <c:pt idx="188">
                  <c:v>143.5</c:v>
                </c:pt>
                <c:pt idx="189">
                  <c:v>143.5</c:v>
                </c:pt>
                <c:pt idx="190">
                  <c:v>144.19999999999999</c:v>
                </c:pt>
                <c:pt idx="191">
                  <c:v>144.5</c:v>
                </c:pt>
                <c:pt idx="192">
                  <c:v>144.80000000000001</c:v>
                </c:pt>
                <c:pt idx="193">
                  <c:v>144.5</c:v>
                </c:pt>
                <c:pt idx="194">
                  <c:v>144.5</c:v>
                </c:pt>
                <c:pt idx="195">
                  <c:v>144.6</c:v>
                </c:pt>
                <c:pt idx="196">
                  <c:v>144.30000000000001</c:v>
                </c:pt>
                <c:pt idx="197">
                  <c:v>144.30000000000001</c:v>
                </c:pt>
                <c:pt idx="198">
                  <c:v>144.19999999999999</c:v>
                </c:pt>
                <c:pt idx="199">
                  <c:v>144.30000000000001</c:v>
                </c:pt>
                <c:pt idx="200">
                  <c:v>144.19999999999999</c:v>
                </c:pt>
                <c:pt idx="201">
                  <c:v>143.9</c:v>
                </c:pt>
                <c:pt idx="202">
                  <c:v>143.80000000000001</c:v>
                </c:pt>
                <c:pt idx="203">
                  <c:v>143.69999999999999</c:v>
                </c:pt>
                <c:pt idx="204">
                  <c:v>143.69999999999999</c:v>
                </c:pt>
                <c:pt idx="205">
                  <c:v>143.80000000000001</c:v>
                </c:pt>
                <c:pt idx="206">
                  <c:v>143.69999999999999</c:v>
                </c:pt>
                <c:pt idx="207">
                  <c:v>143.9</c:v>
                </c:pt>
                <c:pt idx="208">
                  <c:v>144.1</c:v>
                </c:pt>
                <c:pt idx="209">
                  <c:v>143.80000000000001</c:v>
                </c:pt>
                <c:pt idx="210">
                  <c:v>143.9</c:v>
                </c:pt>
                <c:pt idx="211">
                  <c:v>143.69999999999999</c:v>
                </c:pt>
                <c:pt idx="212">
                  <c:v>143.69999999999999</c:v>
                </c:pt>
                <c:pt idx="213">
                  <c:v>143.9</c:v>
                </c:pt>
                <c:pt idx="214">
                  <c:v>143.9</c:v>
                </c:pt>
                <c:pt idx="215">
                  <c:v>143.69999999999999</c:v>
                </c:pt>
                <c:pt idx="216">
                  <c:v>143.6</c:v>
                </c:pt>
                <c:pt idx="217">
                  <c:v>143.9</c:v>
                </c:pt>
              </c:numCache>
            </c:numRef>
          </c:val>
          <c:smooth val="0"/>
        </c:ser>
        <c:ser>
          <c:idx val="1"/>
          <c:order val="1"/>
          <c:tx>
            <c:strRef>
              <c:f>Sheet1!$A$3</c:f>
              <c:strCache>
                <c:ptCount val="1"/>
                <c:pt idx="0">
                  <c:v>BEA New Car Expenditure</c:v>
                </c:pt>
              </c:strCache>
            </c:strRef>
          </c:tx>
          <c:marker>
            <c:symbol val="none"/>
          </c:marker>
          <c:dLbls>
            <c:dLbl>
              <c:idx val="217"/>
              <c:layout>
                <c:manualLayout>
                  <c:x val="-4.4502134992847461E-3"/>
                  <c:y val="-0.13749034088130288"/>
                </c:manualLayout>
              </c:layout>
              <c:tx>
                <c:rich>
                  <a:bodyPr wrap="square" lIns="38100" tIns="19050" rIns="38100" bIns="19050" anchor="ctr">
                    <a:spAutoFit/>
                  </a:bodyPr>
                  <a:lstStyle/>
                  <a:p>
                    <a:pPr>
                      <a:defRPr/>
                    </a:pPr>
                    <a:fld id="{D1089457-3B29-4329-8AF6-52A0A57C75FC}" type="SERIESNAME">
                      <a:rPr lang="en-US" b="1" dirty="0">
                        <a:solidFill>
                          <a:schemeClr val="bg1"/>
                        </a:solidFill>
                      </a:rPr>
                      <a:pPr>
                        <a:defRPr/>
                      </a:pPr>
                      <a:t>[SERIES NAME]</a:t>
                    </a:fld>
                    <a:endParaRPr lang="en-US"/>
                  </a:p>
                </c:rich>
              </c:tx>
              <c:spPr>
                <a:solidFill>
                  <a:srgbClr val="FF6801"/>
                </a:solidFill>
                <a:ln>
                  <a:solidFill>
                    <a:srgbClr val="000000">
                      <a:lumMod val="65000"/>
                      <a:lumOff val="35000"/>
                    </a:srgbClr>
                  </a:solidFill>
                </a:ln>
                <a:effectLst/>
              </c:spPr>
              <c:dLblPos val="r"/>
              <c:showLegendKey val="0"/>
              <c:showVal val="0"/>
              <c:showCatName val="0"/>
              <c:showSerName val="1"/>
              <c:showPercent val="0"/>
              <c:showBubbleSize val="0"/>
              <c:separator> </c:separator>
              <c:extLst>
                <c:ext xmlns:c15="http://schemas.microsoft.com/office/drawing/2012/chart" uri="{CE6537A1-D6FC-4f65-9D91-7224C49458BB}">
                  <c15:spPr xmlns:c15="http://schemas.microsoft.com/office/drawing/2012/chart">
                    <a:prstGeom prst="wedgeRectCallout">
                      <a:avLst/>
                    </a:prstGeom>
                  </c15:spPr>
                  <c15:dlblFieldTable/>
                  <c15:showDataLabelsRange val="0"/>
                </c:ext>
              </c:extLst>
            </c:dLbl>
            <c:spPr>
              <a:noFill/>
              <a:ln>
                <a:noFill/>
              </a:ln>
              <a:effectLst/>
            </c:spPr>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Sheet1!$B$1:$HK$1</c:f>
              <c:numCache>
                <c:formatCode>General</c:formatCode>
                <c:ptCount val="218"/>
                <c:pt idx="0" formatCode="&quot;JAN-&quot;0">
                  <c:v>97</c:v>
                </c:pt>
                <c:pt idx="12" formatCode="&quot;JAN-&quot;0">
                  <c:v>98</c:v>
                </c:pt>
                <c:pt idx="24" formatCode="&quot;JAN-&quot;0">
                  <c:v>99</c:v>
                </c:pt>
                <c:pt idx="36" formatCode="&quot;JAN-&quot;00">
                  <c:v>0</c:v>
                </c:pt>
                <c:pt idx="48" formatCode="&quot;JAN-&quot;00">
                  <c:v>1</c:v>
                </c:pt>
                <c:pt idx="60" formatCode="&quot;JAN-&quot;00">
                  <c:v>2</c:v>
                </c:pt>
                <c:pt idx="72" formatCode="&quot;JAN-&quot;00">
                  <c:v>3</c:v>
                </c:pt>
                <c:pt idx="84" formatCode="&quot;JAN-&quot;00">
                  <c:v>4</c:v>
                </c:pt>
                <c:pt idx="96" formatCode="&quot;JAN-&quot;00">
                  <c:v>5</c:v>
                </c:pt>
                <c:pt idx="108" formatCode="&quot;JAN-&quot;00">
                  <c:v>6</c:v>
                </c:pt>
                <c:pt idx="120" formatCode="&quot;JAN-&quot;00">
                  <c:v>7</c:v>
                </c:pt>
                <c:pt idx="132" formatCode="&quot;JAN-&quot;00">
                  <c:v>8</c:v>
                </c:pt>
                <c:pt idx="144" formatCode="&quot;JAN-&quot;00">
                  <c:v>9</c:v>
                </c:pt>
                <c:pt idx="156" formatCode="&quot;JAN-&quot;00">
                  <c:v>10</c:v>
                </c:pt>
                <c:pt idx="168" formatCode="&quot;JAN-&quot;00">
                  <c:v>11</c:v>
                </c:pt>
                <c:pt idx="180" formatCode="&quot;JAN-&quot;00">
                  <c:v>12</c:v>
                </c:pt>
                <c:pt idx="192" formatCode="&quot;JAN-&quot;00">
                  <c:v>13</c:v>
                </c:pt>
                <c:pt idx="204" formatCode="&quot;JAN-&quot;00">
                  <c:v>14</c:v>
                </c:pt>
                <c:pt idx="216" formatCode="&quot;JAN-&quot;00">
                  <c:v>15</c:v>
                </c:pt>
              </c:numCache>
            </c:numRef>
          </c:cat>
          <c:val>
            <c:numRef>
              <c:f>Sheet1!$B$3:$HK$3</c:f>
              <c:numCache>
                <c:formatCode>_(* #,##0.0_);_(* \(#,##0.0\);_(* "-"??_);_(@_)</c:formatCode>
                <c:ptCount val="218"/>
                <c:pt idx="0">
                  <c:v>142.1</c:v>
                </c:pt>
                <c:pt idx="1">
                  <c:v>143.6661945583302</c:v>
                </c:pt>
                <c:pt idx="2">
                  <c:v>143.46190831159149</c:v>
                </c:pt>
                <c:pt idx="3">
                  <c:v>143.60566530003726</c:v>
                </c:pt>
                <c:pt idx="4">
                  <c:v>143.84778233320907</c:v>
                </c:pt>
                <c:pt idx="5">
                  <c:v>145.14916138650761</c:v>
                </c:pt>
                <c:pt idx="6">
                  <c:v>145.13402907193438</c:v>
                </c:pt>
                <c:pt idx="7">
                  <c:v>146.45054043980616</c:v>
                </c:pt>
                <c:pt idx="8">
                  <c:v>146.40514349608645</c:v>
                </c:pt>
                <c:pt idx="9">
                  <c:v>148.46313827804693</c:v>
                </c:pt>
                <c:pt idx="10">
                  <c:v>147.92594111069695</c:v>
                </c:pt>
                <c:pt idx="11">
                  <c:v>148.33451360417439</c:v>
                </c:pt>
                <c:pt idx="12">
                  <c:v>150.46060380171446</c:v>
                </c:pt>
                <c:pt idx="13">
                  <c:v>152.56399552739467</c:v>
                </c:pt>
                <c:pt idx="14">
                  <c:v>152.27648155050312</c:v>
                </c:pt>
                <c:pt idx="15">
                  <c:v>151.74685054043977</c:v>
                </c:pt>
                <c:pt idx="16">
                  <c:v>151.73928438315315</c:v>
                </c:pt>
                <c:pt idx="17">
                  <c:v>151.98140141632499</c:v>
                </c:pt>
                <c:pt idx="18">
                  <c:v>153.47950055907563</c:v>
                </c:pt>
                <c:pt idx="19">
                  <c:v>155.28024599329106</c:v>
                </c:pt>
                <c:pt idx="20">
                  <c:v>152.81367871785312</c:v>
                </c:pt>
                <c:pt idx="21">
                  <c:v>153.52489750279534</c:v>
                </c:pt>
                <c:pt idx="22">
                  <c:v>155.70395080134173</c:v>
                </c:pt>
                <c:pt idx="23">
                  <c:v>155.93850167722695</c:v>
                </c:pt>
                <c:pt idx="24">
                  <c:v>153.96373462541928</c:v>
                </c:pt>
                <c:pt idx="25">
                  <c:v>154.45553484904954</c:v>
                </c:pt>
                <c:pt idx="26">
                  <c:v>154.75061498322771</c:v>
                </c:pt>
                <c:pt idx="27">
                  <c:v>154.97003354453966</c:v>
                </c:pt>
                <c:pt idx="28">
                  <c:v>156.54379426015652</c:v>
                </c:pt>
                <c:pt idx="29">
                  <c:v>157.24744688781212</c:v>
                </c:pt>
                <c:pt idx="30">
                  <c:v>158.23861349235926</c:v>
                </c:pt>
                <c:pt idx="31">
                  <c:v>156.62702199030932</c:v>
                </c:pt>
                <c:pt idx="32">
                  <c:v>156.8161759224748</c:v>
                </c:pt>
                <c:pt idx="33">
                  <c:v>158.6471859858367</c:v>
                </c:pt>
                <c:pt idx="34">
                  <c:v>158.10998881848673</c:v>
                </c:pt>
                <c:pt idx="35">
                  <c:v>157.8300409988818</c:v>
                </c:pt>
                <c:pt idx="36">
                  <c:v>158.73041371598953</c:v>
                </c:pt>
                <c:pt idx="37">
                  <c:v>158.4504658963846</c:v>
                </c:pt>
                <c:pt idx="38">
                  <c:v>158.91200149086839</c:v>
                </c:pt>
                <c:pt idx="39">
                  <c:v>158.75311218784938</c:v>
                </c:pt>
                <c:pt idx="40">
                  <c:v>158.97253074916136</c:v>
                </c:pt>
                <c:pt idx="41">
                  <c:v>159.08602310846067</c:v>
                </c:pt>
                <c:pt idx="42">
                  <c:v>158.56395825568393</c:v>
                </c:pt>
                <c:pt idx="43">
                  <c:v>159.5248602310846</c:v>
                </c:pt>
                <c:pt idx="44">
                  <c:v>157.54252702199031</c:v>
                </c:pt>
                <c:pt idx="45">
                  <c:v>160.19068207230711</c:v>
                </c:pt>
                <c:pt idx="46">
                  <c:v>160.0317927692881</c:v>
                </c:pt>
                <c:pt idx="47">
                  <c:v>162.14275065225493</c:v>
                </c:pt>
                <c:pt idx="48">
                  <c:v>158.5942228848304</c:v>
                </c:pt>
                <c:pt idx="49">
                  <c:v>161.49962728289228</c:v>
                </c:pt>
                <c:pt idx="50">
                  <c:v>161.21967946328735</c:v>
                </c:pt>
                <c:pt idx="51">
                  <c:v>161.72661200149085</c:v>
                </c:pt>
                <c:pt idx="52">
                  <c:v>161.84767051807677</c:v>
                </c:pt>
                <c:pt idx="53">
                  <c:v>162.88423406634362</c:v>
                </c:pt>
                <c:pt idx="54">
                  <c:v>166.53112187849419</c:v>
                </c:pt>
                <c:pt idx="55">
                  <c:v>164.3218039508013</c:v>
                </c:pt>
                <c:pt idx="56">
                  <c:v>162.46052925829289</c:v>
                </c:pt>
                <c:pt idx="57">
                  <c:v>159.51729407379793</c:v>
                </c:pt>
                <c:pt idx="58">
                  <c:v>165.41133060007448</c:v>
                </c:pt>
                <c:pt idx="59">
                  <c:v>164.0569884457696</c:v>
                </c:pt>
                <c:pt idx="60">
                  <c:v>164.69254565784564</c:v>
                </c:pt>
                <c:pt idx="61">
                  <c:v>165.77450614983223</c:v>
                </c:pt>
                <c:pt idx="62">
                  <c:v>166.13768169958996</c:v>
                </c:pt>
                <c:pt idx="63">
                  <c:v>165.17677972418929</c:v>
                </c:pt>
                <c:pt idx="64">
                  <c:v>165.51725680208716</c:v>
                </c:pt>
                <c:pt idx="65">
                  <c:v>164.81360417443156</c:v>
                </c:pt>
                <c:pt idx="66">
                  <c:v>164.91953037644424</c:v>
                </c:pt>
                <c:pt idx="67">
                  <c:v>165.32053671263509</c:v>
                </c:pt>
                <c:pt idx="68">
                  <c:v>167.06075288855757</c:v>
                </c:pt>
                <c:pt idx="69">
                  <c:v>166.14524785687664</c:v>
                </c:pt>
                <c:pt idx="70">
                  <c:v>165.33566902720835</c:v>
                </c:pt>
                <c:pt idx="71">
                  <c:v>164.38989936638092</c:v>
                </c:pt>
                <c:pt idx="72">
                  <c:v>165.63074916138652</c:v>
                </c:pt>
                <c:pt idx="73">
                  <c:v>166.25117405888932</c:v>
                </c:pt>
                <c:pt idx="74">
                  <c:v>163.74677599701829</c:v>
                </c:pt>
                <c:pt idx="75">
                  <c:v>166.27387253074917</c:v>
                </c:pt>
                <c:pt idx="76">
                  <c:v>163.95862840104363</c:v>
                </c:pt>
                <c:pt idx="77">
                  <c:v>162.18058143868805</c:v>
                </c:pt>
                <c:pt idx="78">
                  <c:v>162.84640327991056</c:v>
                </c:pt>
                <c:pt idx="79">
                  <c:v>163.19444651509505</c:v>
                </c:pt>
                <c:pt idx="80">
                  <c:v>165.32810286992174</c:v>
                </c:pt>
                <c:pt idx="81">
                  <c:v>164.19317927692882</c:v>
                </c:pt>
                <c:pt idx="82">
                  <c:v>162.4</c:v>
                </c:pt>
                <c:pt idx="83">
                  <c:v>160.89433469996274</c:v>
                </c:pt>
                <c:pt idx="84">
                  <c:v>165.02545657845698</c:v>
                </c:pt>
                <c:pt idx="85">
                  <c:v>163.17931420052184</c:v>
                </c:pt>
                <c:pt idx="86">
                  <c:v>165.55508758852034</c:v>
                </c:pt>
                <c:pt idx="87">
                  <c:v>167.21964219157661</c:v>
                </c:pt>
                <c:pt idx="88">
                  <c:v>166.58408497950057</c:v>
                </c:pt>
                <c:pt idx="89">
                  <c:v>165.58535221766681</c:v>
                </c:pt>
                <c:pt idx="90">
                  <c:v>166.39493104733509</c:v>
                </c:pt>
                <c:pt idx="91">
                  <c:v>169.0884830413716</c:v>
                </c:pt>
                <c:pt idx="92">
                  <c:v>168.03678717853151</c:v>
                </c:pt>
                <c:pt idx="93">
                  <c:v>169.64081252329484</c:v>
                </c:pt>
                <c:pt idx="94">
                  <c:v>168.14271338054419</c:v>
                </c:pt>
                <c:pt idx="95">
                  <c:v>169.14144614237796</c:v>
                </c:pt>
                <c:pt idx="96">
                  <c:v>167.89303019008574</c:v>
                </c:pt>
                <c:pt idx="97">
                  <c:v>171.96362281028701</c:v>
                </c:pt>
                <c:pt idx="98">
                  <c:v>171.42642564293703</c:v>
                </c:pt>
                <c:pt idx="99">
                  <c:v>171.48695490122998</c:v>
                </c:pt>
                <c:pt idx="100">
                  <c:v>174.39235929929185</c:v>
                </c:pt>
                <c:pt idx="101">
                  <c:v>175.383525903839</c:v>
                </c:pt>
                <c:pt idx="102">
                  <c:v>173.43145732389118</c:v>
                </c:pt>
                <c:pt idx="103">
                  <c:v>173.85516213194185</c:v>
                </c:pt>
                <c:pt idx="104">
                  <c:v>173.16664181885949</c:v>
                </c:pt>
                <c:pt idx="105">
                  <c:v>177.85765933656356</c:v>
                </c:pt>
                <c:pt idx="106">
                  <c:v>177.948453224003</c:v>
                </c:pt>
                <c:pt idx="107">
                  <c:v>180.61930674617969</c:v>
                </c:pt>
                <c:pt idx="108">
                  <c:v>178.30406261647411</c:v>
                </c:pt>
                <c:pt idx="109">
                  <c:v>180.18803578084237</c:v>
                </c:pt>
                <c:pt idx="110">
                  <c:v>180.08210957882969</c:v>
                </c:pt>
                <c:pt idx="111">
                  <c:v>177.29776369735373</c:v>
                </c:pt>
                <c:pt idx="112">
                  <c:v>177.47178531494598</c:v>
                </c:pt>
                <c:pt idx="113">
                  <c:v>178.31919493104735</c:v>
                </c:pt>
                <c:pt idx="114">
                  <c:v>176.97998509131571</c:v>
                </c:pt>
                <c:pt idx="115">
                  <c:v>177.35072679836006</c:v>
                </c:pt>
                <c:pt idx="116">
                  <c:v>178.52348117778607</c:v>
                </c:pt>
                <c:pt idx="117">
                  <c:v>179.46168468132686</c:v>
                </c:pt>
                <c:pt idx="118">
                  <c:v>181.1413715989564</c:v>
                </c:pt>
                <c:pt idx="119">
                  <c:v>180.28639582556838</c:v>
                </c:pt>
                <c:pt idx="120">
                  <c:v>181.40618710398803</c:v>
                </c:pt>
                <c:pt idx="121">
                  <c:v>181.06571002609016</c:v>
                </c:pt>
                <c:pt idx="122">
                  <c:v>180.5360790160268</c:v>
                </c:pt>
                <c:pt idx="123">
                  <c:v>182.38222139396194</c:v>
                </c:pt>
                <c:pt idx="124">
                  <c:v>179.68866939992543</c:v>
                </c:pt>
                <c:pt idx="125">
                  <c:v>181.48184867685421</c:v>
                </c:pt>
                <c:pt idx="126">
                  <c:v>182.54111069698095</c:v>
                </c:pt>
                <c:pt idx="127">
                  <c:v>181.65587029444649</c:v>
                </c:pt>
                <c:pt idx="128">
                  <c:v>181.01274692508383</c:v>
                </c:pt>
                <c:pt idx="129">
                  <c:v>179.05311218784939</c:v>
                </c:pt>
                <c:pt idx="130">
                  <c:v>178.93961982855012</c:v>
                </c:pt>
                <c:pt idx="131">
                  <c:v>179.53734625419307</c:v>
                </c:pt>
                <c:pt idx="132">
                  <c:v>180.831159150205</c:v>
                </c:pt>
                <c:pt idx="133">
                  <c:v>185.31789042117035</c:v>
                </c:pt>
                <c:pt idx="134">
                  <c:v>182.97994781960492</c:v>
                </c:pt>
                <c:pt idx="135">
                  <c:v>182.2687290346627</c:v>
                </c:pt>
                <c:pt idx="136">
                  <c:v>169.57271710771525</c:v>
                </c:pt>
                <c:pt idx="137">
                  <c:v>171.48695490122995</c:v>
                </c:pt>
                <c:pt idx="138">
                  <c:v>177.88792396571</c:v>
                </c:pt>
                <c:pt idx="139">
                  <c:v>176.4503540812523</c:v>
                </c:pt>
                <c:pt idx="140">
                  <c:v>176.39739098024597</c:v>
                </c:pt>
                <c:pt idx="141">
                  <c:v>174.85389489377562</c:v>
                </c:pt>
                <c:pt idx="142">
                  <c:v>175.09601192694743</c:v>
                </c:pt>
                <c:pt idx="143">
                  <c:v>173.75680208721576</c:v>
                </c:pt>
                <c:pt idx="144">
                  <c:v>173.5752143123369</c:v>
                </c:pt>
                <c:pt idx="145">
                  <c:v>174.92199030935515</c:v>
                </c:pt>
                <c:pt idx="146">
                  <c:v>172.13007827059258</c:v>
                </c:pt>
                <c:pt idx="147">
                  <c:v>176.40495713753256</c:v>
                </c:pt>
                <c:pt idx="148">
                  <c:v>176.91945583302271</c:v>
                </c:pt>
                <c:pt idx="149">
                  <c:v>175.14140887066714</c:v>
                </c:pt>
                <c:pt idx="150">
                  <c:v>167.52228848304134</c:v>
                </c:pt>
                <c:pt idx="151">
                  <c:v>159.22978009690641</c:v>
                </c:pt>
                <c:pt idx="152">
                  <c:v>184.57640700708157</c:v>
                </c:pt>
                <c:pt idx="153">
                  <c:v>183.41121878494218</c:v>
                </c:pt>
                <c:pt idx="154">
                  <c:v>184.06947446887807</c:v>
                </c:pt>
                <c:pt idx="155">
                  <c:v>183.48688035780836</c:v>
                </c:pt>
                <c:pt idx="156">
                  <c:v>186.28635855385758</c:v>
                </c:pt>
                <c:pt idx="157">
                  <c:v>186.50577711516954</c:v>
                </c:pt>
                <c:pt idx="158">
                  <c:v>189.04800596347366</c:v>
                </c:pt>
                <c:pt idx="159">
                  <c:v>189.19176295191943</c:v>
                </c:pt>
                <c:pt idx="160">
                  <c:v>189.44144614237786</c:v>
                </c:pt>
                <c:pt idx="161">
                  <c:v>190.37208348863206</c:v>
                </c:pt>
                <c:pt idx="162">
                  <c:v>189.60033544539689</c:v>
                </c:pt>
                <c:pt idx="163">
                  <c:v>189.5625046589638</c:v>
                </c:pt>
                <c:pt idx="164">
                  <c:v>188.34435333581806</c:v>
                </c:pt>
                <c:pt idx="165">
                  <c:v>188.0114424152068</c:v>
                </c:pt>
                <c:pt idx="166">
                  <c:v>187.55747297800963</c:v>
                </c:pt>
                <c:pt idx="167">
                  <c:v>186.86895266492726</c:v>
                </c:pt>
                <c:pt idx="168">
                  <c:v>188.92694744688774</c:v>
                </c:pt>
                <c:pt idx="169">
                  <c:v>187.99631010063354</c:v>
                </c:pt>
                <c:pt idx="170">
                  <c:v>188.54107342527013</c:v>
                </c:pt>
                <c:pt idx="171">
                  <c:v>189.65329854640316</c:v>
                </c:pt>
                <c:pt idx="172">
                  <c:v>195.85754752143112</c:v>
                </c:pt>
                <c:pt idx="173">
                  <c:v>194.79071934401776</c:v>
                </c:pt>
                <c:pt idx="174">
                  <c:v>196.49310473350712</c:v>
                </c:pt>
                <c:pt idx="175">
                  <c:v>197.82474841595214</c:v>
                </c:pt>
                <c:pt idx="176">
                  <c:v>197.43130823704792</c:v>
                </c:pt>
                <c:pt idx="177">
                  <c:v>192.23335818114035</c:v>
                </c:pt>
                <c:pt idx="178">
                  <c:v>191.91557957510233</c:v>
                </c:pt>
                <c:pt idx="179">
                  <c:v>193.35314945956003</c:v>
                </c:pt>
                <c:pt idx="180">
                  <c:v>193.32288483041356</c:v>
                </c:pt>
                <c:pt idx="181">
                  <c:v>193.19426015654102</c:v>
                </c:pt>
                <c:pt idx="182">
                  <c:v>192.91431233693609</c:v>
                </c:pt>
                <c:pt idx="183">
                  <c:v>193.36071561684665</c:v>
                </c:pt>
                <c:pt idx="184">
                  <c:v>193.31531867312694</c:v>
                </c:pt>
                <c:pt idx="185">
                  <c:v>192.97484159522907</c:v>
                </c:pt>
                <c:pt idx="186">
                  <c:v>195.09336563548248</c:v>
                </c:pt>
                <c:pt idx="187">
                  <c:v>193.2699217294072</c:v>
                </c:pt>
                <c:pt idx="188">
                  <c:v>192.65706298919102</c:v>
                </c:pt>
                <c:pt idx="189">
                  <c:v>194.26108833395435</c:v>
                </c:pt>
                <c:pt idx="190">
                  <c:v>195.34304882594091</c:v>
                </c:pt>
                <c:pt idx="191">
                  <c:v>192.44521058516565</c:v>
                </c:pt>
                <c:pt idx="192">
                  <c:v>193.45907566157268</c:v>
                </c:pt>
                <c:pt idx="193">
                  <c:v>194.24595601938111</c:v>
                </c:pt>
                <c:pt idx="194">
                  <c:v>194.45024226611983</c:v>
                </c:pt>
                <c:pt idx="195">
                  <c:v>194.92691017517686</c:v>
                </c:pt>
                <c:pt idx="196">
                  <c:v>193.56500186358537</c:v>
                </c:pt>
                <c:pt idx="197">
                  <c:v>192.88404770778962</c:v>
                </c:pt>
                <c:pt idx="198">
                  <c:v>191.99124114796854</c:v>
                </c:pt>
                <c:pt idx="199">
                  <c:v>191.68859485650376</c:v>
                </c:pt>
                <c:pt idx="200">
                  <c:v>192.29388743943332</c:v>
                </c:pt>
                <c:pt idx="201">
                  <c:v>195.3279165113677</c:v>
                </c:pt>
                <c:pt idx="202">
                  <c:v>192.91431233693612</c:v>
                </c:pt>
                <c:pt idx="203">
                  <c:v>194.83611628773744</c:v>
                </c:pt>
                <c:pt idx="204">
                  <c:v>193.82225121133041</c:v>
                </c:pt>
                <c:pt idx="205">
                  <c:v>193.50447260529239</c:v>
                </c:pt>
                <c:pt idx="206">
                  <c:v>194.19299291837476</c:v>
                </c:pt>
                <c:pt idx="207">
                  <c:v>193.11859858367481</c:v>
                </c:pt>
                <c:pt idx="208">
                  <c:v>189.41874767051792</c:v>
                </c:pt>
                <c:pt idx="209">
                  <c:v>190.79578829668264</c:v>
                </c:pt>
                <c:pt idx="210">
                  <c:v>189.56250465896369</c:v>
                </c:pt>
                <c:pt idx="211">
                  <c:v>190.31912038762565</c:v>
                </c:pt>
                <c:pt idx="212">
                  <c:v>190.52340663436436</c:v>
                </c:pt>
                <c:pt idx="213">
                  <c:v>190.75795751024958</c:v>
                </c:pt>
                <c:pt idx="214">
                  <c:v>188.70752888557573</c:v>
                </c:pt>
                <c:pt idx="215">
                  <c:v>191.97610883339533</c:v>
                </c:pt>
                <c:pt idx="216">
                  <c:v>193.03537085352204</c:v>
                </c:pt>
                <c:pt idx="217">
                  <c:v>192.54357062989178</c:v>
                </c:pt>
              </c:numCache>
            </c:numRef>
          </c:val>
          <c:smooth val="0"/>
        </c:ser>
        <c:dLbls>
          <c:showLegendKey val="0"/>
          <c:showVal val="0"/>
          <c:showCatName val="0"/>
          <c:showSerName val="0"/>
          <c:showPercent val="0"/>
          <c:showBubbleSize val="0"/>
        </c:dLbls>
        <c:smooth val="0"/>
        <c:axId val="362188104"/>
        <c:axId val="362180656"/>
        <c:extLst/>
      </c:lineChart>
      <c:catAx>
        <c:axId val="362188104"/>
        <c:scaling>
          <c:orientation val="minMax"/>
        </c:scaling>
        <c:delete val="0"/>
        <c:axPos val="b"/>
        <c:numFmt formatCode="&quot;JAN-&quot;0" sourceLinked="1"/>
        <c:majorTickMark val="out"/>
        <c:minorTickMark val="none"/>
        <c:tickLblPos val="low"/>
        <c:spPr>
          <a:ln w="12700">
            <a:solidFill>
              <a:schemeClr val="tx1"/>
            </a:solidFill>
            <a:prstDash val="solid"/>
          </a:ln>
        </c:spPr>
        <c:txPr>
          <a:bodyPr rot="-5400000" vert="horz"/>
          <a:lstStyle/>
          <a:p>
            <a:pPr>
              <a:defRPr sz="1000" b="0" i="0" u="none" strike="noStrike" baseline="0">
                <a:solidFill>
                  <a:schemeClr val="tx1"/>
                </a:solidFill>
                <a:latin typeface="Arial"/>
                <a:ea typeface="Arial"/>
                <a:cs typeface="Arial"/>
              </a:defRPr>
            </a:pPr>
            <a:endParaRPr lang="en-US"/>
          </a:p>
        </c:txPr>
        <c:crossAx val="362180656"/>
        <c:crossesAt val="0"/>
        <c:auto val="1"/>
        <c:lblAlgn val="ctr"/>
        <c:lblOffset val="180"/>
        <c:noMultiLvlLbl val="0"/>
      </c:catAx>
      <c:valAx>
        <c:axId val="362180656"/>
        <c:scaling>
          <c:orientation val="minMax"/>
          <c:max val="200"/>
          <c:min val="130"/>
        </c:scaling>
        <c:delete val="0"/>
        <c:axPos val="l"/>
        <c:majorGridlines/>
        <c:title>
          <c:tx>
            <c:rich>
              <a:bodyPr/>
              <a:lstStyle/>
              <a:p>
                <a:pPr>
                  <a:defRPr/>
                </a:pPr>
                <a:r>
                  <a:rPr lang="en-US" dirty="0" smtClean="0"/>
                  <a:t>Inflation Index</a:t>
                </a:r>
                <a:endParaRPr lang="en-US" dirty="0"/>
              </a:p>
            </c:rich>
          </c:tx>
          <c:overlay val="0"/>
        </c:title>
        <c:numFmt formatCode="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362188104"/>
        <c:crosses val="autoZero"/>
        <c:crossBetween val="between"/>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CPI-U All Items</c:v>
                </c:pt>
                <c:pt idx="1">
                  <c:v>CPI-U New Car</c:v>
                </c:pt>
                <c:pt idx="2">
                  <c:v>New Car Expenditure</c:v>
                </c:pt>
              </c:strCache>
            </c:strRef>
          </c:cat>
          <c:val>
            <c:numRef>
              <c:f>Sheet1!$B$2:$B$4</c:f>
              <c:numCache>
                <c:formatCode>0.0%</c:formatCode>
                <c:ptCount val="3"/>
                <c:pt idx="0">
                  <c:v>0.81</c:v>
                </c:pt>
                <c:pt idx="1">
                  <c:v>0.2</c:v>
                </c:pt>
                <c:pt idx="2">
                  <c:v>0.67591308368007397</c:v>
                </c:pt>
              </c:numCache>
            </c:numRef>
          </c:val>
        </c:ser>
        <c:dLbls>
          <c:showLegendKey val="0"/>
          <c:showVal val="0"/>
          <c:showCatName val="0"/>
          <c:showSerName val="0"/>
          <c:showPercent val="0"/>
          <c:showBubbleSize val="0"/>
        </c:dLbls>
        <c:gapWidth val="219"/>
        <c:overlap val="-27"/>
        <c:axId val="365027096"/>
        <c:axId val="365031408"/>
      </c:barChart>
      <c:catAx>
        <c:axId val="36502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5031408"/>
        <c:crosses val="autoZero"/>
        <c:auto val="1"/>
        <c:lblAlgn val="ctr"/>
        <c:lblOffset val="100"/>
        <c:noMultiLvlLbl val="0"/>
      </c:catAx>
      <c:valAx>
        <c:axId val="3650314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5027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New Car Prices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1950s</c:v>
                </c:pt>
                <c:pt idx="1">
                  <c:v>1960s</c:v>
                </c:pt>
                <c:pt idx="2">
                  <c:v>1970s</c:v>
                </c:pt>
                <c:pt idx="3">
                  <c:v>1980s</c:v>
                </c:pt>
                <c:pt idx="4">
                  <c:v>90-08</c:v>
                </c:pt>
                <c:pt idx="5">
                  <c:v>08-13</c:v>
                </c:pt>
              </c:strCache>
            </c:strRef>
          </c:cat>
          <c:val>
            <c:numRef>
              <c:f>Sheet1!$B$2:$B$7</c:f>
              <c:numCache>
                <c:formatCode>0.0%</c:formatCode>
                <c:ptCount val="6"/>
                <c:pt idx="0">
                  <c:v>0.72</c:v>
                </c:pt>
                <c:pt idx="1">
                  <c:v>0.33</c:v>
                </c:pt>
                <c:pt idx="2">
                  <c:v>1.0900000000000001</c:v>
                </c:pt>
                <c:pt idx="3">
                  <c:v>1.35</c:v>
                </c:pt>
                <c:pt idx="4">
                  <c:v>0.65</c:v>
                </c:pt>
                <c:pt idx="5">
                  <c:v>0.12</c:v>
                </c:pt>
              </c:numCache>
            </c:numRef>
          </c:val>
        </c:ser>
        <c:ser>
          <c:idx val="1"/>
          <c:order val="1"/>
          <c:tx>
            <c:strRef>
              <c:f>Sheet1!$C$1</c:f>
              <c:strCache>
                <c:ptCount val="1"/>
                <c:pt idx="0">
                  <c:v>CPI-U</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1950s</c:v>
                </c:pt>
                <c:pt idx="1">
                  <c:v>1960s</c:v>
                </c:pt>
                <c:pt idx="2">
                  <c:v>1970s</c:v>
                </c:pt>
                <c:pt idx="3">
                  <c:v>1980s</c:v>
                </c:pt>
                <c:pt idx="4">
                  <c:v>90-08</c:v>
                </c:pt>
                <c:pt idx="5">
                  <c:v>08-13</c:v>
                </c:pt>
              </c:strCache>
            </c:strRef>
          </c:cat>
          <c:val>
            <c:numRef>
              <c:f>Sheet1!$C$2:$C$7</c:f>
              <c:numCache>
                <c:formatCode>0.0%</c:formatCode>
                <c:ptCount val="6"/>
                <c:pt idx="0">
                  <c:v>0.24</c:v>
                </c:pt>
                <c:pt idx="1">
                  <c:v>0.02</c:v>
                </c:pt>
                <c:pt idx="2">
                  <c:v>0.82</c:v>
                </c:pt>
                <c:pt idx="3">
                  <c:v>0.27</c:v>
                </c:pt>
                <c:pt idx="4">
                  <c:v>0.12</c:v>
                </c:pt>
                <c:pt idx="5">
                  <c:v>0.08</c:v>
                </c:pt>
              </c:numCache>
            </c:numRef>
          </c:val>
        </c:ser>
        <c:dLbls>
          <c:showLegendKey val="0"/>
          <c:showVal val="0"/>
          <c:showCatName val="0"/>
          <c:showSerName val="0"/>
          <c:showPercent val="0"/>
          <c:showBubbleSize val="0"/>
        </c:dLbls>
        <c:gapWidth val="219"/>
        <c:overlap val="-27"/>
        <c:axId val="365032584"/>
        <c:axId val="365030624"/>
      </c:barChart>
      <c:catAx>
        <c:axId val="365032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5030624"/>
        <c:crosses val="autoZero"/>
        <c:auto val="1"/>
        <c:lblAlgn val="ctr"/>
        <c:lblOffset val="100"/>
        <c:noMultiLvlLbl val="0"/>
      </c:catAx>
      <c:valAx>
        <c:axId val="365030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50325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lgn="ctr">
            <a:defRPr lang="en-US"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Center Side Impact Air Bags</c:v>
                </c:pt>
                <c:pt idx="1">
                  <c:v>Brake Assist</c:v>
                </c:pt>
                <c:pt idx="2">
                  <c:v>Lane Departure Warning</c:v>
                </c:pt>
                <c:pt idx="3">
                  <c:v>Front Knee Airbag</c:v>
                </c:pt>
                <c:pt idx="4">
                  <c:v>Rear View Camera</c:v>
                </c:pt>
                <c:pt idx="5">
                  <c:v>Emissions Changes</c:v>
                </c:pt>
                <c:pt idx="6">
                  <c:v>MPG Changes</c:v>
                </c:pt>
                <c:pt idx="7">
                  <c:v>Warranty Changes</c:v>
                </c:pt>
                <c:pt idx="8">
                  <c:v>Maintenance Changes</c:v>
                </c:pt>
                <c:pt idx="9">
                  <c:v>HID Headlamps</c:v>
                </c:pt>
                <c:pt idx="10">
                  <c:v>Remote Start (Made Standard)</c:v>
                </c:pt>
                <c:pt idx="11">
                  <c:v>No More 6-disk CD Player</c:v>
                </c:pt>
              </c:strCache>
            </c:strRef>
          </c:cat>
          <c:val>
            <c:numRef>
              <c:f>Sheet1!$B$2:$B$13</c:f>
              <c:numCache>
                <c:formatCode>_("$"* #,##0_);_("$"* \(#,##0\);_("$"* "-"??_);_(@_)</c:formatCode>
                <c:ptCount val="12"/>
                <c:pt idx="0">
                  <c:v>180</c:v>
                </c:pt>
                <c:pt idx="1">
                  <c:v>40</c:v>
                </c:pt>
                <c:pt idx="2">
                  <c:v>120</c:v>
                </c:pt>
                <c:pt idx="3">
                  <c:v>80</c:v>
                </c:pt>
                <c:pt idx="4">
                  <c:v>120</c:v>
                </c:pt>
                <c:pt idx="5">
                  <c:v>84</c:v>
                </c:pt>
                <c:pt idx="6">
                  <c:v>22</c:v>
                </c:pt>
                <c:pt idx="7">
                  <c:v>124</c:v>
                </c:pt>
                <c:pt idx="8">
                  <c:v>300</c:v>
                </c:pt>
                <c:pt idx="9">
                  <c:v>120</c:v>
                </c:pt>
                <c:pt idx="10">
                  <c:v>60</c:v>
                </c:pt>
                <c:pt idx="11">
                  <c:v>-30</c:v>
                </c:pt>
              </c:numCache>
            </c:numRef>
          </c:val>
        </c:ser>
        <c:dLbls>
          <c:dLblPos val="outEnd"/>
          <c:showLegendKey val="0"/>
          <c:showVal val="1"/>
          <c:showCatName val="0"/>
          <c:showSerName val="0"/>
          <c:showPercent val="0"/>
          <c:showBubbleSize val="0"/>
        </c:dLbls>
        <c:gapWidth val="100"/>
        <c:axId val="365034152"/>
        <c:axId val="365026704"/>
      </c:barChart>
      <c:catAx>
        <c:axId val="36503415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5026704"/>
        <c:crosses val="autoZero"/>
        <c:auto val="1"/>
        <c:lblAlgn val="ctr"/>
        <c:lblOffset val="100"/>
        <c:noMultiLvlLbl val="0"/>
      </c:catAx>
      <c:valAx>
        <c:axId val="365026704"/>
        <c:scaling>
          <c:orientation val="minMax"/>
        </c:scaling>
        <c:delete val="0"/>
        <c:axPos val="b"/>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5034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1515441410945E-2"/>
          <c:y val="4.6644901324166994E-2"/>
          <c:w val="0.89969325680084378"/>
          <c:h val="0.76956511367057934"/>
        </c:manualLayout>
      </c:layout>
      <c:barChart>
        <c:barDir val="col"/>
        <c:grouping val="clustered"/>
        <c:varyColors val="0"/>
        <c:ser>
          <c:idx val="0"/>
          <c:order val="0"/>
          <c:tx>
            <c:strRef>
              <c:f>Sheet1!$B$1</c:f>
              <c:strCache>
                <c:ptCount val="1"/>
                <c:pt idx="0">
                  <c:v>Quality</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numCache>
            </c:numRef>
          </c:cat>
          <c:val>
            <c:numRef>
              <c:f>Sheet1!$B$2:$B$20</c:f>
              <c:numCache>
                <c:formatCode>_(* #,##0_);_(* \(#,##0\);_(* "-"??_);_(@_)</c:formatCode>
                <c:ptCount val="19"/>
                <c:pt idx="0">
                  <c:v>185.53</c:v>
                </c:pt>
                <c:pt idx="1">
                  <c:v>230.81</c:v>
                </c:pt>
                <c:pt idx="2">
                  <c:v>15.5</c:v>
                </c:pt>
                <c:pt idx="3">
                  <c:v>169.05</c:v>
                </c:pt>
                <c:pt idx="4">
                  <c:v>212.67</c:v>
                </c:pt>
                <c:pt idx="5">
                  <c:v>62.87</c:v>
                </c:pt>
                <c:pt idx="6">
                  <c:v>25.08</c:v>
                </c:pt>
                <c:pt idx="7">
                  <c:v>82.96</c:v>
                </c:pt>
                <c:pt idx="8">
                  <c:v>310.5</c:v>
                </c:pt>
                <c:pt idx="9">
                  <c:v>29.24</c:v>
                </c:pt>
                <c:pt idx="10">
                  <c:v>150.91</c:v>
                </c:pt>
                <c:pt idx="11">
                  <c:v>170.17</c:v>
                </c:pt>
                <c:pt idx="12">
                  <c:v>185.18</c:v>
                </c:pt>
                <c:pt idx="13">
                  <c:v>271.42</c:v>
                </c:pt>
                <c:pt idx="14">
                  <c:v>110.79</c:v>
                </c:pt>
                <c:pt idx="15">
                  <c:v>74.88</c:v>
                </c:pt>
                <c:pt idx="16">
                  <c:v>98.22</c:v>
                </c:pt>
                <c:pt idx="17">
                  <c:v>90.18</c:v>
                </c:pt>
                <c:pt idx="18">
                  <c:v>48.39</c:v>
                </c:pt>
              </c:numCache>
            </c:numRef>
          </c:val>
        </c:ser>
        <c:ser>
          <c:idx val="1"/>
          <c:order val="1"/>
          <c:tx>
            <c:strRef>
              <c:f>Sheet1!$C$1</c:f>
              <c:strCache>
                <c:ptCount val="1"/>
                <c:pt idx="0">
                  <c:v>Inflation</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numCache>
            </c:numRef>
          </c:cat>
          <c:val>
            <c:numRef>
              <c:f>Sheet1!$C$2:$C$20</c:f>
              <c:numCache>
                <c:formatCode>_(* #,##0_);_(* \(#,##0\);_(* "-"??_);_(@_)</c:formatCode>
                <c:ptCount val="19"/>
                <c:pt idx="0">
                  <c:v>147.80999999999997</c:v>
                </c:pt>
                <c:pt idx="1">
                  <c:v>132.45999999999998</c:v>
                </c:pt>
                <c:pt idx="2">
                  <c:v>139.77000000000001</c:v>
                </c:pt>
                <c:pt idx="3">
                  <c:v>239.37</c:v>
                </c:pt>
                <c:pt idx="4">
                  <c:v>209.84</c:v>
                </c:pt>
                <c:pt idx="5">
                  <c:v>275.07</c:v>
                </c:pt>
                <c:pt idx="6">
                  <c:v>440.55</c:v>
                </c:pt>
                <c:pt idx="7">
                  <c:v>384.32</c:v>
                </c:pt>
                <c:pt idx="8">
                  <c:v>107.31</c:v>
                </c:pt>
                <c:pt idx="9">
                  <c:v>95.070000000000007</c:v>
                </c:pt>
                <c:pt idx="10">
                  <c:v>-150.91</c:v>
                </c:pt>
                <c:pt idx="11">
                  <c:v>-106.04999999999998</c:v>
                </c:pt>
                <c:pt idx="12">
                  <c:v>1130.45</c:v>
                </c:pt>
                <c:pt idx="13">
                  <c:v>442.57</c:v>
                </c:pt>
                <c:pt idx="14">
                  <c:v>-104.82000000000001</c:v>
                </c:pt>
                <c:pt idx="15">
                  <c:v>569.92999999999995</c:v>
                </c:pt>
                <c:pt idx="16">
                  <c:v>209.47</c:v>
                </c:pt>
                <c:pt idx="17">
                  <c:v>-12.580000000000013</c:v>
                </c:pt>
                <c:pt idx="18">
                  <c:v>318.25</c:v>
                </c:pt>
              </c:numCache>
            </c:numRef>
          </c:val>
        </c:ser>
        <c:dLbls>
          <c:showLegendKey val="0"/>
          <c:showVal val="0"/>
          <c:showCatName val="0"/>
          <c:showSerName val="0"/>
          <c:showPercent val="0"/>
          <c:showBubbleSize val="0"/>
        </c:dLbls>
        <c:gapWidth val="40"/>
        <c:axId val="365033368"/>
        <c:axId val="365033760"/>
      </c:barChart>
      <c:catAx>
        <c:axId val="3650333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Model Year</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5033760"/>
        <c:crosses val="autoZero"/>
        <c:auto val="1"/>
        <c:lblAlgn val="ctr"/>
        <c:lblOffset val="100"/>
        <c:noMultiLvlLbl val="0"/>
      </c:catAx>
      <c:valAx>
        <c:axId val="365033760"/>
        <c:scaling>
          <c:orientation val="minMax"/>
          <c:max val="1400"/>
          <c:min val="-2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5033368"/>
        <c:crosses val="autoZero"/>
        <c:crossBetween val="between"/>
      </c:valAx>
      <c:spPr>
        <a:noFill/>
        <a:ln>
          <a:noFill/>
        </a:ln>
        <a:effectLst/>
      </c:spPr>
    </c:plotArea>
    <c:legend>
      <c:legendPos val="t"/>
      <c:layout>
        <c:manualLayout>
          <c:xMode val="edge"/>
          <c:yMode val="edge"/>
          <c:x val="9.294184021389848E-2"/>
          <c:y val="0.11190718688285292"/>
          <c:w val="0.22221588539750289"/>
          <c:h val="5.5692899341774266E-2"/>
        </c:manualLayout>
      </c:layout>
      <c:overlay val="0"/>
      <c:spPr>
        <a:solidFill>
          <a:schemeClr val="bg1"/>
        </a:solidFill>
        <a:ln>
          <a:solidFill>
            <a:schemeClr val="tx1"/>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19000826662885"/>
          <c:y val="0.12307684836240725"/>
          <c:w val="0.88182831661092531"/>
          <c:h val="0.73068268645505519"/>
        </c:manualLayout>
      </c:layout>
      <c:lineChart>
        <c:grouping val="standard"/>
        <c:varyColors val="0"/>
        <c:ser>
          <c:idx val="1"/>
          <c:order val="0"/>
          <c:tx>
            <c:strRef>
              <c:f>Sheet1!$A$2</c:f>
              <c:strCache>
                <c:ptCount val="1"/>
                <c:pt idx="0">
                  <c:v>non-cat claims</c:v>
                </c:pt>
              </c:strCache>
            </c:strRef>
          </c:tx>
          <c:spPr>
            <a:ln w="47580">
              <a:solidFill>
                <a:srgbClr val="FF6600"/>
              </a:solidFill>
              <a:prstDash val="solid"/>
            </a:ln>
          </c:spPr>
          <c:marker>
            <c:symbol val="square"/>
            <c:size val="6"/>
            <c:spPr>
              <a:solidFill>
                <a:srgbClr val="FF6600"/>
              </a:solidFill>
              <a:ln>
                <a:solidFill>
                  <a:srgbClr val="FF6600"/>
                </a:solidFill>
                <a:prstDash val="solid"/>
              </a:ln>
            </c:spPr>
          </c:marker>
          <c:dLbls>
            <c:dLbl>
              <c:idx val="3"/>
              <c:layout>
                <c:manualLayout>
                  <c:x val="-1.8357789260625434E-2"/>
                  <c:y val="8.400068961498115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1.2461345211031179E-2"/>
                  <c:y val="4.802253713560485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8.0565390055577463E-4"/>
                  <c:y val="0.14824739047101018"/>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5728344322618134E-2"/>
                  <c:y val="4.802253713560489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3.3098899384610886E-2"/>
                  <c:y val="5.8302009272569462E-2"/>
                </c:manualLayout>
              </c:layout>
              <c:dLblPos val="r"/>
              <c:showLegendKey val="0"/>
              <c:showVal val="1"/>
              <c:showCatName val="0"/>
              <c:showSerName val="0"/>
              <c:showPercent val="0"/>
              <c:showBubbleSize val="0"/>
              <c:extLst>
                <c:ext xmlns:c15="http://schemas.microsoft.com/office/drawing/2012/chart" uri="{CE6537A1-D6FC-4f65-9D91-7224C49458BB}"/>
              </c:extLst>
            </c:dLbl>
            <c:spPr>
              <a:solidFill>
                <a:srgbClr val="FFFFFF"/>
              </a:solidFill>
              <a:ln>
                <a:solidFill>
                  <a:srgbClr val="000000">
                    <a:lumMod val="65000"/>
                    <a:lumOff val="35000"/>
                  </a:srgbClr>
                </a:solidFill>
              </a:ln>
              <a:effectLst/>
            </c:spPr>
            <c:txPr>
              <a:bodyPr wrap="square" lIns="38100" tIns="19050" rIns="38100" bIns="19050" anchor="ctr">
                <a:spAutoFit/>
              </a:bodyPr>
              <a:lstStyle/>
              <a:p>
                <a:pPr>
                  <a:defRPr>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strRef>
              <c:f>Sheet1!$B$1:$R$1</c:f>
              <c:strCache>
                <c:ptCount val="17"/>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strCache>
            </c:strRef>
          </c:cat>
          <c:val>
            <c:numRef>
              <c:f>Sheet1!$B$2:$R$2</c:f>
              <c:numCache>
                <c:formatCode>"$"#,##0</c:formatCode>
                <c:ptCount val="17"/>
                <c:pt idx="0">
                  <c:v>3932</c:v>
                </c:pt>
                <c:pt idx="1">
                  <c:v>4032</c:v>
                </c:pt>
                <c:pt idx="2">
                  <c:v>4414</c:v>
                </c:pt>
                <c:pt idx="3">
                  <c:v>4755</c:v>
                </c:pt>
                <c:pt idx="4">
                  <c:v>5402</c:v>
                </c:pt>
                <c:pt idx="5">
                  <c:v>6134</c:v>
                </c:pt>
                <c:pt idx="6">
                  <c:v>6637</c:v>
                </c:pt>
                <c:pt idx="7">
                  <c:v>7039</c:v>
                </c:pt>
                <c:pt idx="8">
                  <c:v>7444</c:v>
                </c:pt>
                <c:pt idx="9">
                  <c:v>7383</c:v>
                </c:pt>
                <c:pt idx="10">
                  <c:v>7849</c:v>
                </c:pt>
                <c:pt idx="11">
                  <c:v>8222</c:v>
                </c:pt>
                <c:pt idx="12">
                  <c:v>8633</c:v>
                </c:pt>
                <c:pt idx="13">
                  <c:v>8527</c:v>
                </c:pt>
                <c:pt idx="14">
                  <c:v>8541</c:v>
                </c:pt>
                <c:pt idx="15">
                  <c:v>8718</c:v>
                </c:pt>
                <c:pt idx="16">
                  <c:v>8772</c:v>
                </c:pt>
              </c:numCache>
            </c:numRef>
          </c:val>
          <c:smooth val="0"/>
        </c:ser>
        <c:ser>
          <c:idx val="0"/>
          <c:order val="1"/>
          <c:tx>
            <c:strRef>
              <c:f>Sheet1!$A$3</c:f>
              <c:strCache>
                <c:ptCount val="1"/>
                <c:pt idx="0">
                  <c:v>cat claims</c:v>
                </c:pt>
              </c:strCache>
            </c:strRef>
          </c:tx>
          <c:spPr>
            <a:ln w="47580">
              <a:solidFill>
                <a:schemeClr val="accent1"/>
              </a:solidFill>
              <a:prstDash val="solid"/>
            </a:ln>
          </c:spPr>
          <c:marker>
            <c:symbol val="diamond"/>
            <c:size val="6"/>
            <c:spPr>
              <a:solidFill>
                <a:schemeClr val="accent1"/>
              </a:solidFill>
              <a:ln>
                <a:solidFill>
                  <a:schemeClr val="accent1"/>
                </a:solidFill>
              </a:ln>
            </c:spPr>
          </c:marker>
          <c:dLbls>
            <c:dLbl>
              <c:idx val="2"/>
              <c:layout>
                <c:manualLayout>
                  <c:x val="-1.9831900273023957E-2"/>
                  <c:y val="9.845994081614142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8.3218673806161658E-2"/>
                  <c:y val="-0.11740897406011634"/>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3.7521232421806536E-2"/>
                  <c:y val="-0.11483910602587513"/>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4.1943565459002186E-2"/>
                  <c:y val="-6.601161337529303E-2"/>
                </c:manualLayout>
              </c:layout>
              <c:dLblPos val="r"/>
              <c:showLegendKey val="0"/>
              <c:showVal val="1"/>
              <c:showCatName val="0"/>
              <c:showSerName val="0"/>
              <c:showPercent val="0"/>
              <c:showBubbleSize val="0"/>
              <c:extLst>
                <c:ext xmlns:c15="http://schemas.microsoft.com/office/drawing/2012/chart" uri="{CE6537A1-D6FC-4f65-9D91-7224C49458BB}"/>
              </c:extLst>
            </c:dLbl>
            <c:spPr>
              <a:solidFill>
                <a:srgbClr val="FFFFFF"/>
              </a:solidFill>
              <a:ln>
                <a:solidFill>
                  <a:srgbClr val="000000">
                    <a:lumMod val="65000"/>
                    <a:lumOff val="35000"/>
                  </a:srgbClr>
                </a:solidFill>
              </a:ln>
              <a:effectLst/>
            </c:spPr>
            <c:txPr>
              <a:bodyPr wrap="square" lIns="38100" tIns="19050" rIns="38100" bIns="19050" anchor="ctr" anchorCtr="0">
                <a:spAutoFit/>
              </a:bodyPr>
              <a:lstStyle/>
              <a:p>
                <a:pPr algn="ctr">
                  <a:defRPr lang="en-US" sz="999" b="1" i="0" u="none" strike="noStrike" kern="1200" baseline="0">
                    <a:solidFill>
                      <a:schemeClr val="tx1"/>
                    </a:solidFill>
                    <a:latin typeface="Arial" panose="020B0604020202020204" pitchFamily="34" charset="0"/>
                    <a:ea typeface="Calibri"/>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strRef>
              <c:f>Sheet1!$B$1:$R$1</c:f>
              <c:strCache>
                <c:ptCount val="17"/>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strCache>
            </c:strRef>
          </c:cat>
          <c:val>
            <c:numRef>
              <c:f>Sheet1!$B$3:$R$3</c:f>
              <c:numCache>
                <c:formatCode>"$"#,##0</c:formatCode>
                <c:ptCount val="17"/>
                <c:pt idx="0">
                  <c:v>3671</c:v>
                </c:pt>
                <c:pt idx="1">
                  <c:v>3867</c:v>
                </c:pt>
                <c:pt idx="2">
                  <c:v>4435</c:v>
                </c:pt>
                <c:pt idx="3">
                  <c:v>5249</c:v>
                </c:pt>
                <c:pt idx="4">
                  <c:v>5041</c:v>
                </c:pt>
                <c:pt idx="5">
                  <c:v>4965</c:v>
                </c:pt>
                <c:pt idx="6">
                  <c:v>4964</c:v>
                </c:pt>
                <c:pt idx="7">
                  <c:v>8034</c:v>
                </c:pt>
                <c:pt idx="8">
                  <c:v>8833</c:v>
                </c:pt>
                <c:pt idx="9">
                  <c:v>7665</c:v>
                </c:pt>
                <c:pt idx="10">
                  <c:v>9051</c:v>
                </c:pt>
                <c:pt idx="11">
                  <c:v>6679</c:v>
                </c:pt>
                <c:pt idx="12">
                  <c:v>7331</c:v>
                </c:pt>
                <c:pt idx="13">
                  <c:v>7332</c:v>
                </c:pt>
                <c:pt idx="14">
                  <c:v>7614</c:v>
                </c:pt>
                <c:pt idx="15">
                  <c:v>6829</c:v>
                </c:pt>
                <c:pt idx="16">
                  <c:v>8823</c:v>
                </c:pt>
              </c:numCache>
            </c:numRef>
          </c:val>
          <c:smooth val="0"/>
        </c:ser>
        <c:dLbls>
          <c:showLegendKey val="0"/>
          <c:showVal val="0"/>
          <c:showCatName val="0"/>
          <c:showSerName val="0"/>
          <c:showPercent val="0"/>
          <c:showBubbleSize val="0"/>
        </c:dLbls>
        <c:marker val="1"/>
        <c:smooth val="0"/>
        <c:axId val="365028664"/>
        <c:axId val="365029056"/>
      </c:lineChart>
      <c:catAx>
        <c:axId val="365028664"/>
        <c:scaling>
          <c:orientation val="minMax"/>
        </c:scaling>
        <c:delete val="0"/>
        <c:axPos val="b"/>
        <c:numFmt formatCode="General" sourceLinked="1"/>
        <c:majorTickMark val="out"/>
        <c:minorTickMark val="none"/>
        <c:tickLblPos val="nextTo"/>
        <c:spPr>
          <a:ln w="3965">
            <a:solidFill>
              <a:schemeClr val="tx1"/>
            </a:solidFill>
            <a:prstDash val="solid"/>
          </a:ln>
        </c:spPr>
        <c:txPr>
          <a:bodyPr rot="0" vert="horz"/>
          <a:lstStyle/>
          <a:p>
            <a:pPr algn="ctr">
              <a:defRPr lang="en-US" sz="1400" b="0" i="0" u="none" strike="noStrike" kern="1200" baseline="0">
                <a:solidFill>
                  <a:schemeClr val="tx1"/>
                </a:solidFill>
                <a:latin typeface="Arial"/>
                <a:ea typeface="Arial"/>
                <a:cs typeface="Arial"/>
              </a:defRPr>
            </a:pPr>
            <a:endParaRPr lang="en-US"/>
          </a:p>
        </c:txPr>
        <c:crossAx val="365029056"/>
        <c:crossesAt val="2000"/>
        <c:auto val="0"/>
        <c:lblAlgn val="ctr"/>
        <c:lblOffset val="100"/>
        <c:tickLblSkip val="1"/>
        <c:tickMarkSkip val="1"/>
        <c:noMultiLvlLbl val="0"/>
      </c:catAx>
      <c:valAx>
        <c:axId val="365029056"/>
        <c:scaling>
          <c:orientation val="minMax"/>
          <c:min val="3000"/>
        </c:scaling>
        <c:delete val="0"/>
        <c:axPos val="l"/>
        <c:majorGridlines>
          <c:spPr>
            <a:ln w="3965">
              <a:solidFill>
                <a:schemeClr val="tx1"/>
              </a:solidFill>
              <a:prstDash val="solid"/>
            </a:ln>
          </c:spPr>
        </c:majorGridlines>
        <c:numFmt formatCode="\$#,##0" sourceLinked="0"/>
        <c:majorTickMark val="out"/>
        <c:minorTickMark val="none"/>
        <c:tickLblPos val="nextTo"/>
        <c:spPr>
          <a:ln w="3965">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365028664"/>
        <c:crosses val="autoZero"/>
        <c:crossBetween val="between"/>
        <c:majorUnit val="1000"/>
        <c:minorUnit val="20"/>
      </c:valAx>
      <c:spPr>
        <a:solidFill>
          <a:srgbClr val="FFFFFF"/>
        </a:solidFill>
        <a:ln w="31720">
          <a:noFill/>
        </a:ln>
      </c:spPr>
    </c:plotArea>
    <c:legend>
      <c:legendPos val="t"/>
      <c:layout>
        <c:manualLayout>
          <c:xMode val="edge"/>
          <c:yMode val="edge"/>
          <c:x val="0.39241917502787066"/>
          <c:y val="5.7692307692307696E-3"/>
          <c:w val="0.31103678929765888"/>
          <c:h val="5.9615384615384619E-2"/>
        </c:manualLayout>
      </c:layout>
      <c:overlay val="0"/>
      <c:spPr>
        <a:solidFill>
          <a:schemeClr val="bg1"/>
        </a:solidFill>
        <a:ln w="3965">
          <a:solidFill>
            <a:schemeClr val="tx1"/>
          </a:solidFill>
          <a:prstDash val="solid"/>
        </a:ln>
      </c:spPr>
      <c:txPr>
        <a:bodyPr/>
        <a:lstStyle/>
        <a:p>
          <a:pPr algn="ctr">
            <a:defRPr lang="en-US" sz="1400" b="0" i="0" u="none" strike="noStrike" kern="1200"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999" b="1" i="0" u="none" strike="noStrike" baseline="0">
          <a:solidFill>
            <a:schemeClr val="tx1"/>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382385730211823E-2"/>
          <c:y val="5.8201058201058198E-2"/>
          <c:w val="0.90635451505016718"/>
          <c:h val="0.70723104056437391"/>
        </c:manualLayout>
      </c:layout>
      <c:lineChart>
        <c:grouping val="standard"/>
        <c:varyColors val="0"/>
        <c:ser>
          <c:idx val="0"/>
          <c:order val="0"/>
          <c:tx>
            <c:strRef>
              <c:f>Sheet1!$A$2</c:f>
              <c:strCache>
                <c:ptCount val="1"/>
                <c:pt idx="0">
                  <c:v>Change in Median Usual Weekly Earnings</c:v>
                </c:pt>
              </c:strCache>
            </c:strRef>
          </c:tx>
          <c:spPr>
            <a:ln w="39222">
              <a:solidFill>
                <a:srgbClr val="0000FF"/>
              </a:solidFill>
              <a:prstDash val="solid"/>
            </a:ln>
          </c:spPr>
          <c:marker>
            <c:symbol val="triangle"/>
            <c:size val="5"/>
            <c:spPr>
              <a:solidFill>
                <a:srgbClr val="0000FF"/>
              </a:solidFill>
              <a:ln>
                <a:solidFill>
                  <a:srgbClr val="0000FF"/>
                </a:solidFill>
                <a:prstDash val="solid"/>
              </a:ln>
            </c:spPr>
          </c:marker>
          <c:dLbls>
            <c:dLbl>
              <c:idx val="0"/>
              <c:layout>
                <c:manualLayout>
                  <c:x val="-5.5764295137353398E-2"/>
                  <c:y val="-4.2162467469344156E-2"/>
                </c:manualLayout>
              </c:layout>
              <c:spPr>
                <a:noFill/>
                <a:ln w="26148">
                  <a:noFill/>
                </a:ln>
              </c:spPr>
              <c:txPr>
                <a:bodyPr/>
                <a:lstStyle/>
                <a:p>
                  <a:pPr>
                    <a:defRPr sz="1441" b="1" i="0" u="none" strike="noStrike" baseline="0">
                      <a:solidFill>
                        <a:srgbClr val="0000FF"/>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2.8155818939353039E-2"/>
                  <c:y val="5.8300534655390313E-2"/>
                </c:manualLayout>
              </c:layout>
              <c:spPr>
                <a:noFill/>
                <a:ln w="26148">
                  <a:noFill/>
                </a:ln>
              </c:spPr>
              <c:txPr>
                <a:bodyPr/>
                <a:lstStyle/>
                <a:p>
                  <a:pPr>
                    <a:defRPr sz="1441" b="1" i="0" u="none" strike="noStrike" baseline="0">
                      <a:solidFill>
                        <a:srgbClr val="0000FF"/>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4"/>
              <c:layout>
                <c:manualLayout>
                  <c:x val="-4.7435773732046216E-2"/>
                  <c:y val="3.1889633795775474E-2"/>
                </c:manualLayout>
              </c:layout>
              <c:spPr>
                <a:noFill/>
                <a:ln w="26148">
                  <a:noFill/>
                </a:ln>
              </c:spPr>
              <c:txPr>
                <a:bodyPr/>
                <a:lstStyle/>
                <a:p>
                  <a:pPr>
                    <a:defRPr sz="1441" b="1" i="0" u="none" strike="noStrike" baseline="0">
                      <a:solidFill>
                        <a:srgbClr val="0000FF"/>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5"/>
              <c:layout>
                <c:manualLayout>
                  <c:x val="-4.1664960742494261E-2"/>
                  <c:y val="-4.1445879265091856E-2"/>
                </c:manualLayout>
              </c:layout>
              <c:spPr>
                <a:noFill/>
                <a:ln w="26148">
                  <a:noFill/>
                </a:ln>
              </c:spPr>
              <c:txPr>
                <a:bodyPr/>
                <a:lstStyle/>
                <a:p>
                  <a:pPr>
                    <a:defRPr sz="1441" b="1" i="0" u="none" strike="noStrike" baseline="0">
                      <a:solidFill>
                        <a:srgbClr val="0000FF"/>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w="26148">
                <a:noFill/>
              </a:ln>
            </c:spPr>
            <c:txPr>
              <a:bodyPr wrap="square" lIns="38100" tIns="19050" rIns="38100" bIns="19050" anchor="ctr">
                <a:spAutoFit/>
              </a:bodyPr>
              <a:lstStyle/>
              <a:p>
                <a:pPr>
                  <a:defRPr sz="1441" b="1" i="0" u="none" strike="noStrike" baseline="0">
                    <a:solidFill>
                      <a:srgbClr val="0000FF"/>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Sheet1!$B$1:$T$1</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Sheet1!$B$2:$T$2</c:f>
              <c:numCache>
                <c:formatCode>0.0%</c:formatCode>
                <c:ptCount val="19"/>
                <c:pt idx="0">
                  <c:v>2.5999999999999999E-2</c:v>
                </c:pt>
                <c:pt idx="1">
                  <c:v>2.3E-2</c:v>
                </c:pt>
                <c:pt idx="2">
                  <c:v>2.7E-2</c:v>
                </c:pt>
                <c:pt idx="3">
                  <c:v>0.04</c:v>
                </c:pt>
                <c:pt idx="4">
                  <c:v>0.05</c:v>
                </c:pt>
                <c:pt idx="5">
                  <c:v>4.9000000000000002E-2</c:v>
                </c:pt>
                <c:pt idx="6">
                  <c:v>3.5000000000000003E-2</c:v>
                </c:pt>
                <c:pt idx="7">
                  <c:v>0.02</c:v>
                </c:pt>
                <c:pt idx="8">
                  <c:v>0.02</c:v>
                </c:pt>
                <c:pt idx="9">
                  <c:v>2.9000000000000001E-2</c:v>
                </c:pt>
                <c:pt idx="10">
                  <c:v>0.02</c:v>
                </c:pt>
                <c:pt idx="11">
                  <c:v>3.1E-2</c:v>
                </c:pt>
                <c:pt idx="12">
                  <c:v>3.5999999999999997E-2</c:v>
                </c:pt>
                <c:pt idx="13">
                  <c:v>3.9E-2</c:v>
                </c:pt>
                <c:pt idx="14">
                  <c:v>2.4E-2</c:v>
                </c:pt>
                <c:pt idx="15">
                  <c:v>1.0999999999999999E-2</c:v>
                </c:pt>
                <c:pt idx="16">
                  <c:v>1.2E-2</c:v>
                </c:pt>
                <c:pt idx="17">
                  <c:v>1.6E-2</c:v>
                </c:pt>
                <c:pt idx="18">
                  <c:v>0.01</c:v>
                </c:pt>
              </c:numCache>
            </c:numRef>
          </c:val>
          <c:smooth val="1"/>
        </c:ser>
        <c:ser>
          <c:idx val="1"/>
          <c:order val="1"/>
          <c:tx>
            <c:strRef>
              <c:f>Sheet1!$A$3</c:f>
              <c:strCache>
                <c:ptCount val="1"/>
                <c:pt idx="0">
                  <c:v>Change in Indemnity Cost per Lost-Time Claim</c:v>
                </c:pt>
              </c:strCache>
            </c:strRef>
          </c:tx>
          <c:spPr>
            <a:ln w="39222">
              <a:solidFill>
                <a:srgbClr val="FF0000"/>
              </a:solidFill>
              <a:prstDash val="solid"/>
            </a:ln>
          </c:spPr>
          <c:marker>
            <c:symbol val="square"/>
            <c:size val="5"/>
            <c:spPr>
              <a:solidFill>
                <a:srgbClr val="FF0000"/>
              </a:solidFill>
              <a:ln>
                <a:solidFill>
                  <a:srgbClr val="FF0000"/>
                </a:solidFill>
                <a:prstDash val="solid"/>
              </a:ln>
            </c:spPr>
          </c:marker>
          <c:dLbls>
            <c:dLbl>
              <c:idx val="0"/>
              <c:layout>
                <c:manualLayout>
                  <c:x val="-3.6812232707030101E-2"/>
                  <c:y val="2.0348614201002646E-2"/>
                </c:manualLayout>
              </c:layout>
              <c:spPr>
                <a:noFill/>
                <a:ln w="26148">
                  <a:noFill/>
                </a:ln>
              </c:spPr>
              <c:txPr>
                <a:bodyPr/>
                <a:lstStyle/>
                <a:p>
                  <a:pPr>
                    <a:defRPr sz="1441"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4.474712504281253E-2"/>
                  <c:y val="3.5383879237317561E-2"/>
                </c:manualLayout>
              </c:layout>
              <c:spPr>
                <a:noFill/>
                <a:ln w="26148">
                  <a:noFill/>
                </a:ln>
              </c:spPr>
              <c:txPr>
                <a:bodyPr/>
                <a:lstStyle/>
                <a:p>
                  <a:pPr>
                    <a:defRPr sz="1441"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2.4483558430072161E-2"/>
                  <c:y val="-6.0835377799997231E-2"/>
                </c:manualLayout>
              </c:layout>
              <c:spPr>
                <a:noFill/>
                <a:ln w="26148">
                  <a:noFill/>
                </a:ln>
              </c:spPr>
              <c:txPr>
                <a:bodyPr/>
                <a:lstStyle/>
                <a:p>
                  <a:pPr>
                    <a:defRPr sz="1441"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3.2090558403484737E-2"/>
                  <c:y val="-5.8862115568887263E-2"/>
                </c:manualLayout>
              </c:layout>
              <c:spPr>
                <a:noFill/>
                <a:ln w="26148">
                  <a:noFill/>
                </a:ln>
              </c:spPr>
              <c:txPr>
                <a:bodyPr/>
                <a:lstStyle/>
                <a:p>
                  <a:pPr>
                    <a:defRPr sz="1441"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4.28453630016149E-2"/>
                  <c:y val="3.1735284200586023E-2"/>
                </c:manualLayout>
              </c:layout>
              <c:spPr>
                <a:noFill/>
                <a:ln w="26148">
                  <a:noFill/>
                </a:ln>
              </c:spPr>
              <c:txPr>
                <a:bodyPr/>
                <a:lstStyle/>
                <a:p>
                  <a:pPr>
                    <a:defRPr sz="1441"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4"/>
              <c:layout>
                <c:manualLayout>
                  <c:x val="-1.9565093687453183E-2"/>
                  <c:y val="-4.2382915468899718E-2"/>
                </c:manualLayout>
              </c:layout>
              <c:spPr>
                <a:noFill/>
                <a:ln w="26148">
                  <a:noFill/>
                </a:ln>
              </c:spPr>
              <c:txPr>
                <a:bodyPr/>
                <a:lstStyle/>
                <a:p>
                  <a:pPr>
                    <a:defRPr sz="1441"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5"/>
              <c:layout>
                <c:manualLayout>
                  <c:x val="-0.10298045684059909"/>
                  <c:y val="-7.484344456942793E-3"/>
                </c:manualLayout>
              </c:layout>
              <c:spPr>
                <a:noFill/>
                <a:ln w="26148">
                  <a:noFill/>
                </a:ln>
              </c:spPr>
              <c:txPr>
                <a:bodyPr/>
                <a:lstStyle/>
                <a:p>
                  <a:pPr>
                    <a:defRPr sz="1441"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w="26148">
                <a:noFill/>
              </a:ln>
            </c:spPr>
            <c:txPr>
              <a:bodyPr wrap="square" lIns="38100" tIns="19050" rIns="38100" bIns="19050" anchor="ctr">
                <a:spAutoFit/>
              </a:bodyPr>
              <a:lstStyle/>
              <a:p>
                <a:pPr>
                  <a:defRPr sz="1441" b="1" i="0" u="none" strike="noStrike" baseline="0">
                    <a:solidFill>
                      <a:srgbClr val="FF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Sheet1!$B$1:$T$1</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Sheet1!$B$3:$T$3</c:f>
              <c:numCache>
                <c:formatCode>0.0%</c:formatCode>
                <c:ptCount val="19"/>
                <c:pt idx="0">
                  <c:v>1.7000000000000001E-2</c:v>
                </c:pt>
                <c:pt idx="1">
                  <c:v>5.8999999999999997E-2</c:v>
                </c:pt>
                <c:pt idx="2">
                  <c:v>7.6999999999999999E-2</c:v>
                </c:pt>
                <c:pt idx="3">
                  <c:v>0.09</c:v>
                </c:pt>
                <c:pt idx="4">
                  <c:v>0.10100000000000001</c:v>
                </c:pt>
                <c:pt idx="5">
                  <c:v>0.10100000000000001</c:v>
                </c:pt>
                <c:pt idx="6">
                  <c:v>9.1999999999999998E-2</c:v>
                </c:pt>
                <c:pt idx="7">
                  <c:v>3.1E-2</c:v>
                </c:pt>
                <c:pt idx="8">
                  <c:v>4.5999999999999999E-2</c:v>
                </c:pt>
                <c:pt idx="9">
                  <c:v>0.01</c:v>
                </c:pt>
                <c:pt idx="10">
                  <c:v>3.1E-2</c:v>
                </c:pt>
                <c:pt idx="11">
                  <c:v>5.8999999999999997E-2</c:v>
                </c:pt>
                <c:pt idx="12">
                  <c:v>6.6000000000000003E-2</c:v>
                </c:pt>
                <c:pt idx="13">
                  <c:v>9.0999999999999998E-2</c:v>
                </c:pt>
                <c:pt idx="14">
                  <c:v>0.01</c:v>
                </c:pt>
                <c:pt idx="15">
                  <c:v>-2.5000000000000001E-2</c:v>
                </c:pt>
                <c:pt idx="16">
                  <c:v>1.2999999999999999E-2</c:v>
                </c:pt>
                <c:pt idx="17">
                  <c:v>0</c:v>
                </c:pt>
                <c:pt idx="18">
                  <c:v>1.9E-2</c:v>
                </c:pt>
              </c:numCache>
            </c:numRef>
          </c:val>
          <c:smooth val="1"/>
        </c:ser>
        <c:dLbls>
          <c:showLegendKey val="0"/>
          <c:showVal val="0"/>
          <c:showCatName val="0"/>
          <c:showSerName val="0"/>
          <c:showPercent val="0"/>
          <c:showBubbleSize val="0"/>
        </c:dLbls>
        <c:marker val="1"/>
        <c:smooth val="0"/>
        <c:axId val="365855536"/>
        <c:axId val="365850440"/>
      </c:lineChart>
      <c:catAx>
        <c:axId val="365855536"/>
        <c:scaling>
          <c:orientation val="minMax"/>
        </c:scaling>
        <c:delete val="0"/>
        <c:axPos val="b"/>
        <c:numFmt formatCode="0" sourceLinked="0"/>
        <c:majorTickMark val="in"/>
        <c:minorTickMark val="none"/>
        <c:tickLblPos val="nextTo"/>
        <c:spPr>
          <a:ln w="3268">
            <a:solidFill>
              <a:schemeClr val="tx1"/>
            </a:solidFill>
            <a:prstDash val="solid"/>
          </a:ln>
        </c:spPr>
        <c:txPr>
          <a:bodyPr rot="-5400000" vert="horz"/>
          <a:lstStyle/>
          <a:p>
            <a:pPr>
              <a:defRPr sz="1647" b="1" i="0" u="none" strike="noStrike" baseline="0">
                <a:solidFill>
                  <a:schemeClr val="tx1"/>
                </a:solidFill>
                <a:latin typeface="Arial"/>
                <a:ea typeface="Arial"/>
                <a:cs typeface="Arial"/>
              </a:defRPr>
            </a:pPr>
            <a:endParaRPr lang="en-US"/>
          </a:p>
        </c:txPr>
        <c:crossAx val="365850440"/>
        <c:crossesAt val="-20"/>
        <c:auto val="1"/>
        <c:lblAlgn val="ctr"/>
        <c:lblOffset val="100"/>
        <c:tickLblSkip val="1"/>
        <c:tickMarkSkip val="1"/>
        <c:noMultiLvlLbl val="0"/>
      </c:catAx>
      <c:valAx>
        <c:axId val="365850440"/>
        <c:scaling>
          <c:orientation val="minMax"/>
        </c:scaling>
        <c:delete val="0"/>
        <c:axPos val="l"/>
        <c:majorGridlines>
          <c:spPr>
            <a:ln w="3268">
              <a:solidFill>
                <a:schemeClr val="tx1"/>
              </a:solidFill>
              <a:prstDash val="solid"/>
            </a:ln>
          </c:spPr>
        </c:majorGridlines>
        <c:numFmt formatCode="0%" sourceLinked="0"/>
        <c:majorTickMark val="in"/>
        <c:minorTickMark val="none"/>
        <c:tickLblPos val="nextTo"/>
        <c:spPr>
          <a:ln w="3268">
            <a:solidFill>
              <a:schemeClr val="tx1"/>
            </a:solidFill>
            <a:prstDash val="solid"/>
          </a:ln>
        </c:spPr>
        <c:txPr>
          <a:bodyPr rot="0" vert="horz"/>
          <a:lstStyle/>
          <a:p>
            <a:pPr>
              <a:defRPr sz="1647" b="1" i="0" u="none" strike="noStrike" baseline="0">
                <a:solidFill>
                  <a:schemeClr val="tx1"/>
                </a:solidFill>
                <a:latin typeface="Arial"/>
                <a:ea typeface="Arial"/>
                <a:cs typeface="Arial"/>
              </a:defRPr>
            </a:pPr>
            <a:endParaRPr lang="en-US"/>
          </a:p>
        </c:txPr>
        <c:crossAx val="365855536"/>
        <c:crossesAt val="1"/>
        <c:crossBetween val="between"/>
      </c:valAx>
      <c:spPr>
        <a:noFill/>
        <a:ln w="26148">
          <a:noFill/>
        </a:ln>
      </c:spPr>
    </c:plotArea>
    <c:legend>
      <c:legendPos val="r"/>
      <c:layout>
        <c:manualLayout>
          <c:xMode val="edge"/>
          <c:yMode val="edge"/>
          <c:x val="0.28849769679366449"/>
          <c:y val="2.2857142857142859E-3"/>
          <c:w val="0.69565217391304346"/>
          <c:h val="7.9365079365079361E-2"/>
        </c:manualLayout>
      </c:layout>
      <c:overlay val="0"/>
      <c:spPr>
        <a:solidFill>
          <a:schemeClr val="bg1"/>
        </a:solidFill>
        <a:ln w="12700">
          <a:solidFill>
            <a:schemeClr val="tx1"/>
          </a:solidFill>
        </a:ln>
      </c:spPr>
      <c:txPr>
        <a:bodyPr/>
        <a:lstStyle/>
        <a:p>
          <a:pPr>
            <a:defRPr sz="1323"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5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0.64222</cdr:x>
      <cdr:y>0.83323</cdr:y>
    </cdr:from>
    <cdr:to>
      <cdr:x>1</cdr:x>
      <cdr:y>0.99606</cdr:y>
    </cdr:to>
    <cdr:sp macro="" textlink="">
      <cdr:nvSpPr>
        <cdr:cNvPr id="2" name="Rectangle 1"/>
        <cdr:cNvSpPr>
          <a:spLocks xmlns:a="http://schemas.openxmlformats.org/drawingml/2006/main" noChangeArrowheads="1"/>
        </cdr:cNvSpPr>
      </cdr:nvSpPr>
      <cdr:spPr bwMode="auto">
        <a:xfrm xmlns:a="http://schemas.openxmlformats.org/drawingml/2006/main">
          <a:off x="5285232" y="3870503"/>
          <a:ext cx="2944368" cy="75636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365760" tIns="0" rIns="0" bIns="137160" anchor="b">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lnSpc>
              <a:spcPct val="85000"/>
            </a:lnSpc>
            <a:spcBef>
              <a:spcPct val="25000"/>
            </a:spcBef>
            <a:buClr>
              <a:schemeClr val="accent2"/>
            </a:buClr>
            <a:buFont typeface="Wingdings" pitchFamily="2" charset="2"/>
            <a:buNone/>
          </a:pPr>
          <a:endParaRPr lang="en-US" sz="1100" dirty="0"/>
        </a:p>
        <a:p xmlns:a="http://schemas.openxmlformats.org/drawingml/2006/main">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Calculations by </a:t>
          </a:r>
          <a:r>
            <a:rPr lang="en-US" sz="1100" dirty="0"/>
            <a:t>Insurance Information </a:t>
          </a:r>
          <a:r>
            <a:rPr lang="en-US" sz="1100" dirty="0" smtClean="0"/>
            <a:t>Institute using 2014 Industry Data from SNL Financial.</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0.65715</cdr:x>
      <cdr:y>0.3468</cdr:y>
    </cdr:from>
    <cdr:to>
      <cdr:x>0.95495</cdr:x>
      <cdr:y>0.40687</cdr:y>
    </cdr:to>
    <cdr:sp macro="" textlink="">
      <cdr:nvSpPr>
        <cdr:cNvPr id="2" name="Rectangular Callout 1"/>
        <cdr:cNvSpPr/>
      </cdr:nvSpPr>
      <cdr:spPr>
        <a:xfrm xmlns:a="http://schemas.openxmlformats.org/drawingml/2006/main">
          <a:off x="2653957" y="1569608"/>
          <a:ext cx="1202724" cy="271848"/>
        </a:xfrm>
        <a:prstGeom xmlns:a="http://schemas.openxmlformats.org/drawingml/2006/main" prst="wedgeRectCallout">
          <a:avLst>
            <a:gd name="adj1" fmla="val 14783"/>
            <a:gd name="adj2" fmla="val 556440"/>
          </a:avLst>
        </a:prstGeom>
        <a:solidFill xmlns:a="http://schemas.openxmlformats.org/drawingml/2006/main">
          <a:schemeClr val="accent2"/>
        </a:solidFill>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r>
            <a:rPr lang="en-US" sz="1400" b="1" dirty="0" smtClean="0">
              <a:latin typeface="Arial" panose="020B0604020202020204" pitchFamily="34" charset="0"/>
              <a:cs typeface="Arial" panose="020B0604020202020204" pitchFamily="34" charset="0"/>
            </a:rPr>
            <a:t>Down 63%!</a:t>
          </a:r>
          <a:endParaRPr lang="en-US" sz="1400" b="1"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0.28387</cdr:x>
      <cdr:y>0.13681</cdr:y>
    </cdr:from>
    <cdr:to>
      <cdr:x>0.58168</cdr:x>
      <cdr:y>0.19688</cdr:y>
    </cdr:to>
    <cdr:sp macro="" textlink="">
      <cdr:nvSpPr>
        <cdr:cNvPr id="3" name="Rectangular Callout 2"/>
        <cdr:cNvSpPr/>
      </cdr:nvSpPr>
      <cdr:spPr>
        <a:xfrm xmlns:a="http://schemas.openxmlformats.org/drawingml/2006/main">
          <a:off x="1146433" y="619210"/>
          <a:ext cx="1202724" cy="271848"/>
        </a:xfrm>
        <a:prstGeom xmlns:a="http://schemas.openxmlformats.org/drawingml/2006/main" prst="wedgeRectCallout">
          <a:avLst>
            <a:gd name="adj1" fmla="val 118208"/>
            <a:gd name="adj2" fmla="val 62500"/>
          </a:avLst>
        </a:prstGeom>
        <a:solidFill xmlns:a="http://schemas.openxmlformats.org/drawingml/2006/main">
          <a:schemeClr val="accent2"/>
        </a:solidFill>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r>
            <a:rPr lang="en-US" sz="1400" b="1" dirty="0" smtClean="0">
              <a:latin typeface="Arial" panose="020B0604020202020204" pitchFamily="34" charset="0"/>
              <a:cs typeface="Arial" panose="020B0604020202020204" pitchFamily="34" charset="0"/>
            </a:rPr>
            <a:t>UP 1,251%</a:t>
          </a:r>
          <a:endParaRPr lang="en-US"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0.33282</cdr:x>
      <cdr:y>0.4432</cdr:y>
    </cdr:from>
    <cdr:to>
      <cdr:x>0.63063</cdr:x>
      <cdr:y>0.50327</cdr:y>
    </cdr:to>
    <cdr:sp macro="" textlink="">
      <cdr:nvSpPr>
        <cdr:cNvPr id="4" name="Rectangular Callout 3"/>
        <cdr:cNvSpPr/>
      </cdr:nvSpPr>
      <cdr:spPr>
        <a:xfrm xmlns:a="http://schemas.openxmlformats.org/drawingml/2006/main">
          <a:off x="1344141" y="2005918"/>
          <a:ext cx="1202724" cy="271848"/>
        </a:xfrm>
        <a:prstGeom xmlns:a="http://schemas.openxmlformats.org/drawingml/2006/main" prst="wedgeRectCallout">
          <a:avLst>
            <a:gd name="adj1" fmla="val -285"/>
            <a:gd name="adj2" fmla="val 31098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r>
            <a:rPr lang="en-US" sz="1400" b="1" dirty="0" smtClean="0">
              <a:latin typeface="Arial" panose="020B0604020202020204" pitchFamily="34" charset="0"/>
              <a:cs typeface="Arial" panose="020B0604020202020204" pitchFamily="34" charset="0"/>
            </a:rPr>
            <a:t>UP 1,666%!</a:t>
          </a:r>
          <a:endParaRPr lang="en-US" sz="14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9219" cy="464184"/>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lvl1pPr defTabSz="914182"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9592" y="0"/>
            <a:ext cx="3039219" cy="464184"/>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lvl1pPr algn="r" defTabSz="914182" eaLnBrk="0" hangingPunct="0">
              <a:defRPr sz="1200">
                <a:latin typeface="Arial" charset="0"/>
                <a:cs typeface="+mn-cs"/>
              </a:defRPr>
            </a:lvl1pPr>
          </a:lstStyle>
          <a:p>
            <a:pPr>
              <a:defRPr/>
            </a:pPr>
            <a:fld id="{56428D4E-CD86-468D-BEE4-4FD3A017EE70}" type="datetime1">
              <a:rPr lang="en-US"/>
              <a:pPr>
                <a:defRPr/>
              </a:pPr>
              <a:t>5/19/2015</a:t>
            </a:fld>
            <a:endParaRPr lang="en-US"/>
          </a:p>
        </p:txBody>
      </p:sp>
      <p:sp>
        <p:nvSpPr>
          <p:cNvPr id="229380" name="Rectangle 1028"/>
          <p:cNvSpPr>
            <a:spLocks noGrp="1" noChangeArrowheads="1"/>
          </p:cNvSpPr>
          <p:nvPr>
            <p:ph type="ftr" sz="quarter" idx="2"/>
          </p:nvPr>
        </p:nvSpPr>
        <p:spPr bwMode="auto">
          <a:xfrm>
            <a:off x="0" y="8830627"/>
            <a:ext cx="3039219" cy="464184"/>
          </a:xfrm>
          <a:prstGeom prst="rect">
            <a:avLst/>
          </a:prstGeom>
          <a:noFill/>
          <a:ln w="9525">
            <a:noFill/>
            <a:miter lim="800000"/>
            <a:headEnd/>
            <a:tailEnd/>
          </a:ln>
          <a:effectLst/>
        </p:spPr>
        <p:txBody>
          <a:bodyPr vert="horz" wrap="square" lIns="91401" tIns="45700" rIns="91401" bIns="45700" numCol="1" anchor="b" anchorCtr="0" compatLnSpc="1">
            <a:prstTxWarp prst="textNoShape">
              <a:avLst/>
            </a:prstTxWarp>
          </a:bodyPr>
          <a:lstStyle>
            <a:lvl1pPr defTabSz="914182"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9592" y="8830627"/>
            <a:ext cx="3039219" cy="464184"/>
          </a:xfrm>
          <a:prstGeom prst="rect">
            <a:avLst/>
          </a:prstGeom>
          <a:noFill/>
          <a:ln w="9525">
            <a:noFill/>
            <a:miter lim="800000"/>
            <a:headEnd/>
            <a:tailEnd/>
          </a:ln>
          <a:effectLst/>
        </p:spPr>
        <p:txBody>
          <a:bodyPr vert="horz" wrap="square" lIns="91401" tIns="45700" rIns="91401" bIns="45700" numCol="1" anchor="b" anchorCtr="0" compatLnSpc="1">
            <a:prstTxWarp prst="textNoShape">
              <a:avLst/>
            </a:prstTxWarp>
          </a:bodyPr>
          <a:lstStyle>
            <a:lvl1pPr algn="r" defTabSz="914182"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26333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4788" y="582613"/>
            <a:ext cx="4059237"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2537" y="3824750"/>
            <a:ext cx="5866916" cy="5155306"/>
          </a:xfrm>
          <a:prstGeom prst="rect">
            <a:avLst/>
          </a:prstGeom>
          <a:noFill/>
          <a:ln w="9525" algn="ctr">
            <a:noFill/>
            <a:miter lim="800000"/>
            <a:headEnd/>
            <a:tailEnd/>
          </a:ln>
          <a:effectLst/>
        </p:spPr>
        <p:txBody>
          <a:bodyPr vert="horz" wrap="square" lIns="46135" tIns="46135" rIns="46135" bIns="461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53726" y="9046875"/>
            <a:ext cx="706129" cy="247936"/>
          </a:xfrm>
          <a:prstGeom prst="rect">
            <a:avLst/>
          </a:prstGeom>
          <a:noFill/>
          <a:ln w="9525">
            <a:noFill/>
            <a:miter lim="800000"/>
            <a:headEnd/>
            <a:tailEnd/>
          </a:ln>
        </p:spPr>
        <p:txBody>
          <a:bodyPr vert="horz" wrap="square" lIns="45956" tIns="46569" rIns="45956" bIns="46569" numCol="1" anchor="b" anchorCtr="0" compatLnSpc="1">
            <a:prstTxWarp prst="textNoShape">
              <a:avLst/>
            </a:prstTxWarp>
            <a:spAutoFit/>
          </a:bodyPr>
          <a:lstStyle>
            <a:lvl1pPr algn="ctr" defTabSz="931670">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2591394979"/>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75487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868746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3397239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sldNum" sz="quarter" idx="5"/>
          </p:nvPr>
        </p:nvSpPr>
        <p:spPr>
          <a:xfrm>
            <a:off x="3217863" y="9034463"/>
            <a:ext cx="720725"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0D88E3A2-2CA5-4FA0-8645-0356E9F72700}" type="slidenum">
              <a:rPr lang="en-US" altLang="en-US" sz="1000" smtClean="0">
                <a:cs typeface="Arial" panose="020B0604020202020204" pitchFamily="34" charset="0"/>
              </a:rPr>
              <a:pPr>
                <a:lnSpc>
                  <a:spcPct val="100000"/>
                </a:lnSpc>
                <a:spcBef>
                  <a:spcPct val="0"/>
                </a:spcBef>
                <a:buClrTx/>
                <a:buSzTx/>
                <a:buFontTx/>
                <a:buNone/>
              </a:pPr>
              <a:t>15</a:t>
            </a:fld>
            <a:endParaRPr lang="en-US" altLang="en-US" sz="1000" smtClean="0">
              <a:cs typeface="Arial" panose="020B0604020202020204"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271634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D8C89CEA-85BA-4659-AA18-9DC5C8F401C6}" type="slidenum">
              <a:rPr lang="en-US" altLang="en-US" sz="1000" smtClean="0"/>
              <a:pPr>
                <a:lnSpc>
                  <a:spcPct val="100000"/>
                </a:lnSpc>
                <a:spcBef>
                  <a:spcPct val="0"/>
                </a:spcBef>
                <a:buClrTx/>
                <a:buSzTx/>
                <a:buFontTx/>
                <a:buNone/>
              </a:pPr>
              <a:t>16</a:t>
            </a:fld>
            <a:endParaRPr lang="en-US" altLang="en-US" sz="10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51459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1C4866E4-E79F-4539-AB90-E17AF7E47F14}" type="slidenum">
              <a:rPr lang="en-US" altLang="en-US" sz="1000"/>
              <a:pPr algn="ctr" eaLnBrk="1" hangingPunct="1">
                <a:lnSpc>
                  <a:spcPct val="100000"/>
                </a:lnSpc>
                <a:spcBef>
                  <a:spcPct val="0"/>
                </a:spcBef>
                <a:buClrTx/>
                <a:buSzTx/>
                <a:buFontTx/>
                <a:buNone/>
              </a:pPr>
              <a:t>17</a:t>
            </a:fld>
            <a:endParaRPr lang="en-US" altLang="en-US" sz="10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41527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F234E9C-247F-4CEB-A078-20EBA5C96F54}" type="slidenum">
              <a:rPr lang="en-US" altLang="en-US" sz="1000"/>
              <a:pPr algn="ctr" eaLnBrk="1" hangingPunct="1">
                <a:lnSpc>
                  <a:spcPct val="100000"/>
                </a:lnSpc>
                <a:spcBef>
                  <a:spcPct val="0"/>
                </a:spcBef>
                <a:buClrTx/>
                <a:buSzTx/>
                <a:buFontTx/>
                <a:buNone/>
              </a:pPr>
              <a:t>18</a:t>
            </a:fld>
            <a:endParaRPr lang="en-US" altLang="en-US" sz="10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42253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4FB8F5BB-A980-4729-883E-33AC02141D88}" type="slidenum">
              <a:rPr lang="en-US" altLang="en-US" sz="1000" smtClean="0"/>
              <a:pPr>
                <a:lnSpc>
                  <a:spcPct val="100000"/>
                </a:lnSpc>
                <a:spcBef>
                  <a:spcPct val="0"/>
                </a:spcBef>
                <a:buClrTx/>
                <a:buSzTx/>
                <a:buFontTx/>
                <a:buNone/>
              </a:pPr>
              <a:t>19</a:t>
            </a:fld>
            <a:endParaRPr lang="en-US" altLang="en-US" sz="100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66253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38902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443D2AF5-6348-4AA9-A63D-753E96D6A4A0}" type="slidenum">
              <a:rPr lang="en-US" altLang="en-US" sz="1000" smtClean="0"/>
              <a:pPr>
                <a:lnSpc>
                  <a:spcPct val="100000"/>
                </a:lnSpc>
                <a:spcBef>
                  <a:spcPct val="0"/>
                </a:spcBef>
                <a:buClrTx/>
                <a:buSzTx/>
                <a:buFontTx/>
                <a:buNone/>
              </a:pPr>
              <a:t>23</a:t>
            </a:fld>
            <a:endParaRPr lang="en-US" altLang="en-US" sz="10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75084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ctr"/>
            <a:fld id="{8AE53F8F-2FA1-4A1D-8229-F90DE318F8E5}" type="slidenum">
              <a:rPr lang="en-US" altLang="en-US" sz="1000">
                <a:cs typeface="Arial" panose="020B0604020202020204" pitchFamily="34" charset="0"/>
              </a:rPr>
              <a:pPr algn="ctr"/>
              <a:t>24</a:t>
            </a:fld>
            <a:endParaRPr lang="en-US" altLang="en-US" sz="1000">
              <a:cs typeface="Arial" panose="020B060402020202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50282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F312425B-62C4-4AA9-B98C-5B036490DCF3}" type="slidenum">
              <a:rPr lang="en-US" altLang="en-US" sz="1000" smtClean="0"/>
              <a:pPr>
                <a:lnSpc>
                  <a:spcPct val="100000"/>
                </a:lnSpc>
                <a:spcBef>
                  <a:spcPct val="0"/>
                </a:spcBef>
                <a:buClrTx/>
                <a:buSzTx/>
                <a:buFontTx/>
                <a:buNone/>
              </a:pPr>
              <a:t>2</a:t>
            </a:fld>
            <a:endParaRPr lang="en-US" altLang="en-US" sz="10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82794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ctr"/>
            <a:fld id="{9AE310E0-E0C8-4D92-94D0-1BCB82627DBD}" type="slidenum">
              <a:rPr lang="en-US" altLang="en-US" sz="1000">
                <a:cs typeface="Arial" panose="020B0604020202020204" pitchFamily="34" charset="0"/>
              </a:rPr>
              <a:pPr algn="ctr"/>
              <a:t>25</a:t>
            </a:fld>
            <a:endParaRPr lang="en-US" altLang="en-US" sz="1000">
              <a:cs typeface="Arial" panose="020B0604020202020204"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403802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28688">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28688">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28688">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28688">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28688"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28688"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28688"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28688"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050FE725-4D4C-408E-B83A-FE83689C729A}" type="slidenum">
              <a:rPr lang="en-US" altLang="en-US" sz="1000" smtClean="0">
                <a:solidFill>
                  <a:srgbClr val="000000"/>
                </a:solidFill>
              </a:rPr>
              <a:pPr>
                <a:lnSpc>
                  <a:spcPct val="100000"/>
                </a:lnSpc>
                <a:spcBef>
                  <a:spcPct val="0"/>
                </a:spcBef>
                <a:buClrTx/>
                <a:buSzTx/>
                <a:buFontTx/>
                <a:buNone/>
              </a:pPr>
              <a:t>26</a:t>
            </a:fld>
            <a:endParaRPr lang="en-US" altLang="en-US" sz="1000" smtClean="0">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2030559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B69B4E3F-3657-416A-BE1E-AEE28C245B3D}" type="slidenum">
              <a:rPr lang="en-US" altLang="en-US" smtClean="0">
                <a:cs typeface="Arial" panose="020B0604020202020204" pitchFamily="34" charset="0"/>
              </a:rPr>
              <a:pPr/>
              <a:t>27</a:t>
            </a:fld>
            <a:endParaRPr lang="en-US" altLang="en-US" smtClean="0">
              <a:cs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54786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1341221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2995157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ctr"/>
            <a:fld id="{80F806C2-6D8F-4AC0-A959-4D20FCAB7659}" type="slidenum">
              <a:rPr lang="en-US" altLang="en-US" sz="1000">
                <a:cs typeface="Arial" panose="020B0604020202020204" pitchFamily="34" charset="0"/>
              </a:rPr>
              <a:pPr algn="ctr"/>
              <a:t>30</a:t>
            </a:fld>
            <a:endParaRPr lang="en-US" altLang="en-US" sz="1000">
              <a:cs typeface="Arial" panose="020B060402020202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055860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AA1DE63B-9BF7-4CD8-99DC-46729C8FB2C0}" type="slidenum">
              <a:rPr lang="en-US" altLang="en-US" sz="1000" smtClean="0"/>
              <a:pPr>
                <a:lnSpc>
                  <a:spcPct val="100000"/>
                </a:lnSpc>
                <a:spcBef>
                  <a:spcPct val="0"/>
                </a:spcBef>
                <a:buClrTx/>
                <a:buSzTx/>
                <a:buFontTx/>
                <a:buNone/>
              </a:pPr>
              <a:t>31</a:t>
            </a:fld>
            <a:endParaRPr lang="en-US" altLang="en-US" sz="10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962877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32</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26329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33</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81470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AA1DE63B-9BF7-4CD8-99DC-46729C8FB2C0}" type="slidenum">
              <a:rPr lang="en-US" altLang="en-US" sz="1000" smtClean="0"/>
              <a:pPr>
                <a:lnSpc>
                  <a:spcPct val="100000"/>
                </a:lnSpc>
                <a:spcBef>
                  <a:spcPct val="0"/>
                </a:spcBef>
                <a:buClrTx/>
                <a:buSzTx/>
                <a:buFontTx/>
                <a:buNone/>
              </a:pPr>
              <a:t>41</a:t>
            </a:fld>
            <a:endParaRPr lang="en-US" altLang="en-US" sz="10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16926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ctr"/>
            <a:fld id="{565B30E9-2612-4613-BDE3-F6D1359FAEE5}" type="slidenum">
              <a:rPr lang="en-US" altLang="en-US" sz="1000"/>
              <a:pPr algn="ctr"/>
              <a:t>3</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037174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1116738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sldNum" sz="quarter" idx="5"/>
          </p:nvPr>
        </p:nvSpPr>
        <p:spPr>
          <a:noFill/>
        </p:spPr>
        <p:txBody>
          <a:bodyPr/>
          <a:lstStyle/>
          <a:p>
            <a:fld id="{301D962E-8F10-439E-A989-E0C4ACB7CB5B}" type="slidenum">
              <a:rPr lang="en-US" smtClean="0"/>
              <a:pPr/>
              <a:t>45</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87693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noFill/>
        </p:spPr>
        <p:txBody>
          <a:bodyPr/>
          <a:lstStyle/>
          <a:p>
            <a:fld id="{84A05840-4E1C-4B98-B737-88B0F9D480A2}" type="slidenum">
              <a:rPr lang="en-US" smtClean="0"/>
              <a:pPr/>
              <a:t>47</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36107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noChangeArrowheads="1"/>
          </p:cNvSpPr>
          <p:nvPr>
            <p:ph type="sldNum" sz="quarter" idx="5"/>
          </p:nvPr>
        </p:nvSpPr>
        <p:spPr>
          <a:noFill/>
        </p:spPr>
        <p:txBody>
          <a:bodyPr/>
          <a:lstStyle/>
          <a:p>
            <a:fld id="{5FDBA797-3A6E-49C6-8E33-50DC269D6BFE}" type="slidenum">
              <a:rPr lang="en-US" smtClean="0"/>
              <a:pPr/>
              <a:t>48</a:t>
            </a:fld>
            <a:endParaRPr 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27489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49</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84625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sldNum" sz="quarter" idx="5"/>
          </p:nvPr>
        </p:nvSpPr>
        <p:spPr>
          <a:noFill/>
        </p:spPr>
        <p:txBody>
          <a:bodyPr/>
          <a:lstStyle/>
          <a:p>
            <a:fld id="{3B06D1D6-8671-4140-882F-04046151C2CA}" type="slidenum">
              <a:rPr lang="en-US" smtClean="0"/>
              <a:pPr/>
              <a:t>50</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26042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AA1DE63B-9BF7-4CD8-99DC-46729C8FB2C0}" type="slidenum">
              <a:rPr lang="en-US" altLang="en-US" sz="1000" smtClean="0"/>
              <a:pPr>
                <a:lnSpc>
                  <a:spcPct val="100000"/>
                </a:lnSpc>
                <a:spcBef>
                  <a:spcPct val="0"/>
                </a:spcBef>
                <a:buClrTx/>
                <a:buSzTx/>
                <a:buFontTx/>
                <a:buNone/>
              </a:pPr>
              <a:t>51</a:t>
            </a:fld>
            <a:endParaRPr lang="en-US" altLang="en-US" sz="10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73778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AA1DE63B-9BF7-4CD8-99DC-46729C8FB2C0}" type="slidenum">
              <a:rPr lang="en-US" altLang="en-US" sz="1000" smtClean="0"/>
              <a:pPr>
                <a:lnSpc>
                  <a:spcPct val="100000"/>
                </a:lnSpc>
                <a:spcBef>
                  <a:spcPct val="0"/>
                </a:spcBef>
                <a:buClrTx/>
                <a:buSzTx/>
                <a:buFontTx/>
                <a:buNone/>
              </a:pPr>
              <a:t>56</a:t>
            </a:fld>
            <a:endParaRPr lang="en-US" altLang="en-US" sz="10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994744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57</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785772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ctr"/>
            <a:fld id="{9185FF90-5863-4005-A04E-6C017E6D7D1A}" type="slidenum">
              <a:rPr lang="en-US" altLang="en-US" sz="1000">
                <a:cs typeface="Arial" panose="020B0604020202020204" pitchFamily="34" charset="0"/>
              </a:rPr>
              <a:pPr algn="ctr"/>
              <a:t>60</a:t>
            </a:fld>
            <a:endParaRPr lang="en-US" altLang="en-US" sz="1000">
              <a:cs typeface="Arial" panose="020B0604020202020204"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05905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ctr"/>
            <a:fld id="{41EB958B-D5CB-4904-B7DA-ED460D96B965}" type="slidenum">
              <a:rPr lang="en-US" altLang="en-US" sz="1000"/>
              <a:pPr algn="ctr"/>
              <a:t>5</a:t>
            </a:fld>
            <a:endParaRPr lang="en-US" altLang="en-US" sz="10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063002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61</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788984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62</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875897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63</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174112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fontAlgn="base">
              <a:lnSpc>
                <a:spcPct val="100000"/>
              </a:lnSpc>
              <a:spcBef>
                <a:spcPct val="0"/>
              </a:spcBef>
              <a:spcAft>
                <a:spcPct val="0"/>
              </a:spcAft>
              <a:buClrTx/>
              <a:buSzTx/>
              <a:buFontTx/>
              <a:buNone/>
            </a:pPr>
            <a:fld id="{242959EB-1C55-4581-9F89-8F84A760C8BB}" type="slidenum">
              <a:rPr lang="en-US" sz="1000">
                <a:solidFill>
                  <a:srgbClr val="000000"/>
                </a:solidFill>
                <a:cs typeface="Arial" charset="0"/>
              </a:rPr>
              <a:pPr algn="ctr" fontAlgn="base">
                <a:lnSpc>
                  <a:spcPct val="100000"/>
                </a:lnSpc>
                <a:spcBef>
                  <a:spcPct val="0"/>
                </a:spcBef>
                <a:spcAft>
                  <a:spcPct val="0"/>
                </a:spcAft>
                <a:buClrTx/>
                <a:buSzTx/>
                <a:buFontTx/>
                <a:buNone/>
              </a:pPr>
              <a:t>64</a:t>
            </a:fld>
            <a:endParaRPr lang="en-US" sz="1000">
              <a:solidFill>
                <a:srgbClr val="000000"/>
              </a:solidFill>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smtClean="0">
              <a:latin typeface="Arial" panose="020B0604020202020204" pitchFamily="34" charset="0"/>
            </a:endParaRPr>
          </a:p>
        </p:txBody>
      </p:sp>
    </p:spTree>
    <p:extLst>
      <p:ext uri="{BB962C8B-B14F-4D97-AF65-F5344CB8AC3E}">
        <p14:creationId xmlns:p14="http://schemas.microsoft.com/office/powerpoint/2010/main" val="28997333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65</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8926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217863" y="9034463"/>
            <a:ext cx="720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77" tIns="46489" rIns="45877" bIns="4648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C1B93957-B0CE-4FDD-8C32-D07E54111ADA}" type="slidenum">
              <a:rPr lang="en-US" altLang="en-US" sz="1000">
                <a:cs typeface="Arial" panose="020B0604020202020204" pitchFamily="34" charset="0"/>
              </a:rPr>
              <a:pPr algn="ctr" eaLnBrk="1" hangingPunct="1">
                <a:lnSpc>
                  <a:spcPct val="100000"/>
                </a:lnSpc>
                <a:spcBef>
                  <a:spcPct val="0"/>
                </a:spcBef>
                <a:buClrTx/>
                <a:buSzTx/>
                <a:buFontTx/>
                <a:buNone/>
              </a:pPr>
              <a:t>7</a:t>
            </a:fld>
            <a:endParaRPr lang="en-US" altLang="en-US" sz="1000">
              <a:cs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056" tIns="46056" rIns="46056" bIns="46056"/>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322024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0D1694A8-C4AA-4843-9DD0-E10754D08656}" type="slidenum">
              <a:rPr lang="en-US" altLang="en-US" sz="1000" smtClean="0"/>
              <a:pPr>
                <a:lnSpc>
                  <a:spcPct val="100000"/>
                </a:lnSpc>
                <a:spcBef>
                  <a:spcPct val="0"/>
                </a:spcBef>
                <a:buClrTx/>
                <a:buSzTx/>
                <a:buFontTx/>
                <a:buNone/>
              </a:pPr>
              <a:t>9</a:t>
            </a:fld>
            <a:endParaRPr lang="en-US" altLang="en-US" sz="10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37521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F1016DBC-4CB0-4EF5-AB0B-8B9B01B75771}" type="slidenum">
              <a:rPr lang="en-US" altLang="en-US" sz="1000" smtClean="0"/>
              <a:pPr>
                <a:lnSpc>
                  <a:spcPct val="100000"/>
                </a:lnSpc>
                <a:spcBef>
                  <a:spcPct val="0"/>
                </a:spcBef>
                <a:buClrTx/>
                <a:buSzTx/>
                <a:buFontTx/>
                <a:buNone/>
              </a:pPr>
              <a:t>10</a:t>
            </a:fld>
            <a:endParaRPr lang="en-US" altLang="en-US" sz="100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92742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6" tIns="46559" rIns="45946" bIns="46559" anchor="b">
            <a:spAutoFit/>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algn="ctr"/>
            <a:fld id="{67759213-D475-4C58-94D0-9CB46183630D}" type="slidenum">
              <a:rPr lang="en-US" altLang="en-US" sz="1000"/>
              <a:pPr algn="ctr"/>
              <a:t>11</a:t>
            </a:fld>
            <a:endParaRPr lang="en-US" altLang="en-US" sz="10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25" tIns="46125" rIns="46125" bIns="46125"/>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1638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70D818B2-DB7B-435F-9B65-6C5467D213A8}" type="slidenum">
              <a:rPr lang="en-US" altLang="en-US" sz="1000"/>
              <a:pPr algn="ctr" eaLnBrk="1" hangingPunct="1">
                <a:lnSpc>
                  <a:spcPct val="100000"/>
                </a:lnSpc>
                <a:spcBef>
                  <a:spcPct val="0"/>
                </a:spcBef>
                <a:buClrTx/>
                <a:buSzTx/>
                <a:buFontTx/>
                <a:buNone/>
              </a:pPr>
              <a:t>12</a:t>
            </a:fld>
            <a:endParaRPr lang="en-US" alt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50797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timing>
    <p:tnLst>
      <p:par>
        <p:cTn id="1" dur="indefinite" restart="never" nodeType="tmRoot"/>
      </p:par>
    </p:tnLst>
  </p:timing>
  <p:hf hdr="0" ftr="0" dt="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embeddings/oleObject5.bin"/><Relationship Id="rId4" Type="http://schemas.openxmlformats.org/officeDocument/2006/relationships/hyperlink" Target="https://www.census.gov/construction/cpi/"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2.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5.e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6.emf"/><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7.e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hyperlink" Target="http://ycharts.com/indicators/5_year_tipstreasury_breakeven_rate"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Microsoft_Excel_97-2003_Worksheet1.xls"/><Relationship Id="rId5" Type="http://schemas.openxmlformats.org/officeDocument/2006/relationships/oleObject" Target="../embeddings/oleObject12.bin"/><Relationship Id="rId4" Type="http://schemas.openxmlformats.org/officeDocument/2006/relationships/hyperlink" Target="http://www.federalreserve.gov/releases/h15/data.htm"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21.png"/><Relationship Id="rId5" Type="http://schemas.openxmlformats.org/officeDocument/2006/relationships/oleObject" Target="../embeddings/Microsoft_Excel_97-2003_Worksheet2.xls"/><Relationship Id="rId4" Type="http://schemas.openxmlformats.org/officeDocument/2006/relationships/oleObject" Target="../embeddings/oleObject1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22.emf"/><Relationship Id="rId5" Type="http://schemas.openxmlformats.org/officeDocument/2006/relationships/oleObject" Target="../embeddings/Microsoft_Excel_97-2003_Worksheet3.xls"/><Relationship Id="rId4"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3.emf"/><Relationship Id="rId4" Type="http://schemas.openxmlformats.org/officeDocument/2006/relationships/oleObject" Target="../embeddings/oleObject1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4.emf"/><Relationship Id="rId4" Type="http://schemas.openxmlformats.org/officeDocument/2006/relationships/oleObject" Target="../embeddings/oleObject16.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5.e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Microsoft_Excel_97-2003_Worksheet4.xls"/><Relationship Id="rId5" Type="http://schemas.openxmlformats.org/officeDocument/2006/relationships/oleObject" Target="../embeddings/oleObject17.bin"/><Relationship Id="rId4" Type="http://schemas.openxmlformats.org/officeDocument/2006/relationships/hyperlink" Target="https://research.stlouisfed.org/fred2/data/AAA.txt"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blogs.wsj.com/economics/2015/03/13/the-billion-prices-project-thinks-inflation-may-have-turned-a-sharp-corner/"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26.emf"/></Relationships>
</file>

<file path=ppt/slides/_rels/slide4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27.emf"/><Relationship Id="rId4" Type="http://schemas.openxmlformats.org/officeDocument/2006/relationships/oleObject" Target="../embeddings/oleObject19.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8.emf"/><Relationship Id="rId4" Type="http://schemas.openxmlformats.org/officeDocument/2006/relationships/oleObject" Target="../embeddings/oleObject20.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29.emf"/><Relationship Id="rId4" Type="http://schemas.openxmlformats.org/officeDocument/2006/relationships/oleObject" Target="../embeddings/oleObject21.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30.emf"/><Relationship Id="rId4" Type="http://schemas.openxmlformats.org/officeDocument/2006/relationships/oleObject" Target="../embeddings/oleObject2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31.emf"/><Relationship Id="rId4" Type="http://schemas.openxmlformats.org/officeDocument/2006/relationships/oleObject" Target="../embeddings/oleObject23.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5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33.emf"/><Relationship Id="rId5" Type="http://schemas.openxmlformats.org/officeDocument/2006/relationships/oleObject" Target="../embeddings/Microsoft_Excel_97-2003_Worksheet5.xls"/><Relationship Id="rId4" Type="http://schemas.openxmlformats.org/officeDocument/2006/relationships/oleObject" Target="../embeddings/oleObject25.bin"/></Relationships>
</file>

<file path=ppt/slides/_rels/slide6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hyperlink" Target="http://www.fhwa.dot.gov/ohim/tvtw/tvtpage.cfm" TargetMode="External"/></Relationships>
</file>

<file path=ppt/slides/_rels/slide6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hyperlink" Target="http://www.fhwa.dot.gov/ohim/tvtw/tvtpage.cfm" TargetMode="Externa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34.emf"/><Relationship Id="rId4" Type="http://schemas.openxmlformats.org/officeDocument/2006/relationships/oleObject" Target="../embeddings/oleObject26.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hyperlink" Target="http://www.bea.gov/iTable/iTable.cfm?reqid=12&amp;step=1&amp;acrdn=2#reqid=12&amp;step=1&amp;isuri=1"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03951" y="2338909"/>
            <a:ext cx="8798075" cy="1243417"/>
          </a:xfrm>
          <a:prstGeom prst="rect">
            <a:avLst/>
          </a:prstGeom>
          <a:noFill/>
          <a:ln w="9525" algn="ctr">
            <a:noFill/>
            <a:miter lim="800000"/>
            <a:headEnd/>
            <a:tailEnd/>
          </a:ln>
        </p:spPr>
        <p:txBody>
          <a:bodyPr vert="horz" wrap="square" lIns="45720" tIns="45720" rIns="45720" bIns="45720" numCol="1" anchor="ctr" anchorCtr="0" compatLnSpc="1">
            <a:prstTxWarp prst="textNoShape">
              <a:avLst/>
            </a:prstTxWarp>
            <a:spAutoFit/>
          </a:bodyPr>
          <a:lstStyle>
            <a:lvl1pPr algn="ctr" defTabSz="114300" rtl="0" eaLnBrk="0" fontAlgn="base" hangingPunct="0">
              <a:lnSpc>
                <a:spcPct val="85000"/>
              </a:lnSpc>
              <a:spcBef>
                <a:spcPct val="40000"/>
              </a:spcBef>
              <a:spcAft>
                <a:spcPct val="0"/>
              </a:spcAft>
              <a:defRPr sz="4300" b="1" smtClean="0">
                <a:solidFill>
                  <a:schemeClr val="accent2"/>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4400" kern="0" dirty="0" smtClean="0"/>
              <a:t>A Bunch of Inflation-Related Stuff We Thought Was Interesting</a:t>
            </a:r>
            <a:endParaRPr lang="en-US" sz="3400" i="1" kern="0" dirty="0">
              <a:solidFill>
                <a:srgbClr val="00B0F0"/>
              </a:solidFill>
            </a:endParaRPr>
          </a:p>
        </p:txBody>
      </p:sp>
      <p:sp>
        <p:nvSpPr>
          <p:cNvPr id="5" name="Rectangle 2"/>
          <p:cNvSpPr txBox="1">
            <a:spLocks noChangeArrowheads="1"/>
          </p:cNvSpPr>
          <p:nvPr/>
        </p:nvSpPr>
        <p:spPr bwMode="auto">
          <a:xfrm>
            <a:off x="275296" y="3341364"/>
            <a:ext cx="8785136" cy="667875"/>
          </a:xfrm>
          <a:prstGeom prst="rect">
            <a:avLst/>
          </a:prstGeom>
          <a:solidFill>
            <a:schemeClr val="bg1"/>
          </a:solidFill>
          <a:ln w="9525" algn="ctr">
            <a:noFill/>
            <a:miter lim="800000"/>
            <a:headEnd/>
            <a:tailEnd/>
          </a:ln>
        </p:spPr>
        <p:txBody>
          <a:bodyPr vert="horz" wrap="square" lIns="45720" tIns="45720" rIns="45720" bIns="45720" numCol="1" anchor="ctr" anchorCtr="0" compatLnSpc="1">
            <a:prstTxWarp prst="textNoShape">
              <a:avLst/>
            </a:prstTxWarp>
            <a:spAutoFit/>
          </a:bodyPr>
          <a:lstStyle>
            <a:lvl1pPr algn="ctr" defTabSz="114300" rtl="0" eaLnBrk="0" fontAlgn="base" hangingPunct="0">
              <a:lnSpc>
                <a:spcPct val="85000"/>
              </a:lnSpc>
              <a:spcBef>
                <a:spcPct val="40000"/>
              </a:spcBef>
              <a:spcAft>
                <a:spcPct val="0"/>
              </a:spcAft>
              <a:defRPr sz="4300" b="1" smtClean="0">
                <a:solidFill>
                  <a:schemeClr val="accent2"/>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4400" kern="0" dirty="0" smtClean="0"/>
              <a:t>Or . . .</a:t>
            </a:r>
            <a:endParaRPr lang="en-US" sz="3400" i="1" kern="0" dirty="0">
              <a:solidFill>
                <a:srgbClr val="00B0F0"/>
              </a:solidFill>
            </a:endParaRPr>
          </a:p>
        </p:txBody>
      </p:sp>
      <p:sp>
        <p:nvSpPr>
          <p:cNvPr id="94210" name="Rectangle 2"/>
          <p:cNvSpPr>
            <a:spLocks noGrp="1" noChangeArrowheads="1"/>
          </p:cNvSpPr>
          <p:nvPr>
            <p:ph type="ctrTitle"/>
          </p:nvPr>
        </p:nvSpPr>
        <p:spPr>
          <a:xfrm>
            <a:off x="268288" y="2130725"/>
            <a:ext cx="8772196" cy="1210639"/>
          </a:xfrm>
          <a:solidFill>
            <a:schemeClr val="bg1"/>
          </a:solidFill>
          <a:ln/>
        </p:spPr>
        <p:txBody>
          <a:bodyPr/>
          <a:lstStyle/>
          <a:p>
            <a:r>
              <a:rPr lang="en-US" sz="4400" dirty="0" smtClean="0"/>
              <a:t>Inflation From All Angles</a:t>
            </a:r>
            <a:endParaRPr lang="en-US" sz="3400" i="1" dirty="0">
              <a:solidFill>
                <a:srgbClr val="00B0F0"/>
              </a:solidFill>
            </a:endParaRPr>
          </a:p>
        </p:txBody>
      </p:sp>
      <p:sp>
        <p:nvSpPr>
          <p:cNvPr id="94211" name="Rectangle 3"/>
          <p:cNvSpPr>
            <a:spLocks noGrp="1" noChangeArrowheads="1"/>
          </p:cNvSpPr>
          <p:nvPr>
            <p:ph type="subTitle" idx="1"/>
          </p:nvPr>
        </p:nvSpPr>
        <p:spPr>
          <a:xfrm>
            <a:off x="191729" y="4102858"/>
            <a:ext cx="8952271" cy="1708160"/>
          </a:xfrm>
        </p:spPr>
        <p:txBody>
          <a:bodyPr/>
          <a:lstStyle/>
          <a:p>
            <a:pPr>
              <a:lnSpc>
                <a:spcPct val="75000"/>
              </a:lnSpc>
            </a:pPr>
            <a:r>
              <a:rPr lang="en-US" sz="2800" dirty="0" smtClean="0"/>
              <a:t>Casualty Actuarial Society Spring Meeting</a:t>
            </a:r>
          </a:p>
          <a:p>
            <a:pPr>
              <a:lnSpc>
                <a:spcPct val="75000"/>
              </a:lnSpc>
            </a:pPr>
            <a:r>
              <a:rPr lang="en-US" sz="2800" dirty="0" smtClean="0"/>
              <a:t>Colorado Springs, CO</a:t>
            </a:r>
          </a:p>
          <a:p>
            <a:pPr>
              <a:lnSpc>
                <a:spcPct val="75000"/>
              </a:lnSpc>
            </a:pPr>
            <a:r>
              <a:rPr lang="en-US" sz="2800" dirty="0" smtClean="0"/>
              <a:t>May 18, 2015</a:t>
            </a:r>
            <a:endParaRPr lang="en-US" sz="2800" dirty="0"/>
          </a:p>
          <a:p>
            <a:pPr>
              <a:lnSpc>
                <a:spcPct val="75000"/>
              </a:lnSpc>
            </a:pPr>
            <a:r>
              <a:rPr lang="en-US" sz="2800" dirty="0" smtClean="0">
                <a:solidFill>
                  <a:srgbClr val="FF0000"/>
                </a:solidFill>
              </a:rPr>
              <a:t>Download at </a:t>
            </a:r>
            <a:r>
              <a:rPr lang="en-US" sz="2800" dirty="0" smtClean="0">
                <a:solidFill>
                  <a:srgbClr val="FF0000"/>
                </a:solidFill>
                <a:hlinkClick r:id="rId3"/>
              </a:rPr>
              <a:t>www.iii.org/presentations</a:t>
            </a:r>
            <a:r>
              <a:rPr lang="en-US" sz="2800" dirty="0" smtClean="0">
                <a:solidFill>
                  <a:srgbClr val="FF0000"/>
                </a:solidFill>
              </a:rPr>
              <a:t> </a:t>
            </a:r>
          </a:p>
        </p:txBody>
      </p:sp>
      <p:sp>
        <p:nvSpPr>
          <p:cNvPr id="94212" name="Rectangle 3"/>
          <p:cNvSpPr txBox="1">
            <a:spLocks noChangeArrowheads="1"/>
          </p:cNvSpPr>
          <p:nvPr/>
        </p:nvSpPr>
        <p:spPr bwMode="gray">
          <a:xfrm>
            <a:off x="0" y="5886450"/>
            <a:ext cx="9144000" cy="978729"/>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smtClean="0">
                <a:solidFill>
                  <a:schemeClr val="bg2"/>
                </a:solidFill>
              </a:rPr>
              <a:t>Steven Weisbart, PhD, chief </a:t>
            </a:r>
            <a:r>
              <a:rPr lang="en-US" b="1" dirty="0">
                <a:solidFill>
                  <a:schemeClr val="bg2"/>
                </a:solidFill>
              </a:rPr>
              <a:t>economist/James </a:t>
            </a:r>
            <a:r>
              <a:rPr lang="en-US" b="1" dirty="0" smtClean="0">
                <a:solidFill>
                  <a:schemeClr val="bg2"/>
                </a:solidFill>
              </a:rPr>
              <a:t>Lynch</a:t>
            </a:r>
            <a:r>
              <a:rPr lang="en-US" b="1" dirty="0">
                <a:solidFill>
                  <a:schemeClr val="bg2"/>
                </a:solidFill>
              </a:rPr>
              <a:t>, FCAS MAAA, chief </a:t>
            </a:r>
            <a:r>
              <a:rPr lang="en-US" b="1" dirty="0" smtClean="0">
                <a:solidFill>
                  <a:schemeClr val="bg2"/>
                </a:solidFill>
              </a:rPr>
              <a:t>actuary</a:t>
            </a:r>
            <a:endParaRPr lang="en-US" b="1" dirty="0">
              <a:solidFill>
                <a:schemeClr val="bg2"/>
              </a:solidFill>
            </a:endParaRP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a:t>
            </a:r>
            <a:r>
              <a:rPr lang="en-US" b="1" dirty="0" smtClean="0">
                <a:solidFill>
                  <a:schemeClr val="bg1"/>
                </a:solidFill>
                <a:sym typeface="Symbol" pitchFamily="18" charset="2"/>
              </a:rPr>
              <a:t>212.346.5533 </a:t>
            </a:r>
            <a:r>
              <a:rPr lang="en-US" b="1" dirty="0">
                <a:solidFill>
                  <a:schemeClr val="bg1"/>
                </a:solidFill>
                <a:sym typeface="Symbol" pitchFamily="18" charset="2"/>
              </a:rPr>
              <a:t> Cell: </a:t>
            </a:r>
            <a:r>
              <a:rPr lang="en-US" b="1" dirty="0" smtClean="0">
                <a:solidFill>
                  <a:schemeClr val="bg1"/>
                </a:solidFill>
                <a:sym typeface="Symbol" pitchFamily="18" charset="2"/>
              </a:rPr>
              <a:t>917.359.3908 </a:t>
            </a:r>
            <a:r>
              <a:rPr lang="en-US" b="1" dirty="0">
                <a:solidFill>
                  <a:schemeClr val="bg1"/>
                </a:solidFill>
                <a:sym typeface="Symbol" pitchFamily="18" charset="2"/>
              </a:rPr>
              <a:t> </a:t>
            </a:r>
            <a:r>
              <a:rPr lang="en-US" b="1" dirty="0" smtClean="0">
                <a:solidFill>
                  <a:schemeClr val="bg1"/>
                </a:solidFill>
                <a:sym typeface="Symbol" pitchFamily="18" charset="2"/>
              </a:rPr>
              <a:t>jamesl@iii.org </a:t>
            </a:r>
            <a:r>
              <a:rPr lang="en-US" b="1" dirty="0">
                <a:solidFill>
                  <a:schemeClr val="bg1"/>
                </a:solidFill>
                <a:sym typeface="Symbol" pitchFamily="18" charset="2"/>
              </a:rPr>
              <a:t> www.iii.org</a:t>
            </a:r>
          </a:p>
        </p:txBody>
      </p:sp>
    </p:spTree>
    <p:extLst>
      <p:ext uri="{BB962C8B-B14F-4D97-AF65-F5344CB8AC3E}">
        <p14:creationId xmlns:p14="http://schemas.microsoft.com/office/powerpoint/2010/main" val="839403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xit" presetSubtype="0" fill="hold" grpId="1" nodeType="afterEffect">
                                  <p:stCondLst>
                                    <p:cond delay="0"/>
                                  </p:stCondLst>
                                  <p:childTnLst>
                                    <p:animEffect transition="out" filter="fade">
                                      <p:cBhvr>
                                        <p:cTn id="16" dur="500"/>
                                        <p:tgtEl>
                                          <p:spTgt spid="94210"/>
                                        </p:tgtEl>
                                      </p:cBhvr>
                                    </p:animEffect>
                                    <p:set>
                                      <p:cBhvr>
                                        <p:cTn id="17" dur="1" fill="hold">
                                          <p:stCondLst>
                                            <p:cond delay="499"/>
                                          </p:stCondLst>
                                        </p:cTn>
                                        <p:tgtEl>
                                          <p:spTgt spid="94210"/>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1500"/>
                            </p:stCondLst>
                            <p:childTnLst>
                              <p:par>
                                <p:cTn id="22" presetID="1" presetClass="entr" presetSubtype="0" fill="hold" grpId="0" nodeType="afterEffect">
                                  <p:stCondLst>
                                    <p:cond delay="0"/>
                                  </p:stCondLst>
                                  <p:iterate type="lt">
                                    <p:tmAbs val="100"/>
                                  </p:iterate>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5" grpId="1" animBg="1"/>
      <p:bldP spid="94210" grpId="0" animBg="1"/>
      <p:bldP spid="94210"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smtClean="0">
                <a:solidFill>
                  <a:schemeClr val="bg1"/>
                </a:solidFill>
                <a:latin typeface="Arial" panose="020B0604020202020204" pitchFamily="34" charset="0"/>
              </a:rPr>
              <a:t>Should We Focus on Price Changes in a More Granular Way?</a:t>
            </a:r>
          </a:p>
        </p:txBody>
      </p:sp>
      <p:sp>
        <p:nvSpPr>
          <p:cNvPr id="18435"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8436"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AEE841E-2B55-41D6-BF41-CB6157898006}" type="slidenum">
              <a:rPr lang="en-US" altLang="en-US" sz="900">
                <a:solidFill>
                  <a:schemeClr val="bg1"/>
                </a:solidFill>
              </a:rPr>
              <a:pPr algn="r">
                <a:lnSpc>
                  <a:spcPct val="85000"/>
                </a:lnSpc>
                <a:spcBef>
                  <a:spcPct val="20000"/>
                </a:spcBef>
                <a:buClrTx/>
                <a:buFontTx/>
                <a:buNone/>
              </a:pPr>
              <a:t>10</a:t>
            </a:fld>
            <a:endParaRPr lang="en-US" altLang="en-US" sz="900">
              <a:solidFill>
                <a:schemeClr val="bg1"/>
              </a:solidFill>
            </a:endParaRP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10</a:t>
            </a:fld>
            <a:endParaRPr lang="en-US"/>
          </a:p>
        </p:txBody>
      </p:sp>
    </p:spTree>
    <p:extLst>
      <p:ext uri="{BB962C8B-B14F-4D97-AF65-F5344CB8AC3E}">
        <p14:creationId xmlns:p14="http://schemas.microsoft.com/office/powerpoint/2010/main" val="21762666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204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204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FC102B3-76A7-4E94-8AF5-96861AC99222}" type="slidenum">
              <a:rPr lang="en-US" altLang="en-US" sz="900"/>
              <a:pPr algn="r">
                <a:lnSpc>
                  <a:spcPct val="85000"/>
                </a:lnSpc>
                <a:spcBef>
                  <a:spcPct val="20000"/>
                </a:spcBef>
                <a:buClrTx/>
                <a:buFontTx/>
                <a:buNone/>
              </a:pPr>
              <a:t>11</a:t>
            </a:fld>
            <a:endParaRPr lang="en-US" altLang="en-US" sz="900"/>
          </a:p>
        </p:txBody>
      </p:sp>
      <p:sp>
        <p:nvSpPr>
          <p:cNvPr id="20485" name="Rectangle 7"/>
          <p:cNvSpPr>
            <a:spLocks noGrp="1" noChangeArrowheads="1"/>
          </p:cNvSpPr>
          <p:nvPr>
            <p:ph type="title" idx="4294967295"/>
          </p:nvPr>
        </p:nvSpPr>
        <p:spPr>
          <a:xfrm>
            <a:off x="450850" y="161925"/>
            <a:ext cx="7400925" cy="860425"/>
          </a:xfrm>
        </p:spPr>
        <p:txBody>
          <a:bodyPr/>
          <a:lstStyle/>
          <a:p>
            <a:r>
              <a:rPr lang="en-US" altLang="en-US" smtClean="0">
                <a:latin typeface="Arial" panose="020B0604020202020204" pitchFamily="34" charset="0"/>
              </a:rPr>
              <a:t>Prices for Hospital Services:</a:t>
            </a:r>
            <a:br>
              <a:rPr lang="en-US" altLang="en-US" smtClean="0">
                <a:latin typeface="Arial" panose="020B0604020202020204" pitchFamily="34" charset="0"/>
              </a:rPr>
            </a:br>
            <a:r>
              <a:rPr lang="en-US" altLang="en-US" sz="2400" smtClean="0">
                <a:latin typeface="Arial" panose="020B0604020202020204" pitchFamily="34" charset="0"/>
              </a:rPr>
              <a:t>12-Month Change,* 1998–2014</a:t>
            </a:r>
          </a:p>
        </p:txBody>
      </p:sp>
      <p:sp>
        <p:nvSpPr>
          <p:cNvPr id="20486" name="Text Box 5"/>
          <p:cNvSpPr txBox="1">
            <a:spLocks noChangeArrowheads="1"/>
          </p:cNvSpPr>
          <p:nvPr/>
        </p:nvSpPr>
        <p:spPr bwMode="auto">
          <a:xfrm>
            <a:off x="123825" y="6389688"/>
            <a:ext cx="87249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*Percentage change from same month in prior year; through December 2014; seasonally adjusted</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a:t>
            </a:r>
          </a:p>
        </p:txBody>
      </p:sp>
      <p:graphicFrame>
        <p:nvGraphicFramePr>
          <p:cNvPr id="20487" name="Object 8"/>
          <p:cNvGraphicFramePr>
            <a:graphicFrameLocks noChangeAspect="1"/>
          </p:cNvGraphicFramePr>
          <p:nvPr>
            <p:extLst>
              <p:ext uri="{D42A27DB-BD31-4B8C-83A1-F6EECF244321}">
                <p14:modId xmlns:p14="http://schemas.microsoft.com/office/powerpoint/2010/main" val="1530119648"/>
              </p:ext>
            </p:extLst>
          </p:nvPr>
        </p:nvGraphicFramePr>
        <p:xfrm>
          <a:off x="301625" y="938213"/>
          <a:ext cx="8510588" cy="4838700"/>
        </p:xfrm>
        <a:graphic>
          <a:graphicData uri="http://schemas.openxmlformats.org/presentationml/2006/ole">
            <mc:AlternateContent xmlns:mc="http://schemas.openxmlformats.org/markup-compatibility/2006">
              <mc:Choice xmlns:v="urn:schemas-microsoft-com:vml" Requires="v">
                <p:oleObj spid="_x0000_s29330456"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gray">
                      <a:xfrm>
                        <a:off x="301625" y="938213"/>
                        <a:ext cx="85105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8" name="Rectangle 5"/>
          <p:cNvSpPr>
            <a:spLocks noChangeArrowheads="1"/>
          </p:cNvSpPr>
          <p:nvPr/>
        </p:nvSpPr>
        <p:spPr bwMode="blackWhite">
          <a:xfrm>
            <a:off x="523875" y="5705475"/>
            <a:ext cx="8162925"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altLang="en-US" sz="1800" b="1">
                <a:solidFill>
                  <a:schemeClr val="bg1"/>
                </a:solidFill>
              </a:rPr>
              <a:t>Prices for Hospital Services have risen at an annual rate of 4% or more for the last 15 years, while the general price level rose by 2%/year.</a:t>
            </a:r>
          </a:p>
        </p:txBody>
      </p:sp>
      <p:sp>
        <p:nvSpPr>
          <p:cNvPr id="9" name="AutoShape 7"/>
          <p:cNvSpPr>
            <a:spLocks noChangeArrowheads="1"/>
          </p:cNvSpPr>
          <p:nvPr/>
        </p:nvSpPr>
        <p:spPr bwMode="blackWhite">
          <a:xfrm>
            <a:off x="6305550" y="1103313"/>
            <a:ext cx="2743200" cy="762000"/>
          </a:xfrm>
          <a:prstGeom prst="wedgeRectCallout">
            <a:avLst>
              <a:gd name="adj1" fmla="val 34704"/>
              <a:gd name="adj2" fmla="val 1894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u="sng" dirty="0">
                <a:solidFill>
                  <a:srgbClr val="FFFFFF"/>
                </a:solidFill>
              </a:rPr>
              <a:t>December 2014</a:t>
            </a:r>
            <a:r>
              <a:rPr lang="en-US" sz="1600" b="1" dirty="0">
                <a:solidFill>
                  <a:srgbClr val="FFFFFF"/>
                </a:solidFill>
              </a:rPr>
              <a:t/>
            </a:r>
            <a:br>
              <a:rPr lang="en-US" sz="1600" b="1" dirty="0">
                <a:solidFill>
                  <a:srgbClr val="FFFFFF"/>
                </a:solidFill>
              </a:rPr>
            </a:br>
            <a:r>
              <a:rPr lang="en-US" sz="1600" b="1" dirty="0">
                <a:solidFill>
                  <a:srgbClr val="FFFFFF"/>
                </a:solidFill>
              </a:rPr>
              <a:t>Inpatient services +5.5% Outpatient services +4.5%</a:t>
            </a: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11</a:t>
            </a:fld>
            <a:endParaRPr lang="en-US"/>
          </a:p>
        </p:txBody>
      </p:sp>
    </p:spTree>
    <p:extLst>
      <p:ext uri="{BB962C8B-B14F-4D97-AF65-F5344CB8AC3E}">
        <p14:creationId xmlns:p14="http://schemas.microsoft.com/office/powerpoint/2010/main" val="20942341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2253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2253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F0FDFD60-C4B6-47E2-B615-1551E3858D61}" type="slidenum">
              <a:rPr lang="en-US" altLang="en-US" sz="900"/>
              <a:pPr algn="r">
                <a:lnSpc>
                  <a:spcPct val="85000"/>
                </a:lnSpc>
                <a:spcBef>
                  <a:spcPct val="20000"/>
                </a:spcBef>
                <a:buClrTx/>
                <a:buFontTx/>
                <a:buNone/>
              </a:pPr>
              <a:t>12</a:t>
            </a:fld>
            <a:endParaRPr lang="en-US" altLang="en-US" sz="900"/>
          </a:p>
        </p:txBody>
      </p:sp>
      <p:sp>
        <p:nvSpPr>
          <p:cNvPr id="22533" name="Rectangle 7"/>
          <p:cNvSpPr>
            <a:spLocks noGrp="1" noChangeArrowheads="1"/>
          </p:cNvSpPr>
          <p:nvPr>
            <p:ph type="title" idx="4294967295"/>
          </p:nvPr>
        </p:nvSpPr>
        <p:spPr>
          <a:xfrm>
            <a:off x="565150" y="147638"/>
            <a:ext cx="7102475" cy="860425"/>
          </a:xfrm>
        </p:spPr>
        <p:txBody>
          <a:bodyPr/>
          <a:lstStyle/>
          <a:p>
            <a:r>
              <a:rPr lang="en-US" altLang="en-US" sz="2400" smtClean="0">
                <a:latin typeface="Arial" panose="020B0604020202020204" pitchFamily="34" charset="0"/>
              </a:rPr>
              <a:t>Constant Quality Price Index for Single Family Houses Under Construction, Monthly, 2006-2015</a:t>
            </a:r>
          </a:p>
        </p:txBody>
      </p:sp>
      <p:sp>
        <p:nvSpPr>
          <p:cNvPr id="22534" name="Text Box 5"/>
          <p:cNvSpPr txBox="1">
            <a:spLocks noChangeArrowheads="1"/>
          </p:cNvSpPr>
          <p:nvPr/>
        </p:nvSpPr>
        <p:spPr bwMode="auto">
          <a:xfrm>
            <a:off x="0" y="6430963"/>
            <a:ext cx="8724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 Note: Recession indicated by gray shaded column. Price changes in 2015 are preliminary</a:t>
            </a:r>
            <a:br>
              <a:rPr lang="en-US" altLang="en-US" sz="1100"/>
            </a:br>
            <a:r>
              <a:rPr lang="en-US" altLang="en-US" sz="1100"/>
              <a:t>Sources: Census Bureau at </a:t>
            </a:r>
            <a:r>
              <a:rPr lang="en-US" altLang="en-US" sz="1100">
                <a:hlinkClick r:id="rId4"/>
              </a:rPr>
              <a:t>https://www.census.gov/construction/cpi/</a:t>
            </a:r>
            <a:r>
              <a:rPr lang="en-US" altLang="en-US" sz="1100"/>
              <a:t> ; NBER (recession dates); I.I.I.</a:t>
            </a:r>
          </a:p>
        </p:txBody>
      </p:sp>
      <p:graphicFrame>
        <p:nvGraphicFramePr>
          <p:cNvPr id="22535" name="Object 8"/>
          <p:cNvGraphicFramePr>
            <a:graphicFrameLocks noChangeAspect="1"/>
          </p:cNvGraphicFramePr>
          <p:nvPr>
            <p:extLst>
              <p:ext uri="{D42A27DB-BD31-4B8C-83A1-F6EECF244321}">
                <p14:modId xmlns:p14="http://schemas.microsoft.com/office/powerpoint/2010/main" val="2340636895"/>
              </p:ext>
            </p:extLst>
          </p:nvPr>
        </p:nvGraphicFramePr>
        <p:xfrm>
          <a:off x="381000" y="1363663"/>
          <a:ext cx="8343900" cy="4838700"/>
        </p:xfrm>
        <a:graphic>
          <a:graphicData uri="http://schemas.openxmlformats.org/presentationml/2006/ole">
            <mc:AlternateContent xmlns:mc="http://schemas.openxmlformats.org/markup-compatibility/2006">
              <mc:Choice xmlns:v="urn:schemas-microsoft-com:vml" Requires="v">
                <p:oleObj spid="_x0000_s29331480" name="Chart" r:id="rId5" imgW="5562548" imgH="2921092" progId="MSGraph.Chart.8">
                  <p:embed followColorScheme="full"/>
                </p:oleObj>
              </mc:Choice>
              <mc:Fallback>
                <p:oleObj name="Chart" r:id="rId5" imgW="5562548" imgH="2921092" progId="MSGraph.Chart.8">
                  <p:embed followColorScheme="full"/>
                  <p:pic>
                    <p:nvPicPr>
                      <p:cNvPr id="0" name=""/>
                      <p:cNvPicPr>
                        <a:picLocks noChangeAspect="1" noChangeArrowheads="1"/>
                      </p:cNvPicPr>
                      <p:nvPr/>
                    </p:nvPicPr>
                    <p:blipFill>
                      <a:blip r:embed="rId6"/>
                      <a:srcRect/>
                      <a:stretch>
                        <a:fillRect/>
                      </a:stretch>
                    </p:blipFill>
                    <p:spPr bwMode="gray">
                      <a:xfrm>
                        <a:off x="381000" y="1363663"/>
                        <a:ext cx="8343900"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AutoShape 38"/>
          <p:cNvSpPr>
            <a:spLocks noChangeArrowheads="1"/>
          </p:cNvSpPr>
          <p:nvPr/>
        </p:nvSpPr>
        <p:spPr bwMode="blackWhite">
          <a:xfrm>
            <a:off x="7265988" y="4662488"/>
            <a:ext cx="1558925" cy="723900"/>
          </a:xfrm>
          <a:prstGeom prst="wedgeRectCallout">
            <a:avLst>
              <a:gd name="adj1" fmla="val -128935"/>
              <a:gd name="adj2" fmla="val 3996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chemeClr val="bg1"/>
                </a:solidFill>
              </a:rPr>
              <a:t>The current rise began in Feb. </a:t>
            </a:r>
            <a:br>
              <a:rPr lang="en-US" altLang="en-US" sz="1400" b="1">
                <a:solidFill>
                  <a:schemeClr val="bg1"/>
                </a:solidFill>
              </a:rPr>
            </a:br>
            <a:r>
              <a:rPr lang="en-US" altLang="en-US" sz="1400" b="1">
                <a:solidFill>
                  <a:schemeClr val="bg1"/>
                </a:solidFill>
              </a:rPr>
              <a:t>2012</a:t>
            </a:r>
          </a:p>
        </p:txBody>
      </p:sp>
      <p:sp>
        <p:nvSpPr>
          <p:cNvPr id="11" name="AutoShape 38"/>
          <p:cNvSpPr>
            <a:spLocks noChangeArrowheads="1"/>
          </p:cNvSpPr>
          <p:nvPr/>
        </p:nvSpPr>
        <p:spPr bwMode="blackWhite">
          <a:xfrm>
            <a:off x="1968500" y="1228725"/>
            <a:ext cx="2147888" cy="1066800"/>
          </a:xfrm>
          <a:prstGeom prst="wedgeRectCallout">
            <a:avLst>
              <a:gd name="adj1" fmla="val -45037"/>
              <a:gd name="adj2" fmla="val 15213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chemeClr val="bg1"/>
                </a:solidFill>
              </a:rPr>
              <a:t>Prices began dropping in April 2007— </a:t>
            </a:r>
            <a:br>
              <a:rPr lang="en-US" altLang="en-US" sz="1400" b="1">
                <a:solidFill>
                  <a:schemeClr val="bg1"/>
                </a:solidFill>
              </a:rPr>
            </a:br>
            <a:r>
              <a:rPr lang="en-US" altLang="en-US" sz="1400" b="1">
                <a:solidFill>
                  <a:schemeClr val="bg1"/>
                </a:solidFill>
              </a:rPr>
              <a:t>9 months before the Great Recession started</a:t>
            </a:r>
          </a:p>
        </p:txBody>
      </p:sp>
      <p:sp>
        <p:nvSpPr>
          <p:cNvPr id="22538" name="TextBox 11"/>
          <p:cNvSpPr txBox="1">
            <a:spLocks noChangeArrowheads="1"/>
          </p:cNvSpPr>
          <p:nvPr/>
        </p:nvSpPr>
        <p:spPr bwMode="auto">
          <a:xfrm>
            <a:off x="123825" y="1009650"/>
            <a:ext cx="1819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t>Price Index,</a:t>
            </a:r>
            <a:br>
              <a:rPr lang="en-US" altLang="en-US" sz="1400"/>
            </a:br>
            <a:r>
              <a:rPr lang="en-US" altLang="en-US" sz="1400"/>
              <a:t>Jan. 2005 = 100</a:t>
            </a:r>
          </a:p>
        </p:txBody>
      </p:sp>
      <p:sp>
        <p:nvSpPr>
          <p:cNvPr id="14" name="AutoShape 38"/>
          <p:cNvSpPr>
            <a:spLocks noChangeArrowheads="1"/>
          </p:cNvSpPr>
          <p:nvPr/>
        </p:nvSpPr>
        <p:spPr bwMode="blackWhite">
          <a:xfrm>
            <a:off x="5348288" y="1236663"/>
            <a:ext cx="1428750" cy="2544762"/>
          </a:xfrm>
          <a:prstGeom prst="wedgeRectCallout">
            <a:avLst>
              <a:gd name="adj1" fmla="val 37565"/>
              <a:gd name="adj2" fmla="val -260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u="sng">
                <a:solidFill>
                  <a:schemeClr val="bg1"/>
                </a:solidFill>
                <a:cs typeface="Arial" panose="020B0604020202020204" pitchFamily="34" charset="0"/>
              </a:rPr>
              <a:t>Annual Price Changes</a:t>
            </a:r>
            <a:r>
              <a:rPr lang="en-US" altLang="en-US" sz="1600" b="1">
                <a:solidFill>
                  <a:schemeClr val="bg1"/>
                </a:solidFill>
                <a:cs typeface="Arial" panose="020B0604020202020204" pitchFamily="34" charset="0"/>
              </a:rPr>
              <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2006: +6.0%</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2007: +0.9%</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2008: -3.5%</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2009: -5.0%</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2010: -1.7%</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2011: +1.0%</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2012: +1.0%</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2013: +6.5%</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2014: +6.7%</a:t>
            </a:r>
          </a:p>
        </p:txBody>
      </p:sp>
      <p:sp>
        <p:nvSpPr>
          <p:cNvPr id="12" name="Oval 8"/>
          <p:cNvSpPr>
            <a:spLocks noChangeArrowheads="1"/>
          </p:cNvSpPr>
          <p:nvPr/>
        </p:nvSpPr>
        <p:spPr bwMode="auto">
          <a:xfrm rot="-5400000">
            <a:off x="5720556" y="2707482"/>
            <a:ext cx="708025" cy="1636712"/>
          </a:xfrm>
          <a:prstGeom prst="ellipse">
            <a:avLst/>
          </a:pr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vert="eaVert" wrap="none"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endParaRPr lang="en-US" altLang="en-US" sz="1000">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12</a:t>
            </a:fld>
            <a:endParaRPr lang="en-US"/>
          </a:p>
        </p:txBody>
      </p:sp>
    </p:spTree>
    <p:extLst>
      <p:ext uri="{BB962C8B-B14F-4D97-AF65-F5344CB8AC3E}">
        <p14:creationId xmlns:p14="http://schemas.microsoft.com/office/powerpoint/2010/main" val="6467387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nodeType="afterGroup">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nodeType="afterGroup">
                            <p:stCondLst>
                              <p:cond delay="3000"/>
                            </p:stCondLst>
                            <p:childTnLst>
                              <p:par>
                                <p:cTn id="17" presetID="17" presetClass="entr" presetSubtype="4" fill="hold" grpId="0" nodeType="afterEffect">
                                  <p:stCondLst>
                                    <p:cond delay="10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ppt_y+#ppt_h/2"/>
                                          </p:val>
                                        </p:tav>
                                        <p:tav tm="100000">
                                          <p:val>
                                            <p:strVal val="#ppt_y"/>
                                          </p:val>
                                        </p:tav>
                                      </p:tavLst>
                                    </p:anim>
                                    <p:anim calcmode="lin" valueType="num">
                                      <p:cBhvr>
                                        <p:cTn id="21" dur="500" fill="hold"/>
                                        <p:tgtEl>
                                          <p:spTgt spid="12"/>
                                        </p:tgtEl>
                                        <p:attrNameLst>
                                          <p:attrName>ppt_w</p:attrName>
                                        </p:attrNameLst>
                                      </p:cBhvr>
                                      <p:tavLst>
                                        <p:tav tm="0">
                                          <p:val>
                                            <p:strVal val="#ppt_w"/>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15925" y="185738"/>
            <a:ext cx="7385050" cy="860425"/>
          </a:xfrm>
        </p:spPr>
        <p:txBody>
          <a:bodyPr/>
          <a:lstStyle/>
          <a:p>
            <a:r>
              <a:rPr lang="en-US" altLang="en-US" sz="2600" smtClean="0">
                <a:latin typeface="Arial" panose="020B0604020202020204" pitchFamily="34" charset="0"/>
              </a:rPr>
              <a:t>P/C Industry Homeowners Claim Frequency, US, 1997-2013</a:t>
            </a:r>
          </a:p>
        </p:txBody>
      </p:sp>
      <p:graphicFrame>
        <p:nvGraphicFramePr>
          <p:cNvPr id="24579" name="Object 3"/>
          <p:cNvGraphicFramePr>
            <a:graphicFrameLocks noGrp="1"/>
          </p:cNvGraphicFramePr>
          <p:nvPr>
            <p:ph type="chart" idx="4294967295"/>
            <p:extLst>
              <p:ext uri="{D42A27DB-BD31-4B8C-83A1-F6EECF244321}">
                <p14:modId xmlns:p14="http://schemas.microsoft.com/office/powerpoint/2010/main" val="670259419"/>
              </p:ext>
            </p:extLst>
          </p:nvPr>
        </p:nvGraphicFramePr>
        <p:xfrm>
          <a:off x="160338" y="1143000"/>
          <a:ext cx="8699500" cy="5043488"/>
        </p:xfrm>
        <a:graphic>
          <a:graphicData uri="http://schemas.openxmlformats.org/presentationml/2006/ole">
            <mc:AlternateContent xmlns:mc="http://schemas.openxmlformats.org/markup-compatibility/2006">
              <mc:Choice xmlns:v="urn:schemas-microsoft-com:vml" Requires="v">
                <p:oleObj spid="_x0000_s29332504" name="Chart" r:id="rId4" imgW="5816791" imgH="3372058" progId="MSGraph.Chart.8">
                  <p:embed followColorScheme="full"/>
                </p:oleObj>
              </mc:Choice>
              <mc:Fallback>
                <p:oleObj name="Chart" r:id="rId4" imgW="5816791" imgH="3372058" progId="MSGraph.Chart.8">
                  <p:embed followColorScheme="full"/>
                  <p:pic>
                    <p:nvPicPr>
                      <p:cNvPr id="0" name=""/>
                      <p:cNvPicPr>
                        <a:picLocks noGrp="1" noChangeArrowheads="1"/>
                      </p:cNvPicPr>
                      <p:nvPr/>
                    </p:nvPicPr>
                    <p:blipFill>
                      <a:blip r:embed="rId5"/>
                      <a:srcRect/>
                      <a:stretch>
                        <a:fillRect/>
                      </a:stretch>
                    </p:blipFill>
                    <p:spPr bwMode="auto">
                      <a:xfrm>
                        <a:off x="160338" y="1143000"/>
                        <a:ext cx="8699500"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0" name="Rectangle 5"/>
          <p:cNvSpPr>
            <a:spLocks noChangeArrowheads="1"/>
          </p:cNvSpPr>
          <p:nvPr/>
        </p:nvSpPr>
        <p:spPr bwMode="auto">
          <a:xfrm>
            <a:off x="0" y="6575425"/>
            <a:ext cx="86106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Insurance Research Council, “Trends in Homeowners Insurance Claims,” p.41; Insurance Information Institute</a:t>
            </a:r>
          </a:p>
        </p:txBody>
      </p:sp>
      <p:sp>
        <p:nvSpPr>
          <p:cNvPr id="24581" name="TextBox 6"/>
          <p:cNvSpPr txBox="1">
            <a:spLocks noChangeArrowheads="1"/>
          </p:cNvSpPr>
          <p:nvPr/>
        </p:nvSpPr>
        <p:spPr bwMode="auto">
          <a:xfrm>
            <a:off x="152400" y="1066800"/>
            <a:ext cx="1552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t>Claims Paid per 100 Exposures</a:t>
            </a: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13</a:t>
            </a:fld>
            <a:endParaRPr lang="en-US"/>
          </a:p>
        </p:txBody>
      </p:sp>
    </p:spTree>
    <p:extLst>
      <p:ext uri="{BB962C8B-B14F-4D97-AF65-F5344CB8AC3E}">
        <p14:creationId xmlns:p14="http://schemas.microsoft.com/office/powerpoint/2010/main" val="1828199432"/>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15925" y="185738"/>
            <a:ext cx="7385050" cy="860425"/>
          </a:xfrm>
        </p:spPr>
        <p:txBody>
          <a:bodyPr/>
          <a:lstStyle/>
          <a:p>
            <a:r>
              <a:rPr lang="en-US" altLang="en-US" sz="2600" smtClean="0">
                <a:latin typeface="Arial" panose="020B0604020202020204" pitchFamily="34" charset="0"/>
              </a:rPr>
              <a:t>P/C Industry Homeowners Average Claim Severity, Inflation-adjusted, 1997-2013</a:t>
            </a:r>
          </a:p>
        </p:txBody>
      </p:sp>
      <p:graphicFrame>
        <p:nvGraphicFramePr>
          <p:cNvPr id="26627" name="Object 3"/>
          <p:cNvGraphicFramePr>
            <a:graphicFrameLocks noGrp="1"/>
          </p:cNvGraphicFramePr>
          <p:nvPr>
            <p:ph type="chart" idx="4294967295"/>
            <p:extLst>
              <p:ext uri="{D42A27DB-BD31-4B8C-83A1-F6EECF244321}">
                <p14:modId xmlns:p14="http://schemas.microsoft.com/office/powerpoint/2010/main" val="3725429644"/>
              </p:ext>
            </p:extLst>
          </p:nvPr>
        </p:nvGraphicFramePr>
        <p:xfrm>
          <a:off x="157163" y="1016000"/>
          <a:ext cx="8716962" cy="5043488"/>
        </p:xfrm>
        <a:graphic>
          <a:graphicData uri="http://schemas.openxmlformats.org/presentationml/2006/ole">
            <mc:AlternateContent xmlns:mc="http://schemas.openxmlformats.org/markup-compatibility/2006">
              <mc:Choice xmlns:v="urn:schemas-microsoft-com:vml" Requires="v">
                <p:oleObj spid="_x0000_s29333528" name="Chart" r:id="rId4" imgW="5816791" imgH="3365408" progId="MSGraph.Chart.8">
                  <p:embed followColorScheme="full"/>
                </p:oleObj>
              </mc:Choice>
              <mc:Fallback>
                <p:oleObj name="Chart" r:id="rId4" imgW="5816791" imgH="3365408" progId="MSGraph.Chart.8">
                  <p:embed followColorScheme="full"/>
                  <p:pic>
                    <p:nvPicPr>
                      <p:cNvPr id="0" name=""/>
                      <p:cNvPicPr>
                        <a:picLocks noGrp="1" noChangeArrowheads="1"/>
                      </p:cNvPicPr>
                      <p:nvPr/>
                    </p:nvPicPr>
                    <p:blipFill>
                      <a:blip r:embed="rId5"/>
                      <a:srcRect/>
                      <a:stretch>
                        <a:fillRect/>
                      </a:stretch>
                    </p:blipFill>
                    <p:spPr bwMode="auto">
                      <a:xfrm>
                        <a:off x="157163" y="1016000"/>
                        <a:ext cx="8716962"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28" name="Rectangle 5"/>
          <p:cNvSpPr>
            <a:spLocks noChangeArrowheads="1"/>
          </p:cNvSpPr>
          <p:nvPr/>
        </p:nvSpPr>
        <p:spPr bwMode="auto">
          <a:xfrm>
            <a:off x="0" y="6281738"/>
            <a:ext cx="8610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Insurance Research Council, “Trends in Homeowners Insurance Claims,” 2015 edition,  p. 41; BLS inflation calculator,</a:t>
            </a:r>
            <a:br>
              <a:rPr lang="en-US" altLang="en-US" sz="1100"/>
            </a:br>
            <a:r>
              <a:rPr lang="en-US" altLang="en-US" sz="1100"/>
              <a:t>with Insurance Information Institute calculations</a:t>
            </a:r>
          </a:p>
        </p:txBody>
      </p:sp>
      <p:sp>
        <p:nvSpPr>
          <p:cNvPr id="7" name="AutoShape 7"/>
          <p:cNvSpPr>
            <a:spLocks noChangeArrowheads="1"/>
          </p:cNvSpPr>
          <p:nvPr/>
        </p:nvSpPr>
        <p:spPr bwMode="blackWhite">
          <a:xfrm>
            <a:off x="6632575" y="3657600"/>
            <a:ext cx="2209800" cy="885825"/>
          </a:xfrm>
          <a:prstGeom prst="wedgeRectCallout">
            <a:avLst>
              <a:gd name="adj1" fmla="val 36653"/>
              <a:gd name="adj2" fmla="val -225069"/>
            </a:avLst>
          </a:prstGeom>
          <a:solidFill>
            <a:schemeClr val="accent1"/>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rgbClr val="FFFFFF"/>
              </a:buClr>
              <a:buFont typeface="Wingdings" panose="05000000000000000000" pitchFamily="2" charset="2"/>
              <a:buNone/>
            </a:pPr>
            <a:r>
              <a:rPr lang="en-US" altLang="en-US" sz="1400" b="1">
                <a:solidFill>
                  <a:srgbClr val="FFFFFF"/>
                </a:solidFill>
              </a:rPr>
              <a:t>Inflation-adjusted, HO average claim severity is now over twice what it was in 1997.</a:t>
            </a:r>
          </a:p>
        </p:txBody>
      </p:sp>
      <p:sp>
        <p:nvSpPr>
          <p:cNvPr id="26630" name="TextBox 1"/>
          <p:cNvSpPr txBox="1">
            <a:spLocks noChangeArrowheads="1"/>
          </p:cNvSpPr>
          <p:nvPr/>
        </p:nvSpPr>
        <p:spPr bwMode="auto">
          <a:xfrm>
            <a:off x="152400" y="1185863"/>
            <a:ext cx="4191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600">
                <a:cs typeface="Arial" panose="020B0604020202020204" pitchFamily="34" charset="0"/>
              </a:rPr>
              <a:t>2013 dollars</a:t>
            </a: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14</a:t>
            </a:fld>
            <a:endParaRPr lang="en-US"/>
          </a:p>
        </p:txBody>
      </p:sp>
    </p:spTree>
    <p:extLst>
      <p:ext uri="{BB962C8B-B14F-4D97-AF65-F5344CB8AC3E}">
        <p14:creationId xmlns:p14="http://schemas.microsoft.com/office/powerpoint/2010/main" val="19922036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0B32AF90-E751-4869-A871-BA58266F308E}" type="slidenum">
              <a:rPr lang="en-US" altLang="en-US" sz="900" smtClean="0">
                <a:cs typeface="Arial" panose="020B0604020202020204" pitchFamily="34" charset="0"/>
              </a:rPr>
              <a:pPr>
                <a:lnSpc>
                  <a:spcPct val="85000"/>
                </a:lnSpc>
                <a:spcBef>
                  <a:spcPct val="20000"/>
                </a:spcBef>
                <a:buClrTx/>
                <a:buFontTx/>
                <a:buNone/>
              </a:pPr>
              <a:t>15</a:t>
            </a:fld>
            <a:endParaRPr lang="en-US" altLang="en-US" sz="900" smtClean="0">
              <a:cs typeface="Arial" panose="020B0604020202020204" pitchFamily="34" charset="0"/>
            </a:endParaRPr>
          </a:p>
        </p:txBody>
      </p:sp>
      <p:sp>
        <p:nvSpPr>
          <p:cNvPr id="28677" name="Rectangle 2"/>
          <p:cNvSpPr>
            <a:spLocks noGrp="1" noChangeArrowheads="1"/>
          </p:cNvSpPr>
          <p:nvPr>
            <p:ph type="title"/>
          </p:nvPr>
        </p:nvSpPr>
        <p:spPr>
          <a:xfrm>
            <a:off x="546100" y="204788"/>
            <a:ext cx="6788150" cy="860425"/>
          </a:xfrm>
        </p:spPr>
        <p:txBody>
          <a:bodyPr/>
          <a:lstStyle/>
          <a:p>
            <a:r>
              <a:rPr lang="en-US" altLang="en-US" smtClean="0">
                <a:latin typeface="Arial" panose="020B0604020202020204" pitchFamily="34" charset="0"/>
              </a:rPr>
              <a:t>Price Changes for Nonresidential Maintenance &amp; Repair, </a:t>
            </a:r>
            <a:r>
              <a:rPr lang="en-US" altLang="en-US" sz="2000" smtClean="0">
                <a:latin typeface="Arial" panose="020B0604020202020204" pitchFamily="34" charset="0"/>
              </a:rPr>
              <a:t>Monthly, 2010-2015</a:t>
            </a:r>
          </a:p>
        </p:txBody>
      </p:sp>
      <p:sp>
        <p:nvSpPr>
          <p:cNvPr id="28678" name="Rectangle 4"/>
          <p:cNvSpPr>
            <a:spLocks noChangeArrowheads="1"/>
          </p:cNvSpPr>
          <p:nvPr/>
        </p:nvSpPr>
        <p:spPr bwMode="auto">
          <a:xfrm>
            <a:off x="0" y="6567488"/>
            <a:ext cx="87503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cs typeface="Arial" panose="020B0604020202020204" pitchFamily="34" charset="0"/>
              </a:rPr>
              <a:t>Sources: US Bureau of Labor Statistics, Producer Price Index </a:t>
            </a:r>
            <a:r>
              <a:rPr lang="en-US" altLang="en-US" sz="1100"/>
              <a:t>Series Id</a:t>
            </a:r>
            <a:r>
              <a:rPr lang="en-US" altLang="en-US" sz="1100" b="1"/>
              <a:t>:  </a:t>
            </a:r>
            <a:r>
              <a:rPr lang="en-US" altLang="en-US" sz="1100"/>
              <a:t>PCU2381MR2381MR</a:t>
            </a:r>
            <a:r>
              <a:rPr lang="en-US" altLang="en-US" sz="1100">
                <a:cs typeface="Arial" panose="020B0604020202020204" pitchFamily="34" charset="0"/>
              </a:rPr>
              <a:t>; Insurance Information Institute</a:t>
            </a:r>
          </a:p>
        </p:txBody>
      </p:sp>
      <p:graphicFrame>
        <p:nvGraphicFramePr>
          <p:cNvPr id="28679" name="Object 2"/>
          <p:cNvGraphicFramePr>
            <a:graphicFrameLocks/>
          </p:cNvGraphicFramePr>
          <p:nvPr>
            <p:extLst>
              <p:ext uri="{D42A27DB-BD31-4B8C-83A1-F6EECF244321}">
                <p14:modId xmlns:p14="http://schemas.microsoft.com/office/powerpoint/2010/main" val="52176522"/>
              </p:ext>
            </p:extLst>
          </p:nvPr>
        </p:nvGraphicFramePr>
        <p:xfrm>
          <a:off x="381000" y="1365250"/>
          <a:ext cx="8369300" cy="4646613"/>
        </p:xfrm>
        <a:graphic>
          <a:graphicData uri="http://schemas.openxmlformats.org/presentationml/2006/ole">
            <mc:AlternateContent xmlns:mc="http://schemas.openxmlformats.org/markup-compatibility/2006">
              <mc:Choice xmlns:v="urn:schemas-microsoft-com:vml" Requires="v">
                <p:oleObj spid="_x0000_s29334552" name="Chart" r:id="rId4" imgW="5581689" imgH="3098985" progId="MSGraph.Chart.8">
                  <p:embed followColorScheme="full"/>
                </p:oleObj>
              </mc:Choice>
              <mc:Fallback>
                <p:oleObj name="Chart" r:id="rId4" imgW="5581689" imgH="3098985" progId="MSGraph.Chart.8">
                  <p:embed followColorScheme="full"/>
                  <p:pic>
                    <p:nvPicPr>
                      <p:cNvPr id="0" name=""/>
                      <p:cNvPicPr>
                        <a:picLocks noChangeArrowheads="1"/>
                      </p:cNvPicPr>
                      <p:nvPr/>
                    </p:nvPicPr>
                    <p:blipFill>
                      <a:blip r:embed="rId5"/>
                      <a:srcRect/>
                      <a:stretch>
                        <a:fillRect/>
                      </a:stretch>
                    </p:blipFill>
                    <p:spPr bwMode="auto">
                      <a:xfrm>
                        <a:off x="381000" y="1365250"/>
                        <a:ext cx="8369300" cy="464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38790" name="AutoShape 6"/>
          <p:cNvSpPr>
            <a:spLocks noChangeArrowheads="1"/>
          </p:cNvSpPr>
          <p:nvPr/>
        </p:nvSpPr>
        <p:spPr bwMode="blackWhite">
          <a:xfrm>
            <a:off x="5200650" y="1112838"/>
            <a:ext cx="2286000" cy="877887"/>
          </a:xfrm>
          <a:prstGeom prst="wedgeRectCallout">
            <a:avLst>
              <a:gd name="adj1" fmla="val -49981"/>
              <a:gd name="adj2" fmla="val 1136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charset="0"/>
                <a:cs typeface="Arial" charset="0"/>
              </a:rPr>
              <a:t>The effect of repair costs on claims depends on when the work is priced.</a:t>
            </a:r>
          </a:p>
        </p:txBody>
      </p:sp>
      <p:sp>
        <p:nvSpPr>
          <p:cNvPr id="28681" name="TextBox 11"/>
          <p:cNvSpPr txBox="1">
            <a:spLocks noChangeArrowheads="1"/>
          </p:cNvSpPr>
          <p:nvPr/>
        </p:nvSpPr>
        <p:spPr bwMode="auto">
          <a:xfrm>
            <a:off x="228600" y="1114425"/>
            <a:ext cx="2079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cs typeface="Arial" panose="020B0604020202020204" pitchFamily="34" charset="0"/>
              </a:rPr>
              <a:t>Y-o-Y Price Changes</a:t>
            </a:r>
          </a:p>
        </p:txBody>
      </p:sp>
      <p:sp>
        <p:nvSpPr>
          <p:cNvPr id="28682" name="Rectangle 4"/>
          <p:cNvSpPr>
            <a:spLocks noChangeArrowheads="1"/>
          </p:cNvSpPr>
          <p:nvPr/>
        </p:nvSpPr>
        <p:spPr bwMode="blackWhite">
          <a:xfrm>
            <a:off x="455613" y="5776913"/>
            <a:ext cx="8232775" cy="638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a:solidFill>
                  <a:srgbClr val="FFFFFF"/>
                </a:solidFill>
                <a:cs typeface="Arial" panose="020B0604020202020204" pitchFamily="34" charset="0"/>
              </a:rPr>
              <a:t>Prices for nonresidential maintenance &amp; repair have been rising slowly since 2011. Price data for 2015 are preliminary.</a:t>
            </a:r>
          </a:p>
        </p:txBody>
      </p:sp>
      <p:sp>
        <p:nvSpPr>
          <p:cNvPr id="13" name="AutoShape 38"/>
          <p:cNvSpPr>
            <a:spLocks noChangeArrowheads="1"/>
          </p:cNvSpPr>
          <p:nvPr/>
        </p:nvSpPr>
        <p:spPr bwMode="blackWhite">
          <a:xfrm>
            <a:off x="7177088" y="3586163"/>
            <a:ext cx="1428750" cy="1482725"/>
          </a:xfrm>
          <a:prstGeom prst="wedgeRectCallout">
            <a:avLst>
              <a:gd name="adj1" fmla="val 37565"/>
              <a:gd name="adj2" fmla="val -260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u="sng">
                <a:solidFill>
                  <a:schemeClr val="bg1"/>
                </a:solidFill>
                <a:cs typeface="Arial" panose="020B0604020202020204" pitchFamily="34" charset="0"/>
              </a:rPr>
              <a:t>Annual Price Changes</a:t>
            </a:r>
            <a:r>
              <a:rPr lang="en-US" altLang="en-US" sz="1600" b="1">
                <a:solidFill>
                  <a:schemeClr val="bg1"/>
                </a:solidFill>
                <a:cs typeface="Arial" panose="020B0604020202020204" pitchFamily="34" charset="0"/>
              </a:rPr>
              <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2011: +1.3%</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2012: +1.4%</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2013: +1.8%</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2014: +2.2%</a:t>
            </a:r>
          </a:p>
        </p:txBody>
      </p:sp>
    </p:spTree>
    <p:extLst>
      <p:ext uri="{BB962C8B-B14F-4D97-AF65-F5344CB8AC3E}">
        <p14:creationId xmlns:p14="http://schemas.microsoft.com/office/powerpoint/2010/main" val="19294275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8790"/>
                                        </p:tgtEl>
                                        <p:attrNameLst>
                                          <p:attrName>style.visibility</p:attrName>
                                        </p:attrNameLst>
                                      </p:cBhvr>
                                      <p:to>
                                        <p:strVal val="visible"/>
                                      </p:to>
                                    </p:set>
                                    <p:animEffect transition="in" filter="wipe(right)">
                                      <p:cBhvr>
                                        <p:cTn id="7" dur="500"/>
                                        <p:tgtEl>
                                          <p:spTgt spid="2038790"/>
                                        </p:tgtEl>
                                      </p:cBhvr>
                                    </p:animEffect>
                                  </p:childTnLst>
                                </p:cTn>
                              </p:par>
                            </p:childTnLst>
                          </p:cTn>
                        </p:par>
                        <p:par>
                          <p:cTn id="8" fill="hold" nodeType="afterGroup">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879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smtClean="0">
                <a:solidFill>
                  <a:schemeClr val="bg1"/>
                </a:solidFill>
                <a:latin typeface="Arial" panose="020B0604020202020204" pitchFamily="34" charset="0"/>
              </a:rPr>
              <a:t>What about Wage Trends? Isn’t that a Major Cause of Inflation?</a:t>
            </a:r>
          </a:p>
        </p:txBody>
      </p:sp>
      <p:sp>
        <p:nvSpPr>
          <p:cNvPr id="3072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3072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3247F0ED-7FB7-4AC0-A557-FA331F3FD230}" type="slidenum">
              <a:rPr lang="en-US" altLang="en-US" sz="900">
                <a:solidFill>
                  <a:schemeClr val="bg1"/>
                </a:solidFill>
              </a:rPr>
              <a:pPr algn="r">
                <a:lnSpc>
                  <a:spcPct val="85000"/>
                </a:lnSpc>
                <a:spcBef>
                  <a:spcPct val="20000"/>
                </a:spcBef>
                <a:buClrTx/>
                <a:buFontTx/>
                <a:buNone/>
              </a:pPr>
              <a:t>16</a:t>
            </a:fld>
            <a:endParaRPr lang="en-US" altLang="en-US" sz="900">
              <a:solidFill>
                <a:schemeClr val="bg1"/>
              </a:solidFill>
            </a:endParaRP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16</a:t>
            </a:fld>
            <a:endParaRPr lang="en-US"/>
          </a:p>
        </p:txBody>
      </p:sp>
    </p:spTree>
    <p:extLst>
      <p:ext uri="{BB962C8B-B14F-4D97-AF65-F5344CB8AC3E}">
        <p14:creationId xmlns:p14="http://schemas.microsoft.com/office/powerpoint/2010/main" val="97507333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3277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3277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93FF289-8FD9-4698-9A84-7868198278C9}" type="slidenum">
              <a:rPr lang="en-US" altLang="en-US" sz="900"/>
              <a:pPr algn="r">
                <a:lnSpc>
                  <a:spcPct val="85000"/>
                </a:lnSpc>
                <a:spcBef>
                  <a:spcPct val="20000"/>
                </a:spcBef>
                <a:buClrTx/>
                <a:buFontTx/>
                <a:buNone/>
              </a:pPr>
              <a:t>17</a:t>
            </a:fld>
            <a:endParaRPr lang="en-US" altLang="en-US" sz="900"/>
          </a:p>
        </p:txBody>
      </p:sp>
      <p:sp>
        <p:nvSpPr>
          <p:cNvPr id="32773" name="Rectangle 7"/>
          <p:cNvSpPr>
            <a:spLocks noGrp="1" noChangeArrowheads="1"/>
          </p:cNvSpPr>
          <p:nvPr>
            <p:ph type="title" idx="4294967295"/>
          </p:nvPr>
        </p:nvSpPr>
        <p:spPr>
          <a:xfrm>
            <a:off x="565150" y="147638"/>
            <a:ext cx="7102475" cy="860425"/>
          </a:xfrm>
        </p:spPr>
        <p:txBody>
          <a:bodyPr/>
          <a:lstStyle/>
          <a:p>
            <a:r>
              <a:rPr lang="en-US" altLang="en-US" smtClean="0">
                <a:latin typeface="Arial" panose="020B0604020202020204" pitchFamily="34" charset="0"/>
              </a:rPr>
              <a:t>Indexed Cost of Total Compensation</a:t>
            </a:r>
            <a:br>
              <a:rPr lang="en-US" altLang="en-US" smtClean="0">
                <a:latin typeface="Arial" panose="020B0604020202020204" pitchFamily="34" charset="0"/>
              </a:rPr>
            </a:br>
            <a:r>
              <a:rPr lang="en-US" altLang="en-US" smtClean="0">
                <a:latin typeface="Arial" panose="020B0604020202020204" pitchFamily="34" charset="0"/>
              </a:rPr>
              <a:t>per Hour Worked, </a:t>
            </a:r>
            <a:r>
              <a:rPr lang="en-US" altLang="en-US" sz="2000" smtClean="0">
                <a:latin typeface="Arial" panose="020B0604020202020204" pitchFamily="34" charset="0"/>
              </a:rPr>
              <a:t>Quarterly, 2004-2014</a:t>
            </a:r>
          </a:p>
        </p:txBody>
      </p:sp>
      <p:sp>
        <p:nvSpPr>
          <p:cNvPr id="32774" name="Text Box 5"/>
          <p:cNvSpPr txBox="1">
            <a:spLocks noChangeArrowheads="1"/>
          </p:cNvSpPr>
          <p:nvPr/>
        </p:nvSpPr>
        <p:spPr bwMode="auto">
          <a:xfrm>
            <a:off x="0" y="6430963"/>
            <a:ext cx="8724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 Note: Recession indicated by gray shaded column.</a:t>
            </a:r>
            <a:br>
              <a:rPr lang="en-US" altLang="en-US" sz="1100"/>
            </a:br>
            <a:r>
              <a:rPr lang="en-US" altLang="en-US" sz="1100"/>
              <a:t>Sources: Bureau of Labor Statistics; NBER (recession dates); I.I.I.</a:t>
            </a:r>
          </a:p>
        </p:txBody>
      </p:sp>
      <p:graphicFrame>
        <p:nvGraphicFramePr>
          <p:cNvPr id="32775" name="Object 8"/>
          <p:cNvGraphicFramePr>
            <a:graphicFrameLocks noChangeAspect="1"/>
          </p:cNvGraphicFramePr>
          <p:nvPr>
            <p:extLst>
              <p:ext uri="{D42A27DB-BD31-4B8C-83A1-F6EECF244321}">
                <p14:modId xmlns:p14="http://schemas.microsoft.com/office/powerpoint/2010/main" val="515146798"/>
              </p:ext>
            </p:extLst>
          </p:nvPr>
        </p:nvGraphicFramePr>
        <p:xfrm>
          <a:off x="481013" y="1008063"/>
          <a:ext cx="8343900" cy="4838700"/>
        </p:xfrm>
        <a:graphic>
          <a:graphicData uri="http://schemas.openxmlformats.org/presentationml/2006/ole">
            <mc:AlternateContent xmlns:mc="http://schemas.openxmlformats.org/markup-compatibility/2006">
              <mc:Choice xmlns:v="urn:schemas-microsoft-com:vml" Requires="v">
                <p:oleObj spid="_x0000_s29335576"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gray">
                      <a:xfrm>
                        <a:off x="481013" y="1008063"/>
                        <a:ext cx="8343900"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6" name="TextBox 1"/>
          <p:cNvSpPr txBox="1">
            <a:spLocks noChangeArrowheads="1"/>
          </p:cNvSpPr>
          <p:nvPr/>
        </p:nvSpPr>
        <p:spPr bwMode="auto">
          <a:xfrm>
            <a:off x="147638" y="1341438"/>
            <a:ext cx="2806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a:t>Index: 2004:Q1 = 100</a:t>
            </a:r>
          </a:p>
        </p:txBody>
      </p:sp>
      <p:sp>
        <p:nvSpPr>
          <p:cNvPr id="10" name="Oval 8"/>
          <p:cNvSpPr>
            <a:spLocks noChangeArrowheads="1"/>
          </p:cNvSpPr>
          <p:nvPr/>
        </p:nvSpPr>
        <p:spPr bwMode="auto">
          <a:xfrm rot="-5400000">
            <a:off x="7878763" y="2019300"/>
            <a:ext cx="1163637" cy="728663"/>
          </a:xfrm>
          <a:prstGeom prst="ellipse">
            <a:avLst/>
          </a:pr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vert="eaVert" wrap="none"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endParaRPr lang="en-US" altLang="en-US" sz="1000">
              <a:latin typeface="Times New Roman" panose="02020603050405020304" pitchFamily="18" charset="0"/>
            </a:endParaRPr>
          </a:p>
        </p:txBody>
      </p:sp>
      <p:sp>
        <p:nvSpPr>
          <p:cNvPr id="11" name="AutoShape 38"/>
          <p:cNvSpPr>
            <a:spLocks noChangeArrowheads="1"/>
          </p:cNvSpPr>
          <p:nvPr/>
        </p:nvSpPr>
        <p:spPr bwMode="blackWhite">
          <a:xfrm>
            <a:off x="6448425" y="3871913"/>
            <a:ext cx="2147888" cy="1066800"/>
          </a:xfrm>
          <a:prstGeom prst="wedgeRectCallout">
            <a:avLst>
              <a:gd name="adj1" fmla="val -70662"/>
              <a:gd name="adj2" fmla="val -92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Following 2008, compensation has grown slightly faster than the CPI</a:t>
            </a: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17</a:t>
            </a:fld>
            <a:endParaRPr lang="en-US"/>
          </a:p>
        </p:txBody>
      </p:sp>
    </p:spTree>
    <p:extLst>
      <p:ext uri="{BB962C8B-B14F-4D97-AF65-F5344CB8AC3E}">
        <p14:creationId xmlns:p14="http://schemas.microsoft.com/office/powerpoint/2010/main" val="6925672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ppt_y+#ppt_h/2"/>
                                          </p:val>
                                        </p:tav>
                                        <p:tav tm="100000">
                                          <p:val>
                                            <p:strVal val="#ppt_y"/>
                                          </p:val>
                                        </p:tav>
                                      </p:tavLst>
                                    </p:anim>
                                    <p:anim calcmode="lin" valueType="num">
                                      <p:cBhvr>
                                        <p:cTn id="9" dur="500" fill="hold"/>
                                        <p:tgtEl>
                                          <p:spTgt spid="10"/>
                                        </p:tgtEl>
                                        <p:attrNameLst>
                                          <p:attrName>ppt_w</p:attrName>
                                        </p:attrNameLst>
                                      </p:cBhvr>
                                      <p:tavLst>
                                        <p:tav tm="0">
                                          <p:val>
                                            <p:strVal val="#ppt_w"/>
                                          </p:val>
                                        </p:tav>
                                        <p:tav tm="100000">
                                          <p:val>
                                            <p:strVal val="#ppt_w"/>
                                          </p:val>
                                        </p:tav>
                                      </p:tavLst>
                                    </p:anim>
                                    <p:anim calcmode="lin" valueType="num">
                                      <p:cBhvr>
                                        <p:cTn id="10" dur="500" fill="hold"/>
                                        <p:tgtEl>
                                          <p:spTgt spid="10"/>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500"/>
                            </p:stCondLst>
                            <p:childTnLst>
                              <p:par>
                                <p:cTn id="12" presetID="22" presetClass="entr" presetSubtype="8"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3481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3482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88C7456-2D86-42D6-909A-7B2E405260B6}" type="slidenum">
              <a:rPr lang="en-US" altLang="en-US" sz="900"/>
              <a:pPr algn="r">
                <a:lnSpc>
                  <a:spcPct val="85000"/>
                </a:lnSpc>
                <a:spcBef>
                  <a:spcPct val="20000"/>
                </a:spcBef>
                <a:buClrTx/>
                <a:buFontTx/>
                <a:buNone/>
              </a:pPr>
              <a:t>18</a:t>
            </a:fld>
            <a:endParaRPr lang="en-US" altLang="en-US" sz="900"/>
          </a:p>
        </p:txBody>
      </p:sp>
      <p:sp>
        <p:nvSpPr>
          <p:cNvPr id="34821" name="Rectangle 7"/>
          <p:cNvSpPr>
            <a:spLocks noGrp="1" noChangeArrowheads="1"/>
          </p:cNvSpPr>
          <p:nvPr>
            <p:ph type="title" idx="4294967295"/>
          </p:nvPr>
        </p:nvSpPr>
        <p:spPr>
          <a:xfrm>
            <a:off x="565150" y="147638"/>
            <a:ext cx="7102475" cy="860425"/>
          </a:xfrm>
        </p:spPr>
        <p:txBody>
          <a:bodyPr/>
          <a:lstStyle/>
          <a:p>
            <a:r>
              <a:rPr lang="en-US" altLang="en-US" smtClean="0">
                <a:latin typeface="Arial" panose="020B0604020202020204" pitchFamily="34" charset="0"/>
              </a:rPr>
              <a:t>Cost of Total Compensation</a:t>
            </a:r>
            <a:br>
              <a:rPr lang="en-US" altLang="en-US" smtClean="0">
                <a:latin typeface="Arial" panose="020B0604020202020204" pitchFamily="34" charset="0"/>
              </a:rPr>
            </a:br>
            <a:r>
              <a:rPr lang="en-US" altLang="en-US" smtClean="0">
                <a:latin typeface="Arial" panose="020B0604020202020204" pitchFamily="34" charset="0"/>
              </a:rPr>
              <a:t>per Hour Worked, </a:t>
            </a:r>
            <a:r>
              <a:rPr lang="en-US" altLang="en-US" sz="2000" smtClean="0">
                <a:latin typeface="Arial" panose="020B0604020202020204" pitchFamily="34" charset="0"/>
              </a:rPr>
              <a:t>Quarterly, 2004-2014</a:t>
            </a:r>
          </a:p>
        </p:txBody>
      </p:sp>
      <p:sp>
        <p:nvSpPr>
          <p:cNvPr id="34822" name="Text Box 5"/>
          <p:cNvSpPr txBox="1">
            <a:spLocks noChangeArrowheads="1"/>
          </p:cNvSpPr>
          <p:nvPr/>
        </p:nvSpPr>
        <p:spPr bwMode="auto">
          <a:xfrm>
            <a:off x="0" y="6430963"/>
            <a:ext cx="8724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 Note: Recession indicated by gray shaded column.</a:t>
            </a:r>
            <a:br>
              <a:rPr lang="en-US" altLang="en-US" sz="1100"/>
            </a:br>
            <a:r>
              <a:rPr lang="en-US" altLang="en-US" sz="1100"/>
              <a:t>Sources: Bureau of Labor Statistics; NBER (recession dates); I.I.I.</a:t>
            </a:r>
          </a:p>
        </p:txBody>
      </p:sp>
      <p:graphicFrame>
        <p:nvGraphicFramePr>
          <p:cNvPr id="34823" name="Object 8"/>
          <p:cNvGraphicFramePr>
            <a:graphicFrameLocks noChangeAspect="1"/>
          </p:cNvGraphicFramePr>
          <p:nvPr>
            <p:extLst>
              <p:ext uri="{D42A27DB-BD31-4B8C-83A1-F6EECF244321}">
                <p14:modId xmlns:p14="http://schemas.microsoft.com/office/powerpoint/2010/main" val="557817236"/>
              </p:ext>
            </p:extLst>
          </p:nvPr>
        </p:nvGraphicFramePr>
        <p:xfrm>
          <a:off x="381000" y="1363663"/>
          <a:ext cx="8343900" cy="4838700"/>
        </p:xfrm>
        <a:graphic>
          <a:graphicData uri="http://schemas.openxmlformats.org/presentationml/2006/ole">
            <mc:AlternateContent xmlns:mc="http://schemas.openxmlformats.org/markup-compatibility/2006">
              <mc:Choice xmlns:v="urn:schemas-microsoft-com:vml" Requires="v">
                <p:oleObj spid="_x0000_s29336600"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gray">
                      <a:xfrm>
                        <a:off x="381000" y="1363663"/>
                        <a:ext cx="8343900"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AutoShape 38"/>
          <p:cNvSpPr>
            <a:spLocks noChangeArrowheads="1"/>
          </p:cNvSpPr>
          <p:nvPr/>
        </p:nvSpPr>
        <p:spPr bwMode="blackWhite">
          <a:xfrm>
            <a:off x="7265988" y="4662488"/>
            <a:ext cx="1558925" cy="723900"/>
          </a:xfrm>
          <a:prstGeom prst="wedgeRectCallout">
            <a:avLst>
              <a:gd name="adj1" fmla="val -128935"/>
              <a:gd name="adj2" fmla="val 3996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chemeClr val="bg1"/>
                </a:solidFill>
              </a:rPr>
              <a:t>The current rise began in Feb. </a:t>
            </a:r>
            <a:br>
              <a:rPr lang="en-US" altLang="en-US" sz="1400" b="1">
                <a:solidFill>
                  <a:schemeClr val="bg1"/>
                </a:solidFill>
              </a:rPr>
            </a:br>
            <a:r>
              <a:rPr lang="en-US" altLang="en-US" sz="1400" b="1">
                <a:solidFill>
                  <a:schemeClr val="bg1"/>
                </a:solidFill>
              </a:rPr>
              <a:t>2012</a:t>
            </a:r>
          </a:p>
        </p:txBody>
      </p:sp>
      <p:sp>
        <p:nvSpPr>
          <p:cNvPr id="11" name="AutoShape 38"/>
          <p:cNvSpPr>
            <a:spLocks noChangeArrowheads="1"/>
          </p:cNvSpPr>
          <p:nvPr/>
        </p:nvSpPr>
        <p:spPr bwMode="blackWhite">
          <a:xfrm>
            <a:off x="1968500" y="1228725"/>
            <a:ext cx="2147888" cy="1066800"/>
          </a:xfrm>
          <a:prstGeom prst="wedgeRectCallout">
            <a:avLst>
              <a:gd name="adj1" fmla="val -45037"/>
              <a:gd name="adj2" fmla="val 15213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chemeClr val="bg1"/>
                </a:solidFill>
              </a:rPr>
              <a:t>Prices began dropping in April 2007— </a:t>
            </a:r>
            <a:br>
              <a:rPr lang="en-US" altLang="en-US" sz="1400" b="1">
                <a:solidFill>
                  <a:schemeClr val="bg1"/>
                </a:solidFill>
              </a:rPr>
            </a:br>
            <a:r>
              <a:rPr lang="en-US" altLang="en-US" sz="1400" b="1">
                <a:solidFill>
                  <a:schemeClr val="bg1"/>
                </a:solidFill>
              </a:rPr>
              <a:t>9 months before the Great Recession started</a:t>
            </a: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18</a:t>
            </a:fld>
            <a:endParaRPr lang="en-US"/>
          </a:p>
        </p:txBody>
      </p:sp>
    </p:spTree>
    <p:extLst>
      <p:ext uri="{BB962C8B-B14F-4D97-AF65-F5344CB8AC3E}">
        <p14:creationId xmlns:p14="http://schemas.microsoft.com/office/powerpoint/2010/main" val="15402743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smtClean="0">
                <a:solidFill>
                  <a:schemeClr val="bg1"/>
                </a:solidFill>
                <a:latin typeface="Arial" panose="020B0604020202020204" pitchFamily="34" charset="0"/>
              </a:rPr>
              <a:t>What’s the Best Way to Forecast Future Inflation?</a:t>
            </a:r>
          </a:p>
        </p:txBody>
      </p:sp>
      <p:sp>
        <p:nvSpPr>
          <p:cNvPr id="36867"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36868"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C0B6709-B9AE-42C0-A4B0-0D50934E2A8B}" type="slidenum">
              <a:rPr lang="en-US" altLang="en-US" sz="900">
                <a:solidFill>
                  <a:schemeClr val="bg1"/>
                </a:solidFill>
              </a:rPr>
              <a:pPr algn="r">
                <a:lnSpc>
                  <a:spcPct val="85000"/>
                </a:lnSpc>
                <a:spcBef>
                  <a:spcPct val="20000"/>
                </a:spcBef>
                <a:buClrTx/>
                <a:buFontTx/>
                <a:buNone/>
              </a:pPr>
              <a:t>19</a:t>
            </a:fld>
            <a:endParaRPr lang="en-US" altLang="en-US" sz="900">
              <a:solidFill>
                <a:schemeClr val="bg1"/>
              </a:solidFill>
            </a:endParaRP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19</a:t>
            </a:fld>
            <a:endParaRPr lang="en-US"/>
          </a:p>
        </p:txBody>
      </p:sp>
    </p:spTree>
    <p:extLst>
      <p:ext uri="{BB962C8B-B14F-4D97-AF65-F5344CB8AC3E}">
        <p14:creationId xmlns:p14="http://schemas.microsoft.com/office/powerpoint/2010/main" val="250072129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smtClean="0">
                <a:solidFill>
                  <a:schemeClr val="bg1"/>
                </a:solidFill>
                <a:latin typeface="Arial" panose="020B0604020202020204" pitchFamily="34" charset="0"/>
              </a:rPr>
              <a:t>What’s the Best Way to Measure Past Inflation?</a:t>
            </a:r>
          </a:p>
        </p:txBody>
      </p:sp>
      <p:sp>
        <p:nvSpPr>
          <p:cNvPr id="512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2222DE0-C196-4196-8D9A-B10B0E44978A}" type="slidenum">
              <a:rPr lang="en-US" altLang="en-US" sz="900">
                <a:solidFill>
                  <a:schemeClr val="bg1"/>
                </a:solidFill>
              </a:rPr>
              <a:pPr algn="r">
                <a:lnSpc>
                  <a:spcPct val="85000"/>
                </a:lnSpc>
                <a:spcBef>
                  <a:spcPct val="20000"/>
                </a:spcBef>
                <a:buClrTx/>
                <a:buFontTx/>
                <a:buNone/>
              </a:pPr>
              <a:t>2</a:t>
            </a:fld>
            <a:endParaRPr lang="en-US" altLang="en-US" sz="900">
              <a:solidFill>
                <a:schemeClr val="bg1"/>
              </a:solidFill>
            </a:endParaRP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2</a:t>
            </a:fld>
            <a:endParaRPr lang="en-US"/>
          </a:p>
        </p:txBody>
      </p:sp>
    </p:spTree>
    <p:extLst>
      <p:ext uri="{BB962C8B-B14F-4D97-AF65-F5344CB8AC3E}">
        <p14:creationId xmlns:p14="http://schemas.microsoft.com/office/powerpoint/2010/main" val="227469778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60350" y="90488"/>
            <a:ext cx="7550150" cy="860425"/>
          </a:xfrm>
        </p:spPr>
        <p:txBody>
          <a:bodyPr/>
          <a:lstStyle/>
          <a:p>
            <a:r>
              <a:rPr lang="en-US" altLang="en-US" smtClean="0">
                <a:latin typeface="Arial" panose="020B0604020202020204" pitchFamily="34" charset="0"/>
                <a:ea typeface="ＭＳ Ｐゴシック" panose="020B0600070205080204" pitchFamily="34" charset="-128"/>
              </a:rPr>
              <a:t>Inflation Forecasts in Econometric Models, 2015- 2020 </a:t>
            </a:r>
          </a:p>
        </p:txBody>
      </p:sp>
      <p:graphicFrame>
        <p:nvGraphicFramePr>
          <p:cNvPr id="38915" name="Object 2"/>
          <p:cNvGraphicFramePr>
            <a:graphicFrameLocks/>
          </p:cNvGraphicFramePr>
          <p:nvPr>
            <p:extLst>
              <p:ext uri="{D42A27DB-BD31-4B8C-83A1-F6EECF244321}">
                <p14:modId xmlns:p14="http://schemas.microsoft.com/office/powerpoint/2010/main" val="3631149431"/>
              </p:ext>
            </p:extLst>
          </p:nvPr>
        </p:nvGraphicFramePr>
        <p:xfrm>
          <a:off x="384175" y="1382713"/>
          <a:ext cx="8597900" cy="4203700"/>
        </p:xfrm>
        <a:graphic>
          <a:graphicData uri="http://schemas.openxmlformats.org/presentationml/2006/ole">
            <mc:AlternateContent xmlns:mc="http://schemas.openxmlformats.org/markup-compatibility/2006">
              <mc:Choice xmlns:v="urn:schemas-microsoft-com:vml" Requires="v">
                <p:oleObj spid="_x0000_s29337624" name="Chart" r:id="rId4" imgW="5733985" imgH="2743200" progId="MSGraph.Chart.8">
                  <p:embed followColorScheme="full"/>
                </p:oleObj>
              </mc:Choice>
              <mc:Fallback>
                <p:oleObj name="Chart" r:id="rId4" imgW="5733985" imgH="2743200" progId="MSGraph.Chart.8">
                  <p:embed followColorScheme="full"/>
                  <p:pic>
                    <p:nvPicPr>
                      <p:cNvPr id="0" name=""/>
                      <p:cNvPicPr>
                        <a:picLocks noChangeArrowheads="1"/>
                      </p:cNvPicPr>
                      <p:nvPr/>
                    </p:nvPicPr>
                    <p:blipFill>
                      <a:blip r:embed="rId5"/>
                      <a:srcRect/>
                      <a:stretch>
                        <a:fillRect/>
                      </a:stretch>
                    </p:blipFill>
                    <p:spPr bwMode="gray">
                      <a:xfrm>
                        <a:off x="384175" y="1382713"/>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01650" y="5699125"/>
            <a:ext cx="7796213"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a:solidFill>
                  <a:srgbClr val="FFFFFF"/>
                </a:solidFill>
                <a:ea typeface="ＭＳ Ｐゴシック" panose="020B0600070205080204" pitchFamily="34" charset="-128"/>
                <a:cs typeface="Arial" panose="020B0604020202020204" pitchFamily="34" charset="0"/>
              </a:rPr>
              <a:t>In the Blue Chip survey, the range of CPI forecasts for 2015 is -1.0% to +1.5%. For 2016 it is +1.0% to +3.2%.</a:t>
            </a:r>
          </a:p>
        </p:txBody>
      </p:sp>
      <p:sp>
        <p:nvSpPr>
          <p:cNvPr id="38917" name="Rectangle 4"/>
          <p:cNvSpPr>
            <a:spLocks noChangeArrowheads="1"/>
          </p:cNvSpPr>
          <p:nvPr/>
        </p:nvSpPr>
        <p:spPr bwMode="auto">
          <a:xfrm>
            <a:off x="0" y="65817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Clr>
                <a:srgbClr val="FF6801"/>
              </a:buClr>
              <a:buFont typeface="Wingdings" panose="05000000000000000000" pitchFamily="2" charset="2"/>
              <a:buNone/>
            </a:pPr>
            <a:r>
              <a:rPr lang="en-US" altLang="en-US" sz="1000">
                <a:solidFill>
                  <a:srgbClr val="000000"/>
                </a:solidFill>
                <a:ea typeface="ＭＳ Ｐゴシック" panose="020B0600070205080204" pitchFamily="34" charset="-128"/>
                <a:cs typeface="Arial" panose="020B0604020202020204" pitchFamily="34" charset="0"/>
              </a:rPr>
              <a:t>	Sources: Blue Chip Economic Indicators (3/2015 issue); Wells Fargo Economics Group Interest Rate Weekly, May 6, 2015; Insurance Information Institute</a:t>
            </a:r>
          </a:p>
        </p:txBody>
      </p:sp>
      <p:sp>
        <p:nvSpPr>
          <p:cNvPr id="38918"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100000"/>
              </a:lnSpc>
              <a:spcBef>
                <a:spcPct val="0"/>
              </a:spcBef>
              <a:buClrTx/>
              <a:buFontTx/>
              <a:buNone/>
            </a:pPr>
            <a:fld id="{C4B883CD-94FC-4A71-B159-6748E8C0A3E5}" type="slidenum">
              <a:rPr lang="en-US" altLang="en-US" sz="1200">
                <a:ea typeface="ＭＳ Ｐゴシック" panose="020B0600070205080204" pitchFamily="34" charset="-128"/>
              </a:rPr>
              <a:pPr algn="r">
                <a:lnSpc>
                  <a:spcPct val="100000"/>
                </a:lnSpc>
                <a:spcBef>
                  <a:spcPct val="0"/>
                </a:spcBef>
                <a:buClrTx/>
                <a:buFontTx/>
                <a:buNone/>
              </a:pPr>
              <a:t>20</a:t>
            </a:fld>
            <a:endParaRPr lang="en-US" altLang="en-US" sz="1800">
              <a:ea typeface="ＭＳ Ｐゴシック" panose="020B0600070205080204" pitchFamily="34" charset="-128"/>
            </a:endParaRPr>
          </a:p>
        </p:txBody>
      </p:sp>
      <p:sp>
        <p:nvSpPr>
          <p:cNvPr id="9" name="AutoShape 7"/>
          <p:cNvSpPr>
            <a:spLocks noChangeArrowheads="1"/>
          </p:cNvSpPr>
          <p:nvPr/>
        </p:nvSpPr>
        <p:spPr bwMode="blackWhite">
          <a:xfrm>
            <a:off x="1292225" y="1155700"/>
            <a:ext cx="3403600" cy="762000"/>
          </a:xfrm>
          <a:prstGeom prst="wedgeRectCallout">
            <a:avLst>
              <a:gd name="adj1" fmla="val 44353"/>
              <a:gd name="adj2" fmla="val -284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rPr>
              <a:t>There seems to be general agreement: the CPI will rise by about 2.3% for the next 5 years…</a:t>
            </a:r>
          </a:p>
        </p:txBody>
      </p:sp>
      <p:sp>
        <p:nvSpPr>
          <p:cNvPr id="8" name="AutoShape 7"/>
          <p:cNvSpPr>
            <a:spLocks noChangeArrowheads="1"/>
          </p:cNvSpPr>
          <p:nvPr/>
        </p:nvSpPr>
        <p:spPr bwMode="blackWhite">
          <a:xfrm>
            <a:off x="5245100" y="1155700"/>
            <a:ext cx="3403600" cy="922338"/>
          </a:xfrm>
          <a:prstGeom prst="wedgeRectCallout">
            <a:avLst>
              <a:gd name="adj1" fmla="val 44353"/>
              <a:gd name="adj2" fmla="val -284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rPr>
              <a:t>…but the FOMC is forecasting the PCE Inflation rate to be 0.6%-0.8% in 2015, 1.7%-1.9% in 2016, and 1.9% to 2.0% in 2017.</a:t>
            </a:r>
          </a:p>
        </p:txBody>
      </p:sp>
      <p:sp>
        <p:nvSpPr>
          <p:cNvPr id="2" name="Slide Number Placeholder 1"/>
          <p:cNvSpPr>
            <a:spLocks noGrp="1"/>
          </p:cNvSpPr>
          <p:nvPr>
            <p:ph type="sldNum" sz="quarter" idx="12"/>
          </p:nvPr>
        </p:nvSpPr>
        <p:spPr/>
        <p:txBody>
          <a:bodyPr/>
          <a:lstStyle/>
          <a:p>
            <a:pPr>
              <a:defRPr/>
            </a:pPr>
            <a:fld id="{103D1549-189B-430A-BC2E-B6FA9183E25C}" type="slidenum">
              <a:rPr lang="en-US" smtClean="0"/>
              <a:pPr>
                <a:defRPr/>
              </a:pPr>
              <a:t>20</a:t>
            </a:fld>
            <a:endParaRPr lang="en-US"/>
          </a:p>
        </p:txBody>
      </p:sp>
    </p:spTree>
    <p:extLst>
      <p:ext uri="{BB962C8B-B14F-4D97-AF65-F5344CB8AC3E}">
        <p14:creationId xmlns:p14="http://schemas.microsoft.com/office/powerpoint/2010/main" val="14571051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70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par>
                          <p:cTn id="13" fill="hold" nodeType="afterGroup">
                            <p:stCondLst>
                              <p:cond delay="2700"/>
                            </p:stCondLst>
                            <p:childTnLst>
                              <p:par>
                                <p:cTn id="14" presetID="22" presetClass="entr" presetSubtype="1"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9"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z="2800" smtClean="0">
                <a:latin typeface="Arial" panose="020B0604020202020204" pitchFamily="34" charset="0"/>
              </a:rPr>
              <a:t>The Bond Market’s Recent* Expectation</a:t>
            </a:r>
            <a:br>
              <a:rPr lang="en-US" altLang="en-US" sz="2800" smtClean="0">
                <a:latin typeface="Arial" panose="020B0604020202020204" pitchFamily="34" charset="0"/>
              </a:rPr>
            </a:br>
            <a:r>
              <a:rPr lang="en-US" altLang="en-US" sz="2800" smtClean="0">
                <a:latin typeface="Arial" panose="020B0604020202020204" pitchFamily="34" charset="0"/>
              </a:rPr>
              <a:t>of U.S. Inflation in the Next Five Years</a:t>
            </a:r>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D92E9C7-E560-49E0-9278-73577FED8722}" type="slidenum">
              <a:rPr lang="en-US" altLang="en-US" sz="900" smtClean="0"/>
              <a:pPr>
                <a:lnSpc>
                  <a:spcPct val="85000"/>
                </a:lnSpc>
                <a:spcBef>
                  <a:spcPct val="20000"/>
                </a:spcBef>
                <a:buClrTx/>
                <a:buFontTx/>
                <a:buNone/>
              </a:pPr>
              <a:t>21</a:t>
            </a:fld>
            <a:endParaRPr lang="en-US" altLang="en-US" sz="900" smtClean="0"/>
          </a:p>
        </p:txBody>
      </p:sp>
      <p:pic>
        <p:nvPicPr>
          <p:cNvPr id="40966"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49263" y="2441575"/>
            <a:ext cx="8288337"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38"/>
          <p:cNvSpPr>
            <a:spLocks noChangeArrowheads="1"/>
          </p:cNvSpPr>
          <p:nvPr/>
        </p:nvSpPr>
        <p:spPr bwMode="blackWhite">
          <a:xfrm>
            <a:off x="5592763" y="1073150"/>
            <a:ext cx="1939925" cy="1076325"/>
          </a:xfrm>
          <a:prstGeom prst="wedgeRectCallout">
            <a:avLst>
              <a:gd name="adj1" fmla="val 70972"/>
              <a:gd name="adj2" fmla="val 18206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chemeClr val="bg1"/>
                </a:solidFill>
              </a:rPr>
              <a:t>Current expectations are for inflation over the next 5 years are near 1.75% per year.</a:t>
            </a:r>
          </a:p>
        </p:txBody>
      </p:sp>
      <p:sp>
        <p:nvSpPr>
          <p:cNvPr id="8" name="AutoShape 38"/>
          <p:cNvSpPr>
            <a:spLocks noChangeArrowheads="1"/>
          </p:cNvSpPr>
          <p:nvPr/>
        </p:nvSpPr>
        <p:spPr bwMode="blackWhite">
          <a:xfrm>
            <a:off x="1857375" y="950913"/>
            <a:ext cx="2505075" cy="1009650"/>
          </a:xfrm>
          <a:prstGeom prst="wedgeRectCallout">
            <a:avLst>
              <a:gd name="adj1" fmla="val 58792"/>
              <a:gd name="adj2" fmla="val 1156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chemeClr val="bg1"/>
                </a:solidFill>
              </a:rPr>
              <a:t>At the start of 2013 the bond market thought inflation was likely to rise at a 2.25% clip.</a:t>
            </a:r>
          </a:p>
        </p:txBody>
      </p:sp>
      <p:sp>
        <p:nvSpPr>
          <p:cNvPr id="40969" name="Text Box 5"/>
          <p:cNvSpPr txBox="1">
            <a:spLocks noChangeArrowheads="1"/>
          </p:cNvSpPr>
          <p:nvPr/>
        </p:nvSpPr>
        <p:spPr bwMode="auto">
          <a:xfrm>
            <a:off x="0" y="6583363"/>
            <a:ext cx="8724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80000"/>
              </a:lnSpc>
              <a:spcBef>
                <a:spcPct val="0"/>
              </a:spcBef>
              <a:buClrTx/>
              <a:buFontTx/>
              <a:buNone/>
            </a:pPr>
            <a:r>
              <a:rPr lang="en-US" altLang="en-US" sz="1100"/>
              <a:t>Source: </a:t>
            </a:r>
            <a:r>
              <a:rPr lang="en-US" altLang="en-US" sz="1100">
                <a:hlinkClick r:id="rId3"/>
              </a:rPr>
              <a:t>http://ycharts.com/indicators/5_year_tipstreasury_breakeven_rate</a:t>
            </a:r>
            <a:r>
              <a:rPr lang="en-US" altLang="en-US" sz="1100"/>
              <a:t> ; I.I.I.</a:t>
            </a:r>
          </a:p>
        </p:txBody>
      </p:sp>
      <p:sp>
        <p:nvSpPr>
          <p:cNvPr id="40970" name="Rectangle 5"/>
          <p:cNvSpPr>
            <a:spLocks noChangeArrowheads="1"/>
          </p:cNvSpPr>
          <p:nvPr/>
        </p:nvSpPr>
        <p:spPr bwMode="blackWhite">
          <a:xfrm>
            <a:off x="449263" y="5378450"/>
            <a:ext cx="8162925" cy="8001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altLang="en-US" sz="1800" b="1">
                <a:solidFill>
                  <a:schemeClr val="bg1"/>
                </a:solidFill>
              </a:rPr>
              <a:t>The chart was derived by subtracting the TIPS 5-year yield (which has no inflation component) from the yield for the 5-year U.S. Treasury note (which, at least in theory, includes anticipated inflation).</a:t>
            </a:r>
          </a:p>
        </p:txBody>
      </p:sp>
    </p:spTree>
    <p:extLst>
      <p:ext uri="{BB962C8B-B14F-4D97-AF65-F5344CB8AC3E}">
        <p14:creationId xmlns:p14="http://schemas.microsoft.com/office/powerpoint/2010/main" val="1768174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latin typeface="Arial" panose="020B0604020202020204" pitchFamily="34" charset="0"/>
              </a:rPr>
              <a:t>Has the Upward Inflation Spike Begun?</a:t>
            </a:r>
          </a:p>
        </p:txBody>
      </p:sp>
      <p:sp>
        <p:nvSpPr>
          <p:cNvPr id="41987" name="Chart Placeholder 2"/>
          <p:cNvSpPr>
            <a:spLocks noGrp="1" noTextEdit="1"/>
          </p:cNvSpPr>
          <p:nvPr>
            <p:ph type="chart" idx="1"/>
          </p:nvPr>
        </p:nvSpPr>
        <p:spPr/>
      </p:sp>
      <p:sp>
        <p:nvSpPr>
          <p:cNvPr id="419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55B1E7-95EA-4FCA-A28E-C07738EF81BD}" type="slidenum">
              <a:rPr lang="en-US" altLang="en-US" smtClean="0"/>
              <a:pPr/>
              <a:t>22</a:t>
            </a:fld>
            <a:endParaRPr lang="en-US" altLang="en-US" smtClean="0"/>
          </a:p>
        </p:txBody>
      </p:sp>
      <p:pic>
        <p:nvPicPr>
          <p:cNvPr id="41991" name="Picture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93700" y="1377950"/>
            <a:ext cx="8356600"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0" y="6583363"/>
            <a:ext cx="8724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80000"/>
              </a:lnSpc>
              <a:spcBef>
                <a:spcPct val="0"/>
              </a:spcBef>
              <a:buClrTx/>
              <a:buFontTx/>
              <a:buNone/>
            </a:pPr>
            <a:r>
              <a:rPr lang="en-US" altLang="en-US" sz="1100" dirty="0"/>
              <a:t>Source: </a:t>
            </a:r>
            <a:r>
              <a:rPr lang="en-US" altLang="en-US" sz="1100" i="1" dirty="0" smtClean="0"/>
              <a:t>Inflation: Back on Solid Ground?</a:t>
            </a:r>
            <a:r>
              <a:rPr lang="en-US" altLang="en-US" sz="1100" dirty="0" smtClean="0"/>
              <a:t> Wells Fargo Economics Group, Special Commentary, May 4, 2015; I.I.I</a:t>
            </a:r>
            <a:r>
              <a:rPr lang="en-US" altLang="en-US" sz="1100" dirty="0"/>
              <a:t>.</a:t>
            </a:r>
          </a:p>
        </p:txBody>
      </p:sp>
      <p:sp>
        <p:nvSpPr>
          <p:cNvPr id="6" name="Rectangular Callout 5"/>
          <p:cNvSpPr/>
          <p:nvPr/>
        </p:nvSpPr>
        <p:spPr>
          <a:xfrm>
            <a:off x="957532" y="4879293"/>
            <a:ext cx="6340415" cy="1131664"/>
          </a:xfrm>
          <a:prstGeom prst="wedgeRectCallout">
            <a:avLst>
              <a:gd name="adj1" fmla="val 46786"/>
              <a:gd name="adj2" fmla="val -262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“Inflation </a:t>
            </a:r>
            <a:r>
              <a:rPr lang="en-US" b="1" dirty="0"/>
              <a:t>by most measures has begun to move up again the past two months, following a string of negative readings that lasted through January.”</a:t>
            </a:r>
          </a:p>
        </p:txBody>
      </p:sp>
    </p:spTree>
    <p:extLst>
      <p:ext uri="{BB962C8B-B14F-4D97-AF65-F5344CB8AC3E}">
        <p14:creationId xmlns:p14="http://schemas.microsoft.com/office/powerpoint/2010/main" val="1906041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smtClean="0">
                <a:solidFill>
                  <a:schemeClr val="bg1"/>
                </a:solidFill>
                <a:latin typeface="Arial" panose="020B0604020202020204" pitchFamily="34" charset="0"/>
              </a:rPr>
              <a:t>Inflation and P/C Insurer Investments</a:t>
            </a:r>
          </a:p>
        </p:txBody>
      </p:sp>
      <p:sp>
        <p:nvSpPr>
          <p:cNvPr id="43011"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43012"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535F7BE3-7F0D-4BEE-B8B3-21DC390620E7}" type="slidenum">
              <a:rPr lang="en-US" altLang="en-US" sz="900">
                <a:solidFill>
                  <a:schemeClr val="bg1"/>
                </a:solidFill>
              </a:rPr>
              <a:pPr algn="r">
                <a:lnSpc>
                  <a:spcPct val="85000"/>
                </a:lnSpc>
                <a:spcBef>
                  <a:spcPct val="20000"/>
                </a:spcBef>
                <a:buClrTx/>
                <a:buFontTx/>
                <a:buNone/>
              </a:pPr>
              <a:t>23</a:t>
            </a:fld>
            <a:endParaRPr lang="en-US" altLang="en-US" sz="900">
              <a:solidFill>
                <a:schemeClr val="bg1"/>
              </a:solidFill>
            </a:endParaRPr>
          </a:p>
        </p:txBody>
      </p:sp>
      <p:sp>
        <p:nvSpPr>
          <p:cNvPr id="43013" name="TextBox 1"/>
          <p:cNvSpPr txBox="1">
            <a:spLocks noChangeArrowheads="1"/>
          </p:cNvSpPr>
          <p:nvPr/>
        </p:nvSpPr>
        <p:spPr bwMode="auto">
          <a:xfrm>
            <a:off x="763588" y="4154488"/>
            <a:ext cx="779938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rgbClr val="28688C"/>
                </a:solidFill>
              </a:rPr>
              <a:t>If Expected Inflation Remains Low,</a:t>
            </a:r>
            <a:br>
              <a:rPr lang="en-US" altLang="en-US" sz="2800" b="1">
                <a:solidFill>
                  <a:srgbClr val="28688C"/>
                </a:solidFill>
              </a:rPr>
            </a:br>
            <a:r>
              <a:rPr lang="en-US" altLang="en-US" sz="2800" b="1">
                <a:solidFill>
                  <a:srgbClr val="28688C"/>
                </a:solidFill>
              </a:rPr>
              <a:t>Will Bond Yields Be Mired at Levels</a:t>
            </a:r>
            <a:br>
              <a:rPr lang="en-US" altLang="en-US" sz="2800" b="1">
                <a:solidFill>
                  <a:srgbClr val="28688C"/>
                </a:solidFill>
              </a:rPr>
            </a:br>
            <a:r>
              <a:rPr lang="en-US" altLang="en-US" sz="2800" b="1">
                <a:solidFill>
                  <a:srgbClr val="28688C"/>
                </a:solidFill>
              </a:rPr>
              <a:t>Last Seen in the 1950s? </a:t>
            </a: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23</a:t>
            </a:fld>
            <a:endParaRPr lang="en-US"/>
          </a:p>
        </p:txBody>
      </p:sp>
    </p:spTree>
    <p:extLst>
      <p:ext uri="{BB962C8B-B14F-4D97-AF65-F5344CB8AC3E}">
        <p14:creationId xmlns:p14="http://schemas.microsoft.com/office/powerpoint/2010/main" val="25924500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cs typeface="Arial" panose="020B0604020202020204" pitchFamily="34" charset="0"/>
              </a:rPr>
              <a:t>12/01/09 - 9pm</a:t>
            </a:r>
          </a:p>
        </p:txBody>
      </p:sp>
      <p:sp>
        <p:nvSpPr>
          <p:cNvPr id="4505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cs typeface="Arial" panose="020B0604020202020204" pitchFamily="34" charset="0"/>
              </a:rPr>
              <a:t>eSlide – P6466 – The Financial Crisis and the Future of the P/C</a:t>
            </a:r>
          </a:p>
        </p:txBody>
      </p:sp>
      <p:sp>
        <p:nvSpPr>
          <p:cNvPr id="4506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CAE1F21-BC94-4D33-B454-45D8B00A11CA}" type="slidenum">
              <a:rPr lang="en-US" altLang="en-US" sz="900">
                <a:cs typeface="Arial" panose="020B0604020202020204" pitchFamily="34" charset="0"/>
              </a:rPr>
              <a:pPr algn="r">
                <a:lnSpc>
                  <a:spcPct val="85000"/>
                </a:lnSpc>
                <a:spcBef>
                  <a:spcPct val="20000"/>
                </a:spcBef>
                <a:buClrTx/>
                <a:buFontTx/>
                <a:buNone/>
              </a:pPr>
              <a:t>24</a:t>
            </a:fld>
            <a:endParaRPr lang="en-US" altLang="en-US" sz="900">
              <a:cs typeface="Arial" panose="020B0604020202020204" pitchFamily="34" charset="0"/>
            </a:endParaRPr>
          </a:p>
        </p:txBody>
      </p:sp>
      <p:sp>
        <p:nvSpPr>
          <p:cNvPr id="45061" name="Rectangle 7"/>
          <p:cNvSpPr>
            <a:spLocks noGrp="1" noChangeArrowheads="1"/>
          </p:cNvSpPr>
          <p:nvPr>
            <p:ph type="title" idx="4294967295"/>
          </p:nvPr>
        </p:nvSpPr>
        <p:spPr>
          <a:xfrm>
            <a:off x="565150" y="147638"/>
            <a:ext cx="7102475" cy="860425"/>
          </a:xfrm>
        </p:spPr>
        <p:txBody>
          <a:bodyPr/>
          <a:lstStyle/>
          <a:p>
            <a:r>
              <a:rPr lang="en-US" altLang="en-US" smtClean="0">
                <a:latin typeface="Arial" panose="020B0604020202020204" pitchFamily="34" charset="0"/>
              </a:rPr>
              <a:t>U.S. Treasury 2- and 10-Year Note Yields*: Monthly, 1990–2015</a:t>
            </a:r>
          </a:p>
        </p:txBody>
      </p:sp>
      <p:sp>
        <p:nvSpPr>
          <p:cNvPr id="45062" name="Text Box 5"/>
          <p:cNvSpPr txBox="1">
            <a:spLocks noChangeArrowheads="1"/>
          </p:cNvSpPr>
          <p:nvPr/>
        </p:nvSpPr>
        <p:spPr bwMode="auto">
          <a:xfrm>
            <a:off x="0" y="6284913"/>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cs typeface="Arial" panose="020B0604020202020204" pitchFamily="34" charset="0"/>
              </a:rPr>
              <a:t>*Monthly, constant maturity, nominal rates, through </a:t>
            </a:r>
            <a:r>
              <a:rPr lang="en-US" altLang="en-US" sz="1100"/>
              <a:t>January </a:t>
            </a:r>
            <a:r>
              <a:rPr lang="en-US" altLang="en-US" sz="1100">
                <a:cs typeface="Arial" panose="020B0604020202020204" pitchFamily="34" charset="0"/>
              </a:rPr>
              <a:t>2015.</a:t>
            </a:r>
          </a:p>
          <a:p>
            <a:pPr>
              <a:lnSpc>
                <a:spcPct val="85000"/>
              </a:lnSpc>
              <a:spcBef>
                <a:spcPct val="25000"/>
              </a:spcBef>
              <a:buFont typeface="Wingdings" panose="05000000000000000000" pitchFamily="2" charset="2"/>
              <a:buNone/>
            </a:pPr>
            <a:r>
              <a:rPr lang="en-US" altLang="en-US" sz="1100">
                <a:cs typeface="Arial" panose="020B0604020202020204" pitchFamily="34" charset="0"/>
              </a:rPr>
              <a:t>Sources: Federal Reserve Bank at </a:t>
            </a:r>
            <a:r>
              <a:rPr lang="en-US" altLang="en-US" sz="1100">
                <a:cs typeface="Arial" panose="020B0604020202020204" pitchFamily="34" charset="0"/>
                <a:hlinkClick r:id="rId4"/>
              </a:rPr>
              <a:t>http://www.federalreserve.gov/releases/h15/data.htm</a:t>
            </a:r>
            <a:r>
              <a:rPr lang="en-US" altLang="en-US" sz="1100">
                <a:cs typeface="Arial" panose="020B0604020202020204" pitchFamily="34" charset="0"/>
              </a:rPr>
              <a:t>.  </a:t>
            </a:r>
            <a:br>
              <a:rPr lang="en-US" altLang="en-US" sz="1100">
                <a:cs typeface="Arial" panose="020B0604020202020204" pitchFamily="34" charset="0"/>
              </a:rPr>
            </a:br>
            <a:r>
              <a:rPr lang="en-US" altLang="en-US" sz="1100">
                <a:cs typeface="Arial" panose="020B0604020202020204" pitchFamily="34" charset="0"/>
              </a:rPr>
              <a:t>National Bureau of Economic Research (recession dates); Insurance Information Institutes.</a:t>
            </a:r>
          </a:p>
        </p:txBody>
      </p:sp>
      <p:graphicFrame>
        <p:nvGraphicFramePr>
          <p:cNvPr id="45063" name="Object 2"/>
          <p:cNvGraphicFramePr>
            <a:graphicFrameLocks noChangeAspect="1"/>
          </p:cNvGraphicFramePr>
          <p:nvPr/>
        </p:nvGraphicFramePr>
        <p:xfrm>
          <a:off x="207963" y="982663"/>
          <a:ext cx="8688387" cy="4822825"/>
        </p:xfrm>
        <a:graphic>
          <a:graphicData uri="http://schemas.openxmlformats.org/presentationml/2006/ole">
            <mc:AlternateContent xmlns:mc="http://schemas.openxmlformats.org/markup-compatibility/2006">
              <mc:Choice xmlns:v="urn:schemas-microsoft-com:vml" Requires="v">
                <p:oleObj spid="_x0000_s29338648" name="Chart" r:id="rId6" imgW="8693649" imgH="4828450" progId="Excel.Chart.8">
                  <p:embed/>
                </p:oleObj>
              </mc:Choice>
              <mc:Fallback>
                <p:oleObj name="Chart" r:id="rId6" imgW="8693649" imgH="4828450"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963" y="982663"/>
                        <a:ext cx="8688387"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4398"/>
              <a:gd name="adj2" fmla="val 1448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chemeClr val="bg1"/>
                </a:solidFill>
                <a:cs typeface="Arial" panose="020B0604020202020204" pitchFamily="34" charset="0"/>
              </a:rPr>
              <a:t>Yields on 10-Year U.S. Treasury Notes have been essentially  below 5% for over a decade. </a:t>
            </a:r>
          </a:p>
        </p:txBody>
      </p:sp>
      <p:sp>
        <p:nvSpPr>
          <p:cNvPr id="45065"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cs typeface="Arial" panose="020B0604020202020204" pitchFamily="34" charset="0"/>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7215188" y="1652588"/>
            <a:ext cx="1509712" cy="733425"/>
          </a:xfrm>
          <a:prstGeom prst="wedgeRectCallout">
            <a:avLst>
              <a:gd name="adj1" fmla="val 20847"/>
              <a:gd name="adj2" fmla="val 2238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chemeClr val="bg1"/>
                </a:solidFill>
                <a:cs typeface="Arial" panose="020B0604020202020204" pitchFamily="34" charset="0"/>
              </a:rPr>
              <a:t>U.S. Treasury 10-year note yields “spiked”</a:t>
            </a:r>
          </a:p>
        </p:txBody>
      </p:sp>
      <p:sp>
        <p:nvSpPr>
          <p:cNvPr id="45068"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EBDE25C7-482A-4896-B07E-5388DE2EDAD9}" type="slidenum">
              <a:rPr lang="en-US" altLang="en-US" sz="900" smtClean="0">
                <a:cs typeface="Arial" panose="020B0604020202020204" pitchFamily="34" charset="0"/>
              </a:rPr>
              <a:pPr>
                <a:lnSpc>
                  <a:spcPct val="85000"/>
                </a:lnSpc>
                <a:spcBef>
                  <a:spcPct val="20000"/>
                </a:spcBef>
                <a:buClrTx/>
                <a:buFontTx/>
                <a:buNone/>
              </a:pPr>
              <a:t>24</a:t>
            </a:fld>
            <a:endParaRPr lang="en-US" altLang="en-US" sz="900" smtClean="0">
              <a:cs typeface="Arial" panose="020B0604020202020204" pitchFamily="34" charset="0"/>
            </a:endParaRPr>
          </a:p>
        </p:txBody>
      </p:sp>
    </p:spTree>
    <p:extLst>
      <p:ext uri="{BB962C8B-B14F-4D97-AF65-F5344CB8AC3E}">
        <p14:creationId xmlns:p14="http://schemas.microsoft.com/office/powerpoint/2010/main" val="42537684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cs typeface="Arial" panose="020B0604020202020204" pitchFamily="34" charset="0"/>
              </a:rPr>
              <a:t>12/01/09 - 9pm</a:t>
            </a:r>
          </a:p>
        </p:txBody>
      </p:sp>
      <p:sp>
        <p:nvSpPr>
          <p:cNvPr id="47107"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cs typeface="Arial" panose="020B0604020202020204" pitchFamily="34" charset="0"/>
              </a:rPr>
              <a:t>eSlide – P6466 – The Financial Crisis and the Future of the P/C</a:t>
            </a:r>
          </a:p>
        </p:txBody>
      </p:sp>
      <p:sp>
        <p:nvSpPr>
          <p:cNvPr id="4710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2C80A74-40A8-453A-AFE9-DFA99A1EDC16}" type="slidenum">
              <a:rPr lang="en-US" altLang="en-US" sz="900">
                <a:cs typeface="Arial" panose="020B0604020202020204" pitchFamily="34" charset="0"/>
              </a:rPr>
              <a:pPr algn="r">
                <a:lnSpc>
                  <a:spcPct val="85000"/>
                </a:lnSpc>
                <a:spcBef>
                  <a:spcPct val="20000"/>
                </a:spcBef>
                <a:buClrTx/>
                <a:buFontTx/>
                <a:buNone/>
              </a:pPr>
              <a:t>25</a:t>
            </a:fld>
            <a:endParaRPr lang="en-US" altLang="en-US" sz="900">
              <a:cs typeface="Arial" panose="020B0604020202020204" pitchFamily="34" charset="0"/>
            </a:endParaRPr>
          </a:p>
        </p:txBody>
      </p:sp>
      <p:sp>
        <p:nvSpPr>
          <p:cNvPr id="47109" name="Rectangle 7"/>
          <p:cNvSpPr>
            <a:spLocks noGrp="1" noChangeArrowheads="1"/>
          </p:cNvSpPr>
          <p:nvPr>
            <p:ph type="title" idx="4294967295"/>
          </p:nvPr>
        </p:nvSpPr>
        <p:spPr>
          <a:xfrm>
            <a:off x="565150" y="147638"/>
            <a:ext cx="7102475" cy="860425"/>
          </a:xfrm>
        </p:spPr>
        <p:txBody>
          <a:bodyPr/>
          <a:lstStyle/>
          <a:p>
            <a:r>
              <a:rPr lang="en-US" altLang="en-US" smtClean="0">
                <a:latin typeface="Arial" panose="020B0604020202020204" pitchFamily="34" charset="0"/>
              </a:rPr>
              <a:t>New Money vs. Embedded Yields,</a:t>
            </a:r>
            <a:br>
              <a:rPr lang="en-US" altLang="en-US" smtClean="0">
                <a:latin typeface="Arial" panose="020B0604020202020204" pitchFamily="34" charset="0"/>
              </a:rPr>
            </a:br>
            <a:r>
              <a:rPr lang="en-US" altLang="en-US" smtClean="0">
                <a:latin typeface="Arial" panose="020B0604020202020204" pitchFamily="34" charset="0"/>
              </a:rPr>
              <a:t>U.S. Insurers, 1983-2012</a:t>
            </a:r>
          </a:p>
        </p:txBody>
      </p:sp>
      <p:sp>
        <p:nvSpPr>
          <p:cNvPr id="47110" name="Text Box 5"/>
          <p:cNvSpPr txBox="1">
            <a:spLocks noChangeArrowheads="1"/>
          </p:cNvSpPr>
          <p:nvPr/>
        </p:nvSpPr>
        <p:spPr bwMode="auto">
          <a:xfrm>
            <a:off x="0" y="6615113"/>
            <a:ext cx="87249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cs typeface="Arial" panose="020B0604020202020204" pitchFamily="34" charset="0"/>
              </a:rPr>
              <a:t>Sources: NCCI, Insurance Information Institute.</a:t>
            </a:r>
          </a:p>
        </p:txBody>
      </p:sp>
      <p:graphicFrame>
        <p:nvGraphicFramePr>
          <p:cNvPr id="47111" name="Object 2"/>
          <p:cNvGraphicFramePr>
            <a:graphicFrameLocks noChangeAspect="1"/>
          </p:cNvGraphicFramePr>
          <p:nvPr/>
        </p:nvGraphicFramePr>
        <p:xfrm>
          <a:off x="207963" y="982663"/>
          <a:ext cx="8688387" cy="4822825"/>
        </p:xfrm>
        <a:graphic>
          <a:graphicData uri="http://schemas.openxmlformats.org/presentationml/2006/ole">
            <mc:AlternateContent xmlns:mc="http://schemas.openxmlformats.org/markup-compatibility/2006">
              <mc:Choice xmlns:v="urn:schemas-microsoft-com:vml" Requires="v">
                <p:oleObj spid="_x0000_s29339672" name="Chart" r:id="rId5" imgW="8693649" imgH="4828450" progId="Excel.Chart.8">
                  <p:embed/>
                </p:oleObj>
              </mc:Choice>
              <mc:Fallback>
                <p:oleObj name="Chart" r:id="rId5" imgW="8693649" imgH="482845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963" y="982663"/>
                        <a:ext cx="8688387"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utoShape 38"/>
          <p:cNvSpPr>
            <a:spLocks noChangeArrowheads="1"/>
          </p:cNvSpPr>
          <p:nvPr/>
        </p:nvSpPr>
        <p:spPr bwMode="blackWhite">
          <a:xfrm>
            <a:off x="3817938" y="1143000"/>
            <a:ext cx="2511425" cy="712788"/>
          </a:xfrm>
          <a:prstGeom prst="wedgeRectCallout">
            <a:avLst>
              <a:gd name="adj1" fmla="val 3426"/>
              <a:gd name="adj2" fmla="val 1691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chemeClr val="bg1"/>
                </a:solidFill>
                <a:cs typeface="Arial" panose="020B0604020202020204" pitchFamily="34" charset="0"/>
              </a:rPr>
              <a:t>Falling yields means less investment income, putting upward pressure on rates. </a:t>
            </a:r>
          </a:p>
        </p:txBody>
      </p:sp>
      <p:sp>
        <p:nvSpPr>
          <p:cNvPr id="4711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a:solidFill>
                  <a:schemeClr val="bg1"/>
                </a:solidFill>
                <a:cs typeface="Arial" panose="020B0604020202020204" pitchFamily="34" charset="0"/>
              </a:rPr>
              <a:t>As long as new money rates are below the rates of maturing bonds,</a:t>
            </a:r>
            <a:br>
              <a:rPr lang="en-US" altLang="en-US" sz="1800" b="1">
                <a:solidFill>
                  <a:schemeClr val="bg1"/>
                </a:solidFill>
                <a:cs typeface="Arial" panose="020B0604020202020204" pitchFamily="34" charset="0"/>
              </a:rPr>
            </a:br>
            <a:r>
              <a:rPr lang="en-US" altLang="en-US" sz="1800" b="1">
                <a:solidFill>
                  <a:schemeClr val="bg1"/>
                </a:solidFill>
                <a:cs typeface="Arial" panose="020B0604020202020204" pitchFamily="34" charset="0"/>
              </a:rPr>
              <a:t>the portfolio yield will continue to sink.</a:t>
            </a:r>
          </a:p>
        </p:txBody>
      </p:sp>
      <p:sp>
        <p:nvSpPr>
          <p:cNvPr id="47115"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ECE299D8-9B1E-42E9-AA08-A9CF921788B9}" type="slidenum">
              <a:rPr lang="en-US" altLang="en-US" sz="900" smtClean="0">
                <a:cs typeface="Arial" panose="020B0604020202020204" pitchFamily="34" charset="0"/>
              </a:rPr>
              <a:pPr>
                <a:lnSpc>
                  <a:spcPct val="85000"/>
                </a:lnSpc>
                <a:spcBef>
                  <a:spcPct val="20000"/>
                </a:spcBef>
                <a:buClrTx/>
                <a:buFontTx/>
                <a:buNone/>
              </a:pPr>
              <a:t>25</a:t>
            </a:fld>
            <a:endParaRPr lang="en-US" altLang="en-US" sz="900" smtClean="0">
              <a:cs typeface="Arial" panose="020B0604020202020204" pitchFamily="34" charset="0"/>
            </a:endParaRPr>
          </a:p>
        </p:txBody>
      </p:sp>
    </p:spTree>
    <p:extLst>
      <p:ext uri="{BB962C8B-B14F-4D97-AF65-F5344CB8AC3E}">
        <p14:creationId xmlns:p14="http://schemas.microsoft.com/office/powerpoint/2010/main" val="35960968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6"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A3E73446-CFCB-4BBF-BCA9-51B59649925A}" type="slidenum">
              <a:rPr lang="en-US" altLang="en-US" sz="900" smtClean="0">
                <a:solidFill>
                  <a:srgbClr val="000000"/>
                </a:solidFill>
              </a:rPr>
              <a:pPr>
                <a:lnSpc>
                  <a:spcPct val="85000"/>
                </a:lnSpc>
                <a:spcBef>
                  <a:spcPct val="20000"/>
                </a:spcBef>
                <a:buClrTx/>
                <a:buFontTx/>
                <a:buNone/>
              </a:pPr>
              <a:t>26</a:t>
            </a:fld>
            <a:endParaRPr lang="en-US" altLang="en-US" sz="900" smtClean="0">
              <a:solidFill>
                <a:srgbClr val="000000"/>
              </a:solidFill>
            </a:endParaRPr>
          </a:p>
        </p:txBody>
      </p:sp>
      <p:sp>
        <p:nvSpPr>
          <p:cNvPr id="49157" name="Rectangle 2"/>
          <p:cNvSpPr>
            <a:spLocks noGrp="1" noChangeArrowheads="1"/>
          </p:cNvSpPr>
          <p:nvPr>
            <p:ph type="title"/>
          </p:nvPr>
        </p:nvSpPr>
        <p:spPr>
          <a:xfrm>
            <a:off x="673100" y="152400"/>
            <a:ext cx="7375525" cy="827088"/>
          </a:xfrm>
        </p:spPr>
        <p:txBody>
          <a:bodyPr/>
          <a:lstStyle/>
          <a:p>
            <a:r>
              <a:rPr lang="en-US" altLang="en-US" dirty="0" smtClean="0">
                <a:latin typeface="Arial" panose="020B0604020202020204" pitchFamily="34" charset="0"/>
              </a:rPr>
              <a:t>Net Yield on P/C Insurer Invested Assets, 2007-2014</a:t>
            </a:r>
          </a:p>
        </p:txBody>
      </p:sp>
      <p:sp>
        <p:nvSpPr>
          <p:cNvPr id="49158" name="Rectangle 3"/>
          <p:cNvSpPr>
            <a:spLocks noChangeArrowheads="1"/>
          </p:cNvSpPr>
          <p:nvPr/>
        </p:nvSpPr>
        <p:spPr bwMode="auto">
          <a:xfrm>
            <a:off x="0" y="6384925"/>
            <a:ext cx="30099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NAIC, via SNL Financial; I.I.I.</a:t>
            </a:r>
          </a:p>
        </p:txBody>
      </p:sp>
      <p:graphicFrame>
        <p:nvGraphicFramePr>
          <p:cNvPr id="49159" name="Object 4"/>
          <p:cNvGraphicFramePr>
            <a:graphicFrameLocks noChangeAspect="1"/>
          </p:cNvGraphicFramePr>
          <p:nvPr>
            <p:extLst>
              <p:ext uri="{D42A27DB-BD31-4B8C-83A1-F6EECF244321}">
                <p14:modId xmlns:p14="http://schemas.microsoft.com/office/powerpoint/2010/main" val="850466151"/>
              </p:ext>
            </p:extLst>
          </p:nvPr>
        </p:nvGraphicFramePr>
        <p:xfrm>
          <a:off x="247650" y="1055688"/>
          <a:ext cx="8899525" cy="4475162"/>
        </p:xfrm>
        <a:graphic>
          <a:graphicData uri="http://schemas.openxmlformats.org/presentationml/2006/ole">
            <mc:AlternateContent xmlns:mc="http://schemas.openxmlformats.org/markup-compatibility/2006">
              <mc:Choice xmlns:v="urn:schemas-microsoft-com:vml" Requires="v">
                <p:oleObj spid="_x0000_s29340696" name="Worksheet" r:id="rId5" imgW="8905944" imgH="4476583" progId="Excel.Sheet.8">
                  <p:embed/>
                </p:oleObj>
              </mc:Choice>
              <mc:Fallback>
                <p:oleObj name="Worksheet" r:id="rId5" imgW="8905944" imgH="4476583" progId="Excel.Sheet.8">
                  <p:embed/>
                  <p:pic>
                    <p:nvPicPr>
                      <p:cNvPr id="0" name=""/>
                      <p:cNvPicPr>
                        <a:picLocks noChangeAspect="1" noChangeArrowheads="1"/>
                      </p:cNvPicPr>
                      <p:nvPr/>
                    </p:nvPicPr>
                    <p:blipFill>
                      <a:blip r:embed="rId6"/>
                      <a:srcRect/>
                      <a:stretch>
                        <a:fillRect/>
                      </a:stretch>
                    </p:blipFill>
                    <p:spPr bwMode="auto">
                      <a:xfrm>
                        <a:off x="247650" y="1055688"/>
                        <a:ext cx="8899525" cy="447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5"/>
          <p:cNvSpPr>
            <a:spLocks noChangeArrowheads="1"/>
          </p:cNvSpPr>
          <p:nvPr/>
        </p:nvSpPr>
        <p:spPr bwMode="blackWhite">
          <a:xfrm>
            <a:off x="371475" y="5367338"/>
            <a:ext cx="8401050" cy="938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900" b="1" dirty="0">
                <a:solidFill>
                  <a:srgbClr val="FFFFFF"/>
                </a:solidFill>
              </a:rPr>
              <a:t>Since year-end 2007, P/C Insurer net yields dropped by </a:t>
            </a:r>
            <a:r>
              <a:rPr lang="en-US" altLang="en-US" sz="1900" b="1" dirty="0" smtClean="0">
                <a:solidFill>
                  <a:srgbClr val="FFFFFF"/>
                </a:solidFill>
              </a:rPr>
              <a:t>84 basis </a:t>
            </a:r>
            <a:r>
              <a:rPr lang="en-US" altLang="en-US" sz="1900" b="1" dirty="0">
                <a:solidFill>
                  <a:srgbClr val="FFFFFF"/>
                </a:solidFill>
              </a:rPr>
              <a:t>points. This downtrend is likely to continue as older, higher-yielding bonds mature and are replaced by lower-yielding ones.</a:t>
            </a:r>
          </a:p>
        </p:txBody>
      </p:sp>
    </p:spTree>
    <p:extLst>
      <p:ext uri="{BB962C8B-B14F-4D97-AF65-F5344CB8AC3E}">
        <p14:creationId xmlns:p14="http://schemas.microsoft.com/office/powerpoint/2010/main" val="42624295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B13EDF67-FAEA-4C1B-9C80-8B67FD550597}" type="slidenum">
              <a:rPr lang="en-US" altLang="en-US" sz="900" smtClean="0"/>
              <a:pPr>
                <a:lnSpc>
                  <a:spcPct val="85000"/>
                </a:lnSpc>
                <a:spcBef>
                  <a:spcPct val="20000"/>
                </a:spcBef>
                <a:buClrTx/>
                <a:buFontTx/>
                <a:buNone/>
              </a:pPr>
              <a:t>27</a:t>
            </a:fld>
            <a:endParaRPr lang="en-US" altLang="en-US" sz="900" smtClean="0"/>
          </a:p>
        </p:txBody>
      </p:sp>
      <p:sp>
        <p:nvSpPr>
          <p:cNvPr id="51205" name="Rectangle 2"/>
          <p:cNvSpPr>
            <a:spLocks noGrp="1" noChangeArrowheads="1"/>
          </p:cNvSpPr>
          <p:nvPr>
            <p:ph type="title"/>
          </p:nvPr>
        </p:nvSpPr>
        <p:spPr>
          <a:xfrm>
            <a:off x="612775" y="157163"/>
            <a:ext cx="7064375" cy="860425"/>
          </a:xfrm>
        </p:spPr>
        <p:txBody>
          <a:bodyPr/>
          <a:lstStyle/>
          <a:p>
            <a:r>
              <a:rPr lang="en-US" altLang="en-US" smtClean="0">
                <a:latin typeface="Arial" panose="020B0604020202020204" pitchFamily="34" charset="0"/>
              </a:rPr>
              <a:t>Distribution of Bond Maturities,</a:t>
            </a:r>
            <a:br>
              <a:rPr lang="en-US" altLang="en-US" smtClean="0">
                <a:latin typeface="Arial" panose="020B0604020202020204" pitchFamily="34" charset="0"/>
              </a:rPr>
            </a:br>
            <a:r>
              <a:rPr lang="en-US" altLang="en-US" smtClean="0">
                <a:latin typeface="Arial" panose="020B0604020202020204" pitchFamily="34" charset="0"/>
              </a:rPr>
              <a:t>P/C Insurance Industry, 2005-2014</a:t>
            </a:r>
            <a:endParaRPr lang="en-US" altLang="en-US" sz="2000" smtClean="0">
              <a:latin typeface="Arial" panose="020B0604020202020204" pitchFamily="34" charset="0"/>
            </a:endParaRPr>
          </a:p>
        </p:txBody>
      </p:sp>
      <p:graphicFrame>
        <p:nvGraphicFramePr>
          <p:cNvPr id="2" name="Object 3"/>
          <p:cNvGraphicFramePr>
            <a:graphicFrameLocks noChangeAspect="1"/>
          </p:cNvGraphicFramePr>
          <p:nvPr/>
        </p:nvGraphicFramePr>
        <p:xfrm>
          <a:off x="85725" y="973138"/>
          <a:ext cx="9267825" cy="5235575"/>
        </p:xfrm>
        <a:graphic>
          <a:graphicData uri="http://schemas.openxmlformats.org/drawingml/2006/chart">
            <c:chart xmlns:c="http://schemas.openxmlformats.org/drawingml/2006/chart" xmlns:r="http://schemas.openxmlformats.org/officeDocument/2006/relationships" r:id="rId3"/>
          </a:graphicData>
        </a:graphic>
      </p:graphicFrame>
      <p:sp>
        <p:nvSpPr>
          <p:cNvPr id="51207"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altLang="en-US" sz="1100"/>
          </a:p>
          <a:p>
            <a:pPr>
              <a:lnSpc>
                <a:spcPct val="85000"/>
              </a:lnSpc>
              <a:spcBef>
                <a:spcPct val="25000"/>
              </a:spcBef>
              <a:buFont typeface="Wingdings" panose="05000000000000000000" pitchFamily="2" charset="2"/>
              <a:buNone/>
            </a:pPr>
            <a:r>
              <a:rPr lang="en-US" altLang="en-US" sz="1100"/>
              <a:t>Sources: SNL Financial; Insurance Information Institute. </a:t>
            </a:r>
          </a:p>
        </p:txBody>
      </p:sp>
      <p:sp>
        <p:nvSpPr>
          <p:cNvPr id="51208" name="Rectangle 5"/>
          <p:cNvSpPr>
            <a:spLocks noChangeArrowheads="1"/>
          </p:cNvSpPr>
          <p:nvPr/>
        </p:nvSpPr>
        <p:spPr bwMode="blackWhite">
          <a:xfrm>
            <a:off x="457200" y="5592763"/>
            <a:ext cx="8034338" cy="922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altLang="en-US" sz="1800" b="1">
                <a:solidFill>
                  <a:schemeClr val="bg1"/>
                </a:solidFill>
              </a:rPr>
              <a:t>The main shift over these years has been from longer maturities to shorter maturities, but the 2013-14 data suggest a shift back has begun. The 2014 distribution resembles that at year-end 2009.</a:t>
            </a:r>
            <a:endParaRPr lang="en-US" altLang="en-US" sz="1800" b="1">
              <a:solidFill>
                <a:srgbClr val="FFFFFF"/>
              </a:solidFill>
            </a:endParaRPr>
          </a:p>
        </p:txBody>
      </p:sp>
    </p:spTree>
    <p:extLst>
      <p:ext uri="{BB962C8B-B14F-4D97-AF65-F5344CB8AC3E}">
        <p14:creationId xmlns:p14="http://schemas.microsoft.com/office/powerpoint/2010/main" val="16684164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r>
              <a:rPr lang="en-US" altLang="en-US" smtClean="0">
                <a:latin typeface="Arial" panose="020B0604020202020204" pitchFamily="34" charset="0"/>
              </a:rPr>
              <a:t>Bonds Rated NAIC Quality Category 3-6 as a Percent of Total Bonds, 2003–2014</a:t>
            </a:r>
            <a:endParaRPr lang="en-US" altLang="en-US" baseline="30000" smtClean="0">
              <a:latin typeface="Arial" panose="020B0604020202020204" pitchFamily="34" charset="0"/>
            </a:endParaRPr>
          </a:p>
        </p:txBody>
      </p:sp>
      <p:graphicFrame>
        <p:nvGraphicFramePr>
          <p:cNvPr id="53251" name="Object 3"/>
          <p:cNvGraphicFramePr>
            <a:graphicFrameLocks/>
          </p:cNvGraphicFramePr>
          <p:nvPr>
            <p:extLst>
              <p:ext uri="{D42A27DB-BD31-4B8C-83A1-F6EECF244321}">
                <p14:modId xmlns:p14="http://schemas.microsoft.com/office/powerpoint/2010/main" val="931264347"/>
              </p:ext>
            </p:extLst>
          </p:nvPr>
        </p:nvGraphicFramePr>
        <p:xfrm>
          <a:off x="260350" y="1211263"/>
          <a:ext cx="8451850" cy="3663950"/>
        </p:xfrm>
        <a:graphic>
          <a:graphicData uri="http://schemas.openxmlformats.org/presentationml/2006/ole">
            <mc:AlternateContent xmlns:mc="http://schemas.openxmlformats.org/markup-compatibility/2006">
              <mc:Choice xmlns:v="urn:schemas-microsoft-com:vml" Requires="v">
                <p:oleObj spid="_x0000_s29341720" name="Chart" r:id="rId4" imgW="8429484" imgH="3638679" progId="MSGraph.Chart.8">
                  <p:embed followColorScheme="full"/>
                </p:oleObj>
              </mc:Choice>
              <mc:Fallback>
                <p:oleObj name="Chart" r:id="rId4" imgW="8429484" imgH="3638679" progId="MSGraph.Chart.8">
                  <p:embed followColorScheme="full"/>
                  <p:pic>
                    <p:nvPicPr>
                      <p:cNvPr id="0" name=""/>
                      <p:cNvPicPr>
                        <a:picLocks noChangeArrowheads="1"/>
                      </p:cNvPicPr>
                      <p:nvPr/>
                    </p:nvPicPr>
                    <p:blipFill>
                      <a:blip r:embed="rId5"/>
                      <a:srcRect/>
                      <a:stretch>
                        <a:fillRect/>
                      </a:stretch>
                    </p:blipFill>
                    <p:spPr bwMode="auto">
                      <a:xfrm>
                        <a:off x="260350" y="1211263"/>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188" y="5078413"/>
            <a:ext cx="8283575" cy="11731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5000"/>
              </a:lnSpc>
              <a:spcBef>
                <a:spcPct val="25000"/>
              </a:spcBef>
            </a:pPr>
            <a:r>
              <a:rPr lang="en-US" altLang="en-US" b="1">
                <a:solidFill>
                  <a:srgbClr val="FFFFFF"/>
                </a:solidFill>
              </a:rPr>
              <a:t>There are many ways to capture higher yields on bond portfolios.</a:t>
            </a:r>
            <a:br>
              <a:rPr lang="en-US" altLang="en-US" b="1">
                <a:solidFill>
                  <a:srgbClr val="FFFFFF"/>
                </a:solidFill>
              </a:rPr>
            </a:br>
            <a:r>
              <a:rPr lang="en-US" altLang="en-US" b="1">
                <a:solidFill>
                  <a:srgbClr val="FFFFFF"/>
                </a:solidFill>
              </a:rPr>
              <a:t>One is to accept greater risk, as measured by NAIC bond ratings.</a:t>
            </a:r>
            <a:br>
              <a:rPr lang="en-US" altLang="en-US" b="1">
                <a:solidFill>
                  <a:srgbClr val="FFFFFF"/>
                </a:solidFill>
              </a:rPr>
            </a:br>
            <a:r>
              <a:rPr lang="en-US" altLang="en-US" b="1">
                <a:solidFill>
                  <a:srgbClr val="FFFFFF"/>
                </a:solidFill>
              </a:rPr>
              <a:t>The ratings range from 1 to 6, with the highest quality rated 1.</a:t>
            </a:r>
            <a:br>
              <a:rPr lang="en-US" altLang="en-US" b="1">
                <a:solidFill>
                  <a:srgbClr val="FFFFFF"/>
                </a:solidFill>
              </a:rPr>
            </a:br>
            <a:r>
              <a:rPr lang="en-US" altLang="en-US" b="1">
                <a:solidFill>
                  <a:srgbClr val="FFFFFF"/>
                </a:solidFill>
              </a:rPr>
              <a:t>Even in 2014, over 95% of the industry’s bonds were rated 1 or 2.</a:t>
            </a:r>
          </a:p>
        </p:txBody>
      </p:sp>
      <p:sp>
        <p:nvSpPr>
          <p:cNvPr id="53253" name="Rectangle 5"/>
          <p:cNvSpPr>
            <a:spLocks noChangeArrowheads="1"/>
          </p:cNvSpPr>
          <p:nvPr/>
        </p:nvSpPr>
        <p:spPr bwMode="auto">
          <a:xfrm>
            <a:off x="268288" y="6348413"/>
            <a:ext cx="6132512"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defRPr>
            </a:lvl1pPr>
            <a:lvl2pPr marL="742950" indent="-285750">
              <a:tabLst>
                <a:tab pos="112713" algn="r"/>
              </a:tabLst>
              <a:defRPr>
                <a:solidFill>
                  <a:schemeClr val="tx1"/>
                </a:solidFill>
                <a:latin typeface="Arial" panose="020B0604020202020204" pitchFamily="34" charset="0"/>
              </a:defRPr>
            </a:lvl2pPr>
            <a:lvl3pPr marL="1143000" indent="-228600">
              <a:tabLst>
                <a:tab pos="112713" algn="r"/>
              </a:tabLst>
              <a:defRPr>
                <a:solidFill>
                  <a:schemeClr val="tx1"/>
                </a:solidFill>
                <a:latin typeface="Arial" panose="020B0604020202020204" pitchFamily="34" charset="0"/>
              </a:defRPr>
            </a:lvl3pPr>
            <a:lvl4pPr marL="1600200" indent="-228600">
              <a:tabLst>
                <a:tab pos="112713" algn="r"/>
              </a:tabLst>
              <a:defRPr>
                <a:solidFill>
                  <a:schemeClr val="tx1"/>
                </a:solidFill>
                <a:latin typeface="Arial" panose="020B0604020202020204" pitchFamily="34" charset="0"/>
              </a:defRPr>
            </a:lvl4pPr>
            <a:lvl5pPr marL="2057400" indent="-228600">
              <a:tabLst>
                <a:tab pos="112713"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defRPr>
            </a:lvl9pPr>
          </a:lstStyle>
          <a:p>
            <a:pPr>
              <a:lnSpc>
                <a:spcPct val="90000"/>
              </a:lnSpc>
              <a:buClr>
                <a:schemeClr val="accent2"/>
              </a:buClr>
              <a:buFont typeface="Wingdings" panose="05000000000000000000" pitchFamily="2" charset="2"/>
              <a:buNone/>
            </a:pPr>
            <a:r>
              <a:rPr lang="en-US" altLang="en-US" sz="1100"/>
              <a:t>Sources: SNL Financial; Insurance Information Institute.</a:t>
            </a:r>
          </a:p>
        </p:txBody>
      </p:sp>
      <p:sp>
        <p:nvSpPr>
          <p:cNvPr id="7" name="AutoShape 38"/>
          <p:cNvSpPr>
            <a:spLocks noChangeArrowheads="1"/>
          </p:cNvSpPr>
          <p:nvPr/>
        </p:nvSpPr>
        <p:spPr bwMode="blackWhite">
          <a:xfrm>
            <a:off x="1695450" y="1154113"/>
            <a:ext cx="3638550" cy="838200"/>
          </a:xfrm>
          <a:prstGeom prst="wedgeRectCallout">
            <a:avLst>
              <a:gd name="adj1" fmla="val 79097"/>
              <a:gd name="adj2" fmla="val 365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600" b="1">
                <a:solidFill>
                  <a:schemeClr val="bg1"/>
                </a:solidFill>
              </a:rPr>
              <a:t>From 2006-07 to year-end 2012, the percentage of lower-quality bonds in P/C industry portfolios doubled</a:t>
            </a: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28</a:t>
            </a:fld>
            <a:endParaRPr lang="en-US"/>
          </a:p>
        </p:txBody>
      </p:sp>
    </p:spTree>
    <p:extLst>
      <p:ext uri="{BB962C8B-B14F-4D97-AF65-F5344CB8AC3E}">
        <p14:creationId xmlns:p14="http://schemas.microsoft.com/office/powerpoint/2010/main" val="210272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lstStyle/>
          <a:p>
            <a:r>
              <a:rPr lang="en-US" altLang="en-US" smtClean="0">
                <a:latin typeface="Arial" panose="020B0604020202020204" pitchFamily="34" charset="0"/>
              </a:rPr>
              <a:t>Property/Casualty Insurance Industry Investment Gain: 1994–2014:Q3</a:t>
            </a:r>
            <a:r>
              <a:rPr lang="en-US" altLang="en-US" baseline="30000" smtClean="0">
                <a:latin typeface="Arial" panose="020B0604020202020204" pitchFamily="34" charset="0"/>
              </a:rPr>
              <a:t>1</a:t>
            </a:r>
          </a:p>
        </p:txBody>
      </p:sp>
      <p:graphicFrame>
        <p:nvGraphicFramePr>
          <p:cNvPr id="55299" name="Object 3"/>
          <p:cNvGraphicFramePr>
            <a:graphicFrameLocks/>
          </p:cNvGraphicFramePr>
          <p:nvPr>
            <p:extLst>
              <p:ext uri="{D42A27DB-BD31-4B8C-83A1-F6EECF244321}">
                <p14:modId xmlns:p14="http://schemas.microsoft.com/office/powerpoint/2010/main" val="1121081854"/>
              </p:ext>
            </p:extLst>
          </p:nvPr>
        </p:nvGraphicFramePr>
        <p:xfrm>
          <a:off x="298450" y="1376363"/>
          <a:ext cx="8451850" cy="3836987"/>
        </p:xfrm>
        <a:graphic>
          <a:graphicData uri="http://schemas.openxmlformats.org/presentationml/2006/ole">
            <mc:AlternateContent xmlns:mc="http://schemas.openxmlformats.org/markup-compatibility/2006">
              <mc:Choice xmlns:v="urn:schemas-microsoft-com:vml" Requires="v">
                <p:oleObj spid="_x0000_s29342744" name="Chart" r:id="rId4" imgW="5619555" imgH="2425654" progId="MSGraph.Chart.8">
                  <p:embed followColorScheme="full"/>
                </p:oleObj>
              </mc:Choice>
              <mc:Fallback>
                <p:oleObj name="Chart" r:id="rId4" imgW="5619555" imgH="2425654" progId="MSGraph.Chart.8">
                  <p:embed followColorScheme="full"/>
                  <p:pic>
                    <p:nvPicPr>
                      <p:cNvPr id="0" name=""/>
                      <p:cNvPicPr>
                        <a:picLocks noChangeArrowheads="1"/>
                      </p:cNvPicPr>
                      <p:nvPr/>
                    </p:nvPicPr>
                    <p:blipFill>
                      <a:blip r:embed="rId5"/>
                      <a:srcRect/>
                      <a:stretch>
                        <a:fillRect/>
                      </a:stretch>
                    </p:blipFill>
                    <p:spPr bwMode="auto">
                      <a:xfrm>
                        <a:off x="298450" y="1376363"/>
                        <a:ext cx="8451850" cy="383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2692" name="Rectangle 4"/>
          <p:cNvSpPr>
            <a:spLocks noChangeArrowheads="1"/>
          </p:cNvSpPr>
          <p:nvPr/>
        </p:nvSpPr>
        <p:spPr bwMode="blackWhite">
          <a:xfrm>
            <a:off x="484188" y="5389563"/>
            <a:ext cx="8283575" cy="862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5000"/>
              </a:lnSpc>
              <a:spcBef>
                <a:spcPct val="25000"/>
              </a:spcBef>
            </a:pPr>
            <a:r>
              <a:rPr lang="en-US" altLang="en-US" b="1">
                <a:solidFill>
                  <a:srgbClr val="FFFFFF"/>
                </a:solidFill>
              </a:rPr>
              <a:t>Low interest rates in 2013 caused investment income to keep falling</a:t>
            </a:r>
            <a:br>
              <a:rPr lang="en-US" altLang="en-US" b="1">
                <a:solidFill>
                  <a:srgbClr val="FFFFFF"/>
                </a:solidFill>
              </a:rPr>
            </a:br>
            <a:r>
              <a:rPr lang="en-US" altLang="en-US" b="1">
                <a:solidFill>
                  <a:srgbClr val="FFFFFF"/>
                </a:solidFill>
              </a:rPr>
              <a:t>but realized investment gains were up sharply.</a:t>
            </a:r>
            <a:br>
              <a:rPr lang="en-US" altLang="en-US" b="1">
                <a:solidFill>
                  <a:srgbClr val="FFFFFF"/>
                </a:solidFill>
              </a:rPr>
            </a:br>
            <a:r>
              <a:rPr lang="en-US" altLang="en-US" b="1">
                <a:solidFill>
                  <a:srgbClr val="FFFFFF"/>
                </a:solidFill>
              </a:rPr>
              <a:t>The financial crisis caused investment gains to fall by 50% in 2008.</a:t>
            </a:r>
          </a:p>
        </p:txBody>
      </p:sp>
      <p:sp>
        <p:nvSpPr>
          <p:cNvPr id="55301" name="Rectangle 5"/>
          <p:cNvSpPr>
            <a:spLocks noChangeArrowheads="1"/>
          </p:cNvSpPr>
          <p:nvPr/>
        </p:nvSpPr>
        <p:spPr bwMode="auto">
          <a:xfrm>
            <a:off x="-103188" y="6302375"/>
            <a:ext cx="9144001"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defRPr>
            </a:lvl1pPr>
            <a:lvl2pPr marL="742950" indent="-285750">
              <a:tabLst>
                <a:tab pos="112713" algn="r"/>
              </a:tabLst>
              <a:defRPr>
                <a:solidFill>
                  <a:schemeClr val="tx1"/>
                </a:solidFill>
                <a:latin typeface="Arial" panose="020B0604020202020204" pitchFamily="34" charset="0"/>
              </a:defRPr>
            </a:lvl2pPr>
            <a:lvl3pPr marL="1143000" indent="-228600">
              <a:tabLst>
                <a:tab pos="112713" algn="r"/>
              </a:tabLst>
              <a:defRPr>
                <a:solidFill>
                  <a:schemeClr val="tx1"/>
                </a:solidFill>
                <a:latin typeface="Arial" panose="020B0604020202020204" pitchFamily="34" charset="0"/>
              </a:defRPr>
            </a:lvl3pPr>
            <a:lvl4pPr marL="1600200" indent="-228600">
              <a:tabLst>
                <a:tab pos="112713" algn="r"/>
              </a:tabLst>
              <a:defRPr>
                <a:solidFill>
                  <a:schemeClr val="tx1"/>
                </a:solidFill>
                <a:latin typeface="Arial" panose="020B0604020202020204" pitchFamily="34" charset="0"/>
              </a:defRPr>
            </a:lvl4pPr>
            <a:lvl5pPr marL="2057400" indent="-228600">
              <a:tabLst>
                <a:tab pos="112713"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defRPr>
            </a:lvl9pPr>
          </a:lstStyle>
          <a:p>
            <a:pPr>
              <a:lnSpc>
                <a:spcPct val="90000"/>
              </a:lnSpc>
              <a:buClr>
                <a:schemeClr val="accent2"/>
              </a:buClr>
              <a:buFont typeface="Wingdings" panose="05000000000000000000" pitchFamily="2" charset="2"/>
              <a:buNone/>
            </a:pPr>
            <a:r>
              <a:rPr lang="en-US" altLang="en-US" sz="1100" baseline="30000"/>
              <a:t>1</a:t>
            </a:r>
            <a:r>
              <a:rPr lang="en-US" altLang="en-US" sz="1100"/>
              <a:t> Investment gains consist primarily of interest, stock dividends and realized capital gains and losses.</a:t>
            </a:r>
          </a:p>
          <a:p>
            <a:pPr>
              <a:lnSpc>
                <a:spcPct val="90000"/>
              </a:lnSpc>
              <a:buClr>
                <a:schemeClr val="accent2"/>
              </a:buClr>
              <a:buFont typeface="Wingdings" panose="05000000000000000000" pitchFamily="2" charset="2"/>
              <a:buNone/>
            </a:pPr>
            <a:r>
              <a:rPr lang="en-US" altLang="en-US" sz="1100"/>
              <a:t>* 2005 figure includes special one-time dividend of $3.2B; </a:t>
            </a:r>
          </a:p>
          <a:p>
            <a:pPr>
              <a:lnSpc>
                <a:spcPct val="90000"/>
              </a:lnSpc>
              <a:buClr>
                <a:schemeClr val="accent2"/>
              </a:buClr>
              <a:buFont typeface="Wingdings" panose="05000000000000000000" pitchFamily="2" charset="2"/>
              <a:buNone/>
            </a:pPr>
            <a:r>
              <a:rPr lang="en-US" altLang="en-US" sz="1100"/>
              <a:t>Sources: ISO; Insurance Information Institute.</a:t>
            </a:r>
          </a:p>
        </p:txBody>
      </p:sp>
      <p:sp>
        <p:nvSpPr>
          <p:cNvPr id="55302" name="Rectangle 6"/>
          <p:cNvSpPr>
            <a:spLocks noChangeArrowheads="1"/>
          </p:cNvSpPr>
          <p:nvPr/>
        </p:nvSpPr>
        <p:spPr bwMode="black">
          <a:xfrm>
            <a:off x="211138" y="1171575"/>
            <a:ext cx="124777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Billions</a:t>
            </a:r>
          </a:p>
        </p:txBody>
      </p:sp>
      <p:sp>
        <p:nvSpPr>
          <p:cNvPr id="8" name="AutoShape 7"/>
          <p:cNvSpPr>
            <a:spLocks noChangeArrowheads="1"/>
          </p:cNvSpPr>
          <p:nvPr/>
        </p:nvSpPr>
        <p:spPr bwMode="blackWhite">
          <a:xfrm>
            <a:off x="3814763" y="3852863"/>
            <a:ext cx="2811462" cy="839787"/>
          </a:xfrm>
          <a:prstGeom prst="wedgeRectCallout">
            <a:avLst>
              <a:gd name="adj1" fmla="val 98293"/>
              <a:gd name="adj2" fmla="val -1015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rPr>
              <a:t>Investment gains in 2013 were the highest in the post-crisis era</a:t>
            </a: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29</a:t>
            </a:fld>
            <a:endParaRPr lang="en-US"/>
          </a:p>
        </p:txBody>
      </p:sp>
    </p:spTree>
    <p:extLst>
      <p:ext uri="{BB962C8B-B14F-4D97-AF65-F5344CB8AC3E}">
        <p14:creationId xmlns:p14="http://schemas.microsoft.com/office/powerpoint/2010/main" val="36718838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717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717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5041F21B-D391-4F3E-9ED3-97B0437B7EB1}" type="slidenum">
              <a:rPr lang="en-US" altLang="en-US" sz="900"/>
              <a:pPr algn="r">
                <a:lnSpc>
                  <a:spcPct val="85000"/>
                </a:lnSpc>
                <a:spcBef>
                  <a:spcPct val="20000"/>
                </a:spcBef>
                <a:buClrTx/>
                <a:buFontTx/>
                <a:buNone/>
              </a:pPr>
              <a:t>3</a:t>
            </a:fld>
            <a:endParaRPr lang="en-US" altLang="en-US" sz="900"/>
          </a:p>
        </p:txBody>
      </p:sp>
      <p:sp>
        <p:nvSpPr>
          <p:cNvPr id="7173" name="Rectangle 7"/>
          <p:cNvSpPr>
            <a:spLocks noGrp="1" noChangeArrowheads="1"/>
          </p:cNvSpPr>
          <p:nvPr>
            <p:ph type="title" idx="4294967295"/>
          </p:nvPr>
        </p:nvSpPr>
        <p:spPr>
          <a:xfrm>
            <a:off x="381000" y="152400"/>
            <a:ext cx="7239000" cy="860425"/>
          </a:xfrm>
        </p:spPr>
        <p:txBody>
          <a:bodyPr/>
          <a:lstStyle/>
          <a:p>
            <a:r>
              <a:rPr lang="en-US" altLang="en-US" smtClean="0">
                <a:latin typeface="Arial" panose="020B0604020202020204" pitchFamily="34" charset="0"/>
              </a:rPr>
              <a:t>Change* in the Consumer Price Index, 2004–2015</a:t>
            </a:r>
          </a:p>
        </p:txBody>
      </p:sp>
      <p:sp>
        <p:nvSpPr>
          <p:cNvPr id="7174" name="Text Box 5"/>
          <p:cNvSpPr txBox="1">
            <a:spLocks noChangeArrowheads="1"/>
          </p:cNvSpPr>
          <p:nvPr/>
        </p:nvSpPr>
        <p:spPr bwMode="auto">
          <a:xfrm>
            <a:off x="0" y="6248400"/>
            <a:ext cx="87249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*Monthly, year-over-year, through March 2015. Not seasonally adjusted.</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Institutes.</a:t>
            </a:r>
          </a:p>
        </p:txBody>
      </p:sp>
      <p:graphicFrame>
        <p:nvGraphicFramePr>
          <p:cNvPr id="7175" name="Object 2"/>
          <p:cNvGraphicFramePr>
            <a:graphicFrameLocks noChangeAspect="1"/>
          </p:cNvGraphicFramePr>
          <p:nvPr>
            <p:extLst>
              <p:ext uri="{D42A27DB-BD31-4B8C-83A1-F6EECF244321}">
                <p14:modId xmlns:p14="http://schemas.microsoft.com/office/powerpoint/2010/main" val="1538314426"/>
              </p:ext>
            </p:extLst>
          </p:nvPr>
        </p:nvGraphicFramePr>
        <p:xfrm>
          <a:off x="228600" y="990600"/>
          <a:ext cx="8404225" cy="4838700"/>
        </p:xfrm>
        <a:graphic>
          <a:graphicData uri="http://schemas.openxmlformats.org/presentationml/2006/ole">
            <mc:AlternateContent xmlns:mc="http://schemas.openxmlformats.org/markup-compatibility/2006">
              <mc:Choice xmlns:v="urn:schemas-microsoft-com:vml" Requires="v">
                <p:oleObj spid="_x0000_s29327384"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auto">
                      <a:xfrm>
                        <a:off x="228600" y="990600"/>
                        <a:ext cx="84042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6" name="Rectangle 4"/>
          <p:cNvSpPr>
            <a:spLocks noChangeArrowheads="1"/>
          </p:cNvSpPr>
          <p:nvPr/>
        </p:nvSpPr>
        <p:spPr bwMode="blackWhite">
          <a:xfrm>
            <a:off x="447675" y="5667375"/>
            <a:ext cx="8382000" cy="428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2000" b="1">
                <a:solidFill>
                  <a:schemeClr val="bg1"/>
                </a:solidFill>
              </a:rPr>
              <a:t>Over the last decade, prices generally rose about 2% per year.</a:t>
            </a:r>
          </a:p>
        </p:txBody>
      </p:sp>
      <p:sp>
        <p:nvSpPr>
          <p:cNvPr id="7178"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34339FD-6D45-42C4-A617-5DA116BE3B75}" type="slidenum">
              <a:rPr lang="en-US" altLang="en-US" sz="900" smtClean="0"/>
              <a:pPr>
                <a:lnSpc>
                  <a:spcPct val="85000"/>
                </a:lnSpc>
                <a:spcBef>
                  <a:spcPct val="20000"/>
                </a:spcBef>
                <a:buClrTx/>
                <a:buFontTx/>
                <a:buNone/>
              </a:pPr>
              <a:t>3</a:t>
            </a:fld>
            <a:endParaRPr lang="en-US" altLang="en-US" sz="900" smtClean="0"/>
          </a:p>
        </p:txBody>
      </p:sp>
      <p:sp>
        <p:nvSpPr>
          <p:cNvPr id="14" name="AutoShape 7"/>
          <p:cNvSpPr>
            <a:spLocks noChangeArrowheads="1"/>
          </p:cNvSpPr>
          <p:nvPr/>
        </p:nvSpPr>
        <p:spPr bwMode="blackWhite">
          <a:xfrm>
            <a:off x="762000" y="1093788"/>
            <a:ext cx="2667000" cy="601662"/>
          </a:xfrm>
          <a:prstGeom prst="wedgeRectCallout">
            <a:avLst>
              <a:gd name="adj1" fmla="val 62972"/>
              <a:gd name="adj2" fmla="val 126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For two months in 2008, led by gasoline, the general price level was rising at a 5.5% pace</a:t>
            </a:r>
          </a:p>
        </p:txBody>
      </p:sp>
      <p:sp>
        <p:nvSpPr>
          <p:cNvPr id="15" name="AutoShape 7"/>
          <p:cNvSpPr>
            <a:spLocks noChangeArrowheads="1"/>
          </p:cNvSpPr>
          <p:nvPr/>
        </p:nvSpPr>
        <p:spPr bwMode="blackWhite">
          <a:xfrm>
            <a:off x="869950" y="4448175"/>
            <a:ext cx="3073400" cy="749300"/>
          </a:xfrm>
          <a:prstGeom prst="wedgeRectCallout">
            <a:avLst>
              <a:gd name="adj1" fmla="val 67387"/>
              <a:gd name="adj2" fmla="val 392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rPr>
              <a:t>When gas prices dropped, the general price level was briefly lower than a year prior</a:t>
            </a:r>
          </a:p>
        </p:txBody>
      </p:sp>
      <p:sp>
        <p:nvSpPr>
          <p:cNvPr id="16" name="AutoShape 7"/>
          <p:cNvSpPr>
            <a:spLocks noChangeArrowheads="1"/>
          </p:cNvSpPr>
          <p:nvPr/>
        </p:nvSpPr>
        <p:spPr bwMode="blackWhite">
          <a:xfrm>
            <a:off x="6577013" y="1825625"/>
            <a:ext cx="1420812" cy="1016000"/>
          </a:xfrm>
          <a:prstGeom prst="wedgeRectCallout">
            <a:avLst>
              <a:gd name="adj1" fmla="val 91201"/>
              <a:gd name="adj2" fmla="val 918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rPr>
              <a:t>Lately, core CPI is rising at a 1.8</a:t>
            </a:r>
            <a:r>
              <a:rPr lang="en-US" sz="1600" b="1">
                <a:solidFill>
                  <a:srgbClr val="FFFFFF"/>
                </a:solidFill>
              </a:rPr>
              <a:t>% </a:t>
            </a:r>
            <a:br>
              <a:rPr lang="en-US" sz="1600" b="1">
                <a:solidFill>
                  <a:srgbClr val="FFFFFF"/>
                </a:solidFill>
              </a:rPr>
            </a:br>
            <a:r>
              <a:rPr lang="en-US" sz="1600" b="1">
                <a:solidFill>
                  <a:srgbClr val="FFFFFF"/>
                </a:solidFill>
              </a:rPr>
              <a:t>y-o-y </a:t>
            </a:r>
            <a:r>
              <a:rPr lang="en-US" sz="1600" b="1" dirty="0">
                <a:solidFill>
                  <a:srgbClr val="FFFFFF"/>
                </a:solidFill>
              </a:rPr>
              <a:t>pace</a:t>
            </a:r>
          </a:p>
        </p:txBody>
      </p:sp>
    </p:spTree>
    <p:extLst>
      <p:ext uri="{BB962C8B-B14F-4D97-AF65-F5344CB8AC3E}">
        <p14:creationId xmlns:p14="http://schemas.microsoft.com/office/powerpoint/2010/main" val="21030249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nodeType="afterGroup">
                            <p:stCondLst>
                              <p:cond delay="1200"/>
                            </p:stCondLst>
                            <p:childTnLst>
                              <p:par>
                                <p:cTn id="9" presetID="22" presetClass="entr" presetSubtype="1"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nodeType="afterGroup">
                            <p:stCondLst>
                              <p:cond delay="2400"/>
                            </p:stCondLst>
                            <p:childTnLst>
                              <p:par>
                                <p:cTn id="13" presetID="22" presetClass="entr" presetSubtype="1"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cs typeface="Arial" panose="020B0604020202020204" pitchFamily="34" charset="0"/>
              </a:rPr>
              <a:t>12/01/09 - 9pm</a:t>
            </a:r>
          </a:p>
        </p:txBody>
      </p:sp>
      <p:sp>
        <p:nvSpPr>
          <p:cNvPr id="57347"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cs typeface="Arial" panose="020B0604020202020204" pitchFamily="34" charset="0"/>
              </a:rPr>
              <a:t>eSlide – P6466 – The Financial Crisis and the Future of the P/C</a:t>
            </a:r>
          </a:p>
        </p:txBody>
      </p:sp>
      <p:sp>
        <p:nvSpPr>
          <p:cNvPr id="5734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3C66521B-D90A-44E4-92CE-FCBB6E6620F6}" type="slidenum">
              <a:rPr lang="en-US" altLang="en-US" sz="900">
                <a:cs typeface="Arial" panose="020B0604020202020204" pitchFamily="34" charset="0"/>
              </a:rPr>
              <a:pPr algn="r">
                <a:lnSpc>
                  <a:spcPct val="85000"/>
                </a:lnSpc>
                <a:spcBef>
                  <a:spcPct val="20000"/>
                </a:spcBef>
                <a:buClrTx/>
                <a:buFontTx/>
                <a:buNone/>
              </a:pPr>
              <a:t>30</a:t>
            </a:fld>
            <a:endParaRPr lang="en-US" altLang="en-US" sz="900">
              <a:cs typeface="Arial" panose="020B0604020202020204" pitchFamily="34" charset="0"/>
            </a:endParaRPr>
          </a:p>
        </p:txBody>
      </p:sp>
      <p:sp>
        <p:nvSpPr>
          <p:cNvPr id="57349" name="Rectangle 7"/>
          <p:cNvSpPr>
            <a:spLocks noGrp="1" noChangeArrowheads="1"/>
          </p:cNvSpPr>
          <p:nvPr>
            <p:ph type="title" idx="4294967295"/>
          </p:nvPr>
        </p:nvSpPr>
        <p:spPr>
          <a:xfrm>
            <a:off x="565150" y="147638"/>
            <a:ext cx="7102475" cy="860425"/>
          </a:xfrm>
        </p:spPr>
        <p:txBody>
          <a:bodyPr/>
          <a:lstStyle/>
          <a:p>
            <a:r>
              <a:rPr lang="en-US" altLang="en-US" smtClean="0">
                <a:latin typeface="Arial" panose="020B0604020202020204" pitchFamily="34" charset="0"/>
              </a:rPr>
              <a:t>Moody’s AAA Seasoned Bond Yields vs. CPI, 1954-2014</a:t>
            </a:r>
          </a:p>
        </p:txBody>
      </p:sp>
      <p:sp>
        <p:nvSpPr>
          <p:cNvPr id="57350" name="Text Box 5"/>
          <p:cNvSpPr txBox="1">
            <a:spLocks noChangeArrowheads="1"/>
          </p:cNvSpPr>
          <p:nvPr/>
        </p:nvSpPr>
        <p:spPr bwMode="auto">
          <a:xfrm>
            <a:off x="0" y="6615113"/>
            <a:ext cx="87249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cs typeface="Arial" panose="020B0604020202020204" pitchFamily="34" charset="0"/>
              </a:rPr>
              <a:t>Sources: BLS, </a:t>
            </a:r>
            <a:r>
              <a:rPr lang="en-US" altLang="en-US" sz="1100">
                <a:cs typeface="Arial" panose="020B0604020202020204" pitchFamily="34" charset="0"/>
                <a:hlinkClick r:id="rId4"/>
              </a:rPr>
              <a:t>https://research.stlouisfed.org/fred2/data/AAA.txt</a:t>
            </a:r>
            <a:r>
              <a:rPr lang="en-US" altLang="en-US" sz="1100">
                <a:cs typeface="Arial" panose="020B0604020202020204" pitchFamily="34" charset="0"/>
              </a:rPr>
              <a:t> ; Insurance Information Institute.</a:t>
            </a:r>
          </a:p>
        </p:txBody>
      </p:sp>
      <p:graphicFrame>
        <p:nvGraphicFramePr>
          <p:cNvPr id="57351" name="Object 2"/>
          <p:cNvGraphicFramePr>
            <a:graphicFrameLocks noChangeAspect="1"/>
          </p:cNvGraphicFramePr>
          <p:nvPr/>
        </p:nvGraphicFramePr>
        <p:xfrm>
          <a:off x="179388" y="990600"/>
          <a:ext cx="8861425" cy="4976813"/>
        </p:xfrm>
        <a:graphic>
          <a:graphicData uri="http://schemas.openxmlformats.org/presentationml/2006/ole">
            <mc:AlternateContent xmlns:mc="http://schemas.openxmlformats.org/markup-compatibility/2006">
              <mc:Choice xmlns:v="urn:schemas-microsoft-com:vml" Requires="v">
                <p:oleObj spid="_x0000_s29343768" name="Chart" r:id="rId6" imgW="8953486" imgH="5029161" progId="Excel.Chart.8">
                  <p:embed/>
                </p:oleObj>
              </mc:Choice>
              <mc:Fallback>
                <p:oleObj name="Chart" r:id="rId6" imgW="8953486" imgH="5029161"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990600"/>
                        <a:ext cx="8861425"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2" name="Rectangle 4"/>
          <p:cNvSpPr>
            <a:spLocks noChangeArrowheads="1"/>
          </p:cNvSpPr>
          <p:nvPr/>
        </p:nvSpPr>
        <p:spPr bwMode="blackWhite">
          <a:xfrm>
            <a:off x="442913" y="597852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a:solidFill>
                  <a:schemeClr val="bg1"/>
                </a:solidFill>
                <a:cs typeface="Arial" panose="020B0604020202020204" pitchFamily="34" charset="0"/>
              </a:rPr>
              <a:t>As a general rule, the CPI trend drives bond yields.</a:t>
            </a:r>
          </a:p>
        </p:txBody>
      </p:sp>
      <p:sp>
        <p:nvSpPr>
          <p:cNvPr id="57354"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DB73EA17-1F0B-470C-AB08-07B8FC9AFFA9}" type="slidenum">
              <a:rPr lang="en-US" altLang="en-US" sz="900" smtClean="0">
                <a:cs typeface="Arial" panose="020B0604020202020204" pitchFamily="34" charset="0"/>
              </a:rPr>
              <a:pPr>
                <a:lnSpc>
                  <a:spcPct val="85000"/>
                </a:lnSpc>
                <a:spcBef>
                  <a:spcPct val="20000"/>
                </a:spcBef>
                <a:buClrTx/>
                <a:buFontTx/>
                <a:buNone/>
              </a:pPr>
              <a:t>30</a:t>
            </a:fld>
            <a:endParaRPr lang="en-US" altLang="en-US" sz="900" smtClean="0">
              <a:cs typeface="Arial" panose="020B0604020202020204" pitchFamily="34" charset="0"/>
            </a:endParaRPr>
          </a:p>
        </p:txBody>
      </p:sp>
      <p:sp>
        <p:nvSpPr>
          <p:cNvPr id="11" name="AutoShape 38"/>
          <p:cNvSpPr>
            <a:spLocks noChangeArrowheads="1"/>
          </p:cNvSpPr>
          <p:nvPr/>
        </p:nvSpPr>
        <p:spPr bwMode="blackWhite">
          <a:xfrm>
            <a:off x="7034213" y="2122488"/>
            <a:ext cx="1266825" cy="603250"/>
          </a:xfrm>
          <a:prstGeom prst="wedgeRectCallout">
            <a:avLst>
              <a:gd name="adj1" fmla="val 18185"/>
              <a:gd name="adj2" fmla="val 12772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600" b="1">
                <a:solidFill>
                  <a:schemeClr val="bg1"/>
                </a:solidFill>
              </a:rPr>
              <a:t>The gap is narrowing</a:t>
            </a:r>
          </a:p>
        </p:txBody>
      </p:sp>
    </p:spTree>
    <p:extLst>
      <p:ext uri="{BB962C8B-B14F-4D97-AF65-F5344CB8AC3E}">
        <p14:creationId xmlns:p14="http://schemas.microsoft.com/office/powerpoint/2010/main" val="42657354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rPr>
              <a:t>What Inflation Doesn’t Measure</a:t>
            </a:r>
          </a:p>
        </p:txBody>
      </p:sp>
      <p:sp>
        <p:nvSpPr>
          <p:cNvPr id="5120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0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23897E4-00AD-42D4-9B56-C467D37A9425}" type="slidenum">
              <a:rPr lang="en-US" altLang="en-US" sz="900">
                <a:solidFill>
                  <a:schemeClr val="bg1"/>
                </a:solidFill>
              </a:rPr>
              <a:pPr algn="r">
                <a:lnSpc>
                  <a:spcPct val="85000"/>
                </a:lnSpc>
                <a:spcBef>
                  <a:spcPct val="20000"/>
                </a:spcBef>
                <a:buClrTx/>
                <a:buFontTx/>
                <a:buNone/>
              </a:pPr>
              <a:t>31</a:t>
            </a:fld>
            <a:endParaRPr lang="en-US" altLang="en-US" sz="900">
              <a:solidFill>
                <a:schemeClr val="bg1"/>
              </a:solidFill>
            </a:endParaRPr>
          </a:p>
        </p:txBody>
      </p:sp>
      <p:sp>
        <p:nvSpPr>
          <p:cNvPr id="6" name="Rectangle 7"/>
          <p:cNvSpPr>
            <a:spLocks noChangeArrowheads="1"/>
          </p:cNvSpPr>
          <p:nvPr/>
        </p:nvSpPr>
        <p:spPr bwMode="auto">
          <a:xfrm>
            <a:off x="325438" y="4203700"/>
            <a:ext cx="8020050" cy="20867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The Idea:</a:t>
            </a:r>
            <a:br>
              <a:rPr lang="en-US" sz="3600" b="1" i="1" dirty="0" smtClean="0">
                <a:solidFill>
                  <a:srgbClr val="225A7A"/>
                </a:solidFill>
              </a:rPr>
            </a:br>
            <a:r>
              <a:rPr lang="en-US" sz="3600" b="1" i="1" dirty="0" smtClean="0">
                <a:solidFill>
                  <a:srgbClr val="225A7A"/>
                </a:solidFill>
              </a:rPr>
              <a:t>Trend ≥ Inflation </a:t>
            </a:r>
            <a:br>
              <a:rPr lang="en-US" sz="3600" b="1" i="1" dirty="0" smtClean="0">
                <a:solidFill>
                  <a:srgbClr val="225A7A"/>
                </a:solidFill>
              </a:rPr>
            </a:br>
            <a:r>
              <a:rPr lang="en-US" sz="3600" b="1" i="1" dirty="0" smtClean="0">
                <a:solidFill>
                  <a:srgbClr val="225A7A"/>
                </a:solidFill>
              </a:rPr>
              <a:t>(And Always Will Be)</a:t>
            </a:r>
            <a:br>
              <a:rPr lang="en-US" sz="3600" b="1" i="1" dirty="0" smtClean="0">
                <a:solidFill>
                  <a:srgbClr val="225A7A"/>
                </a:solidFill>
              </a:rPr>
            </a:br>
            <a:endParaRPr lang="en-US" sz="3600" b="1" i="1" dirty="0">
              <a:solidFill>
                <a:srgbClr val="225A7A"/>
              </a:solidFill>
            </a:endParaRP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31</a:t>
            </a:fld>
            <a:endParaRPr lang="en-US"/>
          </a:p>
        </p:txBody>
      </p:sp>
    </p:spTree>
    <p:extLst>
      <p:ext uri="{BB962C8B-B14F-4D97-AF65-F5344CB8AC3E}">
        <p14:creationId xmlns:p14="http://schemas.microsoft.com/office/powerpoint/2010/main" val="34510211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ext uri="{D42A27DB-BD31-4B8C-83A1-F6EECF244321}">
                <p14:modId xmlns:p14="http://schemas.microsoft.com/office/powerpoint/2010/main" val="3597373654"/>
              </p:ext>
            </p:extLst>
          </p:nvPr>
        </p:nvGraphicFramePr>
        <p:xfrm>
          <a:off x="233363" y="1352612"/>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32</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135967" y="1290278"/>
            <a:ext cx="313127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 typeface="Wingdings" panose="05000000000000000000" pitchFamily="2" charset="2"/>
              <a:buNone/>
            </a:pPr>
            <a:r>
              <a:rPr lang="en-US" altLang="en-US" sz="1600" b="1" dirty="0" smtClean="0">
                <a:solidFill>
                  <a:srgbClr val="28688C"/>
                </a:solidFill>
                <a:cs typeface="Arial" charset="0"/>
              </a:rPr>
              <a:t>CPI-U: New Cars</a:t>
            </a:r>
            <a:endParaRPr lang="en-US" altLang="en-US" sz="1600" b="1" dirty="0">
              <a:solidFill>
                <a:srgbClr val="28688C"/>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Case Study: Inflation in Auto Prices</a:t>
            </a:r>
          </a:p>
        </p:txBody>
      </p:sp>
      <p:sp>
        <p:nvSpPr>
          <p:cNvPr id="25607" name="Rectangle 3"/>
          <p:cNvSpPr>
            <a:spLocks noChangeArrowheads="1"/>
          </p:cNvSpPr>
          <p:nvPr/>
        </p:nvSpPr>
        <p:spPr bwMode="auto">
          <a:xfrm>
            <a:off x="85725" y="6282116"/>
            <a:ext cx="8772525"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cs typeface="Arial" charset="0"/>
              </a:rPr>
              <a:t>Not Seasonally Adjusted. 1982-84 = 100.</a:t>
            </a:r>
          </a:p>
          <a:p>
            <a:pPr>
              <a:lnSpc>
                <a:spcPct val="85000"/>
              </a:lnSpc>
              <a:spcBef>
                <a:spcPct val="25000"/>
              </a:spcBef>
              <a:buClr>
                <a:srgbClr val="FF6801"/>
              </a:buClr>
              <a:buNone/>
            </a:pPr>
            <a:r>
              <a:rPr lang="en-US" altLang="en-US" sz="1100" dirty="0" smtClean="0">
                <a:solidFill>
                  <a:srgbClr val="000000"/>
                </a:solidFill>
                <a:cs typeface="Arial" charset="0"/>
              </a:rPr>
              <a:t>Sources: Bureau of Labor Statistics, Insurance Information Institute.</a:t>
            </a:r>
            <a:endParaRPr lang="en-US" altLang="en-US" sz="1100" dirty="0">
              <a:solidFill>
                <a:srgbClr val="000000"/>
              </a:solidFill>
              <a:cs typeface="Arial" charset="0"/>
            </a:endParaRPr>
          </a:p>
        </p:txBody>
      </p:sp>
      <p:sp>
        <p:nvSpPr>
          <p:cNvPr id="1911821" name="Rectangle 13"/>
          <p:cNvSpPr>
            <a:spLocks noChangeArrowheads="1"/>
          </p:cNvSpPr>
          <p:nvPr/>
        </p:nvSpPr>
        <p:spPr bwMode="blackWhite">
          <a:xfrm>
            <a:off x="419100" y="5583902"/>
            <a:ext cx="8405812" cy="60316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According to Government, Auto Prices Have Been ‘Flat’ for Nearly Two Decades.</a:t>
            </a:r>
            <a:endParaRPr lang="en-US" altLang="en-US" sz="1800" b="1" dirty="0">
              <a:solidFill>
                <a:srgbClr val="FFFFFF"/>
              </a:solidFill>
              <a:cs typeface="Arial" charset="0"/>
            </a:endParaRPr>
          </a:p>
        </p:txBody>
      </p:sp>
      <p:sp>
        <p:nvSpPr>
          <p:cNvPr id="3" name="Left-Right Arrow 2"/>
          <p:cNvSpPr/>
          <p:nvPr/>
        </p:nvSpPr>
        <p:spPr>
          <a:xfrm>
            <a:off x="3863546" y="1739650"/>
            <a:ext cx="4044778" cy="352928"/>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Arial" panose="020B0604020202020204" pitchFamily="34" charset="0"/>
                <a:cs typeface="Arial" panose="020B0604020202020204" pitchFamily="34" charset="0"/>
              </a:rPr>
              <a:t>1997 to Present: No Inflation</a:t>
            </a:r>
            <a:endParaRPr lang="en-US" sz="1400" b="1" dirty="0">
              <a:solidFill>
                <a:schemeClr val="bg1"/>
              </a:solidFill>
              <a:latin typeface="Arial" panose="020B0604020202020204" pitchFamily="34" charset="0"/>
              <a:cs typeface="Arial" panose="020B0604020202020204" pitchFamily="34" charset="0"/>
            </a:endParaRPr>
          </a:p>
        </p:txBody>
      </p:sp>
      <p:sp>
        <p:nvSpPr>
          <p:cNvPr id="13" name="Left-Right Arrow 12"/>
          <p:cNvSpPr/>
          <p:nvPr/>
        </p:nvSpPr>
        <p:spPr>
          <a:xfrm>
            <a:off x="520501" y="3700577"/>
            <a:ext cx="3664321" cy="352928"/>
          </a:xfrm>
          <a:prstGeom prst="leftRightArrow">
            <a:avLst/>
          </a:prstGeom>
          <a:solidFill>
            <a:schemeClr val="accent1"/>
          </a:solidFill>
          <a:ln>
            <a:solidFill>
              <a:schemeClr val="accent1"/>
            </a:solidFill>
          </a:ln>
          <a:scene3d>
            <a:camera prst="orthographicFront">
              <a:rot lat="0" lon="0" rev="2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Arial" panose="020B0604020202020204" pitchFamily="34" charset="0"/>
                <a:cs typeface="Arial" panose="020B0604020202020204" pitchFamily="34" charset="0"/>
              </a:rPr>
              <a:t>1984 to 1997: 2.6% Annual Inflation</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8970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911821"/>
                                        </p:tgtEl>
                                        <p:attrNameLst>
                                          <p:attrName>style.visibility</p:attrName>
                                        </p:attrNameLst>
                                      </p:cBhvr>
                                      <p:to>
                                        <p:strVal val="visible"/>
                                      </p:to>
                                    </p:set>
                                    <p:animEffect transition="in" filter="wipe(down)">
                                      <p:cBhvr>
                                        <p:cTn id="16" dur="500"/>
                                        <p:tgtEl>
                                          <p:spTgt spid="1911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1821" grpId="0" animBg="1"/>
      <p:bldP spid="3"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ext uri="{D42A27DB-BD31-4B8C-83A1-F6EECF244321}">
                <p14:modId xmlns:p14="http://schemas.microsoft.com/office/powerpoint/2010/main" val="3800979004"/>
              </p:ext>
            </p:extLst>
          </p:nvPr>
        </p:nvGraphicFramePr>
        <p:xfrm>
          <a:off x="233363" y="1352612"/>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33</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135967" y="1290278"/>
            <a:ext cx="434114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 typeface="Wingdings" panose="05000000000000000000" pitchFamily="2" charset="2"/>
              <a:buNone/>
            </a:pPr>
            <a:r>
              <a:rPr lang="en-US" altLang="en-US" sz="1600" b="1" dirty="0" smtClean="0">
                <a:solidFill>
                  <a:srgbClr val="28688C"/>
                </a:solidFill>
                <a:cs typeface="Arial" charset="0"/>
              </a:rPr>
              <a:t>CPI-U: New Cars vs. New Car Expenditures</a:t>
            </a:r>
            <a:endParaRPr lang="en-US" altLang="en-US" sz="1600" b="1" dirty="0">
              <a:solidFill>
                <a:srgbClr val="28688C"/>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Inflation in Auto Prices</a:t>
            </a:r>
          </a:p>
        </p:txBody>
      </p:sp>
      <p:sp>
        <p:nvSpPr>
          <p:cNvPr id="25607" name="Rectangle 3"/>
          <p:cNvSpPr>
            <a:spLocks noChangeArrowheads="1"/>
          </p:cNvSpPr>
          <p:nvPr/>
        </p:nvSpPr>
        <p:spPr bwMode="auto">
          <a:xfrm>
            <a:off x="85725" y="6282116"/>
            <a:ext cx="8772525"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cs typeface="Arial" charset="0"/>
              </a:rPr>
              <a:t>Expenditure Indexed to CPI-New Autos as of January 1997. Not Seasonally Adjusted. For CPI, 1982-84 = 100.</a:t>
            </a:r>
          </a:p>
          <a:p>
            <a:pPr>
              <a:lnSpc>
                <a:spcPct val="85000"/>
              </a:lnSpc>
              <a:spcBef>
                <a:spcPct val="25000"/>
              </a:spcBef>
              <a:buClr>
                <a:srgbClr val="FF6801"/>
              </a:buClr>
              <a:buNone/>
            </a:pPr>
            <a:r>
              <a:rPr lang="en-US" altLang="en-US" sz="1100" dirty="0" smtClean="0">
                <a:solidFill>
                  <a:srgbClr val="000000"/>
                </a:solidFill>
                <a:cs typeface="Arial" charset="0"/>
              </a:rPr>
              <a:t>Sources: Bureau of Economic Analysis, Insurance Information Institute.</a:t>
            </a:r>
            <a:endParaRPr lang="en-US" altLang="en-US" sz="1100" dirty="0">
              <a:solidFill>
                <a:srgbClr val="000000"/>
              </a:solidFill>
              <a:cs typeface="Arial" charset="0"/>
            </a:endParaRPr>
          </a:p>
        </p:txBody>
      </p:sp>
      <p:sp>
        <p:nvSpPr>
          <p:cNvPr id="1911821" name="Rectangle 13"/>
          <p:cNvSpPr>
            <a:spLocks noChangeArrowheads="1"/>
          </p:cNvSpPr>
          <p:nvPr/>
        </p:nvSpPr>
        <p:spPr bwMode="blackWhite">
          <a:xfrm>
            <a:off x="419100" y="5583902"/>
            <a:ext cx="8405812" cy="60316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According to Government, Auto Prices Have Been ‘Flat’ for Nearly Two Decades. But New Car </a:t>
            </a:r>
            <a:r>
              <a:rPr lang="en-US" altLang="en-US" sz="1800" b="1" dirty="0" err="1" smtClean="0">
                <a:solidFill>
                  <a:srgbClr val="FFFFFF"/>
                </a:solidFill>
                <a:cs typeface="Arial" charset="0"/>
              </a:rPr>
              <a:t>Expenditues</a:t>
            </a:r>
            <a:r>
              <a:rPr lang="en-US" altLang="en-US" sz="1800" b="1" dirty="0" smtClean="0">
                <a:solidFill>
                  <a:srgbClr val="FFFFFF"/>
                </a:solidFill>
                <a:cs typeface="Arial" charset="0"/>
              </a:rPr>
              <a:t> Are Up 35%.</a:t>
            </a:r>
            <a:endParaRPr lang="en-US" altLang="en-US" sz="1800" b="1" dirty="0">
              <a:solidFill>
                <a:srgbClr val="FFFFFF"/>
              </a:solidFill>
              <a:cs typeface="Arial" charset="0"/>
            </a:endParaRPr>
          </a:p>
        </p:txBody>
      </p:sp>
      <p:grpSp>
        <p:nvGrpSpPr>
          <p:cNvPr id="7" name="Group 6"/>
          <p:cNvGrpSpPr/>
          <p:nvPr/>
        </p:nvGrpSpPr>
        <p:grpSpPr>
          <a:xfrm>
            <a:off x="4278702" y="1731896"/>
            <a:ext cx="2777706" cy="1949570"/>
            <a:chOff x="4218317" y="1949570"/>
            <a:chExt cx="2777706" cy="1949570"/>
          </a:xfrm>
        </p:grpSpPr>
        <p:sp>
          <p:nvSpPr>
            <p:cNvPr id="4" name="Oval 3"/>
            <p:cNvSpPr/>
            <p:nvPr/>
          </p:nvSpPr>
          <p:spPr>
            <a:xfrm>
              <a:off x="5072332" y="2639683"/>
              <a:ext cx="1923691" cy="12594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4218317" y="1949570"/>
              <a:ext cx="1940943" cy="345056"/>
            </a:xfrm>
            <a:prstGeom prst="wedgeRectCallout">
              <a:avLst>
                <a:gd name="adj1" fmla="val 52031"/>
                <a:gd name="adj2" fmla="val 15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Arial" panose="020B0604020202020204" pitchFamily="34" charset="0"/>
                  <a:cs typeface="Arial" panose="020B0604020202020204" pitchFamily="34" charset="0"/>
                </a:rPr>
                <a:t>Great Recession</a:t>
              </a:r>
              <a:endParaRPr lang="en-US" sz="1600" b="1" dirty="0">
                <a:solidFill>
                  <a:schemeClr val="bg1"/>
                </a:solidFill>
                <a:latin typeface="Arial" panose="020B0604020202020204" pitchFamily="34" charset="0"/>
                <a:cs typeface="Arial" panose="020B0604020202020204" pitchFamily="34" charset="0"/>
              </a:endParaRPr>
            </a:p>
          </p:txBody>
        </p:sp>
      </p:grpSp>
      <p:sp>
        <p:nvSpPr>
          <p:cNvPr id="6" name="Rectangular Callout 5"/>
          <p:cNvSpPr/>
          <p:nvPr/>
        </p:nvSpPr>
        <p:spPr>
          <a:xfrm>
            <a:off x="810884" y="1733909"/>
            <a:ext cx="3045124" cy="431321"/>
          </a:xfrm>
          <a:prstGeom prst="wedgeRectCallout">
            <a:avLst>
              <a:gd name="adj1" fmla="val -20266"/>
              <a:gd name="adj2" fmla="val 365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Which Is Better Trend Index</a:t>
            </a:r>
            <a:r>
              <a:rPr lang="en-US" sz="1600" b="1" dirty="0" smtClean="0">
                <a:solidFill>
                  <a:schemeClr val="bg1"/>
                </a:solidFill>
                <a:latin typeface="Arial" panose="020B0604020202020204" pitchFamily="34" charset="0"/>
                <a:cs typeface="Arial" panose="020B0604020202020204" pitchFamily="34" charset="0"/>
              </a:rPr>
              <a:t>?</a:t>
            </a:r>
            <a:endParaRPr lang="en-US" sz="1600" b="1" dirty="0">
              <a:solidFill>
                <a:schemeClr val="bg1"/>
              </a:solidFill>
              <a:latin typeface="Arial" panose="020B0604020202020204" pitchFamily="34" charset="0"/>
              <a:cs typeface="Arial" panose="020B0604020202020204" pitchFamily="34" charset="0"/>
            </a:endParaRPr>
          </a:p>
        </p:txBody>
      </p:sp>
      <p:sp>
        <p:nvSpPr>
          <p:cNvPr id="13" name="Rectangular Callout 12"/>
          <p:cNvSpPr/>
          <p:nvPr/>
        </p:nvSpPr>
        <p:spPr>
          <a:xfrm>
            <a:off x="5362908" y="3297667"/>
            <a:ext cx="3045124" cy="431321"/>
          </a:xfrm>
          <a:prstGeom prst="wedgeRectCallout">
            <a:avLst>
              <a:gd name="adj1" fmla="val 54951"/>
              <a:gd name="adj2" fmla="val -284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Arial" panose="020B0604020202020204" pitchFamily="34" charset="0"/>
                <a:cs typeface="Arial" panose="020B0604020202020204" pitchFamily="34" charset="0"/>
              </a:rPr>
              <a:t>Basis of Settlement When Car Is Totaled</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24320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 calcmode="lin" valueType="num">
                                      <p:cBhvr additive="base">
                                        <p:cTn id="7" dur="500" fill="hold"/>
                                        <p:tgtEl>
                                          <p:spTgt spid="2">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graphicEl>
                                              <a:chart seriesIdx="0" categoryIdx="-4" bldStep="series"/>
                                            </p:graphicEl>
                                          </p:spTgt>
                                        </p:tgtEl>
                                        <p:attrNameLst>
                                          <p:attrName>style.visibility</p:attrName>
                                        </p:attrNameLst>
                                      </p:cBhvr>
                                      <p:to>
                                        <p:strVal val="visible"/>
                                      </p:to>
                                    </p:set>
                                    <p:anim calcmode="lin" valueType="num">
                                      <p:cBhvr additive="base">
                                        <p:cTn id="12" dur="500" fill="hold"/>
                                        <p:tgtEl>
                                          <p:spTgt spid="2">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
                                            <p:graphicEl>
                                              <a:chart seriesIdx="1" categoryIdx="-4" bldStep="series"/>
                                            </p:graphicEl>
                                          </p:spTgt>
                                        </p:tgtEl>
                                        <p:attrNameLst>
                                          <p:attrName>style.visibility</p:attrName>
                                        </p:attrNameLst>
                                      </p:cBhvr>
                                      <p:to>
                                        <p:strVal val="visible"/>
                                      </p:to>
                                    </p:set>
                                    <p:anim calcmode="lin" valueType="num">
                                      <p:cBhvr additive="base">
                                        <p:cTn id="18" dur="500" fill="hold"/>
                                        <p:tgtEl>
                                          <p:spTgt spid="2">
                                            <p:graphicEl>
                                              <a:chart seriesIdx="1"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graphicEl>
                                              <a:chart seriesIdx="1" categoryIdx="-4" bldStep="series"/>
                                            </p:graphic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2" presetClass="entr" presetSubtype="4" fill="hold" grpId="0" nodeType="afterEffect">
                                  <p:stCondLst>
                                    <p:cond delay="0"/>
                                  </p:stCondLst>
                                  <p:childTnLst>
                                    <p:set>
                                      <p:cBhvr>
                                        <p:cTn id="28" dur="1" fill="hold">
                                          <p:stCondLst>
                                            <p:cond delay="0"/>
                                          </p:stCondLst>
                                        </p:cTn>
                                        <p:tgtEl>
                                          <p:spTgt spid="1911821"/>
                                        </p:tgtEl>
                                        <p:attrNameLst>
                                          <p:attrName>style.visibility</p:attrName>
                                        </p:attrNameLst>
                                      </p:cBhvr>
                                      <p:to>
                                        <p:strVal val="visible"/>
                                      </p:to>
                                    </p:set>
                                    <p:animEffect transition="in" filter="wipe(down)">
                                      <p:cBhvr>
                                        <p:cTn id="29" dur="500"/>
                                        <p:tgtEl>
                                          <p:spTgt spid="1911821"/>
                                        </p:tgtEl>
                                      </p:cBhvr>
                                    </p:animEffect>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P spid="1911821" grpId="0" animBg="1"/>
      <p:bldP spid="6"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Prices vs. Auto Inflation</a:t>
            </a:r>
            <a:endParaRPr lang="en-US" dirty="0"/>
          </a:p>
        </p:txBody>
      </p:sp>
      <p:graphicFrame>
        <p:nvGraphicFramePr>
          <p:cNvPr id="8" name="Content Placeholder 7"/>
          <p:cNvGraphicFramePr>
            <a:graphicFrameLocks noGrp="1"/>
          </p:cNvGraphicFramePr>
          <p:nvPr>
            <p:ph idx="1"/>
            <p:extLst/>
          </p:nvPr>
        </p:nvGraphicFramePr>
        <p:xfrm>
          <a:off x="495300" y="1647825"/>
          <a:ext cx="8153400" cy="381114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34</a:t>
            </a:fld>
            <a:endParaRPr lang="en-US"/>
          </a:p>
        </p:txBody>
      </p:sp>
      <p:sp>
        <p:nvSpPr>
          <p:cNvPr id="9" name="Rectangle 15"/>
          <p:cNvSpPr>
            <a:spLocks noChangeArrowheads="1"/>
          </p:cNvSpPr>
          <p:nvPr/>
        </p:nvSpPr>
        <p:spPr bwMode="black">
          <a:xfrm>
            <a:off x="135967" y="1290278"/>
            <a:ext cx="313127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 typeface="Wingdings" panose="05000000000000000000" pitchFamily="2" charset="2"/>
              <a:buNone/>
            </a:pPr>
            <a:r>
              <a:rPr lang="en-US" altLang="en-US" sz="1600" b="1" dirty="0" smtClean="0">
                <a:solidFill>
                  <a:srgbClr val="28688C"/>
                </a:solidFill>
                <a:cs typeface="Arial" charset="0"/>
              </a:rPr>
              <a:t>% Increase, 1990-2013</a:t>
            </a:r>
            <a:endParaRPr lang="en-US" altLang="en-US" sz="1600" b="1" dirty="0">
              <a:solidFill>
                <a:srgbClr val="28688C"/>
              </a:solidFill>
              <a:cs typeface="Arial" charset="0"/>
            </a:endParaRPr>
          </a:p>
        </p:txBody>
      </p:sp>
      <p:sp>
        <p:nvSpPr>
          <p:cNvPr id="10" name="Rectangle 13"/>
          <p:cNvSpPr>
            <a:spLocks noChangeArrowheads="1"/>
          </p:cNvSpPr>
          <p:nvPr/>
        </p:nvSpPr>
        <p:spPr bwMode="blackWhite">
          <a:xfrm>
            <a:off x="419100" y="5583902"/>
            <a:ext cx="8405812" cy="60316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From 1990 to 2013, Actual New Car Prices Rose Three Times Faster Than New Car Inflation Rate.</a:t>
            </a:r>
            <a:endParaRPr lang="en-US" altLang="en-US" sz="1800" b="1" dirty="0">
              <a:solidFill>
                <a:srgbClr val="FFFFFF"/>
              </a:solidFill>
              <a:cs typeface="Arial" charset="0"/>
            </a:endParaRPr>
          </a:p>
        </p:txBody>
      </p:sp>
      <p:sp>
        <p:nvSpPr>
          <p:cNvPr id="11" name="Rectangle 3"/>
          <p:cNvSpPr>
            <a:spLocks noChangeArrowheads="1"/>
          </p:cNvSpPr>
          <p:nvPr/>
        </p:nvSpPr>
        <p:spPr bwMode="auto">
          <a:xfrm>
            <a:off x="85725" y="6282116"/>
            <a:ext cx="8772525"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cs typeface="Arial" charset="0"/>
              </a:rPr>
              <a:t>Not Seasonally Adjusted. 1982-84 = 100.</a:t>
            </a:r>
          </a:p>
          <a:p>
            <a:pPr>
              <a:lnSpc>
                <a:spcPct val="85000"/>
              </a:lnSpc>
              <a:spcBef>
                <a:spcPct val="25000"/>
              </a:spcBef>
              <a:buClr>
                <a:srgbClr val="FF6801"/>
              </a:buClr>
              <a:buNone/>
            </a:pPr>
            <a:r>
              <a:rPr lang="en-US" altLang="en-US" sz="1100" dirty="0" smtClean="0">
                <a:solidFill>
                  <a:srgbClr val="000000"/>
                </a:solidFill>
                <a:cs typeface="Arial" charset="0"/>
              </a:rPr>
              <a:t>Sources: Bureau of Economic Analysis; Bureau of Labor Statistics; Calculations by Insurance Information Institute.</a:t>
            </a:r>
            <a:endParaRPr lang="en-US" altLang="en-US" sz="1100" dirty="0">
              <a:solidFill>
                <a:srgbClr val="000000"/>
              </a:solidFill>
              <a:cs typeface="Arial" charset="0"/>
            </a:endParaRPr>
          </a:p>
        </p:txBody>
      </p:sp>
    </p:spTree>
    <p:extLst>
      <p:ext uri="{BB962C8B-B14F-4D97-AF65-F5344CB8AC3E}">
        <p14:creationId xmlns:p14="http://schemas.microsoft.com/office/powerpoint/2010/main" val="109045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1000"/>
                                        <p:tgtEl>
                                          <p:spTgt spid="8">
                                            <p:graphicEl>
                                              <a:chart seriesIdx="-3" categoryIdx="-3" bldStep="gridLegend"/>
                                            </p:graphicEl>
                                          </p:spTgt>
                                        </p:tgtEl>
                                      </p:cBhvr>
                                    </p:animEffect>
                                    <p:anim calcmode="lin" valueType="num">
                                      <p:cBhvr>
                                        <p:cTn id="8" dur="1000" fill="hold"/>
                                        <p:tgtEl>
                                          <p:spTgt spid="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graphicEl>
                                              <a:chart seriesIdx="0" categoryIdx="0" bldStep="ptInCategory"/>
                                            </p:graphicEl>
                                          </p:spTgt>
                                        </p:tgtEl>
                                        <p:attrNameLst>
                                          <p:attrName>style.visibility</p:attrName>
                                        </p:attrNameLst>
                                      </p:cBhvr>
                                      <p:to>
                                        <p:strVal val="visible"/>
                                      </p:to>
                                    </p:set>
                                    <p:animEffect transition="in" filter="fade">
                                      <p:cBhvr>
                                        <p:cTn id="13" dur="1000"/>
                                        <p:tgtEl>
                                          <p:spTgt spid="8">
                                            <p:graphicEl>
                                              <a:chart seriesIdx="0" categoryIdx="0" bldStep="ptInCategory"/>
                                            </p:graphicEl>
                                          </p:spTgt>
                                        </p:tgtEl>
                                      </p:cBhvr>
                                    </p:animEffect>
                                    <p:anim calcmode="lin" valueType="num">
                                      <p:cBhvr>
                                        <p:cTn id="14" dur="1000" fill="hold"/>
                                        <p:tgtEl>
                                          <p:spTgt spid="8">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5" dur="1000" fill="hold"/>
                                        <p:tgtEl>
                                          <p:spTgt spid="8">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graphicEl>
                                              <a:chart seriesIdx="0" categoryIdx="1" bldStep="ptInCategory"/>
                                            </p:graphicEl>
                                          </p:spTgt>
                                        </p:tgtEl>
                                        <p:attrNameLst>
                                          <p:attrName>style.visibility</p:attrName>
                                        </p:attrNameLst>
                                      </p:cBhvr>
                                      <p:to>
                                        <p:strVal val="visible"/>
                                      </p:to>
                                    </p:set>
                                    <p:animEffect transition="in" filter="fade">
                                      <p:cBhvr>
                                        <p:cTn id="19" dur="1000"/>
                                        <p:tgtEl>
                                          <p:spTgt spid="8">
                                            <p:graphicEl>
                                              <a:chart seriesIdx="0" categoryIdx="1" bldStep="ptInCategory"/>
                                            </p:graphicEl>
                                          </p:spTgt>
                                        </p:tgtEl>
                                      </p:cBhvr>
                                    </p:animEffect>
                                    <p:anim calcmode="lin" valueType="num">
                                      <p:cBhvr>
                                        <p:cTn id="20" dur="1000" fill="hold"/>
                                        <p:tgtEl>
                                          <p:spTgt spid="8">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1" dur="1000" fill="hold"/>
                                        <p:tgtEl>
                                          <p:spTgt spid="8">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graphicEl>
                                              <a:chart seriesIdx="0" categoryIdx="2" bldStep="ptInCategory"/>
                                            </p:graphicEl>
                                          </p:spTgt>
                                        </p:tgtEl>
                                        <p:attrNameLst>
                                          <p:attrName>style.visibility</p:attrName>
                                        </p:attrNameLst>
                                      </p:cBhvr>
                                      <p:to>
                                        <p:strVal val="visible"/>
                                      </p:to>
                                    </p:set>
                                    <p:animEffect transition="in" filter="fade">
                                      <p:cBhvr>
                                        <p:cTn id="25" dur="1000"/>
                                        <p:tgtEl>
                                          <p:spTgt spid="8">
                                            <p:graphicEl>
                                              <a:chart seriesIdx="0" categoryIdx="2" bldStep="ptInCategory"/>
                                            </p:graphicEl>
                                          </p:spTgt>
                                        </p:tgtEl>
                                      </p:cBhvr>
                                    </p:animEffect>
                                    <p:anim calcmode="lin" valueType="num">
                                      <p:cBhvr>
                                        <p:cTn id="26" dur="1000" fill="hold"/>
                                        <p:tgtEl>
                                          <p:spTgt spid="8">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27" dur="1000" fill="hold"/>
                                        <p:tgtEl>
                                          <p:spTgt spid="8">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categoryEl"/>
        </p:bldSub>
      </p:bldGraphic>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Prices vs. Auto Inflation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81024944"/>
              </p:ext>
            </p:extLst>
          </p:nvPr>
        </p:nvGraphicFramePr>
        <p:xfrm>
          <a:off x="495300" y="1290279"/>
          <a:ext cx="8153400" cy="41686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35</a:t>
            </a:fld>
            <a:endParaRPr lang="en-US"/>
          </a:p>
        </p:txBody>
      </p:sp>
      <p:sp>
        <p:nvSpPr>
          <p:cNvPr id="9" name="Rectangle 15"/>
          <p:cNvSpPr>
            <a:spLocks noChangeArrowheads="1"/>
          </p:cNvSpPr>
          <p:nvPr/>
        </p:nvSpPr>
        <p:spPr bwMode="black">
          <a:xfrm>
            <a:off x="135967" y="1290278"/>
            <a:ext cx="313127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 typeface="Wingdings" panose="05000000000000000000" pitchFamily="2" charset="2"/>
              <a:buNone/>
            </a:pPr>
            <a:r>
              <a:rPr lang="en-US" altLang="en-US" sz="1600" b="1" dirty="0" smtClean="0">
                <a:solidFill>
                  <a:srgbClr val="28688C"/>
                </a:solidFill>
                <a:cs typeface="Arial" charset="0"/>
              </a:rPr>
              <a:t>% Increase</a:t>
            </a:r>
            <a:endParaRPr lang="en-US" altLang="en-US" sz="1600" b="1" dirty="0">
              <a:solidFill>
                <a:srgbClr val="28688C"/>
              </a:solidFill>
              <a:cs typeface="Arial" charset="0"/>
            </a:endParaRPr>
          </a:p>
        </p:txBody>
      </p:sp>
      <p:sp>
        <p:nvSpPr>
          <p:cNvPr id="10" name="Rectangle 13"/>
          <p:cNvSpPr>
            <a:spLocks noChangeArrowheads="1"/>
          </p:cNvSpPr>
          <p:nvPr/>
        </p:nvSpPr>
        <p:spPr bwMode="blackWhite">
          <a:xfrm>
            <a:off x="419100" y="5583902"/>
            <a:ext cx="8405812" cy="60316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The Difference: Safety Improvements, Conveniences.</a:t>
            </a:r>
            <a:endParaRPr lang="en-US" altLang="en-US" sz="1800" b="1" dirty="0">
              <a:solidFill>
                <a:srgbClr val="FFFFFF"/>
              </a:solidFill>
              <a:cs typeface="Arial" charset="0"/>
            </a:endParaRPr>
          </a:p>
        </p:txBody>
      </p:sp>
      <p:sp>
        <p:nvSpPr>
          <p:cNvPr id="11" name="Rectangle 3"/>
          <p:cNvSpPr>
            <a:spLocks noChangeArrowheads="1"/>
          </p:cNvSpPr>
          <p:nvPr/>
        </p:nvSpPr>
        <p:spPr bwMode="auto">
          <a:xfrm>
            <a:off x="85725" y="6282116"/>
            <a:ext cx="8772525"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cs typeface="Arial" charset="0"/>
              </a:rPr>
              <a:t>Not Seasonally Adjusted.</a:t>
            </a:r>
          </a:p>
          <a:p>
            <a:pPr>
              <a:lnSpc>
                <a:spcPct val="85000"/>
              </a:lnSpc>
              <a:spcBef>
                <a:spcPct val="25000"/>
              </a:spcBef>
              <a:buClr>
                <a:srgbClr val="FF6801"/>
              </a:buClr>
              <a:buNone/>
            </a:pPr>
            <a:r>
              <a:rPr lang="en-US" altLang="en-US" sz="1100" dirty="0" smtClean="0">
                <a:solidFill>
                  <a:srgbClr val="000000"/>
                </a:solidFill>
                <a:cs typeface="Arial" charset="0"/>
              </a:rPr>
              <a:t>Sources: The People History; Bureau of Labor Statistics; Calculations by Insurance Information Institute.</a:t>
            </a:r>
            <a:endParaRPr lang="en-US" altLang="en-US" sz="1100" dirty="0">
              <a:solidFill>
                <a:srgbClr val="000000"/>
              </a:solidFill>
              <a:cs typeface="Arial" charset="0"/>
            </a:endParaRPr>
          </a:p>
        </p:txBody>
      </p:sp>
      <p:sp>
        <p:nvSpPr>
          <p:cNvPr id="5" name="Rectangular Callout 4"/>
          <p:cNvSpPr/>
          <p:nvPr/>
        </p:nvSpPr>
        <p:spPr>
          <a:xfrm>
            <a:off x="1682496" y="1865376"/>
            <a:ext cx="2898648" cy="649224"/>
          </a:xfrm>
          <a:prstGeom prst="wedgeRectCallout">
            <a:avLst>
              <a:gd name="adj1" fmla="val -21464"/>
              <a:gd name="adj2" fmla="val 45599"/>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latin typeface="Arial" panose="020B0604020202020204" pitchFamily="34" charset="0"/>
                <a:cs typeface="Arial" charset="0"/>
              </a:rPr>
              <a:t>Auto Price Increases Regularly Outstrip Inflation.</a:t>
            </a:r>
            <a:endParaRPr lang="en-US" sz="1600" b="1" dirty="0">
              <a:solidFill>
                <a:srgbClr val="FFFFFF"/>
              </a:solidFill>
              <a:latin typeface="Arial" panose="020B0604020202020204" pitchFamily="34" charset="0"/>
              <a:cs typeface="Arial" charset="0"/>
            </a:endParaRPr>
          </a:p>
        </p:txBody>
      </p:sp>
    </p:spTree>
    <p:extLst>
      <p:ext uri="{BB962C8B-B14F-4D97-AF65-F5344CB8AC3E}">
        <p14:creationId xmlns:p14="http://schemas.microsoft.com/office/powerpoint/2010/main" val="213511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BLS Quality Adjustments</a:t>
            </a:r>
            <a:endParaRPr lang="en-US" dirty="0"/>
          </a:p>
        </p:txBody>
      </p:sp>
      <p:sp>
        <p:nvSpPr>
          <p:cNvPr id="3" name="Content Placeholder 2"/>
          <p:cNvSpPr>
            <a:spLocks noGrp="1"/>
          </p:cNvSpPr>
          <p:nvPr>
            <p:ph idx="1"/>
          </p:nvPr>
        </p:nvSpPr>
        <p:spPr/>
        <p:txBody>
          <a:bodyPr numCol="2"/>
          <a:lstStyle/>
          <a:p>
            <a:pPr>
              <a:spcBef>
                <a:spcPts val="0"/>
              </a:spcBef>
            </a:pPr>
            <a:r>
              <a:rPr lang="en-US" dirty="0" smtClean="0"/>
              <a:t>Safety Improvements</a:t>
            </a:r>
          </a:p>
          <a:p>
            <a:pPr lvl="1"/>
            <a:r>
              <a:rPr lang="en-US" dirty="0"/>
              <a:t>Airbags</a:t>
            </a:r>
          </a:p>
          <a:p>
            <a:pPr lvl="1"/>
            <a:r>
              <a:rPr lang="en-US" dirty="0"/>
              <a:t>Seatbelts</a:t>
            </a:r>
          </a:p>
          <a:p>
            <a:r>
              <a:rPr lang="en-US" dirty="0" smtClean="0"/>
              <a:t>Mechanical/electrical</a:t>
            </a:r>
          </a:p>
          <a:p>
            <a:pPr lvl="1"/>
            <a:r>
              <a:rPr lang="en-US" dirty="0" smtClean="0"/>
              <a:t>Braking Improvements</a:t>
            </a:r>
          </a:p>
          <a:p>
            <a:pPr lvl="1"/>
            <a:r>
              <a:rPr lang="en-US" dirty="0" smtClean="0"/>
              <a:t>Battery Life</a:t>
            </a:r>
          </a:p>
          <a:p>
            <a:pPr lvl="1"/>
            <a:endParaRPr lang="en-US" dirty="0" smtClean="0"/>
          </a:p>
          <a:p>
            <a:pPr lvl="1"/>
            <a:endParaRPr lang="en-US" dirty="0"/>
          </a:p>
          <a:p>
            <a:pPr lvl="1"/>
            <a:endParaRPr lang="en-US" dirty="0" smtClean="0"/>
          </a:p>
          <a:p>
            <a:r>
              <a:rPr lang="en-US" dirty="0" smtClean="0"/>
              <a:t>Durability</a:t>
            </a:r>
          </a:p>
          <a:p>
            <a:pPr lvl="1"/>
            <a:r>
              <a:rPr lang="en-US" dirty="0" smtClean="0"/>
              <a:t>Stronger Bumpers</a:t>
            </a:r>
          </a:p>
          <a:p>
            <a:pPr lvl="1"/>
            <a:r>
              <a:rPr lang="en-US" dirty="0" smtClean="0"/>
              <a:t>Flexible Body Panels</a:t>
            </a:r>
          </a:p>
          <a:p>
            <a:r>
              <a:rPr lang="en-US" dirty="0" smtClean="0"/>
              <a:t>Comfort/convenience Changes</a:t>
            </a:r>
          </a:p>
          <a:p>
            <a:pPr lvl="1"/>
            <a:r>
              <a:rPr lang="en-US" dirty="0" smtClean="0"/>
              <a:t>Remote Door Locks</a:t>
            </a:r>
          </a:p>
          <a:p>
            <a:pPr lvl="1"/>
            <a:r>
              <a:rPr lang="en-US" dirty="0" smtClean="0"/>
              <a:t>GPS Systems</a:t>
            </a:r>
          </a:p>
          <a:p>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36</a:t>
            </a:fld>
            <a:endParaRPr lang="en-US"/>
          </a:p>
        </p:txBody>
      </p:sp>
    </p:spTree>
    <p:extLst>
      <p:ext uri="{BB962C8B-B14F-4D97-AF65-F5344CB8AC3E}">
        <p14:creationId xmlns:p14="http://schemas.microsoft.com/office/powerpoint/2010/main" val="104963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1000"/>
                                        <p:tgtEl>
                                          <p:spTgt spid="3">
                                            <p:txEl>
                                              <p:pRg st="9" end="9"/>
                                            </p:txEl>
                                          </p:spTgt>
                                        </p:tgtEl>
                                      </p:cBhvr>
                                    </p:animEffect>
                                    <p:anim calcmode="lin" valueType="num">
                                      <p:cBhvr>
                                        <p:cTn id="4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1000"/>
                                        <p:tgtEl>
                                          <p:spTgt spid="3">
                                            <p:txEl>
                                              <p:pRg st="10" end="10"/>
                                            </p:txEl>
                                          </p:spTgt>
                                        </p:tgtEl>
                                      </p:cBhvr>
                                    </p:animEffect>
                                    <p:anim calcmode="lin" valueType="num">
                                      <p:cBhvr>
                                        <p:cTn id="4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1000"/>
                                        <p:tgtEl>
                                          <p:spTgt spid="3">
                                            <p:txEl>
                                              <p:pRg st="11" end="11"/>
                                            </p:txEl>
                                          </p:spTgt>
                                        </p:tgtEl>
                                      </p:cBhvr>
                                    </p:animEffect>
                                    <p:anim calcmode="lin" valueType="num">
                                      <p:cBhvr>
                                        <p:cTn id="5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fade">
                                      <p:cBhvr>
                                        <p:cTn id="58" dur="1000"/>
                                        <p:tgtEl>
                                          <p:spTgt spid="3">
                                            <p:txEl>
                                              <p:pRg st="12" end="12"/>
                                            </p:txEl>
                                          </p:spTgt>
                                        </p:tgtEl>
                                      </p:cBhvr>
                                    </p:animEffect>
                                    <p:anim calcmode="lin" valueType="num">
                                      <p:cBhvr>
                                        <p:cTn id="5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fade">
                                      <p:cBhvr>
                                        <p:cTn id="63" dur="1000"/>
                                        <p:tgtEl>
                                          <p:spTgt spid="3">
                                            <p:txEl>
                                              <p:pRg st="13" end="13"/>
                                            </p:txEl>
                                          </p:spTgt>
                                        </p:tgtEl>
                                      </p:cBhvr>
                                    </p:animEffect>
                                    <p:anim calcmode="lin" valueType="num">
                                      <p:cBhvr>
                                        <p:cTn id="64"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
                                            <p:txEl>
                                              <p:pRg st="14" end="14"/>
                                            </p:txEl>
                                          </p:spTgt>
                                        </p:tgtEl>
                                        <p:attrNameLst>
                                          <p:attrName>style.visibility</p:attrName>
                                        </p:attrNameLst>
                                      </p:cBhvr>
                                      <p:to>
                                        <p:strVal val="visible"/>
                                      </p:to>
                                    </p:set>
                                    <p:animEffect transition="in" filter="fade">
                                      <p:cBhvr>
                                        <p:cTn id="68" dur="1000"/>
                                        <p:tgtEl>
                                          <p:spTgt spid="3">
                                            <p:txEl>
                                              <p:pRg st="14" end="14"/>
                                            </p:txEl>
                                          </p:spTgt>
                                        </p:tgtEl>
                                      </p:cBhvr>
                                    </p:animEffect>
                                    <p:anim calcmode="lin" valueType="num">
                                      <p:cBhvr>
                                        <p:cTn id="69"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Adjustments </a:t>
            </a:r>
            <a:br>
              <a:rPr lang="en-US" dirty="0" smtClean="0"/>
            </a:br>
            <a:r>
              <a:rPr lang="en-US" dirty="0" smtClean="0"/>
              <a:t>(2013-14 Model Years)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14307760"/>
              </p:ext>
            </p:extLst>
          </p:nvPr>
        </p:nvGraphicFramePr>
        <p:xfrm>
          <a:off x="447675" y="1318312"/>
          <a:ext cx="8259720" cy="441522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37</a:t>
            </a:fld>
            <a:endParaRPr lang="en-US"/>
          </a:p>
        </p:txBody>
      </p:sp>
      <p:sp>
        <p:nvSpPr>
          <p:cNvPr id="10" name="Rectangle 13"/>
          <p:cNvSpPr>
            <a:spLocks noChangeArrowheads="1"/>
          </p:cNvSpPr>
          <p:nvPr/>
        </p:nvSpPr>
        <p:spPr bwMode="blackWhite">
          <a:xfrm>
            <a:off x="419100" y="5756896"/>
            <a:ext cx="8405812" cy="60316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rPr>
              <a:t>Changes Above Would Increase Car Price By $1,220. CPI Impact – 0%</a:t>
            </a:r>
            <a:r>
              <a:rPr lang="en-US" altLang="en-US" sz="1800" b="1" dirty="0" smtClean="0">
                <a:solidFill>
                  <a:srgbClr val="FFFFFF"/>
                </a:solidFill>
                <a:cs typeface="Arial" charset="0"/>
              </a:rPr>
              <a:t>.</a:t>
            </a:r>
            <a:endParaRPr lang="en-US" altLang="en-US" sz="1800" b="1" dirty="0">
              <a:solidFill>
                <a:srgbClr val="FFFFFF"/>
              </a:solidFill>
              <a:cs typeface="Arial" charset="0"/>
            </a:endParaRPr>
          </a:p>
        </p:txBody>
      </p:sp>
      <p:sp>
        <p:nvSpPr>
          <p:cNvPr id="7" name="Rectangular Callout 6"/>
          <p:cNvSpPr/>
          <p:nvPr/>
        </p:nvSpPr>
        <p:spPr>
          <a:xfrm>
            <a:off x="5356571" y="1420533"/>
            <a:ext cx="2898648" cy="649224"/>
          </a:xfrm>
          <a:prstGeom prst="wedgeRectCallout">
            <a:avLst>
              <a:gd name="adj1" fmla="val -21464"/>
              <a:gd name="adj2" fmla="val 45599"/>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latin typeface="Arial" panose="020B0604020202020204" pitchFamily="34" charset="0"/>
                <a:cs typeface="Arial" charset="0"/>
              </a:rPr>
              <a:t>These All Affect Price of Car, But Not Auto CPI.</a:t>
            </a:r>
            <a:endParaRPr lang="en-US" sz="1600" b="1" dirty="0">
              <a:solidFill>
                <a:srgbClr val="FFFFFF"/>
              </a:solidFill>
              <a:latin typeface="Arial" panose="020B0604020202020204" pitchFamily="34" charset="0"/>
              <a:cs typeface="Arial" charset="0"/>
            </a:endParaRPr>
          </a:p>
        </p:txBody>
      </p:sp>
      <p:grpSp>
        <p:nvGrpSpPr>
          <p:cNvPr id="8" name="Group 7"/>
          <p:cNvGrpSpPr/>
          <p:nvPr/>
        </p:nvGrpSpPr>
        <p:grpSpPr>
          <a:xfrm>
            <a:off x="6465155" y="3700848"/>
            <a:ext cx="1963703" cy="1581665"/>
            <a:chOff x="6055779" y="2471112"/>
            <a:chExt cx="1963703" cy="1581665"/>
          </a:xfrm>
        </p:grpSpPr>
        <p:sp>
          <p:nvSpPr>
            <p:cNvPr id="11" name="Right Brace 10"/>
            <p:cNvSpPr/>
            <p:nvPr/>
          </p:nvSpPr>
          <p:spPr>
            <a:xfrm>
              <a:off x="6055779" y="2471112"/>
              <a:ext cx="458993" cy="1581665"/>
            </a:xfrm>
            <a:prstGeom prst="rightBrace">
              <a:avLst/>
            </a:prstGeom>
          </p:spPr>
          <p:style>
            <a:lnRef idx="1">
              <a:schemeClr val="dk1"/>
            </a:lnRef>
            <a:fillRef idx="0">
              <a:schemeClr val="dk1"/>
            </a:fillRef>
            <a:effectRef idx="0">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2" name="TextBox 3"/>
            <p:cNvSpPr txBox="1"/>
            <p:nvPr/>
          </p:nvSpPr>
          <p:spPr>
            <a:xfrm>
              <a:off x="6483917" y="2981836"/>
              <a:ext cx="1535565" cy="535464"/>
            </a:xfrm>
            <a:prstGeom prst="rect">
              <a:avLst/>
            </a:prstGeom>
            <a:solidFill>
              <a:schemeClr val="accent2"/>
            </a:solidFill>
            <a:ln>
              <a:solidFill>
                <a:schemeClr val="accent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bg1"/>
                  </a:solidFill>
                  <a:latin typeface="Arial" panose="020B0604020202020204" pitchFamily="34" charset="0"/>
                  <a:cs typeface="Arial" panose="020B0604020202020204" pitchFamily="34" charset="0"/>
                </a:rPr>
                <a:t>$540 in Safety Changes.</a:t>
              </a:r>
              <a:endParaRPr lang="en-US" sz="1400" b="1" dirty="0">
                <a:solidFill>
                  <a:schemeClr val="bg1"/>
                </a:solidFill>
                <a:latin typeface="Arial" panose="020B0604020202020204" pitchFamily="34" charset="0"/>
                <a:cs typeface="Arial" panose="020B0604020202020204" pitchFamily="34" charset="0"/>
              </a:endParaRPr>
            </a:p>
          </p:txBody>
        </p:sp>
      </p:grpSp>
      <p:sp>
        <p:nvSpPr>
          <p:cNvPr id="13" name="Rectangle 3"/>
          <p:cNvSpPr>
            <a:spLocks noChangeArrowheads="1"/>
          </p:cNvSpPr>
          <p:nvPr/>
        </p:nvSpPr>
        <p:spPr bwMode="auto">
          <a:xfrm>
            <a:off x="85725" y="6468321"/>
            <a:ext cx="8772525"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cs typeface="Arial" charset="0"/>
              </a:rPr>
              <a:t>Sources: Bureau of Labor Statistics, Insurance Information Institute.</a:t>
            </a:r>
            <a:endParaRPr lang="en-US" altLang="en-US" sz="1100" dirty="0">
              <a:solidFill>
                <a:srgbClr val="000000"/>
              </a:solidFill>
              <a:cs typeface="Arial" charset="0"/>
            </a:endParaRPr>
          </a:p>
        </p:txBody>
      </p:sp>
    </p:spTree>
    <p:extLst>
      <p:ext uri="{BB962C8B-B14F-4D97-AF65-F5344CB8AC3E}">
        <p14:creationId xmlns:p14="http://schemas.microsoft.com/office/powerpoint/2010/main" val="289469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 calcmode="lin" valueType="num">
                                      <p:cBhvr additive="base">
                                        <p:cTn id="7" dur="500" fill="hold"/>
                                        <p:tgtEl>
                                          <p:spTgt spid="9">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graphicEl>
                                              <a:chart seriesIdx="0" categoryIdx="0" bldStep="ptInSeries"/>
                                            </p:graphicEl>
                                          </p:spTgt>
                                        </p:tgtEl>
                                        <p:attrNameLst>
                                          <p:attrName>style.visibility</p:attrName>
                                        </p:attrNameLst>
                                      </p:cBhvr>
                                      <p:to>
                                        <p:strVal val="visible"/>
                                      </p:to>
                                    </p:set>
                                    <p:anim calcmode="lin" valueType="num">
                                      <p:cBhvr additive="base">
                                        <p:cTn id="12" dur="500" fill="hold"/>
                                        <p:tgtEl>
                                          <p:spTgt spid="9">
                                            <p:graphicEl>
                                              <a:chart seriesIdx="0" categoryIdx="0" bldStep="ptInSeries"/>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graphicEl>
                                              <a:chart seriesIdx="0" categoryIdx="0" bldStep="ptInSeries"/>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graphicEl>
                                              <a:chart seriesIdx="0" categoryIdx="1" bldStep="ptInSeries"/>
                                            </p:graphicEl>
                                          </p:spTgt>
                                        </p:tgtEl>
                                        <p:attrNameLst>
                                          <p:attrName>style.visibility</p:attrName>
                                        </p:attrNameLst>
                                      </p:cBhvr>
                                      <p:to>
                                        <p:strVal val="visible"/>
                                      </p:to>
                                    </p:set>
                                    <p:anim calcmode="lin" valueType="num">
                                      <p:cBhvr additive="base">
                                        <p:cTn id="17" dur="500" fill="hold"/>
                                        <p:tgtEl>
                                          <p:spTgt spid="9">
                                            <p:graphicEl>
                                              <a:chart seriesIdx="0" categoryIdx="1" bldStep="ptInSeries"/>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graphicEl>
                                              <a:chart seriesIdx="0" categoryIdx="1" bldStep="ptInSeries"/>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graphicEl>
                                              <a:chart seriesIdx="0" categoryIdx="2" bldStep="ptInSeries"/>
                                            </p:graphicEl>
                                          </p:spTgt>
                                        </p:tgtEl>
                                        <p:attrNameLst>
                                          <p:attrName>style.visibility</p:attrName>
                                        </p:attrNameLst>
                                      </p:cBhvr>
                                      <p:to>
                                        <p:strVal val="visible"/>
                                      </p:to>
                                    </p:set>
                                    <p:anim calcmode="lin" valueType="num">
                                      <p:cBhvr additive="base">
                                        <p:cTn id="22" dur="500" fill="hold"/>
                                        <p:tgtEl>
                                          <p:spTgt spid="9">
                                            <p:graphicEl>
                                              <a:chart seriesIdx="0" categoryIdx="2" bldStep="ptInSeries"/>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9">
                                            <p:graphicEl>
                                              <a:chart seriesIdx="0" categoryIdx="2" bldStep="ptInSeries"/>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9">
                                            <p:graphicEl>
                                              <a:chart seriesIdx="0" categoryIdx="3" bldStep="ptInSeries"/>
                                            </p:graphicEl>
                                          </p:spTgt>
                                        </p:tgtEl>
                                        <p:attrNameLst>
                                          <p:attrName>style.visibility</p:attrName>
                                        </p:attrNameLst>
                                      </p:cBhvr>
                                      <p:to>
                                        <p:strVal val="visible"/>
                                      </p:to>
                                    </p:set>
                                    <p:anim calcmode="lin" valueType="num">
                                      <p:cBhvr additive="base">
                                        <p:cTn id="27" dur="500" fill="hold"/>
                                        <p:tgtEl>
                                          <p:spTgt spid="9">
                                            <p:graphicEl>
                                              <a:chart seriesIdx="0" categoryIdx="3" bldStep="ptInSeries"/>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graphicEl>
                                              <a:chart seriesIdx="0" categoryIdx="3" bldStep="ptInSeries"/>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9">
                                            <p:graphicEl>
                                              <a:chart seriesIdx="0" categoryIdx="4" bldStep="ptInSeries"/>
                                            </p:graphicEl>
                                          </p:spTgt>
                                        </p:tgtEl>
                                        <p:attrNameLst>
                                          <p:attrName>style.visibility</p:attrName>
                                        </p:attrNameLst>
                                      </p:cBhvr>
                                      <p:to>
                                        <p:strVal val="visible"/>
                                      </p:to>
                                    </p:set>
                                    <p:anim calcmode="lin" valueType="num">
                                      <p:cBhvr additive="base">
                                        <p:cTn id="32" dur="500" fill="hold"/>
                                        <p:tgtEl>
                                          <p:spTgt spid="9">
                                            <p:graphicEl>
                                              <a:chart seriesIdx="0" categoryIdx="4" bldStep="ptInSeries"/>
                                            </p:graphic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9">
                                            <p:graphicEl>
                                              <a:chart seriesIdx="0" categoryIdx="4" bldStep="ptInSeries"/>
                                            </p:graphic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9">
                                            <p:graphicEl>
                                              <a:chart seriesIdx="0" categoryIdx="5" bldStep="ptInSeries"/>
                                            </p:graphicEl>
                                          </p:spTgt>
                                        </p:tgtEl>
                                        <p:attrNameLst>
                                          <p:attrName>style.visibility</p:attrName>
                                        </p:attrNameLst>
                                      </p:cBhvr>
                                      <p:to>
                                        <p:strVal val="visible"/>
                                      </p:to>
                                    </p:set>
                                    <p:anim calcmode="lin" valueType="num">
                                      <p:cBhvr additive="base">
                                        <p:cTn id="37" dur="500" fill="hold"/>
                                        <p:tgtEl>
                                          <p:spTgt spid="9">
                                            <p:graphicEl>
                                              <a:chart seriesIdx="0" categoryIdx="5" bldStep="ptInSeries"/>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
                                            <p:graphicEl>
                                              <a:chart seriesIdx="0" categoryIdx="5" bldStep="ptInSeries"/>
                                            </p:graphic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9">
                                            <p:graphicEl>
                                              <a:chart seriesIdx="0" categoryIdx="6" bldStep="ptInSeries"/>
                                            </p:graphicEl>
                                          </p:spTgt>
                                        </p:tgtEl>
                                        <p:attrNameLst>
                                          <p:attrName>style.visibility</p:attrName>
                                        </p:attrNameLst>
                                      </p:cBhvr>
                                      <p:to>
                                        <p:strVal val="visible"/>
                                      </p:to>
                                    </p:set>
                                    <p:anim calcmode="lin" valueType="num">
                                      <p:cBhvr additive="base">
                                        <p:cTn id="42" dur="500" fill="hold"/>
                                        <p:tgtEl>
                                          <p:spTgt spid="9">
                                            <p:graphicEl>
                                              <a:chart seriesIdx="0" categoryIdx="6" bldStep="ptInSeries"/>
                                            </p:graphic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9">
                                            <p:graphicEl>
                                              <a:chart seriesIdx="0" categoryIdx="6" bldStep="ptInSeries"/>
                                            </p:graphic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9">
                                            <p:graphicEl>
                                              <a:chart seriesIdx="0" categoryIdx="7" bldStep="ptInSeries"/>
                                            </p:graphicEl>
                                          </p:spTgt>
                                        </p:tgtEl>
                                        <p:attrNameLst>
                                          <p:attrName>style.visibility</p:attrName>
                                        </p:attrNameLst>
                                      </p:cBhvr>
                                      <p:to>
                                        <p:strVal val="visible"/>
                                      </p:to>
                                    </p:set>
                                    <p:anim calcmode="lin" valueType="num">
                                      <p:cBhvr additive="base">
                                        <p:cTn id="47" dur="500" fill="hold"/>
                                        <p:tgtEl>
                                          <p:spTgt spid="9">
                                            <p:graphicEl>
                                              <a:chart seriesIdx="0" categoryIdx="7" bldStep="ptInSeries"/>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9">
                                            <p:graphicEl>
                                              <a:chart seriesIdx="0" categoryIdx="7" bldStep="ptInSeries"/>
                                            </p:graphic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9">
                                            <p:graphicEl>
                                              <a:chart seriesIdx="0" categoryIdx="8" bldStep="ptInSeries"/>
                                            </p:graphicEl>
                                          </p:spTgt>
                                        </p:tgtEl>
                                        <p:attrNameLst>
                                          <p:attrName>style.visibility</p:attrName>
                                        </p:attrNameLst>
                                      </p:cBhvr>
                                      <p:to>
                                        <p:strVal val="visible"/>
                                      </p:to>
                                    </p:set>
                                    <p:anim calcmode="lin" valueType="num">
                                      <p:cBhvr additive="base">
                                        <p:cTn id="52" dur="500" fill="hold"/>
                                        <p:tgtEl>
                                          <p:spTgt spid="9">
                                            <p:graphicEl>
                                              <a:chart seriesIdx="0" categoryIdx="8" bldStep="ptInSeries"/>
                                            </p:graphic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9">
                                            <p:graphicEl>
                                              <a:chart seriesIdx="0" categoryIdx="8" bldStep="ptInSeries"/>
                                            </p:graphicEl>
                                          </p:spTgt>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9">
                                            <p:graphicEl>
                                              <a:chart seriesIdx="0" categoryIdx="9" bldStep="ptInSeries"/>
                                            </p:graphicEl>
                                          </p:spTgt>
                                        </p:tgtEl>
                                        <p:attrNameLst>
                                          <p:attrName>style.visibility</p:attrName>
                                        </p:attrNameLst>
                                      </p:cBhvr>
                                      <p:to>
                                        <p:strVal val="visible"/>
                                      </p:to>
                                    </p:set>
                                    <p:anim calcmode="lin" valueType="num">
                                      <p:cBhvr additive="base">
                                        <p:cTn id="57" dur="500" fill="hold"/>
                                        <p:tgtEl>
                                          <p:spTgt spid="9">
                                            <p:graphicEl>
                                              <a:chart seriesIdx="0" categoryIdx="9" bldStep="ptInSeries"/>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9">
                                            <p:graphicEl>
                                              <a:chart seriesIdx="0" categoryIdx="9" bldStep="ptInSeries"/>
                                            </p:graphicEl>
                                          </p:spTgt>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9">
                                            <p:graphicEl>
                                              <a:chart seriesIdx="0" categoryIdx="10" bldStep="ptInSeries"/>
                                            </p:graphicEl>
                                          </p:spTgt>
                                        </p:tgtEl>
                                        <p:attrNameLst>
                                          <p:attrName>style.visibility</p:attrName>
                                        </p:attrNameLst>
                                      </p:cBhvr>
                                      <p:to>
                                        <p:strVal val="visible"/>
                                      </p:to>
                                    </p:set>
                                    <p:anim calcmode="lin" valueType="num">
                                      <p:cBhvr additive="base">
                                        <p:cTn id="62" dur="500" fill="hold"/>
                                        <p:tgtEl>
                                          <p:spTgt spid="9">
                                            <p:graphicEl>
                                              <a:chart seriesIdx="0" categoryIdx="10" bldStep="ptInSeries"/>
                                            </p:graphic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9">
                                            <p:graphicEl>
                                              <a:chart seriesIdx="0" categoryIdx="10" bldStep="ptInSeries"/>
                                            </p:graphicEl>
                                          </p:spTgt>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9">
                                            <p:graphicEl>
                                              <a:chart seriesIdx="0" categoryIdx="11" bldStep="ptInSeries"/>
                                            </p:graphicEl>
                                          </p:spTgt>
                                        </p:tgtEl>
                                        <p:attrNameLst>
                                          <p:attrName>style.visibility</p:attrName>
                                        </p:attrNameLst>
                                      </p:cBhvr>
                                      <p:to>
                                        <p:strVal val="visible"/>
                                      </p:to>
                                    </p:set>
                                    <p:anim calcmode="lin" valueType="num">
                                      <p:cBhvr additive="base">
                                        <p:cTn id="67" dur="500" fill="hold"/>
                                        <p:tgtEl>
                                          <p:spTgt spid="9">
                                            <p:graphicEl>
                                              <a:chart seriesIdx="0" categoryIdx="11" bldStep="ptInSeries"/>
                                            </p:graphic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9">
                                            <p:graphicEl>
                                              <a:chart seriesIdx="0" categoryIdx="11" bldStep="ptInSeries"/>
                                            </p:graphicEl>
                                          </p:spTgt>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10" presetClass="entr" presetSubtype="0" fill="hold"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childTnLst>
                          </p:cTn>
                        </p:par>
                        <p:par>
                          <p:cTn id="73" fill="hold">
                            <p:stCondLst>
                              <p:cond delay="7000"/>
                            </p:stCondLst>
                            <p:childTnLst>
                              <p:par>
                                <p:cTn id="74" presetID="22" presetClass="entr" presetSubtype="4" fill="hold" grpId="0" nodeType="after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down)">
                                      <p:cBhvr>
                                        <p:cTn id="76" dur="500"/>
                                        <p:tgtEl>
                                          <p:spTgt spid="7"/>
                                        </p:tgtEl>
                                      </p:cBhvr>
                                    </p:animEffect>
                                  </p:childTnLst>
                                </p:cTn>
                              </p:par>
                            </p:childTnLst>
                          </p:cTn>
                        </p:par>
                        <p:par>
                          <p:cTn id="77" fill="hold">
                            <p:stCondLst>
                              <p:cond delay="7500"/>
                            </p:stCondLst>
                            <p:childTnLst>
                              <p:par>
                                <p:cTn id="78" presetID="22" presetClass="entr" presetSubtype="4"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down)">
                                      <p:cBhvr>
                                        <p:cTn id="8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El"/>
        </p:bldSub>
      </p:bldGraphic>
      <p:bldP spid="10"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Price Change: Quality vs. Inflation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22580180"/>
              </p:ext>
            </p:extLst>
          </p:nvPr>
        </p:nvGraphicFramePr>
        <p:xfrm>
          <a:off x="298450" y="1078481"/>
          <a:ext cx="8153400" cy="46529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38</a:t>
            </a:fld>
            <a:endParaRPr lang="en-US"/>
          </a:p>
        </p:txBody>
      </p:sp>
      <p:sp>
        <p:nvSpPr>
          <p:cNvPr id="9" name="Rectangular Callout 8"/>
          <p:cNvSpPr/>
          <p:nvPr/>
        </p:nvSpPr>
        <p:spPr>
          <a:xfrm>
            <a:off x="2441275" y="1984074"/>
            <a:ext cx="2562046" cy="724619"/>
          </a:xfrm>
          <a:prstGeom prst="wedgeRectCallout">
            <a:avLst>
              <a:gd name="adj1" fmla="val 66144"/>
              <a:gd name="adj2" fmla="val 2596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Arial" panose="020B0604020202020204" pitchFamily="34" charset="0"/>
                <a:cs typeface="Arial" panose="020B0604020202020204" pitchFamily="34" charset="0"/>
              </a:rPr>
              <a:t>Value of Improvements &gt; Change in Price, so Inflation is Negative.</a:t>
            </a:r>
            <a:endParaRPr lang="en-US" sz="1600" b="1" dirty="0">
              <a:solidFill>
                <a:schemeClr val="bg1"/>
              </a:solidFill>
              <a:latin typeface="Arial" panose="020B0604020202020204" pitchFamily="34" charset="0"/>
              <a:cs typeface="Arial" panose="020B0604020202020204" pitchFamily="34" charset="0"/>
            </a:endParaRPr>
          </a:p>
        </p:txBody>
      </p:sp>
      <p:sp>
        <p:nvSpPr>
          <p:cNvPr id="7" name="Rectangle 13"/>
          <p:cNvSpPr>
            <a:spLocks noChangeArrowheads="1"/>
          </p:cNvSpPr>
          <p:nvPr/>
        </p:nvSpPr>
        <p:spPr bwMode="blackWhite">
          <a:xfrm>
            <a:off x="419100" y="5759911"/>
            <a:ext cx="8405812" cy="60316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Sales Year Is Similar to Calendar Year. Model Year </a:t>
            </a:r>
            <a:r>
              <a:rPr lang="en-US" altLang="en-US" sz="1800" b="1" dirty="0" smtClean="0">
                <a:solidFill>
                  <a:srgbClr val="FFFFFF"/>
                </a:solidFill>
              </a:rPr>
              <a:t>Is Similar to Policy Year.</a:t>
            </a:r>
            <a:endParaRPr lang="en-US" altLang="en-US" sz="1800" b="1" dirty="0">
              <a:solidFill>
                <a:srgbClr val="FFFFFF"/>
              </a:solidFill>
              <a:cs typeface="Arial" charset="0"/>
            </a:endParaRPr>
          </a:p>
        </p:txBody>
      </p:sp>
      <p:sp>
        <p:nvSpPr>
          <p:cNvPr id="10" name="Rectangle 3"/>
          <p:cNvSpPr>
            <a:spLocks noChangeArrowheads="1"/>
          </p:cNvSpPr>
          <p:nvPr/>
        </p:nvSpPr>
        <p:spPr bwMode="auto">
          <a:xfrm>
            <a:off x="85725" y="6468321"/>
            <a:ext cx="8772525"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cs typeface="Arial" charset="0"/>
              </a:rPr>
              <a:t>Sources: Bureau of Labor Statistics, Insurance Information Institute.</a:t>
            </a:r>
            <a:endParaRPr lang="en-US" altLang="en-US" sz="1100" dirty="0">
              <a:solidFill>
                <a:srgbClr val="000000"/>
              </a:solidFill>
              <a:cs typeface="Arial" charset="0"/>
            </a:endParaRPr>
          </a:p>
        </p:txBody>
      </p:sp>
    </p:spTree>
    <p:extLst>
      <p:ext uri="{BB962C8B-B14F-4D97-AF65-F5344CB8AC3E}">
        <p14:creationId xmlns:p14="http://schemas.microsoft.com/office/powerpoint/2010/main" val="279213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Adjustments (A Quiz)</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46461166"/>
              </p:ext>
            </p:extLst>
          </p:nvPr>
        </p:nvGraphicFramePr>
        <p:xfrm>
          <a:off x="495300" y="1647825"/>
          <a:ext cx="8153400" cy="2494280"/>
        </p:xfrm>
        <a:graphic>
          <a:graphicData uri="http://schemas.openxmlformats.org/drawingml/2006/table">
            <a:tbl>
              <a:tblPr firstRow="1" bandRow="1">
                <a:tableStyleId>{5C22544A-7EE6-4342-B048-85BDC9FD1C3A}</a:tableStyleId>
              </a:tblPr>
              <a:tblGrid>
                <a:gridCol w="4458440"/>
                <a:gridCol w="1686757"/>
                <a:gridCol w="2008203"/>
              </a:tblGrid>
              <a:tr h="370840">
                <a:tc>
                  <a:txBody>
                    <a:bodyPr/>
                    <a:lstStyle/>
                    <a:p>
                      <a:r>
                        <a:rPr lang="en-US" dirty="0" smtClean="0"/>
                        <a:t>Adjustment</a:t>
                      </a:r>
                      <a:endParaRPr lang="en-US" dirty="0"/>
                    </a:p>
                  </a:txBody>
                  <a:tcPr anchor="b"/>
                </a:tc>
                <a:tc>
                  <a:txBody>
                    <a:bodyPr/>
                    <a:lstStyle/>
                    <a:p>
                      <a:pPr algn="ctr"/>
                      <a:r>
                        <a:rPr lang="en-US" dirty="0" smtClean="0"/>
                        <a:t>Counted</a:t>
                      </a:r>
                      <a:r>
                        <a:rPr lang="en-US" baseline="0" dirty="0" smtClean="0"/>
                        <a:t> As Inflation</a:t>
                      </a:r>
                      <a:endParaRPr lang="en-US" dirty="0"/>
                    </a:p>
                  </a:txBody>
                  <a:tcPr anchor="b"/>
                </a:tc>
                <a:tc>
                  <a:txBody>
                    <a:bodyPr/>
                    <a:lstStyle/>
                    <a:p>
                      <a:pPr algn="ctr"/>
                      <a:r>
                        <a:rPr lang="en-US" dirty="0" smtClean="0"/>
                        <a:t>Not Counted As Inflation</a:t>
                      </a:r>
                      <a:endParaRPr lang="en-US" dirty="0"/>
                    </a:p>
                  </a:txBody>
                  <a:tcPr anchor="b"/>
                </a:tc>
              </a:tr>
              <a:tr h="370840">
                <a:tc>
                  <a:txBody>
                    <a:bodyPr/>
                    <a:lstStyle/>
                    <a:p>
                      <a:r>
                        <a:rPr lang="en-US" dirty="0" smtClean="0"/>
                        <a:t>Mix of Model Years Within Sales Year</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Environmental (Clean Air </a:t>
                      </a:r>
                      <a:r>
                        <a:rPr lang="en-US" dirty="0" err="1" smtClean="0"/>
                        <a:t>Regs</a:t>
                      </a:r>
                      <a:r>
                        <a:rPr lang="en-US" dirty="0" smtClean="0"/>
                        <a:t>.)</a:t>
                      </a:r>
                      <a:endParaRPr lang="en-US" dirty="0"/>
                    </a:p>
                  </a:txBody>
                  <a:tcPr/>
                </a:tc>
                <a:tc>
                  <a:txBody>
                    <a:bodyPr/>
                    <a:lstStyle/>
                    <a:p>
                      <a:endParaRPr lang="en-US"/>
                    </a:p>
                  </a:txBody>
                  <a:tcPr/>
                </a:tc>
                <a:tc>
                  <a:txBody>
                    <a:bodyPr/>
                    <a:lstStyle/>
                    <a:p>
                      <a:endParaRPr lang="en-US" dirty="0"/>
                    </a:p>
                  </a:txBody>
                  <a:tcPr/>
                </a:tc>
              </a:tr>
              <a:tr h="370840">
                <a:tc>
                  <a:txBody>
                    <a:bodyPr/>
                    <a:lstStyle/>
                    <a:p>
                      <a:r>
                        <a:rPr lang="en-US" dirty="0" smtClean="0"/>
                        <a:t>Rebates</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Concessions (Negotiation)</a:t>
                      </a:r>
                      <a:endParaRPr lang="en-US" dirty="0"/>
                    </a:p>
                  </a:txBody>
                  <a:tcPr/>
                </a:tc>
                <a:tc>
                  <a:txBody>
                    <a:bodyPr/>
                    <a:lstStyle/>
                    <a:p>
                      <a:endParaRPr lang="en-US"/>
                    </a:p>
                  </a:txBody>
                  <a:tcPr/>
                </a:tc>
                <a:tc>
                  <a:txBody>
                    <a:bodyPr/>
                    <a:lstStyle/>
                    <a:p>
                      <a:endParaRPr lang="en-US" dirty="0"/>
                    </a:p>
                  </a:txBody>
                  <a:tcPr/>
                </a:tc>
              </a:tr>
              <a:tr h="370840">
                <a:tc>
                  <a:txBody>
                    <a:bodyPr/>
                    <a:lstStyle/>
                    <a:p>
                      <a:r>
                        <a:rPr lang="en-US" dirty="0" smtClean="0"/>
                        <a:t>Low Interest Financing</a:t>
                      </a:r>
                      <a:endParaRPr lang="en-US" dirty="0"/>
                    </a:p>
                  </a:txBody>
                  <a:tcPr/>
                </a:tc>
                <a:tc>
                  <a:txBody>
                    <a:bodyPr/>
                    <a:lstStyle/>
                    <a:p>
                      <a:endParaRPr lang="en-US"/>
                    </a:p>
                  </a:txBody>
                  <a:tcPr/>
                </a:tc>
                <a:tc>
                  <a:txBody>
                    <a:bodyPr/>
                    <a:lstStyle/>
                    <a:p>
                      <a:endParaRPr lang="en-US"/>
                    </a:p>
                  </a:txBody>
                  <a:tcPr/>
                </a:tc>
              </a:tr>
            </a:tbl>
          </a:graphicData>
        </a:graphic>
      </p:graphicFrame>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39</a:t>
            </a:fld>
            <a:endParaRPr lang="en-US"/>
          </a:p>
        </p:txBody>
      </p:sp>
      <p:sp>
        <p:nvSpPr>
          <p:cNvPr id="7" name="5-Point Star 6"/>
          <p:cNvSpPr/>
          <p:nvPr/>
        </p:nvSpPr>
        <p:spPr>
          <a:xfrm>
            <a:off x="5530790" y="2681056"/>
            <a:ext cx="355106" cy="310719"/>
          </a:xfrm>
          <a:prstGeom prst="star5">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5530790" y="2991775"/>
            <a:ext cx="355106" cy="310719"/>
          </a:xfrm>
          <a:prstGeom prst="star5">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5530790" y="3386832"/>
            <a:ext cx="355106" cy="310719"/>
          </a:xfrm>
          <a:prstGeom prst="star5">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7291004" y="3768572"/>
            <a:ext cx="355106" cy="310719"/>
          </a:xfrm>
          <a:prstGeom prst="star5">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7291004" y="2272683"/>
            <a:ext cx="355106" cy="310719"/>
          </a:xfrm>
          <a:prstGeom prst="star5">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ular Callout 11"/>
          <p:cNvSpPr/>
          <p:nvPr/>
        </p:nvSpPr>
        <p:spPr>
          <a:xfrm>
            <a:off x="1660124" y="4465468"/>
            <a:ext cx="3027286" cy="870012"/>
          </a:xfrm>
          <a:prstGeom prst="wedgeRectCallout">
            <a:avLst>
              <a:gd name="adj1" fmla="val 136645"/>
              <a:gd name="adj2" fmla="val -272194"/>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It’s an Apples-to-Apples Comparison!</a:t>
            </a:r>
            <a:endParaRPr lang="en-US" b="1" dirty="0">
              <a:latin typeface="Arial" panose="020B0604020202020204" pitchFamily="34" charset="0"/>
              <a:cs typeface="Arial" panose="020B0604020202020204" pitchFamily="34" charset="0"/>
            </a:endParaRPr>
          </a:p>
        </p:txBody>
      </p:sp>
      <p:sp>
        <p:nvSpPr>
          <p:cNvPr id="13" name="Rectangular Callout 12"/>
          <p:cNvSpPr/>
          <p:nvPr/>
        </p:nvSpPr>
        <p:spPr>
          <a:xfrm>
            <a:off x="4795421" y="4465468"/>
            <a:ext cx="3027286" cy="870012"/>
          </a:xfrm>
          <a:prstGeom prst="wedgeRectCallout">
            <a:avLst>
              <a:gd name="adj1" fmla="val -19367"/>
              <a:gd name="adj2" fmla="val -21403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It’s A </a:t>
            </a:r>
            <a:r>
              <a:rPr lang="en-US" b="1" dirty="0" err="1" smtClean="0">
                <a:latin typeface="Arial" panose="020B0604020202020204" pitchFamily="34" charset="0"/>
                <a:cs typeface="Arial" panose="020B0604020202020204" pitchFamily="34" charset="0"/>
              </a:rPr>
              <a:t>Pigovian</a:t>
            </a:r>
            <a:r>
              <a:rPr lang="en-US" b="1" dirty="0" smtClean="0">
                <a:latin typeface="Arial" panose="020B0604020202020204" pitchFamily="34" charset="0"/>
                <a:cs typeface="Arial" panose="020B0604020202020204" pitchFamily="34" charset="0"/>
              </a:rPr>
              <a:t> Tax!</a:t>
            </a:r>
            <a:endParaRPr lang="en-US" b="1" dirty="0">
              <a:latin typeface="Arial" panose="020B0604020202020204" pitchFamily="34" charset="0"/>
              <a:cs typeface="Arial" panose="020B0604020202020204" pitchFamily="34" charset="0"/>
            </a:endParaRPr>
          </a:p>
        </p:txBody>
      </p:sp>
      <p:sp>
        <p:nvSpPr>
          <p:cNvPr id="14" name="Rectangular Callout 13"/>
          <p:cNvSpPr/>
          <p:nvPr/>
        </p:nvSpPr>
        <p:spPr>
          <a:xfrm>
            <a:off x="1660124" y="5479002"/>
            <a:ext cx="3027286" cy="870012"/>
          </a:xfrm>
          <a:prstGeom prst="wedgeRectCallout">
            <a:avLst>
              <a:gd name="adj1" fmla="val 78580"/>
              <a:gd name="adj2" fmla="val -31301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Of Course It Is!</a:t>
            </a:r>
            <a:endParaRPr lang="en-US" b="1" dirty="0">
              <a:latin typeface="Arial" panose="020B0604020202020204" pitchFamily="34" charset="0"/>
              <a:cs typeface="Arial" panose="020B0604020202020204" pitchFamily="34" charset="0"/>
            </a:endParaRPr>
          </a:p>
        </p:txBody>
      </p:sp>
      <p:sp>
        <p:nvSpPr>
          <p:cNvPr id="15" name="Rectangular Callout 14"/>
          <p:cNvSpPr/>
          <p:nvPr/>
        </p:nvSpPr>
        <p:spPr>
          <a:xfrm>
            <a:off x="4795421" y="5479002"/>
            <a:ext cx="3027286" cy="870012"/>
          </a:xfrm>
          <a:prstGeom prst="wedgeRectCallout">
            <a:avLst>
              <a:gd name="adj1" fmla="val -12036"/>
              <a:gd name="adj2" fmla="val -2721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Of Course It Is!</a:t>
            </a:r>
            <a:endParaRPr lang="en-US" b="1" dirty="0">
              <a:latin typeface="Arial" panose="020B0604020202020204" pitchFamily="34" charset="0"/>
              <a:cs typeface="Arial" panose="020B0604020202020204" pitchFamily="34" charset="0"/>
            </a:endParaRPr>
          </a:p>
        </p:txBody>
      </p:sp>
      <p:sp>
        <p:nvSpPr>
          <p:cNvPr id="16" name="Rectangular Callout 15"/>
          <p:cNvSpPr/>
          <p:nvPr/>
        </p:nvSpPr>
        <p:spPr>
          <a:xfrm>
            <a:off x="1902780" y="1089998"/>
            <a:ext cx="3027286" cy="870012"/>
          </a:xfrm>
          <a:prstGeom prst="wedgeRectCallout">
            <a:avLst>
              <a:gd name="adj1" fmla="val 129019"/>
              <a:gd name="adj2" fmla="val 250253"/>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It Doesn’t Change PV(Car)!</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327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80">
                                          <p:stCondLst>
                                            <p:cond delay="0"/>
                                          </p:stCondLst>
                                        </p:cTn>
                                        <p:tgtEl>
                                          <p:spTgt spid="11"/>
                                        </p:tgtEl>
                                      </p:cBhvr>
                                    </p:animEffect>
                                    <p:anim calcmode="lin" valueType="num">
                                      <p:cBhvr>
                                        <p:cTn id="1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9" dur="26">
                                          <p:stCondLst>
                                            <p:cond delay="650"/>
                                          </p:stCondLst>
                                        </p:cTn>
                                        <p:tgtEl>
                                          <p:spTgt spid="11"/>
                                        </p:tgtEl>
                                      </p:cBhvr>
                                      <p:to x="100000" y="60000"/>
                                    </p:animScale>
                                    <p:animScale>
                                      <p:cBhvr>
                                        <p:cTn id="20" dur="166" decel="50000">
                                          <p:stCondLst>
                                            <p:cond delay="676"/>
                                          </p:stCondLst>
                                        </p:cTn>
                                        <p:tgtEl>
                                          <p:spTgt spid="11"/>
                                        </p:tgtEl>
                                      </p:cBhvr>
                                      <p:to x="100000" y="100000"/>
                                    </p:animScale>
                                    <p:animScale>
                                      <p:cBhvr>
                                        <p:cTn id="21" dur="26">
                                          <p:stCondLst>
                                            <p:cond delay="1312"/>
                                          </p:stCondLst>
                                        </p:cTn>
                                        <p:tgtEl>
                                          <p:spTgt spid="11"/>
                                        </p:tgtEl>
                                      </p:cBhvr>
                                      <p:to x="100000" y="80000"/>
                                    </p:animScale>
                                    <p:animScale>
                                      <p:cBhvr>
                                        <p:cTn id="22" dur="166" decel="50000">
                                          <p:stCondLst>
                                            <p:cond delay="1338"/>
                                          </p:stCondLst>
                                        </p:cTn>
                                        <p:tgtEl>
                                          <p:spTgt spid="11"/>
                                        </p:tgtEl>
                                      </p:cBhvr>
                                      <p:to x="100000" y="100000"/>
                                    </p:animScale>
                                    <p:animScale>
                                      <p:cBhvr>
                                        <p:cTn id="23" dur="26">
                                          <p:stCondLst>
                                            <p:cond delay="1642"/>
                                          </p:stCondLst>
                                        </p:cTn>
                                        <p:tgtEl>
                                          <p:spTgt spid="11"/>
                                        </p:tgtEl>
                                      </p:cBhvr>
                                      <p:to x="100000" y="90000"/>
                                    </p:animScale>
                                    <p:animScale>
                                      <p:cBhvr>
                                        <p:cTn id="24" dur="166" decel="50000">
                                          <p:stCondLst>
                                            <p:cond delay="1668"/>
                                          </p:stCondLst>
                                        </p:cTn>
                                        <p:tgtEl>
                                          <p:spTgt spid="11"/>
                                        </p:tgtEl>
                                      </p:cBhvr>
                                      <p:to x="100000" y="100000"/>
                                    </p:animScale>
                                    <p:animScale>
                                      <p:cBhvr>
                                        <p:cTn id="25" dur="26">
                                          <p:stCondLst>
                                            <p:cond delay="1808"/>
                                          </p:stCondLst>
                                        </p:cTn>
                                        <p:tgtEl>
                                          <p:spTgt spid="11"/>
                                        </p:tgtEl>
                                      </p:cBhvr>
                                      <p:to x="100000" y="95000"/>
                                    </p:animScale>
                                    <p:animScale>
                                      <p:cBhvr>
                                        <p:cTn id="26" dur="166" decel="50000">
                                          <p:stCondLst>
                                            <p:cond delay="1834"/>
                                          </p:stCondLst>
                                        </p:cTn>
                                        <p:tgtEl>
                                          <p:spTgt spid="11"/>
                                        </p:tgtEl>
                                      </p:cBhvr>
                                      <p:to x="100000" y="100000"/>
                                    </p:animScale>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80">
                                          <p:stCondLst>
                                            <p:cond delay="0"/>
                                          </p:stCondLst>
                                        </p:cTn>
                                        <p:tgtEl>
                                          <p:spTgt spid="7"/>
                                        </p:tgtEl>
                                      </p:cBhvr>
                                    </p:animEffect>
                                    <p:anim calcmode="lin" valueType="num">
                                      <p:cBhvr>
                                        <p:cTn id="4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6" dur="26">
                                          <p:stCondLst>
                                            <p:cond delay="650"/>
                                          </p:stCondLst>
                                        </p:cTn>
                                        <p:tgtEl>
                                          <p:spTgt spid="7"/>
                                        </p:tgtEl>
                                      </p:cBhvr>
                                      <p:to x="100000" y="60000"/>
                                    </p:animScale>
                                    <p:animScale>
                                      <p:cBhvr>
                                        <p:cTn id="47" dur="166" decel="50000">
                                          <p:stCondLst>
                                            <p:cond delay="676"/>
                                          </p:stCondLst>
                                        </p:cTn>
                                        <p:tgtEl>
                                          <p:spTgt spid="7"/>
                                        </p:tgtEl>
                                      </p:cBhvr>
                                      <p:to x="100000" y="100000"/>
                                    </p:animScale>
                                    <p:animScale>
                                      <p:cBhvr>
                                        <p:cTn id="48" dur="26">
                                          <p:stCondLst>
                                            <p:cond delay="1312"/>
                                          </p:stCondLst>
                                        </p:cTn>
                                        <p:tgtEl>
                                          <p:spTgt spid="7"/>
                                        </p:tgtEl>
                                      </p:cBhvr>
                                      <p:to x="100000" y="80000"/>
                                    </p:animScale>
                                    <p:animScale>
                                      <p:cBhvr>
                                        <p:cTn id="49" dur="166" decel="50000">
                                          <p:stCondLst>
                                            <p:cond delay="1338"/>
                                          </p:stCondLst>
                                        </p:cTn>
                                        <p:tgtEl>
                                          <p:spTgt spid="7"/>
                                        </p:tgtEl>
                                      </p:cBhvr>
                                      <p:to x="100000" y="100000"/>
                                    </p:animScale>
                                    <p:animScale>
                                      <p:cBhvr>
                                        <p:cTn id="50" dur="26">
                                          <p:stCondLst>
                                            <p:cond delay="1642"/>
                                          </p:stCondLst>
                                        </p:cTn>
                                        <p:tgtEl>
                                          <p:spTgt spid="7"/>
                                        </p:tgtEl>
                                      </p:cBhvr>
                                      <p:to x="100000" y="90000"/>
                                    </p:animScale>
                                    <p:animScale>
                                      <p:cBhvr>
                                        <p:cTn id="51" dur="166" decel="50000">
                                          <p:stCondLst>
                                            <p:cond delay="1668"/>
                                          </p:stCondLst>
                                        </p:cTn>
                                        <p:tgtEl>
                                          <p:spTgt spid="7"/>
                                        </p:tgtEl>
                                      </p:cBhvr>
                                      <p:to x="100000" y="100000"/>
                                    </p:animScale>
                                    <p:animScale>
                                      <p:cBhvr>
                                        <p:cTn id="52" dur="26">
                                          <p:stCondLst>
                                            <p:cond delay="1808"/>
                                          </p:stCondLst>
                                        </p:cTn>
                                        <p:tgtEl>
                                          <p:spTgt spid="7"/>
                                        </p:tgtEl>
                                      </p:cBhvr>
                                      <p:to x="100000" y="95000"/>
                                    </p:animScale>
                                    <p:animScale>
                                      <p:cBhvr>
                                        <p:cTn id="53" dur="166" decel="50000">
                                          <p:stCondLst>
                                            <p:cond delay="1834"/>
                                          </p:stCondLst>
                                        </p:cTn>
                                        <p:tgtEl>
                                          <p:spTgt spid="7"/>
                                        </p:tgtEl>
                                      </p:cBhvr>
                                      <p:to x="100000" y="100000"/>
                                    </p:animScale>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down)">
                                      <p:cBhvr>
                                        <p:cTn id="67" dur="580">
                                          <p:stCondLst>
                                            <p:cond delay="0"/>
                                          </p:stCondLst>
                                        </p:cTn>
                                        <p:tgtEl>
                                          <p:spTgt spid="8"/>
                                        </p:tgtEl>
                                      </p:cBhvr>
                                    </p:animEffect>
                                    <p:anim calcmode="lin" valueType="num">
                                      <p:cBhvr>
                                        <p:cTn id="6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3" dur="26">
                                          <p:stCondLst>
                                            <p:cond delay="650"/>
                                          </p:stCondLst>
                                        </p:cTn>
                                        <p:tgtEl>
                                          <p:spTgt spid="8"/>
                                        </p:tgtEl>
                                      </p:cBhvr>
                                      <p:to x="100000" y="60000"/>
                                    </p:animScale>
                                    <p:animScale>
                                      <p:cBhvr>
                                        <p:cTn id="74" dur="166" decel="50000">
                                          <p:stCondLst>
                                            <p:cond delay="676"/>
                                          </p:stCondLst>
                                        </p:cTn>
                                        <p:tgtEl>
                                          <p:spTgt spid="8"/>
                                        </p:tgtEl>
                                      </p:cBhvr>
                                      <p:to x="100000" y="100000"/>
                                    </p:animScale>
                                    <p:animScale>
                                      <p:cBhvr>
                                        <p:cTn id="75" dur="26">
                                          <p:stCondLst>
                                            <p:cond delay="1312"/>
                                          </p:stCondLst>
                                        </p:cTn>
                                        <p:tgtEl>
                                          <p:spTgt spid="8"/>
                                        </p:tgtEl>
                                      </p:cBhvr>
                                      <p:to x="100000" y="80000"/>
                                    </p:animScale>
                                    <p:animScale>
                                      <p:cBhvr>
                                        <p:cTn id="76" dur="166" decel="50000">
                                          <p:stCondLst>
                                            <p:cond delay="1338"/>
                                          </p:stCondLst>
                                        </p:cTn>
                                        <p:tgtEl>
                                          <p:spTgt spid="8"/>
                                        </p:tgtEl>
                                      </p:cBhvr>
                                      <p:to x="100000" y="100000"/>
                                    </p:animScale>
                                    <p:animScale>
                                      <p:cBhvr>
                                        <p:cTn id="77" dur="26">
                                          <p:stCondLst>
                                            <p:cond delay="1642"/>
                                          </p:stCondLst>
                                        </p:cTn>
                                        <p:tgtEl>
                                          <p:spTgt spid="8"/>
                                        </p:tgtEl>
                                      </p:cBhvr>
                                      <p:to x="100000" y="90000"/>
                                    </p:animScale>
                                    <p:animScale>
                                      <p:cBhvr>
                                        <p:cTn id="78" dur="166" decel="50000">
                                          <p:stCondLst>
                                            <p:cond delay="1668"/>
                                          </p:stCondLst>
                                        </p:cTn>
                                        <p:tgtEl>
                                          <p:spTgt spid="8"/>
                                        </p:tgtEl>
                                      </p:cBhvr>
                                      <p:to x="100000" y="100000"/>
                                    </p:animScale>
                                    <p:animScale>
                                      <p:cBhvr>
                                        <p:cTn id="79" dur="26">
                                          <p:stCondLst>
                                            <p:cond delay="1808"/>
                                          </p:stCondLst>
                                        </p:cTn>
                                        <p:tgtEl>
                                          <p:spTgt spid="8"/>
                                        </p:tgtEl>
                                      </p:cBhvr>
                                      <p:to x="100000" y="95000"/>
                                    </p:animScale>
                                    <p:animScale>
                                      <p:cBhvr>
                                        <p:cTn id="80" dur="166" decel="50000">
                                          <p:stCondLst>
                                            <p:cond delay="1834"/>
                                          </p:stCondLst>
                                        </p:cTn>
                                        <p:tgtEl>
                                          <p:spTgt spid="8"/>
                                        </p:tgtEl>
                                      </p:cBhvr>
                                      <p:to x="100000" y="100000"/>
                                    </p:animScale>
                                  </p:childTnLst>
                                </p:cTn>
                              </p:par>
                            </p:childTnLst>
                          </p:cTn>
                        </p:par>
                        <p:par>
                          <p:cTn id="81" fill="hold">
                            <p:stCondLst>
                              <p:cond delay="2000"/>
                            </p:stCondLst>
                            <p:childTnLst>
                              <p:par>
                                <p:cTn id="82" presetID="10" presetClass="entr" presetSubtype="0"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50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14"/>
                                        </p:tgtEl>
                                      </p:cBhvr>
                                    </p:animEffect>
                                    <p:set>
                                      <p:cBhvr>
                                        <p:cTn id="89" dur="1" fill="hold">
                                          <p:stCondLst>
                                            <p:cond delay="499"/>
                                          </p:stCondLst>
                                        </p:cTn>
                                        <p:tgtEl>
                                          <p:spTgt spid="14"/>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wipe(down)">
                                      <p:cBhvr>
                                        <p:cTn id="94" dur="580">
                                          <p:stCondLst>
                                            <p:cond delay="0"/>
                                          </p:stCondLst>
                                        </p:cTn>
                                        <p:tgtEl>
                                          <p:spTgt spid="9"/>
                                        </p:tgtEl>
                                      </p:cBhvr>
                                    </p:animEffect>
                                    <p:anim calcmode="lin" valueType="num">
                                      <p:cBhvr>
                                        <p:cTn id="9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0" dur="26">
                                          <p:stCondLst>
                                            <p:cond delay="650"/>
                                          </p:stCondLst>
                                        </p:cTn>
                                        <p:tgtEl>
                                          <p:spTgt spid="9"/>
                                        </p:tgtEl>
                                      </p:cBhvr>
                                      <p:to x="100000" y="60000"/>
                                    </p:animScale>
                                    <p:animScale>
                                      <p:cBhvr>
                                        <p:cTn id="101" dur="166" decel="50000">
                                          <p:stCondLst>
                                            <p:cond delay="676"/>
                                          </p:stCondLst>
                                        </p:cTn>
                                        <p:tgtEl>
                                          <p:spTgt spid="9"/>
                                        </p:tgtEl>
                                      </p:cBhvr>
                                      <p:to x="100000" y="100000"/>
                                    </p:animScale>
                                    <p:animScale>
                                      <p:cBhvr>
                                        <p:cTn id="102" dur="26">
                                          <p:stCondLst>
                                            <p:cond delay="1312"/>
                                          </p:stCondLst>
                                        </p:cTn>
                                        <p:tgtEl>
                                          <p:spTgt spid="9"/>
                                        </p:tgtEl>
                                      </p:cBhvr>
                                      <p:to x="100000" y="80000"/>
                                    </p:animScale>
                                    <p:animScale>
                                      <p:cBhvr>
                                        <p:cTn id="103" dur="166" decel="50000">
                                          <p:stCondLst>
                                            <p:cond delay="1338"/>
                                          </p:stCondLst>
                                        </p:cTn>
                                        <p:tgtEl>
                                          <p:spTgt spid="9"/>
                                        </p:tgtEl>
                                      </p:cBhvr>
                                      <p:to x="100000" y="100000"/>
                                    </p:animScale>
                                    <p:animScale>
                                      <p:cBhvr>
                                        <p:cTn id="104" dur="26">
                                          <p:stCondLst>
                                            <p:cond delay="1642"/>
                                          </p:stCondLst>
                                        </p:cTn>
                                        <p:tgtEl>
                                          <p:spTgt spid="9"/>
                                        </p:tgtEl>
                                      </p:cBhvr>
                                      <p:to x="100000" y="90000"/>
                                    </p:animScale>
                                    <p:animScale>
                                      <p:cBhvr>
                                        <p:cTn id="105" dur="166" decel="50000">
                                          <p:stCondLst>
                                            <p:cond delay="1668"/>
                                          </p:stCondLst>
                                        </p:cTn>
                                        <p:tgtEl>
                                          <p:spTgt spid="9"/>
                                        </p:tgtEl>
                                      </p:cBhvr>
                                      <p:to x="100000" y="100000"/>
                                    </p:animScale>
                                    <p:animScale>
                                      <p:cBhvr>
                                        <p:cTn id="106" dur="26">
                                          <p:stCondLst>
                                            <p:cond delay="1808"/>
                                          </p:stCondLst>
                                        </p:cTn>
                                        <p:tgtEl>
                                          <p:spTgt spid="9"/>
                                        </p:tgtEl>
                                      </p:cBhvr>
                                      <p:to x="100000" y="95000"/>
                                    </p:animScale>
                                    <p:animScale>
                                      <p:cBhvr>
                                        <p:cTn id="107" dur="166" decel="50000">
                                          <p:stCondLst>
                                            <p:cond delay="1834"/>
                                          </p:stCondLst>
                                        </p:cTn>
                                        <p:tgtEl>
                                          <p:spTgt spid="9"/>
                                        </p:tgtEl>
                                      </p:cBhvr>
                                      <p:to x="100000" y="100000"/>
                                    </p:animScale>
                                  </p:childTnLst>
                                </p:cTn>
                              </p:par>
                            </p:childTnLst>
                          </p:cTn>
                        </p:par>
                        <p:par>
                          <p:cTn id="108" fill="hold">
                            <p:stCondLst>
                              <p:cond delay="2000"/>
                            </p:stCondLst>
                            <p:childTnLst>
                              <p:par>
                                <p:cTn id="109" presetID="10" presetClass="entr" presetSubtype="0" fill="hold" grpId="0" nodeType="after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fade">
                                      <p:cBhvr>
                                        <p:cTn id="111" dur="500"/>
                                        <p:tgtEl>
                                          <p:spTgt spid="15"/>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1" nodeType="clickEffect">
                                  <p:stCondLst>
                                    <p:cond delay="0"/>
                                  </p:stCondLst>
                                  <p:childTnLst>
                                    <p:animEffect transition="out" filter="fade">
                                      <p:cBhvr>
                                        <p:cTn id="115" dur="500"/>
                                        <p:tgtEl>
                                          <p:spTgt spid="15"/>
                                        </p:tgtEl>
                                      </p:cBhvr>
                                    </p:animEffect>
                                    <p:set>
                                      <p:cBhvr>
                                        <p:cTn id="116" dur="1" fill="hold">
                                          <p:stCondLst>
                                            <p:cond delay="499"/>
                                          </p:stCondLst>
                                        </p:cTn>
                                        <p:tgtEl>
                                          <p:spTgt spid="15"/>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5" presetClass="entr" presetSubtype="0" fill="hold" grpId="0" nodeType="clickEffect">
                                  <p:stCondLst>
                                    <p:cond delay="0"/>
                                  </p:stCondLst>
                                  <p:childTnLst>
                                    <p:set>
                                      <p:cBhvr>
                                        <p:cTn id="120" dur="1" fill="hold">
                                          <p:stCondLst>
                                            <p:cond delay="0"/>
                                          </p:stCondLst>
                                        </p:cTn>
                                        <p:tgtEl>
                                          <p:spTgt spid="10"/>
                                        </p:tgtEl>
                                        <p:attrNameLst>
                                          <p:attrName>style.visibility</p:attrName>
                                        </p:attrNameLst>
                                      </p:cBhvr>
                                      <p:to>
                                        <p:strVal val="visible"/>
                                      </p:to>
                                    </p:set>
                                    <p:anim calcmode="lin" valueType="num">
                                      <p:cBhvr>
                                        <p:cTn id="12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2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2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24" dur="1000" fill="hold"/>
                                        <p:tgtEl>
                                          <p:spTgt spid="10"/>
                                        </p:tgtEl>
                                        <p:attrNameLst>
                                          <p:attrName>ppt_h</p:attrName>
                                        </p:attrNameLst>
                                      </p:cBhvr>
                                      <p:tavLst>
                                        <p:tav tm="0">
                                          <p:val>
                                            <p:strVal val="#ppt_h"/>
                                          </p:val>
                                        </p:tav>
                                        <p:tav tm="100000">
                                          <p:val>
                                            <p:strVal val="#ppt_h"/>
                                          </p:val>
                                        </p:tav>
                                      </p:tavLst>
                                    </p:anim>
                                    <p:anim calcmode="lin" valueType="num">
                                      <p:cBhvr>
                                        <p:cTn id="12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2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28" dur="1000" decel="50000">
                                          <p:stCondLst>
                                            <p:cond delay="0"/>
                                          </p:stCondLst>
                                        </p:cTn>
                                        <p:tgtEl>
                                          <p:spTgt spid="10"/>
                                        </p:tgtEl>
                                      </p:cBhvr>
                                    </p:animEffect>
                                  </p:childTnLst>
                                </p:cTn>
                              </p:par>
                            </p:childTnLst>
                          </p:cTn>
                        </p:par>
                        <p:par>
                          <p:cTn id="129" fill="hold">
                            <p:stCondLst>
                              <p:cond delay="1000"/>
                            </p:stCondLst>
                            <p:childTnLst>
                              <p:par>
                                <p:cTn id="130" presetID="10" presetClass="entr" presetSubtype="0" fill="hold" grpId="0" nodeType="afterEffect">
                                  <p:stCondLst>
                                    <p:cond delay="0"/>
                                  </p:stCondLst>
                                  <p:childTnLst>
                                    <p:set>
                                      <p:cBhvr>
                                        <p:cTn id="131" dur="1" fill="hold">
                                          <p:stCondLst>
                                            <p:cond delay="0"/>
                                          </p:stCondLst>
                                        </p:cTn>
                                        <p:tgtEl>
                                          <p:spTgt spid="16"/>
                                        </p:tgtEl>
                                        <p:attrNameLst>
                                          <p:attrName>style.visibility</p:attrName>
                                        </p:attrNameLst>
                                      </p:cBhvr>
                                      <p:to>
                                        <p:strVal val="visible"/>
                                      </p:to>
                                    </p:set>
                                    <p:animEffect transition="in" filter="fade">
                                      <p:cBhvr>
                                        <p:cTn id="132" dur="500"/>
                                        <p:tgtEl>
                                          <p:spTgt spid="1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1" nodeType="clickEffect">
                                  <p:stCondLst>
                                    <p:cond delay="0"/>
                                  </p:stCondLst>
                                  <p:childTnLst>
                                    <p:animEffect transition="out" filter="fade">
                                      <p:cBhvr>
                                        <p:cTn id="136" dur="500"/>
                                        <p:tgtEl>
                                          <p:spTgt spid="16"/>
                                        </p:tgtEl>
                                      </p:cBhvr>
                                    </p:animEffect>
                                    <p:set>
                                      <p:cBhvr>
                                        <p:cTn id="13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2800" smtClean="0">
                <a:latin typeface="Arial" panose="020B0604020202020204" pitchFamily="34" charset="0"/>
              </a:rPr>
              <a:t>The “Billion Prices” Project Tracks </a:t>
            </a:r>
            <a:r>
              <a:rPr lang="en-US" altLang="en-US" sz="2800" smtClean="0">
                <a:solidFill>
                  <a:srgbClr val="FF0000"/>
                </a:solidFill>
                <a:latin typeface="Arial" panose="020B0604020202020204" pitchFamily="34" charset="0"/>
              </a:rPr>
              <a:t>Daily</a:t>
            </a:r>
            <a:r>
              <a:rPr lang="en-US" altLang="en-US" sz="2800" smtClean="0">
                <a:latin typeface="Arial" panose="020B0604020202020204" pitchFamily="34" charset="0"/>
              </a:rPr>
              <a:t> Price Changes for Internet Purchases</a:t>
            </a:r>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BFF55252-3AF8-4B41-8505-BE93AE0EED10}" type="slidenum">
              <a:rPr lang="en-US" altLang="en-US" sz="900" smtClean="0"/>
              <a:pPr>
                <a:lnSpc>
                  <a:spcPct val="85000"/>
                </a:lnSpc>
                <a:spcBef>
                  <a:spcPct val="20000"/>
                </a:spcBef>
                <a:buClrTx/>
                <a:buFontTx/>
                <a:buNone/>
              </a:pPr>
              <a:t>4</a:t>
            </a:fld>
            <a:endParaRPr lang="en-US" altLang="en-US" sz="900" smtClean="0"/>
          </a:p>
        </p:txBody>
      </p:sp>
      <p:pic>
        <p:nvPicPr>
          <p:cNvPr id="9222"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77850" y="1154113"/>
            <a:ext cx="7553325" cy="501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6"/>
          <p:cNvSpPr txBox="1">
            <a:spLocks noChangeArrowheads="1"/>
          </p:cNvSpPr>
          <p:nvPr/>
        </p:nvSpPr>
        <p:spPr bwMode="auto">
          <a:xfrm>
            <a:off x="360363" y="6405563"/>
            <a:ext cx="7988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a:t>
            </a:r>
            <a:r>
              <a:rPr lang="en-US" altLang="en-US" sz="1100">
                <a:hlinkClick r:id="rId3"/>
              </a:rPr>
              <a:t>http://blogs.wsj.com/economics/2015/03/13/the-billion-prices-project-thinks-inflation-may-have-turned-a-sharp-corner/</a:t>
            </a:r>
            <a:r>
              <a:rPr lang="en-US" altLang="en-US" sz="1100"/>
              <a:t> </a:t>
            </a:r>
          </a:p>
        </p:txBody>
      </p:sp>
    </p:spTree>
    <p:extLst>
      <p:ext uri="{BB962C8B-B14F-4D97-AF65-F5344CB8AC3E}">
        <p14:creationId xmlns:p14="http://schemas.microsoft.com/office/powerpoint/2010/main" val="679263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Trend Is Always Higher </a:t>
            </a:r>
            <a:r>
              <a:rPr lang="en-US" smtClean="0"/>
              <a:t>Than Inflation</a:t>
            </a:r>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40</a:t>
            </a:fld>
            <a:endParaRPr lang="en-US"/>
          </a:p>
        </p:txBody>
      </p:sp>
    </p:spTree>
    <p:extLst>
      <p:ext uri="{BB962C8B-B14F-4D97-AF65-F5344CB8AC3E}">
        <p14:creationId xmlns:p14="http://schemas.microsoft.com/office/powerpoint/2010/main" val="2249219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rPr>
              <a:t>Inflation vs. Trend (The Sequel)</a:t>
            </a:r>
          </a:p>
        </p:txBody>
      </p:sp>
      <p:sp>
        <p:nvSpPr>
          <p:cNvPr id="5120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0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23897E4-00AD-42D4-9B56-C467D37A9425}" type="slidenum">
              <a:rPr lang="en-US" altLang="en-US" sz="900">
                <a:solidFill>
                  <a:schemeClr val="bg1"/>
                </a:solidFill>
              </a:rPr>
              <a:pPr algn="r">
                <a:lnSpc>
                  <a:spcPct val="85000"/>
                </a:lnSpc>
                <a:spcBef>
                  <a:spcPct val="20000"/>
                </a:spcBef>
                <a:buClrTx/>
                <a:buFontTx/>
                <a:buNone/>
              </a:pPr>
              <a:t>41</a:t>
            </a:fld>
            <a:endParaRPr lang="en-US" altLang="en-US" sz="900">
              <a:solidFill>
                <a:schemeClr val="bg1"/>
              </a:solidFill>
            </a:endParaRPr>
          </a:p>
        </p:txBody>
      </p:sp>
      <p:sp>
        <p:nvSpPr>
          <p:cNvPr id="5" name="Rectangle 7"/>
          <p:cNvSpPr>
            <a:spLocks noChangeArrowheads="1"/>
          </p:cNvSpPr>
          <p:nvPr/>
        </p:nvSpPr>
        <p:spPr bwMode="auto">
          <a:xfrm>
            <a:off x="325438" y="4203700"/>
            <a:ext cx="8020050" cy="20867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The Idea:</a:t>
            </a:r>
            <a:br>
              <a:rPr lang="en-US" sz="3600" b="1" i="1" dirty="0" smtClean="0">
                <a:solidFill>
                  <a:srgbClr val="225A7A"/>
                </a:solidFill>
              </a:rPr>
            </a:br>
            <a:r>
              <a:rPr lang="en-US" sz="3600" b="1" i="1" dirty="0" smtClean="0">
                <a:solidFill>
                  <a:srgbClr val="225A7A"/>
                </a:solidFill>
              </a:rPr>
              <a:t>Trend ≥ Inflation </a:t>
            </a:r>
            <a:br>
              <a:rPr lang="en-US" sz="3600" b="1" i="1" dirty="0" smtClean="0">
                <a:solidFill>
                  <a:srgbClr val="225A7A"/>
                </a:solidFill>
              </a:rPr>
            </a:br>
            <a:r>
              <a:rPr lang="en-US" sz="3600" b="1" i="1" dirty="0" smtClean="0">
                <a:solidFill>
                  <a:srgbClr val="225A7A"/>
                </a:solidFill>
              </a:rPr>
              <a:t>(Except When It Isn’t)</a:t>
            </a:r>
            <a:br>
              <a:rPr lang="en-US" sz="3600" b="1" i="1" dirty="0" smtClean="0">
                <a:solidFill>
                  <a:srgbClr val="225A7A"/>
                </a:solidFill>
              </a:rPr>
            </a:br>
            <a:endParaRPr lang="en-US" sz="3600" b="1" i="1" dirty="0">
              <a:solidFill>
                <a:srgbClr val="225A7A"/>
              </a:solidFill>
            </a:endParaRP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41</a:t>
            </a:fld>
            <a:endParaRPr lang="en-US"/>
          </a:p>
        </p:txBody>
      </p:sp>
    </p:spTree>
    <p:extLst>
      <p:ext uri="{BB962C8B-B14F-4D97-AF65-F5344CB8AC3E}">
        <p14:creationId xmlns:p14="http://schemas.microsoft.com/office/powerpoint/2010/main" val="113782470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15925" y="185738"/>
            <a:ext cx="7385050" cy="860425"/>
          </a:xfrm>
        </p:spPr>
        <p:txBody>
          <a:bodyPr/>
          <a:lstStyle/>
          <a:p>
            <a:r>
              <a:rPr lang="en-US" altLang="en-US" sz="2600" dirty="0" smtClean="0">
                <a:latin typeface="Arial" panose="020B0604020202020204" pitchFamily="34" charset="0"/>
              </a:rPr>
              <a:t>An Example: Homeowners</a:t>
            </a:r>
          </a:p>
        </p:txBody>
      </p:sp>
      <p:graphicFrame>
        <p:nvGraphicFramePr>
          <p:cNvPr id="3" name="Object 3"/>
          <p:cNvGraphicFramePr>
            <a:graphicFrameLocks noGrp="1"/>
          </p:cNvGraphicFramePr>
          <p:nvPr>
            <p:ph type="chart" idx="4294967295"/>
            <p:extLst>
              <p:ext uri="{D42A27DB-BD31-4B8C-83A1-F6EECF244321}">
                <p14:modId xmlns:p14="http://schemas.microsoft.com/office/powerpoint/2010/main" val="1919239846"/>
              </p:ext>
            </p:extLst>
          </p:nvPr>
        </p:nvGraphicFramePr>
        <p:xfrm>
          <a:off x="207963" y="1066800"/>
          <a:ext cx="8615362" cy="4941888"/>
        </p:xfrm>
        <a:graphic>
          <a:graphicData uri="http://schemas.openxmlformats.org/drawingml/2006/chart">
            <c:chart xmlns:c="http://schemas.openxmlformats.org/drawingml/2006/chart" xmlns:r="http://schemas.openxmlformats.org/officeDocument/2006/relationships" r:id="rId3"/>
          </a:graphicData>
        </a:graphic>
      </p:graphicFrame>
      <p:sp>
        <p:nvSpPr>
          <p:cNvPr id="26628" name="Rectangle 5"/>
          <p:cNvSpPr>
            <a:spLocks noChangeArrowheads="1"/>
          </p:cNvSpPr>
          <p:nvPr/>
        </p:nvSpPr>
        <p:spPr bwMode="auto">
          <a:xfrm>
            <a:off x="0" y="6281738"/>
            <a:ext cx="8610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Insurance Research Council, “Trends in Homeowners Insurance Claims,” 2015 edition,  p. 41; BLS inflation calculator,</a:t>
            </a:r>
            <a:br>
              <a:rPr lang="en-US" altLang="en-US" sz="1100"/>
            </a:br>
            <a:r>
              <a:rPr lang="en-US" altLang="en-US" sz="1100"/>
              <a:t>with Insurance Information Institute calculations</a:t>
            </a:r>
          </a:p>
        </p:txBody>
      </p:sp>
      <p:sp>
        <p:nvSpPr>
          <p:cNvPr id="26630" name="TextBox 1"/>
          <p:cNvSpPr txBox="1">
            <a:spLocks noChangeArrowheads="1"/>
          </p:cNvSpPr>
          <p:nvPr/>
        </p:nvSpPr>
        <p:spPr bwMode="auto">
          <a:xfrm>
            <a:off x="152400" y="1185863"/>
            <a:ext cx="4191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600" b="1" dirty="0" smtClean="0">
                <a:solidFill>
                  <a:schemeClr val="accent1"/>
                </a:solidFill>
                <a:cs typeface="Arial" panose="020B0604020202020204" pitchFamily="34" charset="0"/>
              </a:rPr>
              <a:t>Paid Severity in 2013 </a:t>
            </a:r>
            <a:r>
              <a:rPr lang="en-US" altLang="en-US" sz="1600" b="1" dirty="0">
                <a:solidFill>
                  <a:schemeClr val="accent1"/>
                </a:solidFill>
                <a:cs typeface="Arial" panose="020B0604020202020204" pitchFamily="34" charset="0"/>
              </a:rPr>
              <a:t>dollars</a:t>
            </a:r>
          </a:p>
        </p:txBody>
      </p:sp>
      <p:grpSp>
        <p:nvGrpSpPr>
          <p:cNvPr id="4" name="Group 3"/>
          <p:cNvGrpSpPr/>
          <p:nvPr/>
        </p:nvGrpSpPr>
        <p:grpSpPr>
          <a:xfrm>
            <a:off x="6400800" y="1046164"/>
            <a:ext cx="2414942" cy="1444642"/>
            <a:chOff x="6400800" y="1046164"/>
            <a:chExt cx="2414942" cy="1444642"/>
          </a:xfrm>
        </p:grpSpPr>
        <p:sp>
          <p:nvSpPr>
            <p:cNvPr id="7" name="AutoShape 7"/>
            <p:cNvSpPr>
              <a:spLocks noChangeArrowheads="1"/>
            </p:cNvSpPr>
            <p:nvPr/>
          </p:nvSpPr>
          <p:spPr bwMode="blackWhite">
            <a:xfrm>
              <a:off x="6400800" y="1046164"/>
              <a:ext cx="1651247" cy="640594"/>
            </a:xfrm>
            <a:prstGeom prst="wedgeRectCallout">
              <a:avLst>
                <a:gd name="adj1" fmla="val -15674"/>
                <a:gd name="adj2" fmla="val 96890"/>
              </a:avLst>
            </a:prstGeom>
            <a:solidFill>
              <a:schemeClr val="accent1"/>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rgbClr val="FFFFFF"/>
                </a:buClr>
                <a:buFont typeface="Wingdings" panose="05000000000000000000" pitchFamily="2" charset="2"/>
                <a:buNone/>
              </a:pPr>
              <a:r>
                <a:rPr lang="en-US" altLang="en-US" sz="1400" b="1" dirty="0" smtClean="0">
                  <a:solidFill>
                    <a:srgbClr val="FFFFFF"/>
                  </a:solidFill>
                </a:rPr>
                <a:t>Since 2009: 0.3 Points/</a:t>
              </a:r>
              <a:r>
                <a:rPr lang="en-US" altLang="en-US" sz="1400" b="1" dirty="0" err="1" smtClean="0">
                  <a:solidFill>
                    <a:srgbClr val="FFFFFF"/>
                  </a:solidFill>
                </a:rPr>
                <a:t>Yr</a:t>
              </a:r>
              <a:r>
                <a:rPr lang="en-US" altLang="en-US" sz="1400" b="1" dirty="0" smtClean="0">
                  <a:solidFill>
                    <a:srgbClr val="FFFFFF"/>
                  </a:solidFill>
                </a:rPr>
                <a:t> Above CPI.</a:t>
              </a:r>
              <a:endParaRPr lang="en-US" altLang="en-US" sz="1400" b="1" dirty="0">
                <a:solidFill>
                  <a:srgbClr val="FFFFFF"/>
                </a:solidFill>
              </a:endParaRPr>
            </a:p>
          </p:txBody>
        </p:sp>
        <p:sp>
          <p:nvSpPr>
            <p:cNvPr id="2" name="Oval 1"/>
            <p:cNvSpPr/>
            <p:nvPr/>
          </p:nvSpPr>
          <p:spPr>
            <a:xfrm>
              <a:off x="6477684" y="1935840"/>
              <a:ext cx="2338058" cy="5549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085850" y="1807049"/>
            <a:ext cx="5601811" cy="2258577"/>
            <a:chOff x="1154098" y="1819834"/>
            <a:chExt cx="5601811" cy="2258577"/>
          </a:xfrm>
        </p:grpSpPr>
        <p:sp>
          <p:nvSpPr>
            <p:cNvPr id="9" name="AutoShape 7"/>
            <p:cNvSpPr>
              <a:spLocks noChangeArrowheads="1"/>
            </p:cNvSpPr>
            <p:nvPr/>
          </p:nvSpPr>
          <p:spPr bwMode="blackWhite">
            <a:xfrm>
              <a:off x="1589104" y="1819834"/>
              <a:ext cx="2194264" cy="640594"/>
            </a:xfrm>
            <a:prstGeom prst="wedgeRectCallout">
              <a:avLst>
                <a:gd name="adj1" fmla="val 25998"/>
                <a:gd name="adj2" fmla="val 256263"/>
              </a:avLst>
            </a:prstGeom>
            <a:solidFill>
              <a:schemeClr val="accent1"/>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rgbClr val="FFFFFF"/>
                </a:buClr>
                <a:buFont typeface="Wingdings" panose="05000000000000000000" pitchFamily="2" charset="2"/>
                <a:buNone/>
              </a:pPr>
              <a:r>
                <a:rPr lang="en-US" altLang="en-US" sz="1400" b="1" dirty="0" smtClean="0">
                  <a:solidFill>
                    <a:srgbClr val="FFFFFF"/>
                  </a:solidFill>
                </a:rPr>
                <a:t>1997-2009: 6.8 Points/Year Above CPI.</a:t>
              </a:r>
              <a:endParaRPr lang="en-US" altLang="en-US" sz="1400" b="1" dirty="0">
                <a:solidFill>
                  <a:srgbClr val="FFFFFF"/>
                </a:solidFill>
              </a:endParaRPr>
            </a:p>
          </p:txBody>
        </p:sp>
        <p:sp>
          <p:nvSpPr>
            <p:cNvPr id="11" name="Oval 10"/>
            <p:cNvSpPr/>
            <p:nvPr/>
          </p:nvSpPr>
          <p:spPr>
            <a:xfrm>
              <a:off x="1154098" y="3523445"/>
              <a:ext cx="5601811" cy="554966"/>
            </a:xfrm>
            <a:prstGeom prst="ellipse">
              <a:avLst/>
            </a:prstGeom>
            <a:noFill/>
            <a:ln>
              <a:solidFill>
                <a:srgbClr val="FF0000"/>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6"/>
          <p:cNvSpPr>
            <a:spLocks noChangeArrowheads="1"/>
          </p:cNvSpPr>
          <p:nvPr/>
        </p:nvSpPr>
        <p:spPr bwMode="blackWhite">
          <a:xfrm>
            <a:off x="1085850" y="5569646"/>
            <a:ext cx="7353300"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There Can Be Periods Where CPI &gt; Severity Change.</a:t>
            </a:r>
            <a:endParaRPr lang="en-US" sz="2000" b="1" dirty="0">
              <a:solidFill>
                <a:srgbClr val="FFFFFF"/>
              </a:solidFill>
            </a:endParaRPr>
          </a:p>
        </p:txBody>
      </p:sp>
      <p:sp>
        <p:nvSpPr>
          <p:cNvPr id="6" name="Slide Number Placeholder 5"/>
          <p:cNvSpPr>
            <a:spLocks noGrp="1"/>
          </p:cNvSpPr>
          <p:nvPr>
            <p:ph type="sldNum" sz="quarter" idx="12"/>
          </p:nvPr>
        </p:nvSpPr>
        <p:spPr/>
        <p:txBody>
          <a:bodyPr/>
          <a:lstStyle/>
          <a:p>
            <a:pPr>
              <a:defRPr/>
            </a:pPr>
            <a:fld id="{79649112-2361-4913-9798-B6AEBB59A8D4}" type="slidenum">
              <a:rPr lang="en-US" smtClean="0"/>
              <a:pPr>
                <a:defRPr/>
              </a:pPr>
              <a:t>42</a:t>
            </a:fld>
            <a:endParaRPr lang="en-US"/>
          </a:p>
        </p:txBody>
      </p:sp>
    </p:spTree>
    <p:extLst>
      <p:ext uri="{BB962C8B-B14F-4D97-AF65-F5344CB8AC3E}">
        <p14:creationId xmlns:p14="http://schemas.microsoft.com/office/powerpoint/2010/main" val="27307753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23" presetClass="entr" presetSubtype="16"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7106" name="Object 2"/>
          <p:cNvGraphicFramePr>
            <a:graphicFrameLocks noChangeAspect="1"/>
          </p:cNvGraphicFramePr>
          <p:nvPr>
            <p:extLst>
              <p:ext uri="{D42A27DB-BD31-4B8C-83A1-F6EECF244321}">
                <p14:modId xmlns:p14="http://schemas.microsoft.com/office/powerpoint/2010/main" val="2105613585"/>
              </p:ext>
            </p:extLst>
          </p:nvPr>
        </p:nvGraphicFramePr>
        <p:xfrm>
          <a:off x="977900" y="1327150"/>
          <a:ext cx="6902450" cy="4294188"/>
        </p:xfrm>
        <a:graphic>
          <a:graphicData uri="http://schemas.openxmlformats.org/presentationml/2006/ole">
            <mc:AlternateContent xmlns:mc="http://schemas.openxmlformats.org/markup-compatibility/2006">
              <mc:Choice xmlns:v="urn:schemas-microsoft-com:vml" Requires="v">
                <p:oleObj spid="_x0000_s29295699" name="Chart" r:id="rId3" imgW="8750361" imgH="5441927" progId="MSGraph.Chart.8">
                  <p:embed followColorScheme="full"/>
                </p:oleObj>
              </mc:Choice>
              <mc:Fallback>
                <p:oleObj name="Chart" r:id="rId3" imgW="8750361" imgH="5441927" progId="MSGraph.Chart.8">
                  <p:embed followColorScheme="full"/>
                  <p:pic>
                    <p:nvPicPr>
                      <p:cNvPr id="0" name=""/>
                      <p:cNvPicPr>
                        <a:picLocks noChangeAspect="1" noChangeArrowheads="1"/>
                      </p:cNvPicPr>
                      <p:nvPr/>
                    </p:nvPicPr>
                    <p:blipFill>
                      <a:blip r:embed="rId4"/>
                      <a:srcRect/>
                      <a:stretch>
                        <a:fillRect/>
                      </a:stretch>
                    </p:blipFill>
                    <p:spPr bwMode="auto">
                      <a:xfrm>
                        <a:off x="977900" y="1327150"/>
                        <a:ext cx="6902450" cy="4294188"/>
                      </a:xfrm>
                      <a:prstGeom prst="rect">
                        <a:avLst/>
                      </a:prstGeom>
                      <a:noFill/>
                      <a:ln>
                        <a:noFill/>
                      </a:ln>
                      <a:extLst/>
                    </p:spPr>
                  </p:pic>
                </p:oleObj>
              </mc:Fallback>
            </mc:AlternateContent>
          </a:graphicData>
        </a:graphic>
      </p:graphicFrame>
      <p:sp>
        <p:nvSpPr>
          <p:cNvPr id="47107" name="Rectangle 3"/>
          <p:cNvSpPr>
            <a:spLocks noGrp="1" noChangeArrowheads="1"/>
          </p:cNvSpPr>
          <p:nvPr>
            <p:ph type="title" idx="4294967295"/>
          </p:nvPr>
        </p:nvSpPr>
        <p:spPr>
          <a:xfrm>
            <a:off x="493713" y="0"/>
            <a:ext cx="7608887" cy="965200"/>
          </a:xfrm>
        </p:spPr>
        <p:txBody>
          <a:bodyPr lIns="92075" tIns="46038" rIns="92075" bIns="46038" anchor="b"/>
          <a:lstStyle/>
          <a:p>
            <a:pPr>
              <a:lnSpc>
                <a:spcPct val="85000"/>
              </a:lnSpc>
            </a:pPr>
            <a:r>
              <a:rPr lang="en-US" altLang="en-US" sz="2800" dirty="0" smtClean="0">
                <a:latin typeface="Arial" panose="020B0604020202020204" pitchFamily="34" charset="0"/>
              </a:rPr>
              <a:t>Another Example: WC Medical</a:t>
            </a:r>
          </a:p>
        </p:txBody>
      </p:sp>
      <p:sp>
        <p:nvSpPr>
          <p:cNvPr id="47108" name="Rectangle 4"/>
          <p:cNvSpPr>
            <a:spLocks noChangeArrowheads="1"/>
          </p:cNvSpPr>
          <p:nvPr/>
        </p:nvSpPr>
        <p:spPr bwMode="auto">
          <a:xfrm>
            <a:off x="493713" y="5565629"/>
            <a:ext cx="7587013"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dirty="0" smtClean="0"/>
              <a:t/>
            </a:r>
            <a:br>
              <a:rPr lang="en-US" altLang="en-US" sz="1100" dirty="0" smtClean="0"/>
            </a:br>
            <a:r>
              <a:rPr lang="en-US" altLang="en-US" sz="1100" dirty="0" smtClean="0"/>
              <a:t>Sources</a:t>
            </a:r>
            <a:r>
              <a:rPr lang="en-US" altLang="en-US" sz="1100" dirty="0"/>
              <a:t>:  CPI and Med CPI from US Bureau of Labor Statistics, WC med severity from NCCI based on </a:t>
            </a:r>
            <a:r>
              <a:rPr lang="en-US" altLang="en-US" sz="1100" dirty="0" smtClean="0"/>
              <a:t>NCCI </a:t>
            </a:r>
            <a:r>
              <a:rPr lang="en-US" altLang="en-US" sz="1100" dirty="0"/>
              <a:t>states.</a:t>
            </a:r>
          </a:p>
        </p:txBody>
      </p:sp>
      <p:sp>
        <p:nvSpPr>
          <p:cNvPr id="6487045" name="Text Box 5"/>
          <p:cNvSpPr txBox="1">
            <a:spLocks noChangeArrowheads="1"/>
          </p:cNvSpPr>
          <p:nvPr/>
        </p:nvSpPr>
        <p:spPr bwMode="auto">
          <a:xfrm rot="10800000">
            <a:off x="8353425" y="1905000"/>
            <a:ext cx="4286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
                <a:srgbClr val="FF3300"/>
              </a:buClr>
              <a:buFont typeface="Wingdings" panose="05000000000000000000" pitchFamily="2" charset="2"/>
              <a:buNone/>
            </a:pPr>
            <a:endParaRPr lang="en-US" altLang="en-US" sz="1600" b="1">
              <a:latin typeface="Times New Roman" panose="02020603050405020304" pitchFamily="18" charset="0"/>
            </a:endParaRPr>
          </a:p>
        </p:txBody>
      </p:sp>
      <p:sp>
        <p:nvSpPr>
          <p:cNvPr id="7" name="AutoShape 7"/>
          <p:cNvSpPr>
            <a:spLocks noChangeArrowheads="1"/>
          </p:cNvSpPr>
          <p:nvPr/>
        </p:nvSpPr>
        <p:spPr bwMode="blackWhite">
          <a:xfrm>
            <a:off x="2872596" y="1047751"/>
            <a:ext cx="2976113" cy="857249"/>
          </a:xfrm>
          <a:prstGeom prst="wedgeRectCallout">
            <a:avLst>
              <a:gd name="adj1" fmla="val 32510"/>
              <a:gd name="adj2" fmla="val 309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dirty="0" smtClean="0">
                <a:solidFill>
                  <a:schemeClr val="bg1"/>
                </a:solidFill>
                <a:latin typeface="Arial" charset="0"/>
              </a:rPr>
              <a:t>Average Annual Growth, 2002-09</a:t>
            </a:r>
          </a:p>
          <a:p>
            <a:pPr algn="ctr">
              <a:lnSpc>
                <a:spcPct val="90000"/>
              </a:lnSpc>
              <a:spcBef>
                <a:spcPct val="50000"/>
              </a:spcBef>
              <a:buClr>
                <a:schemeClr val="bg1"/>
              </a:buClr>
              <a:buFont typeface="Wingdings" pitchFamily="2" charset="2"/>
              <a:buNone/>
              <a:defRPr/>
            </a:pPr>
            <a:r>
              <a:rPr lang="en-US" sz="1400" b="1" dirty="0" smtClean="0">
                <a:solidFill>
                  <a:schemeClr val="bg1"/>
                </a:solidFill>
                <a:latin typeface="Arial" charset="0"/>
              </a:rPr>
              <a:t>WC Medical Severity: 6%</a:t>
            </a:r>
          </a:p>
          <a:p>
            <a:pPr algn="ctr">
              <a:lnSpc>
                <a:spcPct val="90000"/>
              </a:lnSpc>
              <a:spcBef>
                <a:spcPct val="50000"/>
              </a:spcBef>
              <a:buClr>
                <a:schemeClr val="bg1"/>
              </a:buClr>
              <a:buFont typeface="Wingdings" pitchFamily="2" charset="2"/>
              <a:buNone/>
              <a:defRPr/>
            </a:pPr>
            <a:r>
              <a:rPr lang="en-US" sz="1400" b="1" dirty="0" smtClean="0">
                <a:solidFill>
                  <a:schemeClr val="bg1"/>
                </a:solidFill>
                <a:latin typeface="Arial" charset="0"/>
              </a:rPr>
              <a:t> Medical CPI: 4%</a:t>
            </a:r>
            <a:endParaRPr lang="en-US" sz="1400" b="1" dirty="0">
              <a:solidFill>
                <a:schemeClr val="bg1"/>
              </a:solidFill>
              <a:latin typeface="Arial" charset="0"/>
            </a:endParaRPr>
          </a:p>
        </p:txBody>
      </p:sp>
      <p:sp>
        <p:nvSpPr>
          <p:cNvPr id="8" name="AutoShape 7"/>
          <p:cNvSpPr>
            <a:spLocks noChangeArrowheads="1"/>
          </p:cNvSpPr>
          <p:nvPr/>
        </p:nvSpPr>
        <p:spPr bwMode="blackWhite">
          <a:xfrm>
            <a:off x="6102559" y="1482293"/>
            <a:ext cx="2308194" cy="845414"/>
          </a:xfrm>
          <a:prstGeom prst="wedgeRectCallout">
            <a:avLst>
              <a:gd name="adj1" fmla="val 855"/>
              <a:gd name="adj2" fmla="val 1474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dirty="0" smtClean="0">
                <a:solidFill>
                  <a:schemeClr val="bg1"/>
                </a:solidFill>
                <a:latin typeface="Arial" charset="0"/>
              </a:rPr>
              <a:t>…But Since 2010 WC Medical Severity has Closely Tracked the Medical CPI</a:t>
            </a:r>
            <a:endParaRPr lang="en-US" sz="1400" b="1" dirty="0">
              <a:solidFill>
                <a:schemeClr val="bg1"/>
              </a:solidFill>
              <a:latin typeface="Arial" charset="0"/>
            </a:endParaRPr>
          </a:p>
        </p:txBody>
      </p:sp>
      <p:sp>
        <p:nvSpPr>
          <p:cNvPr id="9" name="Rectangle 7"/>
          <p:cNvSpPr>
            <a:spLocks noChangeArrowheads="1"/>
          </p:cNvSpPr>
          <p:nvPr/>
        </p:nvSpPr>
        <p:spPr bwMode="grayWhite">
          <a:xfrm>
            <a:off x="5552144" y="3160665"/>
            <a:ext cx="2308194" cy="1438343"/>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43</a:t>
            </a:fld>
            <a:endParaRPr lang="en-US"/>
          </a:p>
        </p:txBody>
      </p:sp>
    </p:spTree>
    <p:extLst>
      <p:ext uri="{BB962C8B-B14F-4D97-AF65-F5344CB8AC3E}">
        <p14:creationId xmlns:p14="http://schemas.microsoft.com/office/powerpoint/2010/main" val="383108630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16" presetClass="entr" presetSubtype="26" fill="hold" grpId="0" nodeType="with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barn(in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P spid="8"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3884450919"/>
              </p:ext>
            </p:extLst>
          </p:nvPr>
        </p:nvGraphicFramePr>
        <p:xfrm>
          <a:off x="50800" y="1117600"/>
          <a:ext cx="8813800" cy="5556250"/>
        </p:xfrm>
        <a:graphic>
          <a:graphicData uri="http://schemas.openxmlformats.org/drawingml/2006/chart">
            <c:chart xmlns:c="http://schemas.openxmlformats.org/drawingml/2006/chart" xmlns:r="http://schemas.openxmlformats.org/officeDocument/2006/relationships" r:id="rId2"/>
          </a:graphicData>
        </a:graphic>
      </p:graphicFrame>
      <p:sp>
        <p:nvSpPr>
          <p:cNvPr id="50179" name="Rectangle 3"/>
          <p:cNvSpPr>
            <a:spLocks noGrp="1" noChangeArrowheads="1"/>
          </p:cNvSpPr>
          <p:nvPr>
            <p:ph type="title"/>
          </p:nvPr>
        </p:nvSpPr>
        <p:spPr>
          <a:xfrm>
            <a:off x="638175" y="133350"/>
            <a:ext cx="7086600" cy="1000125"/>
          </a:xfrm>
        </p:spPr>
        <p:txBody>
          <a:bodyPr/>
          <a:lstStyle/>
          <a:p>
            <a:r>
              <a:rPr lang="en-US" altLang="en-US" dirty="0" smtClean="0">
                <a:latin typeface="Arial" panose="020B0604020202020204" pitchFamily="34" charset="0"/>
              </a:rPr>
              <a:t>Another Example: WC Indemnity</a:t>
            </a:r>
            <a:endParaRPr lang="en-US" altLang="en-US" sz="2000" dirty="0" smtClean="0">
              <a:latin typeface="Arial" panose="020B0604020202020204" pitchFamily="34" charset="0"/>
            </a:endParaRPr>
          </a:p>
        </p:txBody>
      </p:sp>
      <p:sp>
        <p:nvSpPr>
          <p:cNvPr id="50180" name="Text Box 4"/>
          <p:cNvSpPr txBox="1">
            <a:spLocks noChangeArrowheads="1"/>
          </p:cNvSpPr>
          <p:nvPr/>
        </p:nvSpPr>
        <p:spPr bwMode="auto">
          <a:xfrm>
            <a:off x="123825" y="6151563"/>
            <a:ext cx="8901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000" dirty="0" smtClean="0"/>
              <a:t>NCCI data on WC severity is based </a:t>
            </a:r>
            <a:r>
              <a:rPr lang="en-US" altLang="en-US" sz="1000" dirty="0"/>
              <a:t>on the states where NCCI provides ratemaking services. Excludes the effects of deductible policies.</a:t>
            </a:r>
          </a:p>
          <a:p>
            <a:pPr eaLnBrk="1" hangingPunct="1">
              <a:lnSpc>
                <a:spcPct val="100000"/>
              </a:lnSpc>
              <a:spcBef>
                <a:spcPct val="0"/>
              </a:spcBef>
              <a:buClrTx/>
              <a:buFontTx/>
              <a:buNone/>
            </a:pPr>
            <a:r>
              <a:rPr lang="en-US" altLang="en-US" sz="1000" dirty="0"/>
              <a:t>Sources: NCCI, BLS, from Current Population </a:t>
            </a:r>
            <a:r>
              <a:rPr lang="en-US" altLang="en-US" sz="1000" dirty="0" smtClean="0"/>
              <a:t>Survey.</a:t>
            </a:r>
            <a:endParaRPr lang="en-US" altLang="en-US" sz="1000" dirty="0"/>
          </a:p>
        </p:txBody>
      </p:sp>
      <p:sp>
        <p:nvSpPr>
          <p:cNvPr id="5" name="Rectangle 7"/>
          <p:cNvSpPr>
            <a:spLocks noChangeArrowheads="1"/>
          </p:cNvSpPr>
          <p:nvPr/>
        </p:nvSpPr>
        <p:spPr bwMode="grayWhite">
          <a:xfrm>
            <a:off x="6596109" y="3497802"/>
            <a:ext cx="2299315" cy="994299"/>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3" name="Rectangular Callout 2"/>
          <p:cNvSpPr/>
          <p:nvPr/>
        </p:nvSpPr>
        <p:spPr>
          <a:xfrm>
            <a:off x="6521571" y="2199736"/>
            <a:ext cx="2199736" cy="698739"/>
          </a:xfrm>
          <a:prstGeom prst="wedgeRectCallout">
            <a:avLst>
              <a:gd name="adj1" fmla="val -13382"/>
              <a:gd name="adj2" fmla="val 1279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Similar to Medical Benefits – Suddenly Tracking Inflation</a:t>
            </a:r>
            <a:endParaRPr lang="en-US" sz="1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44</a:t>
            </a:fld>
            <a:endParaRPr lang="en-US"/>
          </a:p>
        </p:txBody>
      </p:sp>
    </p:spTree>
    <p:extLst>
      <p:ext uri="{BB962C8B-B14F-4D97-AF65-F5344CB8AC3E}">
        <p14:creationId xmlns:p14="http://schemas.microsoft.com/office/powerpoint/2010/main" val="39032287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110"/>
          <p:cNvSpPr>
            <a:spLocks noGrp="1" noChangeArrowheads="1"/>
          </p:cNvSpPr>
          <p:nvPr>
            <p:ph type="sldNum" sz="quarter" idx="12"/>
          </p:nvPr>
        </p:nvSpPr>
        <p:spPr>
          <a:noFill/>
        </p:spPr>
        <p:txBody>
          <a:bodyPr/>
          <a:lstStyle/>
          <a:p>
            <a:fld id="{29B9B84C-B454-4818-8721-457422404B5B}" type="slidenum">
              <a:rPr lang="en-US" smtClean="0"/>
              <a:pPr/>
              <a:t>45</a:t>
            </a:fld>
            <a:endParaRPr lang="en-US" smtClean="0"/>
          </a:p>
        </p:txBody>
      </p:sp>
      <p:sp>
        <p:nvSpPr>
          <p:cNvPr id="40966" name="Rectangle 2"/>
          <p:cNvSpPr>
            <a:spLocks noGrp="1" noChangeArrowheads="1"/>
          </p:cNvSpPr>
          <p:nvPr>
            <p:ph type="title"/>
          </p:nvPr>
        </p:nvSpPr>
        <p:spPr>
          <a:xfrm>
            <a:off x="66675" y="90488"/>
            <a:ext cx="8201025" cy="860425"/>
          </a:xfrm>
        </p:spPr>
        <p:txBody>
          <a:bodyPr/>
          <a:lstStyle/>
          <a:p>
            <a:r>
              <a:rPr lang="en-US" dirty="0" smtClean="0"/>
              <a:t>And One Last Example: PD Liability</a:t>
            </a:r>
          </a:p>
        </p:txBody>
      </p:sp>
      <p:graphicFrame>
        <p:nvGraphicFramePr>
          <p:cNvPr id="40962" name="Object 3"/>
          <p:cNvGraphicFramePr>
            <a:graphicFrameLocks noChangeAspect="1"/>
          </p:cNvGraphicFramePr>
          <p:nvPr>
            <p:extLst>
              <p:ext uri="{D42A27DB-BD31-4B8C-83A1-F6EECF244321}">
                <p14:modId xmlns:p14="http://schemas.microsoft.com/office/powerpoint/2010/main" val="3793865276"/>
              </p:ext>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29294675" name="Chart" r:id="rId4" imgW="5765867" imgH="2508267" progId="MSGraph.Chart.8">
                  <p:embed followColorScheme="full"/>
                </p:oleObj>
              </mc:Choice>
              <mc:Fallback>
                <p:oleObj name="Chart" r:id="rId4" imgW="5765867" imgH="2508267"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7" name="Rectangle 5"/>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2014</a:t>
            </a:r>
          </a:p>
        </p:txBody>
      </p:sp>
      <p:sp>
        <p:nvSpPr>
          <p:cNvPr id="10" name="Rectangle 4"/>
          <p:cNvSpPr>
            <a:spLocks noChangeArrowheads="1"/>
          </p:cNvSpPr>
          <p:nvPr/>
        </p:nvSpPr>
        <p:spPr bwMode="auto">
          <a:xfrm>
            <a:off x="0" y="5851386"/>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smtClean="0"/>
              <a:t>data, Bureau of Labor Statistics, </a:t>
            </a:r>
            <a:r>
              <a:rPr lang="en-US" sz="1100" dirty="0"/>
              <a:t>Insurance Information </a:t>
            </a:r>
            <a:r>
              <a:rPr lang="en-US" sz="1100" dirty="0" smtClean="0"/>
              <a:t>Institute.</a:t>
            </a:r>
            <a:endParaRPr lang="en-US" sz="1100" dirty="0"/>
          </a:p>
        </p:txBody>
      </p:sp>
      <p:sp>
        <p:nvSpPr>
          <p:cNvPr id="2" name="Rectangular Callout 1"/>
          <p:cNvSpPr/>
          <p:nvPr/>
        </p:nvSpPr>
        <p:spPr>
          <a:xfrm>
            <a:off x="6169982" y="5296100"/>
            <a:ext cx="1819922" cy="483051"/>
          </a:xfrm>
          <a:prstGeom prst="wedgeRectCallout">
            <a:avLst>
              <a:gd name="adj1" fmla="val -95467"/>
              <a:gd name="adj2" fmla="val -193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Aftermath of Great Recession</a:t>
            </a:r>
            <a:endParaRPr lang="en-US" sz="1600" b="1" dirty="0">
              <a:latin typeface="Arial" panose="020B0604020202020204" pitchFamily="34" charset="0"/>
              <a:cs typeface="Arial" panose="020B0604020202020204" pitchFamily="34" charset="0"/>
            </a:endParaRPr>
          </a:p>
        </p:txBody>
      </p:sp>
      <p:sp>
        <p:nvSpPr>
          <p:cNvPr id="11" name="Rectangular Callout 10"/>
          <p:cNvSpPr/>
          <p:nvPr/>
        </p:nvSpPr>
        <p:spPr>
          <a:xfrm>
            <a:off x="3728621" y="1592125"/>
            <a:ext cx="2210540" cy="483051"/>
          </a:xfrm>
          <a:prstGeom prst="wedgeRectCallout">
            <a:avLst>
              <a:gd name="adj1" fmla="val -30129"/>
              <a:gd name="adj2" fmla="val 51972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Severity Converged in 2009 . . .</a:t>
            </a:r>
            <a:endParaRPr lang="en-US" sz="1600" b="1" dirty="0">
              <a:latin typeface="Arial" panose="020B0604020202020204" pitchFamily="34" charset="0"/>
              <a:cs typeface="Arial" panose="020B0604020202020204" pitchFamily="34" charset="0"/>
            </a:endParaRPr>
          </a:p>
        </p:txBody>
      </p:sp>
      <p:sp>
        <p:nvSpPr>
          <p:cNvPr id="12" name="Rectangular Callout 11"/>
          <p:cNvSpPr/>
          <p:nvPr/>
        </p:nvSpPr>
        <p:spPr>
          <a:xfrm>
            <a:off x="6766774" y="1492123"/>
            <a:ext cx="2058138" cy="483051"/>
          </a:xfrm>
          <a:prstGeom prst="wedgeRectCallout">
            <a:avLst>
              <a:gd name="adj1" fmla="val -14601"/>
              <a:gd name="adj2" fmla="val 20545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 . . And Diverged in 2013</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40571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3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Could Inflation &gt; Trend?</a:t>
            </a:r>
            <a:endParaRPr lang="en-US" dirty="0"/>
          </a:p>
        </p:txBody>
      </p:sp>
      <p:sp>
        <p:nvSpPr>
          <p:cNvPr id="6" name="Content Placeholder 5"/>
          <p:cNvSpPr>
            <a:spLocks noGrp="1"/>
          </p:cNvSpPr>
          <p:nvPr>
            <p:ph idx="1"/>
          </p:nvPr>
        </p:nvSpPr>
        <p:spPr>
          <a:xfrm>
            <a:off x="495300" y="1171853"/>
            <a:ext cx="8153400" cy="5128936"/>
          </a:xfrm>
        </p:spPr>
        <p:txBody>
          <a:bodyPr/>
          <a:lstStyle/>
          <a:p>
            <a:r>
              <a:rPr lang="en-US" dirty="0" smtClean="0"/>
              <a:t>Δ Severity = Δ Quality + Δ Inflation </a:t>
            </a:r>
          </a:p>
          <a:p>
            <a:pPr lvl="1"/>
            <a:r>
              <a:rPr lang="en-US" dirty="0" smtClean="0"/>
              <a:t>Base Case: </a:t>
            </a:r>
            <a:r>
              <a:rPr lang="en-US" dirty="0"/>
              <a:t>Δ Severity </a:t>
            </a:r>
            <a:r>
              <a:rPr lang="en-US" dirty="0" smtClean="0"/>
              <a:t>&gt; </a:t>
            </a:r>
            <a:r>
              <a:rPr lang="en-US" dirty="0"/>
              <a:t>Δ Inflation </a:t>
            </a:r>
            <a:endParaRPr lang="en-US" dirty="0" smtClean="0"/>
          </a:p>
          <a:p>
            <a:pPr lvl="1"/>
            <a:r>
              <a:rPr lang="en-US" dirty="0" smtClean="0"/>
              <a:t>Δ Severity &lt; </a:t>
            </a:r>
            <a:r>
              <a:rPr lang="en-US" dirty="0"/>
              <a:t>Δ </a:t>
            </a:r>
            <a:r>
              <a:rPr lang="en-US" dirty="0" smtClean="0"/>
              <a:t>Inflation Implies . . .</a:t>
            </a:r>
          </a:p>
          <a:p>
            <a:pPr lvl="1"/>
            <a:r>
              <a:rPr lang="en-US" dirty="0" smtClean="0"/>
              <a:t>. . . Δ Quality &lt; 0.0</a:t>
            </a:r>
          </a:p>
          <a:p>
            <a:pPr lvl="1"/>
            <a:r>
              <a:rPr lang="en-US" dirty="0" smtClean="0"/>
              <a:t>Are Cars </a:t>
            </a:r>
            <a:r>
              <a:rPr lang="en-US" dirty="0"/>
              <a:t>G</a:t>
            </a:r>
            <a:r>
              <a:rPr lang="en-US" dirty="0" smtClean="0"/>
              <a:t>etting </a:t>
            </a:r>
            <a:r>
              <a:rPr lang="en-US" dirty="0"/>
              <a:t>W</a:t>
            </a:r>
            <a:r>
              <a:rPr lang="en-US" dirty="0" smtClean="0"/>
              <a:t>orse?</a:t>
            </a:r>
          </a:p>
          <a:p>
            <a:pPr lvl="1"/>
            <a:r>
              <a:rPr lang="en-US" dirty="0" smtClean="0"/>
              <a:t>NAH!!!!</a:t>
            </a:r>
          </a:p>
          <a:p>
            <a:r>
              <a:rPr lang="en-US" dirty="0" smtClean="0"/>
              <a:t>Better Insurance Claims Control?</a:t>
            </a:r>
          </a:p>
          <a:p>
            <a:r>
              <a:rPr lang="en-US" dirty="0" smtClean="0"/>
              <a:t>Safer Cars Eliminate Expensive Claims?</a:t>
            </a:r>
          </a:p>
          <a:p>
            <a:r>
              <a:rPr lang="en-US" dirty="0" smtClean="0"/>
              <a:t>We Do Need to Think About Impact When </a:t>
            </a:r>
            <a:br>
              <a:rPr lang="en-US" dirty="0" smtClean="0"/>
            </a:br>
            <a:r>
              <a:rPr lang="en-US" dirty="0" smtClean="0"/>
              <a:t>Δ </a:t>
            </a:r>
            <a:r>
              <a:rPr lang="en-US" dirty="0"/>
              <a:t>Severity </a:t>
            </a:r>
            <a:r>
              <a:rPr lang="en-US" dirty="0" smtClean="0"/>
              <a:t>→ Δ Inflation – Will It Diverge Again?</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46</a:t>
            </a:fld>
            <a:endParaRPr lang="en-US"/>
          </a:p>
        </p:txBody>
      </p:sp>
    </p:spTree>
    <p:extLst>
      <p:ext uri="{BB962C8B-B14F-4D97-AF65-F5344CB8AC3E}">
        <p14:creationId xmlns:p14="http://schemas.microsoft.com/office/powerpoint/2010/main" val="52897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 presetClass="entr" presetSubtype="0" fill="hold" nodeType="afterEffect">
                                  <p:stCondLst>
                                    <p:cond delay="2000"/>
                                  </p:stCondLst>
                                  <p:childTnLst>
                                    <p:set>
                                      <p:cBhvr>
                                        <p:cTn id="41" dur="1" fill="hold">
                                          <p:stCondLst>
                                            <p:cond delay="0"/>
                                          </p:stCondLst>
                                        </p:cTn>
                                        <p:tgtEl>
                                          <p:spTgt spid="6">
                                            <p:txEl>
                                              <p:pRg st="6" end="6"/>
                                            </p:txEl>
                                          </p:spTgt>
                                        </p:tgtEl>
                                        <p:attrNameLst>
                                          <p:attrName>style.visibility</p:attrName>
                                        </p:attrNameLst>
                                      </p:cBhvr>
                                      <p:to>
                                        <p:strVal val="visible"/>
                                      </p:to>
                                    </p:set>
                                  </p:childTnLst>
                                </p:cTn>
                              </p:par>
                            </p:childTnLst>
                          </p:cTn>
                        </p:par>
                        <p:par>
                          <p:cTn id="42" fill="hold">
                            <p:stCondLst>
                              <p:cond delay="2500"/>
                            </p:stCondLst>
                            <p:childTnLst>
                              <p:par>
                                <p:cTn id="43" presetID="1" presetClass="entr" presetSubtype="0" fill="hold" nodeType="afterEffect">
                                  <p:stCondLst>
                                    <p:cond delay="500"/>
                                  </p:stCondLst>
                                  <p:childTnLst>
                                    <p:set>
                                      <p:cBhvr>
                                        <p:cTn id="44" dur="1" fill="hold">
                                          <p:stCondLst>
                                            <p:cond delay="0"/>
                                          </p:stCondLst>
                                        </p:cTn>
                                        <p:tgtEl>
                                          <p:spTgt spid="6">
                                            <p:txEl>
                                              <p:pRg st="7" end="7"/>
                                            </p:txEl>
                                          </p:spTgt>
                                        </p:tgtEl>
                                        <p:attrNameLst>
                                          <p:attrName>style.visibility</p:attrName>
                                        </p:attrNameLst>
                                      </p:cBhvr>
                                      <p:to>
                                        <p:strVal val="visible"/>
                                      </p:to>
                                    </p:set>
                                  </p:childTnLst>
                                </p:cTn>
                              </p:par>
                            </p:childTnLst>
                          </p:cTn>
                        </p:par>
                        <p:par>
                          <p:cTn id="45" fill="hold">
                            <p:stCondLst>
                              <p:cond delay="3000"/>
                            </p:stCondLst>
                            <p:childTnLst>
                              <p:par>
                                <p:cTn id="46" presetID="1" presetClass="entr" presetSubtype="0" fill="hold" nodeType="afterEffect">
                                  <p:stCondLst>
                                    <p:cond delay="1000"/>
                                  </p:stCondLst>
                                  <p:iterate type="lt">
                                    <p:tmAbs val="100"/>
                                  </p:iterate>
                                  <p:childTnLst>
                                    <p:set>
                                      <p:cBhvr>
                                        <p:cTn id="47"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41" name="Rectangle 110"/>
          <p:cNvSpPr>
            <a:spLocks noGrp="1" noChangeArrowheads="1"/>
          </p:cNvSpPr>
          <p:nvPr>
            <p:ph type="sldNum" sz="quarter" idx="12"/>
          </p:nvPr>
        </p:nvSpPr>
        <p:spPr>
          <a:noFill/>
        </p:spPr>
        <p:txBody>
          <a:bodyPr/>
          <a:lstStyle/>
          <a:p>
            <a:fld id="{6F6AF3FF-DFAC-4FBD-8F31-0A02A13AB318}" type="slidenum">
              <a:rPr lang="en-US" smtClean="0"/>
              <a:pPr/>
              <a:t>47</a:t>
            </a:fld>
            <a:endParaRPr lang="en-US" smtClean="0"/>
          </a:p>
        </p:txBody>
      </p:sp>
      <p:sp>
        <p:nvSpPr>
          <p:cNvPr id="39942" name="Rectangle 2"/>
          <p:cNvSpPr>
            <a:spLocks noGrp="1" noChangeArrowheads="1"/>
          </p:cNvSpPr>
          <p:nvPr>
            <p:ph type="title"/>
          </p:nvPr>
        </p:nvSpPr>
        <p:spPr>
          <a:xfrm>
            <a:off x="66675" y="90488"/>
            <a:ext cx="8201025" cy="860425"/>
          </a:xfrm>
        </p:spPr>
        <p:txBody>
          <a:bodyPr/>
          <a:lstStyle/>
          <a:p>
            <a:r>
              <a:rPr lang="en-US" dirty="0" smtClean="0"/>
              <a:t>Bodily Injury: Severity, Frequency Trend Are Moderating</a:t>
            </a:r>
          </a:p>
        </p:txBody>
      </p:sp>
      <p:graphicFrame>
        <p:nvGraphicFramePr>
          <p:cNvPr id="39938" name="Object 3"/>
          <p:cNvGraphicFramePr>
            <a:graphicFrameLocks noChangeAspect="1"/>
          </p:cNvGraphicFramePr>
          <p:nvPr>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29297746" name="Chart" r:id="rId4" imgW="5765609" imgH="2508365" progId="MSGraph.Chart.8">
                  <p:embed followColorScheme="full"/>
                </p:oleObj>
              </mc:Choice>
              <mc:Fallback>
                <p:oleObj name="Chart" r:id="rId4" imgW="5765609"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2014</a:t>
            </a:r>
            <a:endParaRPr lang="en-US" sz="1600" b="1" dirty="0">
              <a:solidFill>
                <a:srgbClr val="225A7A"/>
              </a:solidFill>
            </a:endParaRPr>
          </a:p>
        </p:txBody>
      </p:sp>
      <p:sp>
        <p:nvSpPr>
          <p:cNvPr id="1936390" name="Rectangle 6"/>
          <p:cNvSpPr>
            <a:spLocks noChangeArrowheads="1"/>
          </p:cNvSpPr>
          <p:nvPr/>
        </p:nvSpPr>
        <p:spPr bwMode="blackWhite">
          <a:xfrm>
            <a:off x="1085850" y="5661025"/>
            <a:ext cx="69818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Cost Pressures Will Increase if BI </a:t>
            </a:r>
            <a:r>
              <a:rPr lang="en-US" sz="2000" b="1" dirty="0" smtClean="0">
                <a:solidFill>
                  <a:srgbClr val="FFFFFF"/>
                </a:solidFill>
              </a:rPr>
              <a:t>Severity Increases Continue or Frequency Ticks Up</a:t>
            </a:r>
            <a:endParaRPr lang="en-US" sz="2000" b="1" dirty="0">
              <a:solidFill>
                <a:srgbClr val="FFFFFF"/>
              </a:solidFill>
            </a:endParaRPr>
          </a:p>
        </p:txBody>
      </p:sp>
    </p:spTree>
    <p:extLst>
      <p:ext uri="{BB962C8B-B14F-4D97-AF65-F5344CB8AC3E}">
        <p14:creationId xmlns:p14="http://schemas.microsoft.com/office/powerpoint/2010/main" val="25620384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9" name="Rectangle 110"/>
          <p:cNvSpPr>
            <a:spLocks noGrp="1" noChangeArrowheads="1"/>
          </p:cNvSpPr>
          <p:nvPr>
            <p:ph type="sldNum" sz="quarter" idx="12"/>
          </p:nvPr>
        </p:nvSpPr>
        <p:spPr>
          <a:noFill/>
        </p:spPr>
        <p:txBody>
          <a:bodyPr/>
          <a:lstStyle/>
          <a:p>
            <a:fld id="{4037A554-EECD-45E7-AA16-AA5A126D53E1}" type="slidenum">
              <a:rPr lang="en-US" smtClean="0"/>
              <a:pPr/>
              <a:t>48</a:t>
            </a:fld>
            <a:endParaRPr lang="en-US" smtClean="0"/>
          </a:p>
        </p:txBody>
      </p:sp>
      <p:sp>
        <p:nvSpPr>
          <p:cNvPr id="41990" name="Rectangle 2"/>
          <p:cNvSpPr>
            <a:spLocks noGrp="1" noChangeArrowheads="1"/>
          </p:cNvSpPr>
          <p:nvPr>
            <p:ph type="title"/>
          </p:nvPr>
        </p:nvSpPr>
        <p:spPr>
          <a:xfrm>
            <a:off x="66675" y="90488"/>
            <a:ext cx="8201025" cy="860425"/>
          </a:xfrm>
        </p:spPr>
        <p:txBody>
          <a:bodyPr/>
          <a:lstStyle/>
          <a:p>
            <a:r>
              <a:rPr lang="en-US" dirty="0" smtClean="0"/>
              <a:t>No-Fault (PIP) Liability: Adverse Trends</a:t>
            </a:r>
            <a:br>
              <a:rPr lang="en-US" dirty="0" smtClean="0"/>
            </a:br>
            <a:r>
              <a:rPr lang="en-US" dirty="0" smtClean="0"/>
              <a:t>May Be Moderating*</a:t>
            </a:r>
          </a:p>
        </p:txBody>
      </p:sp>
      <p:graphicFrame>
        <p:nvGraphicFramePr>
          <p:cNvPr id="41986" name="Object 3"/>
          <p:cNvGraphicFramePr>
            <a:graphicFrameLocks noChangeAspect="1"/>
          </p:cNvGraphicFramePr>
          <p:nvPr>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29298770" name="Chart" r:id="rId4" imgW="5765609" imgH="2508365" progId="MSGraph.Chart.8">
                  <p:embed followColorScheme="full"/>
                </p:oleObj>
              </mc:Choice>
              <mc:Fallback>
                <p:oleObj name="Chart" r:id="rId4" imgW="5765609"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91" name="Rectangle 4"/>
          <p:cNvSpPr>
            <a:spLocks noChangeArrowheads="1"/>
          </p:cNvSpPr>
          <p:nvPr/>
        </p:nvSpPr>
        <p:spPr bwMode="auto">
          <a:xfrm>
            <a:off x="0" y="6203205"/>
            <a:ext cx="8181975"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*No-fault states included are: FL, HI, KS, KY, MA, MI, MN, NY, ND and </a:t>
            </a:r>
            <a:r>
              <a:rPr lang="en-US" sz="1100" dirty="0" smtClean="0"/>
              <a:t>UT.</a:t>
            </a:r>
          </a:p>
          <a:p>
            <a:pPr eaLnBrk="0" hangingPunct="0">
              <a:lnSpc>
                <a:spcPct val="85000"/>
              </a:lnSpc>
              <a:spcBef>
                <a:spcPct val="25000"/>
              </a:spcBef>
              <a:buClr>
                <a:schemeClr val="accent2"/>
              </a:buClr>
              <a:buFont typeface="Wingdings" pitchFamily="2" charset="2"/>
              <a:buNone/>
            </a:pPr>
            <a:r>
              <a:rPr lang="en-US" sz="1100" dirty="0" smtClean="0"/>
              <a:t>**2013 figure is for the 4 quarters ending in 2013:Q3.</a:t>
            </a:r>
            <a:endParaRPr lang="en-US" sz="1100" dirty="0"/>
          </a:p>
          <a:p>
            <a:pPr eaLnBrk="0" hangingPunct="0">
              <a:lnSpc>
                <a:spcPct val="85000"/>
              </a:lnSpc>
              <a:spcBef>
                <a:spcPct val="25000"/>
              </a:spcBef>
              <a:buClr>
                <a:schemeClr val="accent2"/>
              </a:buClr>
              <a:buFont typeface="Wingdings" pitchFamily="2" charset="2"/>
              <a:buNone/>
            </a:pPr>
            <a:r>
              <a:rPr lang="en-US" sz="1100" dirty="0"/>
              <a:t>Source: ISO/PCI </a:t>
            </a:r>
            <a:r>
              <a:rPr lang="en-US" sz="1100" i="1" dirty="0"/>
              <a:t>Fast Track </a:t>
            </a:r>
            <a:r>
              <a:rPr lang="en-US" sz="1100" dirty="0"/>
              <a:t>data; Insurance Information Institute</a:t>
            </a:r>
          </a:p>
        </p:txBody>
      </p:sp>
      <p:sp>
        <p:nvSpPr>
          <p:cNvPr id="4199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2014</a:t>
            </a:r>
            <a:endParaRPr lang="en-US" sz="1600" b="1" dirty="0">
              <a:solidFill>
                <a:srgbClr val="225A7A"/>
              </a:solidFill>
            </a:endParaRPr>
          </a:p>
        </p:txBody>
      </p:sp>
      <p:sp>
        <p:nvSpPr>
          <p:cNvPr id="1936390" name="Rectangle 6"/>
          <p:cNvSpPr>
            <a:spLocks noChangeArrowheads="1"/>
          </p:cNvSpPr>
          <p:nvPr/>
        </p:nvSpPr>
        <p:spPr bwMode="blackWhite">
          <a:xfrm>
            <a:off x="656104" y="5517030"/>
            <a:ext cx="81438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Multiple States </a:t>
            </a:r>
            <a:r>
              <a:rPr lang="en-US" sz="2000" b="1" dirty="0" smtClean="0">
                <a:solidFill>
                  <a:srgbClr val="FFFFFF"/>
                </a:solidFill>
              </a:rPr>
              <a:t>Have Experienced Severe </a:t>
            </a:r>
            <a:r>
              <a:rPr lang="en-US" sz="2000" b="1" dirty="0">
                <a:solidFill>
                  <a:srgbClr val="FFFFFF"/>
                </a:solidFill>
              </a:rPr>
              <a:t>Fraud and Abuse Problems in their No-Fault Systems, Especially FL, MI, NY and NJ</a:t>
            </a:r>
          </a:p>
        </p:txBody>
      </p:sp>
    </p:spTree>
    <p:extLst>
      <p:ext uri="{BB962C8B-B14F-4D97-AF65-F5344CB8AC3E}">
        <p14:creationId xmlns:p14="http://schemas.microsoft.com/office/powerpoint/2010/main" val="15889538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49</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Coverage: Severity </a:t>
            </a:r>
            <a:r>
              <a:rPr lang="en-US" dirty="0"/>
              <a:t>&amp;</a:t>
            </a:r>
            <a:r>
              <a:rPr lang="en-US" dirty="0" smtClean="0"/>
              <a:t> Frequency Trends Are Both Rising</a:t>
            </a:r>
          </a:p>
        </p:txBody>
      </p:sp>
      <p:graphicFrame>
        <p:nvGraphicFramePr>
          <p:cNvPr id="43010"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9299794" name="Chart" r:id="rId4" imgW="5765609" imgH="2508365" progId="MSGraph.Chart.8">
                  <p:embed followColorScheme="full"/>
                </p:oleObj>
              </mc:Choice>
              <mc:Fallback>
                <p:oleObj name="Chart" r:id="rId4" imgW="5765609"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2014</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The Recession, High Fuel Prices </a:t>
            </a:r>
            <a:r>
              <a:rPr lang="en-US" sz="2000" b="1" dirty="0" smtClean="0">
                <a:solidFill>
                  <a:srgbClr val="FFFFFF"/>
                </a:solidFill>
              </a:rPr>
              <a:t>Helped Temper Frequency and </a:t>
            </a:r>
            <a:r>
              <a:rPr lang="en-US" sz="2000" b="1" dirty="0">
                <a:solidFill>
                  <a:srgbClr val="FFFFFF"/>
                </a:solidFill>
              </a:rPr>
              <a:t>Severity, But this Trend Will Likely Be Reversed Based on Evidence from Past Recoveries</a:t>
            </a:r>
          </a:p>
        </p:txBody>
      </p:sp>
      <p:sp>
        <p:nvSpPr>
          <p:cNvPr id="10"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38674424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1024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1024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CA6DCD1E-B02E-4AA6-9EF6-C051F167B879}" type="slidenum">
              <a:rPr lang="en-US" altLang="en-US" sz="900"/>
              <a:pPr algn="r">
                <a:lnSpc>
                  <a:spcPct val="85000"/>
                </a:lnSpc>
                <a:spcBef>
                  <a:spcPct val="20000"/>
                </a:spcBef>
                <a:buClrTx/>
                <a:buFontTx/>
                <a:buNone/>
              </a:pPr>
              <a:t>5</a:t>
            </a:fld>
            <a:endParaRPr lang="en-US" altLang="en-US" sz="900"/>
          </a:p>
        </p:txBody>
      </p:sp>
      <p:sp>
        <p:nvSpPr>
          <p:cNvPr id="10245" name="Rectangle 7"/>
          <p:cNvSpPr>
            <a:spLocks noGrp="1" noChangeArrowheads="1"/>
          </p:cNvSpPr>
          <p:nvPr>
            <p:ph type="title" idx="4294967295"/>
          </p:nvPr>
        </p:nvSpPr>
        <p:spPr>
          <a:xfrm>
            <a:off x="381000" y="152400"/>
            <a:ext cx="7239000" cy="860425"/>
          </a:xfrm>
        </p:spPr>
        <p:txBody>
          <a:bodyPr/>
          <a:lstStyle/>
          <a:p>
            <a:r>
              <a:rPr lang="en-US" altLang="en-US" sz="2800" smtClean="0">
                <a:latin typeface="Arial" panose="020B0604020202020204" pitchFamily="34" charset="0"/>
              </a:rPr>
              <a:t>Change* in the Consumer Price Index and Core CPI, 1990–2014, Semi-annually</a:t>
            </a:r>
          </a:p>
        </p:txBody>
      </p:sp>
      <p:sp>
        <p:nvSpPr>
          <p:cNvPr id="10246" name="Text Box 5"/>
          <p:cNvSpPr txBox="1">
            <a:spLocks noChangeArrowheads="1"/>
          </p:cNvSpPr>
          <p:nvPr/>
        </p:nvSpPr>
        <p:spPr bwMode="auto">
          <a:xfrm>
            <a:off x="0" y="6303963"/>
            <a:ext cx="87249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*Semi-annually, through 2014:2H. Not seasonally adjusted.</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a:t>
            </a:r>
          </a:p>
        </p:txBody>
      </p:sp>
      <p:graphicFrame>
        <p:nvGraphicFramePr>
          <p:cNvPr id="10247" name="Object 2"/>
          <p:cNvGraphicFramePr>
            <a:graphicFrameLocks noChangeAspect="1"/>
          </p:cNvGraphicFramePr>
          <p:nvPr>
            <p:extLst>
              <p:ext uri="{D42A27DB-BD31-4B8C-83A1-F6EECF244321}">
                <p14:modId xmlns:p14="http://schemas.microsoft.com/office/powerpoint/2010/main" val="1441068097"/>
              </p:ext>
            </p:extLst>
          </p:nvPr>
        </p:nvGraphicFramePr>
        <p:xfrm>
          <a:off x="228600" y="990600"/>
          <a:ext cx="8404225" cy="4838700"/>
        </p:xfrm>
        <a:graphic>
          <a:graphicData uri="http://schemas.openxmlformats.org/presentationml/2006/ole">
            <mc:AlternateContent xmlns:mc="http://schemas.openxmlformats.org/markup-compatibility/2006">
              <mc:Choice xmlns:v="urn:schemas-microsoft-com:vml" Requires="v">
                <p:oleObj spid="_x0000_s29328408"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auto">
                      <a:xfrm>
                        <a:off x="228600" y="990600"/>
                        <a:ext cx="84042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8" name="Rectangle 4"/>
          <p:cNvSpPr>
            <a:spLocks noChangeArrowheads="1"/>
          </p:cNvSpPr>
          <p:nvPr/>
        </p:nvSpPr>
        <p:spPr bwMode="blackWhite">
          <a:xfrm>
            <a:off x="442913" y="5829300"/>
            <a:ext cx="8382000" cy="428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2000" b="1">
                <a:solidFill>
                  <a:schemeClr val="bg1"/>
                </a:solidFill>
              </a:rPr>
              <a:t>Over the last 18 years, prices generally rose about 2% per year.</a:t>
            </a:r>
          </a:p>
        </p:txBody>
      </p:sp>
      <p:sp>
        <p:nvSpPr>
          <p:cNvPr id="10250"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0F879710-AC21-41A1-825A-660133C7F670}" type="slidenum">
              <a:rPr lang="en-US" altLang="en-US" sz="900" smtClean="0"/>
              <a:pPr>
                <a:lnSpc>
                  <a:spcPct val="85000"/>
                </a:lnSpc>
                <a:spcBef>
                  <a:spcPct val="20000"/>
                </a:spcBef>
                <a:buClrTx/>
                <a:buFontTx/>
                <a:buNone/>
              </a:pPr>
              <a:t>5</a:t>
            </a:fld>
            <a:endParaRPr lang="en-US" altLang="en-US" sz="900" smtClean="0"/>
          </a:p>
        </p:txBody>
      </p:sp>
      <p:sp>
        <p:nvSpPr>
          <p:cNvPr id="15" name="AutoShape 7"/>
          <p:cNvSpPr>
            <a:spLocks noChangeArrowheads="1"/>
          </p:cNvSpPr>
          <p:nvPr/>
        </p:nvSpPr>
        <p:spPr bwMode="blackWhite">
          <a:xfrm>
            <a:off x="1997075" y="1112838"/>
            <a:ext cx="3489325" cy="749300"/>
          </a:xfrm>
          <a:prstGeom prst="wedgeRectCallout">
            <a:avLst>
              <a:gd name="adj1" fmla="val -15961"/>
              <a:gd name="adj2" fmla="val 1967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rPr>
              <a:t>For a half year at a time, the Core CPI has generally stayed within</a:t>
            </a:r>
            <a:br>
              <a:rPr lang="en-US" sz="1600" b="1" dirty="0">
                <a:solidFill>
                  <a:srgbClr val="FFFFFF"/>
                </a:solidFill>
              </a:rPr>
            </a:br>
            <a:r>
              <a:rPr lang="en-US" sz="1600" b="1" dirty="0">
                <a:solidFill>
                  <a:srgbClr val="FFFFFF"/>
                </a:solidFill>
              </a:rPr>
              <a:t>a range of 2% - 2.5% since 1997</a:t>
            </a:r>
          </a:p>
        </p:txBody>
      </p:sp>
    </p:spTree>
    <p:extLst>
      <p:ext uri="{BB962C8B-B14F-4D97-AF65-F5344CB8AC3E}">
        <p14:creationId xmlns:p14="http://schemas.microsoft.com/office/powerpoint/2010/main" val="995043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7" name="Rectangle 110"/>
          <p:cNvSpPr>
            <a:spLocks noGrp="1" noChangeArrowheads="1"/>
          </p:cNvSpPr>
          <p:nvPr>
            <p:ph type="sldNum" sz="quarter" idx="12"/>
          </p:nvPr>
        </p:nvSpPr>
        <p:spPr>
          <a:noFill/>
        </p:spPr>
        <p:txBody>
          <a:bodyPr/>
          <a:lstStyle/>
          <a:p>
            <a:fld id="{BD39D690-BEE2-498C-940A-757F811D2EB3}" type="slidenum">
              <a:rPr lang="en-US" smtClean="0"/>
              <a:pPr/>
              <a:t>50</a:t>
            </a:fld>
            <a:endParaRPr lang="en-US" smtClean="0"/>
          </a:p>
        </p:txBody>
      </p:sp>
      <p:sp>
        <p:nvSpPr>
          <p:cNvPr id="44038" name="Rectangle 2"/>
          <p:cNvSpPr>
            <a:spLocks noGrp="1" noChangeArrowheads="1"/>
          </p:cNvSpPr>
          <p:nvPr>
            <p:ph type="title"/>
          </p:nvPr>
        </p:nvSpPr>
        <p:spPr>
          <a:xfrm>
            <a:off x="0" y="90488"/>
            <a:ext cx="8201025" cy="860425"/>
          </a:xfrm>
        </p:spPr>
        <p:txBody>
          <a:bodyPr/>
          <a:lstStyle/>
          <a:p>
            <a:r>
              <a:rPr lang="en-US" dirty="0" smtClean="0"/>
              <a:t>Comprehensive Coverage: Severity </a:t>
            </a:r>
            <a:br>
              <a:rPr lang="en-US" dirty="0" smtClean="0"/>
            </a:br>
            <a:r>
              <a:rPr lang="en-US" dirty="0" smtClean="0"/>
              <a:t>Trends Are Unfavorable</a:t>
            </a:r>
          </a:p>
        </p:txBody>
      </p:sp>
      <p:graphicFrame>
        <p:nvGraphicFramePr>
          <p:cNvPr id="44034"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9300820" name="Chart" r:id="rId4" imgW="5765609" imgH="2508365" progId="MSGraph.Chart.8">
                  <p:embed followColorScheme="full"/>
                </p:oleObj>
              </mc:Choice>
              <mc:Fallback>
                <p:oleObj name="Chart" r:id="rId4" imgW="5765609"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9"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2014</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Weather Creates Volatility for Comprehensive </a:t>
            </a:r>
            <a:r>
              <a:rPr lang="en-US" sz="2000" b="1" dirty="0" smtClean="0">
                <a:solidFill>
                  <a:srgbClr val="FFFFFF"/>
                </a:solidFill>
              </a:rPr>
              <a:t>Coverage</a:t>
            </a:r>
            <a:endParaRPr lang="en-US" sz="2000" b="1" dirty="0">
              <a:solidFill>
                <a:srgbClr val="FFFFFF"/>
              </a:solidFill>
            </a:endParaRPr>
          </a:p>
        </p:txBody>
      </p:sp>
      <p:sp>
        <p:nvSpPr>
          <p:cNvPr id="13"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7119244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rPr>
              <a:t>What About Loss Reserves?</a:t>
            </a:r>
          </a:p>
        </p:txBody>
      </p:sp>
      <p:sp>
        <p:nvSpPr>
          <p:cNvPr id="5120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0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23897E4-00AD-42D4-9B56-C467D37A9425}" type="slidenum">
              <a:rPr lang="en-US" altLang="en-US" sz="900">
                <a:solidFill>
                  <a:schemeClr val="bg1"/>
                </a:solidFill>
              </a:rPr>
              <a:pPr algn="r">
                <a:lnSpc>
                  <a:spcPct val="85000"/>
                </a:lnSpc>
                <a:spcBef>
                  <a:spcPct val="20000"/>
                </a:spcBef>
                <a:buClrTx/>
                <a:buFontTx/>
                <a:buNone/>
              </a:pPr>
              <a:t>51</a:t>
            </a:fld>
            <a:endParaRPr lang="en-US" altLang="en-US" sz="900">
              <a:solidFill>
                <a:schemeClr val="bg1"/>
              </a:solidFill>
            </a:endParaRPr>
          </a:p>
        </p:txBody>
      </p:sp>
      <p:sp>
        <p:nvSpPr>
          <p:cNvPr id="5" name="Rectangle 7"/>
          <p:cNvSpPr>
            <a:spLocks noChangeArrowheads="1"/>
          </p:cNvSpPr>
          <p:nvPr/>
        </p:nvSpPr>
        <p:spPr bwMode="auto">
          <a:xfrm>
            <a:off x="325438" y="4203700"/>
            <a:ext cx="8020050" cy="17266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The Idea:</a:t>
            </a:r>
            <a:br>
              <a:rPr lang="en-US" sz="3600" b="1" i="1" dirty="0" smtClean="0">
                <a:solidFill>
                  <a:srgbClr val="225A7A"/>
                </a:solidFill>
              </a:rPr>
            </a:br>
            <a:r>
              <a:rPr lang="en-US" sz="3600" b="1" i="1" dirty="0" smtClean="0">
                <a:solidFill>
                  <a:srgbClr val="225A7A"/>
                </a:solidFill>
              </a:rPr>
              <a:t>Inflation Lags Long-Term Average,</a:t>
            </a: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And So Does Loss Trend</a:t>
            </a:r>
            <a:endParaRPr lang="en-US" sz="3600" b="1" i="1" dirty="0">
              <a:solidFill>
                <a:srgbClr val="225A7A"/>
              </a:solidFill>
            </a:endParaRP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51</a:t>
            </a:fld>
            <a:endParaRPr lang="en-US"/>
          </a:p>
        </p:txBody>
      </p:sp>
    </p:spTree>
    <p:extLst>
      <p:ext uri="{BB962C8B-B14F-4D97-AF65-F5344CB8AC3E}">
        <p14:creationId xmlns:p14="http://schemas.microsoft.com/office/powerpoint/2010/main" val="26941079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Development Factors</a:t>
            </a:r>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52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80850003"/>
              </p:ext>
            </p:extLst>
          </p:nvPr>
        </p:nvGraphicFramePr>
        <p:xfrm>
          <a:off x="672862" y="1041029"/>
          <a:ext cx="7850033" cy="4500902"/>
        </p:xfrm>
        <a:graphic>
          <a:graphicData uri="http://schemas.openxmlformats.org/drawingml/2006/table">
            <a:tbl>
              <a:tblPr/>
              <a:tblGrid>
                <a:gridCol w="2043161"/>
                <a:gridCol w="645208"/>
                <a:gridCol w="645208"/>
                <a:gridCol w="645208"/>
                <a:gridCol w="645208"/>
                <a:gridCol w="645208"/>
                <a:gridCol w="645208"/>
                <a:gridCol w="645208"/>
                <a:gridCol w="645208"/>
                <a:gridCol w="645208"/>
              </a:tblGrid>
              <a:tr h="164815">
                <a:tc gridSpan="4">
                  <a:txBody>
                    <a:bodyPr/>
                    <a:lstStyle/>
                    <a:p>
                      <a:pPr algn="l" fontAlgn="b"/>
                      <a:r>
                        <a:rPr lang="en-US" sz="800" b="1" i="0" u="none" strike="noStrike">
                          <a:effectLst/>
                          <a:latin typeface="Arial" panose="020B0604020202020204" pitchFamily="34" charset="0"/>
                        </a:rPr>
                        <a:t>Age to Age Reported Loss Development Factors -  P&amp;C Industry</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r>
              <a:tr h="206019">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412036">
                <a:tc>
                  <a:txBody>
                    <a:bodyPr/>
                    <a:lstStyle/>
                    <a:p>
                      <a:pPr algn="l" fontAlgn="b"/>
                      <a:r>
                        <a:rPr lang="en-US" sz="800" b="1" i="0" u="none" strike="noStrike">
                          <a:solidFill>
                            <a:srgbClr val="000000"/>
                          </a:solidFill>
                          <a:effectLst/>
                          <a:latin typeface="Arial" panose="020B0604020202020204" pitchFamily="34" charset="0"/>
                        </a:rPr>
                        <a:t>Accident Year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12 - 24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24 - 36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36 - 48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48 - 60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60 - 72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72 - 84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84 - 96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96 - 108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108 - 120 Months</a:t>
                      </a:r>
                    </a:p>
                  </a:txBody>
                  <a:tcPr marL="0" marR="0" marT="0" marB="0" anchor="b">
                    <a:lnL w="6350" cap="flat" cmpd="sng" algn="ctr">
                      <a:solidFill>
                        <a:srgbClr val="80808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815">
                <a:tc>
                  <a:txBody>
                    <a:bodyPr/>
                    <a:lstStyle/>
                    <a:p>
                      <a:pPr algn="l" fontAlgn="b"/>
                      <a:r>
                        <a:rPr lang="en-US" sz="800" b="0" i="0" u="none" strike="noStrike">
                          <a:solidFill>
                            <a:srgbClr val="000000"/>
                          </a:solidFill>
                          <a:effectLst/>
                          <a:latin typeface="Arial" panose="020B0604020202020204" pitchFamily="34" charset="0"/>
                        </a:rPr>
                        <a:t>2001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2.0677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1.4502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1.3170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1.1979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1.0866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1.0839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1.0762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1.0756</a:t>
                      </a:r>
                    </a:p>
                  </a:txBody>
                  <a:tcPr marL="0" marR="0" marT="0" marB="0" anchor="b">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1.0517</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4815">
                <a:tc>
                  <a:txBody>
                    <a:bodyPr/>
                    <a:lstStyle/>
                    <a:p>
                      <a:pPr algn="l" fontAlgn="b"/>
                      <a:r>
                        <a:rPr lang="en-US" sz="800" b="0" i="0" u="none" strike="noStrike">
                          <a:solidFill>
                            <a:srgbClr val="000000"/>
                          </a:solidFill>
                          <a:effectLst/>
                          <a:latin typeface="Arial" panose="020B0604020202020204" pitchFamily="34" charset="0"/>
                        </a:rPr>
                        <a:t>2002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1.8992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1.5481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1.2450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1.1726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1.1063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1.0549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1.0730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1.0529</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1.0307</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4815">
                <a:tc>
                  <a:txBody>
                    <a:bodyPr/>
                    <a:lstStyle/>
                    <a:p>
                      <a:pPr algn="l" fontAlgn="b"/>
                      <a:r>
                        <a:rPr lang="en-US" sz="800" b="0" i="0" u="none" strike="noStrike">
                          <a:solidFill>
                            <a:srgbClr val="000000"/>
                          </a:solidFill>
                          <a:effectLst/>
                          <a:latin typeface="Arial" panose="020B0604020202020204" pitchFamily="34" charset="0"/>
                        </a:rPr>
                        <a:t>2003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1.8481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1.5093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1.2143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1.1685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1.1060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1.0649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1.0781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1.0525</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1.0516</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4815">
                <a:tc>
                  <a:txBody>
                    <a:bodyPr/>
                    <a:lstStyle/>
                    <a:p>
                      <a:pPr algn="l" fontAlgn="b"/>
                      <a:r>
                        <a:rPr lang="en-US" sz="800" b="0" i="0" u="none" strike="noStrike">
                          <a:solidFill>
                            <a:srgbClr val="000000"/>
                          </a:solidFill>
                          <a:effectLst/>
                          <a:latin typeface="Arial" panose="020B0604020202020204" pitchFamily="34" charset="0"/>
                        </a:rPr>
                        <a:t>2004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1.8071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1.3148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1.3307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1.1333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1.1198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1.1036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1.0531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1.0552</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1.0406</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4815">
                <a:tc>
                  <a:txBody>
                    <a:bodyPr/>
                    <a:lstStyle/>
                    <a:p>
                      <a:pPr algn="l" fontAlgn="b"/>
                      <a:r>
                        <a:rPr lang="en-US" sz="800" b="0" i="0" u="none" strike="noStrike">
                          <a:solidFill>
                            <a:srgbClr val="000000"/>
                          </a:solidFill>
                          <a:effectLst/>
                          <a:latin typeface="Arial" panose="020B0604020202020204" pitchFamily="34" charset="0"/>
                        </a:rPr>
                        <a:t>2005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1.6358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1.5082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1.3227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1.2186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1.1718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1.0813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1.0572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1.0675</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800" b="0" i="0" u="none" strike="noStrike">
                          <a:effectLst/>
                          <a:latin typeface="Arial" panose="020B0604020202020204" pitchFamily="34" charset="0"/>
                        </a:rPr>
                        <a:t>1.0535</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4815">
                <a:tc>
                  <a:txBody>
                    <a:bodyPr/>
                    <a:lstStyle/>
                    <a:p>
                      <a:pPr algn="l" fontAlgn="b"/>
                      <a:r>
                        <a:rPr lang="en-US" sz="800" b="0" i="0" u="none" strike="noStrike">
                          <a:solidFill>
                            <a:srgbClr val="000000"/>
                          </a:solidFill>
                          <a:effectLst/>
                          <a:latin typeface="Arial" panose="020B0604020202020204" pitchFamily="34" charset="0"/>
                        </a:rPr>
                        <a:t>2006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1.6401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1.4941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1.3249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1.1397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1.0859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1.0767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1.0803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1.0672</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8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4815">
                <a:tc>
                  <a:txBody>
                    <a:bodyPr/>
                    <a:lstStyle/>
                    <a:p>
                      <a:pPr algn="l" fontAlgn="b"/>
                      <a:r>
                        <a:rPr lang="en-US" sz="800" b="0" i="0" u="none" strike="noStrike">
                          <a:solidFill>
                            <a:srgbClr val="000000"/>
                          </a:solidFill>
                          <a:effectLst/>
                          <a:latin typeface="Arial" panose="020B0604020202020204" pitchFamily="34" charset="0"/>
                        </a:rPr>
                        <a:t>2007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1.8650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1.4456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1.3850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1.1379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1.1152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1.0426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1.0425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8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4815">
                <a:tc>
                  <a:txBody>
                    <a:bodyPr/>
                    <a:lstStyle/>
                    <a:p>
                      <a:pPr algn="l" fontAlgn="b"/>
                      <a:r>
                        <a:rPr lang="en-US" sz="800" b="0" i="0" u="none" strike="noStrike">
                          <a:solidFill>
                            <a:srgbClr val="000000"/>
                          </a:solidFill>
                          <a:effectLst/>
                          <a:latin typeface="Arial" panose="020B0604020202020204" pitchFamily="34" charset="0"/>
                        </a:rPr>
                        <a:t>2008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1.8177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1.4458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1.1900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1.1542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1.0903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1.0720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8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4815">
                <a:tc>
                  <a:txBody>
                    <a:bodyPr/>
                    <a:lstStyle/>
                    <a:p>
                      <a:pPr algn="l" fontAlgn="b"/>
                      <a:r>
                        <a:rPr lang="en-US" sz="800" b="0" i="0" u="none" strike="noStrike">
                          <a:solidFill>
                            <a:srgbClr val="000000"/>
                          </a:solidFill>
                          <a:effectLst/>
                          <a:latin typeface="Arial" panose="020B0604020202020204" pitchFamily="34" charset="0"/>
                        </a:rPr>
                        <a:t>2009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1.7207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1.3274</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1.2050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1.1175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1.0926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8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4815">
                <a:tc>
                  <a:txBody>
                    <a:bodyPr/>
                    <a:lstStyle/>
                    <a:p>
                      <a:pPr algn="l" fontAlgn="b"/>
                      <a:r>
                        <a:rPr lang="en-US" sz="800" b="0" i="0" u="none" strike="noStrike">
                          <a:solidFill>
                            <a:srgbClr val="000000"/>
                          </a:solidFill>
                          <a:effectLst/>
                          <a:latin typeface="Arial" panose="020B0604020202020204" pitchFamily="34" charset="0"/>
                        </a:rPr>
                        <a:t>2010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2.0081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1.2872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1.2918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1.1531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8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4815">
                <a:tc>
                  <a:txBody>
                    <a:bodyPr/>
                    <a:lstStyle/>
                    <a:p>
                      <a:pPr algn="l" fontAlgn="b"/>
                      <a:r>
                        <a:rPr lang="en-US" sz="800" b="0" i="0" u="none" strike="noStrike">
                          <a:solidFill>
                            <a:srgbClr val="000000"/>
                          </a:solidFill>
                          <a:effectLst/>
                          <a:latin typeface="Arial" panose="020B0604020202020204" pitchFamily="34" charset="0"/>
                        </a:rPr>
                        <a:t>2011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1.7579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1.4266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1.2254</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8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4815">
                <a:tc>
                  <a:txBody>
                    <a:bodyPr/>
                    <a:lstStyle/>
                    <a:p>
                      <a:pPr algn="l" fontAlgn="b"/>
                      <a:r>
                        <a:rPr lang="en-US" sz="800" b="0" i="0" u="none" strike="noStrike">
                          <a:solidFill>
                            <a:srgbClr val="000000"/>
                          </a:solidFill>
                          <a:effectLst/>
                          <a:latin typeface="Arial" panose="020B0604020202020204" pitchFamily="34" charset="0"/>
                        </a:rPr>
                        <a:t>2012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1.8335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1.4336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8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74509">
                <a:tc>
                  <a:txBody>
                    <a:bodyPr/>
                    <a:lstStyle/>
                    <a:p>
                      <a:pPr algn="l" fontAlgn="b"/>
                      <a:r>
                        <a:rPr lang="en-US" sz="800" b="0" i="0" u="none" strike="noStrike">
                          <a:solidFill>
                            <a:srgbClr val="000000"/>
                          </a:solidFill>
                          <a:effectLst/>
                          <a:latin typeface="Arial" panose="020B0604020202020204" pitchFamily="34" charset="0"/>
                        </a:rPr>
                        <a:t>2013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1.7573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06019">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629">
                <a:tc>
                  <a:txBody>
                    <a:bodyPr/>
                    <a:lstStyle/>
                    <a:p>
                      <a:pPr algn="l" fontAlgn="b"/>
                      <a:r>
                        <a:rPr lang="en-US" sz="800" b="1" i="0" u="none" strike="noStrike">
                          <a:solidFill>
                            <a:srgbClr val="000000"/>
                          </a:solidFill>
                          <a:effectLst/>
                          <a:latin typeface="Arial" panose="020B0604020202020204" pitchFamily="34" charset="0"/>
                        </a:rPr>
                        <a:t>Averages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12 - 24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24 - 36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36 - 48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48 - 60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60 - 72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72 - 84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84 - 96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96 - 108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108 - 120 Months</a:t>
                      </a:r>
                    </a:p>
                  </a:txBody>
                  <a:tcPr marL="0" marR="0" marT="0"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06019">
                <a:tc>
                  <a:txBody>
                    <a:bodyPr/>
                    <a:lstStyle/>
                    <a:p>
                      <a:pPr algn="l" fontAlgn="b"/>
                      <a:r>
                        <a:rPr lang="en-US" sz="800" b="0" i="0" u="none" strike="noStrike">
                          <a:solidFill>
                            <a:srgbClr val="000000"/>
                          </a:solidFill>
                          <a:effectLst/>
                          <a:latin typeface="Arial" panose="020B0604020202020204" pitchFamily="34" charset="0"/>
                        </a:rPr>
                        <a:t>Industry - All Years Wtd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1.8186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1.4290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1.2763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1.1586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1.1073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1.0716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1.0656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1.0620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1.0458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r>
              <a:tr h="206019">
                <a:tc>
                  <a:txBody>
                    <a:bodyPr/>
                    <a:lstStyle/>
                    <a:p>
                      <a:pPr algn="l" fontAlgn="b"/>
                      <a:r>
                        <a:rPr lang="en-US" sz="800" b="0" i="0" u="none" strike="noStrike">
                          <a:solidFill>
                            <a:srgbClr val="000000"/>
                          </a:solidFill>
                          <a:effectLst/>
                          <a:latin typeface="Arial" panose="020B0604020202020204" pitchFamily="34" charset="0"/>
                        </a:rPr>
                        <a:t>Industry - 5 Years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1.8155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1.3841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1.2594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1.1405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1.0752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1.0623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1.0591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1.0456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6019">
                <a:tc>
                  <a:txBody>
                    <a:bodyPr/>
                    <a:lstStyle/>
                    <a:p>
                      <a:pPr algn="l" fontAlgn="b"/>
                      <a:r>
                        <a:rPr lang="en-US" sz="800" b="0" i="0" u="none" strike="noStrike">
                          <a:solidFill>
                            <a:srgbClr val="000000"/>
                          </a:solidFill>
                          <a:effectLst/>
                          <a:latin typeface="Arial" panose="020B0604020202020204" pitchFamily="34" charset="0"/>
                        </a:rPr>
                        <a:t>Industry - 3 Years Wtd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1.7811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1.3782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1.2405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1.1423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1.0624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1.0591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1.0633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1.0485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6019">
                <a:tc>
                  <a:txBody>
                    <a:bodyPr/>
                    <a:lstStyle/>
                    <a:p>
                      <a:pPr algn="l" fontAlgn="b"/>
                      <a:r>
                        <a:rPr lang="en-US" sz="800" b="0" i="0" u="none" strike="noStrike">
                          <a:solidFill>
                            <a:srgbClr val="000000"/>
                          </a:solidFill>
                          <a:effectLst/>
                          <a:latin typeface="Arial" panose="020B0604020202020204" pitchFamily="34" charset="0"/>
                        </a:rPr>
                        <a:t>Weighted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1.8051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1.3971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1.2587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1.1471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1.1063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1.0697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1.0623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1.0615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1.0466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6019">
                <a:tc>
                  <a:txBody>
                    <a:bodyPr/>
                    <a:lstStyle/>
                    <a:p>
                      <a:pPr algn="l" fontAlgn="b"/>
                      <a:r>
                        <a:rPr lang="en-US" sz="800" b="0" i="0" u="none" strike="noStrike">
                          <a:effectLst/>
                          <a:latin typeface="Arial" panose="020B0604020202020204" pitchFamily="34" charset="0"/>
                        </a:rPr>
                        <a:t>Manual Selected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1.8051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1.3971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1.2587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1.1471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1.1063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1.0697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1.0623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1.0615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dirty="0">
                          <a:effectLst/>
                          <a:latin typeface="Arial" panose="020B0604020202020204" pitchFamily="34" charset="0"/>
                        </a:rPr>
                        <a:t>1.0466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8" name="Up-Down Arrow 7"/>
          <p:cNvSpPr/>
          <p:nvPr/>
        </p:nvSpPr>
        <p:spPr>
          <a:xfrm>
            <a:off x="1589848" y="1857957"/>
            <a:ext cx="1035169" cy="157863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solidFill>
                  <a:schemeClr val="bg1"/>
                </a:solidFill>
                <a:latin typeface="Arial" panose="020B0604020202020204" pitchFamily="34" charset="0"/>
                <a:cs typeface="Arial" panose="020B0604020202020204" pitchFamily="34" charset="0"/>
              </a:rPr>
              <a:t>Low Inflation</a:t>
            </a:r>
            <a:endParaRPr lang="en-US" b="1" dirty="0">
              <a:solidFill>
                <a:schemeClr val="bg1"/>
              </a:solidFill>
              <a:latin typeface="Arial" panose="020B0604020202020204" pitchFamily="34" charset="0"/>
              <a:cs typeface="Arial" panose="020B0604020202020204" pitchFamily="34" charset="0"/>
            </a:endParaRPr>
          </a:p>
        </p:txBody>
      </p:sp>
      <p:sp>
        <p:nvSpPr>
          <p:cNvPr id="10" name="Left Arrow 9"/>
          <p:cNvSpPr/>
          <p:nvPr/>
        </p:nvSpPr>
        <p:spPr>
          <a:xfrm>
            <a:off x="4773168" y="3434195"/>
            <a:ext cx="3027009" cy="48463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Low </a:t>
            </a:r>
            <a:r>
              <a:rPr lang="en-US" b="1" dirty="0">
                <a:solidFill>
                  <a:schemeClr val="bg1"/>
                </a:solidFill>
                <a:latin typeface="Arial" panose="020B0604020202020204" pitchFamily="34" charset="0"/>
                <a:cs typeface="Arial" panose="020B0604020202020204" pitchFamily="34" charset="0"/>
              </a:rPr>
              <a:t>Inflation</a:t>
            </a:r>
            <a:r>
              <a:rPr lang="en-US" b="1" dirty="0" smtClean="0">
                <a:latin typeface="Arial" panose="020B0604020202020204" pitchFamily="34" charset="0"/>
                <a:cs typeface="Arial" panose="020B0604020202020204" pitchFamily="34" charset="0"/>
              </a:rPr>
              <a:t> &amp; Trend</a:t>
            </a:r>
            <a:endParaRPr lang="en-US" b="1" dirty="0">
              <a:latin typeface="Arial" panose="020B0604020202020204" pitchFamily="34" charset="0"/>
              <a:cs typeface="Arial" panose="020B0604020202020204" pitchFamily="34" charset="0"/>
            </a:endParaRPr>
          </a:p>
        </p:txBody>
      </p:sp>
      <p:sp>
        <p:nvSpPr>
          <p:cNvPr id="11" name="Rectangle 6"/>
          <p:cNvSpPr>
            <a:spLocks noChangeArrowheads="1"/>
          </p:cNvSpPr>
          <p:nvPr/>
        </p:nvSpPr>
        <p:spPr bwMode="blackWhite">
          <a:xfrm>
            <a:off x="571119" y="5601081"/>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All Factors Have Low Inflation. Past Three Years Have Low Trend.</a:t>
            </a:r>
            <a:endParaRPr lang="en-US" sz="2000" b="1" dirty="0">
              <a:solidFill>
                <a:srgbClr val="FFFFFF"/>
              </a:solidFill>
            </a:endParaRPr>
          </a:p>
        </p:txBody>
      </p:sp>
      <p:sp>
        <p:nvSpPr>
          <p:cNvPr id="12"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Other Liability-Occurrence Factors From SNL Financial, </a:t>
            </a:r>
            <a:r>
              <a:rPr lang="en-US" sz="1100" dirty="0"/>
              <a:t>Insurance Information Institute</a:t>
            </a:r>
          </a:p>
        </p:txBody>
      </p:sp>
      <p:sp>
        <p:nvSpPr>
          <p:cNvPr id="13" name="Rectangular Callout 12"/>
          <p:cNvSpPr/>
          <p:nvPr/>
        </p:nvSpPr>
        <p:spPr>
          <a:xfrm>
            <a:off x="-33782" y="3813283"/>
            <a:ext cx="2624673" cy="530352"/>
          </a:xfrm>
          <a:prstGeom prst="wedgeRectCallout">
            <a:avLst>
              <a:gd name="adj1" fmla="val 61385"/>
              <a:gd name="adj2" fmla="val 1366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Arial" panose="020B0604020202020204" pitchFamily="34" charset="0"/>
                <a:cs typeface="Arial" panose="020B0604020202020204" pitchFamily="34" charset="0"/>
              </a:rPr>
              <a:t>Note Downward Trend</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134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Inflation, Trend Return?</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64166244"/>
              </p:ext>
            </p:extLst>
          </p:nvPr>
        </p:nvGraphicFramePr>
        <p:xfrm>
          <a:off x="495300" y="1225297"/>
          <a:ext cx="8329612" cy="507549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53</a:t>
            </a:fld>
            <a:endParaRPr lang="en-US"/>
          </a:p>
        </p:txBody>
      </p:sp>
      <p:sp>
        <p:nvSpPr>
          <p:cNvPr id="10" name="Rectangular Callout 9"/>
          <p:cNvSpPr/>
          <p:nvPr/>
        </p:nvSpPr>
        <p:spPr>
          <a:xfrm>
            <a:off x="5344496" y="734189"/>
            <a:ext cx="2702224" cy="433448"/>
          </a:xfrm>
          <a:prstGeom prst="wedgeRectCallout">
            <a:avLst>
              <a:gd name="adj1" fmla="val 42572"/>
              <a:gd name="adj2" fmla="val 15978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smtClean="0">
                <a:solidFill>
                  <a:schemeClr val="bg1"/>
                </a:solidFill>
                <a:latin typeface="Arial" panose="020B0604020202020204" pitchFamily="34" charset="0"/>
                <a:cs typeface="Arial" panose="020B0604020202020204" pitchFamily="34" charset="0"/>
              </a:rPr>
              <a:t>15.2% of Stated Reserves</a:t>
            </a:r>
            <a:endParaRPr lang="en-US" sz="1600" b="1" dirty="0">
              <a:solidFill>
                <a:schemeClr val="bg1"/>
              </a:solidFill>
              <a:latin typeface="Arial" panose="020B0604020202020204" pitchFamily="34" charset="0"/>
              <a:cs typeface="Arial" panose="020B0604020202020204" pitchFamily="34" charset="0"/>
            </a:endParaRPr>
          </a:p>
        </p:txBody>
      </p:sp>
      <p:sp>
        <p:nvSpPr>
          <p:cNvPr id="11" name="Rectangular Callout 10"/>
          <p:cNvSpPr/>
          <p:nvPr/>
        </p:nvSpPr>
        <p:spPr>
          <a:xfrm>
            <a:off x="6143514" y="2096708"/>
            <a:ext cx="2681398" cy="433448"/>
          </a:xfrm>
          <a:prstGeom prst="wedgeRectCallout">
            <a:avLst>
              <a:gd name="adj1" fmla="val -43351"/>
              <a:gd name="adj2" fmla="val 7962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smtClean="0">
                <a:solidFill>
                  <a:schemeClr val="bg1"/>
                </a:solidFill>
                <a:latin typeface="Arial" panose="020B0604020202020204" pitchFamily="34" charset="0"/>
                <a:cs typeface="Arial" panose="020B0604020202020204" pitchFamily="34" charset="0"/>
              </a:rPr>
              <a:t>10.9% of Stated Reserves</a:t>
            </a:r>
            <a:endParaRPr lang="en-US" sz="1600" b="1" dirty="0">
              <a:solidFill>
                <a:schemeClr val="bg1"/>
              </a:solidFill>
              <a:latin typeface="Arial" panose="020B0604020202020204" pitchFamily="34" charset="0"/>
              <a:cs typeface="Arial" panose="020B0604020202020204" pitchFamily="34" charset="0"/>
            </a:endParaRPr>
          </a:p>
        </p:txBody>
      </p:sp>
      <p:sp>
        <p:nvSpPr>
          <p:cNvPr id="12" name="Rectangular Callout 11"/>
          <p:cNvSpPr/>
          <p:nvPr/>
        </p:nvSpPr>
        <p:spPr>
          <a:xfrm>
            <a:off x="6212245" y="3242503"/>
            <a:ext cx="2681398" cy="433448"/>
          </a:xfrm>
          <a:prstGeom prst="wedgeRectCallout">
            <a:avLst>
              <a:gd name="adj1" fmla="val -102006"/>
              <a:gd name="adj2" fmla="val 20552"/>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smtClean="0">
                <a:solidFill>
                  <a:schemeClr val="bg1"/>
                </a:solidFill>
                <a:latin typeface="Arial" panose="020B0604020202020204" pitchFamily="34" charset="0"/>
                <a:cs typeface="Arial" panose="020B0604020202020204" pitchFamily="34" charset="0"/>
              </a:rPr>
              <a:t>7.2% of Stated Reserves</a:t>
            </a:r>
            <a:endParaRPr lang="en-US" sz="1600" b="1" dirty="0">
              <a:solidFill>
                <a:schemeClr val="bg1"/>
              </a:solidFill>
              <a:latin typeface="Arial" panose="020B0604020202020204" pitchFamily="34" charset="0"/>
              <a:cs typeface="Arial" panose="020B0604020202020204" pitchFamily="34" charset="0"/>
            </a:endParaRPr>
          </a:p>
        </p:txBody>
      </p:sp>
      <p:sp>
        <p:nvSpPr>
          <p:cNvPr id="13" name="Rectangular Callout 12"/>
          <p:cNvSpPr/>
          <p:nvPr/>
        </p:nvSpPr>
        <p:spPr>
          <a:xfrm>
            <a:off x="6143514" y="4148074"/>
            <a:ext cx="2681398" cy="433448"/>
          </a:xfrm>
          <a:prstGeom prst="wedgeRectCallout">
            <a:avLst>
              <a:gd name="adj1" fmla="val -129970"/>
              <a:gd name="adj2" fmla="val 7894"/>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smtClean="0">
                <a:solidFill>
                  <a:schemeClr val="bg1"/>
                </a:solidFill>
                <a:latin typeface="Arial" panose="020B0604020202020204" pitchFamily="34" charset="0"/>
                <a:cs typeface="Arial" panose="020B0604020202020204" pitchFamily="34" charset="0"/>
              </a:rPr>
              <a:t>5.3% of Stated Reserves</a:t>
            </a:r>
            <a:endParaRPr lang="en-US" sz="1600" b="1" dirty="0">
              <a:solidFill>
                <a:schemeClr val="bg1"/>
              </a:solidFill>
              <a:latin typeface="Arial" panose="020B0604020202020204" pitchFamily="34" charset="0"/>
              <a:cs typeface="Arial" panose="020B0604020202020204" pitchFamily="34" charset="0"/>
            </a:endParaRPr>
          </a:p>
        </p:txBody>
      </p:sp>
      <p:sp>
        <p:nvSpPr>
          <p:cNvPr id="14" name="Rectangular Callout 13"/>
          <p:cNvSpPr/>
          <p:nvPr/>
        </p:nvSpPr>
        <p:spPr>
          <a:xfrm>
            <a:off x="6143514" y="4860421"/>
            <a:ext cx="2681398" cy="433448"/>
          </a:xfrm>
          <a:prstGeom prst="wedgeRectCallout">
            <a:avLst>
              <a:gd name="adj1" fmla="val -156569"/>
              <a:gd name="adj2" fmla="val 2688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smtClean="0">
                <a:solidFill>
                  <a:schemeClr val="bg1"/>
                </a:solidFill>
                <a:latin typeface="Arial" panose="020B0604020202020204" pitchFamily="34" charset="0"/>
                <a:cs typeface="Arial" panose="020B0604020202020204" pitchFamily="34" charset="0"/>
              </a:rPr>
              <a:t>3.4% of Stated Reserves</a:t>
            </a:r>
            <a:endParaRPr lang="en-US" sz="1600" b="1" dirty="0">
              <a:solidFill>
                <a:schemeClr val="bg1"/>
              </a:solidFill>
              <a:latin typeface="Arial" panose="020B0604020202020204" pitchFamily="34" charset="0"/>
              <a:cs typeface="Arial" panose="020B0604020202020204" pitchFamily="34" charset="0"/>
            </a:endParaRPr>
          </a:p>
        </p:txBody>
      </p:sp>
      <p:sp>
        <p:nvSpPr>
          <p:cNvPr id="15"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Calculations by </a:t>
            </a:r>
            <a:r>
              <a:rPr lang="en-US" sz="1100" dirty="0"/>
              <a:t>Insurance Information </a:t>
            </a:r>
            <a:r>
              <a:rPr lang="en-US" sz="1100" dirty="0" smtClean="0"/>
              <a:t>Institute using 2014 Industry Data from SNL Financial.</a:t>
            </a:r>
            <a:endParaRPr lang="en-US" sz="1100" dirty="0"/>
          </a:p>
        </p:txBody>
      </p:sp>
      <p:grpSp>
        <p:nvGrpSpPr>
          <p:cNvPr id="20" name="Group 19"/>
          <p:cNvGrpSpPr/>
          <p:nvPr/>
        </p:nvGrpSpPr>
        <p:grpSpPr>
          <a:xfrm>
            <a:off x="588092" y="1089802"/>
            <a:ext cx="4750308" cy="2586149"/>
            <a:chOff x="588092" y="1089802"/>
            <a:chExt cx="4750308" cy="2586149"/>
          </a:xfrm>
        </p:grpSpPr>
        <p:sp>
          <p:nvSpPr>
            <p:cNvPr id="17" name="Rectangular Callout 16"/>
            <p:cNvSpPr/>
            <p:nvPr/>
          </p:nvSpPr>
          <p:spPr>
            <a:xfrm>
              <a:off x="1369904" y="1089802"/>
              <a:ext cx="3968496" cy="433448"/>
            </a:xfrm>
            <a:prstGeom prst="wedgeRectCallout">
              <a:avLst>
                <a:gd name="adj1" fmla="val -49133"/>
                <a:gd name="adj2" fmla="val 44247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smtClean="0">
                  <a:solidFill>
                    <a:schemeClr val="bg1"/>
                  </a:solidFill>
                  <a:latin typeface="Arial" panose="020B0604020202020204" pitchFamily="34" charset="0"/>
                  <a:cs typeface="Arial" panose="020B0604020202020204" pitchFamily="34" charset="0"/>
                </a:rPr>
                <a:t>Some Economists Advocate Targeting A 2-Point Higher Inflation Rate</a:t>
              </a:r>
              <a:endParaRPr lang="en-US" sz="1600" b="1" dirty="0">
                <a:solidFill>
                  <a:schemeClr val="bg1"/>
                </a:solidFill>
                <a:latin typeface="Arial" panose="020B0604020202020204" pitchFamily="34" charset="0"/>
                <a:cs typeface="Arial" panose="020B0604020202020204" pitchFamily="34" charset="0"/>
              </a:endParaRPr>
            </a:p>
          </p:txBody>
        </p:sp>
        <p:sp>
          <p:nvSpPr>
            <p:cNvPr id="19" name="Oval 18"/>
            <p:cNvSpPr/>
            <p:nvPr/>
          </p:nvSpPr>
          <p:spPr>
            <a:xfrm>
              <a:off x="588092" y="3242503"/>
              <a:ext cx="1014984" cy="43344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243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1000"/>
                                        <p:tgtEl>
                                          <p:spTgt spid="9">
                                            <p:graphicEl>
                                              <a:chart seriesIdx="-3" categoryIdx="-3" bldStep="gridLegend"/>
                                            </p:graphicEl>
                                          </p:spTgt>
                                        </p:tgtEl>
                                      </p:cBhvr>
                                    </p:animEffect>
                                    <p:anim calcmode="lin" valueType="num">
                                      <p:cBhvr>
                                        <p:cTn id="8"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graphicEl>
                                              <a:chart seriesIdx="0" categoryIdx="0" bldStep="ptInSeries"/>
                                            </p:graphicEl>
                                          </p:spTgt>
                                        </p:tgtEl>
                                        <p:attrNameLst>
                                          <p:attrName>style.visibility</p:attrName>
                                        </p:attrNameLst>
                                      </p:cBhvr>
                                      <p:to>
                                        <p:strVal val="visible"/>
                                      </p:to>
                                    </p:set>
                                    <p:animEffect transition="in" filter="fade">
                                      <p:cBhvr>
                                        <p:cTn id="14" dur="1000"/>
                                        <p:tgtEl>
                                          <p:spTgt spid="9">
                                            <p:graphicEl>
                                              <a:chart seriesIdx="0" categoryIdx="0" bldStep="ptInSeries"/>
                                            </p:graphicEl>
                                          </p:spTgt>
                                        </p:tgtEl>
                                      </p:cBhvr>
                                    </p:animEffect>
                                    <p:anim calcmode="lin" valueType="num">
                                      <p:cBhvr>
                                        <p:cTn id="15" dur="1000" fill="hold"/>
                                        <p:tgtEl>
                                          <p:spTgt spid="9">
                                            <p:graphicEl>
                                              <a:chart seriesIdx="0" categoryIdx="0" bldStep="ptInSeries"/>
                                            </p:graphicEl>
                                          </p:spTgt>
                                        </p:tgtEl>
                                        <p:attrNameLst>
                                          <p:attrName>ppt_x</p:attrName>
                                        </p:attrNameLst>
                                      </p:cBhvr>
                                      <p:tavLst>
                                        <p:tav tm="0">
                                          <p:val>
                                            <p:strVal val="#ppt_x"/>
                                          </p:val>
                                        </p:tav>
                                        <p:tav tm="100000">
                                          <p:val>
                                            <p:strVal val="#ppt_x"/>
                                          </p:val>
                                        </p:tav>
                                      </p:tavLst>
                                    </p:anim>
                                    <p:anim calcmode="lin" valueType="num">
                                      <p:cBhvr>
                                        <p:cTn id="16" dur="1000" fill="hold"/>
                                        <p:tgtEl>
                                          <p:spTgt spid="9">
                                            <p:graphicEl>
                                              <a:chart seriesIdx="0" categoryIdx="0" bldStep="ptInSeries"/>
                                            </p:graphic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9">
                                            <p:graphicEl>
                                              <a:chart seriesIdx="0" categoryIdx="1" bldStep="ptInSeries"/>
                                            </p:graphicEl>
                                          </p:spTgt>
                                        </p:tgtEl>
                                        <p:attrNameLst>
                                          <p:attrName>style.visibility</p:attrName>
                                        </p:attrNameLst>
                                      </p:cBhvr>
                                      <p:to>
                                        <p:strVal val="visible"/>
                                      </p:to>
                                    </p:set>
                                    <p:animEffect transition="in" filter="fade">
                                      <p:cBhvr>
                                        <p:cTn id="26" dur="1000"/>
                                        <p:tgtEl>
                                          <p:spTgt spid="9">
                                            <p:graphicEl>
                                              <a:chart seriesIdx="0" categoryIdx="1" bldStep="ptInSeries"/>
                                            </p:graphicEl>
                                          </p:spTgt>
                                        </p:tgtEl>
                                      </p:cBhvr>
                                    </p:animEffect>
                                    <p:anim calcmode="lin" valueType="num">
                                      <p:cBhvr>
                                        <p:cTn id="27" dur="1000" fill="hold"/>
                                        <p:tgtEl>
                                          <p:spTgt spid="9">
                                            <p:graphicEl>
                                              <a:chart seriesIdx="0" categoryIdx="1" bldStep="ptInSeries"/>
                                            </p:graphicEl>
                                          </p:spTgt>
                                        </p:tgtEl>
                                        <p:attrNameLst>
                                          <p:attrName>ppt_x</p:attrName>
                                        </p:attrNameLst>
                                      </p:cBhvr>
                                      <p:tavLst>
                                        <p:tav tm="0">
                                          <p:val>
                                            <p:strVal val="#ppt_x"/>
                                          </p:val>
                                        </p:tav>
                                        <p:tav tm="100000">
                                          <p:val>
                                            <p:strVal val="#ppt_x"/>
                                          </p:val>
                                        </p:tav>
                                      </p:tavLst>
                                    </p:anim>
                                    <p:anim calcmode="lin" valueType="num">
                                      <p:cBhvr>
                                        <p:cTn id="28" dur="1000" fill="hold"/>
                                        <p:tgtEl>
                                          <p:spTgt spid="9">
                                            <p:graphicEl>
                                              <a:chart seriesIdx="0" categoryIdx="1" bldStep="ptInSeries"/>
                                            </p:graphic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9">
                                            <p:graphicEl>
                                              <a:chart seriesIdx="0" categoryIdx="2" bldStep="ptInSeries"/>
                                            </p:graphicEl>
                                          </p:spTgt>
                                        </p:tgtEl>
                                        <p:attrNameLst>
                                          <p:attrName>style.visibility</p:attrName>
                                        </p:attrNameLst>
                                      </p:cBhvr>
                                      <p:to>
                                        <p:strVal val="visible"/>
                                      </p:to>
                                    </p:set>
                                    <p:animEffect transition="in" filter="fade">
                                      <p:cBhvr>
                                        <p:cTn id="38" dur="1000"/>
                                        <p:tgtEl>
                                          <p:spTgt spid="9">
                                            <p:graphicEl>
                                              <a:chart seriesIdx="0" categoryIdx="2" bldStep="ptInSeries"/>
                                            </p:graphicEl>
                                          </p:spTgt>
                                        </p:tgtEl>
                                      </p:cBhvr>
                                    </p:animEffect>
                                    <p:anim calcmode="lin" valueType="num">
                                      <p:cBhvr>
                                        <p:cTn id="39" dur="1000" fill="hold"/>
                                        <p:tgtEl>
                                          <p:spTgt spid="9">
                                            <p:graphicEl>
                                              <a:chart seriesIdx="0" categoryIdx="2" bldStep="ptInSeries"/>
                                            </p:graphicEl>
                                          </p:spTgt>
                                        </p:tgtEl>
                                        <p:attrNameLst>
                                          <p:attrName>ppt_x</p:attrName>
                                        </p:attrNameLst>
                                      </p:cBhvr>
                                      <p:tavLst>
                                        <p:tav tm="0">
                                          <p:val>
                                            <p:strVal val="#ppt_x"/>
                                          </p:val>
                                        </p:tav>
                                        <p:tav tm="100000">
                                          <p:val>
                                            <p:strVal val="#ppt_x"/>
                                          </p:val>
                                        </p:tav>
                                      </p:tavLst>
                                    </p:anim>
                                    <p:anim calcmode="lin" valueType="num">
                                      <p:cBhvr>
                                        <p:cTn id="40" dur="1000" fill="hold"/>
                                        <p:tgtEl>
                                          <p:spTgt spid="9">
                                            <p:graphicEl>
                                              <a:chart seriesIdx="0" categoryIdx="2" bldStep="ptInSeries"/>
                                            </p:graphic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9">
                                            <p:graphicEl>
                                              <a:chart seriesIdx="0" categoryIdx="3" bldStep="ptInSeries"/>
                                            </p:graphicEl>
                                          </p:spTgt>
                                        </p:tgtEl>
                                        <p:attrNameLst>
                                          <p:attrName>style.visibility</p:attrName>
                                        </p:attrNameLst>
                                      </p:cBhvr>
                                      <p:to>
                                        <p:strVal val="visible"/>
                                      </p:to>
                                    </p:set>
                                    <p:animEffect transition="in" filter="fade">
                                      <p:cBhvr>
                                        <p:cTn id="50" dur="1000"/>
                                        <p:tgtEl>
                                          <p:spTgt spid="9">
                                            <p:graphicEl>
                                              <a:chart seriesIdx="0" categoryIdx="3" bldStep="ptInSeries"/>
                                            </p:graphicEl>
                                          </p:spTgt>
                                        </p:tgtEl>
                                      </p:cBhvr>
                                    </p:animEffect>
                                    <p:anim calcmode="lin" valueType="num">
                                      <p:cBhvr>
                                        <p:cTn id="51" dur="1000" fill="hold"/>
                                        <p:tgtEl>
                                          <p:spTgt spid="9">
                                            <p:graphicEl>
                                              <a:chart seriesIdx="0" categoryIdx="3" bldStep="ptInSeries"/>
                                            </p:graphicEl>
                                          </p:spTgt>
                                        </p:tgtEl>
                                        <p:attrNameLst>
                                          <p:attrName>ppt_x</p:attrName>
                                        </p:attrNameLst>
                                      </p:cBhvr>
                                      <p:tavLst>
                                        <p:tav tm="0">
                                          <p:val>
                                            <p:strVal val="#ppt_x"/>
                                          </p:val>
                                        </p:tav>
                                        <p:tav tm="100000">
                                          <p:val>
                                            <p:strVal val="#ppt_x"/>
                                          </p:val>
                                        </p:tav>
                                      </p:tavLst>
                                    </p:anim>
                                    <p:anim calcmode="lin" valueType="num">
                                      <p:cBhvr>
                                        <p:cTn id="52" dur="1000" fill="hold"/>
                                        <p:tgtEl>
                                          <p:spTgt spid="9">
                                            <p:graphicEl>
                                              <a:chart seriesIdx="0" categoryIdx="3" bldStep="ptInSeries"/>
                                            </p:graphic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42" presetClass="entr" presetSubtype="0" fill="hold" grpId="0" nodeType="afterEffect">
                                  <p:stCondLst>
                                    <p:cond delay="0"/>
                                  </p:stCondLst>
                                  <p:childTnLst>
                                    <p:set>
                                      <p:cBhvr>
                                        <p:cTn id="61" dur="1" fill="hold">
                                          <p:stCondLst>
                                            <p:cond delay="0"/>
                                          </p:stCondLst>
                                        </p:cTn>
                                        <p:tgtEl>
                                          <p:spTgt spid="9">
                                            <p:graphicEl>
                                              <a:chart seriesIdx="0" categoryIdx="4" bldStep="ptInSeries"/>
                                            </p:graphicEl>
                                          </p:spTgt>
                                        </p:tgtEl>
                                        <p:attrNameLst>
                                          <p:attrName>style.visibility</p:attrName>
                                        </p:attrNameLst>
                                      </p:cBhvr>
                                      <p:to>
                                        <p:strVal val="visible"/>
                                      </p:to>
                                    </p:set>
                                    <p:animEffect transition="in" filter="fade">
                                      <p:cBhvr>
                                        <p:cTn id="62" dur="1000"/>
                                        <p:tgtEl>
                                          <p:spTgt spid="9">
                                            <p:graphicEl>
                                              <a:chart seriesIdx="0" categoryIdx="4" bldStep="ptInSeries"/>
                                            </p:graphicEl>
                                          </p:spTgt>
                                        </p:tgtEl>
                                      </p:cBhvr>
                                    </p:animEffect>
                                    <p:anim calcmode="lin" valueType="num">
                                      <p:cBhvr>
                                        <p:cTn id="63" dur="1000" fill="hold"/>
                                        <p:tgtEl>
                                          <p:spTgt spid="9">
                                            <p:graphicEl>
                                              <a:chart seriesIdx="0" categoryIdx="4" bldStep="ptInSeries"/>
                                            </p:graphicEl>
                                          </p:spTgt>
                                        </p:tgtEl>
                                        <p:attrNameLst>
                                          <p:attrName>ppt_x</p:attrName>
                                        </p:attrNameLst>
                                      </p:cBhvr>
                                      <p:tavLst>
                                        <p:tav tm="0">
                                          <p:val>
                                            <p:strVal val="#ppt_x"/>
                                          </p:val>
                                        </p:tav>
                                        <p:tav tm="100000">
                                          <p:val>
                                            <p:strVal val="#ppt_x"/>
                                          </p:val>
                                        </p:tav>
                                      </p:tavLst>
                                    </p:anim>
                                    <p:anim calcmode="lin" valueType="num">
                                      <p:cBhvr>
                                        <p:cTn id="64" dur="1000" fill="hold"/>
                                        <p:tgtEl>
                                          <p:spTgt spid="9">
                                            <p:graphicEl>
                                              <a:chart seriesIdx="0" categoryIdx="4" bldStep="ptInSeries"/>
                                            </p:graphicEl>
                                          </p:spTgt>
                                        </p:tgtEl>
                                        <p:attrNameLst>
                                          <p:attrName>ppt_y</p:attrName>
                                        </p:attrNameLst>
                                      </p:cBhvr>
                                      <p:tavLst>
                                        <p:tav tm="0">
                                          <p:val>
                                            <p:strVal val="#ppt_y+.1"/>
                                          </p:val>
                                        </p:tav>
                                        <p:tav tm="100000">
                                          <p:val>
                                            <p:strVal val="#ppt_y"/>
                                          </p:val>
                                        </p:tav>
                                      </p:tavLst>
                                    </p:anim>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1000"/>
                                        <p:tgtEl>
                                          <p:spTgt spid="10"/>
                                        </p:tgtEl>
                                      </p:cBhvr>
                                    </p:animEffect>
                                    <p:anim calcmode="lin" valueType="num">
                                      <p:cBhvr>
                                        <p:cTn id="69" dur="1000" fill="hold"/>
                                        <p:tgtEl>
                                          <p:spTgt spid="10"/>
                                        </p:tgtEl>
                                        <p:attrNameLst>
                                          <p:attrName>ppt_x</p:attrName>
                                        </p:attrNameLst>
                                      </p:cBhvr>
                                      <p:tavLst>
                                        <p:tav tm="0">
                                          <p:val>
                                            <p:strVal val="#ppt_x"/>
                                          </p:val>
                                        </p:tav>
                                        <p:tav tm="100000">
                                          <p:val>
                                            <p:strVal val="#ppt_x"/>
                                          </p:val>
                                        </p:tav>
                                      </p:tavLst>
                                    </p:anim>
                                    <p:anim calcmode="lin" valueType="num">
                                      <p:cBhvr>
                                        <p:cTn id="7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El"/>
        </p:bldSub>
      </p:bldGraphic>
      <p:bldP spid="10" grpId="0" animBg="1"/>
      <p:bldP spid="11" grpId="0" animBg="1"/>
      <p:bldP spid="12" grpId="0" animBg="1"/>
      <p:bldP spid="13"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Lines Are Most Vulnerable to 2% Spike in Inflation/Trend?</a:t>
            </a:r>
            <a:endParaRPr lang="en-US"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2713098554"/>
              </p:ext>
            </p:extLst>
          </p:nvPr>
        </p:nvGraphicFramePr>
        <p:xfrm>
          <a:off x="457200" y="1600200"/>
          <a:ext cx="8229600" cy="4645152"/>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pPr>
              <a:defRPr/>
            </a:pPr>
            <a:fld id="{DB690DBB-527D-49DE-BE17-F2C090C1D32C}" type="slidenum">
              <a:rPr lang="en-US" smtClean="0"/>
              <a:pPr>
                <a:defRPr/>
              </a:pPr>
              <a:t>54</a:t>
            </a:fld>
            <a:endParaRPr lang="en-US"/>
          </a:p>
        </p:txBody>
      </p:sp>
      <p:sp>
        <p:nvSpPr>
          <p:cNvPr id="1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Distribution of Reserve Increase By Line of Business</a:t>
            </a:r>
            <a:endParaRPr lang="en-US" sz="1600" b="1" dirty="0">
              <a:solidFill>
                <a:srgbClr val="225A7A"/>
              </a:solidFill>
            </a:endParaRPr>
          </a:p>
        </p:txBody>
      </p:sp>
    </p:spTree>
    <p:extLst>
      <p:ext uri="{BB962C8B-B14F-4D97-AF65-F5344CB8AC3E}">
        <p14:creationId xmlns:p14="http://schemas.microsoft.com/office/powerpoint/2010/main" val="890634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Lines Are Most Vulnerable to 2% Spike in Inflation/Trend?</a:t>
            </a:r>
            <a:endParaRPr lang="en-US"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43750557"/>
              </p:ext>
            </p:extLst>
          </p:nvPr>
        </p:nvGraphicFramePr>
        <p:xfrm>
          <a:off x="457200" y="1600200"/>
          <a:ext cx="8229600" cy="4407408"/>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pPr>
              <a:defRPr/>
            </a:pPr>
            <a:fld id="{DB690DBB-527D-49DE-BE17-F2C090C1D32C}" type="slidenum">
              <a:rPr lang="en-US" smtClean="0"/>
              <a:pPr>
                <a:defRPr/>
              </a:pPr>
              <a:t>55</a:t>
            </a:fld>
            <a:endParaRPr lang="en-US"/>
          </a:p>
        </p:txBody>
      </p:sp>
      <p:sp>
        <p:nvSpPr>
          <p:cNvPr id="1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Increase By % of Stated Reserve</a:t>
            </a:r>
            <a:endParaRPr lang="en-US" sz="1600" b="1" dirty="0">
              <a:solidFill>
                <a:srgbClr val="225A7A"/>
              </a:solidFill>
            </a:endParaRPr>
          </a:p>
        </p:txBody>
      </p:sp>
      <p:sp>
        <p:nvSpPr>
          <p:cNvPr id="7" name="Rectangle 6"/>
          <p:cNvSpPr>
            <a:spLocks noChangeArrowheads="1"/>
          </p:cNvSpPr>
          <p:nvPr/>
        </p:nvSpPr>
        <p:spPr bwMode="auto">
          <a:xfrm>
            <a:off x="298450" y="6389410"/>
            <a:ext cx="8055864" cy="468590"/>
          </a:xfrm>
          <a:prstGeom prst="rect">
            <a:avLst/>
          </a:prstGeom>
          <a:noFill/>
          <a:ln w="9525">
            <a:noFill/>
            <a:miter lim="800000"/>
            <a:headEnd/>
            <a:tailEnd/>
          </a:ln>
        </p:spPr>
        <p:txBody>
          <a:bodyPr wrap="square" lIns="365760" tIns="0" rIns="0" bIns="137160"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Calculations by </a:t>
            </a:r>
            <a:r>
              <a:rPr lang="en-US" sz="1100" dirty="0">
                <a:latin typeface="Arial" panose="020B0604020202020204" pitchFamily="34" charset="0"/>
                <a:cs typeface="Arial" panose="020B0604020202020204" pitchFamily="34" charset="0"/>
              </a:rPr>
              <a:t>Insurance Information </a:t>
            </a:r>
            <a:r>
              <a:rPr lang="en-US" sz="1100" dirty="0" smtClean="0">
                <a:latin typeface="Arial" panose="020B0604020202020204" pitchFamily="34" charset="0"/>
                <a:cs typeface="Arial" panose="020B0604020202020204" pitchFamily="34" charset="0"/>
              </a:rPr>
              <a:t>Institute using 2014 Industry Data from SNL Financial.</a:t>
            </a:r>
            <a:endParaRPr lang="en-US" sz="1100" dirty="0">
              <a:latin typeface="Arial" panose="020B0604020202020204" pitchFamily="34" charset="0"/>
              <a:cs typeface="Arial" panose="020B0604020202020204" pitchFamily="34" charset="0"/>
            </a:endParaRPr>
          </a:p>
        </p:txBody>
      </p:sp>
      <p:sp>
        <p:nvSpPr>
          <p:cNvPr id="8" name="Rectangle 6"/>
          <p:cNvSpPr>
            <a:spLocks noChangeArrowheads="1"/>
          </p:cNvSpPr>
          <p:nvPr/>
        </p:nvSpPr>
        <p:spPr bwMode="blackWhite">
          <a:xfrm>
            <a:off x="333819" y="5881811"/>
            <a:ext cx="8143875" cy="61683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Some of These Lines Are Already Redundant Industrywide.</a:t>
            </a:r>
            <a:endParaRPr lang="en-US" sz="2000" b="1" dirty="0">
              <a:solidFill>
                <a:srgbClr val="FFFFFF"/>
              </a:solidFill>
            </a:endParaRPr>
          </a:p>
        </p:txBody>
      </p:sp>
    </p:spTree>
    <p:extLst>
      <p:ext uri="{BB962C8B-B14F-4D97-AF65-F5344CB8AC3E}">
        <p14:creationId xmlns:p14="http://schemas.microsoft.com/office/powerpoint/2010/main" val="16103658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rPr>
              <a:t>Inflationary Miscellany</a:t>
            </a:r>
          </a:p>
        </p:txBody>
      </p:sp>
      <p:sp>
        <p:nvSpPr>
          <p:cNvPr id="5120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0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23897E4-00AD-42D4-9B56-C467D37A9425}" type="slidenum">
              <a:rPr lang="en-US" altLang="en-US" sz="900">
                <a:solidFill>
                  <a:schemeClr val="bg1"/>
                </a:solidFill>
              </a:rPr>
              <a:pPr algn="r">
                <a:lnSpc>
                  <a:spcPct val="85000"/>
                </a:lnSpc>
                <a:spcBef>
                  <a:spcPct val="20000"/>
                </a:spcBef>
                <a:buClrTx/>
                <a:buFontTx/>
                <a:buNone/>
              </a:pPr>
              <a:t>56</a:t>
            </a:fld>
            <a:endParaRPr lang="en-US" altLang="en-US" sz="900">
              <a:solidFill>
                <a:schemeClr val="bg1"/>
              </a:solidFill>
            </a:endParaRPr>
          </a:p>
        </p:txBody>
      </p:sp>
      <p:sp>
        <p:nvSpPr>
          <p:cNvPr id="5" name="Rectangle 7"/>
          <p:cNvSpPr>
            <a:spLocks noChangeArrowheads="1"/>
          </p:cNvSpPr>
          <p:nvPr/>
        </p:nvSpPr>
        <p:spPr bwMode="auto">
          <a:xfrm>
            <a:off x="325438" y="4203700"/>
            <a:ext cx="8020050" cy="20867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The Idea:</a:t>
            </a:r>
            <a:br>
              <a:rPr lang="en-US" sz="3600" b="1" i="1" dirty="0" smtClean="0">
                <a:solidFill>
                  <a:srgbClr val="225A7A"/>
                </a:solidFill>
              </a:rPr>
            </a:br>
            <a:r>
              <a:rPr lang="en-US" sz="3600" b="1" i="1" dirty="0" smtClean="0">
                <a:solidFill>
                  <a:srgbClr val="225A7A"/>
                </a:solidFill>
              </a:rPr>
              <a:t>We Had A Couple of Interesting Slides That Didn’t Fit Anywhere Else</a:t>
            </a:r>
            <a:endParaRPr lang="en-US" sz="3600" b="1" i="1" dirty="0">
              <a:solidFill>
                <a:srgbClr val="225A7A"/>
              </a:solidFill>
            </a:endParaRP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56</a:t>
            </a:fld>
            <a:endParaRPr lang="en-US"/>
          </a:p>
        </p:txBody>
      </p:sp>
    </p:spTree>
    <p:extLst>
      <p:ext uri="{BB962C8B-B14F-4D97-AF65-F5344CB8AC3E}">
        <p14:creationId xmlns:p14="http://schemas.microsoft.com/office/powerpoint/2010/main" val="317758253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57</a:t>
            </a:fld>
            <a:endParaRPr lang="en-US" smtClean="0"/>
          </a:p>
        </p:txBody>
      </p:sp>
      <p:sp>
        <p:nvSpPr>
          <p:cNvPr id="12294" name="Rectangle 2"/>
          <p:cNvSpPr>
            <a:spLocks noGrp="1" noChangeArrowheads="1"/>
          </p:cNvSpPr>
          <p:nvPr>
            <p:ph type="title"/>
          </p:nvPr>
        </p:nvSpPr>
        <p:spPr>
          <a:xfrm>
            <a:off x="495096" y="198643"/>
            <a:ext cx="7134736" cy="860425"/>
          </a:xfrm>
        </p:spPr>
        <p:txBody>
          <a:bodyPr/>
          <a:lstStyle/>
          <a:p>
            <a:r>
              <a:rPr lang="en-US" sz="2800" dirty="0" smtClean="0"/>
              <a:t>Auto Insurance Expenditures vs. Insurance Inflation, 1995-2012</a:t>
            </a:r>
          </a:p>
        </p:txBody>
      </p:sp>
      <p:graphicFrame>
        <p:nvGraphicFramePr>
          <p:cNvPr id="12290" name="Object 3"/>
          <p:cNvGraphicFramePr>
            <a:graphicFrameLocks/>
          </p:cNvGraphicFramePr>
          <p:nvPr>
            <p:extLst>
              <p:ext uri="{D42A27DB-BD31-4B8C-83A1-F6EECF244321}">
                <p14:modId xmlns:p14="http://schemas.microsoft.com/office/powerpoint/2010/main" val="64250161"/>
              </p:ext>
            </p:extLst>
          </p:nvPr>
        </p:nvGraphicFramePr>
        <p:xfrm>
          <a:off x="162112" y="1199535"/>
          <a:ext cx="8607425" cy="4365400"/>
        </p:xfrm>
        <a:graphic>
          <a:graphicData uri="http://schemas.openxmlformats.org/presentationml/2006/ole">
            <mc:AlternateContent xmlns:mc="http://schemas.openxmlformats.org/markup-compatibility/2006">
              <mc:Choice xmlns:v="urn:schemas-microsoft-com:vml" Requires="v">
                <p:oleObj spid="_x0000_s29326362" name="Chart" r:id="rId4" imgW="5740419" imgH="2660719" progId="MSGraph.Chart.8">
                  <p:embed followColorScheme="full"/>
                </p:oleObj>
              </mc:Choice>
              <mc:Fallback>
                <p:oleObj name="Chart" r:id="rId4" imgW="5740419" imgH="2660719" progId="MSGraph.Chart.8">
                  <p:embed followColorScheme="full"/>
                  <p:pic>
                    <p:nvPicPr>
                      <p:cNvPr id="0" name=""/>
                      <p:cNvPicPr>
                        <a:picLocks noChangeArrowheads="1"/>
                      </p:cNvPicPr>
                      <p:nvPr/>
                    </p:nvPicPr>
                    <p:blipFill>
                      <a:blip r:embed="rId5"/>
                      <a:srcRect/>
                      <a:stretch>
                        <a:fillRect/>
                      </a:stretch>
                    </p:blipFill>
                    <p:spPr bwMode="auto">
                      <a:xfrm>
                        <a:off x="162112" y="1199535"/>
                        <a:ext cx="8607425" cy="43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610225"/>
            <a:ext cx="8756650" cy="928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Reasons for the Gap: Higher Deductibles, Lower Limits, Fewer Buying Optional Coverages? More Shopping?</a:t>
            </a:r>
            <a:endParaRPr lang="en-US" b="1" dirty="0">
              <a:solidFill>
                <a:srgbClr val="FFFFFF"/>
              </a:solidFill>
            </a:endParaRPr>
          </a:p>
        </p:txBody>
      </p:sp>
      <p:sp>
        <p:nvSpPr>
          <p:cNvPr id="12296" name="Rectangle 5"/>
          <p:cNvSpPr>
            <a:spLocks noChangeArrowheads="1"/>
          </p:cNvSpPr>
          <p:nvPr/>
        </p:nvSpPr>
        <p:spPr bwMode="auto">
          <a:xfrm>
            <a:off x="-1" y="6567151"/>
            <a:ext cx="8957187"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Sources:  NAIC for 1995-2012; BLS for auto inflation; I.I.I.</a:t>
            </a:r>
            <a:endParaRPr lang="en-US" sz="1100" dirty="0"/>
          </a:p>
        </p:txBody>
      </p:sp>
      <p:sp>
        <p:nvSpPr>
          <p:cNvPr id="9" name="AutoShape 13"/>
          <p:cNvSpPr>
            <a:spLocks noChangeArrowheads="1"/>
          </p:cNvSpPr>
          <p:nvPr/>
        </p:nvSpPr>
        <p:spPr bwMode="blackWhite">
          <a:xfrm>
            <a:off x="5273336" y="2061284"/>
            <a:ext cx="2215807" cy="730356"/>
          </a:xfrm>
          <a:prstGeom prst="wedgeRectCallout">
            <a:avLst>
              <a:gd name="adj1" fmla="val -37177"/>
              <a:gd name="adj2" fmla="val 19381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Inflation-Expenditure Gap Grew After 2004</a:t>
            </a:r>
            <a:endParaRPr lang="en-US" sz="1600" b="1" dirty="0">
              <a:solidFill>
                <a:schemeClr val="bg1"/>
              </a:solidFill>
            </a:endParaRPr>
          </a:p>
        </p:txBody>
      </p:sp>
      <p:sp>
        <p:nvSpPr>
          <p:cNvPr id="10" name="AutoShape 13"/>
          <p:cNvSpPr>
            <a:spLocks noChangeArrowheads="1"/>
          </p:cNvSpPr>
          <p:nvPr/>
        </p:nvSpPr>
        <p:spPr bwMode="blackWhite">
          <a:xfrm>
            <a:off x="762000" y="1646903"/>
            <a:ext cx="2620297" cy="1052052"/>
          </a:xfrm>
          <a:prstGeom prst="wedgeRectCallout">
            <a:avLst>
              <a:gd name="adj1" fmla="val 10255"/>
              <a:gd name="adj2" fmla="val 134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CPI Matched NAIC Expenditure </a:t>
            </a:r>
            <a:r>
              <a:rPr lang="en-US" sz="1600" b="1" dirty="0">
                <a:solidFill>
                  <a:schemeClr val="bg1"/>
                </a:solidFill>
              </a:rPr>
              <a:t>D</a:t>
            </a:r>
            <a:r>
              <a:rPr lang="en-US" sz="1600" b="1" dirty="0" smtClean="0">
                <a:solidFill>
                  <a:schemeClr val="bg1"/>
                </a:solidFill>
              </a:rPr>
              <a:t>ata from 1995-2004 . . .</a:t>
            </a:r>
            <a:endParaRPr lang="en-US" sz="1600" b="1" dirty="0">
              <a:solidFill>
                <a:schemeClr val="bg1"/>
              </a:solidFill>
            </a:endParaRPr>
          </a:p>
        </p:txBody>
      </p:sp>
    </p:spTree>
    <p:extLst>
      <p:ext uri="{BB962C8B-B14F-4D97-AF65-F5344CB8AC3E}">
        <p14:creationId xmlns:p14="http://schemas.microsoft.com/office/powerpoint/2010/main" val="27639964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2000"/>
                            </p:stCondLst>
                            <p:childTnLst>
                              <p:par>
                                <p:cTn id="13" presetID="23" presetClass="entr" presetSubtype="16" fill="hold" grpId="0" nodeType="afterEffect">
                                  <p:stCondLst>
                                    <p:cond delay="0"/>
                                  </p:stCondLst>
                                  <p:childTnLst>
                                    <p:set>
                                      <p:cBhvr>
                                        <p:cTn id="14" dur="1" fill="hold">
                                          <p:stCondLst>
                                            <p:cond delay="0"/>
                                          </p:stCondLst>
                                        </p:cTn>
                                        <p:tgtEl>
                                          <p:spTgt spid="2036740"/>
                                        </p:tgtEl>
                                        <p:attrNameLst>
                                          <p:attrName>style.visibility</p:attrName>
                                        </p:attrNameLst>
                                      </p:cBhvr>
                                      <p:to>
                                        <p:strVal val="visible"/>
                                      </p:to>
                                    </p:set>
                                    <p:anim calcmode="lin" valueType="num">
                                      <p:cBhvr>
                                        <p:cTn id="15" dur="500" fill="hold"/>
                                        <p:tgtEl>
                                          <p:spTgt spid="2036740"/>
                                        </p:tgtEl>
                                        <p:attrNameLst>
                                          <p:attrName>ppt_w</p:attrName>
                                        </p:attrNameLst>
                                      </p:cBhvr>
                                      <p:tavLst>
                                        <p:tav tm="0">
                                          <p:val>
                                            <p:fltVal val="0"/>
                                          </p:val>
                                        </p:tav>
                                        <p:tav tm="100000">
                                          <p:val>
                                            <p:strVal val="#ppt_w"/>
                                          </p:val>
                                        </p:tav>
                                      </p:tavLst>
                                    </p:anim>
                                    <p:anim calcmode="lin" valueType="num">
                                      <p:cBhvr>
                                        <p:cTn id="16" dur="500" fill="hold"/>
                                        <p:tgtEl>
                                          <p:spTgt spid="20367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Claims Have Grown Faster Than Inflation for 50 Years</a:t>
            </a:r>
            <a:endParaRPr lang="en-US" dirty="0"/>
          </a:p>
        </p:txBody>
      </p:sp>
      <p:graphicFrame>
        <p:nvGraphicFramePr>
          <p:cNvPr id="8" name="Content Placeholder 7"/>
          <p:cNvGraphicFramePr>
            <a:graphicFrameLocks noGrp="1"/>
          </p:cNvGraphicFramePr>
          <p:nvPr>
            <p:ph idx="1"/>
            <p:extLst/>
          </p:nvPr>
        </p:nvGraphicFramePr>
        <p:xfrm>
          <a:off x="495300" y="1647825"/>
          <a:ext cx="8153400" cy="4670597"/>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58</a:t>
            </a:fld>
            <a:endParaRPr lang="en-US"/>
          </a:p>
        </p:txBody>
      </p:sp>
      <p:sp>
        <p:nvSpPr>
          <p:cNvPr id="9" name="TextBox 8"/>
          <p:cNvSpPr txBox="1"/>
          <p:nvPr/>
        </p:nvSpPr>
        <p:spPr>
          <a:xfrm>
            <a:off x="298450" y="1230594"/>
            <a:ext cx="3530066" cy="338554"/>
          </a:xfrm>
          <a:prstGeom prst="rect">
            <a:avLst/>
          </a:prstGeom>
          <a:noFill/>
        </p:spPr>
        <p:txBody>
          <a:bodyPr wrap="square" rtlCol="0">
            <a:spAutoFit/>
          </a:bodyPr>
          <a:lstStyle/>
          <a:p>
            <a:r>
              <a:rPr lang="en-US" sz="1600" b="1" dirty="0" smtClean="0">
                <a:solidFill>
                  <a:schemeClr val="accent1"/>
                </a:solidFill>
              </a:rPr>
              <a:t>Percentage Change, 1963-2013</a:t>
            </a:r>
            <a:endParaRPr lang="en-US" sz="1600" b="1" dirty="0">
              <a:solidFill>
                <a:schemeClr val="accent1"/>
              </a:solidFill>
            </a:endParaRPr>
          </a:p>
        </p:txBody>
      </p:sp>
      <p:sp>
        <p:nvSpPr>
          <p:cNvPr id="7" name="Rectangle 3"/>
          <p:cNvSpPr>
            <a:spLocks noChangeArrowheads="1"/>
          </p:cNvSpPr>
          <p:nvPr/>
        </p:nvSpPr>
        <p:spPr bwMode="auto">
          <a:xfrm>
            <a:off x="85725" y="6468321"/>
            <a:ext cx="8772525"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cs typeface="Arial" charset="0"/>
              </a:rPr>
              <a:t>Sources: Insurance Services Office, Bureau of Labor Statistics, calculations by Insurance Information Institute.</a:t>
            </a:r>
            <a:endParaRPr lang="en-US" altLang="en-US" sz="1100" dirty="0">
              <a:solidFill>
                <a:srgbClr val="000000"/>
              </a:solidFill>
              <a:cs typeface="Arial" charset="0"/>
            </a:endParaRPr>
          </a:p>
        </p:txBody>
      </p:sp>
    </p:spTree>
    <p:extLst>
      <p:ext uri="{BB962C8B-B14F-4D97-AF65-F5344CB8AC3E}">
        <p14:creationId xmlns:p14="http://schemas.microsoft.com/office/powerpoint/2010/main" val="47890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1000"/>
                                        <p:tgtEl>
                                          <p:spTgt spid="8">
                                            <p:graphicEl>
                                              <a:chart seriesIdx="-3" categoryIdx="-3" bldStep="gridLegend"/>
                                            </p:graphicEl>
                                          </p:spTgt>
                                        </p:tgtEl>
                                      </p:cBhvr>
                                    </p:animEffect>
                                    <p:anim calcmode="lin" valueType="num">
                                      <p:cBhvr>
                                        <p:cTn id="8" dur="1000" fill="hold"/>
                                        <p:tgtEl>
                                          <p:spTgt spid="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fade">
                                      <p:cBhvr>
                                        <p:cTn id="13" dur="500"/>
                                        <p:tgtEl>
                                          <p:spTgt spid="8">
                                            <p:graphicEl>
                                              <a:chart seriesIdx="-4" categoryIdx="0" bldStep="category"/>
                                            </p:graphicEl>
                                          </p:spTgt>
                                        </p:tgtEl>
                                      </p:cBhvr>
                                    </p:animEffect>
                                    <p:anim calcmode="lin" valueType="num">
                                      <p:cBhvr>
                                        <p:cTn id="14" dur="500" fill="hold"/>
                                        <p:tgtEl>
                                          <p:spTgt spid="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5" dur="500" fill="hold"/>
                                        <p:tgtEl>
                                          <p:spTgt spid="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fade">
                                      <p:cBhvr>
                                        <p:cTn id="19" dur="500"/>
                                        <p:tgtEl>
                                          <p:spTgt spid="8">
                                            <p:graphicEl>
                                              <a:chart seriesIdx="-4" categoryIdx="1" bldStep="category"/>
                                            </p:graphicEl>
                                          </p:spTgt>
                                        </p:tgtEl>
                                      </p:cBhvr>
                                    </p:animEffect>
                                    <p:anim calcmode="lin" valueType="num">
                                      <p:cBhvr>
                                        <p:cTn id="20" dur="500" fill="hold"/>
                                        <p:tgtEl>
                                          <p:spTgt spid="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1" dur="500" fill="hold"/>
                                        <p:tgtEl>
                                          <p:spTgt spid="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fade">
                                      <p:cBhvr>
                                        <p:cTn id="25" dur="500"/>
                                        <p:tgtEl>
                                          <p:spTgt spid="8">
                                            <p:graphicEl>
                                              <a:chart seriesIdx="-4" categoryIdx="2" bldStep="category"/>
                                            </p:graphicEl>
                                          </p:spTgt>
                                        </p:tgtEl>
                                      </p:cBhvr>
                                    </p:animEffect>
                                    <p:anim calcmode="lin" valueType="num">
                                      <p:cBhvr>
                                        <p:cTn id="26" dur="500" fill="hold"/>
                                        <p:tgtEl>
                                          <p:spTgt spid="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27" dur="500" fill="hold"/>
                                        <p:tgtEl>
                                          <p:spTgt spid="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category"/>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Frequency Is Falling, Why Does Auto Insurance Keep Costing More?</a:t>
            </a:r>
            <a:endParaRPr lang="en-US" dirty="0"/>
          </a:p>
        </p:txBody>
      </p:sp>
      <p:graphicFrame>
        <p:nvGraphicFramePr>
          <p:cNvPr id="9" name="Content Placeholder 8"/>
          <p:cNvGraphicFramePr>
            <a:graphicFrameLocks noGrp="1"/>
          </p:cNvGraphicFramePr>
          <p:nvPr>
            <p:ph sz="half" idx="1"/>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nvPr>
        </p:nvGraphicFramePr>
        <p:xfrm>
          <a:off x="4562475" y="1678284"/>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pPr>
              <a:defRPr/>
            </a:pPr>
            <a:fld id="{DB690DBB-527D-49DE-BE17-F2C090C1D32C}" type="slidenum">
              <a:rPr lang="en-US" smtClean="0"/>
              <a:pPr>
                <a:defRPr/>
              </a:pPr>
              <a:t>59</a:t>
            </a:fld>
            <a:endParaRPr lang="en-US"/>
          </a:p>
        </p:txBody>
      </p:sp>
      <p:sp>
        <p:nvSpPr>
          <p:cNvPr id="13" name="TextBox 12"/>
          <p:cNvSpPr txBox="1"/>
          <p:nvPr/>
        </p:nvSpPr>
        <p:spPr>
          <a:xfrm>
            <a:off x="521293" y="6204247"/>
            <a:ext cx="7178082" cy="246221"/>
          </a:xfrm>
          <a:prstGeom prst="rect">
            <a:avLst/>
          </a:prstGeom>
          <a:noFill/>
        </p:spPr>
        <p:txBody>
          <a:bodyPr wrap="square" rtlCol="0">
            <a:spAutoFit/>
          </a:bodyPr>
          <a:lstStyle/>
          <a:p>
            <a:r>
              <a:rPr lang="en-US" sz="1000" dirty="0" smtClean="0"/>
              <a:t>Sources: Insurance Institute for Highway Safety, Insurance Services Office, Insurance Information Institute.</a:t>
            </a:r>
            <a:endParaRPr lang="en-US" sz="1000" dirty="0"/>
          </a:p>
        </p:txBody>
      </p:sp>
      <p:sp>
        <p:nvSpPr>
          <p:cNvPr id="3" name="Rectangular Callout 2"/>
          <p:cNvSpPr/>
          <p:nvPr/>
        </p:nvSpPr>
        <p:spPr>
          <a:xfrm>
            <a:off x="1845276" y="2726724"/>
            <a:ext cx="1202724" cy="271848"/>
          </a:xfrm>
          <a:prstGeom prst="wedgeRectCallout">
            <a:avLst>
              <a:gd name="adj1" fmla="val -13984"/>
              <a:gd name="adj2" fmla="val 368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panose="020B0604020202020204" pitchFamily="34" charset="0"/>
                <a:cs typeface="Arial" panose="020B0604020202020204" pitchFamily="34" charset="0"/>
              </a:rPr>
              <a:t>Down 55%!</a:t>
            </a:r>
            <a:endParaRPr lang="en-US" sz="1400" b="1" dirty="0">
              <a:latin typeface="Arial" panose="020B0604020202020204" pitchFamily="34" charset="0"/>
              <a:cs typeface="Arial" panose="020B0604020202020204" pitchFamily="34" charset="0"/>
            </a:endParaRPr>
          </a:p>
        </p:txBody>
      </p:sp>
      <p:sp>
        <p:nvSpPr>
          <p:cNvPr id="10" name="Rectangular Callout 9"/>
          <p:cNvSpPr/>
          <p:nvPr/>
        </p:nvSpPr>
        <p:spPr>
          <a:xfrm>
            <a:off x="1289922" y="1286319"/>
            <a:ext cx="2313432" cy="350628"/>
          </a:xfrm>
          <a:prstGeom prst="wedgeRectCallout">
            <a:avLst>
              <a:gd name="adj1" fmla="val -21464"/>
              <a:gd name="adj2" fmla="val 45599"/>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latin typeface="Arial" panose="020B0604020202020204" pitchFamily="34" charset="0"/>
                <a:cs typeface="Arial" charset="0"/>
              </a:rPr>
              <a:t>Safer Cars . . . .</a:t>
            </a:r>
            <a:endParaRPr lang="en-US" sz="1600" b="1" dirty="0">
              <a:solidFill>
                <a:srgbClr val="FFFFFF"/>
              </a:solidFill>
              <a:latin typeface="Arial" panose="020B0604020202020204" pitchFamily="34" charset="0"/>
              <a:cs typeface="Arial" charset="0"/>
            </a:endParaRPr>
          </a:p>
        </p:txBody>
      </p:sp>
      <p:sp>
        <p:nvSpPr>
          <p:cNvPr id="11" name="Rectangular Callout 10"/>
          <p:cNvSpPr/>
          <p:nvPr/>
        </p:nvSpPr>
        <p:spPr>
          <a:xfrm>
            <a:off x="5385942" y="1286319"/>
            <a:ext cx="2999105" cy="350628"/>
          </a:xfrm>
          <a:prstGeom prst="wedgeRectCallout">
            <a:avLst>
              <a:gd name="adj1" fmla="val -21464"/>
              <a:gd name="adj2" fmla="val 45599"/>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latin typeface="Arial" panose="020B0604020202020204" pitchFamily="34" charset="0"/>
                <a:cs typeface="Arial" charset="0"/>
              </a:rPr>
              <a:t>. . . That Cost More to Repair.</a:t>
            </a:r>
            <a:endParaRPr lang="en-US" sz="1600" b="1" dirty="0">
              <a:solidFill>
                <a:srgbClr val="FFFFFF"/>
              </a:solidFill>
              <a:latin typeface="Arial" panose="020B0604020202020204" pitchFamily="34" charset="0"/>
              <a:cs typeface="Arial" charset="0"/>
            </a:endParaRPr>
          </a:p>
        </p:txBody>
      </p:sp>
    </p:spTree>
    <p:extLst>
      <p:ext uri="{BB962C8B-B14F-4D97-AF65-F5344CB8AC3E}">
        <p14:creationId xmlns:p14="http://schemas.microsoft.com/office/powerpoint/2010/main" val="269924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latin typeface="Arial" panose="020B0604020202020204" pitchFamily="34" charset="0"/>
              </a:rPr>
              <a:t>The PCE Deflator</a:t>
            </a:r>
          </a:p>
        </p:txBody>
      </p:sp>
      <p:pic>
        <p:nvPicPr>
          <p:cNvPr id="12291" name="Chart Placeholder 6"/>
          <p:cNvPicPr>
            <a:picLocks noGrp="1" noChangeAspect="1"/>
          </p:cNvPicPr>
          <p:nvPr>
            <p:ph type="chart" idx="1"/>
          </p:nvPr>
        </p:nvPicPr>
        <p:blipFill>
          <a:blip r:embed="rId2">
            <a:extLst>
              <a:ext uri="{28A0092B-C50C-407E-A947-70E740481C1C}">
                <a14:useLocalDpi xmlns:a14="http://schemas.microsoft.com/office/drawing/2010/main"/>
              </a:ext>
            </a:extLst>
          </a:blip>
          <a:srcRect/>
          <a:stretch>
            <a:fillRect/>
          </a:stretch>
        </p:blipFill>
        <p:spPr>
          <a:xfrm>
            <a:off x="298450" y="1212850"/>
            <a:ext cx="7165975" cy="5159375"/>
          </a:xfrm>
        </p:spPr>
      </p:pic>
      <p:sp>
        <p:nvSpPr>
          <p:cNvPr id="122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2FFE87CE-5FCC-4DAF-8EAC-03ABDADCB5FA}" type="slidenum">
              <a:rPr lang="en-US" altLang="en-US" sz="900" smtClean="0"/>
              <a:pPr>
                <a:lnSpc>
                  <a:spcPct val="85000"/>
                </a:lnSpc>
                <a:spcBef>
                  <a:spcPct val="20000"/>
                </a:spcBef>
                <a:buClrTx/>
                <a:buFontTx/>
                <a:buNone/>
              </a:pPr>
              <a:t>6</a:t>
            </a:fld>
            <a:endParaRPr lang="en-US" altLang="en-US" sz="900" smtClean="0"/>
          </a:p>
        </p:txBody>
      </p:sp>
      <p:sp>
        <p:nvSpPr>
          <p:cNvPr id="8" name="AutoShape 7"/>
          <p:cNvSpPr>
            <a:spLocks noChangeArrowheads="1"/>
          </p:cNvSpPr>
          <p:nvPr/>
        </p:nvSpPr>
        <p:spPr bwMode="blackWhite">
          <a:xfrm>
            <a:off x="5364163" y="1052513"/>
            <a:ext cx="2841625" cy="749300"/>
          </a:xfrm>
          <a:prstGeom prst="wedgeRectCallout">
            <a:avLst>
              <a:gd name="adj1" fmla="val -58148"/>
              <a:gd name="adj2" fmla="val 2844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rPr>
              <a:t>The y-o-y core PCE price index has stayed between 1% and 2% for 15 years</a:t>
            </a:r>
          </a:p>
        </p:txBody>
      </p:sp>
    </p:spTree>
    <p:extLst>
      <p:ext uri="{BB962C8B-B14F-4D97-AF65-F5344CB8AC3E}">
        <p14:creationId xmlns:p14="http://schemas.microsoft.com/office/powerpoint/2010/main" val="2090264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cs typeface="Arial" panose="020B0604020202020204" pitchFamily="34" charset="0"/>
              </a:rPr>
              <a:t>12/01/09 - 9pm</a:t>
            </a:r>
          </a:p>
        </p:txBody>
      </p:sp>
      <p:sp>
        <p:nvSpPr>
          <p:cNvPr id="716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cs typeface="Arial" panose="020B0604020202020204" pitchFamily="34" charset="0"/>
              </a:rPr>
              <a:t>eSlide – P6466 – The Financial Crisis and the Future of the P/C</a:t>
            </a:r>
          </a:p>
        </p:txBody>
      </p:sp>
      <p:sp>
        <p:nvSpPr>
          <p:cNvPr id="716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AE435C73-5C30-446A-BB81-F59F3D973878}" type="slidenum">
              <a:rPr lang="en-US" altLang="en-US" sz="900">
                <a:cs typeface="Arial" panose="020B0604020202020204" pitchFamily="34" charset="0"/>
              </a:rPr>
              <a:pPr algn="r">
                <a:lnSpc>
                  <a:spcPct val="85000"/>
                </a:lnSpc>
                <a:spcBef>
                  <a:spcPct val="20000"/>
                </a:spcBef>
                <a:buClrTx/>
                <a:buFontTx/>
                <a:buNone/>
              </a:pPr>
              <a:t>60</a:t>
            </a:fld>
            <a:endParaRPr lang="en-US" altLang="en-US" sz="900">
              <a:cs typeface="Arial" panose="020B0604020202020204" pitchFamily="34" charset="0"/>
            </a:endParaRPr>
          </a:p>
        </p:txBody>
      </p:sp>
      <p:sp>
        <p:nvSpPr>
          <p:cNvPr id="71685" name="Rectangle 7"/>
          <p:cNvSpPr>
            <a:spLocks noGrp="1" noChangeArrowheads="1"/>
          </p:cNvSpPr>
          <p:nvPr>
            <p:ph type="title" idx="4294967295"/>
          </p:nvPr>
        </p:nvSpPr>
        <p:spPr>
          <a:xfrm>
            <a:off x="565150" y="147638"/>
            <a:ext cx="7102475" cy="860425"/>
          </a:xfrm>
        </p:spPr>
        <p:txBody>
          <a:bodyPr/>
          <a:lstStyle/>
          <a:p>
            <a:r>
              <a:rPr lang="en-US" altLang="en-US" dirty="0" smtClean="0">
                <a:latin typeface="Arial" panose="020B0604020202020204" pitchFamily="34" charset="0"/>
              </a:rPr>
              <a:t>U.S. P/C Insurers, New Money Rate</a:t>
            </a:r>
            <a:br>
              <a:rPr lang="en-US" altLang="en-US" dirty="0" smtClean="0">
                <a:latin typeface="Arial" panose="020B0604020202020204" pitchFamily="34" charset="0"/>
              </a:rPr>
            </a:br>
            <a:r>
              <a:rPr lang="en-US" altLang="en-US" dirty="0" smtClean="0">
                <a:latin typeface="Arial" panose="020B0604020202020204" pitchFamily="34" charset="0"/>
              </a:rPr>
              <a:t>vs. CPI, 1983-2012</a:t>
            </a:r>
          </a:p>
        </p:txBody>
      </p:sp>
      <p:sp>
        <p:nvSpPr>
          <p:cNvPr id="71686" name="Text Box 5"/>
          <p:cNvSpPr txBox="1">
            <a:spLocks noChangeArrowheads="1"/>
          </p:cNvSpPr>
          <p:nvPr/>
        </p:nvSpPr>
        <p:spPr bwMode="auto">
          <a:xfrm>
            <a:off x="0" y="6615113"/>
            <a:ext cx="87249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cs typeface="Arial" panose="020B0604020202020204" pitchFamily="34" charset="0"/>
              </a:rPr>
              <a:t>Sources: NCCI</a:t>
            </a:r>
            <a:r>
              <a:rPr lang="en-US" altLang="en-US" sz="1100" dirty="0" smtClean="0">
                <a:cs typeface="Arial" panose="020B0604020202020204" pitchFamily="34" charset="0"/>
              </a:rPr>
              <a:t>, Bureau of Labor Statistics, </a:t>
            </a:r>
            <a:r>
              <a:rPr lang="en-US" altLang="en-US" sz="1100" dirty="0">
                <a:cs typeface="Arial" panose="020B0604020202020204" pitchFamily="34" charset="0"/>
              </a:rPr>
              <a:t>Insurance Information Institute.</a:t>
            </a:r>
          </a:p>
        </p:txBody>
      </p:sp>
      <p:graphicFrame>
        <p:nvGraphicFramePr>
          <p:cNvPr id="71687" name="Object 2"/>
          <p:cNvGraphicFramePr>
            <a:graphicFrameLocks noChangeAspect="1"/>
          </p:cNvGraphicFramePr>
          <p:nvPr>
            <p:extLst>
              <p:ext uri="{D42A27DB-BD31-4B8C-83A1-F6EECF244321}">
                <p14:modId xmlns:p14="http://schemas.microsoft.com/office/powerpoint/2010/main" val="2261223473"/>
              </p:ext>
            </p:extLst>
          </p:nvPr>
        </p:nvGraphicFramePr>
        <p:xfrm>
          <a:off x="39687" y="1081172"/>
          <a:ext cx="8785225" cy="5366459"/>
        </p:xfrm>
        <a:graphic>
          <a:graphicData uri="http://schemas.openxmlformats.org/presentationml/2006/ole">
            <mc:AlternateContent xmlns:mc="http://schemas.openxmlformats.org/markup-compatibility/2006">
              <mc:Choice xmlns:v="urn:schemas-microsoft-com:vml" Requires="v">
                <p:oleObj spid="_x0000_s29344780" name="Chart" r:id="rId5" imgW="8737523" imgH="4864083" progId="Excel.Chart.8">
                  <p:embed/>
                </p:oleObj>
              </mc:Choice>
              <mc:Fallback>
                <p:oleObj name="Chart" r:id="rId5" imgW="8737523" imgH="4864083" progId="Excel.Chart.8">
                  <p:embed/>
                  <p:pic>
                    <p:nvPicPr>
                      <p:cNvPr id="0" name=""/>
                      <p:cNvPicPr>
                        <a:picLocks noChangeAspect="1" noChangeArrowheads="1"/>
                      </p:cNvPicPr>
                      <p:nvPr/>
                    </p:nvPicPr>
                    <p:blipFill>
                      <a:blip r:embed="rId6"/>
                      <a:srcRect/>
                      <a:stretch>
                        <a:fillRect/>
                      </a:stretch>
                    </p:blipFill>
                    <p:spPr bwMode="auto">
                      <a:xfrm>
                        <a:off x="39687" y="1081172"/>
                        <a:ext cx="8785225" cy="5366459"/>
                      </a:xfrm>
                      <a:prstGeom prst="rect">
                        <a:avLst/>
                      </a:prstGeom>
                      <a:noFill/>
                      <a:ln>
                        <a:noFill/>
                      </a:ln>
                    </p:spPr>
                  </p:pic>
                </p:oleObj>
              </mc:Fallback>
            </mc:AlternateContent>
          </a:graphicData>
        </a:graphic>
      </p:graphicFrame>
      <p:sp>
        <p:nvSpPr>
          <p:cNvPr id="9" name="AutoShape 38"/>
          <p:cNvSpPr>
            <a:spLocks noChangeArrowheads="1"/>
          </p:cNvSpPr>
          <p:nvPr/>
        </p:nvSpPr>
        <p:spPr bwMode="blackWhite">
          <a:xfrm>
            <a:off x="5797118" y="1384300"/>
            <a:ext cx="2112471" cy="409575"/>
          </a:xfrm>
          <a:prstGeom prst="wedgeRectCallout">
            <a:avLst>
              <a:gd name="adj1" fmla="val 63806"/>
              <a:gd name="adj2" fmla="val 5255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dirty="0" smtClean="0">
                <a:solidFill>
                  <a:schemeClr val="bg1"/>
                </a:solidFill>
                <a:cs typeface="Arial" panose="020B0604020202020204" pitchFamily="34" charset="0"/>
              </a:rPr>
              <a:t>Float? What Float? </a:t>
            </a:r>
            <a:endParaRPr lang="en-US" altLang="en-US" sz="1400" b="1" dirty="0">
              <a:solidFill>
                <a:schemeClr val="bg1"/>
              </a:solidFill>
              <a:cs typeface="Arial" panose="020B0604020202020204" pitchFamily="34" charset="0"/>
            </a:endParaRPr>
          </a:p>
        </p:txBody>
      </p:sp>
      <p:sp>
        <p:nvSpPr>
          <p:cNvPr id="71689"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smtClean="0">
                <a:solidFill>
                  <a:schemeClr val="bg1"/>
                </a:solidFill>
                <a:cs typeface="Arial" panose="020B0604020202020204" pitchFamily="34" charset="0"/>
              </a:rPr>
              <a:t>If New Money Yields ≤ Inflation, Where Is the Insurance Float?</a:t>
            </a:r>
            <a:endParaRPr lang="en-US" altLang="en-US" sz="1800" b="1" dirty="0">
              <a:solidFill>
                <a:schemeClr val="bg1"/>
              </a:solidFill>
              <a:cs typeface="Arial" panose="020B0604020202020204" pitchFamily="34" charset="0"/>
            </a:endParaRPr>
          </a:p>
        </p:txBody>
      </p:sp>
      <p:sp>
        <p:nvSpPr>
          <p:cNvPr id="71690" name="Date Placeholder 1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12/01/09 - 9pm</a:t>
            </a:r>
          </a:p>
        </p:txBody>
      </p:sp>
      <p:sp>
        <p:nvSpPr>
          <p:cNvPr id="71691"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256CDD4-1CFC-4C39-B581-B620A9F7B7A3}" type="slidenum">
              <a:rPr lang="en-US" altLang="en-US" sz="900" smtClean="0">
                <a:cs typeface="Arial" panose="020B0604020202020204" pitchFamily="34" charset="0"/>
              </a:rPr>
              <a:pPr>
                <a:lnSpc>
                  <a:spcPct val="85000"/>
                </a:lnSpc>
                <a:spcBef>
                  <a:spcPct val="20000"/>
                </a:spcBef>
                <a:buClrTx/>
                <a:buFontTx/>
                <a:buNone/>
              </a:pPr>
              <a:t>60</a:t>
            </a:fld>
            <a:endParaRPr lang="en-US" altLang="en-US" sz="900" smtClean="0">
              <a:cs typeface="Arial" panose="020B0604020202020204" pitchFamily="34" charset="0"/>
            </a:endParaRPr>
          </a:p>
        </p:txBody>
      </p:sp>
    </p:spTree>
    <p:extLst>
      <p:ext uri="{BB962C8B-B14F-4D97-AF65-F5344CB8AC3E}">
        <p14:creationId xmlns:p14="http://schemas.microsoft.com/office/powerpoint/2010/main" val="23364118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ext uri="{D42A27DB-BD31-4B8C-83A1-F6EECF244321}">
                <p14:modId xmlns:p14="http://schemas.microsoft.com/office/powerpoint/2010/main" val="2955615493"/>
              </p:ext>
            </p:extLst>
          </p:nvPr>
        </p:nvGraphicFramePr>
        <p:xfrm>
          <a:off x="233363" y="1352612"/>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61</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135967" y="1290278"/>
            <a:ext cx="313127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 typeface="Wingdings" panose="05000000000000000000" pitchFamily="2" charset="2"/>
              <a:buNone/>
            </a:pPr>
            <a:r>
              <a:rPr lang="en-US" altLang="en-US" sz="1600" b="1" dirty="0" smtClean="0">
                <a:solidFill>
                  <a:srgbClr val="28688C"/>
                </a:solidFill>
                <a:cs typeface="Arial" charset="0"/>
              </a:rPr>
              <a:t>Avg</a:t>
            </a:r>
            <a:r>
              <a:rPr lang="en-US" altLang="en-US" sz="1600" b="1" dirty="0">
                <a:solidFill>
                  <a:srgbClr val="28688C"/>
                </a:solidFill>
                <a:cs typeface="Arial" charset="0"/>
              </a:rPr>
              <a:t>. Price /</a:t>
            </a: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The Price of Gas,</a:t>
            </a:r>
            <a:r>
              <a:rPr lang="en-US" altLang="en-US" dirty="0">
                <a:latin typeface="Arial" panose="020B0604020202020204" pitchFamily="34" charset="0"/>
              </a:rPr>
              <a:t> </a:t>
            </a:r>
            <a:r>
              <a:rPr lang="en-US" altLang="en-US" dirty="0" smtClean="0">
                <a:latin typeface="Arial" panose="020B0604020202020204" pitchFamily="34" charset="0"/>
              </a:rPr>
              <a:t>2014-2015</a:t>
            </a:r>
          </a:p>
        </p:txBody>
      </p:sp>
      <p:sp>
        <p:nvSpPr>
          <p:cNvPr id="25607" name="Rectangle 3"/>
          <p:cNvSpPr>
            <a:spLocks noChangeArrowheads="1"/>
          </p:cNvSpPr>
          <p:nvPr/>
        </p:nvSpPr>
        <p:spPr bwMode="auto">
          <a:xfrm>
            <a:off x="85725" y="6282116"/>
            <a:ext cx="8772525"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rPr>
              <a:t>Price is Weekly U.S. All Grades All Formulations Retail Gasoline Prices</a:t>
            </a:r>
          </a:p>
          <a:p>
            <a:pPr>
              <a:lnSpc>
                <a:spcPct val="85000"/>
              </a:lnSpc>
              <a:spcBef>
                <a:spcPct val="25000"/>
              </a:spcBef>
              <a:buClr>
                <a:srgbClr val="FF6801"/>
              </a:buClr>
              <a:buNone/>
            </a:pPr>
            <a:r>
              <a:rPr lang="en-US" altLang="en-US" sz="1100" dirty="0" smtClean="0">
                <a:solidFill>
                  <a:srgbClr val="000000"/>
                </a:solidFill>
                <a:cs typeface="Arial" charset="0"/>
              </a:rPr>
              <a:t>Sources</a:t>
            </a:r>
            <a:r>
              <a:rPr lang="en-US" altLang="en-US" sz="1100" dirty="0">
                <a:solidFill>
                  <a:srgbClr val="000000"/>
                </a:solidFill>
                <a:cs typeface="Arial" charset="0"/>
              </a:rPr>
              <a:t>: </a:t>
            </a:r>
            <a:r>
              <a:rPr lang="en-US" altLang="en-US" sz="1100" dirty="0" smtClean="0">
                <a:solidFill>
                  <a:srgbClr val="000000"/>
                </a:solidFill>
                <a:cs typeface="Arial" charset="0"/>
              </a:rPr>
              <a:t>Federal Energy Administration </a:t>
            </a:r>
            <a:r>
              <a:rPr lang="en-US" altLang="en-US" sz="1100" dirty="0">
                <a:solidFill>
                  <a:srgbClr val="000000"/>
                </a:solidFill>
              </a:rPr>
              <a:t>(http://www.eia.gov/petroleum/gasdiesel/ </a:t>
            </a:r>
            <a:r>
              <a:rPr lang="en-US" altLang="en-US" sz="1100" dirty="0" smtClean="0">
                <a:solidFill>
                  <a:srgbClr val="000000"/>
                </a:solidFill>
                <a:cs typeface="Arial" charset="0"/>
              </a:rPr>
              <a:t>); </a:t>
            </a:r>
            <a:r>
              <a:rPr lang="en-US" sz="1100" dirty="0" smtClean="0">
                <a:solidFill>
                  <a:srgbClr val="000000"/>
                </a:solidFill>
                <a:cs typeface="Arial" charset="0"/>
              </a:rPr>
              <a:t> </a:t>
            </a:r>
            <a:r>
              <a:rPr lang="en-US" altLang="en-US" sz="1100" dirty="0" smtClean="0">
                <a:solidFill>
                  <a:srgbClr val="000000"/>
                </a:solidFill>
                <a:cs typeface="Arial" charset="0"/>
              </a:rPr>
              <a:t>I.I.I</a:t>
            </a:r>
            <a:r>
              <a:rPr lang="en-US" altLang="en-US" sz="1100" dirty="0">
                <a:solidFill>
                  <a:srgbClr val="000000"/>
                </a:solidFill>
                <a:cs typeface="Arial" charset="0"/>
              </a:rPr>
              <a:t>.</a:t>
            </a:r>
          </a:p>
        </p:txBody>
      </p:sp>
      <p:sp>
        <p:nvSpPr>
          <p:cNvPr id="1911821" name="Rectangle 13"/>
          <p:cNvSpPr>
            <a:spLocks noChangeArrowheads="1"/>
          </p:cNvSpPr>
          <p:nvPr/>
        </p:nvSpPr>
        <p:spPr bwMode="blackWhite">
          <a:xfrm>
            <a:off x="419100" y="5583902"/>
            <a:ext cx="8405812" cy="60316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Over the Course of the Second Half of the 2014 Calendar Year,</a:t>
            </a:r>
            <a:br>
              <a:rPr lang="en-US" altLang="en-US" sz="1800" b="1" dirty="0" smtClean="0">
                <a:solidFill>
                  <a:srgbClr val="FFFFFF"/>
                </a:solidFill>
                <a:cs typeface="Arial" charset="0"/>
              </a:rPr>
            </a:br>
            <a:r>
              <a:rPr lang="en-US" altLang="en-US" sz="1800" b="1" dirty="0" smtClean="0">
                <a:solidFill>
                  <a:srgbClr val="FFFFFF"/>
                </a:solidFill>
                <a:cs typeface="Arial" charset="0"/>
              </a:rPr>
              <a:t>Gas </a:t>
            </a:r>
            <a:r>
              <a:rPr lang="en-US" altLang="en-US" sz="1800" b="1" dirty="0">
                <a:solidFill>
                  <a:srgbClr val="FFFFFF"/>
                </a:solidFill>
              </a:rPr>
              <a:t>P</a:t>
            </a:r>
            <a:r>
              <a:rPr lang="en-US" altLang="en-US" sz="1800" b="1" dirty="0" smtClean="0">
                <a:solidFill>
                  <a:srgbClr val="FFFFFF"/>
                </a:solidFill>
                <a:cs typeface="Arial" charset="0"/>
              </a:rPr>
              <a:t>rices </a:t>
            </a:r>
            <a:r>
              <a:rPr lang="en-US" altLang="en-US" sz="1800" b="1" dirty="0">
                <a:solidFill>
                  <a:srgbClr val="FFFFFF"/>
                </a:solidFill>
              </a:rPr>
              <a:t>F</a:t>
            </a:r>
            <a:r>
              <a:rPr lang="en-US" altLang="en-US" sz="1800" b="1" dirty="0" smtClean="0">
                <a:solidFill>
                  <a:srgbClr val="FFFFFF"/>
                </a:solidFill>
                <a:cs typeface="Arial" charset="0"/>
              </a:rPr>
              <a:t>ell 34%. </a:t>
            </a:r>
            <a:endParaRPr lang="en-US" altLang="en-US" sz="1800" b="1" dirty="0">
              <a:solidFill>
                <a:srgbClr val="FFFFFF"/>
              </a:solidFill>
              <a:cs typeface="Arial" charset="0"/>
            </a:endParaRPr>
          </a:p>
        </p:txBody>
      </p:sp>
      <p:sp>
        <p:nvSpPr>
          <p:cNvPr id="14" name="AutoShape 38"/>
          <p:cNvSpPr>
            <a:spLocks noChangeArrowheads="1"/>
          </p:cNvSpPr>
          <p:nvPr/>
        </p:nvSpPr>
        <p:spPr bwMode="blackWhite">
          <a:xfrm>
            <a:off x="3089571" y="3885443"/>
            <a:ext cx="2484186" cy="827453"/>
          </a:xfrm>
          <a:prstGeom prst="wedgeRectCallout">
            <a:avLst>
              <a:gd name="adj1" fmla="val 40271"/>
              <a:gd name="adj2" fmla="val -1616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dirty="0" smtClean="0">
                <a:solidFill>
                  <a:srgbClr val="FFFFFF"/>
                </a:solidFill>
                <a:cs typeface="Arial" charset="0"/>
              </a:rPr>
              <a:t>From July through December</a:t>
            </a:r>
            <a:r>
              <a:rPr lang="en-US" sz="1600" b="1" dirty="0">
                <a:solidFill>
                  <a:srgbClr val="FFFFFF"/>
                </a:solidFill>
                <a:cs typeface="Arial" charset="0"/>
              </a:rPr>
              <a:t>,</a:t>
            </a:r>
            <a:r>
              <a:rPr lang="en-US" sz="1600" b="1" dirty="0" smtClean="0">
                <a:solidFill>
                  <a:srgbClr val="FFFFFF"/>
                </a:solidFill>
                <a:cs typeface="Arial" charset="0"/>
              </a:rPr>
              <a:t> gas prices fell virtually every week</a:t>
            </a:r>
            <a:endParaRPr lang="en-US" sz="1600" b="1" dirty="0">
              <a:solidFill>
                <a:srgbClr val="FFFFFF"/>
              </a:solidFill>
              <a:cs typeface="Arial" charset="0"/>
            </a:endParaRPr>
          </a:p>
        </p:txBody>
      </p:sp>
      <p:sp>
        <p:nvSpPr>
          <p:cNvPr id="16" name="AutoShape 38"/>
          <p:cNvSpPr>
            <a:spLocks noChangeArrowheads="1"/>
          </p:cNvSpPr>
          <p:nvPr/>
        </p:nvSpPr>
        <p:spPr bwMode="blackWhite">
          <a:xfrm>
            <a:off x="6199833" y="1383957"/>
            <a:ext cx="2625079" cy="746768"/>
          </a:xfrm>
          <a:prstGeom prst="wedgeRectCallout">
            <a:avLst>
              <a:gd name="adj1" fmla="val 7076"/>
              <a:gd name="adj2" fmla="val 2842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dirty="0" smtClean="0">
                <a:solidFill>
                  <a:srgbClr val="FFFFFF"/>
                </a:solidFill>
                <a:cs typeface="Arial" charset="0"/>
              </a:rPr>
              <a:t>Even after rebound, prices remain 30% below the July peak.</a:t>
            </a:r>
            <a:endParaRPr lang="en-US" sz="1600" b="1" dirty="0">
              <a:solidFill>
                <a:srgbClr val="FFFFFF"/>
              </a:solidFill>
              <a:cs typeface="Arial" charset="0"/>
            </a:endParaRPr>
          </a:p>
        </p:txBody>
      </p:sp>
      <p:sp>
        <p:nvSpPr>
          <p:cNvPr id="12" name="AutoShape 38"/>
          <p:cNvSpPr>
            <a:spLocks noChangeArrowheads="1"/>
          </p:cNvSpPr>
          <p:nvPr/>
        </p:nvSpPr>
        <p:spPr bwMode="blackWhite">
          <a:xfrm>
            <a:off x="894578" y="3123942"/>
            <a:ext cx="2484186" cy="705856"/>
          </a:xfrm>
          <a:prstGeom prst="wedgeRectCallout">
            <a:avLst>
              <a:gd name="adj1" fmla="val 58007"/>
              <a:gd name="adj2" fmla="val -1886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dirty="0" smtClean="0">
                <a:solidFill>
                  <a:srgbClr val="FFFFFF"/>
                </a:solidFill>
                <a:cs typeface="Arial" charset="0"/>
              </a:rPr>
              <a:t>Until July, gas prices were persistently high</a:t>
            </a:r>
            <a:endParaRPr lang="en-US" sz="1600" b="1" dirty="0">
              <a:solidFill>
                <a:srgbClr val="FFFFFF"/>
              </a:solidFill>
              <a:cs typeface="Arial" charset="0"/>
            </a:endParaRPr>
          </a:p>
        </p:txBody>
      </p:sp>
    </p:spTree>
    <p:extLst>
      <p:ext uri="{BB962C8B-B14F-4D97-AF65-F5344CB8AC3E}">
        <p14:creationId xmlns:p14="http://schemas.microsoft.com/office/powerpoint/2010/main" val="2495126871"/>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ext uri="{D42A27DB-BD31-4B8C-83A1-F6EECF244321}">
                <p14:modId xmlns:p14="http://schemas.microsoft.com/office/powerpoint/2010/main" val="3335711443"/>
              </p:ext>
            </p:extLst>
          </p:nvPr>
        </p:nvGraphicFramePr>
        <p:xfrm>
          <a:off x="233364" y="1247775"/>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62</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233364" y="1047750"/>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charset="0"/>
              </a:rPr>
              <a:t>Avg. Price</a:t>
            </a:r>
            <a:endParaRPr lang="en-US" altLang="en-US" sz="1600" b="1" dirty="0">
              <a:solidFill>
                <a:srgbClr val="FF6801"/>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Do Changes in Gas Prices</a:t>
            </a:r>
            <a:br>
              <a:rPr lang="en-US" altLang="en-US" dirty="0" smtClean="0">
                <a:latin typeface="Arial" panose="020B0604020202020204" pitchFamily="34" charset="0"/>
              </a:rPr>
            </a:br>
            <a:r>
              <a:rPr lang="en-US" altLang="en-US" dirty="0" smtClean="0">
                <a:latin typeface="Arial" panose="020B0604020202020204" pitchFamily="34" charset="0"/>
              </a:rPr>
              <a:t>Affect Miles Driven? 2000-2014</a:t>
            </a:r>
          </a:p>
        </p:txBody>
      </p:sp>
      <p:sp>
        <p:nvSpPr>
          <p:cNvPr id="25607" name="Rectangle 3"/>
          <p:cNvSpPr>
            <a:spLocks noChangeArrowheads="1"/>
          </p:cNvSpPr>
          <p:nvPr/>
        </p:nvSpPr>
        <p:spPr bwMode="auto">
          <a:xfrm>
            <a:off x="85725" y="6324435"/>
            <a:ext cx="877252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cs typeface="Arial" charset="0"/>
              </a:rPr>
              <a:t>Sources</a:t>
            </a:r>
            <a:r>
              <a:rPr lang="en-US" altLang="en-US" sz="1100" dirty="0">
                <a:solidFill>
                  <a:srgbClr val="000000"/>
                </a:solidFill>
                <a:cs typeface="Arial" charset="0"/>
              </a:rPr>
              <a:t>: </a:t>
            </a:r>
            <a:r>
              <a:rPr lang="en-US" altLang="en-US" sz="1100" dirty="0">
                <a:solidFill>
                  <a:srgbClr val="000000"/>
                </a:solidFill>
              </a:rPr>
              <a:t>Federal Energy Administration (http://www.eia.gov/petroleum/gasdiesel/ ); *</a:t>
            </a:r>
            <a:r>
              <a:rPr lang="en-US" altLang="en-US" sz="1100" dirty="0" smtClean="0">
                <a:solidFill>
                  <a:srgbClr val="000000"/>
                </a:solidFill>
                <a:cs typeface="Arial" charset="0"/>
              </a:rPr>
              <a:t>gas prices and miles driven through December</a:t>
            </a:r>
            <a:br>
              <a:rPr lang="en-US" altLang="en-US" sz="1100" dirty="0" smtClean="0">
                <a:solidFill>
                  <a:srgbClr val="000000"/>
                </a:solidFill>
                <a:cs typeface="Arial" charset="0"/>
              </a:rPr>
            </a:br>
            <a:r>
              <a:rPr lang="en-US" sz="1100" dirty="0" smtClean="0">
                <a:solidFill>
                  <a:srgbClr val="000000"/>
                </a:solidFill>
                <a:cs typeface="Arial" charset="0"/>
              </a:rPr>
              <a:t>Federal </a:t>
            </a:r>
            <a:r>
              <a:rPr lang="en-US" sz="1100" dirty="0">
                <a:solidFill>
                  <a:srgbClr val="000000"/>
                </a:solidFill>
                <a:cs typeface="Arial" charset="0"/>
              </a:rPr>
              <a:t>Highway Administration (</a:t>
            </a:r>
            <a:r>
              <a:rPr lang="en-US" sz="1100" dirty="0">
                <a:solidFill>
                  <a:srgbClr val="000000"/>
                </a:solidFill>
                <a:cs typeface="Arial" charset="0"/>
                <a:hlinkClick r:id="rId4"/>
              </a:rPr>
              <a:t>http://www.fhwa.dot.gov/ohim/tvtw/tvtpage.cfm</a:t>
            </a:r>
            <a:r>
              <a:rPr lang="en-US" sz="1100" dirty="0">
                <a:solidFill>
                  <a:srgbClr val="000000"/>
                </a:solidFill>
                <a:cs typeface="Arial" charset="0"/>
              </a:rPr>
              <a:t> ); </a:t>
            </a:r>
            <a:r>
              <a:rPr lang="en-US" altLang="en-US" sz="1100" dirty="0" smtClean="0">
                <a:solidFill>
                  <a:srgbClr val="000000"/>
                </a:solidFill>
                <a:cs typeface="Arial" charset="0"/>
              </a:rPr>
              <a:t>I.I.I</a:t>
            </a:r>
            <a:r>
              <a:rPr lang="en-US" altLang="en-US" sz="1100" dirty="0">
                <a:solidFill>
                  <a:srgbClr val="000000"/>
                </a:solidFill>
                <a:cs typeface="Arial" charset="0"/>
              </a:rPr>
              <a:t>.</a:t>
            </a:r>
          </a:p>
        </p:txBody>
      </p:sp>
      <p:sp>
        <p:nvSpPr>
          <p:cNvPr id="1911821" name="Rectangle 13"/>
          <p:cNvSpPr>
            <a:spLocks noChangeArrowheads="1"/>
          </p:cNvSpPr>
          <p:nvPr/>
        </p:nvSpPr>
        <p:spPr bwMode="blackWhite">
          <a:xfrm>
            <a:off x="419100" y="5442012"/>
            <a:ext cx="8405812" cy="83077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Lots of Factors Affect Miles Driven: State of Economy, Weather, Gas Prices, Etc.</a:t>
            </a:r>
            <a:endParaRPr lang="en-US" altLang="en-US" sz="1800" b="1" dirty="0">
              <a:solidFill>
                <a:srgbClr val="FFFFFF"/>
              </a:solidFill>
              <a:cs typeface="Arial" charset="0"/>
            </a:endParaRPr>
          </a:p>
        </p:txBody>
      </p:sp>
      <p:sp>
        <p:nvSpPr>
          <p:cNvPr id="25615" name="Rectangle 15"/>
          <p:cNvSpPr>
            <a:spLocks noChangeArrowheads="1"/>
          </p:cNvSpPr>
          <p:nvPr/>
        </p:nvSpPr>
        <p:spPr bwMode="black">
          <a:xfrm>
            <a:off x="185738" y="1247775"/>
            <a:ext cx="108376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10" name="Rectangle 15"/>
          <p:cNvSpPr>
            <a:spLocks noChangeArrowheads="1"/>
          </p:cNvSpPr>
          <p:nvPr/>
        </p:nvSpPr>
        <p:spPr bwMode="black">
          <a:xfrm>
            <a:off x="7843838" y="1070259"/>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FF6801"/>
                </a:solidFill>
                <a:cs typeface="Arial" charset="0"/>
              </a:rPr>
              <a:t>Miles Driven</a:t>
            </a:r>
            <a:endParaRPr lang="en-US" altLang="en-US" sz="1600" b="1" dirty="0">
              <a:solidFill>
                <a:srgbClr val="FF6801"/>
              </a:solidFill>
              <a:cs typeface="Arial" charset="0"/>
            </a:endParaRPr>
          </a:p>
        </p:txBody>
      </p:sp>
      <p:sp>
        <p:nvSpPr>
          <p:cNvPr id="11" name="Rectangle 15"/>
          <p:cNvSpPr>
            <a:spLocks noChangeArrowheads="1"/>
          </p:cNvSpPr>
          <p:nvPr/>
        </p:nvSpPr>
        <p:spPr bwMode="black">
          <a:xfrm>
            <a:off x="7843838" y="1308285"/>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20000"/>
              </a:spcBef>
              <a:spcAft>
                <a:spcPct val="0"/>
              </a:spcAft>
              <a:buClrTx/>
              <a:buFontTx/>
              <a:buNone/>
            </a:pPr>
            <a:r>
              <a:rPr lang="en-US" altLang="en-US" sz="1600" b="1" dirty="0" smtClean="0">
                <a:solidFill>
                  <a:srgbClr val="FF6801"/>
                </a:solidFill>
                <a:cs typeface="Arial" charset="0"/>
              </a:rPr>
              <a:t>(Billions)</a:t>
            </a:r>
            <a:endParaRPr lang="en-US" altLang="en-US" sz="1600" b="1" dirty="0">
              <a:solidFill>
                <a:srgbClr val="FF6801"/>
              </a:solidFill>
              <a:cs typeface="Arial" charset="0"/>
            </a:endParaRPr>
          </a:p>
        </p:txBody>
      </p:sp>
      <p:sp>
        <p:nvSpPr>
          <p:cNvPr id="3" name="Rectangular Callout 2"/>
          <p:cNvSpPr/>
          <p:nvPr/>
        </p:nvSpPr>
        <p:spPr>
          <a:xfrm>
            <a:off x="3336323" y="4036541"/>
            <a:ext cx="2594920" cy="469556"/>
          </a:xfrm>
          <a:prstGeom prst="wedgeRectCallout">
            <a:avLst>
              <a:gd name="adj1" fmla="val -45912"/>
              <a:gd name="adj2" fmla="val -177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panose="020B0604020202020204" pitchFamily="34" charset="0"/>
                <a:cs typeface="Arial" panose="020B0604020202020204" pitchFamily="34" charset="0"/>
              </a:rPr>
              <a:t>2002-2007: People Drive More Despite Higher Prices</a:t>
            </a:r>
            <a:endParaRPr lang="en-US" sz="1400" b="1" dirty="0">
              <a:latin typeface="Arial" panose="020B0604020202020204" pitchFamily="34" charset="0"/>
              <a:cs typeface="Arial" panose="020B0604020202020204" pitchFamily="34" charset="0"/>
            </a:endParaRPr>
          </a:p>
        </p:txBody>
      </p:sp>
      <p:sp>
        <p:nvSpPr>
          <p:cNvPr id="13" name="Oval 12"/>
          <p:cNvSpPr/>
          <p:nvPr/>
        </p:nvSpPr>
        <p:spPr>
          <a:xfrm>
            <a:off x="6969211" y="1867930"/>
            <a:ext cx="1070919" cy="8484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noFill/>
            </a:endParaRPr>
          </a:p>
        </p:txBody>
      </p:sp>
      <p:sp>
        <p:nvSpPr>
          <p:cNvPr id="4" name="TextBox 3"/>
          <p:cNvSpPr txBox="1"/>
          <p:nvPr/>
        </p:nvSpPr>
        <p:spPr>
          <a:xfrm>
            <a:off x="6543031" y="2702137"/>
            <a:ext cx="2281881" cy="369332"/>
          </a:xfrm>
          <a:prstGeom prst="rect">
            <a:avLst/>
          </a:prstGeom>
          <a:noFill/>
        </p:spPr>
        <p:txBody>
          <a:bodyPr wrap="square" rtlCol="0">
            <a:spAutoFit/>
          </a:bodyPr>
          <a:lstStyle/>
          <a:p>
            <a:r>
              <a:rPr lang="en-US" b="1" dirty="0" smtClean="0">
                <a:solidFill>
                  <a:schemeClr val="accent1"/>
                </a:solidFill>
              </a:rPr>
              <a:t>Focus On 2014</a:t>
            </a:r>
            <a:endParaRPr lang="en-US" b="1" dirty="0">
              <a:solidFill>
                <a:schemeClr val="accent1"/>
              </a:solidFill>
            </a:endParaRPr>
          </a:p>
        </p:txBody>
      </p:sp>
    </p:spTree>
    <p:extLst>
      <p:ext uri="{BB962C8B-B14F-4D97-AF65-F5344CB8AC3E}">
        <p14:creationId xmlns:p14="http://schemas.microsoft.com/office/powerpoint/2010/main" val="40341064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7" dur="1000"/>
                                        <p:tgtEl>
                                          <p:spTgt spid="2">
                                            <p:graphicEl>
                                              <a:chart seriesIdx="0" categoryIdx="-4" bldStep="series"/>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1" dur="1000"/>
                                        <p:tgtEl>
                                          <p:spTgt spid="2">
                                            <p:graphicEl>
                                              <a:chart seriesIdx="1" categoryIdx="-4" bldStep="series"/>
                                            </p:graphicEl>
                                          </p:spTgt>
                                        </p:tgtEl>
                                      </p:cBhvr>
                                    </p:animEffect>
                                  </p:childTnLst>
                                </p:cTn>
                              </p:par>
                            </p:childTnLst>
                          </p:cTn>
                        </p:par>
                        <p:par>
                          <p:cTn id="12" fill="hold">
                            <p:stCondLst>
                              <p:cond delay="2000"/>
                            </p:stCondLst>
                            <p:childTnLst>
                              <p:par>
                                <p:cTn id="13" presetID="23" presetClass="entr" presetSubtype="16" fill="hold" grpId="0" nodeType="afterEffect">
                                  <p:stCondLst>
                                    <p:cond delay="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1"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80">
                                          <p:stCondLst>
                                            <p:cond delay="0"/>
                                          </p:stCondLst>
                                        </p:cTn>
                                        <p:tgtEl>
                                          <p:spTgt spid="13"/>
                                        </p:tgtEl>
                                      </p:cBhvr>
                                    </p:animEffect>
                                    <p:anim calcmode="lin" valueType="num">
                                      <p:cBhvr>
                                        <p:cTn id="2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0" dur="26">
                                          <p:stCondLst>
                                            <p:cond delay="650"/>
                                          </p:stCondLst>
                                        </p:cTn>
                                        <p:tgtEl>
                                          <p:spTgt spid="13"/>
                                        </p:tgtEl>
                                      </p:cBhvr>
                                      <p:to x="100000" y="60000"/>
                                    </p:animScale>
                                    <p:animScale>
                                      <p:cBhvr>
                                        <p:cTn id="31" dur="166" decel="50000">
                                          <p:stCondLst>
                                            <p:cond delay="676"/>
                                          </p:stCondLst>
                                        </p:cTn>
                                        <p:tgtEl>
                                          <p:spTgt spid="13"/>
                                        </p:tgtEl>
                                      </p:cBhvr>
                                      <p:to x="100000" y="100000"/>
                                    </p:animScale>
                                    <p:animScale>
                                      <p:cBhvr>
                                        <p:cTn id="32" dur="26">
                                          <p:stCondLst>
                                            <p:cond delay="1312"/>
                                          </p:stCondLst>
                                        </p:cTn>
                                        <p:tgtEl>
                                          <p:spTgt spid="13"/>
                                        </p:tgtEl>
                                      </p:cBhvr>
                                      <p:to x="100000" y="80000"/>
                                    </p:animScale>
                                    <p:animScale>
                                      <p:cBhvr>
                                        <p:cTn id="33" dur="166" decel="50000">
                                          <p:stCondLst>
                                            <p:cond delay="1338"/>
                                          </p:stCondLst>
                                        </p:cTn>
                                        <p:tgtEl>
                                          <p:spTgt spid="13"/>
                                        </p:tgtEl>
                                      </p:cBhvr>
                                      <p:to x="100000" y="100000"/>
                                    </p:animScale>
                                    <p:animScale>
                                      <p:cBhvr>
                                        <p:cTn id="34" dur="26">
                                          <p:stCondLst>
                                            <p:cond delay="1642"/>
                                          </p:stCondLst>
                                        </p:cTn>
                                        <p:tgtEl>
                                          <p:spTgt spid="13"/>
                                        </p:tgtEl>
                                      </p:cBhvr>
                                      <p:to x="100000" y="90000"/>
                                    </p:animScale>
                                    <p:animScale>
                                      <p:cBhvr>
                                        <p:cTn id="35" dur="166" decel="50000">
                                          <p:stCondLst>
                                            <p:cond delay="1668"/>
                                          </p:stCondLst>
                                        </p:cTn>
                                        <p:tgtEl>
                                          <p:spTgt spid="13"/>
                                        </p:tgtEl>
                                      </p:cBhvr>
                                      <p:to x="100000" y="100000"/>
                                    </p:animScale>
                                    <p:animScale>
                                      <p:cBhvr>
                                        <p:cTn id="36" dur="26">
                                          <p:stCondLst>
                                            <p:cond delay="1808"/>
                                          </p:stCondLst>
                                        </p:cTn>
                                        <p:tgtEl>
                                          <p:spTgt spid="13"/>
                                        </p:tgtEl>
                                      </p:cBhvr>
                                      <p:to x="100000" y="95000"/>
                                    </p:animScale>
                                    <p:animScale>
                                      <p:cBhvr>
                                        <p:cTn id="37" dur="166" decel="50000">
                                          <p:stCondLst>
                                            <p:cond delay="1834"/>
                                          </p:stCondLst>
                                        </p:cTn>
                                        <p:tgtEl>
                                          <p:spTgt spid="13"/>
                                        </p:tgtEl>
                                      </p:cBhvr>
                                      <p:to x="100000" y="100000"/>
                                    </p:animScale>
                                  </p:child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animBg="0"/>
        </p:bldSub>
      </p:bldGraphic>
      <p:bldP spid="1911821" grpId="0" animBg="1"/>
      <p:bldP spid="3" grpId="0" animBg="1"/>
      <p:bldP spid="13" grpId="0" animBg="1"/>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ext uri="{D42A27DB-BD31-4B8C-83A1-F6EECF244321}">
                <p14:modId xmlns:p14="http://schemas.microsoft.com/office/powerpoint/2010/main" val="914233873"/>
              </p:ext>
            </p:extLst>
          </p:nvPr>
        </p:nvGraphicFramePr>
        <p:xfrm>
          <a:off x="233364" y="1247775"/>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63</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233364" y="1047750"/>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charset="0"/>
              </a:rPr>
              <a:t>Avg. Price</a:t>
            </a:r>
            <a:endParaRPr lang="en-US" altLang="en-US" sz="1600" b="1" dirty="0">
              <a:solidFill>
                <a:srgbClr val="FF6801"/>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Do Changes in Gas Prices Affect Miles Driven? A Look at 2014</a:t>
            </a:r>
          </a:p>
        </p:txBody>
      </p:sp>
      <p:sp>
        <p:nvSpPr>
          <p:cNvPr id="25607" name="Rectangle 3"/>
          <p:cNvSpPr>
            <a:spLocks noChangeArrowheads="1"/>
          </p:cNvSpPr>
          <p:nvPr/>
        </p:nvSpPr>
        <p:spPr bwMode="auto">
          <a:xfrm>
            <a:off x="85725" y="6324435"/>
            <a:ext cx="877252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a:solidFill>
                  <a:srgbClr val="000000"/>
                </a:solidFill>
              </a:rPr>
              <a:t>Sources: Federal Energy Administration (http://www.eia.gov/petroleum/gasdiesel/ ); *gas prices and miles driven through December</a:t>
            </a:r>
            <a:br>
              <a:rPr lang="en-US" altLang="en-US" sz="1100" dirty="0">
                <a:solidFill>
                  <a:srgbClr val="000000"/>
                </a:solidFill>
              </a:rPr>
            </a:br>
            <a:r>
              <a:rPr lang="en-US" sz="1100" dirty="0">
                <a:solidFill>
                  <a:srgbClr val="000000"/>
                </a:solidFill>
              </a:rPr>
              <a:t>Federal Highway Administration (</a:t>
            </a:r>
            <a:r>
              <a:rPr lang="en-US" sz="1100" dirty="0">
                <a:solidFill>
                  <a:srgbClr val="000000"/>
                </a:solidFill>
                <a:hlinkClick r:id="rId4"/>
              </a:rPr>
              <a:t>http://www.fhwa.dot.gov/ohim/tvtw/tvtpage.cfm</a:t>
            </a:r>
            <a:r>
              <a:rPr lang="en-US" sz="1100" dirty="0">
                <a:solidFill>
                  <a:srgbClr val="000000"/>
                </a:solidFill>
              </a:rPr>
              <a:t> ); </a:t>
            </a:r>
            <a:r>
              <a:rPr lang="en-US" altLang="en-US" sz="1100" dirty="0">
                <a:solidFill>
                  <a:srgbClr val="000000"/>
                </a:solidFill>
              </a:rPr>
              <a:t>I.I.I.</a:t>
            </a:r>
          </a:p>
        </p:txBody>
      </p:sp>
      <p:sp>
        <p:nvSpPr>
          <p:cNvPr id="1911821" name="Rectangle 13"/>
          <p:cNvSpPr>
            <a:spLocks noChangeArrowheads="1"/>
          </p:cNvSpPr>
          <p:nvPr/>
        </p:nvSpPr>
        <p:spPr bwMode="blackWhite">
          <a:xfrm>
            <a:off x="419100" y="5442012"/>
            <a:ext cx="8405812" cy="83077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Prior research on the relationship between gas prices and miles driven says that, in the short run, an increase in gas prices produces little change in miles driven. No recent research on the effect of </a:t>
            </a:r>
            <a:r>
              <a:rPr lang="en-US" altLang="en-US" sz="1800" b="1" smtClean="0">
                <a:solidFill>
                  <a:srgbClr val="FFFFFF"/>
                </a:solidFill>
                <a:cs typeface="Arial" charset="0"/>
              </a:rPr>
              <a:t>price drops.</a:t>
            </a:r>
            <a:endParaRPr lang="en-US" altLang="en-US" sz="1800" b="1" dirty="0">
              <a:solidFill>
                <a:srgbClr val="FFFFFF"/>
              </a:solidFill>
              <a:cs typeface="Arial" charset="0"/>
            </a:endParaRPr>
          </a:p>
        </p:txBody>
      </p:sp>
      <p:sp>
        <p:nvSpPr>
          <p:cNvPr id="25615" name="Rectangle 15"/>
          <p:cNvSpPr>
            <a:spLocks noChangeArrowheads="1"/>
          </p:cNvSpPr>
          <p:nvPr/>
        </p:nvSpPr>
        <p:spPr bwMode="black">
          <a:xfrm>
            <a:off x="185738" y="1247775"/>
            <a:ext cx="108376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10" name="Rectangle 15"/>
          <p:cNvSpPr>
            <a:spLocks noChangeArrowheads="1"/>
          </p:cNvSpPr>
          <p:nvPr/>
        </p:nvSpPr>
        <p:spPr bwMode="black">
          <a:xfrm>
            <a:off x="7581530" y="1070259"/>
            <a:ext cx="1467219"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20000"/>
              </a:spcBef>
              <a:spcAft>
                <a:spcPct val="0"/>
              </a:spcAft>
              <a:buClrTx/>
              <a:buFontTx/>
              <a:buNone/>
            </a:pPr>
            <a:r>
              <a:rPr lang="en-US" altLang="en-US" sz="1600" b="1" dirty="0" smtClean="0">
                <a:solidFill>
                  <a:srgbClr val="FF6801"/>
                </a:solidFill>
                <a:cs typeface="Arial" charset="0"/>
              </a:rPr>
              <a:t>% Chg. in Miles Driven</a:t>
            </a:r>
            <a:endParaRPr lang="en-US" altLang="en-US" sz="1600" b="1" dirty="0">
              <a:solidFill>
                <a:srgbClr val="FF6801"/>
              </a:solidFill>
              <a:cs typeface="Arial" charset="0"/>
            </a:endParaRPr>
          </a:p>
        </p:txBody>
      </p:sp>
      <p:sp>
        <p:nvSpPr>
          <p:cNvPr id="12" name="AutoShape 38"/>
          <p:cNvSpPr>
            <a:spLocks noChangeArrowheads="1"/>
          </p:cNvSpPr>
          <p:nvPr/>
        </p:nvSpPr>
        <p:spPr bwMode="blackWhite">
          <a:xfrm>
            <a:off x="5947945" y="1456025"/>
            <a:ext cx="1464816" cy="985030"/>
          </a:xfrm>
          <a:prstGeom prst="wedgeRectCallout">
            <a:avLst>
              <a:gd name="adj1" fmla="val -7008"/>
              <a:gd name="adj2" fmla="val 184999"/>
            </a:avLst>
          </a:prstGeom>
          <a:solidFill>
            <a:schemeClr val="accent2"/>
          </a:solidFill>
          <a:ln w="28575" algn="ctr">
            <a:solidFill>
              <a:schemeClr val="accent2"/>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 Four Months Later, Mileage Starts to Surge.</a:t>
            </a:r>
            <a:endParaRPr lang="en-US" sz="1400" b="1" dirty="0">
              <a:solidFill>
                <a:srgbClr val="FFFFFF"/>
              </a:solidFill>
              <a:cs typeface="Arial" charset="0"/>
            </a:endParaRPr>
          </a:p>
        </p:txBody>
      </p:sp>
      <p:sp>
        <p:nvSpPr>
          <p:cNvPr id="14" name="AutoShape 38"/>
          <p:cNvSpPr>
            <a:spLocks noChangeArrowheads="1"/>
          </p:cNvSpPr>
          <p:nvPr/>
        </p:nvSpPr>
        <p:spPr bwMode="blackWhite">
          <a:xfrm>
            <a:off x="1269507" y="3407798"/>
            <a:ext cx="1738636" cy="533735"/>
          </a:xfrm>
          <a:prstGeom prst="wedgeRectCallout">
            <a:avLst>
              <a:gd name="adj1" fmla="val 110789"/>
              <a:gd name="adj2" fmla="val -261205"/>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June-July: Gas Prices Peak …</a:t>
            </a:r>
            <a:endParaRPr lang="en-US" sz="1400" b="1" dirty="0">
              <a:solidFill>
                <a:srgbClr val="FFFFFF"/>
              </a:solidFill>
              <a:cs typeface="Arial" charset="0"/>
            </a:endParaRPr>
          </a:p>
        </p:txBody>
      </p:sp>
      <p:sp>
        <p:nvSpPr>
          <p:cNvPr id="15" name="AutoShape 38"/>
          <p:cNvSpPr>
            <a:spLocks noChangeArrowheads="1"/>
          </p:cNvSpPr>
          <p:nvPr/>
        </p:nvSpPr>
        <p:spPr bwMode="blackWhite">
          <a:xfrm>
            <a:off x="4622006" y="4309377"/>
            <a:ext cx="2495486" cy="533735"/>
          </a:xfrm>
          <a:prstGeom prst="wedgeRectCallout">
            <a:avLst>
              <a:gd name="adj1" fmla="val 79452"/>
              <a:gd name="adj2" fmla="val 197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rPr>
              <a:t>Still Lower Gas Prices Imply Surge Will Continue.</a:t>
            </a:r>
            <a:endParaRPr lang="en-US" sz="1400" b="1" dirty="0">
              <a:solidFill>
                <a:srgbClr val="FFFFFF"/>
              </a:solidFill>
              <a:cs typeface="Arial" charset="0"/>
            </a:endParaRPr>
          </a:p>
        </p:txBody>
      </p:sp>
    </p:spTree>
    <p:extLst>
      <p:ext uri="{BB962C8B-B14F-4D97-AF65-F5344CB8AC3E}">
        <p14:creationId xmlns:p14="http://schemas.microsoft.com/office/powerpoint/2010/main" val="37074843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11821"/>
                                        </p:tgtEl>
                                        <p:attrNameLst>
                                          <p:attrName>style.visibility</p:attrName>
                                        </p:attrNameLst>
                                      </p:cBhvr>
                                      <p:to>
                                        <p:strVal val="visible"/>
                                      </p:to>
                                    </p:set>
                                    <p:anim calcmode="lin" valueType="num">
                                      <p:cBhvr>
                                        <p:cTn id="7" dur="500" fill="hold"/>
                                        <p:tgtEl>
                                          <p:spTgt spid="1911821"/>
                                        </p:tgtEl>
                                        <p:attrNameLst>
                                          <p:attrName>ppt_w</p:attrName>
                                        </p:attrNameLst>
                                      </p:cBhvr>
                                      <p:tavLst>
                                        <p:tav tm="0">
                                          <p:val>
                                            <p:fltVal val="0"/>
                                          </p:val>
                                        </p:tav>
                                        <p:tav tm="100000">
                                          <p:val>
                                            <p:strVal val="#ppt_w"/>
                                          </p:val>
                                        </p:tav>
                                      </p:tavLst>
                                    </p:anim>
                                    <p:anim calcmode="lin" valueType="num">
                                      <p:cBhvr>
                                        <p:cTn id="8" dur="500" fill="hold"/>
                                        <p:tgtEl>
                                          <p:spTgt spid="1911821"/>
                                        </p:tgtEl>
                                        <p:attrNameLst>
                                          <p:attrName>ppt_h</p:attrName>
                                        </p:attrNameLst>
                                      </p:cBhvr>
                                      <p:tavLst>
                                        <p:tav tm="0">
                                          <p:val>
                                            <p:fltVal val="0"/>
                                          </p:val>
                                        </p:tav>
                                        <p:tav tm="100000">
                                          <p:val>
                                            <p:strVal val="#ppt_h"/>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500"/>
                            </p:stCondLst>
                            <p:childTnLst>
                              <p:par>
                                <p:cTn id="21" presetID="22" presetClass="entr" presetSubtype="8"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911821" grpId="0" animBg="1"/>
      <p:bldP spid="12" grpId="0" animBg="1"/>
      <p:bldP spid="14" grpId="0" animBg="1"/>
      <p:bldP spid="15"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sz="900">
                <a:solidFill>
                  <a:srgbClr val="FFFFFF"/>
                </a:solidFill>
                <a:cs typeface="Arial" charset="0"/>
              </a:rPr>
              <a:t>12/01/09 - 9pm</a:t>
            </a:r>
          </a:p>
        </p:txBody>
      </p:sp>
      <p:sp>
        <p:nvSpPr>
          <p:cNvPr id="1741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sz="900">
                <a:solidFill>
                  <a:srgbClr val="FFFFFF"/>
                </a:solidFill>
                <a:cs typeface="Arial" charset="0"/>
              </a:rPr>
              <a:t>eSlide – P6466 – The Financial Crisis and the Future of the P/C</a:t>
            </a:r>
          </a:p>
        </p:txBody>
      </p:sp>
      <p:sp>
        <p:nvSpPr>
          <p:cNvPr id="1741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905D49B8-3886-4FBD-9202-FBFD6D7CA659}" type="slidenum">
              <a:rPr lang="en-US" sz="900">
                <a:solidFill>
                  <a:srgbClr val="000000"/>
                </a:solidFill>
                <a:cs typeface="Arial" charset="0"/>
              </a:rPr>
              <a:pPr algn="r" fontAlgn="base">
                <a:lnSpc>
                  <a:spcPct val="85000"/>
                </a:lnSpc>
                <a:spcBef>
                  <a:spcPct val="20000"/>
                </a:spcBef>
                <a:spcAft>
                  <a:spcPct val="0"/>
                </a:spcAft>
                <a:buClrTx/>
                <a:buFontTx/>
                <a:buNone/>
              </a:pPr>
              <a:t>64</a:t>
            </a:fld>
            <a:endParaRPr lang="en-US" sz="900">
              <a:solidFill>
                <a:srgbClr val="000000"/>
              </a:solidFill>
              <a:cs typeface="Arial" charset="0"/>
            </a:endParaRPr>
          </a:p>
        </p:txBody>
      </p:sp>
      <p:sp>
        <p:nvSpPr>
          <p:cNvPr id="17413" name="Rectangle 7"/>
          <p:cNvSpPr>
            <a:spLocks noGrp="1" noChangeArrowheads="1"/>
          </p:cNvSpPr>
          <p:nvPr>
            <p:ph type="title" idx="4294967295"/>
          </p:nvPr>
        </p:nvSpPr>
        <p:spPr>
          <a:xfrm>
            <a:off x="803275" y="238125"/>
            <a:ext cx="6711950" cy="769938"/>
          </a:xfrm>
        </p:spPr>
        <p:txBody>
          <a:bodyPr/>
          <a:lstStyle/>
          <a:p>
            <a:r>
              <a:rPr lang="en-US" dirty="0" smtClean="0">
                <a:latin typeface="Arial" panose="020B0604020202020204" pitchFamily="34" charset="0"/>
              </a:rPr>
              <a:t>Something Unusual is Happening:</a:t>
            </a:r>
            <a:br>
              <a:rPr lang="en-US" dirty="0" smtClean="0">
                <a:latin typeface="Arial" panose="020B0604020202020204" pitchFamily="34" charset="0"/>
              </a:rPr>
            </a:br>
            <a:r>
              <a:rPr lang="en-US" dirty="0" smtClean="0">
                <a:latin typeface="Arial" panose="020B0604020202020204" pitchFamily="34" charset="0"/>
              </a:rPr>
              <a:t>Miles Driven*, 1990–2015</a:t>
            </a:r>
          </a:p>
        </p:txBody>
      </p:sp>
      <p:sp>
        <p:nvSpPr>
          <p:cNvPr id="17414" name="Text Box 5"/>
          <p:cNvSpPr txBox="1">
            <a:spLocks noChangeArrowheads="1"/>
          </p:cNvSpPr>
          <p:nvPr/>
        </p:nvSpPr>
        <p:spPr bwMode="auto">
          <a:xfrm>
            <a:off x="0" y="6015914"/>
            <a:ext cx="8905875" cy="75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sz="1100" dirty="0">
                <a:solidFill>
                  <a:srgbClr val="000000"/>
                </a:solidFill>
                <a:cs typeface="Arial" charset="0"/>
              </a:rPr>
              <a:t>*Moving 12-month total. The </a:t>
            </a:r>
            <a:r>
              <a:rPr lang="en-US" sz="1100" dirty="0" smtClean="0">
                <a:solidFill>
                  <a:srgbClr val="000000"/>
                </a:solidFill>
                <a:cs typeface="Arial" charset="0"/>
              </a:rPr>
              <a:t>2015 figure is through January 2015.</a:t>
            </a:r>
            <a:br>
              <a:rPr lang="en-US" sz="1100" dirty="0" smtClean="0">
                <a:solidFill>
                  <a:srgbClr val="000000"/>
                </a:solidFill>
                <a:cs typeface="Arial" charset="0"/>
              </a:rPr>
            </a:br>
            <a:r>
              <a:rPr lang="en-US" sz="1100" dirty="0" smtClean="0">
                <a:solidFill>
                  <a:srgbClr val="000000"/>
                </a:solidFill>
                <a:cs typeface="Arial" charset="0"/>
              </a:rPr>
              <a:t>Note</a:t>
            </a:r>
            <a:r>
              <a:rPr lang="en-US" sz="1100" dirty="0">
                <a:solidFill>
                  <a:srgbClr val="000000"/>
                </a:solidFill>
                <a:cs typeface="Arial" charset="0"/>
              </a:rPr>
              <a:t>: Recessions indicated by gray shaded columns</a:t>
            </a:r>
            <a:r>
              <a:rPr lang="en-US" sz="1100" dirty="0" smtClean="0">
                <a:solidFill>
                  <a:srgbClr val="000000"/>
                </a:solidFill>
                <a:cs typeface="Arial" charset="0"/>
              </a:rPr>
              <a:t>.</a:t>
            </a:r>
            <a:endParaRPr lang="en-US" sz="1100" dirty="0">
              <a:solidFill>
                <a:srgbClr val="000000"/>
              </a:solidFill>
              <a:cs typeface="Arial" charset="0"/>
            </a:endParaRPr>
          </a:p>
          <a:p>
            <a:pPr>
              <a:lnSpc>
                <a:spcPct val="85000"/>
              </a:lnSpc>
              <a:spcBef>
                <a:spcPct val="25000"/>
              </a:spcBef>
              <a:buClr>
                <a:srgbClr val="FF6801"/>
              </a:buClr>
              <a:buNone/>
            </a:pPr>
            <a:r>
              <a:rPr lang="en-US" sz="1100" dirty="0">
                <a:solidFill>
                  <a:srgbClr val="000000"/>
                </a:solidFill>
                <a:cs typeface="Arial" charset="0"/>
              </a:rPr>
              <a:t>Sources:  Federal Highway Administration </a:t>
            </a:r>
            <a:r>
              <a:rPr lang="en-US" sz="1100" dirty="0">
                <a:solidFill>
                  <a:srgbClr val="000000"/>
                </a:solidFill>
              </a:rPr>
              <a:t>(http://www.fhwa.dot.gov/policyinformation/travel_monitoring/tvt.cfm); </a:t>
            </a:r>
            <a:r>
              <a:rPr lang="en-US" sz="1100" dirty="0">
                <a:solidFill>
                  <a:srgbClr val="000000"/>
                </a:solidFill>
                <a:cs typeface="Arial" charset="0"/>
              </a:rPr>
              <a:t/>
            </a:r>
            <a:br>
              <a:rPr lang="en-US" sz="1100" dirty="0">
                <a:solidFill>
                  <a:srgbClr val="000000"/>
                </a:solidFill>
                <a:cs typeface="Arial" charset="0"/>
              </a:rPr>
            </a:br>
            <a:r>
              <a:rPr lang="en-US" sz="1100" dirty="0">
                <a:solidFill>
                  <a:srgbClr val="000000"/>
                </a:solidFill>
                <a:cs typeface="Arial" charset="0"/>
              </a:rPr>
              <a:t>National Bureau of Economic Research (recession dates); Insurance Information Institute.</a:t>
            </a:r>
          </a:p>
        </p:txBody>
      </p:sp>
      <p:sp>
        <p:nvSpPr>
          <p:cNvPr id="17415" name="Rectangle 6"/>
          <p:cNvSpPr>
            <a:spLocks noChangeArrowheads="1"/>
          </p:cNvSpPr>
          <p:nvPr/>
        </p:nvSpPr>
        <p:spPr bwMode="black">
          <a:xfrm>
            <a:off x="165100" y="1074738"/>
            <a:ext cx="24384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sz="1600" b="1">
                <a:solidFill>
                  <a:srgbClr val="225A7A"/>
                </a:solidFill>
                <a:cs typeface="Arial" charset="0"/>
              </a:rPr>
              <a:t>Billions</a:t>
            </a:r>
          </a:p>
        </p:txBody>
      </p:sp>
      <p:graphicFrame>
        <p:nvGraphicFramePr>
          <p:cNvPr id="17416" name="Object 8"/>
          <p:cNvGraphicFramePr>
            <a:graphicFrameLocks noChangeAspect="1"/>
          </p:cNvGraphicFramePr>
          <p:nvPr>
            <p:extLst>
              <p:ext uri="{D42A27DB-BD31-4B8C-83A1-F6EECF244321}">
                <p14:modId xmlns:p14="http://schemas.microsoft.com/office/powerpoint/2010/main" val="4103063586"/>
              </p:ext>
            </p:extLst>
          </p:nvPr>
        </p:nvGraphicFramePr>
        <p:xfrm>
          <a:off x="377824" y="1185863"/>
          <a:ext cx="8363839" cy="4849340"/>
        </p:xfrm>
        <a:graphic>
          <a:graphicData uri="http://schemas.openxmlformats.org/presentationml/2006/ole">
            <mc:AlternateContent xmlns:mc="http://schemas.openxmlformats.org/markup-compatibility/2006">
              <mc:Choice xmlns:v="urn:schemas-microsoft-com:vml" Requires="v">
                <p:oleObj spid="_x0000_s29285541"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gray">
                      <a:xfrm>
                        <a:off x="377824" y="1185863"/>
                        <a:ext cx="8363839" cy="4849340"/>
                      </a:xfrm>
                      <a:prstGeom prst="rect">
                        <a:avLst/>
                      </a:prstGeom>
                      <a:noFill/>
                      <a:ln>
                        <a:noFill/>
                      </a:ln>
                      <a:effectLst/>
                      <a:extLst/>
                    </p:spPr>
                  </p:pic>
                </p:oleObj>
              </mc:Fallback>
            </mc:AlternateContent>
          </a:graphicData>
        </a:graphic>
      </p:graphicFrame>
      <p:sp>
        <p:nvSpPr>
          <p:cNvPr id="9" name="AutoShape 38"/>
          <p:cNvSpPr>
            <a:spLocks noChangeArrowheads="1"/>
          </p:cNvSpPr>
          <p:nvPr/>
        </p:nvSpPr>
        <p:spPr bwMode="blackWhite">
          <a:xfrm>
            <a:off x="5459767" y="2912267"/>
            <a:ext cx="3141308" cy="1354933"/>
          </a:xfrm>
          <a:prstGeom prst="wedgeRectCallout">
            <a:avLst>
              <a:gd name="adj1" fmla="val 27817"/>
              <a:gd name="adj2" fmla="val -10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a:solidFill>
                  <a:srgbClr val="FFFFFF"/>
                </a:solidFill>
                <a:cs typeface="Arial" charset="0"/>
              </a:rPr>
              <a:t>A </a:t>
            </a:r>
            <a:r>
              <a:rPr lang="en-US" sz="1400" b="1" dirty="0" smtClean="0">
                <a:solidFill>
                  <a:srgbClr val="FFFFFF"/>
                </a:solidFill>
              </a:rPr>
              <a:t>new record in January 2015</a:t>
            </a:r>
            <a:r>
              <a:rPr lang="en-US" sz="1400" b="1" dirty="0" smtClean="0">
                <a:solidFill>
                  <a:srgbClr val="FFFFFF"/>
                </a:solidFill>
                <a:cs typeface="Arial" charset="0"/>
              </a:rPr>
              <a:t>: </a:t>
            </a:r>
            <a:r>
              <a:rPr lang="en-US" sz="1400" b="1" dirty="0">
                <a:solidFill>
                  <a:srgbClr val="FFFFFF"/>
                </a:solidFill>
                <a:cs typeface="Arial" charset="0"/>
              </a:rPr>
              <a:t>miles driven </a:t>
            </a:r>
            <a:r>
              <a:rPr lang="en-US" sz="1400" b="1" dirty="0" smtClean="0">
                <a:solidFill>
                  <a:srgbClr val="FFFFFF"/>
                </a:solidFill>
                <a:cs typeface="Arial" charset="0"/>
              </a:rPr>
              <a:t>was </a:t>
            </a:r>
            <a:r>
              <a:rPr lang="en-US" sz="1400" b="1" dirty="0">
                <a:solidFill>
                  <a:srgbClr val="FFFFFF"/>
                </a:solidFill>
                <a:cs typeface="Arial" charset="0"/>
              </a:rPr>
              <a:t>below the prior peak for </a:t>
            </a:r>
            <a:r>
              <a:rPr lang="en-US" sz="1400" b="1" dirty="0" smtClean="0">
                <a:solidFill>
                  <a:srgbClr val="FFFFFF"/>
                </a:solidFill>
                <a:cs typeface="Arial" charset="0"/>
              </a:rPr>
              <a:t>87 </a:t>
            </a:r>
            <a:r>
              <a:rPr lang="en-US" sz="1400" b="1" dirty="0">
                <a:solidFill>
                  <a:srgbClr val="FFFFFF"/>
                </a:solidFill>
                <a:cs typeface="Arial" charset="0"/>
              </a:rPr>
              <a:t>straight </a:t>
            </a:r>
            <a:r>
              <a:rPr lang="en-US" sz="1400" b="1" dirty="0" smtClean="0">
                <a:solidFill>
                  <a:srgbClr val="FFFFFF"/>
                </a:solidFill>
                <a:cs typeface="Arial" charset="0"/>
              </a:rPr>
              <a:t>months—</a:t>
            </a:r>
            <a:br>
              <a:rPr lang="en-US" sz="1400" b="1" dirty="0" smtClean="0">
                <a:solidFill>
                  <a:srgbClr val="FFFFFF"/>
                </a:solidFill>
                <a:cs typeface="Arial" charset="0"/>
              </a:rPr>
            </a:br>
            <a:r>
              <a:rPr lang="en-US" sz="1400" b="1" dirty="0" smtClean="0">
                <a:solidFill>
                  <a:srgbClr val="FFFFFF"/>
                </a:solidFill>
                <a:cs typeface="Arial" charset="0"/>
              </a:rPr>
              <a:t>over 7 years! </a:t>
            </a:r>
            <a:r>
              <a:rPr lang="en-US" sz="1400" b="1" dirty="0">
                <a:solidFill>
                  <a:srgbClr val="FFFFFF"/>
                </a:solidFill>
                <a:cs typeface="Arial" charset="0"/>
              </a:rPr>
              <a:t>Previous record was in the early 1980s (39 months</a:t>
            </a:r>
            <a:r>
              <a:rPr lang="en-US" sz="1400" b="1" dirty="0" smtClean="0">
                <a:solidFill>
                  <a:srgbClr val="FFFFFF"/>
                </a:solidFill>
                <a:cs typeface="Arial" charset="0"/>
              </a:rPr>
              <a:t>).</a:t>
            </a:r>
            <a:endParaRPr lang="en-US" sz="1400" b="1" dirty="0">
              <a:solidFill>
                <a:srgbClr val="FFFFFF"/>
              </a:solidFill>
              <a:cs typeface="Arial" charset="0"/>
            </a:endParaRPr>
          </a:p>
        </p:txBody>
      </p:sp>
      <p:sp>
        <p:nvSpPr>
          <p:cNvPr id="17419" name="TextBox 12"/>
          <p:cNvSpPr txBox="1">
            <a:spLocks noChangeArrowheads="1"/>
          </p:cNvSpPr>
          <p:nvPr/>
        </p:nvSpPr>
        <p:spPr bwMode="auto">
          <a:xfrm>
            <a:off x="1612468" y="1296194"/>
            <a:ext cx="1831975" cy="1384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sz="1200" b="1" dirty="0">
                <a:solidFill>
                  <a:srgbClr val="FFFFFF"/>
                </a:solidFill>
                <a:cs typeface="Arial" charset="0"/>
              </a:rPr>
              <a:t>Some of the growth in miles driven is due to population growth: </a:t>
            </a:r>
            <a:br>
              <a:rPr lang="en-US" sz="1200" b="1" dirty="0">
                <a:solidFill>
                  <a:srgbClr val="FFFFFF"/>
                </a:solidFill>
                <a:cs typeface="Arial" charset="0"/>
              </a:rPr>
            </a:br>
            <a:r>
              <a:rPr lang="en-US" sz="1200" b="1" dirty="0">
                <a:solidFill>
                  <a:srgbClr val="FFFFFF"/>
                </a:solidFill>
                <a:cs typeface="Arial" charset="0"/>
              </a:rPr>
              <a:t>1997 vs. 1992:  +5.1%</a:t>
            </a:r>
          </a:p>
          <a:p>
            <a:pPr fontAlgn="base">
              <a:lnSpc>
                <a:spcPct val="100000"/>
              </a:lnSpc>
              <a:spcBef>
                <a:spcPct val="0"/>
              </a:spcBef>
              <a:spcAft>
                <a:spcPct val="0"/>
              </a:spcAft>
              <a:buClrTx/>
              <a:buFontTx/>
              <a:buNone/>
            </a:pPr>
            <a:r>
              <a:rPr lang="en-US" sz="1200" b="1" dirty="0">
                <a:solidFill>
                  <a:srgbClr val="FFFFFF"/>
                </a:solidFill>
                <a:cs typeface="Arial" charset="0"/>
              </a:rPr>
              <a:t>2002 vs. 1997:  +7.4%</a:t>
            </a:r>
            <a:br>
              <a:rPr lang="en-US" sz="1200" b="1" dirty="0">
                <a:solidFill>
                  <a:srgbClr val="FFFFFF"/>
                </a:solidFill>
                <a:cs typeface="Arial" charset="0"/>
              </a:rPr>
            </a:br>
            <a:r>
              <a:rPr lang="en-US" sz="1200" b="1" dirty="0">
                <a:solidFill>
                  <a:srgbClr val="FFFFFF"/>
                </a:solidFill>
                <a:cs typeface="Arial" charset="0"/>
              </a:rPr>
              <a:t>2007 vs. 2002:  +4.7%</a:t>
            </a:r>
            <a:br>
              <a:rPr lang="en-US" sz="1200" b="1" dirty="0">
                <a:solidFill>
                  <a:srgbClr val="FFFFFF"/>
                </a:solidFill>
                <a:cs typeface="Arial" charset="0"/>
              </a:rPr>
            </a:br>
            <a:r>
              <a:rPr lang="en-US" sz="1200" b="1" dirty="0">
                <a:solidFill>
                  <a:srgbClr val="FFFFFF"/>
                </a:solidFill>
                <a:cs typeface="Arial" charset="0"/>
              </a:rPr>
              <a:t>2012 vs. 2007:  +3.4%</a:t>
            </a:r>
          </a:p>
        </p:txBody>
      </p:sp>
      <p:sp>
        <p:nvSpPr>
          <p:cNvPr id="13" name="Oval 16"/>
          <p:cNvSpPr>
            <a:spLocks noChangeArrowheads="1"/>
          </p:cNvSpPr>
          <p:nvPr/>
        </p:nvSpPr>
        <p:spPr bwMode="auto">
          <a:xfrm rot="16200000">
            <a:off x="7243504" y="487768"/>
            <a:ext cx="762002" cy="2562740"/>
          </a:xfrm>
          <a:prstGeom prst="ellipse">
            <a:avLst/>
          </a:prstGeom>
          <a:noFill/>
          <a:ln w="38100">
            <a:solidFill>
              <a:srgbClr val="FF68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endParaRPr lang="en-US" sz="1800">
              <a:solidFill>
                <a:srgbClr val="000000"/>
              </a:solidFill>
              <a:cs typeface="Arial" charset="0"/>
            </a:endParaRP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64</a:t>
            </a:fld>
            <a:endParaRPr lang="en-US"/>
          </a:p>
        </p:txBody>
      </p:sp>
    </p:spTree>
    <p:extLst>
      <p:ext uri="{BB962C8B-B14F-4D97-AF65-F5344CB8AC3E}">
        <p14:creationId xmlns:p14="http://schemas.microsoft.com/office/powerpoint/2010/main" val="35864639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726627"/>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III_Research</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dirty="0">
                <a:solidFill>
                  <a:srgbClr val="225A7A"/>
                </a:solidFill>
              </a:rPr>
              <a:t>Insurance Information Institute Online:</a:t>
            </a:r>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65</a:t>
            </a:fld>
            <a:endParaRPr lang="en-US"/>
          </a:p>
        </p:txBody>
      </p:sp>
    </p:spTree>
    <p:extLst>
      <p:ext uri="{BB962C8B-B14F-4D97-AF65-F5344CB8AC3E}">
        <p14:creationId xmlns:p14="http://schemas.microsoft.com/office/powerpoint/2010/main" val="135610837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cs typeface="Arial" panose="020B0604020202020204" pitchFamily="34" charset="0"/>
              </a:rPr>
              <a:t>12/01/09 - 9pm</a:t>
            </a:r>
          </a:p>
        </p:txBody>
      </p:sp>
      <p:sp>
        <p:nvSpPr>
          <p:cNvPr id="13315"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cs typeface="Arial" panose="020B0604020202020204" pitchFamily="34" charset="0"/>
              </a:rPr>
              <a:t>eSlide – P6466 – The Financial Crisis and the Future of the P/C</a:t>
            </a:r>
          </a:p>
        </p:txBody>
      </p:sp>
      <p:sp>
        <p:nvSpPr>
          <p:cNvPr id="1331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AFA23C93-9F53-4C00-A67A-A8E3AD4BD925}" type="slidenum">
              <a:rPr lang="en-US" altLang="en-US" sz="900">
                <a:cs typeface="Arial" panose="020B0604020202020204" pitchFamily="34" charset="0"/>
              </a:rPr>
              <a:pPr algn="r">
                <a:lnSpc>
                  <a:spcPct val="85000"/>
                </a:lnSpc>
                <a:spcBef>
                  <a:spcPct val="20000"/>
                </a:spcBef>
                <a:buClrTx/>
                <a:buFontTx/>
                <a:buNone/>
              </a:pPr>
              <a:t>7</a:t>
            </a:fld>
            <a:endParaRPr lang="en-US" altLang="en-US" sz="900">
              <a:cs typeface="Arial" panose="020B0604020202020204" pitchFamily="34" charset="0"/>
            </a:endParaRPr>
          </a:p>
        </p:txBody>
      </p:sp>
      <p:sp>
        <p:nvSpPr>
          <p:cNvPr id="13317" name="Rectangle 7"/>
          <p:cNvSpPr>
            <a:spLocks noGrp="1" noChangeArrowheads="1"/>
          </p:cNvSpPr>
          <p:nvPr>
            <p:ph type="title" idx="4294967295"/>
          </p:nvPr>
        </p:nvSpPr>
        <p:spPr>
          <a:xfrm>
            <a:off x="565150" y="147638"/>
            <a:ext cx="7102475" cy="860425"/>
          </a:xfrm>
        </p:spPr>
        <p:txBody>
          <a:bodyPr/>
          <a:lstStyle/>
          <a:p>
            <a:r>
              <a:rPr lang="en-US" altLang="en-US" smtClean="0">
                <a:latin typeface="Arial" panose="020B0604020202020204" pitchFamily="34" charset="0"/>
              </a:rPr>
              <a:t>Y-o-Y Percent Change in Core PCE Price Index, Monthly, 2010–2015</a:t>
            </a:r>
          </a:p>
        </p:txBody>
      </p:sp>
      <p:sp>
        <p:nvSpPr>
          <p:cNvPr id="13318" name="Text Box 5"/>
          <p:cNvSpPr txBox="1">
            <a:spLocks noChangeArrowheads="1"/>
          </p:cNvSpPr>
          <p:nvPr/>
        </p:nvSpPr>
        <p:spPr bwMode="auto">
          <a:xfrm>
            <a:off x="0" y="6288088"/>
            <a:ext cx="87249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cs typeface="Arial" panose="020B0604020202020204" pitchFamily="34" charset="0"/>
              </a:rPr>
              <a:t>Sources: U.S. Department of Commerce, Bureau of Economic Analysis, at </a:t>
            </a:r>
            <a:r>
              <a:rPr lang="en-US" altLang="en-US" sz="1100">
                <a:cs typeface="Arial" panose="020B0604020202020204" pitchFamily="34" charset="0"/>
                <a:hlinkClick r:id="rId4"/>
              </a:rPr>
              <a:t>http://www.bea.gov/iTable/iTable.cfm?reqid=12&amp;step=1&amp;acrdn=2#reqid=12&amp;step=1&amp;isuri=1</a:t>
            </a:r>
            <a:r>
              <a:rPr lang="en-US" altLang="en-US" sz="1100">
                <a:cs typeface="Arial" panose="020B0604020202020204" pitchFamily="34" charset="0"/>
              </a:rPr>
              <a:t> Table 2.4.4U</a:t>
            </a:r>
            <a:br>
              <a:rPr lang="en-US" altLang="en-US" sz="1100">
                <a:cs typeface="Arial" panose="020B0604020202020204" pitchFamily="34" charset="0"/>
              </a:rPr>
            </a:br>
            <a:r>
              <a:rPr lang="en-US" altLang="en-US" sz="1100">
                <a:cs typeface="Arial" panose="020B0604020202020204" pitchFamily="34" charset="0"/>
              </a:rPr>
              <a:t>Insurance Information Institute.</a:t>
            </a:r>
          </a:p>
        </p:txBody>
      </p:sp>
      <p:graphicFrame>
        <p:nvGraphicFramePr>
          <p:cNvPr id="13319" name="Object 8"/>
          <p:cNvGraphicFramePr>
            <a:graphicFrameLocks noChangeAspect="1"/>
          </p:cNvGraphicFramePr>
          <p:nvPr>
            <p:extLst>
              <p:ext uri="{D42A27DB-BD31-4B8C-83A1-F6EECF244321}">
                <p14:modId xmlns:p14="http://schemas.microsoft.com/office/powerpoint/2010/main" val="4125992051"/>
              </p:ext>
            </p:extLst>
          </p:nvPr>
        </p:nvGraphicFramePr>
        <p:xfrm>
          <a:off x="295275" y="1111250"/>
          <a:ext cx="8429625" cy="4429125"/>
        </p:xfrm>
        <a:graphic>
          <a:graphicData uri="http://schemas.openxmlformats.org/presentationml/2006/ole">
            <mc:AlternateContent xmlns:mc="http://schemas.openxmlformats.org/markup-compatibility/2006">
              <mc:Choice xmlns:v="urn:schemas-microsoft-com:vml" Requires="v">
                <p:oleObj spid="_x0000_s29329432" name="Chart" r:id="rId5" imgW="5562548" imgH="2921092" progId="MSGraph.Chart.8">
                  <p:embed followColorScheme="full"/>
                </p:oleObj>
              </mc:Choice>
              <mc:Fallback>
                <p:oleObj name="Chart" r:id="rId5" imgW="5562548" imgH="2921092" progId="MSGraph.Chart.8">
                  <p:embed followColorScheme="full"/>
                  <p:pic>
                    <p:nvPicPr>
                      <p:cNvPr id="0" name=""/>
                      <p:cNvPicPr>
                        <a:picLocks noChangeAspect="1" noChangeArrowheads="1"/>
                      </p:cNvPicPr>
                      <p:nvPr/>
                    </p:nvPicPr>
                    <p:blipFill>
                      <a:blip r:embed="rId6"/>
                      <a:srcRect/>
                      <a:stretch>
                        <a:fillRect/>
                      </a:stretch>
                    </p:blipFill>
                    <p:spPr bwMode="gray">
                      <a:xfrm>
                        <a:off x="295275" y="1111250"/>
                        <a:ext cx="84296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5"/>
          <p:cNvSpPr>
            <a:spLocks noChangeArrowheads="1"/>
          </p:cNvSpPr>
          <p:nvPr/>
        </p:nvSpPr>
        <p:spPr bwMode="blackWhite">
          <a:xfrm>
            <a:off x="427038" y="5529263"/>
            <a:ext cx="8466137" cy="6731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600" b="1">
                <a:solidFill>
                  <a:schemeClr val="bg1"/>
                </a:solidFill>
                <a:cs typeface="Arial" panose="020B0604020202020204" pitchFamily="34" charset="0"/>
              </a:rPr>
              <a:t>In December 2010, prices were falling. But the trend of price changes can change fairly quickly, even in a time of weak economic growth. Prices began rising in January 2011 and kept doing so for 13 months.</a:t>
            </a:r>
            <a:endParaRPr lang="en-US" altLang="en-US" sz="1600" b="1">
              <a:solidFill>
                <a:srgbClr val="FFFFFF"/>
              </a:solidFill>
              <a:cs typeface="Arial" panose="020B0604020202020204" pitchFamily="34" charset="0"/>
            </a:endParaRPr>
          </a:p>
        </p:txBody>
      </p:sp>
      <p:sp>
        <p:nvSpPr>
          <p:cNvPr id="13321" name="Rectangle 8"/>
          <p:cNvSpPr>
            <a:spLocks noChangeArrowheads="1"/>
          </p:cNvSpPr>
          <p:nvPr/>
        </p:nvSpPr>
        <p:spPr bwMode="auto">
          <a:xfrm>
            <a:off x="2208213" y="1728788"/>
            <a:ext cx="1812925" cy="3676650"/>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endParaRPr lang="en-US" altLang="en-US" sz="1000">
              <a:latin typeface="Times New Roman" panose="02020603050405020304" pitchFamily="18" charset="0"/>
              <a:cs typeface="Arial" panose="020B0604020202020204" pitchFamily="34" charset="0"/>
            </a:endParaRPr>
          </a:p>
        </p:txBody>
      </p:sp>
      <p:sp>
        <p:nvSpPr>
          <p:cNvPr id="11" name="AutoShape 38"/>
          <p:cNvSpPr>
            <a:spLocks noChangeArrowheads="1"/>
          </p:cNvSpPr>
          <p:nvPr/>
        </p:nvSpPr>
        <p:spPr bwMode="blackWhite">
          <a:xfrm>
            <a:off x="2695575" y="3995738"/>
            <a:ext cx="1063625" cy="417512"/>
          </a:xfrm>
          <a:prstGeom prst="wedgeRectCallout">
            <a:avLst>
              <a:gd name="adj1" fmla="val -80565"/>
              <a:gd name="adj2" fmla="val -1415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chemeClr val="bg1"/>
                </a:solidFill>
              </a:rPr>
              <a:t>Dec. 2010: 0.9%</a:t>
            </a:r>
          </a:p>
        </p:txBody>
      </p:sp>
      <p:sp>
        <p:nvSpPr>
          <p:cNvPr id="13" name="AutoShape 38"/>
          <p:cNvSpPr>
            <a:spLocks noChangeArrowheads="1"/>
          </p:cNvSpPr>
          <p:nvPr/>
        </p:nvSpPr>
        <p:spPr bwMode="blackWhite">
          <a:xfrm>
            <a:off x="4362450" y="1350963"/>
            <a:ext cx="1063625" cy="419100"/>
          </a:xfrm>
          <a:prstGeom prst="wedgeRectCallout">
            <a:avLst>
              <a:gd name="adj1" fmla="val -89745"/>
              <a:gd name="adj2" fmla="val 684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chemeClr val="bg1"/>
                </a:solidFill>
              </a:rPr>
              <a:t>Jan. 2012: 2.1%</a:t>
            </a: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7</a:t>
            </a:fld>
            <a:endParaRPr lang="en-US"/>
          </a:p>
        </p:txBody>
      </p:sp>
    </p:spTree>
    <p:extLst>
      <p:ext uri="{BB962C8B-B14F-4D97-AF65-F5344CB8AC3E}">
        <p14:creationId xmlns:p14="http://schemas.microsoft.com/office/powerpoint/2010/main" val="6609355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nodeType="afterGroup">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nodeType="afterGroup">
                            <p:stCondLst>
                              <p:cond delay="2200"/>
                            </p:stCondLst>
                            <p:childTnLst>
                              <p:par>
                                <p:cTn id="15" presetID="22" presetClass="entr" presetSubtype="8" fill="hold" grpId="0" nodeType="after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latin typeface="Arial" panose="020B0604020202020204" pitchFamily="34" charset="0"/>
              </a:rPr>
              <a:t>PCE Deflator: Goods vs. Services</a:t>
            </a:r>
          </a:p>
        </p:txBody>
      </p:sp>
      <p:sp>
        <p:nvSpPr>
          <p:cNvPr id="15363" name="Chart Placeholder 2"/>
          <p:cNvSpPr>
            <a:spLocks noGrp="1" noTextEdit="1"/>
          </p:cNvSpPr>
          <p:nvPr>
            <p:ph type="chart" idx="1"/>
          </p:nvPr>
        </p:nvSpPr>
        <p:spPr>
          <a:xfrm>
            <a:off x="461963" y="1630363"/>
            <a:ext cx="8153400" cy="4652962"/>
          </a:xfrm>
        </p:spPr>
      </p:sp>
      <p:sp>
        <p:nvSpPr>
          <p:cNvPr id="153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42224A7-AB9E-48EB-9706-278CD895ED5E}" type="slidenum">
              <a:rPr lang="en-US" altLang="en-US" sz="900" smtClean="0"/>
              <a:pPr>
                <a:lnSpc>
                  <a:spcPct val="85000"/>
                </a:lnSpc>
                <a:spcBef>
                  <a:spcPct val="20000"/>
                </a:spcBef>
                <a:buClrTx/>
                <a:buFontTx/>
                <a:buNone/>
              </a:pPr>
              <a:t>8</a:t>
            </a:fld>
            <a:endParaRPr lang="en-US" altLang="en-US" sz="900" smtClean="0"/>
          </a:p>
        </p:txBody>
      </p:sp>
      <p:pic>
        <p:nvPicPr>
          <p:cNvPr id="15367" name="Picture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95300" y="1255713"/>
            <a:ext cx="6289675"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7"/>
          <p:cNvSpPr>
            <a:spLocks noChangeArrowheads="1"/>
          </p:cNvSpPr>
          <p:nvPr/>
        </p:nvSpPr>
        <p:spPr bwMode="blackWhite">
          <a:xfrm>
            <a:off x="6726238" y="3251200"/>
            <a:ext cx="2022475" cy="1409700"/>
          </a:xfrm>
          <a:prstGeom prst="wedgeRectCallout">
            <a:avLst>
              <a:gd name="adj1" fmla="val -3148"/>
              <a:gd name="adj2" fmla="val -247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rPr>
              <a:t>The price index for goods is much more volatile than the price index for services</a:t>
            </a:r>
          </a:p>
        </p:txBody>
      </p:sp>
      <p:sp>
        <p:nvSpPr>
          <p:cNvPr id="9" name="AutoShape 7"/>
          <p:cNvSpPr>
            <a:spLocks noChangeArrowheads="1"/>
          </p:cNvSpPr>
          <p:nvPr/>
        </p:nvSpPr>
        <p:spPr bwMode="blackWhite">
          <a:xfrm>
            <a:off x="4948238" y="1550988"/>
            <a:ext cx="3741737" cy="749300"/>
          </a:xfrm>
          <a:prstGeom prst="wedgeRectCallout">
            <a:avLst>
              <a:gd name="adj1" fmla="val -56503"/>
              <a:gd name="adj2" fmla="val 1339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rPr>
              <a:t>The price spike in 2011 was caused by a spike in the price of goods, while services prices were stable</a:t>
            </a:r>
          </a:p>
        </p:txBody>
      </p:sp>
    </p:spTree>
    <p:extLst>
      <p:ext uri="{BB962C8B-B14F-4D97-AF65-F5344CB8AC3E}">
        <p14:creationId xmlns:p14="http://schemas.microsoft.com/office/powerpoint/2010/main" val="3815758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nodeType="afterGroup">
                            <p:stCondLst>
                              <p:cond delay="1200"/>
                            </p:stCondLst>
                            <p:childTnLst>
                              <p:par>
                                <p:cTn id="9" presetID="22" presetClass="entr" presetSubtype="1"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192338"/>
            <a:ext cx="7981950" cy="1393825"/>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smtClean="0">
                <a:solidFill>
                  <a:schemeClr val="bg1"/>
                </a:solidFill>
                <a:latin typeface="Arial" panose="020B0604020202020204" pitchFamily="34" charset="0"/>
              </a:rPr>
              <a:t>What About the “Fed’s Printing Money”? </a:t>
            </a:r>
            <a:endParaRPr lang="en-US" altLang="en-US" sz="3800" smtClean="0">
              <a:solidFill>
                <a:srgbClr val="2B7299"/>
              </a:solidFill>
              <a:latin typeface="Arial" panose="020B0604020202020204" pitchFamily="34" charset="0"/>
            </a:endParaRPr>
          </a:p>
        </p:txBody>
      </p:sp>
      <p:sp>
        <p:nvSpPr>
          <p:cNvPr id="16387"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6388"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C3D4AF4F-E908-4C8F-888B-47AECB33B9C4}" type="slidenum">
              <a:rPr lang="en-US" altLang="en-US" sz="900">
                <a:solidFill>
                  <a:schemeClr val="bg1"/>
                </a:solidFill>
              </a:rPr>
              <a:pPr algn="r">
                <a:lnSpc>
                  <a:spcPct val="85000"/>
                </a:lnSpc>
                <a:spcBef>
                  <a:spcPct val="20000"/>
                </a:spcBef>
                <a:buClrTx/>
                <a:buFontTx/>
                <a:buNone/>
              </a:pPr>
              <a:t>9</a:t>
            </a:fld>
            <a:endParaRPr lang="en-US" altLang="en-US" sz="900">
              <a:solidFill>
                <a:schemeClr val="bg1"/>
              </a:solidFill>
            </a:endParaRPr>
          </a:p>
        </p:txBody>
      </p:sp>
      <p:sp>
        <p:nvSpPr>
          <p:cNvPr id="16389" name="TextBox 1"/>
          <p:cNvSpPr txBox="1">
            <a:spLocks noChangeArrowheads="1"/>
          </p:cNvSpPr>
          <p:nvPr/>
        </p:nvSpPr>
        <p:spPr bwMode="auto">
          <a:xfrm>
            <a:off x="581025" y="3897313"/>
            <a:ext cx="77057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0"/>
              </a:spcBef>
              <a:buClrTx/>
              <a:buFontTx/>
              <a:buNone/>
            </a:pPr>
            <a:r>
              <a:rPr lang="en-US" altLang="en-US" sz="3000" b="1">
                <a:solidFill>
                  <a:srgbClr val="2B7299"/>
                </a:solidFill>
              </a:rPr>
              <a:t>Shouldn’t We Track Changes in,</a:t>
            </a:r>
            <a:br>
              <a:rPr lang="en-US" altLang="en-US" sz="3000" b="1">
                <a:solidFill>
                  <a:srgbClr val="2B7299"/>
                </a:solidFill>
              </a:rPr>
            </a:br>
            <a:r>
              <a:rPr lang="en-US" altLang="en-US" sz="3000" b="1">
                <a:solidFill>
                  <a:srgbClr val="2B7299"/>
                </a:solidFill>
              </a:rPr>
              <a:t>or the Size of, the Money Supply</a:t>
            </a:r>
            <a:br>
              <a:rPr lang="en-US" altLang="en-US" sz="3000" b="1">
                <a:solidFill>
                  <a:srgbClr val="2B7299"/>
                </a:solidFill>
              </a:rPr>
            </a:br>
            <a:r>
              <a:rPr lang="en-US" altLang="en-US" sz="3000" b="1">
                <a:solidFill>
                  <a:srgbClr val="2B7299"/>
                </a:solidFill>
              </a:rPr>
              <a:t>for Signs of Incipient Inflation?</a:t>
            </a:r>
            <a:endParaRPr lang="en-US" altLang="en-US" sz="3000" b="1"/>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9</a:t>
            </a:fld>
            <a:endParaRPr lang="en-US"/>
          </a:p>
        </p:txBody>
      </p:sp>
    </p:spTree>
    <p:extLst>
      <p:ext uri="{BB962C8B-B14F-4D97-AF65-F5344CB8AC3E}">
        <p14:creationId xmlns:p14="http://schemas.microsoft.com/office/powerpoint/2010/main" val="34036953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Lst>
  </p:timing>
</p:sld>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198737</TotalTime>
  <Words>3606</Words>
  <Application>Microsoft Office PowerPoint</Application>
  <PresentationFormat>On-screen Show (4:3)</PresentationFormat>
  <Paragraphs>691</Paragraphs>
  <Slides>65</Slides>
  <Notes>44</Notes>
  <HiddenSlides>13</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74" baseType="lpstr">
      <vt:lpstr>ＭＳ Ｐゴシック</vt:lpstr>
      <vt:lpstr>Arial</vt:lpstr>
      <vt:lpstr>Symbol</vt:lpstr>
      <vt:lpstr>Times New Roman</vt:lpstr>
      <vt:lpstr>Verdana</vt:lpstr>
      <vt:lpstr>Wingdings</vt:lpstr>
      <vt:lpstr>Default Design</vt:lpstr>
      <vt:lpstr>Chart</vt:lpstr>
      <vt:lpstr>Worksheet</vt:lpstr>
      <vt:lpstr>Inflation From All Angles</vt:lpstr>
      <vt:lpstr>What’s the Best Way to Measure Past Inflation?</vt:lpstr>
      <vt:lpstr>Change* in the Consumer Price Index, 2004–2015</vt:lpstr>
      <vt:lpstr>The “Billion Prices” Project Tracks Daily Price Changes for Internet Purchases</vt:lpstr>
      <vt:lpstr>Change* in the Consumer Price Index and Core CPI, 1990–2014, Semi-annually</vt:lpstr>
      <vt:lpstr>The PCE Deflator</vt:lpstr>
      <vt:lpstr>Y-o-Y Percent Change in Core PCE Price Index, Monthly, 2010–2015</vt:lpstr>
      <vt:lpstr>PCE Deflator: Goods vs. Services</vt:lpstr>
      <vt:lpstr>What About the “Fed’s Printing Money”? </vt:lpstr>
      <vt:lpstr>Should We Focus on Price Changes in a More Granular Way?</vt:lpstr>
      <vt:lpstr>Prices for Hospital Services: 12-Month Change,* 1998–2014</vt:lpstr>
      <vt:lpstr>Constant Quality Price Index for Single Family Houses Under Construction, Monthly, 2006-2015</vt:lpstr>
      <vt:lpstr>P/C Industry Homeowners Claim Frequency, US, 1997-2013</vt:lpstr>
      <vt:lpstr>P/C Industry Homeowners Average Claim Severity, Inflation-adjusted, 1997-2013</vt:lpstr>
      <vt:lpstr>Price Changes for Nonresidential Maintenance &amp; Repair, Monthly, 2010-2015</vt:lpstr>
      <vt:lpstr>What about Wage Trends? Isn’t that a Major Cause of Inflation?</vt:lpstr>
      <vt:lpstr>Indexed Cost of Total Compensation per Hour Worked, Quarterly, 2004-2014</vt:lpstr>
      <vt:lpstr>Cost of Total Compensation per Hour Worked, Quarterly, 2004-2014</vt:lpstr>
      <vt:lpstr>What’s the Best Way to Forecast Future Inflation?</vt:lpstr>
      <vt:lpstr>Inflation Forecasts in Econometric Models, 2015- 2020 </vt:lpstr>
      <vt:lpstr>The Bond Market’s Recent* Expectation of U.S. Inflation in the Next Five Years</vt:lpstr>
      <vt:lpstr>Has the Upward Inflation Spike Begun?</vt:lpstr>
      <vt:lpstr>Inflation and P/C Insurer Investments</vt:lpstr>
      <vt:lpstr>U.S. Treasury 2- and 10-Year Note Yields*: Monthly, 1990–2015</vt:lpstr>
      <vt:lpstr>New Money vs. Embedded Yields, U.S. Insurers, 1983-2012</vt:lpstr>
      <vt:lpstr>Net Yield on P/C Insurer Invested Assets, 2007-2014</vt:lpstr>
      <vt:lpstr>Distribution of Bond Maturities, P/C Insurance Industry, 2005-2014</vt:lpstr>
      <vt:lpstr>Bonds Rated NAIC Quality Category 3-6 as a Percent of Total Bonds, 2003–2014</vt:lpstr>
      <vt:lpstr>Property/Casualty Insurance Industry Investment Gain: 1994–2014:Q31</vt:lpstr>
      <vt:lpstr>Moody’s AAA Seasoned Bond Yields vs. CPI, 1954-2014</vt:lpstr>
      <vt:lpstr>What Inflation Doesn’t Measure</vt:lpstr>
      <vt:lpstr>Case Study: Inflation in Auto Prices</vt:lpstr>
      <vt:lpstr>Inflation in Auto Prices</vt:lpstr>
      <vt:lpstr>Auto Prices vs. Auto Inflation</vt:lpstr>
      <vt:lpstr>Auto Prices vs. Auto Inflation</vt:lpstr>
      <vt:lpstr>BLS Quality Adjustments</vt:lpstr>
      <vt:lpstr>Typical Adjustments  (2013-14 Model Years)</vt:lpstr>
      <vt:lpstr>Auto Price Change: Quality vs. Inflation</vt:lpstr>
      <vt:lpstr>Other Adjustments (A Quiz)</vt:lpstr>
      <vt:lpstr>Lessons Learned</vt:lpstr>
      <vt:lpstr>Inflation vs. Trend (The Sequel)</vt:lpstr>
      <vt:lpstr>An Example: Homeowners</vt:lpstr>
      <vt:lpstr>Another Example: WC Medical</vt:lpstr>
      <vt:lpstr>Another Example: WC Indemnity</vt:lpstr>
      <vt:lpstr>And One Last Example: PD Liability</vt:lpstr>
      <vt:lpstr>How Could Inflation &gt; Trend?</vt:lpstr>
      <vt:lpstr>Bodily Injury: Severity, Frequency Trend Are Moderating</vt:lpstr>
      <vt:lpstr>No-Fault (PIP) Liability: Adverse Trends May Be Moderating*</vt:lpstr>
      <vt:lpstr>Collision Coverage: Severity &amp; Frequency Trends Are Both Rising</vt:lpstr>
      <vt:lpstr>Comprehensive Coverage: Severity  Trends Are Unfavorable</vt:lpstr>
      <vt:lpstr>What About Loss Reserves?</vt:lpstr>
      <vt:lpstr>Loss Development Factors</vt:lpstr>
      <vt:lpstr>What If Inflation, Trend Return?</vt:lpstr>
      <vt:lpstr>Which Lines Are Most Vulnerable to 2% Spike in Inflation/Trend?</vt:lpstr>
      <vt:lpstr>Which Lines Are Most Vulnerable to 2% Spike in Inflation/Trend?</vt:lpstr>
      <vt:lpstr>Inflationary Miscellany</vt:lpstr>
      <vt:lpstr>Auto Insurance Expenditures vs. Insurance Inflation, 1995-2012</vt:lpstr>
      <vt:lpstr>Auto Claims Have Grown Faster Than Inflation for 50 Years</vt:lpstr>
      <vt:lpstr>If Frequency Is Falling, Why Does Auto Insurance Keep Costing More?</vt:lpstr>
      <vt:lpstr>U.S. P/C Insurers, New Money Rate vs. CPI, 1983-2012</vt:lpstr>
      <vt:lpstr>The Price of Gas, 2014-2015</vt:lpstr>
      <vt:lpstr>Do Changes in Gas Prices Affect Miles Driven? 2000-2014</vt:lpstr>
      <vt:lpstr>Do Changes in Gas Prices Affect Miles Driven? A Look at 2014</vt:lpstr>
      <vt:lpstr>Something Unusual is Happening: Miles Driven*, 1990–2015</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4303</cp:revision>
  <cp:lastPrinted>2015-04-09T15:38:07Z</cp:lastPrinted>
  <dcterms:modified xsi:type="dcterms:W3CDTF">2015-05-19T12:55:57Z</dcterms:modified>
</cp:coreProperties>
</file>