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6.xml" ContentType="application/vnd.openxmlformats-officedocument.presentationml.tags+xml"/>
  <Override PartName="/ppt/notesSlides/notesSlide17.xml" ContentType="application/vnd.openxmlformats-officedocument.presentationml.notesSlide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tags/tag7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68" r:id="rId2"/>
    <p:sldId id="334" r:id="rId3"/>
    <p:sldId id="364" r:id="rId4"/>
    <p:sldId id="3993" r:id="rId5"/>
    <p:sldId id="3991" r:id="rId6"/>
    <p:sldId id="675" r:id="rId7"/>
    <p:sldId id="3994" r:id="rId8"/>
    <p:sldId id="3996" r:id="rId9"/>
    <p:sldId id="778" r:id="rId10"/>
    <p:sldId id="409" r:id="rId11"/>
    <p:sldId id="330" r:id="rId12"/>
    <p:sldId id="461" r:id="rId13"/>
    <p:sldId id="370" r:id="rId14"/>
    <p:sldId id="4012" r:id="rId15"/>
    <p:sldId id="486" r:id="rId16"/>
    <p:sldId id="4013" r:id="rId17"/>
    <p:sldId id="4009" r:id="rId18"/>
    <p:sldId id="4006" r:id="rId19"/>
    <p:sldId id="4011" r:id="rId20"/>
    <p:sldId id="3992" r:id="rId21"/>
    <p:sldId id="3976" r:id="rId22"/>
    <p:sldId id="4010" r:id="rId23"/>
    <p:sldId id="543" r:id="rId24"/>
  </p:sldIdLst>
  <p:sldSz cx="9144000" cy="6858000" type="screen4x3"/>
  <p:notesSz cx="7010400" cy="92964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>
          <p15:clr>
            <a:srgbClr val="A4A3A4"/>
          </p15:clr>
        </p15:guide>
        <p15:guide id="4" orient="horz" pos="3583">
          <p15:clr>
            <a:srgbClr val="A4A3A4"/>
          </p15:clr>
        </p15:guide>
        <p15:guide id="5" orient="horz" pos="1198">
          <p15:clr>
            <a:srgbClr val="A4A3A4"/>
          </p15:clr>
        </p15:guide>
        <p15:guide id="6" pos="772">
          <p15:clr>
            <a:srgbClr val="A4A3A4"/>
          </p15:clr>
        </p15:guide>
        <p15:guide id="7" pos="548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ssian, Maria" initials="SM" lastIdx="1" clrIdx="0">
    <p:extLst>
      <p:ext uri="{19B8F6BF-5375-455C-9EA6-DF929625EA0E}">
        <p15:presenceInfo xmlns:p15="http://schemas.microsoft.com/office/powerpoint/2012/main" userId="S-1-12-1-3397793988-1324141259-1577748409-2443227216" providerId="AD"/>
      </p:ext>
    </p:extLst>
  </p:cmAuthor>
  <p:cmAuthor id="2" name="Lynch, James" initials="LJ" lastIdx="1" clrIdx="1">
    <p:extLst>
      <p:ext uri="{19B8F6BF-5375-455C-9EA6-DF929625EA0E}">
        <p15:presenceInfo xmlns:p15="http://schemas.microsoft.com/office/powerpoint/2012/main" userId="S-1-12-1-880524412-1118439724-3670997161-393778119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72AD"/>
    <a:srgbClr val="868686"/>
    <a:srgbClr val="43A892"/>
    <a:srgbClr val="A6DCF7"/>
    <a:srgbClr val="337DBE"/>
    <a:srgbClr val="072C44"/>
    <a:srgbClr val="444648"/>
    <a:srgbClr val="5658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86004" autoAdjust="0"/>
  </p:normalViewPr>
  <p:slideViewPr>
    <p:cSldViewPr snapToGrid="0">
      <p:cViewPr varScale="1">
        <p:scale>
          <a:sx n="98" d="100"/>
          <a:sy n="98" d="100"/>
        </p:scale>
        <p:origin x="1962" y="90"/>
      </p:cViewPr>
      <p:guideLst>
        <p:guide orient="horz" pos="2160"/>
        <p:guide pos="2880"/>
        <p:guide orient="horz"/>
        <p:guide orient="horz" pos="3583"/>
        <p:guide orient="horz" pos="1198"/>
        <p:guide pos="772"/>
        <p:guide pos="548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3298"/>
    </p:cViewPr>
  </p:sorterViewPr>
  <p:notesViewPr>
    <p:cSldViewPr snapToGrid="0">
      <p:cViewPr varScale="1">
        <p:scale>
          <a:sx n="50" d="100"/>
          <a:sy n="50" d="100"/>
        </p:scale>
        <p:origin x="2688" y="53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82567349704437E-2"/>
          <c:y val="3.4661298916582796E-2"/>
          <c:w val="0.86583646814177906"/>
          <c:h val="0.82824296962879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Losses $ B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AC74-493F-90D3-7BC3CBDAB987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C74-493F-90D3-7BC3CBDAB987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AC74-493F-90D3-7BC3CBDAB987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3BE6-4C8B-9C7D-CBE440554E4E}"/>
              </c:ext>
            </c:extLst>
          </c:dPt>
          <c:dPt>
            <c:idx val="2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F16A-41C9-977A-9EDD99BEF60F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3BAC-486D-9DB5-11FF1BEA56F2}"/>
              </c:ext>
            </c:extLst>
          </c:dPt>
          <c:dLbls>
            <c:dLbl>
              <c:idx val="1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CE3-4032-BC0D-1D18111A6664}"/>
                </c:ext>
              </c:extLst>
            </c:dLbl>
            <c:dLbl>
              <c:idx val="2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710-43AA-898A-8DB93BB646C2}"/>
                </c:ext>
              </c:extLst>
            </c:dLbl>
            <c:dLbl>
              <c:idx val="2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710-43AA-898A-8DB93BB646C2}"/>
                </c:ext>
              </c:extLst>
            </c:dLbl>
            <c:dLbl>
              <c:idx val="3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710-43AA-898A-8DB93BB646C2}"/>
                </c:ext>
              </c:extLst>
            </c:dLbl>
            <c:dLbl>
              <c:idx val="3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710-43AA-898A-8DB93BB646C2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Sheet1!$A$5:$A$43</c:f>
              <c:strCache>
                <c:ptCount val="39"/>
                <c:pt idx="0">
                  <c:v>80</c:v>
                </c:pt>
                <c:pt idx="1">
                  <c:v>81</c:v>
                </c:pt>
                <c:pt idx="2">
                  <c:v>82</c:v>
                </c:pt>
                <c:pt idx="3">
                  <c:v>83</c:v>
                </c:pt>
                <c:pt idx="4">
                  <c:v>84</c:v>
                </c:pt>
                <c:pt idx="5">
                  <c:v>85</c:v>
                </c:pt>
                <c:pt idx="6">
                  <c:v>86</c:v>
                </c:pt>
                <c:pt idx="7">
                  <c:v>87</c:v>
                </c:pt>
                <c:pt idx="8">
                  <c:v>88</c:v>
                </c:pt>
                <c:pt idx="9">
                  <c:v>89</c:v>
                </c:pt>
                <c:pt idx="10">
                  <c:v>90</c:v>
                </c:pt>
                <c:pt idx="11">
                  <c:v>91</c:v>
                </c:pt>
                <c:pt idx="12">
                  <c:v>92</c:v>
                </c:pt>
                <c:pt idx="13">
                  <c:v>93</c:v>
                </c:pt>
                <c:pt idx="14">
                  <c:v>94</c:v>
                </c:pt>
                <c:pt idx="15">
                  <c:v>95</c:v>
                </c:pt>
                <c:pt idx="16">
                  <c:v>96</c:v>
                </c:pt>
                <c:pt idx="17">
                  <c:v>97</c:v>
                </c:pt>
                <c:pt idx="18">
                  <c:v>98</c:v>
                </c:pt>
                <c:pt idx="19">
                  <c:v>99</c:v>
                </c:pt>
                <c:pt idx="20">
                  <c:v>00</c:v>
                </c:pt>
                <c:pt idx="21">
                  <c:v>01</c:v>
                </c:pt>
                <c:pt idx="22">
                  <c:v>02</c:v>
                </c:pt>
                <c:pt idx="23">
                  <c:v>03</c:v>
                </c:pt>
                <c:pt idx="24">
                  <c:v>04</c:v>
                </c:pt>
                <c:pt idx="25">
                  <c:v>05</c:v>
                </c:pt>
                <c:pt idx="26">
                  <c:v>06</c:v>
                </c:pt>
                <c:pt idx="27">
                  <c:v>07</c:v>
                </c:pt>
                <c:pt idx="28">
                  <c:v>08</c:v>
                </c:pt>
                <c:pt idx="29">
                  <c:v>09</c:v>
                </c:pt>
                <c:pt idx="30">
                  <c:v>10</c:v>
                </c:pt>
                <c:pt idx="31">
                  <c:v>11</c:v>
                </c:pt>
                <c:pt idx="32">
                  <c:v>12</c:v>
                </c:pt>
                <c:pt idx="33">
                  <c:v>13</c:v>
                </c:pt>
                <c:pt idx="34">
                  <c:v>14</c:v>
                </c:pt>
                <c:pt idx="35">
                  <c:v>15</c:v>
                </c:pt>
                <c:pt idx="36">
                  <c:v>16</c:v>
                </c:pt>
                <c:pt idx="37">
                  <c:v>17</c:v>
                </c:pt>
                <c:pt idx="38">
                  <c:v>18*</c:v>
                </c:pt>
              </c:strCache>
            </c:strRef>
          </c:cat>
          <c:val>
            <c:numRef>
              <c:f>Sheet1!$B$5:$B$43</c:f>
              <c:numCache>
                <c:formatCode>"$"#,##0.0</c:formatCode>
                <c:ptCount val="39"/>
                <c:pt idx="0">
                  <c:v>3.43</c:v>
                </c:pt>
                <c:pt idx="1">
                  <c:v>1.91</c:v>
                </c:pt>
                <c:pt idx="2">
                  <c:v>3.9</c:v>
                </c:pt>
                <c:pt idx="3">
                  <c:v>5.58</c:v>
                </c:pt>
                <c:pt idx="4">
                  <c:v>3.7</c:v>
                </c:pt>
                <c:pt idx="5">
                  <c:v>6.5</c:v>
                </c:pt>
                <c:pt idx="6">
                  <c:v>2</c:v>
                </c:pt>
                <c:pt idx="7">
                  <c:v>2</c:v>
                </c:pt>
                <c:pt idx="8">
                  <c:v>2.9</c:v>
                </c:pt>
                <c:pt idx="9">
                  <c:v>14.98</c:v>
                </c:pt>
                <c:pt idx="10">
                  <c:v>5.2</c:v>
                </c:pt>
                <c:pt idx="11">
                  <c:v>8.6</c:v>
                </c:pt>
                <c:pt idx="12">
                  <c:v>40.36</c:v>
                </c:pt>
                <c:pt idx="13">
                  <c:v>9.48</c:v>
                </c:pt>
                <c:pt idx="14">
                  <c:v>28.23</c:v>
                </c:pt>
                <c:pt idx="15">
                  <c:v>13.45</c:v>
                </c:pt>
                <c:pt idx="16">
                  <c:v>11.72</c:v>
                </c:pt>
                <c:pt idx="17">
                  <c:v>4.08</c:v>
                </c:pt>
                <c:pt idx="18">
                  <c:v>15.39</c:v>
                </c:pt>
                <c:pt idx="19">
                  <c:v>12.33</c:v>
                </c:pt>
                <c:pt idx="20">
                  <c:v>6.52</c:v>
                </c:pt>
                <c:pt idx="21">
                  <c:v>37.1</c:v>
                </c:pt>
                <c:pt idx="22">
                  <c:v>8.0500000000000007</c:v>
                </c:pt>
                <c:pt idx="23">
                  <c:v>17.43</c:v>
                </c:pt>
                <c:pt idx="24">
                  <c:v>35.97</c:v>
                </c:pt>
                <c:pt idx="25">
                  <c:v>78.569999999999993</c:v>
                </c:pt>
                <c:pt idx="26">
                  <c:v>11.31</c:v>
                </c:pt>
                <c:pt idx="27">
                  <c:v>7.95</c:v>
                </c:pt>
                <c:pt idx="28">
                  <c:v>31.29</c:v>
                </c:pt>
                <c:pt idx="29">
                  <c:v>12.23</c:v>
                </c:pt>
                <c:pt idx="30">
                  <c:v>15.49</c:v>
                </c:pt>
                <c:pt idx="31">
                  <c:v>35.869999999999997</c:v>
                </c:pt>
                <c:pt idx="32">
                  <c:v>37.5</c:v>
                </c:pt>
                <c:pt idx="33">
                  <c:v>13.55</c:v>
                </c:pt>
                <c:pt idx="34">
                  <c:v>16.100000000000001</c:v>
                </c:pt>
                <c:pt idx="35">
                  <c:v>15.59</c:v>
                </c:pt>
                <c:pt idx="36">
                  <c:v>23.75</c:v>
                </c:pt>
                <c:pt idx="37">
                  <c:v>103.85</c:v>
                </c:pt>
                <c:pt idx="38">
                  <c:v>47.5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C74-493F-90D3-7BC3CBDAB9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303126992"/>
        <c:axId val="1303443920"/>
      </c:barChart>
      <c:lineChart>
        <c:grouping val="standard"/>
        <c:varyColors val="0"/>
        <c:ser>
          <c:idx val="2"/>
          <c:order val="1"/>
          <c:tx>
            <c:strRef>
              <c:f>Sheet1!$D$1</c:f>
              <c:strCache>
                <c:ptCount val="1"/>
                <c:pt idx="0">
                  <c:v>Average for Decade</c:v>
                </c:pt>
              </c:strCache>
            </c:strRef>
          </c:tx>
          <c:spPr>
            <a:ln w="19050">
              <a:solidFill>
                <a:schemeClr val="tx1">
                  <a:lumMod val="75000"/>
                  <a:lumOff val="25000"/>
                </a:schemeClr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4.9862730437627019E-2"/>
                  <c:y val="-0.243759398496240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1980s:$</a:t>
                    </a:r>
                    <a:fld id="{1E4725C8-E8DB-49AC-99C8-2CBDA2CA931B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 B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9-F9DC-4CD7-A5CC-256FA0ED0B14}"/>
                </c:ext>
              </c:extLst>
            </c:dLbl>
            <c:dLbl>
              <c:idx val="10"/>
              <c:layout>
                <c:manualLayout>
                  <c:x val="-0.11169887146895956"/>
                  <c:y val="-0.2768421052631579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1990s: $</a:t>
                    </a:r>
                    <a:fld id="{84E1BFDB-0918-4CC9-8196-609CE08F8062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 B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6-F9DC-4CD7-A5CC-256FA0ED0B14}"/>
                </c:ext>
              </c:extLst>
            </c:dLbl>
            <c:dLbl>
              <c:idx val="20"/>
              <c:layout>
                <c:manualLayout>
                  <c:x val="-0.14211418491086245"/>
                  <c:y val="-0.22270664851104138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400" b="1"/>
                    </a:pPr>
                    <a:r>
                      <a:rPr lang="en-US" dirty="0"/>
                      <a:t>2000s: $</a:t>
                    </a:r>
                    <a:fld id="{0BFF2094-A064-4D60-AEED-4ED1FDC3B945}" type="VALUE">
                      <a:rPr lang="en-US" smtClean="0"/>
                      <a:pPr>
                        <a:defRPr sz="1400" b="1"/>
                      </a:pPr>
                      <a:t>[VALUE]</a:t>
                    </a:fld>
                    <a:r>
                      <a:rPr lang="en-US" dirty="0"/>
                      <a:t> B</a:t>
                    </a: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108308605341246"/>
                      <c:h val="5.142857142857142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F9DC-4CD7-A5CC-256FA0ED0B14}"/>
                </c:ext>
              </c:extLst>
            </c:dLbl>
            <c:dLbl>
              <c:idx val="30"/>
              <c:layout>
                <c:manualLayout>
                  <c:x val="-5.531904951050258E-2"/>
                  <c:y val="-0.1535338345864661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2010s: $</a:t>
                    </a:r>
                    <a:fld id="{0E3ADEC9-83B9-43E8-8B31-4F6E9597E785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 B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30-F9DC-4CD7-A5CC-256FA0ED0B14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Sheet1!$A$2:$A$43</c:f>
              <c:strCache>
                <c:ptCount val="42"/>
                <c:pt idx="0">
                  <c:v>77</c:v>
                </c:pt>
                <c:pt idx="1">
                  <c:v>78</c:v>
                </c:pt>
                <c:pt idx="2">
                  <c:v>79</c:v>
                </c:pt>
                <c:pt idx="3">
                  <c:v>80</c:v>
                </c:pt>
                <c:pt idx="4">
                  <c:v>81</c:v>
                </c:pt>
                <c:pt idx="5">
                  <c:v>82</c:v>
                </c:pt>
                <c:pt idx="6">
                  <c:v>83</c:v>
                </c:pt>
                <c:pt idx="7">
                  <c:v>84</c:v>
                </c:pt>
                <c:pt idx="8">
                  <c:v>85</c:v>
                </c:pt>
                <c:pt idx="9">
                  <c:v>86</c:v>
                </c:pt>
                <c:pt idx="10">
                  <c:v>87</c:v>
                </c:pt>
                <c:pt idx="11">
                  <c:v>88</c:v>
                </c:pt>
                <c:pt idx="12">
                  <c:v>89</c:v>
                </c:pt>
                <c:pt idx="13">
                  <c:v>90</c:v>
                </c:pt>
                <c:pt idx="14">
                  <c:v>91</c:v>
                </c:pt>
                <c:pt idx="15">
                  <c:v>92</c:v>
                </c:pt>
                <c:pt idx="16">
                  <c:v>93</c:v>
                </c:pt>
                <c:pt idx="17">
                  <c:v>94</c:v>
                </c:pt>
                <c:pt idx="18">
                  <c:v>95</c:v>
                </c:pt>
                <c:pt idx="19">
                  <c:v>96</c:v>
                </c:pt>
                <c:pt idx="20">
                  <c:v>97</c:v>
                </c:pt>
                <c:pt idx="21">
                  <c:v>98</c:v>
                </c:pt>
                <c:pt idx="22">
                  <c:v>99</c:v>
                </c:pt>
                <c:pt idx="23">
                  <c:v>00</c:v>
                </c:pt>
                <c:pt idx="24">
                  <c:v>01</c:v>
                </c:pt>
                <c:pt idx="25">
                  <c:v>02</c:v>
                </c:pt>
                <c:pt idx="26">
                  <c:v>03</c:v>
                </c:pt>
                <c:pt idx="27">
                  <c:v>04</c:v>
                </c:pt>
                <c:pt idx="28">
                  <c:v>05</c:v>
                </c:pt>
                <c:pt idx="29">
                  <c:v>06</c:v>
                </c:pt>
                <c:pt idx="30">
                  <c:v>07</c:v>
                </c:pt>
                <c:pt idx="31">
                  <c:v>08</c:v>
                </c:pt>
                <c:pt idx="32">
                  <c:v>09</c:v>
                </c:pt>
                <c:pt idx="33">
                  <c:v>10</c:v>
                </c:pt>
                <c:pt idx="34">
                  <c:v>11</c:v>
                </c:pt>
                <c:pt idx="35">
                  <c:v>12</c:v>
                </c:pt>
                <c:pt idx="36">
                  <c:v>13</c:v>
                </c:pt>
                <c:pt idx="37">
                  <c:v>14</c:v>
                </c:pt>
                <c:pt idx="38">
                  <c:v>15</c:v>
                </c:pt>
                <c:pt idx="39">
                  <c:v>16</c:v>
                </c:pt>
                <c:pt idx="40">
                  <c:v>17</c:v>
                </c:pt>
                <c:pt idx="41">
                  <c:v>18*</c:v>
                </c:pt>
              </c:strCache>
            </c:strRef>
          </c:cat>
          <c:val>
            <c:numRef>
              <c:f>Sheet1!$D$5:$D$43</c:f>
              <c:numCache>
                <c:formatCode>"$"#,##0.0</c:formatCode>
                <c:ptCount val="39"/>
                <c:pt idx="0">
                  <c:v>4.6899999999999995</c:v>
                </c:pt>
                <c:pt idx="1">
                  <c:v>4.6899999999999995</c:v>
                </c:pt>
                <c:pt idx="2">
                  <c:v>4.6899999999999995</c:v>
                </c:pt>
                <c:pt idx="3">
                  <c:v>4.6899999999999995</c:v>
                </c:pt>
                <c:pt idx="4">
                  <c:v>4.6899999999999995</c:v>
                </c:pt>
                <c:pt idx="5">
                  <c:v>4.6899999999999995</c:v>
                </c:pt>
                <c:pt idx="6">
                  <c:v>4.6899999999999995</c:v>
                </c:pt>
                <c:pt idx="7">
                  <c:v>4.6899999999999995</c:v>
                </c:pt>
                <c:pt idx="8">
                  <c:v>4.6899999999999995</c:v>
                </c:pt>
                <c:pt idx="9">
                  <c:v>4.6899999999999995</c:v>
                </c:pt>
                <c:pt idx="10">
                  <c:v>14.884</c:v>
                </c:pt>
                <c:pt idx="11">
                  <c:v>14.884</c:v>
                </c:pt>
                <c:pt idx="12">
                  <c:v>14.884</c:v>
                </c:pt>
                <c:pt idx="13">
                  <c:v>14.884</c:v>
                </c:pt>
                <c:pt idx="14">
                  <c:v>14.884</c:v>
                </c:pt>
                <c:pt idx="15">
                  <c:v>14.884</c:v>
                </c:pt>
                <c:pt idx="16">
                  <c:v>14.884</c:v>
                </c:pt>
                <c:pt idx="17">
                  <c:v>14.884</c:v>
                </c:pt>
                <c:pt idx="18">
                  <c:v>14.884</c:v>
                </c:pt>
                <c:pt idx="19">
                  <c:v>14.884</c:v>
                </c:pt>
                <c:pt idx="20">
                  <c:v>24.641999999999996</c:v>
                </c:pt>
                <c:pt idx="21">
                  <c:v>24.641999999999996</c:v>
                </c:pt>
                <c:pt idx="22">
                  <c:v>24.641999999999996</c:v>
                </c:pt>
                <c:pt idx="23">
                  <c:v>24.641999999999996</c:v>
                </c:pt>
                <c:pt idx="24">
                  <c:v>24.641999999999996</c:v>
                </c:pt>
                <c:pt idx="25">
                  <c:v>24.641999999999996</c:v>
                </c:pt>
                <c:pt idx="26">
                  <c:v>24.641999999999996</c:v>
                </c:pt>
                <c:pt idx="27">
                  <c:v>24.641999999999996</c:v>
                </c:pt>
                <c:pt idx="28">
                  <c:v>24.641999999999996</c:v>
                </c:pt>
                <c:pt idx="29">
                  <c:v>24.641999999999996</c:v>
                </c:pt>
                <c:pt idx="30">
                  <c:v>34.355555555555554</c:v>
                </c:pt>
                <c:pt idx="31">
                  <c:v>34.355555555555554</c:v>
                </c:pt>
                <c:pt idx="32">
                  <c:v>34.355555555555554</c:v>
                </c:pt>
                <c:pt idx="33">
                  <c:v>34.355555555555554</c:v>
                </c:pt>
                <c:pt idx="34">
                  <c:v>34.355555555555554</c:v>
                </c:pt>
                <c:pt idx="35">
                  <c:v>34.355555555555554</c:v>
                </c:pt>
                <c:pt idx="36">
                  <c:v>34.355555555555554</c:v>
                </c:pt>
                <c:pt idx="37">
                  <c:v>34.355555555555554</c:v>
                </c:pt>
                <c:pt idx="38">
                  <c:v>34.355555555555554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F9DC-4CD7-A5CC-256FA0ED0B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03126992"/>
        <c:axId val="1303443920"/>
      </c:lineChart>
      <c:catAx>
        <c:axId val="13031269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crossAx val="1303443920"/>
        <c:crosses val="autoZero"/>
        <c:auto val="1"/>
        <c:lblAlgn val="ctr"/>
        <c:lblOffset val="100"/>
        <c:tickLblSkip val="2"/>
        <c:noMultiLvlLbl val="0"/>
      </c:catAx>
      <c:valAx>
        <c:axId val="1303443920"/>
        <c:scaling>
          <c:orientation val="minMax"/>
          <c:max val="105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/>
                  <a:t>Billions, 2018 $</a:t>
                </a:r>
              </a:p>
            </c:rich>
          </c:tx>
          <c:overlay val="0"/>
        </c:title>
        <c:numFmt formatCode="&quot;$&quot;#,##0" sourceLinked="0"/>
        <c:majorTickMark val="out"/>
        <c:minorTickMark val="none"/>
        <c:tickLblPos val="nextTo"/>
        <c:crossAx val="1303126992"/>
        <c:crosses val="autoZero"/>
        <c:crossBetween val="between"/>
        <c:majorUnit val="10"/>
        <c:minorUnit val="0.01"/>
      </c:valAx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13195004556181217"/>
          <c:y val="4.5034870641169851E-2"/>
          <c:w val="0.21077992476459728"/>
          <c:h val="0.1129377775146527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951495858352237E-2"/>
          <c:y val="4.4584421621513159E-2"/>
          <c:w val="0.83805095442736"/>
          <c:h val="0.69902666785787204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landbased</c:v>
                </c:pt>
              </c:strCache>
            </c:strRef>
          </c:tx>
          <c:spPr>
            <a:ln w="31750"/>
          </c:spPr>
          <c:marker>
            <c:symbol val="none"/>
          </c:marker>
          <c:dLbls>
            <c:dLbl>
              <c:idx val="0"/>
              <c:layout>
                <c:manualLayout>
                  <c:x val="-8.7859518564207956E-3"/>
                  <c:y val="-0.1402681611718905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1C4-4946-A91B-D02031DDBB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2000</c:v>
                </c:pt>
                <c:pt idx="1">
                  <c:v>2010</c:v>
                </c:pt>
                <c:pt idx="2">
                  <c:v>2013</c:v>
                </c:pt>
                <c:pt idx="3">
                  <c:v>2020</c:v>
                </c:pt>
                <c:pt idx="4">
                  <c:v>2030</c:v>
                </c:pt>
                <c:pt idx="5">
                  <c:v>2050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2.54</c:v>
                </c:pt>
                <c:pt idx="1">
                  <c:v>40.270000000000003</c:v>
                </c:pt>
                <c:pt idx="2">
                  <c:v>61.11</c:v>
                </c:pt>
                <c:pt idx="3">
                  <c:v>110.38</c:v>
                </c:pt>
                <c:pt idx="4">
                  <c:v>202.32</c:v>
                </c:pt>
                <c:pt idx="5">
                  <c:v>318.31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25B-41E1-81CC-1C48ED531678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offshore</c:v>
                </c:pt>
              </c:strCache>
            </c:strRef>
          </c:tx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1C4-4946-A91B-D02031DDBB7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8BF-47C1-9D22-5E5BB213B49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8BF-47C1-9D22-5E5BB213B4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2000</c:v>
                </c:pt>
                <c:pt idx="1">
                  <c:v>2010</c:v>
                </c:pt>
                <c:pt idx="2">
                  <c:v>2013</c:v>
                </c:pt>
                <c:pt idx="3">
                  <c:v>2020</c:v>
                </c:pt>
                <c:pt idx="4">
                  <c:v>2030</c:v>
                </c:pt>
                <c:pt idx="5">
                  <c:v>2050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3.05</c:v>
                </c:pt>
                <c:pt idx="4">
                  <c:v>21.76</c:v>
                </c:pt>
                <c:pt idx="5">
                  <c:v>85.92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90A-484D-9649-B8934034B2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3746736"/>
        <c:axId val="333749056"/>
      </c:lineChart>
      <c:catAx>
        <c:axId val="333746736"/>
        <c:scaling>
          <c:orientation val="minMax"/>
        </c:scaling>
        <c:delete val="0"/>
        <c:axPos val="b"/>
        <c:numFmt formatCode="General" sourceLinked="1"/>
        <c:majorTickMark val="out"/>
        <c:minorTickMark val="out"/>
        <c:tickLblPos val="nextTo"/>
        <c:spPr>
          <a:ln/>
        </c:spPr>
        <c:txPr>
          <a:bodyPr rot="-5400000" vert="horz"/>
          <a:lstStyle/>
          <a:p>
            <a:pPr>
              <a:defRPr/>
            </a:pPr>
            <a:endParaRPr lang="en-US"/>
          </a:p>
        </c:txPr>
        <c:crossAx val="333749056"/>
        <c:crosses val="autoZero"/>
        <c:auto val="1"/>
        <c:lblAlgn val="ctr"/>
        <c:lblOffset val="100"/>
        <c:tickMarkSkip val="1"/>
        <c:noMultiLvlLbl val="0"/>
      </c:catAx>
      <c:valAx>
        <c:axId val="333749056"/>
        <c:scaling>
          <c:orientation val="minMax"/>
        </c:scaling>
        <c:delete val="0"/>
        <c:axPos val="l"/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333746736"/>
        <c:crossesAt val="1"/>
        <c:crossBetween val="midCat"/>
      </c:valAx>
    </c:plotArea>
    <c:legend>
      <c:legendPos val="b"/>
      <c:layout>
        <c:manualLayout>
          <c:xMode val="edge"/>
          <c:yMode val="edge"/>
          <c:x val="0.23532487606133978"/>
          <c:y val="3.9867776270723264E-2"/>
          <c:w val="0.45866025356155876"/>
          <c:h val="6.517594078501987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40728295391639"/>
          <c:y val="0.12229940585377759"/>
          <c:w val="0.84118500331584423"/>
          <c:h val="0.71797985114289908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ACI - USA</c:v>
                </c:pt>
              </c:strCache>
            </c:strRef>
          </c:tx>
          <c:marker>
            <c:symbol val="none"/>
          </c:marker>
          <c:dPt>
            <c:idx val="15"/>
            <c:bubble3D val="0"/>
            <c:extLst>
              <c:ext xmlns:c16="http://schemas.microsoft.com/office/drawing/2014/chart" uri="{C3380CC4-5D6E-409C-BE32-E72D297353CC}">
                <c16:uniqueId val="{00000003-AFFB-4A8B-8A2F-0E1ECFEFC1D7}"/>
              </c:ext>
            </c:extLst>
          </c:dPt>
          <c:dPt>
            <c:idx val="16"/>
            <c:bubble3D val="0"/>
            <c:extLst>
              <c:ext xmlns:c16="http://schemas.microsoft.com/office/drawing/2014/chart" uri="{C3380CC4-5D6E-409C-BE32-E72D297353CC}">
                <c16:uniqueId val="{00000001-AFFB-4A8B-8A2F-0E1ECFEFC1D7}"/>
              </c:ext>
            </c:extLst>
          </c:dPt>
          <c:dPt>
            <c:idx val="35"/>
            <c:bubble3D val="0"/>
            <c:extLst>
              <c:ext xmlns:c16="http://schemas.microsoft.com/office/drawing/2014/chart" uri="{C3380CC4-5D6E-409C-BE32-E72D297353CC}">
                <c16:uniqueId val="{00000003-A171-4298-8DB5-CF288B9252B6}"/>
              </c:ext>
            </c:extLst>
          </c:dPt>
          <c:dPt>
            <c:idx val="36"/>
            <c:bubble3D val="0"/>
            <c:extLst>
              <c:ext xmlns:c16="http://schemas.microsoft.com/office/drawing/2014/chart" uri="{C3380CC4-5D6E-409C-BE32-E72D297353CC}">
                <c16:uniqueId val="{00000005-A171-4298-8DB5-CF288B9252B6}"/>
              </c:ext>
            </c:extLst>
          </c:dPt>
          <c:dPt>
            <c:idx val="37"/>
            <c:bubble3D val="0"/>
            <c:extLst>
              <c:ext xmlns:c16="http://schemas.microsoft.com/office/drawing/2014/chart" uri="{C3380CC4-5D6E-409C-BE32-E72D297353CC}">
                <c16:uniqueId val="{00000007-A171-4298-8DB5-CF288B9252B6}"/>
              </c:ext>
            </c:extLst>
          </c:dPt>
          <c:dLbls>
            <c:dLbl>
              <c:idx val="23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893-471A-ACE4-041105DFE6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Sheet1!$B$1:$HY$1</c:f>
              <c:strCache>
                <c:ptCount val="232"/>
                <c:pt idx="0">
                  <c:v>1961:Q1</c:v>
                </c:pt>
                <c:pt idx="1">
                  <c:v>1961:Q2</c:v>
                </c:pt>
                <c:pt idx="2">
                  <c:v>1961:Q3</c:v>
                </c:pt>
                <c:pt idx="3">
                  <c:v>1961:Q4</c:v>
                </c:pt>
                <c:pt idx="4">
                  <c:v>1962:Q1</c:v>
                </c:pt>
                <c:pt idx="5">
                  <c:v>1962:Q2</c:v>
                </c:pt>
                <c:pt idx="6">
                  <c:v>1962:Q3</c:v>
                </c:pt>
                <c:pt idx="7">
                  <c:v>1962:Q4</c:v>
                </c:pt>
                <c:pt idx="8">
                  <c:v>1963:Q1</c:v>
                </c:pt>
                <c:pt idx="9">
                  <c:v>1963:Q2</c:v>
                </c:pt>
                <c:pt idx="10">
                  <c:v>1963:Q3</c:v>
                </c:pt>
                <c:pt idx="11">
                  <c:v>1963:Q4</c:v>
                </c:pt>
                <c:pt idx="12">
                  <c:v>1964:Q1</c:v>
                </c:pt>
                <c:pt idx="13">
                  <c:v>1964:Q2</c:v>
                </c:pt>
                <c:pt idx="14">
                  <c:v>1964:Q3</c:v>
                </c:pt>
                <c:pt idx="15">
                  <c:v>1964:Q4</c:v>
                </c:pt>
                <c:pt idx="16">
                  <c:v>1965:Q1</c:v>
                </c:pt>
                <c:pt idx="17">
                  <c:v>1965:Q2</c:v>
                </c:pt>
                <c:pt idx="18">
                  <c:v>1965:Q3</c:v>
                </c:pt>
                <c:pt idx="19">
                  <c:v>1965:Q4</c:v>
                </c:pt>
                <c:pt idx="20">
                  <c:v>1966:Q1</c:v>
                </c:pt>
                <c:pt idx="21">
                  <c:v>1966:Q2</c:v>
                </c:pt>
                <c:pt idx="22">
                  <c:v>1966:Q3</c:v>
                </c:pt>
                <c:pt idx="23">
                  <c:v>1966:Q4</c:v>
                </c:pt>
                <c:pt idx="24">
                  <c:v>1967:Q1</c:v>
                </c:pt>
                <c:pt idx="25">
                  <c:v>1967:Q2</c:v>
                </c:pt>
                <c:pt idx="26">
                  <c:v>1967:Q3</c:v>
                </c:pt>
                <c:pt idx="27">
                  <c:v>1967:Q4</c:v>
                </c:pt>
                <c:pt idx="28">
                  <c:v>1968:Q1</c:v>
                </c:pt>
                <c:pt idx="29">
                  <c:v>1968:Q2</c:v>
                </c:pt>
                <c:pt idx="30">
                  <c:v>1968:Q3</c:v>
                </c:pt>
                <c:pt idx="31">
                  <c:v>1968:Q4</c:v>
                </c:pt>
                <c:pt idx="32">
                  <c:v>1969:Q1</c:v>
                </c:pt>
                <c:pt idx="33">
                  <c:v>1969:Q2</c:v>
                </c:pt>
                <c:pt idx="34">
                  <c:v>1969:Q3</c:v>
                </c:pt>
                <c:pt idx="35">
                  <c:v>1969:Q4</c:v>
                </c:pt>
                <c:pt idx="36">
                  <c:v>1970:Q1</c:v>
                </c:pt>
                <c:pt idx="37">
                  <c:v>1970:Q2</c:v>
                </c:pt>
                <c:pt idx="38">
                  <c:v>1970:Q3</c:v>
                </c:pt>
                <c:pt idx="39">
                  <c:v>1970:Q4</c:v>
                </c:pt>
                <c:pt idx="40">
                  <c:v>1971:Q1</c:v>
                </c:pt>
                <c:pt idx="41">
                  <c:v>1971:Q2</c:v>
                </c:pt>
                <c:pt idx="42">
                  <c:v>1971:Q3</c:v>
                </c:pt>
                <c:pt idx="43">
                  <c:v>1971:Q4</c:v>
                </c:pt>
                <c:pt idx="44">
                  <c:v>1972:Q1</c:v>
                </c:pt>
                <c:pt idx="45">
                  <c:v>1972:Q2</c:v>
                </c:pt>
                <c:pt idx="46">
                  <c:v>1972:Q3</c:v>
                </c:pt>
                <c:pt idx="47">
                  <c:v>1972:Q4</c:v>
                </c:pt>
                <c:pt idx="48">
                  <c:v>1973:Q1</c:v>
                </c:pt>
                <c:pt idx="49">
                  <c:v>1973:Q2</c:v>
                </c:pt>
                <c:pt idx="50">
                  <c:v>1973:Q3</c:v>
                </c:pt>
                <c:pt idx="51">
                  <c:v>1973:Q4</c:v>
                </c:pt>
                <c:pt idx="52">
                  <c:v>1974:Q1</c:v>
                </c:pt>
                <c:pt idx="53">
                  <c:v>1974:Q2</c:v>
                </c:pt>
                <c:pt idx="54">
                  <c:v>1974:Q3</c:v>
                </c:pt>
                <c:pt idx="55">
                  <c:v>1974:Q4</c:v>
                </c:pt>
                <c:pt idx="56">
                  <c:v>1975:Q1</c:v>
                </c:pt>
                <c:pt idx="57">
                  <c:v>1975:Q2</c:v>
                </c:pt>
                <c:pt idx="58">
                  <c:v>1975:Q3</c:v>
                </c:pt>
                <c:pt idx="59">
                  <c:v>1975:Q4</c:v>
                </c:pt>
                <c:pt idx="60">
                  <c:v>1976:Q1</c:v>
                </c:pt>
                <c:pt idx="61">
                  <c:v>1976:Q2</c:v>
                </c:pt>
                <c:pt idx="62">
                  <c:v>1976:Q3</c:v>
                </c:pt>
                <c:pt idx="63">
                  <c:v>1976:Q4</c:v>
                </c:pt>
                <c:pt idx="64">
                  <c:v>1977:Q1</c:v>
                </c:pt>
                <c:pt idx="65">
                  <c:v>1977:Q2</c:v>
                </c:pt>
                <c:pt idx="66">
                  <c:v>1977:Q3</c:v>
                </c:pt>
                <c:pt idx="67">
                  <c:v>1977:Q4</c:v>
                </c:pt>
                <c:pt idx="68">
                  <c:v>1978:Q1</c:v>
                </c:pt>
                <c:pt idx="69">
                  <c:v>1978:Q2</c:v>
                </c:pt>
                <c:pt idx="70">
                  <c:v>1978:Q3</c:v>
                </c:pt>
                <c:pt idx="71">
                  <c:v>1978:Q4</c:v>
                </c:pt>
                <c:pt idx="72">
                  <c:v>1979:Q1</c:v>
                </c:pt>
                <c:pt idx="73">
                  <c:v>1979:Q2</c:v>
                </c:pt>
                <c:pt idx="74">
                  <c:v>1979:Q3</c:v>
                </c:pt>
                <c:pt idx="75">
                  <c:v>1979:Q4</c:v>
                </c:pt>
                <c:pt idx="76">
                  <c:v>1980:Q1</c:v>
                </c:pt>
                <c:pt idx="77">
                  <c:v>1980:Q2</c:v>
                </c:pt>
                <c:pt idx="78">
                  <c:v>1980:Q3</c:v>
                </c:pt>
                <c:pt idx="79">
                  <c:v>1980:Q4</c:v>
                </c:pt>
                <c:pt idx="80">
                  <c:v>1981:Q1</c:v>
                </c:pt>
                <c:pt idx="81">
                  <c:v>1981:Q2</c:v>
                </c:pt>
                <c:pt idx="82">
                  <c:v>1981:Q3</c:v>
                </c:pt>
                <c:pt idx="83">
                  <c:v>1981:Q4</c:v>
                </c:pt>
                <c:pt idx="84">
                  <c:v>1982:Q1</c:v>
                </c:pt>
                <c:pt idx="85">
                  <c:v>1982:Q2</c:v>
                </c:pt>
                <c:pt idx="86">
                  <c:v>1982:Q3</c:v>
                </c:pt>
                <c:pt idx="87">
                  <c:v>1982:Q4</c:v>
                </c:pt>
                <c:pt idx="88">
                  <c:v>1983:Q1</c:v>
                </c:pt>
                <c:pt idx="89">
                  <c:v>1983:Q2</c:v>
                </c:pt>
                <c:pt idx="90">
                  <c:v>1983:Q3</c:v>
                </c:pt>
                <c:pt idx="91">
                  <c:v>1983:Q4</c:v>
                </c:pt>
                <c:pt idx="92">
                  <c:v>1984:Q1</c:v>
                </c:pt>
                <c:pt idx="93">
                  <c:v>1984:Q2</c:v>
                </c:pt>
                <c:pt idx="94">
                  <c:v>1984:Q3</c:v>
                </c:pt>
                <c:pt idx="95">
                  <c:v>1984:Q4</c:v>
                </c:pt>
                <c:pt idx="96">
                  <c:v>1985:Q1</c:v>
                </c:pt>
                <c:pt idx="97">
                  <c:v>1985:Q2</c:v>
                </c:pt>
                <c:pt idx="98">
                  <c:v>1985:Q3</c:v>
                </c:pt>
                <c:pt idx="99">
                  <c:v>1985:Q4</c:v>
                </c:pt>
                <c:pt idx="100">
                  <c:v>1986:Q1</c:v>
                </c:pt>
                <c:pt idx="101">
                  <c:v>1986:Q2</c:v>
                </c:pt>
                <c:pt idx="102">
                  <c:v>1986:Q3</c:v>
                </c:pt>
                <c:pt idx="103">
                  <c:v>1986:Q4</c:v>
                </c:pt>
                <c:pt idx="104">
                  <c:v>1987:Q1</c:v>
                </c:pt>
                <c:pt idx="105">
                  <c:v>1987:Q2</c:v>
                </c:pt>
                <c:pt idx="106">
                  <c:v>1987:Q3</c:v>
                </c:pt>
                <c:pt idx="107">
                  <c:v>1987:Q4</c:v>
                </c:pt>
                <c:pt idx="108">
                  <c:v>1988:Q1</c:v>
                </c:pt>
                <c:pt idx="109">
                  <c:v>1988:Q2</c:v>
                </c:pt>
                <c:pt idx="110">
                  <c:v>1988:Q3</c:v>
                </c:pt>
                <c:pt idx="111">
                  <c:v>1988:Q4</c:v>
                </c:pt>
                <c:pt idx="112">
                  <c:v>1989:Q1</c:v>
                </c:pt>
                <c:pt idx="113">
                  <c:v>1989:Q2</c:v>
                </c:pt>
                <c:pt idx="114">
                  <c:v>1989:Q3</c:v>
                </c:pt>
                <c:pt idx="115">
                  <c:v>1989:Q4</c:v>
                </c:pt>
                <c:pt idx="116">
                  <c:v>1990:Q1</c:v>
                </c:pt>
                <c:pt idx="117">
                  <c:v>1990:Q2</c:v>
                </c:pt>
                <c:pt idx="118">
                  <c:v>1990:Q3</c:v>
                </c:pt>
                <c:pt idx="119">
                  <c:v>1990:Q4</c:v>
                </c:pt>
                <c:pt idx="120">
                  <c:v>1991:Q1</c:v>
                </c:pt>
                <c:pt idx="121">
                  <c:v>1991:Q2</c:v>
                </c:pt>
                <c:pt idx="122">
                  <c:v>1991:Q3</c:v>
                </c:pt>
                <c:pt idx="123">
                  <c:v>1991:Q4</c:v>
                </c:pt>
                <c:pt idx="124">
                  <c:v>1992:Q1</c:v>
                </c:pt>
                <c:pt idx="125">
                  <c:v>1992:Q2</c:v>
                </c:pt>
                <c:pt idx="126">
                  <c:v>1992:Q3</c:v>
                </c:pt>
                <c:pt idx="127">
                  <c:v>1992:Q4</c:v>
                </c:pt>
                <c:pt idx="128">
                  <c:v>1993:Q1</c:v>
                </c:pt>
                <c:pt idx="129">
                  <c:v>1993:Q2</c:v>
                </c:pt>
                <c:pt idx="130">
                  <c:v>1993:Q3</c:v>
                </c:pt>
                <c:pt idx="131">
                  <c:v>1993:Q4</c:v>
                </c:pt>
                <c:pt idx="132">
                  <c:v>1994:Q1</c:v>
                </c:pt>
                <c:pt idx="133">
                  <c:v>1994:Q2</c:v>
                </c:pt>
                <c:pt idx="134">
                  <c:v>1994:Q3</c:v>
                </c:pt>
                <c:pt idx="135">
                  <c:v>1994:Q4</c:v>
                </c:pt>
                <c:pt idx="136">
                  <c:v>1995:Q1</c:v>
                </c:pt>
                <c:pt idx="137">
                  <c:v>1995:Q2</c:v>
                </c:pt>
                <c:pt idx="138">
                  <c:v>1995:Q3</c:v>
                </c:pt>
                <c:pt idx="139">
                  <c:v>1995:Q4</c:v>
                </c:pt>
                <c:pt idx="140">
                  <c:v>1996:Q1</c:v>
                </c:pt>
                <c:pt idx="141">
                  <c:v>1996:Q2</c:v>
                </c:pt>
                <c:pt idx="142">
                  <c:v>1996:Q3</c:v>
                </c:pt>
                <c:pt idx="143">
                  <c:v>1996:Q4</c:v>
                </c:pt>
                <c:pt idx="144">
                  <c:v>1997:Q1</c:v>
                </c:pt>
                <c:pt idx="145">
                  <c:v>1997:Q2</c:v>
                </c:pt>
                <c:pt idx="146">
                  <c:v>1997:Q3</c:v>
                </c:pt>
                <c:pt idx="147">
                  <c:v>1997:Q4</c:v>
                </c:pt>
                <c:pt idx="148">
                  <c:v>1998:Q1</c:v>
                </c:pt>
                <c:pt idx="149">
                  <c:v>1998:Q2</c:v>
                </c:pt>
                <c:pt idx="150">
                  <c:v>1998:Q3</c:v>
                </c:pt>
                <c:pt idx="151">
                  <c:v>1998:Q4</c:v>
                </c:pt>
                <c:pt idx="152">
                  <c:v>1999:Q1</c:v>
                </c:pt>
                <c:pt idx="153">
                  <c:v>1999:Q2</c:v>
                </c:pt>
                <c:pt idx="154">
                  <c:v>1999:Q3</c:v>
                </c:pt>
                <c:pt idx="155">
                  <c:v>1999:Q4</c:v>
                </c:pt>
                <c:pt idx="156">
                  <c:v>2000:Q1</c:v>
                </c:pt>
                <c:pt idx="157">
                  <c:v>2000:Q2</c:v>
                </c:pt>
                <c:pt idx="158">
                  <c:v>2000:Q3</c:v>
                </c:pt>
                <c:pt idx="159">
                  <c:v>2000:Q4</c:v>
                </c:pt>
                <c:pt idx="160">
                  <c:v>2001:Q1</c:v>
                </c:pt>
                <c:pt idx="161">
                  <c:v>2001:Q2</c:v>
                </c:pt>
                <c:pt idx="162">
                  <c:v>2001:Q3</c:v>
                </c:pt>
                <c:pt idx="163">
                  <c:v>2001:Q4</c:v>
                </c:pt>
                <c:pt idx="164">
                  <c:v>2002:Q1</c:v>
                </c:pt>
                <c:pt idx="165">
                  <c:v>2002:Q2</c:v>
                </c:pt>
                <c:pt idx="166">
                  <c:v>2002:Q3</c:v>
                </c:pt>
                <c:pt idx="167">
                  <c:v>2002:Q4</c:v>
                </c:pt>
                <c:pt idx="168">
                  <c:v>2003:Q1</c:v>
                </c:pt>
                <c:pt idx="169">
                  <c:v>2003:Q2</c:v>
                </c:pt>
                <c:pt idx="170">
                  <c:v>2003:Q3</c:v>
                </c:pt>
                <c:pt idx="171">
                  <c:v>2003:Q4</c:v>
                </c:pt>
                <c:pt idx="172">
                  <c:v>2004:Q1</c:v>
                </c:pt>
                <c:pt idx="173">
                  <c:v>2004:Q2</c:v>
                </c:pt>
                <c:pt idx="174">
                  <c:v>2004:Q3</c:v>
                </c:pt>
                <c:pt idx="175">
                  <c:v>2004:Q4</c:v>
                </c:pt>
                <c:pt idx="176">
                  <c:v>2005:Q1</c:v>
                </c:pt>
                <c:pt idx="177">
                  <c:v>2005:Q2</c:v>
                </c:pt>
                <c:pt idx="178">
                  <c:v>2005:Q3</c:v>
                </c:pt>
                <c:pt idx="179">
                  <c:v>2005:Q4</c:v>
                </c:pt>
                <c:pt idx="180">
                  <c:v>2006:Q1</c:v>
                </c:pt>
                <c:pt idx="181">
                  <c:v>2006:Q2</c:v>
                </c:pt>
                <c:pt idx="182">
                  <c:v>2006:Q3</c:v>
                </c:pt>
                <c:pt idx="183">
                  <c:v>2006:Q4</c:v>
                </c:pt>
                <c:pt idx="184">
                  <c:v>2007:Q1</c:v>
                </c:pt>
                <c:pt idx="185">
                  <c:v>2007:Q2</c:v>
                </c:pt>
                <c:pt idx="186">
                  <c:v>2007:Q3</c:v>
                </c:pt>
                <c:pt idx="187">
                  <c:v>2007:Q4</c:v>
                </c:pt>
                <c:pt idx="188">
                  <c:v>2008:Q1</c:v>
                </c:pt>
                <c:pt idx="189">
                  <c:v>2008:Q2</c:v>
                </c:pt>
                <c:pt idx="190">
                  <c:v>2008:Q3</c:v>
                </c:pt>
                <c:pt idx="191">
                  <c:v>2008:Q4</c:v>
                </c:pt>
                <c:pt idx="192">
                  <c:v>2009:Q1</c:v>
                </c:pt>
                <c:pt idx="193">
                  <c:v>2009:Q2</c:v>
                </c:pt>
                <c:pt idx="194">
                  <c:v>2009:Q3</c:v>
                </c:pt>
                <c:pt idx="195">
                  <c:v>2009:Q4</c:v>
                </c:pt>
                <c:pt idx="196">
                  <c:v>2010:Q1</c:v>
                </c:pt>
                <c:pt idx="197">
                  <c:v>2010:Q2</c:v>
                </c:pt>
                <c:pt idx="198">
                  <c:v>2010:Q3</c:v>
                </c:pt>
                <c:pt idx="199">
                  <c:v>2010:Q4</c:v>
                </c:pt>
                <c:pt idx="200">
                  <c:v>2011:Q1</c:v>
                </c:pt>
                <c:pt idx="201">
                  <c:v>2011:Q2</c:v>
                </c:pt>
                <c:pt idx="202">
                  <c:v>2011:Q3</c:v>
                </c:pt>
                <c:pt idx="203">
                  <c:v>2011:Q4</c:v>
                </c:pt>
                <c:pt idx="204">
                  <c:v>2012:Q1</c:v>
                </c:pt>
                <c:pt idx="205">
                  <c:v>2012:Q2</c:v>
                </c:pt>
                <c:pt idx="206">
                  <c:v>2012:Q3</c:v>
                </c:pt>
                <c:pt idx="207">
                  <c:v>2012:Q4</c:v>
                </c:pt>
                <c:pt idx="208">
                  <c:v>2013:Q1</c:v>
                </c:pt>
                <c:pt idx="209">
                  <c:v>2013:Q2</c:v>
                </c:pt>
                <c:pt idx="210">
                  <c:v>2013:Q3</c:v>
                </c:pt>
                <c:pt idx="211">
                  <c:v>2013:Q4</c:v>
                </c:pt>
                <c:pt idx="212">
                  <c:v>2014:Q1</c:v>
                </c:pt>
                <c:pt idx="213">
                  <c:v>2014:Q2</c:v>
                </c:pt>
                <c:pt idx="214">
                  <c:v>2014:Q3</c:v>
                </c:pt>
                <c:pt idx="215">
                  <c:v>2014:Q4</c:v>
                </c:pt>
                <c:pt idx="216">
                  <c:v>2015:Q1</c:v>
                </c:pt>
                <c:pt idx="217">
                  <c:v>2015:Q2</c:v>
                </c:pt>
                <c:pt idx="218">
                  <c:v>2015:Q3</c:v>
                </c:pt>
                <c:pt idx="219">
                  <c:v>2015:Q4</c:v>
                </c:pt>
                <c:pt idx="220">
                  <c:v>2016:Q1</c:v>
                </c:pt>
                <c:pt idx="221">
                  <c:v>2016:Q2</c:v>
                </c:pt>
                <c:pt idx="222">
                  <c:v>2016:Q3</c:v>
                </c:pt>
                <c:pt idx="223">
                  <c:v>2016:Q4</c:v>
                </c:pt>
                <c:pt idx="224">
                  <c:v>2017:Q1</c:v>
                </c:pt>
                <c:pt idx="225">
                  <c:v>2017:Q2</c:v>
                </c:pt>
                <c:pt idx="226">
                  <c:v>2017:Q3</c:v>
                </c:pt>
                <c:pt idx="227">
                  <c:v>2017:Q4</c:v>
                </c:pt>
                <c:pt idx="228">
                  <c:v>2018:Q1</c:v>
                </c:pt>
                <c:pt idx="229">
                  <c:v>2018:Q2</c:v>
                </c:pt>
                <c:pt idx="230">
                  <c:v>2018:Q3</c:v>
                </c:pt>
                <c:pt idx="231">
                  <c:v>2018:Q4</c:v>
                </c:pt>
              </c:strCache>
            </c:strRef>
          </c:cat>
          <c:val>
            <c:numRef>
              <c:f>Sheet1!$B$2:$HY$2</c:f>
              <c:numCache>
                <c:formatCode>0.00</c:formatCode>
                <c:ptCount val="232"/>
                <c:pt idx="0">
                  <c:v>0.03</c:v>
                </c:pt>
                <c:pt idx="1">
                  <c:v>0.05</c:v>
                </c:pt>
                <c:pt idx="2">
                  <c:v>0.04</c:v>
                </c:pt>
                <c:pt idx="3">
                  <c:v>0.05</c:v>
                </c:pt>
                <c:pt idx="4">
                  <c:v>0.03</c:v>
                </c:pt>
                <c:pt idx="5">
                  <c:v>-0.01</c:v>
                </c:pt>
                <c:pt idx="6">
                  <c:v>-0.04</c:v>
                </c:pt>
                <c:pt idx="7">
                  <c:v>-0.04</c:v>
                </c:pt>
                <c:pt idx="8">
                  <c:v>-0.09</c:v>
                </c:pt>
                <c:pt idx="9">
                  <c:v>-0.08</c:v>
                </c:pt>
                <c:pt idx="10">
                  <c:v>-0.1</c:v>
                </c:pt>
                <c:pt idx="11">
                  <c:v>-0.08</c:v>
                </c:pt>
                <c:pt idx="12">
                  <c:v>-0.09</c:v>
                </c:pt>
                <c:pt idx="13">
                  <c:v>-0.08</c:v>
                </c:pt>
                <c:pt idx="14">
                  <c:v>-0.11</c:v>
                </c:pt>
                <c:pt idx="15">
                  <c:v>-0.13</c:v>
                </c:pt>
                <c:pt idx="16">
                  <c:v>-0.12</c:v>
                </c:pt>
                <c:pt idx="17">
                  <c:v>-0.13</c:v>
                </c:pt>
                <c:pt idx="18">
                  <c:v>-0.19</c:v>
                </c:pt>
                <c:pt idx="19">
                  <c:v>-0.2</c:v>
                </c:pt>
                <c:pt idx="20">
                  <c:v>-0.22</c:v>
                </c:pt>
                <c:pt idx="21">
                  <c:v>-0.25</c:v>
                </c:pt>
                <c:pt idx="22">
                  <c:v>-0.26</c:v>
                </c:pt>
                <c:pt idx="23">
                  <c:v>-0.28999999999999998</c:v>
                </c:pt>
                <c:pt idx="24">
                  <c:v>-0.27</c:v>
                </c:pt>
                <c:pt idx="25">
                  <c:v>-0.25</c:v>
                </c:pt>
                <c:pt idx="26">
                  <c:v>-0.23</c:v>
                </c:pt>
                <c:pt idx="27">
                  <c:v>-0.23</c:v>
                </c:pt>
                <c:pt idx="28">
                  <c:v>-0.19</c:v>
                </c:pt>
                <c:pt idx="29">
                  <c:v>-0.19</c:v>
                </c:pt>
                <c:pt idx="30">
                  <c:v>-0.15</c:v>
                </c:pt>
                <c:pt idx="31">
                  <c:v>-0.19</c:v>
                </c:pt>
                <c:pt idx="32">
                  <c:v>-0.14000000000000001</c:v>
                </c:pt>
                <c:pt idx="33">
                  <c:v>-0.15</c:v>
                </c:pt>
                <c:pt idx="34">
                  <c:v>-0.13</c:v>
                </c:pt>
                <c:pt idx="35">
                  <c:v>-0.13</c:v>
                </c:pt>
                <c:pt idx="36">
                  <c:v>-0.15</c:v>
                </c:pt>
                <c:pt idx="37">
                  <c:v>-0.12</c:v>
                </c:pt>
                <c:pt idx="38">
                  <c:v>-7.0000000000000007E-2</c:v>
                </c:pt>
                <c:pt idx="39">
                  <c:v>-0.05</c:v>
                </c:pt>
                <c:pt idx="40">
                  <c:v>-0.02</c:v>
                </c:pt>
                <c:pt idx="41">
                  <c:v>-0.01</c:v>
                </c:pt>
                <c:pt idx="42">
                  <c:v>0</c:v>
                </c:pt>
                <c:pt idx="43">
                  <c:v>0.04</c:v>
                </c:pt>
                <c:pt idx="44">
                  <c:v>0.04</c:v>
                </c:pt>
                <c:pt idx="45">
                  <c:v>0.03</c:v>
                </c:pt>
                <c:pt idx="46">
                  <c:v>0.05</c:v>
                </c:pt>
                <c:pt idx="47">
                  <c:v>0.06</c:v>
                </c:pt>
                <c:pt idx="48">
                  <c:v>0.06</c:v>
                </c:pt>
                <c:pt idx="49">
                  <c:v>0.09</c:v>
                </c:pt>
                <c:pt idx="50">
                  <c:v>0.08</c:v>
                </c:pt>
                <c:pt idx="51">
                  <c:v>0.12</c:v>
                </c:pt>
                <c:pt idx="52">
                  <c:v>0.12</c:v>
                </c:pt>
                <c:pt idx="53">
                  <c:v>0.18</c:v>
                </c:pt>
                <c:pt idx="54">
                  <c:v>0.19</c:v>
                </c:pt>
                <c:pt idx="55">
                  <c:v>0.2</c:v>
                </c:pt>
                <c:pt idx="56">
                  <c:v>0.21</c:v>
                </c:pt>
                <c:pt idx="57">
                  <c:v>0.21</c:v>
                </c:pt>
                <c:pt idx="58">
                  <c:v>0.21</c:v>
                </c:pt>
                <c:pt idx="59">
                  <c:v>0.19</c:v>
                </c:pt>
                <c:pt idx="60">
                  <c:v>0.17</c:v>
                </c:pt>
                <c:pt idx="61">
                  <c:v>0.18</c:v>
                </c:pt>
                <c:pt idx="62">
                  <c:v>0.15</c:v>
                </c:pt>
                <c:pt idx="63">
                  <c:v>0.06</c:v>
                </c:pt>
                <c:pt idx="64">
                  <c:v>0</c:v>
                </c:pt>
                <c:pt idx="65">
                  <c:v>0.01</c:v>
                </c:pt>
                <c:pt idx="66">
                  <c:v>0</c:v>
                </c:pt>
                <c:pt idx="67">
                  <c:v>0.01</c:v>
                </c:pt>
                <c:pt idx="68">
                  <c:v>-0.02</c:v>
                </c:pt>
                <c:pt idx="69">
                  <c:v>-0.06</c:v>
                </c:pt>
                <c:pt idx="70">
                  <c:v>-0.08</c:v>
                </c:pt>
                <c:pt idx="71">
                  <c:v>-0.11</c:v>
                </c:pt>
                <c:pt idx="72">
                  <c:v>-0.16</c:v>
                </c:pt>
                <c:pt idx="73">
                  <c:v>-0.19</c:v>
                </c:pt>
                <c:pt idx="74">
                  <c:v>-0.22</c:v>
                </c:pt>
                <c:pt idx="75">
                  <c:v>-0.2</c:v>
                </c:pt>
                <c:pt idx="76">
                  <c:v>-0.19</c:v>
                </c:pt>
                <c:pt idx="77">
                  <c:v>-0.19</c:v>
                </c:pt>
                <c:pt idx="78">
                  <c:v>-0.19</c:v>
                </c:pt>
                <c:pt idx="79">
                  <c:v>-0.19</c:v>
                </c:pt>
                <c:pt idx="80">
                  <c:v>-0.17</c:v>
                </c:pt>
                <c:pt idx="81">
                  <c:v>-0.13</c:v>
                </c:pt>
                <c:pt idx="82">
                  <c:v>-0.06</c:v>
                </c:pt>
                <c:pt idx="83">
                  <c:v>0.02</c:v>
                </c:pt>
                <c:pt idx="84">
                  <c:v>0.08</c:v>
                </c:pt>
                <c:pt idx="85">
                  <c:v>0.06</c:v>
                </c:pt>
                <c:pt idx="86">
                  <c:v>0.03</c:v>
                </c:pt>
                <c:pt idx="87">
                  <c:v>0</c:v>
                </c:pt>
                <c:pt idx="88">
                  <c:v>0.06</c:v>
                </c:pt>
                <c:pt idx="89">
                  <c:v>7.0000000000000007E-2</c:v>
                </c:pt>
                <c:pt idx="90">
                  <c:v>0.09</c:v>
                </c:pt>
                <c:pt idx="91">
                  <c:v>0.12</c:v>
                </c:pt>
                <c:pt idx="92">
                  <c:v>0.12</c:v>
                </c:pt>
                <c:pt idx="93">
                  <c:v>0.11</c:v>
                </c:pt>
                <c:pt idx="94">
                  <c:v>0.13</c:v>
                </c:pt>
                <c:pt idx="95">
                  <c:v>0.11</c:v>
                </c:pt>
                <c:pt idx="96">
                  <c:v>0.08</c:v>
                </c:pt>
                <c:pt idx="97">
                  <c:v>0.08</c:v>
                </c:pt>
                <c:pt idx="98">
                  <c:v>0.04</c:v>
                </c:pt>
                <c:pt idx="99">
                  <c:v>0.04</c:v>
                </c:pt>
                <c:pt idx="100">
                  <c:v>0.04</c:v>
                </c:pt>
                <c:pt idx="101">
                  <c:v>0.02</c:v>
                </c:pt>
                <c:pt idx="102">
                  <c:v>0</c:v>
                </c:pt>
                <c:pt idx="103">
                  <c:v>0</c:v>
                </c:pt>
                <c:pt idx="104">
                  <c:v>0.01</c:v>
                </c:pt>
                <c:pt idx="105">
                  <c:v>0.06</c:v>
                </c:pt>
                <c:pt idx="106">
                  <c:v>0.12</c:v>
                </c:pt>
                <c:pt idx="107">
                  <c:v>0.12</c:v>
                </c:pt>
                <c:pt idx="108">
                  <c:v>0.09</c:v>
                </c:pt>
                <c:pt idx="109">
                  <c:v>0.1</c:v>
                </c:pt>
                <c:pt idx="110">
                  <c:v>0.11</c:v>
                </c:pt>
                <c:pt idx="111">
                  <c:v>0.08</c:v>
                </c:pt>
                <c:pt idx="112">
                  <c:v>0.09</c:v>
                </c:pt>
                <c:pt idx="113">
                  <c:v>0.11</c:v>
                </c:pt>
                <c:pt idx="114">
                  <c:v>0.12</c:v>
                </c:pt>
                <c:pt idx="115">
                  <c:v>0.1</c:v>
                </c:pt>
                <c:pt idx="116">
                  <c:v>0.1</c:v>
                </c:pt>
                <c:pt idx="117">
                  <c:v>0.13</c:v>
                </c:pt>
                <c:pt idx="118">
                  <c:v>0.19</c:v>
                </c:pt>
                <c:pt idx="119">
                  <c:v>0.2</c:v>
                </c:pt>
                <c:pt idx="120">
                  <c:v>0.19</c:v>
                </c:pt>
                <c:pt idx="121">
                  <c:v>0.24</c:v>
                </c:pt>
                <c:pt idx="122">
                  <c:v>0.24</c:v>
                </c:pt>
                <c:pt idx="123">
                  <c:v>0.24</c:v>
                </c:pt>
                <c:pt idx="124">
                  <c:v>0.26</c:v>
                </c:pt>
                <c:pt idx="125">
                  <c:v>0.21</c:v>
                </c:pt>
                <c:pt idx="126">
                  <c:v>0.16</c:v>
                </c:pt>
                <c:pt idx="127">
                  <c:v>0.16</c:v>
                </c:pt>
                <c:pt idx="128">
                  <c:v>0.14000000000000001</c:v>
                </c:pt>
                <c:pt idx="129">
                  <c:v>0.13</c:v>
                </c:pt>
                <c:pt idx="130">
                  <c:v>0.12</c:v>
                </c:pt>
                <c:pt idx="131">
                  <c:v>0.1</c:v>
                </c:pt>
                <c:pt idx="132">
                  <c:v>0.11</c:v>
                </c:pt>
                <c:pt idx="133">
                  <c:v>0.1</c:v>
                </c:pt>
                <c:pt idx="134">
                  <c:v>0.09</c:v>
                </c:pt>
                <c:pt idx="135">
                  <c:v>0.1</c:v>
                </c:pt>
                <c:pt idx="136">
                  <c:v>0.13</c:v>
                </c:pt>
                <c:pt idx="137">
                  <c:v>0.13</c:v>
                </c:pt>
                <c:pt idx="138">
                  <c:v>0.14000000000000001</c:v>
                </c:pt>
                <c:pt idx="139">
                  <c:v>0.16</c:v>
                </c:pt>
                <c:pt idx="140">
                  <c:v>0.21</c:v>
                </c:pt>
                <c:pt idx="141">
                  <c:v>0.18</c:v>
                </c:pt>
                <c:pt idx="142">
                  <c:v>0.21</c:v>
                </c:pt>
                <c:pt idx="143">
                  <c:v>0.21</c:v>
                </c:pt>
                <c:pt idx="144">
                  <c:v>0.23</c:v>
                </c:pt>
                <c:pt idx="145">
                  <c:v>0.25</c:v>
                </c:pt>
                <c:pt idx="146">
                  <c:v>0.28999999999999998</c:v>
                </c:pt>
                <c:pt idx="147">
                  <c:v>0.33</c:v>
                </c:pt>
                <c:pt idx="148">
                  <c:v>0.39</c:v>
                </c:pt>
                <c:pt idx="149">
                  <c:v>0.42</c:v>
                </c:pt>
                <c:pt idx="150">
                  <c:v>0.45</c:v>
                </c:pt>
                <c:pt idx="151">
                  <c:v>0.53</c:v>
                </c:pt>
                <c:pt idx="152">
                  <c:v>0.59</c:v>
                </c:pt>
                <c:pt idx="153">
                  <c:v>0.6</c:v>
                </c:pt>
                <c:pt idx="154">
                  <c:v>0.63</c:v>
                </c:pt>
                <c:pt idx="155">
                  <c:v>0.65</c:v>
                </c:pt>
                <c:pt idx="156">
                  <c:v>0.68</c:v>
                </c:pt>
                <c:pt idx="157">
                  <c:v>0.71</c:v>
                </c:pt>
                <c:pt idx="158">
                  <c:v>0.71</c:v>
                </c:pt>
                <c:pt idx="159">
                  <c:v>0.7</c:v>
                </c:pt>
                <c:pt idx="160">
                  <c:v>0.65</c:v>
                </c:pt>
                <c:pt idx="161">
                  <c:v>0.65</c:v>
                </c:pt>
                <c:pt idx="162">
                  <c:v>0.65</c:v>
                </c:pt>
                <c:pt idx="163">
                  <c:v>0.66</c:v>
                </c:pt>
                <c:pt idx="164">
                  <c:v>0.63</c:v>
                </c:pt>
                <c:pt idx="165">
                  <c:v>0.62</c:v>
                </c:pt>
                <c:pt idx="166">
                  <c:v>0.64</c:v>
                </c:pt>
                <c:pt idx="167">
                  <c:v>0.67</c:v>
                </c:pt>
                <c:pt idx="168">
                  <c:v>0.65</c:v>
                </c:pt>
                <c:pt idx="169">
                  <c:v>0.66</c:v>
                </c:pt>
                <c:pt idx="170">
                  <c:v>0.67</c:v>
                </c:pt>
                <c:pt idx="171">
                  <c:v>0.66</c:v>
                </c:pt>
                <c:pt idx="172">
                  <c:v>0.65</c:v>
                </c:pt>
                <c:pt idx="173">
                  <c:v>0.67</c:v>
                </c:pt>
                <c:pt idx="174">
                  <c:v>0.64</c:v>
                </c:pt>
                <c:pt idx="175">
                  <c:v>0.67</c:v>
                </c:pt>
                <c:pt idx="176">
                  <c:v>0.67</c:v>
                </c:pt>
                <c:pt idx="177">
                  <c:v>0.64</c:v>
                </c:pt>
                <c:pt idx="178">
                  <c:v>0.66</c:v>
                </c:pt>
                <c:pt idx="179">
                  <c:v>0.69</c:v>
                </c:pt>
                <c:pt idx="180">
                  <c:v>0.73</c:v>
                </c:pt>
                <c:pt idx="181">
                  <c:v>0.75</c:v>
                </c:pt>
                <c:pt idx="182">
                  <c:v>0.77</c:v>
                </c:pt>
                <c:pt idx="183">
                  <c:v>0.78</c:v>
                </c:pt>
                <c:pt idx="184">
                  <c:v>0.78</c:v>
                </c:pt>
                <c:pt idx="185">
                  <c:v>0.83</c:v>
                </c:pt>
                <c:pt idx="186">
                  <c:v>0.85</c:v>
                </c:pt>
                <c:pt idx="187">
                  <c:v>0.84</c:v>
                </c:pt>
                <c:pt idx="188">
                  <c:v>0.82</c:v>
                </c:pt>
                <c:pt idx="189">
                  <c:v>0.78</c:v>
                </c:pt>
                <c:pt idx="190">
                  <c:v>0.78</c:v>
                </c:pt>
                <c:pt idx="191">
                  <c:v>0.74</c:v>
                </c:pt>
                <c:pt idx="192">
                  <c:v>0.72</c:v>
                </c:pt>
                <c:pt idx="193">
                  <c:v>0.71</c:v>
                </c:pt>
                <c:pt idx="194">
                  <c:v>0.72</c:v>
                </c:pt>
                <c:pt idx="195">
                  <c:v>0.72</c:v>
                </c:pt>
                <c:pt idx="196">
                  <c:v>0.69</c:v>
                </c:pt>
                <c:pt idx="197">
                  <c:v>0.71</c:v>
                </c:pt>
                <c:pt idx="198">
                  <c:v>0.72</c:v>
                </c:pt>
                <c:pt idx="199">
                  <c:v>0.73</c:v>
                </c:pt>
                <c:pt idx="200">
                  <c:v>0.69</c:v>
                </c:pt>
                <c:pt idx="201">
                  <c:v>0.7</c:v>
                </c:pt>
                <c:pt idx="202">
                  <c:v>0.71</c:v>
                </c:pt>
                <c:pt idx="203">
                  <c:v>0.72</c:v>
                </c:pt>
                <c:pt idx="204">
                  <c:v>0.71</c:v>
                </c:pt>
                <c:pt idx="205">
                  <c:v>0.75</c:v>
                </c:pt>
                <c:pt idx="206">
                  <c:v>0.75</c:v>
                </c:pt>
                <c:pt idx="207">
                  <c:v>0.73</c:v>
                </c:pt>
                <c:pt idx="208">
                  <c:v>0.74</c:v>
                </c:pt>
                <c:pt idx="209">
                  <c:v>0.72</c:v>
                </c:pt>
                <c:pt idx="210">
                  <c:v>0.72</c:v>
                </c:pt>
                <c:pt idx="211">
                  <c:v>0.74</c:v>
                </c:pt>
                <c:pt idx="212">
                  <c:v>0.7</c:v>
                </c:pt>
                <c:pt idx="213">
                  <c:v>0.69</c:v>
                </c:pt>
                <c:pt idx="214">
                  <c:v>0.71</c:v>
                </c:pt>
                <c:pt idx="215">
                  <c:v>0.7</c:v>
                </c:pt>
                <c:pt idx="216">
                  <c:v>0.7</c:v>
                </c:pt>
                <c:pt idx="217">
                  <c:v>0.67</c:v>
                </c:pt>
                <c:pt idx="218">
                  <c:v>0.64</c:v>
                </c:pt>
                <c:pt idx="219">
                  <c:v>0.68</c:v>
                </c:pt>
                <c:pt idx="220">
                  <c:v>0.75</c:v>
                </c:pt>
                <c:pt idx="221">
                  <c:v>0.76</c:v>
                </c:pt>
                <c:pt idx="222">
                  <c:v>0.77</c:v>
                </c:pt>
                <c:pt idx="223">
                  <c:v>0.82</c:v>
                </c:pt>
                <c:pt idx="224">
                  <c:v>0.87</c:v>
                </c:pt>
                <c:pt idx="225">
                  <c:v>0.86</c:v>
                </c:pt>
                <c:pt idx="226">
                  <c:v>0.87</c:v>
                </c:pt>
                <c:pt idx="227">
                  <c:v>0.91</c:v>
                </c:pt>
                <c:pt idx="228">
                  <c:v>0.9</c:v>
                </c:pt>
                <c:pt idx="229">
                  <c:v>0.96</c:v>
                </c:pt>
                <c:pt idx="230">
                  <c:v>1</c:v>
                </c:pt>
                <c:pt idx="231">
                  <c:v>1.05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FFB-4A8B-8A2F-0E1ECFEFC1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7966528"/>
        <c:axId val="327954376"/>
      </c:lineChart>
      <c:catAx>
        <c:axId val="327966528"/>
        <c:scaling>
          <c:orientation val="minMax"/>
        </c:scaling>
        <c:delete val="0"/>
        <c:axPos val="b"/>
        <c:numFmt formatCode="0" sourceLinked="0"/>
        <c:majorTickMark val="none"/>
        <c:minorTickMark val="none"/>
        <c:tickLblPos val="low"/>
        <c:txPr>
          <a:bodyPr rot="0" vert="horz"/>
          <a:lstStyle/>
          <a:p>
            <a:pPr>
              <a:defRPr sz="1400"/>
            </a:pPr>
            <a:endParaRPr lang="en-US"/>
          </a:p>
        </c:txPr>
        <c:crossAx val="327954376"/>
        <c:crossesAt val="0"/>
        <c:auto val="1"/>
        <c:lblAlgn val="ctr"/>
        <c:lblOffset val="100"/>
        <c:tickLblSkip val="33"/>
        <c:noMultiLvlLbl val="0"/>
      </c:catAx>
      <c:valAx>
        <c:axId val="32795437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 b="0" dirty="0"/>
                  <a:t>Std. Deviation from Mean</a:t>
                </a:r>
              </a:p>
            </c:rich>
          </c:tx>
          <c:overlay val="0"/>
        </c:title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3279665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0.29267</cdr:x>
      <cdr:y>0.16391</cdr:y>
    </cdr:from>
    <cdr:to>
      <cdr:x>0.45146</cdr:x>
      <cdr:y>0.46574</cdr:y>
    </cdr:to>
    <cdr:grpSp>
      <cdr:nvGrpSpPr>
        <cdr:cNvPr id="3" name="Group 2">
          <a:extLst xmlns:a="http://schemas.openxmlformats.org/drawingml/2006/main">
            <a:ext uri="{FF2B5EF4-FFF2-40B4-BE49-F238E27FC236}">
              <a16:creationId xmlns:a16="http://schemas.microsoft.com/office/drawing/2014/main" id="{1B73E137-A1BD-483C-8B75-7378CA419DC2}"/>
            </a:ext>
          </a:extLst>
        </cdr:cNvPr>
        <cdr:cNvGrpSpPr/>
      </cdr:nvGrpSpPr>
      <cdr:grpSpPr>
        <a:xfrm xmlns:a="http://schemas.openxmlformats.org/drawingml/2006/main">
          <a:off x="2505197" y="692151"/>
          <a:ext cx="1359210" cy="1274553"/>
          <a:chOff x="2847503" y="808488"/>
          <a:chExt cx="1359211" cy="1427247"/>
        </a:xfrm>
      </cdr:grpSpPr>
      <cdr:sp macro="" textlink="">
        <cdr:nvSpPr>
          <cdr:cNvPr id="6" name="AutoShape 4"/>
          <cdr:cNvSpPr>
            <a:spLocks xmlns:a="http://schemas.openxmlformats.org/drawingml/2006/main" noChangeArrowheads="1"/>
          </cdr:cNvSpPr>
        </cdr:nvSpPr>
        <cdr:spPr bwMode="gray">
          <a:xfrm xmlns:a="http://schemas.openxmlformats.org/drawingml/2006/main">
            <a:off x="2847503" y="808488"/>
            <a:ext cx="1359211" cy="525774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1"/>
          </a:solidFill>
          <a:ln xmlns:a="http://schemas.openxmlformats.org/drawingml/2006/main" w="25400">
            <a:solidFill>
              <a:schemeClr val="accent1"/>
            </a:solidFill>
            <a:miter lim="800000"/>
            <a:headEnd/>
            <a:tailEnd/>
          </a:ln>
          <a:effectLst xmlns:a="http://schemas.openxmlformats.org/drawingml/2006/main"/>
        </cdr:spPr>
        <cdr:txBody>
          <a:bodyPr xmlns:a="http://schemas.openxmlformats.org/drawingml/2006/main" wrap="square" lIns="91418" tIns="45709" rIns="91418" bIns="45709" anchor="ctr">
            <a:flatTx/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90000"/>
              <a:tabLst>
                <a:tab pos="1603375" algn="ctr"/>
                <a:tab pos="2627313" algn="ctr"/>
              </a:tabLst>
            </a:pPr>
            <a:r>
              <a:rPr lang="en-US" sz="1600" b="1" dirty="0">
                <a:solidFill>
                  <a:schemeClr val="accent1"/>
                </a:solidFill>
                <a:latin typeface="+mj-lt"/>
              </a:rPr>
              <a:t>Hurricane Andrew</a:t>
            </a:r>
          </a:p>
        </cdr:txBody>
      </cdr:sp>
      <cdr:cxnSp macro="">
        <cdr:nvCxnSpPr>
          <cdr:cNvPr id="7" name="Straight Arrow Connector 6">
            <a:extLst xmlns:a="http://schemas.openxmlformats.org/drawingml/2006/main">
              <a:ext uri="{FF2B5EF4-FFF2-40B4-BE49-F238E27FC236}">
                <a16:creationId xmlns:a16="http://schemas.microsoft.com/office/drawing/2014/main" id="{60896226-92A1-4ABC-B77C-C7AA7A7B861A}"/>
              </a:ext>
            </a:extLst>
          </cdr:cNvPr>
          <cdr:cNvCxnSpPr/>
        </cdr:nvCxnSpPr>
        <cdr:spPr bwMode="gray">
          <a:xfrm xmlns:a="http://schemas.openxmlformats.org/drawingml/2006/main">
            <a:off x="3575942" y="1324297"/>
            <a:ext cx="0" cy="911438"/>
          </a:xfrm>
          <a:prstGeom xmlns:a="http://schemas.openxmlformats.org/drawingml/2006/main" prst="straightConnector1">
            <a:avLst/>
          </a:prstGeom>
          <a:noFill xmlns:a="http://schemas.openxmlformats.org/drawingml/2006/main"/>
          <a:ln xmlns:a="http://schemas.openxmlformats.org/drawingml/2006/main" w="25400">
            <a:solidFill>
              <a:schemeClr val="accent1"/>
            </a:solidFill>
            <a:round/>
            <a:headEnd/>
            <a:tailEnd type="oval" w="med" len="med"/>
          </a:ln>
          <a:effectLst xmlns:a="http://schemas.openxmlformats.org/drawingml/2006/main"/>
        </cdr:spPr>
      </cdr:cxnSp>
    </cdr:grpSp>
  </cdr:relSizeAnchor>
  <cdr:relSizeAnchor xmlns:cdr="http://schemas.openxmlformats.org/drawingml/2006/chartDrawing">
    <cdr:from>
      <cdr:x>0.53683</cdr:x>
      <cdr:y>0.15353</cdr:y>
    </cdr:from>
    <cdr:to>
      <cdr:x>0.6157</cdr:x>
      <cdr:y>0.49603</cdr:y>
    </cdr:to>
    <cdr:grpSp>
      <cdr:nvGrpSpPr>
        <cdr:cNvPr id="2" name="Group 1">
          <a:extLst xmlns:a="http://schemas.openxmlformats.org/drawingml/2006/main">
            <a:ext uri="{FF2B5EF4-FFF2-40B4-BE49-F238E27FC236}">
              <a16:creationId xmlns:a16="http://schemas.microsoft.com/office/drawing/2014/main" id="{89A04289-F628-4C99-BB2D-D31CE777AF01}"/>
            </a:ext>
          </a:extLst>
        </cdr:cNvPr>
        <cdr:cNvGrpSpPr/>
      </cdr:nvGrpSpPr>
      <cdr:grpSpPr>
        <a:xfrm xmlns:a="http://schemas.openxmlformats.org/drawingml/2006/main">
          <a:off x="4595157" y="648319"/>
          <a:ext cx="675112" cy="1446292"/>
          <a:chOff x="4839882" y="882344"/>
          <a:chExt cx="675112" cy="1446291"/>
        </a:xfrm>
      </cdr:grpSpPr>
      <cdr:sp macro="" textlink="">
        <cdr:nvSpPr>
          <cdr:cNvPr id="15" name="AutoShape 4"/>
          <cdr:cNvSpPr>
            <a:spLocks xmlns:a="http://schemas.openxmlformats.org/drawingml/2006/main" noChangeArrowheads="1"/>
          </cdr:cNvSpPr>
        </cdr:nvSpPr>
        <cdr:spPr bwMode="gray">
          <a:xfrm xmlns:a="http://schemas.openxmlformats.org/drawingml/2006/main">
            <a:off x="4839882" y="882344"/>
            <a:ext cx="675112" cy="388619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1"/>
          </a:solidFill>
          <a:ln xmlns:a="http://schemas.openxmlformats.org/drawingml/2006/main" w="25400">
            <a:solidFill>
              <a:schemeClr val="accent1"/>
            </a:solidFill>
            <a:miter lim="800000"/>
            <a:headEnd/>
            <a:tailEnd/>
          </a:ln>
          <a:effectLst xmlns:a="http://schemas.openxmlformats.org/drawingml/2006/main"/>
        </cdr:spPr>
        <cdr:txBody>
          <a:bodyPr xmlns:a="http://schemas.openxmlformats.org/drawingml/2006/main" wrap="square" lIns="91418" tIns="45709" rIns="91418" bIns="45709" anchor="ctr">
            <a:flatTx/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90000"/>
              <a:tabLst>
                <a:tab pos="1603375" algn="ctr"/>
                <a:tab pos="2627313" algn="ctr"/>
              </a:tabLst>
            </a:pPr>
            <a:r>
              <a:rPr lang="en-US" sz="1600" b="1" dirty="0">
                <a:solidFill>
                  <a:schemeClr val="accent1"/>
                </a:solidFill>
                <a:latin typeface="+mj-lt"/>
              </a:rPr>
              <a:t>WTC</a:t>
            </a:r>
          </a:p>
        </cdr:txBody>
      </cdr:sp>
      <cdr:cxnSp macro="">
        <cdr:nvCxnSpPr>
          <cdr:cNvPr id="16" name="Straight Arrow Connector 15">
            <a:extLst xmlns:a="http://schemas.openxmlformats.org/drawingml/2006/main">
              <a:ext uri="{FF2B5EF4-FFF2-40B4-BE49-F238E27FC236}">
                <a16:creationId xmlns:a16="http://schemas.microsoft.com/office/drawing/2014/main" id="{BE4BF7F5-3F66-4F00-89ED-3E1AD8CFDE43}"/>
              </a:ext>
            </a:extLst>
          </cdr:cNvPr>
          <cdr:cNvCxnSpPr/>
        </cdr:nvCxnSpPr>
        <cdr:spPr bwMode="gray">
          <a:xfrm xmlns:a="http://schemas.openxmlformats.org/drawingml/2006/main">
            <a:off x="5169777" y="1280042"/>
            <a:ext cx="0" cy="1048593"/>
          </a:xfrm>
          <a:prstGeom xmlns:a="http://schemas.openxmlformats.org/drawingml/2006/main" prst="straightConnector1">
            <a:avLst/>
          </a:prstGeom>
          <a:noFill xmlns:a="http://schemas.openxmlformats.org/drawingml/2006/main"/>
          <a:ln xmlns:a="http://schemas.openxmlformats.org/drawingml/2006/main" w="25400">
            <a:solidFill>
              <a:schemeClr val="accent1"/>
            </a:solidFill>
            <a:round/>
            <a:headEnd/>
            <a:tailEnd type="oval" w="med" len="med"/>
          </a:ln>
          <a:effectLst xmlns:a="http://schemas.openxmlformats.org/drawingml/2006/main"/>
        </cdr:spPr>
      </cdr:cxnSp>
    </cdr:grpSp>
  </cdr:relSizeAnchor>
  <cdr:relSizeAnchor xmlns:cdr="http://schemas.openxmlformats.org/drawingml/2006/chartDrawing">
    <cdr:from>
      <cdr:x>0.58738</cdr:x>
      <cdr:y>0</cdr:y>
    </cdr:from>
    <cdr:to>
      <cdr:x>0.74617</cdr:x>
      <cdr:y>0.1611</cdr:y>
    </cdr:to>
    <cdr:grpSp>
      <cdr:nvGrpSpPr>
        <cdr:cNvPr id="21" name="Group 20">
          <a:extLst xmlns:a="http://schemas.openxmlformats.org/drawingml/2006/main">
            <a:ext uri="{FF2B5EF4-FFF2-40B4-BE49-F238E27FC236}">
              <a16:creationId xmlns:a16="http://schemas.microsoft.com/office/drawing/2014/main" id="{D5BC805F-A1D2-4C99-98E2-EAC17A87C283}"/>
            </a:ext>
          </a:extLst>
        </cdr:cNvPr>
        <cdr:cNvGrpSpPr/>
      </cdr:nvGrpSpPr>
      <cdr:grpSpPr bwMode="gray">
        <a:xfrm xmlns:a="http://schemas.openxmlformats.org/drawingml/2006/main">
          <a:off x="5027855" y="0"/>
          <a:ext cx="1359211" cy="680285"/>
          <a:chOff x="5423774" y="-5538946"/>
          <a:chExt cx="1359220" cy="1456671"/>
        </a:xfrm>
      </cdr:grpSpPr>
      <cdr:sp macro="" textlink="">
        <cdr:nvSpPr>
          <cdr:cNvPr id="22" name="AutoShape 4"/>
          <cdr:cNvSpPr>
            <a:spLocks xmlns:a="http://schemas.openxmlformats.org/drawingml/2006/main" noChangeArrowheads="1"/>
          </cdr:cNvSpPr>
        </cdr:nvSpPr>
        <cdr:spPr bwMode="gray">
          <a:xfrm xmlns:a="http://schemas.openxmlformats.org/drawingml/2006/main">
            <a:off x="5423774" y="-5538946"/>
            <a:ext cx="1359220" cy="981793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1"/>
          </a:solidFill>
          <a:ln xmlns:a="http://schemas.openxmlformats.org/drawingml/2006/main" w="25400">
            <a:solidFill>
              <a:schemeClr val="accent1"/>
            </a:solidFill>
            <a:miter lim="800000"/>
            <a:headEnd/>
            <a:tailEnd/>
          </a:ln>
          <a:effectLst xmlns:a="http://schemas.openxmlformats.org/drawingml/2006/main"/>
        </cdr:spPr>
        <cdr:txBody>
          <a:bodyPr xmlns:a="http://schemas.openxmlformats.org/drawingml/2006/main" wrap="square" lIns="91418" tIns="45709" rIns="91418" bIns="45709" anchor="ctr">
            <a:flatTx/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90000"/>
              <a:tabLst>
                <a:tab pos="1603375" algn="ctr"/>
                <a:tab pos="2627313" algn="ctr"/>
              </a:tabLst>
            </a:pPr>
            <a:r>
              <a:rPr lang="en-US" sz="1600" b="1" dirty="0">
                <a:solidFill>
                  <a:schemeClr val="accent1"/>
                </a:solidFill>
                <a:latin typeface="+mj-lt"/>
              </a:rPr>
              <a:t>Katrina, Rita, Wilma</a:t>
            </a:r>
          </a:p>
        </cdr:txBody>
      </cdr:sp>
      <cdr:cxnSp macro="">
        <cdr:nvCxnSpPr>
          <cdr:cNvPr id="23" name="Straight Arrow Connector 22">
            <a:extLst xmlns:a="http://schemas.openxmlformats.org/drawingml/2006/main">
              <a:ext uri="{FF2B5EF4-FFF2-40B4-BE49-F238E27FC236}">
                <a16:creationId xmlns:a16="http://schemas.microsoft.com/office/drawing/2014/main" id="{22264B7F-0BF3-48E7-AEDC-FCE7658BE083}"/>
              </a:ext>
            </a:extLst>
          </cdr:cNvPr>
          <cdr:cNvCxnSpPr/>
        </cdr:nvCxnSpPr>
        <cdr:spPr bwMode="gray">
          <a:xfrm xmlns:a="http://schemas.openxmlformats.org/drawingml/2006/main">
            <a:off x="6084560" y="-4537682"/>
            <a:ext cx="0" cy="455407"/>
          </a:xfrm>
          <a:prstGeom xmlns:a="http://schemas.openxmlformats.org/drawingml/2006/main" prst="straightConnector1">
            <a:avLst/>
          </a:prstGeom>
          <a:noFill xmlns:a="http://schemas.openxmlformats.org/drawingml/2006/main"/>
          <a:ln xmlns:a="http://schemas.openxmlformats.org/drawingml/2006/main" w="25400">
            <a:solidFill>
              <a:schemeClr val="accent1"/>
            </a:solidFill>
            <a:round/>
            <a:headEnd/>
            <a:tailEnd type="oval" w="med" len="med"/>
          </a:ln>
          <a:effectLst xmlns:a="http://schemas.openxmlformats.org/drawingml/2006/main"/>
        </cdr:spPr>
      </cdr:cxnSp>
    </cdr:grp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0.11717</cdr:x>
      <cdr:y>0.30988</cdr:y>
    </cdr:from>
    <cdr:to>
      <cdr:x>0.53352</cdr:x>
      <cdr:y>0.49853</cdr:y>
    </cdr:to>
    <cdr:grpSp>
      <cdr:nvGrpSpPr>
        <cdr:cNvPr id="6" name="Group 5">
          <a:extLst xmlns:a="http://schemas.openxmlformats.org/drawingml/2006/main">
            <a:ext uri="{FF2B5EF4-FFF2-40B4-BE49-F238E27FC236}">
              <a16:creationId xmlns:a16="http://schemas.microsoft.com/office/drawing/2014/main" id="{392D59C6-F8CB-4594-A065-848C034D2775}"/>
            </a:ext>
          </a:extLst>
        </cdr:cNvPr>
        <cdr:cNvGrpSpPr/>
      </cdr:nvGrpSpPr>
      <cdr:grpSpPr bwMode="gray">
        <a:xfrm xmlns:a="http://schemas.openxmlformats.org/drawingml/2006/main">
          <a:off x="992246" y="1198742"/>
          <a:ext cx="3525832" cy="729775"/>
          <a:chOff x="4426252" y="-5564572"/>
          <a:chExt cx="1359220" cy="1437198"/>
        </a:xfrm>
      </cdr:grpSpPr>
      <cdr:sp macro="" textlink="">
        <cdr:nvSpPr>
          <cdr:cNvPr id="7" name="AutoShape 4">
            <a:extLst xmlns:a="http://schemas.openxmlformats.org/drawingml/2006/main">
              <a:ext uri="{FF2B5EF4-FFF2-40B4-BE49-F238E27FC236}">
                <a16:creationId xmlns:a16="http://schemas.microsoft.com/office/drawing/2014/main" id="{9E0F2B72-530B-404F-85D4-38C477067E6A}"/>
              </a:ext>
            </a:extLst>
          </cdr:cNvPr>
          <cdr:cNvSpPr>
            <a:spLocks xmlns:a="http://schemas.openxmlformats.org/drawingml/2006/main" noChangeArrowheads="1"/>
          </cdr:cNvSpPr>
        </cdr:nvSpPr>
        <cdr:spPr bwMode="gray">
          <a:xfrm xmlns:a="http://schemas.openxmlformats.org/drawingml/2006/main">
            <a:off x="4426252" y="-5564572"/>
            <a:ext cx="1359220" cy="981792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1"/>
          </a:solidFill>
          <a:ln xmlns:a="http://schemas.openxmlformats.org/drawingml/2006/main" w="25400">
            <a:solidFill>
              <a:schemeClr val="accent1"/>
            </a:solidFill>
            <a:miter lim="800000"/>
            <a:headEnd/>
            <a:tailEnd/>
          </a:ln>
          <a:effectLst xmlns:a="http://schemas.openxmlformats.org/drawingml/2006/main"/>
        </cdr:spPr>
        <cdr:txBody>
          <a:bodyPr xmlns:a="http://schemas.openxmlformats.org/drawingml/2006/main" wrap="square" lIns="91418" tIns="45709" rIns="91418" bIns="45709" anchor="ctr">
            <a:flatTx/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90000"/>
              <a:tabLst>
                <a:tab pos="1603375" algn="ctr"/>
                <a:tab pos="2627313" algn="ctr"/>
              </a:tabLst>
            </a:pPr>
            <a:r>
              <a:rPr lang="en-US" sz="1600" b="1" dirty="0">
                <a:solidFill>
                  <a:schemeClr val="accent1"/>
                </a:solidFill>
                <a:latin typeface="+mj-lt"/>
              </a:rPr>
              <a:t>1961-1990: Index Average is 0.00</a:t>
            </a:r>
          </a:p>
        </cdr:txBody>
      </cdr:sp>
      <cdr:cxnSp macro="">
        <cdr:nvCxnSpPr>
          <cdr:cNvPr id="8" name="Straight Arrow Connector 7">
            <a:extLst xmlns:a="http://schemas.openxmlformats.org/drawingml/2006/main">
              <a:ext uri="{FF2B5EF4-FFF2-40B4-BE49-F238E27FC236}">
                <a16:creationId xmlns:a16="http://schemas.microsoft.com/office/drawing/2014/main" id="{03022BA6-6D3A-4676-87C0-58E825FF93A6}"/>
              </a:ext>
            </a:extLst>
          </cdr:cNvPr>
          <cdr:cNvCxnSpPr>
            <a:stCxn xmlns:a="http://schemas.openxmlformats.org/drawingml/2006/main" id="7" idx="2"/>
          </cdr:cNvCxnSpPr>
        </cdr:nvCxnSpPr>
        <cdr:spPr bwMode="gray">
          <a:xfrm xmlns:a="http://schemas.openxmlformats.org/drawingml/2006/main">
            <a:off x="5105862" y="-4582780"/>
            <a:ext cx="0" cy="455406"/>
          </a:xfrm>
          <a:prstGeom xmlns:a="http://schemas.openxmlformats.org/drawingml/2006/main" prst="straightConnector1">
            <a:avLst/>
          </a:prstGeom>
          <a:noFill xmlns:a="http://schemas.openxmlformats.org/drawingml/2006/main"/>
          <a:ln xmlns:a="http://schemas.openxmlformats.org/drawingml/2006/main" w="25400">
            <a:solidFill>
              <a:schemeClr val="accent1"/>
            </a:solidFill>
            <a:round/>
            <a:headEnd/>
            <a:tailEnd type="oval" w="med" len="med"/>
          </a:ln>
          <a:effectLst xmlns:a="http://schemas.openxmlformats.org/drawingml/2006/main"/>
        </cdr:spPr>
      </cdr:cxnSp>
    </cdr:grpSp>
  </cdr:relSizeAnchor>
  <cdr:relSizeAnchor xmlns:cdr="http://schemas.openxmlformats.org/drawingml/2006/chartDrawing">
    <cdr:from>
      <cdr:x>0</cdr:x>
      <cdr:y>0</cdr:y>
    </cdr:from>
    <cdr:to>
      <cdr:x>0.99987</cdr:x>
      <cdr:y>0.06365</cdr:y>
    </cdr:to>
    <cdr:sp macro="" textlink="">
      <cdr:nvSpPr>
        <cdr:cNvPr id="9" name="Text Box 10">
          <a:extLst xmlns:a="http://schemas.openxmlformats.org/drawingml/2006/main">
            <a:ext uri="{FF2B5EF4-FFF2-40B4-BE49-F238E27FC236}">
              <a16:creationId xmlns:a16="http://schemas.microsoft.com/office/drawing/2014/main" id="{24F3D408-BECE-41CD-B38A-7D2AE9623D42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0" y="-1865376"/>
          <a:ext cx="8467344" cy="24622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0" tIns="0" rIns="0" bIns="0" anchor="t" anchorCtr="0"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0" hangingPunct="0">
            <a:buSzPct val="90000"/>
            <a:buFont typeface="Wingdings" pitchFamily="2" charset="2"/>
            <a:buNone/>
          </a:pPr>
          <a:r>
            <a:rPr lang="en-US" sz="1600" b="1" dirty="0"/>
            <a:t>Seasonal Five-Year </a:t>
          </a:r>
          <a:r>
            <a:rPr lang="en-US" sz="1600" dirty="0"/>
            <a:t>Moving Average, United States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sz="11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90D53B4-B4FE-442B-BCF3-9023F49641CC}" type="datetimeFigureOut">
              <a:rPr lang="en-US" sz="1100"/>
              <a:t>5/16/2019</a:t>
            </a:fld>
            <a:endParaRPr lang="en-US" sz="11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sz="11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5E3EEC0-60C9-482C-B113-4433E60F7642}" type="slidenum">
              <a:rPr lang="en-US" sz="1100"/>
              <a:t>‹#›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2625604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325438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0" y="9014374"/>
            <a:ext cx="7008778" cy="28041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ctr"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fld id="{D5F8523C-8729-40F0-9536-D6C4CA3AD2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Notes Placeholder 1"/>
          <p:cNvSpPr>
            <a:spLocks noGrp="1"/>
          </p:cNvSpPr>
          <p:nvPr>
            <p:ph type="body" sz="quarter" idx="3"/>
          </p:nvPr>
        </p:nvSpPr>
        <p:spPr>
          <a:xfrm>
            <a:off x="701040" y="3670141"/>
            <a:ext cx="5608320" cy="522922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48429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171450" indent="-171450" algn="l" defTabSz="914400" rtl="0" eaLnBrk="1" latinLnBrk="0" hangingPunct="1">
      <a:lnSpc>
        <a:spcPct val="90000"/>
      </a:lnSpc>
      <a:spcBef>
        <a:spcPts val="1200"/>
      </a:spcBef>
      <a:buClr>
        <a:srgbClr val="337DBE"/>
      </a:buClr>
      <a:buSzPct val="77000"/>
      <a:buFont typeface="Wingdings 3" panose="05040102010807070707" pitchFamily="18" charset="2"/>
      <a:buChar char="y"/>
      <a:defRPr lang="en-US" sz="1200" kern="1200" dirty="0" smtClean="0">
        <a:solidFill>
          <a:schemeClr val="tx1"/>
        </a:solidFill>
        <a:effectLst/>
        <a:latin typeface="+mn-lt"/>
        <a:ea typeface="+mn-ea"/>
        <a:cs typeface="+mn-cs"/>
      </a:defRPr>
    </a:lvl1pPr>
    <a:lvl2pPr marL="342900" indent="-142875" algn="l" defTabSz="914400" rtl="0" eaLnBrk="1" latinLnBrk="0" hangingPunct="1">
      <a:lnSpc>
        <a:spcPct val="90000"/>
      </a:lnSpc>
      <a:spcBef>
        <a:spcPts val="600"/>
      </a:spcBef>
      <a:buClr>
        <a:srgbClr val="337DBE"/>
      </a:buClr>
      <a:buFont typeface="Wingdings" panose="05000000000000000000" pitchFamily="2" charset="2"/>
      <a:buChar char="w"/>
      <a:defRPr lang="en-US" sz="1100" kern="1200" dirty="0" smtClean="0">
        <a:solidFill>
          <a:schemeClr val="tx1"/>
        </a:solidFill>
        <a:effectLst/>
        <a:latin typeface="+mn-lt"/>
        <a:ea typeface="+mn-ea"/>
        <a:cs typeface="+mn-cs"/>
      </a:defRPr>
    </a:lvl2pPr>
    <a:lvl3pPr marL="514350" indent="-119063" algn="l" defTabSz="914400" rtl="0" eaLnBrk="1" latinLnBrk="0" hangingPunct="1">
      <a:lnSpc>
        <a:spcPct val="90000"/>
      </a:lnSpc>
      <a:spcBef>
        <a:spcPts val="300"/>
      </a:spcBef>
      <a:buClr>
        <a:srgbClr val="337DBE"/>
      </a:buClr>
      <a:buFont typeface="Arial" pitchFamily="34" charset="0"/>
      <a:buChar char="–"/>
      <a:defRPr lang="en-US" sz="1000" kern="1200" dirty="0" smtClean="0">
        <a:solidFill>
          <a:schemeClr val="tx1"/>
        </a:solidFill>
        <a:effectLst/>
        <a:latin typeface="+mn-lt"/>
        <a:ea typeface="+mn-ea"/>
        <a:cs typeface="+mn-cs"/>
      </a:defRPr>
    </a:lvl3pPr>
    <a:lvl4pPr marL="685800" indent="-107950" algn="l" defTabSz="914400" rtl="0" eaLnBrk="1" latinLnBrk="0" hangingPunct="1">
      <a:lnSpc>
        <a:spcPct val="90000"/>
      </a:lnSpc>
      <a:spcBef>
        <a:spcPts val="200"/>
      </a:spcBef>
      <a:buClr>
        <a:srgbClr val="337DBE"/>
      </a:buClr>
      <a:buFont typeface="Wingdings" pitchFamily="2" charset="2"/>
      <a:buChar char="§"/>
      <a:defRPr lang="en-US" sz="900" kern="1200" dirty="0" smtClean="0">
        <a:solidFill>
          <a:schemeClr val="tx1"/>
        </a:solidFill>
        <a:effectLst/>
        <a:latin typeface="+mn-lt"/>
        <a:ea typeface="+mn-ea"/>
        <a:cs typeface="+mn-cs"/>
      </a:defRPr>
    </a:lvl4pPr>
    <a:lvl5pPr marL="800100" indent="-95250" algn="l" defTabSz="914400" rtl="0" eaLnBrk="1" latinLnBrk="0" hangingPunct="1">
      <a:lnSpc>
        <a:spcPct val="90000"/>
      </a:lnSpc>
      <a:spcBef>
        <a:spcPts val="100"/>
      </a:spcBef>
      <a:buClr>
        <a:srgbClr val="337DBE"/>
      </a:buClr>
      <a:buSzPct val="100000"/>
      <a:buFont typeface="Arial" panose="020B0604020202020204" pitchFamily="34" charset="0"/>
      <a:buChar char="»"/>
      <a:defRPr lang="en-US" sz="800" kern="1200" dirty="0">
        <a:solidFill>
          <a:schemeClr val="tx1"/>
        </a:solidFill>
        <a:effectLst/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438143-1DA2-4BA3-AF43-18D3330F406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55738" y="330200"/>
            <a:ext cx="4254500" cy="3190875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7090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75" y="325438"/>
            <a:ext cx="4184650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31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88225C-6672-464D-A51D-0BCF5E1B6D7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320675"/>
            <a:ext cx="4114800" cy="308610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230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 txBox="1">
            <a:spLocks noGrp="1" noChangeArrowheads="1"/>
          </p:cNvSpPr>
          <p:nvPr/>
        </p:nvSpPr>
        <p:spPr bwMode="auto">
          <a:xfrm>
            <a:off x="3154364" y="9044544"/>
            <a:ext cx="704850" cy="25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949" tIns="46561" rIns="45949" bIns="46561" anchor="b">
            <a:spAutoFit/>
          </a:bodyPr>
          <a:lstStyle>
            <a:lvl1pPr defTabSz="931863">
              <a:lnSpc>
                <a:spcPct val="90000"/>
              </a:lnSpc>
              <a:spcBef>
                <a:spcPct val="100000"/>
              </a:spcBef>
              <a:buClr>
                <a:srgbClr val="008080"/>
              </a:buClr>
              <a:buSzPct val="85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lnSpc>
                <a:spcPct val="90000"/>
              </a:lnSpc>
              <a:spcBef>
                <a:spcPct val="50000"/>
              </a:spcBef>
              <a:buClr>
                <a:srgbClr val="008080"/>
              </a:buClr>
              <a:buFont typeface="Wingdings" panose="05000000000000000000" pitchFamily="2" charset="2"/>
              <a:buChar char="w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lnSpc>
                <a:spcPct val="90000"/>
              </a:lnSpc>
              <a:spcBef>
                <a:spcPct val="25000"/>
              </a:spcBef>
              <a:buClr>
                <a:srgbClr val="008080"/>
              </a:buClr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lnSpc>
                <a:spcPct val="90000"/>
              </a:lnSpc>
              <a:spcBef>
                <a:spcPct val="15000"/>
              </a:spcBef>
              <a:buClr>
                <a:srgbClr val="008080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lnSpc>
                <a:spcPct val="90000"/>
              </a:lnSpc>
              <a:spcBef>
                <a:spcPct val="15000"/>
              </a:spcBef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8EB6DB68-8936-42B3-800D-27C531B7ADDD}" type="slidenum">
              <a:rPr lang="en-US" altLang="en-US" sz="1000">
                <a:solidFill>
                  <a:srgbClr val="000000"/>
                </a:solidFill>
              </a:rPr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en-US" altLang="en-US" sz="1000">
              <a:solidFill>
                <a:srgbClr val="000000"/>
              </a:solidFill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75" y="325438"/>
            <a:ext cx="4184650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137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 txBox="1">
            <a:spLocks noGrp="1" noChangeArrowheads="1"/>
          </p:cNvSpPr>
          <p:nvPr/>
        </p:nvSpPr>
        <p:spPr bwMode="auto">
          <a:xfrm>
            <a:off x="3154364" y="9044544"/>
            <a:ext cx="704850" cy="25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949" tIns="46561" rIns="45949" bIns="46561" anchor="b">
            <a:spAutoFit/>
          </a:bodyPr>
          <a:lstStyle>
            <a:lvl1pPr defTabSz="931863">
              <a:lnSpc>
                <a:spcPct val="90000"/>
              </a:lnSpc>
              <a:spcBef>
                <a:spcPct val="100000"/>
              </a:spcBef>
              <a:buClr>
                <a:srgbClr val="008080"/>
              </a:buClr>
              <a:buSzPct val="85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lnSpc>
                <a:spcPct val="90000"/>
              </a:lnSpc>
              <a:spcBef>
                <a:spcPct val="50000"/>
              </a:spcBef>
              <a:buClr>
                <a:srgbClr val="008080"/>
              </a:buClr>
              <a:buFont typeface="Wingdings" panose="05000000000000000000" pitchFamily="2" charset="2"/>
              <a:buChar char="w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lnSpc>
                <a:spcPct val="90000"/>
              </a:lnSpc>
              <a:spcBef>
                <a:spcPct val="25000"/>
              </a:spcBef>
              <a:buClr>
                <a:srgbClr val="008080"/>
              </a:buClr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lnSpc>
                <a:spcPct val="90000"/>
              </a:lnSpc>
              <a:spcBef>
                <a:spcPct val="15000"/>
              </a:spcBef>
              <a:buClr>
                <a:srgbClr val="008080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lnSpc>
                <a:spcPct val="90000"/>
              </a:lnSpc>
              <a:spcBef>
                <a:spcPct val="15000"/>
              </a:spcBef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8EB6DB68-8936-42B3-800D-27C531B7ADDD}" type="slidenum">
              <a:rPr lang="en-US" altLang="en-US" sz="1000">
                <a:solidFill>
                  <a:srgbClr val="000000"/>
                </a:solidFill>
              </a:rPr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en-US" altLang="en-US" sz="1000">
              <a:solidFill>
                <a:srgbClr val="000000"/>
              </a:solidFill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75" y="325438"/>
            <a:ext cx="4184650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5309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 txBox="1">
            <a:spLocks noGrp="1" noChangeArrowheads="1"/>
          </p:cNvSpPr>
          <p:nvPr/>
        </p:nvSpPr>
        <p:spPr bwMode="auto">
          <a:xfrm>
            <a:off x="3154364" y="9044544"/>
            <a:ext cx="704850" cy="25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949" tIns="46561" rIns="45949" bIns="46561" anchor="b">
            <a:spAutoFit/>
          </a:bodyPr>
          <a:lstStyle>
            <a:lvl1pPr defTabSz="931863">
              <a:lnSpc>
                <a:spcPct val="90000"/>
              </a:lnSpc>
              <a:spcBef>
                <a:spcPct val="100000"/>
              </a:spcBef>
              <a:buClr>
                <a:srgbClr val="008080"/>
              </a:buClr>
              <a:buSzPct val="85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lnSpc>
                <a:spcPct val="90000"/>
              </a:lnSpc>
              <a:spcBef>
                <a:spcPct val="50000"/>
              </a:spcBef>
              <a:buClr>
                <a:srgbClr val="008080"/>
              </a:buClr>
              <a:buFont typeface="Wingdings" panose="05000000000000000000" pitchFamily="2" charset="2"/>
              <a:buChar char="w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lnSpc>
                <a:spcPct val="90000"/>
              </a:lnSpc>
              <a:spcBef>
                <a:spcPct val="25000"/>
              </a:spcBef>
              <a:buClr>
                <a:srgbClr val="008080"/>
              </a:buClr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lnSpc>
                <a:spcPct val="90000"/>
              </a:lnSpc>
              <a:spcBef>
                <a:spcPct val="15000"/>
              </a:spcBef>
              <a:buClr>
                <a:srgbClr val="008080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lnSpc>
                <a:spcPct val="90000"/>
              </a:lnSpc>
              <a:spcBef>
                <a:spcPct val="15000"/>
              </a:spcBef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8EB6DB68-8936-42B3-800D-27C531B7ADDD}" type="slidenum">
              <a:rPr lang="en-US" altLang="en-US" sz="1000">
                <a:solidFill>
                  <a:srgbClr val="000000"/>
                </a:solidFill>
              </a:rPr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en-US" altLang="en-US" sz="1000">
              <a:solidFill>
                <a:srgbClr val="000000"/>
              </a:solidFill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75" y="325438"/>
            <a:ext cx="4184650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0489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88225C-6672-464D-A51D-0BCF5E1B6D7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320675"/>
            <a:ext cx="4114800" cy="308610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2475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0A1D7-41F4-4ABD-BFCE-86B7BE9B3D4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/>
          </p:nvPr>
        </p:nvSpPr>
        <p:spPr>
          <a:xfrm>
            <a:off x="1371600" y="320675"/>
            <a:ext cx="4114800" cy="3086100"/>
          </a:xfrm>
        </p:spPr>
      </p:sp>
      <p:sp>
        <p:nvSpPr>
          <p:cNvPr id="9" name="Notes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8324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47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defTabSz="9447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defTabSz="9447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defTabSz="9447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defTabSz="9447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defTabSz="9447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defTabSz="9447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defTabSz="9447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defTabSz="9447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2B0E9B5-36A5-4C65-9FC0-7A7FC996B372}" type="slidenum">
              <a:rPr lang="en-US" altLang="en-US" smtClean="0"/>
              <a:pPr/>
              <a:t>21</a:t>
            </a:fld>
            <a:endParaRPr lang="en-US" altLang="en-US" dirty="0"/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1412875" y="325438"/>
            <a:ext cx="4184650" cy="3138487"/>
          </a:xfrm>
        </p:spPr>
      </p:sp>
      <p:sp>
        <p:nvSpPr>
          <p:cNvPr id="4" name="Notes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8238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EA3D68F1-0777-4B1E-A52C-51505E82C0D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1455738" y="330200"/>
            <a:ext cx="4254500" cy="3190875"/>
          </a:xfrm>
        </p:spPr>
      </p:sp>
      <p:sp>
        <p:nvSpPr>
          <p:cNvPr id="4" name="Notes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881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75" y="325438"/>
            <a:ext cx="4184650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780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320675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174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320675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505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320675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573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1412875" y="325438"/>
            <a:ext cx="4184650" cy="3138487"/>
          </a:xfrm>
        </p:spPr>
      </p:sp>
      <p:sp>
        <p:nvSpPr>
          <p:cNvPr id="4" name="Notes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136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 txBox="1">
            <a:spLocks noGrp="1" noChangeArrowheads="1"/>
          </p:cNvSpPr>
          <p:nvPr/>
        </p:nvSpPr>
        <p:spPr bwMode="auto">
          <a:xfrm>
            <a:off x="3154364" y="9044544"/>
            <a:ext cx="704850" cy="25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949" tIns="46561" rIns="45949" bIns="46561" anchor="b">
            <a:spAutoFit/>
          </a:bodyPr>
          <a:lstStyle>
            <a:lvl1pPr defTabSz="931863">
              <a:lnSpc>
                <a:spcPct val="90000"/>
              </a:lnSpc>
              <a:spcBef>
                <a:spcPct val="100000"/>
              </a:spcBef>
              <a:buClr>
                <a:srgbClr val="008080"/>
              </a:buClr>
              <a:buSzPct val="85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lnSpc>
                <a:spcPct val="90000"/>
              </a:lnSpc>
              <a:spcBef>
                <a:spcPct val="50000"/>
              </a:spcBef>
              <a:buClr>
                <a:srgbClr val="008080"/>
              </a:buClr>
              <a:buFont typeface="Wingdings" panose="05000000000000000000" pitchFamily="2" charset="2"/>
              <a:buChar char="w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lnSpc>
                <a:spcPct val="90000"/>
              </a:lnSpc>
              <a:spcBef>
                <a:spcPct val="25000"/>
              </a:spcBef>
              <a:buClr>
                <a:srgbClr val="008080"/>
              </a:buClr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lnSpc>
                <a:spcPct val="90000"/>
              </a:lnSpc>
              <a:spcBef>
                <a:spcPct val="15000"/>
              </a:spcBef>
              <a:buClr>
                <a:srgbClr val="008080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lnSpc>
                <a:spcPct val="90000"/>
              </a:lnSpc>
              <a:spcBef>
                <a:spcPct val="15000"/>
              </a:spcBef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8EB6DB68-8936-42B3-800D-27C531B7ADDD}" type="slidenum">
              <a:rPr lang="en-US" altLang="en-US" sz="1000">
                <a:solidFill>
                  <a:srgbClr val="000000"/>
                </a:solidFill>
              </a:rPr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en-US" altLang="en-US" sz="1000">
              <a:solidFill>
                <a:srgbClr val="000000"/>
              </a:solidFill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75" y="325438"/>
            <a:ext cx="4184650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6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320675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064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88225C-6672-464D-A51D-0BCF5E1B6D7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320675"/>
            <a:ext cx="4114800" cy="308610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990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4081" y="3351344"/>
            <a:ext cx="7772400" cy="1380744"/>
          </a:xfrm>
        </p:spPr>
        <p:txBody>
          <a:bodyPr lIns="0" tIns="0" rIns="0" bIns="0"/>
          <a:lstStyle>
            <a:lvl1pPr algn="l"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4081" y="4933256"/>
            <a:ext cx="7772400" cy="813816"/>
          </a:xfrm>
        </p:spPr>
        <p:txBody>
          <a:bodyPr lIns="0" tIns="0" rIns="0" bIns="0"/>
          <a:lstStyle>
            <a:lvl1pPr marL="0" indent="0" algn="l">
              <a:spcBef>
                <a:spcPts val="400"/>
              </a:spcBef>
              <a:buNone/>
              <a:defRPr sz="2000">
                <a:solidFill>
                  <a:srgbClr val="072C4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13" descr="III_logo-4c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081" y="2243432"/>
            <a:ext cx="2539653" cy="75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1434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eft One 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28600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6" y="1188720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1072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352426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34"/>
          </p:nvPr>
        </p:nvSpPr>
        <p:spPr>
          <a:xfrm>
            <a:off x="352426" y="3986784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4668090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5"/>
          </p:nvPr>
        </p:nvSpPr>
        <p:spPr>
          <a:xfrm>
            <a:off x="357188" y="2377439"/>
            <a:ext cx="4148137" cy="1417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36"/>
          </p:nvPr>
        </p:nvSpPr>
        <p:spPr>
          <a:xfrm>
            <a:off x="357188" y="4709160"/>
            <a:ext cx="4148137" cy="1417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37"/>
          </p:nvPr>
        </p:nvSpPr>
        <p:spPr>
          <a:xfrm>
            <a:off x="4668837" y="2378075"/>
            <a:ext cx="4151376" cy="37480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8849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28600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6" y="1188720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1072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352426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4668090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34"/>
          </p:nvPr>
        </p:nvSpPr>
        <p:spPr>
          <a:xfrm>
            <a:off x="352426" y="3986784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36"/>
          </p:nvPr>
        </p:nvSpPr>
        <p:spPr>
          <a:xfrm>
            <a:off x="4668090" y="3986784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7"/>
          </p:nvPr>
        </p:nvSpPr>
        <p:spPr>
          <a:xfrm>
            <a:off x="357188" y="2377440"/>
            <a:ext cx="4148137" cy="1417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38"/>
          </p:nvPr>
        </p:nvSpPr>
        <p:spPr>
          <a:xfrm>
            <a:off x="4668837" y="2378075"/>
            <a:ext cx="4151376" cy="14160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39"/>
          </p:nvPr>
        </p:nvSpPr>
        <p:spPr>
          <a:xfrm>
            <a:off x="357188" y="4709160"/>
            <a:ext cx="4148137" cy="1417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40"/>
          </p:nvPr>
        </p:nvSpPr>
        <p:spPr>
          <a:xfrm>
            <a:off x="4668838" y="4708525"/>
            <a:ext cx="4152900" cy="14176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1593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 userDrawn="1"/>
        </p:nvSpPr>
        <p:spPr>
          <a:xfrm>
            <a:off x="0" y="0"/>
            <a:ext cx="9144229" cy="6858000"/>
          </a:xfrm>
          <a:custGeom>
            <a:avLst/>
            <a:gdLst>
              <a:gd name="connsiteX0" fmla="*/ 4515439 w 9144000"/>
              <a:gd name="connsiteY0" fmla="*/ 6862713 h 6862713"/>
              <a:gd name="connsiteX1" fmla="*/ 0 w 9144000"/>
              <a:gd name="connsiteY1" fmla="*/ 6862713 h 6862713"/>
              <a:gd name="connsiteX2" fmla="*/ 0 w 9144000"/>
              <a:gd name="connsiteY2" fmla="*/ 0 h 6862713"/>
              <a:gd name="connsiteX3" fmla="*/ 9144000 w 9144000"/>
              <a:gd name="connsiteY3" fmla="*/ 0 h 6862713"/>
              <a:gd name="connsiteX4" fmla="*/ 9144000 w 9144000"/>
              <a:gd name="connsiteY4" fmla="*/ 2215299 h 6862713"/>
              <a:gd name="connsiteX5" fmla="*/ 4515439 w 9144000"/>
              <a:gd name="connsiteY5" fmla="*/ 6862713 h 6862713"/>
              <a:gd name="connsiteX0" fmla="*/ 4515439 w 9144000"/>
              <a:gd name="connsiteY0" fmla="*/ 6862713 h 6862713"/>
              <a:gd name="connsiteX1" fmla="*/ 0 w 9144000"/>
              <a:gd name="connsiteY1" fmla="*/ 6862713 h 6862713"/>
              <a:gd name="connsiteX2" fmla="*/ 0 w 9144000"/>
              <a:gd name="connsiteY2" fmla="*/ 0 h 6862713"/>
              <a:gd name="connsiteX3" fmla="*/ 9144000 w 9144000"/>
              <a:gd name="connsiteY3" fmla="*/ 0 h 6862713"/>
              <a:gd name="connsiteX4" fmla="*/ 9141619 w 9144000"/>
              <a:gd name="connsiteY4" fmla="*/ 2234362 h 6862713"/>
              <a:gd name="connsiteX5" fmla="*/ 4515439 w 9144000"/>
              <a:gd name="connsiteY5" fmla="*/ 6862713 h 6862713"/>
              <a:gd name="connsiteX0" fmla="*/ 4515439 w 9144229"/>
              <a:gd name="connsiteY0" fmla="*/ 6862713 h 6862713"/>
              <a:gd name="connsiteX1" fmla="*/ 0 w 9144229"/>
              <a:gd name="connsiteY1" fmla="*/ 6862713 h 6862713"/>
              <a:gd name="connsiteX2" fmla="*/ 0 w 9144229"/>
              <a:gd name="connsiteY2" fmla="*/ 0 h 6862713"/>
              <a:gd name="connsiteX3" fmla="*/ 9144000 w 9144229"/>
              <a:gd name="connsiteY3" fmla="*/ 0 h 6862713"/>
              <a:gd name="connsiteX4" fmla="*/ 9144000 w 9144229"/>
              <a:gd name="connsiteY4" fmla="*/ 2231980 h 6862713"/>
              <a:gd name="connsiteX5" fmla="*/ 4515439 w 9144229"/>
              <a:gd name="connsiteY5" fmla="*/ 6862713 h 6862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229" h="6862713">
                <a:moveTo>
                  <a:pt x="4515439" y="6862713"/>
                </a:moveTo>
                <a:lnTo>
                  <a:pt x="0" y="6862713"/>
                </a:lnTo>
                <a:lnTo>
                  <a:pt x="0" y="0"/>
                </a:lnTo>
                <a:lnTo>
                  <a:pt x="9144000" y="0"/>
                </a:lnTo>
                <a:cubicBezTo>
                  <a:pt x="9143206" y="744787"/>
                  <a:pt x="9144794" y="1487193"/>
                  <a:pt x="9144000" y="2231980"/>
                </a:cubicBezTo>
                <a:lnTo>
                  <a:pt x="4515439" y="68627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704080" y="1960694"/>
            <a:ext cx="7772400" cy="1380744"/>
          </a:xfrm>
        </p:spPr>
        <p:txBody>
          <a:bodyPr lIns="0" tIns="0" rIns="0" bIns="0" anchor="b" anchorCtr="0"/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704080" y="3542606"/>
            <a:ext cx="6949440" cy="813816"/>
          </a:xfrm>
        </p:spPr>
        <p:txBody>
          <a:bodyPr lIns="0" tIns="0" rIns="0" bIns="0"/>
          <a:lstStyle>
            <a:lvl1pPr marL="0" indent="0" algn="l">
              <a:spcBef>
                <a:spcPts val="40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5948277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32326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6" y="1188720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4780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2828416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Gray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/>
          <p:cNvSpPr>
            <a:spLocks noChangeAspect="1"/>
          </p:cNvSpPr>
          <p:nvPr userDrawn="1"/>
        </p:nvSpPr>
        <p:spPr>
          <a:xfrm rot="16200000">
            <a:off x="5120640" y="2834640"/>
            <a:ext cx="4023360" cy="4023360"/>
          </a:xfrm>
          <a:prstGeom prst="rtTriangle">
            <a:avLst/>
          </a:prstGeom>
          <a:solidFill>
            <a:srgbClr val="C6C6C9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6C6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32326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6" y="1188720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4780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2801696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32326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616" y="1883664"/>
            <a:ext cx="8458200" cy="40416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6" y="1188720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3757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2888828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Gray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/>
          <p:cNvSpPr>
            <a:spLocks noChangeAspect="1"/>
          </p:cNvSpPr>
          <p:nvPr userDrawn="1"/>
        </p:nvSpPr>
        <p:spPr>
          <a:xfrm rot="16200000">
            <a:off x="5120640" y="2834640"/>
            <a:ext cx="4023360" cy="4023360"/>
          </a:xfrm>
          <a:prstGeom prst="rtTriangle">
            <a:avLst/>
          </a:prstGeom>
          <a:solidFill>
            <a:srgbClr val="C6C6C9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6C6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32326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616" y="1883664"/>
            <a:ext cx="8458200" cy="40416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6" y="1188720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3757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1538665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28600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6" y="1188720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4780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352426" y="1657349"/>
            <a:ext cx="8467724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1"/>
          </p:nvPr>
        </p:nvSpPr>
        <p:spPr>
          <a:xfrm>
            <a:off x="352425" y="2377440"/>
            <a:ext cx="8467725" cy="37465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1936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28600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6" y="1188720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4779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352426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4668090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3"/>
          </p:nvPr>
        </p:nvSpPr>
        <p:spPr>
          <a:xfrm>
            <a:off x="357188" y="2377440"/>
            <a:ext cx="4148137" cy="37490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34"/>
          </p:nvPr>
        </p:nvSpPr>
        <p:spPr>
          <a:xfrm>
            <a:off x="4668837" y="2378075"/>
            <a:ext cx="4151376" cy="37480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9376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eft Two 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28600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6" y="1188720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1072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4668090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36"/>
          </p:nvPr>
        </p:nvSpPr>
        <p:spPr>
          <a:xfrm>
            <a:off x="4668090" y="3986784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352426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37"/>
          </p:nvPr>
        </p:nvSpPr>
        <p:spPr>
          <a:xfrm>
            <a:off x="352425" y="2381250"/>
            <a:ext cx="4152900" cy="37490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38"/>
          </p:nvPr>
        </p:nvSpPr>
        <p:spPr>
          <a:xfrm>
            <a:off x="4668837" y="2381249"/>
            <a:ext cx="4151376" cy="1417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39"/>
          </p:nvPr>
        </p:nvSpPr>
        <p:spPr>
          <a:xfrm>
            <a:off x="4668837" y="4712970"/>
            <a:ext cx="4151376" cy="1417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7520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Triangle 13"/>
          <p:cNvSpPr>
            <a:spLocks noChangeAspect="1"/>
          </p:cNvSpPr>
          <p:nvPr userDrawn="1"/>
        </p:nvSpPr>
        <p:spPr>
          <a:xfrm rot="5400000">
            <a:off x="0" y="0"/>
            <a:ext cx="768096" cy="768096"/>
          </a:xfrm>
          <a:prstGeom prst="rtTriangle">
            <a:avLst/>
          </a:prstGeom>
          <a:solidFill>
            <a:srgbClr val="337D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 bwMode="gray">
          <a:xfrm>
            <a:off x="8620125" y="6662377"/>
            <a:ext cx="438150" cy="120184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C0926A-889A-463A-A5EA-682F15689EEF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pPr/>
              <a:t>‹#›</a:t>
            </a:fld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6616" y="231310"/>
            <a:ext cx="8458200" cy="95097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56616" y="1883664"/>
            <a:ext cx="8458200" cy="4041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69900" y="6403975"/>
            <a:ext cx="3302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75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4" r:id="rId3"/>
    <p:sldLayoutId id="2147483664" r:id="rId4"/>
    <p:sldLayoutId id="2147483650" r:id="rId5"/>
    <p:sldLayoutId id="2147483665" r:id="rId6"/>
    <p:sldLayoutId id="2147483655" r:id="rId7"/>
    <p:sldLayoutId id="2147483656" r:id="rId8"/>
    <p:sldLayoutId id="2147483658" r:id="rId9"/>
    <p:sldLayoutId id="2147483659" r:id="rId10"/>
    <p:sldLayoutId id="2147483657" r:id="rId11"/>
  </p:sldLayoutIdLst>
  <p:txStyles>
    <p:titleStyle>
      <a:lvl1pPr algn="l" defTabSz="914400" rtl="0" eaLnBrk="1" latinLnBrk="0" hangingPunct="1">
        <a:lnSpc>
          <a:spcPct val="90000"/>
        </a:lnSpc>
        <a:spcBef>
          <a:spcPts val="0"/>
        </a:spcBef>
        <a:buNone/>
        <a:defRPr sz="3000" b="0" kern="1200">
          <a:solidFill>
            <a:srgbClr val="337DBE"/>
          </a:solidFill>
          <a:latin typeface="+mj-lt"/>
          <a:ea typeface="+mj-ea"/>
          <a:cs typeface="+mj-cs"/>
        </a:defRPr>
      </a:lvl1pPr>
    </p:titleStyle>
    <p:bodyStyle>
      <a:lvl1pPr marL="292608" indent="-292608" algn="l" defTabSz="914400" rtl="0" eaLnBrk="1" latinLnBrk="0" hangingPunct="1">
        <a:lnSpc>
          <a:spcPct val="90000"/>
        </a:lnSpc>
        <a:spcBef>
          <a:spcPts val="2000"/>
        </a:spcBef>
        <a:buClr>
          <a:srgbClr val="337DBE"/>
        </a:buClr>
        <a:buSzPct val="77000"/>
        <a:buFont typeface="Wingdings 3" panose="05040102010807070707" pitchFamily="18" charset="2"/>
        <a:buChar char="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66928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337DBE"/>
        </a:buClr>
        <a:buFont typeface="Wingdings" panose="05000000000000000000" pitchFamily="2" charset="2"/>
        <a:buChar char="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37DBE"/>
        </a:buClr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52728" indent="-219456" algn="l" defTabSz="914400" rtl="0" eaLnBrk="1" latinLnBrk="0" hangingPunct="1">
        <a:lnSpc>
          <a:spcPct val="90000"/>
        </a:lnSpc>
        <a:spcBef>
          <a:spcPts val="200"/>
        </a:spcBef>
        <a:buClr>
          <a:srgbClr val="337DBE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173736" algn="l" defTabSz="914400" rtl="0" eaLnBrk="1" latinLnBrk="0" hangingPunct="1">
        <a:lnSpc>
          <a:spcPct val="90000"/>
        </a:lnSpc>
        <a:spcBef>
          <a:spcPts val="100"/>
        </a:spcBef>
        <a:buClr>
          <a:srgbClr val="337DBE"/>
        </a:buClr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hyperlink" Target="mailto:jamesl@iii.org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urancejournal.com/news/national/2018/04/05/485448.htm" TargetMode="External"/><Relationship Id="rId13" Type="http://schemas.openxmlformats.org/officeDocument/2006/relationships/image" Target="../media/image31.png"/><Relationship Id="rId3" Type="http://schemas.openxmlformats.org/officeDocument/2006/relationships/tags" Target="../tags/tag5.xml"/><Relationship Id="rId7" Type="http://schemas.openxmlformats.org/officeDocument/2006/relationships/image" Target="../media/image28.emf"/><Relationship Id="rId12" Type="http://schemas.openxmlformats.org/officeDocument/2006/relationships/image" Target="../media/image30.png"/><Relationship Id="rId2" Type="http://schemas.openxmlformats.org/officeDocument/2006/relationships/tags" Target="../tags/tag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29.png"/><Relationship Id="rId5" Type="http://schemas.openxmlformats.org/officeDocument/2006/relationships/notesSlide" Target="../notesSlides/notesSlide10.xml"/><Relationship Id="rId10" Type="http://schemas.openxmlformats.org/officeDocument/2006/relationships/hyperlink" Target="https://www.insurancejournal.com/news/national/2018/07/03/494114.htm" TargetMode="External"/><Relationship Id="rId4" Type="http://schemas.openxmlformats.org/officeDocument/2006/relationships/slideLayout" Target="../slideLayouts/slideLayout3.xml"/><Relationship Id="rId9" Type="http://schemas.openxmlformats.org/officeDocument/2006/relationships/hyperlink" Target="https://www.houstonchronicle.com/business/article/FEMA-cat-bond-opens-Wall-Street-to-flood-13109121.php" TargetMode="External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ergy.gov/maps/map-projected-growth-wind-industry-now-until-2050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ericangeosciences.org/critical-issues/faq/what-are-advantages-and-disadvantages-offshore-wind-farm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llis.com/Documents/Publications/Industries/Utilities/Wind_Power_Brochure_North_America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hyperlink" Target="https://www.jlt.com/industry/renewable-energy-insurance/offshore-wind-energy-insurance" TargetMode="External"/><Relationship Id="rId4" Type="http://schemas.openxmlformats.org/officeDocument/2006/relationships/hyperlink" Target="https://www.windpowerengineering.com/business-news-projects/risky-business-mitigating-threats-onshore-wind-projects-portfolios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8.sv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4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Age of Extreme Weather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Casualty Actuarial Society Spring Meeting</a:t>
            </a:r>
          </a:p>
          <a:p>
            <a:r>
              <a:rPr lang="en-US" dirty="0"/>
              <a:t>May 21, 2019</a:t>
            </a:r>
          </a:p>
          <a:p>
            <a:r>
              <a:rPr lang="en-US" dirty="0"/>
              <a:t>New Orleans, Louisiana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gray">
          <a:xfrm>
            <a:off x="704081" y="5983111"/>
            <a:ext cx="7772400" cy="87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182880" anchor="b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1200" spc="50" dirty="0">
                <a:solidFill>
                  <a:srgbClr val="337DBE"/>
                </a:solidFill>
                <a:latin typeface="+mn-lt"/>
              </a:rPr>
              <a:t>James Lynch, FCAS MAAA, Chief Actuary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1200" spc="50" dirty="0">
                <a:solidFill>
                  <a:srgbClr val="337DBE"/>
                </a:solidFill>
                <a:latin typeface="+mn-lt"/>
                <a:sym typeface="Symbol" panose="05050102010706020507" pitchFamily="18" charset="2"/>
              </a:rPr>
              <a:t>Insurance Information Institute </a:t>
            </a:r>
            <a:r>
              <a:rPr lang="en-US" altLang="en-US" sz="1200" spc="50" dirty="0">
                <a:solidFill>
                  <a:srgbClr val="337DBE"/>
                </a:solidFill>
                <a:latin typeface="+mn-lt"/>
                <a:sym typeface="Wingdings"/>
              </a:rPr>
              <a:t> </a:t>
            </a:r>
            <a:r>
              <a:rPr lang="en-US" altLang="en-US" sz="1200" spc="50" dirty="0">
                <a:solidFill>
                  <a:srgbClr val="337DBE"/>
                </a:solidFill>
                <a:latin typeface="+mn-lt"/>
                <a:sym typeface="Symbol" panose="05050102010706020507" pitchFamily="18" charset="2"/>
              </a:rPr>
              <a:t>110 William Street </a:t>
            </a:r>
            <a:r>
              <a:rPr lang="en-US" altLang="en-US" sz="1200" spc="50" dirty="0">
                <a:solidFill>
                  <a:srgbClr val="337DBE"/>
                </a:solidFill>
                <a:latin typeface="+mn-lt"/>
                <a:sym typeface="Wingdings"/>
              </a:rPr>
              <a:t> </a:t>
            </a:r>
            <a:r>
              <a:rPr lang="en-US" altLang="en-US" sz="1200" spc="50" dirty="0">
                <a:solidFill>
                  <a:srgbClr val="337DBE"/>
                </a:solidFill>
                <a:latin typeface="+mn-lt"/>
                <a:sym typeface="Symbol" panose="05050102010706020507" pitchFamily="18" charset="2"/>
              </a:rPr>
              <a:t>New York, NY 10038 </a:t>
            </a:r>
            <a:br>
              <a:rPr lang="en-US" altLang="en-US" sz="1200" spc="50" dirty="0">
                <a:solidFill>
                  <a:srgbClr val="337DBE"/>
                </a:solidFill>
                <a:latin typeface="+mn-lt"/>
                <a:sym typeface="Symbol" panose="05050102010706020507" pitchFamily="18" charset="2"/>
              </a:rPr>
            </a:br>
            <a:r>
              <a:rPr lang="en-US" altLang="en-US" sz="1200" spc="50" dirty="0">
                <a:solidFill>
                  <a:srgbClr val="337DBE"/>
                </a:solidFill>
                <a:latin typeface="+mn-lt"/>
                <a:sym typeface="Symbol" panose="05050102010706020507" pitchFamily="18" charset="2"/>
              </a:rPr>
              <a:t>Tel: 212.346.5533 </a:t>
            </a:r>
            <a:r>
              <a:rPr lang="en-US" altLang="en-US" sz="1200" spc="50" dirty="0">
                <a:solidFill>
                  <a:srgbClr val="337DBE"/>
                </a:solidFill>
                <a:latin typeface="+mn-lt"/>
                <a:sym typeface="Wingdings"/>
              </a:rPr>
              <a:t></a:t>
            </a:r>
            <a:r>
              <a:rPr lang="en-US" altLang="en-US" sz="1200" spc="50" dirty="0">
                <a:solidFill>
                  <a:srgbClr val="337DBE"/>
                </a:solidFill>
                <a:latin typeface="+mn-lt"/>
                <a:sym typeface="Symbol" panose="05050102010706020507" pitchFamily="18" charset="2"/>
              </a:rPr>
              <a:t> </a:t>
            </a:r>
            <a:r>
              <a:rPr lang="en-US" altLang="en-US" sz="1200" spc="50" dirty="0">
                <a:solidFill>
                  <a:srgbClr val="337DBE"/>
                </a:solidFill>
                <a:sym typeface="Symbol" panose="05050102010706020507" pitchFamily="18" charset="2"/>
                <a:hlinkClick r:id="rId4"/>
              </a:rPr>
              <a:t>j</a:t>
            </a:r>
            <a:r>
              <a:rPr lang="en-US" altLang="en-US" sz="1200" spc="50" dirty="0">
                <a:solidFill>
                  <a:srgbClr val="337DBE"/>
                </a:solidFill>
                <a:latin typeface="+mn-lt"/>
                <a:sym typeface="Symbol" panose="05050102010706020507" pitchFamily="18" charset="2"/>
                <a:hlinkClick r:id="rId4"/>
              </a:rPr>
              <a:t>amesl@iii.org</a:t>
            </a:r>
            <a:r>
              <a:rPr lang="en-US" altLang="en-US" sz="1200" spc="50" dirty="0">
                <a:solidFill>
                  <a:srgbClr val="337DBE"/>
                </a:solidFill>
                <a:latin typeface="+mn-lt"/>
                <a:sym typeface="Symbol" panose="05050102010706020507" pitchFamily="18" charset="2"/>
              </a:rPr>
              <a:t> </a:t>
            </a:r>
            <a:r>
              <a:rPr lang="en-US" altLang="en-US" sz="1200" spc="50" dirty="0">
                <a:solidFill>
                  <a:srgbClr val="337DBE"/>
                </a:solidFill>
                <a:latin typeface="+mn-lt"/>
                <a:sym typeface="Wingdings"/>
              </a:rPr>
              <a:t></a:t>
            </a:r>
            <a:r>
              <a:rPr lang="en-US" altLang="en-US" sz="1200" spc="50" dirty="0">
                <a:solidFill>
                  <a:srgbClr val="337DBE"/>
                </a:solidFill>
                <a:latin typeface="+mn-lt"/>
                <a:sym typeface="Symbol" panose="05050102010706020507" pitchFamily="18" charset="2"/>
              </a:rPr>
              <a:t> www.iii.org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153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BB614431-6BE0-214C-B722-98A920F4C1E1}"/>
              </a:ext>
            </a:extLst>
          </p:cNvPr>
          <p:cNvSpPr/>
          <p:nvPr/>
        </p:nvSpPr>
        <p:spPr bwMode="gray">
          <a:xfrm>
            <a:off x="5494562" y="1164337"/>
            <a:ext cx="3649439" cy="462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0D87F04-0C21-5848-B712-E65C940EC03B}"/>
              </a:ext>
            </a:extLst>
          </p:cNvPr>
          <p:cNvSpPr/>
          <p:nvPr/>
        </p:nvSpPr>
        <p:spPr bwMode="gray">
          <a:xfrm>
            <a:off x="2010658" y="1164337"/>
            <a:ext cx="3433719" cy="462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F935F4E-AA6F-EF4F-BDA9-012A1E034850}"/>
              </a:ext>
            </a:extLst>
          </p:cNvPr>
          <p:cNvSpPr/>
          <p:nvPr/>
        </p:nvSpPr>
        <p:spPr bwMode="gray">
          <a:xfrm>
            <a:off x="1" y="1164337"/>
            <a:ext cx="1960473" cy="462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5125" name="Rectangle 7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3200" dirty="0"/>
              <a:t>How Insurance Drives Economic Growth</a:t>
            </a:r>
            <a:endParaRPr lang="en-US" altLang="en-US" sz="3200" dirty="0"/>
          </a:p>
        </p:txBody>
      </p:sp>
      <p:sp>
        <p:nvSpPr>
          <p:cNvPr id="18" name="safety/sec">
            <a:extLst>
              <a:ext uri="{FF2B5EF4-FFF2-40B4-BE49-F238E27FC236}">
                <a16:creationId xmlns:a16="http://schemas.microsoft.com/office/drawing/2014/main" id="{5BE2086B-3934-7347-BCDD-62AD683EC6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6619" y="1260862"/>
            <a:ext cx="1444495" cy="660716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Safety/</a:t>
            </a:r>
          </a:p>
          <a:p>
            <a:r>
              <a:rPr lang="en-US" b="1" dirty="0">
                <a:solidFill>
                  <a:schemeClr val="bg1"/>
                </a:solidFill>
              </a:rPr>
              <a:t>Security</a:t>
            </a:r>
          </a:p>
        </p:txBody>
      </p:sp>
      <p:pic>
        <p:nvPicPr>
          <p:cNvPr id="21" name="first respond">
            <a:extLst>
              <a:ext uri="{FF2B5EF4-FFF2-40B4-BE49-F238E27FC236}">
                <a16:creationId xmlns:a16="http://schemas.microsoft.com/office/drawing/2014/main" id="{2FBC2CFE-43AC-7D42-8237-D3613290A541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9843" y="1995069"/>
            <a:ext cx="1217172" cy="822960"/>
          </a:xfrm>
          <a:prstGeom prst="snip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Insurers are financial first responders">
            <a:extLst>
              <a:ext uri="{FF2B5EF4-FFF2-40B4-BE49-F238E27FC236}">
                <a16:creationId xmlns:a16="http://schemas.microsoft.com/office/drawing/2014/main" id="{8FC95469-B5A2-1541-A82F-37101A429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233" y="2919731"/>
            <a:ext cx="1607241" cy="747487"/>
          </a:xfrm>
        </p:spPr>
        <p:txBody>
          <a:bodyPr/>
          <a:lstStyle/>
          <a:p>
            <a:pPr marL="231769" indent="-231769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Insurers are financial first responders</a:t>
            </a:r>
          </a:p>
        </p:txBody>
      </p:sp>
      <p:pic>
        <p:nvPicPr>
          <p:cNvPr id="27" name="cap protect">
            <a:extLst>
              <a:ext uri="{FF2B5EF4-FFF2-40B4-BE49-F238E27FC236}">
                <a16:creationId xmlns:a16="http://schemas.microsoft.com/office/drawing/2014/main" id="{C61CEAC8-C215-1F4B-A977-46CF049CF951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65778" y="1995069"/>
            <a:ext cx="1217172" cy="822960"/>
          </a:xfrm>
          <a:prstGeom prst="snip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supply chain">
            <a:extLst>
              <a:ext uri="{FF2B5EF4-FFF2-40B4-BE49-F238E27FC236}">
                <a16:creationId xmlns:a16="http://schemas.microsoft.com/office/drawing/2014/main" id="{9A4881D6-6410-9943-AA6E-30F51C250AD7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76610" y="3980139"/>
            <a:ext cx="1217172" cy="822960"/>
          </a:xfrm>
          <a:prstGeom prst="snip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comm builders">
            <a:extLst>
              <a:ext uri="{FF2B5EF4-FFF2-40B4-BE49-F238E27FC236}">
                <a16:creationId xmlns:a16="http://schemas.microsoft.com/office/drawing/2014/main" id="{B0C463CD-F1D2-F449-9B70-585A1B906CE8}"/>
              </a:ext>
            </a:extLst>
          </p:cNvPr>
          <p:cNvPicPr>
            <a:picLocks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73710" y="1995069"/>
            <a:ext cx="1217172" cy="822960"/>
          </a:xfrm>
          <a:prstGeom prst="snip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Econ Fin Stability">
            <a:extLst>
              <a:ext uri="{FF2B5EF4-FFF2-40B4-BE49-F238E27FC236}">
                <a16:creationId xmlns:a16="http://schemas.microsoft.com/office/drawing/2014/main" id="{181FDDB7-1167-9A4E-BDA2-396CF69262DE}"/>
              </a:ext>
            </a:extLst>
          </p:cNvPr>
          <p:cNvSpPr txBox="1">
            <a:spLocks/>
          </p:cNvSpPr>
          <p:nvPr/>
        </p:nvSpPr>
        <p:spPr bwMode="gray">
          <a:xfrm>
            <a:off x="2166797" y="1255440"/>
            <a:ext cx="3015084" cy="666139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noAutofit/>
          </a:bodyPr>
          <a:lstStyle>
            <a:lvl1pPr mar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SzPct val="77000"/>
              <a:buFont typeface="Wingdings 3" panose="05040102010807070707" pitchFamily="18" charset="2"/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marL="566928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Font typeface="Wingdings" panose="05000000000000000000" pitchFamily="2" charset="2"/>
              <a:buChar char=""/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Font typeface="Arial" pitchFamily="34" charset="0"/>
              <a:buChar char="–"/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252728" indent="-219456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Font typeface="Wingdings" pitchFamily="2" charset="2"/>
              <a:buChar char="§"/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1328" indent="-173736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Font typeface="Arial" pitchFamily="34" charset="0"/>
              <a:buChar char="»"/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Economic/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Financial Stability</a:t>
            </a:r>
          </a:p>
        </p:txBody>
      </p:sp>
      <p:sp>
        <p:nvSpPr>
          <p:cNvPr id="31" name="Development">
            <a:extLst>
              <a:ext uri="{FF2B5EF4-FFF2-40B4-BE49-F238E27FC236}">
                <a16:creationId xmlns:a16="http://schemas.microsoft.com/office/drawing/2014/main" id="{502F0457-4C62-5944-A9A7-7A75FA8A41A0}"/>
              </a:ext>
            </a:extLst>
          </p:cNvPr>
          <p:cNvSpPr txBox="1">
            <a:spLocks/>
          </p:cNvSpPr>
          <p:nvPr/>
        </p:nvSpPr>
        <p:spPr bwMode="gray">
          <a:xfrm>
            <a:off x="5657052" y="1555898"/>
            <a:ext cx="3665048" cy="39108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noAutofit/>
          </a:bodyPr>
          <a:lstStyle>
            <a:lvl1pPr mar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SzPct val="77000"/>
              <a:buFont typeface="Wingdings 3" panose="05040102010807070707" pitchFamily="18" charset="2"/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marL="566928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Font typeface="Wingdings" panose="05000000000000000000" pitchFamily="2" charset="2"/>
              <a:buChar char=""/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Font typeface="Arial" pitchFamily="34" charset="0"/>
              <a:buChar char="–"/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252728" indent="-219456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Font typeface="Wingdings" pitchFamily="2" charset="2"/>
              <a:buChar char="§"/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1328" indent="-173736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Font typeface="Arial" pitchFamily="34" charset="0"/>
              <a:buChar char="»"/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Development</a:t>
            </a:r>
          </a:p>
        </p:txBody>
      </p:sp>
      <p:sp>
        <p:nvSpPr>
          <p:cNvPr id="32" name="Insurers are risk mitigators">
            <a:extLst>
              <a:ext uri="{FF2B5EF4-FFF2-40B4-BE49-F238E27FC236}">
                <a16:creationId xmlns:a16="http://schemas.microsoft.com/office/drawing/2014/main" id="{77976864-E09F-1840-839A-5E0CAD28981B}"/>
              </a:ext>
            </a:extLst>
          </p:cNvPr>
          <p:cNvSpPr txBox="1">
            <a:spLocks/>
          </p:cNvSpPr>
          <p:nvPr/>
        </p:nvSpPr>
        <p:spPr bwMode="gray">
          <a:xfrm>
            <a:off x="353233" y="4923971"/>
            <a:ext cx="1607241" cy="7432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69" indent="-231769">
              <a:buClr>
                <a:schemeClr val="bg1"/>
              </a:buClr>
              <a:buSzPct val="100000"/>
              <a:buFont typeface="+mj-lt"/>
              <a:buAutoNum type="arabicPeriod" startAt="2"/>
            </a:pPr>
            <a:r>
              <a:rPr lang="en-US" sz="1600" dirty="0">
                <a:solidFill>
                  <a:schemeClr val="bg1"/>
                </a:solidFill>
              </a:rPr>
              <a:t>Insurers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are risk </a:t>
            </a:r>
            <a:r>
              <a:rPr lang="en-US" sz="1600" dirty="0" err="1">
                <a:solidFill>
                  <a:schemeClr val="bg1"/>
                </a:solidFill>
              </a:rPr>
              <a:t>mitigators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3" name="Insurers are capital protectors">
            <a:extLst>
              <a:ext uri="{FF2B5EF4-FFF2-40B4-BE49-F238E27FC236}">
                <a16:creationId xmlns:a16="http://schemas.microsoft.com/office/drawing/2014/main" id="{6708C465-ADDF-624E-8E15-1F4585F6D82C}"/>
              </a:ext>
            </a:extLst>
          </p:cNvPr>
          <p:cNvSpPr txBox="1">
            <a:spLocks/>
          </p:cNvSpPr>
          <p:nvPr/>
        </p:nvSpPr>
        <p:spPr bwMode="gray">
          <a:xfrm>
            <a:off x="2172311" y="2919731"/>
            <a:ext cx="1542045" cy="7474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69" indent="-231769">
              <a:buClr>
                <a:schemeClr val="bg1"/>
              </a:buClr>
              <a:buSzPct val="100000"/>
              <a:buFont typeface="+mj-lt"/>
              <a:buAutoNum type="arabicPeriod" startAt="3"/>
            </a:pPr>
            <a:r>
              <a:rPr lang="en-US" sz="1600" dirty="0">
                <a:solidFill>
                  <a:schemeClr val="bg1"/>
                </a:solidFill>
              </a:rPr>
              <a:t>Insurers are capital protectors</a:t>
            </a:r>
          </a:p>
        </p:txBody>
      </p:sp>
      <p:sp>
        <p:nvSpPr>
          <p:cNvPr id="34" name="Insurers are credit facilitators">
            <a:extLst>
              <a:ext uri="{FF2B5EF4-FFF2-40B4-BE49-F238E27FC236}">
                <a16:creationId xmlns:a16="http://schemas.microsoft.com/office/drawing/2014/main" id="{786AD6C2-EE10-0A4F-AB00-AD1242641D70}"/>
              </a:ext>
            </a:extLst>
          </p:cNvPr>
          <p:cNvSpPr txBox="1">
            <a:spLocks/>
          </p:cNvSpPr>
          <p:nvPr/>
        </p:nvSpPr>
        <p:spPr bwMode="gray">
          <a:xfrm>
            <a:off x="7371067" y="4923971"/>
            <a:ext cx="1508072" cy="7474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69" indent="-231769">
              <a:buClr>
                <a:schemeClr val="bg1"/>
              </a:buClr>
              <a:buSzPct val="100000"/>
              <a:buFont typeface="+mj-lt"/>
              <a:buAutoNum type="arabicPeriod" startAt="10"/>
            </a:pPr>
            <a:r>
              <a:rPr lang="en-US" sz="1600" dirty="0">
                <a:solidFill>
                  <a:schemeClr val="bg1"/>
                </a:solidFill>
              </a:rPr>
              <a:t>Insurers are credit facilitators</a:t>
            </a:r>
          </a:p>
        </p:txBody>
      </p:sp>
      <p:pic>
        <p:nvPicPr>
          <p:cNvPr id="35" name="infrastructure">
            <a:extLst>
              <a:ext uri="{FF2B5EF4-FFF2-40B4-BE49-F238E27FC236}">
                <a16:creationId xmlns:a16="http://schemas.microsoft.com/office/drawing/2014/main" id="{DA7BBC22-BE2B-1B4F-87C3-4AE680C48361}"/>
              </a:ext>
            </a:extLst>
          </p:cNvPr>
          <p:cNvPicPr>
            <a:picLocks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64195" y="1987926"/>
            <a:ext cx="1217172" cy="821343"/>
          </a:xfrm>
          <a:prstGeom prst="snip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risk mit">
            <a:extLst>
              <a:ext uri="{FF2B5EF4-FFF2-40B4-BE49-F238E27FC236}">
                <a16:creationId xmlns:a16="http://schemas.microsoft.com/office/drawing/2014/main" id="{5A12F6C0-86B0-C64C-BC87-CEF3CAC553D7}"/>
              </a:ext>
            </a:extLst>
          </p:cNvPr>
          <p:cNvPicPr>
            <a:picLocks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88" b="-1"/>
          <a:stretch/>
        </p:blipFill>
        <p:spPr bwMode="auto">
          <a:xfrm>
            <a:off x="465721" y="3980139"/>
            <a:ext cx="1165417" cy="822960"/>
          </a:xfrm>
          <a:prstGeom prst="snip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social policy">
            <a:extLst>
              <a:ext uri="{FF2B5EF4-FFF2-40B4-BE49-F238E27FC236}">
                <a16:creationId xmlns:a16="http://schemas.microsoft.com/office/drawing/2014/main" id="{02CB85FA-197C-0941-BDD2-2CD337705865}"/>
              </a:ext>
            </a:extLst>
          </p:cNvPr>
          <p:cNvPicPr>
            <a:picLocks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25582" y="1987924"/>
            <a:ext cx="1217172" cy="822960"/>
          </a:xfrm>
          <a:prstGeom prst="snip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cap infusers">
            <a:extLst>
              <a:ext uri="{FF2B5EF4-FFF2-40B4-BE49-F238E27FC236}">
                <a16:creationId xmlns:a16="http://schemas.microsoft.com/office/drawing/2014/main" id="{0E9C92F0-6C26-7C4D-BBE1-53F17DD89741}"/>
              </a:ext>
            </a:extLst>
          </p:cNvPr>
          <p:cNvPicPr>
            <a:picLocks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22374" y="3980139"/>
            <a:ext cx="1217172" cy="822960"/>
          </a:xfrm>
          <a:prstGeom prst="snip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innovation cat">
            <a:extLst>
              <a:ext uri="{FF2B5EF4-FFF2-40B4-BE49-F238E27FC236}">
                <a16:creationId xmlns:a16="http://schemas.microsoft.com/office/drawing/2014/main" id="{8D8038B7-E4A7-2749-B7E7-4C67DDA2B1BD}"/>
              </a:ext>
            </a:extLst>
          </p:cNvPr>
          <p:cNvPicPr>
            <a:picLocks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81184" y="3980139"/>
            <a:ext cx="1216152" cy="822960"/>
          </a:xfrm>
          <a:prstGeom prst="snip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credit facilitators">
            <a:extLst>
              <a:ext uri="{FF2B5EF4-FFF2-40B4-BE49-F238E27FC236}">
                <a16:creationId xmlns:a16="http://schemas.microsoft.com/office/drawing/2014/main" id="{A1200F33-9A0E-914A-B4F1-28A74B95ECC4}"/>
              </a:ext>
            </a:extLst>
          </p:cNvPr>
          <p:cNvPicPr>
            <a:picLocks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72643" y="3980139"/>
            <a:ext cx="1217172" cy="811448"/>
          </a:xfrm>
          <a:prstGeom prst="snip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Insurance sustains the supply chain">
            <a:extLst>
              <a:ext uri="{FF2B5EF4-FFF2-40B4-BE49-F238E27FC236}">
                <a16:creationId xmlns:a16="http://schemas.microsoft.com/office/drawing/2014/main" id="{7E2164E5-3015-384E-9A81-CB952240D071}"/>
              </a:ext>
            </a:extLst>
          </p:cNvPr>
          <p:cNvSpPr txBox="1">
            <a:spLocks/>
          </p:cNvSpPr>
          <p:nvPr/>
        </p:nvSpPr>
        <p:spPr bwMode="gray">
          <a:xfrm>
            <a:off x="2175583" y="4904801"/>
            <a:ext cx="1580411" cy="7474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69" indent="-231769">
              <a:buClr>
                <a:schemeClr val="bg1"/>
              </a:buClr>
              <a:buSzPct val="100000"/>
              <a:buFont typeface="+mj-lt"/>
              <a:buAutoNum type="arabicPeriod" startAt="5"/>
            </a:pPr>
            <a:r>
              <a:rPr lang="en-US" sz="1600" dirty="0">
                <a:solidFill>
                  <a:schemeClr val="bg1"/>
                </a:solidFill>
              </a:rPr>
              <a:t>Insurance sustains the supply chain</a:t>
            </a:r>
          </a:p>
        </p:txBody>
      </p:sp>
      <p:sp>
        <p:nvSpPr>
          <p:cNvPr id="43" name="Insurance is a partner in social policy">
            <a:extLst>
              <a:ext uri="{FF2B5EF4-FFF2-40B4-BE49-F238E27FC236}">
                <a16:creationId xmlns:a16="http://schemas.microsoft.com/office/drawing/2014/main" id="{CBBB1840-589E-234E-BD62-4C6BF26C3E1D}"/>
              </a:ext>
            </a:extLst>
          </p:cNvPr>
          <p:cNvSpPr txBox="1">
            <a:spLocks/>
          </p:cNvSpPr>
          <p:nvPr/>
        </p:nvSpPr>
        <p:spPr bwMode="gray">
          <a:xfrm>
            <a:off x="3832115" y="2931758"/>
            <a:ext cx="1542045" cy="7474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69" indent="-231769">
              <a:buClr>
                <a:schemeClr val="bg1"/>
              </a:buClr>
              <a:buSzPct val="100000"/>
              <a:buFont typeface="+mj-lt"/>
              <a:buAutoNum type="arabicPeriod" startAt="4"/>
            </a:pPr>
            <a:r>
              <a:rPr lang="en-US" sz="1600" dirty="0">
                <a:solidFill>
                  <a:schemeClr val="bg1"/>
                </a:solidFill>
              </a:rPr>
              <a:t>Insurance is a partner in social policy</a:t>
            </a:r>
          </a:p>
        </p:txBody>
      </p:sp>
      <p:sp>
        <p:nvSpPr>
          <p:cNvPr id="44" name="Insurers are capital infusers">
            <a:extLst>
              <a:ext uri="{FF2B5EF4-FFF2-40B4-BE49-F238E27FC236}">
                <a16:creationId xmlns:a16="http://schemas.microsoft.com/office/drawing/2014/main" id="{1D8BCE79-FF6D-FF42-B4E1-7568B3FDC9C3}"/>
              </a:ext>
            </a:extLst>
          </p:cNvPr>
          <p:cNvSpPr txBox="1">
            <a:spLocks/>
          </p:cNvSpPr>
          <p:nvPr/>
        </p:nvSpPr>
        <p:spPr bwMode="gray">
          <a:xfrm>
            <a:off x="3821349" y="4923971"/>
            <a:ext cx="1580411" cy="7474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69" indent="-231769">
              <a:buClr>
                <a:schemeClr val="bg1"/>
              </a:buClr>
              <a:buSzPct val="100000"/>
              <a:buFont typeface="+mj-lt"/>
              <a:buAutoNum type="arabicPeriod" startAt="6"/>
            </a:pPr>
            <a:r>
              <a:rPr lang="en-US" sz="1600" dirty="0">
                <a:solidFill>
                  <a:schemeClr val="bg1"/>
                </a:solidFill>
              </a:rPr>
              <a:t>Insurers are capital infusers</a:t>
            </a:r>
          </a:p>
        </p:txBody>
      </p:sp>
      <p:sp>
        <p:nvSpPr>
          <p:cNvPr id="45" name="Insurers are community builders">
            <a:extLst>
              <a:ext uri="{FF2B5EF4-FFF2-40B4-BE49-F238E27FC236}">
                <a16:creationId xmlns:a16="http://schemas.microsoft.com/office/drawing/2014/main" id="{C2D48BE0-5A8A-814A-96F1-8004CC7D19D1}"/>
              </a:ext>
            </a:extLst>
          </p:cNvPr>
          <p:cNvSpPr txBox="1">
            <a:spLocks/>
          </p:cNvSpPr>
          <p:nvPr/>
        </p:nvSpPr>
        <p:spPr bwMode="gray">
          <a:xfrm>
            <a:off x="5684021" y="2919731"/>
            <a:ext cx="1594243" cy="7474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69" indent="-231769">
              <a:buClr>
                <a:schemeClr val="bg1"/>
              </a:buClr>
              <a:buSzPct val="100000"/>
              <a:buFont typeface="+mj-lt"/>
              <a:buAutoNum type="arabicPeriod" startAt="7"/>
            </a:pPr>
            <a:r>
              <a:rPr lang="en-US" sz="1600" dirty="0">
                <a:solidFill>
                  <a:schemeClr val="bg1"/>
                </a:solidFill>
              </a:rPr>
              <a:t>Insurers are community builders</a:t>
            </a:r>
          </a:p>
        </p:txBody>
      </p:sp>
      <p:sp>
        <p:nvSpPr>
          <p:cNvPr id="46" name="Insurance enables infrastructure improvements">
            <a:extLst>
              <a:ext uri="{FF2B5EF4-FFF2-40B4-BE49-F238E27FC236}">
                <a16:creationId xmlns:a16="http://schemas.microsoft.com/office/drawing/2014/main" id="{D55B4F01-734E-8240-B969-AB7B606E4702}"/>
              </a:ext>
            </a:extLst>
          </p:cNvPr>
          <p:cNvSpPr txBox="1">
            <a:spLocks/>
          </p:cNvSpPr>
          <p:nvPr/>
        </p:nvSpPr>
        <p:spPr bwMode="gray">
          <a:xfrm>
            <a:off x="7377374" y="2917534"/>
            <a:ext cx="1716461" cy="7474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69" indent="-231769">
              <a:buClr>
                <a:schemeClr val="bg1"/>
              </a:buClr>
              <a:buSzPct val="100000"/>
              <a:buFont typeface="+mj-lt"/>
              <a:buAutoNum type="arabicPeriod" startAt="8"/>
            </a:pPr>
            <a:r>
              <a:rPr lang="en-US" sz="1600" dirty="0">
                <a:solidFill>
                  <a:schemeClr val="bg1"/>
                </a:solidFill>
              </a:rPr>
              <a:t>Insurance enables infrastructure improvements</a:t>
            </a:r>
          </a:p>
        </p:txBody>
      </p:sp>
      <p:sp>
        <p:nvSpPr>
          <p:cNvPr id="47" name="Insurers are innovation catalysts">
            <a:extLst>
              <a:ext uri="{FF2B5EF4-FFF2-40B4-BE49-F238E27FC236}">
                <a16:creationId xmlns:a16="http://schemas.microsoft.com/office/drawing/2014/main" id="{F9F6B8A0-A2CD-A547-AD2D-64830AD76017}"/>
              </a:ext>
            </a:extLst>
          </p:cNvPr>
          <p:cNvSpPr txBox="1">
            <a:spLocks/>
          </p:cNvSpPr>
          <p:nvPr/>
        </p:nvSpPr>
        <p:spPr bwMode="gray">
          <a:xfrm>
            <a:off x="5678589" y="4916797"/>
            <a:ext cx="1508072" cy="7474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69" indent="-231769">
              <a:buClr>
                <a:schemeClr val="bg1"/>
              </a:buClr>
              <a:buSzPct val="100000"/>
              <a:buFont typeface="+mj-lt"/>
              <a:buAutoNum type="arabicPeriod" startAt="9"/>
            </a:pPr>
            <a:r>
              <a:rPr lang="en-US" sz="1600" dirty="0">
                <a:solidFill>
                  <a:schemeClr val="bg1"/>
                </a:solidFill>
              </a:rPr>
              <a:t>Insurers are innovation catalysts</a:t>
            </a:r>
          </a:p>
        </p:txBody>
      </p:sp>
    </p:spTree>
    <p:extLst>
      <p:ext uri="{BB962C8B-B14F-4D97-AF65-F5344CB8AC3E}">
        <p14:creationId xmlns:p14="http://schemas.microsoft.com/office/powerpoint/2010/main" val="92442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49" grpId="0" animBg="1"/>
      <p:bldP spid="48" grpId="0" animBg="1"/>
      <p:bldP spid="18" grpId="0" uiExpand="1"/>
      <p:bldP spid="25" grpId="0" build="p"/>
      <p:bldP spid="30" grpId="0"/>
      <p:bldP spid="31" grpId="0"/>
      <p:bldP spid="32" grpId="0"/>
      <p:bldP spid="33" grpId="0"/>
      <p:bldP spid="34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8DE19D25-88C8-49B1-A6C9-955E758C7F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72" t="3581" r="9038" b="6399"/>
          <a:stretch/>
        </p:blipFill>
        <p:spPr bwMode="gray">
          <a:xfrm>
            <a:off x="2451101" y="1420589"/>
            <a:ext cx="6064250" cy="44805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650B76-A658-4736-B84B-5DE65DDA5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Insurance Leading Throughout History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8243143-E7D4-4AC5-BF7B-E903FBDF37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826564" y="2609309"/>
            <a:ext cx="2103120" cy="2103120"/>
          </a:xfrm>
          <a:prstGeom prst="ellipse">
            <a:avLst/>
          </a:prstGeom>
          <a:ln w="57150" cap="rnd">
            <a:solidFill>
              <a:schemeClr val="bg1"/>
            </a:solidFill>
          </a:ln>
          <a:effectLst/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1989FA2-CADB-4EDD-98A2-64ACBEC33442}"/>
              </a:ext>
            </a:extLst>
          </p:cNvPr>
          <p:cNvCxnSpPr/>
          <p:nvPr/>
        </p:nvCxnSpPr>
        <p:spPr bwMode="gray">
          <a:xfrm>
            <a:off x="1007875" y="1462762"/>
            <a:ext cx="0" cy="4611467"/>
          </a:xfrm>
          <a:prstGeom prst="line">
            <a:avLst/>
          </a:prstGeom>
          <a:ln w="38100"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8E4D8781-95A1-45AD-B75F-DA1B919A6AED}"/>
              </a:ext>
            </a:extLst>
          </p:cNvPr>
          <p:cNvSpPr/>
          <p:nvPr/>
        </p:nvSpPr>
        <p:spPr bwMode="gray">
          <a:xfrm>
            <a:off x="413518" y="5150375"/>
            <a:ext cx="1188715" cy="5486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200" b="1" dirty="0">
                <a:solidFill>
                  <a:schemeClr val="bg1"/>
                </a:solidFill>
              </a:rPr>
              <a:t>1648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8F4ED89-24FE-4ADA-93D4-D9B67BBF5E80}"/>
              </a:ext>
            </a:extLst>
          </p:cNvPr>
          <p:cNvSpPr/>
          <p:nvPr/>
        </p:nvSpPr>
        <p:spPr bwMode="gray">
          <a:xfrm>
            <a:off x="413518" y="4322275"/>
            <a:ext cx="1188715" cy="5486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200" b="1" dirty="0">
                <a:solidFill>
                  <a:schemeClr val="bg1"/>
                </a:solidFill>
              </a:rPr>
              <a:t>1784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205D3DA-DB9B-4701-90EF-E8D32B316A61}"/>
              </a:ext>
            </a:extLst>
          </p:cNvPr>
          <p:cNvSpPr/>
          <p:nvPr/>
        </p:nvSpPr>
        <p:spPr bwMode="gray">
          <a:xfrm>
            <a:off x="413518" y="3494175"/>
            <a:ext cx="1188715" cy="5486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200" b="1" dirty="0">
                <a:solidFill>
                  <a:schemeClr val="bg1"/>
                </a:solidFill>
              </a:rPr>
              <a:t>1870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087A93C-A905-4518-9297-535BD877701F}"/>
              </a:ext>
            </a:extLst>
          </p:cNvPr>
          <p:cNvSpPr/>
          <p:nvPr/>
        </p:nvSpPr>
        <p:spPr bwMode="gray">
          <a:xfrm>
            <a:off x="413518" y="2666075"/>
            <a:ext cx="1188715" cy="5486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200" b="1" dirty="0">
                <a:solidFill>
                  <a:schemeClr val="bg1"/>
                </a:solidFill>
              </a:rPr>
              <a:t>1969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59F8FC8-E1C1-459C-B01F-FD88EE261233}"/>
              </a:ext>
            </a:extLst>
          </p:cNvPr>
          <p:cNvSpPr/>
          <p:nvPr/>
        </p:nvSpPr>
        <p:spPr bwMode="gray">
          <a:xfrm>
            <a:off x="413518" y="1837975"/>
            <a:ext cx="1188715" cy="5486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200" b="1" dirty="0">
                <a:solidFill>
                  <a:schemeClr val="bg1"/>
                </a:solidFill>
              </a:rPr>
              <a:t>???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280E14F-7BD5-427C-9357-AEECB879B72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044724" y="1420589"/>
            <a:ext cx="6470626" cy="448056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1A349C44-76C2-4D73-8C72-093D3B08EB0A}"/>
              </a:ext>
            </a:extLst>
          </p:cNvPr>
          <p:cNvSpPr/>
          <p:nvPr/>
        </p:nvSpPr>
        <p:spPr bwMode="gray">
          <a:xfrm>
            <a:off x="3291840" y="5582557"/>
            <a:ext cx="5852160" cy="64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Edward Lloyd’s Coffee House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B2B868C-1BD5-46FE-988B-14A46B273C31}"/>
              </a:ext>
            </a:extLst>
          </p:cNvPr>
          <p:cNvSpPr/>
          <p:nvPr/>
        </p:nvSpPr>
        <p:spPr bwMode="gray">
          <a:xfrm>
            <a:off x="3291840" y="5582557"/>
            <a:ext cx="5852160" cy="64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Steam, Water, Mechanical Production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97C5ADD-7F13-46F9-8EBD-B1909252558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044724" y="1420589"/>
            <a:ext cx="6470626" cy="448056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94413C4D-C2C8-4867-A1C4-243DFC7CA62E}"/>
              </a:ext>
            </a:extLst>
          </p:cNvPr>
          <p:cNvSpPr/>
          <p:nvPr/>
        </p:nvSpPr>
        <p:spPr bwMode="gray">
          <a:xfrm>
            <a:off x="3291840" y="5582557"/>
            <a:ext cx="5852160" cy="64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Division of Labor, Electricity, Mass Production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20B11CF-65D9-48CF-A1DA-CB39045ECB5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044724" y="1420589"/>
            <a:ext cx="6470626" cy="448056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E8724099-DFE6-4BCB-9D5A-F39BD8A48091}"/>
              </a:ext>
            </a:extLst>
          </p:cNvPr>
          <p:cNvSpPr/>
          <p:nvPr/>
        </p:nvSpPr>
        <p:spPr bwMode="gray">
          <a:xfrm>
            <a:off x="3291840" y="5582557"/>
            <a:ext cx="5852160" cy="64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Electronics, IT, Automated Production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97591712-65AE-4157-B512-F1B1EA146F3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044724" y="1420589"/>
            <a:ext cx="6470626" cy="448056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3984A70D-5D62-4708-9BA5-3DD37A8E148A}"/>
              </a:ext>
            </a:extLst>
          </p:cNvPr>
          <p:cNvSpPr/>
          <p:nvPr/>
        </p:nvSpPr>
        <p:spPr bwMode="gray">
          <a:xfrm>
            <a:off x="3291840" y="5582557"/>
            <a:ext cx="5852160" cy="64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Cyber-Physical Systems</a:t>
            </a:r>
          </a:p>
        </p:txBody>
      </p:sp>
    </p:spTree>
    <p:extLst>
      <p:ext uri="{BB962C8B-B14F-4D97-AF65-F5344CB8AC3E}">
        <p14:creationId xmlns:p14="http://schemas.microsoft.com/office/powerpoint/2010/main" val="327060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  <p:bldP spid="37" grpId="0" animBg="1"/>
      <p:bldP spid="38" grpId="0" animBg="1"/>
      <p:bldP spid="39" grpId="0" animBg="1"/>
      <p:bldP spid="41" grpId="0" animBg="1"/>
      <p:bldP spid="41" grpId="1" animBg="1"/>
      <p:bldP spid="42" grpId="0" animBg="1"/>
      <p:bldP spid="42" grpId="1" animBg="1"/>
      <p:bldP spid="44" grpId="0" animBg="1"/>
      <p:bldP spid="44" grpId="1" animBg="1"/>
      <p:bldP spid="46" grpId="0" animBg="1"/>
      <p:bldP spid="46" grpId="1" animBg="1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sz="3200" dirty="0"/>
              <a:t>Underwriting Solutions</a:t>
            </a:r>
          </a:p>
        </p:txBody>
      </p:sp>
    </p:spTree>
    <p:extLst>
      <p:ext uri="{BB962C8B-B14F-4D97-AF65-F5344CB8AC3E}">
        <p14:creationId xmlns:p14="http://schemas.microsoft.com/office/powerpoint/2010/main" val="408558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F8243615-72DB-4583-8681-57161FDB958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think-cell Slide" r:id="rId6" imgW="216" imgH="216" progId="TCLayout.ActiveDocument.1">
                  <p:embed/>
                </p:oleObj>
              </mc:Choice>
              <mc:Fallback>
                <p:oleObj name="think-cell Slide" r:id="rId6" imgW="216" imgH="21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F8243615-72DB-4583-8681-57161FDB95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337AB7B-3740-4E7E-B44F-3CB627020E8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000" dirty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E1C046-D702-43F0-BE3B-0A6B0C0D5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(Re)insurance Products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A49CB7-6CDB-4636-AE49-D4E6F5B562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>
                <a:hlinkClick r:id="rId8"/>
              </a:rPr>
              <a:t>Insurance Journal</a:t>
            </a:r>
            <a:r>
              <a:rPr lang="en-US" dirty="0"/>
              <a:t>; </a:t>
            </a:r>
            <a:r>
              <a:rPr lang="en-US" i="1" dirty="0">
                <a:hlinkClick r:id="rId9"/>
              </a:rPr>
              <a:t>Houston Chronicle</a:t>
            </a:r>
            <a:r>
              <a:rPr lang="en-US" i="1" dirty="0"/>
              <a:t>;</a:t>
            </a:r>
            <a:r>
              <a:rPr lang="en-US" dirty="0"/>
              <a:t> </a:t>
            </a:r>
            <a:r>
              <a:rPr lang="en-US" dirty="0">
                <a:hlinkClick r:id="rId10"/>
              </a:rPr>
              <a:t>Insurance Journal</a:t>
            </a:r>
            <a:r>
              <a:rPr lang="en-US" dirty="0"/>
              <a:t>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EE763C-DF40-4619-AE25-16E715B5F572}"/>
              </a:ext>
            </a:extLst>
          </p:cNvPr>
          <p:cNvCxnSpPr>
            <a:cxnSpLocks/>
          </p:cNvCxnSpPr>
          <p:nvPr/>
        </p:nvCxnSpPr>
        <p:spPr>
          <a:xfrm>
            <a:off x="2372049" y="1315815"/>
            <a:ext cx="9731" cy="503150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635877-D0EB-4D4C-83A9-93C5E3337953}"/>
              </a:ext>
            </a:extLst>
          </p:cNvPr>
          <p:cNvCxnSpPr>
            <a:cxnSpLocks/>
          </p:cNvCxnSpPr>
          <p:nvPr/>
        </p:nvCxnSpPr>
        <p:spPr>
          <a:xfrm>
            <a:off x="453842" y="1773455"/>
            <a:ext cx="836097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E416DDA-BE41-4C60-B016-8B5E20BFC6BD}"/>
              </a:ext>
            </a:extLst>
          </p:cNvPr>
          <p:cNvGrpSpPr/>
          <p:nvPr/>
        </p:nvGrpSpPr>
        <p:grpSpPr>
          <a:xfrm>
            <a:off x="453841" y="1944513"/>
            <a:ext cx="6829541" cy="1099845"/>
            <a:chOff x="3962399" y="1831493"/>
            <a:chExt cx="6829541" cy="109984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88EE89F-AE2A-4359-999C-F1CFC8E7CD70}"/>
                </a:ext>
              </a:extLst>
            </p:cNvPr>
            <p:cNvSpPr/>
            <p:nvPr/>
          </p:nvSpPr>
          <p:spPr bwMode="auto">
            <a:xfrm>
              <a:off x="3962399" y="1831493"/>
              <a:ext cx="1721892" cy="1099845"/>
            </a:xfrm>
            <a:prstGeom prst="rect">
              <a:avLst/>
            </a:prstGeom>
            <a:solidFill>
              <a:srgbClr val="1340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spcBef>
                  <a:spcPct val="20000"/>
                </a:spcBef>
                <a:defRPr/>
              </a:pPr>
              <a:r>
                <a:rPr lang="en-US" sz="1600" b="1" dirty="0">
                  <a:solidFill>
                    <a:schemeClr val="bg1"/>
                  </a:solidFill>
                </a:rPr>
                <a:t>FEMA Reinsurance</a:t>
              </a:r>
            </a:p>
          </p:txBody>
        </p:sp>
        <p:sp>
          <p:nvSpPr>
            <p:cNvPr id="14" name="TextBox 12">
              <a:extLst>
                <a:ext uri="{FF2B5EF4-FFF2-40B4-BE49-F238E27FC236}">
                  <a16:creationId xmlns:a16="http://schemas.microsoft.com/office/drawing/2014/main" id="{EFE00369-1164-43B4-B18B-C295964B387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890339" y="1831494"/>
              <a:ext cx="4901601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182563" indent="-182563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285750" indent="-285750">
                <a:spcAft>
                  <a:spcPts val="600"/>
                </a:spcAft>
                <a:buClr>
                  <a:srgbClr val="337DBE"/>
                </a:buClr>
                <a:buFont typeface="Wingdings 3" panose="05040102010807070707" pitchFamily="18" charset="2"/>
                <a:buChar char="y"/>
              </a:pPr>
              <a:r>
                <a:rPr lang="en-US" sz="1600" dirty="0"/>
                <a:t>Through a $150 million purchase of private reinsurance products, FEMA was able to recover approximately $1 billion, or an eighth of its total 2017 loses.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BED6375-81AD-4A76-88FF-A39E18AD2984}"/>
              </a:ext>
            </a:extLst>
          </p:cNvPr>
          <p:cNvGrpSpPr/>
          <p:nvPr/>
        </p:nvGrpSpPr>
        <p:grpSpPr>
          <a:xfrm>
            <a:off x="453841" y="3469703"/>
            <a:ext cx="6829539" cy="1096958"/>
            <a:chOff x="453841" y="3510751"/>
            <a:chExt cx="6829539" cy="109695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FE3A2BF-0204-4D54-8594-3C1FC5080988}"/>
                </a:ext>
              </a:extLst>
            </p:cNvPr>
            <p:cNvSpPr/>
            <p:nvPr/>
          </p:nvSpPr>
          <p:spPr bwMode="auto">
            <a:xfrm>
              <a:off x="453841" y="3510751"/>
              <a:ext cx="1721890" cy="1096958"/>
            </a:xfrm>
            <a:prstGeom prst="rect">
              <a:avLst/>
            </a:prstGeom>
            <a:solidFill>
              <a:srgbClr val="1340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spcBef>
                  <a:spcPct val="20000"/>
                </a:spcBef>
                <a:defRPr/>
              </a:pPr>
              <a:r>
                <a:rPr lang="en-US" sz="1600" b="1" dirty="0">
                  <a:solidFill>
                    <a:schemeClr val="bg1"/>
                  </a:solidFill>
                </a:rPr>
                <a:t>NFIP </a:t>
              </a:r>
              <a:r>
                <a:rPr lang="en-US" sz="1600" b="1" dirty="0" err="1">
                  <a:solidFill>
                    <a:schemeClr val="bg1"/>
                  </a:solidFill>
                </a:rPr>
                <a:t>NatCat</a:t>
              </a:r>
              <a:r>
                <a:rPr lang="en-US" sz="1600" b="1" dirty="0">
                  <a:solidFill>
                    <a:schemeClr val="bg1"/>
                  </a:solidFill>
                </a:rPr>
                <a:t> Bonds</a:t>
              </a:r>
            </a:p>
          </p:txBody>
        </p: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0ED5EC12-81AA-4F43-A0DC-59F19F6BC93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381780" y="3510752"/>
              <a:ext cx="4901600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182563" indent="-182563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285750" indent="-285750">
                <a:spcAft>
                  <a:spcPts val="600"/>
                </a:spcAft>
                <a:buClr>
                  <a:srgbClr val="337DBE"/>
                </a:buClr>
                <a:buFont typeface="Wingdings 3" panose="05040102010807070707" pitchFamily="18" charset="2"/>
                <a:buChar char="y"/>
              </a:pPr>
              <a:r>
                <a:rPr lang="en-US" sz="1600" dirty="0"/>
                <a:t>By issuing new natural catastrophe bonds geared towards institutional investors, the NFIP can bring an estimated $500 million of additional reinsurance coverage.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7F158B5-F1CC-4FF4-8928-4865AE4B1E4B}"/>
              </a:ext>
            </a:extLst>
          </p:cNvPr>
          <p:cNvGrpSpPr/>
          <p:nvPr/>
        </p:nvGrpSpPr>
        <p:grpSpPr>
          <a:xfrm>
            <a:off x="453841" y="4989041"/>
            <a:ext cx="6829540" cy="1077218"/>
            <a:chOff x="3962399" y="1726918"/>
            <a:chExt cx="6829540" cy="1077218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F2BB0E6-3783-432D-BB00-0F75D63FBCA2}"/>
                </a:ext>
              </a:extLst>
            </p:cNvPr>
            <p:cNvSpPr/>
            <p:nvPr/>
          </p:nvSpPr>
          <p:spPr bwMode="auto">
            <a:xfrm>
              <a:off x="3962399" y="1755757"/>
              <a:ext cx="1721887" cy="1048379"/>
            </a:xfrm>
            <a:prstGeom prst="rect">
              <a:avLst/>
            </a:prstGeom>
            <a:solidFill>
              <a:srgbClr val="1340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spcBef>
                  <a:spcPct val="20000"/>
                </a:spcBef>
                <a:defRPr/>
              </a:pPr>
              <a:r>
                <a:rPr lang="en-US" sz="1600" b="1" dirty="0">
                  <a:solidFill>
                    <a:schemeClr val="bg1"/>
                  </a:solidFill>
                </a:rPr>
                <a:t>Private Market Flood Products</a:t>
              </a:r>
            </a:p>
          </p:txBody>
        </p:sp>
        <p:sp>
          <p:nvSpPr>
            <p:cNvPr id="26" name="TextBox 12">
              <a:extLst>
                <a:ext uri="{FF2B5EF4-FFF2-40B4-BE49-F238E27FC236}">
                  <a16:creationId xmlns:a16="http://schemas.microsoft.com/office/drawing/2014/main" id="{6F2407C3-1948-484F-A165-46ABDC8985F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880607" y="1726918"/>
              <a:ext cx="4911332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182563" indent="-182563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285750" indent="-285750">
                <a:spcAft>
                  <a:spcPts val="600"/>
                </a:spcAft>
                <a:buClr>
                  <a:srgbClr val="337DBE"/>
                </a:buClr>
                <a:buFont typeface="Wingdings 3" panose="05040102010807070707" pitchFamily="18" charset="2"/>
                <a:buChar char="y"/>
              </a:pPr>
              <a:r>
                <a:rPr lang="en-US" sz="1600" dirty="0"/>
                <a:t>During 2017, the private flood insurance market added 50 new carriers. Direct private flood insurance premiums written reached $630 million, an increase of $217 million over 2016.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760F077-BDAC-466E-AA60-D13560EE51F3}"/>
              </a:ext>
            </a:extLst>
          </p:cNvPr>
          <p:cNvSpPr txBox="1"/>
          <p:nvPr/>
        </p:nvSpPr>
        <p:spPr>
          <a:xfrm>
            <a:off x="356616" y="1384803"/>
            <a:ext cx="2211741" cy="52361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</a:pPr>
            <a:r>
              <a:rPr lang="en-US" sz="1600" b="1" dirty="0"/>
              <a:t>Private Industry</a:t>
            </a:r>
          </a:p>
        </p:txBody>
      </p:sp>
      <p:pic>
        <p:nvPicPr>
          <p:cNvPr id="40972" name="Picture 12" descr="Image result for swiss re logo">
            <a:extLst>
              <a:ext uri="{FF2B5EF4-FFF2-40B4-BE49-F238E27FC236}">
                <a16:creationId xmlns:a16="http://schemas.microsoft.com/office/drawing/2014/main" id="{C38C2F9D-274C-4424-9D88-84F7F0C30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8698" y="4788461"/>
            <a:ext cx="1752753" cy="42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CECF0B3-906D-4196-9E74-734B8F57C95D}"/>
              </a:ext>
            </a:extLst>
          </p:cNvPr>
          <p:cNvSpPr txBox="1"/>
          <p:nvPr/>
        </p:nvSpPr>
        <p:spPr>
          <a:xfrm>
            <a:off x="2372049" y="1384803"/>
            <a:ext cx="2211741" cy="52361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</a:pPr>
            <a:r>
              <a:rPr lang="en-US" sz="1600" b="1" dirty="0"/>
              <a:t>Case Studies</a:t>
            </a:r>
          </a:p>
        </p:txBody>
      </p:sp>
      <p:pic>
        <p:nvPicPr>
          <p:cNvPr id="40984" name="Picture 24" descr="Image result for nfip logo vector">
            <a:extLst>
              <a:ext uri="{FF2B5EF4-FFF2-40B4-BE49-F238E27FC236}">
                <a16:creationId xmlns:a16="http://schemas.microsoft.com/office/drawing/2014/main" id="{FE7A7896-56E5-4E48-8C7E-170DAF5CB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9365" y="3455893"/>
            <a:ext cx="1291421" cy="111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96C5BB4-8EBD-4F4E-BF26-B164A2D3084F}"/>
              </a:ext>
            </a:extLst>
          </p:cNvPr>
          <p:cNvGrpSpPr/>
          <p:nvPr/>
        </p:nvGrpSpPr>
        <p:grpSpPr>
          <a:xfrm>
            <a:off x="7138699" y="1846216"/>
            <a:ext cx="1752753" cy="1084448"/>
            <a:chOff x="7249578" y="1846216"/>
            <a:chExt cx="1752753" cy="108444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10923DE-C080-4245-96FA-4045CA508692}"/>
                </a:ext>
              </a:extLst>
            </p:cNvPr>
            <p:cNvGrpSpPr/>
            <p:nvPr/>
          </p:nvGrpSpPr>
          <p:grpSpPr>
            <a:xfrm>
              <a:off x="7524021" y="1846216"/>
              <a:ext cx="1203869" cy="756649"/>
              <a:chOff x="7610947" y="1977583"/>
              <a:chExt cx="1203869" cy="608892"/>
            </a:xfrm>
          </p:grpSpPr>
          <p:sp>
            <p:nvSpPr>
              <p:cNvPr id="10" name="Arrow: Right 9">
                <a:extLst>
                  <a:ext uri="{FF2B5EF4-FFF2-40B4-BE49-F238E27FC236}">
                    <a16:creationId xmlns:a16="http://schemas.microsoft.com/office/drawing/2014/main" id="{30FD952C-DD27-47EC-AD2A-446A4B15A94C}"/>
                  </a:ext>
                </a:extLst>
              </p:cNvPr>
              <p:cNvSpPr/>
              <p:nvPr/>
            </p:nvSpPr>
            <p:spPr>
              <a:xfrm rot="16200000">
                <a:off x="7908436" y="1680094"/>
                <a:ext cx="608892" cy="1203869"/>
              </a:xfrm>
              <a:prstGeom prst="right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2000" b="1" dirty="0" err="1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0AE2481-689D-4B7A-8D1B-0F38658F46B9}"/>
                  </a:ext>
                </a:extLst>
              </p:cNvPr>
              <p:cNvSpPr txBox="1"/>
              <p:nvPr/>
            </p:nvSpPr>
            <p:spPr>
              <a:xfrm>
                <a:off x="7868873" y="2291611"/>
                <a:ext cx="604818" cy="289559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1200"/>
                  </a:spcBef>
                  <a:buClr>
                    <a:srgbClr val="337DBE"/>
                  </a:buClr>
                  <a:buSzPct val="77000"/>
                </a:pPr>
                <a:r>
                  <a:rPr lang="en-US" sz="2000" dirty="0">
                    <a:solidFill>
                      <a:schemeClr val="bg2"/>
                    </a:solidFill>
                  </a:rPr>
                  <a:t>40%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1E07152-C7E4-4AF4-9339-12958483BAD5}"/>
                </a:ext>
              </a:extLst>
            </p:cNvPr>
            <p:cNvSpPr txBox="1"/>
            <p:nvPr/>
          </p:nvSpPr>
          <p:spPr>
            <a:xfrm>
              <a:off x="7249578" y="2626483"/>
              <a:ext cx="1752753" cy="30418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buClr>
                  <a:srgbClr val="337DBE"/>
                </a:buClr>
                <a:buSzPct val="77000"/>
              </a:pPr>
              <a:r>
                <a:rPr lang="en-US" sz="2000" dirty="0"/>
                <a:t>2018 FEMA Reinsurance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3F27464-6A60-4441-B02C-C3BFEE02A7F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38698" y="5284779"/>
            <a:ext cx="1698606" cy="7004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811AC2-320F-4473-9ACF-44DEC647B4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94805" y="6025440"/>
            <a:ext cx="115252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0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sz="3200" dirty="0"/>
              <a:t>Case Study: Offshore Wind Power</a:t>
            </a:r>
          </a:p>
        </p:txBody>
      </p:sp>
    </p:spTree>
    <p:extLst>
      <p:ext uri="{BB962C8B-B14F-4D97-AF65-F5344CB8AC3E}">
        <p14:creationId xmlns:p14="http://schemas.microsoft.com/office/powerpoint/2010/main" val="185422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Growth of Wind Power Capacity in the U.S.</a:t>
            </a:r>
            <a:br>
              <a:rPr lang="en-US" dirty="0"/>
            </a:br>
            <a:endParaRPr lang="en-US" alt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6657" y="1079464"/>
            <a:ext cx="1748641" cy="396947"/>
          </a:xfrm>
        </p:spPr>
        <p:txBody>
          <a:bodyPr/>
          <a:lstStyle/>
          <a:p>
            <a:r>
              <a:rPr lang="en-US" sz="2133" b="1" dirty="0">
                <a:solidFill>
                  <a:schemeClr val="tx1"/>
                </a:solidFill>
              </a:rPr>
              <a:t>Gigawatts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Energy.gov</a:t>
            </a:r>
            <a:endParaRPr lang="en-US" dirty="0"/>
          </a:p>
        </p:txBody>
      </p:sp>
      <p:sp>
        <p:nvSpPr>
          <p:cNvPr id="21" name="Text Placeholder 4"/>
          <p:cNvSpPr txBox="1">
            <a:spLocks/>
          </p:cNvSpPr>
          <p:nvPr/>
        </p:nvSpPr>
        <p:spPr bwMode="gray">
          <a:xfrm>
            <a:off x="416658" y="5656491"/>
            <a:ext cx="8303481" cy="645564"/>
          </a:xfrm>
          <a:prstGeom prst="snip1Rect">
            <a:avLst/>
          </a:prstGeom>
          <a:solidFill>
            <a:schemeClr val="accent2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9144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None/>
              <a:defRPr kumimoji="0" lang="en-US" sz="2000" b="1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>
                <a:solidFill>
                  <a:schemeClr val="bg2"/>
                </a:solidFill>
              </a:rPr>
              <a:t>By 2050 total wind power capacity across 48 states will be 404.25 gigawatts, an increase of 180.15 gigawatts from 2030</a:t>
            </a:r>
          </a:p>
        </p:txBody>
      </p:sp>
      <p:graphicFrame>
        <p:nvGraphicFramePr>
          <p:cNvPr id="22" name="Object 8"/>
          <p:cNvGraphicFramePr>
            <a:graphicFrameLocks noChangeAspect="1"/>
          </p:cNvGraphicFramePr>
          <p:nvPr>
            <p:extLst/>
          </p:nvPr>
        </p:nvGraphicFramePr>
        <p:xfrm>
          <a:off x="418250" y="1393826"/>
          <a:ext cx="8301889" cy="4186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3626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94BDE-5793-45B4-8C3C-3A60789C3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of Alternative Energies </a:t>
            </a:r>
            <a:r>
              <a:rPr lang="en-US"/>
              <a:t>is Falling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DB5EA-54F1-447A-A13F-AD3F2E18B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2686" y="1883664"/>
            <a:ext cx="2022130" cy="40416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D2E9C7-C52F-4A77-8DAA-6CE168618C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AAD600-ECEC-47B3-ADF8-6E3B08E3D9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LOCO: Levelized cost of energy – cost of producing MWh of electricity, accounting for cost of development, construction and equipment, financing, feedstock, operation and </a:t>
            </a:r>
            <a:r>
              <a:rPr lang="en-US" dirty="0" err="1"/>
              <a:t>maintenatnce</a:t>
            </a:r>
            <a:endParaRPr lang="en-US" dirty="0"/>
          </a:p>
          <a:p>
            <a:r>
              <a:rPr lang="en-US" dirty="0"/>
              <a:t>Source: </a:t>
            </a:r>
            <a:r>
              <a:rPr lang="en-US" dirty="0" err="1"/>
              <a:t>BloombergNEF</a:t>
            </a:r>
            <a:r>
              <a:rPr lang="en-US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590203-9648-4004-AFF5-D0680D14F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016" y="1183302"/>
            <a:ext cx="7153967" cy="509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19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7"/>
          <p:cNvSpPr>
            <a:spLocks noGrp="1" noChangeArrowheads="1"/>
          </p:cNvSpPr>
          <p:nvPr>
            <p:ph type="title"/>
          </p:nvPr>
        </p:nvSpPr>
        <p:spPr>
          <a:xfrm>
            <a:off x="541049" y="251353"/>
            <a:ext cx="8458200" cy="950976"/>
          </a:xfrm>
        </p:spPr>
        <p:txBody>
          <a:bodyPr/>
          <a:lstStyle/>
          <a:p>
            <a:br>
              <a:rPr lang="en-US" altLang="en-US" sz="3200" dirty="0">
                <a:ea typeface="ＭＳ Ｐゴシック" charset="-128"/>
                <a:cs typeface="MS PGothic" charset="-128"/>
              </a:rPr>
            </a:br>
            <a:r>
              <a:rPr lang="en-US" altLang="en-US" sz="3200" dirty="0">
                <a:ea typeface="ＭＳ Ｐゴシック" charset="-128"/>
                <a:cs typeface="MS PGothic" charset="-128"/>
              </a:rPr>
              <a:t>Offshore wind farms pros and cons</a:t>
            </a:r>
            <a:br>
              <a:rPr lang="en-US" altLang="en-US" sz="3200" dirty="0">
                <a:ea typeface="ＭＳ Ｐゴシック" charset="-128"/>
                <a:cs typeface="MS PGothic" charset="-128"/>
              </a:rPr>
            </a:br>
            <a:endParaRPr lang="en-US" altLang="en-US" sz="32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982493" y="6294780"/>
            <a:ext cx="7832323" cy="415019"/>
          </a:xfrm>
        </p:spPr>
        <p:txBody>
          <a:bodyPr/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cs typeface="Georgia"/>
              </a:rPr>
              <a:t>Source 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cs typeface="Georgia"/>
                <a:hlinkClick r:id="rId3"/>
              </a:rPr>
              <a:t>American Geosciences Institute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875649-42DD-479D-B0EC-4E0927F897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414" y="1183303"/>
            <a:ext cx="4163439" cy="51339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5EDFB7-7181-4FB4-BE63-4B9AE7563F10}"/>
              </a:ext>
            </a:extLst>
          </p:cNvPr>
          <p:cNvSpPr txBox="1"/>
          <p:nvPr/>
        </p:nvSpPr>
        <p:spPr>
          <a:xfrm>
            <a:off x="4696931" y="1212114"/>
            <a:ext cx="3900792" cy="27150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92601" indent="-292601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r>
              <a:rPr lang="en-US" dirty="0"/>
              <a:t>Offshore wind speeds are faster and steadier than on land </a:t>
            </a:r>
          </a:p>
          <a:p>
            <a:pPr marL="292601" indent="-292601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r>
              <a:rPr lang="en-US" dirty="0"/>
              <a:t>Meet energy needs of high-density coastal areas</a:t>
            </a:r>
          </a:p>
          <a:p>
            <a:pPr marL="292601" indent="-292601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r>
              <a:rPr lang="en-US" dirty="0"/>
              <a:t>Renewable energy with no pollution </a:t>
            </a:r>
          </a:p>
          <a:p>
            <a:pPr marL="292601" indent="-292601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r>
              <a:rPr lang="en-US" dirty="0"/>
              <a:t>Domestic energy source</a:t>
            </a:r>
          </a:p>
          <a:p>
            <a:pPr marL="292601" indent="-292601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r>
              <a:rPr lang="en-US" dirty="0"/>
              <a:t>Jobs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</a:pPr>
            <a:endParaRPr lang="en-US" dirty="0"/>
          </a:p>
          <a:p>
            <a:pPr marL="292601" indent="-292601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176422-C08E-4094-9ADE-A08012EA447C}"/>
              </a:ext>
            </a:extLst>
          </p:cNvPr>
          <p:cNvSpPr txBox="1"/>
          <p:nvPr/>
        </p:nvSpPr>
        <p:spPr>
          <a:xfrm>
            <a:off x="4898655" y="927545"/>
            <a:ext cx="2363823" cy="4150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</a:pPr>
            <a:r>
              <a:rPr lang="en-US" sz="2000" b="1" dirty="0"/>
              <a:t>Pros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CED434-FCA2-4777-9002-0D5DE3493881}"/>
              </a:ext>
            </a:extLst>
          </p:cNvPr>
          <p:cNvSpPr txBox="1"/>
          <p:nvPr/>
        </p:nvSpPr>
        <p:spPr>
          <a:xfrm>
            <a:off x="4814172" y="3898303"/>
            <a:ext cx="1780163" cy="41501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</a:pPr>
            <a:r>
              <a:rPr lang="en-US" sz="2000" b="1" dirty="0"/>
              <a:t>Cons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D23571-9A66-4CD3-B6AC-8ACFB4ABC26A}"/>
              </a:ext>
            </a:extLst>
          </p:cNvPr>
          <p:cNvSpPr txBox="1"/>
          <p:nvPr/>
        </p:nvSpPr>
        <p:spPr>
          <a:xfrm>
            <a:off x="4696931" y="4323107"/>
            <a:ext cx="3794807" cy="199417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92601" indent="-292601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r>
              <a:rPr lang="en-US" dirty="0"/>
              <a:t>Expensive and difficult to build </a:t>
            </a:r>
            <a:br>
              <a:rPr lang="en-US" dirty="0"/>
            </a:br>
            <a:r>
              <a:rPr lang="en-US" dirty="0"/>
              <a:t>and maintain</a:t>
            </a:r>
          </a:p>
          <a:p>
            <a:pPr marL="292601" indent="-292601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r>
              <a:rPr lang="en-US" dirty="0"/>
              <a:t>Effects on marine animals and </a:t>
            </a:r>
            <a:br>
              <a:rPr lang="en-US" dirty="0"/>
            </a:br>
            <a:r>
              <a:rPr lang="en-US" dirty="0"/>
              <a:t>birds are not fully understood</a:t>
            </a:r>
          </a:p>
          <a:p>
            <a:pPr marL="292601" indent="-292601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r>
              <a:rPr lang="en-US" dirty="0"/>
              <a:t>May be unpopular with residents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9446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7"/>
          <p:cNvSpPr>
            <a:spLocks noGrp="1" noChangeArrowheads="1"/>
          </p:cNvSpPr>
          <p:nvPr>
            <p:ph type="title"/>
          </p:nvPr>
        </p:nvSpPr>
        <p:spPr>
          <a:xfrm>
            <a:off x="477197" y="232326"/>
            <a:ext cx="8458200" cy="950976"/>
          </a:xfrm>
        </p:spPr>
        <p:txBody>
          <a:bodyPr/>
          <a:lstStyle/>
          <a:p>
            <a:br>
              <a:rPr lang="en-US" altLang="en-US" sz="3200" dirty="0">
                <a:ea typeface="ＭＳ Ｐゴシック" charset="-128"/>
                <a:cs typeface="MS PGothic" charset="-128"/>
              </a:rPr>
            </a:br>
            <a:r>
              <a:rPr lang="en-US" altLang="en-US" sz="3200" dirty="0">
                <a:ea typeface="ＭＳ Ｐゴシック" charset="-128"/>
                <a:cs typeface="MS PGothic" charset="-128"/>
              </a:rPr>
              <a:t>Key risks faced by wind farms</a:t>
            </a:r>
            <a:br>
              <a:rPr lang="en-US" altLang="en-US" sz="3200" dirty="0">
                <a:ea typeface="ＭＳ Ｐゴシック" charset="-128"/>
                <a:cs typeface="MS PGothic" charset="-128"/>
              </a:rPr>
            </a:br>
            <a:endParaRPr lang="en-US" altLang="en-US" sz="32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982493" y="6294780"/>
            <a:ext cx="7832323" cy="415019"/>
          </a:xfrm>
        </p:spPr>
        <p:txBody>
          <a:bodyPr/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cs typeface="Georgia"/>
              </a:rPr>
              <a:t>Source:  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cs typeface="Georgia"/>
                <a:hlinkClick r:id="rId3"/>
              </a:rPr>
              <a:t>Willis Towers Watson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cs typeface="Georgia"/>
              </a:rPr>
              <a:t>,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cs typeface="Georgia"/>
                <a:hlinkClick r:id="rId4"/>
              </a:rPr>
              <a:t>WindPower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cs typeface="Georgia"/>
              </a:rPr>
              <a:t>, 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cs typeface="Georgia"/>
                <a:hlinkClick r:id="rId5"/>
              </a:rPr>
              <a:t>JLT Group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cs typeface="Georgia"/>
              </a:rPr>
              <a:t>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814F81-FA18-48B5-B80B-216C54D5C3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800" y="1108244"/>
            <a:ext cx="3749405" cy="4505325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6CDCEE5-5659-457C-B8DD-20720204E57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330837" y="1108244"/>
          <a:ext cx="3765402" cy="340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2701">
                  <a:extLst>
                    <a:ext uri="{9D8B030D-6E8A-4147-A177-3AD203B41FA5}">
                      <a16:colId xmlns:a16="http://schemas.microsoft.com/office/drawing/2014/main" val="1489342758"/>
                    </a:ext>
                  </a:extLst>
                </a:gridCol>
                <a:gridCol w="1882701">
                  <a:extLst>
                    <a:ext uri="{9D8B030D-6E8A-4147-A177-3AD203B41FA5}">
                      <a16:colId xmlns:a16="http://schemas.microsoft.com/office/drawing/2014/main" val="27698170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Risk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Insurance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765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Cargo in transit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1689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Construction problems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Construction delay cover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181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Mechanical, cable issues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Property damage cover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263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Lightning strike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Business interruption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8343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Terrorism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Political risk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004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‘Wind drought’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Weather hedge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1940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985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sz="3200" dirty="0"/>
              <a:t>Education Solutions</a:t>
            </a:r>
          </a:p>
        </p:txBody>
      </p:sp>
    </p:spTree>
    <p:extLst>
      <p:ext uri="{BB962C8B-B14F-4D97-AF65-F5344CB8AC3E}">
        <p14:creationId xmlns:p14="http://schemas.microsoft.com/office/powerpoint/2010/main" val="298267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" y="2048102"/>
            <a:ext cx="9144001" cy="480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I.I.I. Mission Statement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 bwMode="gray">
          <a:xfrm>
            <a:off x="356617" y="2335501"/>
            <a:ext cx="5207001" cy="872767"/>
          </a:xfrm>
          <a:prstGeom prst="snip1Rect">
            <a:avLst>
              <a:gd name="adj" fmla="val 29185"/>
            </a:avLst>
          </a:prstGeom>
          <a:solidFill>
            <a:srgbClr val="337DBE">
              <a:alpha val="90000"/>
            </a:srgbClr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182880" tIns="45716" rIns="182880" bIns="18288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 algn="l">
              <a:lnSpc>
                <a:spcPct val="94000"/>
              </a:lnSpc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</a:rPr>
              <a:t>Improving public understanding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of insurance...</a:t>
            </a:r>
          </a:p>
        </p:txBody>
      </p:sp>
      <p:sp>
        <p:nvSpPr>
          <p:cNvPr id="9" name="Text Placeholder 4"/>
          <p:cNvSpPr txBox="1">
            <a:spLocks/>
          </p:cNvSpPr>
          <p:nvPr/>
        </p:nvSpPr>
        <p:spPr bwMode="gray">
          <a:xfrm>
            <a:off x="3300414" y="4751809"/>
            <a:ext cx="5319714" cy="872767"/>
          </a:xfrm>
          <a:prstGeom prst="snip1Rect">
            <a:avLst>
              <a:gd name="adj" fmla="val 29763"/>
            </a:avLst>
          </a:prstGeom>
          <a:solidFill>
            <a:schemeClr val="accent3">
              <a:alpha val="90000"/>
            </a:schemeClr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182880" tIns="45716" rIns="182880" bIns="9144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 algn="l">
              <a:lnSpc>
                <a:spcPct val="94000"/>
              </a:lnSpc>
              <a:spcBef>
                <a:spcPts val="0"/>
              </a:spcBef>
            </a:pPr>
            <a:endParaRPr lang="is-IS" sz="2400" dirty="0">
              <a:solidFill>
                <a:schemeClr val="bg1"/>
              </a:solidFill>
            </a:endParaRPr>
          </a:p>
          <a:p>
            <a:pPr algn="l">
              <a:lnSpc>
                <a:spcPct val="94000"/>
              </a:lnSpc>
              <a:spcBef>
                <a:spcPts val="0"/>
              </a:spcBef>
            </a:pPr>
            <a:r>
              <a:rPr lang="is-IS" sz="2400" dirty="0">
                <a:solidFill>
                  <a:schemeClr val="bg1"/>
                </a:solidFill>
              </a:rPr>
              <a:t>…</a:t>
            </a:r>
            <a:r>
              <a:rPr lang="en-US" sz="2400" dirty="0">
                <a:solidFill>
                  <a:schemeClr val="bg1"/>
                </a:solidFill>
              </a:rPr>
              <a:t>what it does and how it works.</a:t>
            </a:r>
          </a:p>
          <a:p>
            <a:pPr algn="r">
              <a:lnSpc>
                <a:spcPct val="94000"/>
              </a:lnSpc>
              <a:spcBef>
                <a:spcPts val="0"/>
              </a:spcBef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Right Triangle 10"/>
          <p:cNvSpPr>
            <a:spLocks noChangeAspect="1"/>
          </p:cNvSpPr>
          <p:nvPr/>
        </p:nvSpPr>
        <p:spPr>
          <a:xfrm rot="16200000">
            <a:off x="8375904" y="6089905"/>
            <a:ext cx="768096" cy="768096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 bwMode="gray">
          <a:xfrm>
            <a:off x="8620130" y="6662380"/>
            <a:ext cx="438151" cy="120185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C0926A-889A-463A-A5EA-682F15689EEF}" type="slidenum">
              <a:rPr lang="en-US">
                <a:latin typeface="+mn-lt"/>
              </a:rPr>
              <a:pPr/>
              <a:t>2</a:t>
            </a:fld>
            <a:endParaRPr lang="en-US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764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003BBBB-E9D6-BC42-BF73-6CF012800D95}"/>
              </a:ext>
            </a:extLst>
          </p:cNvPr>
          <p:cNvGrpSpPr/>
          <p:nvPr/>
        </p:nvGrpSpPr>
        <p:grpSpPr>
          <a:xfrm>
            <a:off x="0" y="0"/>
            <a:ext cx="9144000" cy="6858001"/>
            <a:chOff x="-20294" y="0"/>
            <a:chExt cx="9144000" cy="68580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6F47D4-800B-0148-884F-D9565F969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0294" y="0"/>
              <a:ext cx="9144000" cy="6858001"/>
            </a:xfrm>
            <a:prstGeom prst="rect">
              <a:avLst/>
            </a:prstGeom>
          </p:spPr>
        </p:pic>
        <p:sp>
          <p:nvSpPr>
            <p:cNvPr id="16" name="Right Triangle 15">
              <a:extLst>
                <a:ext uri="{FF2B5EF4-FFF2-40B4-BE49-F238E27FC236}">
                  <a16:creationId xmlns:a16="http://schemas.microsoft.com/office/drawing/2014/main" id="{333F872B-11B1-F442-A1DD-2550D1E3842C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-20294" y="0"/>
              <a:ext cx="768096" cy="768096"/>
            </a:xfrm>
            <a:prstGeom prst="rtTriangle">
              <a:avLst/>
            </a:prstGeom>
            <a:solidFill>
              <a:srgbClr val="337DB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I.I.I. Resilience Project</a:t>
            </a:r>
            <a:br>
              <a:rPr lang="en-US" sz="2800" dirty="0"/>
            </a:br>
            <a:endParaRPr lang="en-US" dirty="0"/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7641676" y="5430507"/>
            <a:ext cx="1184894" cy="258351"/>
          </a:xfrm>
          <a:prstGeom prst="rect">
            <a:avLst/>
          </a:prstGeom>
        </p:spPr>
        <p:txBody>
          <a:bodyPr/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400"/>
              </a:spcBef>
              <a:buNone/>
            </a:pPr>
            <a:r>
              <a:rPr lang="en-US" sz="1400" dirty="0"/>
              <a:t>Powered by: 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5E71A14-4042-974D-A365-EBCE850AE6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22064" y="5735909"/>
            <a:ext cx="824119" cy="516612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2EE94A7-8D6C-9346-8BF0-D705CE08F977}"/>
              </a:ext>
            </a:extLst>
          </p:cNvPr>
          <p:cNvSpPr txBox="1">
            <a:spLocks/>
          </p:cNvSpPr>
          <p:nvPr/>
        </p:nvSpPr>
        <p:spPr bwMode="gray">
          <a:xfrm>
            <a:off x="1657349" y="5522008"/>
            <a:ext cx="5802575" cy="705113"/>
          </a:xfrm>
          <a:prstGeom prst="snip1Rect">
            <a:avLst/>
          </a:prstGeom>
          <a:solidFill>
            <a:schemeClr val="accent2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9144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>
              <a:spcBef>
                <a:spcPts val="1400"/>
              </a:spcBef>
            </a:pPr>
            <a:r>
              <a:rPr lang="en-US" dirty="0"/>
              <a:t>Data transformed to show </a:t>
            </a:r>
            <a:br>
              <a:rPr lang="en-US" dirty="0"/>
            </a:br>
            <a:r>
              <a:rPr lang="en-US" dirty="0"/>
              <a:t>the power of resilience.</a:t>
            </a:r>
            <a:endParaRPr lang="en-US" sz="2400" dirty="0"/>
          </a:p>
        </p:txBody>
      </p:sp>
      <p:pic>
        <p:nvPicPr>
          <p:cNvPr id="5" name="flyover_slow_playback.mov">
            <a:hlinkClick r:id="" action="ppaction://media"/>
            <a:extLst>
              <a:ext uri="{FF2B5EF4-FFF2-40B4-BE49-F238E27FC236}">
                <a16:creationId xmlns:a16="http://schemas.microsoft.com/office/drawing/2014/main" id="{DDB8E3AC-23FB-964D-A92F-F169A819F9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57348" y="990643"/>
            <a:ext cx="5802575" cy="399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034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0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0791597"/>
              </p:ext>
            </p:extLst>
          </p:nvPr>
        </p:nvGraphicFramePr>
        <p:xfrm>
          <a:off x="385491" y="1865376"/>
          <a:ext cx="8468432" cy="3868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0297" name="Rectangle 3"/>
          <p:cNvSpPr>
            <a:spLocks noGrp="1" noChangeArrowheads="1"/>
          </p:cNvSpPr>
          <p:nvPr>
            <p:ph type="title"/>
          </p:nvPr>
        </p:nvSpPr>
        <p:spPr>
          <a:xfrm>
            <a:off x="651888" y="233058"/>
            <a:ext cx="6980884" cy="950976"/>
          </a:xfrm>
        </p:spPr>
        <p:txBody>
          <a:bodyPr/>
          <a:lstStyle/>
          <a:p>
            <a:r>
              <a:rPr lang="en-US" altLang="en-US" dirty="0"/>
              <a:t>Education &amp; Analysis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886265" y="6318266"/>
            <a:ext cx="8402512" cy="415018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Source: Actuaries Climate Index, http://actuariesclimateindex.org/home/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A6542AE-AB97-4C23-A941-3E2EDA3C3E5E}"/>
              </a:ext>
            </a:extLst>
          </p:cNvPr>
          <p:cNvSpPr txBox="1">
            <a:spLocks/>
          </p:cNvSpPr>
          <p:nvPr/>
        </p:nvSpPr>
        <p:spPr bwMode="gray">
          <a:xfrm>
            <a:off x="609600" y="5733784"/>
            <a:ext cx="7875874" cy="652948"/>
          </a:xfrm>
          <a:prstGeom prst="snip1Rect">
            <a:avLst/>
          </a:prstGeom>
          <a:solidFill>
            <a:schemeClr val="accent2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9144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 marL="285750" indent="-285750">
              <a:spcBef>
                <a:spcPts val="600"/>
              </a:spcBef>
              <a:buFont typeface="Wingdings 3" panose="05040102010807070707" pitchFamily="18" charset="2"/>
              <a:buChar char=""/>
            </a:pPr>
            <a:r>
              <a:rPr lang="en-US" dirty="0"/>
              <a:t>Index Measures Frequency of Extreme Events (Heat, Cold, Drought, Wind, Rain, Sea Level) Vs. 1961-1990 Average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C78FD3F-F7C3-48A0-A46A-BB2B186D32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1888" y="1230443"/>
            <a:ext cx="8454009" cy="396947"/>
          </a:xfrm>
        </p:spPr>
        <p:txBody>
          <a:bodyPr/>
          <a:lstStyle/>
          <a:p>
            <a:r>
              <a:rPr lang="en-US" dirty="0"/>
              <a:t>Actuaries Climate Index – Measuring Weather Extremes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54109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F4B00-986D-44F8-82A9-445711EC9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B2E47-83A7-4E73-9C07-83BF3BC48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Extreme Weather is a Growing Problem Worldwide</a:t>
            </a:r>
          </a:p>
          <a:p>
            <a:r>
              <a:rPr lang="en-US" dirty="0"/>
              <a:t>Insurance Traditionally Manages Emerging Risks</a:t>
            </a:r>
          </a:p>
          <a:p>
            <a:r>
              <a:rPr lang="en-US" dirty="0"/>
              <a:t>Insurers Are Taking an Educational Role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552C57-61A1-41B1-94F1-3EA6C8C256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101617-2346-46E1-ABA9-E100F252AD9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26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 for your time</a:t>
            </a:r>
            <a:br>
              <a:rPr lang="en-US" dirty="0"/>
            </a:br>
            <a:r>
              <a:rPr lang="en-US" dirty="0"/>
              <a:t>and your attention!</a:t>
            </a: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826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2595D-A825-4FC0-99BB-DCC694C2C5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Catastrophes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413EB0-182F-4D53-8072-3B7DE8A650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Extreme Weather Threatens Union</a:t>
            </a:r>
          </a:p>
        </p:txBody>
      </p:sp>
    </p:spTree>
    <p:extLst>
      <p:ext uri="{BB962C8B-B14F-4D97-AF65-F5344CB8AC3E}">
        <p14:creationId xmlns:p14="http://schemas.microsoft.com/office/powerpoint/2010/main" val="171238144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20FFDA-17B8-4814-A8E7-95A6BBE45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84" y="1143000"/>
            <a:ext cx="5626616" cy="4572000"/>
          </a:xfrm>
          <a:prstGeom prst="rect">
            <a:avLst/>
          </a:prstGeom>
        </p:spPr>
      </p:pic>
      <p:sp>
        <p:nvSpPr>
          <p:cNvPr id="3" name="Star: 5 Points 2">
            <a:extLst>
              <a:ext uri="{FF2B5EF4-FFF2-40B4-BE49-F238E27FC236}">
                <a16:creationId xmlns:a16="http://schemas.microsoft.com/office/drawing/2014/main" id="{F5CF1D15-32C4-42C6-A1FE-DE28C232356F}"/>
              </a:ext>
            </a:extLst>
          </p:cNvPr>
          <p:cNvSpPr/>
          <p:nvPr/>
        </p:nvSpPr>
        <p:spPr>
          <a:xfrm>
            <a:off x="4041913" y="3104941"/>
            <a:ext cx="198491" cy="200967"/>
          </a:xfrm>
          <a:prstGeom prst="star5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b="1" dirty="0" err="1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7D149A-7A0C-46B9-92F6-0C27EFEE4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43" y="1286189"/>
            <a:ext cx="5553300" cy="418011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793E58B-5041-4EE8-8534-4CE50828E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16" y="232326"/>
            <a:ext cx="8458200" cy="950976"/>
          </a:xfrm>
        </p:spPr>
        <p:txBody>
          <a:bodyPr/>
          <a:lstStyle/>
          <a:p>
            <a:r>
              <a:rPr lang="en-US" dirty="0"/>
              <a:t>A Small Town in Missouri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4F54309-D938-435A-A915-92CBD93B38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33856" y="6294780"/>
            <a:ext cx="7680960" cy="415018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701E77-9B0D-4A1F-9E0F-A1EA7DEEA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1913" y="1763082"/>
            <a:ext cx="4772903" cy="469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7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5CFC4-8C86-41C0-A866-A497CBE40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1982 Union, Missouri, Flood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538AAB-352B-4D15-BDEF-1ACCB5CED9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 Storm for the 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F0A59D-D907-4DCA-87F2-2D5240C0B7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Source: Fox2News.com, @</a:t>
            </a:r>
            <a:r>
              <a:rPr lang="en-US" dirty="0" err="1"/>
              <a:t>BoxxRadio</a:t>
            </a:r>
            <a:r>
              <a:rPr lang="en-US" dirty="0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F7E3BB-119D-4605-B95E-7E6F7E581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16" y="1825240"/>
            <a:ext cx="6048375" cy="406717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8F2504D-FFC9-4811-B465-17B40E2E98A2}"/>
              </a:ext>
            </a:extLst>
          </p:cNvPr>
          <p:cNvGrpSpPr/>
          <p:nvPr/>
        </p:nvGrpSpPr>
        <p:grpSpPr bwMode="gray">
          <a:xfrm>
            <a:off x="6677929" y="1580249"/>
            <a:ext cx="2109453" cy="1283255"/>
            <a:chOff x="7513326" y="-1898980"/>
            <a:chExt cx="2578608" cy="1508436"/>
          </a:xfrm>
        </p:grpSpPr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47E62684-0920-4B28-84EC-3E7F9331E39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513326" y="-1892611"/>
              <a:ext cx="2578608" cy="1502067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lIns="137160" tIns="137160" rIns="91440" bIns="13716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ts val="600"/>
                </a:spcBef>
              </a:pPr>
              <a:r>
                <a:rPr lang="en-US" altLang="en-US" sz="1600" dirty="0" err="1">
                  <a:solidFill>
                    <a:srgbClr val="286EB8"/>
                  </a:solidFill>
                  <a:latin typeface="+mn-lt"/>
                </a:rPr>
                <a:t>Bourbeuse</a:t>
              </a:r>
              <a:r>
                <a:rPr lang="en-US" altLang="en-US" sz="1600" dirty="0">
                  <a:solidFill>
                    <a:srgbClr val="286EB8"/>
                  </a:solidFill>
                  <a:latin typeface="+mn-lt"/>
                </a:rPr>
                <a:t> River</a:t>
              </a:r>
            </a:p>
            <a:p>
              <a:pPr algn="ctr" eaLnBrk="1" hangingPunct="1">
                <a:lnSpc>
                  <a:spcPct val="90000"/>
                </a:lnSpc>
                <a:spcBef>
                  <a:spcPts val="600"/>
                </a:spcBef>
              </a:pPr>
              <a:r>
                <a:rPr lang="en-US" altLang="en-US" sz="1600" dirty="0">
                  <a:solidFill>
                    <a:srgbClr val="286EB8"/>
                  </a:solidFill>
                  <a:latin typeface="+mn-lt"/>
                </a:rPr>
                <a:t>Record Crest</a:t>
              </a:r>
            </a:p>
            <a:p>
              <a:pPr algn="ctr" eaLnBrk="1" hangingPunct="1">
                <a:lnSpc>
                  <a:spcPct val="90000"/>
                </a:lnSpc>
                <a:spcBef>
                  <a:spcPts val="600"/>
                </a:spcBef>
              </a:pPr>
              <a:r>
                <a:rPr lang="en-US" altLang="en-US" sz="1600" dirty="0">
                  <a:solidFill>
                    <a:srgbClr val="286EB8"/>
                  </a:solidFill>
                  <a:latin typeface="+mn-lt"/>
                </a:rPr>
                <a:t>33.8 feet</a:t>
              </a:r>
            </a:p>
            <a:p>
              <a:pPr algn="ctr" eaLnBrk="1" hangingPunct="1">
                <a:lnSpc>
                  <a:spcPct val="90000"/>
                </a:lnSpc>
                <a:spcBef>
                  <a:spcPts val="600"/>
                </a:spcBef>
              </a:pPr>
              <a:r>
                <a:rPr lang="en-US" altLang="en-US" sz="1600" dirty="0">
                  <a:solidFill>
                    <a:srgbClr val="286EB8"/>
                  </a:solidFill>
                  <a:latin typeface="+mn-lt"/>
                </a:rPr>
                <a:t>12/5/1982</a:t>
              </a:r>
            </a:p>
          </p:txBody>
        </p:sp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84E1B0DB-FA87-4AE5-A986-1F397ED22AD8}"/>
                </a:ext>
              </a:extLst>
            </p:cNvPr>
            <p:cNvSpPr>
              <a:spLocks noChangeAspect="1"/>
            </p:cNvSpPr>
            <p:nvPr/>
          </p:nvSpPr>
          <p:spPr bwMode="gray">
            <a:xfrm rot="10800000">
              <a:off x="9875287" y="-1898980"/>
              <a:ext cx="216647" cy="216647"/>
            </a:xfrm>
            <a:prstGeom prst="rtTriangle">
              <a:avLst/>
            </a:prstGeom>
            <a:solidFill>
              <a:srgbClr val="286EB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382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BFCD7-EC78-47C6-BF54-6203A3D4E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2015 Union, Missouri, Flood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7254D4-F743-4922-A8C9-CB0F8E00F1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 Storm for the 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E2D1A-AE8F-4E1E-B813-A82BFAECF8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Sources: CBSnews.com; fox2news.com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5B3E53-5D99-4DFD-AB62-7E0C73150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16" y="1730423"/>
            <a:ext cx="5715000" cy="44196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DC79A8-EE21-448E-A8B2-426664F8F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0134" y="4096461"/>
            <a:ext cx="4667250" cy="2600325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9F39764-5CC4-457A-AFD5-E5ED1FF480CA}"/>
              </a:ext>
            </a:extLst>
          </p:cNvPr>
          <p:cNvGrpSpPr/>
          <p:nvPr/>
        </p:nvGrpSpPr>
        <p:grpSpPr bwMode="gray">
          <a:xfrm>
            <a:off x="6453759" y="1730423"/>
            <a:ext cx="2137976" cy="1378720"/>
            <a:chOff x="336403" y="1516554"/>
            <a:chExt cx="2578608" cy="1502067"/>
          </a:xfrm>
        </p:grpSpPr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1533B192-01CB-4BE9-8161-ADD8212686B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36403" y="1516554"/>
              <a:ext cx="2578608" cy="1502067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lIns="137160" tIns="137160" rIns="91440" bIns="13716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ts val="600"/>
                </a:spcBef>
              </a:pPr>
              <a:r>
                <a:rPr lang="en-US" altLang="en-US" sz="1600" dirty="0" err="1">
                  <a:solidFill>
                    <a:srgbClr val="286EB8"/>
                  </a:solidFill>
                  <a:latin typeface="+mn-lt"/>
                </a:rPr>
                <a:t>Bourbeuse</a:t>
              </a:r>
              <a:r>
                <a:rPr lang="en-US" altLang="en-US" sz="1600" dirty="0">
                  <a:solidFill>
                    <a:srgbClr val="286EB8"/>
                  </a:solidFill>
                  <a:latin typeface="+mn-lt"/>
                </a:rPr>
                <a:t> River</a:t>
              </a:r>
            </a:p>
            <a:p>
              <a:pPr algn="ctr" eaLnBrk="1" hangingPunct="1">
                <a:lnSpc>
                  <a:spcPct val="90000"/>
                </a:lnSpc>
                <a:spcBef>
                  <a:spcPts val="600"/>
                </a:spcBef>
              </a:pPr>
              <a:r>
                <a:rPr lang="en-US" altLang="en-US" sz="1600" dirty="0">
                  <a:solidFill>
                    <a:srgbClr val="286EB8"/>
                  </a:solidFill>
                  <a:latin typeface="+mn-lt"/>
                </a:rPr>
                <a:t>Record Crest</a:t>
              </a:r>
            </a:p>
            <a:p>
              <a:pPr algn="ctr" eaLnBrk="1" hangingPunct="1">
                <a:lnSpc>
                  <a:spcPct val="90000"/>
                </a:lnSpc>
                <a:spcBef>
                  <a:spcPts val="600"/>
                </a:spcBef>
              </a:pPr>
              <a:r>
                <a:rPr lang="en-US" altLang="en-US" sz="1600" dirty="0">
                  <a:solidFill>
                    <a:srgbClr val="286EB8"/>
                  </a:solidFill>
                  <a:latin typeface="+mn-lt"/>
                </a:rPr>
                <a:t>34.3 feet</a:t>
              </a:r>
            </a:p>
            <a:p>
              <a:pPr algn="ctr" eaLnBrk="1" hangingPunct="1">
                <a:lnSpc>
                  <a:spcPct val="90000"/>
                </a:lnSpc>
                <a:spcBef>
                  <a:spcPts val="600"/>
                </a:spcBef>
              </a:pPr>
              <a:r>
                <a:rPr lang="en-US" altLang="en-US" sz="1600" dirty="0">
                  <a:solidFill>
                    <a:srgbClr val="286EB8"/>
                  </a:solidFill>
                  <a:latin typeface="+mn-lt"/>
                </a:rPr>
                <a:t>12/29/2015</a:t>
              </a:r>
            </a:p>
          </p:txBody>
        </p:sp>
        <p:sp>
          <p:nvSpPr>
            <p:cNvPr id="10" name="Right Triangle 9">
              <a:extLst>
                <a:ext uri="{FF2B5EF4-FFF2-40B4-BE49-F238E27FC236}">
                  <a16:creationId xmlns:a16="http://schemas.microsoft.com/office/drawing/2014/main" id="{9C4676DB-E7D7-4E2F-A3F6-55047CFB05F6}"/>
                </a:ext>
              </a:extLst>
            </p:cNvPr>
            <p:cNvSpPr>
              <a:spLocks noChangeAspect="1"/>
            </p:cNvSpPr>
            <p:nvPr/>
          </p:nvSpPr>
          <p:spPr bwMode="gray">
            <a:xfrm rot="10800000">
              <a:off x="2698364" y="1519223"/>
              <a:ext cx="216647" cy="216647"/>
            </a:xfrm>
            <a:prstGeom prst="rtTriangle">
              <a:avLst/>
            </a:prstGeom>
            <a:solidFill>
              <a:srgbClr val="286EB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598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BFCD7-EC78-47C6-BF54-6203A3D4E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2017 Union, Missouri, Flood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7254D4-F743-4922-A8C9-CB0F8E00F1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0807" y="1114143"/>
            <a:ext cx="8454009" cy="659245"/>
          </a:xfrm>
        </p:spPr>
        <p:txBody>
          <a:bodyPr/>
          <a:lstStyle/>
          <a:p>
            <a:r>
              <a:rPr lang="en-US" dirty="0"/>
              <a:t>“Unfortunately, it’s a river and Mother Nature.</a:t>
            </a:r>
          </a:p>
          <a:p>
            <a:r>
              <a:rPr lang="en-US" dirty="0"/>
              <a:t>And we can’t control her.”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E2D1A-AE8F-4E1E-B813-A82BFAECF8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Source: eMissourian.com, National Weather Service.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9F39764-5CC4-457A-AFD5-E5ED1FF480CA}"/>
              </a:ext>
            </a:extLst>
          </p:cNvPr>
          <p:cNvGrpSpPr/>
          <p:nvPr/>
        </p:nvGrpSpPr>
        <p:grpSpPr bwMode="gray">
          <a:xfrm>
            <a:off x="6280907" y="706449"/>
            <a:ext cx="2137976" cy="1378720"/>
            <a:chOff x="336403" y="1516554"/>
            <a:chExt cx="2578608" cy="1502067"/>
          </a:xfrm>
        </p:grpSpPr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1533B192-01CB-4BE9-8161-ADD8212686B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36403" y="1516554"/>
              <a:ext cx="2578608" cy="1502067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lIns="137160" tIns="137160" rIns="91440" bIns="13716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ts val="600"/>
                </a:spcBef>
              </a:pPr>
              <a:r>
                <a:rPr lang="en-US" altLang="en-US" sz="1600" dirty="0" err="1">
                  <a:solidFill>
                    <a:srgbClr val="286EB8"/>
                  </a:solidFill>
                  <a:latin typeface="+mn-lt"/>
                </a:rPr>
                <a:t>Bourbeuse</a:t>
              </a:r>
              <a:r>
                <a:rPr lang="en-US" altLang="en-US" sz="1600" dirty="0">
                  <a:solidFill>
                    <a:srgbClr val="286EB8"/>
                  </a:solidFill>
                  <a:latin typeface="+mn-lt"/>
                </a:rPr>
                <a:t> River</a:t>
              </a:r>
            </a:p>
            <a:p>
              <a:pPr algn="ctr" eaLnBrk="1" hangingPunct="1">
                <a:lnSpc>
                  <a:spcPct val="90000"/>
                </a:lnSpc>
                <a:spcBef>
                  <a:spcPts val="600"/>
                </a:spcBef>
              </a:pPr>
              <a:r>
                <a:rPr lang="en-US" altLang="en-US" sz="1600" dirty="0">
                  <a:solidFill>
                    <a:srgbClr val="286EB8"/>
                  </a:solidFill>
                  <a:latin typeface="+mn-lt"/>
                </a:rPr>
                <a:t>Crest</a:t>
              </a:r>
            </a:p>
            <a:p>
              <a:pPr algn="ctr" eaLnBrk="1" hangingPunct="1">
                <a:lnSpc>
                  <a:spcPct val="90000"/>
                </a:lnSpc>
                <a:spcBef>
                  <a:spcPts val="600"/>
                </a:spcBef>
              </a:pPr>
              <a:r>
                <a:rPr lang="en-US" altLang="en-US" sz="1600" dirty="0">
                  <a:solidFill>
                    <a:srgbClr val="286EB8"/>
                  </a:solidFill>
                  <a:latin typeface="+mn-lt"/>
                </a:rPr>
                <a:t>29.4 feet</a:t>
              </a:r>
            </a:p>
            <a:p>
              <a:pPr algn="ctr" eaLnBrk="1" hangingPunct="1">
                <a:lnSpc>
                  <a:spcPct val="90000"/>
                </a:lnSpc>
                <a:spcBef>
                  <a:spcPts val="600"/>
                </a:spcBef>
              </a:pPr>
              <a:r>
                <a:rPr lang="en-US" altLang="en-US" sz="1600" dirty="0">
                  <a:solidFill>
                    <a:srgbClr val="286EB8"/>
                  </a:solidFill>
                  <a:latin typeface="+mn-lt"/>
                </a:rPr>
                <a:t>May 2-3, 2017</a:t>
              </a:r>
            </a:p>
          </p:txBody>
        </p:sp>
        <p:sp>
          <p:nvSpPr>
            <p:cNvPr id="10" name="Right Triangle 9">
              <a:extLst>
                <a:ext uri="{FF2B5EF4-FFF2-40B4-BE49-F238E27FC236}">
                  <a16:creationId xmlns:a16="http://schemas.microsoft.com/office/drawing/2014/main" id="{9C4676DB-E7D7-4E2F-A3F6-55047CFB05F6}"/>
                </a:ext>
              </a:extLst>
            </p:cNvPr>
            <p:cNvSpPr>
              <a:spLocks noChangeAspect="1"/>
            </p:cNvSpPr>
            <p:nvPr/>
          </p:nvSpPr>
          <p:spPr bwMode="gray">
            <a:xfrm rot="10800000">
              <a:off x="2698364" y="1519223"/>
              <a:ext cx="216647" cy="216647"/>
            </a:xfrm>
            <a:prstGeom prst="rtTriangle">
              <a:avLst/>
            </a:prstGeom>
            <a:solidFill>
              <a:srgbClr val="286EB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ABE4DA2-9F5D-4084-9B3B-217688FB8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01" y="1886684"/>
            <a:ext cx="4404735" cy="42948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FBA2AC0-4A8F-4032-963A-9EBFBC4811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834857"/>
              </p:ext>
            </p:extLst>
          </p:nvPr>
        </p:nvGraphicFramePr>
        <p:xfrm>
          <a:off x="5541706" y="2334185"/>
          <a:ext cx="2877177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486">
                  <a:extLst>
                    <a:ext uri="{9D8B030D-6E8A-4147-A177-3AD203B41FA5}">
                      <a16:colId xmlns:a16="http://schemas.microsoft.com/office/drawing/2014/main" val="2692665849"/>
                    </a:ext>
                  </a:extLst>
                </a:gridCol>
                <a:gridCol w="1462632">
                  <a:extLst>
                    <a:ext uri="{9D8B030D-6E8A-4147-A177-3AD203B41FA5}">
                      <a16:colId xmlns:a16="http://schemas.microsoft.com/office/drawing/2014/main" val="2178974059"/>
                    </a:ext>
                  </a:extLst>
                </a:gridCol>
                <a:gridCol w="959059">
                  <a:extLst>
                    <a:ext uri="{9D8B030D-6E8A-4147-A177-3AD203B41FA5}">
                      <a16:colId xmlns:a16="http://schemas.microsoft.com/office/drawing/2014/main" val="2151220520"/>
                    </a:ext>
                  </a:extLst>
                </a:gridCol>
              </a:tblGrid>
              <a:tr h="2402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Crest (feet)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505416"/>
                  </a:ext>
                </a:extLst>
              </a:tr>
              <a:tr h="240237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2015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2918772"/>
                  </a:ext>
                </a:extLst>
              </a:tr>
              <a:tr h="240237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33.80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500240"/>
                  </a:ext>
                </a:extLst>
              </a:tr>
              <a:tr h="24023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29.38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326774"/>
                  </a:ext>
                </a:extLst>
              </a:tr>
              <a:tr h="240237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823648"/>
                  </a:ext>
                </a:extLst>
              </a:tr>
              <a:tr h="240237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27.77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05720"/>
                  </a:ext>
                </a:extLst>
              </a:tr>
              <a:tr h="240237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26.37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097526"/>
                  </a:ext>
                </a:extLst>
              </a:tr>
              <a:tr h="240237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25.89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2008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349403"/>
                  </a:ext>
                </a:extLst>
              </a:tr>
              <a:tr h="240237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24.53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2000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7541966"/>
                  </a:ext>
                </a:extLst>
              </a:tr>
              <a:tr h="240237"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3020826"/>
                  </a:ext>
                </a:extLst>
              </a:tr>
              <a:tr h="240237"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23.89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2005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143826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4D1F39E-B186-4745-BD68-77B4EFEA38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774955"/>
              </p:ext>
            </p:extLst>
          </p:nvPr>
        </p:nvGraphicFramePr>
        <p:xfrm>
          <a:off x="5541706" y="2334185"/>
          <a:ext cx="2877177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486">
                  <a:extLst>
                    <a:ext uri="{9D8B030D-6E8A-4147-A177-3AD203B41FA5}">
                      <a16:colId xmlns:a16="http://schemas.microsoft.com/office/drawing/2014/main" val="2692665849"/>
                    </a:ext>
                  </a:extLst>
                </a:gridCol>
                <a:gridCol w="1462632">
                  <a:extLst>
                    <a:ext uri="{9D8B030D-6E8A-4147-A177-3AD203B41FA5}">
                      <a16:colId xmlns:a16="http://schemas.microsoft.com/office/drawing/2014/main" val="2178974059"/>
                    </a:ext>
                  </a:extLst>
                </a:gridCol>
                <a:gridCol w="959059">
                  <a:extLst>
                    <a:ext uri="{9D8B030D-6E8A-4147-A177-3AD203B41FA5}">
                      <a16:colId xmlns:a16="http://schemas.microsoft.com/office/drawing/2014/main" val="2151220520"/>
                    </a:ext>
                  </a:extLst>
                </a:gridCol>
              </a:tblGrid>
              <a:tr h="2402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Crest (feet)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505416"/>
                  </a:ext>
                </a:extLst>
              </a:tr>
              <a:tr h="240237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1936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2918772"/>
                  </a:ext>
                </a:extLst>
              </a:tr>
              <a:tr h="240237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500240"/>
                  </a:ext>
                </a:extLst>
              </a:tr>
              <a:tr h="24023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326774"/>
                  </a:ext>
                </a:extLst>
              </a:tr>
              <a:tr h="240237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1976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823648"/>
                  </a:ext>
                </a:extLst>
              </a:tr>
              <a:tr h="240237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2014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05720"/>
                  </a:ext>
                </a:extLst>
              </a:tr>
              <a:tr h="240237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097526"/>
                  </a:ext>
                </a:extLst>
              </a:tr>
              <a:tr h="240237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2000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349403"/>
                  </a:ext>
                </a:extLst>
              </a:tr>
              <a:tr h="240237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2001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7541966"/>
                  </a:ext>
                </a:extLst>
              </a:tr>
              <a:tr h="240237"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1996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3020826"/>
                  </a:ext>
                </a:extLst>
              </a:tr>
              <a:tr h="240237"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2007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14382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982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B6004-B1BD-4AB0-A4E9-3C7F73053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Extreme Events: A Troubling Trend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12AF116-2A06-4FAB-A64A-B196CF3E9BE7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85491" y="1183302"/>
          <a:ext cx="8335327" cy="4264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548">
                  <a:extLst>
                    <a:ext uri="{9D8B030D-6E8A-4147-A177-3AD203B41FA5}">
                      <a16:colId xmlns:a16="http://schemas.microsoft.com/office/drawing/2014/main" val="2135873712"/>
                    </a:ext>
                  </a:extLst>
                </a:gridCol>
                <a:gridCol w="1102479">
                  <a:extLst>
                    <a:ext uri="{9D8B030D-6E8A-4147-A177-3AD203B41FA5}">
                      <a16:colId xmlns:a16="http://schemas.microsoft.com/office/drawing/2014/main" val="3082063085"/>
                    </a:ext>
                  </a:extLst>
                </a:gridCol>
                <a:gridCol w="2274590">
                  <a:extLst>
                    <a:ext uri="{9D8B030D-6E8A-4147-A177-3AD203B41FA5}">
                      <a16:colId xmlns:a16="http://schemas.microsoft.com/office/drawing/2014/main" val="3010570140"/>
                    </a:ext>
                  </a:extLst>
                </a:gridCol>
                <a:gridCol w="2193355">
                  <a:extLst>
                    <a:ext uri="{9D8B030D-6E8A-4147-A177-3AD203B41FA5}">
                      <a16:colId xmlns:a16="http://schemas.microsoft.com/office/drawing/2014/main" val="617786980"/>
                    </a:ext>
                  </a:extLst>
                </a:gridCol>
                <a:gridCol w="2193355">
                  <a:extLst>
                    <a:ext uri="{9D8B030D-6E8A-4147-A177-3AD203B41FA5}">
                      <a16:colId xmlns:a16="http://schemas.microsoft.com/office/drawing/2014/main" val="37898389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Rank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Date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Event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Cause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Insured Loss (1)</a:t>
                      </a:r>
                    </a:p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($ millions)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56583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Aug. 2005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Hurricane Katrina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Hurricane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$41,100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80359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Sep. 2017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1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Hurricane Maria (2)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Hurricane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25,000-30,000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90574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Sep. 2017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1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Hurricane Irma (2)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Hurricane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20,000-25,000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73739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Sep. 2001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September 11 Events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Terrorism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18,779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15968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Oct. 2012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Hurricane Sandy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Hurricane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18,750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71142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Aug. 2017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1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Hurricane Harvey (2)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Hurricane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16,000-19,000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11054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Aug. 1992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Hurricane Andrew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Hurricane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15,500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66993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Jan. 1994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Northridge, CA earthquake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Earthquake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12,500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42016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Sep. 2008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Hurricane Ike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Hurricane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12,500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83552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Oct. 2005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Hurricane Wilma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Hurricane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10,300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43498050"/>
                  </a:ext>
                </a:extLst>
              </a:tr>
            </a:tbl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CFB14B-2B3E-4396-9EB6-168A68CA3C4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(1) Dollars when occurred.</a:t>
            </a:r>
          </a:p>
          <a:p>
            <a:r>
              <a:rPr lang="en-US"/>
              <a:t>(2)  </a:t>
            </a:r>
            <a:r>
              <a:rPr lang="en-US" dirty="0"/>
              <a:t>Insurance Information Institute estimate based on data from catastrophe risk modelers, the Property Claims Services unit of Verisk Analytics, et al.</a:t>
            </a:r>
          </a:p>
          <a:p>
            <a:r>
              <a:rPr lang="en-US" dirty="0"/>
              <a:t> Source: Insurance Information Institute, catastrophe risk modelers, The Property Claim Services® (PCS®) unit of ISO®, a Verisk Analytics® company, et al.</a:t>
            </a:r>
          </a:p>
        </p:txBody>
      </p:sp>
    </p:spTree>
    <p:extLst>
      <p:ext uri="{BB962C8B-B14F-4D97-AF65-F5344CB8AC3E}">
        <p14:creationId xmlns:p14="http://schemas.microsoft.com/office/powerpoint/2010/main" val="4132612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9222" name="Rectangle 3"/>
          <p:cNvSpPr>
            <a:spLocks noGrp="1" noChangeArrowheads="1"/>
          </p:cNvSpPr>
          <p:nvPr>
            <p:ph type="title"/>
          </p:nvPr>
        </p:nvSpPr>
        <p:spPr>
          <a:xfrm>
            <a:off x="334879" y="248197"/>
            <a:ext cx="7996076" cy="663635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U.S. Inflation-Adjusted Insured Cat Losses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33856" y="5974257"/>
            <a:ext cx="7680960" cy="813816"/>
          </a:xfrm>
        </p:spPr>
        <p:txBody>
          <a:bodyPr/>
          <a:lstStyle/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r>
              <a:rPr lang="en-US" sz="1100" dirty="0"/>
              <a:t>*2018: Inflation-adjusted estimate, subject to change. 2010s is average of 2010 to 2018. All losses are Direct.</a:t>
            </a:r>
          </a:p>
          <a:p>
            <a:r>
              <a:rPr lang="en-US" sz="1100" dirty="0"/>
              <a:t>Sources: Property Claims Service, a Verisk Analytics business; Insurance Information Institute</a:t>
            </a:r>
            <a:r>
              <a:rPr lang="en-US" sz="900" dirty="0"/>
              <a:t>.</a:t>
            </a:r>
          </a:p>
          <a:p>
            <a:endParaRPr lang="en-US" sz="900" dirty="0"/>
          </a:p>
        </p:txBody>
      </p:sp>
      <p:graphicFrame>
        <p:nvGraphicFramePr>
          <p:cNvPr id="22" name="Chart 21"/>
          <p:cNvGraphicFramePr/>
          <p:nvPr>
            <p:extLst/>
          </p:nvPr>
        </p:nvGraphicFramePr>
        <p:xfrm>
          <a:off x="292100" y="971550"/>
          <a:ext cx="8559800" cy="4222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Text Placeholder 4"/>
          <p:cNvSpPr txBox="1">
            <a:spLocks/>
          </p:cNvSpPr>
          <p:nvPr/>
        </p:nvSpPr>
        <p:spPr bwMode="gray">
          <a:xfrm>
            <a:off x="478971" y="5303071"/>
            <a:ext cx="8186058" cy="822960"/>
          </a:xfrm>
          <a:prstGeom prst="snip1Rect">
            <a:avLst/>
          </a:prstGeom>
          <a:solidFill>
            <a:schemeClr val="accent2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9144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r>
              <a:rPr lang="en-US" dirty="0">
                <a:latin typeface="Arial" panose="020B0604020202020204" pitchFamily="34" charset="0"/>
              </a:rPr>
              <a:t>2018 – Third worst year for U.S. Insured Catastrophe Losses.  Average Insured Loss per Year for 1980-2018 is $19.3 B.</a:t>
            </a:r>
          </a:p>
        </p:txBody>
      </p:sp>
      <p:grpSp>
        <p:nvGrpSpPr>
          <p:cNvPr id="7" name="Group 6"/>
          <p:cNvGrpSpPr/>
          <p:nvPr/>
        </p:nvGrpSpPr>
        <p:grpSpPr bwMode="gray">
          <a:xfrm>
            <a:off x="7651345" y="138575"/>
            <a:ext cx="1359220" cy="795276"/>
            <a:chOff x="3077715" y="893732"/>
            <a:chExt cx="1359220" cy="795276"/>
          </a:xfrm>
        </p:grpSpPr>
        <p:sp>
          <p:nvSpPr>
            <p:cNvPr id="8" name="AutoShape 4"/>
            <p:cNvSpPr>
              <a:spLocks noChangeArrowheads="1"/>
            </p:cNvSpPr>
            <p:nvPr/>
          </p:nvSpPr>
          <p:spPr bwMode="gray">
            <a:xfrm>
              <a:off x="3077715" y="893732"/>
              <a:ext cx="1359220" cy="59436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91418" tIns="45709" rIns="91418" bIns="45709" anchor="ctr">
              <a:flatTx/>
            </a:bodyPr>
            <a:lstStyle/>
            <a:p>
              <a:pPr algn="ctr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90000"/>
                <a:tabLst>
                  <a:tab pos="1603375" algn="ctr"/>
                  <a:tab pos="2627313" algn="ctr"/>
                </a:tabLst>
              </a:pPr>
              <a:r>
                <a:rPr lang="en-US" sz="1600" b="1" dirty="0">
                  <a:solidFill>
                    <a:schemeClr val="accent1"/>
                  </a:solidFill>
                  <a:latin typeface="+mj-lt"/>
                </a:rPr>
                <a:t>Harvey, Irma, Maria</a:t>
              </a:r>
            </a:p>
          </p:txBody>
        </p:sp>
        <p:cxnSp>
          <p:nvCxnSpPr>
            <p:cNvPr id="9" name="Straight Arrow Connector 8"/>
            <p:cNvCxnSpPr>
              <a:cxnSpLocks/>
            </p:cNvCxnSpPr>
            <p:nvPr/>
          </p:nvCxnSpPr>
          <p:spPr bwMode="gray">
            <a:xfrm>
              <a:off x="3697192" y="1488092"/>
              <a:ext cx="0" cy="200916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oval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0909838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11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2u_YUo_Tu.L1hOjeQBva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Custom 119">
      <a:dk1>
        <a:srgbClr val="000000"/>
      </a:dk1>
      <a:lt1>
        <a:srgbClr val="FFFFFF"/>
      </a:lt1>
      <a:dk2>
        <a:srgbClr val="072C44"/>
      </a:dk2>
      <a:lt2>
        <a:srgbClr val="FFFFFF"/>
      </a:lt2>
      <a:accent1>
        <a:srgbClr val="337DBE"/>
      </a:accent1>
      <a:accent2>
        <a:srgbClr val="F69322"/>
      </a:accent2>
      <a:accent3>
        <a:srgbClr val="43B19E"/>
      </a:accent3>
      <a:accent4>
        <a:srgbClr val="E2B431"/>
      </a:accent4>
      <a:accent5>
        <a:srgbClr val="9A9A9A"/>
      </a:accent5>
      <a:accent6>
        <a:srgbClr val="D34D27"/>
      </a:accent6>
      <a:hlink>
        <a:srgbClr val="337DBE"/>
      </a:hlink>
      <a:folHlink>
        <a:srgbClr val="A6DCF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sz="2000" b="1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 marL="292608" indent="-292608">
          <a:lnSpc>
            <a:spcPct val="90000"/>
          </a:lnSpc>
          <a:spcBef>
            <a:spcPts val="1200"/>
          </a:spcBef>
          <a:buClr>
            <a:srgbClr val="337DBE"/>
          </a:buClr>
          <a:buSzPct val="77000"/>
          <a:buFont typeface="Wingdings 3" panose="05040102010807070707" pitchFamily="18" charset="2"/>
          <a:buChar char=""/>
          <a:defRPr sz="2000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ustom 121">
      <a:dk1>
        <a:srgbClr val="000000"/>
      </a:dk1>
      <a:lt1>
        <a:srgbClr val="FFFFFF"/>
      </a:lt1>
      <a:dk2>
        <a:srgbClr val="072C44"/>
      </a:dk2>
      <a:lt2>
        <a:srgbClr val="FFFFFF"/>
      </a:lt2>
      <a:accent1>
        <a:srgbClr val="337DBE"/>
      </a:accent1>
      <a:accent2>
        <a:srgbClr val="F69322"/>
      </a:accent2>
      <a:accent3>
        <a:srgbClr val="43B19E"/>
      </a:accent3>
      <a:accent4>
        <a:srgbClr val="E2B431"/>
      </a:accent4>
      <a:accent5>
        <a:srgbClr val="9A9A9A"/>
      </a:accent5>
      <a:accent6>
        <a:srgbClr val="D34D27"/>
      </a:accent6>
      <a:hlink>
        <a:srgbClr val="337DBE"/>
      </a:hlink>
      <a:folHlink>
        <a:srgbClr val="A6DCF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ustom 120">
      <a:dk1>
        <a:sysClr val="windowText" lastClr="000000"/>
      </a:dk1>
      <a:lt1>
        <a:sysClr val="window" lastClr="FFFFFF"/>
      </a:lt1>
      <a:dk2>
        <a:srgbClr val="072C44"/>
      </a:dk2>
      <a:lt2>
        <a:srgbClr val="FFFFFF"/>
      </a:lt2>
      <a:accent1>
        <a:srgbClr val="337DBE"/>
      </a:accent1>
      <a:accent2>
        <a:srgbClr val="F69322"/>
      </a:accent2>
      <a:accent3>
        <a:srgbClr val="43B19E"/>
      </a:accent3>
      <a:accent4>
        <a:srgbClr val="E2B431"/>
      </a:accent4>
      <a:accent5>
        <a:srgbClr val="9A9A9A"/>
      </a:accent5>
      <a:accent6>
        <a:srgbClr val="D34D27"/>
      </a:accent6>
      <a:hlink>
        <a:srgbClr val="337DBE"/>
      </a:hlink>
      <a:folHlink>
        <a:srgbClr val="A6DCF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12143</TotalTime>
  <Words>1023</Words>
  <Application>Microsoft Office PowerPoint</Application>
  <PresentationFormat>On-screen Show (4:3)</PresentationFormat>
  <Paragraphs>298</Paragraphs>
  <Slides>23</Slides>
  <Notes>18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MS PGothic</vt:lpstr>
      <vt:lpstr>MS PGothic</vt:lpstr>
      <vt:lpstr>Arial</vt:lpstr>
      <vt:lpstr>Arial Narrow</vt:lpstr>
      <vt:lpstr>Calibri</vt:lpstr>
      <vt:lpstr>Georgia</vt:lpstr>
      <vt:lpstr>Symbol</vt:lpstr>
      <vt:lpstr>Wingdings</vt:lpstr>
      <vt:lpstr>Wingdings 3</vt:lpstr>
      <vt:lpstr>Office Theme</vt:lpstr>
      <vt:lpstr>think-cell Slide</vt:lpstr>
      <vt:lpstr>The Age of Extreme Weather</vt:lpstr>
      <vt:lpstr>I.I.I. Mission Statement</vt:lpstr>
      <vt:lpstr>Catastrophes</vt:lpstr>
      <vt:lpstr>A Small Town in Missouri</vt:lpstr>
      <vt:lpstr>1982 Union, Missouri, Flood</vt:lpstr>
      <vt:lpstr>2015 Union, Missouri, Flood</vt:lpstr>
      <vt:lpstr>2017 Union, Missouri, Flood</vt:lpstr>
      <vt:lpstr>Extreme Events: A Troubling Trend</vt:lpstr>
      <vt:lpstr>      U.S. Inflation-Adjusted Insured Cat Losses</vt:lpstr>
      <vt:lpstr>How Insurance Drives Economic Growth</vt:lpstr>
      <vt:lpstr>Insurance Leading Throughout History</vt:lpstr>
      <vt:lpstr>Underwriting Solutions</vt:lpstr>
      <vt:lpstr>(Re)insurance Products</vt:lpstr>
      <vt:lpstr>Case Study: Offshore Wind Power</vt:lpstr>
      <vt:lpstr>Growth of Wind Power Capacity in the U.S. </vt:lpstr>
      <vt:lpstr>Cost of Alternative Energies is Falling</vt:lpstr>
      <vt:lpstr> Offshore wind farms pros and cons </vt:lpstr>
      <vt:lpstr> Key risks faced by wind farms </vt:lpstr>
      <vt:lpstr>Education Solutions</vt:lpstr>
      <vt:lpstr>I.I.I. Resilience Project </vt:lpstr>
      <vt:lpstr>Education &amp; Analysis</vt:lpstr>
      <vt:lpstr>Summary</vt:lpstr>
      <vt:lpstr>Thank you for your time and your attention!</vt:lpstr>
    </vt:vector>
  </TitlesOfParts>
  <Company>eSlide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P014585</dc:title>
  <dc:subject>v2007 and v2010</dc:subject>
  <dc:creator>Call @ 866-2-eSlide</dc:creator>
  <dc:description>eSlide, LLC - P14228 - III PPT Template 4:3</dc:description>
  <cp:lastModifiedBy>Lewis, Charlene</cp:lastModifiedBy>
  <cp:revision>774</cp:revision>
  <cp:lastPrinted>2017-01-09T17:05:33Z</cp:lastPrinted>
  <dcterms:created xsi:type="dcterms:W3CDTF">2011-11-02T14:24:24Z</dcterms:created>
  <dcterms:modified xsi:type="dcterms:W3CDTF">2019-05-16T19:25:59Z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6FA84E3A-8DD8-49B9-835E-E8FDF548ABB2</vt:lpwstr>
  </property>
  <property fmtid="{D5CDD505-2E9C-101B-9397-08002B2CF9AE}" pid="3" name="ArticulatePath">
    <vt:lpwstr>P14228_III PPT Template 4x3_050116_415pm</vt:lpwstr>
  </property>
</Properties>
</file>