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68" r:id="rId2"/>
    <p:sldId id="334" r:id="rId3"/>
    <p:sldId id="5240" r:id="rId4"/>
    <p:sldId id="5241" r:id="rId5"/>
    <p:sldId id="5242" r:id="rId6"/>
    <p:sldId id="5243" r:id="rId7"/>
    <p:sldId id="5244" r:id="rId8"/>
    <p:sldId id="5239" r:id="rId9"/>
    <p:sldId id="5245" r:id="rId10"/>
    <p:sldId id="5246" r:id="rId11"/>
    <p:sldId id="5247" r:id="rId12"/>
    <p:sldId id="5248" r:id="rId13"/>
    <p:sldId id="5249" r:id="rId14"/>
    <p:sldId id="543" r:id="rId15"/>
  </p:sldIdLst>
  <p:sldSz cx="9144000" cy="6858000" type="screen4x3"/>
  <p:notesSz cx="7010400" cy="92964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3583">
          <p15:clr>
            <a:srgbClr val="A4A3A4"/>
          </p15:clr>
        </p15:guide>
        <p15:guide id="5" orient="horz" pos="1198">
          <p15:clr>
            <a:srgbClr val="A4A3A4"/>
          </p15:clr>
        </p15:guide>
        <p15:guide id="6" pos="772">
          <p15:clr>
            <a:srgbClr val="A4A3A4"/>
          </p15:clr>
        </p15:guide>
        <p15:guide id="7" pos="548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ssian, Maria" initials="SM" lastIdx="1" clrIdx="0">
    <p:extLst>
      <p:ext uri="{19B8F6BF-5375-455C-9EA6-DF929625EA0E}">
        <p15:presenceInfo xmlns:p15="http://schemas.microsoft.com/office/powerpoint/2012/main" userId="S-1-12-1-3397793988-1324141259-1577748409-2443227216" providerId="AD"/>
      </p:ext>
    </p:extLst>
  </p:cmAuthor>
  <p:cmAuthor id="2" name="Lynch, James" initials="LJ" lastIdx="1" clrIdx="1">
    <p:extLst>
      <p:ext uri="{19B8F6BF-5375-455C-9EA6-DF929625EA0E}">
        <p15:presenceInfo xmlns:p15="http://schemas.microsoft.com/office/powerpoint/2012/main" userId="S-1-12-1-880524412-1118439724-3670997161-39377811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72AD"/>
    <a:srgbClr val="868686"/>
    <a:srgbClr val="43A892"/>
    <a:srgbClr val="A6DCF7"/>
    <a:srgbClr val="337DBE"/>
    <a:srgbClr val="072C44"/>
    <a:srgbClr val="444648"/>
    <a:srgbClr val="56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93817" autoAdjust="0"/>
  </p:normalViewPr>
  <p:slideViewPr>
    <p:cSldViewPr snapToGrid="0">
      <p:cViewPr varScale="1">
        <p:scale>
          <a:sx n="67" d="100"/>
          <a:sy n="67" d="100"/>
        </p:scale>
        <p:origin x="1248" y="48"/>
      </p:cViewPr>
      <p:guideLst>
        <p:guide orient="horz" pos="2160"/>
        <p:guide pos="2880"/>
        <p:guide orient="horz"/>
        <p:guide orient="horz" pos="3583"/>
        <p:guide orient="horz" pos="1198"/>
        <p:guide pos="772"/>
        <p:guide pos="548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3298"/>
    </p:cViewPr>
  </p:sorterViewPr>
  <p:notesViewPr>
    <p:cSldViewPr snapToGrid="0">
      <p:cViewPr varScale="1">
        <p:scale>
          <a:sx n="50" d="100"/>
          <a:sy n="50" d="100"/>
        </p:scale>
        <p:origin x="2688" y="53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Hurricane</a:t>
            </a:r>
            <a:r>
              <a:rPr lang="en-US" baseline="0" dirty="0"/>
              <a:t> Hugo (1989)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Final Estimate</c:v>
                </c:pt>
                <c:pt idx="1">
                  <c:v>Early Estimate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4.2</c:v>
                </c:pt>
                <c:pt idx="1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FA-4639-94A4-D96198803C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99610831"/>
        <c:axId val="1011814559"/>
      </c:barChart>
      <c:catAx>
        <c:axId val="1099610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814559"/>
        <c:crosses val="autoZero"/>
        <c:auto val="1"/>
        <c:lblAlgn val="ctr"/>
        <c:lblOffset val="100"/>
        <c:noMultiLvlLbl val="0"/>
      </c:catAx>
      <c:valAx>
        <c:axId val="1011814559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9610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Hurricane Andrew (1992)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Final Estimate</c:v>
                </c:pt>
                <c:pt idx="1">
                  <c:v>Early Estimate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15.5</c:v>
                </c:pt>
                <c:pt idx="1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1E-44AC-813A-C0BAE7C609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61865679"/>
        <c:axId val="1258182191"/>
      </c:barChart>
      <c:catAx>
        <c:axId val="12618656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8182191"/>
        <c:crosses val="autoZero"/>
        <c:auto val="1"/>
        <c:lblAlgn val="ctr"/>
        <c:lblOffset val="100"/>
        <c:noMultiLvlLbl val="0"/>
      </c:catAx>
      <c:valAx>
        <c:axId val="12581821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1865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9/11 Losses by Line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9/11 Losses by Line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51-4FE4-A203-D5D9DDC46C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05-42D7-9B9E-35AB8C5ED7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505-42D7-9B9E-35AB8C5ED7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505-42D7-9B9E-35AB8C5ED70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505-42D7-9B9E-35AB8C5ED70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C51-4FE4-A203-D5D9DDC46C0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51-4FE4-A203-D5D9DDC46C0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C51-4FE4-A203-D5D9DDC46C0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C51-4FE4-A203-D5D9DDC46C0D}"/>
              </c:ext>
            </c:extLst>
          </c:dPt>
          <c:dLbls>
            <c:dLbl>
              <c:idx val="0"/>
              <c:layout>
                <c:manualLayout>
                  <c:x val="2.7533464119295303E-2"/>
                  <c:y val="-1.3553577183886853E-2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797536778734049"/>
                      <c:h val="0.198582850776182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C51-4FE4-A203-D5D9DDC46C0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51-4FE4-A203-D5D9DDC46C0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51-4FE4-A203-D5D9DDC46C0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51-4FE4-A203-D5D9DDC46C0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51-4FE4-A203-D5D9DDC46C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Business Interruption</c:v>
                </c:pt>
                <c:pt idx="1">
                  <c:v>Property - Other</c:v>
                </c:pt>
                <c:pt idx="2">
                  <c:v>Liability - Other</c:v>
                </c:pt>
                <c:pt idx="3">
                  <c:v>Property - WTC 1 &amp; 2</c:v>
                </c:pt>
                <c:pt idx="4">
                  <c:v>Aviation Liability</c:v>
                </c:pt>
                <c:pt idx="5">
                  <c:v>Workers Compensation</c:v>
                </c:pt>
                <c:pt idx="6">
                  <c:v>Event Cancellation</c:v>
                </c:pt>
                <c:pt idx="7">
                  <c:v>Life Insurance</c:v>
                </c:pt>
                <c:pt idx="8">
                  <c:v>Aviation Hull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0.33</c:v>
                </c:pt>
                <c:pt idx="1">
                  <c:v>0.19</c:v>
                </c:pt>
                <c:pt idx="2">
                  <c:v>0.12</c:v>
                </c:pt>
                <c:pt idx="3">
                  <c:v>0.11</c:v>
                </c:pt>
                <c:pt idx="4">
                  <c:v>0.11</c:v>
                </c:pt>
                <c:pt idx="5">
                  <c:v>0.06</c:v>
                </c:pt>
                <c:pt idx="6">
                  <c:v>0.03</c:v>
                </c:pt>
                <c:pt idx="7">
                  <c:v>0.03</c:v>
                </c:pt>
                <c:pt idx="8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51-4FE4-A203-D5D9DDC46C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sz="11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90D53B4-B4FE-442B-BCF3-9023F49641CC}" type="datetimeFigureOut">
              <a:rPr lang="en-US" sz="1100"/>
              <a:t>11/6/2019</a:t>
            </a:fld>
            <a:endParaRPr lang="en-US" sz="1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5E3EEC0-60C9-482C-B113-4433E60F7642}" type="slidenum">
              <a:rPr lang="en-US" sz="1100"/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625604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325438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9014374"/>
            <a:ext cx="7008778" cy="28041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ctr"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5F8523C-8729-40F0-9536-D6C4CA3AD2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701040" y="3670141"/>
            <a:ext cx="5608320" cy="522922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4842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914400" rtl="0" eaLnBrk="1" latinLnBrk="0" hangingPunct="1">
      <a:lnSpc>
        <a:spcPct val="90000"/>
      </a:lnSpc>
      <a:spcBef>
        <a:spcPts val="1200"/>
      </a:spcBef>
      <a:buClr>
        <a:srgbClr val="337DBE"/>
      </a:buClr>
      <a:buSzPct val="77000"/>
      <a:buFont typeface="Wingdings 3" panose="05040102010807070707" pitchFamily="18" charset="2"/>
      <a:buChar char="y"/>
      <a:defRPr lang="en-US" sz="1200" kern="1200" dirty="0" smtClean="0">
        <a:solidFill>
          <a:schemeClr val="tx1"/>
        </a:solidFill>
        <a:effectLst/>
        <a:latin typeface="+mn-lt"/>
        <a:ea typeface="+mn-ea"/>
        <a:cs typeface="+mn-cs"/>
      </a:defRPr>
    </a:lvl1pPr>
    <a:lvl2pPr marL="342900" indent="-142875" algn="l" defTabSz="914400" rtl="0" eaLnBrk="1" latinLnBrk="0" hangingPunct="1">
      <a:lnSpc>
        <a:spcPct val="90000"/>
      </a:lnSpc>
      <a:spcBef>
        <a:spcPts val="600"/>
      </a:spcBef>
      <a:buClr>
        <a:srgbClr val="337DBE"/>
      </a:buClr>
      <a:buFont typeface="Wingdings" panose="05000000000000000000" pitchFamily="2" charset="2"/>
      <a:buChar char="w"/>
      <a:defRPr lang="en-US" sz="1100" kern="1200" dirty="0" smtClean="0">
        <a:solidFill>
          <a:schemeClr val="tx1"/>
        </a:solidFill>
        <a:effectLst/>
        <a:latin typeface="+mn-lt"/>
        <a:ea typeface="+mn-ea"/>
        <a:cs typeface="+mn-cs"/>
      </a:defRPr>
    </a:lvl2pPr>
    <a:lvl3pPr marL="514350" indent="-119063" algn="l" defTabSz="914400" rtl="0" eaLnBrk="1" latinLnBrk="0" hangingPunct="1">
      <a:lnSpc>
        <a:spcPct val="90000"/>
      </a:lnSpc>
      <a:spcBef>
        <a:spcPts val="300"/>
      </a:spcBef>
      <a:buClr>
        <a:srgbClr val="337DBE"/>
      </a:buClr>
      <a:buFont typeface="Arial" pitchFamily="34" charset="0"/>
      <a:buChar char="–"/>
      <a:defRPr lang="en-US" sz="1000" kern="1200" dirty="0" smtClean="0">
        <a:solidFill>
          <a:schemeClr val="tx1"/>
        </a:solidFill>
        <a:effectLst/>
        <a:latin typeface="+mn-lt"/>
        <a:ea typeface="+mn-ea"/>
        <a:cs typeface="+mn-cs"/>
      </a:defRPr>
    </a:lvl3pPr>
    <a:lvl4pPr marL="685800" indent="-107950" algn="l" defTabSz="914400" rtl="0" eaLnBrk="1" latinLnBrk="0" hangingPunct="1">
      <a:lnSpc>
        <a:spcPct val="90000"/>
      </a:lnSpc>
      <a:spcBef>
        <a:spcPts val="200"/>
      </a:spcBef>
      <a:buClr>
        <a:srgbClr val="337DBE"/>
      </a:buClr>
      <a:buFont typeface="Wingdings" pitchFamily="2" charset="2"/>
      <a:buChar char="§"/>
      <a:defRPr lang="en-US" sz="900" kern="1200" dirty="0" smtClean="0">
        <a:solidFill>
          <a:schemeClr val="tx1"/>
        </a:solidFill>
        <a:effectLst/>
        <a:latin typeface="+mn-lt"/>
        <a:ea typeface="+mn-ea"/>
        <a:cs typeface="+mn-cs"/>
      </a:defRPr>
    </a:lvl4pPr>
    <a:lvl5pPr marL="800100" indent="-95250" algn="l" defTabSz="914400" rtl="0" eaLnBrk="1" latinLnBrk="0" hangingPunct="1">
      <a:lnSpc>
        <a:spcPct val="90000"/>
      </a:lnSpc>
      <a:spcBef>
        <a:spcPts val="100"/>
      </a:spcBef>
      <a:buClr>
        <a:srgbClr val="337DBE"/>
      </a:buClr>
      <a:buSzPct val="100000"/>
      <a:buFont typeface="Arial" panose="020B0604020202020204" pitchFamily="34" charset="0"/>
      <a:buChar char="»"/>
      <a:defRPr lang="en-US" sz="800" kern="1200" dirty="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438143-1DA2-4BA3-AF43-18D3330F406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5738" y="330200"/>
            <a:ext cx="4254500" cy="3190875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709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203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05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948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772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A3D68F1-0777-4B1E-A52C-51505E82C0D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55738" y="330200"/>
            <a:ext cx="4254500" cy="3190875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81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081" y="3351344"/>
            <a:ext cx="7772400" cy="1380744"/>
          </a:xfrm>
        </p:spPr>
        <p:txBody>
          <a:bodyPr lIns="0" tIns="0" rIns="0" bIns="0"/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081" y="4933256"/>
            <a:ext cx="7772400" cy="813816"/>
          </a:xfrm>
        </p:spPr>
        <p:txBody>
          <a:bodyPr lIns="0" tIns="0" rIns="0" bIns="0"/>
          <a:lstStyle>
            <a:lvl1pPr marL="0" indent="0" algn="l">
              <a:spcBef>
                <a:spcPts val="400"/>
              </a:spcBef>
              <a:buNone/>
              <a:defRPr sz="2000">
                <a:solidFill>
                  <a:srgbClr val="072C4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 descr="III_logo-4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81" y="2243432"/>
            <a:ext cx="2539653" cy="75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1434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352426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5"/>
          </p:nvPr>
        </p:nvSpPr>
        <p:spPr>
          <a:xfrm>
            <a:off x="357188" y="2377439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36"/>
          </p:nvPr>
        </p:nvSpPr>
        <p:spPr>
          <a:xfrm>
            <a:off x="357188" y="470916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37"/>
          </p:nvPr>
        </p:nvSpPr>
        <p:spPr>
          <a:xfrm>
            <a:off x="4668837" y="2378075"/>
            <a:ext cx="4151376" cy="37480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884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352426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4668090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7"/>
          </p:nvPr>
        </p:nvSpPr>
        <p:spPr>
          <a:xfrm>
            <a:off x="357188" y="237744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38"/>
          </p:nvPr>
        </p:nvSpPr>
        <p:spPr>
          <a:xfrm>
            <a:off x="4668837" y="2378075"/>
            <a:ext cx="4151376" cy="1416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39"/>
          </p:nvPr>
        </p:nvSpPr>
        <p:spPr>
          <a:xfrm>
            <a:off x="357188" y="470916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40"/>
          </p:nvPr>
        </p:nvSpPr>
        <p:spPr>
          <a:xfrm>
            <a:off x="4668838" y="4708525"/>
            <a:ext cx="4152900" cy="14176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1593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>
          <a:xfrm>
            <a:off x="0" y="0"/>
            <a:ext cx="9144229" cy="6858000"/>
          </a:xfrm>
          <a:custGeom>
            <a:avLst/>
            <a:gdLst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4000 w 9144000"/>
              <a:gd name="connsiteY4" fmla="*/ 2215299 h 6862713"/>
              <a:gd name="connsiteX5" fmla="*/ 4515439 w 9144000"/>
              <a:gd name="connsiteY5" fmla="*/ 6862713 h 6862713"/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1619 w 9144000"/>
              <a:gd name="connsiteY4" fmla="*/ 2234362 h 6862713"/>
              <a:gd name="connsiteX5" fmla="*/ 4515439 w 9144000"/>
              <a:gd name="connsiteY5" fmla="*/ 6862713 h 6862713"/>
              <a:gd name="connsiteX0" fmla="*/ 4515439 w 9144229"/>
              <a:gd name="connsiteY0" fmla="*/ 6862713 h 6862713"/>
              <a:gd name="connsiteX1" fmla="*/ 0 w 9144229"/>
              <a:gd name="connsiteY1" fmla="*/ 6862713 h 6862713"/>
              <a:gd name="connsiteX2" fmla="*/ 0 w 9144229"/>
              <a:gd name="connsiteY2" fmla="*/ 0 h 6862713"/>
              <a:gd name="connsiteX3" fmla="*/ 9144000 w 9144229"/>
              <a:gd name="connsiteY3" fmla="*/ 0 h 6862713"/>
              <a:gd name="connsiteX4" fmla="*/ 9144000 w 9144229"/>
              <a:gd name="connsiteY4" fmla="*/ 2231980 h 6862713"/>
              <a:gd name="connsiteX5" fmla="*/ 4515439 w 9144229"/>
              <a:gd name="connsiteY5" fmla="*/ 6862713 h 686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229" h="6862713">
                <a:moveTo>
                  <a:pt x="4515439" y="6862713"/>
                </a:moveTo>
                <a:lnTo>
                  <a:pt x="0" y="6862713"/>
                </a:lnTo>
                <a:lnTo>
                  <a:pt x="0" y="0"/>
                </a:lnTo>
                <a:lnTo>
                  <a:pt x="9144000" y="0"/>
                </a:lnTo>
                <a:cubicBezTo>
                  <a:pt x="9143206" y="744787"/>
                  <a:pt x="9144794" y="1487193"/>
                  <a:pt x="9144000" y="2231980"/>
                </a:cubicBezTo>
                <a:lnTo>
                  <a:pt x="4515439" y="68627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704080" y="1960694"/>
            <a:ext cx="7772400" cy="1380744"/>
          </a:xfrm>
        </p:spPr>
        <p:txBody>
          <a:bodyPr lIns="0" tIns="0" rIns="0" bIns="0" anchor="b" anchorCtr="0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04080" y="3542606"/>
            <a:ext cx="6949440" cy="813816"/>
          </a:xfrm>
        </p:spPr>
        <p:txBody>
          <a:bodyPr lIns="0" tIns="0" rIns="0" bIns="0"/>
          <a:lstStyle>
            <a:lvl1pPr marL="0" indent="0" algn="l">
              <a:spcBef>
                <a:spcPts val="4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48277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2841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ay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>
            <a:spLocks noChangeAspect="1"/>
          </p:cNvSpPr>
          <p:nvPr userDrawn="1"/>
        </p:nvSpPr>
        <p:spPr>
          <a:xfrm rot="16200000">
            <a:off x="5120640" y="2834640"/>
            <a:ext cx="4023360" cy="4023360"/>
          </a:xfrm>
          <a:prstGeom prst="rtTriangle">
            <a:avLst/>
          </a:prstGeom>
          <a:solidFill>
            <a:srgbClr val="C6C6C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6C6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0169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" y="1883664"/>
            <a:ext cx="845820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3757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8882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Gray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>
            <a:spLocks noChangeAspect="1"/>
          </p:cNvSpPr>
          <p:nvPr userDrawn="1"/>
        </p:nvSpPr>
        <p:spPr>
          <a:xfrm rot="16200000">
            <a:off x="5120640" y="2834640"/>
            <a:ext cx="4023360" cy="4023360"/>
          </a:xfrm>
          <a:prstGeom prst="rtTriangle">
            <a:avLst/>
          </a:prstGeom>
          <a:solidFill>
            <a:srgbClr val="C6C6C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6C6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" y="1883664"/>
            <a:ext cx="845820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3757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153866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8467724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1"/>
          </p:nvPr>
        </p:nvSpPr>
        <p:spPr>
          <a:xfrm>
            <a:off x="352425" y="2377440"/>
            <a:ext cx="8467725" cy="37465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193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79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3"/>
          </p:nvPr>
        </p:nvSpPr>
        <p:spPr>
          <a:xfrm>
            <a:off x="357188" y="2377440"/>
            <a:ext cx="4148137" cy="37490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4"/>
          </p:nvPr>
        </p:nvSpPr>
        <p:spPr>
          <a:xfrm>
            <a:off x="4668837" y="2378075"/>
            <a:ext cx="4151376" cy="37480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9376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4668090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37"/>
          </p:nvPr>
        </p:nvSpPr>
        <p:spPr>
          <a:xfrm>
            <a:off x="352425" y="2381250"/>
            <a:ext cx="4152900" cy="37490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38"/>
          </p:nvPr>
        </p:nvSpPr>
        <p:spPr>
          <a:xfrm>
            <a:off x="4668837" y="2381249"/>
            <a:ext cx="4151376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9"/>
          </p:nvPr>
        </p:nvSpPr>
        <p:spPr>
          <a:xfrm>
            <a:off x="4668837" y="4712970"/>
            <a:ext cx="4151376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752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>
            <a:spLocks noChangeAspect="1"/>
          </p:cNvSpPr>
          <p:nvPr userDrawn="1"/>
        </p:nvSpPr>
        <p:spPr>
          <a:xfrm rot="5400000">
            <a:off x="0" y="0"/>
            <a:ext cx="768096" cy="768096"/>
          </a:xfrm>
          <a:prstGeom prst="rtTriangle">
            <a:avLst/>
          </a:prstGeom>
          <a:solidFill>
            <a:srgbClr val="337D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 bwMode="gray">
          <a:xfrm>
            <a:off x="8620125" y="6662377"/>
            <a:ext cx="438150" cy="120184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/>
              <a:t>‹#›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6616" y="231310"/>
            <a:ext cx="8458200" cy="9509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6616" y="1883664"/>
            <a:ext cx="8458200" cy="4041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69900" y="6403975"/>
            <a:ext cx="330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7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4" r:id="rId3"/>
    <p:sldLayoutId id="2147483664" r:id="rId4"/>
    <p:sldLayoutId id="2147483650" r:id="rId5"/>
    <p:sldLayoutId id="2147483665" r:id="rId6"/>
    <p:sldLayoutId id="2147483655" r:id="rId7"/>
    <p:sldLayoutId id="2147483656" r:id="rId8"/>
    <p:sldLayoutId id="2147483658" r:id="rId9"/>
    <p:sldLayoutId id="2147483659" r:id="rId10"/>
    <p:sldLayoutId id="2147483657" r:id="rId11"/>
  </p:sldLayoutIdLst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000" b="0" kern="1200">
          <a:solidFill>
            <a:srgbClr val="337DBE"/>
          </a:solidFill>
          <a:latin typeface="+mj-lt"/>
          <a:ea typeface="+mj-ea"/>
          <a:cs typeface="+mj-cs"/>
        </a:defRPr>
      </a:lvl1pPr>
    </p:titleStyle>
    <p:bodyStyle>
      <a:lvl1pPr marL="292608" indent="-292608" algn="l" defTabSz="914400" rtl="0" eaLnBrk="1" latinLnBrk="0" hangingPunct="1">
        <a:lnSpc>
          <a:spcPct val="90000"/>
        </a:lnSpc>
        <a:spcBef>
          <a:spcPts val="2000"/>
        </a:spcBef>
        <a:buClr>
          <a:srgbClr val="337DBE"/>
        </a:buClr>
        <a:buSzPct val="77000"/>
        <a:buFont typeface="Wingdings 3" panose="05040102010807070707" pitchFamily="18" charset="2"/>
        <a:buChar char="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6928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37DBE"/>
        </a:buClr>
        <a:buFont typeface="Wingdings" panose="05000000000000000000" pitchFamily="2" charset="2"/>
        <a:buChar char="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37DBE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2728" indent="-219456" algn="l" defTabSz="914400" rtl="0" eaLnBrk="1" latinLnBrk="0" hangingPunct="1">
        <a:lnSpc>
          <a:spcPct val="90000"/>
        </a:lnSpc>
        <a:spcBef>
          <a:spcPts val="200"/>
        </a:spcBef>
        <a:buClr>
          <a:srgbClr val="337DBE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173736" algn="l" defTabSz="914400" rtl="0" eaLnBrk="1" latinLnBrk="0" hangingPunct="1">
        <a:lnSpc>
          <a:spcPct val="90000"/>
        </a:lnSpc>
        <a:spcBef>
          <a:spcPts val="100"/>
        </a:spcBef>
        <a:buClr>
          <a:srgbClr val="337DBE"/>
        </a:buClr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hyperlink" Target="mailto:jamesl@iii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aptainkimo/6872691541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www.maxpixel.net/At-Dusk-Sun-Red-Clouds-Sea-Water-Sky-Sunset-253241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Catastrophe Models:</a:t>
            </a:r>
            <a:br>
              <a:rPr lang="en-US" dirty="0"/>
            </a:br>
            <a:r>
              <a:rPr lang="en-US" dirty="0"/>
              <a:t>What Can Go </a:t>
            </a:r>
            <a:r>
              <a:rPr lang="en-US" dirty="0" err="1"/>
              <a:t>Worng</a:t>
            </a:r>
            <a:endParaRPr lang="en-US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Casualty Actuarial Society Annual Meeting</a:t>
            </a:r>
          </a:p>
          <a:p>
            <a:r>
              <a:rPr lang="en-US" dirty="0"/>
              <a:t>Honolulu, HI</a:t>
            </a:r>
          </a:p>
          <a:p>
            <a:r>
              <a:rPr lang="en-US" dirty="0"/>
              <a:t>November 11 &amp; 13, 2019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gray">
          <a:xfrm>
            <a:off x="704081" y="5983111"/>
            <a:ext cx="7772400" cy="87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2880" anchor="b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1200" spc="50" dirty="0">
                <a:solidFill>
                  <a:srgbClr val="337DBE"/>
                </a:solidFill>
                <a:latin typeface="+mn-lt"/>
              </a:rPr>
              <a:t>James Lynch, FCAS MAAA, Chief Actuary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Insurance Information Institute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Wingdings"/>
              </a:rPr>
              <a:t>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110 William Street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Wingdings"/>
              </a:rPr>
              <a:t>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New York, NY 10038 </a:t>
            </a:r>
            <a:b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</a:b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Tel: 212.346.5533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Wingdings"/>
              </a:rPr>
              <a:t>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1200" spc="50" dirty="0">
                <a:solidFill>
                  <a:srgbClr val="337DBE"/>
                </a:solidFill>
                <a:sym typeface="Symbol" panose="05050102010706020507" pitchFamily="18" charset="2"/>
                <a:hlinkClick r:id="rId4"/>
              </a:rPr>
              <a:t>j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  <a:hlinkClick r:id="rId4"/>
              </a:rPr>
              <a:t>amesl@iii.org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Wingdings"/>
              </a:rPr>
              <a:t>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 www.iii.org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153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47214-D121-4CA1-B450-8DED95047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068" y="228600"/>
            <a:ext cx="6818747" cy="950976"/>
          </a:xfrm>
        </p:spPr>
        <p:txBody>
          <a:bodyPr/>
          <a:lstStyle/>
          <a:p>
            <a:r>
              <a:rPr lang="en-US" dirty="0"/>
              <a:t>Intensity Calculation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51209-C36C-4FF0-907F-E10D4E8FD0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91878" y="1188721"/>
            <a:ext cx="6818747" cy="189027"/>
          </a:xfrm>
        </p:spPr>
        <p:txBody>
          <a:bodyPr/>
          <a:lstStyle/>
          <a:p>
            <a:r>
              <a:rPr lang="en-US" dirty="0"/>
              <a:t>We Learn From Every Event … For a Long Time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CF9632-2843-4302-A61C-C3A6A4C222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3856" y="6214746"/>
            <a:ext cx="7680960" cy="491344"/>
          </a:xfrm>
        </p:spPr>
        <p:txBody>
          <a:bodyPr/>
          <a:lstStyle/>
          <a:p>
            <a:r>
              <a:rPr lang="en-US" dirty="0"/>
              <a:t>Sources: Image from National Oceanic and Atmospheric </a:t>
            </a:r>
          </a:p>
          <a:p>
            <a:r>
              <a:rPr lang="en-US" dirty="0"/>
              <a:t>Administration; BAMS (Bulletin of the American Meteorological</a:t>
            </a:r>
          </a:p>
          <a:p>
            <a:r>
              <a:rPr lang="en-US" dirty="0"/>
              <a:t> Society).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7DBB04F-C333-4342-8CA9-04844013997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Andrew: the Great Validator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217C69C-EDD8-4541-B0C4-2424DE5AEEE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668090" y="3438090"/>
            <a:ext cx="4153168" cy="640080"/>
          </a:xfrm>
        </p:spPr>
        <p:txBody>
          <a:bodyPr/>
          <a:lstStyle/>
          <a:p>
            <a:r>
              <a:rPr lang="en-US" dirty="0"/>
              <a:t>Impact of 1 MB Change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E572E4-516D-4EAC-834A-E9E5BF66BD3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A Silly Little Millibar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6539A97-7E4E-4FCF-A1FA-FC203924F34E}"/>
              </a:ext>
            </a:extLst>
          </p:cNvPr>
          <p:cNvPicPr>
            <a:picLocks noGrp="1" noChangeAspect="1"/>
          </p:cNvPicPr>
          <p:nvPr>
            <p:ph sz="quarter" idx="37"/>
          </p:nvPr>
        </p:nvPicPr>
        <p:blipFill>
          <a:blip r:embed="rId3"/>
          <a:stretch>
            <a:fillRect/>
          </a:stretch>
        </p:blipFill>
        <p:spPr>
          <a:xfrm>
            <a:off x="352425" y="2596453"/>
            <a:ext cx="4152900" cy="3319269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ED1BD3-81D2-4693-855B-AA91A1CA4576}"/>
              </a:ext>
            </a:extLst>
          </p:cNvPr>
          <p:cNvSpPr>
            <a:spLocks noGrp="1"/>
          </p:cNvSpPr>
          <p:nvPr>
            <p:ph sz="quarter" idx="38"/>
          </p:nvPr>
        </p:nvSpPr>
        <p:spPr/>
        <p:txBody>
          <a:bodyPr/>
          <a:lstStyle/>
          <a:p>
            <a:r>
              <a:rPr lang="en-US" dirty="0"/>
              <a:t>Ambient (Far Field) Atmospheric Pressure Lowered to 1012 From 1013 MBs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41EC9015-A898-4966-944F-FA132E29364D}"/>
              </a:ext>
            </a:extLst>
          </p:cNvPr>
          <p:cNvPicPr>
            <a:picLocks noGrp="1" noChangeAspect="1"/>
          </p:cNvPicPr>
          <p:nvPr>
            <p:ph sz="quarter" idx="39"/>
          </p:nvPr>
        </p:nvPicPr>
        <p:blipFill>
          <a:blip r:embed="rId4"/>
          <a:stretch>
            <a:fillRect/>
          </a:stretch>
        </p:blipFill>
        <p:spPr>
          <a:xfrm>
            <a:off x="4668089" y="4161673"/>
            <a:ext cx="4123485" cy="2574954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45A04D-1017-479D-980F-84DC8448AC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110" y="310186"/>
            <a:ext cx="1231768" cy="1264183"/>
          </a:xfrm>
          <a:prstGeom prst="rect">
            <a:avLst/>
          </a:prstGeom>
        </p:spPr>
      </p:pic>
      <p:sp>
        <p:nvSpPr>
          <p:cNvPr id="20" name="AutoShape 4">
            <a:extLst>
              <a:ext uri="{FF2B5EF4-FFF2-40B4-BE49-F238E27FC236}">
                <a16:creationId xmlns:a16="http://schemas.microsoft.com/office/drawing/2014/main" id="{35B91C10-5F36-43FA-8983-487E2FD3064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974336" y="5297635"/>
            <a:ext cx="1359220" cy="587346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square" lIns="91418" tIns="45709" rIns="91418" bIns="45709" anchor="ctr">
            <a:flatTx/>
          </a:bodyPr>
          <a:lstStyle/>
          <a:p>
            <a:pPr algn="ctr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90000"/>
              <a:tabLst>
                <a:tab pos="1603375" algn="ctr"/>
                <a:tab pos="2627313" algn="ctr"/>
              </a:tabLst>
            </a:pPr>
            <a:r>
              <a:rPr lang="en-US" sz="1600" b="1" dirty="0">
                <a:solidFill>
                  <a:schemeClr val="bg1"/>
                </a:solidFill>
                <a:latin typeface="+mj-lt"/>
              </a:rPr>
              <a:t>20% Reduction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43B8760-2B06-4770-8ECB-67D12B632429}"/>
              </a:ext>
            </a:extLst>
          </p:cNvPr>
          <p:cNvCxnSpPr>
            <a:cxnSpLocks/>
          </p:cNvCxnSpPr>
          <p:nvPr/>
        </p:nvCxnSpPr>
        <p:spPr bwMode="gray">
          <a:xfrm>
            <a:off x="5564736" y="4650059"/>
            <a:ext cx="0" cy="647576"/>
          </a:xfrm>
          <a:prstGeom prst="straightConnector1">
            <a:avLst/>
          </a:prstGeom>
          <a:noFill/>
          <a:ln w="25400">
            <a:solidFill>
              <a:schemeClr val="accent3"/>
            </a:solidFill>
            <a:round/>
            <a:headEnd type="oval"/>
            <a:tailEnd type="oval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5719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C66F5-C354-4092-9838-7C83B86F9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532" y="232326"/>
            <a:ext cx="7153284" cy="950976"/>
          </a:xfrm>
        </p:spPr>
        <p:txBody>
          <a:bodyPr/>
          <a:lstStyle/>
          <a:p>
            <a:r>
              <a:rPr lang="en-US" dirty="0"/>
              <a:t>Exposures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BF831E1-70A1-4AB3-A3FD-9C135FB2DB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2966" y="1587538"/>
            <a:ext cx="6365959" cy="460138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E492FE-1B42-4B8F-B5B6-B770F89A4E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50630" y="1188720"/>
            <a:ext cx="7159995" cy="396947"/>
          </a:xfrm>
        </p:spPr>
        <p:txBody>
          <a:bodyPr/>
          <a:lstStyle/>
          <a:p>
            <a:r>
              <a:rPr lang="en-US" dirty="0"/>
              <a:t>When Is a Barge a Building?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94A14D-BDF5-4E26-8BF2-09CF8D3C75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10" y="232326"/>
            <a:ext cx="1377820" cy="1353341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BC55665-2B6E-4C14-963A-EEDAEE1B9D65}"/>
              </a:ext>
            </a:extLst>
          </p:cNvPr>
          <p:cNvSpPr txBox="1">
            <a:spLocks/>
          </p:cNvSpPr>
          <p:nvPr/>
        </p:nvSpPr>
        <p:spPr bwMode="gray">
          <a:xfrm>
            <a:off x="1422966" y="6235381"/>
            <a:ext cx="6433852" cy="457200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dirty="0">
                <a:solidFill>
                  <a:schemeClr val="bg1"/>
                </a:solidFill>
              </a:rPr>
              <a:t>When It’s a Casino.</a:t>
            </a:r>
          </a:p>
        </p:txBody>
      </p:sp>
    </p:spTree>
    <p:extLst>
      <p:ext uri="{BB962C8B-B14F-4D97-AF65-F5344CB8AC3E}">
        <p14:creationId xmlns:p14="http://schemas.microsoft.com/office/powerpoint/2010/main" val="84200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B325F-ECB8-4DD9-B6AF-01FBA0D12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546" y="228600"/>
            <a:ext cx="6562269" cy="950976"/>
          </a:xfrm>
        </p:spPr>
        <p:txBody>
          <a:bodyPr/>
          <a:lstStyle/>
          <a:p>
            <a:r>
              <a:rPr lang="en-US" dirty="0"/>
              <a:t>Damages, Insurance &amp; Money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A2BCD7-3034-482B-884F-87DBF27301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52546" y="1188720"/>
            <a:ext cx="6558079" cy="363027"/>
          </a:xfrm>
        </p:spPr>
        <p:txBody>
          <a:bodyPr/>
          <a:lstStyle/>
          <a:p>
            <a:r>
              <a:rPr lang="en-US" dirty="0"/>
              <a:t>Lots of Lessons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DD15B5-3305-40C6-AD04-91EBE5A87B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Swiss Re, Insurance Information Institute.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5A300A-9175-4A86-9E4B-93DED8CFE66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Demand Surge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A0D3B2D-E7D6-481F-8F95-3025C53B019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Policy Terms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655593-DC4E-4828-9AF9-CA92C621DFD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Business Interruption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E56E1B-3181-46AE-9D82-DBCDF3E5FF17}"/>
              </a:ext>
            </a:extLst>
          </p:cNvPr>
          <p:cNvSpPr>
            <a:spLocks noGrp="1"/>
          </p:cNvSpPr>
          <p:nvPr>
            <p:ph sz="quarter" idx="35"/>
          </p:nvPr>
        </p:nvSpPr>
        <p:spPr/>
        <p:txBody>
          <a:bodyPr/>
          <a:lstStyle/>
          <a:p>
            <a:r>
              <a:rPr lang="en-US" dirty="0"/>
              <a:t>Lessons from Andrew</a:t>
            </a:r>
          </a:p>
          <a:p>
            <a:r>
              <a:rPr lang="en-US" dirty="0"/>
              <a:t>Lessons from 2004-2005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79505C6-937A-4B4A-AC91-6C7A3EF3CF87}"/>
              </a:ext>
            </a:extLst>
          </p:cNvPr>
          <p:cNvSpPr>
            <a:spLocks noGrp="1"/>
          </p:cNvSpPr>
          <p:nvPr>
            <p:ph sz="quarter" idx="36"/>
          </p:nvPr>
        </p:nvSpPr>
        <p:spPr/>
        <p:txBody>
          <a:bodyPr/>
          <a:lstStyle/>
          <a:p>
            <a:r>
              <a:rPr lang="en-US" dirty="0"/>
              <a:t>Christchurch: Uncapped Replacement Cost (Bring Up to Code)</a:t>
            </a:r>
          </a:p>
          <a:p>
            <a:r>
              <a:rPr lang="en-US" dirty="0"/>
              <a:t>RC &gt; Insured Sum</a:t>
            </a:r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67A8746D-413B-4FDC-96E0-10F3261D075D}"/>
              </a:ext>
            </a:extLst>
          </p:cNvPr>
          <p:cNvGraphicFramePr>
            <a:graphicFrameLocks noGrp="1"/>
          </p:cNvGraphicFramePr>
          <p:nvPr>
            <p:ph sz="quarter" idx="37"/>
            <p:extLst>
              <p:ext uri="{D42A27DB-BD31-4B8C-83A1-F6EECF244321}">
                <p14:modId xmlns:p14="http://schemas.microsoft.com/office/powerpoint/2010/main" val="1356248085"/>
              </p:ext>
            </p:extLst>
          </p:nvPr>
        </p:nvGraphicFramePr>
        <p:xfrm>
          <a:off x="4668838" y="2378075"/>
          <a:ext cx="4151312" cy="374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D7C0228-9CDC-4D41-8B13-EA5679E9E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49" y="255738"/>
            <a:ext cx="1513697" cy="129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81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BF93-FAD6-4702-B274-F29750005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F0745-08AA-48B9-921E-595771B9A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Catastrophe Models Aren’t Perfect (What Is?)</a:t>
            </a:r>
          </a:p>
          <a:p>
            <a:r>
              <a:rPr lang="en-US" dirty="0"/>
              <a:t>The Industry is Young</a:t>
            </a:r>
          </a:p>
          <a:p>
            <a:r>
              <a:rPr lang="en-US" dirty="0"/>
              <a:t>It is Improving</a:t>
            </a:r>
          </a:p>
          <a:p>
            <a:r>
              <a:rPr lang="en-US" dirty="0"/>
              <a:t>It is Much Better Than </a:t>
            </a:r>
            <a:r>
              <a:rPr lang="en-US"/>
              <a:t>What Preceded It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7F980-EE69-4B45-B762-7C60AF76DF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D28E8A-DAB7-401A-BB0A-9BE57CC05D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72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 your time</a:t>
            </a:r>
            <a:br>
              <a:rPr lang="en-US" dirty="0"/>
            </a:br>
            <a:r>
              <a:rPr lang="en-US" dirty="0"/>
              <a:t>and your attention!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826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" y="2048102"/>
            <a:ext cx="9144001" cy="480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I.I.I. Mission Statement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gray">
          <a:xfrm>
            <a:off x="356617" y="2335501"/>
            <a:ext cx="5207001" cy="1093499"/>
          </a:xfrm>
          <a:prstGeom prst="snip1Rect">
            <a:avLst>
              <a:gd name="adj" fmla="val 29185"/>
            </a:avLst>
          </a:prstGeom>
          <a:solidFill>
            <a:srgbClr val="337DBE">
              <a:alpha val="90000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0" tIns="45716" rIns="182880" bIns="18288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algn="l">
              <a:lnSpc>
                <a:spcPct val="94000"/>
              </a:lnSpc>
              <a:spcBef>
                <a:spcPts val="0"/>
              </a:spcBef>
            </a:pPr>
            <a:r>
              <a:rPr lang="en-US" b="0" dirty="0"/>
              <a:t> </a:t>
            </a:r>
            <a:r>
              <a:rPr lang="en-US" sz="2400" dirty="0">
                <a:solidFill>
                  <a:schemeClr val="bg1"/>
                </a:solidFill>
              </a:rPr>
              <a:t>The trusted source of unique, data-driven insights on insurance. . .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gray">
          <a:xfrm>
            <a:off x="3300414" y="4751809"/>
            <a:ext cx="5319714" cy="872767"/>
          </a:xfrm>
          <a:prstGeom prst="snip1Rect">
            <a:avLst>
              <a:gd name="adj" fmla="val 29763"/>
            </a:avLst>
          </a:prstGeom>
          <a:solidFill>
            <a:schemeClr val="accent3">
              <a:alpha val="9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0" tIns="45716" rIns="182880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algn="l">
              <a:lnSpc>
                <a:spcPct val="94000"/>
              </a:lnSpc>
              <a:spcBef>
                <a:spcPts val="0"/>
              </a:spcBef>
            </a:pPr>
            <a:endParaRPr lang="is-IS" sz="2400" dirty="0">
              <a:solidFill>
                <a:schemeClr val="bg1"/>
              </a:solidFill>
            </a:endParaRPr>
          </a:p>
          <a:p>
            <a:pPr algn="l">
              <a:lnSpc>
                <a:spcPct val="94000"/>
              </a:lnSpc>
              <a:spcBef>
                <a:spcPts val="0"/>
              </a:spcBef>
            </a:pPr>
            <a:r>
              <a:rPr lang="is-IS" sz="2400" dirty="0">
                <a:solidFill>
                  <a:schemeClr val="bg1"/>
                </a:solidFill>
              </a:rPr>
              <a:t>…</a:t>
            </a:r>
            <a:r>
              <a:rPr lang="en-US" sz="2400" dirty="0">
                <a:solidFill>
                  <a:schemeClr val="bg1"/>
                </a:solidFill>
              </a:rPr>
              <a:t>to inform and empower consumers.</a:t>
            </a:r>
          </a:p>
          <a:p>
            <a:pPr algn="r">
              <a:lnSpc>
                <a:spcPct val="94000"/>
              </a:lnSpc>
              <a:spcBef>
                <a:spcPts val="0"/>
              </a:spcBef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ight Triangle 10"/>
          <p:cNvSpPr>
            <a:spLocks noChangeAspect="1"/>
          </p:cNvSpPr>
          <p:nvPr/>
        </p:nvSpPr>
        <p:spPr>
          <a:xfrm rot="16200000">
            <a:off x="8375904" y="6089905"/>
            <a:ext cx="768096" cy="768096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gray">
          <a:xfrm>
            <a:off x="8620130" y="6662380"/>
            <a:ext cx="438151" cy="120185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>
                <a:latin typeface="+mn-lt"/>
              </a:rPr>
              <a:pPr/>
              <a:t>2</a:t>
            </a:fld>
            <a:endParaRPr lang="en-US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883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54A9C-748F-48FD-965B-28258035B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Model?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C42CA2-A777-4FEB-A749-EF2A9D40B4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83FE2D-30E8-4186-9F1B-B1AF94D83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Actuarial Standards Board (proposed standard).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8E0BAC-FCDB-4934-88F1-42885B28086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A Definition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EE797D-CFF4-4B54-8ADF-DC9BF8728EC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Components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0D0AF5B-50CD-43C5-9498-9400192980BF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b="1" dirty="0">
                <a:solidFill>
                  <a:srgbClr val="FF0000"/>
                </a:solidFill>
              </a:rPr>
              <a:t>A simplified representation of relationships </a:t>
            </a:r>
            <a:r>
              <a:rPr lang="en-US" dirty="0"/>
              <a:t>among real world variables, entities or events using statistical, financial, economic, mathematical or scientific concepts and equations.”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8B10BA4-D817-4B4A-9546-F2920732106F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r>
              <a:rPr lang="en-US" dirty="0"/>
              <a:t>Information (Input)</a:t>
            </a:r>
          </a:p>
          <a:p>
            <a:r>
              <a:rPr lang="en-US" dirty="0"/>
              <a:t>Processing Component (turns input into estimate)</a:t>
            </a:r>
          </a:p>
          <a:p>
            <a:r>
              <a:rPr lang="en-US" dirty="0"/>
              <a:t>Output Component (translates estimates into useful business information)</a:t>
            </a:r>
          </a:p>
        </p:txBody>
      </p:sp>
    </p:spTree>
    <p:extLst>
      <p:ext uri="{BB962C8B-B14F-4D97-AF65-F5344CB8AC3E}">
        <p14:creationId xmlns:p14="http://schemas.microsoft.com/office/powerpoint/2010/main" val="509162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CD83A2EE-AA8A-4366-9909-7785A0857487}"/>
              </a:ext>
            </a:extLst>
          </p:cNvPr>
          <p:cNvSpPr txBox="1"/>
          <p:nvPr/>
        </p:nvSpPr>
        <p:spPr>
          <a:xfrm>
            <a:off x="4668090" y="1750576"/>
            <a:ext cx="4122737" cy="437558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marL="292608" indent="-292608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r>
              <a:rPr lang="en-US" sz="2400" b="1" dirty="0">
                <a:solidFill>
                  <a:schemeClr val="bg1"/>
                </a:solidFill>
              </a:rPr>
              <a:t>“When in evening, ye say, it will be fair weather: For the sky is red. And in the morning, it will be foul weather today; for the sky is red and lowering.”</a:t>
            </a:r>
          </a:p>
          <a:p>
            <a:pPr marL="292608" indent="-292608" algn="r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r>
              <a:rPr lang="en-US" sz="2400" b="1" dirty="0">
                <a:solidFill>
                  <a:schemeClr val="bg1"/>
                </a:solidFill>
              </a:rPr>
              <a:t>- Matthew 16:2-3</a:t>
            </a:r>
          </a:p>
          <a:p>
            <a:pPr marL="292608" indent="-292608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D4EA3-682A-461B-B609-51B3E8A66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Model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284835-DC0A-436A-AB9F-0C5029CBD1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It’s in the Bible!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663750-A793-4ACD-B67B-26A056D798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Photos from Wikimedia Commons.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70443E1-71C2-41FE-9D14-86EAD87C4C0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Red Sky in the Morning . . 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B7D8888-D2D3-4C6B-A4A8-6DF7AFDB1CB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Red Sky at Night . . 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72E1CFD-39DD-42A3-8139-1F80DB1F0C2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Issues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DB30330F-82A1-4ACD-9A33-DE52D39AEAD8}"/>
              </a:ext>
            </a:extLst>
          </p:cNvPr>
          <p:cNvPicPr>
            <a:picLocks noGrp="1" noChangeAspect="1"/>
          </p:cNvPicPr>
          <p:nvPr>
            <p:ph sz="quarter" idx="35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2426" y="2378075"/>
            <a:ext cx="4151376" cy="1416050"/>
          </a:xfrm>
        </p:spPr>
      </p:pic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A2B4D462-0ACE-48DA-8497-470722A99C08}"/>
              </a:ext>
            </a:extLst>
          </p:cNvPr>
          <p:cNvPicPr>
            <a:picLocks noGrp="1" noChangeAspect="1"/>
          </p:cNvPicPr>
          <p:nvPr>
            <p:ph sz="quarter" idx="36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52426" y="4708525"/>
            <a:ext cx="4122737" cy="1417638"/>
          </a:xfr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D27208BD-B220-4806-994D-BE4C9FE54994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4668837" y="2297429"/>
            <a:ext cx="4151376" cy="3828734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Easy to Understand, Use</a:t>
            </a:r>
          </a:p>
          <a:p>
            <a:pPr lvl="1"/>
            <a:r>
              <a:rPr lang="en-US" dirty="0"/>
              <a:t>Time-tested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Not Mutually Exclusive and Exhaustive</a:t>
            </a:r>
          </a:p>
          <a:p>
            <a:pPr lvl="1"/>
            <a:r>
              <a:rPr lang="en-US" dirty="0"/>
              <a:t>Insufficiently Quantitative for Actuarial Analysis</a:t>
            </a:r>
          </a:p>
        </p:txBody>
      </p:sp>
    </p:spTree>
    <p:extLst>
      <p:ext uri="{BB962C8B-B14F-4D97-AF65-F5344CB8AC3E}">
        <p14:creationId xmlns:p14="http://schemas.microsoft.com/office/powerpoint/2010/main" val="293786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1" grpId="0" uiExpand="1" build="p" animBg="1"/>
      <p:bldP spid="13" grpId="0" uiExpand="1" build="p" animBg="1"/>
      <p:bldP spid="12" grpId="0" uiExpand="1" build="p" animBg="1"/>
      <p:bldP spid="16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68D6D72-34EE-4050-9564-40B9F161BA92}"/>
              </a:ext>
            </a:extLst>
          </p:cNvPr>
          <p:cNvPicPr>
            <a:picLocks noGrp="1" noChangeAspect="1"/>
          </p:cNvPicPr>
          <p:nvPr>
            <p:ph sz="quarter" idx="33"/>
          </p:nvPr>
        </p:nvPicPr>
        <p:blipFill>
          <a:blip r:embed="rId2"/>
          <a:stretch>
            <a:fillRect/>
          </a:stretch>
        </p:blipFill>
        <p:spPr>
          <a:xfrm>
            <a:off x="601329" y="1754283"/>
            <a:ext cx="8209296" cy="430436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52BB52-2FE6-4E6F-A118-6EA473677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Traditional Actuarial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41E84-BE6F-431A-A225-6003C4DCFA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Nonwind vs. </a:t>
            </a:r>
            <a:r>
              <a:rPr lang="en-US" dirty="0" err="1"/>
              <a:t>Nonexcess</a:t>
            </a:r>
            <a:r>
              <a:rPr lang="en-US" dirty="0"/>
              <a:t> Wind vs. Excess Wind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FD21C-ED0F-4A08-92E2-0920B35589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Mark Homan, “Homeowners Insurance Pricing.”</a:t>
            </a:r>
          </a:p>
        </p:txBody>
      </p:sp>
    </p:spTree>
    <p:extLst>
      <p:ext uri="{BB962C8B-B14F-4D97-AF65-F5344CB8AC3E}">
        <p14:creationId xmlns:p14="http://schemas.microsoft.com/office/powerpoint/2010/main" val="3849720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A937F-C712-43AF-B574-11948CB6B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Traditional Actuarial Model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935143-96DE-4B48-B54A-9FC80ECDDE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An Assessment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465642-F413-4CC0-819B-40DE4ABAF7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New York Times, Insurance Information Institute.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4BBA56-A962-453A-B5A9-4A1DE9F21C2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The System Worked . . 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5BA689A-8349-47F0-B811-C4BC07D81FB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. . . Until It Didn’t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D4D4425-D5ED-4517-BB16-0584E38FA02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Not Too Bad for Pricing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7A429-5611-40C5-B0F6-02538F806373}"/>
              </a:ext>
            </a:extLst>
          </p:cNvPr>
          <p:cNvSpPr>
            <a:spLocks noGrp="1"/>
          </p:cNvSpPr>
          <p:nvPr>
            <p:ph sz="quarter" idx="37"/>
          </p:nvPr>
        </p:nvSpPr>
        <p:spPr/>
        <p:txBody>
          <a:bodyPr/>
          <a:lstStyle/>
          <a:p>
            <a:r>
              <a:rPr lang="en-US" dirty="0"/>
              <a:t>Leveraged Internal Data</a:t>
            </a:r>
          </a:p>
          <a:p>
            <a:r>
              <a:rPr lang="en-US" dirty="0"/>
              <a:t>Worked Fairly Well – Property Lines Were Profitable Across Time</a:t>
            </a:r>
          </a:p>
          <a:p>
            <a:r>
              <a:rPr lang="en-US" dirty="0"/>
              <a:t>Still in Syllabus, Still in Use</a:t>
            </a:r>
          </a:p>
          <a:p>
            <a:r>
              <a:rPr lang="en-US" dirty="0"/>
              <a:t>No Projection for Individual Events (PCS Did That)</a:t>
            </a:r>
          </a:p>
          <a:p>
            <a:r>
              <a:rPr lang="en-US" dirty="0"/>
              <a:t>Didn’t Really Work for </a:t>
            </a:r>
            <a:r>
              <a:rPr lang="en-US"/>
              <a:t>Capital Management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D85F4377-FBF9-4BA7-8401-750E7A4B10EF}"/>
              </a:ext>
            </a:extLst>
          </p:cNvPr>
          <p:cNvGraphicFramePr>
            <a:graphicFrameLocks noGrp="1"/>
          </p:cNvGraphicFramePr>
          <p:nvPr>
            <p:ph sz="quarter" idx="38"/>
            <p:extLst>
              <p:ext uri="{D42A27DB-BD31-4B8C-83A1-F6EECF244321}">
                <p14:modId xmlns:p14="http://schemas.microsoft.com/office/powerpoint/2010/main" val="2739766702"/>
              </p:ext>
            </p:extLst>
          </p:nvPr>
        </p:nvGraphicFramePr>
        <p:xfrm>
          <a:off x="4668838" y="2381250"/>
          <a:ext cx="4151312" cy="141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C88C82D6-4F9E-45BA-A980-56AD326F9415}"/>
              </a:ext>
            </a:extLst>
          </p:cNvPr>
          <p:cNvGraphicFramePr>
            <a:graphicFrameLocks noGrp="1"/>
          </p:cNvGraphicFramePr>
          <p:nvPr>
            <p:ph sz="quarter" idx="39"/>
            <p:extLst>
              <p:ext uri="{D42A27DB-BD31-4B8C-83A1-F6EECF244321}">
                <p14:modId xmlns:p14="http://schemas.microsoft.com/office/powerpoint/2010/main" val="2331835561"/>
              </p:ext>
            </p:extLst>
          </p:nvPr>
        </p:nvGraphicFramePr>
        <p:xfrm>
          <a:off x="4668838" y="4713288"/>
          <a:ext cx="4151312" cy="1417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5672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667AA-D51D-486F-A3A4-EE25E595A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Hurricane Andrew: What Happened?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BBE2A-0588-4D0C-B090-E6ECDBA3D4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Why Did the Models Fail?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6FB8A-B69F-4B47-974C-4480889C5C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National Oceanic and Atmospheric Administration.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633E18-59BE-40AD-8E1C-528B7B91258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Hurricanes w/in 75 Miles of Miami, 1964-1990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E08135-4C6B-479C-8090-A1C69DCF74D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Lots of People, Few Storms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322DA63-447E-44B1-B27F-97F2E5766489}"/>
              </a:ext>
            </a:extLst>
          </p:cNvPr>
          <p:cNvPicPr>
            <a:picLocks noGrp="1" noChangeAspect="1"/>
          </p:cNvPicPr>
          <p:nvPr>
            <p:ph sz="quarter" idx="33"/>
          </p:nvPr>
        </p:nvPicPr>
        <p:blipFill>
          <a:blip r:embed="rId3"/>
          <a:stretch>
            <a:fillRect/>
          </a:stretch>
        </p:blipFill>
        <p:spPr>
          <a:xfrm>
            <a:off x="1443781" y="2388298"/>
            <a:ext cx="1974951" cy="3727642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013871-FDCB-4C8C-9765-24D57A68D9EA}"/>
              </a:ext>
            </a:extLst>
          </p:cNvPr>
          <p:cNvSpPr txBox="1"/>
          <p:nvPr/>
        </p:nvSpPr>
        <p:spPr>
          <a:xfrm>
            <a:off x="3418733" y="3155795"/>
            <a:ext cx="1153268" cy="5575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b="1" dirty="0"/>
              <a:t>David, 1979, Cat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D2FA2E-E231-468E-B180-1D2FF8F9BCEF}"/>
              </a:ext>
            </a:extLst>
          </p:cNvPr>
          <p:cNvSpPr txBox="1"/>
          <p:nvPr/>
        </p:nvSpPr>
        <p:spPr>
          <a:xfrm>
            <a:off x="3467150" y="4069742"/>
            <a:ext cx="1153268" cy="5575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b="1" dirty="0"/>
              <a:t>Floyd, 1987, Cat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13E554-1518-4BFC-B4A8-9A87C493D511}"/>
              </a:ext>
            </a:extLst>
          </p:cNvPr>
          <p:cNvSpPr txBox="1"/>
          <p:nvPr/>
        </p:nvSpPr>
        <p:spPr>
          <a:xfrm>
            <a:off x="3418732" y="4608049"/>
            <a:ext cx="1153268" cy="5575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b="1" dirty="0"/>
              <a:t>Inez, </a:t>
            </a:r>
            <a:br>
              <a:rPr lang="en-US" sz="1400" b="1" dirty="0"/>
            </a:br>
            <a:r>
              <a:rPr lang="en-US" sz="1400" b="1" dirty="0"/>
              <a:t>1966, Cat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38EF65-2487-450A-9902-714D434095D4}"/>
              </a:ext>
            </a:extLst>
          </p:cNvPr>
          <p:cNvSpPr txBox="1"/>
          <p:nvPr/>
        </p:nvSpPr>
        <p:spPr>
          <a:xfrm>
            <a:off x="3418732" y="5756625"/>
            <a:ext cx="1153268" cy="5575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b="1" dirty="0"/>
              <a:t>Cleo, </a:t>
            </a:r>
            <a:br>
              <a:rPr lang="en-US" sz="1400" b="1" dirty="0"/>
            </a:br>
            <a:r>
              <a:rPr lang="en-US" sz="1400" b="1" dirty="0"/>
              <a:t>1964, Cat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E98910-E219-4292-B2B7-6477BDA2A887}"/>
              </a:ext>
            </a:extLst>
          </p:cNvPr>
          <p:cNvSpPr txBox="1"/>
          <p:nvPr/>
        </p:nvSpPr>
        <p:spPr>
          <a:xfrm>
            <a:off x="352426" y="4921870"/>
            <a:ext cx="1153268" cy="5575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b="1" dirty="0"/>
              <a:t>Betsy,</a:t>
            </a:r>
            <a:br>
              <a:rPr lang="en-US" sz="1400" b="1" dirty="0"/>
            </a:br>
            <a:r>
              <a:rPr lang="en-US" sz="1400" b="1" dirty="0"/>
              <a:t>1965, Cat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1ED10D-5E64-482D-815E-678F291C60B0}"/>
              </a:ext>
            </a:extLst>
          </p:cNvPr>
          <p:cNvSpPr txBox="1"/>
          <p:nvPr/>
        </p:nvSpPr>
        <p:spPr>
          <a:xfrm>
            <a:off x="379418" y="2712263"/>
            <a:ext cx="1153268" cy="5575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b="1" dirty="0"/>
              <a:t>Isbell, 1964, Cat 3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endParaRPr lang="en-US" sz="1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F7C06A-B2CA-4580-B872-9E486B239E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021" y="2401015"/>
            <a:ext cx="4974484" cy="362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13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43F268-A1EF-4CA8-AAE2-34ACEE0DC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Cat Model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7791CE-27A9-4464-B53E-5838A120B1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One Model . . . Or Six?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508D0A-D1B4-4C94-8BA5-14EE5873F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1585668"/>
            <a:ext cx="1901366" cy="16258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D3AAFE-2F1B-49B7-A993-D3CF75243F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783" y="1571502"/>
            <a:ext cx="1584194" cy="16258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FE6366-5EF0-49E8-90FA-C90E67EFD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687" y="3987635"/>
            <a:ext cx="1584194" cy="15560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DF2881-0B47-470F-A64F-D2B852D0D7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9053" y="2394650"/>
            <a:ext cx="1901366" cy="1627926"/>
          </a:xfrm>
          <a:prstGeom prst="rect">
            <a:avLst/>
          </a:prstGeom>
        </p:spPr>
      </p:pic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B249132-4DCC-4977-B016-CBA3B0BE663E}"/>
              </a:ext>
            </a:extLst>
          </p:cNvPr>
          <p:cNvSpPr/>
          <p:nvPr/>
        </p:nvSpPr>
        <p:spPr>
          <a:xfrm>
            <a:off x="2253791" y="2174488"/>
            <a:ext cx="213896" cy="69587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DED59F37-F4CD-46ED-A6F1-F7CD943659EC}"/>
              </a:ext>
            </a:extLst>
          </p:cNvPr>
          <p:cNvSpPr/>
          <p:nvPr/>
        </p:nvSpPr>
        <p:spPr>
          <a:xfrm>
            <a:off x="4103519" y="3234440"/>
            <a:ext cx="213896" cy="69587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35547F8-6A52-4971-9E1F-D770B4EB32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1713" y="4726794"/>
            <a:ext cx="1950480" cy="1556049"/>
          </a:xfrm>
          <a:prstGeom prst="rect">
            <a:avLst/>
          </a:prstGeom>
        </p:spPr>
      </p:pic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55FF7A63-6F10-4D15-9179-F8808F254816}"/>
              </a:ext>
            </a:extLst>
          </p:cNvPr>
          <p:cNvSpPr/>
          <p:nvPr/>
        </p:nvSpPr>
        <p:spPr>
          <a:xfrm>
            <a:off x="6312193" y="4022576"/>
            <a:ext cx="213896" cy="69587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5CE58F-96AA-4C32-8F4B-4D2CFB3E8114}"/>
              </a:ext>
            </a:extLst>
          </p:cNvPr>
          <p:cNvSpPr txBox="1"/>
          <p:nvPr/>
        </p:nvSpPr>
        <p:spPr>
          <a:xfrm>
            <a:off x="6611269" y="3646188"/>
            <a:ext cx="1561171" cy="1448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9600" dirty="0"/>
              <a:t>$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1338B8-235B-4C81-A1BC-A54087350F1F}"/>
              </a:ext>
            </a:extLst>
          </p:cNvPr>
          <p:cNvSpPr txBox="1"/>
          <p:nvPr/>
        </p:nvSpPr>
        <p:spPr>
          <a:xfrm>
            <a:off x="274366" y="3303647"/>
            <a:ext cx="1901366" cy="3639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2000" dirty="0"/>
              <a:t>Event Generation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1327C4-8F76-4CF2-AC4C-73C55171C017}"/>
              </a:ext>
            </a:extLst>
          </p:cNvPr>
          <p:cNvSpPr txBox="1"/>
          <p:nvPr/>
        </p:nvSpPr>
        <p:spPr>
          <a:xfrm>
            <a:off x="2382507" y="3270094"/>
            <a:ext cx="1901366" cy="3639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2000" dirty="0"/>
              <a:t>Intensity Calculation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23DB84-3921-41EF-A614-F507C562DE48}"/>
              </a:ext>
            </a:extLst>
          </p:cNvPr>
          <p:cNvSpPr txBox="1"/>
          <p:nvPr/>
        </p:nvSpPr>
        <p:spPr>
          <a:xfrm>
            <a:off x="2467687" y="5709414"/>
            <a:ext cx="1901366" cy="3639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2000" dirty="0"/>
              <a:t>Exposure Information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D31853-0B20-453F-8FEC-28F52245346C}"/>
              </a:ext>
            </a:extLst>
          </p:cNvPr>
          <p:cNvSpPr txBox="1"/>
          <p:nvPr/>
        </p:nvSpPr>
        <p:spPr>
          <a:xfrm>
            <a:off x="4241357" y="4035054"/>
            <a:ext cx="1901366" cy="3639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2000" dirty="0"/>
              <a:t>Damage Estimation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818AF1-858C-48CF-A9CC-C9F0D04227F9}"/>
              </a:ext>
            </a:extLst>
          </p:cNvPr>
          <p:cNvSpPr txBox="1"/>
          <p:nvPr/>
        </p:nvSpPr>
        <p:spPr>
          <a:xfrm>
            <a:off x="4283873" y="6282843"/>
            <a:ext cx="1901366" cy="3639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2000" dirty="0"/>
              <a:t>Policy Conditions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F577EF-2A01-4439-9A7F-96CFFC8710AA}"/>
              </a:ext>
            </a:extLst>
          </p:cNvPr>
          <p:cNvSpPr txBox="1"/>
          <p:nvPr/>
        </p:nvSpPr>
        <p:spPr>
          <a:xfrm>
            <a:off x="6526089" y="5172079"/>
            <a:ext cx="1901366" cy="4095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2000" dirty="0"/>
              <a:t>Financial Calculation</a:t>
            </a:r>
          </a:p>
        </p:txBody>
      </p:sp>
    </p:spTree>
    <p:extLst>
      <p:ext uri="{BB962C8B-B14F-4D97-AF65-F5344CB8AC3E}">
        <p14:creationId xmlns:p14="http://schemas.microsoft.com/office/powerpoint/2010/main" val="1499319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C24960-ABEF-47EA-9A35-698312A22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254" y="228600"/>
            <a:ext cx="6952562" cy="950976"/>
          </a:xfrm>
        </p:spPr>
        <p:txBody>
          <a:bodyPr/>
          <a:lstStyle/>
          <a:p>
            <a:r>
              <a:rPr lang="en-US" dirty="0"/>
              <a:t>Event Generation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BB2ABF-70AA-41BC-8AAA-E80A35450D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58062" y="1188721"/>
            <a:ext cx="6952562" cy="300012"/>
          </a:xfrm>
        </p:spPr>
        <p:txBody>
          <a:bodyPr/>
          <a:lstStyle/>
          <a:p>
            <a:r>
              <a:rPr lang="en-US" dirty="0"/>
              <a:t>Finding Fault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C26E1CF-7715-463B-BA8E-B296F17B55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Te</a:t>
            </a:r>
            <a:r>
              <a:rPr lang="en-US" dirty="0"/>
              <a:t> Ara, the Encyclopedia of New Zealand, Swiss Re.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267E9-D501-4774-B58E-605DC9285BB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NZ Active Faults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4EF9413-1032-46BD-95DC-8010B51ECFB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Who Knew?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373C4F2B-0883-4EB7-AB3D-7F07B60271E6}"/>
              </a:ext>
            </a:extLst>
          </p:cNvPr>
          <p:cNvPicPr>
            <a:picLocks noGrp="1" noChangeAspect="1"/>
          </p:cNvPicPr>
          <p:nvPr>
            <p:ph sz="quarter" idx="33"/>
          </p:nvPr>
        </p:nvPicPr>
        <p:blipFill>
          <a:blip r:embed="rId2"/>
          <a:stretch>
            <a:fillRect/>
          </a:stretch>
        </p:blipFill>
        <p:spPr>
          <a:xfrm>
            <a:off x="837582" y="2378075"/>
            <a:ext cx="3187349" cy="3748088"/>
          </a:xfr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1B063D3-38EC-4992-9844-D69FB5D93AB8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r>
              <a:rPr lang="en-US" dirty="0"/>
              <a:t>Major Faults in NZ Are Far From Christchurch</a:t>
            </a:r>
          </a:p>
          <a:p>
            <a:r>
              <a:rPr lang="en-US" dirty="0"/>
              <a:t>Faults That Ruptured Were Unknown</a:t>
            </a:r>
          </a:p>
          <a:p>
            <a:r>
              <a:rPr lang="en-US" dirty="0"/>
              <a:t>NZ EQC Claims Staff: 49 to 1,000 One Month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2132CA-0C22-41F6-B1F8-C3DA06E827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68" y="435147"/>
            <a:ext cx="1334976" cy="11415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9CEDC5-764E-4321-B28F-82DC218BD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778" y="4553778"/>
            <a:ext cx="3434640" cy="215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005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1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19">
      <a:dk1>
        <a:srgbClr val="000000"/>
      </a:dk1>
      <a:lt1>
        <a:srgbClr val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sz="2000" b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marL="292608" indent="-292608">
          <a:lnSpc>
            <a:spcPct val="90000"/>
          </a:lnSpc>
          <a:spcBef>
            <a:spcPts val="1200"/>
          </a:spcBef>
          <a:buClr>
            <a:srgbClr val="337DBE"/>
          </a:buClr>
          <a:buSzPct val="77000"/>
          <a:buFont typeface="Wingdings 3" panose="05040102010807070707" pitchFamily="18" charset="2"/>
          <a:buChar char=""/>
          <a:defRPr sz="20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stom 121">
      <a:dk1>
        <a:srgbClr val="000000"/>
      </a:dk1>
      <a:lt1>
        <a:srgbClr val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20">
      <a:dk1>
        <a:sysClr val="windowText" lastClr="000000"/>
      </a:dk1>
      <a:lt1>
        <a:sysClr val="window" lastClr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14325</TotalTime>
  <Words>580</Words>
  <Application>Microsoft Office PowerPoint</Application>
  <PresentationFormat>On-screen Show (4:3)</PresentationFormat>
  <Paragraphs>114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Narrow</vt:lpstr>
      <vt:lpstr>Wingdings</vt:lpstr>
      <vt:lpstr>Wingdings 3</vt:lpstr>
      <vt:lpstr>Office Theme</vt:lpstr>
      <vt:lpstr>Catastrophe Models: What Can Go Worng</vt:lpstr>
      <vt:lpstr>I.I.I. Mission Statement</vt:lpstr>
      <vt:lpstr>What is a Model?</vt:lpstr>
      <vt:lpstr>A Simple Model</vt:lpstr>
      <vt:lpstr>The Traditional Actuarial Model</vt:lpstr>
      <vt:lpstr>The Traditional Actuarial Model</vt:lpstr>
      <vt:lpstr>Hurricane Andrew: What Happened?</vt:lpstr>
      <vt:lpstr>Anatomy of a Cat Model</vt:lpstr>
      <vt:lpstr>Event Generation</vt:lpstr>
      <vt:lpstr>Intensity Calculation</vt:lpstr>
      <vt:lpstr>Exposures</vt:lpstr>
      <vt:lpstr>Damages, Insurance &amp; Money</vt:lpstr>
      <vt:lpstr>Summary</vt:lpstr>
      <vt:lpstr>Thank you for your time and your attention!</vt:lpstr>
    </vt:vector>
  </TitlesOfParts>
  <Company>eSlide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Catastrophe Models: What Can Go Worng</dc:title>
  <dc:subject>v2007 and v2010</dc:subject>
  <dc:creator>Call @ 866-2-eSlide</dc:creator>
  <dc:description>eSlide, LLC - P14228 - III PPT Template 4:3</dc:description>
  <cp:lastModifiedBy>Lewis, Charlene</cp:lastModifiedBy>
  <cp:revision>911</cp:revision>
  <cp:lastPrinted>2017-01-09T17:05:33Z</cp:lastPrinted>
  <dcterms:created xsi:type="dcterms:W3CDTF">2011-11-02T14:24:24Z</dcterms:created>
  <dcterms:modified xsi:type="dcterms:W3CDTF">2019-11-06T14:47:12Z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6FA84E3A-8DD8-49B9-835E-E8FDF548ABB2</vt:lpwstr>
  </property>
  <property fmtid="{D5CDD505-2E9C-101B-9397-08002B2CF9AE}" pid="3" name="ArticulatePath">
    <vt:lpwstr>P14228_III PPT Template 4x3_050116_415pm</vt:lpwstr>
  </property>
</Properties>
</file>