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charts/chart2.xml" ContentType="application/vnd.openxmlformats-officedocument.drawingml.chart+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0.xml" ContentType="application/vnd.openxmlformats-officedocument.presentationml.tags+xml"/>
  <Override PartName="/ppt/notesSlides/notesSlide9.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tags/tag31.xml" ContentType="application/vnd.openxmlformats-officedocument.presentationml.tags+xml"/>
  <Override PartName="/ppt/notesSlides/notesSlide10.xml" ContentType="application/vnd.openxmlformats-officedocument.presentationml.notesSlide+xml"/>
  <Override PartName="/ppt/charts/chart4.xml" ContentType="application/vnd.openxmlformats-officedocument.drawingml.chart+xml"/>
  <Override PartName="/ppt/tags/tag32.xml" ContentType="application/vnd.openxmlformats-officedocument.presentationml.tags+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13.xml" ContentType="application/vnd.openxmlformats-officedocument.presentationml.notesSlide+xml"/>
  <Override PartName="/ppt/charts/chart7.xml" ContentType="application/vnd.openxmlformats-officedocument.drawingml.chart+xml"/>
  <Override PartName="/ppt/notesSlides/notesSlide14.xml" ContentType="application/vnd.openxmlformats-officedocument.presentationml.notesSlide+xml"/>
  <Override PartName="/ppt/charts/chart8.xml" ContentType="application/vnd.openxmlformats-officedocument.drawingml.chart+xml"/>
  <Override PartName="/ppt/notesSlides/notesSlide15.xml" ContentType="application/vnd.openxmlformats-officedocument.presentationml.notesSlide+xml"/>
  <Override PartName="/ppt/charts/chart9.xml" ContentType="application/vnd.openxmlformats-officedocument.drawingml.chart+xml"/>
  <Override PartName="/ppt/tags/tag33.xml" ContentType="application/vnd.openxmlformats-officedocument.presentationml.tags+xml"/>
  <Override PartName="/ppt/notesSlides/notesSlide16.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17.xml" ContentType="application/vnd.openxmlformats-officedocument.presentationml.notesSlide+xml"/>
  <Override PartName="/ppt/tags/tag34.xml" ContentType="application/vnd.openxmlformats-officedocument.presentationml.tags+xml"/>
  <Override PartName="/ppt/notesSlides/notesSlide18.xml" ContentType="application/vnd.openxmlformats-officedocument.presentationml.notesSlide+xml"/>
  <Override PartName="/ppt/charts/chart12.xml" ContentType="application/vnd.openxmlformats-officedocument.drawingml.chart+xml"/>
  <Override PartName="/ppt/drawings/drawing3.xml" ContentType="application/vnd.openxmlformats-officedocument.drawingml.chartshapes+xml"/>
  <Override PartName="/ppt/tags/tag35.xml" ContentType="application/vnd.openxmlformats-officedocument.presentationml.tags+xml"/>
  <Override PartName="/ppt/notesSlides/notesSlide19.xml" ContentType="application/vnd.openxmlformats-officedocument.presentationml.notesSlide+xml"/>
  <Override PartName="/ppt/charts/chart13.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36.xml" ContentType="application/vnd.openxmlformats-officedocument.presentationml.tags+xml"/>
  <Override PartName="/ppt/notesSlides/notesSlide26.xml" ContentType="application/vnd.openxmlformats-officedocument.presentationml.notesSlide+xml"/>
  <Override PartName="/ppt/charts/chart14.xml" ContentType="application/vnd.openxmlformats-officedocument.drawingml.chart+xml"/>
  <Override PartName="/ppt/charts/style1.xml" ContentType="application/vnd.ms-office.chartstyle+xml"/>
  <Override PartName="/ppt/charts/colors1.xml" ContentType="application/vnd.ms-office.chartcolorstyle+xml"/>
  <Override PartName="/ppt/charts/chart15.xml" ContentType="application/vnd.openxmlformats-officedocument.drawingml.chart+xml"/>
  <Override PartName="/ppt/notesSlides/notesSlide27.xml" ContentType="application/vnd.openxmlformats-officedocument.presentationml.notesSlide+xml"/>
  <Override PartName="/ppt/charts/chart16.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4.xml" ContentType="application/vnd.openxmlformats-officedocument.drawingml.chartshapes+xml"/>
  <Override PartName="/ppt/charts/chart17.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5.xml" ContentType="application/vnd.openxmlformats-officedocument.drawingml.chartshapes+xml"/>
  <Override PartName="/ppt/notesSlides/notesSlide28.xml" ContentType="application/vnd.openxmlformats-officedocument.presentationml.notesSlide+xml"/>
  <Override PartName="/ppt/charts/chart18.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6.xml" ContentType="application/vnd.openxmlformats-officedocument.drawingml.chartshapes+xml"/>
  <Override PartName="/ppt/charts/chart19.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7.xml" ContentType="application/vnd.openxmlformats-officedocument.drawingml.chartshapes+xml"/>
  <Override PartName="/ppt/notesSlides/notesSlide29.xml" ContentType="application/vnd.openxmlformats-officedocument.presentationml.notesSlide+xml"/>
  <Override PartName="/ppt/charts/chart20.xml" ContentType="application/vnd.openxmlformats-officedocument.drawingml.chart+xml"/>
  <Override PartName="/ppt/notesSlides/notesSlide30.xml" ContentType="application/vnd.openxmlformats-officedocument.presentationml.notesSlide+xml"/>
  <Override PartName="/ppt/charts/chart21.xml" ContentType="application/vnd.openxmlformats-officedocument.drawingml.chart+xml"/>
  <Override PartName="/ppt/drawings/drawing8.xml" ContentType="application/vnd.openxmlformats-officedocument.drawingml.chartshapes+xml"/>
  <Override PartName="/ppt/notesSlides/notesSlide31.xml" ContentType="application/vnd.openxmlformats-officedocument.presentationml.notesSlide+xml"/>
  <Override PartName="/ppt/charts/chart22.xml" ContentType="application/vnd.openxmlformats-officedocument.drawingml.chart+xml"/>
  <Override PartName="/ppt/notesSlides/notesSlide32.xml" ContentType="application/vnd.openxmlformats-officedocument.presentationml.notesSlide+xml"/>
  <Override PartName="/ppt/charts/chart23.xml" ContentType="application/vnd.openxmlformats-officedocument.drawingml.chart+xml"/>
  <Override PartName="/ppt/notesSlides/notesSlide33.xml" ContentType="application/vnd.openxmlformats-officedocument.presentationml.notesSlide+xml"/>
  <Override PartName="/ppt/charts/chart24.xml" ContentType="application/vnd.openxmlformats-officedocument.drawingml.chart+xml"/>
  <Override PartName="/ppt/notesSlides/notesSlide34.xml" ContentType="application/vnd.openxmlformats-officedocument.presentationml.notesSlide+xml"/>
  <Override PartName="/ppt/charts/chart25.xml" ContentType="application/vnd.openxmlformats-officedocument.drawingml.chart+xml"/>
  <Override PartName="/ppt/notesSlides/notesSlide35.xml" ContentType="application/vnd.openxmlformats-officedocument.presentationml.notesSlide+xml"/>
  <Override PartName="/ppt/charts/chart26.xml" ContentType="application/vnd.openxmlformats-officedocument.drawingml.chart+xml"/>
  <Override PartName="/ppt/notesSlides/notesSlide36.xml" ContentType="application/vnd.openxmlformats-officedocument.presentationml.notesSlide+xml"/>
  <Override PartName="/ppt/charts/chart27.xml" ContentType="application/vnd.openxmlformats-officedocument.drawingml.chart+xml"/>
  <Override PartName="/ppt/notesSlides/notesSlide37.xml" ContentType="application/vnd.openxmlformats-officedocument.presentationml.notesSlide+xml"/>
  <Override PartName="/ppt/charts/chart28.xml" ContentType="application/vnd.openxmlformats-officedocument.drawingml.chart+xml"/>
  <Override PartName="/ppt/notesSlides/notesSlide38.xml" ContentType="application/vnd.openxmlformats-officedocument.presentationml.notesSlide+xml"/>
  <Override PartName="/ppt/charts/chart29.xml" ContentType="application/vnd.openxmlformats-officedocument.drawingml.chart+xml"/>
  <Override PartName="/ppt/notesSlides/notesSlide39.xml" ContentType="application/vnd.openxmlformats-officedocument.presentationml.notesSlide+xml"/>
  <Override PartName="/ppt/charts/chart30.xml" ContentType="application/vnd.openxmlformats-officedocument.drawingml.chart+xml"/>
  <Override PartName="/ppt/notesSlides/notesSlide40.xml" ContentType="application/vnd.openxmlformats-officedocument.presentationml.notesSlide+xml"/>
  <Override PartName="/ppt/charts/chart31.xml" ContentType="application/vnd.openxmlformats-officedocument.drawingml.chart+xml"/>
  <Override PartName="/ppt/notesSlides/notesSlide41.xml" ContentType="application/vnd.openxmlformats-officedocument.presentationml.notesSlide+xml"/>
  <Override PartName="/ppt/charts/chart32.xml" ContentType="application/vnd.openxmlformats-officedocument.drawingml.chart+xml"/>
  <Override PartName="/ppt/notesSlides/notesSlide42.xml" ContentType="application/vnd.openxmlformats-officedocument.presentationml.notesSlide+xml"/>
  <Override PartName="/ppt/charts/chart33.xml" ContentType="application/vnd.openxmlformats-officedocument.drawingml.chart+xml"/>
  <Override PartName="/ppt/notesSlides/notesSlide43.xml" ContentType="application/vnd.openxmlformats-officedocument.presentationml.notesSlide+xml"/>
  <Override PartName="/ppt/charts/chart34.xml" ContentType="application/vnd.openxmlformats-officedocument.drawingml.chart+xml"/>
  <Override PartName="/ppt/notesSlides/notesSlide44.xml" ContentType="application/vnd.openxmlformats-officedocument.presentationml.notesSlide+xml"/>
  <Override PartName="/ppt/tags/tag37.xml" ContentType="application/vnd.openxmlformats-officedocument.presentationml.tags+xml"/>
  <Override PartName="/ppt/notesSlides/notesSlide45.xml" ContentType="application/vnd.openxmlformats-officedocument.presentationml.notesSlide+xml"/>
  <Override PartName="/ppt/charts/chart35.xml" ContentType="application/vnd.openxmlformats-officedocument.drawingml.chart+xml"/>
  <Override PartName="/ppt/tags/tag38.xml" ContentType="application/vnd.openxmlformats-officedocument.presentationml.tags+xml"/>
  <Override PartName="/ppt/notesSlides/notesSlide46.xml" ContentType="application/vnd.openxmlformats-officedocument.presentationml.notesSlide+xml"/>
  <Override PartName="/ppt/charts/chart36.xml" ContentType="application/vnd.openxmlformats-officedocument.drawingml.chart+xml"/>
  <Override PartName="/ppt/drawings/drawing9.xml" ContentType="application/vnd.openxmlformats-officedocument.drawingml.chartshapes+xml"/>
  <Override PartName="/ppt/tags/tag39.xml" ContentType="application/vnd.openxmlformats-officedocument.presentationml.tags+xml"/>
  <Override PartName="/ppt/notesSlides/notesSlide47.xml" ContentType="application/vnd.openxmlformats-officedocument.presentationml.notesSlide+xml"/>
  <Override PartName="/ppt/charts/chart37.xml" ContentType="application/vnd.openxmlformats-officedocument.drawingml.chart+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38.xml" ContentType="application/vnd.openxmlformats-officedocument.drawingml.chart+xml"/>
  <Override PartName="/ppt/notesSlides/notesSlide51.xml" ContentType="application/vnd.openxmlformats-officedocument.presentationml.notesSlide+xml"/>
  <Override PartName="/ppt/charts/chart39.xml" ContentType="application/vnd.openxmlformats-officedocument.drawingml.chart+xml"/>
  <Override PartName="/ppt/tags/tag40.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40.xml" ContentType="application/vnd.openxmlformats-officedocument.drawingml.chart+xml"/>
  <Override PartName="/ppt/notesSlides/notesSlide54.xml" ContentType="application/vnd.openxmlformats-officedocument.presentationml.notesSlide+xml"/>
  <Override PartName="/ppt/charts/chart41.xml" ContentType="application/vnd.openxmlformats-officedocument.drawingml.chart+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42.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0.xml" ContentType="application/vnd.openxmlformats-officedocument.drawingml.chartshape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43.xml" ContentType="application/vnd.openxmlformats-officedocument.drawingml.chart+xml"/>
  <Override PartName="/ppt/notesSlides/notesSlide66.xml" ContentType="application/vnd.openxmlformats-officedocument.presentationml.notesSlide+xml"/>
  <Override PartName="/ppt/charts/chart44.xml" ContentType="application/vnd.openxmlformats-officedocument.drawingml.chart+xml"/>
  <Override PartName="/ppt/notesSlides/notesSlide67.xml" ContentType="application/vnd.openxmlformats-officedocument.presentationml.notesSlide+xml"/>
  <Override PartName="/ppt/charts/chart45.xml" ContentType="application/vnd.openxmlformats-officedocument.drawingml.chart+xml"/>
  <Override PartName="/ppt/notesSlides/notesSlide68.xml" ContentType="application/vnd.openxmlformats-officedocument.presentationml.notesSlide+xml"/>
  <Override PartName="/ppt/charts/chart46.xml" ContentType="application/vnd.openxmlformats-officedocument.drawingml.chart+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6" r:id="rId2"/>
    <p:sldMasterId id="2147483674" r:id="rId3"/>
  </p:sldMasterIdLst>
  <p:notesMasterIdLst>
    <p:notesMasterId r:id="rId80"/>
  </p:notesMasterIdLst>
  <p:handoutMasterIdLst>
    <p:handoutMasterId r:id="rId81"/>
  </p:handoutMasterIdLst>
  <p:sldIdLst>
    <p:sldId id="256" r:id="rId4"/>
    <p:sldId id="334" r:id="rId5"/>
    <p:sldId id="5175" r:id="rId6"/>
    <p:sldId id="5182" r:id="rId7"/>
    <p:sldId id="676" r:id="rId8"/>
    <p:sldId id="675" r:id="rId9"/>
    <p:sldId id="377" r:id="rId10"/>
    <p:sldId id="3976" r:id="rId11"/>
    <p:sldId id="318" r:id="rId12"/>
    <p:sldId id="5183" r:id="rId13"/>
    <p:sldId id="330" r:id="rId14"/>
    <p:sldId id="5184" r:id="rId15"/>
    <p:sldId id="920" r:id="rId16"/>
    <p:sldId id="5161" r:id="rId17"/>
    <p:sldId id="5162" r:id="rId18"/>
    <p:sldId id="363" r:id="rId19"/>
    <p:sldId id="911" r:id="rId20"/>
    <p:sldId id="5165" r:id="rId21"/>
    <p:sldId id="914" r:id="rId22"/>
    <p:sldId id="915" r:id="rId23"/>
    <p:sldId id="3975" r:id="rId24"/>
    <p:sldId id="921" r:id="rId25"/>
    <p:sldId id="922" r:id="rId26"/>
    <p:sldId id="923" r:id="rId27"/>
    <p:sldId id="924" r:id="rId28"/>
    <p:sldId id="925" r:id="rId29"/>
    <p:sldId id="926" r:id="rId30"/>
    <p:sldId id="927" r:id="rId31"/>
    <p:sldId id="928" r:id="rId32"/>
    <p:sldId id="272" r:id="rId33"/>
    <p:sldId id="5143" r:id="rId34"/>
    <p:sldId id="5144" r:id="rId35"/>
    <p:sldId id="5145" r:id="rId36"/>
    <p:sldId id="5146" r:id="rId37"/>
    <p:sldId id="5147" r:id="rId38"/>
    <p:sldId id="5148" r:id="rId39"/>
    <p:sldId id="5149" r:id="rId40"/>
    <p:sldId id="5150" r:id="rId41"/>
    <p:sldId id="5151" r:id="rId42"/>
    <p:sldId id="5152" r:id="rId43"/>
    <p:sldId id="5153" r:id="rId44"/>
    <p:sldId id="5154" r:id="rId45"/>
    <p:sldId id="5155" r:id="rId46"/>
    <p:sldId id="5156" r:id="rId47"/>
    <p:sldId id="5157" r:id="rId48"/>
    <p:sldId id="5158" r:id="rId49"/>
    <p:sldId id="5159" r:id="rId50"/>
    <p:sldId id="5160" r:id="rId51"/>
    <p:sldId id="5163" r:id="rId52"/>
    <p:sldId id="5168" r:id="rId53"/>
    <p:sldId id="5169" r:id="rId54"/>
    <p:sldId id="5170" r:id="rId55"/>
    <p:sldId id="5171" r:id="rId56"/>
    <p:sldId id="5173" r:id="rId57"/>
    <p:sldId id="897" r:id="rId58"/>
    <p:sldId id="5164" r:id="rId59"/>
    <p:sldId id="5166" r:id="rId60"/>
    <p:sldId id="5185" r:id="rId61"/>
    <p:sldId id="5186" r:id="rId62"/>
    <p:sldId id="5187" r:id="rId63"/>
    <p:sldId id="371" r:id="rId64"/>
    <p:sldId id="381" r:id="rId65"/>
    <p:sldId id="5141" r:id="rId66"/>
    <p:sldId id="331" r:id="rId67"/>
    <p:sldId id="376" r:id="rId68"/>
    <p:sldId id="388" r:id="rId69"/>
    <p:sldId id="379" r:id="rId70"/>
    <p:sldId id="374" r:id="rId71"/>
    <p:sldId id="5142" r:id="rId72"/>
    <p:sldId id="5176" r:id="rId73"/>
    <p:sldId id="5177" r:id="rId74"/>
    <p:sldId id="5180" r:id="rId75"/>
    <p:sldId id="5178" r:id="rId76"/>
    <p:sldId id="5179" r:id="rId77"/>
    <p:sldId id="5181" r:id="rId78"/>
    <p:sldId id="293"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guide id="3" pos="31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DCF7"/>
    <a:srgbClr val="2F72AD"/>
    <a:srgbClr val="337DBE"/>
    <a:srgbClr val="072C44"/>
    <a:srgbClr val="444648"/>
    <a:srgbClr val="565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8110" autoAdjust="0"/>
    <p:restoredTop sz="94569" autoAdjust="0"/>
  </p:normalViewPr>
  <p:slideViewPr>
    <p:cSldViewPr snapToGrid="0">
      <p:cViewPr varScale="1">
        <p:scale>
          <a:sx n="90" d="100"/>
          <a:sy n="90" d="100"/>
        </p:scale>
        <p:origin x="1092" y="90"/>
      </p:cViewPr>
      <p:guideLst>
        <p:guide orient="horz" pos="2160"/>
        <p:guide pos="2880"/>
        <p:guide pos="312"/>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3" d="100"/>
          <a:sy n="83" d="100"/>
        </p:scale>
        <p:origin x="-1302"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presProps" Target="presProps.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xml"/><Relationship Id="rId1" Type="http://schemas.microsoft.com/office/2011/relationships/chartStyle" Target="style1.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7.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0.xml"/></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40728295391639"/>
          <c:y val="0.12229940585377759"/>
          <c:w val="0.84118500331584423"/>
          <c:h val="0.71797985114289908"/>
        </c:manualLayout>
      </c:layout>
      <c:lineChart>
        <c:grouping val="standard"/>
        <c:varyColors val="0"/>
        <c:ser>
          <c:idx val="0"/>
          <c:order val="0"/>
          <c:tx>
            <c:strRef>
              <c:f>Sheet1!$A$2</c:f>
              <c:strCache>
                <c:ptCount val="1"/>
                <c:pt idx="0">
                  <c:v>ACI - USA</c:v>
                </c:pt>
              </c:strCache>
            </c:strRef>
          </c:tx>
          <c:marker>
            <c:symbol val="none"/>
          </c:marker>
          <c:dPt>
            <c:idx val="15"/>
            <c:bubble3D val="0"/>
            <c:extLst>
              <c:ext xmlns:c16="http://schemas.microsoft.com/office/drawing/2014/chart" uri="{C3380CC4-5D6E-409C-BE32-E72D297353CC}">
                <c16:uniqueId val="{00000003-AFFB-4A8B-8A2F-0E1ECFEFC1D7}"/>
              </c:ext>
            </c:extLst>
          </c:dPt>
          <c:dPt>
            <c:idx val="16"/>
            <c:bubble3D val="0"/>
            <c:extLst>
              <c:ext xmlns:c16="http://schemas.microsoft.com/office/drawing/2014/chart" uri="{C3380CC4-5D6E-409C-BE32-E72D297353CC}">
                <c16:uniqueId val="{00000001-AFFB-4A8B-8A2F-0E1ECFEFC1D7}"/>
              </c:ext>
            </c:extLst>
          </c:dPt>
          <c:dPt>
            <c:idx val="35"/>
            <c:bubble3D val="0"/>
            <c:extLst>
              <c:ext xmlns:c16="http://schemas.microsoft.com/office/drawing/2014/chart" uri="{C3380CC4-5D6E-409C-BE32-E72D297353CC}">
                <c16:uniqueId val="{00000003-A171-4298-8DB5-CF288B9252B6}"/>
              </c:ext>
            </c:extLst>
          </c:dPt>
          <c:dPt>
            <c:idx val="36"/>
            <c:bubble3D val="0"/>
            <c:extLst>
              <c:ext xmlns:c16="http://schemas.microsoft.com/office/drawing/2014/chart" uri="{C3380CC4-5D6E-409C-BE32-E72D297353CC}">
                <c16:uniqueId val="{00000005-A171-4298-8DB5-CF288B9252B6}"/>
              </c:ext>
            </c:extLst>
          </c:dPt>
          <c:dPt>
            <c:idx val="37"/>
            <c:bubble3D val="0"/>
            <c:extLst>
              <c:ext xmlns:c16="http://schemas.microsoft.com/office/drawing/2014/chart" uri="{C3380CC4-5D6E-409C-BE32-E72D297353CC}">
                <c16:uniqueId val="{00000007-A171-4298-8DB5-CF288B9252B6}"/>
              </c:ext>
            </c:extLst>
          </c:dPt>
          <c:dLbls>
            <c:dLbl>
              <c:idx val="225"/>
              <c:spPr>
                <a:noFill/>
                <a:ln>
                  <a:noFill/>
                </a:ln>
                <a:effectLst/>
              </c:spPr>
              <c:txPr>
                <a:bodyPr wrap="square" lIns="38100" tIns="19050" rIns="38100" bIns="19050" anchor="ctr">
                  <a:spAutoFit/>
                </a:bodyPr>
                <a:lstStyle/>
                <a:p>
                  <a:pPr>
                    <a:defRPr sz="1200" b="1"/>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E3-3EA7-47A8-A53B-491078008E7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Sheet1!$B$1:$HU$1</c:f>
              <c:strCache>
                <c:ptCount val="226"/>
                <c:pt idx="0">
                  <c:v>1961:Q3</c:v>
                </c:pt>
                <c:pt idx="1">
                  <c:v>1961:Q4</c:v>
                </c:pt>
                <c:pt idx="2">
                  <c:v>1962:Q1</c:v>
                </c:pt>
                <c:pt idx="3">
                  <c:v>1962:Q2</c:v>
                </c:pt>
                <c:pt idx="4">
                  <c:v>1962:Q3</c:v>
                </c:pt>
                <c:pt idx="5">
                  <c:v>1962:Q4</c:v>
                </c:pt>
                <c:pt idx="6">
                  <c:v>1963:Q1</c:v>
                </c:pt>
                <c:pt idx="7">
                  <c:v>1963:Q2</c:v>
                </c:pt>
                <c:pt idx="8">
                  <c:v>1963:Q3</c:v>
                </c:pt>
                <c:pt idx="9">
                  <c:v>1963:Q4</c:v>
                </c:pt>
                <c:pt idx="10">
                  <c:v>1964:Q1</c:v>
                </c:pt>
                <c:pt idx="11">
                  <c:v>1964:Q2</c:v>
                </c:pt>
                <c:pt idx="12">
                  <c:v>1964:Q3</c:v>
                </c:pt>
                <c:pt idx="13">
                  <c:v>1964:Q4</c:v>
                </c:pt>
                <c:pt idx="14">
                  <c:v>1965:Q1</c:v>
                </c:pt>
                <c:pt idx="15">
                  <c:v>1965:Q2</c:v>
                </c:pt>
                <c:pt idx="16">
                  <c:v>1965:Q3</c:v>
                </c:pt>
                <c:pt idx="17">
                  <c:v>1965:Q4</c:v>
                </c:pt>
                <c:pt idx="18">
                  <c:v>1966:Q1</c:v>
                </c:pt>
                <c:pt idx="19">
                  <c:v>1966:Q2</c:v>
                </c:pt>
                <c:pt idx="20">
                  <c:v>1966:Q3</c:v>
                </c:pt>
                <c:pt idx="21">
                  <c:v>1966:Q4</c:v>
                </c:pt>
                <c:pt idx="22">
                  <c:v>1967:Q1</c:v>
                </c:pt>
                <c:pt idx="23">
                  <c:v>1967:Q2</c:v>
                </c:pt>
                <c:pt idx="24">
                  <c:v>1967:Q3</c:v>
                </c:pt>
                <c:pt idx="25">
                  <c:v>1967:Q4</c:v>
                </c:pt>
                <c:pt idx="26">
                  <c:v>1968:Q1</c:v>
                </c:pt>
                <c:pt idx="27">
                  <c:v>1968:Q2</c:v>
                </c:pt>
                <c:pt idx="28">
                  <c:v>1968:Q3</c:v>
                </c:pt>
                <c:pt idx="29">
                  <c:v>1968:Q4</c:v>
                </c:pt>
                <c:pt idx="30">
                  <c:v>1969:Q1</c:v>
                </c:pt>
                <c:pt idx="31">
                  <c:v>1969:Q2</c:v>
                </c:pt>
                <c:pt idx="32">
                  <c:v>1969:Q3</c:v>
                </c:pt>
                <c:pt idx="33">
                  <c:v>1969:Q4</c:v>
                </c:pt>
                <c:pt idx="34">
                  <c:v>1970:Q1</c:v>
                </c:pt>
                <c:pt idx="35">
                  <c:v>1970:Q2</c:v>
                </c:pt>
                <c:pt idx="36">
                  <c:v>1970:Q3</c:v>
                </c:pt>
                <c:pt idx="37">
                  <c:v>1970:Q4</c:v>
                </c:pt>
                <c:pt idx="38">
                  <c:v>1971:Q1</c:v>
                </c:pt>
                <c:pt idx="39">
                  <c:v>1971:Q2</c:v>
                </c:pt>
                <c:pt idx="40">
                  <c:v>1971:Q3</c:v>
                </c:pt>
                <c:pt idx="41">
                  <c:v>1971:Q4</c:v>
                </c:pt>
                <c:pt idx="42">
                  <c:v>1972:Q1</c:v>
                </c:pt>
                <c:pt idx="43">
                  <c:v>1972:Q2</c:v>
                </c:pt>
                <c:pt idx="44">
                  <c:v>1972:Q3</c:v>
                </c:pt>
                <c:pt idx="45">
                  <c:v>1972:Q4</c:v>
                </c:pt>
                <c:pt idx="46">
                  <c:v>1973:Q1</c:v>
                </c:pt>
                <c:pt idx="47">
                  <c:v>1973:Q2</c:v>
                </c:pt>
                <c:pt idx="48">
                  <c:v>1973:Q3</c:v>
                </c:pt>
                <c:pt idx="49">
                  <c:v>1973:Q4</c:v>
                </c:pt>
                <c:pt idx="50">
                  <c:v>1974:Q1</c:v>
                </c:pt>
                <c:pt idx="51">
                  <c:v>1974:Q2</c:v>
                </c:pt>
                <c:pt idx="52">
                  <c:v>1974:Q3</c:v>
                </c:pt>
                <c:pt idx="53">
                  <c:v>1974:Q4</c:v>
                </c:pt>
                <c:pt idx="54">
                  <c:v>1975:Q1</c:v>
                </c:pt>
                <c:pt idx="55">
                  <c:v>1975:Q2</c:v>
                </c:pt>
                <c:pt idx="56">
                  <c:v>1975:Q3</c:v>
                </c:pt>
                <c:pt idx="57">
                  <c:v>1975:Q4</c:v>
                </c:pt>
                <c:pt idx="58">
                  <c:v>1976:Q1</c:v>
                </c:pt>
                <c:pt idx="59">
                  <c:v>1976:Q2</c:v>
                </c:pt>
                <c:pt idx="60">
                  <c:v>1976:Q3</c:v>
                </c:pt>
                <c:pt idx="61">
                  <c:v>1976:Q4</c:v>
                </c:pt>
                <c:pt idx="62">
                  <c:v>1977:Q1</c:v>
                </c:pt>
                <c:pt idx="63">
                  <c:v>1977:Q2</c:v>
                </c:pt>
                <c:pt idx="64">
                  <c:v>1977:Q3</c:v>
                </c:pt>
                <c:pt idx="65">
                  <c:v>1977:Q4</c:v>
                </c:pt>
                <c:pt idx="66">
                  <c:v>1978:Q1</c:v>
                </c:pt>
                <c:pt idx="67">
                  <c:v>1978:Q2</c:v>
                </c:pt>
                <c:pt idx="68">
                  <c:v>1978:Q3</c:v>
                </c:pt>
                <c:pt idx="69">
                  <c:v>1978:Q4</c:v>
                </c:pt>
                <c:pt idx="70">
                  <c:v>1979:Q1</c:v>
                </c:pt>
                <c:pt idx="71">
                  <c:v>1979:Q2</c:v>
                </c:pt>
                <c:pt idx="72">
                  <c:v>1979:Q3</c:v>
                </c:pt>
                <c:pt idx="73">
                  <c:v>1979:Q4</c:v>
                </c:pt>
                <c:pt idx="74">
                  <c:v>1980:Q1</c:v>
                </c:pt>
                <c:pt idx="75">
                  <c:v>1980:Q2</c:v>
                </c:pt>
                <c:pt idx="76">
                  <c:v>1980:Q3</c:v>
                </c:pt>
                <c:pt idx="77">
                  <c:v>1980:Q4</c:v>
                </c:pt>
                <c:pt idx="78">
                  <c:v>1981:Q1</c:v>
                </c:pt>
                <c:pt idx="79">
                  <c:v>1981:Q2</c:v>
                </c:pt>
                <c:pt idx="80">
                  <c:v>1981:Q3</c:v>
                </c:pt>
                <c:pt idx="81">
                  <c:v>1981:Q4</c:v>
                </c:pt>
                <c:pt idx="82">
                  <c:v>1982:Q1</c:v>
                </c:pt>
                <c:pt idx="83">
                  <c:v>1982:Q2</c:v>
                </c:pt>
                <c:pt idx="84">
                  <c:v>1982:Q3</c:v>
                </c:pt>
                <c:pt idx="85">
                  <c:v>1982:Q4</c:v>
                </c:pt>
                <c:pt idx="86">
                  <c:v>1983:Q1</c:v>
                </c:pt>
                <c:pt idx="87">
                  <c:v>1983:Q2</c:v>
                </c:pt>
                <c:pt idx="88">
                  <c:v>1983:Q3</c:v>
                </c:pt>
                <c:pt idx="89">
                  <c:v>1983:Q4</c:v>
                </c:pt>
                <c:pt idx="90">
                  <c:v>1984:Q1</c:v>
                </c:pt>
                <c:pt idx="91">
                  <c:v>1984:Q2</c:v>
                </c:pt>
                <c:pt idx="92">
                  <c:v>1984:Q3</c:v>
                </c:pt>
                <c:pt idx="93">
                  <c:v>1984:Q4</c:v>
                </c:pt>
                <c:pt idx="94">
                  <c:v>1985:Q1</c:v>
                </c:pt>
                <c:pt idx="95">
                  <c:v>1985:Q2</c:v>
                </c:pt>
                <c:pt idx="96">
                  <c:v>1985:Q3</c:v>
                </c:pt>
                <c:pt idx="97">
                  <c:v>1985:Q4</c:v>
                </c:pt>
                <c:pt idx="98">
                  <c:v>1986:Q1</c:v>
                </c:pt>
                <c:pt idx="99">
                  <c:v>1986:Q2</c:v>
                </c:pt>
                <c:pt idx="100">
                  <c:v>1986:Q3</c:v>
                </c:pt>
                <c:pt idx="101">
                  <c:v>1986:Q4</c:v>
                </c:pt>
                <c:pt idx="102">
                  <c:v>1987:Q1</c:v>
                </c:pt>
                <c:pt idx="103">
                  <c:v>1987:Q2</c:v>
                </c:pt>
                <c:pt idx="104">
                  <c:v>1987:Q3</c:v>
                </c:pt>
                <c:pt idx="105">
                  <c:v>1987:Q4</c:v>
                </c:pt>
                <c:pt idx="106">
                  <c:v>1988:Q1</c:v>
                </c:pt>
                <c:pt idx="107">
                  <c:v>1988:Q2</c:v>
                </c:pt>
                <c:pt idx="108">
                  <c:v>1988:Q3</c:v>
                </c:pt>
                <c:pt idx="109">
                  <c:v>1988:Q4</c:v>
                </c:pt>
                <c:pt idx="110">
                  <c:v>1989:Q1</c:v>
                </c:pt>
                <c:pt idx="111">
                  <c:v>1989:Q2</c:v>
                </c:pt>
                <c:pt idx="112">
                  <c:v>1989:Q3</c:v>
                </c:pt>
                <c:pt idx="113">
                  <c:v>1989:Q4</c:v>
                </c:pt>
                <c:pt idx="114">
                  <c:v>1990:Q1</c:v>
                </c:pt>
                <c:pt idx="115">
                  <c:v>1990:Q2</c:v>
                </c:pt>
                <c:pt idx="116">
                  <c:v>1990:Q3</c:v>
                </c:pt>
                <c:pt idx="117">
                  <c:v>1990:Q4</c:v>
                </c:pt>
                <c:pt idx="118">
                  <c:v>1991:Q1</c:v>
                </c:pt>
                <c:pt idx="119">
                  <c:v>1991:Q2</c:v>
                </c:pt>
                <c:pt idx="120">
                  <c:v>1991:Q3</c:v>
                </c:pt>
                <c:pt idx="121">
                  <c:v>1991:Q4</c:v>
                </c:pt>
                <c:pt idx="122">
                  <c:v>1992:Q1</c:v>
                </c:pt>
                <c:pt idx="123">
                  <c:v>1992:Q2</c:v>
                </c:pt>
                <c:pt idx="124">
                  <c:v>1992:Q3</c:v>
                </c:pt>
                <c:pt idx="125">
                  <c:v>1992:Q4</c:v>
                </c:pt>
                <c:pt idx="126">
                  <c:v>1993:Q1</c:v>
                </c:pt>
                <c:pt idx="127">
                  <c:v>1993:Q2</c:v>
                </c:pt>
                <c:pt idx="128">
                  <c:v>1993:Q3</c:v>
                </c:pt>
                <c:pt idx="129">
                  <c:v>1993:Q4</c:v>
                </c:pt>
                <c:pt idx="130">
                  <c:v>1994:Q1</c:v>
                </c:pt>
                <c:pt idx="131">
                  <c:v>1994:Q2</c:v>
                </c:pt>
                <c:pt idx="132">
                  <c:v>1994:Q3</c:v>
                </c:pt>
                <c:pt idx="133">
                  <c:v>1994:Q4</c:v>
                </c:pt>
                <c:pt idx="134">
                  <c:v>1995:Q1</c:v>
                </c:pt>
                <c:pt idx="135">
                  <c:v>1995:Q2</c:v>
                </c:pt>
                <c:pt idx="136">
                  <c:v>1995:Q3</c:v>
                </c:pt>
                <c:pt idx="137">
                  <c:v>1995:Q4</c:v>
                </c:pt>
                <c:pt idx="138">
                  <c:v>1996:Q1</c:v>
                </c:pt>
                <c:pt idx="139">
                  <c:v>1996:Q2</c:v>
                </c:pt>
                <c:pt idx="140">
                  <c:v>1996:Q3</c:v>
                </c:pt>
                <c:pt idx="141">
                  <c:v>1996:Q4</c:v>
                </c:pt>
                <c:pt idx="142">
                  <c:v>1997:Q1</c:v>
                </c:pt>
                <c:pt idx="143">
                  <c:v>1997:Q2</c:v>
                </c:pt>
                <c:pt idx="144">
                  <c:v>1997:Q3</c:v>
                </c:pt>
                <c:pt idx="145">
                  <c:v>1997:Q4</c:v>
                </c:pt>
                <c:pt idx="146">
                  <c:v>1998:Q1</c:v>
                </c:pt>
                <c:pt idx="147">
                  <c:v>1998:Q2</c:v>
                </c:pt>
                <c:pt idx="148">
                  <c:v>1998:Q3</c:v>
                </c:pt>
                <c:pt idx="149">
                  <c:v>1998:Q4</c:v>
                </c:pt>
                <c:pt idx="150">
                  <c:v>1999:Q1</c:v>
                </c:pt>
                <c:pt idx="151">
                  <c:v>1999:Q2</c:v>
                </c:pt>
                <c:pt idx="152">
                  <c:v>1999:Q3</c:v>
                </c:pt>
                <c:pt idx="153">
                  <c:v>1999:Q4</c:v>
                </c:pt>
                <c:pt idx="154">
                  <c:v>2000:Q1</c:v>
                </c:pt>
                <c:pt idx="155">
                  <c:v>2000:Q2</c:v>
                </c:pt>
                <c:pt idx="156">
                  <c:v>2000:Q3</c:v>
                </c:pt>
                <c:pt idx="157">
                  <c:v>2000:Q4</c:v>
                </c:pt>
                <c:pt idx="158">
                  <c:v>2001:Q1</c:v>
                </c:pt>
                <c:pt idx="159">
                  <c:v>2001:Q2</c:v>
                </c:pt>
                <c:pt idx="160">
                  <c:v>2001:Q3</c:v>
                </c:pt>
                <c:pt idx="161">
                  <c:v>2001:Q4</c:v>
                </c:pt>
                <c:pt idx="162">
                  <c:v>2002:Q1</c:v>
                </c:pt>
                <c:pt idx="163">
                  <c:v>2002:Q2</c:v>
                </c:pt>
                <c:pt idx="164">
                  <c:v>2002:Q3</c:v>
                </c:pt>
                <c:pt idx="165">
                  <c:v>2002:Q4</c:v>
                </c:pt>
                <c:pt idx="166">
                  <c:v>2003:Q1</c:v>
                </c:pt>
                <c:pt idx="167">
                  <c:v>2003:Q2</c:v>
                </c:pt>
                <c:pt idx="168">
                  <c:v>2003:Q3</c:v>
                </c:pt>
                <c:pt idx="169">
                  <c:v>2003:Q4</c:v>
                </c:pt>
                <c:pt idx="170">
                  <c:v>2004:Q1</c:v>
                </c:pt>
                <c:pt idx="171">
                  <c:v>2004:Q2</c:v>
                </c:pt>
                <c:pt idx="172">
                  <c:v>2004:Q3</c:v>
                </c:pt>
                <c:pt idx="173">
                  <c:v>2004:Q4</c:v>
                </c:pt>
                <c:pt idx="174">
                  <c:v>2005:Q1</c:v>
                </c:pt>
                <c:pt idx="175">
                  <c:v>2005:Q2</c:v>
                </c:pt>
                <c:pt idx="176">
                  <c:v>2005:Q3</c:v>
                </c:pt>
                <c:pt idx="177">
                  <c:v>2005:Q4</c:v>
                </c:pt>
                <c:pt idx="178">
                  <c:v>2006:Q1</c:v>
                </c:pt>
                <c:pt idx="179">
                  <c:v>2006:Q2</c:v>
                </c:pt>
                <c:pt idx="180">
                  <c:v>2006:Q3</c:v>
                </c:pt>
                <c:pt idx="181">
                  <c:v>2006:Q4</c:v>
                </c:pt>
                <c:pt idx="182">
                  <c:v>2007:Q1</c:v>
                </c:pt>
                <c:pt idx="183">
                  <c:v>2007:Q2</c:v>
                </c:pt>
                <c:pt idx="184">
                  <c:v>2007:Q3</c:v>
                </c:pt>
                <c:pt idx="185">
                  <c:v>2007:Q4</c:v>
                </c:pt>
                <c:pt idx="186">
                  <c:v>2008:Q1</c:v>
                </c:pt>
                <c:pt idx="187">
                  <c:v>2008:Q2</c:v>
                </c:pt>
                <c:pt idx="188">
                  <c:v>2008:Q3</c:v>
                </c:pt>
                <c:pt idx="189">
                  <c:v>2008:Q4</c:v>
                </c:pt>
                <c:pt idx="190">
                  <c:v>2009:Q1</c:v>
                </c:pt>
                <c:pt idx="191">
                  <c:v>2009:Q2</c:v>
                </c:pt>
                <c:pt idx="192">
                  <c:v>2009:Q3</c:v>
                </c:pt>
                <c:pt idx="193">
                  <c:v>2009:Q4</c:v>
                </c:pt>
                <c:pt idx="194">
                  <c:v>2010:Q1</c:v>
                </c:pt>
                <c:pt idx="195">
                  <c:v>2010:Q2</c:v>
                </c:pt>
                <c:pt idx="196">
                  <c:v>2010:Q3</c:v>
                </c:pt>
                <c:pt idx="197">
                  <c:v>2010:Q4</c:v>
                </c:pt>
                <c:pt idx="198">
                  <c:v>2011:Q1</c:v>
                </c:pt>
                <c:pt idx="199">
                  <c:v>2011:Q2</c:v>
                </c:pt>
                <c:pt idx="200">
                  <c:v>2011:Q3</c:v>
                </c:pt>
                <c:pt idx="201">
                  <c:v>2011:Q4</c:v>
                </c:pt>
                <c:pt idx="202">
                  <c:v>2012:Q1</c:v>
                </c:pt>
                <c:pt idx="203">
                  <c:v>2012:Q2</c:v>
                </c:pt>
                <c:pt idx="204">
                  <c:v>2012:Q3</c:v>
                </c:pt>
                <c:pt idx="205">
                  <c:v>2012:Q4</c:v>
                </c:pt>
                <c:pt idx="206">
                  <c:v>2013:Q1</c:v>
                </c:pt>
                <c:pt idx="207">
                  <c:v>2013:Q2</c:v>
                </c:pt>
                <c:pt idx="208">
                  <c:v>2013:Q3</c:v>
                </c:pt>
                <c:pt idx="209">
                  <c:v>2013:Q4</c:v>
                </c:pt>
                <c:pt idx="210">
                  <c:v>2014:Q1</c:v>
                </c:pt>
                <c:pt idx="211">
                  <c:v>2014:Q2</c:v>
                </c:pt>
                <c:pt idx="212">
                  <c:v>2014:Q3</c:v>
                </c:pt>
                <c:pt idx="213">
                  <c:v>2014:Q4</c:v>
                </c:pt>
                <c:pt idx="214">
                  <c:v>2015:Q1</c:v>
                </c:pt>
                <c:pt idx="215">
                  <c:v>2015:Q2</c:v>
                </c:pt>
                <c:pt idx="216">
                  <c:v>2015:Q3</c:v>
                </c:pt>
                <c:pt idx="217">
                  <c:v>2015:Q4</c:v>
                </c:pt>
                <c:pt idx="218">
                  <c:v>2016:Q1</c:v>
                </c:pt>
                <c:pt idx="219">
                  <c:v>2016:Q2</c:v>
                </c:pt>
                <c:pt idx="220">
                  <c:v>2016:Q3</c:v>
                </c:pt>
                <c:pt idx="221">
                  <c:v>2016:Q4</c:v>
                </c:pt>
                <c:pt idx="222">
                  <c:v>2017:Q1</c:v>
                </c:pt>
                <c:pt idx="223">
                  <c:v>2017:Q2</c:v>
                </c:pt>
                <c:pt idx="224">
                  <c:v>2017:Q3</c:v>
                </c:pt>
                <c:pt idx="225">
                  <c:v>2017:Q4</c:v>
                </c:pt>
              </c:strCache>
            </c:strRef>
          </c:cat>
          <c:val>
            <c:numRef>
              <c:f>Sheet1!$B$2:$HU$2</c:f>
              <c:numCache>
                <c:formatCode>0.00</c:formatCode>
                <c:ptCount val="226"/>
                <c:pt idx="0">
                  <c:v>0.04</c:v>
                </c:pt>
                <c:pt idx="1">
                  <c:v>0.05</c:v>
                </c:pt>
                <c:pt idx="2">
                  <c:v>0.03</c:v>
                </c:pt>
                <c:pt idx="3">
                  <c:v>-0.01</c:v>
                </c:pt>
                <c:pt idx="4">
                  <c:v>-0.04</c:v>
                </c:pt>
                <c:pt idx="5">
                  <c:v>-0.04</c:v>
                </c:pt>
                <c:pt idx="6">
                  <c:v>-0.09</c:v>
                </c:pt>
                <c:pt idx="7">
                  <c:v>-0.08</c:v>
                </c:pt>
                <c:pt idx="8">
                  <c:v>-0.1</c:v>
                </c:pt>
                <c:pt idx="9">
                  <c:v>-0.08</c:v>
                </c:pt>
                <c:pt idx="10">
                  <c:v>-0.09</c:v>
                </c:pt>
                <c:pt idx="11">
                  <c:v>-0.08</c:v>
                </c:pt>
                <c:pt idx="12">
                  <c:v>-0.11</c:v>
                </c:pt>
                <c:pt idx="13">
                  <c:v>-0.13</c:v>
                </c:pt>
                <c:pt idx="14">
                  <c:v>-0.13</c:v>
                </c:pt>
                <c:pt idx="15">
                  <c:v>-0.13</c:v>
                </c:pt>
                <c:pt idx="16">
                  <c:v>-0.19</c:v>
                </c:pt>
                <c:pt idx="17">
                  <c:v>-0.2</c:v>
                </c:pt>
                <c:pt idx="18">
                  <c:v>-0.22</c:v>
                </c:pt>
                <c:pt idx="19">
                  <c:v>-0.26</c:v>
                </c:pt>
                <c:pt idx="20">
                  <c:v>-0.27</c:v>
                </c:pt>
                <c:pt idx="21">
                  <c:v>-0.28999999999999998</c:v>
                </c:pt>
                <c:pt idx="22">
                  <c:v>-0.27</c:v>
                </c:pt>
                <c:pt idx="23">
                  <c:v>-0.25</c:v>
                </c:pt>
                <c:pt idx="24">
                  <c:v>-0.23</c:v>
                </c:pt>
                <c:pt idx="25">
                  <c:v>-0.24</c:v>
                </c:pt>
                <c:pt idx="26">
                  <c:v>-0.2</c:v>
                </c:pt>
                <c:pt idx="27">
                  <c:v>-0.19</c:v>
                </c:pt>
                <c:pt idx="28">
                  <c:v>-0.16</c:v>
                </c:pt>
                <c:pt idx="29">
                  <c:v>-0.2</c:v>
                </c:pt>
                <c:pt idx="30">
                  <c:v>-0.15</c:v>
                </c:pt>
                <c:pt idx="31">
                  <c:v>-0.16</c:v>
                </c:pt>
                <c:pt idx="32">
                  <c:v>-0.14000000000000001</c:v>
                </c:pt>
                <c:pt idx="33">
                  <c:v>-0.14000000000000001</c:v>
                </c:pt>
                <c:pt idx="34">
                  <c:v>-0.15</c:v>
                </c:pt>
                <c:pt idx="35">
                  <c:v>-0.12</c:v>
                </c:pt>
                <c:pt idx="36">
                  <c:v>-7.0000000000000007E-2</c:v>
                </c:pt>
                <c:pt idx="37">
                  <c:v>-0.06</c:v>
                </c:pt>
                <c:pt idx="38">
                  <c:v>-0.03</c:v>
                </c:pt>
                <c:pt idx="39">
                  <c:v>-0.02</c:v>
                </c:pt>
                <c:pt idx="40">
                  <c:v>0</c:v>
                </c:pt>
                <c:pt idx="41">
                  <c:v>0.04</c:v>
                </c:pt>
                <c:pt idx="42">
                  <c:v>0.04</c:v>
                </c:pt>
                <c:pt idx="43">
                  <c:v>0.03</c:v>
                </c:pt>
                <c:pt idx="44">
                  <c:v>0.05</c:v>
                </c:pt>
                <c:pt idx="45">
                  <c:v>0.06</c:v>
                </c:pt>
                <c:pt idx="46">
                  <c:v>7.0000000000000007E-2</c:v>
                </c:pt>
                <c:pt idx="47">
                  <c:v>0.09</c:v>
                </c:pt>
                <c:pt idx="48">
                  <c:v>0.09</c:v>
                </c:pt>
                <c:pt idx="49">
                  <c:v>0.13</c:v>
                </c:pt>
                <c:pt idx="50">
                  <c:v>0.13</c:v>
                </c:pt>
                <c:pt idx="51">
                  <c:v>0.19</c:v>
                </c:pt>
                <c:pt idx="52">
                  <c:v>0.2</c:v>
                </c:pt>
                <c:pt idx="53">
                  <c:v>0.21</c:v>
                </c:pt>
                <c:pt idx="54">
                  <c:v>0.22</c:v>
                </c:pt>
                <c:pt idx="55">
                  <c:v>0.22</c:v>
                </c:pt>
                <c:pt idx="56">
                  <c:v>0.22</c:v>
                </c:pt>
                <c:pt idx="57">
                  <c:v>0.2</c:v>
                </c:pt>
                <c:pt idx="58">
                  <c:v>0.18</c:v>
                </c:pt>
                <c:pt idx="59">
                  <c:v>0.18</c:v>
                </c:pt>
                <c:pt idx="60">
                  <c:v>0.16</c:v>
                </c:pt>
                <c:pt idx="61">
                  <c:v>7.0000000000000007E-2</c:v>
                </c:pt>
                <c:pt idx="62">
                  <c:v>0</c:v>
                </c:pt>
                <c:pt idx="63">
                  <c:v>0.01</c:v>
                </c:pt>
                <c:pt idx="64">
                  <c:v>0</c:v>
                </c:pt>
                <c:pt idx="65">
                  <c:v>0.01</c:v>
                </c:pt>
                <c:pt idx="66">
                  <c:v>-0.02</c:v>
                </c:pt>
                <c:pt idx="67">
                  <c:v>-0.06</c:v>
                </c:pt>
                <c:pt idx="68">
                  <c:v>-0.08</c:v>
                </c:pt>
                <c:pt idx="69">
                  <c:v>-0.11</c:v>
                </c:pt>
                <c:pt idx="70">
                  <c:v>-0.16</c:v>
                </c:pt>
                <c:pt idx="71">
                  <c:v>-0.19</c:v>
                </c:pt>
                <c:pt idx="72">
                  <c:v>-0.22</c:v>
                </c:pt>
                <c:pt idx="73">
                  <c:v>-0.2</c:v>
                </c:pt>
                <c:pt idx="74">
                  <c:v>-0.19</c:v>
                </c:pt>
                <c:pt idx="75">
                  <c:v>-0.19</c:v>
                </c:pt>
                <c:pt idx="76">
                  <c:v>-0.19</c:v>
                </c:pt>
                <c:pt idx="77">
                  <c:v>-0.19</c:v>
                </c:pt>
                <c:pt idx="78">
                  <c:v>-0.17</c:v>
                </c:pt>
                <c:pt idx="79">
                  <c:v>-0.13</c:v>
                </c:pt>
                <c:pt idx="80">
                  <c:v>-7.0000000000000007E-2</c:v>
                </c:pt>
                <c:pt idx="81">
                  <c:v>0.02</c:v>
                </c:pt>
                <c:pt idx="82">
                  <c:v>7.0000000000000007E-2</c:v>
                </c:pt>
                <c:pt idx="83">
                  <c:v>0.05</c:v>
                </c:pt>
                <c:pt idx="84">
                  <c:v>0.02</c:v>
                </c:pt>
                <c:pt idx="85">
                  <c:v>0</c:v>
                </c:pt>
                <c:pt idx="86">
                  <c:v>0.05</c:v>
                </c:pt>
                <c:pt idx="87">
                  <c:v>0.06</c:v>
                </c:pt>
                <c:pt idx="88">
                  <c:v>0.08</c:v>
                </c:pt>
                <c:pt idx="89">
                  <c:v>0.11</c:v>
                </c:pt>
                <c:pt idx="90">
                  <c:v>0.11</c:v>
                </c:pt>
                <c:pt idx="91">
                  <c:v>0.1</c:v>
                </c:pt>
                <c:pt idx="92">
                  <c:v>0.12</c:v>
                </c:pt>
                <c:pt idx="93">
                  <c:v>0.1</c:v>
                </c:pt>
                <c:pt idx="94">
                  <c:v>0.08</c:v>
                </c:pt>
                <c:pt idx="95">
                  <c:v>7.0000000000000007E-2</c:v>
                </c:pt>
                <c:pt idx="96">
                  <c:v>0.03</c:v>
                </c:pt>
                <c:pt idx="97">
                  <c:v>0.04</c:v>
                </c:pt>
                <c:pt idx="98">
                  <c:v>0.03</c:v>
                </c:pt>
                <c:pt idx="99">
                  <c:v>0.02</c:v>
                </c:pt>
                <c:pt idx="100">
                  <c:v>-0.01</c:v>
                </c:pt>
                <c:pt idx="101">
                  <c:v>-0.01</c:v>
                </c:pt>
                <c:pt idx="102">
                  <c:v>0.01</c:v>
                </c:pt>
                <c:pt idx="103">
                  <c:v>7.0000000000000007E-2</c:v>
                </c:pt>
                <c:pt idx="104">
                  <c:v>0.12</c:v>
                </c:pt>
                <c:pt idx="105">
                  <c:v>0.13</c:v>
                </c:pt>
                <c:pt idx="106">
                  <c:v>0.1</c:v>
                </c:pt>
                <c:pt idx="107">
                  <c:v>0.11</c:v>
                </c:pt>
                <c:pt idx="108">
                  <c:v>0.12</c:v>
                </c:pt>
                <c:pt idx="109">
                  <c:v>0.08</c:v>
                </c:pt>
                <c:pt idx="110">
                  <c:v>0.1</c:v>
                </c:pt>
                <c:pt idx="111">
                  <c:v>0.11</c:v>
                </c:pt>
                <c:pt idx="112">
                  <c:v>0.13</c:v>
                </c:pt>
                <c:pt idx="113">
                  <c:v>0.11</c:v>
                </c:pt>
                <c:pt idx="114">
                  <c:v>0.11</c:v>
                </c:pt>
                <c:pt idx="115">
                  <c:v>0.13</c:v>
                </c:pt>
                <c:pt idx="116">
                  <c:v>0.19</c:v>
                </c:pt>
                <c:pt idx="117">
                  <c:v>0.21</c:v>
                </c:pt>
                <c:pt idx="118">
                  <c:v>0.2</c:v>
                </c:pt>
                <c:pt idx="119">
                  <c:v>0.24</c:v>
                </c:pt>
                <c:pt idx="120">
                  <c:v>0.25</c:v>
                </c:pt>
                <c:pt idx="121">
                  <c:v>0.25</c:v>
                </c:pt>
                <c:pt idx="122">
                  <c:v>0.26</c:v>
                </c:pt>
                <c:pt idx="123">
                  <c:v>0.21</c:v>
                </c:pt>
                <c:pt idx="124">
                  <c:v>0.16</c:v>
                </c:pt>
                <c:pt idx="125">
                  <c:v>0.16</c:v>
                </c:pt>
                <c:pt idx="126">
                  <c:v>0.14000000000000001</c:v>
                </c:pt>
                <c:pt idx="127">
                  <c:v>0.13</c:v>
                </c:pt>
                <c:pt idx="128">
                  <c:v>0.12</c:v>
                </c:pt>
                <c:pt idx="129">
                  <c:v>0.1</c:v>
                </c:pt>
                <c:pt idx="130">
                  <c:v>0.1</c:v>
                </c:pt>
                <c:pt idx="131">
                  <c:v>0.1</c:v>
                </c:pt>
                <c:pt idx="132">
                  <c:v>0.09</c:v>
                </c:pt>
                <c:pt idx="133">
                  <c:v>0.1</c:v>
                </c:pt>
                <c:pt idx="134">
                  <c:v>0.13</c:v>
                </c:pt>
                <c:pt idx="135">
                  <c:v>0.13</c:v>
                </c:pt>
                <c:pt idx="136">
                  <c:v>0.15</c:v>
                </c:pt>
                <c:pt idx="137">
                  <c:v>0.16</c:v>
                </c:pt>
                <c:pt idx="138">
                  <c:v>0.21</c:v>
                </c:pt>
                <c:pt idx="139">
                  <c:v>0.19</c:v>
                </c:pt>
                <c:pt idx="140">
                  <c:v>0.21</c:v>
                </c:pt>
                <c:pt idx="141">
                  <c:v>0.22</c:v>
                </c:pt>
                <c:pt idx="142">
                  <c:v>0.23</c:v>
                </c:pt>
                <c:pt idx="143">
                  <c:v>0.25</c:v>
                </c:pt>
                <c:pt idx="144">
                  <c:v>0.28999999999999998</c:v>
                </c:pt>
                <c:pt idx="145">
                  <c:v>0.33</c:v>
                </c:pt>
                <c:pt idx="146">
                  <c:v>0.39</c:v>
                </c:pt>
                <c:pt idx="147">
                  <c:v>0.42</c:v>
                </c:pt>
                <c:pt idx="148">
                  <c:v>0.45</c:v>
                </c:pt>
                <c:pt idx="149">
                  <c:v>0.54</c:v>
                </c:pt>
                <c:pt idx="150">
                  <c:v>0.59</c:v>
                </c:pt>
                <c:pt idx="151">
                  <c:v>0.6</c:v>
                </c:pt>
                <c:pt idx="152">
                  <c:v>0.64</c:v>
                </c:pt>
                <c:pt idx="153">
                  <c:v>0.66</c:v>
                </c:pt>
                <c:pt idx="154">
                  <c:v>0.68</c:v>
                </c:pt>
                <c:pt idx="155">
                  <c:v>0.72</c:v>
                </c:pt>
                <c:pt idx="156">
                  <c:v>0.71</c:v>
                </c:pt>
                <c:pt idx="157">
                  <c:v>0.71</c:v>
                </c:pt>
                <c:pt idx="158">
                  <c:v>0.66</c:v>
                </c:pt>
                <c:pt idx="159">
                  <c:v>0.65</c:v>
                </c:pt>
                <c:pt idx="160">
                  <c:v>0.66</c:v>
                </c:pt>
                <c:pt idx="161">
                  <c:v>0.67</c:v>
                </c:pt>
                <c:pt idx="162">
                  <c:v>0.64</c:v>
                </c:pt>
                <c:pt idx="163">
                  <c:v>0.62</c:v>
                </c:pt>
                <c:pt idx="164">
                  <c:v>0.65</c:v>
                </c:pt>
                <c:pt idx="165">
                  <c:v>0.68</c:v>
                </c:pt>
                <c:pt idx="166">
                  <c:v>0.66</c:v>
                </c:pt>
                <c:pt idx="167">
                  <c:v>0.67</c:v>
                </c:pt>
                <c:pt idx="168">
                  <c:v>0.67</c:v>
                </c:pt>
                <c:pt idx="169">
                  <c:v>0.67</c:v>
                </c:pt>
                <c:pt idx="170">
                  <c:v>0.65</c:v>
                </c:pt>
                <c:pt idx="171">
                  <c:v>0.68</c:v>
                </c:pt>
                <c:pt idx="172">
                  <c:v>0.64</c:v>
                </c:pt>
                <c:pt idx="173">
                  <c:v>0.67</c:v>
                </c:pt>
                <c:pt idx="174">
                  <c:v>0.67</c:v>
                </c:pt>
                <c:pt idx="175">
                  <c:v>0.64</c:v>
                </c:pt>
                <c:pt idx="176">
                  <c:v>0.66</c:v>
                </c:pt>
                <c:pt idx="177">
                  <c:v>0.69</c:v>
                </c:pt>
                <c:pt idx="178">
                  <c:v>0.73</c:v>
                </c:pt>
                <c:pt idx="179">
                  <c:v>0.75</c:v>
                </c:pt>
                <c:pt idx="180">
                  <c:v>0.77</c:v>
                </c:pt>
                <c:pt idx="181">
                  <c:v>0.78</c:v>
                </c:pt>
                <c:pt idx="182">
                  <c:v>0.78</c:v>
                </c:pt>
                <c:pt idx="183">
                  <c:v>0.83</c:v>
                </c:pt>
                <c:pt idx="184">
                  <c:v>0.85</c:v>
                </c:pt>
                <c:pt idx="185">
                  <c:v>0.84</c:v>
                </c:pt>
                <c:pt idx="186">
                  <c:v>0.82</c:v>
                </c:pt>
                <c:pt idx="187">
                  <c:v>0.78</c:v>
                </c:pt>
                <c:pt idx="188">
                  <c:v>0.78</c:v>
                </c:pt>
                <c:pt idx="189">
                  <c:v>0.75</c:v>
                </c:pt>
                <c:pt idx="190">
                  <c:v>0.72</c:v>
                </c:pt>
                <c:pt idx="191">
                  <c:v>0.71</c:v>
                </c:pt>
                <c:pt idx="192">
                  <c:v>0.72</c:v>
                </c:pt>
                <c:pt idx="193">
                  <c:v>0.72</c:v>
                </c:pt>
                <c:pt idx="194">
                  <c:v>0.69</c:v>
                </c:pt>
                <c:pt idx="195">
                  <c:v>0.7</c:v>
                </c:pt>
                <c:pt idx="196">
                  <c:v>0.72</c:v>
                </c:pt>
                <c:pt idx="197">
                  <c:v>0.73</c:v>
                </c:pt>
                <c:pt idx="198">
                  <c:v>0.69</c:v>
                </c:pt>
                <c:pt idx="199">
                  <c:v>0.7</c:v>
                </c:pt>
                <c:pt idx="200">
                  <c:v>0.71</c:v>
                </c:pt>
                <c:pt idx="201">
                  <c:v>0.71</c:v>
                </c:pt>
                <c:pt idx="202">
                  <c:v>0.71</c:v>
                </c:pt>
                <c:pt idx="203">
                  <c:v>0.74</c:v>
                </c:pt>
                <c:pt idx="204">
                  <c:v>0.74</c:v>
                </c:pt>
                <c:pt idx="205">
                  <c:v>0.73</c:v>
                </c:pt>
                <c:pt idx="206">
                  <c:v>0.74</c:v>
                </c:pt>
                <c:pt idx="207">
                  <c:v>0.72</c:v>
                </c:pt>
                <c:pt idx="208">
                  <c:v>0.72</c:v>
                </c:pt>
                <c:pt idx="209">
                  <c:v>0.74</c:v>
                </c:pt>
                <c:pt idx="210">
                  <c:v>0.7</c:v>
                </c:pt>
                <c:pt idx="211">
                  <c:v>0.69</c:v>
                </c:pt>
                <c:pt idx="212">
                  <c:v>0.71</c:v>
                </c:pt>
                <c:pt idx="213">
                  <c:v>0.7</c:v>
                </c:pt>
                <c:pt idx="214">
                  <c:v>0.7</c:v>
                </c:pt>
                <c:pt idx="215">
                  <c:v>0.67</c:v>
                </c:pt>
                <c:pt idx="216">
                  <c:v>0.65</c:v>
                </c:pt>
                <c:pt idx="217">
                  <c:v>0.68</c:v>
                </c:pt>
                <c:pt idx="218">
                  <c:v>0.75</c:v>
                </c:pt>
                <c:pt idx="219">
                  <c:v>0.76</c:v>
                </c:pt>
                <c:pt idx="220">
                  <c:v>0.77</c:v>
                </c:pt>
                <c:pt idx="221">
                  <c:v>0.83</c:v>
                </c:pt>
                <c:pt idx="222">
                  <c:v>0.88</c:v>
                </c:pt>
                <c:pt idx="223">
                  <c:v>0.86</c:v>
                </c:pt>
                <c:pt idx="224">
                  <c:v>0.88</c:v>
                </c:pt>
                <c:pt idx="225">
                  <c:v>0.92</c:v>
                </c:pt>
              </c:numCache>
            </c:numRef>
          </c:val>
          <c:smooth val="0"/>
          <c:extLst>
            <c:ext xmlns:c16="http://schemas.microsoft.com/office/drawing/2014/chart" uri="{C3380CC4-5D6E-409C-BE32-E72D297353CC}">
              <c16:uniqueId val="{00000004-AFFB-4A8B-8A2F-0E1ECFEFC1D7}"/>
            </c:ext>
          </c:extLst>
        </c:ser>
        <c:dLbls>
          <c:showLegendKey val="0"/>
          <c:showVal val="0"/>
          <c:showCatName val="0"/>
          <c:showSerName val="0"/>
          <c:showPercent val="0"/>
          <c:showBubbleSize val="0"/>
        </c:dLbls>
        <c:smooth val="0"/>
        <c:axId val="327966528"/>
        <c:axId val="327954376"/>
      </c:lineChart>
      <c:catAx>
        <c:axId val="327966528"/>
        <c:scaling>
          <c:orientation val="minMax"/>
        </c:scaling>
        <c:delete val="0"/>
        <c:axPos val="b"/>
        <c:numFmt formatCode="0" sourceLinked="0"/>
        <c:majorTickMark val="none"/>
        <c:minorTickMark val="none"/>
        <c:tickLblPos val="low"/>
        <c:txPr>
          <a:bodyPr rot="0" vert="horz"/>
          <a:lstStyle/>
          <a:p>
            <a:pPr>
              <a:defRPr sz="1400"/>
            </a:pPr>
            <a:endParaRPr lang="en-US"/>
          </a:p>
        </c:txPr>
        <c:crossAx val="327954376"/>
        <c:crossesAt val="0"/>
        <c:auto val="1"/>
        <c:lblAlgn val="ctr"/>
        <c:lblOffset val="100"/>
        <c:tickLblSkip val="25"/>
        <c:noMultiLvlLbl val="0"/>
      </c:catAx>
      <c:valAx>
        <c:axId val="327954376"/>
        <c:scaling>
          <c:orientation val="minMax"/>
        </c:scaling>
        <c:delete val="0"/>
        <c:axPos val="l"/>
        <c:title>
          <c:tx>
            <c:rich>
              <a:bodyPr/>
              <a:lstStyle/>
              <a:p>
                <a:pPr>
                  <a:defRPr/>
                </a:pPr>
                <a:r>
                  <a:rPr lang="en-US" sz="1600" b="0" dirty="0"/>
                  <a:t>Std. Deviation from Mean</a:t>
                </a:r>
              </a:p>
            </c:rich>
          </c:tx>
          <c:overlay val="0"/>
        </c:title>
        <c:numFmt formatCode="0.00" sourceLinked="1"/>
        <c:majorTickMark val="out"/>
        <c:minorTickMark val="none"/>
        <c:tickLblPos val="nextTo"/>
        <c:txPr>
          <a:bodyPr/>
          <a:lstStyle/>
          <a:p>
            <a:pPr>
              <a:defRPr sz="1400"/>
            </a:pPr>
            <a:endParaRPr lang="en-US"/>
          </a:p>
        </c:txPr>
        <c:crossAx val="32796652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922308546059936E-2"/>
          <c:y val="0.13413104712078727"/>
          <c:w val="0.78849269529874855"/>
          <c:h val="0.65607161900230693"/>
        </c:manualLayout>
      </c:layout>
      <c:barChart>
        <c:barDir val="col"/>
        <c:grouping val="stacked"/>
        <c:varyColors val="0"/>
        <c:ser>
          <c:idx val="0"/>
          <c:order val="1"/>
          <c:spPr>
            <a:solidFill>
              <a:schemeClr val="accent2"/>
            </a:solidFill>
          </c:spPr>
          <c:invertIfNegative val="0"/>
          <c:dLbls>
            <c:dLbl>
              <c:idx val="3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812-4B41-9742-270E0BA84DD2}"/>
                </c:ext>
              </c:extLst>
            </c:dLbl>
            <c:dLbl>
              <c:idx val="3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812-4B41-9742-270E0BA84DD2}"/>
                </c:ext>
              </c:extLst>
            </c:dLbl>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Sheet1!$K$1:$AV$1</c:f>
              <c:strCache>
                <c:ptCount val="37"/>
                <c:pt idx="0">
                  <c:v>09:Q2</c:v>
                </c:pt>
                <c:pt idx="1">
                  <c:v>09:Q3</c:v>
                </c:pt>
                <c:pt idx="2">
                  <c:v>09:Q4</c:v>
                </c:pt>
                <c:pt idx="3">
                  <c:v>10:Q1</c:v>
                </c:pt>
                <c:pt idx="4">
                  <c:v>10:Q2</c:v>
                </c:pt>
                <c:pt idx="5">
                  <c:v>10:Q3</c:v>
                </c:pt>
                <c:pt idx="6">
                  <c:v>10:Q4</c:v>
                </c:pt>
                <c:pt idx="7">
                  <c:v>11:Q1</c:v>
                </c:pt>
                <c:pt idx="8">
                  <c:v>11:Q2</c:v>
                </c:pt>
                <c:pt idx="9">
                  <c:v>11:Q3</c:v>
                </c:pt>
                <c:pt idx="10">
                  <c:v>11:Q4</c:v>
                </c:pt>
                <c:pt idx="11">
                  <c:v>12:Q1</c:v>
                </c:pt>
                <c:pt idx="12">
                  <c:v>12:Q2</c:v>
                </c:pt>
                <c:pt idx="13">
                  <c:v>12:Q3</c:v>
                </c:pt>
                <c:pt idx="14">
                  <c:v>12:Q4</c:v>
                </c:pt>
                <c:pt idx="15">
                  <c:v>13:Q1</c:v>
                </c:pt>
                <c:pt idx="16">
                  <c:v>13:Q2</c:v>
                </c:pt>
                <c:pt idx="17">
                  <c:v>13:Q3</c:v>
                </c:pt>
                <c:pt idx="18">
                  <c:v>13:Q4</c:v>
                </c:pt>
                <c:pt idx="19">
                  <c:v>14:Q1</c:v>
                </c:pt>
                <c:pt idx="20">
                  <c:v>14:Q2</c:v>
                </c:pt>
                <c:pt idx="21">
                  <c:v>14:Q3</c:v>
                </c:pt>
                <c:pt idx="22">
                  <c:v>14:Q4</c:v>
                </c:pt>
                <c:pt idx="23">
                  <c:v>15:Q1</c:v>
                </c:pt>
                <c:pt idx="24">
                  <c:v>15:Q2</c:v>
                </c:pt>
                <c:pt idx="25">
                  <c:v>15:Q3</c:v>
                </c:pt>
                <c:pt idx="26">
                  <c:v>15:Q4</c:v>
                </c:pt>
                <c:pt idx="27">
                  <c:v>16:Q1</c:v>
                </c:pt>
                <c:pt idx="28">
                  <c:v>16:Q2</c:v>
                </c:pt>
                <c:pt idx="29">
                  <c:v>16:Q3</c:v>
                </c:pt>
                <c:pt idx="30">
                  <c:v>16:Q4</c:v>
                </c:pt>
                <c:pt idx="31">
                  <c:v>17:Q1</c:v>
                </c:pt>
                <c:pt idx="32">
                  <c:v>17:Q2</c:v>
                </c:pt>
                <c:pt idx="33">
                  <c:v>17:Q3</c:v>
                </c:pt>
                <c:pt idx="34">
                  <c:v>17:Q4</c:v>
                </c:pt>
                <c:pt idx="35">
                  <c:v>18:Q1</c:v>
                </c:pt>
                <c:pt idx="36">
                  <c:v>18:Q2</c:v>
                </c:pt>
              </c:strCache>
            </c:strRef>
          </c:cat>
          <c:val>
            <c:numRef>
              <c:f>Sheet1!$K$3:$AV$3</c:f>
              <c:numCache>
                <c:formatCode>0%</c:formatCode>
                <c:ptCount val="37"/>
                <c:pt idx="0">
                  <c:v>5.9250006291509782E-2</c:v>
                </c:pt>
                <c:pt idx="1">
                  <c:v>6.0054644218620057E-2</c:v>
                </c:pt>
                <c:pt idx="2">
                  <c:v>4.2102689486552602E-2</c:v>
                </c:pt>
                <c:pt idx="3">
                  <c:v>5.7161403344125894E-2</c:v>
                </c:pt>
                <c:pt idx="4">
                  <c:v>-1.8810800813760076E-2</c:v>
                </c:pt>
                <c:pt idx="5">
                  <c:v>2.6899566281956222E-2</c:v>
                </c:pt>
                <c:pt idx="6">
                  <c:v>2.651798825256968E-2</c:v>
                </c:pt>
                <c:pt idx="7">
                  <c:v>1.2978165282960807E-2</c:v>
                </c:pt>
                <c:pt idx="8">
                  <c:v>-1.3145515043997857E-2</c:v>
                </c:pt>
                <c:pt idx="9">
                  <c:v>-3.6593698686003928E-2</c:v>
                </c:pt>
                <c:pt idx="10">
                  <c:v>2.1737838841440649E-2</c:v>
                </c:pt>
                <c:pt idx="11">
                  <c:v>3.69920117461493E-2</c:v>
                </c:pt>
                <c:pt idx="12">
                  <c:v>-5.0730288347804464E-3</c:v>
                </c:pt>
                <c:pt idx="13">
                  <c:v>2.7685506455078723E-2</c:v>
                </c:pt>
                <c:pt idx="14">
                  <c:v>5.8013090221067376E-3</c:v>
                </c:pt>
                <c:pt idx="15">
                  <c:v>3.5549368348231303E-2</c:v>
                </c:pt>
                <c:pt idx="16">
                  <c:v>1.0285699241612933E-2</c:v>
                </c:pt>
                <c:pt idx="17">
                  <c:v>1.6909125259777058E-2</c:v>
                </c:pt>
                <c:pt idx="18">
                  <c:v>4.646283453721356E-2</c:v>
                </c:pt>
                <c:pt idx="19">
                  <c:v>1.3192935198506284E-2</c:v>
                </c:pt>
                <c:pt idx="20">
                  <c:v>1.4463746223565055E-2</c:v>
                </c:pt>
                <c:pt idx="21">
                  <c:v>3.5051930164164968E-3</c:v>
                </c:pt>
                <c:pt idx="22">
                  <c:v>1.1648111299560338E-3</c:v>
                </c:pt>
                <c:pt idx="23">
                  <c:v>-4.4226146189348947E-3</c:v>
                </c:pt>
                <c:pt idx="24">
                  <c:v>1.0554836020424396E-3</c:v>
                </c:pt>
                <c:pt idx="25">
                  <c:v>-1.2743163320390383E-2</c:v>
                </c:pt>
                <c:pt idx="26">
                  <c:v>1.5560275355114728E-2</c:v>
                </c:pt>
                <c:pt idx="27">
                  <c:v>3.2631266686442562E-3</c:v>
                </c:pt>
                <c:pt idx="28">
                  <c:v>6.2684801892372022E-3</c:v>
                </c:pt>
                <c:pt idx="29">
                  <c:v>1.1224729666196476E-2</c:v>
                </c:pt>
                <c:pt idx="30">
                  <c:v>1.8335561108851151E-2</c:v>
                </c:pt>
                <c:pt idx="31">
                  <c:v>1.1556570124126253E-2</c:v>
                </c:pt>
                <c:pt idx="32">
                  <c:v>1.1283497884344129E-2</c:v>
                </c:pt>
                <c:pt idx="33">
                  <c:v>3.3472803347280866E-3</c:v>
                </c:pt>
                <c:pt idx="34">
                  <c:v>4.6010564359188155E-2</c:v>
                </c:pt>
                <c:pt idx="35">
                  <c:v>-4.2524916943522673E-3</c:v>
                </c:pt>
              </c:numCache>
            </c:numRef>
          </c:val>
          <c:extLst>
            <c:ext xmlns:c16="http://schemas.microsoft.com/office/drawing/2014/chart" uri="{C3380CC4-5D6E-409C-BE32-E72D297353CC}">
              <c16:uniqueId val="{00000003-2812-4B41-9742-270E0BA84DD2}"/>
            </c:ext>
          </c:extLst>
        </c:ser>
        <c:dLbls>
          <c:showLegendKey val="0"/>
          <c:showVal val="0"/>
          <c:showCatName val="0"/>
          <c:showSerName val="0"/>
          <c:showPercent val="0"/>
          <c:showBubbleSize val="0"/>
        </c:dLbls>
        <c:gapWidth val="10"/>
        <c:axId val="177321136"/>
        <c:axId val="1"/>
      </c:barChart>
      <c:lineChart>
        <c:grouping val="standard"/>
        <c:varyColors val="0"/>
        <c:ser>
          <c:idx val="2"/>
          <c:order val="0"/>
          <c:spPr>
            <a:ln w="34038">
              <a:solidFill>
                <a:schemeClr val="accent1"/>
              </a:solidFill>
              <a:prstDash val="solid"/>
            </a:ln>
          </c:spPr>
          <c:marker>
            <c:symbol val="none"/>
          </c:marker>
          <c:dLbls>
            <c:dLbl>
              <c:idx val="3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12-4B41-9742-270E0BA84DD2}"/>
                </c:ext>
              </c:extLst>
            </c:dLbl>
            <c:dLbl>
              <c:idx val="3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812-4B41-9742-270E0BA84DD2}"/>
                </c:ext>
              </c:extLst>
            </c:dLbl>
            <c:numFmt formatCode="#,##0" sourceLinked="0"/>
            <c:spPr>
              <a:noFill/>
              <a:ln>
                <a:noFill/>
              </a:ln>
              <a:effectLst/>
            </c:spPr>
            <c:txPr>
              <a:bodyPr wrap="square" lIns="38100" tIns="19050" rIns="38100" bIns="19050" anchor="ctr">
                <a:spAutoFit/>
              </a:bodyPr>
              <a:lstStyle/>
              <a:p>
                <a:pPr>
                  <a:defRPr sz="12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Sheet1!$K$1:$AV$1</c:f>
              <c:strCache>
                <c:ptCount val="37"/>
                <c:pt idx="0">
                  <c:v>09:Q2</c:v>
                </c:pt>
                <c:pt idx="1">
                  <c:v>09:Q3</c:v>
                </c:pt>
                <c:pt idx="2">
                  <c:v>09:Q4</c:v>
                </c:pt>
                <c:pt idx="3">
                  <c:v>10:Q1</c:v>
                </c:pt>
                <c:pt idx="4">
                  <c:v>10:Q2</c:v>
                </c:pt>
                <c:pt idx="5">
                  <c:v>10:Q3</c:v>
                </c:pt>
                <c:pt idx="6">
                  <c:v>10:Q4</c:v>
                </c:pt>
                <c:pt idx="7">
                  <c:v>11:Q1</c:v>
                </c:pt>
                <c:pt idx="8">
                  <c:v>11:Q2</c:v>
                </c:pt>
                <c:pt idx="9">
                  <c:v>11:Q3</c:v>
                </c:pt>
                <c:pt idx="10">
                  <c:v>11:Q4</c:v>
                </c:pt>
                <c:pt idx="11">
                  <c:v>12:Q1</c:v>
                </c:pt>
                <c:pt idx="12">
                  <c:v>12:Q2</c:v>
                </c:pt>
                <c:pt idx="13">
                  <c:v>12:Q3</c:v>
                </c:pt>
                <c:pt idx="14">
                  <c:v>12:Q4</c:v>
                </c:pt>
                <c:pt idx="15">
                  <c:v>13:Q1</c:v>
                </c:pt>
                <c:pt idx="16">
                  <c:v>13:Q2</c:v>
                </c:pt>
                <c:pt idx="17">
                  <c:v>13:Q3</c:v>
                </c:pt>
                <c:pt idx="18">
                  <c:v>13:Q4</c:v>
                </c:pt>
                <c:pt idx="19">
                  <c:v>14:Q1</c:v>
                </c:pt>
                <c:pt idx="20">
                  <c:v>14:Q2</c:v>
                </c:pt>
                <c:pt idx="21">
                  <c:v>14:Q3</c:v>
                </c:pt>
                <c:pt idx="22">
                  <c:v>14:Q4</c:v>
                </c:pt>
                <c:pt idx="23">
                  <c:v>15:Q1</c:v>
                </c:pt>
                <c:pt idx="24">
                  <c:v>15:Q2</c:v>
                </c:pt>
                <c:pt idx="25">
                  <c:v>15:Q3</c:v>
                </c:pt>
                <c:pt idx="26">
                  <c:v>15:Q4</c:v>
                </c:pt>
                <c:pt idx="27">
                  <c:v>16:Q1</c:v>
                </c:pt>
                <c:pt idx="28">
                  <c:v>16:Q2</c:v>
                </c:pt>
                <c:pt idx="29">
                  <c:v>16:Q3</c:v>
                </c:pt>
                <c:pt idx="30">
                  <c:v>16:Q4</c:v>
                </c:pt>
                <c:pt idx="31">
                  <c:v>17:Q1</c:v>
                </c:pt>
                <c:pt idx="32">
                  <c:v>17:Q2</c:v>
                </c:pt>
                <c:pt idx="33">
                  <c:v>17:Q3</c:v>
                </c:pt>
                <c:pt idx="34">
                  <c:v>17:Q4</c:v>
                </c:pt>
                <c:pt idx="35">
                  <c:v>18:Q1</c:v>
                </c:pt>
                <c:pt idx="36">
                  <c:v>18:Q2</c:v>
                </c:pt>
              </c:strCache>
            </c:strRef>
          </c:cat>
          <c:val>
            <c:numRef>
              <c:f>Sheet1!$K$2:$AV$2</c:f>
              <c:numCache>
                <c:formatCode>"$"#,##0.0</c:formatCode>
                <c:ptCount val="37"/>
                <c:pt idx="0">
                  <c:v>462.995</c:v>
                </c:pt>
                <c:pt idx="1">
                  <c:v>490.8</c:v>
                </c:pt>
                <c:pt idx="2">
                  <c:v>511.464</c:v>
                </c:pt>
                <c:pt idx="3">
                  <c:v>540.70000000000005</c:v>
                </c:pt>
                <c:pt idx="4">
                  <c:v>530.529</c:v>
                </c:pt>
                <c:pt idx="5">
                  <c:v>544.79999999999995</c:v>
                </c:pt>
                <c:pt idx="6">
                  <c:v>559.24699999999996</c:v>
                </c:pt>
                <c:pt idx="7">
                  <c:v>566.505</c:v>
                </c:pt>
                <c:pt idx="8">
                  <c:v>559.05799999999999</c:v>
                </c:pt>
                <c:pt idx="9">
                  <c:v>538.6</c:v>
                </c:pt>
                <c:pt idx="10">
                  <c:v>550.30799999999999</c:v>
                </c:pt>
                <c:pt idx="11">
                  <c:v>570.66499999999996</c:v>
                </c:pt>
                <c:pt idx="12">
                  <c:v>567.77</c:v>
                </c:pt>
                <c:pt idx="13">
                  <c:v>583.48900000000003</c:v>
                </c:pt>
                <c:pt idx="14">
                  <c:v>586.87400000000002</c:v>
                </c:pt>
                <c:pt idx="15">
                  <c:v>607.73699999999997</c:v>
                </c:pt>
                <c:pt idx="16">
                  <c:v>613.98800000000006</c:v>
                </c:pt>
                <c:pt idx="17">
                  <c:v>624.37</c:v>
                </c:pt>
                <c:pt idx="18">
                  <c:v>653.38</c:v>
                </c:pt>
                <c:pt idx="19">
                  <c:v>662</c:v>
                </c:pt>
                <c:pt idx="20">
                  <c:v>671.57500000000005</c:v>
                </c:pt>
                <c:pt idx="21">
                  <c:v>673.92899999999997</c:v>
                </c:pt>
                <c:pt idx="22">
                  <c:v>674.71400000000006</c:v>
                </c:pt>
                <c:pt idx="23">
                  <c:v>671.73</c:v>
                </c:pt>
                <c:pt idx="24">
                  <c:v>672.43899999999996</c:v>
                </c:pt>
                <c:pt idx="25">
                  <c:v>663.87</c:v>
                </c:pt>
                <c:pt idx="26">
                  <c:v>674.2</c:v>
                </c:pt>
                <c:pt idx="27">
                  <c:v>676.4</c:v>
                </c:pt>
                <c:pt idx="28">
                  <c:v>680.64</c:v>
                </c:pt>
                <c:pt idx="29">
                  <c:v>688.28</c:v>
                </c:pt>
                <c:pt idx="30">
                  <c:v>700.9</c:v>
                </c:pt>
                <c:pt idx="31">
                  <c:v>709</c:v>
                </c:pt>
                <c:pt idx="32">
                  <c:v>717</c:v>
                </c:pt>
                <c:pt idx="33">
                  <c:v>719.4</c:v>
                </c:pt>
                <c:pt idx="34">
                  <c:v>752.5</c:v>
                </c:pt>
                <c:pt idx="35">
                  <c:v>749.3</c:v>
                </c:pt>
                <c:pt idx="36">
                  <c:v>761.1</c:v>
                </c:pt>
              </c:numCache>
            </c:numRef>
          </c:val>
          <c:smooth val="0"/>
          <c:extLst>
            <c:ext xmlns:c16="http://schemas.microsoft.com/office/drawing/2014/chart" uri="{C3380CC4-5D6E-409C-BE32-E72D297353CC}">
              <c16:uniqueId val="{00000000-C1AD-4B1D-8E00-E4F79FADAA43}"/>
            </c:ext>
          </c:extLst>
        </c:ser>
        <c:dLbls>
          <c:showLegendKey val="0"/>
          <c:showVal val="0"/>
          <c:showCatName val="0"/>
          <c:showSerName val="0"/>
          <c:showPercent val="0"/>
          <c:showBubbleSize val="0"/>
        </c:dLbls>
        <c:marker val="1"/>
        <c:smooth val="0"/>
        <c:axId val="177321136"/>
        <c:axId val="1"/>
      </c:lineChart>
      <c:catAx>
        <c:axId val="177321136"/>
        <c:scaling>
          <c:orientation val="minMax"/>
        </c:scaling>
        <c:delete val="0"/>
        <c:axPos val="b"/>
        <c:numFmt formatCode="General" sourceLinked="1"/>
        <c:majorTickMark val="out"/>
        <c:minorTickMark val="none"/>
        <c:tickLblPos val="nextTo"/>
        <c:spPr>
          <a:ln w="2837">
            <a:solidFill>
              <a:schemeClr val="tx1"/>
            </a:solidFill>
            <a:prstDash val="solid"/>
          </a:ln>
        </c:spPr>
        <c:txPr>
          <a:bodyPr rot="-5400000" vert="horz"/>
          <a:lstStyle/>
          <a:p>
            <a:pPr algn="ctr">
              <a:defRPr lang="en-US" sz="1400" b="0" i="0" u="none" strike="noStrike" kern="1200" baseline="0">
                <a:solidFill>
                  <a:schemeClr val="tx1"/>
                </a:solidFill>
                <a:latin typeface="Arial"/>
                <a:ea typeface="Arial"/>
                <a:cs typeface="Arial"/>
              </a:defRPr>
            </a:pPr>
            <a:endParaRPr lang="en-US"/>
          </a:p>
        </c:txPr>
        <c:crossAx val="1"/>
        <c:crossesAt val="400"/>
        <c:auto val="0"/>
        <c:lblAlgn val="ctr"/>
        <c:lblOffset val="100"/>
        <c:noMultiLvlLbl val="0"/>
      </c:catAx>
      <c:valAx>
        <c:axId val="1"/>
        <c:scaling>
          <c:orientation val="minMax"/>
          <c:min val="400"/>
        </c:scaling>
        <c:delete val="0"/>
        <c:axPos val="l"/>
        <c:numFmt formatCode="\$#,##0" sourceLinked="0"/>
        <c:majorTickMark val="out"/>
        <c:minorTickMark val="none"/>
        <c:tickLblPos val="low"/>
        <c:spPr>
          <a:ln w="2837">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177321136"/>
        <c:crosses val="autoZero"/>
        <c:crossBetween val="between"/>
        <c:majorUnit val="100"/>
        <c:minorUnit val="4"/>
      </c:valAx>
      <c:spPr>
        <a:noFill/>
        <a:ln w="22692">
          <a:noFill/>
        </a:ln>
      </c:spPr>
    </c:plotArea>
    <c:plotVisOnly val="1"/>
    <c:dispBlanksAs val="gap"/>
    <c:showDLblsOverMax val="0"/>
  </c:chart>
  <c:spPr>
    <a:noFill/>
    <a:ln>
      <a:noFill/>
    </a:ln>
  </c:spPr>
  <c:txPr>
    <a:bodyPr/>
    <a:lstStyle/>
    <a:p>
      <a:pPr>
        <a:defRPr sz="1608" b="0" i="0" u="none" strike="noStrike" baseline="0">
          <a:solidFill>
            <a:schemeClr val="tx1"/>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922308546059936E-2"/>
          <c:y val="6.4502502236881337E-2"/>
          <c:w val="0.93118756936736957"/>
          <c:h val="0.8962895730626852"/>
        </c:manualLayout>
      </c:layout>
      <c:barChart>
        <c:barDir val="col"/>
        <c:grouping val="clustered"/>
        <c:varyColors val="0"/>
        <c:ser>
          <c:idx val="0"/>
          <c:order val="1"/>
          <c:spPr>
            <a:solidFill>
              <a:schemeClr val="accent2"/>
            </a:solidFill>
          </c:spPr>
          <c:invertIfNegative val="0"/>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B1E-4C58-9C01-96BE2EE832D0}"/>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5C-462C-9F2C-918A5B3381C0}"/>
                </c:ext>
              </c:extLst>
            </c:dLbl>
            <c:dLbl>
              <c:idx val="3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1E-4C58-9C01-96BE2EE832D0}"/>
                </c:ext>
              </c:extLst>
            </c:dLbl>
            <c:dLbl>
              <c:idx val="3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B1E-4C58-9C01-96BE2EE832D0}"/>
                </c:ext>
              </c:extLst>
            </c:dLbl>
            <c:numFmt formatCode="0.0%" sourceLinked="0"/>
            <c:spPr>
              <a:noFill/>
              <a:ln>
                <a:noFill/>
              </a:ln>
              <a:effectLst/>
            </c:spPr>
            <c:txPr>
              <a:bodyPr wrap="square" lIns="38100" tIns="19050" rIns="38100" bIns="19050" anchor="ctr">
                <a:spAutoFit/>
              </a:bodyPr>
              <a:lstStyle/>
              <a:p>
                <a:pPr>
                  <a:defRPr sz="12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Sheet1!$AI$1:$AV$1</c:f>
              <c:strCache>
                <c:ptCount val="13"/>
                <c:pt idx="0">
                  <c:v>15:Q2</c:v>
                </c:pt>
                <c:pt idx="1">
                  <c:v>15:Q3</c:v>
                </c:pt>
                <c:pt idx="2">
                  <c:v>15:Q4</c:v>
                </c:pt>
                <c:pt idx="3">
                  <c:v>16:Q1</c:v>
                </c:pt>
                <c:pt idx="4">
                  <c:v>16:Q2</c:v>
                </c:pt>
                <c:pt idx="5">
                  <c:v>16:Q3</c:v>
                </c:pt>
                <c:pt idx="6">
                  <c:v>16:Q4</c:v>
                </c:pt>
                <c:pt idx="7">
                  <c:v>17:Q1</c:v>
                </c:pt>
                <c:pt idx="8">
                  <c:v>17:Q2</c:v>
                </c:pt>
                <c:pt idx="9">
                  <c:v>17:Q3</c:v>
                </c:pt>
                <c:pt idx="10">
                  <c:v>17:Q4</c:v>
                </c:pt>
                <c:pt idx="11">
                  <c:v>18:Q1</c:v>
                </c:pt>
                <c:pt idx="12">
                  <c:v>18:Q2</c:v>
                </c:pt>
              </c:strCache>
            </c:strRef>
          </c:cat>
          <c:val>
            <c:numRef>
              <c:f>Sheet1!$AI$3:$AV$3</c:f>
              <c:numCache>
                <c:formatCode>0%</c:formatCode>
                <c:ptCount val="13"/>
                <c:pt idx="0">
                  <c:v>1.0554836020424396E-3</c:v>
                </c:pt>
                <c:pt idx="1">
                  <c:v>-1.2743163320390383E-2</c:v>
                </c:pt>
                <c:pt idx="2">
                  <c:v>1.5560275355114728E-2</c:v>
                </c:pt>
                <c:pt idx="3">
                  <c:v>3.2631266686442562E-3</c:v>
                </c:pt>
                <c:pt idx="4">
                  <c:v>6.2684801892372022E-3</c:v>
                </c:pt>
                <c:pt idx="5">
                  <c:v>1.1224729666196476E-2</c:v>
                </c:pt>
                <c:pt idx="6">
                  <c:v>1.8335561108851151E-2</c:v>
                </c:pt>
                <c:pt idx="7">
                  <c:v>1.1556570124126253E-2</c:v>
                </c:pt>
                <c:pt idx="8">
                  <c:v>1.1283497884344129E-2</c:v>
                </c:pt>
                <c:pt idx="9">
                  <c:v>3.3472803347280866E-3</c:v>
                </c:pt>
                <c:pt idx="10">
                  <c:v>4.6010564359188155E-2</c:v>
                </c:pt>
                <c:pt idx="11">
                  <c:v>-4.2524916943522673E-3</c:v>
                </c:pt>
                <c:pt idx="12">
                  <c:v>1.5748031496063186E-2</c:v>
                </c:pt>
              </c:numCache>
            </c:numRef>
          </c:val>
          <c:extLst>
            <c:ext xmlns:c16="http://schemas.microsoft.com/office/drawing/2014/chart" uri="{C3380CC4-5D6E-409C-BE32-E72D297353CC}">
              <c16:uniqueId val="{00000002-FB1E-4C58-9C01-96BE2EE832D0}"/>
            </c:ext>
          </c:extLst>
        </c:ser>
        <c:dLbls>
          <c:showLegendKey val="0"/>
          <c:showVal val="0"/>
          <c:showCatName val="0"/>
          <c:showSerName val="0"/>
          <c:showPercent val="0"/>
          <c:showBubbleSize val="0"/>
        </c:dLbls>
        <c:gapWidth val="10"/>
        <c:axId val="177321136"/>
        <c:axId val="1"/>
        <c:extLst>
          <c:ext xmlns:c15="http://schemas.microsoft.com/office/drawing/2012/chart" uri="{02D57815-91ED-43cb-92C2-25804820EDAC}">
            <c15:filteredBarSeries>
              <c15:ser>
                <c:idx val="2"/>
                <c:order val="0"/>
                <c:spPr>
                  <a:ln w="34038">
                    <a:solidFill>
                      <a:schemeClr val="accent1"/>
                    </a:solidFill>
                    <a:prstDash val="solid"/>
                  </a:ln>
                </c:spPr>
                <c:invertIfNegative val="0"/>
                <c:dLbls>
                  <c:dLbl>
                    <c:idx val="34"/>
                    <c:showLegendKey val="0"/>
                    <c:showVal val="1"/>
                    <c:showCatName val="0"/>
                    <c:showSerName val="0"/>
                    <c:showPercent val="0"/>
                    <c:showBubbleSize val="0"/>
                    <c:extLst>
                      <c:ext uri="{CE6537A1-D6FC-4f65-9D91-7224C49458BB}"/>
                      <c:ext xmlns:c16="http://schemas.microsoft.com/office/drawing/2014/chart" uri="{C3380CC4-5D6E-409C-BE32-E72D297353CC}">
                        <c16:uniqueId val="{00000004-FB1E-4C58-9C01-96BE2EE832D0}"/>
                      </c:ext>
                    </c:extLst>
                  </c:dLbl>
                  <c:dLbl>
                    <c:idx val="35"/>
                    <c:showLegendKey val="0"/>
                    <c:showVal val="1"/>
                    <c:showCatName val="0"/>
                    <c:showSerName val="0"/>
                    <c:showPercent val="0"/>
                    <c:showBubbleSize val="0"/>
                    <c:extLst>
                      <c:ext uri="{CE6537A1-D6FC-4f65-9D91-7224C49458BB}"/>
                      <c:ext xmlns:c16="http://schemas.microsoft.com/office/drawing/2014/chart" uri="{C3380CC4-5D6E-409C-BE32-E72D297353CC}">
                        <c16:uniqueId val="{00000005-FB1E-4C58-9C01-96BE2EE832D0}"/>
                      </c:ext>
                    </c:extLst>
                  </c:dLbl>
                  <c:dLbl>
                    <c:idx val="36"/>
                    <c:showLegendKey val="0"/>
                    <c:showVal val="1"/>
                    <c:showCatName val="0"/>
                    <c:showSerName val="0"/>
                    <c:showPercent val="0"/>
                    <c:showBubbleSize val="0"/>
                    <c:extLst>
                      <c:ext uri="{CE6537A1-D6FC-4f65-9D91-7224C49458BB}"/>
                      <c:ext xmlns:c16="http://schemas.microsoft.com/office/drawing/2014/chart" uri="{C3380CC4-5D6E-409C-BE32-E72D297353CC}">
                        <c16:uniqueId val="{00000006-FB1E-4C58-9C01-96BE2EE832D0}"/>
                      </c:ext>
                    </c:extLst>
                  </c:dLbl>
                  <c:numFmt formatCode="#,##0" sourceLinked="0"/>
                  <c:spPr>
                    <a:noFill/>
                    <a:ln>
                      <a:noFill/>
                    </a:ln>
                    <a:effectLst/>
                  </c:spPr>
                  <c:txPr>
                    <a:bodyPr wrap="square" lIns="38100" tIns="19050" rIns="38100" bIns="19050" anchor="ctr">
                      <a:spAutoFit/>
                    </a:bodyPr>
                    <a:lstStyle/>
                    <a:p>
                      <a:pPr>
                        <a:defRPr sz="1400" b="1"/>
                      </a:pPr>
                      <a:endParaRPr lang="en-US"/>
                    </a:p>
                  </c:txPr>
                  <c:showLegendKey val="0"/>
                  <c:showVal val="0"/>
                  <c:showCatName val="0"/>
                  <c:showSerName val="0"/>
                  <c:showPercent val="0"/>
                  <c:showBubbleSize val="0"/>
                  <c:extLst>
                    <c:ext uri="{CE6537A1-D6FC-4f65-9D91-7224C49458BB}">
                      <c15:showLeaderLines val="1"/>
                    </c:ext>
                  </c:extLst>
                </c:dLbls>
                <c:cat>
                  <c:strRef>
                    <c:extLst>
                      <c:ext uri="{02D57815-91ED-43cb-92C2-25804820EDAC}">
                        <c15:formulaRef>
                          <c15:sqref>Sheet1!$AI$1:$AV$1</c15:sqref>
                        </c15:formulaRef>
                      </c:ext>
                    </c:extLst>
                    <c:strCache>
                      <c:ptCount val="13"/>
                      <c:pt idx="0">
                        <c:v>15:Q2</c:v>
                      </c:pt>
                      <c:pt idx="1">
                        <c:v>15:Q3</c:v>
                      </c:pt>
                      <c:pt idx="2">
                        <c:v>15:Q4</c:v>
                      </c:pt>
                      <c:pt idx="3">
                        <c:v>16:Q1</c:v>
                      </c:pt>
                      <c:pt idx="4">
                        <c:v>16:Q2</c:v>
                      </c:pt>
                      <c:pt idx="5">
                        <c:v>16:Q3</c:v>
                      </c:pt>
                      <c:pt idx="6">
                        <c:v>16:Q4</c:v>
                      </c:pt>
                      <c:pt idx="7">
                        <c:v>17:Q1</c:v>
                      </c:pt>
                      <c:pt idx="8">
                        <c:v>17:Q2</c:v>
                      </c:pt>
                      <c:pt idx="9">
                        <c:v>17:Q3</c:v>
                      </c:pt>
                      <c:pt idx="10">
                        <c:v>17:Q4</c:v>
                      </c:pt>
                      <c:pt idx="11">
                        <c:v>18:Q1</c:v>
                      </c:pt>
                      <c:pt idx="12">
                        <c:v>18:Q2</c:v>
                      </c:pt>
                    </c:strCache>
                  </c:strRef>
                </c:cat>
                <c:val>
                  <c:numRef>
                    <c:extLst>
                      <c:ext uri="{02D57815-91ED-43cb-92C2-25804820EDAC}">
                        <c15:formulaRef>
                          <c15:sqref>Sheet1!$AI$2:$AV$2</c15:sqref>
                        </c15:formulaRef>
                      </c:ext>
                    </c:extLst>
                    <c:numCache>
                      <c:formatCode>"$"#,##0.0</c:formatCode>
                      <c:ptCount val="13"/>
                      <c:pt idx="0">
                        <c:v>672.43899999999996</c:v>
                      </c:pt>
                      <c:pt idx="1">
                        <c:v>663.87</c:v>
                      </c:pt>
                      <c:pt idx="2">
                        <c:v>674.2</c:v>
                      </c:pt>
                      <c:pt idx="3">
                        <c:v>676.4</c:v>
                      </c:pt>
                      <c:pt idx="4">
                        <c:v>680.64</c:v>
                      </c:pt>
                      <c:pt idx="5">
                        <c:v>688.28</c:v>
                      </c:pt>
                      <c:pt idx="6">
                        <c:v>700.9</c:v>
                      </c:pt>
                      <c:pt idx="7">
                        <c:v>709</c:v>
                      </c:pt>
                      <c:pt idx="8">
                        <c:v>717</c:v>
                      </c:pt>
                      <c:pt idx="9">
                        <c:v>719.4</c:v>
                      </c:pt>
                      <c:pt idx="10">
                        <c:v>752.5</c:v>
                      </c:pt>
                      <c:pt idx="11">
                        <c:v>749.3</c:v>
                      </c:pt>
                      <c:pt idx="12">
                        <c:v>761.1</c:v>
                      </c:pt>
                    </c:numCache>
                  </c:numRef>
                </c:val>
                <c:extLst>
                  <c:ext xmlns:c16="http://schemas.microsoft.com/office/drawing/2014/chart" uri="{C3380CC4-5D6E-409C-BE32-E72D297353CC}">
                    <c16:uniqueId val="{00000007-FB1E-4C58-9C01-96BE2EE832D0}"/>
                  </c:ext>
                </c:extLst>
              </c15:ser>
            </c15:filteredBarSeries>
          </c:ext>
        </c:extLst>
      </c:barChart>
      <c:catAx>
        <c:axId val="177321136"/>
        <c:scaling>
          <c:orientation val="minMax"/>
        </c:scaling>
        <c:delete val="0"/>
        <c:axPos val="b"/>
        <c:numFmt formatCode="General" sourceLinked="1"/>
        <c:majorTickMark val="out"/>
        <c:minorTickMark val="none"/>
        <c:tickLblPos val="low"/>
        <c:spPr>
          <a:ln w="2837">
            <a:solidFill>
              <a:schemeClr val="tx1"/>
            </a:solidFill>
            <a:prstDash val="solid"/>
          </a:ln>
        </c:spPr>
        <c:txPr>
          <a:bodyPr rot="-5400000" vert="horz"/>
          <a:lstStyle/>
          <a:p>
            <a:pPr algn="ctr">
              <a:defRPr lang="en-US" sz="1400" b="0" i="0" u="none" strike="noStrike" kern="1200" baseline="0">
                <a:solidFill>
                  <a:schemeClr val="tx1"/>
                </a:solidFill>
                <a:latin typeface="Arial"/>
                <a:ea typeface="Arial"/>
                <a:cs typeface="Arial"/>
              </a:defRPr>
            </a:pPr>
            <a:endParaRPr lang="en-US"/>
          </a:p>
        </c:txPr>
        <c:crossAx val="1"/>
        <c:crosses val="autoZero"/>
        <c:auto val="0"/>
        <c:lblAlgn val="ctr"/>
        <c:lblOffset val="100"/>
        <c:noMultiLvlLbl val="0"/>
      </c:catAx>
      <c:valAx>
        <c:axId val="1"/>
        <c:scaling>
          <c:orientation val="minMax"/>
        </c:scaling>
        <c:delete val="0"/>
        <c:axPos val="l"/>
        <c:numFmt formatCode="0%" sourceLinked="0"/>
        <c:majorTickMark val="out"/>
        <c:minorTickMark val="none"/>
        <c:tickLblPos val="nextTo"/>
        <c:spPr>
          <a:ln w="2837">
            <a:solidFill>
              <a:schemeClr val="tx1"/>
            </a:solidFill>
            <a:prstDash val="solid"/>
          </a:ln>
        </c:spPr>
        <c:txPr>
          <a:bodyPr rot="0" vert="horz"/>
          <a:lstStyle/>
          <a:p>
            <a:pPr algn="ctr">
              <a:defRPr lang="en-US" sz="1400" b="0" i="0" u="none" strike="noStrike" kern="1200" baseline="0">
                <a:solidFill>
                  <a:schemeClr val="tx1"/>
                </a:solidFill>
                <a:latin typeface="Arial"/>
                <a:ea typeface="Arial"/>
                <a:cs typeface="Arial"/>
              </a:defRPr>
            </a:pPr>
            <a:endParaRPr lang="en-US"/>
          </a:p>
        </c:txPr>
        <c:crossAx val="177321136"/>
        <c:crosses val="autoZero"/>
        <c:crossBetween val="between"/>
      </c:valAx>
      <c:spPr>
        <a:noFill/>
        <a:ln w="22692">
          <a:noFill/>
        </a:ln>
      </c:spPr>
    </c:plotArea>
    <c:plotVisOnly val="1"/>
    <c:dispBlanksAs val="gap"/>
    <c:showDLblsOverMax val="0"/>
  </c:chart>
  <c:spPr>
    <a:noFill/>
    <a:ln>
      <a:noFill/>
    </a:ln>
  </c:spPr>
  <c:txPr>
    <a:bodyPr/>
    <a:lstStyle/>
    <a:p>
      <a:pPr>
        <a:defRPr sz="1608" b="0" i="0" u="none" strike="noStrike" baseline="0">
          <a:solidFill>
            <a:schemeClr val="tx1"/>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119957035729902E-2"/>
          <c:y val="3.7765107539937302E-2"/>
          <c:w val="0.87717749873884598"/>
          <c:h val="0.83768068509530602"/>
        </c:manualLayout>
      </c:layout>
      <c:lineChart>
        <c:grouping val="standard"/>
        <c:varyColors val="0"/>
        <c:ser>
          <c:idx val="0"/>
          <c:order val="0"/>
          <c:tx>
            <c:strRef>
              <c:f>Sheet1!$A$2</c:f>
              <c:strCache>
                <c:ptCount val="1"/>
                <c:pt idx="0">
                  <c:v>NWP-GDP</c:v>
                </c:pt>
              </c:strCache>
            </c:strRef>
          </c:tx>
          <c:spPr>
            <a:ln>
              <a:solidFill>
                <a:schemeClr val="accent1"/>
              </a:solidFill>
            </a:ln>
          </c:spPr>
          <c:marker>
            <c:symbol val="none"/>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dPt>
            <c:idx val="37"/>
            <c:bubble3D val="0"/>
            <c:extLst>
              <c:ext xmlns:c16="http://schemas.microsoft.com/office/drawing/2014/chart" uri="{C3380CC4-5D6E-409C-BE32-E72D297353CC}">
                <c16:uniqueId val="{00000003-A171-4298-8DB5-CF288B9252B6}"/>
              </c:ext>
            </c:extLst>
          </c:dPt>
          <c:dPt>
            <c:idx val="38"/>
            <c:bubble3D val="0"/>
            <c:extLst>
              <c:ext xmlns:c16="http://schemas.microsoft.com/office/drawing/2014/chart" uri="{C3380CC4-5D6E-409C-BE32-E72D297353CC}">
                <c16:uniqueId val="{00000005-A171-4298-8DB5-CF288B9252B6}"/>
              </c:ext>
            </c:extLst>
          </c:dPt>
          <c:dPt>
            <c:idx val="39"/>
            <c:bubble3D val="0"/>
            <c:extLst>
              <c:ext xmlns:c16="http://schemas.microsoft.com/office/drawing/2014/chart" uri="{C3380CC4-5D6E-409C-BE32-E72D297353CC}">
                <c16:uniqueId val="{00000007-A171-4298-8DB5-CF288B9252B6}"/>
              </c:ext>
            </c:extLst>
          </c:dPt>
          <c:cat>
            <c:strRef>
              <c:f>Sheet1!$AA$1:$BT$1</c:f>
              <c:strCache>
                <c:ptCount val="46"/>
                <c:pt idx="0">
                  <c:v>71</c:v>
                </c:pt>
                <c:pt idx="1">
                  <c:v>72</c:v>
                </c:pt>
                <c:pt idx="2">
                  <c:v>73</c:v>
                </c:pt>
                <c:pt idx="3">
                  <c:v>74</c:v>
                </c:pt>
                <c:pt idx="4">
                  <c:v>75</c:v>
                </c:pt>
                <c:pt idx="5">
                  <c:v>76</c:v>
                </c:pt>
                <c:pt idx="6">
                  <c:v>77</c:v>
                </c:pt>
                <c:pt idx="7">
                  <c:v>78</c:v>
                </c:pt>
                <c:pt idx="8">
                  <c:v>79</c:v>
                </c:pt>
                <c:pt idx="9">
                  <c:v>80</c:v>
                </c:pt>
                <c:pt idx="10">
                  <c:v>81</c:v>
                </c:pt>
                <c:pt idx="11">
                  <c:v>82</c:v>
                </c:pt>
                <c:pt idx="12">
                  <c:v>83</c:v>
                </c:pt>
                <c:pt idx="13">
                  <c:v>84</c:v>
                </c:pt>
                <c:pt idx="14">
                  <c:v>85</c:v>
                </c:pt>
                <c:pt idx="15">
                  <c:v>86</c:v>
                </c:pt>
                <c:pt idx="16">
                  <c:v>87</c:v>
                </c:pt>
                <c:pt idx="17">
                  <c:v>88</c:v>
                </c:pt>
                <c:pt idx="18">
                  <c:v>89</c:v>
                </c:pt>
                <c:pt idx="19">
                  <c:v>90</c:v>
                </c:pt>
                <c:pt idx="20">
                  <c:v>91</c:v>
                </c:pt>
                <c:pt idx="21">
                  <c:v>92</c:v>
                </c:pt>
                <c:pt idx="22">
                  <c:v>93</c:v>
                </c:pt>
                <c:pt idx="23">
                  <c:v>94</c:v>
                </c:pt>
                <c:pt idx="24">
                  <c:v>95</c:v>
                </c:pt>
                <c:pt idx="25">
                  <c:v>96</c:v>
                </c:pt>
                <c:pt idx="26">
                  <c:v>97</c:v>
                </c:pt>
                <c:pt idx="27">
                  <c:v>98</c:v>
                </c:pt>
                <c:pt idx="28">
                  <c:v>99</c:v>
                </c:pt>
                <c:pt idx="29">
                  <c:v>00</c:v>
                </c:pt>
                <c:pt idx="30">
                  <c:v>01</c:v>
                </c:pt>
                <c:pt idx="31">
                  <c:v>02</c:v>
                </c:pt>
                <c:pt idx="32">
                  <c:v>03</c:v>
                </c:pt>
                <c:pt idx="33">
                  <c:v>04</c:v>
                </c:pt>
                <c:pt idx="34">
                  <c:v>05</c:v>
                </c:pt>
                <c:pt idx="35">
                  <c:v>06</c:v>
                </c:pt>
                <c:pt idx="36">
                  <c:v>07</c:v>
                </c:pt>
                <c:pt idx="37">
                  <c:v>08</c:v>
                </c:pt>
                <c:pt idx="38">
                  <c:v>09</c:v>
                </c:pt>
                <c:pt idx="39">
                  <c:v>10</c:v>
                </c:pt>
                <c:pt idx="40">
                  <c:v>11</c:v>
                </c:pt>
                <c:pt idx="41">
                  <c:v>12</c:v>
                </c:pt>
                <c:pt idx="42">
                  <c:v>13</c:v>
                </c:pt>
                <c:pt idx="43">
                  <c:v>14</c:v>
                </c:pt>
                <c:pt idx="44">
                  <c:v>15</c:v>
                </c:pt>
                <c:pt idx="45">
                  <c:v>16</c:v>
                </c:pt>
              </c:strCache>
            </c:strRef>
          </c:cat>
          <c:val>
            <c:numRef>
              <c:f>Sheet1!$AA$2:$BT$2</c:f>
              <c:numCache>
                <c:formatCode>0.0%</c:formatCode>
                <c:ptCount val="46"/>
                <c:pt idx="0">
                  <c:v>0</c:v>
                </c:pt>
                <c:pt idx="1">
                  <c:v>3.0000000000000001E-3</c:v>
                </c:pt>
                <c:pt idx="2">
                  <c:v>-3.3000000000000002E-2</c:v>
                </c:pt>
                <c:pt idx="3">
                  <c:v>-2.1999999999999999E-2</c:v>
                </c:pt>
                <c:pt idx="4">
                  <c:v>1.9E-2</c:v>
                </c:pt>
                <c:pt idx="5">
                  <c:v>0.107</c:v>
                </c:pt>
                <c:pt idx="6">
                  <c:v>8.6999999999999994E-2</c:v>
                </c:pt>
                <c:pt idx="7">
                  <c:v>-1E-3</c:v>
                </c:pt>
                <c:pt idx="8">
                  <c:v>-1.2999999999999999E-2</c:v>
                </c:pt>
                <c:pt idx="9">
                  <c:v>-2.5999999999999999E-2</c:v>
                </c:pt>
                <c:pt idx="10">
                  <c:v>-8.3000000000000004E-2</c:v>
                </c:pt>
                <c:pt idx="11">
                  <c:v>5.0000000000000001E-3</c:v>
                </c:pt>
                <c:pt idx="12">
                  <c:v>-3.7999999999999999E-2</c:v>
                </c:pt>
                <c:pt idx="13">
                  <c:v>-2.5000000000000001E-2</c:v>
                </c:pt>
                <c:pt idx="14">
                  <c:v>0.14599999999999999</c:v>
                </c:pt>
                <c:pt idx="15">
                  <c:v>0.16600000000000001</c:v>
                </c:pt>
                <c:pt idx="16">
                  <c:v>3.3000000000000002E-2</c:v>
                </c:pt>
                <c:pt idx="17">
                  <c:v>-3.4000000000000002E-2</c:v>
                </c:pt>
                <c:pt idx="18">
                  <c:v>-4.4999999999999998E-2</c:v>
                </c:pt>
                <c:pt idx="19">
                  <c:v>-1.2999999999999999E-2</c:v>
                </c:pt>
                <c:pt idx="20">
                  <c:v>-8.9999999999999993E-3</c:v>
                </c:pt>
                <c:pt idx="21">
                  <c:v>-3.9E-2</c:v>
                </c:pt>
                <c:pt idx="22">
                  <c:v>8.9999999999999993E-3</c:v>
                </c:pt>
                <c:pt idx="23">
                  <c:v>-2.5000000000000001E-2</c:v>
                </c:pt>
                <c:pt idx="24">
                  <c:v>-1.2E-2</c:v>
                </c:pt>
                <c:pt idx="25">
                  <c:v>-2.3E-2</c:v>
                </c:pt>
                <c:pt idx="26">
                  <c:v>-3.4000000000000002E-2</c:v>
                </c:pt>
                <c:pt idx="27">
                  <c:v>-4.3999999999999997E-2</c:v>
                </c:pt>
                <c:pt idx="28">
                  <c:v>-4.3999999999999997E-2</c:v>
                </c:pt>
                <c:pt idx="29">
                  <c:v>-1.4999999999999999E-2</c:v>
                </c:pt>
                <c:pt idx="30">
                  <c:v>5.0999999999999997E-2</c:v>
                </c:pt>
                <c:pt idx="31">
                  <c:v>0.12</c:v>
                </c:pt>
                <c:pt idx="32">
                  <c:v>5.0999999999999997E-2</c:v>
                </c:pt>
                <c:pt idx="33">
                  <c:v>-2.7E-2</c:v>
                </c:pt>
                <c:pt idx="34">
                  <c:v>-6.2E-2</c:v>
                </c:pt>
                <c:pt idx="35">
                  <c:v>-3.1E-2</c:v>
                </c:pt>
                <c:pt idx="36">
                  <c:v>-5.1999999999999998E-2</c:v>
                </c:pt>
                <c:pt idx="37">
                  <c:v>-3.6999999999999998E-2</c:v>
                </c:pt>
                <c:pt idx="38">
                  <c:v>-2.1999999999999999E-2</c:v>
                </c:pt>
                <c:pt idx="39">
                  <c:v>-2.9000000000000001E-2</c:v>
                </c:pt>
                <c:pt idx="40">
                  <c:v>-4.0000000000000001E-3</c:v>
                </c:pt>
                <c:pt idx="41">
                  <c:v>2E-3</c:v>
                </c:pt>
                <c:pt idx="42">
                  <c:v>1.2999999999999999E-2</c:v>
                </c:pt>
                <c:pt idx="43">
                  <c:v>-1E-3</c:v>
                </c:pt>
                <c:pt idx="44">
                  <c:v>-3.0000000000000001E-3</c:v>
                </c:pt>
                <c:pt idx="45">
                  <c:v>1.0999999999999999E-2</c:v>
                </c:pt>
              </c:numCache>
            </c:numRef>
          </c:val>
          <c:smooth val="0"/>
          <c:extLst>
            <c:ext xmlns:c16="http://schemas.microsoft.com/office/drawing/2014/chart" uri="{C3380CC4-5D6E-409C-BE32-E72D297353CC}">
              <c16:uniqueId val="{00000004-AFFB-4A8B-8A2F-0E1ECFEFC1D7}"/>
            </c:ext>
          </c:extLst>
        </c:ser>
        <c:ser>
          <c:idx val="1"/>
          <c:order val="1"/>
          <c:tx>
            <c:strRef>
              <c:f>Sheet1!$A$5</c:f>
              <c:strCache>
                <c:ptCount val="1"/>
                <c:pt idx="0">
                  <c:v>Loss Reserves</c:v>
                </c:pt>
              </c:strCache>
            </c:strRef>
          </c:tx>
          <c:marker>
            <c:symbol val="none"/>
          </c:marker>
          <c:cat>
            <c:strRef>
              <c:f>Sheet1!$AA$1:$BT$1</c:f>
              <c:strCache>
                <c:ptCount val="46"/>
                <c:pt idx="0">
                  <c:v>71</c:v>
                </c:pt>
                <c:pt idx="1">
                  <c:v>72</c:v>
                </c:pt>
                <c:pt idx="2">
                  <c:v>73</c:v>
                </c:pt>
                <c:pt idx="3">
                  <c:v>74</c:v>
                </c:pt>
                <c:pt idx="4">
                  <c:v>75</c:v>
                </c:pt>
                <c:pt idx="5">
                  <c:v>76</c:v>
                </c:pt>
                <c:pt idx="6">
                  <c:v>77</c:v>
                </c:pt>
                <c:pt idx="7">
                  <c:v>78</c:v>
                </c:pt>
                <c:pt idx="8">
                  <c:v>79</c:v>
                </c:pt>
                <c:pt idx="9">
                  <c:v>80</c:v>
                </c:pt>
                <c:pt idx="10">
                  <c:v>81</c:v>
                </c:pt>
                <c:pt idx="11">
                  <c:v>82</c:v>
                </c:pt>
                <c:pt idx="12">
                  <c:v>83</c:v>
                </c:pt>
                <c:pt idx="13">
                  <c:v>84</c:v>
                </c:pt>
                <c:pt idx="14">
                  <c:v>85</c:v>
                </c:pt>
                <c:pt idx="15">
                  <c:v>86</c:v>
                </c:pt>
                <c:pt idx="16">
                  <c:v>87</c:v>
                </c:pt>
                <c:pt idx="17">
                  <c:v>88</c:v>
                </c:pt>
                <c:pt idx="18">
                  <c:v>89</c:v>
                </c:pt>
                <c:pt idx="19">
                  <c:v>90</c:v>
                </c:pt>
                <c:pt idx="20">
                  <c:v>91</c:v>
                </c:pt>
                <c:pt idx="21">
                  <c:v>92</c:v>
                </c:pt>
                <c:pt idx="22">
                  <c:v>93</c:v>
                </c:pt>
                <c:pt idx="23">
                  <c:v>94</c:v>
                </c:pt>
                <c:pt idx="24">
                  <c:v>95</c:v>
                </c:pt>
                <c:pt idx="25">
                  <c:v>96</c:v>
                </c:pt>
                <c:pt idx="26">
                  <c:v>97</c:v>
                </c:pt>
                <c:pt idx="27">
                  <c:v>98</c:v>
                </c:pt>
                <c:pt idx="28">
                  <c:v>99</c:v>
                </c:pt>
                <c:pt idx="29">
                  <c:v>00</c:v>
                </c:pt>
                <c:pt idx="30">
                  <c:v>01</c:v>
                </c:pt>
                <c:pt idx="31">
                  <c:v>02</c:v>
                </c:pt>
                <c:pt idx="32">
                  <c:v>03</c:v>
                </c:pt>
                <c:pt idx="33">
                  <c:v>04</c:v>
                </c:pt>
                <c:pt idx="34">
                  <c:v>05</c:v>
                </c:pt>
                <c:pt idx="35">
                  <c:v>06</c:v>
                </c:pt>
                <c:pt idx="36">
                  <c:v>07</c:v>
                </c:pt>
                <c:pt idx="37">
                  <c:v>08</c:v>
                </c:pt>
                <c:pt idx="38">
                  <c:v>09</c:v>
                </c:pt>
                <c:pt idx="39">
                  <c:v>10</c:v>
                </c:pt>
                <c:pt idx="40">
                  <c:v>11</c:v>
                </c:pt>
                <c:pt idx="41">
                  <c:v>12</c:v>
                </c:pt>
                <c:pt idx="42">
                  <c:v>13</c:v>
                </c:pt>
                <c:pt idx="43">
                  <c:v>14</c:v>
                </c:pt>
                <c:pt idx="44">
                  <c:v>15</c:v>
                </c:pt>
                <c:pt idx="45">
                  <c:v>16</c:v>
                </c:pt>
              </c:strCache>
            </c:strRef>
          </c:cat>
          <c:val>
            <c:numRef>
              <c:f>Sheet1!$AA$5:$BT$5</c:f>
              <c:numCache>
                <c:formatCode>General</c:formatCode>
                <c:ptCount val="46"/>
                <c:pt idx="14" formatCode="0.0%">
                  <c:v>1.0999999999999999E-2</c:v>
                </c:pt>
                <c:pt idx="15" formatCode="0.0%">
                  <c:v>1.2E-2</c:v>
                </c:pt>
                <c:pt idx="16" formatCode="0.0%">
                  <c:v>2.7E-2</c:v>
                </c:pt>
                <c:pt idx="17" formatCode="0.0%">
                  <c:v>2.3E-2</c:v>
                </c:pt>
                <c:pt idx="18" formatCode="0.0%">
                  <c:v>8.9999999999999993E-3</c:v>
                </c:pt>
                <c:pt idx="19" formatCode="0.0%">
                  <c:v>8.0000000000000002E-3</c:v>
                </c:pt>
                <c:pt idx="20" formatCode="0.0%">
                  <c:v>-3.0000000000000001E-3</c:v>
                </c:pt>
                <c:pt idx="21" formatCode="0.0%">
                  <c:v>1.0999999999999999E-2</c:v>
                </c:pt>
                <c:pt idx="22" formatCode="0.0%">
                  <c:v>-8.9999999999999993E-3</c:v>
                </c:pt>
                <c:pt idx="23" formatCode="0.0%">
                  <c:v>-3.4000000000000002E-2</c:v>
                </c:pt>
                <c:pt idx="24" formatCode="0.0%">
                  <c:v>-0.01</c:v>
                </c:pt>
                <c:pt idx="25" formatCode="0.0%">
                  <c:v>-2.5999999999999999E-2</c:v>
                </c:pt>
                <c:pt idx="26" formatCode="0.0%">
                  <c:v>-3.5999999999999997E-2</c:v>
                </c:pt>
                <c:pt idx="27" formatCode="0.0%">
                  <c:v>-3.5000000000000003E-2</c:v>
                </c:pt>
                <c:pt idx="28" formatCode="0.0%">
                  <c:v>-1.2999999999999999E-2</c:v>
                </c:pt>
                <c:pt idx="29" formatCode="0.0%">
                  <c:v>1E-3</c:v>
                </c:pt>
                <c:pt idx="30" formatCode="0.0%">
                  <c:v>3.5000000000000003E-2</c:v>
                </c:pt>
                <c:pt idx="31" formatCode="0.0%">
                  <c:v>6.4000000000000001E-2</c:v>
                </c:pt>
                <c:pt idx="32" formatCode="0.0%">
                  <c:v>3.4000000000000002E-2</c:v>
                </c:pt>
                <c:pt idx="33" formatCode="0.0%">
                  <c:v>2.3E-2</c:v>
                </c:pt>
                <c:pt idx="34" formatCode="0.0%">
                  <c:v>2E-3</c:v>
                </c:pt>
                <c:pt idx="35" formatCode="0.0%">
                  <c:v>-1.4999999999999999E-2</c:v>
                </c:pt>
                <c:pt idx="36" formatCode="0.0%">
                  <c:v>-1.7999999999999999E-2</c:v>
                </c:pt>
                <c:pt idx="37" formatCode="0.0%">
                  <c:v>-5.0000000000000001E-3</c:v>
                </c:pt>
                <c:pt idx="38" formatCode="0.0%">
                  <c:v>-4.5999999999999999E-2</c:v>
                </c:pt>
                <c:pt idx="39" formatCode="0.0%">
                  <c:v>-2.5999999999999999E-2</c:v>
                </c:pt>
                <c:pt idx="40" formatCode="0.0%">
                  <c:v>-2.9000000000000001E-2</c:v>
                </c:pt>
                <c:pt idx="41" formatCode="0.0%">
                  <c:v>-2.8000000000000001E-2</c:v>
                </c:pt>
                <c:pt idx="42" formatCode="0.0%">
                  <c:v>-3.5999999999999997E-2</c:v>
                </c:pt>
                <c:pt idx="43" formatCode="0.0%">
                  <c:v>-1.9E-2</c:v>
                </c:pt>
                <c:pt idx="44" formatCode="0.0%">
                  <c:v>-1.6E-2</c:v>
                </c:pt>
                <c:pt idx="45" formatCode="0.0%">
                  <c:v>-8.9999999999999993E-3</c:v>
                </c:pt>
              </c:numCache>
            </c:numRef>
          </c:val>
          <c:smooth val="0"/>
          <c:extLst>
            <c:ext xmlns:c16="http://schemas.microsoft.com/office/drawing/2014/chart" uri="{C3380CC4-5D6E-409C-BE32-E72D297353CC}">
              <c16:uniqueId val="{00000005-FD1D-4176-981F-18852A44BAF3}"/>
            </c:ext>
          </c:extLst>
        </c:ser>
        <c:dLbls>
          <c:showLegendKey val="0"/>
          <c:showVal val="0"/>
          <c:showCatName val="0"/>
          <c:showSerName val="0"/>
          <c:showPercent val="0"/>
          <c:showBubbleSize val="0"/>
        </c:dLbls>
        <c:smooth val="0"/>
        <c:axId val="194417408"/>
        <c:axId val="194418944"/>
      </c:lineChart>
      <c:catAx>
        <c:axId val="194417408"/>
        <c:scaling>
          <c:orientation val="minMax"/>
        </c:scaling>
        <c:delete val="0"/>
        <c:axPos val="b"/>
        <c:numFmt formatCode="0" sourceLinked="0"/>
        <c:majorTickMark val="out"/>
        <c:minorTickMark val="none"/>
        <c:tickLblPos val="low"/>
        <c:txPr>
          <a:bodyPr rot="0" vert="horz"/>
          <a:lstStyle/>
          <a:p>
            <a:pPr>
              <a:defRPr sz="1200"/>
            </a:pPr>
            <a:endParaRPr lang="en-US"/>
          </a:p>
        </c:txPr>
        <c:crossAx val="194418944"/>
        <c:crossesAt val="0"/>
        <c:auto val="1"/>
        <c:lblAlgn val="ctr"/>
        <c:lblOffset val="100"/>
        <c:tickLblSkip val="2"/>
        <c:tickMarkSkip val="1"/>
        <c:noMultiLvlLbl val="0"/>
      </c:catAx>
      <c:valAx>
        <c:axId val="194418944"/>
        <c:scaling>
          <c:orientation val="minMax"/>
          <c:max val="0.2"/>
          <c:min val="-0.1"/>
        </c:scaling>
        <c:delete val="0"/>
        <c:axPos val="l"/>
        <c:majorGridlines>
          <c:spPr>
            <a:ln>
              <a:noFill/>
            </a:ln>
          </c:spPr>
        </c:majorGridlines>
        <c:numFmt formatCode="0%" sourceLinked="0"/>
        <c:majorTickMark val="out"/>
        <c:minorTickMark val="none"/>
        <c:tickLblPos val="nextTo"/>
        <c:txPr>
          <a:bodyPr/>
          <a:lstStyle/>
          <a:p>
            <a:pPr>
              <a:defRPr sz="1200"/>
            </a:pPr>
            <a:endParaRPr lang="en-US"/>
          </a:p>
        </c:txPr>
        <c:crossAx val="194417408"/>
        <c:crossesAt val="1"/>
        <c:crossBetween val="between"/>
        <c:majorUnit val="0.0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119957035729902E-2"/>
          <c:y val="3.7765107539937302E-2"/>
          <c:w val="0.87717749873884598"/>
          <c:h val="0.83768068509530602"/>
        </c:manualLayout>
      </c:layout>
      <c:lineChart>
        <c:grouping val="standard"/>
        <c:varyColors val="0"/>
        <c:ser>
          <c:idx val="0"/>
          <c:order val="0"/>
          <c:tx>
            <c:strRef>
              <c:f>Sheet1!$A$2</c:f>
              <c:strCache>
                <c:ptCount val="1"/>
                <c:pt idx="0">
                  <c:v>NWP-GDP</c:v>
                </c:pt>
              </c:strCache>
            </c:strRef>
          </c:tx>
          <c:spPr>
            <a:ln>
              <a:solidFill>
                <a:schemeClr val="accent1"/>
              </a:solidFill>
            </a:ln>
          </c:spPr>
          <c:marker>
            <c:symbol val="none"/>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dPt>
            <c:idx val="36"/>
            <c:bubble3D val="0"/>
            <c:extLst>
              <c:ext xmlns:c16="http://schemas.microsoft.com/office/drawing/2014/chart" uri="{C3380CC4-5D6E-409C-BE32-E72D297353CC}">
                <c16:uniqueId val="{00000003-A171-4298-8DB5-CF288B9252B6}"/>
              </c:ext>
            </c:extLst>
          </c:dPt>
          <c:dPt>
            <c:idx val="37"/>
            <c:bubble3D val="0"/>
            <c:extLst>
              <c:ext xmlns:c16="http://schemas.microsoft.com/office/drawing/2014/chart" uri="{C3380CC4-5D6E-409C-BE32-E72D297353CC}">
                <c16:uniqueId val="{00000005-A171-4298-8DB5-CF288B9252B6}"/>
              </c:ext>
            </c:extLst>
          </c:dPt>
          <c:dPt>
            <c:idx val="38"/>
            <c:bubble3D val="0"/>
            <c:extLst>
              <c:ext xmlns:c16="http://schemas.microsoft.com/office/drawing/2014/chart" uri="{C3380CC4-5D6E-409C-BE32-E72D297353CC}">
                <c16:uniqueId val="{00000007-A171-4298-8DB5-CF288B9252B6}"/>
              </c:ext>
            </c:extLst>
          </c:dPt>
          <c:cat>
            <c:strRef>
              <c:f>Sheet1!$AP$1:$BT$1</c:f>
              <c:strCache>
                <c:ptCount val="31"/>
                <c:pt idx="0">
                  <c:v>86</c:v>
                </c:pt>
                <c:pt idx="1">
                  <c:v>87</c:v>
                </c:pt>
                <c:pt idx="2">
                  <c:v>88</c:v>
                </c:pt>
                <c:pt idx="3">
                  <c:v>89</c:v>
                </c:pt>
                <c:pt idx="4">
                  <c:v>90</c:v>
                </c:pt>
                <c:pt idx="5">
                  <c:v>91</c:v>
                </c:pt>
                <c:pt idx="6">
                  <c:v>92</c:v>
                </c:pt>
                <c:pt idx="7">
                  <c:v>93</c:v>
                </c:pt>
                <c:pt idx="8">
                  <c:v>94</c:v>
                </c:pt>
                <c:pt idx="9">
                  <c:v>95</c:v>
                </c:pt>
                <c:pt idx="10">
                  <c:v>96</c:v>
                </c:pt>
                <c:pt idx="11">
                  <c:v>97</c:v>
                </c:pt>
                <c:pt idx="12">
                  <c:v>98</c:v>
                </c:pt>
                <c:pt idx="13">
                  <c:v>99</c:v>
                </c:pt>
                <c:pt idx="14">
                  <c:v>00</c:v>
                </c:pt>
                <c:pt idx="15">
                  <c:v>01</c:v>
                </c:pt>
                <c:pt idx="16">
                  <c:v>02</c:v>
                </c:pt>
                <c:pt idx="17">
                  <c:v>03</c:v>
                </c:pt>
                <c:pt idx="18">
                  <c:v>04</c:v>
                </c:pt>
                <c:pt idx="19">
                  <c:v>05</c:v>
                </c:pt>
                <c:pt idx="20">
                  <c:v>06</c:v>
                </c:pt>
                <c:pt idx="21">
                  <c:v>07</c:v>
                </c:pt>
                <c:pt idx="22">
                  <c:v>08</c:v>
                </c:pt>
                <c:pt idx="23">
                  <c:v>09</c:v>
                </c:pt>
                <c:pt idx="24">
                  <c:v>10</c:v>
                </c:pt>
                <c:pt idx="25">
                  <c:v>11</c:v>
                </c:pt>
                <c:pt idx="26">
                  <c:v>12</c:v>
                </c:pt>
                <c:pt idx="27">
                  <c:v>13</c:v>
                </c:pt>
                <c:pt idx="28">
                  <c:v>14</c:v>
                </c:pt>
                <c:pt idx="29">
                  <c:v>15</c:v>
                </c:pt>
                <c:pt idx="30">
                  <c:v>16</c:v>
                </c:pt>
              </c:strCache>
            </c:strRef>
          </c:cat>
          <c:val>
            <c:numRef>
              <c:f>Sheet1!$AP$2:$BT$2</c:f>
              <c:numCache>
                <c:formatCode>0.0%</c:formatCode>
                <c:ptCount val="31"/>
                <c:pt idx="0">
                  <c:v>0.16600000000000001</c:v>
                </c:pt>
                <c:pt idx="1">
                  <c:v>3.3000000000000002E-2</c:v>
                </c:pt>
                <c:pt idx="2">
                  <c:v>-3.4000000000000002E-2</c:v>
                </c:pt>
                <c:pt idx="3">
                  <c:v>-4.4999999999999998E-2</c:v>
                </c:pt>
                <c:pt idx="4">
                  <c:v>-1.2999999999999999E-2</c:v>
                </c:pt>
                <c:pt idx="5">
                  <c:v>-8.9999999999999993E-3</c:v>
                </c:pt>
                <c:pt idx="6">
                  <c:v>-3.9E-2</c:v>
                </c:pt>
                <c:pt idx="7">
                  <c:v>8.9999999999999993E-3</c:v>
                </c:pt>
                <c:pt idx="8">
                  <c:v>-2.5000000000000001E-2</c:v>
                </c:pt>
                <c:pt idx="9">
                  <c:v>-1.2E-2</c:v>
                </c:pt>
                <c:pt idx="10">
                  <c:v>-2.3E-2</c:v>
                </c:pt>
                <c:pt idx="11">
                  <c:v>-3.4000000000000002E-2</c:v>
                </c:pt>
                <c:pt idx="12">
                  <c:v>-4.3999999999999997E-2</c:v>
                </c:pt>
                <c:pt idx="13">
                  <c:v>-4.3999999999999997E-2</c:v>
                </c:pt>
                <c:pt idx="14">
                  <c:v>-1.4999999999999999E-2</c:v>
                </c:pt>
                <c:pt idx="15">
                  <c:v>5.0999999999999997E-2</c:v>
                </c:pt>
                <c:pt idx="16">
                  <c:v>0.12</c:v>
                </c:pt>
                <c:pt idx="17">
                  <c:v>5.0999999999999997E-2</c:v>
                </c:pt>
                <c:pt idx="18">
                  <c:v>-2.7E-2</c:v>
                </c:pt>
                <c:pt idx="19">
                  <c:v>-6.2E-2</c:v>
                </c:pt>
                <c:pt idx="20">
                  <c:v>-3.1E-2</c:v>
                </c:pt>
                <c:pt idx="21">
                  <c:v>-5.1999999999999998E-2</c:v>
                </c:pt>
                <c:pt idx="22">
                  <c:v>-3.6999999999999998E-2</c:v>
                </c:pt>
                <c:pt idx="23">
                  <c:v>-2.1999999999999999E-2</c:v>
                </c:pt>
                <c:pt idx="24">
                  <c:v>-2.9000000000000001E-2</c:v>
                </c:pt>
                <c:pt idx="25">
                  <c:v>-4.0000000000000001E-3</c:v>
                </c:pt>
                <c:pt idx="26">
                  <c:v>2E-3</c:v>
                </c:pt>
                <c:pt idx="27">
                  <c:v>1.2999999999999999E-2</c:v>
                </c:pt>
                <c:pt idx="28">
                  <c:v>-1E-3</c:v>
                </c:pt>
                <c:pt idx="29">
                  <c:v>-3.0000000000000001E-3</c:v>
                </c:pt>
                <c:pt idx="30">
                  <c:v>1.0999999999999999E-2</c:v>
                </c:pt>
              </c:numCache>
            </c:numRef>
          </c:val>
          <c:smooth val="0"/>
          <c:extLst>
            <c:ext xmlns:c16="http://schemas.microsoft.com/office/drawing/2014/chart" uri="{C3380CC4-5D6E-409C-BE32-E72D297353CC}">
              <c16:uniqueId val="{00000004-AFFB-4A8B-8A2F-0E1ECFEFC1D7}"/>
            </c:ext>
          </c:extLst>
        </c:ser>
        <c:ser>
          <c:idx val="1"/>
          <c:order val="1"/>
          <c:tx>
            <c:strRef>
              <c:f>Sheet1!$A$5</c:f>
              <c:strCache>
                <c:ptCount val="1"/>
                <c:pt idx="0">
                  <c:v>Loss Reserves</c:v>
                </c:pt>
              </c:strCache>
            </c:strRef>
          </c:tx>
          <c:marker>
            <c:symbol val="none"/>
          </c:marker>
          <c:cat>
            <c:strRef>
              <c:f>Sheet1!$AP$1:$BT$1</c:f>
              <c:strCache>
                <c:ptCount val="31"/>
                <c:pt idx="0">
                  <c:v>86</c:v>
                </c:pt>
                <c:pt idx="1">
                  <c:v>87</c:v>
                </c:pt>
                <c:pt idx="2">
                  <c:v>88</c:v>
                </c:pt>
                <c:pt idx="3">
                  <c:v>89</c:v>
                </c:pt>
                <c:pt idx="4">
                  <c:v>90</c:v>
                </c:pt>
                <c:pt idx="5">
                  <c:v>91</c:v>
                </c:pt>
                <c:pt idx="6">
                  <c:v>92</c:v>
                </c:pt>
                <c:pt idx="7">
                  <c:v>93</c:v>
                </c:pt>
                <c:pt idx="8">
                  <c:v>94</c:v>
                </c:pt>
                <c:pt idx="9">
                  <c:v>95</c:v>
                </c:pt>
                <c:pt idx="10">
                  <c:v>96</c:v>
                </c:pt>
                <c:pt idx="11">
                  <c:v>97</c:v>
                </c:pt>
                <c:pt idx="12">
                  <c:v>98</c:v>
                </c:pt>
                <c:pt idx="13">
                  <c:v>99</c:v>
                </c:pt>
                <c:pt idx="14">
                  <c:v>00</c:v>
                </c:pt>
                <c:pt idx="15">
                  <c:v>01</c:v>
                </c:pt>
                <c:pt idx="16">
                  <c:v>02</c:v>
                </c:pt>
                <c:pt idx="17">
                  <c:v>03</c:v>
                </c:pt>
                <c:pt idx="18">
                  <c:v>04</c:v>
                </c:pt>
                <c:pt idx="19">
                  <c:v>05</c:v>
                </c:pt>
                <c:pt idx="20">
                  <c:v>06</c:v>
                </c:pt>
                <c:pt idx="21">
                  <c:v>07</c:v>
                </c:pt>
                <c:pt idx="22">
                  <c:v>08</c:v>
                </c:pt>
                <c:pt idx="23">
                  <c:v>09</c:v>
                </c:pt>
                <c:pt idx="24">
                  <c:v>10</c:v>
                </c:pt>
                <c:pt idx="25">
                  <c:v>11</c:v>
                </c:pt>
                <c:pt idx="26">
                  <c:v>12</c:v>
                </c:pt>
                <c:pt idx="27">
                  <c:v>13</c:v>
                </c:pt>
                <c:pt idx="28">
                  <c:v>14</c:v>
                </c:pt>
                <c:pt idx="29">
                  <c:v>15</c:v>
                </c:pt>
                <c:pt idx="30">
                  <c:v>16</c:v>
                </c:pt>
              </c:strCache>
            </c:strRef>
          </c:cat>
          <c:val>
            <c:numRef>
              <c:f>Sheet1!$AO$5:$BT$5</c:f>
              <c:numCache>
                <c:formatCode>0.0%</c:formatCode>
                <c:ptCount val="31"/>
                <c:pt idx="0">
                  <c:v>1.0999999999999999E-2</c:v>
                </c:pt>
                <c:pt idx="1">
                  <c:v>1.2E-2</c:v>
                </c:pt>
                <c:pt idx="2">
                  <c:v>2.7E-2</c:v>
                </c:pt>
                <c:pt idx="3">
                  <c:v>2.3E-2</c:v>
                </c:pt>
                <c:pt idx="4">
                  <c:v>8.9999999999999993E-3</c:v>
                </c:pt>
                <c:pt idx="5">
                  <c:v>8.0000000000000002E-3</c:v>
                </c:pt>
                <c:pt idx="6">
                  <c:v>-3.0000000000000001E-3</c:v>
                </c:pt>
                <c:pt idx="7">
                  <c:v>1.0999999999999999E-2</c:v>
                </c:pt>
                <c:pt idx="8">
                  <c:v>-8.9999999999999993E-3</c:v>
                </c:pt>
                <c:pt idx="9">
                  <c:v>-3.4000000000000002E-2</c:v>
                </c:pt>
                <c:pt idx="10">
                  <c:v>-0.01</c:v>
                </c:pt>
                <c:pt idx="11">
                  <c:v>-2.5999999999999999E-2</c:v>
                </c:pt>
                <c:pt idx="12">
                  <c:v>-3.5999999999999997E-2</c:v>
                </c:pt>
                <c:pt idx="13">
                  <c:v>-3.5000000000000003E-2</c:v>
                </c:pt>
                <c:pt idx="14">
                  <c:v>-1.2999999999999999E-2</c:v>
                </c:pt>
                <c:pt idx="15">
                  <c:v>1E-3</c:v>
                </c:pt>
                <c:pt idx="16">
                  <c:v>3.5000000000000003E-2</c:v>
                </c:pt>
                <c:pt idx="17">
                  <c:v>6.4000000000000001E-2</c:v>
                </c:pt>
                <c:pt idx="18">
                  <c:v>3.4000000000000002E-2</c:v>
                </c:pt>
                <c:pt idx="19">
                  <c:v>2.3E-2</c:v>
                </c:pt>
                <c:pt idx="20">
                  <c:v>2E-3</c:v>
                </c:pt>
                <c:pt idx="21">
                  <c:v>-1.4999999999999999E-2</c:v>
                </c:pt>
                <c:pt idx="22">
                  <c:v>-1.7999999999999999E-2</c:v>
                </c:pt>
                <c:pt idx="23">
                  <c:v>-5.0000000000000001E-3</c:v>
                </c:pt>
                <c:pt idx="24">
                  <c:v>-4.5999999999999999E-2</c:v>
                </c:pt>
                <c:pt idx="25">
                  <c:v>-2.5999999999999999E-2</c:v>
                </c:pt>
                <c:pt idx="26">
                  <c:v>-2.9000000000000001E-2</c:v>
                </c:pt>
                <c:pt idx="27">
                  <c:v>-2.8000000000000001E-2</c:v>
                </c:pt>
                <c:pt idx="28">
                  <c:v>-3.5999999999999997E-2</c:v>
                </c:pt>
                <c:pt idx="29">
                  <c:v>-1.9E-2</c:v>
                </c:pt>
                <c:pt idx="30">
                  <c:v>-1.6E-2</c:v>
                </c:pt>
              </c:numCache>
            </c:numRef>
          </c:val>
          <c:smooth val="0"/>
          <c:extLst>
            <c:ext xmlns:c16="http://schemas.microsoft.com/office/drawing/2014/chart" uri="{C3380CC4-5D6E-409C-BE32-E72D297353CC}">
              <c16:uniqueId val="{00000005-5C6B-4B43-B7B0-14B30D59CE2A}"/>
            </c:ext>
          </c:extLst>
        </c:ser>
        <c:dLbls>
          <c:showLegendKey val="0"/>
          <c:showVal val="0"/>
          <c:showCatName val="0"/>
          <c:showSerName val="0"/>
          <c:showPercent val="0"/>
          <c:showBubbleSize val="0"/>
        </c:dLbls>
        <c:smooth val="0"/>
        <c:axId val="194417408"/>
        <c:axId val="194418944"/>
      </c:lineChart>
      <c:catAx>
        <c:axId val="194417408"/>
        <c:scaling>
          <c:orientation val="minMax"/>
        </c:scaling>
        <c:delete val="0"/>
        <c:axPos val="b"/>
        <c:numFmt formatCode="0" sourceLinked="0"/>
        <c:majorTickMark val="out"/>
        <c:minorTickMark val="none"/>
        <c:tickLblPos val="low"/>
        <c:txPr>
          <a:bodyPr rot="0" vert="horz"/>
          <a:lstStyle/>
          <a:p>
            <a:pPr>
              <a:defRPr sz="1200"/>
            </a:pPr>
            <a:endParaRPr lang="en-US"/>
          </a:p>
        </c:txPr>
        <c:crossAx val="194418944"/>
        <c:crossesAt val="0"/>
        <c:auto val="1"/>
        <c:lblAlgn val="ctr"/>
        <c:lblOffset val="100"/>
        <c:tickLblSkip val="2"/>
        <c:tickMarkSkip val="1"/>
        <c:noMultiLvlLbl val="0"/>
      </c:catAx>
      <c:valAx>
        <c:axId val="194418944"/>
        <c:scaling>
          <c:orientation val="minMax"/>
          <c:max val="0.2"/>
          <c:min val="-0.1"/>
        </c:scaling>
        <c:delete val="0"/>
        <c:axPos val="l"/>
        <c:majorGridlines>
          <c:spPr>
            <a:ln>
              <a:noFill/>
            </a:ln>
          </c:spPr>
        </c:majorGridlines>
        <c:numFmt formatCode="0%" sourceLinked="0"/>
        <c:majorTickMark val="out"/>
        <c:minorTickMark val="none"/>
        <c:tickLblPos val="nextTo"/>
        <c:txPr>
          <a:bodyPr/>
          <a:lstStyle/>
          <a:p>
            <a:pPr>
              <a:defRPr sz="1200"/>
            </a:pPr>
            <a:endParaRPr lang="en-US"/>
          </a:p>
        </c:txPr>
        <c:crossAx val="194417408"/>
        <c:crossesAt val="1"/>
        <c:crossBetween val="between"/>
        <c:majorUnit val="0.05"/>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2014</c:v>
                </c:pt>
                <c:pt idx="1">
                  <c:v>2015</c:v>
                </c:pt>
                <c:pt idx="2">
                  <c:v>2016</c:v>
                </c:pt>
                <c:pt idx="3">
                  <c:v>2017</c:v>
                </c:pt>
                <c:pt idx="4">
                  <c:v>2018</c:v>
                </c:pt>
              </c:numCache>
            </c:numRef>
          </c:cat>
          <c:val>
            <c:numRef>
              <c:f>Sheet1!$B$2:$B$6</c:f>
              <c:numCache>
                <c:formatCode>General</c:formatCode>
                <c:ptCount val="5"/>
                <c:pt idx="0">
                  <c:v>-0.12</c:v>
                </c:pt>
                <c:pt idx="1">
                  <c:v>-0.11</c:v>
                </c:pt>
                <c:pt idx="2">
                  <c:v>-8.2000000000000003E-2</c:v>
                </c:pt>
                <c:pt idx="3">
                  <c:v>-5.7000000000000002E-2</c:v>
                </c:pt>
                <c:pt idx="4">
                  <c:v>4.8000000000000001E-2</c:v>
                </c:pt>
              </c:numCache>
            </c:numRef>
          </c:val>
          <c:extLst>
            <c:ext xmlns:c16="http://schemas.microsoft.com/office/drawing/2014/chart" uri="{C3380CC4-5D6E-409C-BE32-E72D297353CC}">
              <c16:uniqueId val="{00000000-48E1-4B8C-87EC-7C67031953D0}"/>
            </c:ext>
          </c:extLst>
        </c:ser>
        <c:dLbls>
          <c:showLegendKey val="0"/>
          <c:showVal val="0"/>
          <c:showCatName val="0"/>
          <c:showSerName val="0"/>
          <c:showPercent val="0"/>
          <c:showBubbleSize val="0"/>
        </c:dLbls>
        <c:gapWidth val="100"/>
        <c:axId val="604046088"/>
        <c:axId val="604047072"/>
      </c:barChart>
      <c:catAx>
        <c:axId val="6040460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4047072"/>
        <c:crosses val="autoZero"/>
        <c:auto val="1"/>
        <c:lblAlgn val="ctr"/>
        <c:lblOffset val="100"/>
        <c:noMultiLvlLbl val="0"/>
      </c:catAx>
      <c:valAx>
        <c:axId val="604047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4046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23343321416257"/>
          <c:y val="2.9907252404815444E-2"/>
          <c:w val="0.8193531004720187"/>
          <c:h val="0.85559943443429898"/>
        </c:manualLayout>
      </c:layout>
      <c:lineChart>
        <c:grouping val="standard"/>
        <c:varyColors val="0"/>
        <c:ser>
          <c:idx val="4"/>
          <c:order val="0"/>
          <c:tx>
            <c:strRef>
              <c:f>Sheet1!$A$2</c:f>
              <c:strCache>
                <c:ptCount val="1"/>
                <c:pt idx="0">
                  <c:v>YoY pm change</c:v>
                </c:pt>
              </c:strCache>
            </c:strRef>
          </c:tx>
          <c:marker>
            <c:symbol val="none"/>
          </c:marker>
          <c:dLbls>
            <c:dLbl>
              <c:idx val="0"/>
              <c:layout>
                <c:manualLayout>
                  <c:x val="-3.1980918128868566E-2"/>
                  <c:y val="-3.9111846691679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BB-4F47-9A0E-F0E09D7B99B4}"/>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31-4D40-A5A1-B1D05FE8B5E3}"/>
                </c:ext>
              </c:extLst>
            </c:dLbl>
            <c:dLbl>
              <c:idx val="2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E2-4B14-A9DA-22F5B1579C43}"/>
                </c:ext>
              </c:extLst>
            </c:dLbl>
            <c:dLbl>
              <c:idx val="3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BB-4F47-9A0E-F0E09D7B99B4}"/>
                </c:ext>
              </c:extLst>
            </c:dLbl>
            <c:dLbl>
              <c:idx val="5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BB-4F47-9A0E-F0E09D7B99B4}"/>
                </c:ext>
              </c:extLst>
            </c:dLbl>
            <c:numFmt formatCode="0%" sourceLinked="0"/>
            <c:spPr>
              <a:noFill/>
              <a:ln>
                <a:noFill/>
              </a:ln>
              <a:effectLst/>
            </c:spPr>
            <c:txPr>
              <a:bodyPr wrap="square" lIns="38100" tIns="19050" rIns="38100" bIns="19050" anchor="ctr">
                <a:spAutoFit/>
              </a:bodyPr>
              <a:lstStyle/>
              <a:p>
                <a:pPr>
                  <a:defRPr sz="14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Sheet1!$C$1:$AA$1</c:f>
              <c:strCache>
                <c:ptCount val="25"/>
                <c:pt idx="0">
                  <c:v>2012:Q2</c:v>
                </c:pt>
                <c:pt idx="4">
                  <c:v>2013:Q2</c:v>
                </c:pt>
                <c:pt idx="8">
                  <c:v>2014:Q2</c:v>
                </c:pt>
                <c:pt idx="12">
                  <c:v>2015:Q2</c:v>
                </c:pt>
                <c:pt idx="16">
                  <c:v>2016:Q2</c:v>
                </c:pt>
                <c:pt idx="20">
                  <c:v>2017:Q2</c:v>
                </c:pt>
                <c:pt idx="24">
                  <c:v>2018:Q2</c:v>
                </c:pt>
              </c:strCache>
            </c:strRef>
          </c:cat>
          <c:val>
            <c:numRef>
              <c:f>Sheet1!$C$2:$AA$2</c:f>
              <c:numCache>
                <c:formatCode>0.00</c:formatCode>
                <c:ptCount val="25"/>
                <c:pt idx="0">
                  <c:v>1.4E-2</c:v>
                </c:pt>
                <c:pt idx="1">
                  <c:v>1.4E-2</c:v>
                </c:pt>
                <c:pt idx="2">
                  <c:v>1.2E-2</c:v>
                </c:pt>
                <c:pt idx="3">
                  <c:v>3.0000000000000001E-3</c:v>
                </c:pt>
                <c:pt idx="4">
                  <c:v>-4.0000000000000001E-3</c:v>
                </c:pt>
                <c:pt idx="5">
                  <c:v>-7.0000000000000001E-3</c:v>
                </c:pt>
                <c:pt idx="6">
                  <c:v>-0.01</c:v>
                </c:pt>
                <c:pt idx="7">
                  <c:v>-1.6E-2</c:v>
                </c:pt>
                <c:pt idx="8">
                  <c:v>-2.7E-2</c:v>
                </c:pt>
                <c:pt idx="9">
                  <c:v>-2.8000000000000001E-2</c:v>
                </c:pt>
                <c:pt idx="10">
                  <c:v>-4.2000000000000003E-2</c:v>
                </c:pt>
                <c:pt idx="11">
                  <c:v>-4.2000000000000003E-2</c:v>
                </c:pt>
                <c:pt idx="12">
                  <c:v>-4.3999999999999997E-2</c:v>
                </c:pt>
                <c:pt idx="13">
                  <c:v>-4.8000000000000001E-2</c:v>
                </c:pt>
                <c:pt idx="14">
                  <c:v>-0.05</c:v>
                </c:pt>
                <c:pt idx="15">
                  <c:v>-3.7999999999999999E-2</c:v>
                </c:pt>
                <c:pt idx="16">
                  <c:v>-3.5999999999999997E-2</c:v>
                </c:pt>
                <c:pt idx="17">
                  <c:v>-3.2000000000000001E-2</c:v>
                </c:pt>
                <c:pt idx="18">
                  <c:v>-3.1E-2</c:v>
                </c:pt>
                <c:pt idx="19" formatCode="General">
                  <c:v>-2.3E-2</c:v>
                </c:pt>
                <c:pt idx="20">
                  <c:v>-2.1999999999999999E-2</c:v>
                </c:pt>
                <c:pt idx="21">
                  <c:v>-1.9E-2</c:v>
                </c:pt>
                <c:pt idx="22">
                  <c:v>8.0000000000000002E-3</c:v>
                </c:pt>
                <c:pt idx="23">
                  <c:v>0.01</c:v>
                </c:pt>
                <c:pt idx="24">
                  <c:v>1.2E-2</c:v>
                </c:pt>
              </c:numCache>
            </c:numRef>
          </c:val>
          <c:smooth val="0"/>
          <c:extLst>
            <c:ext xmlns:c16="http://schemas.microsoft.com/office/drawing/2014/chart" uri="{C3380CC4-5D6E-409C-BE32-E72D297353CC}">
              <c16:uniqueId val="{00000000-AB51-4DB0-8D53-3218608B0DD2}"/>
            </c:ext>
          </c:extLst>
        </c:ser>
        <c:dLbls>
          <c:showLegendKey val="0"/>
          <c:showVal val="1"/>
          <c:showCatName val="0"/>
          <c:showSerName val="0"/>
          <c:showPercent val="0"/>
          <c:showBubbleSize val="0"/>
        </c:dLbls>
        <c:smooth val="0"/>
        <c:axId val="226602592"/>
        <c:axId val="226604552"/>
      </c:lineChart>
      <c:catAx>
        <c:axId val="226602592"/>
        <c:scaling>
          <c:orientation val="minMax"/>
        </c:scaling>
        <c:delete val="0"/>
        <c:axPos val="b"/>
        <c:numFmt formatCode="General" sourceLinked="1"/>
        <c:majorTickMark val="out"/>
        <c:minorTickMark val="none"/>
        <c:tickLblPos val="low"/>
        <c:txPr>
          <a:bodyPr rot="-5400000" vert="horz"/>
          <a:lstStyle/>
          <a:p>
            <a:pPr>
              <a:defRPr sz="1400"/>
            </a:pPr>
            <a:endParaRPr lang="en-US"/>
          </a:p>
        </c:txPr>
        <c:crossAx val="226604552"/>
        <c:crossesAt val="0"/>
        <c:auto val="1"/>
        <c:lblAlgn val="ctr"/>
        <c:lblOffset val="200"/>
        <c:noMultiLvlLbl val="0"/>
      </c:catAx>
      <c:valAx>
        <c:axId val="226604552"/>
        <c:scaling>
          <c:orientation val="minMax"/>
        </c:scaling>
        <c:delete val="0"/>
        <c:axPos val="l"/>
        <c:numFmt formatCode="0%" sourceLinked="0"/>
        <c:majorTickMark val="out"/>
        <c:minorTickMark val="none"/>
        <c:tickLblPos val="nextTo"/>
        <c:txPr>
          <a:bodyPr rot="0" vert="horz"/>
          <a:lstStyle/>
          <a:p>
            <a:pPr>
              <a:defRPr sz="1400"/>
            </a:pPr>
            <a:endParaRPr lang="en-US"/>
          </a:p>
        </c:txPr>
        <c:crossAx val="226602592"/>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17-4845-A904-2EEDF270014B}"/>
                </c:ext>
              </c:extLst>
            </c:dLbl>
            <c:dLbl>
              <c:idx val="19"/>
              <c:layout>
                <c:manualLayout>
                  <c:x val="0.1056257302977216"/>
                  <c:y val="0.47091469398611391"/>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r>
                      <a:rPr lang="en-US" dirty="0"/>
                      <a:t>-2.4%</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3339458171222407"/>
                      <c:h val="5.3581091616145861E-2"/>
                    </c:manualLayout>
                  </c15:layout>
                </c:ext>
                <c:ext xmlns:c16="http://schemas.microsoft.com/office/drawing/2014/chart" uri="{C3380CC4-5D6E-409C-BE32-E72D297353CC}">
                  <c16:uniqueId val="{00000000-713E-4CC9-AD5C-BF5E8980C7A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Sheet1!$A$2:$A$27</c:f>
              <c:strCache>
                <c:ptCount val="25"/>
                <c:pt idx="0">
                  <c:v>Q2 2012</c:v>
                </c:pt>
                <c:pt idx="1">
                  <c:v>Q3 2012</c:v>
                </c:pt>
                <c:pt idx="2">
                  <c:v>Q4 2012</c:v>
                </c:pt>
                <c:pt idx="3">
                  <c:v>Q1 2013</c:v>
                </c:pt>
                <c:pt idx="4">
                  <c:v>Q2 2013</c:v>
                </c:pt>
                <c:pt idx="5">
                  <c:v>Q3 2013</c:v>
                </c:pt>
                <c:pt idx="6">
                  <c:v>Q4 2013</c:v>
                </c:pt>
                <c:pt idx="7">
                  <c:v>Q1 2014</c:v>
                </c:pt>
                <c:pt idx="8">
                  <c:v>Q2 2014</c:v>
                </c:pt>
                <c:pt idx="9">
                  <c:v>Q3 2014</c:v>
                </c:pt>
                <c:pt idx="10">
                  <c:v>Q4 2014</c:v>
                </c:pt>
                <c:pt idx="11">
                  <c:v>Q1 2015</c:v>
                </c:pt>
                <c:pt idx="12">
                  <c:v>Q2 2015</c:v>
                </c:pt>
                <c:pt idx="13">
                  <c:v>Q3 2015</c:v>
                </c:pt>
                <c:pt idx="14">
                  <c:v>Q4 2015</c:v>
                </c:pt>
                <c:pt idx="15">
                  <c:v>Q1 2016</c:v>
                </c:pt>
                <c:pt idx="16">
                  <c:v>Q2 2016</c:v>
                </c:pt>
                <c:pt idx="17">
                  <c:v>Q3 2016</c:v>
                </c:pt>
                <c:pt idx="18">
                  <c:v>Q4 2016</c:v>
                </c:pt>
                <c:pt idx="19">
                  <c:v>Q1 2017</c:v>
                </c:pt>
                <c:pt idx="20">
                  <c:v>Q2 2017</c:v>
                </c:pt>
                <c:pt idx="21">
                  <c:v>Q3 2017</c:v>
                </c:pt>
                <c:pt idx="22">
                  <c:v>Q4 2017</c:v>
                </c:pt>
                <c:pt idx="23">
                  <c:v>Q1 2018</c:v>
                </c:pt>
                <c:pt idx="24">
                  <c:v>Q2 2018</c:v>
                </c:pt>
              </c:strCache>
            </c:strRef>
          </c:cat>
          <c:val>
            <c:numRef>
              <c:f>Sheet1!$B$2:$B$27</c:f>
              <c:numCache>
                <c:formatCode>0.0%</c:formatCode>
                <c:ptCount val="25"/>
                <c:pt idx="0">
                  <c:v>6.0000000000000001E-3</c:v>
                </c:pt>
                <c:pt idx="1">
                  <c:v>1.9E-2</c:v>
                </c:pt>
                <c:pt idx="2">
                  <c:v>2.5999999999999999E-2</c:v>
                </c:pt>
                <c:pt idx="3">
                  <c:v>1.7999999999999999E-2</c:v>
                </c:pt>
                <c:pt idx="4">
                  <c:v>2.1000000000000001E-2</c:v>
                </c:pt>
                <c:pt idx="5">
                  <c:v>2.5000000000000001E-2</c:v>
                </c:pt>
                <c:pt idx="6">
                  <c:v>5.0000000000000001E-3</c:v>
                </c:pt>
                <c:pt idx="7">
                  <c:v>8.9999999999999993E-3</c:v>
                </c:pt>
                <c:pt idx="8">
                  <c:v>6.0000000000000001E-3</c:v>
                </c:pt>
                <c:pt idx="9">
                  <c:v>0.01</c:v>
                </c:pt>
                <c:pt idx="10">
                  <c:v>-1.6E-2</c:v>
                </c:pt>
                <c:pt idx="11">
                  <c:v>-1.7999999999999999E-2</c:v>
                </c:pt>
                <c:pt idx="12">
                  <c:v>-1.0999999999999999E-2</c:v>
                </c:pt>
                <c:pt idx="13">
                  <c:v>-2.1000000000000001E-2</c:v>
                </c:pt>
                <c:pt idx="14">
                  <c:v>-3.4000000000000002E-2</c:v>
                </c:pt>
                <c:pt idx="15">
                  <c:v>-2.5999999999999999E-2</c:v>
                </c:pt>
                <c:pt idx="16">
                  <c:v>-3.4000000000000002E-2</c:v>
                </c:pt>
                <c:pt idx="17">
                  <c:v>-3.1E-2</c:v>
                </c:pt>
                <c:pt idx="18">
                  <c:v>-2.1000000000000001E-2</c:v>
                </c:pt>
                <c:pt idx="19">
                  <c:v>4.0000000000000001E-3</c:v>
                </c:pt>
                <c:pt idx="20">
                  <c:v>-2.3E-2</c:v>
                </c:pt>
                <c:pt idx="21">
                  <c:v>-2.4E-2</c:v>
                </c:pt>
                <c:pt idx="22">
                  <c:v>-2.8000000000000001E-2</c:v>
                </c:pt>
                <c:pt idx="23">
                  <c:v>-0.03</c:v>
                </c:pt>
                <c:pt idx="24">
                  <c:v>-2.4E-2</c:v>
                </c:pt>
              </c:numCache>
            </c:numRef>
          </c:val>
          <c:extLst>
            <c:ext xmlns:c16="http://schemas.microsoft.com/office/drawing/2014/chart" uri="{C3380CC4-5D6E-409C-BE32-E72D297353CC}">
              <c16:uniqueId val="{00000000-74C0-4619-ADF5-A225F2BF37C4}"/>
            </c:ext>
          </c:extLst>
        </c:ser>
        <c:dLbls>
          <c:showLegendKey val="0"/>
          <c:showVal val="0"/>
          <c:showCatName val="0"/>
          <c:showSerName val="0"/>
          <c:showPercent val="0"/>
          <c:showBubbleSize val="0"/>
        </c:dLbls>
        <c:gapWidth val="75"/>
        <c:axId val="387451568"/>
        <c:axId val="387453864"/>
      </c:barChart>
      <c:catAx>
        <c:axId val="3874515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100" b="0" i="0" u="none" strike="noStrike" kern="1200" baseline="0">
                <a:solidFill>
                  <a:schemeClr val="tx1">
                    <a:lumMod val="65000"/>
                    <a:lumOff val="35000"/>
                  </a:schemeClr>
                </a:solidFill>
                <a:latin typeface="+mn-lt"/>
                <a:ea typeface="+mn-ea"/>
                <a:cs typeface="+mn-cs"/>
              </a:defRPr>
            </a:pPr>
            <a:endParaRPr lang="en-US"/>
          </a:p>
        </c:txPr>
        <c:crossAx val="387453864"/>
        <c:crosses val="autoZero"/>
        <c:auto val="1"/>
        <c:lblAlgn val="ctr"/>
        <c:lblOffset val="100"/>
        <c:tickMarkSkip val="1"/>
        <c:noMultiLvlLbl val="0"/>
      </c:catAx>
      <c:valAx>
        <c:axId val="38745386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87451568"/>
        <c:crossesAt val="1"/>
        <c:crossBetween val="between"/>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2A-4EF4-A06C-227DC07E95BD}"/>
                </c:ext>
              </c:extLst>
            </c:dLbl>
            <c:dLbl>
              <c:idx val="19"/>
              <c:layout>
                <c:manualLayout>
                  <c:x val="4.5924230564226787E-2"/>
                  <c:y val="0.43011028771839183"/>
                </c:manualLayout>
              </c:layout>
              <c:tx>
                <c:rich>
                  <a:bodyPr/>
                  <a:lstStyle/>
                  <a:p>
                    <a:r>
                      <a:rPr lang="en-US" dirty="0"/>
                      <a:t>0.9%</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F6-4795-B926-AB6F65684AC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Sheet1!$A$2:$A$27</c:f>
              <c:strCache>
                <c:ptCount val="25"/>
                <c:pt idx="0">
                  <c:v>Q2 2012</c:v>
                </c:pt>
                <c:pt idx="1">
                  <c:v>Q3 2012</c:v>
                </c:pt>
                <c:pt idx="2">
                  <c:v>Q4 2012</c:v>
                </c:pt>
                <c:pt idx="3">
                  <c:v>Q1 2013</c:v>
                </c:pt>
                <c:pt idx="4">
                  <c:v>Q2 2013</c:v>
                </c:pt>
                <c:pt idx="5">
                  <c:v>Q3 2013</c:v>
                </c:pt>
                <c:pt idx="6">
                  <c:v>Q4 2013</c:v>
                </c:pt>
                <c:pt idx="7">
                  <c:v>Q1 2014</c:v>
                </c:pt>
                <c:pt idx="8">
                  <c:v>Q2 2014</c:v>
                </c:pt>
                <c:pt idx="9">
                  <c:v>Q3 2014</c:v>
                </c:pt>
                <c:pt idx="10">
                  <c:v>Q4 2014</c:v>
                </c:pt>
                <c:pt idx="11">
                  <c:v>Q1 2015</c:v>
                </c:pt>
                <c:pt idx="12">
                  <c:v>Q2 2015</c:v>
                </c:pt>
                <c:pt idx="13">
                  <c:v>Q3 2015</c:v>
                </c:pt>
                <c:pt idx="14">
                  <c:v>Q4 2015</c:v>
                </c:pt>
                <c:pt idx="15">
                  <c:v>Q1 2016</c:v>
                </c:pt>
                <c:pt idx="16">
                  <c:v>Q2 2016</c:v>
                </c:pt>
                <c:pt idx="17">
                  <c:v>Q3 2016</c:v>
                </c:pt>
                <c:pt idx="18">
                  <c:v>Q4 2016</c:v>
                </c:pt>
                <c:pt idx="19">
                  <c:v>Q1 2017</c:v>
                </c:pt>
                <c:pt idx="20">
                  <c:v>Q2 2017</c:v>
                </c:pt>
                <c:pt idx="21">
                  <c:v>Q3 2017</c:v>
                </c:pt>
                <c:pt idx="22">
                  <c:v>Q4 2017</c:v>
                </c:pt>
                <c:pt idx="23">
                  <c:v>Q1 2018</c:v>
                </c:pt>
                <c:pt idx="24">
                  <c:v>Q2 2018</c:v>
                </c:pt>
              </c:strCache>
            </c:strRef>
          </c:cat>
          <c:val>
            <c:numRef>
              <c:f>Sheet1!$B$2:$B$27</c:f>
              <c:numCache>
                <c:formatCode>0.0%</c:formatCode>
                <c:ptCount val="25"/>
                <c:pt idx="0">
                  <c:v>0.01</c:v>
                </c:pt>
                <c:pt idx="1">
                  <c:v>1.7000000000000001E-2</c:v>
                </c:pt>
                <c:pt idx="2">
                  <c:v>2.1000000000000001E-2</c:v>
                </c:pt>
                <c:pt idx="3">
                  <c:v>2.7E-2</c:v>
                </c:pt>
                <c:pt idx="4">
                  <c:v>2.5000000000000001E-2</c:v>
                </c:pt>
                <c:pt idx="5">
                  <c:v>2.1999999999999999E-2</c:v>
                </c:pt>
                <c:pt idx="6">
                  <c:v>1.7000000000000001E-2</c:v>
                </c:pt>
                <c:pt idx="7">
                  <c:v>0.01</c:v>
                </c:pt>
                <c:pt idx="8">
                  <c:v>-1.4999999999999999E-2</c:v>
                </c:pt>
                <c:pt idx="9">
                  <c:v>8.0000000000000002E-3</c:v>
                </c:pt>
                <c:pt idx="10">
                  <c:v>-8.9999999999999993E-3</c:v>
                </c:pt>
                <c:pt idx="11">
                  <c:v>-1E-3</c:v>
                </c:pt>
                <c:pt idx="12">
                  <c:v>-7.0000000000000001E-3</c:v>
                </c:pt>
                <c:pt idx="13">
                  <c:v>4.0000000000000001E-3</c:v>
                </c:pt>
                <c:pt idx="14">
                  <c:v>-1.0999999999999999E-2</c:v>
                </c:pt>
                <c:pt idx="15">
                  <c:v>-8.0000000000000002E-3</c:v>
                </c:pt>
                <c:pt idx="16">
                  <c:v>-2.4E-2</c:v>
                </c:pt>
                <c:pt idx="17">
                  <c:v>-2.1999999999999999E-2</c:v>
                </c:pt>
                <c:pt idx="18">
                  <c:v>-2.5000000000000001E-2</c:v>
                </c:pt>
                <c:pt idx="19">
                  <c:v>-2.5000000000000001E-2</c:v>
                </c:pt>
                <c:pt idx="20">
                  <c:v>-1.7999999999999999E-2</c:v>
                </c:pt>
                <c:pt idx="21">
                  <c:v>-2.7E-2</c:v>
                </c:pt>
                <c:pt idx="22">
                  <c:v>-1.6E-2</c:v>
                </c:pt>
                <c:pt idx="23">
                  <c:v>0</c:v>
                </c:pt>
                <c:pt idx="24">
                  <c:v>8.9999999999999993E-3</c:v>
                </c:pt>
              </c:numCache>
            </c:numRef>
          </c:val>
          <c:extLst>
            <c:ext xmlns:c16="http://schemas.microsoft.com/office/drawing/2014/chart" uri="{C3380CC4-5D6E-409C-BE32-E72D297353CC}">
              <c16:uniqueId val="{00000001-D282-444A-B770-638C3D44D31A}"/>
            </c:ext>
          </c:extLst>
        </c:ser>
        <c:dLbls>
          <c:showLegendKey val="0"/>
          <c:showVal val="0"/>
          <c:showCatName val="0"/>
          <c:showSerName val="0"/>
          <c:showPercent val="0"/>
          <c:showBubbleSize val="0"/>
        </c:dLbls>
        <c:gapWidth val="75"/>
        <c:axId val="387451568"/>
        <c:axId val="387453864"/>
      </c:barChart>
      <c:catAx>
        <c:axId val="3874515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100" b="0" i="0" u="none" strike="noStrike" kern="1200" baseline="0">
                <a:solidFill>
                  <a:schemeClr val="tx1">
                    <a:lumMod val="65000"/>
                    <a:lumOff val="35000"/>
                  </a:schemeClr>
                </a:solidFill>
                <a:latin typeface="+mn-lt"/>
                <a:ea typeface="+mn-ea"/>
                <a:cs typeface="+mn-cs"/>
              </a:defRPr>
            </a:pPr>
            <a:endParaRPr lang="en-US"/>
          </a:p>
        </c:txPr>
        <c:crossAx val="387453864"/>
        <c:crosses val="autoZero"/>
        <c:auto val="1"/>
        <c:lblAlgn val="ctr"/>
        <c:lblOffset val="100"/>
        <c:noMultiLvlLbl val="0"/>
      </c:catAx>
      <c:valAx>
        <c:axId val="38745386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87451568"/>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19"/>
              <c:layout>
                <c:manualLayout>
                  <c:x val="7.6540384273711196E-2"/>
                  <c:y val="0.54128504395936639"/>
                </c:manualLayout>
              </c:layout>
              <c:tx>
                <c:rich>
                  <a:bodyPr/>
                  <a:lstStyle/>
                  <a:p>
                    <a:r>
                      <a:rPr lang="en-US" dirty="0"/>
                      <a:t>3.0%</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E9-433B-9EC4-57DFEC277B7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Sheet1!$A$2:$A$27</c:f>
              <c:strCache>
                <c:ptCount val="25"/>
                <c:pt idx="0">
                  <c:v>Q2 2012</c:v>
                </c:pt>
                <c:pt idx="1">
                  <c:v>Q3 2012</c:v>
                </c:pt>
                <c:pt idx="2">
                  <c:v>Q4 2012</c:v>
                </c:pt>
                <c:pt idx="3">
                  <c:v>Q1 2013</c:v>
                </c:pt>
                <c:pt idx="4">
                  <c:v>Q2 2013</c:v>
                </c:pt>
                <c:pt idx="5">
                  <c:v>Q3 2013</c:v>
                </c:pt>
                <c:pt idx="6">
                  <c:v>Q4 2013</c:v>
                </c:pt>
                <c:pt idx="7">
                  <c:v>Q1 2014</c:v>
                </c:pt>
                <c:pt idx="8">
                  <c:v>Q2 2014</c:v>
                </c:pt>
                <c:pt idx="9">
                  <c:v>Q3 2014</c:v>
                </c:pt>
                <c:pt idx="10">
                  <c:v>Q4 2014</c:v>
                </c:pt>
                <c:pt idx="11">
                  <c:v>Q1 2015</c:v>
                </c:pt>
                <c:pt idx="12">
                  <c:v>Q2 2015</c:v>
                </c:pt>
                <c:pt idx="13">
                  <c:v>Q3 2015</c:v>
                </c:pt>
                <c:pt idx="14">
                  <c:v>Q4 2015</c:v>
                </c:pt>
                <c:pt idx="15">
                  <c:v>Q1 2016</c:v>
                </c:pt>
                <c:pt idx="16">
                  <c:v>Q2 2016</c:v>
                </c:pt>
                <c:pt idx="17">
                  <c:v>Q3 2016</c:v>
                </c:pt>
                <c:pt idx="18">
                  <c:v>Q4 2016</c:v>
                </c:pt>
                <c:pt idx="19">
                  <c:v>Q1 2017</c:v>
                </c:pt>
                <c:pt idx="20">
                  <c:v>Q2 2017</c:v>
                </c:pt>
                <c:pt idx="21">
                  <c:v>Q3 2017</c:v>
                </c:pt>
                <c:pt idx="22">
                  <c:v>Q4 2017</c:v>
                </c:pt>
                <c:pt idx="23">
                  <c:v>Q1 2018</c:v>
                </c:pt>
                <c:pt idx="24">
                  <c:v>Q2 2018</c:v>
                </c:pt>
              </c:strCache>
            </c:strRef>
          </c:cat>
          <c:val>
            <c:numRef>
              <c:f>Sheet1!$B$2:$B$27</c:f>
              <c:numCache>
                <c:formatCode>0.0%</c:formatCode>
                <c:ptCount val="25"/>
                <c:pt idx="0">
                  <c:v>3.1E-2</c:v>
                </c:pt>
                <c:pt idx="1">
                  <c:v>2.8000000000000001E-2</c:v>
                </c:pt>
                <c:pt idx="2">
                  <c:v>1.4E-2</c:v>
                </c:pt>
                <c:pt idx="3">
                  <c:v>2.5000000000000001E-2</c:v>
                </c:pt>
                <c:pt idx="4">
                  <c:v>5.0000000000000001E-3</c:v>
                </c:pt>
                <c:pt idx="5">
                  <c:v>0.01</c:v>
                </c:pt>
                <c:pt idx="6">
                  <c:v>2E-3</c:v>
                </c:pt>
                <c:pt idx="7">
                  <c:v>-2.5000000000000001E-2</c:v>
                </c:pt>
                <c:pt idx="8">
                  <c:v>-2.1000000000000001E-2</c:v>
                </c:pt>
                <c:pt idx="9">
                  <c:v>-0.02</c:v>
                </c:pt>
                <c:pt idx="10">
                  <c:v>-3.7999999999999999E-2</c:v>
                </c:pt>
                <c:pt idx="11">
                  <c:v>-3.5000000000000003E-2</c:v>
                </c:pt>
                <c:pt idx="12">
                  <c:v>-4.8000000000000001E-2</c:v>
                </c:pt>
                <c:pt idx="13">
                  <c:v>-6.2E-2</c:v>
                </c:pt>
                <c:pt idx="14">
                  <c:v>-5.7000000000000002E-2</c:v>
                </c:pt>
                <c:pt idx="15">
                  <c:v>-0.04</c:v>
                </c:pt>
                <c:pt idx="16">
                  <c:v>-5.8000000000000003E-2</c:v>
                </c:pt>
                <c:pt idx="17">
                  <c:v>-3.7999999999999999E-2</c:v>
                </c:pt>
                <c:pt idx="18">
                  <c:v>-4.8000000000000001E-2</c:v>
                </c:pt>
                <c:pt idx="19">
                  <c:v>-3.6999999999999998E-2</c:v>
                </c:pt>
                <c:pt idx="20">
                  <c:v>-3.5999999999999997E-2</c:v>
                </c:pt>
                <c:pt idx="21">
                  <c:v>-3.7999999999999999E-2</c:v>
                </c:pt>
                <c:pt idx="22">
                  <c:v>3.5999999999999997E-2</c:v>
                </c:pt>
                <c:pt idx="23">
                  <c:v>2.9000000000000001E-2</c:v>
                </c:pt>
                <c:pt idx="24">
                  <c:v>0.03</c:v>
                </c:pt>
              </c:numCache>
            </c:numRef>
          </c:val>
          <c:extLst>
            <c:ext xmlns:c16="http://schemas.microsoft.com/office/drawing/2014/chart" uri="{C3380CC4-5D6E-409C-BE32-E72D297353CC}">
              <c16:uniqueId val="{00000001-980F-466A-958A-170BCC9A9745}"/>
            </c:ext>
          </c:extLst>
        </c:ser>
        <c:dLbls>
          <c:showLegendKey val="0"/>
          <c:showVal val="0"/>
          <c:showCatName val="0"/>
          <c:showSerName val="0"/>
          <c:showPercent val="0"/>
          <c:showBubbleSize val="0"/>
        </c:dLbls>
        <c:gapWidth val="75"/>
        <c:axId val="387451568"/>
        <c:axId val="387453864"/>
      </c:barChart>
      <c:catAx>
        <c:axId val="3874515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100" b="0" i="0" u="none" strike="noStrike" kern="1200" baseline="0">
                <a:solidFill>
                  <a:schemeClr val="tx1">
                    <a:lumMod val="65000"/>
                    <a:lumOff val="35000"/>
                  </a:schemeClr>
                </a:solidFill>
                <a:latin typeface="+mn-lt"/>
                <a:ea typeface="+mn-ea"/>
                <a:cs typeface="+mn-cs"/>
              </a:defRPr>
            </a:pPr>
            <a:endParaRPr lang="en-US"/>
          </a:p>
        </c:txPr>
        <c:crossAx val="387453864"/>
        <c:crosses val="autoZero"/>
        <c:auto val="1"/>
        <c:lblAlgn val="ctr"/>
        <c:lblOffset val="100"/>
        <c:noMultiLvlLbl val="0"/>
      </c:catAx>
      <c:valAx>
        <c:axId val="38745386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87451568"/>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12"/>
              <c:layout>
                <c:manualLayout>
                  <c:x val="0"/>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1F4-404F-B21E-25DEEF06F32F}"/>
                </c:ext>
              </c:extLst>
            </c:dLbl>
            <c:dLbl>
              <c:idx val="19"/>
              <c:layout>
                <c:manualLayout>
                  <c:x val="3.9801120358367997E-2"/>
                  <c:y val="0.19114104986795535"/>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r>
                      <a:rPr lang="en-US" dirty="0"/>
                      <a:t>2.1%</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4668199242214036"/>
                      <c:h val="0.11536123540703146"/>
                    </c:manualLayout>
                  </c15:layout>
                </c:ext>
                <c:ext xmlns:c16="http://schemas.microsoft.com/office/drawing/2014/chart" uri="{C3380CC4-5D6E-409C-BE32-E72D297353CC}">
                  <c16:uniqueId val="{00000000-5551-4F3F-A5AD-AB618025958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Sheet1!$A$2:$A$27</c:f>
              <c:strCache>
                <c:ptCount val="25"/>
                <c:pt idx="0">
                  <c:v>Q2 2012</c:v>
                </c:pt>
                <c:pt idx="1">
                  <c:v>Q3 2012</c:v>
                </c:pt>
                <c:pt idx="2">
                  <c:v>Q4 2012</c:v>
                </c:pt>
                <c:pt idx="3">
                  <c:v>Q1 2013</c:v>
                </c:pt>
                <c:pt idx="4">
                  <c:v>Q2 2013</c:v>
                </c:pt>
                <c:pt idx="5">
                  <c:v>Q3 2013</c:v>
                </c:pt>
                <c:pt idx="6">
                  <c:v>Q4 2013</c:v>
                </c:pt>
                <c:pt idx="7">
                  <c:v>Q1 2014</c:v>
                </c:pt>
                <c:pt idx="8">
                  <c:v>Q2 2014</c:v>
                </c:pt>
                <c:pt idx="9">
                  <c:v>Q3 2014</c:v>
                </c:pt>
                <c:pt idx="10">
                  <c:v>Q4 2014</c:v>
                </c:pt>
                <c:pt idx="11">
                  <c:v>Q1 2015</c:v>
                </c:pt>
                <c:pt idx="12">
                  <c:v>Q2 2015</c:v>
                </c:pt>
                <c:pt idx="13">
                  <c:v>Q3 2015</c:v>
                </c:pt>
                <c:pt idx="14">
                  <c:v>Q4 2015</c:v>
                </c:pt>
                <c:pt idx="15">
                  <c:v>Q1 2016</c:v>
                </c:pt>
                <c:pt idx="16">
                  <c:v>Q2 2016</c:v>
                </c:pt>
                <c:pt idx="17">
                  <c:v>Q3 2016</c:v>
                </c:pt>
                <c:pt idx="18">
                  <c:v>Q4 2016</c:v>
                </c:pt>
                <c:pt idx="19">
                  <c:v>Q1 2017</c:v>
                </c:pt>
                <c:pt idx="20">
                  <c:v>Q2 2017</c:v>
                </c:pt>
                <c:pt idx="21">
                  <c:v>Q3 2017</c:v>
                </c:pt>
                <c:pt idx="22">
                  <c:v>Q4 2017</c:v>
                </c:pt>
                <c:pt idx="23">
                  <c:v>Q1 2018</c:v>
                </c:pt>
                <c:pt idx="24">
                  <c:v>Q2 2018</c:v>
                </c:pt>
              </c:strCache>
            </c:strRef>
          </c:cat>
          <c:val>
            <c:numRef>
              <c:f>Sheet1!$B$2:$B$27</c:f>
              <c:numCache>
                <c:formatCode>0.0%</c:formatCode>
                <c:ptCount val="25"/>
                <c:pt idx="0">
                  <c:v>-2.4E-2</c:v>
                </c:pt>
                <c:pt idx="1">
                  <c:v>-3.0000000000000001E-3</c:v>
                </c:pt>
                <c:pt idx="2">
                  <c:v>1E-3</c:v>
                </c:pt>
                <c:pt idx="3">
                  <c:v>5.3999999999999999E-2</c:v>
                </c:pt>
                <c:pt idx="4">
                  <c:v>4.0000000000000001E-3</c:v>
                </c:pt>
                <c:pt idx="5">
                  <c:v>3.3000000000000002E-2</c:v>
                </c:pt>
                <c:pt idx="6">
                  <c:v>2E-3</c:v>
                </c:pt>
                <c:pt idx="7">
                  <c:v>4.1000000000000002E-2</c:v>
                </c:pt>
                <c:pt idx="8">
                  <c:v>-8.0000000000000002E-3</c:v>
                </c:pt>
                <c:pt idx="9">
                  <c:v>4.8000000000000001E-2</c:v>
                </c:pt>
                <c:pt idx="10">
                  <c:v>0.128</c:v>
                </c:pt>
                <c:pt idx="11">
                  <c:v>0.191</c:v>
                </c:pt>
                <c:pt idx="12">
                  <c:v>0.2</c:v>
                </c:pt>
                <c:pt idx="13">
                  <c:v>0.187</c:v>
                </c:pt>
                <c:pt idx="14">
                  <c:v>0.16900000000000001</c:v>
                </c:pt>
                <c:pt idx="15">
                  <c:v>0.12</c:v>
                </c:pt>
                <c:pt idx="16">
                  <c:v>6.9000000000000006E-2</c:v>
                </c:pt>
                <c:pt idx="17">
                  <c:v>5.1999999999999998E-2</c:v>
                </c:pt>
                <c:pt idx="18">
                  <c:v>1.4E-2</c:v>
                </c:pt>
                <c:pt idx="19">
                  <c:v>-1.7000000000000001E-2</c:v>
                </c:pt>
                <c:pt idx="20">
                  <c:v>-1.4999999999999999E-2</c:v>
                </c:pt>
                <c:pt idx="21">
                  <c:v>-1.0999999999999999E-2</c:v>
                </c:pt>
                <c:pt idx="22">
                  <c:v>6.0000000000000001E-3</c:v>
                </c:pt>
                <c:pt idx="23">
                  <c:v>-1.7000000000000001E-2</c:v>
                </c:pt>
                <c:pt idx="24">
                  <c:v>2.1000000000000001E-2</c:v>
                </c:pt>
              </c:numCache>
            </c:numRef>
          </c:val>
          <c:extLst>
            <c:ext xmlns:c16="http://schemas.microsoft.com/office/drawing/2014/chart" uri="{C3380CC4-5D6E-409C-BE32-E72D297353CC}">
              <c16:uniqueId val="{00000001-81F4-404F-B21E-25DEEF06F32F}"/>
            </c:ext>
          </c:extLst>
        </c:ser>
        <c:dLbls>
          <c:showLegendKey val="0"/>
          <c:showVal val="0"/>
          <c:showCatName val="0"/>
          <c:showSerName val="0"/>
          <c:showPercent val="0"/>
          <c:showBubbleSize val="0"/>
        </c:dLbls>
        <c:gapWidth val="75"/>
        <c:axId val="387451568"/>
        <c:axId val="387453864"/>
      </c:barChart>
      <c:catAx>
        <c:axId val="3874515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100" b="0" i="0" u="none" strike="noStrike" kern="1200" baseline="0">
                <a:solidFill>
                  <a:schemeClr val="tx1">
                    <a:lumMod val="65000"/>
                    <a:lumOff val="35000"/>
                  </a:schemeClr>
                </a:solidFill>
                <a:latin typeface="+mn-lt"/>
                <a:ea typeface="+mn-ea"/>
                <a:cs typeface="+mn-cs"/>
              </a:defRPr>
            </a:pPr>
            <a:endParaRPr lang="en-US"/>
          </a:p>
        </c:txPr>
        <c:crossAx val="387453864"/>
        <c:crosses val="autoZero"/>
        <c:auto val="1"/>
        <c:lblAlgn val="ctr"/>
        <c:lblOffset val="100"/>
        <c:tickLblSkip val="2"/>
        <c:noMultiLvlLbl val="0"/>
      </c:catAx>
      <c:valAx>
        <c:axId val="387453864"/>
        <c:scaling>
          <c:orientation val="minMax"/>
          <c:max val="0.2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8745156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41019214703425E-2"/>
          <c:y val="1.9908116385911181E-2"/>
          <c:w val="0.90517961570593142"/>
          <c:h val="0.88973966309341501"/>
        </c:manualLayout>
      </c:layout>
      <c:scatterChart>
        <c:scatterStyle val="lineMarker"/>
        <c:varyColors val="0"/>
        <c:ser>
          <c:idx val="0"/>
          <c:order val="0"/>
          <c:spPr>
            <a:ln w="38100">
              <a:solidFill>
                <a:schemeClr val="accent2"/>
              </a:solidFill>
              <a:prstDash val="solid"/>
            </a:ln>
          </c:spPr>
          <c:marker>
            <c:symbol val="none"/>
          </c:marker>
          <c:xVal>
            <c:numRef>
              <c:f>Sheet1!$A$1:$AN$1</c:f>
              <c:numCache>
                <c:formatCode>General</c:formatCode>
                <c:ptCount val="40"/>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numCache>
            </c:numRef>
          </c:xVal>
          <c:yVal>
            <c:numRef>
              <c:f>Sheet1!$A$2:$AN$2</c:f>
              <c:numCache>
                <c:formatCode>General</c:formatCode>
                <c:ptCount val="40"/>
                <c:pt idx="0">
                  <c:v>147719</c:v>
                </c:pt>
                <c:pt idx="1">
                  <c:v>483281</c:v>
                </c:pt>
                <c:pt idx="2">
                  <c:v>230414</c:v>
                </c:pt>
                <c:pt idx="3">
                  <c:v>127118</c:v>
                </c:pt>
                <c:pt idx="4">
                  <c:v>198296</c:v>
                </c:pt>
                <c:pt idx="5">
                  <c:v>439455</c:v>
                </c:pt>
                <c:pt idx="6">
                  <c:v>254643</c:v>
                </c:pt>
                <c:pt idx="7">
                  <c:v>368239</c:v>
                </c:pt>
                <c:pt idx="8">
                  <c:v>126385</c:v>
                </c:pt>
                <c:pt idx="9">
                  <c:v>105432</c:v>
                </c:pt>
                <c:pt idx="10">
                  <c:v>51023</c:v>
                </c:pt>
                <c:pt idx="11">
                  <c:v>661658</c:v>
                </c:pt>
                <c:pt idx="12">
                  <c:v>167897</c:v>
                </c:pt>
                <c:pt idx="13">
                  <c:v>353682</c:v>
                </c:pt>
                <c:pt idx="14">
                  <c:v>710225</c:v>
                </c:pt>
                <c:pt idx="15">
                  <c:v>659059</c:v>
                </c:pt>
                <c:pt idx="16">
                  <c:v>411075</c:v>
                </c:pt>
                <c:pt idx="17">
                  <c:v>1295578</c:v>
                </c:pt>
                <c:pt idx="18">
                  <c:v>828039</c:v>
                </c:pt>
                <c:pt idx="19">
                  <c:v>519537</c:v>
                </c:pt>
                <c:pt idx="20">
                  <c:v>886352</c:v>
                </c:pt>
                <c:pt idx="21">
                  <c:v>754955</c:v>
                </c:pt>
                <c:pt idx="22">
                  <c:v>251721</c:v>
                </c:pt>
                <c:pt idx="23">
                  <c:v>1276957</c:v>
                </c:pt>
                <c:pt idx="24">
                  <c:v>433649</c:v>
                </c:pt>
                <c:pt idx="25">
                  <c:v>780776</c:v>
                </c:pt>
                <c:pt idx="26">
                  <c:v>2232410</c:v>
                </c:pt>
                <c:pt idx="27">
                  <c:v>17770443</c:v>
                </c:pt>
                <c:pt idx="28">
                  <c:v>640797</c:v>
                </c:pt>
                <c:pt idx="29">
                  <c:v>614091</c:v>
                </c:pt>
                <c:pt idx="30">
                  <c:v>3489569</c:v>
                </c:pt>
                <c:pt idx="31">
                  <c:v>779974</c:v>
                </c:pt>
                <c:pt idx="32">
                  <c:v>773706</c:v>
                </c:pt>
                <c:pt idx="33">
                  <c:v>2429440</c:v>
                </c:pt>
                <c:pt idx="34">
                  <c:v>9516995</c:v>
                </c:pt>
                <c:pt idx="35">
                  <c:v>492542</c:v>
                </c:pt>
                <c:pt idx="36">
                  <c:v>380222</c:v>
                </c:pt>
                <c:pt idx="37">
                  <c:v>1028338</c:v>
                </c:pt>
                <c:pt idx="38">
                  <c:v>3693244</c:v>
                </c:pt>
                <c:pt idx="39">
                  <c:v>8736386</c:v>
                </c:pt>
              </c:numCache>
            </c:numRef>
          </c:yVal>
          <c:smooth val="0"/>
          <c:extLst>
            <c:ext xmlns:c16="http://schemas.microsoft.com/office/drawing/2014/chart" uri="{C3380CC4-5D6E-409C-BE32-E72D297353CC}">
              <c16:uniqueId val="{00000000-12C6-4556-8B48-88F72900E3BD}"/>
            </c:ext>
          </c:extLst>
        </c:ser>
        <c:dLbls>
          <c:showLegendKey val="0"/>
          <c:showVal val="0"/>
          <c:showCatName val="0"/>
          <c:showSerName val="0"/>
          <c:showPercent val="0"/>
          <c:showBubbleSize val="0"/>
        </c:dLbls>
        <c:axId val="465089600"/>
        <c:axId val="1"/>
      </c:scatterChart>
      <c:valAx>
        <c:axId val="465089600"/>
        <c:scaling>
          <c:orientation val="minMax"/>
          <c:max val="2020"/>
          <c:min val="1975"/>
        </c:scaling>
        <c:delete val="0"/>
        <c:axPos val="b"/>
        <c:majorGridlines>
          <c:spPr>
            <a:ln>
              <a:noFill/>
            </a:ln>
          </c:spPr>
        </c:majorGridlines>
        <c:numFmt formatCode="0;&quot;-&quot;0" sourceLinked="0"/>
        <c:majorTickMark val="out"/>
        <c:minorTickMark val="none"/>
        <c:tickLblPos val="nextTo"/>
        <c:spPr>
          <a:ln w="9525">
            <a:solidFill>
              <a:schemeClr val="tx1"/>
            </a:solidFill>
            <a:prstDash val="solid"/>
          </a:ln>
        </c:spPr>
        <c:txPr>
          <a:bodyPr wrap="none"/>
          <a:lstStyle/>
          <a:p>
            <a:pPr>
              <a:defRPr sz="1400">
                <a:solidFill>
                  <a:schemeClr val="tx1"/>
                </a:solidFill>
                <a:latin typeface="+mn-lt"/>
                <a:ea typeface="ＭＳ Ｐゴシック"/>
                <a:cs typeface="ＭＳ Ｐゴシック"/>
                <a:sym typeface="+mn-lt"/>
              </a:defRPr>
            </a:pPr>
            <a:endParaRPr lang="en-US"/>
          </a:p>
        </c:txPr>
        <c:crossAx val="1"/>
        <c:crosses val="min"/>
        <c:crossBetween val="midCat"/>
        <c:majorUnit val="5"/>
      </c:valAx>
      <c:valAx>
        <c:axId val="1"/>
        <c:scaling>
          <c:orientation val="minMax"/>
          <c:max val="18000000"/>
          <c:min val="0"/>
        </c:scaling>
        <c:delete val="0"/>
        <c:axPos val="l"/>
        <c:majorGridlines>
          <c:spPr>
            <a:ln>
              <a:noFill/>
            </a:ln>
          </c:spPr>
        </c:majorGridlines>
        <c:numFmt formatCode="General" sourceLinked="1"/>
        <c:majorTickMark val="out"/>
        <c:minorTickMark val="none"/>
        <c:tickLblPos val="none"/>
        <c:spPr>
          <a:ln w="9525">
            <a:solidFill>
              <a:schemeClr val="tx1"/>
            </a:solidFill>
            <a:prstDash val="solid"/>
          </a:ln>
        </c:spPr>
        <c:txPr>
          <a:bodyPr wrap="none"/>
          <a:lstStyle/>
          <a:p>
            <a:pPr>
              <a:defRPr sz="1400">
                <a:solidFill>
                  <a:schemeClr val="tx1"/>
                </a:solidFill>
                <a:latin typeface="+mn-lt"/>
                <a:ea typeface="ＭＳ Ｐゴシック"/>
                <a:cs typeface="+mn-cs"/>
                <a:sym typeface="+mn-lt"/>
              </a:defRPr>
            </a:pPr>
            <a:endParaRPr lang="en-US"/>
          </a:p>
        </c:txPr>
        <c:crossAx val="465089600"/>
        <c:crosses val="min"/>
        <c:crossBetween val="midCat"/>
        <c:majorUnit val="200000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339440927601679E-2"/>
          <c:y val="5.0344627996668889E-2"/>
          <c:w val="0.90035862196084304"/>
          <c:h val="0.85363657386479019"/>
        </c:manualLayout>
      </c:layout>
      <c:lineChart>
        <c:grouping val="standard"/>
        <c:varyColors val="0"/>
        <c:ser>
          <c:idx val="0"/>
          <c:order val="0"/>
          <c:tx>
            <c:strRef>
              <c:f>Sheet1!$A$2</c:f>
              <c:strCache>
                <c:ptCount val="1"/>
                <c:pt idx="0">
                  <c:v>MarketScout</c:v>
                </c:pt>
              </c:strCache>
            </c:strRef>
          </c:tx>
          <c:marker>
            <c:symbol val="none"/>
          </c:marker>
          <c:dLbls>
            <c:dLbl>
              <c:idx val="1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25-45E5-9B99-63D27DE4C37D}"/>
                </c:ext>
              </c:extLst>
            </c:dLbl>
            <c:dLbl>
              <c:idx val="3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025-45E5-9B99-63D27DE4C37D}"/>
                </c:ext>
              </c:extLst>
            </c:dLbl>
            <c:dLbl>
              <c:idx val="45"/>
              <c:layout>
                <c:manualLayout>
                  <c:x val="-0.19166057059253841"/>
                  <c:y val="0.27118640987629195"/>
                </c:manualLayout>
              </c:layout>
              <c:spPr>
                <a:solidFill>
                  <a:schemeClr val="accent1">
                    <a:alpha val="50000"/>
                  </a:schemeClr>
                </a:solidFill>
                <a:ln>
                  <a:solidFill>
                    <a:schemeClr val="accent1"/>
                  </a:solidFill>
                </a:ln>
                <a:effectLst/>
              </c:spPr>
              <c:txPr>
                <a:bodyPr wrap="square" lIns="38100" tIns="19050" rIns="38100" bIns="19050" anchor="ctr">
                  <a:spAutoFit/>
                </a:bodyPr>
                <a:lstStyle/>
                <a:p>
                  <a:pPr>
                    <a:defRPr sz="1400" b="1"/>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4025-45E5-9B99-63D27DE4C37D}"/>
                </c:ext>
              </c:extLst>
            </c:dLbl>
            <c:dLbl>
              <c:idx val="4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025-45E5-9B99-63D27DE4C37D}"/>
                </c:ext>
              </c:extLst>
            </c:dLbl>
            <c:dLbl>
              <c:idx val="6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6C-44F5-AF19-767EADFA6970}"/>
                </c:ext>
              </c:extLst>
            </c:dLbl>
            <c:spPr>
              <a:noFill/>
              <a:ln>
                <a:noFill/>
              </a:ln>
              <a:effectLst/>
            </c:spPr>
            <c:txPr>
              <a:bodyPr wrap="square" lIns="38100" tIns="19050" rIns="38100" bIns="19050" anchor="ctr">
                <a:spAutoFit/>
              </a:bodyPr>
              <a:lstStyle/>
              <a:p>
                <a:pPr>
                  <a:defRPr sz="14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Sheet1!$I$1:$BR$1</c:f>
              <c:strCache>
                <c:ptCount val="61"/>
                <c:pt idx="0">
                  <c:v>2003:Q3</c:v>
                </c:pt>
                <c:pt idx="1">
                  <c:v>2003:Q4</c:v>
                </c:pt>
                <c:pt idx="2">
                  <c:v>2004:Q1</c:v>
                </c:pt>
                <c:pt idx="3">
                  <c:v>2004:Q2</c:v>
                </c:pt>
                <c:pt idx="4">
                  <c:v>2004:Q3</c:v>
                </c:pt>
                <c:pt idx="5">
                  <c:v>2004:Q4</c:v>
                </c:pt>
                <c:pt idx="6">
                  <c:v>2005:Q1</c:v>
                </c:pt>
                <c:pt idx="7">
                  <c:v>2005:Q2</c:v>
                </c:pt>
                <c:pt idx="8">
                  <c:v>2005:Q3</c:v>
                </c:pt>
                <c:pt idx="9">
                  <c:v>2005:Q4</c:v>
                </c:pt>
                <c:pt idx="10">
                  <c:v>2006:Q1</c:v>
                </c:pt>
                <c:pt idx="11">
                  <c:v>2006:Q2</c:v>
                </c:pt>
                <c:pt idx="12">
                  <c:v>2006:Q3</c:v>
                </c:pt>
                <c:pt idx="13">
                  <c:v>2006:Q4</c:v>
                </c:pt>
                <c:pt idx="14">
                  <c:v>2007:Q1</c:v>
                </c:pt>
                <c:pt idx="15">
                  <c:v>2007:Q2</c:v>
                </c:pt>
                <c:pt idx="16">
                  <c:v>2007:Q3</c:v>
                </c:pt>
                <c:pt idx="17">
                  <c:v>2007:Q4</c:v>
                </c:pt>
                <c:pt idx="18">
                  <c:v>2008:Q1</c:v>
                </c:pt>
                <c:pt idx="19">
                  <c:v>2008:Q2</c:v>
                </c:pt>
                <c:pt idx="20">
                  <c:v>2008:Q3</c:v>
                </c:pt>
                <c:pt idx="21">
                  <c:v>2008:Q4</c:v>
                </c:pt>
                <c:pt idx="22">
                  <c:v>2009:Q1</c:v>
                </c:pt>
                <c:pt idx="23">
                  <c:v>2009:Q2</c:v>
                </c:pt>
                <c:pt idx="24">
                  <c:v>2009:Q3</c:v>
                </c:pt>
                <c:pt idx="25">
                  <c:v>2009:Q4</c:v>
                </c:pt>
                <c:pt idx="26">
                  <c:v>2010:Q1</c:v>
                </c:pt>
                <c:pt idx="27">
                  <c:v>2010:Q2</c:v>
                </c:pt>
                <c:pt idx="28">
                  <c:v>2010:Q3</c:v>
                </c:pt>
                <c:pt idx="29">
                  <c:v>2010:Q4</c:v>
                </c:pt>
                <c:pt idx="30">
                  <c:v>2011:Q1</c:v>
                </c:pt>
                <c:pt idx="31">
                  <c:v>2011:Q2</c:v>
                </c:pt>
                <c:pt idx="32">
                  <c:v>2011:Q3</c:v>
                </c:pt>
                <c:pt idx="33">
                  <c:v>2011:Q4</c:v>
                </c:pt>
                <c:pt idx="34">
                  <c:v>2012:Q1</c:v>
                </c:pt>
                <c:pt idx="35">
                  <c:v>2012:Q2</c:v>
                </c:pt>
                <c:pt idx="36">
                  <c:v>2012:Q3</c:v>
                </c:pt>
                <c:pt idx="37">
                  <c:v>2012:Q4</c:v>
                </c:pt>
                <c:pt idx="38">
                  <c:v>2013:Q1</c:v>
                </c:pt>
                <c:pt idx="39">
                  <c:v>2013:Q2</c:v>
                </c:pt>
                <c:pt idx="40">
                  <c:v>2013:Q3</c:v>
                </c:pt>
                <c:pt idx="41">
                  <c:v>2013:Q4</c:v>
                </c:pt>
                <c:pt idx="42">
                  <c:v>2014:Q1</c:v>
                </c:pt>
                <c:pt idx="43">
                  <c:v>2014:Q2</c:v>
                </c:pt>
                <c:pt idx="44">
                  <c:v>2014:Q3</c:v>
                </c:pt>
                <c:pt idx="45">
                  <c:v>2014:Q4</c:v>
                </c:pt>
                <c:pt idx="46">
                  <c:v>2015:Q1</c:v>
                </c:pt>
                <c:pt idx="47">
                  <c:v>2015:Q2</c:v>
                </c:pt>
                <c:pt idx="48">
                  <c:v>2015:Q3</c:v>
                </c:pt>
                <c:pt idx="49">
                  <c:v>2015:Q4</c:v>
                </c:pt>
                <c:pt idx="50">
                  <c:v>2016:Q1</c:v>
                </c:pt>
                <c:pt idx="51">
                  <c:v>2016:Q2</c:v>
                </c:pt>
                <c:pt idx="52">
                  <c:v>2016:Q3</c:v>
                </c:pt>
                <c:pt idx="53">
                  <c:v>2016:Q4</c:v>
                </c:pt>
                <c:pt idx="54">
                  <c:v>2017:Q1</c:v>
                </c:pt>
                <c:pt idx="55">
                  <c:v>2017:Q2</c:v>
                </c:pt>
                <c:pt idx="56">
                  <c:v>2017:Q3</c:v>
                </c:pt>
                <c:pt idx="57">
                  <c:v>2017:Q4</c:v>
                </c:pt>
                <c:pt idx="58">
                  <c:v>2018:Q1</c:v>
                </c:pt>
                <c:pt idx="59">
                  <c:v>2018:Q2</c:v>
                </c:pt>
                <c:pt idx="60">
                  <c:v>2018:Q3</c:v>
                </c:pt>
              </c:strCache>
            </c:strRef>
          </c:cat>
          <c:val>
            <c:numRef>
              <c:f>Sheet1!$I$2:$BR$2</c:f>
              <c:numCache>
                <c:formatCode>0%</c:formatCode>
                <c:ptCount val="61"/>
                <c:pt idx="0">
                  <c:v>0.12</c:v>
                </c:pt>
                <c:pt idx="1">
                  <c:v>0.12</c:v>
                </c:pt>
                <c:pt idx="2">
                  <c:v>0.09</c:v>
                </c:pt>
                <c:pt idx="3">
                  <c:v>7.0000000000000007E-2</c:v>
                </c:pt>
                <c:pt idx="4">
                  <c:v>0.04</c:v>
                </c:pt>
                <c:pt idx="5">
                  <c:v>0.02</c:v>
                </c:pt>
                <c:pt idx="6">
                  <c:v>-0.01</c:v>
                </c:pt>
                <c:pt idx="7">
                  <c:v>-0.03</c:v>
                </c:pt>
                <c:pt idx="8">
                  <c:v>-0.05</c:v>
                </c:pt>
                <c:pt idx="9">
                  <c:v>-0.06</c:v>
                </c:pt>
                <c:pt idx="10">
                  <c:v>-0.06</c:v>
                </c:pt>
                <c:pt idx="11">
                  <c:v>-7.0000000000000007E-2</c:v>
                </c:pt>
                <c:pt idx="12">
                  <c:v>-0.08</c:v>
                </c:pt>
                <c:pt idx="13">
                  <c:v>-0.08</c:v>
                </c:pt>
                <c:pt idx="14">
                  <c:v>-0.12</c:v>
                </c:pt>
                <c:pt idx="15">
                  <c:v>-0.14000000000000001</c:v>
                </c:pt>
                <c:pt idx="16">
                  <c:v>-0.15</c:v>
                </c:pt>
                <c:pt idx="17">
                  <c:v>-0.16</c:v>
                </c:pt>
                <c:pt idx="18">
                  <c:v>-0.12</c:v>
                </c:pt>
                <c:pt idx="19">
                  <c:v>-0.11</c:v>
                </c:pt>
                <c:pt idx="20">
                  <c:v>-0.1</c:v>
                </c:pt>
                <c:pt idx="21">
                  <c:v>-0.09</c:v>
                </c:pt>
                <c:pt idx="22">
                  <c:v>-7.0000000000000007E-2</c:v>
                </c:pt>
                <c:pt idx="23">
                  <c:v>-0.06</c:v>
                </c:pt>
                <c:pt idx="24">
                  <c:v>-0.04</c:v>
                </c:pt>
                <c:pt idx="25">
                  <c:v>-0.04</c:v>
                </c:pt>
                <c:pt idx="26">
                  <c:v>-0.04</c:v>
                </c:pt>
                <c:pt idx="27">
                  <c:v>-0.03</c:v>
                </c:pt>
                <c:pt idx="28">
                  <c:v>-0.04</c:v>
                </c:pt>
                <c:pt idx="29">
                  <c:v>-0.05</c:v>
                </c:pt>
                <c:pt idx="30">
                  <c:v>-0.04</c:v>
                </c:pt>
                <c:pt idx="31">
                  <c:v>-0.03</c:v>
                </c:pt>
                <c:pt idx="32">
                  <c:v>0</c:v>
                </c:pt>
                <c:pt idx="33">
                  <c:v>0.01</c:v>
                </c:pt>
                <c:pt idx="34">
                  <c:v>0.03</c:v>
                </c:pt>
                <c:pt idx="35">
                  <c:v>0.04</c:v>
                </c:pt>
                <c:pt idx="36">
                  <c:v>0.05</c:v>
                </c:pt>
                <c:pt idx="37">
                  <c:v>0.05</c:v>
                </c:pt>
                <c:pt idx="38">
                  <c:v>0.05</c:v>
                </c:pt>
                <c:pt idx="39">
                  <c:v>0.05</c:v>
                </c:pt>
                <c:pt idx="40">
                  <c:v>0.05</c:v>
                </c:pt>
                <c:pt idx="41">
                  <c:v>0.03</c:v>
                </c:pt>
                <c:pt idx="42">
                  <c:v>0.03</c:v>
                </c:pt>
                <c:pt idx="43">
                  <c:v>0.02</c:v>
                </c:pt>
                <c:pt idx="44">
                  <c:v>0.02</c:v>
                </c:pt>
                <c:pt idx="45">
                  <c:v>0</c:v>
                </c:pt>
                <c:pt idx="46">
                  <c:v>0</c:v>
                </c:pt>
                <c:pt idx="47">
                  <c:v>0</c:v>
                </c:pt>
                <c:pt idx="48">
                  <c:v>-0.01</c:v>
                </c:pt>
                <c:pt idx="49">
                  <c:v>-0.04</c:v>
                </c:pt>
                <c:pt idx="50">
                  <c:v>-0.03</c:v>
                </c:pt>
                <c:pt idx="51">
                  <c:v>-0.01</c:v>
                </c:pt>
                <c:pt idx="52">
                  <c:v>-0.01</c:v>
                </c:pt>
                <c:pt idx="53">
                  <c:v>-0.01</c:v>
                </c:pt>
                <c:pt idx="54">
                  <c:v>0.01</c:v>
                </c:pt>
                <c:pt idx="55">
                  <c:v>0.01</c:v>
                </c:pt>
                <c:pt idx="56" formatCode="0.00%">
                  <c:v>0.01</c:v>
                </c:pt>
                <c:pt idx="57">
                  <c:v>0.02</c:v>
                </c:pt>
                <c:pt idx="58">
                  <c:v>0.02</c:v>
                </c:pt>
                <c:pt idx="59" formatCode="0.0%">
                  <c:v>2.5000000000000001E-2</c:v>
                </c:pt>
                <c:pt idx="60" formatCode="0.0%">
                  <c:v>2.5000000000000001E-2</c:v>
                </c:pt>
              </c:numCache>
            </c:numRef>
          </c:val>
          <c:smooth val="0"/>
          <c:extLst>
            <c:ext xmlns:c16="http://schemas.microsoft.com/office/drawing/2014/chart" uri="{C3380CC4-5D6E-409C-BE32-E72D297353CC}">
              <c16:uniqueId val="{00000002-49D9-41A4-BD1F-8DD3B5639EAB}"/>
            </c:ext>
          </c:extLst>
        </c:ser>
        <c:ser>
          <c:idx val="1"/>
          <c:order val="1"/>
          <c:tx>
            <c:strRef>
              <c:f>Sheet1!$A$3</c:f>
              <c:strCache>
                <c:ptCount val="1"/>
                <c:pt idx="0">
                  <c:v>Willis</c:v>
                </c:pt>
              </c:strCache>
            </c:strRef>
          </c:tx>
          <c:marker>
            <c:symbol val="none"/>
          </c:marker>
          <c:dLbls>
            <c:dLbl>
              <c:idx val="1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25-45E5-9B99-63D27DE4C37D}"/>
                </c:ext>
              </c:extLst>
            </c:dLbl>
            <c:dLbl>
              <c:idx val="3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025-45E5-9B99-63D27DE4C37D}"/>
                </c:ext>
              </c:extLst>
            </c:dLbl>
            <c:dLbl>
              <c:idx val="43"/>
              <c:layout>
                <c:manualLayout>
                  <c:x val="8.380752149946144E-2"/>
                  <c:y val="-0.27421561977384629"/>
                </c:manualLayout>
              </c:layout>
              <c:spPr>
                <a:solidFill>
                  <a:schemeClr val="accent2">
                    <a:alpha val="42000"/>
                  </a:schemeClr>
                </a:solidFill>
                <a:ln>
                  <a:solidFill>
                    <a:schemeClr val="accent2"/>
                  </a:solidFill>
                </a:ln>
                <a:effectLst/>
              </c:spPr>
              <c:txPr>
                <a:bodyPr wrap="square" lIns="38100" tIns="19050" rIns="38100" bIns="19050" anchor="ctr">
                  <a:spAutoFit/>
                </a:bodyPr>
                <a:lstStyle/>
                <a:p>
                  <a:pPr>
                    <a:defRPr sz="1400" b="1"/>
                  </a:pPr>
                  <a:endParaRPr lang="en-US"/>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4025-45E5-9B99-63D27DE4C37D}"/>
                </c:ext>
              </c:extLst>
            </c:dLbl>
            <c:dLbl>
              <c:idx val="5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6C-44F5-AF19-767EADFA6970}"/>
                </c:ext>
              </c:extLst>
            </c:dLbl>
            <c:spPr>
              <a:noFill/>
              <a:ln>
                <a:noFill/>
              </a:ln>
              <a:effectLst/>
            </c:spPr>
            <c:txPr>
              <a:bodyPr wrap="square" lIns="38100" tIns="19050" rIns="38100" bIns="19050" anchor="ctr">
                <a:spAutoFit/>
              </a:bodyPr>
              <a:lstStyle/>
              <a:p>
                <a:pPr>
                  <a:defRPr sz="14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Sheet1!$I$1:$BR$1</c:f>
              <c:strCache>
                <c:ptCount val="61"/>
                <c:pt idx="0">
                  <c:v>2003:Q3</c:v>
                </c:pt>
                <c:pt idx="1">
                  <c:v>2003:Q4</c:v>
                </c:pt>
                <c:pt idx="2">
                  <c:v>2004:Q1</c:v>
                </c:pt>
                <c:pt idx="3">
                  <c:v>2004:Q2</c:v>
                </c:pt>
                <c:pt idx="4">
                  <c:v>2004:Q3</c:v>
                </c:pt>
                <c:pt idx="5">
                  <c:v>2004:Q4</c:v>
                </c:pt>
                <c:pt idx="6">
                  <c:v>2005:Q1</c:v>
                </c:pt>
                <c:pt idx="7">
                  <c:v>2005:Q2</c:v>
                </c:pt>
                <c:pt idx="8">
                  <c:v>2005:Q3</c:v>
                </c:pt>
                <c:pt idx="9">
                  <c:v>2005:Q4</c:v>
                </c:pt>
                <c:pt idx="10">
                  <c:v>2006:Q1</c:v>
                </c:pt>
                <c:pt idx="11">
                  <c:v>2006:Q2</c:v>
                </c:pt>
                <c:pt idx="12">
                  <c:v>2006:Q3</c:v>
                </c:pt>
                <c:pt idx="13">
                  <c:v>2006:Q4</c:v>
                </c:pt>
                <c:pt idx="14">
                  <c:v>2007:Q1</c:v>
                </c:pt>
                <c:pt idx="15">
                  <c:v>2007:Q2</c:v>
                </c:pt>
                <c:pt idx="16">
                  <c:v>2007:Q3</c:v>
                </c:pt>
                <c:pt idx="17">
                  <c:v>2007:Q4</c:v>
                </c:pt>
                <c:pt idx="18">
                  <c:v>2008:Q1</c:v>
                </c:pt>
                <c:pt idx="19">
                  <c:v>2008:Q2</c:v>
                </c:pt>
                <c:pt idx="20">
                  <c:v>2008:Q3</c:v>
                </c:pt>
                <c:pt idx="21">
                  <c:v>2008:Q4</c:v>
                </c:pt>
                <c:pt idx="22">
                  <c:v>2009:Q1</c:v>
                </c:pt>
                <c:pt idx="23">
                  <c:v>2009:Q2</c:v>
                </c:pt>
                <c:pt idx="24">
                  <c:v>2009:Q3</c:v>
                </c:pt>
                <c:pt idx="25">
                  <c:v>2009:Q4</c:v>
                </c:pt>
                <c:pt idx="26">
                  <c:v>2010:Q1</c:v>
                </c:pt>
                <c:pt idx="27">
                  <c:v>2010:Q2</c:v>
                </c:pt>
                <c:pt idx="28">
                  <c:v>2010:Q3</c:v>
                </c:pt>
                <c:pt idx="29">
                  <c:v>2010:Q4</c:v>
                </c:pt>
                <c:pt idx="30">
                  <c:v>2011:Q1</c:v>
                </c:pt>
                <c:pt idx="31">
                  <c:v>2011:Q2</c:v>
                </c:pt>
                <c:pt idx="32">
                  <c:v>2011:Q3</c:v>
                </c:pt>
                <c:pt idx="33">
                  <c:v>2011:Q4</c:v>
                </c:pt>
                <c:pt idx="34">
                  <c:v>2012:Q1</c:v>
                </c:pt>
                <c:pt idx="35">
                  <c:v>2012:Q2</c:v>
                </c:pt>
                <c:pt idx="36">
                  <c:v>2012:Q3</c:v>
                </c:pt>
                <c:pt idx="37">
                  <c:v>2012:Q4</c:v>
                </c:pt>
                <c:pt idx="38">
                  <c:v>2013:Q1</c:v>
                </c:pt>
                <c:pt idx="39">
                  <c:v>2013:Q2</c:v>
                </c:pt>
                <c:pt idx="40">
                  <c:v>2013:Q3</c:v>
                </c:pt>
                <c:pt idx="41">
                  <c:v>2013:Q4</c:v>
                </c:pt>
                <c:pt idx="42">
                  <c:v>2014:Q1</c:v>
                </c:pt>
                <c:pt idx="43">
                  <c:v>2014:Q2</c:v>
                </c:pt>
                <c:pt idx="44">
                  <c:v>2014:Q3</c:v>
                </c:pt>
                <c:pt idx="45">
                  <c:v>2014:Q4</c:v>
                </c:pt>
                <c:pt idx="46">
                  <c:v>2015:Q1</c:v>
                </c:pt>
                <c:pt idx="47">
                  <c:v>2015:Q2</c:v>
                </c:pt>
                <c:pt idx="48">
                  <c:v>2015:Q3</c:v>
                </c:pt>
                <c:pt idx="49">
                  <c:v>2015:Q4</c:v>
                </c:pt>
                <c:pt idx="50">
                  <c:v>2016:Q1</c:v>
                </c:pt>
                <c:pt idx="51">
                  <c:v>2016:Q2</c:v>
                </c:pt>
                <c:pt idx="52">
                  <c:v>2016:Q3</c:v>
                </c:pt>
                <c:pt idx="53">
                  <c:v>2016:Q4</c:v>
                </c:pt>
                <c:pt idx="54">
                  <c:v>2017:Q1</c:v>
                </c:pt>
                <c:pt idx="55">
                  <c:v>2017:Q2</c:v>
                </c:pt>
                <c:pt idx="56">
                  <c:v>2017:Q3</c:v>
                </c:pt>
                <c:pt idx="57">
                  <c:v>2017:Q4</c:v>
                </c:pt>
                <c:pt idx="58">
                  <c:v>2018:Q1</c:v>
                </c:pt>
                <c:pt idx="59">
                  <c:v>2018:Q2</c:v>
                </c:pt>
                <c:pt idx="60">
                  <c:v>2018:Q3</c:v>
                </c:pt>
              </c:strCache>
            </c:strRef>
          </c:cat>
          <c:val>
            <c:numRef>
              <c:f>Sheet1!$I$3:$BR$3</c:f>
              <c:numCache>
                <c:formatCode>0%</c:formatCode>
                <c:ptCount val="61"/>
                <c:pt idx="0">
                  <c:v>0.12</c:v>
                </c:pt>
                <c:pt idx="1">
                  <c:v>0.09</c:v>
                </c:pt>
                <c:pt idx="2">
                  <c:v>0.05</c:v>
                </c:pt>
                <c:pt idx="3">
                  <c:v>0.03</c:v>
                </c:pt>
                <c:pt idx="4">
                  <c:v>0</c:v>
                </c:pt>
                <c:pt idx="5">
                  <c:v>-0.01</c:v>
                </c:pt>
                <c:pt idx="6">
                  <c:v>-0.01</c:v>
                </c:pt>
                <c:pt idx="7">
                  <c:v>-0.02</c:v>
                </c:pt>
                <c:pt idx="8">
                  <c:v>-0.02</c:v>
                </c:pt>
                <c:pt idx="9">
                  <c:v>-0.02</c:v>
                </c:pt>
                <c:pt idx="10">
                  <c:v>-0.02</c:v>
                </c:pt>
                <c:pt idx="11">
                  <c:v>-0.01</c:v>
                </c:pt>
                <c:pt idx="12">
                  <c:v>-0.01</c:v>
                </c:pt>
                <c:pt idx="13">
                  <c:v>-0.03</c:v>
                </c:pt>
                <c:pt idx="14">
                  <c:v>-0.04</c:v>
                </c:pt>
                <c:pt idx="15">
                  <c:v>-0.05</c:v>
                </c:pt>
                <c:pt idx="16">
                  <c:v>-0.05</c:v>
                </c:pt>
                <c:pt idx="17">
                  <c:v>-0.06</c:v>
                </c:pt>
                <c:pt idx="18">
                  <c:v>-0.06</c:v>
                </c:pt>
                <c:pt idx="19">
                  <c:v>-0.05</c:v>
                </c:pt>
                <c:pt idx="20">
                  <c:v>-0.04</c:v>
                </c:pt>
                <c:pt idx="21">
                  <c:v>-0.03</c:v>
                </c:pt>
                <c:pt idx="22">
                  <c:v>-0.01</c:v>
                </c:pt>
                <c:pt idx="23">
                  <c:v>0.01</c:v>
                </c:pt>
                <c:pt idx="24">
                  <c:v>0</c:v>
                </c:pt>
                <c:pt idx="25">
                  <c:v>0</c:v>
                </c:pt>
                <c:pt idx="26">
                  <c:v>-0.01</c:v>
                </c:pt>
                <c:pt idx="27">
                  <c:v>-0.01</c:v>
                </c:pt>
                <c:pt idx="28">
                  <c:v>-0.01</c:v>
                </c:pt>
                <c:pt idx="29">
                  <c:v>-0.01</c:v>
                </c:pt>
                <c:pt idx="30">
                  <c:v>0.01</c:v>
                </c:pt>
                <c:pt idx="31">
                  <c:v>0.02</c:v>
                </c:pt>
                <c:pt idx="32">
                  <c:v>0.02</c:v>
                </c:pt>
                <c:pt idx="33">
                  <c:v>0.03</c:v>
                </c:pt>
                <c:pt idx="34">
                  <c:v>0.05</c:v>
                </c:pt>
                <c:pt idx="35">
                  <c:v>0.06</c:v>
                </c:pt>
                <c:pt idx="36">
                  <c:v>0.06</c:v>
                </c:pt>
                <c:pt idx="37">
                  <c:v>7.0000000000000007E-2</c:v>
                </c:pt>
                <c:pt idx="38">
                  <c:v>7.0000000000000007E-2</c:v>
                </c:pt>
                <c:pt idx="39">
                  <c:v>0.06</c:v>
                </c:pt>
                <c:pt idx="40">
                  <c:v>0.06</c:v>
                </c:pt>
                <c:pt idx="41">
                  <c:v>0.05</c:v>
                </c:pt>
                <c:pt idx="42">
                  <c:v>0.04</c:v>
                </c:pt>
                <c:pt idx="43">
                  <c:v>0.03</c:v>
                </c:pt>
                <c:pt idx="44">
                  <c:v>0.03</c:v>
                </c:pt>
                <c:pt idx="45">
                  <c:v>0.02</c:v>
                </c:pt>
                <c:pt idx="46">
                  <c:v>0.02</c:v>
                </c:pt>
                <c:pt idx="47">
                  <c:v>0.01</c:v>
                </c:pt>
                <c:pt idx="48">
                  <c:v>0.01</c:v>
                </c:pt>
                <c:pt idx="49">
                  <c:v>0.01</c:v>
                </c:pt>
                <c:pt idx="50">
                  <c:v>0</c:v>
                </c:pt>
                <c:pt idx="51">
                  <c:v>0</c:v>
                </c:pt>
                <c:pt idx="52">
                  <c:v>0</c:v>
                </c:pt>
                <c:pt idx="53">
                  <c:v>0</c:v>
                </c:pt>
                <c:pt idx="54">
                  <c:v>0.01</c:v>
                </c:pt>
                <c:pt idx="55">
                  <c:v>0</c:v>
                </c:pt>
                <c:pt idx="56">
                  <c:v>0</c:v>
                </c:pt>
                <c:pt idx="57">
                  <c:v>0.01</c:v>
                </c:pt>
                <c:pt idx="58">
                  <c:v>0.01</c:v>
                </c:pt>
                <c:pt idx="59">
                  <c:v>0.03</c:v>
                </c:pt>
              </c:numCache>
            </c:numRef>
          </c:val>
          <c:smooth val="0"/>
          <c:extLst>
            <c:ext xmlns:c16="http://schemas.microsoft.com/office/drawing/2014/chart" uri="{C3380CC4-5D6E-409C-BE32-E72D297353CC}">
              <c16:uniqueId val="{00000000-4025-45E5-9B99-63D27DE4C37D}"/>
            </c:ext>
          </c:extLst>
        </c:ser>
        <c:dLbls>
          <c:showLegendKey val="0"/>
          <c:showVal val="0"/>
          <c:showCatName val="0"/>
          <c:showSerName val="0"/>
          <c:showPercent val="0"/>
          <c:showBubbleSize val="0"/>
        </c:dLbls>
        <c:smooth val="0"/>
        <c:axId val="226598280"/>
        <c:axId val="226602200"/>
      </c:lineChart>
      <c:catAx>
        <c:axId val="226598280"/>
        <c:scaling>
          <c:orientation val="minMax"/>
        </c:scaling>
        <c:delete val="0"/>
        <c:axPos val="b"/>
        <c:numFmt formatCode="General" sourceLinked="1"/>
        <c:majorTickMark val="out"/>
        <c:minorTickMark val="none"/>
        <c:tickLblPos val="low"/>
        <c:txPr>
          <a:bodyPr rot="-60000000" vert="horz"/>
          <a:lstStyle/>
          <a:p>
            <a:pPr>
              <a:defRPr sz="980" baseline="0"/>
            </a:pPr>
            <a:endParaRPr lang="en-US"/>
          </a:p>
        </c:txPr>
        <c:crossAx val="226602200"/>
        <c:crosses val="autoZero"/>
        <c:auto val="1"/>
        <c:lblAlgn val="ctr"/>
        <c:lblOffset val="200"/>
        <c:tickMarkSkip val="1"/>
        <c:noMultiLvlLbl val="0"/>
      </c:catAx>
      <c:valAx>
        <c:axId val="226602200"/>
        <c:scaling>
          <c:orientation val="minMax"/>
        </c:scaling>
        <c:delete val="0"/>
        <c:axPos val="l"/>
        <c:numFmt formatCode="0%" sourceLinked="0"/>
        <c:majorTickMark val="out"/>
        <c:minorTickMark val="none"/>
        <c:tickLblPos val="nextTo"/>
        <c:txPr>
          <a:bodyPr rot="-60000000" vert="horz"/>
          <a:lstStyle/>
          <a:p>
            <a:pPr>
              <a:defRPr sz="1400"/>
            </a:pPr>
            <a:endParaRPr lang="en-US"/>
          </a:p>
        </c:txPr>
        <c:crossAx val="226598280"/>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12951377061476E-2"/>
          <c:y val="4.9869404366696367E-2"/>
          <c:w val="0.89960370459167893"/>
          <c:h val="0.85363657386479019"/>
        </c:manualLayout>
      </c:layout>
      <c:lineChart>
        <c:grouping val="standard"/>
        <c:varyColors val="0"/>
        <c:ser>
          <c:idx val="0"/>
          <c:order val="0"/>
          <c:tx>
            <c:strRef>
              <c:f>Sheet1!$A$2</c:f>
              <c:strCache>
                <c:ptCount val="1"/>
                <c:pt idx="0">
                  <c:v>Property</c:v>
                </c:pt>
              </c:strCache>
            </c:strRef>
          </c:tx>
          <c:marker>
            <c:symbol val="none"/>
          </c:marker>
          <c:cat>
            <c:strRef>
              <c:f>Sheet1!$D$1:$CZ$1</c:f>
              <c:strCache>
                <c:ptCount val="39"/>
                <c:pt idx="0">
                  <c:v>Mar-09</c:v>
                </c:pt>
                <c:pt idx="1">
                  <c:v>Jun-09</c:v>
                </c:pt>
                <c:pt idx="2">
                  <c:v>Sep-09</c:v>
                </c:pt>
                <c:pt idx="3">
                  <c:v>Dec-09</c:v>
                </c:pt>
                <c:pt idx="4">
                  <c:v>Mar-10</c:v>
                </c:pt>
                <c:pt idx="5">
                  <c:v>Jun-10</c:v>
                </c:pt>
                <c:pt idx="6">
                  <c:v>Sep-10</c:v>
                </c:pt>
                <c:pt idx="7">
                  <c:v>Dec-10</c:v>
                </c:pt>
                <c:pt idx="8">
                  <c:v>Mar-11</c:v>
                </c:pt>
                <c:pt idx="9">
                  <c:v>Jun-11</c:v>
                </c:pt>
                <c:pt idx="10">
                  <c:v>Sep-11</c:v>
                </c:pt>
                <c:pt idx="11">
                  <c:v>Dec-11</c:v>
                </c:pt>
                <c:pt idx="12">
                  <c:v>Mar-12</c:v>
                </c:pt>
                <c:pt idx="13">
                  <c:v>Jun-12</c:v>
                </c:pt>
                <c:pt idx="14">
                  <c:v>Sep-12</c:v>
                </c:pt>
                <c:pt idx="15">
                  <c:v>Dec-12</c:v>
                </c:pt>
                <c:pt idx="16">
                  <c:v>Mar-13</c:v>
                </c:pt>
                <c:pt idx="17">
                  <c:v>Jun-13</c:v>
                </c:pt>
                <c:pt idx="18">
                  <c:v>Sep-13</c:v>
                </c:pt>
                <c:pt idx="19">
                  <c:v>Dec-13</c:v>
                </c:pt>
                <c:pt idx="20">
                  <c:v>Mar-14</c:v>
                </c:pt>
                <c:pt idx="21">
                  <c:v>Jun-14</c:v>
                </c:pt>
                <c:pt idx="22">
                  <c:v>Sep-14</c:v>
                </c:pt>
                <c:pt idx="23">
                  <c:v>Dec-14</c:v>
                </c:pt>
                <c:pt idx="24">
                  <c:v>Mar-15</c:v>
                </c:pt>
                <c:pt idx="25">
                  <c:v>Jun-15</c:v>
                </c:pt>
                <c:pt idx="26">
                  <c:v>Sep-15</c:v>
                </c:pt>
                <c:pt idx="27">
                  <c:v>15-Dec</c:v>
                </c:pt>
                <c:pt idx="28">
                  <c:v>16-Mar</c:v>
                </c:pt>
                <c:pt idx="29">
                  <c:v>16-Jun</c:v>
                </c:pt>
                <c:pt idx="30">
                  <c:v>16-Sep</c:v>
                </c:pt>
                <c:pt idx="31">
                  <c:v>16-Dec</c:v>
                </c:pt>
                <c:pt idx="32">
                  <c:v>17-Mar</c:v>
                </c:pt>
                <c:pt idx="33">
                  <c:v>17-Jun</c:v>
                </c:pt>
                <c:pt idx="34">
                  <c:v>17-Sep</c:v>
                </c:pt>
                <c:pt idx="35">
                  <c:v>17-Dec</c:v>
                </c:pt>
                <c:pt idx="36">
                  <c:v>18-Mar</c:v>
                </c:pt>
                <c:pt idx="37">
                  <c:v>18-Jun</c:v>
                </c:pt>
                <c:pt idx="38">
                  <c:v>18-Sep</c:v>
                </c:pt>
              </c:strCache>
            </c:strRef>
          </c:cat>
          <c:val>
            <c:numRef>
              <c:f>Sheet1!$D$2:$CZ$2</c:f>
              <c:numCache>
                <c:formatCode>0</c:formatCode>
                <c:ptCount val="39"/>
                <c:pt idx="0">
                  <c:v>-8</c:v>
                </c:pt>
                <c:pt idx="1">
                  <c:v>-5</c:v>
                </c:pt>
                <c:pt idx="2">
                  <c:v>-4</c:v>
                </c:pt>
                <c:pt idx="3">
                  <c:v>-5</c:v>
                </c:pt>
                <c:pt idx="4">
                  <c:v>-4</c:v>
                </c:pt>
                <c:pt idx="5">
                  <c:v>-4</c:v>
                </c:pt>
                <c:pt idx="6">
                  <c:v>-4</c:v>
                </c:pt>
                <c:pt idx="7">
                  <c:v>-5</c:v>
                </c:pt>
                <c:pt idx="8">
                  <c:v>-4</c:v>
                </c:pt>
                <c:pt idx="9">
                  <c:v>-3</c:v>
                </c:pt>
                <c:pt idx="10">
                  <c:v>1</c:v>
                </c:pt>
                <c:pt idx="11">
                  <c:v>2</c:v>
                </c:pt>
                <c:pt idx="12">
                  <c:v>4</c:v>
                </c:pt>
                <c:pt idx="13">
                  <c:v>5</c:v>
                </c:pt>
                <c:pt idx="14">
                  <c:v>6</c:v>
                </c:pt>
                <c:pt idx="15">
                  <c:v>5</c:v>
                </c:pt>
                <c:pt idx="16">
                  <c:v>5</c:v>
                </c:pt>
                <c:pt idx="17">
                  <c:v>5</c:v>
                </c:pt>
                <c:pt idx="18">
                  <c:v>6</c:v>
                </c:pt>
                <c:pt idx="19">
                  <c:v>3</c:v>
                </c:pt>
                <c:pt idx="20">
                  <c:v>3</c:v>
                </c:pt>
                <c:pt idx="21">
                  <c:v>3</c:v>
                </c:pt>
                <c:pt idx="22">
                  <c:v>2</c:v>
                </c:pt>
                <c:pt idx="23">
                  <c:v>0</c:v>
                </c:pt>
                <c:pt idx="24">
                  <c:v>1</c:v>
                </c:pt>
                <c:pt idx="25">
                  <c:v>1</c:v>
                </c:pt>
                <c:pt idx="26">
                  <c:v>-1</c:v>
                </c:pt>
                <c:pt idx="27">
                  <c:v>-2</c:v>
                </c:pt>
                <c:pt idx="28">
                  <c:v>-4</c:v>
                </c:pt>
                <c:pt idx="29">
                  <c:v>-2</c:v>
                </c:pt>
                <c:pt idx="30">
                  <c:v>0</c:v>
                </c:pt>
                <c:pt idx="31">
                  <c:v>-2</c:v>
                </c:pt>
                <c:pt idx="32">
                  <c:v>-1</c:v>
                </c:pt>
                <c:pt idx="33">
                  <c:v>1</c:v>
                </c:pt>
                <c:pt idx="34">
                  <c:v>1</c:v>
                </c:pt>
                <c:pt idx="35">
                  <c:v>1</c:v>
                </c:pt>
                <c:pt idx="36">
                  <c:v>3</c:v>
                </c:pt>
                <c:pt idx="37">
                  <c:v>4</c:v>
                </c:pt>
                <c:pt idx="38">
                  <c:v>3</c:v>
                </c:pt>
              </c:numCache>
            </c:numRef>
          </c:val>
          <c:smooth val="0"/>
          <c:extLst>
            <c:ext xmlns:c16="http://schemas.microsoft.com/office/drawing/2014/chart" uri="{C3380CC4-5D6E-409C-BE32-E72D297353CC}">
              <c16:uniqueId val="{00000000-4598-43D8-8AA9-879D72708495}"/>
            </c:ext>
          </c:extLst>
        </c:ser>
        <c:dLbls>
          <c:showLegendKey val="0"/>
          <c:showVal val="0"/>
          <c:showCatName val="0"/>
          <c:showSerName val="0"/>
          <c:showPercent val="0"/>
          <c:showBubbleSize val="0"/>
        </c:dLbls>
        <c:smooth val="0"/>
        <c:axId val="226600632"/>
        <c:axId val="226601024"/>
      </c:lineChart>
      <c:catAx>
        <c:axId val="226600632"/>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26601024"/>
        <c:crosses val="autoZero"/>
        <c:auto val="1"/>
        <c:lblAlgn val="ctr"/>
        <c:lblOffset val="200"/>
        <c:noMultiLvlLbl val="0"/>
      </c:catAx>
      <c:valAx>
        <c:axId val="226601024"/>
        <c:scaling>
          <c:orientation val="minMax"/>
        </c:scaling>
        <c:delete val="0"/>
        <c:axPos val="l"/>
        <c:numFmt formatCode="0&quot;%&quot;" sourceLinked="0"/>
        <c:majorTickMark val="out"/>
        <c:minorTickMark val="none"/>
        <c:tickLblPos val="nextTo"/>
        <c:txPr>
          <a:bodyPr rot="-60000000" vert="horz"/>
          <a:lstStyle/>
          <a:p>
            <a:pPr>
              <a:defRPr/>
            </a:pPr>
            <a:endParaRPr lang="en-US"/>
          </a:p>
        </c:txPr>
        <c:crossAx val="226600632"/>
        <c:crosses val="autoZero"/>
        <c:crossBetween val="between"/>
      </c:valAx>
    </c:plotArea>
    <c:plotVisOnly val="1"/>
    <c:dispBlanksAs val="gap"/>
    <c:showDLblsOverMax val="0"/>
  </c:chart>
  <c:txPr>
    <a:bodyPr/>
    <a:lstStyle/>
    <a:p>
      <a:pPr>
        <a:defRPr sz="1100"/>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40453547915148E-2"/>
          <c:y val="6.789824048542499E-2"/>
          <c:w val="0.89414730803126563"/>
          <c:h val="0.7835170824547868"/>
        </c:manualLayout>
      </c:layout>
      <c:barChart>
        <c:barDir val="col"/>
        <c:grouping val="clustered"/>
        <c:varyColors val="0"/>
        <c:ser>
          <c:idx val="0"/>
          <c:order val="0"/>
          <c:invertIfNegative val="0"/>
          <c:dLbls>
            <c:spPr>
              <a:noFill/>
              <a:ln>
                <a:noFill/>
              </a:ln>
              <a:effectLst/>
            </c:spPr>
            <c:txPr>
              <a:bodyPr rot="0" vert="horz"/>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Sheet1!$A$1:$CT$1</c:f>
              <c:strCache>
                <c:ptCount val="38"/>
                <c:pt idx="0">
                  <c:v>Jun-09</c:v>
                </c:pt>
                <c:pt idx="1">
                  <c:v>Sep-09</c:v>
                </c:pt>
                <c:pt idx="2">
                  <c:v>Dec-09</c:v>
                </c:pt>
                <c:pt idx="3">
                  <c:v>Mar-10</c:v>
                </c:pt>
                <c:pt idx="4">
                  <c:v>Jun-10</c:v>
                </c:pt>
                <c:pt idx="5">
                  <c:v>Sep-10</c:v>
                </c:pt>
                <c:pt idx="6">
                  <c:v>Dec-10</c:v>
                </c:pt>
                <c:pt idx="7">
                  <c:v>Mar-11</c:v>
                </c:pt>
                <c:pt idx="8">
                  <c:v>Jun-11</c:v>
                </c:pt>
                <c:pt idx="9">
                  <c:v>Sep-11</c:v>
                </c:pt>
                <c:pt idx="10">
                  <c:v>Dec-11</c:v>
                </c:pt>
                <c:pt idx="11">
                  <c:v>Mar-12</c:v>
                </c:pt>
                <c:pt idx="12">
                  <c:v>Jun-12</c:v>
                </c:pt>
                <c:pt idx="13">
                  <c:v>Sep-12</c:v>
                </c:pt>
                <c:pt idx="14">
                  <c:v>Dec-12</c:v>
                </c:pt>
                <c:pt idx="15">
                  <c:v>Mar-13</c:v>
                </c:pt>
                <c:pt idx="16">
                  <c:v>Jun-13</c:v>
                </c:pt>
                <c:pt idx="17">
                  <c:v>Sep-13</c:v>
                </c:pt>
                <c:pt idx="18">
                  <c:v>Dec-13</c:v>
                </c:pt>
                <c:pt idx="19">
                  <c:v>Mar-14</c:v>
                </c:pt>
                <c:pt idx="20">
                  <c:v>Jun-14</c:v>
                </c:pt>
                <c:pt idx="21">
                  <c:v>Sep-14</c:v>
                </c:pt>
                <c:pt idx="22">
                  <c:v>Dec-14</c:v>
                </c:pt>
                <c:pt idx="23">
                  <c:v>Mar-15</c:v>
                </c:pt>
                <c:pt idx="24">
                  <c:v>Jun-15</c:v>
                </c:pt>
                <c:pt idx="25">
                  <c:v>Sep-15</c:v>
                </c:pt>
                <c:pt idx="26">
                  <c:v>15-Dec</c:v>
                </c:pt>
                <c:pt idx="27">
                  <c:v>16-Mar</c:v>
                </c:pt>
                <c:pt idx="28">
                  <c:v>16-Jun</c:v>
                </c:pt>
                <c:pt idx="29">
                  <c:v>16-Sep</c:v>
                </c:pt>
                <c:pt idx="30">
                  <c:v>16-Dec</c:v>
                </c:pt>
                <c:pt idx="31">
                  <c:v>17-Mar</c:v>
                </c:pt>
                <c:pt idx="32">
                  <c:v>17-Jun</c:v>
                </c:pt>
                <c:pt idx="33">
                  <c:v>17-Sep</c:v>
                </c:pt>
                <c:pt idx="34">
                  <c:v>17-Dec</c:v>
                </c:pt>
                <c:pt idx="35">
                  <c:v>18-Mar</c:v>
                </c:pt>
                <c:pt idx="36">
                  <c:v>18-Jun</c:v>
                </c:pt>
                <c:pt idx="37">
                  <c:v>18-Sep</c:v>
                </c:pt>
              </c:strCache>
            </c:strRef>
          </c:cat>
          <c:val>
            <c:numRef>
              <c:f>Sheet1!$A$2:$CT$2</c:f>
              <c:numCache>
                <c:formatCode>General</c:formatCode>
                <c:ptCount val="38"/>
                <c:pt idx="0">
                  <c:v>-4</c:v>
                </c:pt>
                <c:pt idx="1">
                  <c:v>-3</c:v>
                </c:pt>
                <c:pt idx="2">
                  <c:v>-2</c:v>
                </c:pt>
                <c:pt idx="3">
                  <c:v>-3</c:v>
                </c:pt>
                <c:pt idx="4">
                  <c:v>-3</c:v>
                </c:pt>
                <c:pt idx="5">
                  <c:v>0</c:v>
                </c:pt>
                <c:pt idx="6">
                  <c:v>0</c:v>
                </c:pt>
                <c:pt idx="7">
                  <c:v>-3</c:v>
                </c:pt>
                <c:pt idx="8">
                  <c:v>-2</c:v>
                </c:pt>
                <c:pt idx="9">
                  <c:v>0</c:v>
                </c:pt>
                <c:pt idx="10">
                  <c:v>1</c:v>
                </c:pt>
                <c:pt idx="11">
                  <c:v>1</c:v>
                </c:pt>
                <c:pt idx="12">
                  <c:v>2</c:v>
                </c:pt>
                <c:pt idx="13">
                  <c:v>4</c:v>
                </c:pt>
                <c:pt idx="14">
                  <c:v>4</c:v>
                </c:pt>
                <c:pt idx="15">
                  <c:v>3</c:v>
                </c:pt>
                <c:pt idx="16">
                  <c:v>2</c:v>
                </c:pt>
                <c:pt idx="17">
                  <c:v>3</c:v>
                </c:pt>
                <c:pt idx="18">
                  <c:v>3</c:v>
                </c:pt>
                <c:pt idx="19">
                  <c:v>2</c:v>
                </c:pt>
                <c:pt idx="20">
                  <c:v>1</c:v>
                </c:pt>
                <c:pt idx="21">
                  <c:v>1</c:v>
                </c:pt>
                <c:pt idx="22">
                  <c:v>0</c:v>
                </c:pt>
                <c:pt idx="23">
                  <c:v>0</c:v>
                </c:pt>
                <c:pt idx="24">
                  <c:v>-1</c:v>
                </c:pt>
                <c:pt idx="25">
                  <c:v>0</c:v>
                </c:pt>
                <c:pt idx="26">
                  <c:v>-1</c:v>
                </c:pt>
                <c:pt idx="27">
                  <c:v>-3</c:v>
                </c:pt>
                <c:pt idx="28">
                  <c:v>-1</c:v>
                </c:pt>
                <c:pt idx="29">
                  <c:v>0</c:v>
                </c:pt>
                <c:pt idx="30">
                  <c:v>0</c:v>
                </c:pt>
                <c:pt idx="31">
                  <c:v>0</c:v>
                </c:pt>
                <c:pt idx="32">
                  <c:v>0</c:v>
                </c:pt>
                <c:pt idx="33">
                  <c:v>0</c:v>
                </c:pt>
                <c:pt idx="34">
                  <c:v>0</c:v>
                </c:pt>
                <c:pt idx="35">
                  <c:v>3</c:v>
                </c:pt>
                <c:pt idx="36">
                  <c:v>2</c:v>
                </c:pt>
                <c:pt idx="37">
                  <c:v>1</c:v>
                </c:pt>
              </c:numCache>
            </c:numRef>
          </c:val>
          <c:extLst>
            <c:ext xmlns:c16="http://schemas.microsoft.com/office/drawing/2014/chart" uri="{C3380CC4-5D6E-409C-BE32-E72D297353CC}">
              <c16:uniqueId val="{00000000-7A93-4605-AC40-3084775C8D16}"/>
            </c:ext>
          </c:extLst>
        </c:ser>
        <c:dLbls>
          <c:showLegendKey val="0"/>
          <c:showVal val="0"/>
          <c:showCatName val="0"/>
          <c:showSerName val="0"/>
          <c:showPercent val="0"/>
          <c:showBubbleSize val="0"/>
        </c:dLbls>
        <c:gapWidth val="33"/>
        <c:axId val="226603768"/>
        <c:axId val="227232528"/>
      </c:barChart>
      <c:catAx>
        <c:axId val="226603768"/>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27232528"/>
        <c:crosses val="autoZero"/>
        <c:auto val="1"/>
        <c:lblAlgn val="ctr"/>
        <c:lblOffset val="100"/>
        <c:noMultiLvlLbl val="0"/>
      </c:catAx>
      <c:valAx>
        <c:axId val="227232528"/>
        <c:scaling>
          <c:orientation val="minMax"/>
        </c:scaling>
        <c:delete val="0"/>
        <c:axPos val="l"/>
        <c:numFmt formatCode="#,##0&quot;%&quot;" sourceLinked="0"/>
        <c:majorTickMark val="out"/>
        <c:minorTickMark val="none"/>
        <c:tickLblPos val="nextTo"/>
        <c:txPr>
          <a:bodyPr rot="-60000000" vert="horz"/>
          <a:lstStyle/>
          <a:p>
            <a:pPr>
              <a:defRPr/>
            </a:pPr>
            <a:endParaRPr lang="en-US"/>
          </a:p>
        </c:txPr>
        <c:crossAx val="226603768"/>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40453547915148E-2"/>
          <c:y val="6.789824048542499E-2"/>
          <c:w val="0.89414730803126563"/>
          <c:h val="0.7835170824547868"/>
        </c:manualLayout>
      </c:layout>
      <c:barChart>
        <c:barDir val="col"/>
        <c:grouping val="clustered"/>
        <c:varyColors val="0"/>
        <c:ser>
          <c:idx val="0"/>
          <c:order val="0"/>
          <c:invertIfNegative val="0"/>
          <c:dLbls>
            <c:dLbl>
              <c:idx val="69"/>
              <c:delete val="1"/>
              <c:extLst>
                <c:ext xmlns:c15="http://schemas.microsoft.com/office/drawing/2012/chart" uri="{CE6537A1-D6FC-4f65-9D91-7224C49458BB}"/>
                <c:ext xmlns:c16="http://schemas.microsoft.com/office/drawing/2014/chart" uri="{C3380CC4-5D6E-409C-BE32-E72D297353CC}">
                  <c16:uniqueId val="{00000000-927A-4104-A695-FC8ADFD5C9D1}"/>
                </c:ext>
              </c:extLst>
            </c:dLbl>
            <c:spPr>
              <a:noFill/>
              <a:ln>
                <a:noFill/>
              </a:ln>
              <a:effectLst/>
            </c:spPr>
            <c:txPr>
              <a:bodyPr rot="0" vert="horz"/>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Sheet1!$A$1:$CT$1</c:f>
              <c:strCache>
                <c:ptCount val="38"/>
                <c:pt idx="0">
                  <c:v>Jun-09</c:v>
                </c:pt>
                <c:pt idx="1">
                  <c:v>Sep-09</c:v>
                </c:pt>
                <c:pt idx="2">
                  <c:v>Dec-09</c:v>
                </c:pt>
                <c:pt idx="3">
                  <c:v>Mar-10</c:v>
                </c:pt>
                <c:pt idx="4">
                  <c:v>Jun-10</c:v>
                </c:pt>
                <c:pt idx="5">
                  <c:v>Sep-10</c:v>
                </c:pt>
                <c:pt idx="6">
                  <c:v>Dec-10</c:v>
                </c:pt>
                <c:pt idx="7">
                  <c:v>Mar-11</c:v>
                </c:pt>
                <c:pt idx="8">
                  <c:v>Jun-11</c:v>
                </c:pt>
                <c:pt idx="9">
                  <c:v>Sep-11</c:v>
                </c:pt>
                <c:pt idx="10">
                  <c:v>Dec-11</c:v>
                </c:pt>
                <c:pt idx="11">
                  <c:v>Mar-12</c:v>
                </c:pt>
                <c:pt idx="12">
                  <c:v>Jun-12</c:v>
                </c:pt>
                <c:pt idx="13">
                  <c:v>Sep-12</c:v>
                </c:pt>
                <c:pt idx="14">
                  <c:v>Dec-12</c:v>
                </c:pt>
                <c:pt idx="15">
                  <c:v>Mar-13</c:v>
                </c:pt>
                <c:pt idx="16">
                  <c:v>Jun-13</c:v>
                </c:pt>
                <c:pt idx="17">
                  <c:v>Sep-13</c:v>
                </c:pt>
                <c:pt idx="18">
                  <c:v>Dec-13</c:v>
                </c:pt>
                <c:pt idx="19">
                  <c:v>Mar-14</c:v>
                </c:pt>
                <c:pt idx="20">
                  <c:v>Jun-14</c:v>
                </c:pt>
                <c:pt idx="21">
                  <c:v>Sep-14</c:v>
                </c:pt>
                <c:pt idx="22">
                  <c:v>Dec-14</c:v>
                </c:pt>
                <c:pt idx="23">
                  <c:v>Mar-15</c:v>
                </c:pt>
                <c:pt idx="24">
                  <c:v>Jun-15</c:v>
                </c:pt>
                <c:pt idx="25">
                  <c:v>Sep-15</c:v>
                </c:pt>
                <c:pt idx="26">
                  <c:v>15-Dec</c:v>
                </c:pt>
                <c:pt idx="27">
                  <c:v>16-Mar</c:v>
                </c:pt>
                <c:pt idx="28">
                  <c:v>16-Jun</c:v>
                </c:pt>
                <c:pt idx="29">
                  <c:v>16-Sep</c:v>
                </c:pt>
                <c:pt idx="30">
                  <c:v>16-Dec</c:v>
                </c:pt>
                <c:pt idx="31">
                  <c:v>17-Mar</c:v>
                </c:pt>
                <c:pt idx="32">
                  <c:v>17-Jun</c:v>
                </c:pt>
                <c:pt idx="33">
                  <c:v>17-Sep</c:v>
                </c:pt>
                <c:pt idx="34">
                  <c:v>17-Dec</c:v>
                </c:pt>
                <c:pt idx="35">
                  <c:v>18-Mar</c:v>
                </c:pt>
                <c:pt idx="36">
                  <c:v>18-Jun</c:v>
                </c:pt>
                <c:pt idx="37">
                  <c:v>18-Sep</c:v>
                </c:pt>
              </c:strCache>
            </c:strRef>
          </c:cat>
          <c:val>
            <c:numRef>
              <c:f>Sheet1!$A$2:$CT$2</c:f>
              <c:numCache>
                <c:formatCode>General</c:formatCode>
                <c:ptCount val="38"/>
                <c:pt idx="0">
                  <c:v>-5</c:v>
                </c:pt>
                <c:pt idx="1">
                  <c:v>-3</c:v>
                </c:pt>
                <c:pt idx="2">
                  <c:v>-3</c:v>
                </c:pt>
                <c:pt idx="3">
                  <c:v>-4</c:v>
                </c:pt>
                <c:pt idx="4">
                  <c:v>-2</c:v>
                </c:pt>
                <c:pt idx="5">
                  <c:v>-4</c:v>
                </c:pt>
                <c:pt idx="6">
                  <c:v>0</c:v>
                </c:pt>
                <c:pt idx="7">
                  <c:v>-1</c:v>
                </c:pt>
                <c:pt idx="8">
                  <c:v>0</c:v>
                </c:pt>
                <c:pt idx="9">
                  <c:v>1</c:v>
                </c:pt>
                <c:pt idx="10">
                  <c:v>2</c:v>
                </c:pt>
                <c:pt idx="11">
                  <c:v>2</c:v>
                </c:pt>
                <c:pt idx="12">
                  <c:v>4</c:v>
                </c:pt>
                <c:pt idx="13">
                  <c:v>6</c:v>
                </c:pt>
                <c:pt idx="14">
                  <c:v>4</c:v>
                </c:pt>
                <c:pt idx="15">
                  <c:v>5</c:v>
                </c:pt>
                <c:pt idx="16">
                  <c:v>4</c:v>
                </c:pt>
                <c:pt idx="17">
                  <c:v>5</c:v>
                </c:pt>
                <c:pt idx="18">
                  <c:v>3</c:v>
                </c:pt>
                <c:pt idx="19">
                  <c:v>4</c:v>
                </c:pt>
                <c:pt idx="20">
                  <c:v>3</c:v>
                </c:pt>
                <c:pt idx="21">
                  <c:v>2</c:v>
                </c:pt>
                <c:pt idx="22">
                  <c:v>1</c:v>
                </c:pt>
                <c:pt idx="23">
                  <c:v>1</c:v>
                </c:pt>
                <c:pt idx="24">
                  <c:v>1</c:v>
                </c:pt>
                <c:pt idx="25">
                  <c:v>0</c:v>
                </c:pt>
                <c:pt idx="26">
                  <c:v>0</c:v>
                </c:pt>
                <c:pt idx="27">
                  <c:v>-1</c:v>
                </c:pt>
                <c:pt idx="28">
                  <c:v>-1</c:v>
                </c:pt>
                <c:pt idx="29">
                  <c:v>0</c:v>
                </c:pt>
                <c:pt idx="30">
                  <c:v>1</c:v>
                </c:pt>
                <c:pt idx="31">
                  <c:v>1</c:v>
                </c:pt>
                <c:pt idx="32">
                  <c:v>1</c:v>
                </c:pt>
                <c:pt idx="33">
                  <c:v>1</c:v>
                </c:pt>
                <c:pt idx="34">
                  <c:v>1</c:v>
                </c:pt>
                <c:pt idx="35">
                  <c:v>2</c:v>
                </c:pt>
                <c:pt idx="36">
                  <c:v>2</c:v>
                </c:pt>
                <c:pt idx="37">
                  <c:v>2</c:v>
                </c:pt>
              </c:numCache>
            </c:numRef>
          </c:val>
          <c:extLst>
            <c:ext xmlns:c16="http://schemas.microsoft.com/office/drawing/2014/chart" uri="{C3380CC4-5D6E-409C-BE32-E72D297353CC}">
              <c16:uniqueId val="{00000001-927A-4104-A695-FC8ADFD5C9D1}"/>
            </c:ext>
          </c:extLst>
        </c:ser>
        <c:dLbls>
          <c:showLegendKey val="0"/>
          <c:showVal val="0"/>
          <c:showCatName val="0"/>
          <c:showSerName val="0"/>
          <c:showPercent val="0"/>
          <c:showBubbleSize val="0"/>
        </c:dLbls>
        <c:gapWidth val="33"/>
        <c:axId val="227234880"/>
        <c:axId val="227235272"/>
      </c:barChart>
      <c:catAx>
        <c:axId val="227234880"/>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27235272"/>
        <c:crosses val="autoZero"/>
        <c:auto val="1"/>
        <c:lblAlgn val="ctr"/>
        <c:lblOffset val="100"/>
        <c:noMultiLvlLbl val="0"/>
      </c:catAx>
      <c:valAx>
        <c:axId val="227235272"/>
        <c:scaling>
          <c:orientation val="minMax"/>
        </c:scaling>
        <c:delete val="0"/>
        <c:axPos val="l"/>
        <c:numFmt formatCode="#,##0&quot;%&quot;" sourceLinked="0"/>
        <c:majorTickMark val="out"/>
        <c:minorTickMark val="none"/>
        <c:tickLblPos val="nextTo"/>
        <c:txPr>
          <a:bodyPr rot="-60000000" vert="horz"/>
          <a:lstStyle/>
          <a:p>
            <a:pPr>
              <a:defRPr/>
            </a:pPr>
            <a:endParaRPr lang="en-US"/>
          </a:p>
        </c:txPr>
        <c:crossAx val="227234880"/>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40453547915162E-2"/>
          <c:y val="6.789825434047829E-2"/>
          <c:w val="0.89414730803126563"/>
          <c:h val="0.7835172423362633"/>
        </c:manualLayout>
      </c:layout>
      <c:barChart>
        <c:barDir val="col"/>
        <c:grouping val="clustered"/>
        <c:varyColors val="0"/>
        <c:ser>
          <c:idx val="0"/>
          <c:order val="0"/>
          <c:invertIfNegative val="0"/>
          <c:dLbls>
            <c:dLbl>
              <c:idx val="69"/>
              <c:delete val="1"/>
              <c:extLst>
                <c:ext xmlns:c15="http://schemas.microsoft.com/office/drawing/2012/chart" uri="{CE6537A1-D6FC-4f65-9D91-7224C49458BB}"/>
                <c:ext xmlns:c16="http://schemas.microsoft.com/office/drawing/2014/chart" uri="{C3380CC4-5D6E-409C-BE32-E72D297353CC}">
                  <c16:uniqueId val="{00000000-7FAA-4265-A0ED-0C1A5DFD3634}"/>
                </c:ext>
              </c:extLst>
            </c:dLbl>
            <c:spPr>
              <a:noFill/>
              <a:ln>
                <a:noFill/>
              </a:ln>
              <a:effectLst/>
            </c:spPr>
            <c:txPr>
              <a:bodyPr rot="0" vert="horz"/>
              <a:lstStyle/>
              <a:p>
                <a:pPr>
                  <a:defRPr sz="9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Sheet1!$A$1:$CT$1</c:f>
              <c:strCache>
                <c:ptCount val="38"/>
                <c:pt idx="0">
                  <c:v>Jun-09</c:v>
                </c:pt>
                <c:pt idx="1">
                  <c:v>Sep-09</c:v>
                </c:pt>
                <c:pt idx="2">
                  <c:v>Dec-09</c:v>
                </c:pt>
                <c:pt idx="3">
                  <c:v>Mar-10</c:v>
                </c:pt>
                <c:pt idx="4">
                  <c:v>Jun-10</c:v>
                </c:pt>
                <c:pt idx="5">
                  <c:v>Sep-10</c:v>
                </c:pt>
                <c:pt idx="6">
                  <c:v>Dec-10</c:v>
                </c:pt>
                <c:pt idx="7">
                  <c:v>Mar-11</c:v>
                </c:pt>
                <c:pt idx="8">
                  <c:v>Jun-11</c:v>
                </c:pt>
                <c:pt idx="9">
                  <c:v>Sep-11</c:v>
                </c:pt>
                <c:pt idx="10">
                  <c:v>Dec-11</c:v>
                </c:pt>
                <c:pt idx="11">
                  <c:v>Mar-12</c:v>
                </c:pt>
                <c:pt idx="12">
                  <c:v>Jun-12</c:v>
                </c:pt>
                <c:pt idx="13">
                  <c:v>Sep-12</c:v>
                </c:pt>
                <c:pt idx="14">
                  <c:v>Dec-12</c:v>
                </c:pt>
                <c:pt idx="15">
                  <c:v>Mar-13</c:v>
                </c:pt>
                <c:pt idx="16">
                  <c:v>Jun-13</c:v>
                </c:pt>
                <c:pt idx="17">
                  <c:v>Sep-13</c:v>
                </c:pt>
                <c:pt idx="18">
                  <c:v>Dec-13</c:v>
                </c:pt>
                <c:pt idx="19">
                  <c:v>Mar-14</c:v>
                </c:pt>
                <c:pt idx="20">
                  <c:v>Jun-14</c:v>
                </c:pt>
                <c:pt idx="21">
                  <c:v>Sep-14</c:v>
                </c:pt>
                <c:pt idx="22">
                  <c:v>Dec-14</c:v>
                </c:pt>
                <c:pt idx="23">
                  <c:v>Mar-15</c:v>
                </c:pt>
                <c:pt idx="24">
                  <c:v>Jun-15</c:v>
                </c:pt>
                <c:pt idx="25">
                  <c:v>Sep-15</c:v>
                </c:pt>
                <c:pt idx="26">
                  <c:v>15-Dec</c:v>
                </c:pt>
                <c:pt idx="27">
                  <c:v>16-Mar</c:v>
                </c:pt>
                <c:pt idx="28">
                  <c:v>16-Jun</c:v>
                </c:pt>
                <c:pt idx="29">
                  <c:v>16-Sep</c:v>
                </c:pt>
                <c:pt idx="30">
                  <c:v>16-Dec</c:v>
                </c:pt>
                <c:pt idx="31">
                  <c:v>17-Mar</c:v>
                </c:pt>
                <c:pt idx="32">
                  <c:v>17-Jun</c:v>
                </c:pt>
                <c:pt idx="33">
                  <c:v>17-Sep</c:v>
                </c:pt>
                <c:pt idx="34">
                  <c:v>17-Dec</c:v>
                </c:pt>
                <c:pt idx="35">
                  <c:v>18-Mar</c:v>
                </c:pt>
                <c:pt idx="36">
                  <c:v>18-Jun</c:v>
                </c:pt>
                <c:pt idx="37">
                  <c:v>18-Sep</c:v>
                </c:pt>
              </c:strCache>
            </c:strRef>
          </c:cat>
          <c:val>
            <c:numRef>
              <c:f>Sheet1!$A$2:$CT$2</c:f>
              <c:numCache>
                <c:formatCode>General</c:formatCode>
                <c:ptCount val="38"/>
                <c:pt idx="0">
                  <c:v>-4</c:v>
                </c:pt>
                <c:pt idx="1">
                  <c:v>-3</c:v>
                </c:pt>
                <c:pt idx="2">
                  <c:v>-4</c:v>
                </c:pt>
                <c:pt idx="3">
                  <c:v>-3</c:v>
                </c:pt>
                <c:pt idx="4">
                  <c:v>-3</c:v>
                </c:pt>
                <c:pt idx="5">
                  <c:v>-4</c:v>
                </c:pt>
                <c:pt idx="6">
                  <c:v>0</c:v>
                </c:pt>
                <c:pt idx="7">
                  <c:v>-3</c:v>
                </c:pt>
                <c:pt idx="8">
                  <c:v>-2</c:v>
                </c:pt>
                <c:pt idx="9">
                  <c:v>-1</c:v>
                </c:pt>
                <c:pt idx="10">
                  <c:v>1</c:v>
                </c:pt>
                <c:pt idx="11">
                  <c:v>1</c:v>
                </c:pt>
                <c:pt idx="12">
                  <c:v>2</c:v>
                </c:pt>
                <c:pt idx="13">
                  <c:v>2</c:v>
                </c:pt>
                <c:pt idx="14">
                  <c:v>3</c:v>
                </c:pt>
                <c:pt idx="15">
                  <c:v>3</c:v>
                </c:pt>
                <c:pt idx="16">
                  <c:v>3</c:v>
                </c:pt>
                <c:pt idx="17">
                  <c:v>2</c:v>
                </c:pt>
                <c:pt idx="18">
                  <c:v>2</c:v>
                </c:pt>
                <c:pt idx="19">
                  <c:v>1</c:v>
                </c:pt>
                <c:pt idx="20">
                  <c:v>1</c:v>
                </c:pt>
                <c:pt idx="21">
                  <c:v>1</c:v>
                </c:pt>
                <c:pt idx="22">
                  <c:v>0</c:v>
                </c:pt>
                <c:pt idx="23">
                  <c:v>0</c:v>
                </c:pt>
                <c:pt idx="24">
                  <c:v>0</c:v>
                </c:pt>
                <c:pt idx="25">
                  <c:v>0</c:v>
                </c:pt>
                <c:pt idx="26">
                  <c:v>-1</c:v>
                </c:pt>
                <c:pt idx="27">
                  <c:v>-2</c:v>
                </c:pt>
                <c:pt idx="28">
                  <c:v>-1</c:v>
                </c:pt>
                <c:pt idx="29">
                  <c:v>-1</c:v>
                </c:pt>
                <c:pt idx="30">
                  <c:v>-1</c:v>
                </c:pt>
                <c:pt idx="31">
                  <c:v>-1</c:v>
                </c:pt>
                <c:pt idx="32">
                  <c:v>1</c:v>
                </c:pt>
                <c:pt idx="33">
                  <c:v>0</c:v>
                </c:pt>
                <c:pt idx="34">
                  <c:v>0</c:v>
                </c:pt>
                <c:pt idx="35">
                  <c:v>2</c:v>
                </c:pt>
                <c:pt idx="36">
                  <c:v>1</c:v>
                </c:pt>
                <c:pt idx="37">
                  <c:v>2</c:v>
                </c:pt>
              </c:numCache>
            </c:numRef>
          </c:val>
          <c:extLst>
            <c:ext xmlns:c16="http://schemas.microsoft.com/office/drawing/2014/chart" uri="{C3380CC4-5D6E-409C-BE32-E72D297353CC}">
              <c16:uniqueId val="{00000001-7FAA-4265-A0ED-0C1A5DFD3634}"/>
            </c:ext>
          </c:extLst>
        </c:ser>
        <c:dLbls>
          <c:showLegendKey val="0"/>
          <c:showVal val="0"/>
          <c:showCatName val="0"/>
          <c:showSerName val="0"/>
          <c:showPercent val="0"/>
          <c:showBubbleSize val="0"/>
        </c:dLbls>
        <c:gapWidth val="33"/>
        <c:axId val="227232920"/>
        <c:axId val="227230568"/>
      </c:barChart>
      <c:catAx>
        <c:axId val="227232920"/>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27230568"/>
        <c:crosses val="autoZero"/>
        <c:auto val="1"/>
        <c:lblAlgn val="ctr"/>
        <c:lblOffset val="100"/>
        <c:noMultiLvlLbl val="0"/>
      </c:catAx>
      <c:valAx>
        <c:axId val="227230568"/>
        <c:scaling>
          <c:orientation val="minMax"/>
        </c:scaling>
        <c:delete val="0"/>
        <c:axPos val="l"/>
        <c:numFmt formatCode="#,##0&quot;%&quot;" sourceLinked="0"/>
        <c:majorTickMark val="out"/>
        <c:minorTickMark val="none"/>
        <c:tickLblPos val="nextTo"/>
        <c:txPr>
          <a:bodyPr rot="-60000000" vert="horz"/>
          <a:lstStyle/>
          <a:p>
            <a:pPr>
              <a:defRPr/>
            </a:pPr>
            <a:endParaRPr lang="en-US"/>
          </a:p>
        </c:txPr>
        <c:crossAx val="227232920"/>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38532631748919E-2"/>
          <c:y val="6.789824048542499E-2"/>
          <c:w val="0.89414950510979796"/>
          <c:h val="0.7835170824547868"/>
        </c:manualLayout>
      </c:layout>
      <c:barChart>
        <c:barDir val="col"/>
        <c:grouping val="clustered"/>
        <c:varyColors val="0"/>
        <c:ser>
          <c:idx val="0"/>
          <c:order val="0"/>
          <c:invertIfNegative val="0"/>
          <c:dLbls>
            <c:dLbl>
              <c:idx val="69"/>
              <c:delete val="1"/>
              <c:extLst>
                <c:ext xmlns:c15="http://schemas.microsoft.com/office/drawing/2012/chart" uri="{CE6537A1-D6FC-4f65-9D91-7224C49458BB}"/>
                <c:ext xmlns:c16="http://schemas.microsoft.com/office/drawing/2014/chart" uri="{C3380CC4-5D6E-409C-BE32-E72D297353CC}">
                  <c16:uniqueId val="{00000000-E767-4A4D-B355-E39BDE2CC34F}"/>
                </c:ext>
              </c:extLst>
            </c:dLbl>
            <c:spPr>
              <a:noFill/>
              <a:ln>
                <a:noFill/>
              </a:ln>
              <a:effectLst/>
            </c:spPr>
            <c:txPr>
              <a:bodyPr rot="0" vert="horz"/>
              <a:lstStyle/>
              <a:p>
                <a:pPr>
                  <a:defRPr sz="9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Sheet1!$A$1:$CT$1</c:f>
              <c:strCache>
                <c:ptCount val="38"/>
                <c:pt idx="0">
                  <c:v>Jun-09</c:v>
                </c:pt>
                <c:pt idx="1">
                  <c:v>Sep-09</c:v>
                </c:pt>
                <c:pt idx="2">
                  <c:v>Dec-09</c:v>
                </c:pt>
                <c:pt idx="3">
                  <c:v>Mar-10</c:v>
                </c:pt>
                <c:pt idx="4">
                  <c:v>Jun-10</c:v>
                </c:pt>
                <c:pt idx="5">
                  <c:v>Sep-10</c:v>
                </c:pt>
                <c:pt idx="6">
                  <c:v>Dec-10</c:v>
                </c:pt>
                <c:pt idx="7">
                  <c:v>Mar-11</c:v>
                </c:pt>
                <c:pt idx="8">
                  <c:v>Jun-11</c:v>
                </c:pt>
                <c:pt idx="9">
                  <c:v>Sep-11</c:v>
                </c:pt>
                <c:pt idx="10">
                  <c:v>Dec-11</c:v>
                </c:pt>
                <c:pt idx="11">
                  <c:v>Mar-12</c:v>
                </c:pt>
                <c:pt idx="12">
                  <c:v>Jun-12</c:v>
                </c:pt>
                <c:pt idx="13">
                  <c:v>Sep-12</c:v>
                </c:pt>
                <c:pt idx="14">
                  <c:v>Dec-12</c:v>
                </c:pt>
                <c:pt idx="15">
                  <c:v>Mar-13</c:v>
                </c:pt>
                <c:pt idx="16">
                  <c:v>Jun-13</c:v>
                </c:pt>
                <c:pt idx="17">
                  <c:v>Sep-13</c:v>
                </c:pt>
                <c:pt idx="18">
                  <c:v>Dec-13</c:v>
                </c:pt>
                <c:pt idx="19">
                  <c:v>Mar-14</c:v>
                </c:pt>
                <c:pt idx="20">
                  <c:v>Jun-14</c:v>
                </c:pt>
                <c:pt idx="21">
                  <c:v>Sep-14</c:v>
                </c:pt>
                <c:pt idx="22">
                  <c:v>Dec-14</c:v>
                </c:pt>
                <c:pt idx="23">
                  <c:v>Mar-15</c:v>
                </c:pt>
                <c:pt idx="24">
                  <c:v>Jun-15</c:v>
                </c:pt>
                <c:pt idx="25">
                  <c:v>Sep-15</c:v>
                </c:pt>
                <c:pt idx="26">
                  <c:v>15-Dec</c:v>
                </c:pt>
                <c:pt idx="27">
                  <c:v>16-Mar</c:v>
                </c:pt>
                <c:pt idx="28">
                  <c:v>16-Jun</c:v>
                </c:pt>
                <c:pt idx="29">
                  <c:v>16-Sep</c:v>
                </c:pt>
                <c:pt idx="30">
                  <c:v>16-Dec</c:v>
                </c:pt>
                <c:pt idx="31">
                  <c:v>17-Mar</c:v>
                </c:pt>
                <c:pt idx="32">
                  <c:v>17-Jun</c:v>
                </c:pt>
                <c:pt idx="33">
                  <c:v>17-Sep</c:v>
                </c:pt>
                <c:pt idx="34">
                  <c:v>17-Dec</c:v>
                </c:pt>
                <c:pt idx="35">
                  <c:v>18-Mar</c:v>
                </c:pt>
                <c:pt idx="36">
                  <c:v>18-Jun</c:v>
                </c:pt>
                <c:pt idx="37">
                  <c:v>18-Sep</c:v>
                </c:pt>
              </c:strCache>
            </c:strRef>
          </c:cat>
          <c:val>
            <c:numRef>
              <c:f>Sheet1!$A$2:$CT$2</c:f>
              <c:numCache>
                <c:formatCode>General</c:formatCode>
                <c:ptCount val="38"/>
                <c:pt idx="0">
                  <c:v>-6</c:v>
                </c:pt>
                <c:pt idx="1">
                  <c:v>-5</c:v>
                </c:pt>
                <c:pt idx="2">
                  <c:v>-5</c:v>
                </c:pt>
                <c:pt idx="3">
                  <c:v>-5</c:v>
                </c:pt>
                <c:pt idx="4">
                  <c:v>-4</c:v>
                </c:pt>
                <c:pt idx="5">
                  <c:v>-5</c:v>
                </c:pt>
                <c:pt idx="6">
                  <c:v>-6</c:v>
                </c:pt>
                <c:pt idx="7">
                  <c:v>-5</c:v>
                </c:pt>
                <c:pt idx="8">
                  <c:v>-3</c:v>
                </c:pt>
                <c:pt idx="9">
                  <c:v>-2</c:v>
                </c:pt>
                <c:pt idx="10">
                  <c:v>2</c:v>
                </c:pt>
                <c:pt idx="11">
                  <c:v>2</c:v>
                </c:pt>
                <c:pt idx="12">
                  <c:v>4</c:v>
                </c:pt>
                <c:pt idx="13">
                  <c:v>6</c:v>
                </c:pt>
                <c:pt idx="14">
                  <c:v>5</c:v>
                </c:pt>
                <c:pt idx="15">
                  <c:v>4</c:v>
                </c:pt>
                <c:pt idx="16">
                  <c:v>5</c:v>
                </c:pt>
                <c:pt idx="17">
                  <c:v>6</c:v>
                </c:pt>
                <c:pt idx="18">
                  <c:v>3</c:v>
                </c:pt>
                <c:pt idx="19">
                  <c:v>2</c:v>
                </c:pt>
                <c:pt idx="20">
                  <c:v>3</c:v>
                </c:pt>
                <c:pt idx="21">
                  <c:v>2</c:v>
                </c:pt>
                <c:pt idx="22">
                  <c:v>1</c:v>
                </c:pt>
                <c:pt idx="23">
                  <c:v>0</c:v>
                </c:pt>
                <c:pt idx="24">
                  <c:v>0</c:v>
                </c:pt>
                <c:pt idx="25">
                  <c:v>0</c:v>
                </c:pt>
                <c:pt idx="26">
                  <c:v>-2</c:v>
                </c:pt>
                <c:pt idx="27">
                  <c:v>-1</c:v>
                </c:pt>
                <c:pt idx="28">
                  <c:v>0</c:v>
                </c:pt>
                <c:pt idx="29">
                  <c:v>0</c:v>
                </c:pt>
                <c:pt idx="30">
                  <c:v>-2</c:v>
                </c:pt>
                <c:pt idx="31">
                  <c:v>0</c:v>
                </c:pt>
                <c:pt idx="32">
                  <c:v>1</c:v>
                </c:pt>
                <c:pt idx="33">
                  <c:v>1</c:v>
                </c:pt>
                <c:pt idx="34">
                  <c:v>1</c:v>
                </c:pt>
                <c:pt idx="35">
                  <c:v>2</c:v>
                </c:pt>
                <c:pt idx="36">
                  <c:v>1</c:v>
                </c:pt>
                <c:pt idx="37">
                  <c:v>3</c:v>
                </c:pt>
              </c:numCache>
            </c:numRef>
          </c:val>
          <c:extLst>
            <c:ext xmlns:c16="http://schemas.microsoft.com/office/drawing/2014/chart" uri="{C3380CC4-5D6E-409C-BE32-E72D297353CC}">
              <c16:uniqueId val="{00000001-E767-4A4D-B355-E39BDE2CC34F}"/>
            </c:ext>
          </c:extLst>
        </c:ser>
        <c:dLbls>
          <c:showLegendKey val="0"/>
          <c:showVal val="0"/>
          <c:showCatName val="0"/>
          <c:showSerName val="0"/>
          <c:showPercent val="0"/>
          <c:showBubbleSize val="0"/>
        </c:dLbls>
        <c:gapWidth val="33"/>
        <c:axId val="227234096"/>
        <c:axId val="227237232"/>
      </c:barChart>
      <c:catAx>
        <c:axId val="227234096"/>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27237232"/>
        <c:crosses val="autoZero"/>
        <c:auto val="1"/>
        <c:lblAlgn val="ctr"/>
        <c:lblOffset val="100"/>
        <c:noMultiLvlLbl val="0"/>
      </c:catAx>
      <c:valAx>
        <c:axId val="227237232"/>
        <c:scaling>
          <c:orientation val="minMax"/>
        </c:scaling>
        <c:delete val="0"/>
        <c:axPos val="l"/>
        <c:numFmt formatCode="#,##0&quot;%&quot;" sourceLinked="0"/>
        <c:majorTickMark val="out"/>
        <c:minorTickMark val="none"/>
        <c:tickLblPos val="nextTo"/>
        <c:txPr>
          <a:bodyPr rot="-60000000" vert="horz"/>
          <a:lstStyle/>
          <a:p>
            <a:pPr>
              <a:defRPr/>
            </a:pPr>
            <a:endParaRPr lang="en-US"/>
          </a:p>
        </c:txPr>
        <c:crossAx val="227234096"/>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40453547915148E-2"/>
          <c:y val="6.789825434047829E-2"/>
          <c:w val="0.89414730803126563"/>
          <c:h val="0.7835172423362633"/>
        </c:manualLayout>
      </c:layout>
      <c:barChart>
        <c:barDir val="col"/>
        <c:grouping val="clustered"/>
        <c:varyColors val="0"/>
        <c:ser>
          <c:idx val="0"/>
          <c:order val="0"/>
          <c:invertIfNegative val="0"/>
          <c:dLbls>
            <c:dLbl>
              <c:idx val="69"/>
              <c:delete val="1"/>
              <c:extLst>
                <c:ext xmlns:c15="http://schemas.microsoft.com/office/drawing/2012/chart" uri="{CE6537A1-D6FC-4f65-9D91-7224C49458BB}"/>
                <c:ext xmlns:c16="http://schemas.microsoft.com/office/drawing/2014/chart" uri="{C3380CC4-5D6E-409C-BE32-E72D297353CC}">
                  <c16:uniqueId val="{00000000-8339-4552-B84E-4F2887C7035F}"/>
                </c:ext>
              </c:extLst>
            </c:dLbl>
            <c:spPr>
              <a:noFill/>
              <a:ln>
                <a:noFill/>
              </a:ln>
              <a:effectLst/>
            </c:spPr>
            <c:txPr>
              <a:bodyPr rot="0" vert="horz"/>
              <a:lstStyle/>
              <a:p>
                <a:pPr>
                  <a:defRPr sz="9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Sheet1!$A$1:$CT$1</c:f>
              <c:strCache>
                <c:ptCount val="38"/>
                <c:pt idx="0">
                  <c:v>Jun-09</c:v>
                </c:pt>
                <c:pt idx="1">
                  <c:v>Sep-09</c:v>
                </c:pt>
                <c:pt idx="2">
                  <c:v>Dec-09</c:v>
                </c:pt>
                <c:pt idx="3">
                  <c:v>Mar-10</c:v>
                </c:pt>
                <c:pt idx="4">
                  <c:v>Jun-10</c:v>
                </c:pt>
                <c:pt idx="5">
                  <c:v>Sep-10</c:v>
                </c:pt>
                <c:pt idx="6">
                  <c:v>Dec-10</c:v>
                </c:pt>
                <c:pt idx="7">
                  <c:v>Mar-11</c:v>
                </c:pt>
                <c:pt idx="8">
                  <c:v>Jun-11</c:v>
                </c:pt>
                <c:pt idx="9">
                  <c:v>Sep-11</c:v>
                </c:pt>
                <c:pt idx="10">
                  <c:v>Dec-11</c:v>
                </c:pt>
                <c:pt idx="11">
                  <c:v>Mar-12</c:v>
                </c:pt>
                <c:pt idx="12">
                  <c:v>Jun-12</c:v>
                </c:pt>
                <c:pt idx="13">
                  <c:v>Sep-12</c:v>
                </c:pt>
                <c:pt idx="14">
                  <c:v>Dec-12</c:v>
                </c:pt>
                <c:pt idx="15">
                  <c:v>Mar-13</c:v>
                </c:pt>
                <c:pt idx="16">
                  <c:v>Jun-13</c:v>
                </c:pt>
                <c:pt idx="17">
                  <c:v>Sep-13</c:v>
                </c:pt>
                <c:pt idx="18">
                  <c:v>Dec-13</c:v>
                </c:pt>
                <c:pt idx="19">
                  <c:v>Mar-14</c:v>
                </c:pt>
                <c:pt idx="20">
                  <c:v>Jun-14</c:v>
                </c:pt>
                <c:pt idx="21">
                  <c:v>Sep-14</c:v>
                </c:pt>
                <c:pt idx="22">
                  <c:v>Dec-14</c:v>
                </c:pt>
                <c:pt idx="23">
                  <c:v>Mar-15</c:v>
                </c:pt>
                <c:pt idx="24">
                  <c:v>Jun-15</c:v>
                </c:pt>
                <c:pt idx="25">
                  <c:v>Sep-15</c:v>
                </c:pt>
                <c:pt idx="26">
                  <c:v>15-Dec</c:v>
                </c:pt>
                <c:pt idx="27">
                  <c:v>16-Mar</c:v>
                </c:pt>
                <c:pt idx="28">
                  <c:v>16-Jun</c:v>
                </c:pt>
                <c:pt idx="29">
                  <c:v>16-Sep</c:v>
                </c:pt>
                <c:pt idx="30">
                  <c:v>16-Dec</c:v>
                </c:pt>
                <c:pt idx="31">
                  <c:v>17-Mar</c:v>
                </c:pt>
                <c:pt idx="32">
                  <c:v>17-Jun</c:v>
                </c:pt>
                <c:pt idx="33">
                  <c:v>17-Sep</c:v>
                </c:pt>
                <c:pt idx="34">
                  <c:v>17-Dec</c:v>
                </c:pt>
                <c:pt idx="35">
                  <c:v>18-Mar</c:v>
                </c:pt>
                <c:pt idx="36">
                  <c:v>18-Jun</c:v>
                </c:pt>
                <c:pt idx="37">
                  <c:v>18-Sep</c:v>
                </c:pt>
              </c:strCache>
            </c:strRef>
          </c:cat>
          <c:val>
            <c:numRef>
              <c:f>Sheet1!$A$2:$CT$2</c:f>
              <c:numCache>
                <c:formatCode>General</c:formatCode>
                <c:ptCount val="38"/>
                <c:pt idx="0">
                  <c:v>-5</c:v>
                </c:pt>
                <c:pt idx="1">
                  <c:v>-3</c:v>
                </c:pt>
                <c:pt idx="2">
                  <c:v>-3</c:v>
                </c:pt>
                <c:pt idx="3">
                  <c:v>-3</c:v>
                </c:pt>
                <c:pt idx="4">
                  <c:v>-2</c:v>
                </c:pt>
                <c:pt idx="5">
                  <c:v>0</c:v>
                </c:pt>
                <c:pt idx="6">
                  <c:v>0</c:v>
                </c:pt>
                <c:pt idx="7">
                  <c:v>-3</c:v>
                </c:pt>
                <c:pt idx="8">
                  <c:v>-2</c:v>
                </c:pt>
                <c:pt idx="9">
                  <c:v>-2</c:v>
                </c:pt>
                <c:pt idx="10">
                  <c:v>0</c:v>
                </c:pt>
                <c:pt idx="11">
                  <c:v>2</c:v>
                </c:pt>
                <c:pt idx="12">
                  <c:v>3</c:v>
                </c:pt>
                <c:pt idx="13">
                  <c:v>4</c:v>
                </c:pt>
                <c:pt idx="14">
                  <c:v>4</c:v>
                </c:pt>
                <c:pt idx="15">
                  <c:v>5</c:v>
                </c:pt>
                <c:pt idx="16">
                  <c:v>4</c:v>
                </c:pt>
                <c:pt idx="17">
                  <c:v>4</c:v>
                </c:pt>
                <c:pt idx="18">
                  <c:v>3</c:v>
                </c:pt>
                <c:pt idx="19">
                  <c:v>3</c:v>
                </c:pt>
                <c:pt idx="20">
                  <c:v>1</c:v>
                </c:pt>
                <c:pt idx="21">
                  <c:v>2</c:v>
                </c:pt>
                <c:pt idx="22">
                  <c:v>1</c:v>
                </c:pt>
                <c:pt idx="23">
                  <c:v>0</c:v>
                </c:pt>
                <c:pt idx="24">
                  <c:v>0</c:v>
                </c:pt>
                <c:pt idx="25">
                  <c:v>0</c:v>
                </c:pt>
                <c:pt idx="26">
                  <c:v>-4</c:v>
                </c:pt>
                <c:pt idx="27">
                  <c:v>-2</c:v>
                </c:pt>
                <c:pt idx="28">
                  <c:v>-1</c:v>
                </c:pt>
                <c:pt idx="29">
                  <c:v>-1</c:v>
                </c:pt>
                <c:pt idx="30">
                  <c:v>-1</c:v>
                </c:pt>
                <c:pt idx="31">
                  <c:v>1</c:v>
                </c:pt>
                <c:pt idx="32">
                  <c:v>1</c:v>
                </c:pt>
                <c:pt idx="33">
                  <c:v>1</c:v>
                </c:pt>
                <c:pt idx="34">
                  <c:v>1</c:v>
                </c:pt>
                <c:pt idx="35">
                  <c:v>2</c:v>
                </c:pt>
                <c:pt idx="36">
                  <c:v>2</c:v>
                </c:pt>
                <c:pt idx="37">
                  <c:v>2</c:v>
                </c:pt>
              </c:numCache>
            </c:numRef>
          </c:val>
          <c:extLst>
            <c:ext xmlns:c16="http://schemas.microsoft.com/office/drawing/2014/chart" uri="{C3380CC4-5D6E-409C-BE32-E72D297353CC}">
              <c16:uniqueId val="{00000001-8339-4552-B84E-4F2887C7035F}"/>
            </c:ext>
          </c:extLst>
        </c:ser>
        <c:dLbls>
          <c:showLegendKey val="0"/>
          <c:showVal val="0"/>
          <c:showCatName val="0"/>
          <c:showSerName val="0"/>
          <c:showPercent val="0"/>
          <c:showBubbleSize val="0"/>
        </c:dLbls>
        <c:gapWidth val="33"/>
        <c:axId val="227231352"/>
        <c:axId val="227235664"/>
      </c:barChart>
      <c:catAx>
        <c:axId val="227231352"/>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27235664"/>
        <c:crosses val="autoZero"/>
        <c:auto val="1"/>
        <c:lblAlgn val="ctr"/>
        <c:lblOffset val="100"/>
        <c:noMultiLvlLbl val="0"/>
      </c:catAx>
      <c:valAx>
        <c:axId val="227235664"/>
        <c:scaling>
          <c:orientation val="minMax"/>
        </c:scaling>
        <c:delete val="0"/>
        <c:axPos val="l"/>
        <c:numFmt formatCode="#,##0&quot;%&quot;" sourceLinked="0"/>
        <c:majorTickMark val="out"/>
        <c:minorTickMark val="none"/>
        <c:tickLblPos val="nextTo"/>
        <c:txPr>
          <a:bodyPr rot="-60000000" vert="horz"/>
          <a:lstStyle/>
          <a:p>
            <a:pPr>
              <a:defRPr/>
            </a:pPr>
            <a:endParaRPr lang="en-US"/>
          </a:p>
        </c:txPr>
        <c:crossAx val="227231352"/>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40453547915162E-2"/>
          <c:y val="6.789825434047829E-2"/>
          <c:w val="0.89414730803126563"/>
          <c:h val="0.7835172423362633"/>
        </c:manualLayout>
      </c:layout>
      <c:barChart>
        <c:barDir val="col"/>
        <c:grouping val="clustered"/>
        <c:varyColors val="0"/>
        <c:ser>
          <c:idx val="0"/>
          <c:order val="0"/>
          <c:invertIfNegative val="0"/>
          <c:dLbls>
            <c:dLbl>
              <c:idx val="69"/>
              <c:delete val="1"/>
              <c:extLst>
                <c:ext xmlns:c15="http://schemas.microsoft.com/office/drawing/2012/chart" uri="{CE6537A1-D6FC-4f65-9D91-7224C49458BB}"/>
                <c:ext xmlns:c16="http://schemas.microsoft.com/office/drawing/2014/chart" uri="{C3380CC4-5D6E-409C-BE32-E72D297353CC}">
                  <c16:uniqueId val="{00000000-F230-485C-B018-CD8F951297B1}"/>
                </c:ext>
              </c:extLst>
            </c:dLbl>
            <c:spPr>
              <a:noFill/>
              <a:ln>
                <a:noFill/>
              </a:ln>
              <a:effectLst/>
            </c:spPr>
            <c:txPr>
              <a:bodyPr rot="0" vert="horz"/>
              <a:lstStyle/>
              <a:p>
                <a:pPr>
                  <a:defRPr sz="9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Sheet1!$A$1:$CT$1</c:f>
              <c:strCache>
                <c:ptCount val="38"/>
                <c:pt idx="0">
                  <c:v>Jun-09</c:v>
                </c:pt>
                <c:pt idx="1">
                  <c:v>Sep-09</c:v>
                </c:pt>
                <c:pt idx="2">
                  <c:v>Dec-09</c:v>
                </c:pt>
                <c:pt idx="3">
                  <c:v>Mar-10</c:v>
                </c:pt>
                <c:pt idx="4">
                  <c:v>Jun-10</c:v>
                </c:pt>
                <c:pt idx="5">
                  <c:v>Sep-10</c:v>
                </c:pt>
                <c:pt idx="6">
                  <c:v>Dec-10</c:v>
                </c:pt>
                <c:pt idx="7">
                  <c:v>Mar-11</c:v>
                </c:pt>
                <c:pt idx="8">
                  <c:v>Jun-11</c:v>
                </c:pt>
                <c:pt idx="9">
                  <c:v>Sep-11</c:v>
                </c:pt>
                <c:pt idx="10">
                  <c:v>Dec-11</c:v>
                </c:pt>
                <c:pt idx="11">
                  <c:v>Mar-12</c:v>
                </c:pt>
                <c:pt idx="12">
                  <c:v>Jun-12</c:v>
                </c:pt>
                <c:pt idx="13">
                  <c:v>Sep-12</c:v>
                </c:pt>
                <c:pt idx="14">
                  <c:v>Dec-12</c:v>
                </c:pt>
                <c:pt idx="15">
                  <c:v>Mar-13</c:v>
                </c:pt>
                <c:pt idx="16">
                  <c:v>Jun-13</c:v>
                </c:pt>
                <c:pt idx="17">
                  <c:v>Sep-13</c:v>
                </c:pt>
                <c:pt idx="18">
                  <c:v>Dec-13</c:v>
                </c:pt>
                <c:pt idx="19">
                  <c:v>Mar-14</c:v>
                </c:pt>
                <c:pt idx="20">
                  <c:v>Jun-14</c:v>
                </c:pt>
                <c:pt idx="21">
                  <c:v>Sep-14</c:v>
                </c:pt>
                <c:pt idx="22">
                  <c:v>Dec-14</c:v>
                </c:pt>
                <c:pt idx="23">
                  <c:v>Mar-15</c:v>
                </c:pt>
                <c:pt idx="24">
                  <c:v>Jun-15</c:v>
                </c:pt>
                <c:pt idx="25">
                  <c:v>Sep-15</c:v>
                </c:pt>
                <c:pt idx="26">
                  <c:v>15-Dec</c:v>
                </c:pt>
                <c:pt idx="27">
                  <c:v>16-Mar</c:v>
                </c:pt>
                <c:pt idx="28">
                  <c:v>16-Jun</c:v>
                </c:pt>
                <c:pt idx="29">
                  <c:v>16-Sep</c:v>
                </c:pt>
                <c:pt idx="30">
                  <c:v>16-Dec</c:v>
                </c:pt>
                <c:pt idx="31">
                  <c:v>17-Mar</c:v>
                </c:pt>
                <c:pt idx="32">
                  <c:v>17-Jun</c:v>
                </c:pt>
                <c:pt idx="33">
                  <c:v>17-Sep</c:v>
                </c:pt>
                <c:pt idx="34">
                  <c:v>17-Dec</c:v>
                </c:pt>
                <c:pt idx="35">
                  <c:v>18-Mar</c:v>
                </c:pt>
                <c:pt idx="36">
                  <c:v>18-Jun</c:v>
                </c:pt>
                <c:pt idx="37">
                  <c:v>18-Sep</c:v>
                </c:pt>
              </c:strCache>
            </c:strRef>
          </c:cat>
          <c:val>
            <c:numRef>
              <c:f>Sheet1!$A$2:$CT$2</c:f>
              <c:numCache>
                <c:formatCode>General</c:formatCode>
                <c:ptCount val="38"/>
                <c:pt idx="0">
                  <c:v>-4</c:v>
                </c:pt>
                <c:pt idx="1">
                  <c:v>-4</c:v>
                </c:pt>
                <c:pt idx="2">
                  <c:v>-3</c:v>
                </c:pt>
                <c:pt idx="3">
                  <c:v>-3</c:v>
                </c:pt>
                <c:pt idx="4">
                  <c:v>-2</c:v>
                </c:pt>
                <c:pt idx="5">
                  <c:v>-3</c:v>
                </c:pt>
                <c:pt idx="6">
                  <c:v>-1</c:v>
                </c:pt>
                <c:pt idx="7">
                  <c:v>-2</c:v>
                </c:pt>
                <c:pt idx="8">
                  <c:v>-1</c:v>
                </c:pt>
                <c:pt idx="9">
                  <c:v>-1</c:v>
                </c:pt>
                <c:pt idx="10">
                  <c:v>0</c:v>
                </c:pt>
                <c:pt idx="11">
                  <c:v>1</c:v>
                </c:pt>
                <c:pt idx="12">
                  <c:v>4</c:v>
                </c:pt>
                <c:pt idx="13">
                  <c:v>5</c:v>
                </c:pt>
                <c:pt idx="14">
                  <c:v>6</c:v>
                </c:pt>
                <c:pt idx="15">
                  <c:v>5</c:v>
                </c:pt>
                <c:pt idx="16">
                  <c:v>6</c:v>
                </c:pt>
                <c:pt idx="17">
                  <c:v>5</c:v>
                </c:pt>
                <c:pt idx="18">
                  <c:v>4</c:v>
                </c:pt>
                <c:pt idx="19">
                  <c:v>4</c:v>
                </c:pt>
                <c:pt idx="20">
                  <c:v>3</c:v>
                </c:pt>
                <c:pt idx="21">
                  <c:v>2</c:v>
                </c:pt>
                <c:pt idx="22">
                  <c:v>1</c:v>
                </c:pt>
                <c:pt idx="23">
                  <c:v>1</c:v>
                </c:pt>
                <c:pt idx="24">
                  <c:v>2</c:v>
                </c:pt>
                <c:pt idx="25">
                  <c:v>2</c:v>
                </c:pt>
                <c:pt idx="26">
                  <c:v>0</c:v>
                </c:pt>
                <c:pt idx="27">
                  <c:v>-1</c:v>
                </c:pt>
                <c:pt idx="28">
                  <c:v>2</c:v>
                </c:pt>
                <c:pt idx="29">
                  <c:v>3</c:v>
                </c:pt>
                <c:pt idx="30">
                  <c:v>3</c:v>
                </c:pt>
                <c:pt idx="31">
                  <c:v>3</c:v>
                </c:pt>
                <c:pt idx="32">
                  <c:v>4</c:v>
                </c:pt>
                <c:pt idx="33">
                  <c:v>5</c:v>
                </c:pt>
                <c:pt idx="34">
                  <c:v>5</c:v>
                </c:pt>
                <c:pt idx="35">
                  <c:v>5</c:v>
                </c:pt>
                <c:pt idx="36">
                  <c:v>6</c:v>
                </c:pt>
                <c:pt idx="37">
                  <c:v>6</c:v>
                </c:pt>
              </c:numCache>
            </c:numRef>
          </c:val>
          <c:extLst>
            <c:ext xmlns:c16="http://schemas.microsoft.com/office/drawing/2014/chart" uri="{C3380CC4-5D6E-409C-BE32-E72D297353CC}">
              <c16:uniqueId val="{00000001-F230-485C-B018-CD8F951297B1}"/>
            </c:ext>
          </c:extLst>
        </c:ser>
        <c:dLbls>
          <c:showLegendKey val="0"/>
          <c:showVal val="0"/>
          <c:showCatName val="0"/>
          <c:showSerName val="0"/>
          <c:showPercent val="0"/>
          <c:showBubbleSize val="0"/>
        </c:dLbls>
        <c:gapWidth val="33"/>
        <c:axId val="227230176"/>
        <c:axId val="227232136"/>
      </c:barChart>
      <c:catAx>
        <c:axId val="227230176"/>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27232136"/>
        <c:crosses val="autoZero"/>
        <c:auto val="1"/>
        <c:lblAlgn val="ctr"/>
        <c:lblOffset val="100"/>
        <c:noMultiLvlLbl val="0"/>
      </c:catAx>
      <c:valAx>
        <c:axId val="227232136"/>
        <c:scaling>
          <c:orientation val="minMax"/>
        </c:scaling>
        <c:delete val="0"/>
        <c:axPos val="l"/>
        <c:numFmt formatCode="#,##0&quot;%&quot;" sourceLinked="0"/>
        <c:majorTickMark val="out"/>
        <c:minorTickMark val="none"/>
        <c:tickLblPos val="nextTo"/>
        <c:txPr>
          <a:bodyPr rot="-60000000" vert="horz"/>
          <a:lstStyle/>
          <a:p>
            <a:pPr>
              <a:defRPr/>
            </a:pPr>
            <a:endParaRPr lang="en-US"/>
          </a:p>
        </c:txPr>
        <c:crossAx val="227230176"/>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701305807878629E-2"/>
          <c:y val="6.8743834956191213E-2"/>
          <c:w val="0.89458634056990138"/>
          <c:h val="0.78285761743324411"/>
        </c:manualLayout>
      </c:layout>
      <c:barChart>
        <c:barDir val="col"/>
        <c:grouping val="clustered"/>
        <c:varyColors val="0"/>
        <c:ser>
          <c:idx val="0"/>
          <c:order val="0"/>
          <c:tx>
            <c:strRef>
              <c:f>Sheet1!$B$1</c:f>
              <c:strCache>
                <c:ptCount val="1"/>
                <c:pt idx="0">
                  <c:v>Series 1</c:v>
                </c:pt>
              </c:strCache>
            </c:strRef>
          </c:tx>
          <c:invertIfNegative val="0"/>
          <c:dLbls>
            <c:dLbl>
              <c:idx val="5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0-674C-4975-8541-36CED51E3C73}"/>
                </c:ext>
              </c:extLst>
            </c:dLbl>
            <c:spPr>
              <a:noFill/>
              <a:ln>
                <a:noFill/>
              </a:ln>
              <a:effectLst/>
            </c:spPr>
            <c:txPr>
              <a:bodyPr rot="0" vert="horz"/>
              <a:lstStyle/>
              <a:p>
                <a:pPr>
                  <a:defRPr sz="900" b="1"/>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Sheet1!$A$2:$A$116</c:f>
              <c:strCache>
                <c:ptCount val="43"/>
                <c:pt idx="0">
                  <c:v>Mar-08</c:v>
                </c:pt>
                <c:pt idx="1">
                  <c:v>Jun-08</c:v>
                </c:pt>
                <c:pt idx="2">
                  <c:v>Sep-08</c:v>
                </c:pt>
                <c:pt idx="3">
                  <c:v>Dec-08</c:v>
                </c:pt>
                <c:pt idx="4">
                  <c:v>Mar-09</c:v>
                </c:pt>
                <c:pt idx="5">
                  <c:v>Jun-09</c:v>
                </c:pt>
                <c:pt idx="6">
                  <c:v>Sep-09</c:v>
                </c:pt>
                <c:pt idx="7">
                  <c:v>Dec-09</c:v>
                </c:pt>
                <c:pt idx="8">
                  <c:v>Mar-10</c:v>
                </c:pt>
                <c:pt idx="9">
                  <c:v>Jun-10</c:v>
                </c:pt>
                <c:pt idx="10">
                  <c:v>Sep-10</c:v>
                </c:pt>
                <c:pt idx="11">
                  <c:v>Dec-10</c:v>
                </c:pt>
                <c:pt idx="12">
                  <c:v>Mar-11</c:v>
                </c:pt>
                <c:pt idx="13">
                  <c:v>Jun-11</c:v>
                </c:pt>
                <c:pt idx="14">
                  <c:v>Sep-11</c:v>
                </c:pt>
                <c:pt idx="15">
                  <c:v>Dec-11</c:v>
                </c:pt>
                <c:pt idx="16">
                  <c:v>Mar-12</c:v>
                </c:pt>
                <c:pt idx="17">
                  <c:v>Jun-12</c:v>
                </c:pt>
                <c:pt idx="18">
                  <c:v>Sep-12</c:v>
                </c:pt>
                <c:pt idx="19">
                  <c:v>Dec-12</c:v>
                </c:pt>
                <c:pt idx="20">
                  <c:v>Mar-13</c:v>
                </c:pt>
                <c:pt idx="21">
                  <c:v>Jun-13</c:v>
                </c:pt>
                <c:pt idx="22">
                  <c:v>Sep-13</c:v>
                </c:pt>
                <c:pt idx="23">
                  <c:v>Dec-13</c:v>
                </c:pt>
                <c:pt idx="24">
                  <c:v>Mar-14</c:v>
                </c:pt>
                <c:pt idx="25">
                  <c:v>Jun-14</c:v>
                </c:pt>
                <c:pt idx="26">
                  <c:v>Sep-14</c:v>
                </c:pt>
                <c:pt idx="27">
                  <c:v>Dec-14</c:v>
                </c:pt>
                <c:pt idx="28">
                  <c:v>Mar-15</c:v>
                </c:pt>
                <c:pt idx="29">
                  <c:v>Jun-15</c:v>
                </c:pt>
                <c:pt idx="30">
                  <c:v>Sep-15</c:v>
                </c:pt>
                <c:pt idx="31">
                  <c:v>Dec-15</c:v>
                </c:pt>
                <c:pt idx="32">
                  <c:v>Mar-16</c:v>
                </c:pt>
                <c:pt idx="33">
                  <c:v>Jun-16</c:v>
                </c:pt>
                <c:pt idx="34">
                  <c:v>16-Sep</c:v>
                </c:pt>
                <c:pt idx="35">
                  <c:v>16-Dec</c:v>
                </c:pt>
                <c:pt idx="36">
                  <c:v>17-Mar</c:v>
                </c:pt>
                <c:pt idx="37">
                  <c:v>17-Jun</c:v>
                </c:pt>
                <c:pt idx="38">
                  <c:v>17-Sep</c:v>
                </c:pt>
                <c:pt idx="39">
                  <c:v>17-Dec</c:v>
                </c:pt>
                <c:pt idx="40">
                  <c:v>18-Mar</c:v>
                </c:pt>
                <c:pt idx="41">
                  <c:v>18-Jun</c:v>
                </c:pt>
                <c:pt idx="42">
                  <c:v>18-Sep</c:v>
                </c:pt>
              </c:strCache>
            </c:strRef>
          </c:cat>
          <c:val>
            <c:numRef>
              <c:f>Sheet1!$B$2:$B$116</c:f>
              <c:numCache>
                <c:formatCode>General</c:formatCode>
                <c:ptCount val="43"/>
                <c:pt idx="0">
                  <c:v>-9</c:v>
                </c:pt>
                <c:pt idx="1">
                  <c:v>-7.0000000000000009</c:v>
                </c:pt>
                <c:pt idx="2">
                  <c:v>-9</c:v>
                </c:pt>
                <c:pt idx="3">
                  <c:v>-6</c:v>
                </c:pt>
                <c:pt idx="4">
                  <c:v>-7.0000000000000009</c:v>
                </c:pt>
                <c:pt idx="5">
                  <c:v>-4</c:v>
                </c:pt>
                <c:pt idx="6">
                  <c:v>-4</c:v>
                </c:pt>
                <c:pt idx="7">
                  <c:v>-3</c:v>
                </c:pt>
                <c:pt idx="8">
                  <c:v>-3</c:v>
                </c:pt>
                <c:pt idx="9">
                  <c:v>-2</c:v>
                </c:pt>
                <c:pt idx="10">
                  <c:v>-3</c:v>
                </c:pt>
                <c:pt idx="11">
                  <c:v>-1</c:v>
                </c:pt>
                <c:pt idx="12">
                  <c:v>-2</c:v>
                </c:pt>
                <c:pt idx="13">
                  <c:v>-1</c:v>
                </c:pt>
                <c:pt idx="14">
                  <c:v>-1</c:v>
                </c:pt>
                <c:pt idx="15">
                  <c:v>0</c:v>
                </c:pt>
                <c:pt idx="16">
                  <c:v>1</c:v>
                </c:pt>
                <c:pt idx="17">
                  <c:v>4</c:v>
                </c:pt>
                <c:pt idx="18">
                  <c:v>5</c:v>
                </c:pt>
                <c:pt idx="19">
                  <c:v>6</c:v>
                </c:pt>
                <c:pt idx="20">
                  <c:v>5</c:v>
                </c:pt>
                <c:pt idx="21">
                  <c:v>6</c:v>
                </c:pt>
                <c:pt idx="22">
                  <c:v>5</c:v>
                </c:pt>
                <c:pt idx="23">
                  <c:v>4</c:v>
                </c:pt>
                <c:pt idx="24">
                  <c:v>4</c:v>
                </c:pt>
                <c:pt idx="25">
                  <c:v>3</c:v>
                </c:pt>
                <c:pt idx="26">
                  <c:v>2</c:v>
                </c:pt>
                <c:pt idx="27">
                  <c:v>0</c:v>
                </c:pt>
                <c:pt idx="28">
                  <c:v>0</c:v>
                </c:pt>
                <c:pt idx="29">
                  <c:v>1</c:v>
                </c:pt>
                <c:pt idx="30">
                  <c:v>0</c:v>
                </c:pt>
                <c:pt idx="31">
                  <c:v>-4</c:v>
                </c:pt>
                <c:pt idx="32">
                  <c:v>-2</c:v>
                </c:pt>
                <c:pt idx="33">
                  <c:v>-1</c:v>
                </c:pt>
                <c:pt idx="34">
                  <c:v>-1</c:v>
                </c:pt>
                <c:pt idx="35">
                  <c:v>-2</c:v>
                </c:pt>
                <c:pt idx="36">
                  <c:v>-2</c:v>
                </c:pt>
                <c:pt idx="37">
                  <c:v>-2</c:v>
                </c:pt>
                <c:pt idx="38">
                  <c:v>-2</c:v>
                </c:pt>
                <c:pt idx="39">
                  <c:v>-2</c:v>
                </c:pt>
                <c:pt idx="40">
                  <c:v>-2</c:v>
                </c:pt>
                <c:pt idx="41">
                  <c:v>-3</c:v>
                </c:pt>
                <c:pt idx="42">
                  <c:v>-3</c:v>
                </c:pt>
              </c:numCache>
            </c:numRef>
          </c:val>
          <c:extLst>
            <c:ext xmlns:c16="http://schemas.microsoft.com/office/drawing/2014/chart" uri="{C3380CC4-5D6E-409C-BE32-E72D297353CC}">
              <c16:uniqueId val="{00000001-674C-4975-8541-36CED51E3C73}"/>
            </c:ext>
          </c:extLst>
        </c:ser>
        <c:dLbls>
          <c:showLegendKey val="0"/>
          <c:showVal val="1"/>
          <c:showCatName val="0"/>
          <c:showSerName val="0"/>
          <c:showPercent val="0"/>
          <c:showBubbleSize val="0"/>
        </c:dLbls>
        <c:gapWidth val="33"/>
        <c:overlap val="-27"/>
        <c:axId val="227236056"/>
        <c:axId val="227236448"/>
        <c:extLst/>
      </c:barChart>
      <c:catAx>
        <c:axId val="227236056"/>
        <c:scaling>
          <c:orientation val="minMax"/>
        </c:scaling>
        <c:delete val="0"/>
        <c:axPos val="b"/>
        <c:numFmt formatCode="General" sourceLinked="1"/>
        <c:majorTickMark val="out"/>
        <c:minorTickMark val="none"/>
        <c:tickLblPos val="low"/>
        <c:txPr>
          <a:bodyPr rot="-5400000" vert="horz"/>
          <a:lstStyle/>
          <a:p>
            <a:pPr>
              <a:defRPr/>
            </a:pPr>
            <a:endParaRPr lang="en-US"/>
          </a:p>
        </c:txPr>
        <c:crossAx val="227236448"/>
        <c:crosses val="autoZero"/>
        <c:auto val="1"/>
        <c:lblAlgn val="ctr"/>
        <c:lblOffset val="100"/>
        <c:tickLblSkip val="1"/>
        <c:tickMarkSkip val="1"/>
        <c:noMultiLvlLbl val="0"/>
      </c:catAx>
      <c:valAx>
        <c:axId val="227236448"/>
        <c:scaling>
          <c:orientation val="minMax"/>
          <c:max val="10"/>
          <c:min val="-16"/>
        </c:scaling>
        <c:delete val="0"/>
        <c:axPos val="l"/>
        <c:numFmt formatCode="#,##0&quot;%&quot;" sourceLinked="0"/>
        <c:majorTickMark val="out"/>
        <c:minorTickMark val="none"/>
        <c:tickLblPos val="nextTo"/>
        <c:txPr>
          <a:bodyPr rot="-60000000" vert="horz"/>
          <a:lstStyle/>
          <a:p>
            <a:pPr>
              <a:defRPr/>
            </a:pPr>
            <a:endParaRPr lang="en-US"/>
          </a:p>
        </c:txPr>
        <c:crossAx val="227236056"/>
        <c:crosses val="autoZero"/>
        <c:crossBetween val="between"/>
        <c:majorUnit val="2"/>
      </c:valAx>
    </c:plotArea>
    <c:plotVisOnly val="1"/>
    <c:dispBlanksAs val="gap"/>
    <c:showDLblsOverMax val="0"/>
  </c:chart>
  <c:txPr>
    <a:bodyPr/>
    <a:lstStyle/>
    <a:p>
      <a:pPr>
        <a:defRPr sz="11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40453547915148E-2"/>
          <c:y val="6.789825434047829E-2"/>
          <c:w val="0.89414730803126563"/>
          <c:h val="0.7835172423362633"/>
        </c:manualLayout>
      </c:layout>
      <c:barChart>
        <c:barDir val="col"/>
        <c:grouping val="clustered"/>
        <c:varyColors val="0"/>
        <c:ser>
          <c:idx val="0"/>
          <c:order val="0"/>
          <c:invertIfNegative val="0"/>
          <c:dLbls>
            <c:dLbl>
              <c:idx val="69"/>
              <c:delete val="1"/>
              <c:extLst>
                <c:ext xmlns:c15="http://schemas.microsoft.com/office/drawing/2012/chart" uri="{CE6537A1-D6FC-4f65-9D91-7224C49458BB}"/>
                <c:ext xmlns:c16="http://schemas.microsoft.com/office/drawing/2014/chart" uri="{C3380CC4-5D6E-409C-BE32-E72D297353CC}">
                  <c16:uniqueId val="{00000000-60D2-447C-A722-3EB859E8E491}"/>
                </c:ext>
              </c:extLst>
            </c:dLbl>
            <c:spPr>
              <a:noFill/>
              <a:ln>
                <a:noFill/>
              </a:ln>
              <a:effectLst/>
            </c:spPr>
            <c:txPr>
              <a:bodyPr rot="0" vert="horz"/>
              <a:lstStyle/>
              <a:p>
                <a:pPr>
                  <a:defRPr sz="9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Sheet1!$A$1:$CT$1</c:f>
              <c:strCache>
                <c:ptCount val="38"/>
                <c:pt idx="0">
                  <c:v>Jun-09</c:v>
                </c:pt>
                <c:pt idx="1">
                  <c:v>Sep-09</c:v>
                </c:pt>
                <c:pt idx="2">
                  <c:v>Dec-09</c:v>
                </c:pt>
                <c:pt idx="3">
                  <c:v>Mar-10</c:v>
                </c:pt>
                <c:pt idx="4">
                  <c:v>Jun-10</c:v>
                </c:pt>
                <c:pt idx="5">
                  <c:v>Sep-10</c:v>
                </c:pt>
                <c:pt idx="6">
                  <c:v>Dec-10</c:v>
                </c:pt>
                <c:pt idx="7">
                  <c:v>Mar-11</c:v>
                </c:pt>
                <c:pt idx="8">
                  <c:v>Jun-11</c:v>
                </c:pt>
                <c:pt idx="9">
                  <c:v>Sep-11</c:v>
                </c:pt>
                <c:pt idx="10">
                  <c:v>Dec-11</c:v>
                </c:pt>
                <c:pt idx="11">
                  <c:v>Mar-12</c:v>
                </c:pt>
                <c:pt idx="12">
                  <c:v>Jun-12</c:v>
                </c:pt>
                <c:pt idx="13">
                  <c:v>Sep-12</c:v>
                </c:pt>
                <c:pt idx="14">
                  <c:v>Dec-12</c:v>
                </c:pt>
                <c:pt idx="15">
                  <c:v>Mar-13</c:v>
                </c:pt>
                <c:pt idx="16">
                  <c:v>Jun-13</c:v>
                </c:pt>
                <c:pt idx="17">
                  <c:v>Sep-13</c:v>
                </c:pt>
                <c:pt idx="18">
                  <c:v>Dec-13</c:v>
                </c:pt>
                <c:pt idx="19">
                  <c:v>Mar-14</c:v>
                </c:pt>
                <c:pt idx="20">
                  <c:v>Jun-14</c:v>
                </c:pt>
                <c:pt idx="21">
                  <c:v>Sep-14</c:v>
                </c:pt>
                <c:pt idx="22">
                  <c:v>Dec-14</c:v>
                </c:pt>
                <c:pt idx="23">
                  <c:v>Mar-15</c:v>
                </c:pt>
                <c:pt idx="24">
                  <c:v>Jun-15</c:v>
                </c:pt>
                <c:pt idx="25">
                  <c:v>Sep-15</c:v>
                </c:pt>
                <c:pt idx="26">
                  <c:v>15-Dec</c:v>
                </c:pt>
                <c:pt idx="27">
                  <c:v>16-Mar</c:v>
                </c:pt>
                <c:pt idx="28">
                  <c:v>16-Jun</c:v>
                </c:pt>
                <c:pt idx="29">
                  <c:v>16-Sep</c:v>
                </c:pt>
                <c:pt idx="30">
                  <c:v>16-Dec</c:v>
                </c:pt>
                <c:pt idx="31">
                  <c:v>17-Mar</c:v>
                </c:pt>
                <c:pt idx="32">
                  <c:v>17-Jun</c:v>
                </c:pt>
                <c:pt idx="33">
                  <c:v>17-Sep</c:v>
                </c:pt>
                <c:pt idx="34">
                  <c:v>17-Dec</c:v>
                </c:pt>
                <c:pt idx="35">
                  <c:v>18-Mar</c:v>
                </c:pt>
                <c:pt idx="36">
                  <c:v>18-Jun</c:v>
                </c:pt>
                <c:pt idx="37">
                  <c:v>18-Sep</c:v>
                </c:pt>
              </c:strCache>
            </c:strRef>
          </c:cat>
          <c:val>
            <c:numRef>
              <c:f>Sheet1!$A$2:$CT$2</c:f>
              <c:numCache>
                <c:formatCode>General</c:formatCode>
                <c:ptCount val="38"/>
                <c:pt idx="0">
                  <c:v>-5</c:v>
                </c:pt>
                <c:pt idx="1">
                  <c:v>-4</c:v>
                </c:pt>
                <c:pt idx="2">
                  <c:v>-2</c:v>
                </c:pt>
                <c:pt idx="3">
                  <c:v>-3</c:v>
                </c:pt>
                <c:pt idx="4">
                  <c:v>-2</c:v>
                </c:pt>
                <c:pt idx="5">
                  <c:v>0</c:v>
                </c:pt>
                <c:pt idx="6">
                  <c:v>-1</c:v>
                </c:pt>
                <c:pt idx="7">
                  <c:v>-1</c:v>
                </c:pt>
                <c:pt idx="8">
                  <c:v>0</c:v>
                </c:pt>
                <c:pt idx="9">
                  <c:v>0</c:v>
                </c:pt>
                <c:pt idx="10">
                  <c:v>0</c:v>
                </c:pt>
                <c:pt idx="11">
                  <c:v>2</c:v>
                </c:pt>
                <c:pt idx="12">
                  <c:v>1</c:v>
                </c:pt>
                <c:pt idx="13">
                  <c:v>3</c:v>
                </c:pt>
                <c:pt idx="14">
                  <c:v>4</c:v>
                </c:pt>
                <c:pt idx="15">
                  <c:v>3</c:v>
                </c:pt>
                <c:pt idx="16">
                  <c:v>3</c:v>
                </c:pt>
                <c:pt idx="17">
                  <c:v>3</c:v>
                </c:pt>
                <c:pt idx="18">
                  <c:v>2</c:v>
                </c:pt>
                <c:pt idx="19">
                  <c:v>2</c:v>
                </c:pt>
                <c:pt idx="20">
                  <c:v>2</c:v>
                </c:pt>
                <c:pt idx="21">
                  <c:v>1</c:v>
                </c:pt>
                <c:pt idx="22">
                  <c:v>1</c:v>
                </c:pt>
                <c:pt idx="23">
                  <c:v>1</c:v>
                </c:pt>
                <c:pt idx="24">
                  <c:v>0</c:v>
                </c:pt>
                <c:pt idx="25">
                  <c:v>0</c:v>
                </c:pt>
                <c:pt idx="26">
                  <c:v>-2</c:v>
                </c:pt>
                <c:pt idx="27">
                  <c:v>-3</c:v>
                </c:pt>
                <c:pt idx="28">
                  <c:v>-2</c:v>
                </c:pt>
                <c:pt idx="29">
                  <c:v>1</c:v>
                </c:pt>
                <c:pt idx="30">
                  <c:v>1</c:v>
                </c:pt>
                <c:pt idx="31">
                  <c:v>2</c:v>
                </c:pt>
                <c:pt idx="32">
                  <c:v>2</c:v>
                </c:pt>
                <c:pt idx="33">
                  <c:v>1</c:v>
                </c:pt>
                <c:pt idx="34">
                  <c:v>1</c:v>
                </c:pt>
                <c:pt idx="35">
                  <c:v>2</c:v>
                </c:pt>
                <c:pt idx="36">
                  <c:v>2</c:v>
                </c:pt>
                <c:pt idx="37">
                  <c:v>2</c:v>
                </c:pt>
              </c:numCache>
            </c:numRef>
          </c:val>
          <c:extLst>
            <c:ext xmlns:c16="http://schemas.microsoft.com/office/drawing/2014/chart" uri="{C3380CC4-5D6E-409C-BE32-E72D297353CC}">
              <c16:uniqueId val="{00000001-60D2-447C-A722-3EB859E8E491}"/>
            </c:ext>
          </c:extLst>
        </c:ser>
        <c:dLbls>
          <c:showLegendKey val="0"/>
          <c:showVal val="0"/>
          <c:showCatName val="0"/>
          <c:showSerName val="0"/>
          <c:showPercent val="0"/>
          <c:showBubbleSize val="0"/>
        </c:dLbls>
        <c:gapWidth val="33"/>
        <c:axId val="228796800"/>
        <c:axId val="228801112"/>
      </c:barChart>
      <c:catAx>
        <c:axId val="228796800"/>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28801112"/>
        <c:crosses val="autoZero"/>
        <c:auto val="1"/>
        <c:lblAlgn val="ctr"/>
        <c:lblOffset val="100"/>
        <c:noMultiLvlLbl val="0"/>
      </c:catAx>
      <c:valAx>
        <c:axId val="228801112"/>
        <c:scaling>
          <c:orientation val="minMax"/>
        </c:scaling>
        <c:delete val="0"/>
        <c:axPos val="l"/>
        <c:numFmt formatCode="#,##0&quot;%&quot;" sourceLinked="0"/>
        <c:majorTickMark val="out"/>
        <c:minorTickMark val="none"/>
        <c:tickLblPos val="nextTo"/>
        <c:txPr>
          <a:bodyPr rot="-60000000" vert="horz"/>
          <a:lstStyle/>
          <a:p>
            <a:pPr>
              <a:defRPr/>
            </a:pPr>
            <a:endParaRPr lang="en-US"/>
          </a:p>
        </c:txPr>
        <c:crossAx val="228796800"/>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61780375672091E-2"/>
          <c:y val="4.898586462609468E-2"/>
          <c:w val="0.88769351487252002"/>
          <c:h val="0.84248387030317495"/>
        </c:manualLayout>
      </c:layout>
      <c:lineChart>
        <c:grouping val="standard"/>
        <c:varyColors val="0"/>
        <c:ser>
          <c:idx val="0"/>
          <c:order val="0"/>
          <c:tx>
            <c:strRef>
              <c:f>Sheet1!$A$2</c:f>
              <c:strCache>
                <c:ptCount val="1"/>
                <c:pt idx="0">
                  <c:v>Commercial Lines</c:v>
                </c:pt>
              </c:strCache>
            </c:strRef>
          </c:tx>
          <c:marker>
            <c:symbol val="circle"/>
            <c:size val="7"/>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cat>
            <c:strRef>
              <c:f>Sheet1!$B$1:$AW$1</c:f>
              <c:strCache>
                <c:ptCount val="22"/>
                <c:pt idx="0">
                  <c:v>2012:Q1</c:v>
                </c:pt>
                <c:pt idx="1">
                  <c:v>2012:Q2</c:v>
                </c:pt>
                <c:pt idx="2">
                  <c:v>2012:Q3</c:v>
                </c:pt>
                <c:pt idx="3">
                  <c:v>2012:Q4</c:v>
                </c:pt>
                <c:pt idx="4">
                  <c:v>2013:Q1</c:v>
                </c:pt>
                <c:pt idx="5">
                  <c:v>2013:Q2</c:v>
                </c:pt>
                <c:pt idx="6">
                  <c:v>2013:Q3</c:v>
                </c:pt>
                <c:pt idx="7">
                  <c:v>2013:Q4</c:v>
                </c:pt>
                <c:pt idx="8">
                  <c:v>2014:Q1</c:v>
                </c:pt>
                <c:pt idx="9">
                  <c:v>2014:Q2</c:v>
                </c:pt>
                <c:pt idx="10">
                  <c:v>2014:Q3</c:v>
                </c:pt>
                <c:pt idx="11">
                  <c:v>2014:Q4</c:v>
                </c:pt>
                <c:pt idx="12">
                  <c:v>2015:Q1</c:v>
                </c:pt>
                <c:pt idx="13">
                  <c:v>2015:Q2</c:v>
                </c:pt>
                <c:pt idx="14">
                  <c:v>2015:Q3</c:v>
                </c:pt>
                <c:pt idx="15">
                  <c:v>2015:Q4</c:v>
                </c:pt>
                <c:pt idx="16">
                  <c:v>2016:Q1</c:v>
                </c:pt>
                <c:pt idx="17">
                  <c:v>2016:Q2</c:v>
                </c:pt>
                <c:pt idx="18">
                  <c:v>2016:Q3</c:v>
                </c:pt>
                <c:pt idx="19">
                  <c:v>2016:Q4</c:v>
                </c:pt>
                <c:pt idx="20">
                  <c:v>2017:Q1</c:v>
                </c:pt>
                <c:pt idx="21">
                  <c:v>2017:Q2</c:v>
                </c:pt>
              </c:strCache>
            </c:strRef>
          </c:cat>
          <c:val>
            <c:numRef>
              <c:f>Sheet1!$B$2:$AW$2</c:f>
              <c:numCache>
                <c:formatCode>0.0%</c:formatCode>
                <c:ptCount val="22"/>
                <c:pt idx="0">
                  <c:v>5.5E-2</c:v>
                </c:pt>
                <c:pt idx="1">
                  <c:v>6.4000000000000001E-2</c:v>
                </c:pt>
                <c:pt idx="2">
                  <c:v>0.04</c:v>
                </c:pt>
                <c:pt idx="3">
                  <c:v>6.0999999999999999E-2</c:v>
                </c:pt>
                <c:pt idx="4">
                  <c:v>0.05</c:v>
                </c:pt>
                <c:pt idx="5">
                  <c:v>3.1E-2</c:v>
                </c:pt>
                <c:pt idx="6">
                  <c:v>6.7000000000000004E-2</c:v>
                </c:pt>
                <c:pt idx="7">
                  <c:v>5.5E-2</c:v>
                </c:pt>
                <c:pt idx="8">
                  <c:v>4.1000000000000002E-2</c:v>
                </c:pt>
                <c:pt idx="9">
                  <c:v>6.3E-2</c:v>
                </c:pt>
                <c:pt idx="10">
                  <c:v>1.2999999999999999E-2</c:v>
                </c:pt>
                <c:pt idx="11">
                  <c:v>5.3999999999999999E-2</c:v>
                </c:pt>
                <c:pt idx="12">
                  <c:v>3.9E-2</c:v>
                </c:pt>
                <c:pt idx="13">
                  <c:v>0.06</c:v>
                </c:pt>
                <c:pt idx="14">
                  <c:v>2.4E-2</c:v>
                </c:pt>
                <c:pt idx="15">
                  <c:v>1.7999999999999999E-2</c:v>
                </c:pt>
                <c:pt idx="16">
                  <c:v>2.3E-2</c:v>
                </c:pt>
                <c:pt idx="17">
                  <c:v>2.5000000000000001E-2</c:v>
                </c:pt>
                <c:pt idx="18">
                  <c:v>-1E-3</c:v>
                </c:pt>
                <c:pt idx="19">
                  <c:v>1.2999999999999999E-2</c:v>
                </c:pt>
                <c:pt idx="20">
                  <c:v>2.8000000000000001E-2</c:v>
                </c:pt>
                <c:pt idx="21">
                  <c:v>2.4E-2</c:v>
                </c:pt>
              </c:numCache>
            </c:numRef>
          </c:val>
          <c:smooth val="0"/>
          <c:extLst>
            <c:ext xmlns:c16="http://schemas.microsoft.com/office/drawing/2014/chart" uri="{C3380CC4-5D6E-409C-BE32-E72D297353CC}">
              <c16:uniqueId val="{00000004-AFFB-4A8B-8A2F-0E1ECFEFC1D7}"/>
            </c:ext>
          </c:extLst>
        </c:ser>
        <c:ser>
          <c:idx val="1"/>
          <c:order val="1"/>
          <c:tx>
            <c:strRef>
              <c:f>Sheet1!$A$3</c:f>
              <c:strCache>
                <c:ptCount val="1"/>
                <c:pt idx="0">
                  <c:v>Personal Lines</c:v>
                </c:pt>
              </c:strCache>
            </c:strRef>
          </c:tx>
          <c:cat>
            <c:strRef>
              <c:f>Sheet1!$B$1:$AW$1</c:f>
              <c:strCache>
                <c:ptCount val="22"/>
                <c:pt idx="0">
                  <c:v>2012:Q1</c:v>
                </c:pt>
                <c:pt idx="1">
                  <c:v>2012:Q2</c:v>
                </c:pt>
                <c:pt idx="2">
                  <c:v>2012:Q3</c:v>
                </c:pt>
                <c:pt idx="3">
                  <c:v>2012:Q4</c:v>
                </c:pt>
                <c:pt idx="4">
                  <c:v>2013:Q1</c:v>
                </c:pt>
                <c:pt idx="5">
                  <c:v>2013:Q2</c:v>
                </c:pt>
                <c:pt idx="6">
                  <c:v>2013:Q3</c:v>
                </c:pt>
                <c:pt idx="7">
                  <c:v>2013:Q4</c:v>
                </c:pt>
                <c:pt idx="8">
                  <c:v>2014:Q1</c:v>
                </c:pt>
                <c:pt idx="9">
                  <c:v>2014:Q2</c:v>
                </c:pt>
                <c:pt idx="10">
                  <c:v>2014:Q3</c:v>
                </c:pt>
                <c:pt idx="11">
                  <c:v>2014:Q4</c:v>
                </c:pt>
                <c:pt idx="12">
                  <c:v>2015:Q1</c:v>
                </c:pt>
                <c:pt idx="13">
                  <c:v>2015:Q2</c:v>
                </c:pt>
                <c:pt idx="14">
                  <c:v>2015:Q3</c:v>
                </c:pt>
                <c:pt idx="15">
                  <c:v>2015:Q4</c:v>
                </c:pt>
                <c:pt idx="16">
                  <c:v>2016:Q1</c:v>
                </c:pt>
                <c:pt idx="17">
                  <c:v>2016:Q2</c:v>
                </c:pt>
                <c:pt idx="18">
                  <c:v>2016:Q3</c:v>
                </c:pt>
                <c:pt idx="19">
                  <c:v>2016:Q4</c:v>
                </c:pt>
                <c:pt idx="20">
                  <c:v>2017:Q1</c:v>
                </c:pt>
                <c:pt idx="21">
                  <c:v>2017:Q2</c:v>
                </c:pt>
              </c:strCache>
            </c:strRef>
          </c:cat>
          <c:val>
            <c:numRef>
              <c:f>Sheet1!$B$3:$AW$3</c:f>
              <c:numCache>
                <c:formatCode>0.0%</c:formatCode>
                <c:ptCount val="22"/>
                <c:pt idx="0">
                  <c:v>3.4000000000000002E-2</c:v>
                </c:pt>
                <c:pt idx="1">
                  <c:v>3.5999999999999997E-2</c:v>
                </c:pt>
                <c:pt idx="2">
                  <c:v>4.3999999999999997E-2</c:v>
                </c:pt>
                <c:pt idx="3">
                  <c:v>5.5E-2</c:v>
                </c:pt>
                <c:pt idx="4">
                  <c:v>4.9000000000000002E-2</c:v>
                </c:pt>
                <c:pt idx="5">
                  <c:v>0.03</c:v>
                </c:pt>
                <c:pt idx="6">
                  <c:v>4.9000000000000002E-2</c:v>
                </c:pt>
                <c:pt idx="7">
                  <c:v>4.2999999999999997E-2</c:v>
                </c:pt>
                <c:pt idx="8">
                  <c:v>4.8000000000000001E-2</c:v>
                </c:pt>
                <c:pt idx="9">
                  <c:v>6.9000000000000006E-2</c:v>
                </c:pt>
                <c:pt idx="10">
                  <c:v>0.05</c:v>
                </c:pt>
                <c:pt idx="11">
                  <c:v>0.05</c:v>
                </c:pt>
                <c:pt idx="12">
                  <c:v>4.3999999999999997E-2</c:v>
                </c:pt>
                <c:pt idx="13">
                  <c:v>4.7E-2</c:v>
                </c:pt>
                <c:pt idx="14">
                  <c:v>4.5999999999999999E-2</c:v>
                </c:pt>
                <c:pt idx="15">
                  <c:v>4.2999999999999997E-2</c:v>
                </c:pt>
                <c:pt idx="16">
                  <c:v>5.8999999999999997E-2</c:v>
                </c:pt>
                <c:pt idx="17">
                  <c:v>5.1999999999999998E-2</c:v>
                </c:pt>
                <c:pt idx="18">
                  <c:v>5.8000000000000003E-2</c:v>
                </c:pt>
                <c:pt idx="19">
                  <c:v>6.7000000000000004E-2</c:v>
                </c:pt>
                <c:pt idx="20">
                  <c:v>6.4000000000000001E-2</c:v>
                </c:pt>
                <c:pt idx="21">
                  <c:v>0.06</c:v>
                </c:pt>
              </c:numCache>
            </c:numRef>
          </c:val>
          <c:smooth val="0"/>
          <c:extLst>
            <c:ext xmlns:c16="http://schemas.microsoft.com/office/drawing/2014/chart" uri="{C3380CC4-5D6E-409C-BE32-E72D297353CC}">
              <c16:uniqueId val="{00000000-24AD-4FC6-9585-CD3955CBCB74}"/>
            </c:ext>
          </c:extLst>
        </c:ser>
        <c:dLbls>
          <c:showLegendKey val="0"/>
          <c:showVal val="0"/>
          <c:showCatName val="0"/>
          <c:showSerName val="0"/>
          <c:showPercent val="0"/>
          <c:showBubbleSize val="0"/>
        </c:dLbls>
        <c:marker val="1"/>
        <c:smooth val="0"/>
        <c:axId val="546606856"/>
        <c:axId val="546606464"/>
      </c:lineChart>
      <c:catAx>
        <c:axId val="546606856"/>
        <c:scaling>
          <c:orientation val="minMax"/>
        </c:scaling>
        <c:delete val="0"/>
        <c:axPos val="b"/>
        <c:numFmt formatCode="0" sourceLinked="0"/>
        <c:majorTickMark val="out"/>
        <c:minorTickMark val="none"/>
        <c:tickLblPos val="nextTo"/>
        <c:txPr>
          <a:bodyPr rot="0" vert="horz" anchor="ctr" anchorCtr="1"/>
          <a:lstStyle/>
          <a:p>
            <a:pPr>
              <a:defRPr sz="1200"/>
            </a:pPr>
            <a:endParaRPr lang="en-US"/>
          </a:p>
        </c:txPr>
        <c:crossAx val="546606464"/>
        <c:crossesAt val="-20"/>
        <c:auto val="1"/>
        <c:lblAlgn val="ctr"/>
        <c:lblOffset val="100"/>
        <c:tickLblSkip val="2"/>
        <c:tickMarkSkip val="1"/>
        <c:noMultiLvlLbl val="0"/>
      </c:catAx>
      <c:valAx>
        <c:axId val="546606464"/>
        <c:scaling>
          <c:orientation val="minMax"/>
          <c:min val="-1.0000000000000002E-2"/>
        </c:scaling>
        <c:delete val="0"/>
        <c:axPos val="l"/>
        <c:numFmt formatCode="0%" sourceLinked="0"/>
        <c:majorTickMark val="out"/>
        <c:minorTickMark val="none"/>
        <c:tickLblPos val="nextTo"/>
        <c:txPr>
          <a:bodyPr/>
          <a:lstStyle/>
          <a:p>
            <a:pPr>
              <a:defRPr sz="1400"/>
            </a:pPr>
            <a:endParaRPr lang="en-US"/>
          </a:p>
        </c:txPr>
        <c:crossAx val="546606856"/>
        <c:crossesAt val="1"/>
        <c:crossBetween val="between"/>
        <c:majorUnit val="1.0000000000000002E-2"/>
      </c:valAx>
    </c:plotArea>
    <c:legend>
      <c:legendPos val="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40453547915148E-2"/>
          <c:y val="6.789825434047829E-2"/>
          <c:w val="0.89414730803126563"/>
          <c:h val="0.7835172423362633"/>
        </c:manualLayout>
      </c:layout>
      <c:barChart>
        <c:barDir val="col"/>
        <c:grouping val="clustered"/>
        <c:varyColors val="0"/>
        <c:ser>
          <c:idx val="0"/>
          <c:order val="0"/>
          <c:invertIfNegative val="0"/>
          <c:dLbls>
            <c:dLbl>
              <c:idx val="69"/>
              <c:delete val="1"/>
              <c:extLst>
                <c:ext xmlns:c15="http://schemas.microsoft.com/office/drawing/2012/chart" uri="{CE6537A1-D6FC-4f65-9D91-7224C49458BB}"/>
                <c:ext xmlns:c16="http://schemas.microsoft.com/office/drawing/2014/chart" uri="{C3380CC4-5D6E-409C-BE32-E72D297353CC}">
                  <c16:uniqueId val="{00000000-D4BC-48F7-AA26-83BDF7FFDA75}"/>
                </c:ext>
              </c:extLst>
            </c:dLbl>
            <c:spPr>
              <a:noFill/>
              <a:ln>
                <a:noFill/>
              </a:ln>
              <a:effectLst/>
            </c:spPr>
            <c:txPr>
              <a:bodyPr rot="0" vert="horz"/>
              <a:lstStyle/>
              <a:p>
                <a:pPr>
                  <a:defRPr sz="9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Sheet1!$A$1:$CT$1</c:f>
              <c:strCache>
                <c:ptCount val="38"/>
                <c:pt idx="0">
                  <c:v>Jun-09</c:v>
                </c:pt>
                <c:pt idx="1">
                  <c:v>Sep-09</c:v>
                </c:pt>
                <c:pt idx="2">
                  <c:v>Dec-09</c:v>
                </c:pt>
                <c:pt idx="3">
                  <c:v>Mar-10</c:v>
                </c:pt>
                <c:pt idx="4">
                  <c:v>Jun-10</c:v>
                </c:pt>
                <c:pt idx="5">
                  <c:v>Sep-10</c:v>
                </c:pt>
                <c:pt idx="6">
                  <c:v>Dec-10</c:v>
                </c:pt>
                <c:pt idx="7">
                  <c:v>Mar-11</c:v>
                </c:pt>
                <c:pt idx="8">
                  <c:v>Jun-11</c:v>
                </c:pt>
                <c:pt idx="9">
                  <c:v>Sep-11</c:v>
                </c:pt>
                <c:pt idx="10">
                  <c:v>Dec-11</c:v>
                </c:pt>
                <c:pt idx="11">
                  <c:v>Mar-12</c:v>
                </c:pt>
                <c:pt idx="12">
                  <c:v>Jun-12</c:v>
                </c:pt>
                <c:pt idx="13">
                  <c:v>Sep-12</c:v>
                </c:pt>
                <c:pt idx="14">
                  <c:v>Dec-12</c:v>
                </c:pt>
                <c:pt idx="15">
                  <c:v>Mar-13</c:v>
                </c:pt>
                <c:pt idx="16">
                  <c:v>Jun-13</c:v>
                </c:pt>
                <c:pt idx="17">
                  <c:v>Sep-13</c:v>
                </c:pt>
                <c:pt idx="18">
                  <c:v>Dec-13</c:v>
                </c:pt>
                <c:pt idx="19">
                  <c:v>Mar-14</c:v>
                </c:pt>
                <c:pt idx="20">
                  <c:v>Jun-14</c:v>
                </c:pt>
                <c:pt idx="21">
                  <c:v>Sep-14</c:v>
                </c:pt>
                <c:pt idx="22">
                  <c:v>Dec-14</c:v>
                </c:pt>
                <c:pt idx="23">
                  <c:v>Mar-15</c:v>
                </c:pt>
                <c:pt idx="24">
                  <c:v>Jun-15</c:v>
                </c:pt>
                <c:pt idx="25">
                  <c:v>Sep-15</c:v>
                </c:pt>
                <c:pt idx="26">
                  <c:v>15-Dec</c:v>
                </c:pt>
                <c:pt idx="27">
                  <c:v>16-Mar</c:v>
                </c:pt>
                <c:pt idx="28">
                  <c:v>16-Jun</c:v>
                </c:pt>
                <c:pt idx="29">
                  <c:v>16-Sep</c:v>
                </c:pt>
                <c:pt idx="30">
                  <c:v>16-Dec</c:v>
                </c:pt>
                <c:pt idx="31">
                  <c:v>17-Mar</c:v>
                </c:pt>
                <c:pt idx="32">
                  <c:v>17-Jun</c:v>
                </c:pt>
                <c:pt idx="33">
                  <c:v>17-Sep</c:v>
                </c:pt>
                <c:pt idx="34">
                  <c:v>17-Dec</c:v>
                </c:pt>
                <c:pt idx="35">
                  <c:v>18-Mar</c:v>
                </c:pt>
                <c:pt idx="36">
                  <c:v>18-Jun</c:v>
                </c:pt>
                <c:pt idx="37">
                  <c:v>18-Sep</c:v>
                </c:pt>
              </c:strCache>
            </c:strRef>
          </c:cat>
          <c:val>
            <c:numRef>
              <c:f>Sheet1!$A$2:$CT$2</c:f>
              <c:numCache>
                <c:formatCode>General</c:formatCode>
                <c:ptCount val="38"/>
                <c:pt idx="0">
                  <c:v>-3</c:v>
                </c:pt>
                <c:pt idx="1">
                  <c:v>0</c:v>
                </c:pt>
                <c:pt idx="2">
                  <c:v>0</c:v>
                </c:pt>
                <c:pt idx="3">
                  <c:v>0</c:v>
                </c:pt>
                <c:pt idx="4">
                  <c:v>-1</c:v>
                </c:pt>
                <c:pt idx="5">
                  <c:v>0</c:v>
                </c:pt>
                <c:pt idx="6">
                  <c:v>0</c:v>
                </c:pt>
                <c:pt idx="7">
                  <c:v>-1</c:v>
                </c:pt>
                <c:pt idx="8">
                  <c:v>0</c:v>
                </c:pt>
                <c:pt idx="9">
                  <c:v>0</c:v>
                </c:pt>
                <c:pt idx="10">
                  <c:v>0</c:v>
                </c:pt>
                <c:pt idx="11">
                  <c:v>1</c:v>
                </c:pt>
                <c:pt idx="12">
                  <c:v>2</c:v>
                </c:pt>
                <c:pt idx="13">
                  <c:v>4</c:v>
                </c:pt>
                <c:pt idx="14">
                  <c:v>4</c:v>
                </c:pt>
                <c:pt idx="15">
                  <c:v>3</c:v>
                </c:pt>
                <c:pt idx="16">
                  <c:v>5</c:v>
                </c:pt>
                <c:pt idx="17">
                  <c:v>4</c:v>
                </c:pt>
                <c:pt idx="18">
                  <c:v>2</c:v>
                </c:pt>
                <c:pt idx="19">
                  <c:v>3</c:v>
                </c:pt>
                <c:pt idx="20">
                  <c:v>1</c:v>
                </c:pt>
                <c:pt idx="21">
                  <c:v>2</c:v>
                </c:pt>
                <c:pt idx="22">
                  <c:v>1</c:v>
                </c:pt>
                <c:pt idx="23">
                  <c:v>1</c:v>
                </c:pt>
                <c:pt idx="24">
                  <c:v>1</c:v>
                </c:pt>
                <c:pt idx="25">
                  <c:v>0</c:v>
                </c:pt>
                <c:pt idx="26">
                  <c:v>0</c:v>
                </c:pt>
                <c:pt idx="27">
                  <c:v>-2</c:v>
                </c:pt>
                <c:pt idx="28">
                  <c:v>-1</c:v>
                </c:pt>
                <c:pt idx="29">
                  <c:v>0</c:v>
                </c:pt>
                <c:pt idx="30">
                  <c:v>1</c:v>
                </c:pt>
                <c:pt idx="31">
                  <c:v>2</c:v>
                </c:pt>
                <c:pt idx="32">
                  <c:v>2</c:v>
                </c:pt>
                <c:pt idx="33">
                  <c:v>1</c:v>
                </c:pt>
                <c:pt idx="34">
                  <c:v>1</c:v>
                </c:pt>
                <c:pt idx="35">
                  <c:v>1</c:v>
                </c:pt>
                <c:pt idx="36">
                  <c:v>2</c:v>
                </c:pt>
                <c:pt idx="37">
                  <c:v>2</c:v>
                </c:pt>
              </c:numCache>
            </c:numRef>
          </c:val>
          <c:extLst>
            <c:ext xmlns:c16="http://schemas.microsoft.com/office/drawing/2014/chart" uri="{C3380CC4-5D6E-409C-BE32-E72D297353CC}">
              <c16:uniqueId val="{00000001-D4BC-48F7-AA26-83BDF7FFDA75}"/>
            </c:ext>
          </c:extLst>
        </c:ser>
        <c:dLbls>
          <c:showLegendKey val="0"/>
          <c:showVal val="0"/>
          <c:showCatName val="0"/>
          <c:showSerName val="0"/>
          <c:showPercent val="0"/>
          <c:showBubbleSize val="0"/>
        </c:dLbls>
        <c:gapWidth val="33"/>
        <c:axId val="228801504"/>
        <c:axId val="228799152"/>
      </c:barChart>
      <c:catAx>
        <c:axId val="228801504"/>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28799152"/>
        <c:crosses val="autoZero"/>
        <c:auto val="1"/>
        <c:lblAlgn val="ctr"/>
        <c:lblOffset val="100"/>
        <c:noMultiLvlLbl val="0"/>
      </c:catAx>
      <c:valAx>
        <c:axId val="228799152"/>
        <c:scaling>
          <c:orientation val="minMax"/>
        </c:scaling>
        <c:delete val="0"/>
        <c:axPos val="l"/>
        <c:numFmt formatCode="#,##0&quot;%&quot;" sourceLinked="0"/>
        <c:majorTickMark val="out"/>
        <c:minorTickMark val="none"/>
        <c:tickLblPos val="nextTo"/>
        <c:txPr>
          <a:bodyPr rot="-60000000" vert="horz"/>
          <a:lstStyle/>
          <a:p>
            <a:pPr>
              <a:defRPr/>
            </a:pPr>
            <a:endParaRPr lang="en-US"/>
          </a:p>
        </c:txPr>
        <c:crossAx val="228801504"/>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40453547915148E-2"/>
          <c:y val="6.789825434047829E-2"/>
          <c:w val="0.89414730803126563"/>
          <c:h val="0.7835172423362633"/>
        </c:manualLayout>
      </c:layout>
      <c:barChart>
        <c:barDir val="col"/>
        <c:grouping val="clustered"/>
        <c:varyColors val="0"/>
        <c:ser>
          <c:idx val="0"/>
          <c:order val="0"/>
          <c:invertIfNegative val="0"/>
          <c:dLbls>
            <c:dLbl>
              <c:idx val="69"/>
              <c:delete val="1"/>
              <c:extLst>
                <c:ext xmlns:c15="http://schemas.microsoft.com/office/drawing/2012/chart" uri="{CE6537A1-D6FC-4f65-9D91-7224C49458BB}"/>
                <c:ext xmlns:c16="http://schemas.microsoft.com/office/drawing/2014/chart" uri="{C3380CC4-5D6E-409C-BE32-E72D297353CC}">
                  <c16:uniqueId val="{00000000-9D85-4847-AAB7-A69D68F3E243}"/>
                </c:ext>
              </c:extLst>
            </c:dLbl>
            <c:spPr>
              <a:noFill/>
              <a:ln>
                <a:noFill/>
              </a:ln>
              <a:effectLst/>
            </c:spPr>
            <c:txPr>
              <a:bodyPr rot="0" vert="horz"/>
              <a:lstStyle/>
              <a:p>
                <a:pPr>
                  <a:defRPr sz="9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Sheet1!$A$1:$CT$1</c:f>
              <c:strCache>
                <c:ptCount val="38"/>
                <c:pt idx="0">
                  <c:v>Jun-09</c:v>
                </c:pt>
                <c:pt idx="1">
                  <c:v>Sep-09</c:v>
                </c:pt>
                <c:pt idx="2">
                  <c:v>Dec-09</c:v>
                </c:pt>
                <c:pt idx="3">
                  <c:v>Mar-10</c:v>
                </c:pt>
                <c:pt idx="4">
                  <c:v>Jun-10</c:v>
                </c:pt>
                <c:pt idx="5">
                  <c:v>Sep-10</c:v>
                </c:pt>
                <c:pt idx="6">
                  <c:v>Dec-10</c:v>
                </c:pt>
                <c:pt idx="7">
                  <c:v>Mar-11</c:v>
                </c:pt>
                <c:pt idx="8">
                  <c:v>Jun-11</c:v>
                </c:pt>
                <c:pt idx="9">
                  <c:v>Sep-11</c:v>
                </c:pt>
                <c:pt idx="10">
                  <c:v>Dec-11</c:v>
                </c:pt>
                <c:pt idx="11">
                  <c:v>Mar-12</c:v>
                </c:pt>
                <c:pt idx="12">
                  <c:v>Jun-12</c:v>
                </c:pt>
                <c:pt idx="13">
                  <c:v>Sep-12</c:v>
                </c:pt>
                <c:pt idx="14">
                  <c:v>Dec-12</c:v>
                </c:pt>
                <c:pt idx="15">
                  <c:v>Mar-13</c:v>
                </c:pt>
                <c:pt idx="16">
                  <c:v>Jun-13</c:v>
                </c:pt>
                <c:pt idx="17">
                  <c:v>Sep-13</c:v>
                </c:pt>
                <c:pt idx="18">
                  <c:v>Dec-13</c:v>
                </c:pt>
                <c:pt idx="19">
                  <c:v>Mar-14</c:v>
                </c:pt>
                <c:pt idx="20">
                  <c:v>Jun-14</c:v>
                </c:pt>
                <c:pt idx="21">
                  <c:v>Sep-14</c:v>
                </c:pt>
                <c:pt idx="22">
                  <c:v>Dec-14</c:v>
                </c:pt>
                <c:pt idx="23">
                  <c:v>Mar-15</c:v>
                </c:pt>
                <c:pt idx="24">
                  <c:v>Jun-15</c:v>
                </c:pt>
                <c:pt idx="25">
                  <c:v>Sep-15</c:v>
                </c:pt>
                <c:pt idx="26">
                  <c:v>15-Dec</c:v>
                </c:pt>
                <c:pt idx="27">
                  <c:v>16-Mar</c:v>
                </c:pt>
                <c:pt idx="28">
                  <c:v>16-Jun</c:v>
                </c:pt>
                <c:pt idx="29">
                  <c:v>16-Sep</c:v>
                </c:pt>
                <c:pt idx="30">
                  <c:v>16-Dec</c:v>
                </c:pt>
                <c:pt idx="31">
                  <c:v>17-Mar</c:v>
                </c:pt>
                <c:pt idx="32">
                  <c:v>17-Jun</c:v>
                </c:pt>
                <c:pt idx="33">
                  <c:v>17-Sep</c:v>
                </c:pt>
                <c:pt idx="34">
                  <c:v>17-Dec</c:v>
                </c:pt>
                <c:pt idx="35">
                  <c:v>18-Mar</c:v>
                </c:pt>
                <c:pt idx="36">
                  <c:v>18-Jun</c:v>
                </c:pt>
                <c:pt idx="37">
                  <c:v>18-Sep</c:v>
                </c:pt>
              </c:strCache>
            </c:strRef>
          </c:cat>
          <c:val>
            <c:numRef>
              <c:f>Sheet1!$A$2:$CT$2</c:f>
              <c:numCache>
                <c:formatCode>General</c:formatCode>
                <c:ptCount val="38"/>
                <c:pt idx="0">
                  <c:v>-4</c:v>
                </c:pt>
                <c:pt idx="1">
                  <c:v>-2</c:v>
                </c:pt>
                <c:pt idx="2">
                  <c:v>-2</c:v>
                </c:pt>
                <c:pt idx="3">
                  <c:v>-1</c:v>
                </c:pt>
                <c:pt idx="4">
                  <c:v>-1</c:v>
                </c:pt>
                <c:pt idx="5">
                  <c:v>0</c:v>
                </c:pt>
                <c:pt idx="6">
                  <c:v>0</c:v>
                </c:pt>
                <c:pt idx="7">
                  <c:v>-1</c:v>
                </c:pt>
                <c:pt idx="8">
                  <c:v>0</c:v>
                </c:pt>
                <c:pt idx="9">
                  <c:v>1</c:v>
                </c:pt>
                <c:pt idx="10">
                  <c:v>1</c:v>
                </c:pt>
                <c:pt idx="11">
                  <c:v>1</c:v>
                </c:pt>
                <c:pt idx="12">
                  <c:v>2</c:v>
                </c:pt>
                <c:pt idx="13">
                  <c:v>3</c:v>
                </c:pt>
                <c:pt idx="14">
                  <c:v>3</c:v>
                </c:pt>
                <c:pt idx="15">
                  <c:v>2</c:v>
                </c:pt>
                <c:pt idx="16">
                  <c:v>5</c:v>
                </c:pt>
                <c:pt idx="17">
                  <c:v>4</c:v>
                </c:pt>
                <c:pt idx="18">
                  <c:v>2</c:v>
                </c:pt>
                <c:pt idx="19">
                  <c:v>3</c:v>
                </c:pt>
                <c:pt idx="20">
                  <c:v>1</c:v>
                </c:pt>
                <c:pt idx="21">
                  <c:v>2</c:v>
                </c:pt>
                <c:pt idx="22">
                  <c:v>2</c:v>
                </c:pt>
                <c:pt idx="23">
                  <c:v>1</c:v>
                </c:pt>
                <c:pt idx="24">
                  <c:v>1</c:v>
                </c:pt>
                <c:pt idx="25">
                  <c:v>0</c:v>
                </c:pt>
                <c:pt idx="26">
                  <c:v>0</c:v>
                </c:pt>
                <c:pt idx="27">
                  <c:v>0</c:v>
                </c:pt>
                <c:pt idx="28">
                  <c:v>1</c:v>
                </c:pt>
                <c:pt idx="29">
                  <c:v>1</c:v>
                </c:pt>
                <c:pt idx="30">
                  <c:v>2</c:v>
                </c:pt>
                <c:pt idx="31">
                  <c:v>1</c:v>
                </c:pt>
                <c:pt idx="32">
                  <c:v>2</c:v>
                </c:pt>
                <c:pt idx="33">
                  <c:v>1</c:v>
                </c:pt>
                <c:pt idx="34">
                  <c:v>1</c:v>
                </c:pt>
                <c:pt idx="35">
                  <c:v>1</c:v>
                </c:pt>
                <c:pt idx="36">
                  <c:v>3</c:v>
                </c:pt>
                <c:pt idx="37">
                  <c:v>3</c:v>
                </c:pt>
              </c:numCache>
            </c:numRef>
          </c:val>
          <c:extLst>
            <c:ext xmlns:c16="http://schemas.microsoft.com/office/drawing/2014/chart" uri="{C3380CC4-5D6E-409C-BE32-E72D297353CC}">
              <c16:uniqueId val="{00000001-9D85-4847-AAB7-A69D68F3E243}"/>
            </c:ext>
          </c:extLst>
        </c:ser>
        <c:dLbls>
          <c:showLegendKey val="0"/>
          <c:showVal val="0"/>
          <c:showCatName val="0"/>
          <c:showSerName val="0"/>
          <c:showPercent val="0"/>
          <c:showBubbleSize val="0"/>
        </c:dLbls>
        <c:gapWidth val="33"/>
        <c:axId val="228800720"/>
        <c:axId val="228797976"/>
      </c:barChart>
      <c:catAx>
        <c:axId val="228800720"/>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28797976"/>
        <c:crosses val="autoZero"/>
        <c:auto val="1"/>
        <c:lblAlgn val="ctr"/>
        <c:lblOffset val="100"/>
        <c:noMultiLvlLbl val="0"/>
      </c:catAx>
      <c:valAx>
        <c:axId val="228797976"/>
        <c:scaling>
          <c:orientation val="minMax"/>
        </c:scaling>
        <c:delete val="0"/>
        <c:axPos val="l"/>
        <c:numFmt formatCode="#,##0&quot;%&quot;" sourceLinked="0"/>
        <c:majorTickMark val="out"/>
        <c:minorTickMark val="none"/>
        <c:tickLblPos val="nextTo"/>
        <c:txPr>
          <a:bodyPr rot="-60000000" vert="horz"/>
          <a:lstStyle/>
          <a:p>
            <a:pPr>
              <a:defRPr/>
            </a:pPr>
            <a:endParaRPr lang="en-US"/>
          </a:p>
        </c:txPr>
        <c:crossAx val="228800720"/>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40453547915148E-2"/>
          <c:y val="6.789825434047829E-2"/>
          <c:w val="0.89414730803126563"/>
          <c:h val="0.7835172423362633"/>
        </c:manualLayout>
      </c:layout>
      <c:barChart>
        <c:barDir val="col"/>
        <c:grouping val="clustered"/>
        <c:varyColors val="0"/>
        <c:ser>
          <c:idx val="0"/>
          <c:order val="0"/>
          <c:invertIfNegative val="0"/>
          <c:dLbls>
            <c:dLbl>
              <c:idx val="69"/>
              <c:delete val="1"/>
              <c:extLst>
                <c:ext xmlns:c15="http://schemas.microsoft.com/office/drawing/2012/chart" uri="{CE6537A1-D6FC-4f65-9D91-7224C49458BB}"/>
                <c:ext xmlns:c16="http://schemas.microsoft.com/office/drawing/2014/chart" uri="{C3380CC4-5D6E-409C-BE32-E72D297353CC}">
                  <c16:uniqueId val="{00000000-9721-4013-9AE5-480C4682915E}"/>
                </c:ext>
              </c:extLst>
            </c:dLbl>
            <c:spPr>
              <a:noFill/>
              <a:ln>
                <a:noFill/>
              </a:ln>
              <a:effectLst/>
            </c:spPr>
            <c:txPr>
              <a:bodyPr rot="0" vert="horz"/>
              <a:lstStyle/>
              <a:p>
                <a:pPr>
                  <a:defRPr sz="9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Sheet1!$A$1:$CT$1</c:f>
              <c:strCache>
                <c:ptCount val="38"/>
                <c:pt idx="0">
                  <c:v>Jun-09</c:v>
                </c:pt>
                <c:pt idx="1">
                  <c:v>Sep-09</c:v>
                </c:pt>
                <c:pt idx="2">
                  <c:v>Dec-09</c:v>
                </c:pt>
                <c:pt idx="3">
                  <c:v>Mar-10</c:v>
                </c:pt>
                <c:pt idx="4">
                  <c:v>Jun-10</c:v>
                </c:pt>
                <c:pt idx="5">
                  <c:v>Sep-10</c:v>
                </c:pt>
                <c:pt idx="6">
                  <c:v>Dec-10</c:v>
                </c:pt>
                <c:pt idx="7">
                  <c:v>Mar-11</c:v>
                </c:pt>
                <c:pt idx="8">
                  <c:v>Jun-11</c:v>
                </c:pt>
                <c:pt idx="9">
                  <c:v>Sep-11</c:v>
                </c:pt>
                <c:pt idx="10">
                  <c:v>Dec-11</c:v>
                </c:pt>
                <c:pt idx="11">
                  <c:v>Mar-12</c:v>
                </c:pt>
                <c:pt idx="12">
                  <c:v>Jun-12</c:v>
                </c:pt>
                <c:pt idx="13">
                  <c:v>Sep-12</c:v>
                </c:pt>
                <c:pt idx="14">
                  <c:v>Dec-12</c:v>
                </c:pt>
                <c:pt idx="15">
                  <c:v>Mar-13</c:v>
                </c:pt>
                <c:pt idx="16">
                  <c:v>Jun-13</c:v>
                </c:pt>
                <c:pt idx="17">
                  <c:v>Sep-13</c:v>
                </c:pt>
                <c:pt idx="18">
                  <c:v>Dec-13</c:v>
                </c:pt>
                <c:pt idx="19">
                  <c:v>Mar-14</c:v>
                </c:pt>
                <c:pt idx="20">
                  <c:v>Jun-14</c:v>
                </c:pt>
                <c:pt idx="21">
                  <c:v>Sep-14</c:v>
                </c:pt>
                <c:pt idx="22">
                  <c:v>Dec-14</c:v>
                </c:pt>
                <c:pt idx="23">
                  <c:v>Mar-15</c:v>
                </c:pt>
                <c:pt idx="24">
                  <c:v>Jun-15</c:v>
                </c:pt>
                <c:pt idx="25">
                  <c:v>Sep-15</c:v>
                </c:pt>
                <c:pt idx="26">
                  <c:v>15-Dec</c:v>
                </c:pt>
                <c:pt idx="27">
                  <c:v>16-Mar</c:v>
                </c:pt>
                <c:pt idx="28">
                  <c:v>16-Jun</c:v>
                </c:pt>
                <c:pt idx="29">
                  <c:v>16-Sep</c:v>
                </c:pt>
                <c:pt idx="30">
                  <c:v>16-Dec</c:v>
                </c:pt>
                <c:pt idx="31">
                  <c:v>17-Mar</c:v>
                </c:pt>
                <c:pt idx="32">
                  <c:v>17-Jun</c:v>
                </c:pt>
                <c:pt idx="33">
                  <c:v>17-Sep</c:v>
                </c:pt>
                <c:pt idx="34">
                  <c:v>17-Dec</c:v>
                </c:pt>
                <c:pt idx="35">
                  <c:v>18-Mar</c:v>
                </c:pt>
                <c:pt idx="36">
                  <c:v>18-Jun</c:v>
                </c:pt>
                <c:pt idx="37">
                  <c:v>18-Sep</c:v>
                </c:pt>
              </c:strCache>
            </c:strRef>
          </c:cat>
          <c:val>
            <c:numRef>
              <c:f>Sheet1!$A$2:$CT$2</c:f>
              <c:numCache>
                <c:formatCode>General</c:formatCode>
                <c:ptCount val="38"/>
                <c:pt idx="0">
                  <c:v>-3</c:v>
                </c:pt>
                <c:pt idx="1">
                  <c:v>-3</c:v>
                </c:pt>
                <c:pt idx="2">
                  <c:v>-1</c:v>
                </c:pt>
                <c:pt idx="3">
                  <c:v>-1</c:v>
                </c:pt>
                <c:pt idx="4">
                  <c:v>-1</c:v>
                </c:pt>
                <c:pt idx="5">
                  <c:v>0</c:v>
                </c:pt>
                <c:pt idx="6">
                  <c:v>0</c:v>
                </c:pt>
                <c:pt idx="7">
                  <c:v>-1</c:v>
                </c:pt>
                <c:pt idx="8">
                  <c:v>-1</c:v>
                </c:pt>
                <c:pt idx="9">
                  <c:v>0</c:v>
                </c:pt>
                <c:pt idx="10">
                  <c:v>0</c:v>
                </c:pt>
                <c:pt idx="11">
                  <c:v>0</c:v>
                </c:pt>
                <c:pt idx="12">
                  <c:v>1</c:v>
                </c:pt>
                <c:pt idx="13">
                  <c:v>1</c:v>
                </c:pt>
                <c:pt idx="14">
                  <c:v>2</c:v>
                </c:pt>
                <c:pt idx="15">
                  <c:v>3</c:v>
                </c:pt>
                <c:pt idx="16">
                  <c:v>2</c:v>
                </c:pt>
                <c:pt idx="17">
                  <c:v>3</c:v>
                </c:pt>
                <c:pt idx="18">
                  <c:v>1</c:v>
                </c:pt>
                <c:pt idx="19">
                  <c:v>1</c:v>
                </c:pt>
                <c:pt idx="20">
                  <c:v>1</c:v>
                </c:pt>
                <c:pt idx="21">
                  <c:v>1</c:v>
                </c:pt>
                <c:pt idx="22">
                  <c:v>0</c:v>
                </c:pt>
                <c:pt idx="23">
                  <c:v>0</c:v>
                </c:pt>
                <c:pt idx="24">
                  <c:v>0</c:v>
                </c:pt>
                <c:pt idx="25">
                  <c:v>0</c:v>
                </c:pt>
                <c:pt idx="26">
                  <c:v>-2</c:v>
                </c:pt>
                <c:pt idx="27">
                  <c:v>-2</c:v>
                </c:pt>
                <c:pt idx="28">
                  <c:v>-1</c:v>
                </c:pt>
                <c:pt idx="29">
                  <c:v>0</c:v>
                </c:pt>
                <c:pt idx="30">
                  <c:v>0</c:v>
                </c:pt>
                <c:pt idx="31">
                  <c:v>1</c:v>
                </c:pt>
                <c:pt idx="32">
                  <c:v>0</c:v>
                </c:pt>
                <c:pt idx="33">
                  <c:v>0</c:v>
                </c:pt>
                <c:pt idx="34">
                  <c:v>0</c:v>
                </c:pt>
                <c:pt idx="35">
                  <c:v>1</c:v>
                </c:pt>
                <c:pt idx="36">
                  <c:v>1</c:v>
                </c:pt>
                <c:pt idx="37">
                  <c:v>1</c:v>
                </c:pt>
              </c:numCache>
            </c:numRef>
          </c:val>
          <c:extLst>
            <c:ext xmlns:c16="http://schemas.microsoft.com/office/drawing/2014/chart" uri="{C3380CC4-5D6E-409C-BE32-E72D297353CC}">
              <c16:uniqueId val="{00000001-9721-4013-9AE5-480C4682915E}"/>
            </c:ext>
          </c:extLst>
        </c:ser>
        <c:dLbls>
          <c:showLegendKey val="0"/>
          <c:showVal val="0"/>
          <c:showCatName val="0"/>
          <c:showSerName val="0"/>
          <c:showPercent val="0"/>
          <c:showBubbleSize val="0"/>
        </c:dLbls>
        <c:gapWidth val="33"/>
        <c:axId val="228794448"/>
        <c:axId val="228794840"/>
      </c:barChart>
      <c:catAx>
        <c:axId val="228794448"/>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28794840"/>
        <c:crosses val="autoZero"/>
        <c:auto val="1"/>
        <c:lblAlgn val="ctr"/>
        <c:lblOffset val="100"/>
        <c:noMultiLvlLbl val="0"/>
      </c:catAx>
      <c:valAx>
        <c:axId val="228794840"/>
        <c:scaling>
          <c:orientation val="minMax"/>
        </c:scaling>
        <c:delete val="0"/>
        <c:axPos val="l"/>
        <c:numFmt formatCode="#,##0&quot;%&quot;" sourceLinked="0"/>
        <c:majorTickMark val="out"/>
        <c:minorTickMark val="none"/>
        <c:tickLblPos val="nextTo"/>
        <c:txPr>
          <a:bodyPr rot="-60000000" vert="horz"/>
          <a:lstStyle/>
          <a:p>
            <a:pPr>
              <a:defRPr/>
            </a:pPr>
            <a:endParaRPr lang="en-US"/>
          </a:p>
        </c:txPr>
        <c:crossAx val="228794448"/>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40453547915148E-2"/>
          <c:y val="6.789824048542499E-2"/>
          <c:w val="0.89414730803126563"/>
          <c:h val="0.7835170824547868"/>
        </c:manualLayout>
      </c:layout>
      <c:barChart>
        <c:barDir val="col"/>
        <c:grouping val="clustered"/>
        <c:varyColors val="0"/>
        <c:ser>
          <c:idx val="0"/>
          <c:order val="0"/>
          <c:invertIfNegative val="0"/>
          <c:dLbls>
            <c:dLbl>
              <c:idx val="69"/>
              <c:delete val="1"/>
              <c:extLst>
                <c:ext xmlns:c15="http://schemas.microsoft.com/office/drawing/2012/chart" uri="{CE6537A1-D6FC-4f65-9D91-7224C49458BB}"/>
                <c:ext xmlns:c16="http://schemas.microsoft.com/office/drawing/2014/chart" uri="{C3380CC4-5D6E-409C-BE32-E72D297353CC}">
                  <c16:uniqueId val="{00000000-DD6F-4E5D-BAB7-139426A1E146}"/>
                </c:ext>
              </c:extLst>
            </c:dLbl>
            <c:spPr>
              <a:noFill/>
              <a:ln>
                <a:noFill/>
              </a:ln>
              <a:effectLst/>
            </c:spPr>
            <c:txPr>
              <a:bodyPr rot="0" vert="horz"/>
              <a:lstStyle/>
              <a:p>
                <a:pPr>
                  <a:defRPr sz="9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Sheet1!$A$1:$CT$1</c:f>
              <c:strCache>
                <c:ptCount val="38"/>
                <c:pt idx="0">
                  <c:v>Jun-09</c:v>
                </c:pt>
                <c:pt idx="1">
                  <c:v>Sep-09</c:v>
                </c:pt>
                <c:pt idx="2">
                  <c:v>Dec-09</c:v>
                </c:pt>
                <c:pt idx="3">
                  <c:v>Mar-10</c:v>
                </c:pt>
                <c:pt idx="4">
                  <c:v>Jun-10</c:v>
                </c:pt>
                <c:pt idx="5">
                  <c:v>Sep-10</c:v>
                </c:pt>
                <c:pt idx="6">
                  <c:v>Dec-10</c:v>
                </c:pt>
                <c:pt idx="7">
                  <c:v>Mar-11</c:v>
                </c:pt>
                <c:pt idx="8">
                  <c:v>Jun-11</c:v>
                </c:pt>
                <c:pt idx="9">
                  <c:v>Sep-11</c:v>
                </c:pt>
                <c:pt idx="10">
                  <c:v>Dec-11</c:v>
                </c:pt>
                <c:pt idx="11">
                  <c:v>Mar-12</c:v>
                </c:pt>
                <c:pt idx="12">
                  <c:v>Jun-12</c:v>
                </c:pt>
                <c:pt idx="13">
                  <c:v>Sep-12</c:v>
                </c:pt>
                <c:pt idx="14">
                  <c:v>Dec-12</c:v>
                </c:pt>
                <c:pt idx="15">
                  <c:v>Mar-13</c:v>
                </c:pt>
                <c:pt idx="16">
                  <c:v>Jun-13</c:v>
                </c:pt>
                <c:pt idx="17">
                  <c:v>Sep-13</c:v>
                </c:pt>
                <c:pt idx="18">
                  <c:v>Dec-13</c:v>
                </c:pt>
                <c:pt idx="19">
                  <c:v>Mar-14</c:v>
                </c:pt>
                <c:pt idx="20">
                  <c:v>Jun-14</c:v>
                </c:pt>
                <c:pt idx="21">
                  <c:v>Sep-14</c:v>
                </c:pt>
                <c:pt idx="22">
                  <c:v>Dec-14</c:v>
                </c:pt>
                <c:pt idx="23">
                  <c:v>Mar-15</c:v>
                </c:pt>
                <c:pt idx="24">
                  <c:v>Jun-15</c:v>
                </c:pt>
                <c:pt idx="25">
                  <c:v>Sep-15</c:v>
                </c:pt>
                <c:pt idx="26">
                  <c:v>15-Dec</c:v>
                </c:pt>
                <c:pt idx="27">
                  <c:v>16-Mar</c:v>
                </c:pt>
                <c:pt idx="28">
                  <c:v>16-Jun</c:v>
                </c:pt>
                <c:pt idx="29">
                  <c:v>16-Sep</c:v>
                </c:pt>
                <c:pt idx="30">
                  <c:v>16-Dec</c:v>
                </c:pt>
                <c:pt idx="31">
                  <c:v>17-Mar</c:v>
                </c:pt>
                <c:pt idx="32">
                  <c:v>17-Jun</c:v>
                </c:pt>
                <c:pt idx="33">
                  <c:v>17-Sep</c:v>
                </c:pt>
                <c:pt idx="34">
                  <c:v>17-Dec</c:v>
                </c:pt>
                <c:pt idx="35">
                  <c:v>18-Mar</c:v>
                </c:pt>
                <c:pt idx="36">
                  <c:v>18-Jun</c:v>
                </c:pt>
                <c:pt idx="37">
                  <c:v>18-Sep</c:v>
                </c:pt>
              </c:strCache>
            </c:strRef>
          </c:cat>
          <c:val>
            <c:numRef>
              <c:f>Sheet1!$A$2:$CT$2</c:f>
              <c:numCache>
                <c:formatCode>General</c:formatCode>
                <c:ptCount val="38"/>
                <c:pt idx="0">
                  <c:v>-4</c:v>
                </c:pt>
                <c:pt idx="1">
                  <c:v>-2</c:v>
                </c:pt>
                <c:pt idx="2">
                  <c:v>-1</c:v>
                </c:pt>
                <c:pt idx="3">
                  <c:v>-1</c:v>
                </c:pt>
                <c:pt idx="4">
                  <c:v>1</c:v>
                </c:pt>
                <c:pt idx="5">
                  <c:v>0</c:v>
                </c:pt>
                <c:pt idx="6">
                  <c:v>0</c:v>
                </c:pt>
                <c:pt idx="7">
                  <c:v>-1</c:v>
                </c:pt>
                <c:pt idx="8">
                  <c:v>0</c:v>
                </c:pt>
                <c:pt idx="9">
                  <c:v>0</c:v>
                </c:pt>
                <c:pt idx="10">
                  <c:v>0</c:v>
                </c:pt>
                <c:pt idx="11">
                  <c:v>0</c:v>
                </c:pt>
                <c:pt idx="12">
                  <c:v>1</c:v>
                </c:pt>
                <c:pt idx="13">
                  <c:v>2</c:v>
                </c:pt>
                <c:pt idx="14">
                  <c:v>2</c:v>
                </c:pt>
                <c:pt idx="15">
                  <c:v>3</c:v>
                </c:pt>
                <c:pt idx="16">
                  <c:v>2</c:v>
                </c:pt>
                <c:pt idx="17">
                  <c:v>2</c:v>
                </c:pt>
                <c:pt idx="18">
                  <c:v>1</c:v>
                </c:pt>
                <c:pt idx="19">
                  <c:v>1</c:v>
                </c:pt>
                <c:pt idx="20">
                  <c:v>1</c:v>
                </c:pt>
                <c:pt idx="21">
                  <c:v>1</c:v>
                </c:pt>
                <c:pt idx="22">
                  <c:v>0</c:v>
                </c:pt>
                <c:pt idx="23">
                  <c:v>0</c:v>
                </c:pt>
                <c:pt idx="24">
                  <c:v>0</c:v>
                </c:pt>
                <c:pt idx="25">
                  <c:v>0</c:v>
                </c:pt>
                <c:pt idx="26">
                  <c:v>0</c:v>
                </c:pt>
                <c:pt idx="27">
                  <c:v>0</c:v>
                </c:pt>
                <c:pt idx="28">
                  <c:v>1</c:v>
                </c:pt>
                <c:pt idx="29">
                  <c:v>1</c:v>
                </c:pt>
                <c:pt idx="30">
                  <c:v>2</c:v>
                </c:pt>
                <c:pt idx="31">
                  <c:v>1</c:v>
                </c:pt>
                <c:pt idx="32">
                  <c:v>1</c:v>
                </c:pt>
                <c:pt idx="33">
                  <c:v>0</c:v>
                </c:pt>
                <c:pt idx="34">
                  <c:v>0</c:v>
                </c:pt>
                <c:pt idx="35">
                  <c:v>1</c:v>
                </c:pt>
                <c:pt idx="36">
                  <c:v>1</c:v>
                </c:pt>
                <c:pt idx="37">
                  <c:v>1</c:v>
                </c:pt>
              </c:numCache>
            </c:numRef>
          </c:val>
          <c:extLst>
            <c:ext xmlns:c16="http://schemas.microsoft.com/office/drawing/2014/chart" uri="{C3380CC4-5D6E-409C-BE32-E72D297353CC}">
              <c16:uniqueId val="{00000001-DD6F-4E5D-BAB7-139426A1E146}"/>
            </c:ext>
          </c:extLst>
        </c:ser>
        <c:dLbls>
          <c:showLegendKey val="0"/>
          <c:showVal val="0"/>
          <c:showCatName val="0"/>
          <c:showSerName val="0"/>
          <c:showPercent val="0"/>
          <c:showBubbleSize val="0"/>
        </c:dLbls>
        <c:gapWidth val="33"/>
        <c:axId val="228798368"/>
        <c:axId val="228799544"/>
      </c:barChart>
      <c:catAx>
        <c:axId val="228798368"/>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28799544"/>
        <c:crosses val="autoZero"/>
        <c:auto val="1"/>
        <c:lblAlgn val="ctr"/>
        <c:lblOffset val="100"/>
        <c:noMultiLvlLbl val="0"/>
      </c:catAx>
      <c:valAx>
        <c:axId val="228799544"/>
        <c:scaling>
          <c:orientation val="minMax"/>
        </c:scaling>
        <c:delete val="0"/>
        <c:axPos val="l"/>
        <c:numFmt formatCode="#,##0&quot;%&quot;" sourceLinked="0"/>
        <c:majorTickMark val="out"/>
        <c:minorTickMark val="none"/>
        <c:tickLblPos val="nextTo"/>
        <c:txPr>
          <a:bodyPr rot="-60000000" vert="horz"/>
          <a:lstStyle/>
          <a:p>
            <a:pPr>
              <a:defRPr/>
            </a:pPr>
            <a:endParaRPr lang="en-US"/>
          </a:p>
        </c:txPr>
        <c:crossAx val="228798368"/>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40572447495232E-2"/>
          <c:y val="6.789824048542499E-2"/>
          <c:w val="0.89414717705260871"/>
          <c:h val="0.7835170824547868"/>
        </c:manualLayout>
      </c:layout>
      <c:barChart>
        <c:barDir val="col"/>
        <c:grouping val="clustered"/>
        <c:varyColors val="0"/>
        <c:ser>
          <c:idx val="0"/>
          <c:order val="0"/>
          <c:invertIfNegative val="0"/>
          <c:dLbls>
            <c:dLbl>
              <c:idx val="69"/>
              <c:delete val="1"/>
              <c:extLst>
                <c:ext xmlns:c15="http://schemas.microsoft.com/office/drawing/2012/chart" uri="{CE6537A1-D6FC-4f65-9D91-7224C49458BB}"/>
                <c:ext xmlns:c16="http://schemas.microsoft.com/office/drawing/2014/chart" uri="{C3380CC4-5D6E-409C-BE32-E72D297353CC}">
                  <c16:uniqueId val="{00000000-66B7-462E-B630-860F08F5CE97}"/>
                </c:ext>
              </c:extLst>
            </c:dLbl>
            <c:spPr>
              <a:noFill/>
              <a:ln>
                <a:noFill/>
              </a:ln>
              <a:effectLst/>
            </c:spPr>
            <c:txPr>
              <a:bodyPr rot="0" vert="horz"/>
              <a:lstStyle/>
              <a:p>
                <a:pPr>
                  <a:defRPr sz="9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Sheet1!$A$1:$CT$1</c:f>
              <c:strCache>
                <c:ptCount val="38"/>
                <c:pt idx="0">
                  <c:v>Jun-09</c:v>
                </c:pt>
                <c:pt idx="1">
                  <c:v>Sep-09</c:v>
                </c:pt>
                <c:pt idx="2">
                  <c:v>Dec-09</c:v>
                </c:pt>
                <c:pt idx="3">
                  <c:v>Mar-10</c:v>
                </c:pt>
                <c:pt idx="4">
                  <c:v>Jun-10</c:v>
                </c:pt>
                <c:pt idx="5">
                  <c:v>Sep-10</c:v>
                </c:pt>
                <c:pt idx="6">
                  <c:v>Dec-10</c:v>
                </c:pt>
                <c:pt idx="7">
                  <c:v>Mar-11</c:v>
                </c:pt>
                <c:pt idx="8">
                  <c:v>Jun-11</c:v>
                </c:pt>
                <c:pt idx="9">
                  <c:v>Sep-11</c:v>
                </c:pt>
                <c:pt idx="10">
                  <c:v>Dec-11</c:v>
                </c:pt>
                <c:pt idx="11">
                  <c:v>Mar-12</c:v>
                </c:pt>
                <c:pt idx="12">
                  <c:v>Jun-12</c:v>
                </c:pt>
                <c:pt idx="13">
                  <c:v>Sep-12</c:v>
                </c:pt>
                <c:pt idx="14">
                  <c:v>Dec-12</c:v>
                </c:pt>
                <c:pt idx="15">
                  <c:v>Mar-13</c:v>
                </c:pt>
                <c:pt idx="16">
                  <c:v>Jun-13</c:v>
                </c:pt>
                <c:pt idx="17">
                  <c:v>Sep-13</c:v>
                </c:pt>
                <c:pt idx="18">
                  <c:v>Dec-13</c:v>
                </c:pt>
                <c:pt idx="19">
                  <c:v>Mar-14</c:v>
                </c:pt>
                <c:pt idx="20">
                  <c:v>Jun-14</c:v>
                </c:pt>
                <c:pt idx="21">
                  <c:v>Sep-14</c:v>
                </c:pt>
                <c:pt idx="22">
                  <c:v>Dec-14</c:v>
                </c:pt>
                <c:pt idx="23">
                  <c:v>Mar-15</c:v>
                </c:pt>
                <c:pt idx="24">
                  <c:v>Jun-15</c:v>
                </c:pt>
                <c:pt idx="25">
                  <c:v>Sep-15</c:v>
                </c:pt>
                <c:pt idx="26">
                  <c:v>15-Dec</c:v>
                </c:pt>
                <c:pt idx="27">
                  <c:v>16-Mar</c:v>
                </c:pt>
                <c:pt idx="28">
                  <c:v>16-Jun</c:v>
                </c:pt>
                <c:pt idx="29">
                  <c:v>16-Sep</c:v>
                </c:pt>
                <c:pt idx="30">
                  <c:v>16-Dec</c:v>
                </c:pt>
                <c:pt idx="31">
                  <c:v>17-Mar</c:v>
                </c:pt>
                <c:pt idx="32">
                  <c:v>17-Jun</c:v>
                </c:pt>
                <c:pt idx="33">
                  <c:v>17-Sep</c:v>
                </c:pt>
                <c:pt idx="34">
                  <c:v>17-Dec</c:v>
                </c:pt>
                <c:pt idx="35">
                  <c:v>18-Mar</c:v>
                </c:pt>
                <c:pt idx="36">
                  <c:v>18-Jun</c:v>
                </c:pt>
                <c:pt idx="37">
                  <c:v>18-Sep</c:v>
                </c:pt>
              </c:strCache>
            </c:strRef>
          </c:cat>
          <c:val>
            <c:numRef>
              <c:f>Sheet1!$A$2:$CT$2</c:f>
              <c:numCache>
                <c:formatCode>General</c:formatCode>
                <c:ptCount val="38"/>
                <c:pt idx="0">
                  <c:v>-4</c:v>
                </c:pt>
                <c:pt idx="1">
                  <c:v>-3</c:v>
                </c:pt>
                <c:pt idx="2">
                  <c:v>-2</c:v>
                </c:pt>
                <c:pt idx="3">
                  <c:v>0</c:v>
                </c:pt>
                <c:pt idx="4">
                  <c:v>-1</c:v>
                </c:pt>
                <c:pt idx="5">
                  <c:v>0</c:v>
                </c:pt>
                <c:pt idx="6">
                  <c:v>-1</c:v>
                </c:pt>
                <c:pt idx="7">
                  <c:v>-1</c:v>
                </c:pt>
                <c:pt idx="8">
                  <c:v>0</c:v>
                </c:pt>
                <c:pt idx="9">
                  <c:v>1</c:v>
                </c:pt>
                <c:pt idx="10">
                  <c:v>1</c:v>
                </c:pt>
                <c:pt idx="11">
                  <c:v>1</c:v>
                </c:pt>
                <c:pt idx="12">
                  <c:v>1</c:v>
                </c:pt>
                <c:pt idx="13">
                  <c:v>1</c:v>
                </c:pt>
                <c:pt idx="14">
                  <c:v>1</c:v>
                </c:pt>
                <c:pt idx="15">
                  <c:v>2</c:v>
                </c:pt>
                <c:pt idx="16">
                  <c:v>2</c:v>
                </c:pt>
                <c:pt idx="17">
                  <c:v>1</c:v>
                </c:pt>
                <c:pt idx="18">
                  <c:v>1</c:v>
                </c:pt>
                <c:pt idx="19">
                  <c:v>1</c:v>
                </c:pt>
                <c:pt idx="20">
                  <c:v>1</c:v>
                </c:pt>
                <c:pt idx="21">
                  <c:v>1</c:v>
                </c:pt>
                <c:pt idx="22">
                  <c:v>0</c:v>
                </c:pt>
                <c:pt idx="23">
                  <c:v>0</c:v>
                </c:pt>
                <c:pt idx="24">
                  <c:v>0</c:v>
                </c:pt>
                <c:pt idx="25">
                  <c:v>0</c:v>
                </c:pt>
                <c:pt idx="26">
                  <c:v>-1</c:v>
                </c:pt>
                <c:pt idx="27">
                  <c:v>-1</c:v>
                </c:pt>
                <c:pt idx="28">
                  <c:v>0</c:v>
                </c:pt>
                <c:pt idx="29">
                  <c:v>0</c:v>
                </c:pt>
                <c:pt idx="30">
                  <c:v>0</c:v>
                </c:pt>
                <c:pt idx="31">
                  <c:v>0</c:v>
                </c:pt>
                <c:pt idx="32">
                  <c:v>1</c:v>
                </c:pt>
                <c:pt idx="33">
                  <c:v>0</c:v>
                </c:pt>
                <c:pt idx="34">
                  <c:v>0</c:v>
                </c:pt>
                <c:pt idx="35">
                  <c:v>1</c:v>
                </c:pt>
                <c:pt idx="36">
                  <c:v>1</c:v>
                </c:pt>
                <c:pt idx="37">
                  <c:v>0</c:v>
                </c:pt>
              </c:numCache>
            </c:numRef>
          </c:val>
          <c:extLst>
            <c:ext xmlns:c16="http://schemas.microsoft.com/office/drawing/2014/chart" uri="{C3380CC4-5D6E-409C-BE32-E72D297353CC}">
              <c16:uniqueId val="{00000001-66B7-462E-B630-860F08F5CE97}"/>
            </c:ext>
          </c:extLst>
        </c:ser>
        <c:dLbls>
          <c:showLegendKey val="0"/>
          <c:showVal val="0"/>
          <c:showCatName val="0"/>
          <c:showSerName val="0"/>
          <c:showPercent val="0"/>
          <c:showBubbleSize val="0"/>
        </c:dLbls>
        <c:gapWidth val="33"/>
        <c:axId val="228795624"/>
        <c:axId val="228800328"/>
      </c:barChart>
      <c:catAx>
        <c:axId val="228795624"/>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28800328"/>
        <c:crosses val="autoZero"/>
        <c:auto val="1"/>
        <c:lblAlgn val="ctr"/>
        <c:lblOffset val="100"/>
        <c:noMultiLvlLbl val="0"/>
      </c:catAx>
      <c:valAx>
        <c:axId val="228800328"/>
        <c:scaling>
          <c:orientation val="minMax"/>
        </c:scaling>
        <c:delete val="0"/>
        <c:axPos val="l"/>
        <c:numFmt formatCode="#,##0&quot;%&quot;" sourceLinked="0"/>
        <c:majorTickMark val="out"/>
        <c:minorTickMark val="none"/>
        <c:tickLblPos val="nextTo"/>
        <c:txPr>
          <a:bodyPr rot="-60000000" vert="horz"/>
          <a:lstStyle/>
          <a:p>
            <a:pPr>
              <a:defRPr/>
            </a:pPr>
            <a:endParaRPr lang="en-US"/>
          </a:p>
        </c:txPr>
        <c:crossAx val="228795624"/>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15892056522"/>
          <c:y val="5.46737444983392E-2"/>
          <c:w val="0.87717749873884598"/>
          <c:h val="0.83679604162953203"/>
        </c:manualLayout>
      </c:layout>
      <c:lineChart>
        <c:grouping val="standard"/>
        <c:varyColors val="0"/>
        <c:ser>
          <c:idx val="0"/>
          <c:order val="0"/>
          <c:tx>
            <c:strRef>
              <c:f>Sheet1!$A$2</c:f>
              <c:strCache>
                <c:ptCount val="1"/>
                <c:pt idx="0">
                  <c:v>NWP</c:v>
                </c:pt>
              </c:strCache>
            </c:strRef>
          </c:tx>
          <c:marker>
            <c:symbol val="none"/>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dPt>
            <c:idx val="37"/>
            <c:bubble3D val="0"/>
            <c:spPr>
              <a:ln>
                <a:solidFill>
                  <a:schemeClr val="accent6"/>
                </a:solidFill>
              </a:ln>
            </c:spPr>
            <c:extLst>
              <c:ext xmlns:c16="http://schemas.microsoft.com/office/drawing/2014/chart" uri="{C3380CC4-5D6E-409C-BE32-E72D297353CC}">
                <c16:uniqueId val="{00000003-A171-4298-8DB5-CF288B9252B6}"/>
              </c:ext>
            </c:extLst>
          </c:dPt>
          <c:dPt>
            <c:idx val="38"/>
            <c:bubble3D val="0"/>
            <c:spPr>
              <a:ln>
                <a:solidFill>
                  <a:schemeClr val="accent6"/>
                </a:solidFill>
              </a:ln>
            </c:spPr>
            <c:extLst>
              <c:ext xmlns:c16="http://schemas.microsoft.com/office/drawing/2014/chart" uri="{C3380CC4-5D6E-409C-BE32-E72D297353CC}">
                <c16:uniqueId val="{00000005-A171-4298-8DB5-CF288B9252B6}"/>
              </c:ext>
            </c:extLst>
          </c:dPt>
          <c:dPt>
            <c:idx val="39"/>
            <c:bubble3D val="0"/>
            <c:spPr>
              <a:ln>
                <a:solidFill>
                  <a:schemeClr val="accent6"/>
                </a:solidFill>
              </a:ln>
            </c:spPr>
            <c:extLst>
              <c:ext xmlns:c16="http://schemas.microsoft.com/office/drawing/2014/chart" uri="{C3380CC4-5D6E-409C-BE32-E72D297353CC}">
                <c16:uniqueId val="{00000007-A171-4298-8DB5-CF288B9252B6}"/>
              </c:ext>
            </c:extLst>
          </c:dPt>
          <c:cat>
            <c:strRef>
              <c:f>Sheet1!$B$1:$BU$1</c:f>
              <c:strCache>
                <c:ptCount val="47"/>
                <c:pt idx="0">
                  <c:v>71</c:v>
                </c:pt>
                <c:pt idx="1">
                  <c:v>72</c:v>
                </c:pt>
                <c:pt idx="2">
                  <c:v>73</c:v>
                </c:pt>
                <c:pt idx="3">
                  <c:v>74</c:v>
                </c:pt>
                <c:pt idx="4">
                  <c:v>75</c:v>
                </c:pt>
                <c:pt idx="5">
                  <c:v>76</c:v>
                </c:pt>
                <c:pt idx="6">
                  <c:v>77</c:v>
                </c:pt>
                <c:pt idx="7">
                  <c:v>78</c:v>
                </c:pt>
                <c:pt idx="8">
                  <c:v>79</c:v>
                </c:pt>
                <c:pt idx="9">
                  <c:v>80</c:v>
                </c:pt>
                <c:pt idx="10">
                  <c:v>81</c:v>
                </c:pt>
                <c:pt idx="11">
                  <c:v>82</c:v>
                </c:pt>
                <c:pt idx="12">
                  <c:v>83</c:v>
                </c:pt>
                <c:pt idx="13">
                  <c:v>84</c:v>
                </c:pt>
                <c:pt idx="14">
                  <c:v>85</c:v>
                </c:pt>
                <c:pt idx="15">
                  <c:v>86</c:v>
                </c:pt>
                <c:pt idx="16">
                  <c:v>87</c:v>
                </c:pt>
                <c:pt idx="17">
                  <c:v>88</c:v>
                </c:pt>
                <c:pt idx="18">
                  <c:v>89</c:v>
                </c:pt>
                <c:pt idx="19">
                  <c:v>90</c:v>
                </c:pt>
                <c:pt idx="20">
                  <c:v>91</c:v>
                </c:pt>
                <c:pt idx="21">
                  <c:v>92</c:v>
                </c:pt>
                <c:pt idx="22">
                  <c:v>93</c:v>
                </c:pt>
                <c:pt idx="23">
                  <c:v>94</c:v>
                </c:pt>
                <c:pt idx="24">
                  <c:v>95</c:v>
                </c:pt>
                <c:pt idx="25">
                  <c:v>96</c:v>
                </c:pt>
                <c:pt idx="26">
                  <c:v>97</c:v>
                </c:pt>
                <c:pt idx="27">
                  <c:v>98</c:v>
                </c:pt>
                <c:pt idx="28">
                  <c:v>99</c:v>
                </c:pt>
                <c:pt idx="29">
                  <c:v>00</c:v>
                </c:pt>
                <c:pt idx="30">
                  <c:v>01</c:v>
                </c:pt>
                <c:pt idx="31">
                  <c:v>02</c:v>
                </c:pt>
                <c:pt idx="32">
                  <c:v>03</c:v>
                </c:pt>
                <c:pt idx="33">
                  <c:v>04</c:v>
                </c:pt>
                <c:pt idx="34">
                  <c:v>05</c:v>
                </c:pt>
                <c:pt idx="35">
                  <c:v>06</c:v>
                </c:pt>
                <c:pt idx="36">
                  <c:v>07</c:v>
                </c:pt>
                <c:pt idx="37">
                  <c:v>08</c:v>
                </c:pt>
                <c:pt idx="38">
                  <c:v>09</c:v>
                </c:pt>
                <c:pt idx="39">
                  <c:v>10</c:v>
                </c:pt>
                <c:pt idx="40">
                  <c:v>11</c:v>
                </c:pt>
                <c:pt idx="41">
                  <c:v>12</c:v>
                </c:pt>
                <c:pt idx="42">
                  <c:v>13</c:v>
                </c:pt>
                <c:pt idx="43">
                  <c:v>14</c:v>
                </c:pt>
                <c:pt idx="44">
                  <c:v>15</c:v>
                </c:pt>
                <c:pt idx="45">
                  <c:v>16</c:v>
                </c:pt>
                <c:pt idx="46">
                  <c:v>17</c:v>
                </c:pt>
              </c:strCache>
            </c:strRef>
          </c:cat>
          <c:val>
            <c:numRef>
              <c:f>Sheet1!$B$2:$BU$2</c:f>
              <c:numCache>
                <c:formatCode>0.0%</c:formatCode>
                <c:ptCount val="47"/>
                <c:pt idx="0">
                  <c:v>8.5400000000000004E-2</c:v>
                </c:pt>
                <c:pt idx="1">
                  <c:v>0.10100000000000001</c:v>
                </c:pt>
                <c:pt idx="2">
                  <c:v>8.0799999999999997E-2</c:v>
                </c:pt>
                <c:pt idx="3">
                  <c:v>6.25E-2</c:v>
                </c:pt>
                <c:pt idx="4">
                  <c:v>0.1096</c:v>
                </c:pt>
                <c:pt idx="5">
                  <c:v>0.21840000000000001</c:v>
                </c:pt>
                <c:pt idx="6">
                  <c:v>0.19800000000000001</c:v>
                </c:pt>
                <c:pt idx="7">
                  <c:v>0.1283</c:v>
                </c:pt>
                <c:pt idx="8">
                  <c:v>0.1037</c:v>
                </c:pt>
                <c:pt idx="9">
                  <c:v>6.1400000000000003E-2</c:v>
                </c:pt>
                <c:pt idx="10">
                  <c:v>3.8399999999999997E-2</c:v>
                </c:pt>
                <c:pt idx="11">
                  <c:v>4.6899999999999997E-2</c:v>
                </c:pt>
                <c:pt idx="12">
                  <c:v>5.0099999999999999E-2</c:v>
                </c:pt>
                <c:pt idx="13">
                  <c:v>8.5500000000000007E-2</c:v>
                </c:pt>
                <c:pt idx="14">
                  <c:v>0.2215</c:v>
                </c:pt>
                <c:pt idx="15">
                  <c:v>0.2218</c:v>
                </c:pt>
                <c:pt idx="16">
                  <c:v>9.4299999999999995E-2</c:v>
                </c:pt>
                <c:pt idx="17">
                  <c:v>4.4400000000000002E-2</c:v>
                </c:pt>
                <c:pt idx="18">
                  <c:v>3.2399999999999998E-2</c:v>
                </c:pt>
                <c:pt idx="19">
                  <c:v>4.4400000000000002E-2</c:v>
                </c:pt>
                <c:pt idx="20">
                  <c:v>2.3599999999999999E-2</c:v>
                </c:pt>
                <c:pt idx="21">
                  <c:v>2.0199999999999999E-2</c:v>
                </c:pt>
                <c:pt idx="22">
                  <c:v>6.1199999999999997E-2</c:v>
                </c:pt>
                <c:pt idx="23">
                  <c:v>3.73E-2</c:v>
                </c:pt>
                <c:pt idx="24">
                  <c:v>3.6299999999999999E-2</c:v>
                </c:pt>
                <c:pt idx="25">
                  <c:v>3.44E-2</c:v>
                </c:pt>
                <c:pt idx="26">
                  <c:v>2.92E-2</c:v>
                </c:pt>
                <c:pt idx="27">
                  <c:v>1.2E-2</c:v>
                </c:pt>
                <c:pt idx="28">
                  <c:v>1.9E-2</c:v>
                </c:pt>
                <c:pt idx="29">
                  <c:v>0.05</c:v>
                </c:pt>
                <c:pt idx="30">
                  <c:v>8.4000000000000005E-2</c:v>
                </c:pt>
                <c:pt idx="31">
                  <c:v>0.153</c:v>
                </c:pt>
                <c:pt idx="32">
                  <c:v>0.1</c:v>
                </c:pt>
                <c:pt idx="33">
                  <c:v>3.9E-2</c:v>
                </c:pt>
                <c:pt idx="34">
                  <c:v>5.0000000000000001E-3</c:v>
                </c:pt>
                <c:pt idx="35">
                  <c:v>2.7E-2</c:v>
                </c:pt>
                <c:pt idx="36">
                  <c:v>-7.0000000000000001E-3</c:v>
                </c:pt>
                <c:pt idx="37">
                  <c:v>-0.02</c:v>
                </c:pt>
                <c:pt idx="38">
                  <c:v>-4.2000000000000003E-2</c:v>
                </c:pt>
                <c:pt idx="39">
                  <c:v>8.9999999999999993E-3</c:v>
                </c:pt>
                <c:pt idx="40">
                  <c:v>3.3000000000000002E-2</c:v>
                </c:pt>
                <c:pt idx="41">
                  <c:v>4.2999999999999997E-2</c:v>
                </c:pt>
                <c:pt idx="42">
                  <c:v>4.5999999999999999E-2</c:v>
                </c:pt>
                <c:pt idx="43">
                  <c:v>4.1000000000000002E-2</c:v>
                </c:pt>
                <c:pt idx="44">
                  <c:v>3.4000000000000002E-2</c:v>
                </c:pt>
                <c:pt idx="45">
                  <c:v>2.7E-2</c:v>
                </c:pt>
                <c:pt idx="46">
                  <c:v>4.5999999999999999E-2</c:v>
                </c:pt>
              </c:numCache>
            </c:numRef>
          </c:val>
          <c:smooth val="0"/>
          <c:extLst>
            <c:ext xmlns:c16="http://schemas.microsoft.com/office/drawing/2014/chart" uri="{C3380CC4-5D6E-409C-BE32-E72D297353CC}">
              <c16:uniqueId val="{00000004-AFFB-4A8B-8A2F-0E1ECFEFC1D7}"/>
            </c:ext>
          </c:extLst>
        </c:ser>
        <c:ser>
          <c:idx val="1"/>
          <c:order val="1"/>
          <c:tx>
            <c:strRef>
              <c:f>Sheet1!$A$3</c:f>
              <c:strCache>
                <c:ptCount val="1"/>
                <c:pt idx="0">
                  <c:v>GDP</c:v>
                </c:pt>
              </c:strCache>
            </c:strRef>
          </c:tx>
          <c:marker>
            <c:symbol val="none"/>
          </c:marker>
          <c:cat>
            <c:strRef>
              <c:f>Sheet1!$B$1:$BU$1</c:f>
              <c:strCache>
                <c:ptCount val="47"/>
                <c:pt idx="0">
                  <c:v>71</c:v>
                </c:pt>
                <c:pt idx="1">
                  <c:v>72</c:v>
                </c:pt>
                <c:pt idx="2">
                  <c:v>73</c:v>
                </c:pt>
                <c:pt idx="3">
                  <c:v>74</c:v>
                </c:pt>
                <c:pt idx="4">
                  <c:v>75</c:v>
                </c:pt>
                <c:pt idx="5">
                  <c:v>76</c:v>
                </c:pt>
                <c:pt idx="6">
                  <c:v>77</c:v>
                </c:pt>
                <c:pt idx="7">
                  <c:v>78</c:v>
                </c:pt>
                <c:pt idx="8">
                  <c:v>79</c:v>
                </c:pt>
                <c:pt idx="9">
                  <c:v>80</c:v>
                </c:pt>
                <c:pt idx="10">
                  <c:v>81</c:v>
                </c:pt>
                <c:pt idx="11">
                  <c:v>82</c:v>
                </c:pt>
                <c:pt idx="12">
                  <c:v>83</c:v>
                </c:pt>
                <c:pt idx="13">
                  <c:v>84</c:v>
                </c:pt>
                <c:pt idx="14">
                  <c:v>85</c:v>
                </c:pt>
                <c:pt idx="15">
                  <c:v>86</c:v>
                </c:pt>
                <c:pt idx="16">
                  <c:v>87</c:v>
                </c:pt>
                <c:pt idx="17">
                  <c:v>88</c:v>
                </c:pt>
                <c:pt idx="18">
                  <c:v>89</c:v>
                </c:pt>
                <c:pt idx="19">
                  <c:v>90</c:v>
                </c:pt>
                <c:pt idx="20">
                  <c:v>91</c:v>
                </c:pt>
                <c:pt idx="21">
                  <c:v>92</c:v>
                </c:pt>
                <c:pt idx="22">
                  <c:v>93</c:v>
                </c:pt>
                <c:pt idx="23">
                  <c:v>94</c:v>
                </c:pt>
                <c:pt idx="24">
                  <c:v>95</c:v>
                </c:pt>
                <c:pt idx="25">
                  <c:v>96</c:v>
                </c:pt>
                <c:pt idx="26">
                  <c:v>97</c:v>
                </c:pt>
                <c:pt idx="27">
                  <c:v>98</c:v>
                </c:pt>
                <c:pt idx="28">
                  <c:v>99</c:v>
                </c:pt>
                <c:pt idx="29">
                  <c:v>00</c:v>
                </c:pt>
                <c:pt idx="30">
                  <c:v>01</c:v>
                </c:pt>
                <c:pt idx="31">
                  <c:v>02</c:v>
                </c:pt>
                <c:pt idx="32">
                  <c:v>03</c:v>
                </c:pt>
                <c:pt idx="33">
                  <c:v>04</c:v>
                </c:pt>
                <c:pt idx="34">
                  <c:v>05</c:v>
                </c:pt>
                <c:pt idx="35">
                  <c:v>06</c:v>
                </c:pt>
                <c:pt idx="36">
                  <c:v>07</c:v>
                </c:pt>
                <c:pt idx="37">
                  <c:v>08</c:v>
                </c:pt>
                <c:pt idx="38">
                  <c:v>09</c:v>
                </c:pt>
                <c:pt idx="39">
                  <c:v>10</c:v>
                </c:pt>
                <c:pt idx="40">
                  <c:v>11</c:v>
                </c:pt>
                <c:pt idx="41">
                  <c:v>12</c:v>
                </c:pt>
                <c:pt idx="42">
                  <c:v>13</c:v>
                </c:pt>
                <c:pt idx="43">
                  <c:v>14</c:v>
                </c:pt>
                <c:pt idx="44">
                  <c:v>15</c:v>
                </c:pt>
                <c:pt idx="45">
                  <c:v>16</c:v>
                </c:pt>
                <c:pt idx="46">
                  <c:v>17</c:v>
                </c:pt>
              </c:strCache>
            </c:strRef>
          </c:cat>
          <c:val>
            <c:numRef>
              <c:f>Sheet1!$B$3:$BU$3</c:f>
              <c:numCache>
                <c:formatCode>General</c:formatCode>
                <c:ptCount val="47"/>
                <c:pt idx="0" formatCode="0.00%">
                  <c:v>8.5400000000000004E-2</c:v>
                </c:pt>
                <c:pt idx="1">
                  <c:v>9.8100000000000007E-2</c:v>
                </c:pt>
                <c:pt idx="2" formatCode="0.00%">
                  <c:v>0.114</c:v>
                </c:pt>
                <c:pt idx="3" formatCode="0.00%">
                  <c:v>8.4099999999999994E-2</c:v>
                </c:pt>
                <c:pt idx="4" formatCode="0.00%">
                  <c:v>9.0499999999999997E-2</c:v>
                </c:pt>
                <c:pt idx="5" formatCode="0.00%">
                  <c:v>0.11169999999999999</c:v>
                </c:pt>
                <c:pt idx="6" formatCode="0.00%">
                  <c:v>0.111</c:v>
                </c:pt>
                <c:pt idx="7" formatCode="0.00%">
                  <c:v>0.12970000000000001</c:v>
                </c:pt>
                <c:pt idx="8" formatCode="0.00%">
                  <c:v>0.1169</c:v>
                </c:pt>
                <c:pt idx="9" formatCode="0.00%">
                  <c:v>8.7499999999999994E-2</c:v>
                </c:pt>
                <c:pt idx="10" formatCode="0.00%">
                  <c:v>0.1217</c:v>
                </c:pt>
                <c:pt idx="11" formatCode="0.00%">
                  <c:v>4.1700000000000001E-2</c:v>
                </c:pt>
                <c:pt idx="12" formatCode="0.00%">
                  <c:v>8.7599999999999997E-2</c:v>
                </c:pt>
                <c:pt idx="13" formatCode="0.00%">
                  <c:v>0.11070000000000001</c:v>
                </c:pt>
                <c:pt idx="14" formatCode="0.00%">
                  <c:v>7.5749999999999998E-2</c:v>
                </c:pt>
                <c:pt idx="15" formatCode="0.00%">
                  <c:v>5.6000000000000001E-2</c:v>
                </c:pt>
                <c:pt idx="16" formatCode="0.00%">
                  <c:v>6.0999999999999999E-2</c:v>
                </c:pt>
                <c:pt idx="17" formatCode="0.00%">
                  <c:v>7.85E-2</c:v>
                </c:pt>
                <c:pt idx="18" formatCode="0.00%">
                  <c:v>7.7100000000000002E-2</c:v>
                </c:pt>
                <c:pt idx="19" formatCode="0.00%">
                  <c:v>5.6899999999999999E-2</c:v>
                </c:pt>
                <c:pt idx="20" formatCode="0.00%">
                  <c:v>3.2500000000000001E-2</c:v>
                </c:pt>
                <c:pt idx="21" formatCode="0.00%">
                  <c:v>5.9150000000000001E-2</c:v>
                </c:pt>
                <c:pt idx="22" formatCode="0.00%">
                  <c:v>5.1900000000000002E-2</c:v>
                </c:pt>
                <c:pt idx="23" formatCode="0.00%">
                  <c:v>6.25E-2</c:v>
                </c:pt>
                <c:pt idx="24" formatCode="0.00%">
                  <c:v>4.8599999999999997E-2</c:v>
                </c:pt>
                <c:pt idx="25" formatCode="0.00%">
                  <c:v>5.6899999999999999E-2</c:v>
                </c:pt>
                <c:pt idx="26" formatCode="0.00%">
                  <c:v>6.275E-2</c:v>
                </c:pt>
                <c:pt idx="27" formatCode="0.00%">
                  <c:v>5.5800000000000002E-2</c:v>
                </c:pt>
                <c:pt idx="28" formatCode="0.00%">
                  <c:v>6.2859999999999999E-2</c:v>
                </c:pt>
                <c:pt idx="29" formatCode="0.00%">
                  <c:v>6.4600000000000005E-2</c:v>
                </c:pt>
                <c:pt idx="30" formatCode="0.00%">
                  <c:v>3.2759999999999997E-2</c:v>
                </c:pt>
                <c:pt idx="31" formatCode="0.00%">
                  <c:v>3.3500000000000002E-2</c:v>
                </c:pt>
                <c:pt idx="32" formatCode="0.00%">
                  <c:v>4.8570000000000002E-2</c:v>
                </c:pt>
                <c:pt idx="33" formatCode="0.00%">
                  <c:v>6.6390000000000005E-2</c:v>
                </c:pt>
                <c:pt idx="34" formatCode="0.00%">
                  <c:v>6.6699999999999995E-2</c:v>
                </c:pt>
                <c:pt idx="35" formatCode="0.00%">
                  <c:v>5.8200000000000002E-2</c:v>
                </c:pt>
                <c:pt idx="36" formatCode="0.00%">
                  <c:v>4.4900000000000002E-2</c:v>
                </c:pt>
                <c:pt idx="37" formatCode="0.00%">
                  <c:v>1.66E-2</c:v>
                </c:pt>
                <c:pt idx="38" formatCode="0.00%">
                  <c:v>-2.0400000000000001E-2</c:v>
                </c:pt>
                <c:pt idx="39" formatCode="0.00%">
                  <c:v>3.78E-2</c:v>
                </c:pt>
                <c:pt idx="40" formatCode="0.00%">
                  <c:v>3.6999999999999998E-2</c:v>
                </c:pt>
                <c:pt idx="41" formatCode="0.00%">
                  <c:v>4.1099999999999998E-2</c:v>
                </c:pt>
                <c:pt idx="42" formatCode="0.00%">
                  <c:v>3.32E-2</c:v>
                </c:pt>
                <c:pt idx="43" formatCode="0.00%">
                  <c:v>4.2000000000000003E-2</c:v>
                </c:pt>
                <c:pt idx="44" formatCode="0.00%">
                  <c:v>3.6999999999999998E-2</c:v>
                </c:pt>
                <c:pt idx="45" formatCode="0.00%">
                  <c:v>1.6E-2</c:v>
                </c:pt>
                <c:pt idx="46" formatCode="0.00%">
                  <c:v>4.1000000000000002E-2</c:v>
                </c:pt>
              </c:numCache>
            </c:numRef>
          </c:val>
          <c:smooth val="0"/>
          <c:extLst>
            <c:ext xmlns:c16="http://schemas.microsoft.com/office/drawing/2014/chart" uri="{C3380CC4-5D6E-409C-BE32-E72D297353CC}">
              <c16:uniqueId val="{00000046-7D47-451D-A1AE-4439CBCA85AE}"/>
            </c:ext>
          </c:extLst>
        </c:ser>
        <c:dLbls>
          <c:showLegendKey val="0"/>
          <c:showVal val="0"/>
          <c:showCatName val="0"/>
          <c:showSerName val="0"/>
          <c:showPercent val="0"/>
          <c:showBubbleSize val="0"/>
        </c:dLbls>
        <c:smooth val="0"/>
        <c:axId val="327966528"/>
        <c:axId val="327954376"/>
      </c:lineChart>
      <c:catAx>
        <c:axId val="327966528"/>
        <c:scaling>
          <c:orientation val="minMax"/>
        </c:scaling>
        <c:delete val="0"/>
        <c:axPos val="b"/>
        <c:numFmt formatCode="0" sourceLinked="0"/>
        <c:majorTickMark val="out"/>
        <c:minorTickMark val="none"/>
        <c:tickLblPos val="low"/>
        <c:txPr>
          <a:bodyPr rot="0" vert="horz"/>
          <a:lstStyle/>
          <a:p>
            <a:pPr>
              <a:defRPr sz="1400"/>
            </a:pPr>
            <a:endParaRPr lang="en-US"/>
          </a:p>
        </c:txPr>
        <c:crossAx val="327954376"/>
        <c:crossesAt val="0"/>
        <c:auto val="1"/>
        <c:lblAlgn val="ctr"/>
        <c:lblOffset val="100"/>
        <c:tickLblSkip val="2"/>
        <c:tickMarkSkip val="1"/>
        <c:noMultiLvlLbl val="0"/>
      </c:catAx>
      <c:valAx>
        <c:axId val="327954376"/>
        <c:scaling>
          <c:orientation val="minMax"/>
          <c:max val="0.24000000000000002"/>
          <c:min val="-4.0000000000000008E-2"/>
        </c:scaling>
        <c:delete val="0"/>
        <c:axPos val="l"/>
        <c:majorGridlines/>
        <c:numFmt formatCode="0%" sourceLinked="0"/>
        <c:majorTickMark val="out"/>
        <c:minorTickMark val="none"/>
        <c:tickLblPos val="nextTo"/>
        <c:txPr>
          <a:bodyPr/>
          <a:lstStyle/>
          <a:p>
            <a:pPr>
              <a:defRPr sz="1400"/>
            </a:pPr>
            <a:endParaRPr lang="en-US"/>
          </a:p>
        </c:txPr>
        <c:crossAx val="327966528"/>
        <c:crossesAt val="1"/>
        <c:crossBetween val="between"/>
        <c:majorUnit val="4.0000000000000008E-2"/>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267716535433102E-2"/>
          <c:y val="3.4568569712992298E-2"/>
          <c:w val="0.894014430705667"/>
          <c:h val="0.83957219251336901"/>
        </c:manualLayout>
      </c:layout>
      <c:barChart>
        <c:barDir val="col"/>
        <c:grouping val="clustered"/>
        <c:varyColors val="0"/>
        <c:ser>
          <c:idx val="2"/>
          <c:order val="0"/>
          <c:tx>
            <c:strRef>
              <c:f>Sheet1!$A$2</c:f>
              <c:strCache>
                <c:ptCount val="1"/>
                <c:pt idx="0">
                  <c:v>US</c:v>
                </c:pt>
              </c:strCache>
            </c:strRef>
          </c:tx>
          <c:spPr>
            <a:solidFill>
              <a:srgbClr val="337DBE"/>
            </a:solidFill>
          </c:spPr>
          <c:invertIfNegative val="0"/>
          <c:dPt>
            <c:idx val="7"/>
            <c:invertIfNegative val="0"/>
            <c:bubble3D val="0"/>
            <c:extLst>
              <c:ext xmlns:c16="http://schemas.microsoft.com/office/drawing/2014/chart" uri="{C3380CC4-5D6E-409C-BE32-E72D297353CC}">
                <c16:uniqueId val="{00000000-CF6B-4314-8F04-21328C7D95E0}"/>
              </c:ext>
            </c:extLst>
          </c:dPt>
          <c:dPt>
            <c:idx val="26"/>
            <c:invertIfNegative val="0"/>
            <c:bubble3D val="0"/>
            <c:spPr>
              <a:solidFill>
                <a:schemeClr val="accent2"/>
              </a:solidFill>
            </c:spPr>
            <c:extLst>
              <c:ext xmlns:c16="http://schemas.microsoft.com/office/drawing/2014/chart" uri="{C3380CC4-5D6E-409C-BE32-E72D297353CC}">
                <c16:uniqueId val="{00000000-AF00-483C-8608-C94791B28FEF}"/>
              </c:ext>
            </c:extLst>
          </c:dPt>
          <c:dPt>
            <c:idx val="29"/>
            <c:invertIfNegative val="0"/>
            <c:bubble3D val="0"/>
            <c:extLst>
              <c:ext xmlns:c16="http://schemas.microsoft.com/office/drawing/2014/chart" uri="{C3380CC4-5D6E-409C-BE32-E72D297353CC}">
                <c16:uniqueId val="{00000002-2D69-467B-BDC2-CB944D556761}"/>
              </c:ext>
            </c:extLst>
          </c:dPt>
          <c:dPt>
            <c:idx val="30"/>
            <c:invertIfNegative val="0"/>
            <c:bubble3D val="0"/>
            <c:extLst>
              <c:ext xmlns:c16="http://schemas.microsoft.com/office/drawing/2014/chart" uri="{C3380CC4-5D6E-409C-BE32-E72D297353CC}">
                <c16:uniqueId val="{00000001-2D69-467B-BDC2-CB944D556761}"/>
              </c:ext>
            </c:extLst>
          </c:dPt>
          <c:dPt>
            <c:idx val="31"/>
            <c:invertIfNegative val="0"/>
            <c:bubble3D val="0"/>
            <c:extLst>
              <c:ext xmlns:c16="http://schemas.microsoft.com/office/drawing/2014/chart" uri="{C3380CC4-5D6E-409C-BE32-E72D297353CC}">
                <c16:uniqueId val="{00000000-2D69-467B-BDC2-CB944D556761}"/>
              </c:ext>
            </c:extLst>
          </c:dPt>
          <c:dPt>
            <c:idx val="32"/>
            <c:invertIfNegative val="0"/>
            <c:bubble3D val="0"/>
            <c:extLst>
              <c:ext xmlns:c16="http://schemas.microsoft.com/office/drawing/2014/chart" uri="{C3380CC4-5D6E-409C-BE32-E72D297353CC}">
                <c16:uniqueId val="{00000002-CF6B-4314-8F04-21328C7D95E0}"/>
              </c:ext>
            </c:extLst>
          </c:dPt>
          <c:dPt>
            <c:idx val="33"/>
            <c:invertIfNegative val="0"/>
            <c:bubble3D val="0"/>
            <c:extLst>
              <c:ext xmlns:c16="http://schemas.microsoft.com/office/drawing/2014/chart" uri="{C3380CC4-5D6E-409C-BE32-E72D297353CC}">
                <c16:uniqueId val="{00000004-CF6B-4314-8F04-21328C7D95E0}"/>
              </c:ext>
            </c:extLst>
          </c:dPt>
          <c:dPt>
            <c:idx val="34"/>
            <c:invertIfNegative val="0"/>
            <c:bubble3D val="0"/>
            <c:extLst>
              <c:ext xmlns:c16="http://schemas.microsoft.com/office/drawing/2014/chart" uri="{C3380CC4-5D6E-409C-BE32-E72D297353CC}">
                <c16:uniqueId val="{00000006-CF6B-4314-8F04-21328C7D95E0}"/>
              </c:ext>
            </c:extLst>
          </c:dPt>
          <c:dPt>
            <c:idx val="35"/>
            <c:invertIfNegative val="0"/>
            <c:bubble3D val="0"/>
            <c:extLst>
              <c:ext xmlns:c16="http://schemas.microsoft.com/office/drawing/2014/chart" uri="{C3380CC4-5D6E-409C-BE32-E72D297353CC}">
                <c16:uniqueId val="{00000008-CF6B-4314-8F04-21328C7D95E0}"/>
              </c:ext>
            </c:extLst>
          </c:dPt>
          <c:dPt>
            <c:idx val="36"/>
            <c:invertIfNegative val="0"/>
            <c:bubble3D val="0"/>
            <c:extLst>
              <c:ext xmlns:c16="http://schemas.microsoft.com/office/drawing/2014/chart" uri="{C3380CC4-5D6E-409C-BE32-E72D297353CC}">
                <c16:uniqueId val="{0000000A-CF6B-4314-8F04-21328C7D95E0}"/>
              </c:ext>
            </c:extLst>
          </c:dPt>
          <c:dPt>
            <c:idx val="37"/>
            <c:invertIfNegative val="0"/>
            <c:bubble3D val="0"/>
            <c:extLst>
              <c:ext xmlns:c16="http://schemas.microsoft.com/office/drawing/2014/chart" uri="{C3380CC4-5D6E-409C-BE32-E72D297353CC}">
                <c16:uniqueId val="{0000000C-CF6B-4314-8F04-21328C7D95E0}"/>
              </c:ext>
            </c:extLst>
          </c:dPt>
          <c:dPt>
            <c:idx val="38"/>
            <c:invertIfNegative val="0"/>
            <c:bubble3D val="0"/>
            <c:extLst>
              <c:ext xmlns:c16="http://schemas.microsoft.com/office/drawing/2014/chart" uri="{C3380CC4-5D6E-409C-BE32-E72D297353CC}">
                <c16:uniqueId val="{0000000E-CF6B-4314-8F04-21328C7D95E0}"/>
              </c:ext>
            </c:extLst>
          </c:dPt>
          <c:dPt>
            <c:idx val="39"/>
            <c:invertIfNegative val="0"/>
            <c:bubble3D val="0"/>
            <c:extLst>
              <c:ext xmlns:c16="http://schemas.microsoft.com/office/drawing/2014/chart" uri="{C3380CC4-5D6E-409C-BE32-E72D297353CC}">
                <c16:uniqueId val="{00000010-CF6B-4314-8F04-21328C7D95E0}"/>
              </c:ext>
            </c:extLst>
          </c:dPt>
          <c:dLbls>
            <c:dLbl>
              <c:idx val="32"/>
              <c:layout>
                <c:manualLayout>
                  <c:x val="0"/>
                  <c:y val="6.904254570195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6B-4314-8F04-21328C7D95E0}"/>
                </c:ext>
              </c:extLst>
            </c:dLbl>
            <c:dLbl>
              <c:idx val="34"/>
              <c:layout>
                <c:manualLayout>
                  <c:x val="0"/>
                  <c:y val="3.45212728509756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F6B-4314-8F04-21328C7D95E0}"/>
                </c:ext>
              </c:extLst>
            </c:dLbl>
            <c:dLbl>
              <c:idx val="36"/>
              <c:layout>
                <c:manualLayout>
                  <c:x val="-1.1153229838812999E-16"/>
                  <c:y val="3.45212728509756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F6B-4314-8F04-21328C7D95E0}"/>
                </c:ext>
              </c:extLst>
            </c:dLbl>
            <c:dLbl>
              <c:idx val="38"/>
              <c:layout>
                <c:manualLayout>
                  <c:x val="-1.1153229838812999E-16"/>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F6B-4314-8F04-21328C7D95E0}"/>
                </c:ext>
              </c:extLst>
            </c:dLbl>
            <c:dLbl>
              <c:idx val="39"/>
              <c:layout>
                <c:manualLayout>
                  <c:x val="7.6045627376425797E-4"/>
                  <c:y val="1.35910523035339E-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2.1482829855393501E-2"/>
                      <c:h val="3.1742446296995498E-2"/>
                    </c:manualLayout>
                  </c15:layout>
                </c:ext>
                <c:ext xmlns:c16="http://schemas.microsoft.com/office/drawing/2014/chart" uri="{C3380CC4-5D6E-409C-BE32-E72D297353CC}">
                  <c16:uniqueId val="{00000010-CF6B-4314-8F04-21328C7D95E0}"/>
                </c:ext>
              </c:extLst>
            </c:dLbl>
            <c:spPr>
              <a:noFill/>
              <a:ln>
                <a:noFill/>
              </a:ln>
              <a:effectLst/>
            </c:spPr>
            <c:txPr>
              <a:bodyPr rot="-5400000" vert="horz" lIns="0" tIns="0" rIns="0"/>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Sheet1!$B$1:$AB$1</c:f>
              <c:strCache>
                <c:ptCount val="27"/>
                <c:pt idx="0">
                  <c:v>12:1Q</c:v>
                </c:pt>
                <c:pt idx="1">
                  <c:v>12:2Q</c:v>
                </c:pt>
                <c:pt idx="2">
                  <c:v>12:3Q</c:v>
                </c:pt>
                <c:pt idx="3">
                  <c:v>12:4Q</c:v>
                </c:pt>
                <c:pt idx="4">
                  <c:v>13:1Q</c:v>
                </c:pt>
                <c:pt idx="5">
                  <c:v>13:2Q</c:v>
                </c:pt>
                <c:pt idx="6">
                  <c:v>13:3Q</c:v>
                </c:pt>
                <c:pt idx="7">
                  <c:v>13:4Q</c:v>
                </c:pt>
                <c:pt idx="8">
                  <c:v>14:1Q</c:v>
                </c:pt>
                <c:pt idx="9">
                  <c:v>14:2Q</c:v>
                </c:pt>
                <c:pt idx="10">
                  <c:v>14:3Q</c:v>
                </c:pt>
                <c:pt idx="11">
                  <c:v>14:4Q</c:v>
                </c:pt>
                <c:pt idx="12">
                  <c:v>15:1Q</c:v>
                </c:pt>
                <c:pt idx="13">
                  <c:v>15:2Q</c:v>
                </c:pt>
                <c:pt idx="14">
                  <c:v>15:3Q</c:v>
                </c:pt>
                <c:pt idx="15">
                  <c:v>15:4Q</c:v>
                </c:pt>
                <c:pt idx="16">
                  <c:v>16:1Q</c:v>
                </c:pt>
                <c:pt idx="17">
                  <c:v>16:2Q</c:v>
                </c:pt>
                <c:pt idx="18">
                  <c:v>16:3Q</c:v>
                </c:pt>
                <c:pt idx="19">
                  <c:v>16:4Q</c:v>
                </c:pt>
                <c:pt idx="20">
                  <c:v>17:1Q</c:v>
                </c:pt>
                <c:pt idx="21">
                  <c:v>17:2Q</c:v>
                </c:pt>
                <c:pt idx="22">
                  <c:v>17:3Q</c:v>
                </c:pt>
                <c:pt idx="23">
                  <c:v>17:4Q</c:v>
                </c:pt>
                <c:pt idx="24">
                  <c:v>18:1Q</c:v>
                </c:pt>
                <c:pt idx="25">
                  <c:v>18:2Q</c:v>
                </c:pt>
                <c:pt idx="26">
                  <c:v>18:3Q*</c:v>
                </c:pt>
              </c:strCache>
            </c:strRef>
          </c:cat>
          <c:val>
            <c:numRef>
              <c:f>Sheet1!$B$2:$AB$2</c:f>
              <c:numCache>
                <c:formatCode>0.0</c:formatCode>
                <c:ptCount val="27"/>
                <c:pt idx="0">
                  <c:v>3.2</c:v>
                </c:pt>
                <c:pt idx="1">
                  <c:v>1.7</c:v>
                </c:pt>
                <c:pt idx="2">
                  <c:v>0.5</c:v>
                </c:pt>
                <c:pt idx="3">
                  <c:v>0.5</c:v>
                </c:pt>
                <c:pt idx="4">
                  <c:v>3.6</c:v>
                </c:pt>
                <c:pt idx="5">
                  <c:v>0.5</c:v>
                </c:pt>
                <c:pt idx="6">
                  <c:v>3.2</c:v>
                </c:pt>
                <c:pt idx="7">
                  <c:v>3.2</c:v>
                </c:pt>
                <c:pt idx="8">
                  <c:v>-1</c:v>
                </c:pt>
                <c:pt idx="9">
                  <c:v>5.0999999999999996</c:v>
                </c:pt>
                <c:pt idx="10">
                  <c:v>4.9000000000000004</c:v>
                </c:pt>
                <c:pt idx="11">
                  <c:v>1.9</c:v>
                </c:pt>
                <c:pt idx="12">
                  <c:v>3.3</c:v>
                </c:pt>
                <c:pt idx="13">
                  <c:v>3.3</c:v>
                </c:pt>
                <c:pt idx="14">
                  <c:v>1</c:v>
                </c:pt>
                <c:pt idx="15">
                  <c:v>0.4</c:v>
                </c:pt>
                <c:pt idx="16">
                  <c:v>1.5</c:v>
                </c:pt>
                <c:pt idx="17">
                  <c:v>2.2999999999999998</c:v>
                </c:pt>
                <c:pt idx="18">
                  <c:v>1.9</c:v>
                </c:pt>
                <c:pt idx="19">
                  <c:v>1.8</c:v>
                </c:pt>
                <c:pt idx="20">
                  <c:v>1.8</c:v>
                </c:pt>
                <c:pt idx="21">
                  <c:v>3</c:v>
                </c:pt>
                <c:pt idx="22">
                  <c:v>2.8</c:v>
                </c:pt>
                <c:pt idx="23">
                  <c:v>2.2999999999999998</c:v>
                </c:pt>
                <c:pt idx="24">
                  <c:v>2.2000000000000002</c:v>
                </c:pt>
                <c:pt idx="25">
                  <c:v>4.2</c:v>
                </c:pt>
                <c:pt idx="26">
                  <c:v>4.0999999999999996</c:v>
                </c:pt>
              </c:numCache>
            </c:numRef>
          </c:val>
          <c:extLst>
            <c:ext xmlns:c16="http://schemas.microsoft.com/office/drawing/2014/chart" uri="{C3380CC4-5D6E-409C-BE32-E72D297353CC}">
              <c16:uniqueId val="{00000004-17A7-413B-A9B3-6FD57A22FF25}"/>
            </c:ext>
          </c:extLst>
        </c:ser>
        <c:dLbls>
          <c:showLegendKey val="0"/>
          <c:showVal val="0"/>
          <c:showCatName val="0"/>
          <c:showSerName val="0"/>
          <c:showPercent val="0"/>
          <c:showBubbleSize val="0"/>
        </c:dLbls>
        <c:gapWidth val="52"/>
        <c:axId val="528510904"/>
        <c:axId val="528514040"/>
      </c:barChart>
      <c:catAx>
        <c:axId val="528510904"/>
        <c:scaling>
          <c:orientation val="minMax"/>
        </c:scaling>
        <c:delete val="0"/>
        <c:axPos val="b"/>
        <c:numFmt formatCode="General" sourceLinked="1"/>
        <c:majorTickMark val="out"/>
        <c:minorTickMark val="none"/>
        <c:tickLblPos val="low"/>
        <c:txPr>
          <a:bodyPr rot="-5400000" vert="horz"/>
          <a:lstStyle/>
          <a:p>
            <a:pPr>
              <a:defRPr sz="1200"/>
            </a:pPr>
            <a:endParaRPr lang="en-US"/>
          </a:p>
        </c:txPr>
        <c:crossAx val="528514040"/>
        <c:crosses val="autoZero"/>
        <c:auto val="0"/>
        <c:lblAlgn val="ctr"/>
        <c:lblOffset val="500"/>
        <c:tickLblSkip val="2"/>
        <c:tickMarkSkip val="1"/>
        <c:noMultiLvlLbl val="0"/>
      </c:catAx>
      <c:valAx>
        <c:axId val="528514040"/>
        <c:scaling>
          <c:orientation val="minMax"/>
          <c:min val="-1"/>
        </c:scaling>
        <c:delete val="0"/>
        <c:axPos val="l"/>
        <c:title>
          <c:tx>
            <c:rich>
              <a:bodyPr/>
              <a:lstStyle/>
              <a:p>
                <a:pPr>
                  <a:defRPr/>
                </a:pPr>
                <a:r>
                  <a:rPr lang="en-US" sz="1200" dirty="0"/>
                  <a:t>Real GDP Growth</a:t>
                </a:r>
              </a:p>
            </c:rich>
          </c:tx>
          <c:overlay val="0"/>
        </c:title>
        <c:numFmt formatCode="0&quot;%&quot;" sourceLinked="0"/>
        <c:majorTickMark val="out"/>
        <c:minorTickMark val="none"/>
        <c:tickLblPos val="nextTo"/>
        <c:txPr>
          <a:bodyPr/>
          <a:lstStyle/>
          <a:p>
            <a:pPr>
              <a:defRPr sz="1200"/>
            </a:pPr>
            <a:endParaRPr lang="en-US"/>
          </a:p>
        </c:txPr>
        <c:crossAx val="52851090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8291776900195E-2"/>
          <c:y val="6.6149946837201698E-2"/>
          <c:w val="0.88523909652452704"/>
          <c:h val="0.83957219251336901"/>
        </c:manualLayout>
      </c:layout>
      <c:lineChart>
        <c:grouping val="standard"/>
        <c:varyColors val="0"/>
        <c:ser>
          <c:idx val="2"/>
          <c:order val="0"/>
          <c:tx>
            <c:strRef>
              <c:f>Sheet1!$B$1</c:f>
              <c:strCache>
                <c:ptCount val="1"/>
                <c:pt idx="0">
                  <c:v>Bottom 10 Avg</c:v>
                </c:pt>
              </c:strCache>
            </c:strRef>
          </c:tx>
          <c:marker>
            <c:symbol val="circle"/>
            <c:size val="7"/>
          </c:marker>
          <c:dPt>
            <c:idx val="15"/>
            <c:bubble3D val="0"/>
            <c:extLst>
              <c:ext xmlns:c16="http://schemas.microsoft.com/office/drawing/2014/chart" uri="{C3380CC4-5D6E-409C-BE32-E72D297353CC}">
                <c16:uniqueId val="{00000000-17A7-413B-A9B3-6FD57A22FF25}"/>
              </c:ext>
            </c:extLst>
          </c:dPt>
          <c:dLbls>
            <c:spPr>
              <a:noFill/>
              <a:ln>
                <a:noFill/>
              </a:ln>
              <a:effectLst/>
            </c:spPr>
            <c:txPr>
              <a:bodyPr wrap="square" lIns="38100" tIns="19050" rIns="38100" bIns="19050" anchor="ctr">
                <a:spAutoFit/>
              </a:bodyPr>
              <a:lstStyle/>
              <a:p>
                <a:pPr>
                  <a:defRPr sz="12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2018:Q4</c:v>
                </c:pt>
                <c:pt idx="1">
                  <c:v>2019:Q1</c:v>
                </c:pt>
                <c:pt idx="2">
                  <c:v>2019:Q2</c:v>
                </c:pt>
                <c:pt idx="3">
                  <c:v>2019:Q3</c:v>
                </c:pt>
                <c:pt idx="4">
                  <c:v>2019:Q4</c:v>
                </c:pt>
              </c:strCache>
            </c:strRef>
          </c:cat>
          <c:val>
            <c:numRef>
              <c:f>Sheet1!$B$2:$B$6</c:f>
              <c:numCache>
                <c:formatCode>0.0%</c:formatCode>
                <c:ptCount val="5"/>
                <c:pt idx="0">
                  <c:v>2.1999999999999999E-2</c:v>
                </c:pt>
                <c:pt idx="1">
                  <c:v>1.7000000000000001E-2</c:v>
                </c:pt>
                <c:pt idx="2">
                  <c:v>1.7999999999999999E-2</c:v>
                </c:pt>
                <c:pt idx="3">
                  <c:v>1.4999999999999999E-2</c:v>
                </c:pt>
                <c:pt idx="4">
                  <c:v>1.0999999999999999E-2</c:v>
                </c:pt>
              </c:numCache>
            </c:numRef>
          </c:val>
          <c:smooth val="0"/>
          <c:extLst>
            <c:ext xmlns:c16="http://schemas.microsoft.com/office/drawing/2014/chart" uri="{C3380CC4-5D6E-409C-BE32-E72D297353CC}">
              <c16:uniqueId val="{00000004-17A7-413B-A9B3-6FD57A22FF25}"/>
            </c:ext>
          </c:extLst>
        </c:ser>
        <c:ser>
          <c:idx val="0"/>
          <c:order val="1"/>
          <c:tx>
            <c:strRef>
              <c:f>Sheet1!$C$1</c:f>
              <c:strCache>
                <c:ptCount val="1"/>
                <c:pt idx="0">
                  <c:v>Median</c:v>
                </c:pt>
              </c:strCache>
            </c:strRef>
          </c:tx>
          <c:marker>
            <c:symbol val="circle"/>
            <c:size val="7"/>
          </c:marker>
          <c:dLbls>
            <c:spPr>
              <a:noFill/>
              <a:ln>
                <a:noFill/>
              </a:ln>
              <a:effectLst/>
            </c:spPr>
            <c:txPr>
              <a:bodyPr wrap="square" lIns="38100" tIns="19050" rIns="38100" bIns="19050" anchor="ctr">
                <a:spAutoFit/>
              </a:bodyPr>
              <a:lstStyle/>
              <a:p>
                <a:pPr>
                  <a:defRPr sz="12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2018:Q4</c:v>
                </c:pt>
                <c:pt idx="1">
                  <c:v>2019:Q1</c:v>
                </c:pt>
                <c:pt idx="2">
                  <c:v>2019:Q2</c:v>
                </c:pt>
                <c:pt idx="3">
                  <c:v>2019:Q3</c:v>
                </c:pt>
                <c:pt idx="4">
                  <c:v>2019:Q4</c:v>
                </c:pt>
              </c:strCache>
            </c:strRef>
          </c:cat>
          <c:val>
            <c:numRef>
              <c:f>Sheet1!$C$2:$C$6</c:f>
              <c:numCache>
                <c:formatCode>0.0%</c:formatCode>
                <c:ptCount val="5"/>
                <c:pt idx="0">
                  <c:v>2.8000000000000001E-2</c:v>
                </c:pt>
                <c:pt idx="1">
                  <c:v>2.4E-2</c:v>
                </c:pt>
                <c:pt idx="2">
                  <c:v>2.5000000000000001E-2</c:v>
                </c:pt>
                <c:pt idx="3">
                  <c:v>2.1999999999999999E-2</c:v>
                </c:pt>
                <c:pt idx="4">
                  <c:v>0.02</c:v>
                </c:pt>
              </c:numCache>
            </c:numRef>
          </c:val>
          <c:smooth val="0"/>
          <c:extLst>
            <c:ext xmlns:c16="http://schemas.microsoft.com/office/drawing/2014/chart" uri="{C3380CC4-5D6E-409C-BE32-E72D297353CC}">
              <c16:uniqueId val="{00000001-F542-414A-86F6-474123F29FD1}"/>
            </c:ext>
          </c:extLst>
        </c:ser>
        <c:ser>
          <c:idx val="1"/>
          <c:order val="2"/>
          <c:tx>
            <c:strRef>
              <c:f>Sheet1!$D$1</c:f>
              <c:strCache>
                <c:ptCount val="1"/>
                <c:pt idx="0">
                  <c:v>Top 10 Avg</c:v>
                </c:pt>
              </c:strCache>
            </c:strRef>
          </c:tx>
          <c:marker>
            <c:symbol val="circle"/>
            <c:size val="7"/>
          </c:marker>
          <c:dLbls>
            <c:spPr>
              <a:noFill/>
              <a:ln>
                <a:noFill/>
              </a:ln>
              <a:effectLst/>
            </c:spPr>
            <c:txPr>
              <a:bodyPr wrap="square" lIns="38100" tIns="19050" rIns="38100" bIns="19050" anchor="ctr">
                <a:spAutoFit/>
              </a:bodyPr>
              <a:lstStyle/>
              <a:p>
                <a:pPr>
                  <a:defRPr sz="12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2018:Q4</c:v>
                </c:pt>
                <c:pt idx="1">
                  <c:v>2019:Q1</c:v>
                </c:pt>
                <c:pt idx="2">
                  <c:v>2019:Q2</c:v>
                </c:pt>
                <c:pt idx="3">
                  <c:v>2019:Q3</c:v>
                </c:pt>
                <c:pt idx="4">
                  <c:v>2019:Q4</c:v>
                </c:pt>
              </c:strCache>
            </c:strRef>
          </c:cat>
          <c:val>
            <c:numRef>
              <c:f>Sheet1!$D$2:$D$6</c:f>
              <c:numCache>
                <c:formatCode>0.0%</c:formatCode>
                <c:ptCount val="5"/>
                <c:pt idx="0">
                  <c:v>3.3000000000000002E-2</c:v>
                </c:pt>
                <c:pt idx="1">
                  <c:v>0.03</c:v>
                </c:pt>
                <c:pt idx="2">
                  <c:v>3.1E-2</c:v>
                </c:pt>
                <c:pt idx="3">
                  <c:v>2.9000000000000001E-2</c:v>
                </c:pt>
                <c:pt idx="4">
                  <c:v>2.7E-2</c:v>
                </c:pt>
              </c:numCache>
            </c:numRef>
          </c:val>
          <c:smooth val="0"/>
          <c:extLst>
            <c:ext xmlns:c16="http://schemas.microsoft.com/office/drawing/2014/chart" uri="{C3380CC4-5D6E-409C-BE32-E72D297353CC}">
              <c16:uniqueId val="{00000002-F542-414A-86F6-474123F29FD1}"/>
            </c:ext>
          </c:extLst>
        </c:ser>
        <c:dLbls>
          <c:dLblPos val="t"/>
          <c:showLegendKey val="0"/>
          <c:showVal val="1"/>
          <c:showCatName val="0"/>
          <c:showSerName val="0"/>
          <c:showPercent val="0"/>
          <c:showBubbleSize val="0"/>
        </c:dLbls>
        <c:marker val="1"/>
        <c:smooth val="0"/>
        <c:axId val="542476672"/>
        <c:axId val="542473536"/>
      </c:lineChart>
      <c:catAx>
        <c:axId val="542476672"/>
        <c:scaling>
          <c:orientation val="minMax"/>
        </c:scaling>
        <c:delete val="0"/>
        <c:axPos val="b"/>
        <c:numFmt formatCode="General" sourceLinked="1"/>
        <c:majorTickMark val="out"/>
        <c:minorTickMark val="none"/>
        <c:tickLblPos val="nextTo"/>
        <c:spPr>
          <a:ln/>
        </c:spPr>
        <c:txPr>
          <a:bodyPr rot="0" vert="horz"/>
          <a:lstStyle/>
          <a:p>
            <a:pPr>
              <a:defRPr sz="1400">
                <a:latin typeface="Arial" charset="0"/>
                <a:ea typeface="Arial" charset="0"/>
                <a:cs typeface="Arial" charset="0"/>
              </a:defRPr>
            </a:pPr>
            <a:endParaRPr lang="en-US"/>
          </a:p>
        </c:txPr>
        <c:crossAx val="542473536"/>
        <c:crosses val="autoZero"/>
        <c:auto val="0"/>
        <c:lblAlgn val="ctr"/>
        <c:lblOffset val="80"/>
        <c:tickLblSkip val="1"/>
        <c:tickMarkSkip val="1"/>
        <c:noMultiLvlLbl val="0"/>
      </c:catAx>
      <c:valAx>
        <c:axId val="542473536"/>
        <c:scaling>
          <c:orientation val="minMax"/>
          <c:max val="4.0000000000000008E-2"/>
          <c:min val="0.01"/>
        </c:scaling>
        <c:delete val="0"/>
        <c:axPos val="l"/>
        <c:numFmt formatCode="0.0%" sourceLinked="0"/>
        <c:majorTickMark val="out"/>
        <c:minorTickMark val="none"/>
        <c:tickLblPos val="nextTo"/>
        <c:txPr>
          <a:bodyPr/>
          <a:lstStyle/>
          <a:p>
            <a:pPr>
              <a:defRPr sz="1400">
                <a:latin typeface="Arial" charset="0"/>
                <a:ea typeface="Arial" charset="0"/>
                <a:cs typeface="Arial" charset="0"/>
              </a:defRPr>
            </a:pPr>
            <a:endParaRPr lang="en-US"/>
          </a:p>
        </c:txPr>
        <c:crossAx val="542476672"/>
        <c:crosses val="autoZero"/>
        <c:crossBetween val="between"/>
        <c:majorUnit val="5.0000000000000001E-3"/>
      </c:valAx>
    </c:plotArea>
    <c:legend>
      <c:legendPos val="t"/>
      <c:layout>
        <c:manualLayout>
          <c:xMode val="edge"/>
          <c:yMode val="edge"/>
          <c:x val="0.35327343512096343"/>
          <c:y val="5.2090887639273969E-2"/>
          <c:w val="0.51206842274848996"/>
          <c:h val="6.5086947249425306E-2"/>
        </c:manualLayout>
      </c:layout>
      <c:overlay val="0"/>
      <c:txPr>
        <a:bodyPr/>
        <a:lstStyle/>
        <a:p>
          <a:pPr>
            <a:defRPr sz="1400">
              <a:latin typeface="Arial" charset="0"/>
              <a:ea typeface="Arial" charset="0"/>
              <a:cs typeface="Arial"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960509831767096E-2"/>
          <c:y val="7.2152067068849343E-2"/>
          <c:w val="0.9340159271899886"/>
          <c:h val="0.74630541871921185"/>
        </c:manualLayout>
      </c:layout>
      <c:lineChart>
        <c:grouping val="standard"/>
        <c:varyColors val="0"/>
        <c:ser>
          <c:idx val="0"/>
          <c:order val="0"/>
          <c:tx>
            <c:strRef>
              <c:f>Sheet1!$A$2</c:f>
              <c:strCache>
                <c:ptCount val="1"/>
                <c:pt idx="0">
                  <c:v>Structures</c:v>
                </c:pt>
              </c:strCache>
            </c:strRef>
          </c:tx>
          <c:marker>
            <c:symbol val="none"/>
          </c:marker>
          <c:dPt>
            <c:idx val="6"/>
            <c:bubble3D val="0"/>
            <c:extLst>
              <c:ext xmlns:c16="http://schemas.microsoft.com/office/drawing/2014/chart" uri="{C3380CC4-5D6E-409C-BE32-E72D297353CC}">
                <c16:uniqueId val="{00000001-92E8-41C5-8D0E-8ED3382CBCE7}"/>
              </c:ext>
            </c:extLst>
          </c:dPt>
          <c:dPt>
            <c:idx val="7"/>
            <c:bubble3D val="0"/>
            <c:extLst>
              <c:ext xmlns:c16="http://schemas.microsoft.com/office/drawing/2014/chart" uri="{C3380CC4-5D6E-409C-BE32-E72D297353CC}">
                <c16:uniqueId val="{00000003-92E8-41C5-8D0E-8ED3382CBCE7}"/>
              </c:ext>
            </c:extLst>
          </c:dPt>
          <c:dPt>
            <c:idx val="8"/>
            <c:bubble3D val="0"/>
            <c:extLst>
              <c:ext xmlns:c16="http://schemas.microsoft.com/office/drawing/2014/chart" uri="{C3380CC4-5D6E-409C-BE32-E72D297353CC}">
                <c16:uniqueId val="{00000005-92E8-41C5-8D0E-8ED3382CBCE7}"/>
              </c:ext>
            </c:extLst>
          </c:dPt>
          <c:dPt>
            <c:idx val="13"/>
            <c:bubble3D val="0"/>
            <c:extLst>
              <c:ext xmlns:c16="http://schemas.microsoft.com/office/drawing/2014/chart" uri="{C3380CC4-5D6E-409C-BE32-E72D297353CC}">
                <c16:uniqueId val="{00000007-92E8-41C5-8D0E-8ED3382CBCE7}"/>
              </c:ext>
            </c:extLst>
          </c:dPt>
          <c:dPt>
            <c:idx val="21"/>
            <c:bubble3D val="0"/>
            <c:extLst>
              <c:ext xmlns:c16="http://schemas.microsoft.com/office/drawing/2014/chart" uri="{C3380CC4-5D6E-409C-BE32-E72D297353CC}">
                <c16:uniqueId val="{00000009-92E8-41C5-8D0E-8ED3382CBCE7}"/>
              </c:ext>
            </c:extLst>
          </c:dPt>
          <c:dLbls>
            <c:delete val="1"/>
          </c:dLbls>
          <c:cat>
            <c:strRef>
              <c:f>Sheet1!$B$1:$AC$1</c:f>
              <c:strCache>
                <c:ptCount val="28"/>
                <c:pt idx="0">
                  <c:v>2011:Q3</c:v>
                </c:pt>
                <c:pt idx="1">
                  <c:v>2011:Q4</c:v>
                </c:pt>
                <c:pt idx="2">
                  <c:v>2012:Q1</c:v>
                </c:pt>
                <c:pt idx="3">
                  <c:v>2012:Q2</c:v>
                </c:pt>
                <c:pt idx="4">
                  <c:v>2012:Q3</c:v>
                </c:pt>
                <c:pt idx="5">
                  <c:v>2012:Q4</c:v>
                </c:pt>
                <c:pt idx="6">
                  <c:v>2013:Q1</c:v>
                </c:pt>
                <c:pt idx="7">
                  <c:v>2013:Q2</c:v>
                </c:pt>
                <c:pt idx="8">
                  <c:v>2013:Q3</c:v>
                </c:pt>
                <c:pt idx="9">
                  <c:v>2013:Q4</c:v>
                </c:pt>
                <c:pt idx="10">
                  <c:v>2014:Q1</c:v>
                </c:pt>
                <c:pt idx="11">
                  <c:v>2014:Q2</c:v>
                </c:pt>
                <c:pt idx="12">
                  <c:v>2014:Q3</c:v>
                </c:pt>
                <c:pt idx="13">
                  <c:v>2014:Q4</c:v>
                </c:pt>
                <c:pt idx="14">
                  <c:v>2015:Q1</c:v>
                </c:pt>
                <c:pt idx="15">
                  <c:v>2015:Q2</c:v>
                </c:pt>
                <c:pt idx="16">
                  <c:v>2015:Q3</c:v>
                </c:pt>
                <c:pt idx="17">
                  <c:v>2015:Q4</c:v>
                </c:pt>
                <c:pt idx="18">
                  <c:v>2016:Q1</c:v>
                </c:pt>
                <c:pt idx="19">
                  <c:v>2016:Q2</c:v>
                </c:pt>
                <c:pt idx="20">
                  <c:v>2016:Q3</c:v>
                </c:pt>
                <c:pt idx="21">
                  <c:v>2016:Q4</c:v>
                </c:pt>
                <c:pt idx="22">
                  <c:v>2017:Q1</c:v>
                </c:pt>
                <c:pt idx="23">
                  <c:v>2017:Q2</c:v>
                </c:pt>
                <c:pt idx="24">
                  <c:v>2017:Q3</c:v>
                </c:pt>
                <c:pt idx="25">
                  <c:v>2017:Q4</c:v>
                </c:pt>
                <c:pt idx="26">
                  <c:v>2018:Q1</c:v>
                </c:pt>
                <c:pt idx="27">
                  <c:v>2018:Q2</c:v>
                </c:pt>
              </c:strCache>
            </c:strRef>
          </c:cat>
          <c:val>
            <c:numRef>
              <c:f>Sheet1!$B$2:$AC$2</c:f>
              <c:numCache>
                <c:formatCode>0.0</c:formatCode>
                <c:ptCount val="28"/>
                <c:pt idx="0">
                  <c:v>6.7</c:v>
                </c:pt>
                <c:pt idx="1">
                  <c:v>8.3000000000000007</c:v>
                </c:pt>
                <c:pt idx="2">
                  <c:v>20.399999999999999</c:v>
                </c:pt>
                <c:pt idx="3">
                  <c:v>13.9</c:v>
                </c:pt>
                <c:pt idx="4">
                  <c:v>8.5</c:v>
                </c:pt>
                <c:pt idx="5">
                  <c:v>9.3000000000000007</c:v>
                </c:pt>
                <c:pt idx="6">
                  <c:v>-0.3</c:v>
                </c:pt>
                <c:pt idx="7">
                  <c:v>1.8</c:v>
                </c:pt>
                <c:pt idx="8">
                  <c:v>3.2</c:v>
                </c:pt>
                <c:pt idx="9">
                  <c:v>5.8</c:v>
                </c:pt>
                <c:pt idx="10">
                  <c:v>12.5</c:v>
                </c:pt>
                <c:pt idx="11">
                  <c:v>13</c:v>
                </c:pt>
                <c:pt idx="12">
                  <c:v>8</c:v>
                </c:pt>
                <c:pt idx="13">
                  <c:v>8.8000000000000007</c:v>
                </c:pt>
                <c:pt idx="14">
                  <c:v>2.9</c:v>
                </c:pt>
                <c:pt idx="15">
                  <c:v>0</c:v>
                </c:pt>
                <c:pt idx="16">
                  <c:v>-3.9</c:v>
                </c:pt>
                <c:pt idx="17">
                  <c:v>-10.7</c:v>
                </c:pt>
                <c:pt idx="18">
                  <c:v>-9.6</c:v>
                </c:pt>
                <c:pt idx="19">
                  <c:v>-9.3000000000000007</c:v>
                </c:pt>
                <c:pt idx="20">
                  <c:v>-3</c:v>
                </c:pt>
                <c:pt idx="21">
                  <c:v>2.5</c:v>
                </c:pt>
                <c:pt idx="22">
                  <c:v>6.7</c:v>
                </c:pt>
                <c:pt idx="23">
                  <c:v>6.8</c:v>
                </c:pt>
                <c:pt idx="24">
                  <c:v>2.2000000000000002</c:v>
                </c:pt>
                <c:pt idx="25">
                  <c:v>2.9</c:v>
                </c:pt>
                <c:pt idx="26">
                  <c:v>3.1</c:v>
                </c:pt>
                <c:pt idx="27">
                  <c:v>5.3</c:v>
                </c:pt>
              </c:numCache>
            </c:numRef>
          </c:val>
          <c:smooth val="0"/>
          <c:extLst>
            <c:ext xmlns:c16="http://schemas.microsoft.com/office/drawing/2014/chart" uri="{C3380CC4-5D6E-409C-BE32-E72D297353CC}">
              <c16:uniqueId val="{00000010-92E8-41C5-8D0E-8ED3382CBCE7}"/>
            </c:ext>
          </c:extLst>
        </c:ser>
        <c:ser>
          <c:idx val="1"/>
          <c:order val="1"/>
          <c:tx>
            <c:strRef>
              <c:f>Sheet1!$A$3</c:f>
              <c:strCache>
                <c:ptCount val="1"/>
                <c:pt idx="0">
                  <c:v>Equipment</c:v>
                </c:pt>
              </c:strCache>
            </c:strRef>
          </c:tx>
          <c:marker>
            <c:symbol val="none"/>
          </c:marker>
          <c:dLbls>
            <c:delete val="1"/>
          </c:dLbls>
          <c:cat>
            <c:strRef>
              <c:f>Sheet1!$B$1:$AC$1</c:f>
              <c:strCache>
                <c:ptCount val="28"/>
                <c:pt idx="0">
                  <c:v>2011:Q3</c:v>
                </c:pt>
                <c:pt idx="1">
                  <c:v>2011:Q4</c:v>
                </c:pt>
                <c:pt idx="2">
                  <c:v>2012:Q1</c:v>
                </c:pt>
                <c:pt idx="3">
                  <c:v>2012:Q2</c:v>
                </c:pt>
                <c:pt idx="4">
                  <c:v>2012:Q3</c:v>
                </c:pt>
                <c:pt idx="5">
                  <c:v>2012:Q4</c:v>
                </c:pt>
                <c:pt idx="6">
                  <c:v>2013:Q1</c:v>
                </c:pt>
                <c:pt idx="7">
                  <c:v>2013:Q2</c:v>
                </c:pt>
                <c:pt idx="8">
                  <c:v>2013:Q3</c:v>
                </c:pt>
                <c:pt idx="9">
                  <c:v>2013:Q4</c:v>
                </c:pt>
                <c:pt idx="10">
                  <c:v>2014:Q1</c:v>
                </c:pt>
                <c:pt idx="11">
                  <c:v>2014:Q2</c:v>
                </c:pt>
                <c:pt idx="12">
                  <c:v>2014:Q3</c:v>
                </c:pt>
                <c:pt idx="13">
                  <c:v>2014:Q4</c:v>
                </c:pt>
                <c:pt idx="14">
                  <c:v>2015:Q1</c:v>
                </c:pt>
                <c:pt idx="15">
                  <c:v>2015:Q2</c:v>
                </c:pt>
                <c:pt idx="16">
                  <c:v>2015:Q3</c:v>
                </c:pt>
                <c:pt idx="17">
                  <c:v>2015:Q4</c:v>
                </c:pt>
                <c:pt idx="18">
                  <c:v>2016:Q1</c:v>
                </c:pt>
                <c:pt idx="19">
                  <c:v>2016:Q2</c:v>
                </c:pt>
                <c:pt idx="20">
                  <c:v>2016:Q3</c:v>
                </c:pt>
                <c:pt idx="21">
                  <c:v>2016:Q4</c:v>
                </c:pt>
                <c:pt idx="22">
                  <c:v>2017:Q1</c:v>
                </c:pt>
                <c:pt idx="23">
                  <c:v>2017:Q2</c:v>
                </c:pt>
                <c:pt idx="24">
                  <c:v>2017:Q3</c:v>
                </c:pt>
                <c:pt idx="25">
                  <c:v>2017:Q4</c:v>
                </c:pt>
                <c:pt idx="26">
                  <c:v>2018:Q1</c:v>
                </c:pt>
                <c:pt idx="27">
                  <c:v>2018:Q2</c:v>
                </c:pt>
              </c:strCache>
            </c:strRef>
          </c:cat>
          <c:val>
            <c:numRef>
              <c:f>Sheet1!$B$3:$AC$3</c:f>
              <c:numCache>
                <c:formatCode>General</c:formatCode>
                <c:ptCount val="28"/>
                <c:pt idx="0">
                  <c:v>12</c:v>
                </c:pt>
                <c:pt idx="1">
                  <c:v>11.6</c:v>
                </c:pt>
                <c:pt idx="2">
                  <c:v>10.7</c:v>
                </c:pt>
                <c:pt idx="3">
                  <c:v>10.9</c:v>
                </c:pt>
                <c:pt idx="4">
                  <c:v>4.8</c:v>
                </c:pt>
                <c:pt idx="5">
                  <c:v>4.5</c:v>
                </c:pt>
                <c:pt idx="6">
                  <c:v>2.9</c:v>
                </c:pt>
                <c:pt idx="7">
                  <c:v>2.2999999999999998</c:v>
                </c:pt>
                <c:pt idx="8">
                  <c:v>3.3</c:v>
                </c:pt>
                <c:pt idx="9">
                  <c:v>6.1</c:v>
                </c:pt>
                <c:pt idx="10">
                  <c:v>4.0999999999999996</c:v>
                </c:pt>
                <c:pt idx="11">
                  <c:v>6.1</c:v>
                </c:pt>
                <c:pt idx="12">
                  <c:v>10.7</c:v>
                </c:pt>
                <c:pt idx="13">
                  <c:v>5.0999999999999996</c:v>
                </c:pt>
                <c:pt idx="14">
                  <c:v>5.5</c:v>
                </c:pt>
                <c:pt idx="15">
                  <c:v>3.4</c:v>
                </c:pt>
                <c:pt idx="16">
                  <c:v>1.6</c:v>
                </c:pt>
                <c:pt idx="17">
                  <c:v>2</c:v>
                </c:pt>
                <c:pt idx="18">
                  <c:v>-0.8</c:v>
                </c:pt>
                <c:pt idx="19">
                  <c:v>-1</c:v>
                </c:pt>
                <c:pt idx="20">
                  <c:v>-2.7</c:v>
                </c:pt>
                <c:pt idx="21">
                  <c:v>-1.4</c:v>
                </c:pt>
                <c:pt idx="22">
                  <c:v>2.5</c:v>
                </c:pt>
                <c:pt idx="23">
                  <c:v>4.8</c:v>
                </c:pt>
                <c:pt idx="24">
                  <c:v>7.3</c:v>
                </c:pt>
                <c:pt idx="25">
                  <c:v>9.6</c:v>
                </c:pt>
                <c:pt idx="26">
                  <c:v>9.5</c:v>
                </c:pt>
                <c:pt idx="27">
                  <c:v>8.1</c:v>
                </c:pt>
              </c:numCache>
            </c:numRef>
          </c:val>
          <c:smooth val="0"/>
          <c:extLst>
            <c:ext xmlns:c16="http://schemas.microsoft.com/office/drawing/2014/chart" uri="{C3380CC4-5D6E-409C-BE32-E72D297353CC}">
              <c16:uniqueId val="{00000000-AFB2-4CD3-998F-6958A252BACA}"/>
            </c:ext>
          </c:extLst>
        </c:ser>
        <c:ser>
          <c:idx val="2"/>
          <c:order val="2"/>
          <c:tx>
            <c:strRef>
              <c:f>Sheet1!$A$4</c:f>
              <c:strCache>
                <c:ptCount val="1"/>
                <c:pt idx="0">
                  <c:v>Intellectual property products</c:v>
                </c:pt>
              </c:strCache>
            </c:strRef>
          </c:tx>
          <c:marker>
            <c:symbol val="none"/>
          </c:marker>
          <c:dLbls>
            <c:delete val="1"/>
          </c:dLbls>
          <c:cat>
            <c:strRef>
              <c:f>Sheet1!$B$1:$AC$1</c:f>
              <c:strCache>
                <c:ptCount val="28"/>
                <c:pt idx="0">
                  <c:v>2011:Q3</c:v>
                </c:pt>
                <c:pt idx="1">
                  <c:v>2011:Q4</c:v>
                </c:pt>
                <c:pt idx="2">
                  <c:v>2012:Q1</c:v>
                </c:pt>
                <c:pt idx="3">
                  <c:v>2012:Q2</c:v>
                </c:pt>
                <c:pt idx="4">
                  <c:v>2012:Q3</c:v>
                </c:pt>
                <c:pt idx="5">
                  <c:v>2012:Q4</c:v>
                </c:pt>
                <c:pt idx="6">
                  <c:v>2013:Q1</c:v>
                </c:pt>
                <c:pt idx="7">
                  <c:v>2013:Q2</c:v>
                </c:pt>
                <c:pt idx="8">
                  <c:v>2013:Q3</c:v>
                </c:pt>
                <c:pt idx="9">
                  <c:v>2013:Q4</c:v>
                </c:pt>
                <c:pt idx="10">
                  <c:v>2014:Q1</c:v>
                </c:pt>
                <c:pt idx="11">
                  <c:v>2014:Q2</c:v>
                </c:pt>
                <c:pt idx="12">
                  <c:v>2014:Q3</c:v>
                </c:pt>
                <c:pt idx="13">
                  <c:v>2014:Q4</c:v>
                </c:pt>
                <c:pt idx="14">
                  <c:v>2015:Q1</c:v>
                </c:pt>
                <c:pt idx="15">
                  <c:v>2015:Q2</c:v>
                </c:pt>
                <c:pt idx="16">
                  <c:v>2015:Q3</c:v>
                </c:pt>
                <c:pt idx="17">
                  <c:v>2015:Q4</c:v>
                </c:pt>
                <c:pt idx="18">
                  <c:v>2016:Q1</c:v>
                </c:pt>
                <c:pt idx="19">
                  <c:v>2016:Q2</c:v>
                </c:pt>
                <c:pt idx="20">
                  <c:v>2016:Q3</c:v>
                </c:pt>
                <c:pt idx="21">
                  <c:v>2016:Q4</c:v>
                </c:pt>
                <c:pt idx="22">
                  <c:v>2017:Q1</c:v>
                </c:pt>
                <c:pt idx="23">
                  <c:v>2017:Q2</c:v>
                </c:pt>
                <c:pt idx="24">
                  <c:v>2017:Q3</c:v>
                </c:pt>
                <c:pt idx="25">
                  <c:v>2017:Q4</c:v>
                </c:pt>
                <c:pt idx="26">
                  <c:v>2018:Q1</c:v>
                </c:pt>
                <c:pt idx="27">
                  <c:v>2018:Q2</c:v>
                </c:pt>
              </c:strCache>
            </c:strRef>
          </c:cat>
          <c:val>
            <c:numRef>
              <c:f>Sheet1!$B$4:$AC$4</c:f>
              <c:numCache>
                <c:formatCode>General</c:formatCode>
                <c:ptCount val="28"/>
                <c:pt idx="0">
                  <c:v>4.7</c:v>
                </c:pt>
                <c:pt idx="1">
                  <c:v>4.9000000000000004</c:v>
                </c:pt>
                <c:pt idx="2">
                  <c:v>4.2</c:v>
                </c:pt>
                <c:pt idx="3">
                  <c:v>3.5</c:v>
                </c:pt>
                <c:pt idx="4">
                  <c:v>2.8</c:v>
                </c:pt>
                <c:pt idx="5">
                  <c:v>2.9</c:v>
                </c:pt>
                <c:pt idx="6">
                  <c:v>3.5</c:v>
                </c:pt>
                <c:pt idx="7">
                  <c:v>2.8</c:v>
                </c:pt>
                <c:pt idx="8">
                  <c:v>3.6</c:v>
                </c:pt>
                <c:pt idx="9">
                  <c:v>2.2000000000000002</c:v>
                </c:pt>
                <c:pt idx="10">
                  <c:v>2</c:v>
                </c:pt>
                <c:pt idx="11">
                  <c:v>4.0999999999999996</c:v>
                </c:pt>
                <c:pt idx="12">
                  <c:v>4.0999999999999996</c:v>
                </c:pt>
                <c:pt idx="13">
                  <c:v>6.4</c:v>
                </c:pt>
                <c:pt idx="14">
                  <c:v>4.3</c:v>
                </c:pt>
                <c:pt idx="15">
                  <c:v>3.7</c:v>
                </c:pt>
                <c:pt idx="16">
                  <c:v>3.3</c:v>
                </c:pt>
                <c:pt idx="17">
                  <c:v>3.5</c:v>
                </c:pt>
                <c:pt idx="18">
                  <c:v>7.1</c:v>
                </c:pt>
                <c:pt idx="19">
                  <c:v>8.5</c:v>
                </c:pt>
                <c:pt idx="20">
                  <c:v>8.6999999999999993</c:v>
                </c:pt>
                <c:pt idx="21">
                  <c:v>5.8</c:v>
                </c:pt>
                <c:pt idx="22">
                  <c:v>5.6</c:v>
                </c:pt>
                <c:pt idx="23">
                  <c:v>4.9000000000000004</c:v>
                </c:pt>
                <c:pt idx="24">
                  <c:v>3.9</c:v>
                </c:pt>
                <c:pt idx="25">
                  <c:v>4.2</c:v>
                </c:pt>
                <c:pt idx="26">
                  <c:v>5.6</c:v>
                </c:pt>
                <c:pt idx="27">
                  <c:v>6.7</c:v>
                </c:pt>
              </c:numCache>
            </c:numRef>
          </c:val>
          <c:smooth val="0"/>
          <c:extLst>
            <c:ext xmlns:c16="http://schemas.microsoft.com/office/drawing/2014/chart" uri="{C3380CC4-5D6E-409C-BE32-E72D297353CC}">
              <c16:uniqueId val="{00000000-9D6F-4980-8725-3D301522C950}"/>
            </c:ext>
          </c:extLst>
        </c:ser>
        <c:dLbls>
          <c:dLblPos val="t"/>
          <c:showLegendKey val="0"/>
          <c:showVal val="1"/>
          <c:showCatName val="0"/>
          <c:showSerName val="0"/>
          <c:showPercent val="0"/>
          <c:showBubbleSize val="0"/>
        </c:dLbls>
        <c:smooth val="0"/>
        <c:axId val="221550856"/>
        <c:axId val="158272376"/>
      </c:lineChart>
      <c:catAx>
        <c:axId val="221550856"/>
        <c:scaling>
          <c:orientation val="minMax"/>
        </c:scaling>
        <c:delete val="0"/>
        <c:axPos val="b"/>
        <c:numFmt formatCode="General" sourceLinked="1"/>
        <c:majorTickMark val="out"/>
        <c:minorTickMark val="none"/>
        <c:tickLblPos val="low"/>
        <c:spPr>
          <a:ln w="12033">
            <a:solidFill>
              <a:schemeClr val="tx1"/>
            </a:solidFill>
            <a:prstDash val="solid"/>
          </a:ln>
        </c:spPr>
        <c:txPr>
          <a:bodyPr rot="-5400000" vert="horz"/>
          <a:lstStyle/>
          <a:p>
            <a:pPr rtl="0">
              <a:defRPr sz="1400" b="0" i="0" u="none" strike="noStrike" baseline="0">
                <a:solidFill>
                  <a:schemeClr val="tx1"/>
                </a:solidFill>
                <a:latin typeface="Arial"/>
                <a:ea typeface="Arial"/>
                <a:cs typeface="Arial"/>
              </a:defRPr>
            </a:pPr>
            <a:endParaRPr lang="en-US"/>
          </a:p>
        </c:txPr>
        <c:crossAx val="158272376"/>
        <c:crossesAt val="0"/>
        <c:auto val="1"/>
        <c:lblAlgn val="ctr"/>
        <c:lblOffset val="0"/>
        <c:noMultiLvlLbl val="0"/>
      </c:catAx>
      <c:valAx>
        <c:axId val="158272376"/>
        <c:scaling>
          <c:orientation val="minMax"/>
          <c:max val="24"/>
          <c:min val="-12"/>
        </c:scaling>
        <c:delete val="0"/>
        <c:axPos val="l"/>
        <c:numFmt formatCode="#,##0" sourceLinked="0"/>
        <c:majorTickMark val="out"/>
        <c:minorTickMark val="none"/>
        <c:tickLblPos val="nextTo"/>
        <c:spPr>
          <a:ln w="3008">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221550856"/>
        <c:crossesAt val="1"/>
        <c:crossBetween val="between"/>
        <c:majorUnit val="4"/>
        <c:minorUnit val="0.1"/>
      </c:valAx>
      <c:spPr>
        <a:noFill/>
        <a:ln w="25400">
          <a:noFill/>
        </a:ln>
      </c:spPr>
    </c:plotArea>
    <c:legend>
      <c:legendPos val="t"/>
      <c:layout>
        <c:manualLayout>
          <c:xMode val="edge"/>
          <c:yMode val="edge"/>
          <c:x val="0.17154408956040942"/>
          <c:y val="1.7746778621978942E-2"/>
          <c:w val="0.43871576168217369"/>
          <c:h val="0.16468055682031763"/>
        </c:manualLayout>
      </c:layout>
      <c:overlay val="0"/>
    </c:legend>
    <c:plotVisOnly val="1"/>
    <c:dispBlanksAs val="gap"/>
    <c:showDLblsOverMax val="0"/>
  </c:chart>
  <c:spPr>
    <a:noFill/>
    <a:ln>
      <a:noFill/>
    </a:ln>
  </c:spPr>
  <c:txPr>
    <a:bodyPr/>
    <a:lstStyle/>
    <a:p>
      <a:pPr>
        <a:defRPr sz="1327" b="0" i="0" u="none" strike="noStrike" baseline="0">
          <a:solidFill>
            <a:schemeClr val="tx1"/>
          </a:solidFill>
          <a:latin typeface="Arial"/>
          <a:ea typeface="Arial"/>
          <a:cs typeface="Arial"/>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10 Most Pessimistic</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2018:Q4</c:v>
                </c:pt>
                <c:pt idx="1">
                  <c:v>2019:Q1</c:v>
                </c:pt>
                <c:pt idx="2">
                  <c:v>2019:Q2</c:v>
                </c:pt>
                <c:pt idx="3">
                  <c:v>2019:Q3</c:v>
                </c:pt>
                <c:pt idx="4">
                  <c:v>2019:Q4</c:v>
                </c:pt>
              </c:strCache>
            </c:strRef>
          </c:cat>
          <c:val>
            <c:numRef>
              <c:f>Sheet1!$B$2:$B$6</c:f>
              <c:numCache>
                <c:formatCode>General</c:formatCode>
                <c:ptCount val="5"/>
                <c:pt idx="0">
                  <c:v>2.9</c:v>
                </c:pt>
                <c:pt idx="1">
                  <c:v>2.9</c:v>
                </c:pt>
                <c:pt idx="2">
                  <c:v>2.8</c:v>
                </c:pt>
                <c:pt idx="3">
                  <c:v>2.9</c:v>
                </c:pt>
                <c:pt idx="4">
                  <c:v>2.8</c:v>
                </c:pt>
              </c:numCache>
            </c:numRef>
          </c:val>
          <c:smooth val="0"/>
          <c:extLst>
            <c:ext xmlns:c16="http://schemas.microsoft.com/office/drawing/2014/chart" uri="{C3380CC4-5D6E-409C-BE32-E72D297353CC}">
              <c16:uniqueId val="{00000000-EE06-4A59-ABC4-C171C8E61CE0}"/>
            </c:ext>
          </c:extLst>
        </c:ser>
        <c:ser>
          <c:idx val="1"/>
          <c:order val="1"/>
          <c:tx>
            <c:strRef>
              <c:f>Sheet1!$C$1</c:f>
              <c:strCache>
                <c:ptCount val="1"/>
                <c:pt idx="0">
                  <c:v>Median</c:v>
                </c:pt>
              </c:strCache>
            </c:strRef>
          </c:tx>
          <c:spPr>
            <a:ln w="28575" cap="rnd">
              <a:solidFill>
                <a:schemeClr val="accent2"/>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2018:Q4</c:v>
                </c:pt>
                <c:pt idx="1">
                  <c:v>2019:Q1</c:v>
                </c:pt>
                <c:pt idx="2">
                  <c:v>2019:Q2</c:v>
                </c:pt>
                <c:pt idx="3">
                  <c:v>2019:Q3</c:v>
                </c:pt>
                <c:pt idx="4">
                  <c:v>2019:Q4</c:v>
                </c:pt>
              </c:strCache>
            </c:strRef>
          </c:cat>
          <c:val>
            <c:numRef>
              <c:f>Sheet1!$C$2:$C$6</c:f>
              <c:numCache>
                <c:formatCode>General</c:formatCode>
                <c:ptCount val="5"/>
                <c:pt idx="0">
                  <c:v>3.1</c:v>
                </c:pt>
                <c:pt idx="1">
                  <c:v>3.2</c:v>
                </c:pt>
                <c:pt idx="2">
                  <c:v>3.3</c:v>
                </c:pt>
                <c:pt idx="3">
                  <c:v>3.4</c:v>
                </c:pt>
                <c:pt idx="4">
                  <c:v>3.4</c:v>
                </c:pt>
              </c:numCache>
            </c:numRef>
          </c:val>
          <c:smooth val="0"/>
          <c:extLst>
            <c:ext xmlns:c16="http://schemas.microsoft.com/office/drawing/2014/chart" uri="{C3380CC4-5D6E-409C-BE32-E72D297353CC}">
              <c16:uniqueId val="{00000002-EE06-4A59-ABC4-C171C8E61CE0}"/>
            </c:ext>
          </c:extLst>
        </c:ser>
        <c:ser>
          <c:idx val="2"/>
          <c:order val="2"/>
          <c:tx>
            <c:strRef>
              <c:f>Sheet1!$D$1</c:f>
              <c:strCache>
                <c:ptCount val="1"/>
                <c:pt idx="0">
                  <c:v>10 Most Optimistic</c:v>
                </c:pt>
              </c:strCache>
            </c:strRef>
          </c:tx>
          <c:spPr>
            <a:ln w="28575" cap="rnd">
              <a:solidFill>
                <a:srgbClr val="00B050"/>
              </a:solidFill>
              <a:round/>
            </a:ln>
            <a:effectLst/>
          </c:spPr>
          <c:marker>
            <c:symbol val="none"/>
          </c:marker>
          <c:dLbls>
            <c:dLbl>
              <c:idx val="5"/>
              <c:layout>
                <c:manualLayout>
                  <c:x val="-3.2632398753894197E-2"/>
                  <c:y val="-4.69464296191481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D9-4831-BB0F-51C23394672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2018:Q4</c:v>
                </c:pt>
                <c:pt idx="1">
                  <c:v>2019:Q1</c:v>
                </c:pt>
                <c:pt idx="2">
                  <c:v>2019:Q2</c:v>
                </c:pt>
                <c:pt idx="3">
                  <c:v>2019:Q3</c:v>
                </c:pt>
                <c:pt idx="4">
                  <c:v>2019:Q4</c:v>
                </c:pt>
              </c:strCache>
            </c:strRef>
          </c:cat>
          <c:val>
            <c:numRef>
              <c:f>Sheet1!$D$2:$D$6</c:f>
              <c:numCache>
                <c:formatCode>General</c:formatCode>
                <c:ptCount val="5"/>
                <c:pt idx="0">
                  <c:v>3.3</c:v>
                </c:pt>
                <c:pt idx="1">
                  <c:v>3.5</c:v>
                </c:pt>
                <c:pt idx="2">
                  <c:v>3.7</c:v>
                </c:pt>
                <c:pt idx="3">
                  <c:v>3.8</c:v>
                </c:pt>
                <c:pt idx="4">
                  <c:v>3.9</c:v>
                </c:pt>
              </c:numCache>
            </c:numRef>
          </c:val>
          <c:smooth val="0"/>
          <c:extLst>
            <c:ext xmlns:c16="http://schemas.microsoft.com/office/drawing/2014/chart" uri="{C3380CC4-5D6E-409C-BE32-E72D297353CC}">
              <c16:uniqueId val="{00000003-EE06-4A59-ABC4-C171C8E61CE0}"/>
            </c:ext>
          </c:extLst>
        </c:ser>
        <c:dLbls>
          <c:showLegendKey val="0"/>
          <c:showVal val="0"/>
          <c:showCatName val="0"/>
          <c:showSerName val="0"/>
          <c:showPercent val="0"/>
          <c:showBubbleSize val="0"/>
        </c:dLbls>
        <c:smooth val="0"/>
        <c:axId val="458108872"/>
        <c:axId val="458111224"/>
      </c:lineChart>
      <c:catAx>
        <c:axId val="458108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8111224"/>
        <c:crosses val="autoZero"/>
        <c:auto val="1"/>
        <c:lblAlgn val="ctr"/>
        <c:lblOffset val="100"/>
        <c:noMultiLvlLbl val="0"/>
      </c:catAx>
      <c:valAx>
        <c:axId val="458111224"/>
        <c:scaling>
          <c:orientation val="minMax"/>
          <c:max val="4.5"/>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8108872"/>
        <c:crosses val="autoZero"/>
        <c:crossBetween val="between"/>
        <c:majorUnit val="0.5"/>
      </c:valAx>
      <c:spPr>
        <a:noFill/>
        <a:ln>
          <a:noFill/>
        </a:ln>
        <a:effectLst/>
      </c:spPr>
    </c:plotArea>
    <c:legend>
      <c:legendPos val="t"/>
      <c:layout>
        <c:manualLayout>
          <c:xMode val="edge"/>
          <c:yMode val="edge"/>
          <c:x val="0.30213150342188527"/>
          <c:y val="2.1835548660068864E-2"/>
          <c:w val="0.64374947874506339"/>
          <c:h val="5.569289934177426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11557936581412"/>
          <c:y val="6.3205436310202534E-2"/>
          <c:w val="0.87717749873884598"/>
          <c:h val="0.76235844889699866"/>
        </c:manualLayout>
      </c:layout>
      <c:lineChart>
        <c:grouping val="standard"/>
        <c:varyColors val="0"/>
        <c:ser>
          <c:idx val="0"/>
          <c:order val="0"/>
          <c:tx>
            <c:strRef>
              <c:f>Sheet1!$A$2</c:f>
              <c:strCache>
                <c:ptCount val="1"/>
                <c:pt idx="0">
                  <c:v>NPW Growth</c:v>
                </c:pt>
              </c:strCache>
            </c:strRef>
          </c:tx>
          <c:marker>
            <c:symbol val="none"/>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dPt>
            <c:idx val="37"/>
            <c:bubble3D val="0"/>
            <c:extLst>
              <c:ext xmlns:c16="http://schemas.microsoft.com/office/drawing/2014/chart" uri="{C3380CC4-5D6E-409C-BE32-E72D297353CC}">
                <c16:uniqueId val="{00000003-A171-4298-8DB5-CF288B9252B6}"/>
              </c:ext>
            </c:extLst>
          </c:dPt>
          <c:dPt>
            <c:idx val="38"/>
            <c:bubble3D val="0"/>
            <c:extLst>
              <c:ext xmlns:c16="http://schemas.microsoft.com/office/drawing/2014/chart" uri="{C3380CC4-5D6E-409C-BE32-E72D297353CC}">
                <c16:uniqueId val="{00000005-A171-4298-8DB5-CF288B9252B6}"/>
              </c:ext>
            </c:extLst>
          </c:dPt>
          <c:dPt>
            <c:idx val="39"/>
            <c:bubble3D val="0"/>
            <c:extLst>
              <c:ext xmlns:c16="http://schemas.microsoft.com/office/drawing/2014/chart" uri="{C3380CC4-5D6E-409C-BE32-E72D297353CC}">
                <c16:uniqueId val="{00000007-A171-4298-8DB5-CF288B9252B6}"/>
              </c:ext>
            </c:extLst>
          </c:dPt>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6E1-45EA-A8D9-370E28BD3F05}"/>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858-442D-ADEE-ED4A8C3C8014}"/>
                </c:ext>
              </c:extLst>
            </c:dLbl>
            <c:spPr>
              <a:noFill/>
              <a:ln>
                <a:noFill/>
              </a:ln>
              <a:effectLst/>
            </c:spPr>
            <c:txPr>
              <a:bodyPr wrap="square" lIns="38100" tIns="19050" rIns="38100" bIns="19050" anchor="ctr">
                <a:spAutoFit/>
              </a:bodyPr>
              <a:lstStyle/>
              <a:p>
                <a:pPr>
                  <a:defRPr sz="12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Sheet1!$B$1:$L$1</c:f>
              <c:strCache>
                <c:ptCount val="11"/>
                <c:pt idx="0">
                  <c:v>08</c:v>
                </c:pt>
                <c:pt idx="1">
                  <c:v>09</c:v>
                </c:pt>
                <c:pt idx="2">
                  <c:v>10</c:v>
                </c:pt>
                <c:pt idx="3">
                  <c:v>11</c:v>
                </c:pt>
                <c:pt idx="4">
                  <c:v>12</c:v>
                </c:pt>
                <c:pt idx="5">
                  <c:v>13</c:v>
                </c:pt>
                <c:pt idx="6">
                  <c:v>14</c:v>
                </c:pt>
                <c:pt idx="7">
                  <c:v>15</c:v>
                </c:pt>
                <c:pt idx="8">
                  <c:v>16</c:v>
                </c:pt>
                <c:pt idx="9">
                  <c:v>17</c:v>
                </c:pt>
                <c:pt idx="10">
                  <c:v>18</c:v>
                </c:pt>
              </c:strCache>
            </c:strRef>
          </c:cat>
          <c:val>
            <c:numRef>
              <c:f>Sheet1!$B$2:$L$2</c:f>
              <c:numCache>
                <c:formatCode>0.0%</c:formatCode>
                <c:ptCount val="11"/>
                <c:pt idx="0">
                  <c:v>-1.8200000000000001E-2</c:v>
                </c:pt>
                <c:pt idx="1">
                  <c:v>-5.2999999999999999E-2</c:v>
                </c:pt>
                <c:pt idx="2">
                  <c:v>2E-3</c:v>
                </c:pt>
                <c:pt idx="3">
                  <c:v>2.2700000000000001E-2</c:v>
                </c:pt>
                <c:pt idx="4">
                  <c:v>5.6899999999999999E-2</c:v>
                </c:pt>
                <c:pt idx="5">
                  <c:v>3.7199999999999997E-2</c:v>
                </c:pt>
                <c:pt idx="6">
                  <c:v>5.0599999999999999E-2</c:v>
                </c:pt>
                <c:pt idx="7">
                  <c:v>3.8199999999999998E-2</c:v>
                </c:pt>
                <c:pt idx="8">
                  <c:v>3.1399999999999997E-2</c:v>
                </c:pt>
                <c:pt idx="9">
                  <c:v>3.85E-2</c:v>
                </c:pt>
                <c:pt idx="10">
                  <c:v>0.1134</c:v>
                </c:pt>
              </c:numCache>
            </c:numRef>
          </c:val>
          <c:smooth val="0"/>
          <c:extLst>
            <c:ext xmlns:c16="http://schemas.microsoft.com/office/drawing/2014/chart" uri="{C3380CC4-5D6E-409C-BE32-E72D297353CC}">
              <c16:uniqueId val="{00000004-AFFB-4A8B-8A2F-0E1ECFEFC1D7}"/>
            </c:ext>
          </c:extLst>
        </c:ser>
        <c:ser>
          <c:idx val="1"/>
          <c:order val="1"/>
          <c:tx>
            <c:strRef>
              <c:f>Sheet1!$A$3</c:f>
              <c:strCache>
                <c:ptCount val="1"/>
                <c:pt idx="0">
                  <c:v>Nominal GDP Growth</c:v>
                </c:pt>
              </c:strCache>
            </c:strRef>
          </c:tx>
          <c:marker>
            <c:symbol val="none"/>
          </c:marker>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6E1-45EA-A8D9-370E28BD3F05}"/>
                </c:ext>
              </c:extLst>
            </c:dLbl>
            <c:dLbl>
              <c:idx val="11"/>
              <c:layout>
                <c:manualLayout>
                  <c:x val="1.4996873092917319E-2"/>
                  <c:y val="-2.84391433682167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858-442D-ADEE-ED4A8C3C8014}"/>
                </c:ext>
              </c:extLst>
            </c:dLbl>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Sheet1!$B$1:$L$1</c:f>
              <c:strCache>
                <c:ptCount val="11"/>
                <c:pt idx="0">
                  <c:v>08</c:v>
                </c:pt>
                <c:pt idx="1">
                  <c:v>09</c:v>
                </c:pt>
                <c:pt idx="2">
                  <c:v>10</c:v>
                </c:pt>
                <c:pt idx="3">
                  <c:v>11</c:v>
                </c:pt>
                <c:pt idx="4">
                  <c:v>12</c:v>
                </c:pt>
                <c:pt idx="5">
                  <c:v>13</c:v>
                </c:pt>
                <c:pt idx="6">
                  <c:v>14</c:v>
                </c:pt>
                <c:pt idx="7">
                  <c:v>15</c:v>
                </c:pt>
                <c:pt idx="8">
                  <c:v>16</c:v>
                </c:pt>
                <c:pt idx="9">
                  <c:v>17</c:v>
                </c:pt>
                <c:pt idx="10">
                  <c:v>18</c:v>
                </c:pt>
              </c:strCache>
            </c:strRef>
          </c:cat>
          <c:val>
            <c:numRef>
              <c:f>Sheet1!$B$3:$L$3</c:f>
              <c:numCache>
                <c:formatCode>0.0%</c:formatCode>
                <c:ptCount val="11"/>
                <c:pt idx="0">
                  <c:v>4.2016806722689148E-2</c:v>
                </c:pt>
                <c:pt idx="1">
                  <c:v>-3.0576268438969101E-2</c:v>
                </c:pt>
                <c:pt idx="2">
                  <c:v>3.9936180144779065E-2</c:v>
                </c:pt>
                <c:pt idx="3">
                  <c:v>3.8194839911296352E-2</c:v>
                </c:pt>
                <c:pt idx="4">
                  <c:v>4.2339412243001417E-2</c:v>
                </c:pt>
                <c:pt idx="5">
                  <c:v>3.0063829918959062E-2</c:v>
                </c:pt>
                <c:pt idx="6">
                  <c:v>4.735573600033649E-2</c:v>
                </c:pt>
                <c:pt idx="7">
                  <c:v>4.565070183291442E-2</c:v>
                </c:pt>
                <c:pt idx="8">
                  <c:v>2.3017018544231327E-2</c:v>
                </c:pt>
                <c:pt idx="9">
                  <c:v>3.8539325239931754E-2</c:v>
                </c:pt>
                <c:pt idx="10">
                  <c:v>5.4382693410334415E-2</c:v>
                </c:pt>
              </c:numCache>
            </c:numRef>
          </c:val>
          <c:smooth val="0"/>
          <c:extLst>
            <c:ext xmlns:c16="http://schemas.microsoft.com/office/drawing/2014/chart" uri="{C3380CC4-5D6E-409C-BE32-E72D297353CC}">
              <c16:uniqueId val="{00000000-EC78-449E-B6BF-C3007E9224EF}"/>
            </c:ext>
          </c:extLst>
        </c:ser>
        <c:dLbls>
          <c:showLegendKey val="0"/>
          <c:showVal val="0"/>
          <c:showCatName val="0"/>
          <c:showSerName val="0"/>
          <c:showPercent val="0"/>
          <c:showBubbleSize val="0"/>
        </c:dLbls>
        <c:smooth val="0"/>
        <c:axId val="327966528"/>
        <c:axId val="327954376"/>
      </c:lineChart>
      <c:catAx>
        <c:axId val="327966528"/>
        <c:scaling>
          <c:orientation val="minMax"/>
        </c:scaling>
        <c:delete val="0"/>
        <c:axPos val="b"/>
        <c:numFmt formatCode="0" sourceLinked="0"/>
        <c:majorTickMark val="out"/>
        <c:minorTickMark val="none"/>
        <c:tickLblPos val="low"/>
        <c:txPr>
          <a:bodyPr rot="0" vert="horz"/>
          <a:lstStyle/>
          <a:p>
            <a:pPr>
              <a:defRPr sz="1400"/>
            </a:pPr>
            <a:endParaRPr lang="en-US"/>
          </a:p>
        </c:txPr>
        <c:crossAx val="327954376"/>
        <c:crossesAt val="0"/>
        <c:auto val="1"/>
        <c:lblAlgn val="ctr"/>
        <c:lblOffset val="100"/>
        <c:noMultiLvlLbl val="0"/>
      </c:catAx>
      <c:valAx>
        <c:axId val="327954376"/>
        <c:scaling>
          <c:orientation val="minMax"/>
          <c:max val="0.12000000000000001"/>
          <c:min val="-6.0000000000000012E-2"/>
        </c:scaling>
        <c:delete val="0"/>
        <c:axPos val="l"/>
        <c:numFmt formatCode="0%" sourceLinked="0"/>
        <c:majorTickMark val="out"/>
        <c:minorTickMark val="none"/>
        <c:tickLblPos val="nextTo"/>
        <c:txPr>
          <a:bodyPr/>
          <a:lstStyle/>
          <a:p>
            <a:pPr>
              <a:defRPr sz="1400"/>
            </a:pPr>
            <a:endParaRPr lang="en-US"/>
          </a:p>
        </c:txPr>
        <c:crossAx val="327966528"/>
        <c:crosses val="autoZero"/>
        <c:crossBetween val="between"/>
        <c:majorUnit val="3.0000000000000006E-2"/>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Investment</c:v>
                </c:pt>
              </c:strCache>
            </c:strRef>
          </c:tx>
          <c:spPr>
            <a:solidFill>
              <a:schemeClr val="accent1"/>
            </a:solidFill>
            <a:effectLst/>
          </c:spPr>
          <c:invertIfNegative val="0"/>
          <c:dLbls>
            <c:dLbl>
              <c:idx val="0"/>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6C8-47AB-9133-B2985AD305A0}"/>
                </c:ext>
              </c:extLst>
            </c:dLbl>
            <c:dLbl>
              <c:idx val="3"/>
              <c:delete val="1"/>
              <c:extLst>
                <c:ext xmlns:c15="http://schemas.microsoft.com/office/drawing/2012/chart" uri="{CE6537A1-D6FC-4f65-9D91-7224C49458BB}"/>
                <c:ext xmlns:c16="http://schemas.microsoft.com/office/drawing/2014/chart" uri="{C3380CC4-5D6E-409C-BE32-E72D297353CC}">
                  <c16:uniqueId val="{00000000-EC54-4C60-BC2A-0344D740F9F7}"/>
                </c:ext>
              </c:extLst>
            </c:dLbl>
            <c:dLbl>
              <c:idx val="4"/>
              <c:delete val="1"/>
              <c:extLst>
                <c:ext xmlns:c15="http://schemas.microsoft.com/office/drawing/2012/chart" uri="{CE6537A1-D6FC-4f65-9D91-7224C49458BB}"/>
                <c:ext xmlns:c16="http://schemas.microsoft.com/office/drawing/2014/chart" uri="{C3380CC4-5D6E-409C-BE32-E72D297353CC}">
                  <c16:uniqueId val="{00000001-EC54-4C60-BC2A-0344D740F9F7}"/>
                </c:ext>
              </c:extLst>
            </c:dLbl>
            <c:dLbl>
              <c:idx val="8"/>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C54-4C60-BC2A-0344D740F9F7}"/>
                </c:ext>
              </c:extLst>
            </c:dLbl>
            <c:dLbl>
              <c:idx val="10"/>
              <c:delete val="1"/>
              <c:extLst>
                <c:ext xmlns:c15="http://schemas.microsoft.com/office/drawing/2012/chart" uri="{CE6537A1-D6FC-4f65-9D91-7224C49458BB}"/>
                <c:ext xmlns:c16="http://schemas.microsoft.com/office/drawing/2014/chart" uri="{C3380CC4-5D6E-409C-BE32-E72D297353CC}">
                  <c16:uniqueId val="{00000003-EC54-4C60-BC2A-0344D740F9F7}"/>
                </c:ext>
              </c:extLst>
            </c:dLbl>
            <c:dLbl>
              <c:idx val="11"/>
              <c:delete val="1"/>
              <c:extLst>
                <c:ext xmlns:c15="http://schemas.microsoft.com/office/drawing/2012/chart" uri="{CE6537A1-D6FC-4f65-9D91-7224C49458BB}"/>
                <c:ext xmlns:c16="http://schemas.microsoft.com/office/drawing/2014/chart" uri="{C3380CC4-5D6E-409C-BE32-E72D297353CC}">
                  <c16:uniqueId val="{00000002-EC54-4C60-BC2A-0344D740F9F7}"/>
                </c:ext>
              </c:extLst>
            </c:dLbl>
            <c:dLbl>
              <c:idx val="16"/>
              <c:delete val="1"/>
              <c:extLst>
                <c:ext xmlns:c15="http://schemas.microsoft.com/office/drawing/2012/chart" uri="{CE6537A1-D6FC-4f65-9D91-7224C49458BB}"/>
                <c:ext xmlns:c16="http://schemas.microsoft.com/office/drawing/2014/chart" uri="{C3380CC4-5D6E-409C-BE32-E72D297353CC}">
                  <c16:uniqueId val="{00000005-EC54-4C60-BC2A-0344D740F9F7}"/>
                </c:ext>
              </c:extLst>
            </c:dLbl>
            <c:dLbl>
              <c:idx val="26"/>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C54-4C60-BC2A-0344D740F9F7}"/>
                </c:ext>
              </c:extLst>
            </c:dLbl>
            <c:dLbl>
              <c:idx val="31"/>
              <c:delete val="1"/>
              <c:extLst>
                <c:ext xmlns:c15="http://schemas.microsoft.com/office/drawing/2012/chart" uri="{CE6537A1-D6FC-4f65-9D91-7224C49458BB}"/>
                <c:ext xmlns:c16="http://schemas.microsoft.com/office/drawing/2014/chart" uri="{C3380CC4-5D6E-409C-BE32-E72D297353CC}">
                  <c16:uniqueId val="{00000008-EC54-4C60-BC2A-0344D740F9F7}"/>
                </c:ext>
              </c:extLst>
            </c:dLbl>
            <c:dLbl>
              <c:idx val="32"/>
              <c:delete val="1"/>
              <c:extLst>
                <c:ext xmlns:c15="http://schemas.microsoft.com/office/drawing/2012/chart" uri="{CE6537A1-D6FC-4f65-9D91-7224C49458BB}"/>
                <c:ext xmlns:c16="http://schemas.microsoft.com/office/drawing/2014/chart" uri="{C3380CC4-5D6E-409C-BE32-E72D297353CC}">
                  <c16:uniqueId val="{00000006-EC54-4C60-BC2A-0344D740F9F7}"/>
                </c:ext>
              </c:extLst>
            </c:dLbl>
            <c:dLbl>
              <c:idx val="34"/>
              <c:delete val="1"/>
              <c:extLst>
                <c:ext xmlns:c15="http://schemas.microsoft.com/office/drawing/2012/chart" uri="{CE6537A1-D6FC-4f65-9D91-7224C49458BB}"/>
                <c:ext xmlns:c16="http://schemas.microsoft.com/office/drawing/2014/chart" uri="{C3380CC4-5D6E-409C-BE32-E72D297353CC}">
                  <c16:uniqueId val="{00000009-EC54-4C60-BC2A-0344D740F9F7}"/>
                </c:ext>
              </c:extLst>
            </c:dLbl>
            <c:dLbl>
              <c:idx val="40"/>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C54-4C60-BC2A-0344D740F9F7}"/>
                </c:ext>
              </c:extLst>
            </c:dLbl>
            <c:dLbl>
              <c:idx val="41"/>
              <c:delete val="1"/>
              <c:extLst>
                <c:ext xmlns:c15="http://schemas.microsoft.com/office/drawing/2012/chart" uri="{CE6537A1-D6FC-4f65-9D91-7224C49458BB}"/>
                <c:ext xmlns:c16="http://schemas.microsoft.com/office/drawing/2014/chart" uri="{C3380CC4-5D6E-409C-BE32-E72D297353CC}">
                  <c16:uniqueId val="{0000000B-EC54-4C60-BC2A-0344D740F9F7}"/>
                </c:ext>
              </c:extLst>
            </c:dLbl>
            <c:dLbl>
              <c:idx val="42"/>
              <c:delete val="1"/>
              <c:extLst>
                <c:ext xmlns:c15="http://schemas.microsoft.com/office/drawing/2012/chart" uri="{CE6537A1-D6FC-4f65-9D91-7224C49458BB}"/>
                <c:ext xmlns:c16="http://schemas.microsoft.com/office/drawing/2014/chart" uri="{C3380CC4-5D6E-409C-BE32-E72D297353CC}">
                  <c16:uniqueId val="{00000012-EC54-4C60-BC2A-0344D740F9F7}"/>
                </c:ext>
              </c:extLst>
            </c:dLbl>
            <c:dLbl>
              <c:idx val="43"/>
              <c:delete val="1"/>
              <c:extLst>
                <c:ext xmlns:c15="http://schemas.microsoft.com/office/drawing/2012/chart" uri="{CE6537A1-D6FC-4f65-9D91-7224C49458BB}"/>
                <c:ext xmlns:c16="http://schemas.microsoft.com/office/drawing/2014/chart" uri="{C3380CC4-5D6E-409C-BE32-E72D297353CC}">
                  <c16:uniqueId val="{00000011-EC54-4C60-BC2A-0344D740F9F7}"/>
                </c:ext>
              </c:extLst>
            </c:dLbl>
            <c:dLbl>
              <c:idx val="44"/>
              <c:delete val="1"/>
              <c:extLst>
                <c:ext xmlns:c15="http://schemas.microsoft.com/office/drawing/2012/chart" uri="{CE6537A1-D6FC-4f65-9D91-7224C49458BB}"/>
                <c:ext xmlns:c16="http://schemas.microsoft.com/office/drawing/2014/chart" uri="{C3380CC4-5D6E-409C-BE32-E72D297353CC}">
                  <c16:uniqueId val="{0000000F-EC54-4C60-BC2A-0344D740F9F7}"/>
                </c:ext>
              </c:extLst>
            </c:dLbl>
            <c:dLbl>
              <c:idx val="45"/>
              <c:delete val="1"/>
              <c:extLst>
                <c:ext xmlns:c15="http://schemas.microsoft.com/office/drawing/2012/chart" uri="{CE6537A1-D6FC-4f65-9D91-7224C49458BB}"/>
                <c:ext xmlns:c16="http://schemas.microsoft.com/office/drawing/2014/chart" uri="{C3380CC4-5D6E-409C-BE32-E72D297353CC}">
                  <c16:uniqueId val="{00000010-EC54-4C60-BC2A-0344D740F9F7}"/>
                </c:ext>
              </c:extLst>
            </c:dLbl>
            <c:dLbl>
              <c:idx val="46"/>
              <c:delete val="1"/>
              <c:extLst>
                <c:ext xmlns:c15="http://schemas.microsoft.com/office/drawing/2012/chart" uri="{CE6537A1-D6FC-4f65-9D91-7224C49458BB}"/>
                <c:ext xmlns:c16="http://schemas.microsoft.com/office/drawing/2014/chart" uri="{C3380CC4-5D6E-409C-BE32-E72D297353CC}">
                  <c16:uniqueId val="{0000000E-EC54-4C60-BC2A-0344D740F9F7}"/>
                </c:ext>
              </c:extLst>
            </c:dLbl>
            <c:dLbl>
              <c:idx val="47"/>
              <c:delete val="1"/>
              <c:extLst>
                <c:ext xmlns:c15="http://schemas.microsoft.com/office/drawing/2012/chart" uri="{CE6537A1-D6FC-4f65-9D91-7224C49458BB}"/>
                <c:ext xmlns:c16="http://schemas.microsoft.com/office/drawing/2014/chart" uri="{C3380CC4-5D6E-409C-BE32-E72D297353CC}">
                  <c16:uniqueId val="{0000000D-EC54-4C60-BC2A-0344D740F9F7}"/>
                </c:ext>
              </c:extLst>
            </c:dLbl>
            <c:dLbl>
              <c:idx val="48"/>
              <c:layout>
                <c:manualLayout>
                  <c:x val="-1.4342424828108701E-2"/>
                  <c:y val="-9.548500806014995E-1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C54-4C60-BC2A-0344D740F9F7}"/>
                </c:ext>
              </c:extLst>
            </c:dLbl>
            <c:spPr>
              <a:solidFill>
                <a:srgbClr val="FFFFFF"/>
              </a:solidFill>
              <a:ln>
                <a:solidFill>
                  <a:srgbClr val="000000">
                    <a:lumMod val="65000"/>
                    <a:lumOff val="35000"/>
                  </a:srgbClr>
                </a:solidFill>
              </a:ln>
              <a:effectLst/>
            </c:spPr>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cat>
            <c:numRef>
              <c:f>Sheet1!$A$2:$A$50</c:f>
              <c:numCache>
                <c:formatCode>General</c:formatCode>
                <c:ptCount val="49"/>
                <c:pt idx="0">
                  <c:v>1969</c:v>
                </c:pt>
                <c:pt idx="1">
                  <c:v>1970</c:v>
                </c:pt>
                <c:pt idx="2">
                  <c:v>1971</c:v>
                </c:pt>
                <c:pt idx="3">
                  <c:v>1972</c:v>
                </c:pt>
                <c:pt idx="4">
                  <c:v>1973</c:v>
                </c:pt>
                <c:pt idx="5">
                  <c:v>1974</c:v>
                </c:pt>
                <c:pt idx="6">
                  <c:v>1975</c:v>
                </c:pt>
                <c:pt idx="7">
                  <c:v>1976</c:v>
                </c:pt>
                <c:pt idx="8">
                  <c:v>1977</c:v>
                </c:pt>
                <c:pt idx="9">
                  <c:v>1978</c:v>
                </c:pt>
                <c:pt idx="10">
                  <c:v>1979</c:v>
                </c:pt>
                <c:pt idx="11">
                  <c:v>1980</c:v>
                </c:pt>
                <c:pt idx="12">
                  <c:v>1981</c:v>
                </c:pt>
                <c:pt idx="13">
                  <c:v>1982</c:v>
                </c:pt>
                <c:pt idx="14">
                  <c:v>1983</c:v>
                </c:pt>
                <c:pt idx="15">
                  <c:v>1984</c:v>
                </c:pt>
                <c:pt idx="16">
                  <c:v>1985</c:v>
                </c:pt>
                <c:pt idx="17">
                  <c:v>1986</c:v>
                </c:pt>
                <c:pt idx="18">
                  <c:v>1987</c:v>
                </c:pt>
                <c:pt idx="19">
                  <c:v>1988</c:v>
                </c:pt>
                <c:pt idx="20">
                  <c:v>1989</c:v>
                </c:pt>
                <c:pt idx="21">
                  <c:v>1990</c:v>
                </c:pt>
                <c:pt idx="22">
                  <c:v>1991</c:v>
                </c:pt>
                <c:pt idx="23">
                  <c:v>1992</c:v>
                </c:pt>
                <c:pt idx="24">
                  <c:v>1993</c:v>
                </c:pt>
                <c:pt idx="25">
                  <c:v>1994</c:v>
                </c:pt>
                <c:pt idx="26">
                  <c:v>1995</c:v>
                </c:pt>
                <c:pt idx="27">
                  <c:v>1996</c:v>
                </c:pt>
                <c:pt idx="28">
                  <c:v>1997</c:v>
                </c:pt>
                <c:pt idx="29">
                  <c:v>1998</c:v>
                </c:pt>
                <c:pt idx="30">
                  <c:v>1999</c:v>
                </c:pt>
                <c:pt idx="31">
                  <c:v>2000</c:v>
                </c:pt>
                <c:pt idx="32">
                  <c:v>2001</c:v>
                </c:pt>
                <c:pt idx="33">
                  <c:v>2002</c:v>
                </c:pt>
                <c:pt idx="34">
                  <c:v>2003</c:v>
                </c:pt>
                <c:pt idx="35">
                  <c:v>2004</c:v>
                </c:pt>
                <c:pt idx="36">
                  <c:v>2005</c:v>
                </c:pt>
                <c:pt idx="37">
                  <c:v>2006</c:v>
                </c:pt>
                <c:pt idx="38">
                  <c:v>2007</c:v>
                </c:pt>
                <c:pt idx="39">
                  <c:v>2008</c:v>
                </c:pt>
                <c:pt idx="40">
                  <c:v>2009</c:v>
                </c:pt>
                <c:pt idx="41">
                  <c:v>2010</c:v>
                </c:pt>
                <c:pt idx="42">
                  <c:v>2011</c:v>
                </c:pt>
                <c:pt idx="43">
                  <c:v>2012</c:v>
                </c:pt>
                <c:pt idx="44">
                  <c:v>2013</c:v>
                </c:pt>
                <c:pt idx="45">
                  <c:v>2014</c:v>
                </c:pt>
                <c:pt idx="46">
                  <c:v>2015</c:v>
                </c:pt>
                <c:pt idx="47">
                  <c:v>2016</c:v>
                </c:pt>
                <c:pt idx="48">
                  <c:v>2017</c:v>
                </c:pt>
              </c:numCache>
            </c:numRef>
          </c:cat>
          <c:val>
            <c:numRef>
              <c:f>Sheet1!$B$2:$B$50</c:f>
              <c:numCache>
                <c:formatCode>General</c:formatCode>
                <c:ptCount val="49"/>
                <c:pt idx="0">
                  <c:v>12</c:v>
                </c:pt>
                <c:pt idx="3">
                  <c:v>15</c:v>
                </c:pt>
                <c:pt idx="4">
                  <c:v>16</c:v>
                </c:pt>
                <c:pt idx="8">
                  <c:v>28</c:v>
                </c:pt>
                <c:pt idx="10">
                  <c:v>25</c:v>
                </c:pt>
                <c:pt idx="11">
                  <c:v>25</c:v>
                </c:pt>
                <c:pt idx="16">
                  <c:v>23</c:v>
                </c:pt>
                <c:pt idx="26">
                  <c:v>23</c:v>
                </c:pt>
                <c:pt idx="31">
                  <c:v>31</c:v>
                </c:pt>
                <c:pt idx="32">
                  <c:v>31</c:v>
                </c:pt>
                <c:pt idx="34">
                  <c:v>36</c:v>
                </c:pt>
                <c:pt idx="40">
                  <c:v>44</c:v>
                </c:pt>
                <c:pt idx="41">
                  <c:v>46</c:v>
                </c:pt>
                <c:pt idx="42">
                  <c:v>50</c:v>
                </c:pt>
                <c:pt idx="43">
                  <c:v>48</c:v>
                </c:pt>
                <c:pt idx="44">
                  <c:v>58</c:v>
                </c:pt>
                <c:pt idx="45">
                  <c:v>51</c:v>
                </c:pt>
                <c:pt idx="46">
                  <c:v>58</c:v>
                </c:pt>
                <c:pt idx="47">
                  <c:v>60</c:v>
                </c:pt>
                <c:pt idx="48">
                  <c:v>64</c:v>
                </c:pt>
              </c:numCache>
            </c:numRef>
          </c:val>
          <c:extLst>
            <c:ext xmlns:c16="http://schemas.microsoft.com/office/drawing/2014/chart" uri="{C3380CC4-5D6E-409C-BE32-E72D297353CC}">
              <c16:uniqueId val="{00000000-36C8-47AB-9133-B2985AD305A0}"/>
            </c:ext>
          </c:extLst>
        </c:ser>
        <c:dLbls>
          <c:showLegendKey val="0"/>
          <c:showVal val="0"/>
          <c:showCatName val="0"/>
          <c:showSerName val="0"/>
          <c:showPercent val="0"/>
          <c:showBubbleSize val="0"/>
        </c:dLbls>
        <c:gapWidth val="25"/>
        <c:axId val="389357304"/>
        <c:axId val="389347792"/>
      </c:barChart>
      <c:catAx>
        <c:axId val="3893573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9347792"/>
        <c:crosses val="autoZero"/>
        <c:auto val="1"/>
        <c:lblAlgn val="ctr"/>
        <c:lblOffset val="100"/>
        <c:tickLblSkip val="4"/>
        <c:noMultiLvlLbl val="0"/>
      </c:catAx>
      <c:valAx>
        <c:axId val="389347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9357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Sheet1!$C$1</c:f>
              <c:strCache>
                <c:ptCount val="1"/>
                <c:pt idx="0">
                  <c:v>Democrats</c:v>
                </c:pt>
              </c:strCache>
            </c:strRef>
          </c:tx>
          <c:spPr>
            <a:ln>
              <a:solidFill>
                <a:schemeClr val="accent1"/>
              </a:solidFill>
            </a:ln>
          </c:spPr>
          <c:marker>
            <c:symbol val="none"/>
          </c:marker>
          <c:dLbls>
            <c:dLbl>
              <c:idx val="0"/>
              <c:layout>
                <c:manualLayout>
                  <c:x val="-7.3761041973130465E-2"/>
                  <c:y val="-4.1666666666666664E-2"/>
                </c:manualLayout>
              </c:layout>
              <c:spPr>
                <a:noFill/>
                <a:ln>
                  <a:noFill/>
                </a:ln>
                <a:effectLst/>
              </c:spPr>
              <c:txPr>
                <a:bodyPr wrap="square" lIns="38100" tIns="19050" rIns="38100" bIns="19050" anchor="ctr" anchorCtr="0">
                  <a:spAutoFit/>
                </a:bodyPr>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4A7A-4987-836E-7859B38E4C16}"/>
                </c:ext>
              </c:extLst>
            </c:dLbl>
            <c:dLbl>
              <c:idx val="1"/>
              <c:delete val="1"/>
              <c:extLst>
                <c:ext xmlns:c15="http://schemas.microsoft.com/office/drawing/2012/chart" uri="{CE6537A1-D6FC-4f65-9D91-7224C49458BB}"/>
                <c:ext xmlns:c16="http://schemas.microsoft.com/office/drawing/2014/chart" uri="{C3380CC4-5D6E-409C-BE32-E72D297353CC}">
                  <c16:uniqueId val="{0000001C-4A7A-4987-836E-7859B38E4C16}"/>
                </c:ext>
              </c:extLst>
            </c:dLbl>
            <c:dLbl>
              <c:idx val="2"/>
              <c:delete val="1"/>
              <c:extLst>
                <c:ext xmlns:c15="http://schemas.microsoft.com/office/drawing/2012/chart" uri="{CE6537A1-D6FC-4f65-9D91-7224C49458BB}"/>
                <c:ext xmlns:c16="http://schemas.microsoft.com/office/drawing/2014/chart" uri="{C3380CC4-5D6E-409C-BE32-E72D297353CC}">
                  <c16:uniqueId val="{0000001B-4A7A-4987-836E-7859B38E4C16}"/>
                </c:ext>
              </c:extLst>
            </c:dLbl>
            <c:dLbl>
              <c:idx val="3"/>
              <c:delete val="1"/>
              <c:extLst>
                <c:ext xmlns:c15="http://schemas.microsoft.com/office/drawing/2012/chart" uri="{CE6537A1-D6FC-4f65-9D91-7224C49458BB}"/>
                <c:ext xmlns:c16="http://schemas.microsoft.com/office/drawing/2014/chart" uri="{C3380CC4-5D6E-409C-BE32-E72D297353CC}">
                  <c16:uniqueId val="{0000001A-4A7A-4987-836E-7859B38E4C16}"/>
                </c:ext>
              </c:extLst>
            </c:dLbl>
            <c:dLbl>
              <c:idx val="4"/>
              <c:layout>
                <c:manualLayout>
                  <c:x val="-5.9418617145021758E-2"/>
                  <c:y val="-8.3333333333333329E-2"/>
                </c:manualLayout>
              </c:layout>
              <c:spPr>
                <a:noFill/>
                <a:ln>
                  <a:noFill/>
                </a:ln>
                <a:effectLst/>
              </c:spPr>
              <c:txPr>
                <a:bodyPr wrap="square" lIns="38100" tIns="19050" rIns="38100" bIns="19050" anchor="ctr">
                  <a:spAutoFit/>
                </a:bodyPr>
                <a:lstStyle/>
                <a:p>
                  <a:pPr>
                    <a:defRPr sz="1400" b="1"/>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9-4A7A-4987-836E-7859B38E4C16}"/>
                </c:ext>
              </c:extLst>
            </c:dLbl>
            <c:dLbl>
              <c:idx val="5"/>
              <c:delete val="1"/>
              <c:extLst>
                <c:ext xmlns:c15="http://schemas.microsoft.com/office/drawing/2012/chart" uri="{CE6537A1-D6FC-4f65-9D91-7224C49458BB}"/>
                <c:ext xmlns:c16="http://schemas.microsoft.com/office/drawing/2014/chart" uri="{C3380CC4-5D6E-409C-BE32-E72D297353CC}">
                  <c16:uniqueId val="{00000018-4A7A-4987-836E-7859B38E4C16}"/>
                </c:ext>
              </c:extLst>
            </c:dLbl>
            <c:dLbl>
              <c:idx val="6"/>
              <c:delete val="1"/>
              <c:extLst>
                <c:ext xmlns:c15="http://schemas.microsoft.com/office/drawing/2012/chart" uri="{CE6537A1-D6FC-4f65-9D91-7224C49458BB}"/>
                <c:ext xmlns:c16="http://schemas.microsoft.com/office/drawing/2014/chart" uri="{C3380CC4-5D6E-409C-BE32-E72D297353CC}">
                  <c16:uniqueId val="{00000017-4A7A-4987-836E-7859B38E4C16}"/>
                </c:ext>
              </c:extLst>
            </c:dLbl>
            <c:dLbl>
              <c:idx val="7"/>
              <c:delete val="1"/>
              <c:extLst>
                <c:ext xmlns:c15="http://schemas.microsoft.com/office/drawing/2012/chart" uri="{CE6537A1-D6FC-4f65-9D91-7224C49458BB}"/>
                <c:ext xmlns:c16="http://schemas.microsoft.com/office/drawing/2014/chart" uri="{C3380CC4-5D6E-409C-BE32-E72D297353CC}">
                  <c16:uniqueId val="{00000016-4A7A-4987-836E-7859B38E4C16}"/>
                </c:ext>
              </c:extLst>
            </c:dLbl>
            <c:dLbl>
              <c:idx val="8"/>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extLst>
                <c:ext xmlns:c16="http://schemas.microsoft.com/office/drawing/2014/chart" uri="{C3380CC4-5D6E-409C-BE32-E72D297353CC}">
                  <c16:uniqueId val="{00000015-4A7A-4987-836E-7859B38E4C16}"/>
                </c:ext>
              </c:extLst>
            </c:dLbl>
            <c:spPr>
              <a:solidFill>
                <a:srgbClr val="FFFFFF"/>
              </a:solidFill>
              <a:ln>
                <a:solidFill>
                  <a:srgbClr val="000000">
                    <a:lumMod val="65000"/>
                    <a:lumOff val="35000"/>
                  </a:srgbClr>
                </a:solid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Sheet1!$C$2:$C$10</c:f>
              <c:numCache>
                <c:formatCode>General</c:formatCode>
                <c:ptCount val="9"/>
                <c:pt idx="0">
                  <c:v>54</c:v>
                </c:pt>
                <c:pt idx="1">
                  <c:v>55</c:v>
                </c:pt>
                <c:pt idx="2">
                  <c:v>57</c:v>
                </c:pt>
                <c:pt idx="3">
                  <c:v>61</c:v>
                </c:pt>
                <c:pt idx="4">
                  <c:v>65</c:v>
                </c:pt>
                <c:pt idx="5">
                  <c:v>61</c:v>
                </c:pt>
                <c:pt idx="6">
                  <c:v>66</c:v>
                </c:pt>
                <c:pt idx="7">
                  <c:v>70</c:v>
                </c:pt>
                <c:pt idx="8">
                  <c:v>72</c:v>
                </c:pt>
              </c:numCache>
            </c:numRef>
          </c:val>
          <c:smooth val="0"/>
          <c:extLst>
            <c:ext xmlns:c16="http://schemas.microsoft.com/office/drawing/2014/chart" uri="{C3380CC4-5D6E-409C-BE32-E72D297353CC}">
              <c16:uniqueId val="{00000000-4A7A-4987-836E-7859B38E4C16}"/>
            </c:ext>
          </c:extLst>
        </c:ser>
        <c:ser>
          <c:idx val="2"/>
          <c:order val="1"/>
          <c:tx>
            <c:strRef>
              <c:f>Sheet1!$D$1</c:f>
              <c:strCache>
                <c:ptCount val="1"/>
                <c:pt idx="0">
                  <c:v>Independents</c:v>
                </c:pt>
              </c:strCache>
            </c:strRef>
          </c:tx>
          <c:spPr>
            <a:ln>
              <a:solidFill>
                <a:srgbClr val="7030A0"/>
              </a:solidFill>
            </a:ln>
          </c:spPr>
          <c:marker>
            <c:symbol val="none"/>
          </c:marker>
          <c:dLbls>
            <c:dLbl>
              <c:idx val="0"/>
              <c:layout>
                <c:manualLayout>
                  <c:x val="-7.3761041973130465E-2"/>
                  <c:y val="1.2500000000000001E-2"/>
                </c:manualLayout>
              </c:layout>
              <c:spPr>
                <a:noFill/>
                <a:ln>
                  <a:noFill/>
                </a:ln>
                <a:effectLst/>
              </c:spPr>
              <c:txPr>
                <a:bodyPr wrap="square" lIns="38100" tIns="19050" rIns="38100" bIns="19050" anchor="ctr" anchorCtr="0">
                  <a:spAutoFit/>
                </a:bodyPr>
                <a:lstStyle/>
                <a:p>
                  <a:pPr algn="ctr">
                    <a:defRPr lang="en-US" sz="140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A7A-4987-836E-7859B38E4C16}"/>
                </c:ext>
              </c:extLst>
            </c:dLbl>
            <c:dLbl>
              <c:idx val="1"/>
              <c:delete val="1"/>
              <c:extLst>
                <c:ext xmlns:c15="http://schemas.microsoft.com/office/drawing/2012/chart" uri="{CE6537A1-D6FC-4f65-9D91-7224C49458BB}"/>
                <c:ext xmlns:c16="http://schemas.microsoft.com/office/drawing/2014/chart" uri="{C3380CC4-5D6E-409C-BE32-E72D297353CC}">
                  <c16:uniqueId val="{00000013-4A7A-4987-836E-7859B38E4C16}"/>
                </c:ext>
              </c:extLst>
            </c:dLbl>
            <c:dLbl>
              <c:idx val="2"/>
              <c:delete val="1"/>
              <c:extLst>
                <c:ext xmlns:c15="http://schemas.microsoft.com/office/drawing/2012/chart" uri="{CE6537A1-D6FC-4f65-9D91-7224C49458BB}"/>
                <c:ext xmlns:c16="http://schemas.microsoft.com/office/drawing/2014/chart" uri="{C3380CC4-5D6E-409C-BE32-E72D297353CC}">
                  <c16:uniqueId val="{00000012-4A7A-4987-836E-7859B38E4C16}"/>
                </c:ext>
              </c:extLst>
            </c:dLbl>
            <c:dLbl>
              <c:idx val="3"/>
              <c:spPr>
                <a:noFill/>
                <a:ln>
                  <a:noFill/>
                </a:ln>
                <a:effectLst/>
              </c:spPr>
              <c:txPr>
                <a:bodyPr wrap="square" lIns="38100" tIns="19050" rIns="38100" bIns="19050" anchor="ctr">
                  <a:spAutoFit/>
                </a:bodyPr>
                <a:lstStyle/>
                <a:p>
                  <a:pPr>
                    <a:defRPr sz="1400" b="1"/>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1-4A7A-4987-836E-7859B38E4C16}"/>
                </c:ext>
              </c:extLst>
            </c:dLbl>
            <c:dLbl>
              <c:idx val="4"/>
              <c:delete val="1"/>
              <c:extLst>
                <c:ext xmlns:c15="http://schemas.microsoft.com/office/drawing/2012/chart" uri="{CE6537A1-D6FC-4f65-9D91-7224C49458BB}"/>
                <c:ext xmlns:c16="http://schemas.microsoft.com/office/drawing/2014/chart" uri="{C3380CC4-5D6E-409C-BE32-E72D297353CC}">
                  <c16:uniqueId val="{00000010-4A7A-4987-836E-7859B38E4C16}"/>
                </c:ext>
              </c:extLst>
            </c:dLbl>
            <c:dLbl>
              <c:idx val="5"/>
              <c:delete val="1"/>
              <c:extLst>
                <c:ext xmlns:c15="http://schemas.microsoft.com/office/drawing/2012/chart" uri="{CE6537A1-D6FC-4f65-9D91-7224C49458BB}"/>
                <c:ext xmlns:c16="http://schemas.microsoft.com/office/drawing/2014/chart" uri="{C3380CC4-5D6E-409C-BE32-E72D297353CC}">
                  <c16:uniqueId val="{0000000F-4A7A-4987-836E-7859B38E4C16}"/>
                </c:ext>
              </c:extLst>
            </c:dLbl>
            <c:dLbl>
              <c:idx val="6"/>
              <c:delete val="1"/>
              <c:extLst>
                <c:ext xmlns:c15="http://schemas.microsoft.com/office/drawing/2012/chart" uri="{CE6537A1-D6FC-4f65-9D91-7224C49458BB}"/>
                <c:ext xmlns:c16="http://schemas.microsoft.com/office/drawing/2014/chart" uri="{C3380CC4-5D6E-409C-BE32-E72D297353CC}">
                  <c16:uniqueId val="{0000000E-4A7A-4987-836E-7859B38E4C16}"/>
                </c:ext>
              </c:extLst>
            </c:dLbl>
            <c:dLbl>
              <c:idx val="7"/>
              <c:delete val="1"/>
              <c:extLst>
                <c:ext xmlns:c15="http://schemas.microsoft.com/office/drawing/2012/chart" uri="{CE6537A1-D6FC-4f65-9D91-7224C49458BB}"/>
                <c:ext xmlns:c16="http://schemas.microsoft.com/office/drawing/2014/chart" uri="{C3380CC4-5D6E-409C-BE32-E72D297353CC}">
                  <c16:uniqueId val="{0000000D-4A7A-4987-836E-7859B38E4C16}"/>
                </c:ext>
              </c:extLst>
            </c:dLbl>
            <c:dLbl>
              <c:idx val="8"/>
              <c:spPr>
                <a:noFill/>
                <a:ln>
                  <a:noFill/>
                </a:ln>
                <a:effectLst/>
              </c:spPr>
              <c:txPr>
                <a:bodyPr wrap="square" lIns="38100" tIns="19050" rIns="38100" bIns="19050" anchor="ctr" anchorCtr="0">
                  <a:spAutoFit/>
                </a:bodyPr>
                <a:lstStyle/>
                <a:p>
                  <a:pPr algn="ctr">
                    <a:defRPr lang="en-US" sz="140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4-4A7A-4987-836E-7859B38E4C16}"/>
                </c:ext>
              </c:extLst>
            </c:dLbl>
            <c:spPr>
              <a:solidFill>
                <a:srgbClr val="FFFFFF"/>
              </a:solidFill>
              <a:ln>
                <a:solidFill>
                  <a:srgbClr val="000000">
                    <a:lumMod val="65000"/>
                    <a:lumOff val="35000"/>
                  </a:srgbClr>
                </a:solidFill>
              </a:ln>
              <a:effectLst/>
            </c:spPr>
            <c:txPr>
              <a:bodyPr wrap="square" lIns="38100" tIns="19050" rIns="38100" bIns="19050" anchor="ctr" anchorCtr="0">
                <a:spAutoFit/>
              </a:bodyPr>
              <a:lstStyle/>
              <a:p>
                <a:pPr algn="ctr">
                  <a:defRPr lang="en-US" sz="140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Sheet1!$D$2:$D$10</c:f>
              <c:numCache>
                <c:formatCode>General</c:formatCode>
                <c:ptCount val="9"/>
                <c:pt idx="0">
                  <c:v>49</c:v>
                </c:pt>
                <c:pt idx="1">
                  <c:v>54</c:v>
                </c:pt>
                <c:pt idx="2">
                  <c:v>57</c:v>
                </c:pt>
                <c:pt idx="3">
                  <c:v>50</c:v>
                </c:pt>
                <c:pt idx="4">
                  <c:v>62</c:v>
                </c:pt>
                <c:pt idx="5">
                  <c:v>60</c:v>
                </c:pt>
                <c:pt idx="6">
                  <c:v>65</c:v>
                </c:pt>
                <c:pt idx="7">
                  <c:v>67</c:v>
                </c:pt>
                <c:pt idx="8">
                  <c:v>67</c:v>
                </c:pt>
              </c:numCache>
            </c:numRef>
          </c:val>
          <c:smooth val="0"/>
          <c:extLst>
            <c:ext xmlns:c16="http://schemas.microsoft.com/office/drawing/2014/chart" uri="{C3380CC4-5D6E-409C-BE32-E72D297353CC}">
              <c16:uniqueId val="{00000001-4A7A-4987-836E-7859B38E4C16}"/>
            </c:ext>
          </c:extLst>
        </c:ser>
        <c:ser>
          <c:idx val="3"/>
          <c:order val="2"/>
          <c:tx>
            <c:strRef>
              <c:f>Sheet1!$E$1</c:f>
              <c:strCache>
                <c:ptCount val="1"/>
                <c:pt idx="0">
                  <c:v>Republicans</c:v>
                </c:pt>
              </c:strCache>
            </c:strRef>
          </c:tx>
          <c:spPr>
            <a:ln>
              <a:solidFill>
                <a:schemeClr val="accent6"/>
              </a:solidFill>
            </a:ln>
          </c:spPr>
          <c:marker>
            <c:symbol val="none"/>
          </c:marker>
          <c:dPt>
            <c:idx val="8"/>
            <c:bubble3D val="0"/>
            <c:extLst>
              <c:ext xmlns:c16="http://schemas.microsoft.com/office/drawing/2014/chart" uri="{C3380CC4-5D6E-409C-BE32-E72D297353CC}">
                <c16:uniqueId val="{00000003-4A7A-4987-836E-7859B38E4C16}"/>
              </c:ext>
            </c:extLst>
          </c:dPt>
          <c:dLbls>
            <c:dLbl>
              <c:idx val="0"/>
              <c:layout>
                <c:manualLayout>
                  <c:x val="-5.1222945814673938E-2"/>
                  <c:y val="8.3333333333332569E-3"/>
                </c:manualLayout>
              </c:layout>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A7A-4987-836E-7859B38E4C16}"/>
                </c:ext>
              </c:extLst>
            </c:dLbl>
            <c:dLbl>
              <c:idx val="1"/>
              <c:delete val="1"/>
              <c:extLst>
                <c:ext xmlns:c15="http://schemas.microsoft.com/office/drawing/2012/chart" uri="{CE6537A1-D6FC-4f65-9D91-7224C49458BB}"/>
                <c:ext xmlns:c16="http://schemas.microsoft.com/office/drawing/2014/chart" uri="{C3380CC4-5D6E-409C-BE32-E72D297353CC}">
                  <c16:uniqueId val="{0000000A-4A7A-4987-836E-7859B38E4C16}"/>
                </c:ext>
              </c:extLst>
            </c:dLbl>
            <c:dLbl>
              <c:idx val="2"/>
              <c:delete val="1"/>
              <c:extLst>
                <c:ext xmlns:c15="http://schemas.microsoft.com/office/drawing/2012/chart" uri="{CE6537A1-D6FC-4f65-9D91-7224C49458BB}"/>
                <c:ext xmlns:c16="http://schemas.microsoft.com/office/drawing/2014/chart" uri="{C3380CC4-5D6E-409C-BE32-E72D297353CC}">
                  <c16:uniqueId val="{00000009-4A7A-4987-836E-7859B38E4C16}"/>
                </c:ext>
              </c:extLst>
            </c:dLbl>
            <c:dLbl>
              <c:idx val="3"/>
              <c:delete val="1"/>
              <c:extLst>
                <c:ext xmlns:c15="http://schemas.microsoft.com/office/drawing/2012/chart" uri="{CE6537A1-D6FC-4f65-9D91-7224C49458BB}"/>
                <c:ext xmlns:c16="http://schemas.microsoft.com/office/drawing/2014/chart" uri="{C3380CC4-5D6E-409C-BE32-E72D297353CC}">
                  <c16:uniqueId val="{00000008-4A7A-4987-836E-7859B38E4C16}"/>
                </c:ext>
              </c:extLst>
            </c:dLbl>
            <c:dLbl>
              <c:idx val="4"/>
              <c:delete val="1"/>
              <c:extLst>
                <c:ext xmlns:c15="http://schemas.microsoft.com/office/drawing/2012/chart" uri="{CE6537A1-D6FC-4f65-9D91-7224C49458BB}"/>
                <c:ext xmlns:c16="http://schemas.microsoft.com/office/drawing/2014/chart" uri="{C3380CC4-5D6E-409C-BE32-E72D297353CC}">
                  <c16:uniqueId val="{00000007-4A7A-4987-836E-7859B38E4C16}"/>
                </c:ext>
              </c:extLst>
            </c:dLbl>
            <c:dLbl>
              <c:idx val="5"/>
              <c:delete val="1"/>
              <c:extLst>
                <c:ext xmlns:c15="http://schemas.microsoft.com/office/drawing/2012/chart" uri="{CE6537A1-D6FC-4f65-9D91-7224C49458BB}"/>
                <c:ext xmlns:c16="http://schemas.microsoft.com/office/drawing/2014/chart" uri="{C3380CC4-5D6E-409C-BE32-E72D297353CC}">
                  <c16:uniqueId val="{00000006-4A7A-4987-836E-7859B38E4C16}"/>
                </c:ext>
              </c:extLst>
            </c:dLbl>
            <c:dLbl>
              <c:idx val="6"/>
              <c:delete val="1"/>
              <c:extLst>
                <c:ext xmlns:c15="http://schemas.microsoft.com/office/drawing/2012/chart" uri="{CE6537A1-D6FC-4f65-9D91-7224C49458BB}"/>
                <c:ext xmlns:c16="http://schemas.microsoft.com/office/drawing/2014/chart" uri="{C3380CC4-5D6E-409C-BE32-E72D297353CC}">
                  <c16:uniqueId val="{00000005-4A7A-4987-836E-7859B38E4C16}"/>
                </c:ext>
              </c:extLst>
            </c:dLbl>
            <c:dLbl>
              <c:idx val="7"/>
              <c:layout>
                <c:manualLayout>
                  <c:x val="-0.15981559094178283"/>
                  <c:y val="-4.583333333333333E-2"/>
                </c:manualLayout>
              </c:layout>
              <c:spPr>
                <a:noFill/>
                <a:ln>
                  <a:noFill/>
                </a:ln>
                <a:effectLst/>
              </c:spPr>
              <c:txPr>
                <a:bodyPr wrap="square" lIns="38100" tIns="19050" rIns="38100" bIns="19050" anchor="ctr">
                  <a:spAutoFit/>
                </a:bodyPr>
                <a:lstStyle/>
                <a:p>
                  <a:pPr>
                    <a:defRPr sz="1400" b="1"/>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4A7A-4987-836E-7859B38E4C16}"/>
                </c:ext>
              </c:extLst>
            </c:dLbl>
            <c:dLbl>
              <c:idx val="8"/>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7A-4987-836E-7859B38E4C16}"/>
                </c:ext>
              </c:extLst>
            </c:dLbl>
            <c:spPr>
              <a:solidFill>
                <a:srgbClr val="FFFFFF"/>
              </a:solidFill>
              <a:ln>
                <a:solidFill>
                  <a:srgbClr val="000000">
                    <a:lumMod val="65000"/>
                    <a:lumOff val="35000"/>
                  </a:srgbClr>
                </a:solidFill>
              </a:ln>
              <a:effectLst/>
            </c:spPr>
            <c:txPr>
              <a:bodyPr wrap="square" lIns="38100" tIns="19050" rIns="38100" bIns="19050" anchor="ctr">
                <a:spAutoFit/>
              </a:bodyPr>
              <a:lstStyle/>
              <a:p>
                <a:pPr>
                  <a:defRPr sz="1400" b="1"/>
                </a:pPr>
                <a:endParaRPr lang="en-US"/>
              </a:p>
            </c:txPr>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Sheet1!$E$2:$E$10</c:f>
              <c:numCache>
                <c:formatCode>General</c:formatCode>
                <c:ptCount val="9"/>
                <c:pt idx="0">
                  <c:v>28</c:v>
                </c:pt>
                <c:pt idx="1">
                  <c:v>29</c:v>
                </c:pt>
                <c:pt idx="2">
                  <c:v>35</c:v>
                </c:pt>
                <c:pt idx="3">
                  <c:v>33</c:v>
                </c:pt>
                <c:pt idx="4">
                  <c:v>35</c:v>
                </c:pt>
                <c:pt idx="5">
                  <c:v>34</c:v>
                </c:pt>
                <c:pt idx="6">
                  <c:v>37</c:v>
                </c:pt>
                <c:pt idx="7">
                  <c:v>42</c:v>
                </c:pt>
                <c:pt idx="8">
                  <c:v>51</c:v>
                </c:pt>
              </c:numCache>
            </c:numRef>
          </c:val>
          <c:smooth val="0"/>
          <c:extLst>
            <c:ext xmlns:c16="http://schemas.microsoft.com/office/drawing/2014/chart" uri="{C3380CC4-5D6E-409C-BE32-E72D297353CC}">
              <c16:uniqueId val="{00000002-4A7A-4987-836E-7859B38E4C16}"/>
            </c:ext>
          </c:extLst>
        </c:ser>
        <c:dLbls>
          <c:showLegendKey val="0"/>
          <c:showVal val="0"/>
          <c:showCatName val="0"/>
          <c:showSerName val="0"/>
          <c:showPercent val="0"/>
          <c:showBubbleSize val="0"/>
        </c:dLbls>
        <c:smooth val="0"/>
        <c:axId val="389357304"/>
        <c:axId val="389347792"/>
      </c:lineChart>
      <c:catAx>
        <c:axId val="3893573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9347792"/>
        <c:crosses val="autoZero"/>
        <c:auto val="1"/>
        <c:lblAlgn val="ctr"/>
        <c:lblOffset val="100"/>
        <c:noMultiLvlLbl val="0"/>
      </c:catAx>
      <c:valAx>
        <c:axId val="389347792"/>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9357304"/>
        <c:crosses val="autoZero"/>
        <c:crossBetween val="between"/>
      </c:valAx>
      <c:spPr>
        <a:noFill/>
        <a:ln>
          <a:noFill/>
        </a:ln>
        <a:effectLst/>
      </c:spPr>
    </c:plotArea>
    <c:legend>
      <c:legendPos val="t"/>
      <c:overlay val="0"/>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489432888801118E-2"/>
          <c:y val="0.19198678215625356"/>
          <c:w val="0.79607107461903515"/>
          <c:h val="0.61253239793544012"/>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3"/>
            <c:invertIfNegative val="0"/>
            <c:bubble3D val="0"/>
            <c:spPr>
              <a:solidFill>
                <a:schemeClr val="accent2"/>
              </a:solidFill>
              <a:ln>
                <a:solidFill>
                  <a:schemeClr val="accent2"/>
                </a:solidFill>
              </a:ln>
              <a:effectLst/>
            </c:spPr>
            <c:extLst>
              <c:ext xmlns:c16="http://schemas.microsoft.com/office/drawing/2014/chart" uri="{C3380CC4-5D6E-409C-BE32-E72D297353CC}">
                <c16:uniqueId val="{00000003-C7D9-4A8F-8A36-8080B4BB7F64}"/>
              </c:ext>
            </c:extLst>
          </c:dPt>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c:v>
                </c:pt>
                <c:pt idx="1">
                  <c:v>WA</c:v>
                </c:pt>
                <c:pt idx="2">
                  <c:v>OR</c:v>
                </c:pt>
                <c:pt idx="3">
                  <c:v>Overall</c:v>
                </c:pt>
              </c:strCache>
            </c:strRef>
          </c:cat>
          <c:val>
            <c:numRef>
              <c:f>Sheet1!$B$2:$B$5</c:f>
              <c:numCache>
                <c:formatCode>General</c:formatCode>
                <c:ptCount val="4"/>
                <c:pt idx="0">
                  <c:v>14</c:v>
                </c:pt>
                <c:pt idx="1">
                  <c:v>6.2</c:v>
                </c:pt>
                <c:pt idx="2">
                  <c:v>4.5</c:v>
                </c:pt>
                <c:pt idx="3">
                  <c:v>3</c:v>
                </c:pt>
              </c:numCache>
            </c:numRef>
          </c:val>
          <c:extLst>
            <c:ext xmlns:c16="http://schemas.microsoft.com/office/drawing/2014/chart" uri="{C3380CC4-5D6E-409C-BE32-E72D297353CC}">
              <c16:uniqueId val="{00000000-C7D9-4A8F-8A36-8080B4BB7F64}"/>
            </c:ext>
          </c:extLst>
        </c:ser>
        <c:dLbls>
          <c:showLegendKey val="0"/>
          <c:showVal val="0"/>
          <c:showCatName val="0"/>
          <c:showSerName val="0"/>
          <c:showPercent val="0"/>
          <c:showBubbleSize val="0"/>
        </c:dLbls>
        <c:gapWidth val="25"/>
        <c:axId val="808659456"/>
        <c:axId val="808661424"/>
      </c:barChart>
      <c:catAx>
        <c:axId val="80865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08661424"/>
        <c:crosses val="autoZero"/>
        <c:auto val="1"/>
        <c:lblAlgn val="ctr"/>
        <c:lblOffset val="100"/>
        <c:noMultiLvlLbl val="0"/>
      </c:catAx>
      <c:valAx>
        <c:axId val="808661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mn-lt"/>
                <a:ea typeface="+mn-ea"/>
                <a:cs typeface="+mn-cs"/>
              </a:defRPr>
            </a:pPr>
            <a:endParaRPr lang="en-US"/>
          </a:p>
        </c:txPr>
        <c:crossAx val="808659456"/>
        <c:crosses val="autoZero"/>
        <c:crossBetween val="between"/>
        <c:majorUnit val="4"/>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028253821214"/>
          <c:y val="4.3879907621247098E-2"/>
          <c:w val="0.840924595892379"/>
          <c:h val="0.84526558891454895"/>
        </c:manualLayout>
      </c:layout>
      <c:barChart>
        <c:barDir val="col"/>
        <c:grouping val="clustered"/>
        <c:varyColors val="0"/>
        <c:ser>
          <c:idx val="1"/>
          <c:order val="1"/>
          <c:tx>
            <c:strRef>
              <c:f>Sheet1!$C$1</c:f>
              <c:strCache>
                <c:ptCount val="1"/>
                <c:pt idx="0">
                  <c:v>Recession</c:v>
                </c:pt>
              </c:strCache>
            </c:strRef>
          </c:tx>
          <c:spPr>
            <a:solidFill>
              <a:schemeClr val="bg2">
                <a:lumMod val="85000"/>
              </a:schemeClr>
            </a:solidFill>
            <a:ln w="27626">
              <a:noFill/>
            </a:ln>
          </c:spPr>
          <c:invertIfNegative val="0"/>
          <c:cat>
            <c:numRef>
              <c:f>Sheet1!$A$2:$A$344</c:f>
              <c:numCache>
                <c:formatCode>"'"yy</c:formatCode>
                <c:ptCount val="343"/>
                <c:pt idx="0">
                  <c:v>32904</c:v>
                </c:pt>
                <c:pt idx="1">
                  <c:v>32932</c:v>
                </c:pt>
                <c:pt idx="2">
                  <c:v>32963</c:v>
                </c:pt>
                <c:pt idx="3">
                  <c:v>32993</c:v>
                </c:pt>
                <c:pt idx="4">
                  <c:v>33024</c:v>
                </c:pt>
                <c:pt idx="5">
                  <c:v>33054</c:v>
                </c:pt>
                <c:pt idx="6">
                  <c:v>33085</c:v>
                </c:pt>
                <c:pt idx="7">
                  <c:v>33116</c:v>
                </c:pt>
                <c:pt idx="8">
                  <c:v>33146</c:v>
                </c:pt>
                <c:pt idx="9">
                  <c:v>33177</c:v>
                </c:pt>
                <c:pt idx="10">
                  <c:v>33207</c:v>
                </c:pt>
                <c:pt idx="11">
                  <c:v>33238</c:v>
                </c:pt>
                <c:pt idx="12">
                  <c:v>33269</c:v>
                </c:pt>
                <c:pt idx="13">
                  <c:v>33297</c:v>
                </c:pt>
                <c:pt idx="14">
                  <c:v>33328</c:v>
                </c:pt>
                <c:pt idx="15">
                  <c:v>33358</c:v>
                </c:pt>
                <c:pt idx="16">
                  <c:v>33389</c:v>
                </c:pt>
                <c:pt idx="17">
                  <c:v>33419</c:v>
                </c:pt>
                <c:pt idx="18">
                  <c:v>33450</c:v>
                </c:pt>
                <c:pt idx="19">
                  <c:v>33481</c:v>
                </c:pt>
                <c:pt idx="20">
                  <c:v>33511</c:v>
                </c:pt>
                <c:pt idx="21">
                  <c:v>33542</c:v>
                </c:pt>
                <c:pt idx="22">
                  <c:v>33572</c:v>
                </c:pt>
                <c:pt idx="23">
                  <c:v>33603</c:v>
                </c:pt>
                <c:pt idx="24">
                  <c:v>33634</c:v>
                </c:pt>
                <c:pt idx="25">
                  <c:v>33662</c:v>
                </c:pt>
                <c:pt idx="26">
                  <c:v>33694</c:v>
                </c:pt>
                <c:pt idx="27">
                  <c:v>33724</c:v>
                </c:pt>
                <c:pt idx="28">
                  <c:v>33755</c:v>
                </c:pt>
                <c:pt idx="29">
                  <c:v>33785</c:v>
                </c:pt>
                <c:pt idx="30">
                  <c:v>33816</c:v>
                </c:pt>
                <c:pt idx="31">
                  <c:v>33847</c:v>
                </c:pt>
                <c:pt idx="32">
                  <c:v>33877</c:v>
                </c:pt>
                <c:pt idx="33">
                  <c:v>33908</c:v>
                </c:pt>
                <c:pt idx="34">
                  <c:v>33938</c:v>
                </c:pt>
                <c:pt idx="35">
                  <c:v>33969</c:v>
                </c:pt>
                <c:pt idx="36">
                  <c:v>34000</c:v>
                </c:pt>
                <c:pt idx="37">
                  <c:v>34028</c:v>
                </c:pt>
                <c:pt idx="38">
                  <c:v>34059</c:v>
                </c:pt>
                <c:pt idx="39">
                  <c:v>34089</c:v>
                </c:pt>
                <c:pt idx="40">
                  <c:v>34120</c:v>
                </c:pt>
                <c:pt idx="41">
                  <c:v>34150</c:v>
                </c:pt>
                <c:pt idx="42">
                  <c:v>34181</c:v>
                </c:pt>
                <c:pt idx="43">
                  <c:v>34212</c:v>
                </c:pt>
                <c:pt idx="44">
                  <c:v>34242</c:v>
                </c:pt>
                <c:pt idx="45">
                  <c:v>34273</c:v>
                </c:pt>
                <c:pt idx="46">
                  <c:v>34303</c:v>
                </c:pt>
                <c:pt idx="47">
                  <c:v>34334</c:v>
                </c:pt>
                <c:pt idx="48">
                  <c:v>34365</c:v>
                </c:pt>
                <c:pt idx="49">
                  <c:v>34393</c:v>
                </c:pt>
                <c:pt idx="50">
                  <c:v>34424</c:v>
                </c:pt>
                <c:pt idx="51">
                  <c:v>34454</c:v>
                </c:pt>
                <c:pt idx="52">
                  <c:v>34485</c:v>
                </c:pt>
                <c:pt idx="53">
                  <c:v>34515</c:v>
                </c:pt>
                <c:pt idx="54">
                  <c:v>34546</c:v>
                </c:pt>
                <c:pt idx="55">
                  <c:v>34577</c:v>
                </c:pt>
                <c:pt idx="56">
                  <c:v>34607</c:v>
                </c:pt>
                <c:pt idx="57">
                  <c:v>34638</c:v>
                </c:pt>
                <c:pt idx="58">
                  <c:v>34668</c:v>
                </c:pt>
                <c:pt idx="59">
                  <c:v>34699</c:v>
                </c:pt>
                <c:pt idx="60">
                  <c:v>34730</c:v>
                </c:pt>
                <c:pt idx="61">
                  <c:v>34758</c:v>
                </c:pt>
                <c:pt idx="62">
                  <c:v>34789</c:v>
                </c:pt>
                <c:pt idx="63">
                  <c:v>34819</c:v>
                </c:pt>
                <c:pt idx="64">
                  <c:v>34850</c:v>
                </c:pt>
                <c:pt idx="65">
                  <c:v>34880</c:v>
                </c:pt>
                <c:pt idx="66">
                  <c:v>34911</c:v>
                </c:pt>
                <c:pt idx="67">
                  <c:v>34942</c:v>
                </c:pt>
                <c:pt idx="68">
                  <c:v>34972</c:v>
                </c:pt>
                <c:pt idx="69">
                  <c:v>35003</c:v>
                </c:pt>
                <c:pt idx="70">
                  <c:v>35033</c:v>
                </c:pt>
                <c:pt idx="71">
                  <c:v>35064</c:v>
                </c:pt>
                <c:pt idx="72">
                  <c:v>35095</c:v>
                </c:pt>
                <c:pt idx="73">
                  <c:v>35123</c:v>
                </c:pt>
                <c:pt idx="74">
                  <c:v>35155</c:v>
                </c:pt>
                <c:pt idx="75">
                  <c:v>35185</c:v>
                </c:pt>
                <c:pt idx="76">
                  <c:v>35216</c:v>
                </c:pt>
                <c:pt idx="77">
                  <c:v>35246</c:v>
                </c:pt>
                <c:pt idx="78">
                  <c:v>35277</c:v>
                </c:pt>
                <c:pt idx="79">
                  <c:v>35308</c:v>
                </c:pt>
                <c:pt idx="80">
                  <c:v>35338</c:v>
                </c:pt>
                <c:pt idx="81">
                  <c:v>35369</c:v>
                </c:pt>
                <c:pt idx="82">
                  <c:v>35399</c:v>
                </c:pt>
                <c:pt idx="83">
                  <c:v>35430</c:v>
                </c:pt>
                <c:pt idx="84">
                  <c:v>35461</c:v>
                </c:pt>
                <c:pt idx="85">
                  <c:v>35489</c:v>
                </c:pt>
                <c:pt idx="86">
                  <c:v>35520</c:v>
                </c:pt>
                <c:pt idx="87">
                  <c:v>35550</c:v>
                </c:pt>
                <c:pt idx="88">
                  <c:v>35581</c:v>
                </c:pt>
                <c:pt idx="89">
                  <c:v>35611</c:v>
                </c:pt>
                <c:pt idx="90">
                  <c:v>35642</c:v>
                </c:pt>
                <c:pt idx="91">
                  <c:v>35673</c:v>
                </c:pt>
                <c:pt idx="92">
                  <c:v>35703</c:v>
                </c:pt>
                <c:pt idx="93">
                  <c:v>35734</c:v>
                </c:pt>
                <c:pt idx="94">
                  <c:v>35764</c:v>
                </c:pt>
                <c:pt idx="95">
                  <c:v>35795</c:v>
                </c:pt>
                <c:pt idx="96">
                  <c:v>35826</c:v>
                </c:pt>
                <c:pt idx="97">
                  <c:v>35854</c:v>
                </c:pt>
                <c:pt idx="98">
                  <c:v>35885</c:v>
                </c:pt>
                <c:pt idx="99">
                  <c:v>35915</c:v>
                </c:pt>
                <c:pt idx="100">
                  <c:v>35946</c:v>
                </c:pt>
                <c:pt idx="101">
                  <c:v>35976</c:v>
                </c:pt>
                <c:pt idx="102">
                  <c:v>36007</c:v>
                </c:pt>
                <c:pt idx="103">
                  <c:v>36038</c:v>
                </c:pt>
                <c:pt idx="104">
                  <c:v>36068</c:v>
                </c:pt>
                <c:pt idx="105">
                  <c:v>36099</c:v>
                </c:pt>
                <c:pt idx="106">
                  <c:v>36129</c:v>
                </c:pt>
                <c:pt idx="107">
                  <c:v>36160</c:v>
                </c:pt>
                <c:pt idx="108">
                  <c:v>36191</c:v>
                </c:pt>
                <c:pt idx="109">
                  <c:v>36219</c:v>
                </c:pt>
                <c:pt idx="110">
                  <c:v>36250</c:v>
                </c:pt>
                <c:pt idx="111">
                  <c:v>36280</c:v>
                </c:pt>
                <c:pt idx="112">
                  <c:v>36311</c:v>
                </c:pt>
                <c:pt idx="113">
                  <c:v>36341</c:v>
                </c:pt>
                <c:pt idx="114">
                  <c:v>36372</c:v>
                </c:pt>
                <c:pt idx="115">
                  <c:v>36403</c:v>
                </c:pt>
                <c:pt idx="116">
                  <c:v>36433</c:v>
                </c:pt>
                <c:pt idx="117">
                  <c:v>36464</c:v>
                </c:pt>
                <c:pt idx="118">
                  <c:v>36494</c:v>
                </c:pt>
                <c:pt idx="119">
                  <c:v>36525</c:v>
                </c:pt>
                <c:pt idx="120">
                  <c:v>36556</c:v>
                </c:pt>
                <c:pt idx="121">
                  <c:v>36584</c:v>
                </c:pt>
                <c:pt idx="122">
                  <c:v>36616</c:v>
                </c:pt>
                <c:pt idx="123">
                  <c:v>36646</c:v>
                </c:pt>
                <c:pt idx="124">
                  <c:v>36677</c:v>
                </c:pt>
                <c:pt idx="125">
                  <c:v>36707</c:v>
                </c:pt>
                <c:pt idx="126">
                  <c:v>36738</c:v>
                </c:pt>
                <c:pt idx="127">
                  <c:v>36769</c:v>
                </c:pt>
                <c:pt idx="128">
                  <c:v>36799</c:v>
                </c:pt>
                <c:pt idx="129">
                  <c:v>36830</c:v>
                </c:pt>
                <c:pt idx="130">
                  <c:v>36860</c:v>
                </c:pt>
                <c:pt idx="131">
                  <c:v>36891</c:v>
                </c:pt>
                <c:pt idx="132">
                  <c:v>36922</c:v>
                </c:pt>
                <c:pt idx="133">
                  <c:v>36950</c:v>
                </c:pt>
                <c:pt idx="134">
                  <c:v>36981</c:v>
                </c:pt>
                <c:pt idx="135">
                  <c:v>37011</c:v>
                </c:pt>
                <c:pt idx="136">
                  <c:v>37042</c:v>
                </c:pt>
                <c:pt idx="137">
                  <c:v>37072</c:v>
                </c:pt>
                <c:pt idx="138">
                  <c:v>37103</c:v>
                </c:pt>
                <c:pt idx="139">
                  <c:v>37134</c:v>
                </c:pt>
                <c:pt idx="140">
                  <c:v>37164</c:v>
                </c:pt>
                <c:pt idx="141">
                  <c:v>37195</c:v>
                </c:pt>
                <c:pt idx="142">
                  <c:v>37225</c:v>
                </c:pt>
                <c:pt idx="143">
                  <c:v>37256</c:v>
                </c:pt>
                <c:pt idx="144">
                  <c:v>37287</c:v>
                </c:pt>
                <c:pt idx="145">
                  <c:v>37315</c:v>
                </c:pt>
                <c:pt idx="146">
                  <c:v>37346</c:v>
                </c:pt>
                <c:pt idx="147">
                  <c:v>37376</c:v>
                </c:pt>
                <c:pt idx="148">
                  <c:v>37407</c:v>
                </c:pt>
                <c:pt idx="149">
                  <c:v>37437</c:v>
                </c:pt>
                <c:pt idx="150">
                  <c:v>37468</c:v>
                </c:pt>
                <c:pt idx="151">
                  <c:v>37499</c:v>
                </c:pt>
                <c:pt idx="152">
                  <c:v>37529</c:v>
                </c:pt>
                <c:pt idx="153">
                  <c:v>37560</c:v>
                </c:pt>
                <c:pt idx="154">
                  <c:v>37590</c:v>
                </c:pt>
                <c:pt idx="155">
                  <c:v>37621</c:v>
                </c:pt>
                <c:pt idx="156">
                  <c:v>37652</c:v>
                </c:pt>
                <c:pt idx="157">
                  <c:v>37680</c:v>
                </c:pt>
                <c:pt idx="158">
                  <c:v>37711</c:v>
                </c:pt>
                <c:pt idx="159">
                  <c:v>37741</c:v>
                </c:pt>
                <c:pt idx="160">
                  <c:v>37772</c:v>
                </c:pt>
                <c:pt idx="161">
                  <c:v>37802</c:v>
                </c:pt>
                <c:pt idx="162">
                  <c:v>37833</c:v>
                </c:pt>
                <c:pt idx="163">
                  <c:v>37864</c:v>
                </c:pt>
                <c:pt idx="164">
                  <c:v>37894</c:v>
                </c:pt>
                <c:pt idx="165">
                  <c:v>37925</c:v>
                </c:pt>
                <c:pt idx="166">
                  <c:v>37955</c:v>
                </c:pt>
                <c:pt idx="167">
                  <c:v>37986</c:v>
                </c:pt>
                <c:pt idx="168">
                  <c:v>38017</c:v>
                </c:pt>
                <c:pt idx="169">
                  <c:v>38046</c:v>
                </c:pt>
                <c:pt idx="170">
                  <c:v>38077</c:v>
                </c:pt>
                <c:pt idx="171">
                  <c:v>38107</c:v>
                </c:pt>
                <c:pt idx="172">
                  <c:v>38138</c:v>
                </c:pt>
                <c:pt idx="173">
                  <c:v>38168</c:v>
                </c:pt>
                <c:pt idx="174">
                  <c:v>38199</c:v>
                </c:pt>
                <c:pt idx="175">
                  <c:v>38230</c:v>
                </c:pt>
                <c:pt idx="176">
                  <c:v>38260</c:v>
                </c:pt>
                <c:pt idx="177">
                  <c:v>38291</c:v>
                </c:pt>
                <c:pt idx="178">
                  <c:v>38321</c:v>
                </c:pt>
                <c:pt idx="179">
                  <c:v>38352</c:v>
                </c:pt>
                <c:pt idx="180">
                  <c:v>38383</c:v>
                </c:pt>
                <c:pt idx="181">
                  <c:v>38412</c:v>
                </c:pt>
                <c:pt idx="182">
                  <c:v>38442</c:v>
                </c:pt>
                <c:pt idx="183">
                  <c:v>38472</c:v>
                </c:pt>
                <c:pt idx="184">
                  <c:v>38503</c:v>
                </c:pt>
                <c:pt idx="185">
                  <c:v>38533</c:v>
                </c:pt>
                <c:pt idx="186">
                  <c:v>38564</c:v>
                </c:pt>
                <c:pt idx="187">
                  <c:v>38595</c:v>
                </c:pt>
                <c:pt idx="188">
                  <c:v>38625</c:v>
                </c:pt>
                <c:pt idx="189">
                  <c:v>38656</c:v>
                </c:pt>
                <c:pt idx="190">
                  <c:v>38686</c:v>
                </c:pt>
                <c:pt idx="191">
                  <c:v>38717</c:v>
                </c:pt>
                <c:pt idx="192">
                  <c:v>38748</c:v>
                </c:pt>
                <c:pt idx="193">
                  <c:v>38777</c:v>
                </c:pt>
                <c:pt idx="194">
                  <c:v>38807</c:v>
                </c:pt>
                <c:pt idx="195">
                  <c:v>38837</c:v>
                </c:pt>
                <c:pt idx="196">
                  <c:v>38868</c:v>
                </c:pt>
                <c:pt idx="197">
                  <c:v>38898</c:v>
                </c:pt>
                <c:pt idx="198">
                  <c:v>38929</c:v>
                </c:pt>
                <c:pt idx="199">
                  <c:v>38960</c:v>
                </c:pt>
                <c:pt idx="200">
                  <c:v>38990</c:v>
                </c:pt>
                <c:pt idx="201">
                  <c:v>39021</c:v>
                </c:pt>
                <c:pt idx="202">
                  <c:v>39051</c:v>
                </c:pt>
                <c:pt idx="203">
                  <c:v>39082</c:v>
                </c:pt>
                <c:pt idx="204">
                  <c:v>39113</c:v>
                </c:pt>
                <c:pt idx="205">
                  <c:v>39142</c:v>
                </c:pt>
                <c:pt idx="206">
                  <c:v>39172</c:v>
                </c:pt>
                <c:pt idx="207">
                  <c:v>39202</c:v>
                </c:pt>
                <c:pt idx="208">
                  <c:v>39233</c:v>
                </c:pt>
                <c:pt idx="209">
                  <c:v>39263</c:v>
                </c:pt>
                <c:pt idx="210">
                  <c:v>39294</c:v>
                </c:pt>
                <c:pt idx="211">
                  <c:v>39325</c:v>
                </c:pt>
                <c:pt idx="212">
                  <c:v>39355</c:v>
                </c:pt>
                <c:pt idx="213">
                  <c:v>39386</c:v>
                </c:pt>
                <c:pt idx="214">
                  <c:v>39416</c:v>
                </c:pt>
                <c:pt idx="215">
                  <c:v>39447</c:v>
                </c:pt>
                <c:pt idx="216">
                  <c:v>39478</c:v>
                </c:pt>
                <c:pt idx="217">
                  <c:v>39507</c:v>
                </c:pt>
                <c:pt idx="218">
                  <c:v>39538</c:v>
                </c:pt>
                <c:pt idx="219">
                  <c:v>39568</c:v>
                </c:pt>
                <c:pt idx="220">
                  <c:v>39599</c:v>
                </c:pt>
                <c:pt idx="221">
                  <c:v>39629</c:v>
                </c:pt>
                <c:pt idx="222">
                  <c:v>39660</c:v>
                </c:pt>
                <c:pt idx="223">
                  <c:v>39691</c:v>
                </c:pt>
                <c:pt idx="224">
                  <c:v>39721</c:v>
                </c:pt>
                <c:pt idx="225">
                  <c:v>39752</c:v>
                </c:pt>
                <c:pt idx="226">
                  <c:v>39782</c:v>
                </c:pt>
                <c:pt idx="227">
                  <c:v>39813</c:v>
                </c:pt>
                <c:pt idx="228">
                  <c:v>39844</c:v>
                </c:pt>
                <c:pt idx="229">
                  <c:v>39872</c:v>
                </c:pt>
                <c:pt idx="230">
                  <c:v>39903</c:v>
                </c:pt>
                <c:pt idx="231">
                  <c:v>39933</c:v>
                </c:pt>
                <c:pt idx="232">
                  <c:v>39964</c:v>
                </c:pt>
                <c:pt idx="233">
                  <c:v>39994</c:v>
                </c:pt>
                <c:pt idx="234">
                  <c:v>40025</c:v>
                </c:pt>
                <c:pt idx="235">
                  <c:v>40056</c:v>
                </c:pt>
                <c:pt idx="236">
                  <c:v>40086</c:v>
                </c:pt>
                <c:pt idx="237">
                  <c:v>40117</c:v>
                </c:pt>
                <c:pt idx="238">
                  <c:v>40147</c:v>
                </c:pt>
                <c:pt idx="239">
                  <c:v>40178</c:v>
                </c:pt>
                <c:pt idx="240">
                  <c:v>40209</c:v>
                </c:pt>
                <c:pt idx="241">
                  <c:v>40237</c:v>
                </c:pt>
                <c:pt idx="242">
                  <c:v>40268</c:v>
                </c:pt>
                <c:pt idx="243">
                  <c:v>40296</c:v>
                </c:pt>
                <c:pt idx="244">
                  <c:v>40329</c:v>
                </c:pt>
                <c:pt idx="245">
                  <c:v>40359</c:v>
                </c:pt>
                <c:pt idx="246">
                  <c:v>40390</c:v>
                </c:pt>
                <c:pt idx="247">
                  <c:v>40421</c:v>
                </c:pt>
                <c:pt idx="248">
                  <c:v>40451</c:v>
                </c:pt>
                <c:pt idx="249">
                  <c:v>40482</c:v>
                </c:pt>
                <c:pt idx="250">
                  <c:v>40512</c:v>
                </c:pt>
                <c:pt idx="251">
                  <c:v>40543</c:v>
                </c:pt>
                <c:pt idx="252">
                  <c:v>40574</c:v>
                </c:pt>
                <c:pt idx="253">
                  <c:v>40602</c:v>
                </c:pt>
                <c:pt idx="254">
                  <c:v>40633</c:v>
                </c:pt>
                <c:pt idx="255">
                  <c:v>40663</c:v>
                </c:pt>
                <c:pt idx="256">
                  <c:v>40694</c:v>
                </c:pt>
                <c:pt idx="257">
                  <c:v>40724</c:v>
                </c:pt>
                <c:pt idx="258">
                  <c:v>40755</c:v>
                </c:pt>
                <c:pt idx="259">
                  <c:v>40786</c:v>
                </c:pt>
                <c:pt idx="260">
                  <c:v>40816</c:v>
                </c:pt>
                <c:pt idx="261">
                  <c:v>40847</c:v>
                </c:pt>
                <c:pt idx="262">
                  <c:v>40877</c:v>
                </c:pt>
                <c:pt idx="263">
                  <c:v>40908</c:v>
                </c:pt>
                <c:pt idx="264">
                  <c:v>40939</c:v>
                </c:pt>
                <c:pt idx="265">
                  <c:v>40968</c:v>
                </c:pt>
                <c:pt idx="266">
                  <c:v>40999</c:v>
                </c:pt>
                <c:pt idx="267">
                  <c:v>41029</c:v>
                </c:pt>
                <c:pt idx="268">
                  <c:v>41060</c:v>
                </c:pt>
                <c:pt idx="269">
                  <c:v>41090</c:v>
                </c:pt>
                <c:pt idx="270">
                  <c:v>41121</c:v>
                </c:pt>
                <c:pt idx="271">
                  <c:v>41152</c:v>
                </c:pt>
                <c:pt idx="272">
                  <c:v>41182</c:v>
                </c:pt>
                <c:pt idx="273">
                  <c:v>41213</c:v>
                </c:pt>
                <c:pt idx="274">
                  <c:v>41243</c:v>
                </c:pt>
                <c:pt idx="275">
                  <c:v>41274</c:v>
                </c:pt>
                <c:pt idx="276">
                  <c:v>41305</c:v>
                </c:pt>
                <c:pt idx="277">
                  <c:v>41333</c:v>
                </c:pt>
                <c:pt idx="278">
                  <c:v>41364</c:v>
                </c:pt>
                <c:pt idx="279">
                  <c:v>41394</c:v>
                </c:pt>
                <c:pt idx="280">
                  <c:v>41425</c:v>
                </c:pt>
                <c:pt idx="281">
                  <c:v>41455</c:v>
                </c:pt>
                <c:pt idx="282">
                  <c:v>41486</c:v>
                </c:pt>
                <c:pt idx="283">
                  <c:v>41517</c:v>
                </c:pt>
                <c:pt idx="284">
                  <c:v>41547</c:v>
                </c:pt>
                <c:pt idx="285">
                  <c:v>41578</c:v>
                </c:pt>
                <c:pt idx="286">
                  <c:v>41608</c:v>
                </c:pt>
                <c:pt idx="287">
                  <c:v>41639</c:v>
                </c:pt>
                <c:pt idx="288">
                  <c:v>41670</c:v>
                </c:pt>
                <c:pt idx="289">
                  <c:v>41698</c:v>
                </c:pt>
                <c:pt idx="290">
                  <c:v>41729</c:v>
                </c:pt>
                <c:pt idx="291">
                  <c:v>41759</c:v>
                </c:pt>
                <c:pt idx="292">
                  <c:v>41790</c:v>
                </c:pt>
                <c:pt idx="293">
                  <c:v>41820</c:v>
                </c:pt>
                <c:pt idx="294">
                  <c:v>41851</c:v>
                </c:pt>
                <c:pt idx="295">
                  <c:v>41882</c:v>
                </c:pt>
                <c:pt idx="296">
                  <c:v>41912</c:v>
                </c:pt>
                <c:pt idx="297">
                  <c:v>41943</c:v>
                </c:pt>
                <c:pt idx="298">
                  <c:v>41973</c:v>
                </c:pt>
                <c:pt idx="299">
                  <c:v>42004</c:v>
                </c:pt>
                <c:pt idx="300">
                  <c:v>42035</c:v>
                </c:pt>
                <c:pt idx="301">
                  <c:v>42063</c:v>
                </c:pt>
                <c:pt idx="302">
                  <c:v>42094</c:v>
                </c:pt>
                <c:pt idx="303">
                  <c:v>42124</c:v>
                </c:pt>
                <c:pt idx="304">
                  <c:v>42155</c:v>
                </c:pt>
                <c:pt idx="305">
                  <c:v>42185</c:v>
                </c:pt>
                <c:pt idx="306">
                  <c:v>42216</c:v>
                </c:pt>
                <c:pt idx="307">
                  <c:v>42247</c:v>
                </c:pt>
                <c:pt idx="308">
                  <c:v>42277</c:v>
                </c:pt>
                <c:pt idx="309">
                  <c:v>42308</c:v>
                </c:pt>
                <c:pt idx="310">
                  <c:v>42338</c:v>
                </c:pt>
                <c:pt idx="311">
                  <c:v>42369</c:v>
                </c:pt>
                <c:pt idx="312">
                  <c:v>42400</c:v>
                </c:pt>
                <c:pt idx="313">
                  <c:v>42429</c:v>
                </c:pt>
                <c:pt idx="314">
                  <c:v>42460</c:v>
                </c:pt>
                <c:pt idx="315">
                  <c:v>42490</c:v>
                </c:pt>
                <c:pt idx="316">
                  <c:v>42521</c:v>
                </c:pt>
                <c:pt idx="317">
                  <c:v>42551</c:v>
                </c:pt>
                <c:pt idx="318">
                  <c:v>42582</c:v>
                </c:pt>
                <c:pt idx="319">
                  <c:v>42613</c:v>
                </c:pt>
                <c:pt idx="320">
                  <c:v>42643</c:v>
                </c:pt>
                <c:pt idx="321">
                  <c:v>42674</c:v>
                </c:pt>
                <c:pt idx="322">
                  <c:v>42704</c:v>
                </c:pt>
                <c:pt idx="323">
                  <c:v>42735</c:v>
                </c:pt>
                <c:pt idx="324">
                  <c:v>42766</c:v>
                </c:pt>
                <c:pt idx="325">
                  <c:v>42794</c:v>
                </c:pt>
                <c:pt idx="326">
                  <c:v>42825</c:v>
                </c:pt>
                <c:pt idx="327">
                  <c:v>42855</c:v>
                </c:pt>
                <c:pt idx="328">
                  <c:v>42886</c:v>
                </c:pt>
                <c:pt idx="329">
                  <c:v>42916</c:v>
                </c:pt>
                <c:pt idx="330">
                  <c:v>42947</c:v>
                </c:pt>
                <c:pt idx="331">
                  <c:v>42978</c:v>
                </c:pt>
                <c:pt idx="332">
                  <c:v>43008</c:v>
                </c:pt>
                <c:pt idx="333">
                  <c:v>43039</c:v>
                </c:pt>
                <c:pt idx="334">
                  <c:v>43069</c:v>
                </c:pt>
                <c:pt idx="335">
                  <c:v>43100</c:v>
                </c:pt>
                <c:pt idx="336">
                  <c:v>43131</c:v>
                </c:pt>
                <c:pt idx="337">
                  <c:v>43159</c:v>
                </c:pt>
                <c:pt idx="338">
                  <c:v>43190</c:v>
                </c:pt>
                <c:pt idx="339">
                  <c:v>43220</c:v>
                </c:pt>
                <c:pt idx="340">
                  <c:v>43251</c:v>
                </c:pt>
                <c:pt idx="341">
                  <c:v>43281</c:v>
                </c:pt>
                <c:pt idx="342">
                  <c:v>43312</c:v>
                </c:pt>
              </c:numCache>
            </c:numRef>
          </c:cat>
          <c:val>
            <c:numRef>
              <c:f>Sheet1!$C$2:$C$344</c:f>
              <c:numCache>
                <c:formatCode>0</c:formatCode>
                <c:ptCount val="343"/>
                <c:pt idx="0">
                  <c:v>0</c:v>
                </c:pt>
                <c:pt idx="1">
                  <c:v>0</c:v>
                </c:pt>
                <c:pt idx="2">
                  <c:v>0</c:v>
                </c:pt>
                <c:pt idx="3">
                  <c:v>0</c:v>
                </c:pt>
                <c:pt idx="4">
                  <c:v>0</c:v>
                </c:pt>
                <c:pt idx="5">
                  <c:v>0</c:v>
                </c:pt>
                <c:pt idx="6">
                  <c:v>1</c:v>
                </c:pt>
                <c:pt idx="7">
                  <c:v>1</c:v>
                </c:pt>
                <c:pt idx="8">
                  <c:v>1</c:v>
                </c:pt>
                <c:pt idx="9">
                  <c:v>1</c:v>
                </c:pt>
                <c:pt idx="10">
                  <c:v>1</c:v>
                </c:pt>
                <c:pt idx="11">
                  <c:v>1</c:v>
                </c:pt>
                <c:pt idx="12">
                  <c:v>1</c:v>
                </c:pt>
                <c:pt idx="13">
                  <c:v>1</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1</c:v>
                </c:pt>
                <c:pt idx="135">
                  <c:v>1</c:v>
                </c:pt>
                <c:pt idx="136">
                  <c:v>1</c:v>
                </c:pt>
                <c:pt idx="137">
                  <c:v>1</c:v>
                </c:pt>
                <c:pt idx="138">
                  <c:v>1</c:v>
                </c:pt>
                <c:pt idx="139">
                  <c:v>1</c:v>
                </c:pt>
                <c:pt idx="140">
                  <c:v>1</c:v>
                </c:pt>
                <c:pt idx="141">
                  <c:v>1</c:v>
                </c:pt>
                <c:pt idx="142">
                  <c:v>1</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11</c:v>
                </c:pt>
                <c:pt idx="233">
                  <c:v>1</c:v>
                </c:pt>
                <c:pt idx="234">
                  <c:v>0</c:v>
                </c:pt>
                <c:pt idx="235">
                  <c:v>0</c:v>
                </c:pt>
                <c:pt idx="236">
                  <c:v>0</c:v>
                </c:pt>
                <c:pt idx="237">
                  <c:v>0</c:v>
                </c:pt>
                <c:pt idx="238">
                  <c:v>0</c:v>
                </c:pt>
                <c:pt idx="239">
                  <c:v>0</c:v>
                </c:pt>
                <c:pt idx="240">
                  <c:v>0</c:v>
                </c:pt>
                <c:pt idx="241">
                  <c:v>0</c:v>
                </c:pt>
                <c:pt idx="242" formatCode="General">
                  <c:v>0</c:v>
                </c:pt>
                <c:pt idx="243" formatCode="General">
                  <c:v>0</c:v>
                </c:pt>
                <c:pt idx="244" formatCode="General">
                  <c:v>0</c:v>
                </c:pt>
                <c:pt idx="245" formatCode="General">
                  <c:v>0</c:v>
                </c:pt>
                <c:pt idx="246" formatCode="General">
                  <c:v>0</c:v>
                </c:pt>
                <c:pt idx="247" formatCode="General">
                  <c:v>0</c:v>
                </c:pt>
                <c:pt idx="248" formatCode="General">
                  <c:v>0</c:v>
                </c:pt>
                <c:pt idx="249" formatCode="General">
                  <c:v>0</c:v>
                </c:pt>
                <c:pt idx="250" formatCode="General">
                  <c:v>0</c:v>
                </c:pt>
                <c:pt idx="251" formatCode="General">
                  <c:v>0</c:v>
                </c:pt>
                <c:pt idx="252" formatCode="General">
                  <c:v>0</c:v>
                </c:pt>
                <c:pt idx="253" formatCode="General">
                  <c:v>0</c:v>
                </c:pt>
                <c:pt idx="254" formatCode="General">
                  <c:v>0</c:v>
                </c:pt>
                <c:pt idx="255" formatCode="General">
                  <c:v>0</c:v>
                </c:pt>
                <c:pt idx="256" formatCode="General">
                  <c:v>0</c:v>
                </c:pt>
                <c:pt idx="257" formatCode="General">
                  <c:v>0</c:v>
                </c:pt>
                <c:pt idx="258" formatCode="General">
                  <c:v>0</c:v>
                </c:pt>
                <c:pt idx="259" formatCode="General">
                  <c:v>0</c:v>
                </c:pt>
                <c:pt idx="260" formatCode="General">
                  <c:v>0</c:v>
                </c:pt>
                <c:pt idx="261" formatCode="General">
                  <c:v>0</c:v>
                </c:pt>
                <c:pt idx="262" formatCode="General">
                  <c:v>0</c:v>
                </c:pt>
                <c:pt idx="263" formatCode="General">
                  <c:v>0</c:v>
                </c:pt>
                <c:pt idx="264" formatCode="General">
                  <c:v>0</c:v>
                </c:pt>
                <c:pt idx="265" formatCode="General">
                  <c:v>0</c:v>
                </c:pt>
                <c:pt idx="266" formatCode="General">
                  <c:v>0</c:v>
                </c:pt>
                <c:pt idx="267" formatCode="General">
                  <c:v>0</c:v>
                </c:pt>
                <c:pt idx="268" formatCode="General">
                  <c:v>0</c:v>
                </c:pt>
                <c:pt idx="269" formatCode="General">
                  <c:v>0</c:v>
                </c:pt>
                <c:pt idx="270" formatCode="General">
                  <c:v>0</c:v>
                </c:pt>
                <c:pt idx="271" formatCode="General">
                  <c:v>0</c:v>
                </c:pt>
                <c:pt idx="272" formatCode="General">
                  <c:v>0</c:v>
                </c:pt>
                <c:pt idx="273" formatCode="General">
                  <c:v>0</c:v>
                </c:pt>
                <c:pt idx="274" formatCode="General">
                  <c:v>0</c:v>
                </c:pt>
                <c:pt idx="275" formatCode="General">
                  <c:v>0</c:v>
                </c:pt>
                <c:pt idx="276" formatCode="General">
                  <c:v>0</c:v>
                </c:pt>
                <c:pt idx="277" formatCode="General">
                  <c:v>0</c:v>
                </c:pt>
                <c:pt idx="278" formatCode="General">
                  <c:v>0</c:v>
                </c:pt>
                <c:pt idx="279" formatCode="General">
                  <c:v>0</c:v>
                </c:pt>
                <c:pt idx="280" formatCode="General">
                  <c:v>0</c:v>
                </c:pt>
                <c:pt idx="281" formatCode="General">
                  <c:v>0</c:v>
                </c:pt>
                <c:pt idx="282" formatCode="General">
                  <c:v>0</c:v>
                </c:pt>
                <c:pt idx="283" formatCode="General">
                  <c:v>0</c:v>
                </c:pt>
                <c:pt idx="284" formatCode="General">
                  <c:v>0</c:v>
                </c:pt>
                <c:pt idx="285" formatCode="General">
                  <c:v>0</c:v>
                </c:pt>
                <c:pt idx="286" formatCode="General">
                  <c:v>0</c:v>
                </c:pt>
                <c:pt idx="287" formatCode="General">
                  <c:v>0</c:v>
                </c:pt>
                <c:pt idx="288" formatCode="General">
                  <c:v>0</c:v>
                </c:pt>
                <c:pt idx="289" formatCode="General">
                  <c:v>0</c:v>
                </c:pt>
                <c:pt idx="290" formatCode="General">
                  <c:v>0</c:v>
                </c:pt>
                <c:pt idx="291" formatCode="General">
                  <c:v>0</c:v>
                </c:pt>
                <c:pt idx="292" formatCode="General">
                  <c:v>0</c:v>
                </c:pt>
                <c:pt idx="293" formatCode="General">
                  <c:v>0</c:v>
                </c:pt>
                <c:pt idx="294" formatCode="General">
                  <c:v>0</c:v>
                </c:pt>
                <c:pt idx="295" formatCode="General">
                  <c:v>0</c:v>
                </c:pt>
                <c:pt idx="296" formatCode="General">
                  <c:v>0</c:v>
                </c:pt>
                <c:pt idx="297" formatCode="General">
                  <c:v>0</c:v>
                </c:pt>
                <c:pt idx="298" formatCode="General">
                  <c:v>0</c:v>
                </c:pt>
                <c:pt idx="299" formatCode="General">
                  <c:v>0</c:v>
                </c:pt>
                <c:pt idx="300" formatCode="General">
                  <c:v>0</c:v>
                </c:pt>
                <c:pt idx="301" formatCode="General">
                  <c:v>0</c:v>
                </c:pt>
                <c:pt idx="302" formatCode="General">
                  <c:v>0</c:v>
                </c:pt>
                <c:pt idx="303" formatCode="General">
                  <c:v>0</c:v>
                </c:pt>
                <c:pt idx="304" formatCode="General">
                  <c:v>0</c:v>
                </c:pt>
                <c:pt idx="305" formatCode="General">
                  <c:v>0</c:v>
                </c:pt>
                <c:pt idx="306" formatCode="General">
                  <c:v>0</c:v>
                </c:pt>
                <c:pt idx="307" formatCode="General">
                  <c:v>0</c:v>
                </c:pt>
                <c:pt idx="308" formatCode="General">
                  <c:v>0</c:v>
                </c:pt>
                <c:pt idx="309" formatCode="General">
                  <c:v>0</c:v>
                </c:pt>
                <c:pt idx="310" formatCode="General">
                  <c:v>0</c:v>
                </c:pt>
                <c:pt idx="311" formatCode="General">
                  <c:v>0</c:v>
                </c:pt>
                <c:pt idx="312" formatCode="General">
                  <c:v>0</c:v>
                </c:pt>
                <c:pt idx="313" formatCode="General">
                  <c:v>0</c:v>
                </c:pt>
                <c:pt idx="314" formatCode="General">
                  <c:v>0</c:v>
                </c:pt>
                <c:pt idx="315" formatCode="General">
                  <c:v>0</c:v>
                </c:pt>
                <c:pt idx="316" formatCode="General">
                  <c:v>0</c:v>
                </c:pt>
                <c:pt idx="317" formatCode="General">
                  <c:v>0</c:v>
                </c:pt>
                <c:pt idx="318" formatCode="General">
                  <c:v>0</c:v>
                </c:pt>
                <c:pt idx="319" formatCode="General">
                  <c:v>0</c:v>
                </c:pt>
                <c:pt idx="320" formatCode="General">
                  <c:v>0</c:v>
                </c:pt>
                <c:pt idx="321" formatCode="General">
                  <c:v>0</c:v>
                </c:pt>
                <c:pt idx="322" formatCode="General">
                  <c:v>0</c:v>
                </c:pt>
                <c:pt idx="323" formatCode="General">
                  <c:v>0</c:v>
                </c:pt>
                <c:pt idx="324" formatCode="General">
                  <c:v>0</c:v>
                </c:pt>
                <c:pt idx="325" formatCode="General">
                  <c:v>0</c:v>
                </c:pt>
                <c:pt idx="326" formatCode="General">
                  <c:v>0</c:v>
                </c:pt>
                <c:pt idx="327" formatCode="General">
                  <c:v>0</c:v>
                </c:pt>
                <c:pt idx="328" formatCode="General">
                  <c:v>0</c:v>
                </c:pt>
                <c:pt idx="329" formatCode="General">
                  <c:v>0</c:v>
                </c:pt>
                <c:pt idx="330" formatCode="General">
                  <c:v>0</c:v>
                </c:pt>
                <c:pt idx="331" formatCode="General">
                  <c:v>0</c:v>
                </c:pt>
                <c:pt idx="332" formatCode="General">
                  <c:v>0</c:v>
                </c:pt>
                <c:pt idx="333" formatCode="General">
                  <c:v>0</c:v>
                </c:pt>
                <c:pt idx="334" formatCode="General">
                  <c:v>0</c:v>
                </c:pt>
                <c:pt idx="335" formatCode="General">
                  <c:v>0</c:v>
                </c:pt>
                <c:pt idx="336" formatCode="General">
                  <c:v>0</c:v>
                </c:pt>
                <c:pt idx="337" formatCode="General">
                  <c:v>0</c:v>
                </c:pt>
                <c:pt idx="338" formatCode="General">
                  <c:v>0</c:v>
                </c:pt>
                <c:pt idx="339" formatCode="General">
                  <c:v>0</c:v>
                </c:pt>
                <c:pt idx="340" formatCode="General">
                  <c:v>0</c:v>
                </c:pt>
                <c:pt idx="341" formatCode="General">
                  <c:v>0</c:v>
                </c:pt>
                <c:pt idx="342" formatCode="General">
                  <c:v>0</c:v>
                </c:pt>
              </c:numCache>
            </c:numRef>
          </c:val>
          <c:extLst>
            <c:ext xmlns:c16="http://schemas.microsoft.com/office/drawing/2014/chart" uri="{C3380CC4-5D6E-409C-BE32-E72D297353CC}">
              <c16:uniqueId val="{00000000-65B4-43E8-A167-3C7FBDC8BF95}"/>
            </c:ext>
          </c:extLst>
        </c:ser>
        <c:dLbls>
          <c:showLegendKey val="0"/>
          <c:showVal val="0"/>
          <c:showCatName val="0"/>
          <c:showSerName val="0"/>
          <c:showPercent val="0"/>
          <c:showBubbleSize val="0"/>
        </c:dLbls>
        <c:gapWidth val="0"/>
        <c:axId val="209122056"/>
        <c:axId val="209116176"/>
      </c:barChart>
      <c:lineChart>
        <c:grouping val="standard"/>
        <c:varyColors val="0"/>
        <c:ser>
          <c:idx val="0"/>
          <c:order val="0"/>
          <c:tx>
            <c:strRef>
              <c:f>Sheet1!$B$1</c:f>
              <c:strCache>
                <c:ptCount val="1"/>
                <c:pt idx="0">
                  <c:v># Employed (millions)</c:v>
                </c:pt>
              </c:strCache>
            </c:strRef>
          </c:tx>
          <c:spPr>
            <a:ln w="41439">
              <a:solidFill>
                <a:schemeClr val="accent1"/>
              </a:solidFill>
              <a:prstDash val="solid"/>
            </a:ln>
          </c:spPr>
          <c:marker>
            <c:symbol val="none"/>
          </c:marker>
          <c:cat>
            <c:numRef>
              <c:f>Sheet1!$A$2:$A$344</c:f>
              <c:numCache>
                <c:formatCode>"'"yy</c:formatCode>
                <c:ptCount val="343"/>
                <c:pt idx="0">
                  <c:v>32904</c:v>
                </c:pt>
                <c:pt idx="1">
                  <c:v>32932</c:v>
                </c:pt>
                <c:pt idx="2">
                  <c:v>32963</c:v>
                </c:pt>
                <c:pt idx="3">
                  <c:v>32993</c:v>
                </c:pt>
                <c:pt idx="4">
                  <c:v>33024</c:v>
                </c:pt>
                <c:pt idx="5">
                  <c:v>33054</c:v>
                </c:pt>
                <c:pt idx="6">
                  <c:v>33085</c:v>
                </c:pt>
                <c:pt idx="7">
                  <c:v>33116</c:v>
                </c:pt>
                <c:pt idx="8">
                  <c:v>33146</c:v>
                </c:pt>
                <c:pt idx="9">
                  <c:v>33177</c:v>
                </c:pt>
                <c:pt idx="10">
                  <c:v>33207</c:v>
                </c:pt>
                <c:pt idx="11">
                  <c:v>33238</c:v>
                </c:pt>
                <c:pt idx="12">
                  <c:v>33269</c:v>
                </c:pt>
                <c:pt idx="13">
                  <c:v>33297</c:v>
                </c:pt>
                <c:pt idx="14">
                  <c:v>33328</c:v>
                </c:pt>
                <c:pt idx="15">
                  <c:v>33358</c:v>
                </c:pt>
                <c:pt idx="16">
                  <c:v>33389</c:v>
                </c:pt>
                <c:pt idx="17">
                  <c:v>33419</c:v>
                </c:pt>
                <c:pt idx="18">
                  <c:v>33450</c:v>
                </c:pt>
                <c:pt idx="19">
                  <c:v>33481</c:v>
                </c:pt>
                <c:pt idx="20">
                  <c:v>33511</c:v>
                </c:pt>
                <c:pt idx="21">
                  <c:v>33542</c:v>
                </c:pt>
                <c:pt idx="22">
                  <c:v>33572</c:v>
                </c:pt>
                <c:pt idx="23">
                  <c:v>33603</c:v>
                </c:pt>
                <c:pt idx="24">
                  <c:v>33634</c:v>
                </c:pt>
                <c:pt idx="25">
                  <c:v>33662</c:v>
                </c:pt>
                <c:pt idx="26">
                  <c:v>33694</c:v>
                </c:pt>
                <c:pt idx="27">
                  <c:v>33724</c:v>
                </c:pt>
                <c:pt idx="28">
                  <c:v>33755</c:v>
                </c:pt>
                <c:pt idx="29">
                  <c:v>33785</c:v>
                </c:pt>
                <c:pt idx="30">
                  <c:v>33816</c:v>
                </c:pt>
                <c:pt idx="31">
                  <c:v>33847</c:v>
                </c:pt>
                <c:pt idx="32">
                  <c:v>33877</c:v>
                </c:pt>
                <c:pt idx="33">
                  <c:v>33908</c:v>
                </c:pt>
                <c:pt idx="34">
                  <c:v>33938</c:v>
                </c:pt>
                <c:pt idx="35">
                  <c:v>33969</c:v>
                </c:pt>
                <c:pt idx="36">
                  <c:v>34000</c:v>
                </c:pt>
                <c:pt idx="37">
                  <c:v>34028</c:v>
                </c:pt>
                <c:pt idx="38">
                  <c:v>34059</c:v>
                </c:pt>
                <c:pt idx="39">
                  <c:v>34089</c:v>
                </c:pt>
                <c:pt idx="40">
                  <c:v>34120</c:v>
                </c:pt>
                <c:pt idx="41">
                  <c:v>34150</c:v>
                </c:pt>
                <c:pt idx="42">
                  <c:v>34181</c:v>
                </c:pt>
                <c:pt idx="43">
                  <c:v>34212</c:v>
                </c:pt>
                <c:pt idx="44">
                  <c:v>34242</c:v>
                </c:pt>
                <c:pt idx="45">
                  <c:v>34273</c:v>
                </c:pt>
                <c:pt idx="46">
                  <c:v>34303</c:v>
                </c:pt>
                <c:pt idx="47">
                  <c:v>34334</c:v>
                </c:pt>
                <c:pt idx="48">
                  <c:v>34365</c:v>
                </c:pt>
                <c:pt idx="49">
                  <c:v>34393</c:v>
                </c:pt>
                <c:pt idx="50">
                  <c:v>34424</c:v>
                </c:pt>
                <c:pt idx="51">
                  <c:v>34454</c:v>
                </c:pt>
                <c:pt idx="52">
                  <c:v>34485</c:v>
                </c:pt>
                <c:pt idx="53">
                  <c:v>34515</c:v>
                </c:pt>
                <c:pt idx="54">
                  <c:v>34546</c:v>
                </c:pt>
                <c:pt idx="55">
                  <c:v>34577</c:v>
                </c:pt>
                <c:pt idx="56">
                  <c:v>34607</c:v>
                </c:pt>
                <c:pt idx="57">
                  <c:v>34638</c:v>
                </c:pt>
                <c:pt idx="58">
                  <c:v>34668</c:v>
                </c:pt>
                <c:pt idx="59">
                  <c:v>34699</c:v>
                </c:pt>
                <c:pt idx="60">
                  <c:v>34730</c:v>
                </c:pt>
                <c:pt idx="61">
                  <c:v>34758</c:v>
                </c:pt>
                <c:pt idx="62">
                  <c:v>34789</c:v>
                </c:pt>
                <c:pt idx="63">
                  <c:v>34819</c:v>
                </c:pt>
                <c:pt idx="64">
                  <c:v>34850</c:v>
                </c:pt>
                <c:pt idx="65">
                  <c:v>34880</c:v>
                </c:pt>
                <c:pt idx="66">
                  <c:v>34911</c:v>
                </c:pt>
                <c:pt idx="67">
                  <c:v>34942</c:v>
                </c:pt>
                <c:pt idx="68">
                  <c:v>34972</c:v>
                </c:pt>
                <c:pt idx="69">
                  <c:v>35003</c:v>
                </c:pt>
                <c:pt idx="70">
                  <c:v>35033</c:v>
                </c:pt>
                <c:pt idx="71">
                  <c:v>35064</c:v>
                </c:pt>
                <c:pt idx="72">
                  <c:v>35095</c:v>
                </c:pt>
                <c:pt idx="73">
                  <c:v>35123</c:v>
                </c:pt>
                <c:pt idx="74">
                  <c:v>35155</c:v>
                </c:pt>
                <c:pt idx="75">
                  <c:v>35185</c:v>
                </c:pt>
                <c:pt idx="76">
                  <c:v>35216</c:v>
                </c:pt>
                <c:pt idx="77">
                  <c:v>35246</c:v>
                </c:pt>
                <c:pt idx="78">
                  <c:v>35277</c:v>
                </c:pt>
                <c:pt idx="79">
                  <c:v>35308</c:v>
                </c:pt>
                <c:pt idx="80">
                  <c:v>35338</c:v>
                </c:pt>
                <c:pt idx="81">
                  <c:v>35369</c:v>
                </c:pt>
                <c:pt idx="82">
                  <c:v>35399</c:v>
                </c:pt>
                <c:pt idx="83">
                  <c:v>35430</c:v>
                </c:pt>
                <c:pt idx="84">
                  <c:v>35461</c:v>
                </c:pt>
                <c:pt idx="85">
                  <c:v>35489</c:v>
                </c:pt>
                <c:pt idx="86">
                  <c:v>35520</c:v>
                </c:pt>
                <c:pt idx="87">
                  <c:v>35550</c:v>
                </c:pt>
                <c:pt idx="88">
                  <c:v>35581</c:v>
                </c:pt>
                <c:pt idx="89">
                  <c:v>35611</c:v>
                </c:pt>
                <c:pt idx="90">
                  <c:v>35642</c:v>
                </c:pt>
                <c:pt idx="91">
                  <c:v>35673</c:v>
                </c:pt>
                <c:pt idx="92">
                  <c:v>35703</c:v>
                </c:pt>
                <c:pt idx="93">
                  <c:v>35734</c:v>
                </c:pt>
                <c:pt idx="94">
                  <c:v>35764</c:v>
                </c:pt>
                <c:pt idx="95">
                  <c:v>35795</c:v>
                </c:pt>
                <c:pt idx="96">
                  <c:v>35826</c:v>
                </c:pt>
                <c:pt idx="97">
                  <c:v>35854</c:v>
                </c:pt>
                <c:pt idx="98">
                  <c:v>35885</c:v>
                </c:pt>
                <c:pt idx="99">
                  <c:v>35915</c:v>
                </c:pt>
                <c:pt idx="100">
                  <c:v>35946</c:v>
                </c:pt>
                <c:pt idx="101">
                  <c:v>35976</c:v>
                </c:pt>
                <c:pt idx="102">
                  <c:v>36007</c:v>
                </c:pt>
                <c:pt idx="103">
                  <c:v>36038</c:v>
                </c:pt>
                <c:pt idx="104">
                  <c:v>36068</c:v>
                </c:pt>
                <c:pt idx="105">
                  <c:v>36099</c:v>
                </c:pt>
                <c:pt idx="106">
                  <c:v>36129</c:v>
                </c:pt>
                <c:pt idx="107">
                  <c:v>36160</c:v>
                </c:pt>
                <c:pt idx="108">
                  <c:v>36191</c:v>
                </c:pt>
                <c:pt idx="109">
                  <c:v>36219</c:v>
                </c:pt>
                <c:pt idx="110">
                  <c:v>36250</c:v>
                </c:pt>
                <c:pt idx="111">
                  <c:v>36280</c:v>
                </c:pt>
                <c:pt idx="112">
                  <c:v>36311</c:v>
                </c:pt>
                <c:pt idx="113">
                  <c:v>36341</c:v>
                </c:pt>
                <c:pt idx="114">
                  <c:v>36372</c:v>
                </c:pt>
                <c:pt idx="115">
                  <c:v>36403</c:v>
                </c:pt>
                <c:pt idx="116">
                  <c:v>36433</c:v>
                </c:pt>
                <c:pt idx="117">
                  <c:v>36464</c:v>
                </c:pt>
                <c:pt idx="118">
                  <c:v>36494</c:v>
                </c:pt>
                <c:pt idx="119">
                  <c:v>36525</c:v>
                </c:pt>
                <c:pt idx="120">
                  <c:v>36556</c:v>
                </c:pt>
                <c:pt idx="121">
                  <c:v>36584</c:v>
                </c:pt>
                <c:pt idx="122">
                  <c:v>36616</c:v>
                </c:pt>
                <c:pt idx="123">
                  <c:v>36646</c:v>
                </c:pt>
                <c:pt idx="124">
                  <c:v>36677</c:v>
                </c:pt>
                <c:pt idx="125">
                  <c:v>36707</c:v>
                </c:pt>
                <c:pt idx="126">
                  <c:v>36738</c:v>
                </c:pt>
                <c:pt idx="127">
                  <c:v>36769</c:v>
                </c:pt>
                <c:pt idx="128">
                  <c:v>36799</c:v>
                </c:pt>
                <c:pt idx="129">
                  <c:v>36830</c:v>
                </c:pt>
                <c:pt idx="130">
                  <c:v>36860</c:v>
                </c:pt>
                <c:pt idx="131">
                  <c:v>36891</c:v>
                </c:pt>
                <c:pt idx="132">
                  <c:v>36922</c:v>
                </c:pt>
                <c:pt idx="133">
                  <c:v>36950</c:v>
                </c:pt>
                <c:pt idx="134">
                  <c:v>36981</c:v>
                </c:pt>
                <c:pt idx="135">
                  <c:v>37011</c:v>
                </c:pt>
                <c:pt idx="136">
                  <c:v>37042</c:v>
                </c:pt>
                <c:pt idx="137">
                  <c:v>37072</c:v>
                </c:pt>
                <c:pt idx="138">
                  <c:v>37103</c:v>
                </c:pt>
                <c:pt idx="139">
                  <c:v>37134</c:v>
                </c:pt>
                <c:pt idx="140">
                  <c:v>37164</c:v>
                </c:pt>
                <c:pt idx="141">
                  <c:v>37195</c:v>
                </c:pt>
                <c:pt idx="142">
                  <c:v>37225</c:v>
                </c:pt>
                <c:pt idx="143">
                  <c:v>37256</c:v>
                </c:pt>
                <c:pt idx="144">
                  <c:v>37287</c:v>
                </c:pt>
                <c:pt idx="145">
                  <c:v>37315</c:v>
                </c:pt>
                <c:pt idx="146">
                  <c:v>37346</c:v>
                </c:pt>
                <c:pt idx="147">
                  <c:v>37376</c:v>
                </c:pt>
                <c:pt idx="148">
                  <c:v>37407</c:v>
                </c:pt>
                <c:pt idx="149">
                  <c:v>37437</c:v>
                </c:pt>
                <c:pt idx="150">
                  <c:v>37468</c:v>
                </c:pt>
                <c:pt idx="151">
                  <c:v>37499</c:v>
                </c:pt>
                <c:pt idx="152">
                  <c:v>37529</c:v>
                </c:pt>
                <c:pt idx="153">
                  <c:v>37560</c:v>
                </c:pt>
                <c:pt idx="154">
                  <c:v>37590</c:v>
                </c:pt>
                <c:pt idx="155">
                  <c:v>37621</c:v>
                </c:pt>
                <c:pt idx="156">
                  <c:v>37652</c:v>
                </c:pt>
                <c:pt idx="157">
                  <c:v>37680</c:v>
                </c:pt>
                <c:pt idx="158">
                  <c:v>37711</c:v>
                </c:pt>
                <c:pt idx="159">
                  <c:v>37741</c:v>
                </c:pt>
                <c:pt idx="160">
                  <c:v>37772</c:v>
                </c:pt>
                <c:pt idx="161">
                  <c:v>37802</c:v>
                </c:pt>
                <c:pt idx="162">
                  <c:v>37833</c:v>
                </c:pt>
                <c:pt idx="163">
                  <c:v>37864</c:v>
                </c:pt>
                <c:pt idx="164">
                  <c:v>37894</c:v>
                </c:pt>
                <c:pt idx="165">
                  <c:v>37925</c:v>
                </c:pt>
                <c:pt idx="166">
                  <c:v>37955</c:v>
                </c:pt>
                <c:pt idx="167">
                  <c:v>37986</c:v>
                </c:pt>
                <c:pt idx="168">
                  <c:v>38017</c:v>
                </c:pt>
                <c:pt idx="169">
                  <c:v>38046</c:v>
                </c:pt>
                <c:pt idx="170">
                  <c:v>38077</c:v>
                </c:pt>
                <c:pt idx="171">
                  <c:v>38107</c:v>
                </c:pt>
                <c:pt idx="172">
                  <c:v>38138</c:v>
                </c:pt>
                <c:pt idx="173">
                  <c:v>38168</c:v>
                </c:pt>
                <c:pt idx="174">
                  <c:v>38199</c:v>
                </c:pt>
                <c:pt idx="175">
                  <c:v>38230</c:v>
                </c:pt>
                <c:pt idx="176">
                  <c:v>38260</c:v>
                </c:pt>
                <c:pt idx="177">
                  <c:v>38291</c:v>
                </c:pt>
                <c:pt idx="178">
                  <c:v>38321</c:v>
                </c:pt>
                <c:pt idx="179">
                  <c:v>38352</c:v>
                </c:pt>
                <c:pt idx="180">
                  <c:v>38383</c:v>
                </c:pt>
                <c:pt idx="181">
                  <c:v>38412</c:v>
                </c:pt>
                <c:pt idx="182">
                  <c:v>38442</c:v>
                </c:pt>
                <c:pt idx="183">
                  <c:v>38472</c:v>
                </c:pt>
                <c:pt idx="184">
                  <c:v>38503</c:v>
                </c:pt>
                <c:pt idx="185">
                  <c:v>38533</c:v>
                </c:pt>
                <c:pt idx="186">
                  <c:v>38564</c:v>
                </c:pt>
                <c:pt idx="187">
                  <c:v>38595</c:v>
                </c:pt>
                <c:pt idx="188">
                  <c:v>38625</c:v>
                </c:pt>
                <c:pt idx="189">
                  <c:v>38656</c:v>
                </c:pt>
                <c:pt idx="190">
                  <c:v>38686</c:v>
                </c:pt>
                <c:pt idx="191">
                  <c:v>38717</c:v>
                </c:pt>
                <c:pt idx="192">
                  <c:v>38748</c:v>
                </c:pt>
                <c:pt idx="193">
                  <c:v>38777</c:v>
                </c:pt>
                <c:pt idx="194">
                  <c:v>38807</c:v>
                </c:pt>
                <c:pt idx="195">
                  <c:v>38837</c:v>
                </c:pt>
                <c:pt idx="196">
                  <c:v>38868</c:v>
                </c:pt>
                <c:pt idx="197">
                  <c:v>38898</c:v>
                </c:pt>
                <c:pt idx="198">
                  <c:v>38929</c:v>
                </c:pt>
                <c:pt idx="199">
                  <c:v>38960</c:v>
                </c:pt>
                <c:pt idx="200">
                  <c:v>38990</c:v>
                </c:pt>
                <c:pt idx="201">
                  <c:v>39021</c:v>
                </c:pt>
                <c:pt idx="202">
                  <c:v>39051</c:v>
                </c:pt>
                <c:pt idx="203">
                  <c:v>39082</c:v>
                </c:pt>
                <c:pt idx="204">
                  <c:v>39113</c:v>
                </c:pt>
                <c:pt idx="205">
                  <c:v>39142</c:v>
                </c:pt>
                <c:pt idx="206">
                  <c:v>39172</c:v>
                </c:pt>
                <c:pt idx="207">
                  <c:v>39202</c:v>
                </c:pt>
                <c:pt idx="208">
                  <c:v>39233</c:v>
                </c:pt>
                <c:pt idx="209">
                  <c:v>39263</c:v>
                </c:pt>
                <c:pt idx="210">
                  <c:v>39294</c:v>
                </c:pt>
                <c:pt idx="211">
                  <c:v>39325</c:v>
                </c:pt>
                <c:pt idx="212">
                  <c:v>39355</c:v>
                </c:pt>
                <c:pt idx="213">
                  <c:v>39386</c:v>
                </c:pt>
                <c:pt idx="214">
                  <c:v>39416</c:v>
                </c:pt>
                <c:pt idx="215">
                  <c:v>39447</c:v>
                </c:pt>
                <c:pt idx="216">
                  <c:v>39478</c:v>
                </c:pt>
                <c:pt idx="217">
                  <c:v>39507</c:v>
                </c:pt>
                <c:pt idx="218">
                  <c:v>39538</c:v>
                </c:pt>
                <c:pt idx="219">
                  <c:v>39568</c:v>
                </c:pt>
                <c:pt idx="220">
                  <c:v>39599</c:v>
                </c:pt>
                <c:pt idx="221">
                  <c:v>39629</c:v>
                </c:pt>
                <c:pt idx="222">
                  <c:v>39660</c:v>
                </c:pt>
                <c:pt idx="223">
                  <c:v>39691</c:v>
                </c:pt>
                <c:pt idx="224">
                  <c:v>39721</c:v>
                </c:pt>
                <c:pt idx="225">
                  <c:v>39752</c:v>
                </c:pt>
                <c:pt idx="226">
                  <c:v>39782</c:v>
                </c:pt>
                <c:pt idx="227">
                  <c:v>39813</c:v>
                </c:pt>
                <c:pt idx="228">
                  <c:v>39844</c:v>
                </c:pt>
                <c:pt idx="229">
                  <c:v>39872</c:v>
                </c:pt>
                <c:pt idx="230">
                  <c:v>39903</c:v>
                </c:pt>
                <c:pt idx="231">
                  <c:v>39933</c:v>
                </c:pt>
                <c:pt idx="232">
                  <c:v>39964</c:v>
                </c:pt>
                <c:pt idx="233">
                  <c:v>39994</c:v>
                </c:pt>
                <c:pt idx="234">
                  <c:v>40025</c:v>
                </c:pt>
                <c:pt idx="235">
                  <c:v>40056</c:v>
                </c:pt>
                <c:pt idx="236">
                  <c:v>40086</c:v>
                </c:pt>
                <c:pt idx="237">
                  <c:v>40117</c:v>
                </c:pt>
                <c:pt idx="238">
                  <c:v>40147</c:v>
                </c:pt>
                <c:pt idx="239">
                  <c:v>40178</c:v>
                </c:pt>
                <c:pt idx="240">
                  <c:v>40209</c:v>
                </c:pt>
                <c:pt idx="241">
                  <c:v>40237</c:v>
                </c:pt>
                <c:pt idx="242">
                  <c:v>40268</c:v>
                </c:pt>
                <c:pt idx="243">
                  <c:v>40296</c:v>
                </c:pt>
                <c:pt idx="244">
                  <c:v>40329</c:v>
                </c:pt>
                <c:pt idx="245">
                  <c:v>40359</c:v>
                </c:pt>
                <c:pt idx="246">
                  <c:v>40390</c:v>
                </c:pt>
                <c:pt idx="247">
                  <c:v>40421</c:v>
                </c:pt>
                <c:pt idx="248">
                  <c:v>40451</c:v>
                </c:pt>
                <c:pt idx="249">
                  <c:v>40482</c:v>
                </c:pt>
                <c:pt idx="250">
                  <c:v>40512</c:v>
                </c:pt>
                <c:pt idx="251">
                  <c:v>40543</c:v>
                </c:pt>
                <c:pt idx="252">
                  <c:v>40574</c:v>
                </c:pt>
                <c:pt idx="253">
                  <c:v>40602</c:v>
                </c:pt>
                <c:pt idx="254">
                  <c:v>40633</c:v>
                </c:pt>
                <c:pt idx="255">
                  <c:v>40663</c:v>
                </c:pt>
                <c:pt idx="256">
                  <c:v>40694</c:v>
                </c:pt>
                <c:pt idx="257">
                  <c:v>40724</c:v>
                </c:pt>
                <c:pt idx="258">
                  <c:v>40755</c:v>
                </c:pt>
                <c:pt idx="259">
                  <c:v>40786</c:v>
                </c:pt>
                <c:pt idx="260">
                  <c:v>40816</c:v>
                </c:pt>
                <c:pt idx="261">
                  <c:v>40847</c:v>
                </c:pt>
                <c:pt idx="262">
                  <c:v>40877</c:v>
                </c:pt>
                <c:pt idx="263">
                  <c:v>40908</c:v>
                </c:pt>
                <c:pt idx="264">
                  <c:v>40939</c:v>
                </c:pt>
                <c:pt idx="265">
                  <c:v>40968</c:v>
                </c:pt>
                <c:pt idx="266">
                  <c:v>40999</c:v>
                </c:pt>
                <c:pt idx="267">
                  <c:v>41029</c:v>
                </c:pt>
                <c:pt idx="268">
                  <c:v>41060</c:v>
                </c:pt>
                <c:pt idx="269">
                  <c:v>41090</c:v>
                </c:pt>
                <c:pt idx="270">
                  <c:v>41121</c:v>
                </c:pt>
                <c:pt idx="271">
                  <c:v>41152</c:v>
                </c:pt>
                <c:pt idx="272">
                  <c:v>41182</c:v>
                </c:pt>
                <c:pt idx="273">
                  <c:v>41213</c:v>
                </c:pt>
                <c:pt idx="274">
                  <c:v>41243</c:v>
                </c:pt>
                <c:pt idx="275">
                  <c:v>41274</c:v>
                </c:pt>
                <c:pt idx="276">
                  <c:v>41305</c:v>
                </c:pt>
                <c:pt idx="277">
                  <c:v>41333</c:v>
                </c:pt>
                <c:pt idx="278">
                  <c:v>41364</c:v>
                </c:pt>
                <c:pt idx="279">
                  <c:v>41394</c:v>
                </c:pt>
                <c:pt idx="280">
                  <c:v>41425</c:v>
                </c:pt>
                <c:pt idx="281">
                  <c:v>41455</c:v>
                </c:pt>
                <c:pt idx="282">
                  <c:v>41486</c:v>
                </c:pt>
                <c:pt idx="283">
                  <c:v>41517</c:v>
                </c:pt>
                <c:pt idx="284">
                  <c:v>41547</c:v>
                </c:pt>
                <c:pt idx="285">
                  <c:v>41578</c:v>
                </c:pt>
                <c:pt idx="286">
                  <c:v>41608</c:v>
                </c:pt>
                <c:pt idx="287">
                  <c:v>41639</c:v>
                </c:pt>
                <c:pt idx="288">
                  <c:v>41670</c:v>
                </c:pt>
                <c:pt idx="289">
                  <c:v>41698</c:v>
                </c:pt>
                <c:pt idx="290">
                  <c:v>41729</c:v>
                </c:pt>
                <c:pt idx="291">
                  <c:v>41759</c:v>
                </c:pt>
                <c:pt idx="292">
                  <c:v>41790</c:v>
                </c:pt>
                <c:pt idx="293">
                  <c:v>41820</c:v>
                </c:pt>
                <c:pt idx="294">
                  <c:v>41851</c:v>
                </c:pt>
                <c:pt idx="295">
                  <c:v>41882</c:v>
                </c:pt>
                <c:pt idx="296">
                  <c:v>41912</c:v>
                </c:pt>
                <c:pt idx="297">
                  <c:v>41943</c:v>
                </c:pt>
                <c:pt idx="298">
                  <c:v>41973</c:v>
                </c:pt>
                <c:pt idx="299">
                  <c:v>42004</c:v>
                </c:pt>
                <c:pt idx="300">
                  <c:v>42035</c:v>
                </c:pt>
                <c:pt idx="301">
                  <c:v>42063</c:v>
                </c:pt>
                <c:pt idx="302">
                  <c:v>42094</c:v>
                </c:pt>
                <c:pt idx="303">
                  <c:v>42124</c:v>
                </c:pt>
                <c:pt idx="304">
                  <c:v>42155</c:v>
                </c:pt>
                <c:pt idx="305">
                  <c:v>42185</c:v>
                </c:pt>
                <c:pt idx="306">
                  <c:v>42216</c:v>
                </c:pt>
                <c:pt idx="307">
                  <c:v>42247</c:v>
                </c:pt>
                <c:pt idx="308">
                  <c:v>42277</c:v>
                </c:pt>
                <c:pt idx="309">
                  <c:v>42308</c:v>
                </c:pt>
                <c:pt idx="310">
                  <c:v>42338</c:v>
                </c:pt>
                <c:pt idx="311">
                  <c:v>42369</c:v>
                </c:pt>
                <c:pt idx="312">
                  <c:v>42400</c:v>
                </c:pt>
                <c:pt idx="313">
                  <c:v>42429</c:v>
                </c:pt>
                <c:pt idx="314">
                  <c:v>42460</c:v>
                </c:pt>
                <c:pt idx="315">
                  <c:v>42490</c:v>
                </c:pt>
                <c:pt idx="316">
                  <c:v>42521</c:v>
                </c:pt>
                <c:pt idx="317">
                  <c:v>42551</c:v>
                </c:pt>
                <c:pt idx="318">
                  <c:v>42582</c:v>
                </c:pt>
                <c:pt idx="319">
                  <c:v>42613</c:v>
                </c:pt>
                <c:pt idx="320">
                  <c:v>42643</c:v>
                </c:pt>
                <c:pt idx="321">
                  <c:v>42674</c:v>
                </c:pt>
                <c:pt idx="322">
                  <c:v>42704</c:v>
                </c:pt>
                <c:pt idx="323">
                  <c:v>42735</c:v>
                </c:pt>
                <c:pt idx="324">
                  <c:v>42766</c:v>
                </c:pt>
                <c:pt idx="325">
                  <c:v>42794</c:v>
                </c:pt>
                <c:pt idx="326">
                  <c:v>42825</c:v>
                </c:pt>
                <c:pt idx="327">
                  <c:v>42855</c:v>
                </c:pt>
                <c:pt idx="328">
                  <c:v>42886</c:v>
                </c:pt>
                <c:pt idx="329">
                  <c:v>42916</c:v>
                </c:pt>
                <c:pt idx="330">
                  <c:v>42947</c:v>
                </c:pt>
                <c:pt idx="331">
                  <c:v>42978</c:v>
                </c:pt>
                <c:pt idx="332">
                  <c:v>43008</c:v>
                </c:pt>
                <c:pt idx="333">
                  <c:v>43039</c:v>
                </c:pt>
                <c:pt idx="334">
                  <c:v>43069</c:v>
                </c:pt>
                <c:pt idx="335">
                  <c:v>43100</c:v>
                </c:pt>
                <c:pt idx="336">
                  <c:v>43131</c:v>
                </c:pt>
                <c:pt idx="337">
                  <c:v>43159</c:v>
                </c:pt>
                <c:pt idx="338">
                  <c:v>43190</c:v>
                </c:pt>
                <c:pt idx="339">
                  <c:v>43220</c:v>
                </c:pt>
                <c:pt idx="340">
                  <c:v>43251</c:v>
                </c:pt>
                <c:pt idx="341">
                  <c:v>43281</c:v>
                </c:pt>
                <c:pt idx="342">
                  <c:v>43312</c:v>
                </c:pt>
              </c:numCache>
            </c:numRef>
          </c:cat>
          <c:val>
            <c:numRef>
              <c:f>Sheet1!$B$2:$B$344</c:f>
              <c:numCache>
                <c:formatCode>0.00</c:formatCode>
                <c:ptCount val="343"/>
                <c:pt idx="0">
                  <c:v>495.8</c:v>
                </c:pt>
                <c:pt idx="1">
                  <c:v>495.9</c:v>
                </c:pt>
                <c:pt idx="2">
                  <c:v>497.3</c:v>
                </c:pt>
                <c:pt idx="3">
                  <c:v>498.7</c:v>
                </c:pt>
                <c:pt idx="4">
                  <c:v>499</c:v>
                </c:pt>
                <c:pt idx="5">
                  <c:v>502.3</c:v>
                </c:pt>
                <c:pt idx="6">
                  <c:v>504.2</c:v>
                </c:pt>
                <c:pt idx="7">
                  <c:v>504</c:v>
                </c:pt>
                <c:pt idx="8">
                  <c:v>501.5</c:v>
                </c:pt>
                <c:pt idx="9">
                  <c:v>502.4</c:v>
                </c:pt>
                <c:pt idx="10">
                  <c:v>503.5</c:v>
                </c:pt>
                <c:pt idx="11">
                  <c:v>504.5</c:v>
                </c:pt>
                <c:pt idx="12">
                  <c:v>505.2</c:v>
                </c:pt>
                <c:pt idx="13">
                  <c:v>506.3</c:v>
                </c:pt>
                <c:pt idx="14">
                  <c:v>506.5</c:v>
                </c:pt>
                <c:pt idx="15">
                  <c:v>506.5</c:v>
                </c:pt>
                <c:pt idx="16">
                  <c:v>506.7</c:v>
                </c:pt>
                <c:pt idx="17">
                  <c:v>510.2</c:v>
                </c:pt>
                <c:pt idx="18">
                  <c:v>509.7</c:v>
                </c:pt>
                <c:pt idx="19">
                  <c:v>508.8</c:v>
                </c:pt>
                <c:pt idx="20">
                  <c:v>505.2</c:v>
                </c:pt>
                <c:pt idx="21">
                  <c:v>504.6</c:v>
                </c:pt>
                <c:pt idx="22">
                  <c:v>504.2</c:v>
                </c:pt>
                <c:pt idx="23">
                  <c:v>503.1</c:v>
                </c:pt>
                <c:pt idx="24">
                  <c:v>502.5</c:v>
                </c:pt>
                <c:pt idx="25">
                  <c:v>502.3</c:v>
                </c:pt>
                <c:pt idx="26">
                  <c:v>501.4</c:v>
                </c:pt>
                <c:pt idx="27">
                  <c:v>500.1</c:v>
                </c:pt>
                <c:pt idx="28">
                  <c:v>500.1</c:v>
                </c:pt>
                <c:pt idx="29">
                  <c:v>501.4</c:v>
                </c:pt>
                <c:pt idx="30">
                  <c:v>501.1</c:v>
                </c:pt>
                <c:pt idx="31">
                  <c:v>499</c:v>
                </c:pt>
                <c:pt idx="32">
                  <c:v>495.4</c:v>
                </c:pt>
                <c:pt idx="33">
                  <c:v>494.7</c:v>
                </c:pt>
                <c:pt idx="34">
                  <c:v>494.1</c:v>
                </c:pt>
                <c:pt idx="35">
                  <c:v>493.5</c:v>
                </c:pt>
                <c:pt idx="36">
                  <c:v>492</c:v>
                </c:pt>
                <c:pt idx="37">
                  <c:v>492.2</c:v>
                </c:pt>
                <c:pt idx="38">
                  <c:v>492.1</c:v>
                </c:pt>
                <c:pt idx="39">
                  <c:v>492.5</c:v>
                </c:pt>
                <c:pt idx="40">
                  <c:v>492.8</c:v>
                </c:pt>
                <c:pt idx="41">
                  <c:v>495</c:v>
                </c:pt>
                <c:pt idx="42">
                  <c:v>495.9</c:v>
                </c:pt>
                <c:pt idx="43">
                  <c:v>494</c:v>
                </c:pt>
                <c:pt idx="44">
                  <c:v>491.9</c:v>
                </c:pt>
                <c:pt idx="45">
                  <c:v>491.4</c:v>
                </c:pt>
                <c:pt idx="46">
                  <c:v>492.2</c:v>
                </c:pt>
                <c:pt idx="47">
                  <c:v>489.5</c:v>
                </c:pt>
                <c:pt idx="48">
                  <c:v>489.5</c:v>
                </c:pt>
                <c:pt idx="49">
                  <c:v>489.2</c:v>
                </c:pt>
                <c:pt idx="50">
                  <c:v>490.3</c:v>
                </c:pt>
                <c:pt idx="51">
                  <c:v>490.3</c:v>
                </c:pt>
                <c:pt idx="52">
                  <c:v>489.7</c:v>
                </c:pt>
                <c:pt idx="53">
                  <c:v>493.9</c:v>
                </c:pt>
                <c:pt idx="54">
                  <c:v>494.5</c:v>
                </c:pt>
                <c:pt idx="55">
                  <c:v>493.3</c:v>
                </c:pt>
                <c:pt idx="56">
                  <c:v>490.4</c:v>
                </c:pt>
                <c:pt idx="57">
                  <c:v>489.5</c:v>
                </c:pt>
                <c:pt idx="58">
                  <c:v>489.7</c:v>
                </c:pt>
                <c:pt idx="59">
                  <c:v>486</c:v>
                </c:pt>
                <c:pt idx="60">
                  <c:v>484.7</c:v>
                </c:pt>
                <c:pt idx="61">
                  <c:v>484.8</c:v>
                </c:pt>
                <c:pt idx="62">
                  <c:v>485.8</c:v>
                </c:pt>
                <c:pt idx="63">
                  <c:v>484.4</c:v>
                </c:pt>
                <c:pt idx="64">
                  <c:v>483.4</c:v>
                </c:pt>
                <c:pt idx="65">
                  <c:v>486.3</c:v>
                </c:pt>
                <c:pt idx="66">
                  <c:v>486.5</c:v>
                </c:pt>
                <c:pt idx="67">
                  <c:v>485.5</c:v>
                </c:pt>
                <c:pt idx="68">
                  <c:v>482.3</c:v>
                </c:pt>
                <c:pt idx="69">
                  <c:v>482.1</c:v>
                </c:pt>
                <c:pt idx="70">
                  <c:v>481.7</c:v>
                </c:pt>
                <c:pt idx="71">
                  <c:v>481.2</c:v>
                </c:pt>
                <c:pt idx="72">
                  <c:v>482.3</c:v>
                </c:pt>
                <c:pt idx="73">
                  <c:v>481.7</c:v>
                </c:pt>
                <c:pt idx="74">
                  <c:v>483.2</c:v>
                </c:pt>
                <c:pt idx="75">
                  <c:v>483.1</c:v>
                </c:pt>
                <c:pt idx="76">
                  <c:v>484.2</c:v>
                </c:pt>
                <c:pt idx="77">
                  <c:v>487.8</c:v>
                </c:pt>
                <c:pt idx="78">
                  <c:v>489.2</c:v>
                </c:pt>
                <c:pt idx="79">
                  <c:v>488.8</c:v>
                </c:pt>
                <c:pt idx="80">
                  <c:v>487</c:v>
                </c:pt>
                <c:pt idx="81">
                  <c:v>485.6</c:v>
                </c:pt>
                <c:pt idx="82">
                  <c:v>485.9</c:v>
                </c:pt>
                <c:pt idx="83">
                  <c:v>486.1</c:v>
                </c:pt>
                <c:pt idx="84">
                  <c:v>485.5</c:v>
                </c:pt>
                <c:pt idx="85">
                  <c:v>485.3</c:v>
                </c:pt>
                <c:pt idx="86">
                  <c:v>486.6</c:v>
                </c:pt>
                <c:pt idx="87">
                  <c:v>488.6</c:v>
                </c:pt>
                <c:pt idx="88">
                  <c:v>488.7</c:v>
                </c:pt>
                <c:pt idx="89">
                  <c:v>492.6</c:v>
                </c:pt>
                <c:pt idx="90">
                  <c:v>493.5</c:v>
                </c:pt>
                <c:pt idx="91">
                  <c:v>491.8</c:v>
                </c:pt>
                <c:pt idx="92">
                  <c:v>490.2</c:v>
                </c:pt>
                <c:pt idx="93">
                  <c:v>494.7</c:v>
                </c:pt>
                <c:pt idx="94">
                  <c:v>494.9</c:v>
                </c:pt>
                <c:pt idx="95">
                  <c:v>495.4</c:v>
                </c:pt>
                <c:pt idx="96">
                  <c:v>493.4</c:v>
                </c:pt>
                <c:pt idx="97">
                  <c:v>494.1</c:v>
                </c:pt>
                <c:pt idx="98">
                  <c:v>496.3</c:v>
                </c:pt>
                <c:pt idx="99">
                  <c:v>498.2</c:v>
                </c:pt>
                <c:pt idx="100">
                  <c:v>499.9</c:v>
                </c:pt>
                <c:pt idx="101">
                  <c:v>505.1</c:v>
                </c:pt>
                <c:pt idx="102">
                  <c:v>509.8</c:v>
                </c:pt>
                <c:pt idx="103">
                  <c:v>509.3</c:v>
                </c:pt>
                <c:pt idx="104">
                  <c:v>509</c:v>
                </c:pt>
                <c:pt idx="105">
                  <c:v>509.4</c:v>
                </c:pt>
                <c:pt idx="106">
                  <c:v>510.4</c:v>
                </c:pt>
                <c:pt idx="107">
                  <c:v>509.9</c:v>
                </c:pt>
                <c:pt idx="108">
                  <c:v>508.2</c:v>
                </c:pt>
                <c:pt idx="109">
                  <c:v>508.3</c:v>
                </c:pt>
                <c:pt idx="110">
                  <c:v>509.9</c:v>
                </c:pt>
                <c:pt idx="111">
                  <c:v>510.2</c:v>
                </c:pt>
                <c:pt idx="112">
                  <c:v>510.9</c:v>
                </c:pt>
                <c:pt idx="113">
                  <c:v>514.4</c:v>
                </c:pt>
                <c:pt idx="114">
                  <c:v>515.79999999999995</c:v>
                </c:pt>
                <c:pt idx="115">
                  <c:v>515.29999999999995</c:v>
                </c:pt>
                <c:pt idx="116">
                  <c:v>511.6</c:v>
                </c:pt>
                <c:pt idx="117">
                  <c:v>512.6</c:v>
                </c:pt>
                <c:pt idx="118">
                  <c:v>512</c:v>
                </c:pt>
                <c:pt idx="119">
                  <c:v>513</c:v>
                </c:pt>
                <c:pt idx="120">
                  <c:v>512.6</c:v>
                </c:pt>
                <c:pt idx="121">
                  <c:v>512</c:v>
                </c:pt>
                <c:pt idx="122">
                  <c:v>511.8</c:v>
                </c:pt>
                <c:pt idx="123">
                  <c:v>510.8</c:v>
                </c:pt>
                <c:pt idx="124">
                  <c:v>510.3</c:v>
                </c:pt>
                <c:pt idx="125">
                  <c:v>514.29999999999995</c:v>
                </c:pt>
                <c:pt idx="126">
                  <c:v>510.4</c:v>
                </c:pt>
                <c:pt idx="127">
                  <c:v>507.9</c:v>
                </c:pt>
                <c:pt idx="128">
                  <c:v>503.1</c:v>
                </c:pt>
                <c:pt idx="129">
                  <c:v>502.5</c:v>
                </c:pt>
                <c:pt idx="130">
                  <c:v>502.5</c:v>
                </c:pt>
                <c:pt idx="131">
                  <c:v>501.1</c:v>
                </c:pt>
                <c:pt idx="132">
                  <c:v>501.5</c:v>
                </c:pt>
                <c:pt idx="133">
                  <c:v>500.5</c:v>
                </c:pt>
                <c:pt idx="134">
                  <c:v>502.2</c:v>
                </c:pt>
                <c:pt idx="135">
                  <c:v>502.9</c:v>
                </c:pt>
                <c:pt idx="136">
                  <c:v>504.6</c:v>
                </c:pt>
                <c:pt idx="137">
                  <c:v>508</c:v>
                </c:pt>
                <c:pt idx="138">
                  <c:v>506.3</c:v>
                </c:pt>
                <c:pt idx="139">
                  <c:v>505.8</c:v>
                </c:pt>
                <c:pt idx="140">
                  <c:v>502</c:v>
                </c:pt>
                <c:pt idx="141">
                  <c:v>502.7</c:v>
                </c:pt>
                <c:pt idx="142">
                  <c:v>503.2</c:v>
                </c:pt>
                <c:pt idx="143">
                  <c:v>500.1</c:v>
                </c:pt>
                <c:pt idx="144">
                  <c:v>497.4</c:v>
                </c:pt>
                <c:pt idx="145">
                  <c:v>496.3</c:v>
                </c:pt>
                <c:pt idx="146">
                  <c:v>497.5</c:v>
                </c:pt>
                <c:pt idx="147">
                  <c:v>496</c:v>
                </c:pt>
                <c:pt idx="148">
                  <c:v>496.9</c:v>
                </c:pt>
                <c:pt idx="149">
                  <c:v>497.8</c:v>
                </c:pt>
                <c:pt idx="150">
                  <c:v>498.1</c:v>
                </c:pt>
                <c:pt idx="151">
                  <c:v>496.8</c:v>
                </c:pt>
                <c:pt idx="152">
                  <c:v>494</c:v>
                </c:pt>
                <c:pt idx="153">
                  <c:v>495.4</c:v>
                </c:pt>
                <c:pt idx="154">
                  <c:v>496</c:v>
                </c:pt>
                <c:pt idx="155">
                  <c:v>497.5</c:v>
                </c:pt>
                <c:pt idx="156">
                  <c:v>500.4</c:v>
                </c:pt>
                <c:pt idx="157">
                  <c:v>501.2</c:v>
                </c:pt>
                <c:pt idx="158">
                  <c:v>501.9</c:v>
                </c:pt>
                <c:pt idx="159">
                  <c:v>503.1</c:v>
                </c:pt>
                <c:pt idx="160">
                  <c:v>502.8</c:v>
                </c:pt>
                <c:pt idx="161">
                  <c:v>504.8</c:v>
                </c:pt>
                <c:pt idx="162">
                  <c:v>507.6</c:v>
                </c:pt>
                <c:pt idx="163">
                  <c:v>504.5</c:v>
                </c:pt>
                <c:pt idx="164">
                  <c:v>500.5</c:v>
                </c:pt>
                <c:pt idx="165">
                  <c:v>499.8</c:v>
                </c:pt>
                <c:pt idx="166">
                  <c:v>501</c:v>
                </c:pt>
                <c:pt idx="167">
                  <c:v>499</c:v>
                </c:pt>
                <c:pt idx="168">
                  <c:v>497.6</c:v>
                </c:pt>
                <c:pt idx="169">
                  <c:v>497.3</c:v>
                </c:pt>
                <c:pt idx="170">
                  <c:v>498.2</c:v>
                </c:pt>
                <c:pt idx="171">
                  <c:v>497.1</c:v>
                </c:pt>
                <c:pt idx="172">
                  <c:v>498</c:v>
                </c:pt>
                <c:pt idx="173">
                  <c:v>499.2</c:v>
                </c:pt>
                <c:pt idx="174">
                  <c:v>497.8</c:v>
                </c:pt>
                <c:pt idx="175">
                  <c:v>495.9</c:v>
                </c:pt>
                <c:pt idx="176">
                  <c:v>494.1</c:v>
                </c:pt>
                <c:pt idx="177">
                  <c:v>494</c:v>
                </c:pt>
                <c:pt idx="178">
                  <c:v>492.4</c:v>
                </c:pt>
                <c:pt idx="179">
                  <c:v>493</c:v>
                </c:pt>
                <c:pt idx="180">
                  <c:v>488.7</c:v>
                </c:pt>
                <c:pt idx="181">
                  <c:v>488.4</c:v>
                </c:pt>
                <c:pt idx="182">
                  <c:v>489.2</c:v>
                </c:pt>
                <c:pt idx="183">
                  <c:v>485.9</c:v>
                </c:pt>
                <c:pt idx="184">
                  <c:v>487.7</c:v>
                </c:pt>
                <c:pt idx="185">
                  <c:v>491.1</c:v>
                </c:pt>
                <c:pt idx="186">
                  <c:v>491.2</c:v>
                </c:pt>
                <c:pt idx="187">
                  <c:v>490.3</c:v>
                </c:pt>
                <c:pt idx="188">
                  <c:v>488.3</c:v>
                </c:pt>
                <c:pt idx="189">
                  <c:v>489.1</c:v>
                </c:pt>
                <c:pt idx="190">
                  <c:v>489.6</c:v>
                </c:pt>
                <c:pt idx="191">
                  <c:v>489.2</c:v>
                </c:pt>
                <c:pt idx="192">
                  <c:v>491.1</c:v>
                </c:pt>
                <c:pt idx="193">
                  <c:v>491.6</c:v>
                </c:pt>
                <c:pt idx="194">
                  <c:v>492.7</c:v>
                </c:pt>
                <c:pt idx="195">
                  <c:v>492.6</c:v>
                </c:pt>
                <c:pt idx="196">
                  <c:v>491.2</c:v>
                </c:pt>
                <c:pt idx="197">
                  <c:v>492.4</c:v>
                </c:pt>
                <c:pt idx="198">
                  <c:v>492</c:v>
                </c:pt>
                <c:pt idx="199">
                  <c:v>491.3</c:v>
                </c:pt>
                <c:pt idx="200">
                  <c:v>489.9</c:v>
                </c:pt>
                <c:pt idx="201">
                  <c:v>490.1</c:v>
                </c:pt>
                <c:pt idx="202">
                  <c:v>490</c:v>
                </c:pt>
                <c:pt idx="203">
                  <c:v>491.8</c:v>
                </c:pt>
                <c:pt idx="204">
                  <c:v>489.7</c:v>
                </c:pt>
                <c:pt idx="205">
                  <c:v>490.5</c:v>
                </c:pt>
                <c:pt idx="206">
                  <c:v>489.7</c:v>
                </c:pt>
                <c:pt idx="207">
                  <c:v>488.5</c:v>
                </c:pt>
                <c:pt idx="208">
                  <c:v>489.1</c:v>
                </c:pt>
                <c:pt idx="209">
                  <c:v>490.9</c:v>
                </c:pt>
                <c:pt idx="210">
                  <c:v>492.7</c:v>
                </c:pt>
                <c:pt idx="211">
                  <c:v>492.9</c:v>
                </c:pt>
                <c:pt idx="212">
                  <c:v>490.5</c:v>
                </c:pt>
                <c:pt idx="213">
                  <c:v>492.6</c:v>
                </c:pt>
                <c:pt idx="214">
                  <c:v>490.7</c:v>
                </c:pt>
                <c:pt idx="215">
                  <c:v>491.1</c:v>
                </c:pt>
                <c:pt idx="216">
                  <c:v>490</c:v>
                </c:pt>
                <c:pt idx="217">
                  <c:v>488.7</c:v>
                </c:pt>
                <c:pt idx="218">
                  <c:v>489.8</c:v>
                </c:pt>
                <c:pt idx="219">
                  <c:v>489.3</c:v>
                </c:pt>
                <c:pt idx="220">
                  <c:v>489.7</c:v>
                </c:pt>
                <c:pt idx="221">
                  <c:v>492.1</c:v>
                </c:pt>
                <c:pt idx="222">
                  <c:v>493.2</c:v>
                </c:pt>
                <c:pt idx="223">
                  <c:v>491.3</c:v>
                </c:pt>
                <c:pt idx="224">
                  <c:v>490</c:v>
                </c:pt>
                <c:pt idx="225">
                  <c:v>488.7</c:v>
                </c:pt>
                <c:pt idx="226">
                  <c:v>488.2</c:v>
                </c:pt>
                <c:pt idx="227">
                  <c:v>487.9</c:v>
                </c:pt>
                <c:pt idx="228">
                  <c:v>484.4</c:v>
                </c:pt>
                <c:pt idx="229">
                  <c:v>483.5</c:v>
                </c:pt>
                <c:pt idx="230">
                  <c:v>484.2</c:v>
                </c:pt>
                <c:pt idx="231">
                  <c:v>483.5</c:v>
                </c:pt>
                <c:pt idx="232">
                  <c:v>482.1</c:v>
                </c:pt>
                <c:pt idx="233">
                  <c:v>482.3</c:v>
                </c:pt>
                <c:pt idx="234">
                  <c:v>482.5</c:v>
                </c:pt>
                <c:pt idx="235">
                  <c:v>479.5</c:v>
                </c:pt>
                <c:pt idx="236">
                  <c:v>476.8</c:v>
                </c:pt>
                <c:pt idx="237">
                  <c:v>474.2</c:v>
                </c:pt>
                <c:pt idx="238">
                  <c:v>472.5</c:v>
                </c:pt>
                <c:pt idx="239">
                  <c:v>472</c:v>
                </c:pt>
                <c:pt idx="240">
                  <c:v>468.4</c:v>
                </c:pt>
                <c:pt idx="241">
                  <c:v>467</c:v>
                </c:pt>
                <c:pt idx="242">
                  <c:v>466.6</c:v>
                </c:pt>
                <c:pt idx="243">
                  <c:v>472</c:v>
                </c:pt>
                <c:pt idx="244">
                  <c:v>477.3</c:v>
                </c:pt>
                <c:pt idx="245">
                  <c:v>485.8</c:v>
                </c:pt>
                <c:pt idx="246">
                  <c:v>491.1</c:v>
                </c:pt>
                <c:pt idx="247">
                  <c:v>498.6</c:v>
                </c:pt>
                <c:pt idx="248">
                  <c:v>501.7</c:v>
                </c:pt>
                <c:pt idx="249">
                  <c:v>507.1</c:v>
                </c:pt>
                <c:pt idx="250">
                  <c:v>511.9</c:v>
                </c:pt>
                <c:pt idx="251">
                  <c:v>518.9</c:v>
                </c:pt>
                <c:pt idx="252">
                  <c:v>522.5</c:v>
                </c:pt>
                <c:pt idx="253">
                  <c:v>528.1</c:v>
                </c:pt>
                <c:pt idx="254">
                  <c:v>534.6</c:v>
                </c:pt>
                <c:pt idx="255">
                  <c:v>532.29999999999995</c:v>
                </c:pt>
                <c:pt idx="256">
                  <c:v>532.4</c:v>
                </c:pt>
                <c:pt idx="257">
                  <c:v>532.79999999999995</c:v>
                </c:pt>
                <c:pt idx="258">
                  <c:v>530.1</c:v>
                </c:pt>
                <c:pt idx="259">
                  <c:v>527.79999999999995</c:v>
                </c:pt>
                <c:pt idx="260">
                  <c:v>526.70000000000005</c:v>
                </c:pt>
                <c:pt idx="261">
                  <c:v>526.1</c:v>
                </c:pt>
                <c:pt idx="262">
                  <c:v>525.70000000000005</c:v>
                </c:pt>
                <c:pt idx="263">
                  <c:v>526.29999999999995</c:v>
                </c:pt>
                <c:pt idx="264">
                  <c:v>529.6</c:v>
                </c:pt>
                <c:pt idx="265">
                  <c:v>528.6</c:v>
                </c:pt>
                <c:pt idx="266">
                  <c:v>530</c:v>
                </c:pt>
                <c:pt idx="267">
                  <c:v>529.20000000000005</c:v>
                </c:pt>
                <c:pt idx="268">
                  <c:v>529.4</c:v>
                </c:pt>
                <c:pt idx="269">
                  <c:v>529.1</c:v>
                </c:pt>
                <c:pt idx="270">
                  <c:v>528.4</c:v>
                </c:pt>
                <c:pt idx="271">
                  <c:v>525.70000000000005</c:v>
                </c:pt>
                <c:pt idx="272">
                  <c:v>523.9</c:v>
                </c:pt>
                <c:pt idx="273">
                  <c:v>523.70000000000005</c:v>
                </c:pt>
                <c:pt idx="274">
                  <c:v>523.4</c:v>
                </c:pt>
                <c:pt idx="275">
                  <c:v>523.9</c:v>
                </c:pt>
                <c:pt idx="276">
                  <c:v>519</c:v>
                </c:pt>
                <c:pt idx="277">
                  <c:v>518.9</c:v>
                </c:pt>
                <c:pt idx="278">
                  <c:v>518.70000000000005</c:v>
                </c:pt>
                <c:pt idx="279">
                  <c:v>517.1</c:v>
                </c:pt>
                <c:pt idx="280">
                  <c:v>518</c:v>
                </c:pt>
                <c:pt idx="281">
                  <c:v>518.29999999999995</c:v>
                </c:pt>
                <c:pt idx="282">
                  <c:v>516.79999999999995</c:v>
                </c:pt>
                <c:pt idx="283">
                  <c:v>516.29999999999995</c:v>
                </c:pt>
                <c:pt idx="284">
                  <c:v>514.5</c:v>
                </c:pt>
                <c:pt idx="285">
                  <c:v>515</c:v>
                </c:pt>
                <c:pt idx="286">
                  <c:v>516.6</c:v>
                </c:pt>
                <c:pt idx="287">
                  <c:v>517.6</c:v>
                </c:pt>
                <c:pt idx="288">
                  <c:v>513.5</c:v>
                </c:pt>
                <c:pt idx="289" formatCode="General">
                  <c:v>515.70000000000005</c:v>
                </c:pt>
                <c:pt idx="290" formatCode="General">
                  <c:v>516.5</c:v>
                </c:pt>
                <c:pt idx="291" formatCode="General">
                  <c:v>515.6</c:v>
                </c:pt>
                <c:pt idx="292" formatCode="General">
                  <c:v>516.6</c:v>
                </c:pt>
                <c:pt idx="293" formatCode="General">
                  <c:v>518.70000000000005</c:v>
                </c:pt>
                <c:pt idx="294" formatCode="General">
                  <c:v>518.29999999999995</c:v>
                </c:pt>
                <c:pt idx="295" formatCode="General">
                  <c:v>517.5</c:v>
                </c:pt>
                <c:pt idx="296" formatCode="General">
                  <c:v>515.5</c:v>
                </c:pt>
                <c:pt idx="297" formatCode="General">
                  <c:v>515.9</c:v>
                </c:pt>
                <c:pt idx="298" formatCode="General">
                  <c:v>517.6</c:v>
                </c:pt>
                <c:pt idx="299" formatCode="General">
                  <c:v>516.4</c:v>
                </c:pt>
                <c:pt idx="300">
                  <c:v>514.6</c:v>
                </c:pt>
                <c:pt idx="301" formatCode="General">
                  <c:v>516.20000000000005</c:v>
                </c:pt>
                <c:pt idx="302" formatCode="General">
                  <c:v>516.6</c:v>
                </c:pt>
                <c:pt idx="303" formatCode="General">
                  <c:v>519</c:v>
                </c:pt>
                <c:pt idx="304" formatCode="General">
                  <c:v>519.6</c:v>
                </c:pt>
                <c:pt idx="305" formatCode="General">
                  <c:v>526.29999999999995</c:v>
                </c:pt>
                <c:pt idx="306" formatCode="General">
                  <c:v>528.6</c:v>
                </c:pt>
                <c:pt idx="307" formatCode="General">
                  <c:v>529</c:v>
                </c:pt>
                <c:pt idx="308" formatCode="General">
                  <c:v>530.79999999999995</c:v>
                </c:pt>
                <c:pt idx="309" formatCode="General">
                  <c:v>532.29999999999995</c:v>
                </c:pt>
                <c:pt idx="310" formatCode="General">
                  <c:v>537.6</c:v>
                </c:pt>
                <c:pt idx="311" formatCode="General">
                  <c:v>542.5</c:v>
                </c:pt>
                <c:pt idx="312" formatCode="General">
                  <c:v>545.1</c:v>
                </c:pt>
                <c:pt idx="313" formatCode="General">
                  <c:v>549.6</c:v>
                </c:pt>
                <c:pt idx="314" formatCode="General">
                  <c:v>553.4</c:v>
                </c:pt>
                <c:pt idx="315" formatCode="General">
                  <c:v>554.5</c:v>
                </c:pt>
                <c:pt idx="316" formatCode="General">
                  <c:v>555.6</c:v>
                </c:pt>
                <c:pt idx="317" formatCode="General">
                  <c:v>561.6</c:v>
                </c:pt>
                <c:pt idx="318" formatCode="General">
                  <c:v>559.6</c:v>
                </c:pt>
                <c:pt idx="319" formatCode="General">
                  <c:v>555.4</c:v>
                </c:pt>
                <c:pt idx="320" formatCode="General">
                  <c:v>550.9</c:v>
                </c:pt>
                <c:pt idx="321" formatCode="General">
                  <c:v>551.79999999999995</c:v>
                </c:pt>
                <c:pt idx="322" formatCode="General">
                  <c:v>550.4</c:v>
                </c:pt>
                <c:pt idx="323" formatCode="General">
                  <c:v>550.5</c:v>
                </c:pt>
                <c:pt idx="324" formatCode="General">
                  <c:v>549.29999999999995</c:v>
                </c:pt>
                <c:pt idx="325" formatCode="General">
                  <c:v>549.5</c:v>
                </c:pt>
                <c:pt idx="326" formatCode="General">
                  <c:v>550.79999999999995</c:v>
                </c:pt>
                <c:pt idx="327" formatCode="General">
                  <c:v>551.20000000000005</c:v>
                </c:pt>
                <c:pt idx="328" formatCode="General">
                  <c:v>553.79999999999995</c:v>
                </c:pt>
                <c:pt idx="329" formatCode="General">
                  <c:v>557.5</c:v>
                </c:pt>
                <c:pt idx="330" formatCode="General">
                  <c:v>560</c:v>
                </c:pt>
                <c:pt idx="331" formatCode="General">
                  <c:v>556.20000000000005</c:v>
                </c:pt>
                <c:pt idx="332" formatCode="General">
                  <c:v>559.4</c:v>
                </c:pt>
                <c:pt idx="333" formatCode="General">
                  <c:v>555.4</c:v>
                </c:pt>
                <c:pt idx="334" formatCode="General">
                  <c:v>553.79999999999995</c:v>
                </c:pt>
                <c:pt idx="335" formatCode="General">
                  <c:v>555.79999999999995</c:v>
                </c:pt>
                <c:pt idx="336" formatCode="General">
                  <c:v>552</c:v>
                </c:pt>
                <c:pt idx="337" formatCode="General">
                  <c:v>552.20000000000005</c:v>
                </c:pt>
                <c:pt idx="338" formatCode="General">
                  <c:v>553</c:v>
                </c:pt>
                <c:pt idx="339" formatCode="General">
                  <c:v>549.9</c:v>
                </c:pt>
                <c:pt idx="340" formatCode="General">
                  <c:v>551.6</c:v>
                </c:pt>
                <c:pt idx="341" formatCode="General">
                  <c:v>555.9</c:v>
                </c:pt>
                <c:pt idx="342" formatCode="General">
                  <c:v>553.6</c:v>
                </c:pt>
              </c:numCache>
            </c:numRef>
          </c:val>
          <c:smooth val="1"/>
          <c:extLst>
            <c:ext xmlns:c16="http://schemas.microsoft.com/office/drawing/2014/chart" uri="{C3380CC4-5D6E-409C-BE32-E72D297353CC}">
              <c16:uniqueId val="{00000001-65B4-43E8-A167-3C7FBDC8BF95}"/>
            </c:ext>
          </c:extLst>
        </c:ser>
        <c:dLbls>
          <c:showLegendKey val="0"/>
          <c:showVal val="0"/>
          <c:showCatName val="0"/>
          <c:showSerName val="0"/>
          <c:showPercent val="0"/>
          <c:showBubbleSize val="0"/>
        </c:dLbls>
        <c:marker val="1"/>
        <c:smooth val="0"/>
        <c:axId val="209116960"/>
        <c:axId val="209115392"/>
      </c:lineChart>
      <c:catAx>
        <c:axId val="209116960"/>
        <c:scaling>
          <c:orientation val="minMax"/>
        </c:scaling>
        <c:delete val="0"/>
        <c:axPos val="b"/>
        <c:numFmt formatCode="yy" sourceLinked="0"/>
        <c:majorTickMark val="out"/>
        <c:minorTickMark val="none"/>
        <c:tickLblPos val="nextTo"/>
        <c:spPr>
          <a:ln w="9525">
            <a:solidFill>
              <a:srgbClr val="868686"/>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209115392"/>
        <c:crosses val="autoZero"/>
        <c:auto val="0"/>
        <c:lblAlgn val="ctr"/>
        <c:lblOffset val="100"/>
        <c:tickLblSkip val="12"/>
        <c:tickMarkSkip val="12"/>
        <c:noMultiLvlLbl val="1"/>
      </c:catAx>
      <c:valAx>
        <c:axId val="209115392"/>
        <c:scaling>
          <c:orientation val="minMax"/>
          <c:max val="580"/>
          <c:min val="460"/>
        </c:scaling>
        <c:delete val="0"/>
        <c:axPos val="l"/>
        <c:majorGridlines/>
        <c:title>
          <c:tx>
            <c:rich>
              <a:bodyPr/>
              <a:lstStyle/>
              <a:p>
                <a:pPr>
                  <a:defRPr sz="1400" b="1">
                    <a:latin typeface="+mn-lt"/>
                  </a:defRPr>
                </a:pPr>
                <a:r>
                  <a:rPr lang="en-US" sz="1400" b="1" dirty="0">
                    <a:latin typeface="+mn-lt"/>
                  </a:rPr>
                  <a:t>Thousands</a:t>
                </a:r>
              </a:p>
            </c:rich>
          </c:tx>
          <c:layout>
            <c:manualLayout>
              <c:xMode val="edge"/>
              <c:yMode val="edge"/>
              <c:x val="4.2299236050445301E-3"/>
              <c:y val="0.36699855827880701"/>
            </c:manualLayout>
          </c:layout>
          <c:overlay val="0"/>
        </c:title>
        <c:numFmt formatCode="#,##0" sourceLinked="0"/>
        <c:majorTickMark val="out"/>
        <c:minorTickMark val="none"/>
        <c:tickLblPos val="nextTo"/>
        <c:spPr>
          <a:ln w="9525">
            <a:solidFill>
              <a:srgbClr val="868686"/>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209116960"/>
        <c:crosses val="autoZero"/>
        <c:crossBetween val="midCat"/>
      </c:valAx>
      <c:dateAx>
        <c:axId val="209122056"/>
        <c:scaling>
          <c:orientation val="minMax"/>
        </c:scaling>
        <c:delete val="1"/>
        <c:axPos val="b"/>
        <c:numFmt formatCode="&quot;'&quot;yy" sourceLinked="1"/>
        <c:majorTickMark val="out"/>
        <c:minorTickMark val="none"/>
        <c:tickLblPos val="nextTo"/>
        <c:crossAx val="209116176"/>
        <c:crosses val="autoZero"/>
        <c:auto val="1"/>
        <c:lblOffset val="100"/>
        <c:baseTimeUnit val="months"/>
      </c:dateAx>
      <c:valAx>
        <c:axId val="209116176"/>
        <c:scaling>
          <c:orientation val="minMax"/>
          <c:max val="1"/>
          <c:min val="0"/>
        </c:scaling>
        <c:delete val="0"/>
        <c:axPos val="r"/>
        <c:numFmt formatCode="0" sourceLinked="1"/>
        <c:majorTickMark val="none"/>
        <c:minorTickMark val="none"/>
        <c:tickLblPos val="none"/>
        <c:spPr>
          <a:ln w="9525">
            <a:noFill/>
          </a:ln>
        </c:spPr>
        <c:crossAx val="209122056"/>
        <c:crosses val="max"/>
        <c:crossBetween val="between"/>
        <c:majorUnit val="1"/>
      </c:valAx>
      <c:spPr>
        <a:solidFill>
          <a:srgbClr val="FFFFFF"/>
        </a:solidFill>
        <a:ln w="27626">
          <a:noFill/>
        </a:ln>
      </c:spPr>
    </c:plotArea>
    <c:plotVisOnly val="1"/>
    <c:dispBlanksAs val="gap"/>
    <c:showDLblsOverMax val="0"/>
  </c:chart>
  <c:spPr>
    <a:noFill/>
    <a:ln>
      <a:noFill/>
    </a:ln>
  </c:spPr>
  <c:txPr>
    <a:bodyPr/>
    <a:lstStyle/>
    <a:p>
      <a:pPr>
        <a:defRPr sz="1958" b="0" i="0" u="none" strike="noStrike" baseline="0">
          <a:solidFill>
            <a:srgbClr val="000000"/>
          </a:solidFill>
          <a:latin typeface="Calibri"/>
          <a:ea typeface="Calibri"/>
          <a:cs typeface="Calibri"/>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49586364995515"/>
          <c:y val="3.2612398802262396E-2"/>
          <c:w val="0.840924595892379"/>
          <c:h val="0.84526558891454895"/>
        </c:manualLayout>
      </c:layout>
      <c:barChart>
        <c:barDir val="col"/>
        <c:grouping val="clustered"/>
        <c:varyColors val="0"/>
        <c:ser>
          <c:idx val="1"/>
          <c:order val="1"/>
          <c:tx>
            <c:strRef>
              <c:f>Sheet1!$C$1</c:f>
              <c:strCache>
                <c:ptCount val="1"/>
                <c:pt idx="0">
                  <c:v>Recession</c:v>
                </c:pt>
              </c:strCache>
            </c:strRef>
          </c:tx>
          <c:spPr>
            <a:solidFill>
              <a:schemeClr val="bg2">
                <a:lumMod val="85000"/>
              </a:schemeClr>
            </a:solidFill>
            <a:ln w="27626">
              <a:noFill/>
            </a:ln>
          </c:spPr>
          <c:invertIfNegative val="0"/>
          <c:cat>
            <c:numRef>
              <c:f>Sheet1!$A$2:$A$344</c:f>
              <c:numCache>
                <c:formatCode>"'"yy</c:formatCode>
                <c:ptCount val="343"/>
                <c:pt idx="0">
                  <c:v>32904</c:v>
                </c:pt>
                <c:pt idx="1">
                  <c:v>32932</c:v>
                </c:pt>
                <c:pt idx="2">
                  <c:v>32963</c:v>
                </c:pt>
                <c:pt idx="3">
                  <c:v>32993</c:v>
                </c:pt>
                <c:pt idx="4">
                  <c:v>33024</c:v>
                </c:pt>
                <c:pt idx="5">
                  <c:v>33054</c:v>
                </c:pt>
                <c:pt idx="6">
                  <c:v>33085</c:v>
                </c:pt>
                <c:pt idx="7">
                  <c:v>33116</c:v>
                </c:pt>
                <c:pt idx="8">
                  <c:v>33146</c:v>
                </c:pt>
                <c:pt idx="9">
                  <c:v>33177</c:v>
                </c:pt>
                <c:pt idx="10">
                  <c:v>33207</c:v>
                </c:pt>
                <c:pt idx="11">
                  <c:v>33238</c:v>
                </c:pt>
                <c:pt idx="12">
                  <c:v>33269</c:v>
                </c:pt>
                <c:pt idx="13">
                  <c:v>33297</c:v>
                </c:pt>
                <c:pt idx="14">
                  <c:v>33328</c:v>
                </c:pt>
                <c:pt idx="15">
                  <c:v>33358</c:v>
                </c:pt>
                <c:pt idx="16">
                  <c:v>33389</c:v>
                </c:pt>
                <c:pt idx="17">
                  <c:v>33419</c:v>
                </c:pt>
                <c:pt idx="18">
                  <c:v>33450</c:v>
                </c:pt>
                <c:pt idx="19">
                  <c:v>33481</c:v>
                </c:pt>
                <c:pt idx="20">
                  <c:v>33511</c:v>
                </c:pt>
                <c:pt idx="21">
                  <c:v>33542</c:v>
                </c:pt>
                <c:pt idx="22">
                  <c:v>33572</c:v>
                </c:pt>
                <c:pt idx="23">
                  <c:v>33603</c:v>
                </c:pt>
                <c:pt idx="24">
                  <c:v>33634</c:v>
                </c:pt>
                <c:pt idx="25">
                  <c:v>33662</c:v>
                </c:pt>
                <c:pt idx="26">
                  <c:v>33694</c:v>
                </c:pt>
                <c:pt idx="27">
                  <c:v>33724</c:v>
                </c:pt>
                <c:pt idx="28">
                  <c:v>33755</c:v>
                </c:pt>
                <c:pt idx="29">
                  <c:v>33785</c:v>
                </c:pt>
                <c:pt idx="30">
                  <c:v>33816</c:v>
                </c:pt>
                <c:pt idx="31">
                  <c:v>33847</c:v>
                </c:pt>
                <c:pt idx="32">
                  <c:v>33877</c:v>
                </c:pt>
                <c:pt idx="33">
                  <c:v>33908</c:v>
                </c:pt>
                <c:pt idx="34">
                  <c:v>33938</c:v>
                </c:pt>
                <c:pt idx="35">
                  <c:v>33969</c:v>
                </c:pt>
                <c:pt idx="36">
                  <c:v>34000</c:v>
                </c:pt>
                <c:pt idx="37">
                  <c:v>34028</c:v>
                </c:pt>
                <c:pt idx="38">
                  <c:v>34059</c:v>
                </c:pt>
                <c:pt idx="39">
                  <c:v>34089</c:v>
                </c:pt>
                <c:pt idx="40">
                  <c:v>34120</c:v>
                </c:pt>
                <c:pt idx="41">
                  <c:v>34150</c:v>
                </c:pt>
                <c:pt idx="42">
                  <c:v>34181</c:v>
                </c:pt>
                <c:pt idx="43">
                  <c:v>34212</c:v>
                </c:pt>
                <c:pt idx="44">
                  <c:v>34242</c:v>
                </c:pt>
                <c:pt idx="45">
                  <c:v>34273</c:v>
                </c:pt>
                <c:pt idx="46">
                  <c:v>34303</c:v>
                </c:pt>
                <c:pt idx="47">
                  <c:v>34334</c:v>
                </c:pt>
                <c:pt idx="48">
                  <c:v>34365</c:v>
                </c:pt>
                <c:pt idx="49">
                  <c:v>34393</c:v>
                </c:pt>
                <c:pt idx="50">
                  <c:v>34424</c:v>
                </c:pt>
                <c:pt idx="51">
                  <c:v>34454</c:v>
                </c:pt>
                <c:pt idx="52">
                  <c:v>34485</c:v>
                </c:pt>
                <c:pt idx="53">
                  <c:v>34515</c:v>
                </c:pt>
                <c:pt idx="54">
                  <c:v>34546</c:v>
                </c:pt>
                <c:pt idx="55">
                  <c:v>34577</c:v>
                </c:pt>
                <c:pt idx="56">
                  <c:v>34607</c:v>
                </c:pt>
                <c:pt idx="57">
                  <c:v>34638</c:v>
                </c:pt>
                <c:pt idx="58">
                  <c:v>34668</c:v>
                </c:pt>
                <c:pt idx="59">
                  <c:v>34699</c:v>
                </c:pt>
                <c:pt idx="60">
                  <c:v>34730</c:v>
                </c:pt>
                <c:pt idx="61">
                  <c:v>34758</c:v>
                </c:pt>
                <c:pt idx="62">
                  <c:v>34789</c:v>
                </c:pt>
                <c:pt idx="63">
                  <c:v>34819</c:v>
                </c:pt>
                <c:pt idx="64">
                  <c:v>34850</c:v>
                </c:pt>
                <c:pt idx="65">
                  <c:v>34880</c:v>
                </c:pt>
                <c:pt idx="66">
                  <c:v>34911</c:v>
                </c:pt>
                <c:pt idx="67">
                  <c:v>34942</c:v>
                </c:pt>
                <c:pt idx="68">
                  <c:v>34972</c:v>
                </c:pt>
                <c:pt idx="69">
                  <c:v>35003</c:v>
                </c:pt>
                <c:pt idx="70">
                  <c:v>35033</c:v>
                </c:pt>
                <c:pt idx="71">
                  <c:v>35064</c:v>
                </c:pt>
                <c:pt idx="72">
                  <c:v>35095</c:v>
                </c:pt>
                <c:pt idx="73">
                  <c:v>35123</c:v>
                </c:pt>
                <c:pt idx="74">
                  <c:v>35155</c:v>
                </c:pt>
                <c:pt idx="75">
                  <c:v>35185</c:v>
                </c:pt>
                <c:pt idx="76">
                  <c:v>35216</c:v>
                </c:pt>
                <c:pt idx="77">
                  <c:v>35246</c:v>
                </c:pt>
                <c:pt idx="78">
                  <c:v>35277</c:v>
                </c:pt>
                <c:pt idx="79">
                  <c:v>35308</c:v>
                </c:pt>
                <c:pt idx="80">
                  <c:v>35338</c:v>
                </c:pt>
                <c:pt idx="81">
                  <c:v>35369</c:v>
                </c:pt>
                <c:pt idx="82">
                  <c:v>35399</c:v>
                </c:pt>
                <c:pt idx="83">
                  <c:v>35430</c:v>
                </c:pt>
                <c:pt idx="84">
                  <c:v>35461</c:v>
                </c:pt>
                <c:pt idx="85">
                  <c:v>35489</c:v>
                </c:pt>
                <c:pt idx="86">
                  <c:v>35520</c:v>
                </c:pt>
                <c:pt idx="87">
                  <c:v>35550</c:v>
                </c:pt>
                <c:pt idx="88">
                  <c:v>35581</c:v>
                </c:pt>
                <c:pt idx="89">
                  <c:v>35611</c:v>
                </c:pt>
                <c:pt idx="90">
                  <c:v>35642</c:v>
                </c:pt>
                <c:pt idx="91">
                  <c:v>35673</c:v>
                </c:pt>
                <c:pt idx="92">
                  <c:v>35703</c:v>
                </c:pt>
                <c:pt idx="93">
                  <c:v>35734</c:v>
                </c:pt>
                <c:pt idx="94">
                  <c:v>35764</c:v>
                </c:pt>
                <c:pt idx="95">
                  <c:v>35795</c:v>
                </c:pt>
                <c:pt idx="96">
                  <c:v>35826</c:v>
                </c:pt>
                <c:pt idx="97">
                  <c:v>35854</c:v>
                </c:pt>
                <c:pt idx="98">
                  <c:v>35885</c:v>
                </c:pt>
                <c:pt idx="99">
                  <c:v>35915</c:v>
                </c:pt>
                <c:pt idx="100">
                  <c:v>35946</c:v>
                </c:pt>
                <c:pt idx="101">
                  <c:v>35976</c:v>
                </c:pt>
                <c:pt idx="102">
                  <c:v>36007</c:v>
                </c:pt>
                <c:pt idx="103">
                  <c:v>36038</c:v>
                </c:pt>
                <c:pt idx="104">
                  <c:v>36068</c:v>
                </c:pt>
                <c:pt idx="105">
                  <c:v>36099</c:v>
                </c:pt>
                <c:pt idx="106">
                  <c:v>36129</c:v>
                </c:pt>
                <c:pt idx="107">
                  <c:v>36160</c:v>
                </c:pt>
                <c:pt idx="108">
                  <c:v>36191</c:v>
                </c:pt>
                <c:pt idx="109">
                  <c:v>36219</c:v>
                </c:pt>
                <c:pt idx="110">
                  <c:v>36250</c:v>
                </c:pt>
                <c:pt idx="111">
                  <c:v>36280</c:v>
                </c:pt>
                <c:pt idx="112">
                  <c:v>36311</c:v>
                </c:pt>
                <c:pt idx="113">
                  <c:v>36341</c:v>
                </c:pt>
                <c:pt idx="114">
                  <c:v>36372</c:v>
                </c:pt>
                <c:pt idx="115">
                  <c:v>36403</c:v>
                </c:pt>
                <c:pt idx="116">
                  <c:v>36433</c:v>
                </c:pt>
                <c:pt idx="117">
                  <c:v>36464</c:v>
                </c:pt>
                <c:pt idx="118">
                  <c:v>36494</c:v>
                </c:pt>
                <c:pt idx="119">
                  <c:v>36525</c:v>
                </c:pt>
                <c:pt idx="120">
                  <c:v>36556</c:v>
                </c:pt>
                <c:pt idx="121">
                  <c:v>36584</c:v>
                </c:pt>
                <c:pt idx="122">
                  <c:v>36616</c:v>
                </c:pt>
                <c:pt idx="123">
                  <c:v>36646</c:v>
                </c:pt>
                <c:pt idx="124">
                  <c:v>36677</c:v>
                </c:pt>
                <c:pt idx="125">
                  <c:v>36707</c:v>
                </c:pt>
                <c:pt idx="126">
                  <c:v>36738</c:v>
                </c:pt>
                <c:pt idx="127">
                  <c:v>36769</c:v>
                </c:pt>
                <c:pt idx="128">
                  <c:v>36799</c:v>
                </c:pt>
                <c:pt idx="129">
                  <c:v>36830</c:v>
                </c:pt>
                <c:pt idx="130">
                  <c:v>36860</c:v>
                </c:pt>
                <c:pt idx="131">
                  <c:v>36891</c:v>
                </c:pt>
                <c:pt idx="132">
                  <c:v>36922</c:v>
                </c:pt>
                <c:pt idx="133">
                  <c:v>36950</c:v>
                </c:pt>
                <c:pt idx="134">
                  <c:v>36981</c:v>
                </c:pt>
                <c:pt idx="135">
                  <c:v>37011</c:v>
                </c:pt>
                <c:pt idx="136">
                  <c:v>37042</c:v>
                </c:pt>
                <c:pt idx="137">
                  <c:v>37072</c:v>
                </c:pt>
                <c:pt idx="138">
                  <c:v>37103</c:v>
                </c:pt>
                <c:pt idx="139">
                  <c:v>37134</c:v>
                </c:pt>
                <c:pt idx="140">
                  <c:v>37164</c:v>
                </c:pt>
                <c:pt idx="141">
                  <c:v>37195</c:v>
                </c:pt>
                <c:pt idx="142">
                  <c:v>37225</c:v>
                </c:pt>
                <c:pt idx="143">
                  <c:v>37256</c:v>
                </c:pt>
                <c:pt idx="144">
                  <c:v>37287</c:v>
                </c:pt>
                <c:pt idx="145">
                  <c:v>37315</c:v>
                </c:pt>
                <c:pt idx="146">
                  <c:v>37346</c:v>
                </c:pt>
                <c:pt idx="147">
                  <c:v>37376</c:v>
                </c:pt>
                <c:pt idx="148">
                  <c:v>37407</c:v>
                </c:pt>
                <c:pt idx="149">
                  <c:v>37437</c:v>
                </c:pt>
                <c:pt idx="150">
                  <c:v>37468</c:v>
                </c:pt>
                <c:pt idx="151">
                  <c:v>37499</c:v>
                </c:pt>
                <c:pt idx="152">
                  <c:v>37529</c:v>
                </c:pt>
                <c:pt idx="153">
                  <c:v>37560</c:v>
                </c:pt>
                <c:pt idx="154">
                  <c:v>37590</c:v>
                </c:pt>
                <c:pt idx="155">
                  <c:v>37621</c:v>
                </c:pt>
                <c:pt idx="156">
                  <c:v>37652</c:v>
                </c:pt>
                <c:pt idx="157">
                  <c:v>37680</c:v>
                </c:pt>
                <c:pt idx="158">
                  <c:v>37711</c:v>
                </c:pt>
                <c:pt idx="159">
                  <c:v>37741</c:v>
                </c:pt>
                <c:pt idx="160">
                  <c:v>37772</c:v>
                </c:pt>
                <c:pt idx="161">
                  <c:v>37802</c:v>
                </c:pt>
                <c:pt idx="162">
                  <c:v>37833</c:v>
                </c:pt>
                <c:pt idx="163">
                  <c:v>37864</c:v>
                </c:pt>
                <c:pt idx="164">
                  <c:v>37894</c:v>
                </c:pt>
                <c:pt idx="165">
                  <c:v>37925</c:v>
                </c:pt>
                <c:pt idx="166">
                  <c:v>37955</c:v>
                </c:pt>
                <c:pt idx="167">
                  <c:v>37986</c:v>
                </c:pt>
                <c:pt idx="168">
                  <c:v>38017</c:v>
                </c:pt>
                <c:pt idx="169">
                  <c:v>38046</c:v>
                </c:pt>
                <c:pt idx="170">
                  <c:v>38077</c:v>
                </c:pt>
                <c:pt idx="171">
                  <c:v>38107</c:v>
                </c:pt>
                <c:pt idx="172">
                  <c:v>38138</c:v>
                </c:pt>
                <c:pt idx="173">
                  <c:v>38168</c:v>
                </c:pt>
                <c:pt idx="174">
                  <c:v>38199</c:v>
                </c:pt>
                <c:pt idx="175">
                  <c:v>38230</c:v>
                </c:pt>
                <c:pt idx="176">
                  <c:v>38260</c:v>
                </c:pt>
                <c:pt idx="177">
                  <c:v>38291</c:v>
                </c:pt>
                <c:pt idx="178">
                  <c:v>38321</c:v>
                </c:pt>
                <c:pt idx="179">
                  <c:v>38352</c:v>
                </c:pt>
                <c:pt idx="180">
                  <c:v>38383</c:v>
                </c:pt>
                <c:pt idx="181">
                  <c:v>38412</c:v>
                </c:pt>
                <c:pt idx="182">
                  <c:v>38442</c:v>
                </c:pt>
                <c:pt idx="183">
                  <c:v>38472</c:v>
                </c:pt>
                <c:pt idx="184">
                  <c:v>38503</c:v>
                </c:pt>
                <c:pt idx="185">
                  <c:v>38533</c:v>
                </c:pt>
                <c:pt idx="186">
                  <c:v>38564</c:v>
                </c:pt>
                <c:pt idx="187">
                  <c:v>38595</c:v>
                </c:pt>
                <c:pt idx="188">
                  <c:v>38625</c:v>
                </c:pt>
                <c:pt idx="189">
                  <c:v>38656</c:v>
                </c:pt>
                <c:pt idx="190">
                  <c:v>38686</c:v>
                </c:pt>
                <c:pt idx="191">
                  <c:v>38717</c:v>
                </c:pt>
                <c:pt idx="192">
                  <c:v>38748</c:v>
                </c:pt>
                <c:pt idx="193">
                  <c:v>38777</c:v>
                </c:pt>
                <c:pt idx="194">
                  <c:v>38807</c:v>
                </c:pt>
                <c:pt idx="195">
                  <c:v>38837</c:v>
                </c:pt>
                <c:pt idx="196">
                  <c:v>38868</c:v>
                </c:pt>
                <c:pt idx="197">
                  <c:v>38898</c:v>
                </c:pt>
                <c:pt idx="198">
                  <c:v>38929</c:v>
                </c:pt>
                <c:pt idx="199">
                  <c:v>38960</c:v>
                </c:pt>
                <c:pt idx="200">
                  <c:v>38990</c:v>
                </c:pt>
                <c:pt idx="201">
                  <c:v>39021</c:v>
                </c:pt>
                <c:pt idx="202">
                  <c:v>39051</c:v>
                </c:pt>
                <c:pt idx="203">
                  <c:v>39082</c:v>
                </c:pt>
                <c:pt idx="204">
                  <c:v>39113</c:v>
                </c:pt>
                <c:pt idx="205">
                  <c:v>39142</c:v>
                </c:pt>
                <c:pt idx="206">
                  <c:v>39172</c:v>
                </c:pt>
                <c:pt idx="207">
                  <c:v>39202</c:v>
                </c:pt>
                <c:pt idx="208">
                  <c:v>39233</c:v>
                </c:pt>
                <c:pt idx="209">
                  <c:v>39263</c:v>
                </c:pt>
                <c:pt idx="210">
                  <c:v>39294</c:v>
                </c:pt>
                <c:pt idx="211">
                  <c:v>39325</c:v>
                </c:pt>
                <c:pt idx="212">
                  <c:v>39355</c:v>
                </c:pt>
                <c:pt idx="213">
                  <c:v>39386</c:v>
                </c:pt>
                <c:pt idx="214">
                  <c:v>39416</c:v>
                </c:pt>
                <c:pt idx="215">
                  <c:v>39447</c:v>
                </c:pt>
                <c:pt idx="216">
                  <c:v>39478</c:v>
                </c:pt>
                <c:pt idx="217">
                  <c:v>39507</c:v>
                </c:pt>
                <c:pt idx="218">
                  <c:v>39538</c:v>
                </c:pt>
                <c:pt idx="219">
                  <c:v>39568</c:v>
                </c:pt>
                <c:pt idx="220">
                  <c:v>39599</c:v>
                </c:pt>
                <c:pt idx="221">
                  <c:v>39629</c:v>
                </c:pt>
                <c:pt idx="222">
                  <c:v>39660</c:v>
                </c:pt>
                <c:pt idx="223">
                  <c:v>39691</c:v>
                </c:pt>
                <c:pt idx="224">
                  <c:v>39721</c:v>
                </c:pt>
                <c:pt idx="225">
                  <c:v>39752</c:v>
                </c:pt>
                <c:pt idx="226">
                  <c:v>39782</c:v>
                </c:pt>
                <c:pt idx="227">
                  <c:v>39813</c:v>
                </c:pt>
                <c:pt idx="228">
                  <c:v>39844</c:v>
                </c:pt>
                <c:pt idx="229">
                  <c:v>39872</c:v>
                </c:pt>
                <c:pt idx="230">
                  <c:v>39903</c:v>
                </c:pt>
                <c:pt idx="231">
                  <c:v>39933</c:v>
                </c:pt>
                <c:pt idx="232">
                  <c:v>39964</c:v>
                </c:pt>
                <c:pt idx="233">
                  <c:v>39994</c:v>
                </c:pt>
                <c:pt idx="234">
                  <c:v>40025</c:v>
                </c:pt>
                <c:pt idx="235">
                  <c:v>40056</c:v>
                </c:pt>
                <c:pt idx="236">
                  <c:v>40086</c:v>
                </c:pt>
                <c:pt idx="237">
                  <c:v>40117</c:v>
                </c:pt>
                <c:pt idx="238">
                  <c:v>40147</c:v>
                </c:pt>
                <c:pt idx="239">
                  <c:v>40178</c:v>
                </c:pt>
                <c:pt idx="240">
                  <c:v>40209</c:v>
                </c:pt>
                <c:pt idx="241">
                  <c:v>40237</c:v>
                </c:pt>
                <c:pt idx="242">
                  <c:v>40268</c:v>
                </c:pt>
                <c:pt idx="243">
                  <c:v>40298</c:v>
                </c:pt>
                <c:pt idx="244">
                  <c:v>40329</c:v>
                </c:pt>
                <c:pt idx="245">
                  <c:v>40359</c:v>
                </c:pt>
                <c:pt idx="246">
                  <c:v>40390</c:v>
                </c:pt>
                <c:pt idx="247">
                  <c:v>40421</c:v>
                </c:pt>
                <c:pt idx="248">
                  <c:v>40451</c:v>
                </c:pt>
                <c:pt idx="249">
                  <c:v>40482</c:v>
                </c:pt>
                <c:pt idx="250">
                  <c:v>40512</c:v>
                </c:pt>
                <c:pt idx="251">
                  <c:v>40543</c:v>
                </c:pt>
                <c:pt idx="252">
                  <c:v>40574</c:v>
                </c:pt>
                <c:pt idx="253">
                  <c:v>40602</c:v>
                </c:pt>
                <c:pt idx="254">
                  <c:v>40632</c:v>
                </c:pt>
                <c:pt idx="255">
                  <c:v>40663</c:v>
                </c:pt>
                <c:pt idx="256">
                  <c:v>40694</c:v>
                </c:pt>
                <c:pt idx="257">
                  <c:v>40724</c:v>
                </c:pt>
                <c:pt idx="258">
                  <c:v>40755</c:v>
                </c:pt>
                <c:pt idx="259">
                  <c:v>40786</c:v>
                </c:pt>
                <c:pt idx="260">
                  <c:v>40816</c:v>
                </c:pt>
                <c:pt idx="261">
                  <c:v>40847</c:v>
                </c:pt>
                <c:pt idx="262">
                  <c:v>40877</c:v>
                </c:pt>
                <c:pt idx="263">
                  <c:v>40908</c:v>
                </c:pt>
                <c:pt idx="264">
                  <c:v>40939</c:v>
                </c:pt>
                <c:pt idx="265">
                  <c:v>40968</c:v>
                </c:pt>
                <c:pt idx="266">
                  <c:v>40999</c:v>
                </c:pt>
                <c:pt idx="267">
                  <c:v>41029</c:v>
                </c:pt>
                <c:pt idx="268">
                  <c:v>41060</c:v>
                </c:pt>
                <c:pt idx="269">
                  <c:v>41090</c:v>
                </c:pt>
                <c:pt idx="270">
                  <c:v>41121</c:v>
                </c:pt>
                <c:pt idx="271">
                  <c:v>41152</c:v>
                </c:pt>
                <c:pt idx="272">
                  <c:v>41182</c:v>
                </c:pt>
                <c:pt idx="273">
                  <c:v>41213</c:v>
                </c:pt>
                <c:pt idx="274">
                  <c:v>41243</c:v>
                </c:pt>
                <c:pt idx="275">
                  <c:v>41274</c:v>
                </c:pt>
                <c:pt idx="276">
                  <c:v>41305</c:v>
                </c:pt>
                <c:pt idx="277">
                  <c:v>41333</c:v>
                </c:pt>
                <c:pt idx="278">
                  <c:v>41364</c:v>
                </c:pt>
                <c:pt idx="279">
                  <c:v>41394</c:v>
                </c:pt>
                <c:pt idx="280">
                  <c:v>41425</c:v>
                </c:pt>
                <c:pt idx="281">
                  <c:v>41455</c:v>
                </c:pt>
                <c:pt idx="282">
                  <c:v>41486</c:v>
                </c:pt>
                <c:pt idx="283">
                  <c:v>41517</c:v>
                </c:pt>
                <c:pt idx="284">
                  <c:v>41547</c:v>
                </c:pt>
                <c:pt idx="285">
                  <c:v>41578</c:v>
                </c:pt>
                <c:pt idx="286">
                  <c:v>41608</c:v>
                </c:pt>
                <c:pt idx="287">
                  <c:v>41639</c:v>
                </c:pt>
                <c:pt idx="288">
                  <c:v>41670</c:v>
                </c:pt>
                <c:pt idx="289">
                  <c:v>41698</c:v>
                </c:pt>
                <c:pt idx="290">
                  <c:v>41729</c:v>
                </c:pt>
                <c:pt idx="291">
                  <c:v>41759</c:v>
                </c:pt>
                <c:pt idx="292">
                  <c:v>41790</c:v>
                </c:pt>
                <c:pt idx="293">
                  <c:v>41820</c:v>
                </c:pt>
                <c:pt idx="294">
                  <c:v>41851</c:v>
                </c:pt>
                <c:pt idx="295">
                  <c:v>41882</c:v>
                </c:pt>
                <c:pt idx="296">
                  <c:v>41912</c:v>
                </c:pt>
                <c:pt idx="297">
                  <c:v>41943</c:v>
                </c:pt>
                <c:pt idx="298">
                  <c:v>41973</c:v>
                </c:pt>
                <c:pt idx="299">
                  <c:v>42004</c:v>
                </c:pt>
                <c:pt idx="300">
                  <c:v>42035</c:v>
                </c:pt>
                <c:pt idx="301">
                  <c:v>42063</c:v>
                </c:pt>
                <c:pt idx="302">
                  <c:v>42094</c:v>
                </c:pt>
                <c:pt idx="303">
                  <c:v>42124</c:v>
                </c:pt>
                <c:pt idx="304">
                  <c:v>42155</c:v>
                </c:pt>
                <c:pt idx="305">
                  <c:v>42185</c:v>
                </c:pt>
                <c:pt idx="306">
                  <c:v>42216</c:v>
                </c:pt>
                <c:pt idx="307">
                  <c:v>42247</c:v>
                </c:pt>
                <c:pt idx="308">
                  <c:v>42277</c:v>
                </c:pt>
                <c:pt idx="309">
                  <c:v>42308</c:v>
                </c:pt>
                <c:pt idx="310">
                  <c:v>42338</c:v>
                </c:pt>
                <c:pt idx="311">
                  <c:v>42369</c:v>
                </c:pt>
                <c:pt idx="312">
                  <c:v>42400</c:v>
                </c:pt>
                <c:pt idx="313">
                  <c:v>42429</c:v>
                </c:pt>
                <c:pt idx="314">
                  <c:v>42460</c:v>
                </c:pt>
                <c:pt idx="315">
                  <c:v>42490</c:v>
                </c:pt>
                <c:pt idx="316">
                  <c:v>42521</c:v>
                </c:pt>
                <c:pt idx="317">
                  <c:v>42551</c:v>
                </c:pt>
                <c:pt idx="318">
                  <c:v>42582</c:v>
                </c:pt>
                <c:pt idx="319">
                  <c:v>42613</c:v>
                </c:pt>
                <c:pt idx="320">
                  <c:v>42643</c:v>
                </c:pt>
                <c:pt idx="321">
                  <c:v>42674</c:v>
                </c:pt>
                <c:pt idx="322">
                  <c:v>42704</c:v>
                </c:pt>
                <c:pt idx="323">
                  <c:v>42735</c:v>
                </c:pt>
                <c:pt idx="324">
                  <c:v>42766</c:v>
                </c:pt>
                <c:pt idx="325">
                  <c:v>42794</c:v>
                </c:pt>
                <c:pt idx="326">
                  <c:v>42825</c:v>
                </c:pt>
                <c:pt idx="327">
                  <c:v>42855</c:v>
                </c:pt>
                <c:pt idx="328">
                  <c:v>42886</c:v>
                </c:pt>
                <c:pt idx="329">
                  <c:v>42916</c:v>
                </c:pt>
                <c:pt idx="330">
                  <c:v>42947</c:v>
                </c:pt>
                <c:pt idx="331">
                  <c:v>42978</c:v>
                </c:pt>
                <c:pt idx="332">
                  <c:v>43008</c:v>
                </c:pt>
                <c:pt idx="333">
                  <c:v>43039</c:v>
                </c:pt>
                <c:pt idx="334">
                  <c:v>43069</c:v>
                </c:pt>
                <c:pt idx="335">
                  <c:v>43100</c:v>
                </c:pt>
                <c:pt idx="336">
                  <c:v>43131</c:v>
                </c:pt>
                <c:pt idx="337">
                  <c:v>43159</c:v>
                </c:pt>
                <c:pt idx="338">
                  <c:v>43190</c:v>
                </c:pt>
                <c:pt idx="339">
                  <c:v>43220</c:v>
                </c:pt>
                <c:pt idx="340">
                  <c:v>43251</c:v>
                </c:pt>
                <c:pt idx="341">
                  <c:v>43281</c:v>
                </c:pt>
                <c:pt idx="342">
                  <c:v>43312</c:v>
                </c:pt>
              </c:numCache>
            </c:numRef>
          </c:cat>
          <c:val>
            <c:numRef>
              <c:f>Sheet1!$C$2:$C$344</c:f>
              <c:numCache>
                <c:formatCode>0</c:formatCode>
                <c:ptCount val="343"/>
                <c:pt idx="0">
                  <c:v>0</c:v>
                </c:pt>
                <c:pt idx="1">
                  <c:v>0</c:v>
                </c:pt>
                <c:pt idx="2">
                  <c:v>0</c:v>
                </c:pt>
                <c:pt idx="3">
                  <c:v>0</c:v>
                </c:pt>
                <c:pt idx="4">
                  <c:v>0</c:v>
                </c:pt>
                <c:pt idx="5">
                  <c:v>0</c:v>
                </c:pt>
                <c:pt idx="6">
                  <c:v>1</c:v>
                </c:pt>
                <c:pt idx="7">
                  <c:v>1</c:v>
                </c:pt>
                <c:pt idx="8">
                  <c:v>1</c:v>
                </c:pt>
                <c:pt idx="9">
                  <c:v>1</c:v>
                </c:pt>
                <c:pt idx="10">
                  <c:v>1</c:v>
                </c:pt>
                <c:pt idx="11">
                  <c:v>1</c:v>
                </c:pt>
                <c:pt idx="12">
                  <c:v>1</c:v>
                </c:pt>
                <c:pt idx="13">
                  <c:v>1</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1</c:v>
                </c:pt>
                <c:pt idx="135">
                  <c:v>1</c:v>
                </c:pt>
                <c:pt idx="136">
                  <c:v>1</c:v>
                </c:pt>
                <c:pt idx="137">
                  <c:v>1</c:v>
                </c:pt>
                <c:pt idx="138">
                  <c:v>1</c:v>
                </c:pt>
                <c:pt idx="139">
                  <c:v>1</c:v>
                </c:pt>
                <c:pt idx="140">
                  <c:v>1</c:v>
                </c:pt>
                <c:pt idx="141">
                  <c:v>1</c:v>
                </c:pt>
                <c:pt idx="142">
                  <c:v>1</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0</c:v>
                </c:pt>
                <c:pt idx="235">
                  <c:v>0</c:v>
                </c:pt>
                <c:pt idx="236">
                  <c:v>0</c:v>
                </c:pt>
                <c:pt idx="237">
                  <c:v>0</c:v>
                </c:pt>
                <c:pt idx="238">
                  <c:v>0</c:v>
                </c:pt>
                <c:pt idx="239">
                  <c:v>0</c:v>
                </c:pt>
                <c:pt idx="240">
                  <c:v>0</c:v>
                </c:pt>
                <c:pt idx="241">
                  <c:v>0</c:v>
                </c:pt>
                <c:pt idx="242" formatCode="General">
                  <c:v>0</c:v>
                </c:pt>
                <c:pt idx="243" formatCode="General">
                  <c:v>0</c:v>
                </c:pt>
                <c:pt idx="244" formatCode="General">
                  <c:v>0</c:v>
                </c:pt>
                <c:pt idx="245" formatCode="General">
                  <c:v>0</c:v>
                </c:pt>
                <c:pt idx="246" formatCode="General">
                  <c:v>0</c:v>
                </c:pt>
                <c:pt idx="247" formatCode="General">
                  <c:v>0</c:v>
                </c:pt>
                <c:pt idx="248" formatCode="General">
                  <c:v>0</c:v>
                </c:pt>
                <c:pt idx="249" formatCode="General">
                  <c:v>0</c:v>
                </c:pt>
                <c:pt idx="250" formatCode="General">
                  <c:v>0</c:v>
                </c:pt>
                <c:pt idx="251" formatCode="General">
                  <c:v>0</c:v>
                </c:pt>
                <c:pt idx="252" formatCode="General">
                  <c:v>0</c:v>
                </c:pt>
                <c:pt idx="253" formatCode="General">
                  <c:v>0</c:v>
                </c:pt>
                <c:pt idx="254" formatCode="General">
                  <c:v>0</c:v>
                </c:pt>
                <c:pt idx="255" formatCode="General">
                  <c:v>0</c:v>
                </c:pt>
                <c:pt idx="256" formatCode="General">
                  <c:v>0</c:v>
                </c:pt>
                <c:pt idx="257" formatCode="General">
                  <c:v>0</c:v>
                </c:pt>
                <c:pt idx="258" formatCode="General">
                  <c:v>0</c:v>
                </c:pt>
                <c:pt idx="259" formatCode="General">
                  <c:v>0</c:v>
                </c:pt>
                <c:pt idx="260" formatCode="General">
                  <c:v>0</c:v>
                </c:pt>
                <c:pt idx="261" formatCode="General">
                  <c:v>0</c:v>
                </c:pt>
                <c:pt idx="262" formatCode="General">
                  <c:v>0</c:v>
                </c:pt>
                <c:pt idx="263" formatCode="General">
                  <c:v>0</c:v>
                </c:pt>
                <c:pt idx="264" formatCode="General">
                  <c:v>0</c:v>
                </c:pt>
                <c:pt idx="265" formatCode="General">
                  <c:v>0</c:v>
                </c:pt>
                <c:pt idx="266" formatCode="General">
                  <c:v>0</c:v>
                </c:pt>
                <c:pt idx="267" formatCode="General">
                  <c:v>0</c:v>
                </c:pt>
                <c:pt idx="268" formatCode="General">
                  <c:v>0</c:v>
                </c:pt>
                <c:pt idx="269" formatCode="General">
                  <c:v>0</c:v>
                </c:pt>
                <c:pt idx="270" formatCode="General">
                  <c:v>0</c:v>
                </c:pt>
                <c:pt idx="271" formatCode="General">
                  <c:v>0</c:v>
                </c:pt>
                <c:pt idx="272" formatCode="General">
                  <c:v>0</c:v>
                </c:pt>
                <c:pt idx="273" formatCode="General">
                  <c:v>0</c:v>
                </c:pt>
                <c:pt idx="274" formatCode="General">
                  <c:v>0</c:v>
                </c:pt>
                <c:pt idx="275" formatCode="General">
                  <c:v>0</c:v>
                </c:pt>
                <c:pt idx="276" formatCode="General">
                  <c:v>0</c:v>
                </c:pt>
                <c:pt idx="277" formatCode="General">
                  <c:v>0</c:v>
                </c:pt>
                <c:pt idx="278" formatCode="General">
                  <c:v>0</c:v>
                </c:pt>
                <c:pt idx="279" formatCode="General">
                  <c:v>0</c:v>
                </c:pt>
                <c:pt idx="280" formatCode="General">
                  <c:v>0</c:v>
                </c:pt>
                <c:pt idx="281" formatCode="General">
                  <c:v>0</c:v>
                </c:pt>
                <c:pt idx="282" formatCode="General">
                  <c:v>0</c:v>
                </c:pt>
                <c:pt idx="283" formatCode="General">
                  <c:v>0</c:v>
                </c:pt>
                <c:pt idx="284" formatCode="General">
                  <c:v>0</c:v>
                </c:pt>
                <c:pt idx="285" formatCode="General">
                  <c:v>0</c:v>
                </c:pt>
                <c:pt idx="286" formatCode="General">
                  <c:v>0</c:v>
                </c:pt>
                <c:pt idx="287" formatCode="General">
                  <c:v>0</c:v>
                </c:pt>
                <c:pt idx="288" formatCode="General">
                  <c:v>0</c:v>
                </c:pt>
                <c:pt idx="289" formatCode="General">
                  <c:v>0</c:v>
                </c:pt>
                <c:pt idx="290" formatCode="General">
                  <c:v>0</c:v>
                </c:pt>
                <c:pt idx="291" formatCode="General">
                  <c:v>0</c:v>
                </c:pt>
                <c:pt idx="292" formatCode="General">
                  <c:v>0</c:v>
                </c:pt>
                <c:pt idx="293" formatCode="General">
                  <c:v>0</c:v>
                </c:pt>
                <c:pt idx="294" formatCode="General">
                  <c:v>0</c:v>
                </c:pt>
                <c:pt idx="295" formatCode="General">
                  <c:v>0</c:v>
                </c:pt>
                <c:pt idx="296" formatCode="General">
                  <c:v>0</c:v>
                </c:pt>
                <c:pt idx="297" formatCode="General">
                  <c:v>0</c:v>
                </c:pt>
                <c:pt idx="298" formatCode="General">
                  <c:v>0</c:v>
                </c:pt>
                <c:pt idx="299" formatCode="General">
                  <c:v>0</c:v>
                </c:pt>
                <c:pt idx="300" formatCode="General">
                  <c:v>0</c:v>
                </c:pt>
                <c:pt idx="301" formatCode="General">
                  <c:v>0</c:v>
                </c:pt>
                <c:pt idx="302" formatCode="General">
                  <c:v>0</c:v>
                </c:pt>
                <c:pt idx="303" formatCode="General">
                  <c:v>0</c:v>
                </c:pt>
                <c:pt idx="304" formatCode="General">
                  <c:v>0</c:v>
                </c:pt>
                <c:pt idx="305" formatCode="General">
                  <c:v>0</c:v>
                </c:pt>
                <c:pt idx="306" formatCode="General">
                  <c:v>0</c:v>
                </c:pt>
                <c:pt idx="307" formatCode="General">
                  <c:v>0</c:v>
                </c:pt>
                <c:pt idx="308" formatCode="General">
                  <c:v>0</c:v>
                </c:pt>
                <c:pt idx="309" formatCode="General">
                  <c:v>0</c:v>
                </c:pt>
                <c:pt idx="310" formatCode="General">
                  <c:v>0</c:v>
                </c:pt>
                <c:pt idx="311" formatCode="General">
                  <c:v>0</c:v>
                </c:pt>
                <c:pt idx="312" formatCode="General">
                  <c:v>0</c:v>
                </c:pt>
                <c:pt idx="313" formatCode="General">
                  <c:v>0</c:v>
                </c:pt>
                <c:pt idx="314" formatCode="General">
                  <c:v>0</c:v>
                </c:pt>
                <c:pt idx="315" formatCode="General">
                  <c:v>0</c:v>
                </c:pt>
                <c:pt idx="316" formatCode="General">
                  <c:v>0</c:v>
                </c:pt>
                <c:pt idx="317" formatCode="General">
                  <c:v>0</c:v>
                </c:pt>
                <c:pt idx="318" formatCode="General">
                  <c:v>0</c:v>
                </c:pt>
                <c:pt idx="319" formatCode="General">
                  <c:v>0</c:v>
                </c:pt>
                <c:pt idx="320" formatCode="General">
                  <c:v>0</c:v>
                </c:pt>
                <c:pt idx="321" formatCode="General">
                  <c:v>0</c:v>
                </c:pt>
                <c:pt idx="322" formatCode="General">
                  <c:v>0</c:v>
                </c:pt>
                <c:pt idx="323" formatCode="General">
                  <c:v>0</c:v>
                </c:pt>
                <c:pt idx="324" formatCode="General">
                  <c:v>0</c:v>
                </c:pt>
                <c:pt idx="325" formatCode="General">
                  <c:v>0</c:v>
                </c:pt>
                <c:pt idx="326" formatCode="General">
                  <c:v>0</c:v>
                </c:pt>
                <c:pt idx="327" formatCode="General">
                  <c:v>0</c:v>
                </c:pt>
                <c:pt idx="328" formatCode="General">
                  <c:v>0</c:v>
                </c:pt>
                <c:pt idx="329" formatCode="General">
                  <c:v>0</c:v>
                </c:pt>
                <c:pt idx="330" formatCode="General">
                  <c:v>0</c:v>
                </c:pt>
                <c:pt idx="331" formatCode="General">
                  <c:v>0</c:v>
                </c:pt>
                <c:pt idx="332" formatCode="General">
                  <c:v>0</c:v>
                </c:pt>
                <c:pt idx="333" formatCode="General">
                  <c:v>0</c:v>
                </c:pt>
                <c:pt idx="334" formatCode="General">
                  <c:v>0</c:v>
                </c:pt>
                <c:pt idx="335" formatCode="General">
                  <c:v>0</c:v>
                </c:pt>
                <c:pt idx="336" formatCode="General">
                  <c:v>0</c:v>
                </c:pt>
                <c:pt idx="337" formatCode="General">
                  <c:v>0</c:v>
                </c:pt>
                <c:pt idx="338" formatCode="General">
                  <c:v>0</c:v>
                </c:pt>
                <c:pt idx="339" formatCode="General">
                  <c:v>0</c:v>
                </c:pt>
                <c:pt idx="340" formatCode="General">
                  <c:v>0</c:v>
                </c:pt>
                <c:pt idx="341" formatCode="General">
                  <c:v>0</c:v>
                </c:pt>
                <c:pt idx="342" formatCode="General">
                  <c:v>0</c:v>
                </c:pt>
              </c:numCache>
            </c:numRef>
          </c:val>
          <c:extLst>
            <c:ext xmlns:c16="http://schemas.microsoft.com/office/drawing/2014/chart" uri="{C3380CC4-5D6E-409C-BE32-E72D297353CC}">
              <c16:uniqueId val="{00000000-65B4-43E8-A167-3C7FBDC8BF95}"/>
            </c:ext>
          </c:extLst>
        </c:ser>
        <c:dLbls>
          <c:showLegendKey val="0"/>
          <c:showVal val="0"/>
          <c:showCatName val="0"/>
          <c:showSerName val="0"/>
          <c:showPercent val="0"/>
          <c:showBubbleSize val="0"/>
        </c:dLbls>
        <c:gapWidth val="0"/>
        <c:axId val="207676424"/>
        <c:axId val="207679168"/>
      </c:barChart>
      <c:lineChart>
        <c:grouping val="standard"/>
        <c:varyColors val="0"/>
        <c:ser>
          <c:idx val="0"/>
          <c:order val="0"/>
          <c:tx>
            <c:strRef>
              <c:f>Sheet1!$B$1</c:f>
              <c:strCache>
                <c:ptCount val="1"/>
                <c:pt idx="0">
                  <c:v># Employed (millions)</c:v>
                </c:pt>
              </c:strCache>
            </c:strRef>
          </c:tx>
          <c:spPr>
            <a:ln w="41439">
              <a:solidFill>
                <a:schemeClr val="accent1"/>
              </a:solidFill>
              <a:prstDash val="solid"/>
            </a:ln>
          </c:spPr>
          <c:marker>
            <c:symbol val="none"/>
          </c:marker>
          <c:cat>
            <c:numRef>
              <c:f>Sheet1!$A$2:$A$344</c:f>
              <c:numCache>
                <c:formatCode>"'"yy</c:formatCode>
                <c:ptCount val="343"/>
                <c:pt idx="0">
                  <c:v>32904</c:v>
                </c:pt>
                <c:pt idx="1">
                  <c:v>32932</c:v>
                </c:pt>
                <c:pt idx="2">
                  <c:v>32963</c:v>
                </c:pt>
                <c:pt idx="3">
                  <c:v>32993</c:v>
                </c:pt>
                <c:pt idx="4">
                  <c:v>33024</c:v>
                </c:pt>
                <c:pt idx="5">
                  <c:v>33054</c:v>
                </c:pt>
                <c:pt idx="6">
                  <c:v>33085</c:v>
                </c:pt>
                <c:pt idx="7">
                  <c:v>33116</c:v>
                </c:pt>
                <c:pt idx="8">
                  <c:v>33146</c:v>
                </c:pt>
                <c:pt idx="9">
                  <c:v>33177</c:v>
                </c:pt>
                <c:pt idx="10">
                  <c:v>33207</c:v>
                </c:pt>
                <c:pt idx="11">
                  <c:v>33238</c:v>
                </c:pt>
                <c:pt idx="12">
                  <c:v>33269</c:v>
                </c:pt>
                <c:pt idx="13">
                  <c:v>33297</c:v>
                </c:pt>
                <c:pt idx="14">
                  <c:v>33328</c:v>
                </c:pt>
                <c:pt idx="15">
                  <c:v>33358</c:v>
                </c:pt>
                <c:pt idx="16">
                  <c:v>33389</c:v>
                </c:pt>
                <c:pt idx="17">
                  <c:v>33419</c:v>
                </c:pt>
                <c:pt idx="18">
                  <c:v>33450</c:v>
                </c:pt>
                <c:pt idx="19">
                  <c:v>33481</c:v>
                </c:pt>
                <c:pt idx="20">
                  <c:v>33511</c:v>
                </c:pt>
                <c:pt idx="21">
                  <c:v>33542</c:v>
                </c:pt>
                <c:pt idx="22">
                  <c:v>33572</c:v>
                </c:pt>
                <c:pt idx="23">
                  <c:v>33603</c:v>
                </c:pt>
                <c:pt idx="24">
                  <c:v>33634</c:v>
                </c:pt>
                <c:pt idx="25">
                  <c:v>33662</c:v>
                </c:pt>
                <c:pt idx="26">
                  <c:v>33694</c:v>
                </c:pt>
                <c:pt idx="27">
                  <c:v>33724</c:v>
                </c:pt>
                <c:pt idx="28">
                  <c:v>33755</c:v>
                </c:pt>
                <c:pt idx="29">
                  <c:v>33785</c:v>
                </c:pt>
                <c:pt idx="30">
                  <c:v>33816</c:v>
                </c:pt>
                <c:pt idx="31">
                  <c:v>33847</c:v>
                </c:pt>
                <c:pt idx="32">
                  <c:v>33877</c:v>
                </c:pt>
                <c:pt idx="33">
                  <c:v>33908</c:v>
                </c:pt>
                <c:pt idx="34">
                  <c:v>33938</c:v>
                </c:pt>
                <c:pt idx="35">
                  <c:v>33969</c:v>
                </c:pt>
                <c:pt idx="36">
                  <c:v>34000</c:v>
                </c:pt>
                <c:pt idx="37">
                  <c:v>34028</c:v>
                </c:pt>
                <c:pt idx="38">
                  <c:v>34059</c:v>
                </c:pt>
                <c:pt idx="39">
                  <c:v>34089</c:v>
                </c:pt>
                <c:pt idx="40">
                  <c:v>34120</c:v>
                </c:pt>
                <c:pt idx="41">
                  <c:v>34150</c:v>
                </c:pt>
                <c:pt idx="42">
                  <c:v>34181</c:v>
                </c:pt>
                <c:pt idx="43">
                  <c:v>34212</c:v>
                </c:pt>
                <c:pt idx="44">
                  <c:v>34242</c:v>
                </c:pt>
                <c:pt idx="45">
                  <c:v>34273</c:v>
                </c:pt>
                <c:pt idx="46">
                  <c:v>34303</c:v>
                </c:pt>
                <c:pt idx="47">
                  <c:v>34334</c:v>
                </c:pt>
                <c:pt idx="48">
                  <c:v>34365</c:v>
                </c:pt>
                <c:pt idx="49">
                  <c:v>34393</c:v>
                </c:pt>
                <c:pt idx="50">
                  <c:v>34424</c:v>
                </c:pt>
                <c:pt idx="51">
                  <c:v>34454</c:v>
                </c:pt>
                <c:pt idx="52">
                  <c:v>34485</c:v>
                </c:pt>
                <c:pt idx="53">
                  <c:v>34515</c:v>
                </c:pt>
                <c:pt idx="54">
                  <c:v>34546</c:v>
                </c:pt>
                <c:pt idx="55">
                  <c:v>34577</c:v>
                </c:pt>
                <c:pt idx="56">
                  <c:v>34607</c:v>
                </c:pt>
                <c:pt idx="57">
                  <c:v>34638</c:v>
                </c:pt>
                <c:pt idx="58">
                  <c:v>34668</c:v>
                </c:pt>
                <c:pt idx="59">
                  <c:v>34699</c:v>
                </c:pt>
                <c:pt idx="60">
                  <c:v>34730</c:v>
                </c:pt>
                <c:pt idx="61">
                  <c:v>34758</c:v>
                </c:pt>
                <c:pt idx="62">
                  <c:v>34789</c:v>
                </c:pt>
                <c:pt idx="63">
                  <c:v>34819</c:v>
                </c:pt>
                <c:pt idx="64">
                  <c:v>34850</c:v>
                </c:pt>
                <c:pt idx="65">
                  <c:v>34880</c:v>
                </c:pt>
                <c:pt idx="66">
                  <c:v>34911</c:v>
                </c:pt>
                <c:pt idx="67">
                  <c:v>34942</c:v>
                </c:pt>
                <c:pt idx="68">
                  <c:v>34972</c:v>
                </c:pt>
                <c:pt idx="69">
                  <c:v>35003</c:v>
                </c:pt>
                <c:pt idx="70">
                  <c:v>35033</c:v>
                </c:pt>
                <c:pt idx="71">
                  <c:v>35064</c:v>
                </c:pt>
                <c:pt idx="72">
                  <c:v>35095</c:v>
                </c:pt>
                <c:pt idx="73">
                  <c:v>35123</c:v>
                </c:pt>
                <c:pt idx="74">
                  <c:v>35155</c:v>
                </c:pt>
                <c:pt idx="75">
                  <c:v>35185</c:v>
                </c:pt>
                <c:pt idx="76">
                  <c:v>35216</c:v>
                </c:pt>
                <c:pt idx="77">
                  <c:v>35246</c:v>
                </c:pt>
                <c:pt idx="78">
                  <c:v>35277</c:v>
                </c:pt>
                <c:pt idx="79">
                  <c:v>35308</c:v>
                </c:pt>
                <c:pt idx="80">
                  <c:v>35338</c:v>
                </c:pt>
                <c:pt idx="81">
                  <c:v>35369</c:v>
                </c:pt>
                <c:pt idx="82">
                  <c:v>35399</c:v>
                </c:pt>
                <c:pt idx="83">
                  <c:v>35430</c:v>
                </c:pt>
                <c:pt idx="84">
                  <c:v>35461</c:v>
                </c:pt>
                <c:pt idx="85">
                  <c:v>35489</c:v>
                </c:pt>
                <c:pt idx="86">
                  <c:v>35520</c:v>
                </c:pt>
                <c:pt idx="87">
                  <c:v>35550</c:v>
                </c:pt>
                <c:pt idx="88">
                  <c:v>35581</c:v>
                </c:pt>
                <c:pt idx="89">
                  <c:v>35611</c:v>
                </c:pt>
                <c:pt idx="90">
                  <c:v>35642</c:v>
                </c:pt>
                <c:pt idx="91">
                  <c:v>35673</c:v>
                </c:pt>
                <c:pt idx="92">
                  <c:v>35703</c:v>
                </c:pt>
                <c:pt idx="93">
                  <c:v>35734</c:v>
                </c:pt>
                <c:pt idx="94">
                  <c:v>35764</c:v>
                </c:pt>
                <c:pt idx="95">
                  <c:v>35795</c:v>
                </c:pt>
                <c:pt idx="96">
                  <c:v>35826</c:v>
                </c:pt>
                <c:pt idx="97">
                  <c:v>35854</c:v>
                </c:pt>
                <c:pt idx="98">
                  <c:v>35885</c:v>
                </c:pt>
                <c:pt idx="99">
                  <c:v>35915</c:v>
                </c:pt>
                <c:pt idx="100">
                  <c:v>35946</c:v>
                </c:pt>
                <c:pt idx="101">
                  <c:v>35976</c:v>
                </c:pt>
                <c:pt idx="102">
                  <c:v>36007</c:v>
                </c:pt>
                <c:pt idx="103">
                  <c:v>36038</c:v>
                </c:pt>
                <c:pt idx="104">
                  <c:v>36068</c:v>
                </c:pt>
                <c:pt idx="105">
                  <c:v>36099</c:v>
                </c:pt>
                <c:pt idx="106">
                  <c:v>36129</c:v>
                </c:pt>
                <c:pt idx="107">
                  <c:v>36160</c:v>
                </c:pt>
                <c:pt idx="108">
                  <c:v>36191</c:v>
                </c:pt>
                <c:pt idx="109">
                  <c:v>36219</c:v>
                </c:pt>
                <c:pt idx="110">
                  <c:v>36250</c:v>
                </c:pt>
                <c:pt idx="111">
                  <c:v>36280</c:v>
                </c:pt>
                <c:pt idx="112">
                  <c:v>36311</c:v>
                </c:pt>
                <c:pt idx="113">
                  <c:v>36341</c:v>
                </c:pt>
                <c:pt idx="114">
                  <c:v>36372</c:v>
                </c:pt>
                <c:pt idx="115">
                  <c:v>36403</c:v>
                </c:pt>
                <c:pt idx="116">
                  <c:v>36433</c:v>
                </c:pt>
                <c:pt idx="117">
                  <c:v>36464</c:v>
                </c:pt>
                <c:pt idx="118">
                  <c:v>36494</c:v>
                </c:pt>
                <c:pt idx="119">
                  <c:v>36525</c:v>
                </c:pt>
                <c:pt idx="120">
                  <c:v>36556</c:v>
                </c:pt>
                <c:pt idx="121">
                  <c:v>36584</c:v>
                </c:pt>
                <c:pt idx="122">
                  <c:v>36616</c:v>
                </c:pt>
                <c:pt idx="123">
                  <c:v>36646</c:v>
                </c:pt>
                <c:pt idx="124">
                  <c:v>36677</c:v>
                </c:pt>
                <c:pt idx="125">
                  <c:v>36707</c:v>
                </c:pt>
                <c:pt idx="126">
                  <c:v>36738</c:v>
                </c:pt>
                <c:pt idx="127">
                  <c:v>36769</c:v>
                </c:pt>
                <c:pt idx="128">
                  <c:v>36799</c:v>
                </c:pt>
                <c:pt idx="129">
                  <c:v>36830</c:v>
                </c:pt>
                <c:pt idx="130">
                  <c:v>36860</c:v>
                </c:pt>
                <c:pt idx="131">
                  <c:v>36891</c:v>
                </c:pt>
                <c:pt idx="132">
                  <c:v>36922</c:v>
                </c:pt>
                <c:pt idx="133">
                  <c:v>36950</c:v>
                </c:pt>
                <c:pt idx="134">
                  <c:v>36981</c:v>
                </c:pt>
                <c:pt idx="135">
                  <c:v>37011</c:v>
                </c:pt>
                <c:pt idx="136">
                  <c:v>37042</c:v>
                </c:pt>
                <c:pt idx="137">
                  <c:v>37072</c:v>
                </c:pt>
                <c:pt idx="138">
                  <c:v>37103</c:v>
                </c:pt>
                <c:pt idx="139">
                  <c:v>37134</c:v>
                </c:pt>
                <c:pt idx="140">
                  <c:v>37164</c:v>
                </c:pt>
                <c:pt idx="141">
                  <c:v>37195</c:v>
                </c:pt>
                <c:pt idx="142">
                  <c:v>37225</c:v>
                </c:pt>
                <c:pt idx="143">
                  <c:v>37256</c:v>
                </c:pt>
                <c:pt idx="144">
                  <c:v>37287</c:v>
                </c:pt>
                <c:pt idx="145">
                  <c:v>37315</c:v>
                </c:pt>
                <c:pt idx="146">
                  <c:v>37346</c:v>
                </c:pt>
                <c:pt idx="147">
                  <c:v>37376</c:v>
                </c:pt>
                <c:pt idx="148">
                  <c:v>37407</c:v>
                </c:pt>
                <c:pt idx="149">
                  <c:v>37437</c:v>
                </c:pt>
                <c:pt idx="150">
                  <c:v>37468</c:v>
                </c:pt>
                <c:pt idx="151">
                  <c:v>37499</c:v>
                </c:pt>
                <c:pt idx="152">
                  <c:v>37529</c:v>
                </c:pt>
                <c:pt idx="153">
                  <c:v>37560</c:v>
                </c:pt>
                <c:pt idx="154">
                  <c:v>37590</c:v>
                </c:pt>
                <c:pt idx="155">
                  <c:v>37621</c:v>
                </c:pt>
                <c:pt idx="156">
                  <c:v>37652</c:v>
                </c:pt>
                <c:pt idx="157">
                  <c:v>37680</c:v>
                </c:pt>
                <c:pt idx="158">
                  <c:v>37711</c:v>
                </c:pt>
                <c:pt idx="159">
                  <c:v>37741</c:v>
                </c:pt>
                <c:pt idx="160">
                  <c:v>37772</c:v>
                </c:pt>
                <c:pt idx="161">
                  <c:v>37802</c:v>
                </c:pt>
                <c:pt idx="162">
                  <c:v>37833</c:v>
                </c:pt>
                <c:pt idx="163">
                  <c:v>37864</c:v>
                </c:pt>
                <c:pt idx="164">
                  <c:v>37894</c:v>
                </c:pt>
                <c:pt idx="165">
                  <c:v>37925</c:v>
                </c:pt>
                <c:pt idx="166">
                  <c:v>37955</c:v>
                </c:pt>
                <c:pt idx="167">
                  <c:v>37986</c:v>
                </c:pt>
                <c:pt idx="168">
                  <c:v>38017</c:v>
                </c:pt>
                <c:pt idx="169">
                  <c:v>38046</c:v>
                </c:pt>
                <c:pt idx="170">
                  <c:v>38077</c:v>
                </c:pt>
                <c:pt idx="171">
                  <c:v>38107</c:v>
                </c:pt>
                <c:pt idx="172">
                  <c:v>38138</c:v>
                </c:pt>
                <c:pt idx="173">
                  <c:v>38168</c:v>
                </c:pt>
                <c:pt idx="174">
                  <c:v>38199</c:v>
                </c:pt>
                <c:pt idx="175">
                  <c:v>38230</c:v>
                </c:pt>
                <c:pt idx="176">
                  <c:v>38260</c:v>
                </c:pt>
                <c:pt idx="177">
                  <c:v>38291</c:v>
                </c:pt>
                <c:pt idx="178">
                  <c:v>38321</c:v>
                </c:pt>
                <c:pt idx="179">
                  <c:v>38352</c:v>
                </c:pt>
                <c:pt idx="180">
                  <c:v>38383</c:v>
                </c:pt>
                <c:pt idx="181">
                  <c:v>38412</c:v>
                </c:pt>
                <c:pt idx="182">
                  <c:v>38442</c:v>
                </c:pt>
                <c:pt idx="183">
                  <c:v>38472</c:v>
                </c:pt>
                <c:pt idx="184">
                  <c:v>38503</c:v>
                </c:pt>
                <c:pt idx="185">
                  <c:v>38533</c:v>
                </c:pt>
                <c:pt idx="186">
                  <c:v>38564</c:v>
                </c:pt>
                <c:pt idx="187">
                  <c:v>38595</c:v>
                </c:pt>
                <c:pt idx="188">
                  <c:v>38625</c:v>
                </c:pt>
                <c:pt idx="189">
                  <c:v>38656</c:v>
                </c:pt>
                <c:pt idx="190">
                  <c:v>38686</c:v>
                </c:pt>
                <c:pt idx="191">
                  <c:v>38717</c:v>
                </c:pt>
                <c:pt idx="192">
                  <c:v>38748</c:v>
                </c:pt>
                <c:pt idx="193">
                  <c:v>38777</c:v>
                </c:pt>
                <c:pt idx="194">
                  <c:v>38807</c:v>
                </c:pt>
                <c:pt idx="195">
                  <c:v>38837</c:v>
                </c:pt>
                <c:pt idx="196">
                  <c:v>38868</c:v>
                </c:pt>
                <c:pt idx="197">
                  <c:v>38898</c:v>
                </c:pt>
                <c:pt idx="198">
                  <c:v>38929</c:v>
                </c:pt>
                <c:pt idx="199">
                  <c:v>38960</c:v>
                </c:pt>
                <c:pt idx="200">
                  <c:v>38990</c:v>
                </c:pt>
                <c:pt idx="201">
                  <c:v>39021</c:v>
                </c:pt>
                <c:pt idx="202">
                  <c:v>39051</c:v>
                </c:pt>
                <c:pt idx="203">
                  <c:v>39082</c:v>
                </c:pt>
                <c:pt idx="204">
                  <c:v>39113</c:v>
                </c:pt>
                <c:pt idx="205">
                  <c:v>39142</c:v>
                </c:pt>
                <c:pt idx="206">
                  <c:v>39172</c:v>
                </c:pt>
                <c:pt idx="207">
                  <c:v>39202</c:v>
                </c:pt>
                <c:pt idx="208">
                  <c:v>39233</c:v>
                </c:pt>
                <c:pt idx="209">
                  <c:v>39263</c:v>
                </c:pt>
                <c:pt idx="210">
                  <c:v>39294</c:v>
                </c:pt>
                <c:pt idx="211">
                  <c:v>39325</c:v>
                </c:pt>
                <c:pt idx="212">
                  <c:v>39355</c:v>
                </c:pt>
                <c:pt idx="213">
                  <c:v>39386</c:v>
                </c:pt>
                <c:pt idx="214">
                  <c:v>39416</c:v>
                </c:pt>
                <c:pt idx="215">
                  <c:v>39447</c:v>
                </c:pt>
                <c:pt idx="216">
                  <c:v>39478</c:v>
                </c:pt>
                <c:pt idx="217">
                  <c:v>39507</c:v>
                </c:pt>
                <c:pt idx="218">
                  <c:v>39538</c:v>
                </c:pt>
                <c:pt idx="219">
                  <c:v>39568</c:v>
                </c:pt>
                <c:pt idx="220">
                  <c:v>39599</c:v>
                </c:pt>
                <c:pt idx="221">
                  <c:v>39629</c:v>
                </c:pt>
                <c:pt idx="222">
                  <c:v>39660</c:v>
                </c:pt>
                <c:pt idx="223">
                  <c:v>39691</c:v>
                </c:pt>
                <c:pt idx="224">
                  <c:v>39721</c:v>
                </c:pt>
                <c:pt idx="225">
                  <c:v>39752</c:v>
                </c:pt>
                <c:pt idx="226">
                  <c:v>39782</c:v>
                </c:pt>
                <c:pt idx="227">
                  <c:v>39813</c:v>
                </c:pt>
                <c:pt idx="228">
                  <c:v>39844</c:v>
                </c:pt>
                <c:pt idx="229">
                  <c:v>39872</c:v>
                </c:pt>
                <c:pt idx="230">
                  <c:v>39903</c:v>
                </c:pt>
                <c:pt idx="231">
                  <c:v>39933</c:v>
                </c:pt>
                <c:pt idx="232">
                  <c:v>39964</c:v>
                </c:pt>
                <c:pt idx="233">
                  <c:v>39994</c:v>
                </c:pt>
                <c:pt idx="234">
                  <c:v>40025</c:v>
                </c:pt>
                <c:pt idx="235">
                  <c:v>40056</c:v>
                </c:pt>
                <c:pt idx="236">
                  <c:v>40086</c:v>
                </c:pt>
                <c:pt idx="237">
                  <c:v>40117</c:v>
                </c:pt>
                <c:pt idx="238">
                  <c:v>40147</c:v>
                </c:pt>
                <c:pt idx="239">
                  <c:v>40178</c:v>
                </c:pt>
                <c:pt idx="240">
                  <c:v>40209</c:v>
                </c:pt>
                <c:pt idx="241">
                  <c:v>40237</c:v>
                </c:pt>
                <c:pt idx="242">
                  <c:v>40268</c:v>
                </c:pt>
                <c:pt idx="243">
                  <c:v>40298</c:v>
                </c:pt>
                <c:pt idx="244">
                  <c:v>40329</c:v>
                </c:pt>
                <c:pt idx="245">
                  <c:v>40359</c:v>
                </c:pt>
                <c:pt idx="246">
                  <c:v>40390</c:v>
                </c:pt>
                <c:pt idx="247">
                  <c:v>40421</c:v>
                </c:pt>
                <c:pt idx="248">
                  <c:v>40451</c:v>
                </c:pt>
                <c:pt idx="249">
                  <c:v>40482</c:v>
                </c:pt>
                <c:pt idx="250">
                  <c:v>40512</c:v>
                </c:pt>
                <c:pt idx="251">
                  <c:v>40543</c:v>
                </c:pt>
                <c:pt idx="252">
                  <c:v>40574</c:v>
                </c:pt>
                <c:pt idx="253">
                  <c:v>40602</c:v>
                </c:pt>
                <c:pt idx="254">
                  <c:v>40632</c:v>
                </c:pt>
                <c:pt idx="255">
                  <c:v>40663</c:v>
                </c:pt>
                <c:pt idx="256">
                  <c:v>40694</c:v>
                </c:pt>
                <c:pt idx="257">
                  <c:v>40724</c:v>
                </c:pt>
                <c:pt idx="258">
                  <c:v>40755</c:v>
                </c:pt>
                <c:pt idx="259">
                  <c:v>40786</c:v>
                </c:pt>
                <c:pt idx="260">
                  <c:v>40816</c:v>
                </c:pt>
                <c:pt idx="261">
                  <c:v>40847</c:v>
                </c:pt>
                <c:pt idx="262">
                  <c:v>40877</c:v>
                </c:pt>
                <c:pt idx="263">
                  <c:v>40908</c:v>
                </c:pt>
                <c:pt idx="264">
                  <c:v>40939</c:v>
                </c:pt>
                <c:pt idx="265">
                  <c:v>40968</c:v>
                </c:pt>
                <c:pt idx="266">
                  <c:v>40999</c:v>
                </c:pt>
                <c:pt idx="267">
                  <c:v>41029</c:v>
                </c:pt>
                <c:pt idx="268">
                  <c:v>41060</c:v>
                </c:pt>
                <c:pt idx="269">
                  <c:v>41090</c:v>
                </c:pt>
                <c:pt idx="270">
                  <c:v>41121</c:v>
                </c:pt>
                <c:pt idx="271">
                  <c:v>41152</c:v>
                </c:pt>
                <c:pt idx="272">
                  <c:v>41182</c:v>
                </c:pt>
                <c:pt idx="273">
                  <c:v>41213</c:v>
                </c:pt>
                <c:pt idx="274">
                  <c:v>41243</c:v>
                </c:pt>
                <c:pt idx="275">
                  <c:v>41274</c:v>
                </c:pt>
                <c:pt idx="276">
                  <c:v>41305</c:v>
                </c:pt>
                <c:pt idx="277">
                  <c:v>41333</c:v>
                </c:pt>
                <c:pt idx="278">
                  <c:v>41364</c:v>
                </c:pt>
                <c:pt idx="279">
                  <c:v>41394</c:v>
                </c:pt>
                <c:pt idx="280">
                  <c:v>41425</c:v>
                </c:pt>
                <c:pt idx="281">
                  <c:v>41455</c:v>
                </c:pt>
                <c:pt idx="282">
                  <c:v>41486</c:v>
                </c:pt>
                <c:pt idx="283">
                  <c:v>41517</c:v>
                </c:pt>
                <c:pt idx="284">
                  <c:v>41547</c:v>
                </c:pt>
                <c:pt idx="285">
                  <c:v>41578</c:v>
                </c:pt>
                <c:pt idx="286">
                  <c:v>41608</c:v>
                </c:pt>
                <c:pt idx="287">
                  <c:v>41639</c:v>
                </c:pt>
                <c:pt idx="288">
                  <c:v>41670</c:v>
                </c:pt>
                <c:pt idx="289">
                  <c:v>41698</c:v>
                </c:pt>
                <c:pt idx="290">
                  <c:v>41729</c:v>
                </c:pt>
                <c:pt idx="291">
                  <c:v>41759</c:v>
                </c:pt>
                <c:pt idx="292">
                  <c:v>41790</c:v>
                </c:pt>
                <c:pt idx="293">
                  <c:v>41820</c:v>
                </c:pt>
                <c:pt idx="294">
                  <c:v>41851</c:v>
                </c:pt>
                <c:pt idx="295">
                  <c:v>41882</c:v>
                </c:pt>
                <c:pt idx="296">
                  <c:v>41912</c:v>
                </c:pt>
                <c:pt idx="297">
                  <c:v>41943</c:v>
                </c:pt>
                <c:pt idx="298">
                  <c:v>41973</c:v>
                </c:pt>
                <c:pt idx="299">
                  <c:v>42004</c:v>
                </c:pt>
                <c:pt idx="300">
                  <c:v>42035</c:v>
                </c:pt>
                <c:pt idx="301">
                  <c:v>42063</c:v>
                </c:pt>
                <c:pt idx="302">
                  <c:v>42094</c:v>
                </c:pt>
                <c:pt idx="303">
                  <c:v>42124</c:v>
                </c:pt>
                <c:pt idx="304">
                  <c:v>42155</c:v>
                </c:pt>
                <c:pt idx="305">
                  <c:v>42185</c:v>
                </c:pt>
                <c:pt idx="306">
                  <c:v>42216</c:v>
                </c:pt>
                <c:pt idx="307">
                  <c:v>42247</c:v>
                </c:pt>
                <c:pt idx="308">
                  <c:v>42277</c:v>
                </c:pt>
                <c:pt idx="309">
                  <c:v>42308</c:v>
                </c:pt>
                <c:pt idx="310">
                  <c:v>42338</c:v>
                </c:pt>
                <c:pt idx="311">
                  <c:v>42369</c:v>
                </c:pt>
                <c:pt idx="312">
                  <c:v>42400</c:v>
                </c:pt>
                <c:pt idx="313">
                  <c:v>42429</c:v>
                </c:pt>
                <c:pt idx="314">
                  <c:v>42460</c:v>
                </c:pt>
                <c:pt idx="315">
                  <c:v>42490</c:v>
                </c:pt>
                <c:pt idx="316">
                  <c:v>42521</c:v>
                </c:pt>
                <c:pt idx="317">
                  <c:v>42551</c:v>
                </c:pt>
                <c:pt idx="318">
                  <c:v>42582</c:v>
                </c:pt>
                <c:pt idx="319">
                  <c:v>42613</c:v>
                </c:pt>
                <c:pt idx="320">
                  <c:v>42643</c:v>
                </c:pt>
                <c:pt idx="321">
                  <c:v>42674</c:v>
                </c:pt>
                <c:pt idx="322">
                  <c:v>42704</c:v>
                </c:pt>
                <c:pt idx="323">
                  <c:v>42735</c:v>
                </c:pt>
                <c:pt idx="324">
                  <c:v>42766</c:v>
                </c:pt>
                <c:pt idx="325">
                  <c:v>42794</c:v>
                </c:pt>
                <c:pt idx="326">
                  <c:v>42825</c:v>
                </c:pt>
                <c:pt idx="327">
                  <c:v>42855</c:v>
                </c:pt>
                <c:pt idx="328">
                  <c:v>42886</c:v>
                </c:pt>
                <c:pt idx="329">
                  <c:v>42916</c:v>
                </c:pt>
                <c:pt idx="330">
                  <c:v>42947</c:v>
                </c:pt>
                <c:pt idx="331">
                  <c:v>42978</c:v>
                </c:pt>
                <c:pt idx="332">
                  <c:v>43008</c:v>
                </c:pt>
                <c:pt idx="333">
                  <c:v>43039</c:v>
                </c:pt>
                <c:pt idx="334">
                  <c:v>43069</c:v>
                </c:pt>
                <c:pt idx="335">
                  <c:v>43100</c:v>
                </c:pt>
                <c:pt idx="336">
                  <c:v>43131</c:v>
                </c:pt>
                <c:pt idx="337">
                  <c:v>43159</c:v>
                </c:pt>
                <c:pt idx="338">
                  <c:v>43190</c:v>
                </c:pt>
                <c:pt idx="339">
                  <c:v>43220</c:v>
                </c:pt>
                <c:pt idx="340">
                  <c:v>43251</c:v>
                </c:pt>
                <c:pt idx="341">
                  <c:v>43281</c:v>
                </c:pt>
                <c:pt idx="342">
                  <c:v>43312</c:v>
                </c:pt>
              </c:numCache>
            </c:numRef>
          </c:cat>
          <c:val>
            <c:numRef>
              <c:f>Sheet1!$B$2:$B$344</c:f>
              <c:numCache>
                <c:formatCode>General</c:formatCode>
                <c:ptCount val="343"/>
                <c:pt idx="0">
                  <c:v>45.4</c:v>
                </c:pt>
                <c:pt idx="1">
                  <c:v>45.5</c:v>
                </c:pt>
                <c:pt idx="2">
                  <c:v>45.9</c:v>
                </c:pt>
                <c:pt idx="3">
                  <c:v>44.9</c:v>
                </c:pt>
                <c:pt idx="4">
                  <c:v>45.2</c:v>
                </c:pt>
                <c:pt idx="5">
                  <c:v>45.4</c:v>
                </c:pt>
                <c:pt idx="6">
                  <c:v>45.4</c:v>
                </c:pt>
                <c:pt idx="7">
                  <c:v>45.4</c:v>
                </c:pt>
                <c:pt idx="8">
                  <c:v>45.1</c:v>
                </c:pt>
                <c:pt idx="9">
                  <c:v>45.2</c:v>
                </c:pt>
                <c:pt idx="10">
                  <c:v>45.1</c:v>
                </c:pt>
                <c:pt idx="11">
                  <c:v>45.1</c:v>
                </c:pt>
                <c:pt idx="12">
                  <c:v>43.6</c:v>
                </c:pt>
                <c:pt idx="13">
                  <c:v>43.5</c:v>
                </c:pt>
                <c:pt idx="14">
                  <c:v>43.5</c:v>
                </c:pt>
                <c:pt idx="15">
                  <c:v>42.5</c:v>
                </c:pt>
                <c:pt idx="16">
                  <c:v>42.4</c:v>
                </c:pt>
                <c:pt idx="17">
                  <c:v>42.6</c:v>
                </c:pt>
                <c:pt idx="18">
                  <c:v>42.4</c:v>
                </c:pt>
                <c:pt idx="19">
                  <c:v>42.5</c:v>
                </c:pt>
                <c:pt idx="20">
                  <c:v>42.3</c:v>
                </c:pt>
                <c:pt idx="21">
                  <c:v>42.5</c:v>
                </c:pt>
                <c:pt idx="22">
                  <c:v>42.6</c:v>
                </c:pt>
                <c:pt idx="23">
                  <c:v>42.8</c:v>
                </c:pt>
                <c:pt idx="24">
                  <c:v>41.7</c:v>
                </c:pt>
                <c:pt idx="25">
                  <c:v>41.6</c:v>
                </c:pt>
                <c:pt idx="26">
                  <c:v>41.7</c:v>
                </c:pt>
                <c:pt idx="27">
                  <c:v>40.9</c:v>
                </c:pt>
                <c:pt idx="28">
                  <c:v>41</c:v>
                </c:pt>
                <c:pt idx="29">
                  <c:v>41.1</c:v>
                </c:pt>
                <c:pt idx="30">
                  <c:v>40.9</c:v>
                </c:pt>
                <c:pt idx="31">
                  <c:v>40.700000000000003</c:v>
                </c:pt>
                <c:pt idx="32">
                  <c:v>40.4</c:v>
                </c:pt>
                <c:pt idx="33">
                  <c:v>40.5</c:v>
                </c:pt>
                <c:pt idx="34">
                  <c:v>40.4</c:v>
                </c:pt>
                <c:pt idx="35">
                  <c:v>40.5</c:v>
                </c:pt>
                <c:pt idx="36">
                  <c:v>39.700000000000003</c:v>
                </c:pt>
                <c:pt idx="37">
                  <c:v>39.4</c:v>
                </c:pt>
                <c:pt idx="38">
                  <c:v>39.6</c:v>
                </c:pt>
                <c:pt idx="39">
                  <c:v>38.799999999999997</c:v>
                </c:pt>
                <c:pt idx="40">
                  <c:v>38.799999999999997</c:v>
                </c:pt>
                <c:pt idx="41">
                  <c:v>39</c:v>
                </c:pt>
                <c:pt idx="42">
                  <c:v>39.299999999999997</c:v>
                </c:pt>
                <c:pt idx="43">
                  <c:v>39.1</c:v>
                </c:pt>
                <c:pt idx="44">
                  <c:v>38.9</c:v>
                </c:pt>
                <c:pt idx="45">
                  <c:v>39</c:v>
                </c:pt>
                <c:pt idx="46">
                  <c:v>39</c:v>
                </c:pt>
                <c:pt idx="47">
                  <c:v>39.299999999999997</c:v>
                </c:pt>
                <c:pt idx="48">
                  <c:v>38.4</c:v>
                </c:pt>
                <c:pt idx="49">
                  <c:v>38.299999999999997</c:v>
                </c:pt>
                <c:pt idx="50">
                  <c:v>38.200000000000003</c:v>
                </c:pt>
                <c:pt idx="51">
                  <c:v>37.6</c:v>
                </c:pt>
                <c:pt idx="52">
                  <c:v>37.5</c:v>
                </c:pt>
                <c:pt idx="53">
                  <c:v>37.700000000000003</c:v>
                </c:pt>
                <c:pt idx="54">
                  <c:v>37.700000000000003</c:v>
                </c:pt>
                <c:pt idx="55">
                  <c:v>37.5</c:v>
                </c:pt>
                <c:pt idx="56">
                  <c:v>37.200000000000003</c:v>
                </c:pt>
                <c:pt idx="57">
                  <c:v>37.5</c:v>
                </c:pt>
                <c:pt idx="58">
                  <c:v>37.5</c:v>
                </c:pt>
                <c:pt idx="59">
                  <c:v>37.700000000000003</c:v>
                </c:pt>
                <c:pt idx="60">
                  <c:v>36.799999999999997</c:v>
                </c:pt>
                <c:pt idx="61">
                  <c:v>36.700000000000003</c:v>
                </c:pt>
                <c:pt idx="62">
                  <c:v>36.700000000000003</c:v>
                </c:pt>
                <c:pt idx="63">
                  <c:v>36</c:v>
                </c:pt>
                <c:pt idx="64">
                  <c:v>36</c:v>
                </c:pt>
                <c:pt idx="65">
                  <c:v>36.200000000000003</c:v>
                </c:pt>
                <c:pt idx="66">
                  <c:v>36.299999999999997</c:v>
                </c:pt>
                <c:pt idx="67">
                  <c:v>36.299999999999997</c:v>
                </c:pt>
                <c:pt idx="68">
                  <c:v>36.200000000000003</c:v>
                </c:pt>
                <c:pt idx="69">
                  <c:v>36.1</c:v>
                </c:pt>
                <c:pt idx="70">
                  <c:v>36.1</c:v>
                </c:pt>
                <c:pt idx="71">
                  <c:v>36.4</c:v>
                </c:pt>
                <c:pt idx="72">
                  <c:v>35.5</c:v>
                </c:pt>
                <c:pt idx="73">
                  <c:v>35.5</c:v>
                </c:pt>
                <c:pt idx="74">
                  <c:v>35.6</c:v>
                </c:pt>
                <c:pt idx="75">
                  <c:v>34.9</c:v>
                </c:pt>
                <c:pt idx="76">
                  <c:v>34.9</c:v>
                </c:pt>
                <c:pt idx="77">
                  <c:v>35</c:v>
                </c:pt>
                <c:pt idx="78">
                  <c:v>35.1</c:v>
                </c:pt>
                <c:pt idx="79">
                  <c:v>35.4</c:v>
                </c:pt>
                <c:pt idx="80">
                  <c:v>35.5</c:v>
                </c:pt>
                <c:pt idx="81">
                  <c:v>35.700000000000003</c:v>
                </c:pt>
                <c:pt idx="82">
                  <c:v>35.9</c:v>
                </c:pt>
                <c:pt idx="83">
                  <c:v>36.1</c:v>
                </c:pt>
                <c:pt idx="84">
                  <c:v>35.4</c:v>
                </c:pt>
                <c:pt idx="85">
                  <c:v>35.5</c:v>
                </c:pt>
                <c:pt idx="86">
                  <c:v>35.700000000000003</c:v>
                </c:pt>
                <c:pt idx="87">
                  <c:v>34.9</c:v>
                </c:pt>
                <c:pt idx="88">
                  <c:v>34.799999999999997</c:v>
                </c:pt>
                <c:pt idx="89">
                  <c:v>34.799999999999997</c:v>
                </c:pt>
                <c:pt idx="90">
                  <c:v>34.799999999999997</c:v>
                </c:pt>
                <c:pt idx="91">
                  <c:v>35.200000000000003</c:v>
                </c:pt>
                <c:pt idx="92">
                  <c:v>35.1</c:v>
                </c:pt>
                <c:pt idx="93">
                  <c:v>35.200000000000003</c:v>
                </c:pt>
                <c:pt idx="94">
                  <c:v>35.1</c:v>
                </c:pt>
                <c:pt idx="95">
                  <c:v>35.200000000000003</c:v>
                </c:pt>
                <c:pt idx="96">
                  <c:v>34.6</c:v>
                </c:pt>
                <c:pt idx="97">
                  <c:v>34.700000000000003</c:v>
                </c:pt>
                <c:pt idx="98">
                  <c:v>34.9</c:v>
                </c:pt>
                <c:pt idx="99">
                  <c:v>34.1</c:v>
                </c:pt>
                <c:pt idx="100">
                  <c:v>34.1</c:v>
                </c:pt>
                <c:pt idx="101">
                  <c:v>34.200000000000003</c:v>
                </c:pt>
                <c:pt idx="102">
                  <c:v>34.299999999999997</c:v>
                </c:pt>
                <c:pt idx="103">
                  <c:v>34.299999999999997</c:v>
                </c:pt>
                <c:pt idx="104">
                  <c:v>34</c:v>
                </c:pt>
                <c:pt idx="105">
                  <c:v>34.1</c:v>
                </c:pt>
                <c:pt idx="106">
                  <c:v>34.1</c:v>
                </c:pt>
                <c:pt idx="107">
                  <c:v>34.299999999999997</c:v>
                </c:pt>
                <c:pt idx="108">
                  <c:v>33.700000000000003</c:v>
                </c:pt>
                <c:pt idx="109">
                  <c:v>33.9</c:v>
                </c:pt>
                <c:pt idx="110">
                  <c:v>34</c:v>
                </c:pt>
                <c:pt idx="111">
                  <c:v>33.299999999999997</c:v>
                </c:pt>
                <c:pt idx="112">
                  <c:v>33.4</c:v>
                </c:pt>
                <c:pt idx="113">
                  <c:v>33.5</c:v>
                </c:pt>
                <c:pt idx="114">
                  <c:v>33.5</c:v>
                </c:pt>
                <c:pt idx="115">
                  <c:v>33.4</c:v>
                </c:pt>
                <c:pt idx="116">
                  <c:v>33.200000000000003</c:v>
                </c:pt>
                <c:pt idx="117">
                  <c:v>33.200000000000003</c:v>
                </c:pt>
                <c:pt idx="118">
                  <c:v>33.200000000000003</c:v>
                </c:pt>
                <c:pt idx="119">
                  <c:v>33.299999999999997</c:v>
                </c:pt>
                <c:pt idx="120">
                  <c:v>32.6</c:v>
                </c:pt>
                <c:pt idx="121">
                  <c:v>32.6</c:v>
                </c:pt>
                <c:pt idx="122">
                  <c:v>32.700000000000003</c:v>
                </c:pt>
                <c:pt idx="123">
                  <c:v>32</c:v>
                </c:pt>
                <c:pt idx="124">
                  <c:v>31.8</c:v>
                </c:pt>
                <c:pt idx="125">
                  <c:v>31.8</c:v>
                </c:pt>
                <c:pt idx="126">
                  <c:v>32.1</c:v>
                </c:pt>
                <c:pt idx="127">
                  <c:v>32.299999999999997</c:v>
                </c:pt>
                <c:pt idx="128">
                  <c:v>32.200000000000003</c:v>
                </c:pt>
                <c:pt idx="129">
                  <c:v>32.5</c:v>
                </c:pt>
                <c:pt idx="130">
                  <c:v>32.6</c:v>
                </c:pt>
                <c:pt idx="131">
                  <c:v>32.700000000000003</c:v>
                </c:pt>
                <c:pt idx="132">
                  <c:v>32.200000000000003</c:v>
                </c:pt>
                <c:pt idx="133">
                  <c:v>32.5</c:v>
                </c:pt>
                <c:pt idx="134">
                  <c:v>32.799999999999997</c:v>
                </c:pt>
                <c:pt idx="135">
                  <c:v>32.799999999999997</c:v>
                </c:pt>
                <c:pt idx="136">
                  <c:v>31.9</c:v>
                </c:pt>
                <c:pt idx="137">
                  <c:v>31.4</c:v>
                </c:pt>
                <c:pt idx="138">
                  <c:v>31</c:v>
                </c:pt>
                <c:pt idx="139">
                  <c:v>30.2</c:v>
                </c:pt>
                <c:pt idx="140">
                  <c:v>29.9</c:v>
                </c:pt>
                <c:pt idx="141">
                  <c:v>29.9</c:v>
                </c:pt>
                <c:pt idx="142">
                  <c:v>31</c:v>
                </c:pt>
                <c:pt idx="143">
                  <c:v>31.1</c:v>
                </c:pt>
                <c:pt idx="144">
                  <c:v>30.6</c:v>
                </c:pt>
                <c:pt idx="145">
                  <c:v>30.8</c:v>
                </c:pt>
                <c:pt idx="146">
                  <c:v>31.3</c:v>
                </c:pt>
                <c:pt idx="147">
                  <c:v>31.5</c:v>
                </c:pt>
                <c:pt idx="148">
                  <c:v>30.4</c:v>
                </c:pt>
                <c:pt idx="149">
                  <c:v>31.6</c:v>
                </c:pt>
                <c:pt idx="150">
                  <c:v>31.9</c:v>
                </c:pt>
                <c:pt idx="151">
                  <c:v>32</c:v>
                </c:pt>
                <c:pt idx="152">
                  <c:v>32.1</c:v>
                </c:pt>
                <c:pt idx="153">
                  <c:v>32.6</c:v>
                </c:pt>
                <c:pt idx="154">
                  <c:v>32.6</c:v>
                </c:pt>
                <c:pt idx="155">
                  <c:v>32.799999999999997</c:v>
                </c:pt>
                <c:pt idx="156">
                  <c:v>31.2</c:v>
                </c:pt>
                <c:pt idx="157">
                  <c:v>31.3</c:v>
                </c:pt>
                <c:pt idx="158">
                  <c:v>31.5</c:v>
                </c:pt>
                <c:pt idx="159">
                  <c:v>31.3</c:v>
                </c:pt>
                <c:pt idx="160">
                  <c:v>30.9</c:v>
                </c:pt>
                <c:pt idx="161">
                  <c:v>31.4</c:v>
                </c:pt>
                <c:pt idx="162">
                  <c:v>30.7</c:v>
                </c:pt>
                <c:pt idx="163">
                  <c:v>30.9</c:v>
                </c:pt>
                <c:pt idx="164">
                  <c:v>30.8</c:v>
                </c:pt>
                <c:pt idx="165">
                  <c:v>30.7</c:v>
                </c:pt>
                <c:pt idx="166">
                  <c:v>30.5</c:v>
                </c:pt>
                <c:pt idx="167">
                  <c:v>30.7</c:v>
                </c:pt>
                <c:pt idx="168">
                  <c:v>30.1</c:v>
                </c:pt>
                <c:pt idx="169">
                  <c:v>30.3</c:v>
                </c:pt>
                <c:pt idx="170">
                  <c:v>30.7</c:v>
                </c:pt>
                <c:pt idx="171">
                  <c:v>30.4</c:v>
                </c:pt>
                <c:pt idx="172">
                  <c:v>30</c:v>
                </c:pt>
                <c:pt idx="173">
                  <c:v>29.5</c:v>
                </c:pt>
                <c:pt idx="174">
                  <c:v>29.6</c:v>
                </c:pt>
                <c:pt idx="175">
                  <c:v>29.3</c:v>
                </c:pt>
                <c:pt idx="176">
                  <c:v>29.4</c:v>
                </c:pt>
                <c:pt idx="177">
                  <c:v>29.3</c:v>
                </c:pt>
                <c:pt idx="178">
                  <c:v>29.4</c:v>
                </c:pt>
                <c:pt idx="179">
                  <c:v>29.4</c:v>
                </c:pt>
                <c:pt idx="180">
                  <c:v>29</c:v>
                </c:pt>
                <c:pt idx="181">
                  <c:v>29.3</c:v>
                </c:pt>
                <c:pt idx="182">
                  <c:v>29.2</c:v>
                </c:pt>
                <c:pt idx="183">
                  <c:v>28.7</c:v>
                </c:pt>
                <c:pt idx="184">
                  <c:v>28.4</c:v>
                </c:pt>
                <c:pt idx="185">
                  <c:v>28.7</c:v>
                </c:pt>
                <c:pt idx="186">
                  <c:v>28.9</c:v>
                </c:pt>
                <c:pt idx="187">
                  <c:v>28.6</c:v>
                </c:pt>
                <c:pt idx="188">
                  <c:v>28.4</c:v>
                </c:pt>
                <c:pt idx="189">
                  <c:v>28.6</c:v>
                </c:pt>
                <c:pt idx="190">
                  <c:v>28.8</c:v>
                </c:pt>
                <c:pt idx="191">
                  <c:v>28.8</c:v>
                </c:pt>
                <c:pt idx="192">
                  <c:v>28</c:v>
                </c:pt>
                <c:pt idx="193">
                  <c:v>27.9</c:v>
                </c:pt>
                <c:pt idx="194">
                  <c:v>28.1</c:v>
                </c:pt>
                <c:pt idx="195">
                  <c:v>28.4</c:v>
                </c:pt>
                <c:pt idx="196">
                  <c:v>28.3</c:v>
                </c:pt>
                <c:pt idx="197">
                  <c:v>28</c:v>
                </c:pt>
                <c:pt idx="198">
                  <c:v>28</c:v>
                </c:pt>
                <c:pt idx="199">
                  <c:v>27.9</c:v>
                </c:pt>
                <c:pt idx="200">
                  <c:v>28</c:v>
                </c:pt>
                <c:pt idx="201">
                  <c:v>28.1</c:v>
                </c:pt>
                <c:pt idx="202">
                  <c:v>27.8</c:v>
                </c:pt>
                <c:pt idx="203">
                  <c:v>28</c:v>
                </c:pt>
                <c:pt idx="204">
                  <c:v>27.3</c:v>
                </c:pt>
                <c:pt idx="205">
                  <c:v>27.1</c:v>
                </c:pt>
                <c:pt idx="206">
                  <c:v>27.2</c:v>
                </c:pt>
                <c:pt idx="207">
                  <c:v>27</c:v>
                </c:pt>
                <c:pt idx="208">
                  <c:v>27</c:v>
                </c:pt>
                <c:pt idx="209">
                  <c:v>27.2</c:v>
                </c:pt>
                <c:pt idx="210">
                  <c:v>27</c:v>
                </c:pt>
                <c:pt idx="211">
                  <c:v>26.8</c:v>
                </c:pt>
                <c:pt idx="212">
                  <c:v>27</c:v>
                </c:pt>
                <c:pt idx="213">
                  <c:v>26.5</c:v>
                </c:pt>
                <c:pt idx="214">
                  <c:v>26.4</c:v>
                </c:pt>
                <c:pt idx="215">
                  <c:v>26.9</c:v>
                </c:pt>
                <c:pt idx="216">
                  <c:v>27.1</c:v>
                </c:pt>
                <c:pt idx="217">
                  <c:v>27.8</c:v>
                </c:pt>
                <c:pt idx="218">
                  <c:v>27.6</c:v>
                </c:pt>
                <c:pt idx="219">
                  <c:v>27.8</c:v>
                </c:pt>
                <c:pt idx="220">
                  <c:v>27.8</c:v>
                </c:pt>
                <c:pt idx="221">
                  <c:v>27.8</c:v>
                </c:pt>
                <c:pt idx="222">
                  <c:v>27.9</c:v>
                </c:pt>
                <c:pt idx="223">
                  <c:v>28.3</c:v>
                </c:pt>
                <c:pt idx="224">
                  <c:v>28.3</c:v>
                </c:pt>
                <c:pt idx="225">
                  <c:v>27.6</c:v>
                </c:pt>
                <c:pt idx="226">
                  <c:v>28.4</c:v>
                </c:pt>
                <c:pt idx="227">
                  <c:v>28.1</c:v>
                </c:pt>
                <c:pt idx="228">
                  <c:v>28</c:v>
                </c:pt>
                <c:pt idx="229">
                  <c:v>27.6</c:v>
                </c:pt>
                <c:pt idx="230">
                  <c:v>27.5</c:v>
                </c:pt>
                <c:pt idx="231">
                  <c:v>27.9</c:v>
                </c:pt>
                <c:pt idx="232">
                  <c:v>27.9</c:v>
                </c:pt>
                <c:pt idx="233">
                  <c:v>28</c:v>
                </c:pt>
                <c:pt idx="234">
                  <c:v>27.8</c:v>
                </c:pt>
                <c:pt idx="235">
                  <c:v>27.6</c:v>
                </c:pt>
                <c:pt idx="236">
                  <c:v>27.2</c:v>
                </c:pt>
                <c:pt idx="237">
                  <c:v>27.1</c:v>
                </c:pt>
                <c:pt idx="238">
                  <c:v>26.7</c:v>
                </c:pt>
                <c:pt idx="239">
                  <c:v>27</c:v>
                </c:pt>
                <c:pt idx="240">
                  <c:v>26.5</c:v>
                </c:pt>
                <c:pt idx="241">
                  <c:v>26.5</c:v>
                </c:pt>
                <c:pt idx="242">
                  <c:v>26.6</c:v>
                </c:pt>
                <c:pt idx="243">
                  <c:v>26.6</c:v>
                </c:pt>
                <c:pt idx="244">
                  <c:v>26.8</c:v>
                </c:pt>
                <c:pt idx="245">
                  <c:v>26.8</c:v>
                </c:pt>
                <c:pt idx="246">
                  <c:v>26.7</c:v>
                </c:pt>
                <c:pt idx="247">
                  <c:v>26.9</c:v>
                </c:pt>
                <c:pt idx="248">
                  <c:v>27.3</c:v>
                </c:pt>
                <c:pt idx="249">
                  <c:v>27.2</c:v>
                </c:pt>
                <c:pt idx="250">
                  <c:v>26.8</c:v>
                </c:pt>
                <c:pt idx="251">
                  <c:v>26.7</c:v>
                </c:pt>
                <c:pt idx="252">
                  <c:v>25.9</c:v>
                </c:pt>
                <c:pt idx="253">
                  <c:v>26</c:v>
                </c:pt>
                <c:pt idx="254">
                  <c:v>26.2</c:v>
                </c:pt>
                <c:pt idx="255">
                  <c:v>26.1</c:v>
                </c:pt>
                <c:pt idx="256">
                  <c:v>26.2</c:v>
                </c:pt>
                <c:pt idx="257">
                  <c:v>26.2</c:v>
                </c:pt>
                <c:pt idx="258">
                  <c:v>26.1</c:v>
                </c:pt>
                <c:pt idx="259">
                  <c:v>26.7</c:v>
                </c:pt>
                <c:pt idx="260">
                  <c:v>26.4</c:v>
                </c:pt>
                <c:pt idx="261">
                  <c:v>26.4</c:v>
                </c:pt>
                <c:pt idx="262">
                  <c:v>26.2</c:v>
                </c:pt>
                <c:pt idx="263">
                  <c:v>27</c:v>
                </c:pt>
                <c:pt idx="264">
                  <c:v>26</c:v>
                </c:pt>
                <c:pt idx="265">
                  <c:v>25.5</c:v>
                </c:pt>
                <c:pt idx="266">
                  <c:v>25.4</c:v>
                </c:pt>
                <c:pt idx="267">
                  <c:v>25.5</c:v>
                </c:pt>
                <c:pt idx="268">
                  <c:v>25.6</c:v>
                </c:pt>
                <c:pt idx="269">
                  <c:v>25.9</c:v>
                </c:pt>
                <c:pt idx="270">
                  <c:v>25.8</c:v>
                </c:pt>
                <c:pt idx="271">
                  <c:v>25.6</c:v>
                </c:pt>
                <c:pt idx="272">
                  <c:v>25.9</c:v>
                </c:pt>
                <c:pt idx="273">
                  <c:v>25.9</c:v>
                </c:pt>
                <c:pt idx="274">
                  <c:v>25.6</c:v>
                </c:pt>
                <c:pt idx="275">
                  <c:v>26</c:v>
                </c:pt>
                <c:pt idx="276">
                  <c:v>26</c:v>
                </c:pt>
                <c:pt idx="277">
                  <c:v>26</c:v>
                </c:pt>
                <c:pt idx="278">
                  <c:v>26</c:v>
                </c:pt>
                <c:pt idx="279">
                  <c:v>26.2</c:v>
                </c:pt>
                <c:pt idx="280">
                  <c:v>26.5</c:v>
                </c:pt>
                <c:pt idx="281">
                  <c:v>27.6</c:v>
                </c:pt>
                <c:pt idx="282">
                  <c:v>27.6</c:v>
                </c:pt>
                <c:pt idx="283">
                  <c:v>27.7</c:v>
                </c:pt>
                <c:pt idx="284">
                  <c:v>27.3</c:v>
                </c:pt>
                <c:pt idx="285">
                  <c:v>27.4</c:v>
                </c:pt>
                <c:pt idx="286">
                  <c:v>27.6</c:v>
                </c:pt>
                <c:pt idx="287">
                  <c:v>27.9</c:v>
                </c:pt>
                <c:pt idx="288">
                  <c:v>25.8</c:v>
                </c:pt>
                <c:pt idx="289">
                  <c:v>25.4</c:v>
                </c:pt>
                <c:pt idx="290">
                  <c:v>25</c:v>
                </c:pt>
                <c:pt idx="291">
                  <c:v>25</c:v>
                </c:pt>
                <c:pt idx="292">
                  <c:v>24.9</c:v>
                </c:pt>
                <c:pt idx="293">
                  <c:v>25</c:v>
                </c:pt>
                <c:pt idx="294">
                  <c:v>24.9</c:v>
                </c:pt>
                <c:pt idx="295">
                  <c:v>25.1</c:v>
                </c:pt>
                <c:pt idx="296">
                  <c:v>25.1</c:v>
                </c:pt>
                <c:pt idx="297">
                  <c:v>24.9</c:v>
                </c:pt>
                <c:pt idx="298">
                  <c:v>24.9</c:v>
                </c:pt>
                <c:pt idx="299">
                  <c:v>24.6</c:v>
                </c:pt>
                <c:pt idx="300">
                  <c:v>24.5</c:v>
                </c:pt>
                <c:pt idx="301">
                  <c:v>24.4</c:v>
                </c:pt>
                <c:pt idx="302">
                  <c:v>24.7</c:v>
                </c:pt>
                <c:pt idx="303">
                  <c:v>24.6</c:v>
                </c:pt>
                <c:pt idx="304">
                  <c:v>24.6</c:v>
                </c:pt>
                <c:pt idx="305">
                  <c:v>25.1</c:v>
                </c:pt>
                <c:pt idx="306">
                  <c:v>25.1</c:v>
                </c:pt>
                <c:pt idx="307">
                  <c:v>25.7</c:v>
                </c:pt>
                <c:pt idx="308">
                  <c:v>25.4</c:v>
                </c:pt>
                <c:pt idx="309">
                  <c:v>25.6</c:v>
                </c:pt>
                <c:pt idx="310">
                  <c:v>25.7</c:v>
                </c:pt>
                <c:pt idx="311">
                  <c:v>25.7</c:v>
                </c:pt>
                <c:pt idx="312">
                  <c:v>24.8</c:v>
                </c:pt>
                <c:pt idx="313">
                  <c:v>25.1</c:v>
                </c:pt>
                <c:pt idx="314">
                  <c:v>24.7</c:v>
                </c:pt>
                <c:pt idx="315">
                  <c:v>24.8</c:v>
                </c:pt>
                <c:pt idx="316">
                  <c:v>25</c:v>
                </c:pt>
                <c:pt idx="317">
                  <c:v>25.2</c:v>
                </c:pt>
                <c:pt idx="318">
                  <c:v>25.6</c:v>
                </c:pt>
                <c:pt idx="319">
                  <c:v>25.5</c:v>
                </c:pt>
                <c:pt idx="320">
                  <c:v>25.4</c:v>
                </c:pt>
                <c:pt idx="321">
                  <c:v>25.6</c:v>
                </c:pt>
                <c:pt idx="322">
                  <c:v>25.8</c:v>
                </c:pt>
                <c:pt idx="323">
                  <c:v>26</c:v>
                </c:pt>
                <c:pt idx="324">
                  <c:v>25.7</c:v>
                </c:pt>
                <c:pt idx="325">
                  <c:v>25.7</c:v>
                </c:pt>
                <c:pt idx="326">
                  <c:v>25.7</c:v>
                </c:pt>
                <c:pt idx="327">
                  <c:v>25.8</c:v>
                </c:pt>
                <c:pt idx="328">
                  <c:v>25.8</c:v>
                </c:pt>
                <c:pt idx="329">
                  <c:v>26.1</c:v>
                </c:pt>
                <c:pt idx="330">
                  <c:v>26.6</c:v>
                </c:pt>
                <c:pt idx="331">
                  <c:v>25.8</c:v>
                </c:pt>
                <c:pt idx="332">
                  <c:v>25.6</c:v>
                </c:pt>
                <c:pt idx="333">
                  <c:v>25.7</c:v>
                </c:pt>
                <c:pt idx="334">
                  <c:v>26</c:v>
                </c:pt>
                <c:pt idx="335">
                  <c:v>25.9</c:v>
                </c:pt>
                <c:pt idx="336">
                  <c:v>26</c:v>
                </c:pt>
                <c:pt idx="337">
                  <c:v>26.1</c:v>
                </c:pt>
                <c:pt idx="338">
                  <c:v>26.3</c:v>
                </c:pt>
                <c:pt idx="339">
                  <c:v>26.2</c:v>
                </c:pt>
                <c:pt idx="340">
                  <c:v>26.4</c:v>
                </c:pt>
                <c:pt idx="341">
                  <c:v>26.9</c:v>
                </c:pt>
                <c:pt idx="342">
                  <c:v>27.1</c:v>
                </c:pt>
              </c:numCache>
            </c:numRef>
          </c:val>
          <c:smooth val="1"/>
          <c:extLst>
            <c:ext xmlns:c16="http://schemas.microsoft.com/office/drawing/2014/chart" uri="{C3380CC4-5D6E-409C-BE32-E72D297353CC}">
              <c16:uniqueId val="{00000001-65B4-43E8-A167-3C7FBDC8BF95}"/>
            </c:ext>
          </c:extLst>
        </c:ser>
        <c:dLbls>
          <c:showLegendKey val="0"/>
          <c:showVal val="0"/>
          <c:showCatName val="0"/>
          <c:showSerName val="0"/>
          <c:showPercent val="0"/>
          <c:showBubbleSize val="0"/>
        </c:dLbls>
        <c:marker val="1"/>
        <c:smooth val="0"/>
        <c:axId val="207683872"/>
        <c:axId val="207677992"/>
      </c:lineChart>
      <c:catAx>
        <c:axId val="207683872"/>
        <c:scaling>
          <c:orientation val="minMax"/>
        </c:scaling>
        <c:delete val="0"/>
        <c:axPos val="b"/>
        <c:numFmt formatCode="yy" sourceLinked="0"/>
        <c:majorTickMark val="out"/>
        <c:minorTickMark val="none"/>
        <c:tickLblPos val="nextTo"/>
        <c:spPr>
          <a:ln w="9525">
            <a:solidFill>
              <a:srgbClr val="868686"/>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207677992"/>
        <c:crosses val="autoZero"/>
        <c:auto val="0"/>
        <c:lblAlgn val="ctr"/>
        <c:lblOffset val="100"/>
        <c:tickLblSkip val="12"/>
        <c:tickMarkSkip val="12"/>
        <c:noMultiLvlLbl val="1"/>
      </c:catAx>
      <c:valAx>
        <c:axId val="207677992"/>
        <c:scaling>
          <c:orientation val="minMax"/>
          <c:max val="50"/>
          <c:min val="20"/>
        </c:scaling>
        <c:delete val="0"/>
        <c:axPos val="l"/>
        <c:majorGridlines/>
        <c:title>
          <c:tx>
            <c:rich>
              <a:bodyPr/>
              <a:lstStyle/>
              <a:p>
                <a:pPr>
                  <a:defRPr sz="1400" b="1">
                    <a:latin typeface="+mn-lt"/>
                  </a:defRPr>
                </a:pPr>
                <a:r>
                  <a:rPr lang="en-US" sz="1400" b="1" dirty="0">
                    <a:latin typeface="+mn-lt"/>
                  </a:rPr>
                  <a:t>Thousands</a:t>
                </a:r>
              </a:p>
            </c:rich>
          </c:tx>
          <c:layout>
            <c:manualLayout>
              <c:xMode val="edge"/>
              <c:yMode val="edge"/>
              <c:x val="4.2299236050445301E-3"/>
              <c:y val="0.35009714982810197"/>
            </c:manualLayout>
          </c:layout>
          <c:overlay val="0"/>
        </c:title>
        <c:numFmt formatCode="#,##0" sourceLinked="0"/>
        <c:majorTickMark val="out"/>
        <c:minorTickMark val="none"/>
        <c:tickLblPos val="nextTo"/>
        <c:spPr>
          <a:ln w="9525">
            <a:solidFill>
              <a:srgbClr val="868686"/>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207683872"/>
        <c:crosses val="autoZero"/>
        <c:crossBetween val="midCat"/>
        <c:majorUnit val="5"/>
        <c:minorUnit val="1"/>
      </c:valAx>
      <c:dateAx>
        <c:axId val="207676424"/>
        <c:scaling>
          <c:orientation val="minMax"/>
        </c:scaling>
        <c:delete val="1"/>
        <c:axPos val="b"/>
        <c:numFmt formatCode="&quot;'&quot;yy" sourceLinked="1"/>
        <c:majorTickMark val="out"/>
        <c:minorTickMark val="none"/>
        <c:tickLblPos val="nextTo"/>
        <c:crossAx val="207679168"/>
        <c:crosses val="autoZero"/>
        <c:auto val="1"/>
        <c:lblOffset val="100"/>
        <c:baseTimeUnit val="months"/>
      </c:dateAx>
      <c:valAx>
        <c:axId val="207679168"/>
        <c:scaling>
          <c:orientation val="minMax"/>
          <c:max val="1"/>
          <c:min val="0"/>
        </c:scaling>
        <c:delete val="0"/>
        <c:axPos val="r"/>
        <c:numFmt formatCode="0" sourceLinked="1"/>
        <c:majorTickMark val="none"/>
        <c:minorTickMark val="none"/>
        <c:tickLblPos val="none"/>
        <c:spPr>
          <a:ln w="3175">
            <a:noFill/>
          </a:ln>
        </c:spPr>
        <c:crossAx val="207676424"/>
        <c:crosses val="max"/>
        <c:crossBetween val="between"/>
        <c:majorUnit val="1"/>
      </c:valAx>
      <c:spPr>
        <a:solidFill>
          <a:srgbClr val="FFFFFF"/>
        </a:solidFill>
        <a:ln w="27626">
          <a:noFill/>
        </a:ln>
      </c:spPr>
    </c:plotArea>
    <c:plotVisOnly val="1"/>
    <c:dispBlanksAs val="gap"/>
    <c:showDLblsOverMax val="0"/>
  </c:chart>
  <c:spPr>
    <a:noFill/>
    <a:ln>
      <a:noFill/>
    </a:ln>
  </c:spPr>
  <c:txPr>
    <a:bodyPr/>
    <a:lstStyle/>
    <a:p>
      <a:pPr>
        <a:defRPr sz="1958" b="0" i="0" u="none" strike="noStrike" baseline="0">
          <a:solidFill>
            <a:srgbClr val="000000"/>
          </a:solidFill>
          <a:latin typeface="Calibri"/>
          <a:ea typeface="Calibri"/>
          <a:cs typeface="Calibri"/>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028253821214"/>
          <c:y val="4.3879907621247098E-2"/>
          <c:w val="0.840924595892379"/>
          <c:h val="0.84526558891454895"/>
        </c:manualLayout>
      </c:layout>
      <c:barChart>
        <c:barDir val="col"/>
        <c:grouping val="clustered"/>
        <c:varyColors val="0"/>
        <c:ser>
          <c:idx val="1"/>
          <c:order val="1"/>
          <c:tx>
            <c:strRef>
              <c:f>Sheet1!$C$1</c:f>
              <c:strCache>
                <c:ptCount val="1"/>
                <c:pt idx="0">
                  <c:v>Recession</c:v>
                </c:pt>
              </c:strCache>
            </c:strRef>
          </c:tx>
          <c:spPr>
            <a:solidFill>
              <a:schemeClr val="bg2">
                <a:lumMod val="85000"/>
              </a:schemeClr>
            </a:solidFill>
            <a:ln w="27626">
              <a:noFill/>
            </a:ln>
          </c:spPr>
          <c:invertIfNegative val="0"/>
          <c:cat>
            <c:numRef>
              <c:f>Sheet1!$A$2:$A$340</c:f>
              <c:numCache>
                <c:formatCode>"'"yy</c:formatCode>
                <c:ptCount val="339"/>
                <c:pt idx="0">
                  <c:v>32904</c:v>
                </c:pt>
                <c:pt idx="1">
                  <c:v>32932</c:v>
                </c:pt>
                <c:pt idx="2">
                  <c:v>32963</c:v>
                </c:pt>
                <c:pt idx="3">
                  <c:v>32993</c:v>
                </c:pt>
                <c:pt idx="4">
                  <c:v>33024</c:v>
                </c:pt>
                <c:pt idx="5">
                  <c:v>33054</c:v>
                </c:pt>
                <c:pt idx="6">
                  <c:v>33085</c:v>
                </c:pt>
                <c:pt idx="7">
                  <c:v>33116</c:v>
                </c:pt>
                <c:pt idx="8">
                  <c:v>33146</c:v>
                </c:pt>
                <c:pt idx="9">
                  <c:v>33177</c:v>
                </c:pt>
                <c:pt idx="10">
                  <c:v>33207</c:v>
                </c:pt>
                <c:pt idx="11">
                  <c:v>33238</c:v>
                </c:pt>
                <c:pt idx="12">
                  <c:v>33269</c:v>
                </c:pt>
                <c:pt idx="13">
                  <c:v>33297</c:v>
                </c:pt>
                <c:pt idx="14">
                  <c:v>33328</c:v>
                </c:pt>
                <c:pt idx="15">
                  <c:v>33358</c:v>
                </c:pt>
                <c:pt idx="16">
                  <c:v>33389</c:v>
                </c:pt>
                <c:pt idx="17">
                  <c:v>33419</c:v>
                </c:pt>
                <c:pt idx="18">
                  <c:v>33450</c:v>
                </c:pt>
                <c:pt idx="19">
                  <c:v>33481</c:v>
                </c:pt>
                <c:pt idx="20">
                  <c:v>33511</c:v>
                </c:pt>
                <c:pt idx="21">
                  <c:v>33542</c:v>
                </c:pt>
                <c:pt idx="22">
                  <c:v>33572</c:v>
                </c:pt>
                <c:pt idx="23">
                  <c:v>33603</c:v>
                </c:pt>
                <c:pt idx="24">
                  <c:v>33634</c:v>
                </c:pt>
                <c:pt idx="25">
                  <c:v>33662</c:v>
                </c:pt>
                <c:pt idx="26">
                  <c:v>33694</c:v>
                </c:pt>
                <c:pt idx="27">
                  <c:v>33724</c:v>
                </c:pt>
                <c:pt idx="28">
                  <c:v>33755</c:v>
                </c:pt>
                <c:pt idx="29">
                  <c:v>33785</c:v>
                </c:pt>
                <c:pt idx="30">
                  <c:v>33816</c:v>
                </c:pt>
                <c:pt idx="31">
                  <c:v>33847</c:v>
                </c:pt>
                <c:pt idx="32">
                  <c:v>33877</c:v>
                </c:pt>
                <c:pt idx="33">
                  <c:v>33908</c:v>
                </c:pt>
                <c:pt idx="34">
                  <c:v>33938</c:v>
                </c:pt>
                <c:pt idx="35">
                  <c:v>33969</c:v>
                </c:pt>
                <c:pt idx="36">
                  <c:v>34000</c:v>
                </c:pt>
                <c:pt idx="37">
                  <c:v>34028</c:v>
                </c:pt>
                <c:pt idx="38">
                  <c:v>34059</c:v>
                </c:pt>
                <c:pt idx="39">
                  <c:v>34089</c:v>
                </c:pt>
                <c:pt idx="40">
                  <c:v>34120</c:v>
                </c:pt>
                <c:pt idx="41">
                  <c:v>34150</c:v>
                </c:pt>
                <c:pt idx="42">
                  <c:v>34181</c:v>
                </c:pt>
                <c:pt idx="43">
                  <c:v>34212</c:v>
                </c:pt>
                <c:pt idx="44">
                  <c:v>34242</c:v>
                </c:pt>
                <c:pt idx="45">
                  <c:v>34273</c:v>
                </c:pt>
                <c:pt idx="46">
                  <c:v>34303</c:v>
                </c:pt>
                <c:pt idx="47">
                  <c:v>34334</c:v>
                </c:pt>
                <c:pt idx="48">
                  <c:v>34365</c:v>
                </c:pt>
                <c:pt idx="49">
                  <c:v>34393</c:v>
                </c:pt>
                <c:pt idx="50">
                  <c:v>34424</c:v>
                </c:pt>
                <c:pt idx="51">
                  <c:v>34454</c:v>
                </c:pt>
                <c:pt idx="52">
                  <c:v>34485</c:v>
                </c:pt>
                <c:pt idx="53">
                  <c:v>34515</c:v>
                </c:pt>
                <c:pt idx="54">
                  <c:v>34546</c:v>
                </c:pt>
                <c:pt idx="55">
                  <c:v>34577</c:v>
                </c:pt>
                <c:pt idx="56">
                  <c:v>34607</c:v>
                </c:pt>
                <c:pt idx="57">
                  <c:v>34638</c:v>
                </c:pt>
                <c:pt idx="58">
                  <c:v>34668</c:v>
                </c:pt>
                <c:pt idx="59">
                  <c:v>34699</c:v>
                </c:pt>
                <c:pt idx="60">
                  <c:v>34730</c:v>
                </c:pt>
                <c:pt idx="61">
                  <c:v>34758</c:v>
                </c:pt>
                <c:pt idx="62">
                  <c:v>34789</c:v>
                </c:pt>
                <c:pt idx="63">
                  <c:v>34819</c:v>
                </c:pt>
                <c:pt idx="64">
                  <c:v>34850</c:v>
                </c:pt>
                <c:pt idx="65">
                  <c:v>34880</c:v>
                </c:pt>
                <c:pt idx="66">
                  <c:v>34911</c:v>
                </c:pt>
                <c:pt idx="67">
                  <c:v>34942</c:v>
                </c:pt>
                <c:pt idx="68">
                  <c:v>34972</c:v>
                </c:pt>
                <c:pt idx="69">
                  <c:v>35003</c:v>
                </c:pt>
                <c:pt idx="70">
                  <c:v>35033</c:v>
                </c:pt>
                <c:pt idx="71">
                  <c:v>35064</c:v>
                </c:pt>
                <c:pt idx="72">
                  <c:v>35095</c:v>
                </c:pt>
                <c:pt idx="73">
                  <c:v>35123</c:v>
                </c:pt>
                <c:pt idx="74">
                  <c:v>35155</c:v>
                </c:pt>
                <c:pt idx="75">
                  <c:v>35185</c:v>
                </c:pt>
                <c:pt idx="76">
                  <c:v>35216</c:v>
                </c:pt>
                <c:pt idx="77">
                  <c:v>35246</c:v>
                </c:pt>
                <c:pt idx="78">
                  <c:v>35277</c:v>
                </c:pt>
                <c:pt idx="79">
                  <c:v>35308</c:v>
                </c:pt>
                <c:pt idx="80">
                  <c:v>35338</c:v>
                </c:pt>
                <c:pt idx="81">
                  <c:v>35369</c:v>
                </c:pt>
                <c:pt idx="82">
                  <c:v>35399</c:v>
                </c:pt>
                <c:pt idx="83">
                  <c:v>35430</c:v>
                </c:pt>
                <c:pt idx="84">
                  <c:v>35461</c:v>
                </c:pt>
                <c:pt idx="85">
                  <c:v>35489</c:v>
                </c:pt>
                <c:pt idx="86">
                  <c:v>35520</c:v>
                </c:pt>
                <c:pt idx="87">
                  <c:v>35550</c:v>
                </c:pt>
                <c:pt idx="88">
                  <c:v>35581</c:v>
                </c:pt>
                <c:pt idx="89">
                  <c:v>35611</c:v>
                </c:pt>
                <c:pt idx="90">
                  <c:v>35642</c:v>
                </c:pt>
                <c:pt idx="91">
                  <c:v>35673</c:v>
                </c:pt>
                <c:pt idx="92">
                  <c:v>35703</c:v>
                </c:pt>
                <c:pt idx="93">
                  <c:v>35734</c:v>
                </c:pt>
                <c:pt idx="94">
                  <c:v>35764</c:v>
                </c:pt>
                <c:pt idx="95">
                  <c:v>35795</c:v>
                </c:pt>
                <c:pt idx="96">
                  <c:v>35826</c:v>
                </c:pt>
                <c:pt idx="97">
                  <c:v>35854</c:v>
                </c:pt>
                <c:pt idx="98">
                  <c:v>35885</c:v>
                </c:pt>
                <c:pt idx="99">
                  <c:v>35915</c:v>
                </c:pt>
                <c:pt idx="100">
                  <c:v>35946</c:v>
                </c:pt>
                <c:pt idx="101">
                  <c:v>35976</c:v>
                </c:pt>
                <c:pt idx="102">
                  <c:v>36007</c:v>
                </c:pt>
                <c:pt idx="103">
                  <c:v>36038</c:v>
                </c:pt>
                <c:pt idx="104">
                  <c:v>36068</c:v>
                </c:pt>
                <c:pt idx="105">
                  <c:v>36099</c:v>
                </c:pt>
                <c:pt idx="106">
                  <c:v>36129</c:v>
                </c:pt>
                <c:pt idx="107">
                  <c:v>36160</c:v>
                </c:pt>
                <c:pt idx="108">
                  <c:v>36191</c:v>
                </c:pt>
                <c:pt idx="109">
                  <c:v>36219</c:v>
                </c:pt>
                <c:pt idx="110">
                  <c:v>36250</c:v>
                </c:pt>
                <c:pt idx="111">
                  <c:v>36280</c:v>
                </c:pt>
                <c:pt idx="112">
                  <c:v>36311</c:v>
                </c:pt>
                <c:pt idx="113">
                  <c:v>36341</c:v>
                </c:pt>
                <c:pt idx="114">
                  <c:v>36372</c:v>
                </c:pt>
                <c:pt idx="115">
                  <c:v>36403</c:v>
                </c:pt>
                <c:pt idx="116">
                  <c:v>36433</c:v>
                </c:pt>
                <c:pt idx="117">
                  <c:v>36464</c:v>
                </c:pt>
                <c:pt idx="118">
                  <c:v>36494</c:v>
                </c:pt>
                <c:pt idx="119">
                  <c:v>36525</c:v>
                </c:pt>
                <c:pt idx="120">
                  <c:v>36556</c:v>
                </c:pt>
                <c:pt idx="121">
                  <c:v>36584</c:v>
                </c:pt>
                <c:pt idx="122">
                  <c:v>36616</c:v>
                </c:pt>
                <c:pt idx="123">
                  <c:v>36646</c:v>
                </c:pt>
                <c:pt idx="124">
                  <c:v>36677</c:v>
                </c:pt>
                <c:pt idx="125">
                  <c:v>36707</c:v>
                </c:pt>
                <c:pt idx="126">
                  <c:v>36738</c:v>
                </c:pt>
                <c:pt idx="127">
                  <c:v>36769</c:v>
                </c:pt>
                <c:pt idx="128">
                  <c:v>36799</c:v>
                </c:pt>
                <c:pt idx="129">
                  <c:v>36830</c:v>
                </c:pt>
                <c:pt idx="130">
                  <c:v>36860</c:v>
                </c:pt>
                <c:pt idx="131">
                  <c:v>36891</c:v>
                </c:pt>
                <c:pt idx="132">
                  <c:v>36922</c:v>
                </c:pt>
                <c:pt idx="133">
                  <c:v>36950</c:v>
                </c:pt>
                <c:pt idx="134">
                  <c:v>36981</c:v>
                </c:pt>
                <c:pt idx="135">
                  <c:v>37011</c:v>
                </c:pt>
                <c:pt idx="136">
                  <c:v>37042</c:v>
                </c:pt>
                <c:pt idx="137">
                  <c:v>37072</c:v>
                </c:pt>
                <c:pt idx="138">
                  <c:v>37103</c:v>
                </c:pt>
                <c:pt idx="139">
                  <c:v>37134</c:v>
                </c:pt>
                <c:pt idx="140">
                  <c:v>37164</c:v>
                </c:pt>
                <c:pt idx="141">
                  <c:v>37195</c:v>
                </c:pt>
                <c:pt idx="142">
                  <c:v>37225</c:v>
                </c:pt>
                <c:pt idx="143">
                  <c:v>37256</c:v>
                </c:pt>
                <c:pt idx="144">
                  <c:v>37287</c:v>
                </c:pt>
                <c:pt idx="145">
                  <c:v>37315</c:v>
                </c:pt>
                <c:pt idx="146">
                  <c:v>37346</c:v>
                </c:pt>
                <c:pt idx="147">
                  <c:v>37376</c:v>
                </c:pt>
                <c:pt idx="148">
                  <c:v>37407</c:v>
                </c:pt>
                <c:pt idx="149">
                  <c:v>37437</c:v>
                </c:pt>
                <c:pt idx="150">
                  <c:v>37468</c:v>
                </c:pt>
                <c:pt idx="151">
                  <c:v>37499</c:v>
                </c:pt>
                <c:pt idx="152">
                  <c:v>37529</c:v>
                </c:pt>
                <c:pt idx="153">
                  <c:v>37560</c:v>
                </c:pt>
                <c:pt idx="154">
                  <c:v>37590</c:v>
                </c:pt>
                <c:pt idx="155">
                  <c:v>37621</c:v>
                </c:pt>
                <c:pt idx="156">
                  <c:v>37652</c:v>
                </c:pt>
                <c:pt idx="157">
                  <c:v>37680</c:v>
                </c:pt>
                <c:pt idx="158">
                  <c:v>37711</c:v>
                </c:pt>
                <c:pt idx="159">
                  <c:v>37741</c:v>
                </c:pt>
                <c:pt idx="160">
                  <c:v>37772</c:v>
                </c:pt>
                <c:pt idx="161">
                  <c:v>37802</c:v>
                </c:pt>
                <c:pt idx="162">
                  <c:v>37833</c:v>
                </c:pt>
                <c:pt idx="163">
                  <c:v>37864</c:v>
                </c:pt>
                <c:pt idx="164">
                  <c:v>37894</c:v>
                </c:pt>
                <c:pt idx="165">
                  <c:v>37925</c:v>
                </c:pt>
                <c:pt idx="166">
                  <c:v>37955</c:v>
                </c:pt>
                <c:pt idx="167">
                  <c:v>37986</c:v>
                </c:pt>
                <c:pt idx="168">
                  <c:v>38017</c:v>
                </c:pt>
                <c:pt idx="169">
                  <c:v>38046</c:v>
                </c:pt>
                <c:pt idx="170">
                  <c:v>38077</c:v>
                </c:pt>
                <c:pt idx="171">
                  <c:v>38107</c:v>
                </c:pt>
                <c:pt idx="172">
                  <c:v>38138</c:v>
                </c:pt>
                <c:pt idx="173">
                  <c:v>38168</c:v>
                </c:pt>
                <c:pt idx="174">
                  <c:v>38199</c:v>
                </c:pt>
                <c:pt idx="175">
                  <c:v>38230</c:v>
                </c:pt>
                <c:pt idx="176">
                  <c:v>38260</c:v>
                </c:pt>
                <c:pt idx="177">
                  <c:v>38291</c:v>
                </c:pt>
                <c:pt idx="178">
                  <c:v>38321</c:v>
                </c:pt>
                <c:pt idx="179">
                  <c:v>38352</c:v>
                </c:pt>
                <c:pt idx="180">
                  <c:v>38383</c:v>
                </c:pt>
                <c:pt idx="181">
                  <c:v>38412</c:v>
                </c:pt>
                <c:pt idx="182">
                  <c:v>38442</c:v>
                </c:pt>
                <c:pt idx="183">
                  <c:v>38472</c:v>
                </c:pt>
                <c:pt idx="184">
                  <c:v>38503</c:v>
                </c:pt>
                <c:pt idx="185">
                  <c:v>38533</c:v>
                </c:pt>
                <c:pt idx="186">
                  <c:v>38564</c:v>
                </c:pt>
                <c:pt idx="187">
                  <c:v>38595</c:v>
                </c:pt>
                <c:pt idx="188">
                  <c:v>38625</c:v>
                </c:pt>
                <c:pt idx="189">
                  <c:v>38656</c:v>
                </c:pt>
                <c:pt idx="190">
                  <c:v>38686</c:v>
                </c:pt>
                <c:pt idx="191">
                  <c:v>38717</c:v>
                </c:pt>
                <c:pt idx="192">
                  <c:v>38748</c:v>
                </c:pt>
                <c:pt idx="193">
                  <c:v>38777</c:v>
                </c:pt>
                <c:pt idx="194">
                  <c:v>38807</c:v>
                </c:pt>
                <c:pt idx="195">
                  <c:v>38837</c:v>
                </c:pt>
                <c:pt idx="196">
                  <c:v>38868</c:v>
                </c:pt>
                <c:pt idx="197">
                  <c:v>38898</c:v>
                </c:pt>
                <c:pt idx="198">
                  <c:v>38929</c:v>
                </c:pt>
                <c:pt idx="199">
                  <c:v>38960</c:v>
                </c:pt>
                <c:pt idx="200">
                  <c:v>38990</c:v>
                </c:pt>
                <c:pt idx="201">
                  <c:v>39021</c:v>
                </c:pt>
                <c:pt idx="202">
                  <c:v>39051</c:v>
                </c:pt>
                <c:pt idx="203">
                  <c:v>39082</c:v>
                </c:pt>
                <c:pt idx="204">
                  <c:v>39113</c:v>
                </c:pt>
                <c:pt idx="205">
                  <c:v>39142</c:v>
                </c:pt>
                <c:pt idx="206">
                  <c:v>39172</c:v>
                </c:pt>
                <c:pt idx="207">
                  <c:v>39202</c:v>
                </c:pt>
                <c:pt idx="208">
                  <c:v>39233</c:v>
                </c:pt>
                <c:pt idx="209">
                  <c:v>39263</c:v>
                </c:pt>
                <c:pt idx="210">
                  <c:v>39294</c:v>
                </c:pt>
                <c:pt idx="211">
                  <c:v>39325</c:v>
                </c:pt>
                <c:pt idx="212">
                  <c:v>39355</c:v>
                </c:pt>
                <c:pt idx="213">
                  <c:v>39386</c:v>
                </c:pt>
                <c:pt idx="214">
                  <c:v>39416</c:v>
                </c:pt>
                <c:pt idx="215">
                  <c:v>39447</c:v>
                </c:pt>
                <c:pt idx="216">
                  <c:v>39478</c:v>
                </c:pt>
                <c:pt idx="217">
                  <c:v>39507</c:v>
                </c:pt>
                <c:pt idx="218">
                  <c:v>39538</c:v>
                </c:pt>
                <c:pt idx="219">
                  <c:v>39568</c:v>
                </c:pt>
                <c:pt idx="220">
                  <c:v>39599</c:v>
                </c:pt>
                <c:pt idx="221">
                  <c:v>39629</c:v>
                </c:pt>
                <c:pt idx="222">
                  <c:v>39660</c:v>
                </c:pt>
                <c:pt idx="223">
                  <c:v>39691</c:v>
                </c:pt>
                <c:pt idx="224">
                  <c:v>39721</c:v>
                </c:pt>
                <c:pt idx="225">
                  <c:v>39752</c:v>
                </c:pt>
                <c:pt idx="226">
                  <c:v>39782</c:v>
                </c:pt>
                <c:pt idx="227">
                  <c:v>39813</c:v>
                </c:pt>
                <c:pt idx="228">
                  <c:v>39844</c:v>
                </c:pt>
                <c:pt idx="229">
                  <c:v>39872</c:v>
                </c:pt>
                <c:pt idx="230">
                  <c:v>39903</c:v>
                </c:pt>
                <c:pt idx="231">
                  <c:v>39933</c:v>
                </c:pt>
                <c:pt idx="232">
                  <c:v>39964</c:v>
                </c:pt>
                <c:pt idx="233">
                  <c:v>39994</c:v>
                </c:pt>
                <c:pt idx="234">
                  <c:v>40025</c:v>
                </c:pt>
                <c:pt idx="235">
                  <c:v>40056</c:v>
                </c:pt>
                <c:pt idx="236">
                  <c:v>40086</c:v>
                </c:pt>
                <c:pt idx="237">
                  <c:v>40117</c:v>
                </c:pt>
                <c:pt idx="238">
                  <c:v>40147</c:v>
                </c:pt>
                <c:pt idx="239">
                  <c:v>40178</c:v>
                </c:pt>
                <c:pt idx="240">
                  <c:v>40209</c:v>
                </c:pt>
                <c:pt idx="241">
                  <c:v>40237</c:v>
                </c:pt>
                <c:pt idx="242">
                  <c:v>40268</c:v>
                </c:pt>
                <c:pt idx="243">
                  <c:v>40298</c:v>
                </c:pt>
                <c:pt idx="244">
                  <c:v>40329</c:v>
                </c:pt>
                <c:pt idx="245">
                  <c:v>40359</c:v>
                </c:pt>
                <c:pt idx="246">
                  <c:v>40390</c:v>
                </c:pt>
                <c:pt idx="247">
                  <c:v>40421</c:v>
                </c:pt>
                <c:pt idx="248">
                  <c:v>40451</c:v>
                </c:pt>
                <c:pt idx="249">
                  <c:v>40482</c:v>
                </c:pt>
                <c:pt idx="250">
                  <c:v>40512</c:v>
                </c:pt>
                <c:pt idx="251">
                  <c:v>40543</c:v>
                </c:pt>
                <c:pt idx="252">
                  <c:v>40574</c:v>
                </c:pt>
                <c:pt idx="253">
                  <c:v>40602</c:v>
                </c:pt>
                <c:pt idx="254">
                  <c:v>40632</c:v>
                </c:pt>
                <c:pt idx="255">
                  <c:v>40663</c:v>
                </c:pt>
                <c:pt idx="256">
                  <c:v>40694</c:v>
                </c:pt>
                <c:pt idx="257">
                  <c:v>40724</c:v>
                </c:pt>
                <c:pt idx="258">
                  <c:v>40755</c:v>
                </c:pt>
                <c:pt idx="259">
                  <c:v>40786</c:v>
                </c:pt>
                <c:pt idx="260">
                  <c:v>40816</c:v>
                </c:pt>
                <c:pt idx="261">
                  <c:v>40847</c:v>
                </c:pt>
                <c:pt idx="262">
                  <c:v>40877</c:v>
                </c:pt>
                <c:pt idx="263">
                  <c:v>40908</c:v>
                </c:pt>
                <c:pt idx="264">
                  <c:v>40939</c:v>
                </c:pt>
                <c:pt idx="265">
                  <c:v>40968</c:v>
                </c:pt>
                <c:pt idx="266">
                  <c:v>40999</c:v>
                </c:pt>
                <c:pt idx="267">
                  <c:v>41029</c:v>
                </c:pt>
                <c:pt idx="268">
                  <c:v>41060</c:v>
                </c:pt>
                <c:pt idx="269">
                  <c:v>41090</c:v>
                </c:pt>
                <c:pt idx="270">
                  <c:v>41121</c:v>
                </c:pt>
                <c:pt idx="271">
                  <c:v>41152</c:v>
                </c:pt>
                <c:pt idx="272">
                  <c:v>41182</c:v>
                </c:pt>
                <c:pt idx="273">
                  <c:v>41213</c:v>
                </c:pt>
                <c:pt idx="274">
                  <c:v>41243</c:v>
                </c:pt>
                <c:pt idx="275">
                  <c:v>41274</c:v>
                </c:pt>
                <c:pt idx="276">
                  <c:v>41305</c:v>
                </c:pt>
                <c:pt idx="277">
                  <c:v>41333</c:v>
                </c:pt>
                <c:pt idx="278">
                  <c:v>41364</c:v>
                </c:pt>
                <c:pt idx="279">
                  <c:v>41394</c:v>
                </c:pt>
                <c:pt idx="280">
                  <c:v>41425</c:v>
                </c:pt>
                <c:pt idx="281">
                  <c:v>41455</c:v>
                </c:pt>
                <c:pt idx="282">
                  <c:v>41486</c:v>
                </c:pt>
                <c:pt idx="283">
                  <c:v>41517</c:v>
                </c:pt>
                <c:pt idx="284">
                  <c:v>41547</c:v>
                </c:pt>
                <c:pt idx="285">
                  <c:v>41578</c:v>
                </c:pt>
                <c:pt idx="286">
                  <c:v>41608</c:v>
                </c:pt>
                <c:pt idx="287">
                  <c:v>41639</c:v>
                </c:pt>
                <c:pt idx="288">
                  <c:v>41670</c:v>
                </c:pt>
                <c:pt idx="289">
                  <c:v>41698</c:v>
                </c:pt>
                <c:pt idx="290">
                  <c:v>41729</c:v>
                </c:pt>
                <c:pt idx="291">
                  <c:v>41759</c:v>
                </c:pt>
                <c:pt idx="292">
                  <c:v>41790</c:v>
                </c:pt>
                <c:pt idx="293">
                  <c:v>41820</c:v>
                </c:pt>
                <c:pt idx="294">
                  <c:v>41851</c:v>
                </c:pt>
                <c:pt idx="295">
                  <c:v>41882</c:v>
                </c:pt>
                <c:pt idx="296">
                  <c:v>41912</c:v>
                </c:pt>
                <c:pt idx="297">
                  <c:v>41943</c:v>
                </c:pt>
                <c:pt idx="298">
                  <c:v>41973</c:v>
                </c:pt>
                <c:pt idx="299">
                  <c:v>42004</c:v>
                </c:pt>
                <c:pt idx="300">
                  <c:v>42035</c:v>
                </c:pt>
                <c:pt idx="301">
                  <c:v>42063</c:v>
                </c:pt>
                <c:pt idx="302">
                  <c:v>42094</c:v>
                </c:pt>
                <c:pt idx="303">
                  <c:v>42124</c:v>
                </c:pt>
                <c:pt idx="304">
                  <c:v>42155</c:v>
                </c:pt>
                <c:pt idx="305">
                  <c:v>42185</c:v>
                </c:pt>
                <c:pt idx="306">
                  <c:v>42216</c:v>
                </c:pt>
                <c:pt idx="307">
                  <c:v>42247</c:v>
                </c:pt>
                <c:pt idx="308">
                  <c:v>42277</c:v>
                </c:pt>
                <c:pt idx="309">
                  <c:v>42308</c:v>
                </c:pt>
                <c:pt idx="310">
                  <c:v>42338</c:v>
                </c:pt>
                <c:pt idx="311">
                  <c:v>42369</c:v>
                </c:pt>
                <c:pt idx="312">
                  <c:v>42400</c:v>
                </c:pt>
                <c:pt idx="313">
                  <c:v>42429</c:v>
                </c:pt>
                <c:pt idx="314">
                  <c:v>42460</c:v>
                </c:pt>
                <c:pt idx="315">
                  <c:v>42490</c:v>
                </c:pt>
                <c:pt idx="316">
                  <c:v>42521</c:v>
                </c:pt>
                <c:pt idx="317">
                  <c:v>42551</c:v>
                </c:pt>
                <c:pt idx="318">
                  <c:v>42582</c:v>
                </c:pt>
                <c:pt idx="319">
                  <c:v>42613</c:v>
                </c:pt>
                <c:pt idx="320">
                  <c:v>42643</c:v>
                </c:pt>
                <c:pt idx="321">
                  <c:v>42674</c:v>
                </c:pt>
                <c:pt idx="322">
                  <c:v>42704</c:v>
                </c:pt>
                <c:pt idx="323">
                  <c:v>42735</c:v>
                </c:pt>
                <c:pt idx="324">
                  <c:v>42766</c:v>
                </c:pt>
                <c:pt idx="325">
                  <c:v>42794</c:v>
                </c:pt>
                <c:pt idx="326">
                  <c:v>42825</c:v>
                </c:pt>
                <c:pt idx="327">
                  <c:v>42855</c:v>
                </c:pt>
                <c:pt idx="328">
                  <c:v>42886</c:v>
                </c:pt>
                <c:pt idx="329">
                  <c:v>42916</c:v>
                </c:pt>
                <c:pt idx="330">
                  <c:v>42947</c:v>
                </c:pt>
                <c:pt idx="331">
                  <c:v>42978</c:v>
                </c:pt>
                <c:pt idx="332">
                  <c:v>43008</c:v>
                </c:pt>
                <c:pt idx="333">
                  <c:v>43039</c:v>
                </c:pt>
                <c:pt idx="334">
                  <c:v>43069</c:v>
                </c:pt>
                <c:pt idx="335">
                  <c:v>43100</c:v>
                </c:pt>
                <c:pt idx="336">
                  <c:v>43131</c:v>
                </c:pt>
                <c:pt idx="337">
                  <c:v>43159</c:v>
                </c:pt>
                <c:pt idx="338">
                  <c:v>43190</c:v>
                </c:pt>
              </c:numCache>
            </c:numRef>
          </c:cat>
          <c:val>
            <c:numRef>
              <c:f>Sheet1!$C$2:$C$344</c:f>
              <c:numCache>
                <c:formatCode>0</c:formatCode>
                <c:ptCount val="343"/>
                <c:pt idx="0">
                  <c:v>0</c:v>
                </c:pt>
                <c:pt idx="1">
                  <c:v>0</c:v>
                </c:pt>
                <c:pt idx="2">
                  <c:v>0</c:v>
                </c:pt>
                <c:pt idx="3">
                  <c:v>0</c:v>
                </c:pt>
                <c:pt idx="4">
                  <c:v>0</c:v>
                </c:pt>
                <c:pt idx="5">
                  <c:v>0</c:v>
                </c:pt>
                <c:pt idx="6">
                  <c:v>1</c:v>
                </c:pt>
                <c:pt idx="7">
                  <c:v>1</c:v>
                </c:pt>
                <c:pt idx="8">
                  <c:v>1</c:v>
                </c:pt>
                <c:pt idx="9">
                  <c:v>1</c:v>
                </c:pt>
                <c:pt idx="10">
                  <c:v>1</c:v>
                </c:pt>
                <c:pt idx="11">
                  <c:v>1</c:v>
                </c:pt>
                <c:pt idx="12">
                  <c:v>1</c:v>
                </c:pt>
                <c:pt idx="13">
                  <c:v>1</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1</c:v>
                </c:pt>
                <c:pt idx="135">
                  <c:v>1</c:v>
                </c:pt>
                <c:pt idx="136">
                  <c:v>1</c:v>
                </c:pt>
                <c:pt idx="137">
                  <c:v>1</c:v>
                </c:pt>
                <c:pt idx="138">
                  <c:v>1</c:v>
                </c:pt>
                <c:pt idx="139">
                  <c:v>1</c:v>
                </c:pt>
                <c:pt idx="140">
                  <c:v>1</c:v>
                </c:pt>
                <c:pt idx="141">
                  <c:v>1</c:v>
                </c:pt>
                <c:pt idx="142">
                  <c:v>1</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11</c:v>
                </c:pt>
                <c:pt idx="233">
                  <c:v>1</c:v>
                </c:pt>
                <c:pt idx="234">
                  <c:v>0</c:v>
                </c:pt>
                <c:pt idx="235">
                  <c:v>0</c:v>
                </c:pt>
                <c:pt idx="236">
                  <c:v>0</c:v>
                </c:pt>
                <c:pt idx="237">
                  <c:v>0</c:v>
                </c:pt>
                <c:pt idx="238">
                  <c:v>0</c:v>
                </c:pt>
                <c:pt idx="239">
                  <c:v>0</c:v>
                </c:pt>
                <c:pt idx="240">
                  <c:v>0</c:v>
                </c:pt>
                <c:pt idx="241">
                  <c:v>0</c:v>
                </c:pt>
                <c:pt idx="242" formatCode="General">
                  <c:v>0</c:v>
                </c:pt>
                <c:pt idx="243" formatCode="General">
                  <c:v>0</c:v>
                </c:pt>
                <c:pt idx="244" formatCode="General">
                  <c:v>0</c:v>
                </c:pt>
                <c:pt idx="245" formatCode="General">
                  <c:v>0</c:v>
                </c:pt>
                <c:pt idx="246" formatCode="General">
                  <c:v>0</c:v>
                </c:pt>
                <c:pt idx="247" formatCode="General">
                  <c:v>0</c:v>
                </c:pt>
                <c:pt idx="248" formatCode="General">
                  <c:v>0</c:v>
                </c:pt>
                <c:pt idx="249" formatCode="General">
                  <c:v>0</c:v>
                </c:pt>
                <c:pt idx="250" formatCode="General">
                  <c:v>0</c:v>
                </c:pt>
                <c:pt idx="251" formatCode="General">
                  <c:v>0</c:v>
                </c:pt>
                <c:pt idx="252" formatCode="General">
                  <c:v>0</c:v>
                </c:pt>
                <c:pt idx="253" formatCode="General">
                  <c:v>0</c:v>
                </c:pt>
                <c:pt idx="254" formatCode="General">
                  <c:v>0</c:v>
                </c:pt>
                <c:pt idx="255" formatCode="General">
                  <c:v>0</c:v>
                </c:pt>
                <c:pt idx="256" formatCode="General">
                  <c:v>0</c:v>
                </c:pt>
                <c:pt idx="257" formatCode="General">
                  <c:v>0</c:v>
                </c:pt>
                <c:pt idx="258" formatCode="General">
                  <c:v>0</c:v>
                </c:pt>
                <c:pt idx="259" formatCode="General">
                  <c:v>0</c:v>
                </c:pt>
                <c:pt idx="260" formatCode="General">
                  <c:v>0</c:v>
                </c:pt>
                <c:pt idx="261" formatCode="General">
                  <c:v>0</c:v>
                </c:pt>
                <c:pt idx="262" formatCode="General">
                  <c:v>0</c:v>
                </c:pt>
                <c:pt idx="263" formatCode="General">
                  <c:v>0</c:v>
                </c:pt>
                <c:pt idx="264" formatCode="General">
                  <c:v>0</c:v>
                </c:pt>
                <c:pt idx="265" formatCode="General">
                  <c:v>0</c:v>
                </c:pt>
                <c:pt idx="266" formatCode="General">
                  <c:v>0</c:v>
                </c:pt>
                <c:pt idx="267" formatCode="General">
                  <c:v>0</c:v>
                </c:pt>
                <c:pt idx="268" formatCode="General">
                  <c:v>0</c:v>
                </c:pt>
                <c:pt idx="269" formatCode="General">
                  <c:v>0</c:v>
                </c:pt>
                <c:pt idx="270" formatCode="General">
                  <c:v>0</c:v>
                </c:pt>
                <c:pt idx="271" formatCode="General">
                  <c:v>0</c:v>
                </c:pt>
                <c:pt idx="272" formatCode="General">
                  <c:v>0</c:v>
                </c:pt>
                <c:pt idx="273" formatCode="General">
                  <c:v>0</c:v>
                </c:pt>
                <c:pt idx="274" formatCode="General">
                  <c:v>0</c:v>
                </c:pt>
                <c:pt idx="275" formatCode="General">
                  <c:v>0</c:v>
                </c:pt>
                <c:pt idx="276" formatCode="General">
                  <c:v>0</c:v>
                </c:pt>
                <c:pt idx="277" formatCode="General">
                  <c:v>0</c:v>
                </c:pt>
                <c:pt idx="278" formatCode="General">
                  <c:v>0</c:v>
                </c:pt>
                <c:pt idx="279" formatCode="General">
                  <c:v>0</c:v>
                </c:pt>
                <c:pt idx="280" formatCode="General">
                  <c:v>0</c:v>
                </c:pt>
                <c:pt idx="281" formatCode="General">
                  <c:v>0</c:v>
                </c:pt>
                <c:pt idx="282" formatCode="General">
                  <c:v>0</c:v>
                </c:pt>
                <c:pt idx="283" formatCode="General">
                  <c:v>0</c:v>
                </c:pt>
                <c:pt idx="284" formatCode="General">
                  <c:v>0</c:v>
                </c:pt>
                <c:pt idx="285" formatCode="General">
                  <c:v>0</c:v>
                </c:pt>
                <c:pt idx="286" formatCode="General">
                  <c:v>0</c:v>
                </c:pt>
                <c:pt idx="287" formatCode="General">
                  <c:v>0</c:v>
                </c:pt>
                <c:pt idx="288" formatCode="General">
                  <c:v>0</c:v>
                </c:pt>
                <c:pt idx="289" formatCode="General">
                  <c:v>0</c:v>
                </c:pt>
                <c:pt idx="290" formatCode="General">
                  <c:v>0</c:v>
                </c:pt>
                <c:pt idx="291" formatCode="General">
                  <c:v>0</c:v>
                </c:pt>
                <c:pt idx="292" formatCode="General">
                  <c:v>0</c:v>
                </c:pt>
                <c:pt idx="293" formatCode="General">
                  <c:v>0</c:v>
                </c:pt>
                <c:pt idx="294" formatCode="General">
                  <c:v>0</c:v>
                </c:pt>
                <c:pt idx="295" formatCode="General">
                  <c:v>0</c:v>
                </c:pt>
                <c:pt idx="296" formatCode="General">
                  <c:v>0</c:v>
                </c:pt>
                <c:pt idx="297" formatCode="General">
                  <c:v>0</c:v>
                </c:pt>
                <c:pt idx="298" formatCode="General">
                  <c:v>0</c:v>
                </c:pt>
                <c:pt idx="299" formatCode="General">
                  <c:v>0</c:v>
                </c:pt>
                <c:pt idx="300" formatCode="General">
                  <c:v>0</c:v>
                </c:pt>
                <c:pt idx="301" formatCode="General">
                  <c:v>0</c:v>
                </c:pt>
                <c:pt idx="302" formatCode="General">
                  <c:v>0</c:v>
                </c:pt>
                <c:pt idx="303" formatCode="General">
                  <c:v>0</c:v>
                </c:pt>
                <c:pt idx="304" formatCode="General">
                  <c:v>0</c:v>
                </c:pt>
                <c:pt idx="305" formatCode="General">
                  <c:v>0</c:v>
                </c:pt>
                <c:pt idx="306" formatCode="General">
                  <c:v>0</c:v>
                </c:pt>
                <c:pt idx="307" formatCode="General">
                  <c:v>0</c:v>
                </c:pt>
                <c:pt idx="308" formatCode="General">
                  <c:v>0</c:v>
                </c:pt>
                <c:pt idx="309" formatCode="General">
                  <c:v>0</c:v>
                </c:pt>
                <c:pt idx="310" formatCode="General">
                  <c:v>0</c:v>
                </c:pt>
                <c:pt idx="311" formatCode="General">
                  <c:v>0</c:v>
                </c:pt>
                <c:pt idx="312" formatCode="General">
                  <c:v>0</c:v>
                </c:pt>
                <c:pt idx="313" formatCode="General">
                  <c:v>0</c:v>
                </c:pt>
                <c:pt idx="314" formatCode="General">
                  <c:v>0</c:v>
                </c:pt>
                <c:pt idx="315" formatCode="General">
                  <c:v>0</c:v>
                </c:pt>
                <c:pt idx="316" formatCode="General">
                  <c:v>0</c:v>
                </c:pt>
                <c:pt idx="317" formatCode="General">
                  <c:v>0</c:v>
                </c:pt>
                <c:pt idx="318" formatCode="General">
                  <c:v>0</c:v>
                </c:pt>
                <c:pt idx="319" formatCode="General">
                  <c:v>0</c:v>
                </c:pt>
                <c:pt idx="320" formatCode="General">
                  <c:v>0</c:v>
                </c:pt>
                <c:pt idx="321" formatCode="General">
                  <c:v>0</c:v>
                </c:pt>
                <c:pt idx="322" formatCode="General">
                  <c:v>0</c:v>
                </c:pt>
                <c:pt idx="323" formatCode="General">
                  <c:v>0</c:v>
                </c:pt>
                <c:pt idx="324" formatCode="General">
                  <c:v>0</c:v>
                </c:pt>
                <c:pt idx="325" formatCode="General">
                  <c:v>0</c:v>
                </c:pt>
                <c:pt idx="326" formatCode="General">
                  <c:v>0</c:v>
                </c:pt>
                <c:pt idx="327" formatCode="General">
                  <c:v>0</c:v>
                </c:pt>
                <c:pt idx="328" formatCode="General">
                  <c:v>0</c:v>
                </c:pt>
                <c:pt idx="329" formatCode="General">
                  <c:v>0</c:v>
                </c:pt>
                <c:pt idx="330" formatCode="General">
                  <c:v>0</c:v>
                </c:pt>
                <c:pt idx="331" formatCode="General">
                  <c:v>0</c:v>
                </c:pt>
                <c:pt idx="332" formatCode="General">
                  <c:v>0</c:v>
                </c:pt>
                <c:pt idx="333" formatCode="General">
                  <c:v>0</c:v>
                </c:pt>
                <c:pt idx="334" formatCode="General">
                  <c:v>0</c:v>
                </c:pt>
                <c:pt idx="335" formatCode="General">
                  <c:v>0</c:v>
                </c:pt>
                <c:pt idx="336" formatCode="General">
                  <c:v>0</c:v>
                </c:pt>
                <c:pt idx="337" formatCode="General">
                  <c:v>0</c:v>
                </c:pt>
                <c:pt idx="338" formatCode="General">
                  <c:v>0</c:v>
                </c:pt>
                <c:pt idx="339" formatCode="General">
                  <c:v>0</c:v>
                </c:pt>
                <c:pt idx="340" formatCode="General">
                  <c:v>0</c:v>
                </c:pt>
                <c:pt idx="341" formatCode="General">
                  <c:v>0</c:v>
                </c:pt>
                <c:pt idx="342" formatCode="General">
                  <c:v>0</c:v>
                </c:pt>
              </c:numCache>
            </c:numRef>
          </c:val>
          <c:extLst>
            <c:ext xmlns:c16="http://schemas.microsoft.com/office/drawing/2014/chart" uri="{C3380CC4-5D6E-409C-BE32-E72D297353CC}">
              <c16:uniqueId val="{00000000-65B4-43E8-A167-3C7FBDC8BF95}"/>
            </c:ext>
          </c:extLst>
        </c:ser>
        <c:dLbls>
          <c:showLegendKey val="0"/>
          <c:showVal val="0"/>
          <c:showCatName val="0"/>
          <c:showSerName val="0"/>
          <c:showPercent val="0"/>
          <c:showBubbleSize val="0"/>
        </c:dLbls>
        <c:gapWidth val="0"/>
        <c:axId val="207678776"/>
        <c:axId val="207679560"/>
      </c:barChart>
      <c:lineChart>
        <c:grouping val="standard"/>
        <c:varyColors val="0"/>
        <c:ser>
          <c:idx val="0"/>
          <c:order val="0"/>
          <c:tx>
            <c:strRef>
              <c:f>Sheet1!$B$1</c:f>
              <c:strCache>
                <c:ptCount val="1"/>
                <c:pt idx="0">
                  <c:v># Employed (millions)</c:v>
                </c:pt>
              </c:strCache>
            </c:strRef>
          </c:tx>
          <c:spPr>
            <a:ln w="41439">
              <a:solidFill>
                <a:schemeClr val="accent1"/>
              </a:solidFill>
              <a:prstDash val="solid"/>
            </a:ln>
          </c:spPr>
          <c:marker>
            <c:symbol val="none"/>
          </c:marker>
          <c:cat>
            <c:numRef>
              <c:f>Sheet1!$A$2:$A$344</c:f>
              <c:numCache>
                <c:formatCode>"'"yy</c:formatCode>
                <c:ptCount val="343"/>
                <c:pt idx="0">
                  <c:v>32904</c:v>
                </c:pt>
                <c:pt idx="1">
                  <c:v>32932</c:v>
                </c:pt>
                <c:pt idx="2">
                  <c:v>32963</c:v>
                </c:pt>
                <c:pt idx="3">
                  <c:v>32993</c:v>
                </c:pt>
                <c:pt idx="4">
                  <c:v>33024</c:v>
                </c:pt>
                <c:pt idx="5">
                  <c:v>33054</c:v>
                </c:pt>
                <c:pt idx="6">
                  <c:v>33085</c:v>
                </c:pt>
                <c:pt idx="7">
                  <c:v>33116</c:v>
                </c:pt>
                <c:pt idx="8">
                  <c:v>33146</c:v>
                </c:pt>
                <c:pt idx="9">
                  <c:v>33177</c:v>
                </c:pt>
                <c:pt idx="10">
                  <c:v>33207</c:v>
                </c:pt>
                <c:pt idx="11">
                  <c:v>33238</c:v>
                </c:pt>
                <c:pt idx="12">
                  <c:v>33269</c:v>
                </c:pt>
                <c:pt idx="13">
                  <c:v>33297</c:v>
                </c:pt>
                <c:pt idx="14">
                  <c:v>33328</c:v>
                </c:pt>
                <c:pt idx="15">
                  <c:v>33358</c:v>
                </c:pt>
                <c:pt idx="16">
                  <c:v>33389</c:v>
                </c:pt>
                <c:pt idx="17">
                  <c:v>33419</c:v>
                </c:pt>
                <c:pt idx="18">
                  <c:v>33450</c:v>
                </c:pt>
                <c:pt idx="19">
                  <c:v>33481</c:v>
                </c:pt>
                <c:pt idx="20">
                  <c:v>33511</c:v>
                </c:pt>
                <c:pt idx="21">
                  <c:v>33542</c:v>
                </c:pt>
                <c:pt idx="22">
                  <c:v>33572</c:v>
                </c:pt>
                <c:pt idx="23">
                  <c:v>33603</c:v>
                </c:pt>
                <c:pt idx="24">
                  <c:v>33634</c:v>
                </c:pt>
                <c:pt idx="25">
                  <c:v>33662</c:v>
                </c:pt>
                <c:pt idx="26">
                  <c:v>33694</c:v>
                </c:pt>
                <c:pt idx="27">
                  <c:v>33724</c:v>
                </c:pt>
                <c:pt idx="28">
                  <c:v>33755</c:v>
                </c:pt>
                <c:pt idx="29">
                  <c:v>33785</c:v>
                </c:pt>
                <c:pt idx="30">
                  <c:v>33816</c:v>
                </c:pt>
                <c:pt idx="31">
                  <c:v>33847</c:v>
                </c:pt>
                <c:pt idx="32">
                  <c:v>33877</c:v>
                </c:pt>
                <c:pt idx="33">
                  <c:v>33908</c:v>
                </c:pt>
                <c:pt idx="34">
                  <c:v>33938</c:v>
                </c:pt>
                <c:pt idx="35">
                  <c:v>33969</c:v>
                </c:pt>
                <c:pt idx="36">
                  <c:v>34000</c:v>
                </c:pt>
                <c:pt idx="37">
                  <c:v>34028</c:v>
                </c:pt>
                <c:pt idx="38">
                  <c:v>34059</c:v>
                </c:pt>
                <c:pt idx="39">
                  <c:v>34089</c:v>
                </c:pt>
                <c:pt idx="40">
                  <c:v>34120</c:v>
                </c:pt>
                <c:pt idx="41">
                  <c:v>34150</c:v>
                </c:pt>
                <c:pt idx="42">
                  <c:v>34181</c:v>
                </c:pt>
                <c:pt idx="43">
                  <c:v>34212</c:v>
                </c:pt>
                <c:pt idx="44">
                  <c:v>34242</c:v>
                </c:pt>
                <c:pt idx="45">
                  <c:v>34273</c:v>
                </c:pt>
                <c:pt idx="46">
                  <c:v>34303</c:v>
                </c:pt>
                <c:pt idx="47">
                  <c:v>34334</c:v>
                </c:pt>
                <c:pt idx="48">
                  <c:v>34365</c:v>
                </c:pt>
                <c:pt idx="49">
                  <c:v>34393</c:v>
                </c:pt>
                <c:pt idx="50">
                  <c:v>34424</c:v>
                </c:pt>
                <c:pt idx="51">
                  <c:v>34454</c:v>
                </c:pt>
                <c:pt idx="52">
                  <c:v>34485</c:v>
                </c:pt>
                <c:pt idx="53">
                  <c:v>34515</c:v>
                </c:pt>
                <c:pt idx="54">
                  <c:v>34546</c:v>
                </c:pt>
                <c:pt idx="55">
                  <c:v>34577</c:v>
                </c:pt>
                <c:pt idx="56">
                  <c:v>34607</c:v>
                </c:pt>
                <c:pt idx="57">
                  <c:v>34638</c:v>
                </c:pt>
                <c:pt idx="58">
                  <c:v>34668</c:v>
                </c:pt>
                <c:pt idx="59">
                  <c:v>34699</c:v>
                </c:pt>
                <c:pt idx="60">
                  <c:v>34730</c:v>
                </c:pt>
                <c:pt idx="61">
                  <c:v>34758</c:v>
                </c:pt>
                <c:pt idx="62">
                  <c:v>34789</c:v>
                </c:pt>
                <c:pt idx="63">
                  <c:v>34819</c:v>
                </c:pt>
                <c:pt idx="64">
                  <c:v>34850</c:v>
                </c:pt>
                <c:pt idx="65">
                  <c:v>34880</c:v>
                </c:pt>
                <c:pt idx="66">
                  <c:v>34911</c:v>
                </c:pt>
                <c:pt idx="67">
                  <c:v>34942</c:v>
                </c:pt>
                <c:pt idx="68">
                  <c:v>34972</c:v>
                </c:pt>
                <c:pt idx="69">
                  <c:v>35003</c:v>
                </c:pt>
                <c:pt idx="70">
                  <c:v>35033</c:v>
                </c:pt>
                <c:pt idx="71">
                  <c:v>35064</c:v>
                </c:pt>
                <c:pt idx="72">
                  <c:v>35095</c:v>
                </c:pt>
                <c:pt idx="73">
                  <c:v>35123</c:v>
                </c:pt>
                <c:pt idx="74">
                  <c:v>35155</c:v>
                </c:pt>
                <c:pt idx="75">
                  <c:v>35185</c:v>
                </c:pt>
                <c:pt idx="76">
                  <c:v>35216</c:v>
                </c:pt>
                <c:pt idx="77">
                  <c:v>35246</c:v>
                </c:pt>
                <c:pt idx="78">
                  <c:v>35277</c:v>
                </c:pt>
                <c:pt idx="79">
                  <c:v>35308</c:v>
                </c:pt>
                <c:pt idx="80">
                  <c:v>35338</c:v>
                </c:pt>
                <c:pt idx="81">
                  <c:v>35369</c:v>
                </c:pt>
                <c:pt idx="82">
                  <c:v>35399</c:v>
                </c:pt>
                <c:pt idx="83">
                  <c:v>35430</c:v>
                </c:pt>
                <c:pt idx="84">
                  <c:v>35461</c:v>
                </c:pt>
                <c:pt idx="85">
                  <c:v>35489</c:v>
                </c:pt>
                <c:pt idx="86">
                  <c:v>35520</c:v>
                </c:pt>
                <c:pt idx="87">
                  <c:v>35550</c:v>
                </c:pt>
                <c:pt idx="88">
                  <c:v>35581</c:v>
                </c:pt>
                <c:pt idx="89">
                  <c:v>35611</c:v>
                </c:pt>
                <c:pt idx="90">
                  <c:v>35642</c:v>
                </c:pt>
                <c:pt idx="91">
                  <c:v>35673</c:v>
                </c:pt>
                <c:pt idx="92">
                  <c:v>35703</c:v>
                </c:pt>
                <c:pt idx="93">
                  <c:v>35734</c:v>
                </c:pt>
                <c:pt idx="94">
                  <c:v>35764</c:v>
                </c:pt>
                <c:pt idx="95">
                  <c:v>35795</c:v>
                </c:pt>
                <c:pt idx="96">
                  <c:v>35826</c:v>
                </c:pt>
                <c:pt idx="97">
                  <c:v>35854</c:v>
                </c:pt>
                <c:pt idx="98">
                  <c:v>35885</c:v>
                </c:pt>
                <c:pt idx="99">
                  <c:v>35915</c:v>
                </c:pt>
                <c:pt idx="100">
                  <c:v>35946</c:v>
                </c:pt>
                <c:pt idx="101">
                  <c:v>35976</c:v>
                </c:pt>
                <c:pt idx="102">
                  <c:v>36007</c:v>
                </c:pt>
                <c:pt idx="103">
                  <c:v>36038</c:v>
                </c:pt>
                <c:pt idx="104">
                  <c:v>36068</c:v>
                </c:pt>
                <c:pt idx="105">
                  <c:v>36099</c:v>
                </c:pt>
                <c:pt idx="106">
                  <c:v>36129</c:v>
                </c:pt>
                <c:pt idx="107">
                  <c:v>36160</c:v>
                </c:pt>
                <c:pt idx="108">
                  <c:v>36191</c:v>
                </c:pt>
                <c:pt idx="109">
                  <c:v>36219</c:v>
                </c:pt>
                <c:pt idx="110">
                  <c:v>36250</c:v>
                </c:pt>
                <c:pt idx="111">
                  <c:v>36280</c:v>
                </c:pt>
                <c:pt idx="112">
                  <c:v>36311</c:v>
                </c:pt>
                <c:pt idx="113">
                  <c:v>36341</c:v>
                </c:pt>
                <c:pt idx="114">
                  <c:v>36372</c:v>
                </c:pt>
                <c:pt idx="115">
                  <c:v>36403</c:v>
                </c:pt>
                <c:pt idx="116">
                  <c:v>36433</c:v>
                </c:pt>
                <c:pt idx="117">
                  <c:v>36464</c:v>
                </c:pt>
                <c:pt idx="118">
                  <c:v>36494</c:v>
                </c:pt>
                <c:pt idx="119">
                  <c:v>36525</c:v>
                </c:pt>
                <c:pt idx="120">
                  <c:v>36556</c:v>
                </c:pt>
                <c:pt idx="121">
                  <c:v>36584</c:v>
                </c:pt>
                <c:pt idx="122">
                  <c:v>36616</c:v>
                </c:pt>
                <c:pt idx="123">
                  <c:v>36646</c:v>
                </c:pt>
                <c:pt idx="124">
                  <c:v>36677</c:v>
                </c:pt>
                <c:pt idx="125">
                  <c:v>36707</c:v>
                </c:pt>
                <c:pt idx="126">
                  <c:v>36738</c:v>
                </c:pt>
                <c:pt idx="127">
                  <c:v>36769</c:v>
                </c:pt>
                <c:pt idx="128">
                  <c:v>36799</c:v>
                </c:pt>
                <c:pt idx="129">
                  <c:v>36830</c:v>
                </c:pt>
                <c:pt idx="130">
                  <c:v>36860</c:v>
                </c:pt>
                <c:pt idx="131">
                  <c:v>36891</c:v>
                </c:pt>
                <c:pt idx="132">
                  <c:v>36922</c:v>
                </c:pt>
                <c:pt idx="133">
                  <c:v>36950</c:v>
                </c:pt>
                <c:pt idx="134">
                  <c:v>36981</c:v>
                </c:pt>
                <c:pt idx="135">
                  <c:v>37011</c:v>
                </c:pt>
                <c:pt idx="136">
                  <c:v>37042</c:v>
                </c:pt>
                <c:pt idx="137">
                  <c:v>37072</c:v>
                </c:pt>
                <c:pt idx="138">
                  <c:v>37103</c:v>
                </c:pt>
                <c:pt idx="139">
                  <c:v>37134</c:v>
                </c:pt>
                <c:pt idx="140">
                  <c:v>37164</c:v>
                </c:pt>
                <c:pt idx="141">
                  <c:v>37195</c:v>
                </c:pt>
                <c:pt idx="142">
                  <c:v>37225</c:v>
                </c:pt>
                <c:pt idx="143">
                  <c:v>37256</c:v>
                </c:pt>
                <c:pt idx="144">
                  <c:v>37287</c:v>
                </c:pt>
                <c:pt idx="145">
                  <c:v>37315</c:v>
                </c:pt>
                <c:pt idx="146">
                  <c:v>37346</c:v>
                </c:pt>
                <c:pt idx="147">
                  <c:v>37376</c:v>
                </c:pt>
                <c:pt idx="148">
                  <c:v>37407</c:v>
                </c:pt>
                <c:pt idx="149">
                  <c:v>37437</c:v>
                </c:pt>
                <c:pt idx="150">
                  <c:v>37468</c:v>
                </c:pt>
                <c:pt idx="151">
                  <c:v>37499</c:v>
                </c:pt>
                <c:pt idx="152">
                  <c:v>37529</c:v>
                </c:pt>
                <c:pt idx="153">
                  <c:v>37560</c:v>
                </c:pt>
                <c:pt idx="154">
                  <c:v>37590</c:v>
                </c:pt>
                <c:pt idx="155">
                  <c:v>37621</c:v>
                </c:pt>
                <c:pt idx="156">
                  <c:v>37652</c:v>
                </c:pt>
                <c:pt idx="157">
                  <c:v>37680</c:v>
                </c:pt>
                <c:pt idx="158">
                  <c:v>37711</c:v>
                </c:pt>
                <c:pt idx="159">
                  <c:v>37741</c:v>
                </c:pt>
                <c:pt idx="160">
                  <c:v>37772</c:v>
                </c:pt>
                <c:pt idx="161">
                  <c:v>37802</c:v>
                </c:pt>
                <c:pt idx="162">
                  <c:v>37833</c:v>
                </c:pt>
                <c:pt idx="163">
                  <c:v>37864</c:v>
                </c:pt>
                <c:pt idx="164">
                  <c:v>37894</c:v>
                </c:pt>
                <c:pt idx="165">
                  <c:v>37925</c:v>
                </c:pt>
                <c:pt idx="166">
                  <c:v>37955</c:v>
                </c:pt>
                <c:pt idx="167">
                  <c:v>37986</c:v>
                </c:pt>
                <c:pt idx="168">
                  <c:v>38017</c:v>
                </c:pt>
                <c:pt idx="169">
                  <c:v>38046</c:v>
                </c:pt>
                <c:pt idx="170">
                  <c:v>38077</c:v>
                </c:pt>
                <c:pt idx="171">
                  <c:v>38107</c:v>
                </c:pt>
                <c:pt idx="172">
                  <c:v>38138</c:v>
                </c:pt>
                <c:pt idx="173">
                  <c:v>38168</c:v>
                </c:pt>
                <c:pt idx="174">
                  <c:v>38199</c:v>
                </c:pt>
                <c:pt idx="175">
                  <c:v>38230</c:v>
                </c:pt>
                <c:pt idx="176">
                  <c:v>38260</c:v>
                </c:pt>
                <c:pt idx="177">
                  <c:v>38291</c:v>
                </c:pt>
                <c:pt idx="178">
                  <c:v>38321</c:v>
                </c:pt>
                <c:pt idx="179">
                  <c:v>38352</c:v>
                </c:pt>
                <c:pt idx="180">
                  <c:v>38383</c:v>
                </c:pt>
                <c:pt idx="181">
                  <c:v>38412</c:v>
                </c:pt>
                <c:pt idx="182">
                  <c:v>38442</c:v>
                </c:pt>
                <c:pt idx="183">
                  <c:v>38472</c:v>
                </c:pt>
                <c:pt idx="184">
                  <c:v>38503</c:v>
                </c:pt>
                <c:pt idx="185">
                  <c:v>38533</c:v>
                </c:pt>
                <c:pt idx="186">
                  <c:v>38564</c:v>
                </c:pt>
                <c:pt idx="187">
                  <c:v>38595</c:v>
                </c:pt>
                <c:pt idx="188">
                  <c:v>38625</c:v>
                </c:pt>
                <c:pt idx="189">
                  <c:v>38656</c:v>
                </c:pt>
                <c:pt idx="190">
                  <c:v>38686</c:v>
                </c:pt>
                <c:pt idx="191">
                  <c:v>38717</c:v>
                </c:pt>
                <c:pt idx="192">
                  <c:v>38748</c:v>
                </c:pt>
                <c:pt idx="193">
                  <c:v>38777</c:v>
                </c:pt>
                <c:pt idx="194">
                  <c:v>38807</c:v>
                </c:pt>
                <c:pt idx="195">
                  <c:v>38837</c:v>
                </c:pt>
                <c:pt idx="196">
                  <c:v>38868</c:v>
                </c:pt>
                <c:pt idx="197">
                  <c:v>38898</c:v>
                </c:pt>
                <c:pt idx="198">
                  <c:v>38929</c:v>
                </c:pt>
                <c:pt idx="199">
                  <c:v>38960</c:v>
                </c:pt>
                <c:pt idx="200">
                  <c:v>38990</c:v>
                </c:pt>
                <c:pt idx="201">
                  <c:v>39021</c:v>
                </c:pt>
                <c:pt idx="202">
                  <c:v>39051</c:v>
                </c:pt>
                <c:pt idx="203">
                  <c:v>39082</c:v>
                </c:pt>
                <c:pt idx="204">
                  <c:v>39113</c:v>
                </c:pt>
                <c:pt idx="205">
                  <c:v>39142</c:v>
                </c:pt>
                <c:pt idx="206">
                  <c:v>39172</c:v>
                </c:pt>
                <c:pt idx="207">
                  <c:v>39202</c:v>
                </c:pt>
                <c:pt idx="208">
                  <c:v>39233</c:v>
                </c:pt>
                <c:pt idx="209">
                  <c:v>39263</c:v>
                </c:pt>
                <c:pt idx="210">
                  <c:v>39294</c:v>
                </c:pt>
                <c:pt idx="211">
                  <c:v>39325</c:v>
                </c:pt>
                <c:pt idx="212">
                  <c:v>39355</c:v>
                </c:pt>
                <c:pt idx="213">
                  <c:v>39386</c:v>
                </c:pt>
                <c:pt idx="214">
                  <c:v>39416</c:v>
                </c:pt>
                <c:pt idx="215">
                  <c:v>39447</c:v>
                </c:pt>
                <c:pt idx="216">
                  <c:v>39478</c:v>
                </c:pt>
                <c:pt idx="217">
                  <c:v>39507</c:v>
                </c:pt>
                <c:pt idx="218">
                  <c:v>39538</c:v>
                </c:pt>
                <c:pt idx="219">
                  <c:v>39568</c:v>
                </c:pt>
                <c:pt idx="220">
                  <c:v>39599</c:v>
                </c:pt>
                <c:pt idx="221">
                  <c:v>39629</c:v>
                </c:pt>
                <c:pt idx="222">
                  <c:v>39660</c:v>
                </c:pt>
                <c:pt idx="223">
                  <c:v>39691</c:v>
                </c:pt>
                <c:pt idx="224">
                  <c:v>39721</c:v>
                </c:pt>
                <c:pt idx="225">
                  <c:v>39752</c:v>
                </c:pt>
                <c:pt idx="226">
                  <c:v>39782</c:v>
                </c:pt>
                <c:pt idx="227">
                  <c:v>39813</c:v>
                </c:pt>
                <c:pt idx="228">
                  <c:v>39844</c:v>
                </c:pt>
                <c:pt idx="229">
                  <c:v>39872</c:v>
                </c:pt>
                <c:pt idx="230">
                  <c:v>39903</c:v>
                </c:pt>
                <c:pt idx="231">
                  <c:v>39933</c:v>
                </c:pt>
                <c:pt idx="232">
                  <c:v>39964</c:v>
                </c:pt>
                <c:pt idx="233">
                  <c:v>39994</c:v>
                </c:pt>
                <c:pt idx="234">
                  <c:v>40025</c:v>
                </c:pt>
                <c:pt idx="235">
                  <c:v>40056</c:v>
                </c:pt>
                <c:pt idx="236">
                  <c:v>40086</c:v>
                </c:pt>
                <c:pt idx="237">
                  <c:v>40117</c:v>
                </c:pt>
                <c:pt idx="238">
                  <c:v>40147</c:v>
                </c:pt>
                <c:pt idx="239">
                  <c:v>40178</c:v>
                </c:pt>
                <c:pt idx="240">
                  <c:v>40209</c:v>
                </c:pt>
                <c:pt idx="241">
                  <c:v>40237</c:v>
                </c:pt>
                <c:pt idx="242">
                  <c:v>40268</c:v>
                </c:pt>
                <c:pt idx="243">
                  <c:v>40298</c:v>
                </c:pt>
                <c:pt idx="244">
                  <c:v>40329</c:v>
                </c:pt>
                <c:pt idx="245">
                  <c:v>40359</c:v>
                </c:pt>
                <c:pt idx="246">
                  <c:v>40390</c:v>
                </c:pt>
                <c:pt idx="247">
                  <c:v>40421</c:v>
                </c:pt>
                <c:pt idx="248">
                  <c:v>40451</c:v>
                </c:pt>
                <c:pt idx="249">
                  <c:v>40482</c:v>
                </c:pt>
                <c:pt idx="250">
                  <c:v>40512</c:v>
                </c:pt>
                <c:pt idx="251">
                  <c:v>40543</c:v>
                </c:pt>
                <c:pt idx="252">
                  <c:v>40574</c:v>
                </c:pt>
                <c:pt idx="253">
                  <c:v>40602</c:v>
                </c:pt>
                <c:pt idx="254">
                  <c:v>40632</c:v>
                </c:pt>
                <c:pt idx="255">
                  <c:v>40663</c:v>
                </c:pt>
                <c:pt idx="256">
                  <c:v>40694</c:v>
                </c:pt>
                <c:pt idx="257">
                  <c:v>40724</c:v>
                </c:pt>
                <c:pt idx="258">
                  <c:v>40755</c:v>
                </c:pt>
                <c:pt idx="259">
                  <c:v>40786</c:v>
                </c:pt>
                <c:pt idx="260">
                  <c:v>40816</c:v>
                </c:pt>
                <c:pt idx="261">
                  <c:v>40847</c:v>
                </c:pt>
                <c:pt idx="262">
                  <c:v>40877</c:v>
                </c:pt>
                <c:pt idx="263">
                  <c:v>40908</c:v>
                </c:pt>
                <c:pt idx="264">
                  <c:v>40939</c:v>
                </c:pt>
                <c:pt idx="265">
                  <c:v>40968</c:v>
                </c:pt>
                <c:pt idx="266">
                  <c:v>40999</c:v>
                </c:pt>
                <c:pt idx="267">
                  <c:v>41029</c:v>
                </c:pt>
                <c:pt idx="268">
                  <c:v>41060</c:v>
                </c:pt>
                <c:pt idx="269">
                  <c:v>41090</c:v>
                </c:pt>
                <c:pt idx="270">
                  <c:v>41121</c:v>
                </c:pt>
                <c:pt idx="271">
                  <c:v>41152</c:v>
                </c:pt>
                <c:pt idx="272">
                  <c:v>41182</c:v>
                </c:pt>
                <c:pt idx="273">
                  <c:v>41213</c:v>
                </c:pt>
                <c:pt idx="274">
                  <c:v>41243</c:v>
                </c:pt>
                <c:pt idx="275">
                  <c:v>41274</c:v>
                </c:pt>
                <c:pt idx="276">
                  <c:v>41305</c:v>
                </c:pt>
                <c:pt idx="277">
                  <c:v>41333</c:v>
                </c:pt>
                <c:pt idx="278">
                  <c:v>41364</c:v>
                </c:pt>
                <c:pt idx="279">
                  <c:v>41394</c:v>
                </c:pt>
                <c:pt idx="280">
                  <c:v>41425</c:v>
                </c:pt>
                <c:pt idx="281">
                  <c:v>41455</c:v>
                </c:pt>
                <c:pt idx="282">
                  <c:v>41486</c:v>
                </c:pt>
                <c:pt idx="283">
                  <c:v>41517</c:v>
                </c:pt>
                <c:pt idx="284">
                  <c:v>41547</c:v>
                </c:pt>
                <c:pt idx="285">
                  <c:v>41578</c:v>
                </c:pt>
                <c:pt idx="286">
                  <c:v>41608</c:v>
                </c:pt>
                <c:pt idx="287">
                  <c:v>41639</c:v>
                </c:pt>
                <c:pt idx="288">
                  <c:v>41670</c:v>
                </c:pt>
                <c:pt idx="289">
                  <c:v>41698</c:v>
                </c:pt>
                <c:pt idx="290">
                  <c:v>41729</c:v>
                </c:pt>
                <c:pt idx="291">
                  <c:v>41759</c:v>
                </c:pt>
                <c:pt idx="292">
                  <c:v>41790</c:v>
                </c:pt>
                <c:pt idx="293">
                  <c:v>41820</c:v>
                </c:pt>
                <c:pt idx="294">
                  <c:v>41851</c:v>
                </c:pt>
                <c:pt idx="295">
                  <c:v>41882</c:v>
                </c:pt>
                <c:pt idx="296">
                  <c:v>41912</c:v>
                </c:pt>
                <c:pt idx="297">
                  <c:v>41943</c:v>
                </c:pt>
                <c:pt idx="298">
                  <c:v>41973</c:v>
                </c:pt>
                <c:pt idx="299">
                  <c:v>42004</c:v>
                </c:pt>
                <c:pt idx="300">
                  <c:v>42035</c:v>
                </c:pt>
                <c:pt idx="301">
                  <c:v>42063</c:v>
                </c:pt>
                <c:pt idx="302">
                  <c:v>42094</c:v>
                </c:pt>
                <c:pt idx="303">
                  <c:v>42124</c:v>
                </c:pt>
                <c:pt idx="304">
                  <c:v>42155</c:v>
                </c:pt>
                <c:pt idx="305">
                  <c:v>42185</c:v>
                </c:pt>
                <c:pt idx="306">
                  <c:v>42216</c:v>
                </c:pt>
                <c:pt idx="307">
                  <c:v>42247</c:v>
                </c:pt>
                <c:pt idx="308">
                  <c:v>42277</c:v>
                </c:pt>
                <c:pt idx="309">
                  <c:v>42308</c:v>
                </c:pt>
                <c:pt idx="310">
                  <c:v>42338</c:v>
                </c:pt>
                <c:pt idx="311">
                  <c:v>42369</c:v>
                </c:pt>
                <c:pt idx="312">
                  <c:v>42400</c:v>
                </c:pt>
                <c:pt idx="313">
                  <c:v>42429</c:v>
                </c:pt>
                <c:pt idx="314">
                  <c:v>42460</c:v>
                </c:pt>
                <c:pt idx="315">
                  <c:v>42490</c:v>
                </c:pt>
                <c:pt idx="316">
                  <c:v>42521</c:v>
                </c:pt>
                <c:pt idx="317">
                  <c:v>42551</c:v>
                </c:pt>
                <c:pt idx="318">
                  <c:v>42582</c:v>
                </c:pt>
                <c:pt idx="319">
                  <c:v>42613</c:v>
                </c:pt>
                <c:pt idx="320">
                  <c:v>42643</c:v>
                </c:pt>
                <c:pt idx="321">
                  <c:v>42674</c:v>
                </c:pt>
                <c:pt idx="322">
                  <c:v>42704</c:v>
                </c:pt>
                <c:pt idx="323">
                  <c:v>42735</c:v>
                </c:pt>
                <c:pt idx="324">
                  <c:v>42766</c:v>
                </c:pt>
                <c:pt idx="325">
                  <c:v>42794</c:v>
                </c:pt>
                <c:pt idx="326">
                  <c:v>42825</c:v>
                </c:pt>
                <c:pt idx="327">
                  <c:v>42855</c:v>
                </c:pt>
                <c:pt idx="328">
                  <c:v>42886</c:v>
                </c:pt>
                <c:pt idx="329">
                  <c:v>42916</c:v>
                </c:pt>
                <c:pt idx="330">
                  <c:v>42947</c:v>
                </c:pt>
                <c:pt idx="331">
                  <c:v>42978</c:v>
                </c:pt>
                <c:pt idx="332">
                  <c:v>43008</c:v>
                </c:pt>
                <c:pt idx="333">
                  <c:v>43039</c:v>
                </c:pt>
                <c:pt idx="334">
                  <c:v>43069</c:v>
                </c:pt>
                <c:pt idx="335">
                  <c:v>43100</c:v>
                </c:pt>
                <c:pt idx="336">
                  <c:v>43131</c:v>
                </c:pt>
                <c:pt idx="337">
                  <c:v>43159</c:v>
                </c:pt>
                <c:pt idx="338">
                  <c:v>43190</c:v>
                </c:pt>
                <c:pt idx="339">
                  <c:v>43220</c:v>
                </c:pt>
                <c:pt idx="340">
                  <c:v>43251</c:v>
                </c:pt>
                <c:pt idx="341">
                  <c:v>43281</c:v>
                </c:pt>
                <c:pt idx="342">
                  <c:v>43312</c:v>
                </c:pt>
              </c:numCache>
            </c:numRef>
          </c:cat>
          <c:val>
            <c:numRef>
              <c:f>Sheet1!$B$2:$B$344</c:f>
              <c:numCache>
                <c:formatCode>General</c:formatCode>
                <c:ptCount val="343"/>
                <c:pt idx="0">
                  <c:v>506.5</c:v>
                </c:pt>
                <c:pt idx="1">
                  <c:v>507.6</c:v>
                </c:pt>
                <c:pt idx="2">
                  <c:v>508.2</c:v>
                </c:pt>
                <c:pt idx="3">
                  <c:v>509.2</c:v>
                </c:pt>
                <c:pt idx="4">
                  <c:v>511.1</c:v>
                </c:pt>
                <c:pt idx="5">
                  <c:v>515.4</c:v>
                </c:pt>
                <c:pt idx="6">
                  <c:v>515.4</c:v>
                </c:pt>
                <c:pt idx="7">
                  <c:v>516.29999999999995</c:v>
                </c:pt>
                <c:pt idx="8">
                  <c:v>513.79999999999995</c:v>
                </c:pt>
                <c:pt idx="9">
                  <c:v>513.79999999999995</c:v>
                </c:pt>
                <c:pt idx="10">
                  <c:v>513.9</c:v>
                </c:pt>
                <c:pt idx="11">
                  <c:v>514.1</c:v>
                </c:pt>
                <c:pt idx="12">
                  <c:v>514.6</c:v>
                </c:pt>
                <c:pt idx="13">
                  <c:v>514.9</c:v>
                </c:pt>
                <c:pt idx="14">
                  <c:v>517.29999999999995</c:v>
                </c:pt>
                <c:pt idx="15">
                  <c:v>515.70000000000005</c:v>
                </c:pt>
                <c:pt idx="16">
                  <c:v>515.6</c:v>
                </c:pt>
                <c:pt idx="17">
                  <c:v>516.1</c:v>
                </c:pt>
                <c:pt idx="18">
                  <c:v>516.6</c:v>
                </c:pt>
                <c:pt idx="19">
                  <c:v>514.6</c:v>
                </c:pt>
                <c:pt idx="20">
                  <c:v>512.20000000000005</c:v>
                </c:pt>
                <c:pt idx="21">
                  <c:v>511.7</c:v>
                </c:pt>
                <c:pt idx="22">
                  <c:v>511.8</c:v>
                </c:pt>
                <c:pt idx="23">
                  <c:v>510.7</c:v>
                </c:pt>
                <c:pt idx="24">
                  <c:v>508.8</c:v>
                </c:pt>
                <c:pt idx="25">
                  <c:v>507.3</c:v>
                </c:pt>
                <c:pt idx="26">
                  <c:v>506.1</c:v>
                </c:pt>
                <c:pt idx="27">
                  <c:v>506</c:v>
                </c:pt>
                <c:pt idx="28">
                  <c:v>505.8</c:v>
                </c:pt>
                <c:pt idx="29">
                  <c:v>507.9</c:v>
                </c:pt>
                <c:pt idx="30">
                  <c:v>508.4</c:v>
                </c:pt>
                <c:pt idx="31">
                  <c:v>506.9</c:v>
                </c:pt>
                <c:pt idx="32">
                  <c:v>505.1</c:v>
                </c:pt>
                <c:pt idx="33">
                  <c:v>505.8</c:v>
                </c:pt>
                <c:pt idx="34">
                  <c:v>506.3</c:v>
                </c:pt>
                <c:pt idx="35">
                  <c:v>508.1</c:v>
                </c:pt>
                <c:pt idx="36">
                  <c:v>508.2</c:v>
                </c:pt>
                <c:pt idx="37">
                  <c:v>509.2</c:v>
                </c:pt>
                <c:pt idx="38">
                  <c:v>510.9</c:v>
                </c:pt>
                <c:pt idx="39">
                  <c:v>511.4</c:v>
                </c:pt>
                <c:pt idx="40">
                  <c:v>513.79999999999995</c:v>
                </c:pt>
                <c:pt idx="41">
                  <c:v>517.29999999999995</c:v>
                </c:pt>
                <c:pt idx="42">
                  <c:v>518.4</c:v>
                </c:pt>
                <c:pt idx="43">
                  <c:v>519.9</c:v>
                </c:pt>
                <c:pt idx="44">
                  <c:v>518.20000000000005</c:v>
                </c:pt>
                <c:pt idx="45">
                  <c:v>518.5</c:v>
                </c:pt>
                <c:pt idx="46">
                  <c:v>519.5</c:v>
                </c:pt>
                <c:pt idx="47">
                  <c:v>522.6</c:v>
                </c:pt>
                <c:pt idx="48">
                  <c:v>521.6</c:v>
                </c:pt>
                <c:pt idx="49">
                  <c:v>522.20000000000005</c:v>
                </c:pt>
                <c:pt idx="50">
                  <c:v>525</c:v>
                </c:pt>
                <c:pt idx="51">
                  <c:v>525.29999999999995</c:v>
                </c:pt>
                <c:pt idx="52">
                  <c:v>526.79999999999995</c:v>
                </c:pt>
                <c:pt idx="53">
                  <c:v>529.79999999999995</c:v>
                </c:pt>
                <c:pt idx="54">
                  <c:v>531</c:v>
                </c:pt>
                <c:pt idx="55">
                  <c:v>530.70000000000005</c:v>
                </c:pt>
                <c:pt idx="56">
                  <c:v>528.70000000000005</c:v>
                </c:pt>
                <c:pt idx="57">
                  <c:v>529.5</c:v>
                </c:pt>
                <c:pt idx="58">
                  <c:v>529.79999999999995</c:v>
                </c:pt>
                <c:pt idx="59">
                  <c:v>531.20000000000005</c:v>
                </c:pt>
                <c:pt idx="60">
                  <c:v>531.79999999999995</c:v>
                </c:pt>
                <c:pt idx="61">
                  <c:v>531.9</c:v>
                </c:pt>
                <c:pt idx="62">
                  <c:v>534.1</c:v>
                </c:pt>
                <c:pt idx="63">
                  <c:v>534.70000000000005</c:v>
                </c:pt>
                <c:pt idx="64">
                  <c:v>535.79999999999995</c:v>
                </c:pt>
                <c:pt idx="65">
                  <c:v>539.6</c:v>
                </c:pt>
                <c:pt idx="66">
                  <c:v>538.5</c:v>
                </c:pt>
                <c:pt idx="67">
                  <c:v>539</c:v>
                </c:pt>
                <c:pt idx="68">
                  <c:v>537.29999999999995</c:v>
                </c:pt>
                <c:pt idx="69">
                  <c:v>539.5</c:v>
                </c:pt>
                <c:pt idx="70">
                  <c:v>539.6</c:v>
                </c:pt>
                <c:pt idx="71">
                  <c:v>541.4</c:v>
                </c:pt>
                <c:pt idx="72">
                  <c:v>541.6</c:v>
                </c:pt>
                <c:pt idx="73">
                  <c:v>541.9</c:v>
                </c:pt>
                <c:pt idx="74">
                  <c:v>543.29999999999995</c:v>
                </c:pt>
                <c:pt idx="75">
                  <c:v>543.1</c:v>
                </c:pt>
                <c:pt idx="76">
                  <c:v>545.70000000000005</c:v>
                </c:pt>
                <c:pt idx="77">
                  <c:v>548.20000000000005</c:v>
                </c:pt>
                <c:pt idx="78">
                  <c:v>549.5</c:v>
                </c:pt>
                <c:pt idx="79">
                  <c:v>548.4</c:v>
                </c:pt>
                <c:pt idx="80">
                  <c:v>548.4</c:v>
                </c:pt>
                <c:pt idx="81">
                  <c:v>549.70000000000005</c:v>
                </c:pt>
                <c:pt idx="82">
                  <c:v>551.29999999999995</c:v>
                </c:pt>
                <c:pt idx="83">
                  <c:v>552.9</c:v>
                </c:pt>
                <c:pt idx="84">
                  <c:v>551</c:v>
                </c:pt>
                <c:pt idx="85">
                  <c:v>553.4</c:v>
                </c:pt>
                <c:pt idx="86">
                  <c:v>556.20000000000005</c:v>
                </c:pt>
                <c:pt idx="87">
                  <c:v>557</c:v>
                </c:pt>
                <c:pt idx="88">
                  <c:v>558.29999999999995</c:v>
                </c:pt>
                <c:pt idx="89">
                  <c:v>561.29999999999995</c:v>
                </c:pt>
                <c:pt idx="90">
                  <c:v>563.1</c:v>
                </c:pt>
                <c:pt idx="91">
                  <c:v>563</c:v>
                </c:pt>
                <c:pt idx="92">
                  <c:v>560.70000000000005</c:v>
                </c:pt>
                <c:pt idx="93">
                  <c:v>562.9</c:v>
                </c:pt>
                <c:pt idx="94">
                  <c:v>564.6</c:v>
                </c:pt>
                <c:pt idx="95">
                  <c:v>567.6</c:v>
                </c:pt>
                <c:pt idx="96">
                  <c:v>568.20000000000005</c:v>
                </c:pt>
                <c:pt idx="97">
                  <c:v>570.1</c:v>
                </c:pt>
                <c:pt idx="98">
                  <c:v>570.6</c:v>
                </c:pt>
                <c:pt idx="99">
                  <c:v>571.4</c:v>
                </c:pt>
                <c:pt idx="100">
                  <c:v>573.5</c:v>
                </c:pt>
                <c:pt idx="101">
                  <c:v>576.79999999999995</c:v>
                </c:pt>
                <c:pt idx="102">
                  <c:v>577</c:v>
                </c:pt>
                <c:pt idx="103">
                  <c:v>577</c:v>
                </c:pt>
                <c:pt idx="104">
                  <c:v>576.20000000000005</c:v>
                </c:pt>
                <c:pt idx="105">
                  <c:v>578.1</c:v>
                </c:pt>
                <c:pt idx="106">
                  <c:v>579.70000000000005</c:v>
                </c:pt>
                <c:pt idx="107">
                  <c:v>579.6</c:v>
                </c:pt>
                <c:pt idx="108">
                  <c:v>577.9</c:v>
                </c:pt>
                <c:pt idx="109">
                  <c:v>579.79999999999995</c:v>
                </c:pt>
                <c:pt idx="110">
                  <c:v>581.70000000000005</c:v>
                </c:pt>
                <c:pt idx="111">
                  <c:v>583.70000000000005</c:v>
                </c:pt>
                <c:pt idx="112">
                  <c:v>584.5</c:v>
                </c:pt>
                <c:pt idx="113">
                  <c:v>586.9</c:v>
                </c:pt>
                <c:pt idx="114">
                  <c:v>589.70000000000005</c:v>
                </c:pt>
                <c:pt idx="115">
                  <c:v>588.79999999999995</c:v>
                </c:pt>
                <c:pt idx="116">
                  <c:v>587.20000000000005</c:v>
                </c:pt>
                <c:pt idx="117">
                  <c:v>586.79999999999995</c:v>
                </c:pt>
                <c:pt idx="118">
                  <c:v>587.5</c:v>
                </c:pt>
                <c:pt idx="119">
                  <c:v>588.9</c:v>
                </c:pt>
                <c:pt idx="120">
                  <c:v>584.4</c:v>
                </c:pt>
                <c:pt idx="121">
                  <c:v>584.70000000000005</c:v>
                </c:pt>
                <c:pt idx="122">
                  <c:v>584.70000000000005</c:v>
                </c:pt>
                <c:pt idx="123">
                  <c:v>583.29999999999995</c:v>
                </c:pt>
                <c:pt idx="124">
                  <c:v>581.20000000000005</c:v>
                </c:pt>
                <c:pt idx="125">
                  <c:v>587.29999999999995</c:v>
                </c:pt>
                <c:pt idx="126">
                  <c:v>587.4</c:v>
                </c:pt>
                <c:pt idx="127">
                  <c:v>589.9</c:v>
                </c:pt>
                <c:pt idx="128">
                  <c:v>589.5</c:v>
                </c:pt>
                <c:pt idx="129">
                  <c:v>590.70000000000005</c:v>
                </c:pt>
                <c:pt idx="130">
                  <c:v>591.9</c:v>
                </c:pt>
                <c:pt idx="131">
                  <c:v>595.20000000000005</c:v>
                </c:pt>
                <c:pt idx="132">
                  <c:v>591.29999999999995</c:v>
                </c:pt>
                <c:pt idx="133">
                  <c:v>592.9</c:v>
                </c:pt>
                <c:pt idx="134">
                  <c:v>597.1</c:v>
                </c:pt>
                <c:pt idx="135">
                  <c:v>595.20000000000005</c:v>
                </c:pt>
                <c:pt idx="136">
                  <c:v>597.4</c:v>
                </c:pt>
                <c:pt idx="137">
                  <c:v>599.9</c:v>
                </c:pt>
                <c:pt idx="138">
                  <c:v>598.9</c:v>
                </c:pt>
                <c:pt idx="139">
                  <c:v>598.70000000000005</c:v>
                </c:pt>
                <c:pt idx="140">
                  <c:v>596.9</c:v>
                </c:pt>
                <c:pt idx="141">
                  <c:v>600.70000000000005</c:v>
                </c:pt>
                <c:pt idx="142">
                  <c:v>600</c:v>
                </c:pt>
                <c:pt idx="143">
                  <c:v>605.79999999999995</c:v>
                </c:pt>
                <c:pt idx="144">
                  <c:v>603.9</c:v>
                </c:pt>
                <c:pt idx="145">
                  <c:v>606.9</c:v>
                </c:pt>
                <c:pt idx="146">
                  <c:v>609.6</c:v>
                </c:pt>
                <c:pt idx="147">
                  <c:v>609.29999999999995</c:v>
                </c:pt>
                <c:pt idx="148">
                  <c:v>613.29999999999995</c:v>
                </c:pt>
                <c:pt idx="149">
                  <c:v>619.1</c:v>
                </c:pt>
                <c:pt idx="150">
                  <c:v>621.9</c:v>
                </c:pt>
                <c:pt idx="151">
                  <c:v>618</c:v>
                </c:pt>
                <c:pt idx="152">
                  <c:v>618.4</c:v>
                </c:pt>
                <c:pt idx="153">
                  <c:v>622.70000000000005</c:v>
                </c:pt>
                <c:pt idx="154">
                  <c:v>623.4</c:v>
                </c:pt>
                <c:pt idx="155">
                  <c:v>625.5</c:v>
                </c:pt>
                <c:pt idx="156">
                  <c:v>620.29999999999995</c:v>
                </c:pt>
                <c:pt idx="157">
                  <c:v>622.6</c:v>
                </c:pt>
                <c:pt idx="158">
                  <c:v>624.79999999999995</c:v>
                </c:pt>
                <c:pt idx="159">
                  <c:v>627.79999999999995</c:v>
                </c:pt>
                <c:pt idx="160">
                  <c:v>631</c:v>
                </c:pt>
                <c:pt idx="161">
                  <c:v>631.4</c:v>
                </c:pt>
                <c:pt idx="162">
                  <c:v>628.9</c:v>
                </c:pt>
                <c:pt idx="163">
                  <c:v>626.4</c:v>
                </c:pt>
                <c:pt idx="164">
                  <c:v>629.6</c:v>
                </c:pt>
                <c:pt idx="165">
                  <c:v>630.70000000000005</c:v>
                </c:pt>
                <c:pt idx="166">
                  <c:v>635.1</c:v>
                </c:pt>
                <c:pt idx="167">
                  <c:v>633.9</c:v>
                </c:pt>
                <c:pt idx="168">
                  <c:v>632.79999999999995</c:v>
                </c:pt>
                <c:pt idx="169">
                  <c:v>636.1</c:v>
                </c:pt>
                <c:pt idx="170">
                  <c:v>639.79999999999995</c:v>
                </c:pt>
                <c:pt idx="171">
                  <c:v>640.20000000000005</c:v>
                </c:pt>
                <c:pt idx="172">
                  <c:v>641.6</c:v>
                </c:pt>
                <c:pt idx="173">
                  <c:v>643.1</c:v>
                </c:pt>
                <c:pt idx="174">
                  <c:v>642.1</c:v>
                </c:pt>
                <c:pt idx="175">
                  <c:v>646.9</c:v>
                </c:pt>
                <c:pt idx="176">
                  <c:v>648.29999999999995</c:v>
                </c:pt>
                <c:pt idx="177">
                  <c:v>649.6</c:v>
                </c:pt>
                <c:pt idx="178">
                  <c:v>647.9</c:v>
                </c:pt>
                <c:pt idx="179">
                  <c:v>650.79999999999995</c:v>
                </c:pt>
                <c:pt idx="180">
                  <c:v>651.79999999999995</c:v>
                </c:pt>
                <c:pt idx="181">
                  <c:v>650</c:v>
                </c:pt>
                <c:pt idx="182">
                  <c:v>647.6</c:v>
                </c:pt>
                <c:pt idx="183">
                  <c:v>647.4</c:v>
                </c:pt>
                <c:pt idx="184">
                  <c:v>647.4</c:v>
                </c:pt>
                <c:pt idx="185">
                  <c:v>651.5</c:v>
                </c:pt>
                <c:pt idx="186">
                  <c:v>650.1</c:v>
                </c:pt>
                <c:pt idx="187">
                  <c:v>650.70000000000005</c:v>
                </c:pt>
                <c:pt idx="188">
                  <c:v>646.5</c:v>
                </c:pt>
                <c:pt idx="189">
                  <c:v>650.4</c:v>
                </c:pt>
                <c:pt idx="190">
                  <c:v>653.20000000000005</c:v>
                </c:pt>
                <c:pt idx="191">
                  <c:v>655.1</c:v>
                </c:pt>
                <c:pt idx="192">
                  <c:v>651.29999999999995</c:v>
                </c:pt>
                <c:pt idx="193">
                  <c:v>655.20000000000005</c:v>
                </c:pt>
                <c:pt idx="194">
                  <c:v>658.4</c:v>
                </c:pt>
                <c:pt idx="195">
                  <c:v>658.9</c:v>
                </c:pt>
                <c:pt idx="196">
                  <c:v>657.6</c:v>
                </c:pt>
                <c:pt idx="197">
                  <c:v>657.8</c:v>
                </c:pt>
                <c:pt idx="198">
                  <c:v>662</c:v>
                </c:pt>
                <c:pt idx="199">
                  <c:v>662.9</c:v>
                </c:pt>
                <c:pt idx="200">
                  <c:v>662.3</c:v>
                </c:pt>
                <c:pt idx="201">
                  <c:v>663.3</c:v>
                </c:pt>
                <c:pt idx="202">
                  <c:v>662.3</c:v>
                </c:pt>
                <c:pt idx="203">
                  <c:v>667.1</c:v>
                </c:pt>
                <c:pt idx="204">
                  <c:v>664.8</c:v>
                </c:pt>
                <c:pt idx="205">
                  <c:v>670</c:v>
                </c:pt>
                <c:pt idx="206">
                  <c:v>669.6</c:v>
                </c:pt>
                <c:pt idx="207">
                  <c:v>674.5</c:v>
                </c:pt>
                <c:pt idx="208">
                  <c:v>675.3</c:v>
                </c:pt>
                <c:pt idx="209">
                  <c:v>681.9</c:v>
                </c:pt>
                <c:pt idx="210">
                  <c:v>682</c:v>
                </c:pt>
                <c:pt idx="211">
                  <c:v>678.3</c:v>
                </c:pt>
                <c:pt idx="212">
                  <c:v>675.7</c:v>
                </c:pt>
                <c:pt idx="213">
                  <c:v>677</c:v>
                </c:pt>
                <c:pt idx="214">
                  <c:v>675</c:v>
                </c:pt>
                <c:pt idx="215">
                  <c:v>679.6</c:v>
                </c:pt>
                <c:pt idx="216">
                  <c:v>674.8</c:v>
                </c:pt>
                <c:pt idx="217">
                  <c:v>672</c:v>
                </c:pt>
                <c:pt idx="218">
                  <c:v>671.4</c:v>
                </c:pt>
                <c:pt idx="219">
                  <c:v>671.1</c:v>
                </c:pt>
                <c:pt idx="220">
                  <c:v>671.6</c:v>
                </c:pt>
                <c:pt idx="221">
                  <c:v>671.5</c:v>
                </c:pt>
                <c:pt idx="222">
                  <c:v>677.2</c:v>
                </c:pt>
                <c:pt idx="223">
                  <c:v>670.2</c:v>
                </c:pt>
                <c:pt idx="224">
                  <c:v>666</c:v>
                </c:pt>
                <c:pt idx="225">
                  <c:v>664.6</c:v>
                </c:pt>
                <c:pt idx="226">
                  <c:v>661.4</c:v>
                </c:pt>
                <c:pt idx="227">
                  <c:v>657.3</c:v>
                </c:pt>
                <c:pt idx="228">
                  <c:v>655</c:v>
                </c:pt>
                <c:pt idx="229">
                  <c:v>653.6</c:v>
                </c:pt>
                <c:pt idx="230">
                  <c:v>654</c:v>
                </c:pt>
                <c:pt idx="231">
                  <c:v>653.6</c:v>
                </c:pt>
                <c:pt idx="232">
                  <c:v>650.29999999999995</c:v>
                </c:pt>
                <c:pt idx="233">
                  <c:v>652.70000000000005</c:v>
                </c:pt>
                <c:pt idx="234">
                  <c:v>650.4</c:v>
                </c:pt>
                <c:pt idx="235">
                  <c:v>647.4</c:v>
                </c:pt>
                <c:pt idx="236">
                  <c:v>647.9</c:v>
                </c:pt>
                <c:pt idx="237">
                  <c:v>647.4</c:v>
                </c:pt>
                <c:pt idx="238">
                  <c:v>649</c:v>
                </c:pt>
                <c:pt idx="239">
                  <c:v>647.9</c:v>
                </c:pt>
                <c:pt idx="240">
                  <c:v>639.70000000000005</c:v>
                </c:pt>
                <c:pt idx="241">
                  <c:v>639.9</c:v>
                </c:pt>
                <c:pt idx="242">
                  <c:v>639.29999999999995</c:v>
                </c:pt>
                <c:pt idx="243">
                  <c:v>638.29999999999995</c:v>
                </c:pt>
                <c:pt idx="244">
                  <c:v>638.20000000000005</c:v>
                </c:pt>
                <c:pt idx="245">
                  <c:v>639.20000000000005</c:v>
                </c:pt>
                <c:pt idx="246">
                  <c:v>640</c:v>
                </c:pt>
                <c:pt idx="247">
                  <c:v>638.9</c:v>
                </c:pt>
                <c:pt idx="248">
                  <c:v>635.79999999999995</c:v>
                </c:pt>
                <c:pt idx="249">
                  <c:v>640.5</c:v>
                </c:pt>
                <c:pt idx="250">
                  <c:v>644.20000000000005</c:v>
                </c:pt>
                <c:pt idx="251">
                  <c:v>645.29999999999995</c:v>
                </c:pt>
                <c:pt idx="252">
                  <c:v>641.9</c:v>
                </c:pt>
                <c:pt idx="253">
                  <c:v>640.1</c:v>
                </c:pt>
                <c:pt idx="254">
                  <c:v>642.6</c:v>
                </c:pt>
                <c:pt idx="255">
                  <c:v>638.20000000000005</c:v>
                </c:pt>
                <c:pt idx="256">
                  <c:v>643.79999999999995</c:v>
                </c:pt>
                <c:pt idx="257">
                  <c:v>649.1</c:v>
                </c:pt>
                <c:pt idx="258">
                  <c:v>648.4</c:v>
                </c:pt>
                <c:pt idx="259">
                  <c:v>646.4</c:v>
                </c:pt>
                <c:pt idx="260">
                  <c:v>642.9</c:v>
                </c:pt>
                <c:pt idx="261">
                  <c:v>646.6</c:v>
                </c:pt>
                <c:pt idx="262">
                  <c:v>646.79999999999995</c:v>
                </c:pt>
                <c:pt idx="263">
                  <c:v>646.70000000000005</c:v>
                </c:pt>
                <c:pt idx="264">
                  <c:v>651.70000000000005</c:v>
                </c:pt>
                <c:pt idx="265">
                  <c:v>654.6</c:v>
                </c:pt>
                <c:pt idx="266">
                  <c:v>656</c:v>
                </c:pt>
                <c:pt idx="267">
                  <c:v>659.1</c:v>
                </c:pt>
                <c:pt idx="268">
                  <c:v>661.5</c:v>
                </c:pt>
                <c:pt idx="269">
                  <c:v>663.2</c:v>
                </c:pt>
                <c:pt idx="270">
                  <c:v>660.7</c:v>
                </c:pt>
                <c:pt idx="271">
                  <c:v>661.4</c:v>
                </c:pt>
                <c:pt idx="272">
                  <c:v>657.6</c:v>
                </c:pt>
                <c:pt idx="273">
                  <c:v>661.3</c:v>
                </c:pt>
                <c:pt idx="274">
                  <c:v>663.4</c:v>
                </c:pt>
                <c:pt idx="275">
                  <c:v>664.3</c:v>
                </c:pt>
                <c:pt idx="276">
                  <c:v>660</c:v>
                </c:pt>
                <c:pt idx="277">
                  <c:v>659.2</c:v>
                </c:pt>
                <c:pt idx="278">
                  <c:v>658.4</c:v>
                </c:pt>
                <c:pt idx="279">
                  <c:v>658.4</c:v>
                </c:pt>
                <c:pt idx="280">
                  <c:v>658.3</c:v>
                </c:pt>
                <c:pt idx="281">
                  <c:v>661.1</c:v>
                </c:pt>
                <c:pt idx="282">
                  <c:v>665</c:v>
                </c:pt>
                <c:pt idx="283">
                  <c:v>665.2</c:v>
                </c:pt>
                <c:pt idx="284">
                  <c:v>665.9</c:v>
                </c:pt>
                <c:pt idx="285">
                  <c:v>670.3</c:v>
                </c:pt>
                <c:pt idx="286">
                  <c:v>673.9</c:v>
                </c:pt>
                <c:pt idx="287">
                  <c:v>677.1</c:v>
                </c:pt>
                <c:pt idx="288">
                  <c:v>694</c:v>
                </c:pt>
                <c:pt idx="289">
                  <c:v>698.8</c:v>
                </c:pt>
                <c:pt idx="290">
                  <c:v>701.4</c:v>
                </c:pt>
                <c:pt idx="291">
                  <c:v>707.5</c:v>
                </c:pt>
                <c:pt idx="292">
                  <c:v>711.4</c:v>
                </c:pt>
                <c:pt idx="293">
                  <c:v>718.8</c:v>
                </c:pt>
                <c:pt idx="294">
                  <c:v>720.8</c:v>
                </c:pt>
                <c:pt idx="295">
                  <c:v>728</c:v>
                </c:pt>
                <c:pt idx="296">
                  <c:v>730.3</c:v>
                </c:pt>
                <c:pt idx="297">
                  <c:v>737.5</c:v>
                </c:pt>
                <c:pt idx="298">
                  <c:v>743.2</c:v>
                </c:pt>
                <c:pt idx="299">
                  <c:v>748.2</c:v>
                </c:pt>
                <c:pt idx="300">
                  <c:v>748.9</c:v>
                </c:pt>
                <c:pt idx="301">
                  <c:v>751.7</c:v>
                </c:pt>
                <c:pt idx="302">
                  <c:v>755.7</c:v>
                </c:pt>
                <c:pt idx="303">
                  <c:v>756.4</c:v>
                </c:pt>
                <c:pt idx="304">
                  <c:v>756.1</c:v>
                </c:pt>
                <c:pt idx="305">
                  <c:v>761.9</c:v>
                </c:pt>
                <c:pt idx="306">
                  <c:v>765.7</c:v>
                </c:pt>
                <c:pt idx="307">
                  <c:v>763.9</c:v>
                </c:pt>
                <c:pt idx="308">
                  <c:v>764.3</c:v>
                </c:pt>
                <c:pt idx="309">
                  <c:v>774.6</c:v>
                </c:pt>
                <c:pt idx="310">
                  <c:v>778.2</c:v>
                </c:pt>
                <c:pt idx="311">
                  <c:v>775.6</c:v>
                </c:pt>
                <c:pt idx="312">
                  <c:v>772.7</c:v>
                </c:pt>
                <c:pt idx="313">
                  <c:v>774.5</c:v>
                </c:pt>
                <c:pt idx="314">
                  <c:v>776.9</c:v>
                </c:pt>
                <c:pt idx="315">
                  <c:v>778.2</c:v>
                </c:pt>
                <c:pt idx="316">
                  <c:v>780.9</c:v>
                </c:pt>
                <c:pt idx="317">
                  <c:v>782.8</c:v>
                </c:pt>
                <c:pt idx="318">
                  <c:v>784</c:v>
                </c:pt>
                <c:pt idx="319">
                  <c:v>786.1</c:v>
                </c:pt>
                <c:pt idx="320">
                  <c:v>789</c:v>
                </c:pt>
                <c:pt idx="321">
                  <c:v>791.6</c:v>
                </c:pt>
                <c:pt idx="322">
                  <c:v>792.1</c:v>
                </c:pt>
                <c:pt idx="323">
                  <c:v>795.2</c:v>
                </c:pt>
                <c:pt idx="324">
                  <c:v>798.1</c:v>
                </c:pt>
                <c:pt idx="325">
                  <c:v>801</c:v>
                </c:pt>
                <c:pt idx="326">
                  <c:v>801.6</c:v>
                </c:pt>
                <c:pt idx="327">
                  <c:v>803.6</c:v>
                </c:pt>
                <c:pt idx="328" formatCode="0.0">
                  <c:v>806.4</c:v>
                </c:pt>
                <c:pt idx="329">
                  <c:v>803</c:v>
                </c:pt>
                <c:pt idx="330">
                  <c:v>806.4</c:v>
                </c:pt>
                <c:pt idx="331">
                  <c:v>808.5</c:v>
                </c:pt>
                <c:pt idx="332">
                  <c:v>809.3</c:v>
                </c:pt>
                <c:pt idx="333">
                  <c:v>807.6</c:v>
                </c:pt>
                <c:pt idx="334">
                  <c:v>806.8</c:v>
                </c:pt>
                <c:pt idx="335">
                  <c:v>807.4</c:v>
                </c:pt>
                <c:pt idx="336">
                  <c:v>806.1</c:v>
                </c:pt>
                <c:pt idx="337">
                  <c:v>808.7</c:v>
                </c:pt>
                <c:pt idx="338">
                  <c:v>807.9</c:v>
                </c:pt>
                <c:pt idx="339">
                  <c:v>808.9</c:v>
                </c:pt>
                <c:pt idx="340">
                  <c:v>809.3</c:v>
                </c:pt>
                <c:pt idx="341">
                  <c:v>810.5</c:v>
                </c:pt>
                <c:pt idx="342">
                  <c:v>809.3</c:v>
                </c:pt>
              </c:numCache>
            </c:numRef>
          </c:val>
          <c:smooth val="1"/>
          <c:extLst>
            <c:ext xmlns:c16="http://schemas.microsoft.com/office/drawing/2014/chart" uri="{C3380CC4-5D6E-409C-BE32-E72D297353CC}">
              <c16:uniqueId val="{00000001-65B4-43E8-A167-3C7FBDC8BF95}"/>
            </c:ext>
          </c:extLst>
        </c:ser>
        <c:dLbls>
          <c:showLegendKey val="0"/>
          <c:showVal val="0"/>
          <c:showCatName val="0"/>
          <c:showSerName val="0"/>
          <c:showPercent val="0"/>
          <c:showBubbleSize val="0"/>
        </c:dLbls>
        <c:marker val="1"/>
        <c:smooth val="0"/>
        <c:axId val="207682304"/>
        <c:axId val="207677208"/>
      </c:lineChart>
      <c:catAx>
        <c:axId val="207682304"/>
        <c:scaling>
          <c:orientation val="minMax"/>
        </c:scaling>
        <c:delete val="0"/>
        <c:axPos val="b"/>
        <c:numFmt formatCode="yy" sourceLinked="0"/>
        <c:majorTickMark val="out"/>
        <c:minorTickMark val="none"/>
        <c:tickLblPos val="nextTo"/>
        <c:spPr>
          <a:ln w="9525">
            <a:solidFill>
              <a:srgbClr val="868686"/>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207677208"/>
        <c:crosses val="autoZero"/>
        <c:auto val="0"/>
        <c:lblAlgn val="ctr"/>
        <c:lblOffset val="100"/>
        <c:tickLblSkip val="12"/>
        <c:tickMarkSkip val="12"/>
        <c:noMultiLvlLbl val="1"/>
      </c:catAx>
      <c:valAx>
        <c:axId val="207677208"/>
        <c:scaling>
          <c:orientation val="minMax"/>
          <c:min val="500"/>
        </c:scaling>
        <c:delete val="0"/>
        <c:axPos val="l"/>
        <c:majorGridlines/>
        <c:title>
          <c:tx>
            <c:rich>
              <a:bodyPr/>
              <a:lstStyle/>
              <a:p>
                <a:pPr>
                  <a:defRPr sz="1400" b="1">
                    <a:latin typeface="+mn-lt"/>
                  </a:defRPr>
                </a:pPr>
                <a:r>
                  <a:rPr lang="en-US" sz="1400" b="1" dirty="0">
                    <a:latin typeface="+mn-lt"/>
                  </a:rPr>
                  <a:t>Thousands</a:t>
                </a:r>
              </a:p>
            </c:rich>
          </c:tx>
          <c:layout>
            <c:manualLayout>
              <c:xMode val="edge"/>
              <c:yMode val="edge"/>
              <c:x val="4.2299236050445301E-3"/>
              <c:y val="0.35009714982810197"/>
            </c:manualLayout>
          </c:layout>
          <c:overlay val="0"/>
        </c:title>
        <c:numFmt formatCode="#,##0" sourceLinked="0"/>
        <c:majorTickMark val="out"/>
        <c:minorTickMark val="none"/>
        <c:tickLblPos val="nextTo"/>
        <c:spPr>
          <a:ln w="9525">
            <a:solidFill>
              <a:srgbClr val="868686"/>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207682304"/>
        <c:crosses val="autoZero"/>
        <c:crossBetween val="midCat"/>
        <c:majorUnit val="50"/>
      </c:valAx>
      <c:dateAx>
        <c:axId val="207678776"/>
        <c:scaling>
          <c:orientation val="minMax"/>
        </c:scaling>
        <c:delete val="1"/>
        <c:axPos val="b"/>
        <c:numFmt formatCode="&quot;'&quot;yy" sourceLinked="1"/>
        <c:majorTickMark val="out"/>
        <c:minorTickMark val="none"/>
        <c:tickLblPos val="nextTo"/>
        <c:crossAx val="207679560"/>
        <c:crosses val="autoZero"/>
        <c:auto val="1"/>
        <c:lblOffset val="100"/>
        <c:baseTimeUnit val="months"/>
      </c:dateAx>
      <c:valAx>
        <c:axId val="207679560"/>
        <c:scaling>
          <c:orientation val="minMax"/>
          <c:max val="1"/>
          <c:min val="0"/>
        </c:scaling>
        <c:delete val="0"/>
        <c:axPos val="r"/>
        <c:numFmt formatCode="0" sourceLinked="1"/>
        <c:majorTickMark val="none"/>
        <c:minorTickMark val="none"/>
        <c:tickLblPos val="none"/>
        <c:spPr>
          <a:ln w="6906">
            <a:noFill/>
          </a:ln>
        </c:spPr>
        <c:crossAx val="207678776"/>
        <c:crosses val="max"/>
        <c:crossBetween val="between"/>
        <c:majorUnit val="1"/>
      </c:valAx>
      <c:spPr>
        <a:solidFill>
          <a:srgbClr val="FFFFFF"/>
        </a:solidFill>
        <a:ln w="27626">
          <a:noFill/>
        </a:ln>
      </c:spPr>
    </c:plotArea>
    <c:plotVisOnly val="1"/>
    <c:dispBlanksAs val="gap"/>
    <c:showDLblsOverMax val="0"/>
  </c:chart>
  <c:spPr>
    <a:noFill/>
    <a:ln>
      <a:noFill/>
    </a:ln>
  </c:spPr>
  <c:txPr>
    <a:bodyPr/>
    <a:lstStyle/>
    <a:p>
      <a:pPr>
        <a:defRPr sz="1958" b="0" i="0" u="none" strike="noStrike" baseline="0">
          <a:solidFill>
            <a:srgbClr val="000000"/>
          </a:solidFill>
          <a:latin typeface="Calibri"/>
          <a:ea typeface="Calibri"/>
          <a:cs typeface="Calibri"/>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028253821214"/>
          <c:y val="4.3879907621247098E-2"/>
          <c:w val="0.840924595892379"/>
          <c:h val="0.84526558891454895"/>
        </c:manualLayout>
      </c:layout>
      <c:barChart>
        <c:barDir val="col"/>
        <c:grouping val="clustered"/>
        <c:varyColors val="0"/>
        <c:ser>
          <c:idx val="1"/>
          <c:order val="1"/>
          <c:tx>
            <c:strRef>
              <c:f>Sheet1!$C$1</c:f>
              <c:strCache>
                <c:ptCount val="1"/>
                <c:pt idx="0">
                  <c:v>Recession</c:v>
                </c:pt>
              </c:strCache>
            </c:strRef>
          </c:tx>
          <c:spPr>
            <a:solidFill>
              <a:schemeClr val="bg2">
                <a:lumMod val="85000"/>
              </a:schemeClr>
            </a:solidFill>
            <a:ln w="27626">
              <a:noFill/>
            </a:ln>
          </c:spPr>
          <c:invertIfNegative val="0"/>
          <c:cat>
            <c:numRef>
              <c:f>Sheet1!$A$2:$A$344</c:f>
              <c:numCache>
                <c:formatCode>"'"yy</c:formatCode>
                <c:ptCount val="343"/>
                <c:pt idx="0">
                  <c:v>32904</c:v>
                </c:pt>
                <c:pt idx="1">
                  <c:v>32932</c:v>
                </c:pt>
                <c:pt idx="2">
                  <c:v>32963</c:v>
                </c:pt>
                <c:pt idx="3">
                  <c:v>32993</c:v>
                </c:pt>
                <c:pt idx="4">
                  <c:v>33024</c:v>
                </c:pt>
                <c:pt idx="5">
                  <c:v>33054</c:v>
                </c:pt>
                <c:pt idx="6">
                  <c:v>33085</c:v>
                </c:pt>
                <c:pt idx="7">
                  <c:v>33116</c:v>
                </c:pt>
                <c:pt idx="8">
                  <c:v>33146</c:v>
                </c:pt>
                <c:pt idx="9">
                  <c:v>33177</c:v>
                </c:pt>
                <c:pt idx="10">
                  <c:v>33207</c:v>
                </c:pt>
                <c:pt idx="11">
                  <c:v>33238</c:v>
                </c:pt>
                <c:pt idx="12">
                  <c:v>33269</c:v>
                </c:pt>
                <c:pt idx="13">
                  <c:v>33297</c:v>
                </c:pt>
                <c:pt idx="14">
                  <c:v>33328</c:v>
                </c:pt>
                <c:pt idx="15">
                  <c:v>33358</c:v>
                </c:pt>
                <c:pt idx="16">
                  <c:v>33389</c:v>
                </c:pt>
                <c:pt idx="17">
                  <c:v>33419</c:v>
                </c:pt>
                <c:pt idx="18">
                  <c:v>33450</c:v>
                </c:pt>
                <c:pt idx="19">
                  <c:v>33481</c:v>
                </c:pt>
                <c:pt idx="20">
                  <c:v>33511</c:v>
                </c:pt>
                <c:pt idx="21">
                  <c:v>33542</c:v>
                </c:pt>
                <c:pt idx="22">
                  <c:v>33572</c:v>
                </c:pt>
                <c:pt idx="23">
                  <c:v>33603</c:v>
                </c:pt>
                <c:pt idx="24">
                  <c:v>33634</c:v>
                </c:pt>
                <c:pt idx="25">
                  <c:v>33662</c:v>
                </c:pt>
                <c:pt idx="26">
                  <c:v>33694</c:v>
                </c:pt>
                <c:pt idx="27">
                  <c:v>33724</c:v>
                </c:pt>
                <c:pt idx="28">
                  <c:v>33755</c:v>
                </c:pt>
                <c:pt idx="29">
                  <c:v>33785</c:v>
                </c:pt>
                <c:pt idx="30">
                  <c:v>33816</c:v>
                </c:pt>
                <c:pt idx="31">
                  <c:v>33847</c:v>
                </c:pt>
                <c:pt idx="32">
                  <c:v>33877</c:v>
                </c:pt>
                <c:pt idx="33">
                  <c:v>33908</c:v>
                </c:pt>
                <c:pt idx="34">
                  <c:v>33938</c:v>
                </c:pt>
                <c:pt idx="35">
                  <c:v>33969</c:v>
                </c:pt>
                <c:pt idx="36">
                  <c:v>34000</c:v>
                </c:pt>
                <c:pt idx="37">
                  <c:v>34028</c:v>
                </c:pt>
                <c:pt idx="38">
                  <c:v>34059</c:v>
                </c:pt>
                <c:pt idx="39">
                  <c:v>34089</c:v>
                </c:pt>
                <c:pt idx="40">
                  <c:v>34120</c:v>
                </c:pt>
                <c:pt idx="41">
                  <c:v>34150</c:v>
                </c:pt>
                <c:pt idx="42">
                  <c:v>34181</c:v>
                </c:pt>
                <c:pt idx="43">
                  <c:v>34212</c:v>
                </c:pt>
                <c:pt idx="44">
                  <c:v>34242</c:v>
                </c:pt>
                <c:pt idx="45">
                  <c:v>34273</c:v>
                </c:pt>
                <c:pt idx="46">
                  <c:v>34303</c:v>
                </c:pt>
                <c:pt idx="47">
                  <c:v>34334</c:v>
                </c:pt>
                <c:pt idx="48">
                  <c:v>34365</c:v>
                </c:pt>
                <c:pt idx="49">
                  <c:v>34393</c:v>
                </c:pt>
                <c:pt idx="50">
                  <c:v>34424</c:v>
                </c:pt>
                <c:pt idx="51">
                  <c:v>34454</c:v>
                </c:pt>
                <c:pt idx="52">
                  <c:v>34485</c:v>
                </c:pt>
                <c:pt idx="53">
                  <c:v>34515</c:v>
                </c:pt>
                <c:pt idx="54">
                  <c:v>34546</c:v>
                </c:pt>
                <c:pt idx="55">
                  <c:v>34577</c:v>
                </c:pt>
                <c:pt idx="56">
                  <c:v>34607</c:v>
                </c:pt>
                <c:pt idx="57">
                  <c:v>34638</c:v>
                </c:pt>
                <c:pt idx="58">
                  <c:v>34668</c:v>
                </c:pt>
                <c:pt idx="59">
                  <c:v>34699</c:v>
                </c:pt>
                <c:pt idx="60">
                  <c:v>34730</c:v>
                </c:pt>
                <c:pt idx="61">
                  <c:v>34758</c:v>
                </c:pt>
                <c:pt idx="62">
                  <c:v>34789</c:v>
                </c:pt>
                <c:pt idx="63">
                  <c:v>34819</c:v>
                </c:pt>
                <c:pt idx="64">
                  <c:v>34850</c:v>
                </c:pt>
                <c:pt idx="65">
                  <c:v>34880</c:v>
                </c:pt>
                <c:pt idx="66">
                  <c:v>34911</c:v>
                </c:pt>
                <c:pt idx="67">
                  <c:v>34942</c:v>
                </c:pt>
                <c:pt idx="68">
                  <c:v>34972</c:v>
                </c:pt>
                <c:pt idx="69">
                  <c:v>35003</c:v>
                </c:pt>
                <c:pt idx="70">
                  <c:v>35033</c:v>
                </c:pt>
                <c:pt idx="71">
                  <c:v>35064</c:v>
                </c:pt>
                <c:pt idx="72">
                  <c:v>35095</c:v>
                </c:pt>
                <c:pt idx="73">
                  <c:v>35123</c:v>
                </c:pt>
                <c:pt idx="74">
                  <c:v>35155</c:v>
                </c:pt>
                <c:pt idx="75">
                  <c:v>35185</c:v>
                </c:pt>
                <c:pt idx="76">
                  <c:v>35216</c:v>
                </c:pt>
                <c:pt idx="77">
                  <c:v>35246</c:v>
                </c:pt>
                <c:pt idx="78">
                  <c:v>35277</c:v>
                </c:pt>
                <c:pt idx="79">
                  <c:v>35308</c:v>
                </c:pt>
                <c:pt idx="80">
                  <c:v>35338</c:v>
                </c:pt>
                <c:pt idx="81">
                  <c:v>35369</c:v>
                </c:pt>
                <c:pt idx="82">
                  <c:v>35399</c:v>
                </c:pt>
                <c:pt idx="83">
                  <c:v>35430</c:v>
                </c:pt>
                <c:pt idx="84">
                  <c:v>35461</c:v>
                </c:pt>
                <c:pt idx="85">
                  <c:v>35489</c:v>
                </c:pt>
                <c:pt idx="86">
                  <c:v>35520</c:v>
                </c:pt>
                <c:pt idx="87">
                  <c:v>35550</c:v>
                </c:pt>
                <c:pt idx="88">
                  <c:v>35581</c:v>
                </c:pt>
                <c:pt idx="89">
                  <c:v>35611</c:v>
                </c:pt>
                <c:pt idx="90">
                  <c:v>35642</c:v>
                </c:pt>
                <c:pt idx="91">
                  <c:v>35673</c:v>
                </c:pt>
                <c:pt idx="92">
                  <c:v>35703</c:v>
                </c:pt>
                <c:pt idx="93">
                  <c:v>35734</c:v>
                </c:pt>
                <c:pt idx="94">
                  <c:v>35764</c:v>
                </c:pt>
                <c:pt idx="95">
                  <c:v>35795</c:v>
                </c:pt>
                <c:pt idx="96">
                  <c:v>35826</c:v>
                </c:pt>
                <c:pt idx="97">
                  <c:v>35854</c:v>
                </c:pt>
                <c:pt idx="98">
                  <c:v>35885</c:v>
                </c:pt>
                <c:pt idx="99">
                  <c:v>35915</c:v>
                </c:pt>
                <c:pt idx="100">
                  <c:v>35946</c:v>
                </c:pt>
                <c:pt idx="101">
                  <c:v>35976</c:v>
                </c:pt>
                <c:pt idx="102">
                  <c:v>36007</c:v>
                </c:pt>
                <c:pt idx="103">
                  <c:v>36038</c:v>
                </c:pt>
                <c:pt idx="104">
                  <c:v>36068</c:v>
                </c:pt>
                <c:pt idx="105">
                  <c:v>36099</c:v>
                </c:pt>
                <c:pt idx="106">
                  <c:v>36129</c:v>
                </c:pt>
                <c:pt idx="107">
                  <c:v>36160</c:v>
                </c:pt>
                <c:pt idx="108">
                  <c:v>36191</c:v>
                </c:pt>
                <c:pt idx="109">
                  <c:v>36219</c:v>
                </c:pt>
                <c:pt idx="110">
                  <c:v>36250</c:v>
                </c:pt>
                <c:pt idx="111">
                  <c:v>36280</c:v>
                </c:pt>
                <c:pt idx="112">
                  <c:v>36311</c:v>
                </c:pt>
                <c:pt idx="113">
                  <c:v>36341</c:v>
                </c:pt>
                <c:pt idx="114">
                  <c:v>36372</c:v>
                </c:pt>
                <c:pt idx="115">
                  <c:v>36403</c:v>
                </c:pt>
                <c:pt idx="116">
                  <c:v>36433</c:v>
                </c:pt>
                <c:pt idx="117">
                  <c:v>36464</c:v>
                </c:pt>
                <c:pt idx="118">
                  <c:v>36494</c:v>
                </c:pt>
                <c:pt idx="119">
                  <c:v>36525</c:v>
                </c:pt>
                <c:pt idx="120">
                  <c:v>36556</c:v>
                </c:pt>
                <c:pt idx="121">
                  <c:v>36584</c:v>
                </c:pt>
                <c:pt idx="122">
                  <c:v>36616</c:v>
                </c:pt>
                <c:pt idx="123">
                  <c:v>36646</c:v>
                </c:pt>
                <c:pt idx="124">
                  <c:v>36677</c:v>
                </c:pt>
                <c:pt idx="125">
                  <c:v>36707</c:v>
                </c:pt>
                <c:pt idx="126">
                  <c:v>36738</c:v>
                </c:pt>
                <c:pt idx="127">
                  <c:v>36769</c:v>
                </c:pt>
                <c:pt idx="128">
                  <c:v>36799</c:v>
                </c:pt>
                <c:pt idx="129">
                  <c:v>36830</c:v>
                </c:pt>
                <c:pt idx="130">
                  <c:v>36860</c:v>
                </c:pt>
                <c:pt idx="131">
                  <c:v>36891</c:v>
                </c:pt>
                <c:pt idx="132">
                  <c:v>36922</c:v>
                </c:pt>
                <c:pt idx="133">
                  <c:v>36950</c:v>
                </c:pt>
                <c:pt idx="134">
                  <c:v>36981</c:v>
                </c:pt>
                <c:pt idx="135">
                  <c:v>37011</c:v>
                </c:pt>
                <c:pt idx="136">
                  <c:v>37042</c:v>
                </c:pt>
                <c:pt idx="137">
                  <c:v>37072</c:v>
                </c:pt>
                <c:pt idx="138">
                  <c:v>37103</c:v>
                </c:pt>
                <c:pt idx="139">
                  <c:v>37134</c:v>
                </c:pt>
                <c:pt idx="140">
                  <c:v>37164</c:v>
                </c:pt>
                <c:pt idx="141">
                  <c:v>37195</c:v>
                </c:pt>
                <c:pt idx="142">
                  <c:v>37225</c:v>
                </c:pt>
                <c:pt idx="143">
                  <c:v>37256</c:v>
                </c:pt>
                <c:pt idx="144">
                  <c:v>37287</c:v>
                </c:pt>
                <c:pt idx="145">
                  <c:v>37315</c:v>
                </c:pt>
                <c:pt idx="146">
                  <c:v>37346</c:v>
                </c:pt>
                <c:pt idx="147">
                  <c:v>37376</c:v>
                </c:pt>
                <c:pt idx="148">
                  <c:v>37407</c:v>
                </c:pt>
                <c:pt idx="149">
                  <c:v>37437</c:v>
                </c:pt>
                <c:pt idx="150">
                  <c:v>37468</c:v>
                </c:pt>
                <c:pt idx="151">
                  <c:v>37499</c:v>
                </c:pt>
                <c:pt idx="152">
                  <c:v>37529</c:v>
                </c:pt>
                <c:pt idx="153">
                  <c:v>37560</c:v>
                </c:pt>
                <c:pt idx="154">
                  <c:v>37590</c:v>
                </c:pt>
                <c:pt idx="155">
                  <c:v>37621</c:v>
                </c:pt>
                <c:pt idx="156">
                  <c:v>37652</c:v>
                </c:pt>
                <c:pt idx="157">
                  <c:v>37680</c:v>
                </c:pt>
                <c:pt idx="158">
                  <c:v>37711</c:v>
                </c:pt>
                <c:pt idx="159">
                  <c:v>37741</c:v>
                </c:pt>
                <c:pt idx="160">
                  <c:v>37772</c:v>
                </c:pt>
                <c:pt idx="161">
                  <c:v>37802</c:v>
                </c:pt>
                <c:pt idx="162">
                  <c:v>37833</c:v>
                </c:pt>
                <c:pt idx="163">
                  <c:v>37864</c:v>
                </c:pt>
                <c:pt idx="164">
                  <c:v>37894</c:v>
                </c:pt>
                <c:pt idx="165">
                  <c:v>37925</c:v>
                </c:pt>
                <c:pt idx="166">
                  <c:v>37955</c:v>
                </c:pt>
                <c:pt idx="167">
                  <c:v>37986</c:v>
                </c:pt>
                <c:pt idx="168">
                  <c:v>38017</c:v>
                </c:pt>
                <c:pt idx="169">
                  <c:v>38046</c:v>
                </c:pt>
                <c:pt idx="170">
                  <c:v>38077</c:v>
                </c:pt>
                <c:pt idx="171">
                  <c:v>38107</c:v>
                </c:pt>
                <c:pt idx="172">
                  <c:v>38138</c:v>
                </c:pt>
                <c:pt idx="173">
                  <c:v>38168</c:v>
                </c:pt>
                <c:pt idx="174">
                  <c:v>38199</c:v>
                </c:pt>
                <c:pt idx="175">
                  <c:v>38230</c:v>
                </c:pt>
                <c:pt idx="176">
                  <c:v>38260</c:v>
                </c:pt>
                <c:pt idx="177">
                  <c:v>38291</c:v>
                </c:pt>
                <c:pt idx="178">
                  <c:v>38321</c:v>
                </c:pt>
                <c:pt idx="179">
                  <c:v>38352</c:v>
                </c:pt>
                <c:pt idx="180">
                  <c:v>38383</c:v>
                </c:pt>
                <c:pt idx="181">
                  <c:v>38412</c:v>
                </c:pt>
                <c:pt idx="182">
                  <c:v>38442</c:v>
                </c:pt>
                <c:pt idx="183">
                  <c:v>38472</c:v>
                </c:pt>
                <c:pt idx="184">
                  <c:v>38503</c:v>
                </c:pt>
                <c:pt idx="185">
                  <c:v>38533</c:v>
                </c:pt>
                <c:pt idx="186">
                  <c:v>38564</c:v>
                </c:pt>
                <c:pt idx="187">
                  <c:v>38595</c:v>
                </c:pt>
                <c:pt idx="188">
                  <c:v>38625</c:v>
                </c:pt>
                <c:pt idx="189">
                  <c:v>38656</c:v>
                </c:pt>
                <c:pt idx="190">
                  <c:v>38686</c:v>
                </c:pt>
                <c:pt idx="191">
                  <c:v>38717</c:v>
                </c:pt>
                <c:pt idx="192">
                  <c:v>38748</c:v>
                </c:pt>
                <c:pt idx="193">
                  <c:v>38777</c:v>
                </c:pt>
                <c:pt idx="194">
                  <c:v>38807</c:v>
                </c:pt>
                <c:pt idx="195">
                  <c:v>38837</c:v>
                </c:pt>
                <c:pt idx="196">
                  <c:v>38868</c:v>
                </c:pt>
                <c:pt idx="197">
                  <c:v>38898</c:v>
                </c:pt>
                <c:pt idx="198">
                  <c:v>38929</c:v>
                </c:pt>
                <c:pt idx="199">
                  <c:v>38960</c:v>
                </c:pt>
                <c:pt idx="200">
                  <c:v>38990</c:v>
                </c:pt>
                <c:pt idx="201">
                  <c:v>39021</c:v>
                </c:pt>
                <c:pt idx="202">
                  <c:v>39051</c:v>
                </c:pt>
                <c:pt idx="203">
                  <c:v>39082</c:v>
                </c:pt>
                <c:pt idx="204">
                  <c:v>39113</c:v>
                </c:pt>
                <c:pt idx="205">
                  <c:v>39142</c:v>
                </c:pt>
                <c:pt idx="206">
                  <c:v>39172</c:v>
                </c:pt>
                <c:pt idx="207">
                  <c:v>39202</c:v>
                </c:pt>
                <c:pt idx="208">
                  <c:v>39233</c:v>
                </c:pt>
                <c:pt idx="209">
                  <c:v>39263</c:v>
                </c:pt>
                <c:pt idx="210">
                  <c:v>39294</c:v>
                </c:pt>
                <c:pt idx="211">
                  <c:v>39325</c:v>
                </c:pt>
                <c:pt idx="212">
                  <c:v>39355</c:v>
                </c:pt>
                <c:pt idx="213">
                  <c:v>39386</c:v>
                </c:pt>
                <c:pt idx="214">
                  <c:v>39416</c:v>
                </c:pt>
                <c:pt idx="215">
                  <c:v>39447</c:v>
                </c:pt>
                <c:pt idx="216">
                  <c:v>39478</c:v>
                </c:pt>
                <c:pt idx="217">
                  <c:v>39507</c:v>
                </c:pt>
                <c:pt idx="218">
                  <c:v>39538</c:v>
                </c:pt>
                <c:pt idx="219">
                  <c:v>39568</c:v>
                </c:pt>
                <c:pt idx="220">
                  <c:v>39599</c:v>
                </c:pt>
                <c:pt idx="221">
                  <c:v>39629</c:v>
                </c:pt>
                <c:pt idx="222">
                  <c:v>39660</c:v>
                </c:pt>
                <c:pt idx="223">
                  <c:v>39691</c:v>
                </c:pt>
                <c:pt idx="224">
                  <c:v>39721</c:v>
                </c:pt>
                <c:pt idx="225">
                  <c:v>39752</c:v>
                </c:pt>
                <c:pt idx="226">
                  <c:v>39782</c:v>
                </c:pt>
                <c:pt idx="227">
                  <c:v>39813</c:v>
                </c:pt>
                <c:pt idx="228">
                  <c:v>39844</c:v>
                </c:pt>
                <c:pt idx="229">
                  <c:v>39872</c:v>
                </c:pt>
                <c:pt idx="230">
                  <c:v>39903</c:v>
                </c:pt>
                <c:pt idx="231">
                  <c:v>39933</c:v>
                </c:pt>
                <c:pt idx="232">
                  <c:v>39964</c:v>
                </c:pt>
                <c:pt idx="233">
                  <c:v>39994</c:v>
                </c:pt>
                <c:pt idx="234">
                  <c:v>40025</c:v>
                </c:pt>
                <c:pt idx="235">
                  <c:v>40056</c:v>
                </c:pt>
                <c:pt idx="236">
                  <c:v>40086</c:v>
                </c:pt>
                <c:pt idx="237">
                  <c:v>40117</c:v>
                </c:pt>
                <c:pt idx="238">
                  <c:v>40147</c:v>
                </c:pt>
                <c:pt idx="239">
                  <c:v>40178</c:v>
                </c:pt>
                <c:pt idx="240">
                  <c:v>40209</c:v>
                </c:pt>
                <c:pt idx="241">
                  <c:v>40237</c:v>
                </c:pt>
                <c:pt idx="242">
                  <c:v>40268</c:v>
                </c:pt>
                <c:pt idx="243">
                  <c:v>40298</c:v>
                </c:pt>
                <c:pt idx="244">
                  <c:v>40329</c:v>
                </c:pt>
                <c:pt idx="245">
                  <c:v>40359</c:v>
                </c:pt>
                <c:pt idx="246">
                  <c:v>40390</c:v>
                </c:pt>
                <c:pt idx="247">
                  <c:v>40421</c:v>
                </c:pt>
                <c:pt idx="248">
                  <c:v>40451</c:v>
                </c:pt>
                <c:pt idx="249">
                  <c:v>40482</c:v>
                </c:pt>
                <c:pt idx="250">
                  <c:v>40512</c:v>
                </c:pt>
                <c:pt idx="251">
                  <c:v>40543</c:v>
                </c:pt>
                <c:pt idx="252">
                  <c:v>40574</c:v>
                </c:pt>
                <c:pt idx="253">
                  <c:v>40602</c:v>
                </c:pt>
                <c:pt idx="254">
                  <c:v>40632</c:v>
                </c:pt>
                <c:pt idx="255">
                  <c:v>40663</c:v>
                </c:pt>
                <c:pt idx="256">
                  <c:v>40694</c:v>
                </c:pt>
                <c:pt idx="257">
                  <c:v>40724</c:v>
                </c:pt>
                <c:pt idx="258">
                  <c:v>40755</c:v>
                </c:pt>
                <c:pt idx="259">
                  <c:v>40786</c:v>
                </c:pt>
                <c:pt idx="260">
                  <c:v>40816</c:v>
                </c:pt>
                <c:pt idx="261">
                  <c:v>40847</c:v>
                </c:pt>
                <c:pt idx="262">
                  <c:v>40877</c:v>
                </c:pt>
                <c:pt idx="263">
                  <c:v>40908</c:v>
                </c:pt>
                <c:pt idx="264">
                  <c:v>40939</c:v>
                </c:pt>
                <c:pt idx="265">
                  <c:v>40968</c:v>
                </c:pt>
                <c:pt idx="266">
                  <c:v>40999</c:v>
                </c:pt>
                <c:pt idx="267">
                  <c:v>41029</c:v>
                </c:pt>
                <c:pt idx="268">
                  <c:v>41060</c:v>
                </c:pt>
                <c:pt idx="269">
                  <c:v>41090</c:v>
                </c:pt>
                <c:pt idx="270">
                  <c:v>41121</c:v>
                </c:pt>
                <c:pt idx="271">
                  <c:v>41152</c:v>
                </c:pt>
                <c:pt idx="272">
                  <c:v>41182</c:v>
                </c:pt>
                <c:pt idx="273">
                  <c:v>41213</c:v>
                </c:pt>
                <c:pt idx="274">
                  <c:v>41243</c:v>
                </c:pt>
                <c:pt idx="275">
                  <c:v>41274</c:v>
                </c:pt>
                <c:pt idx="276">
                  <c:v>41305</c:v>
                </c:pt>
                <c:pt idx="277">
                  <c:v>41333</c:v>
                </c:pt>
                <c:pt idx="278">
                  <c:v>41364</c:v>
                </c:pt>
                <c:pt idx="279">
                  <c:v>41394</c:v>
                </c:pt>
                <c:pt idx="280">
                  <c:v>41425</c:v>
                </c:pt>
                <c:pt idx="281">
                  <c:v>41455</c:v>
                </c:pt>
                <c:pt idx="282">
                  <c:v>41486</c:v>
                </c:pt>
                <c:pt idx="283">
                  <c:v>41517</c:v>
                </c:pt>
                <c:pt idx="284">
                  <c:v>41547</c:v>
                </c:pt>
                <c:pt idx="285">
                  <c:v>41578</c:v>
                </c:pt>
                <c:pt idx="286">
                  <c:v>41608</c:v>
                </c:pt>
                <c:pt idx="287">
                  <c:v>41639</c:v>
                </c:pt>
                <c:pt idx="288">
                  <c:v>41670</c:v>
                </c:pt>
                <c:pt idx="289">
                  <c:v>41698</c:v>
                </c:pt>
                <c:pt idx="290">
                  <c:v>41729</c:v>
                </c:pt>
                <c:pt idx="291">
                  <c:v>41759</c:v>
                </c:pt>
                <c:pt idx="292">
                  <c:v>41790</c:v>
                </c:pt>
                <c:pt idx="293">
                  <c:v>41820</c:v>
                </c:pt>
                <c:pt idx="294">
                  <c:v>41851</c:v>
                </c:pt>
                <c:pt idx="295">
                  <c:v>41882</c:v>
                </c:pt>
                <c:pt idx="296">
                  <c:v>41912</c:v>
                </c:pt>
                <c:pt idx="297">
                  <c:v>41943</c:v>
                </c:pt>
                <c:pt idx="298">
                  <c:v>41973</c:v>
                </c:pt>
                <c:pt idx="299">
                  <c:v>42004</c:v>
                </c:pt>
                <c:pt idx="300">
                  <c:v>42035</c:v>
                </c:pt>
                <c:pt idx="301">
                  <c:v>42063</c:v>
                </c:pt>
                <c:pt idx="302">
                  <c:v>42094</c:v>
                </c:pt>
                <c:pt idx="303">
                  <c:v>42124</c:v>
                </c:pt>
                <c:pt idx="304">
                  <c:v>42155</c:v>
                </c:pt>
                <c:pt idx="305">
                  <c:v>42185</c:v>
                </c:pt>
                <c:pt idx="306">
                  <c:v>42216</c:v>
                </c:pt>
                <c:pt idx="307">
                  <c:v>42247</c:v>
                </c:pt>
                <c:pt idx="308">
                  <c:v>42277</c:v>
                </c:pt>
                <c:pt idx="309">
                  <c:v>42308</c:v>
                </c:pt>
                <c:pt idx="310">
                  <c:v>42338</c:v>
                </c:pt>
                <c:pt idx="311">
                  <c:v>42369</c:v>
                </c:pt>
                <c:pt idx="312">
                  <c:v>42400</c:v>
                </c:pt>
                <c:pt idx="313">
                  <c:v>42429</c:v>
                </c:pt>
                <c:pt idx="314">
                  <c:v>42460</c:v>
                </c:pt>
                <c:pt idx="315">
                  <c:v>42490</c:v>
                </c:pt>
                <c:pt idx="316">
                  <c:v>42520</c:v>
                </c:pt>
                <c:pt idx="317">
                  <c:v>42551</c:v>
                </c:pt>
                <c:pt idx="318">
                  <c:v>42582</c:v>
                </c:pt>
                <c:pt idx="319">
                  <c:v>42613</c:v>
                </c:pt>
                <c:pt idx="320">
                  <c:v>42643</c:v>
                </c:pt>
                <c:pt idx="321">
                  <c:v>42674</c:v>
                </c:pt>
                <c:pt idx="322">
                  <c:v>42704</c:v>
                </c:pt>
                <c:pt idx="323">
                  <c:v>42735</c:v>
                </c:pt>
                <c:pt idx="324">
                  <c:v>42766</c:v>
                </c:pt>
                <c:pt idx="325">
                  <c:v>42794</c:v>
                </c:pt>
                <c:pt idx="326">
                  <c:v>42825</c:v>
                </c:pt>
                <c:pt idx="327">
                  <c:v>42855</c:v>
                </c:pt>
                <c:pt idx="328">
                  <c:v>42886</c:v>
                </c:pt>
                <c:pt idx="329">
                  <c:v>42916</c:v>
                </c:pt>
                <c:pt idx="330">
                  <c:v>42947</c:v>
                </c:pt>
                <c:pt idx="331">
                  <c:v>42978</c:v>
                </c:pt>
                <c:pt idx="332">
                  <c:v>43008</c:v>
                </c:pt>
                <c:pt idx="333">
                  <c:v>43039</c:v>
                </c:pt>
                <c:pt idx="334">
                  <c:v>43069</c:v>
                </c:pt>
                <c:pt idx="335">
                  <c:v>43100</c:v>
                </c:pt>
                <c:pt idx="336">
                  <c:v>43131</c:v>
                </c:pt>
                <c:pt idx="337">
                  <c:v>43159</c:v>
                </c:pt>
                <c:pt idx="338">
                  <c:v>43190</c:v>
                </c:pt>
                <c:pt idx="339">
                  <c:v>43220</c:v>
                </c:pt>
                <c:pt idx="340">
                  <c:v>43251</c:v>
                </c:pt>
                <c:pt idx="341">
                  <c:v>43281</c:v>
                </c:pt>
                <c:pt idx="342">
                  <c:v>43312</c:v>
                </c:pt>
              </c:numCache>
            </c:numRef>
          </c:cat>
          <c:val>
            <c:numRef>
              <c:f>Sheet1!$C$2:$C$344</c:f>
              <c:numCache>
                <c:formatCode>0</c:formatCode>
                <c:ptCount val="343"/>
                <c:pt idx="0">
                  <c:v>0</c:v>
                </c:pt>
                <c:pt idx="1">
                  <c:v>0</c:v>
                </c:pt>
                <c:pt idx="2">
                  <c:v>0</c:v>
                </c:pt>
                <c:pt idx="3">
                  <c:v>0</c:v>
                </c:pt>
                <c:pt idx="4">
                  <c:v>0</c:v>
                </c:pt>
                <c:pt idx="5">
                  <c:v>0</c:v>
                </c:pt>
                <c:pt idx="6">
                  <c:v>1</c:v>
                </c:pt>
                <c:pt idx="7">
                  <c:v>1</c:v>
                </c:pt>
                <c:pt idx="8">
                  <c:v>1</c:v>
                </c:pt>
                <c:pt idx="9">
                  <c:v>1</c:v>
                </c:pt>
                <c:pt idx="10">
                  <c:v>1</c:v>
                </c:pt>
                <c:pt idx="11">
                  <c:v>1</c:v>
                </c:pt>
                <c:pt idx="12">
                  <c:v>1</c:v>
                </c:pt>
                <c:pt idx="13">
                  <c:v>1</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1</c:v>
                </c:pt>
                <c:pt idx="135">
                  <c:v>1</c:v>
                </c:pt>
                <c:pt idx="136">
                  <c:v>1</c:v>
                </c:pt>
                <c:pt idx="137">
                  <c:v>1</c:v>
                </c:pt>
                <c:pt idx="138">
                  <c:v>1</c:v>
                </c:pt>
                <c:pt idx="139">
                  <c:v>1</c:v>
                </c:pt>
                <c:pt idx="140">
                  <c:v>1</c:v>
                </c:pt>
                <c:pt idx="141">
                  <c:v>1</c:v>
                </c:pt>
                <c:pt idx="142">
                  <c:v>1</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11</c:v>
                </c:pt>
                <c:pt idx="233">
                  <c:v>1</c:v>
                </c:pt>
                <c:pt idx="234">
                  <c:v>0</c:v>
                </c:pt>
                <c:pt idx="235">
                  <c:v>0</c:v>
                </c:pt>
                <c:pt idx="236">
                  <c:v>0</c:v>
                </c:pt>
                <c:pt idx="237">
                  <c:v>0</c:v>
                </c:pt>
                <c:pt idx="238">
                  <c:v>0</c:v>
                </c:pt>
                <c:pt idx="239">
                  <c:v>0</c:v>
                </c:pt>
                <c:pt idx="240">
                  <c:v>0</c:v>
                </c:pt>
                <c:pt idx="241">
                  <c:v>0</c:v>
                </c:pt>
                <c:pt idx="242" formatCode="General">
                  <c:v>0</c:v>
                </c:pt>
                <c:pt idx="243" formatCode="General">
                  <c:v>0</c:v>
                </c:pt>
                <c:pt idx="244" formatCode="General">
                  <c:v>0</c:v>
                </c:pt>
                <c:pt idx="245" formatCode="General">
                  <c:v>0</c:v>
                </c:pt>
                <c:pt idx="246" formatCode="General">
                  <c:v>0</c:v>
                </c:pt>
                <c:pt idx="247" formatCode="General">
                  <c:v>0</c:v>
                </c:pt>
                <c:pt idx="248" formatCode="General">
                  <c:v>0</c:v>
                </c:pt>
                <c:pt idx="249" formatCode="General">
                  <c:v>0</c:v>
                </c:pt>
                <c:pt idx="250" formatCode="General">
                  <c:v>0</c:v>
                </c:pt>
                <c:pt idx="251" formatCode="General">
                  <c:v>0</c:v>
                </c:pt>
                <c:pt idx="252" formatCode="General">
                  <c:v>0</c:v>
                </c:pt>
                <c:pt idx="253" formatCode="General">
                  <c:v>0</c:v>
                </c:pt>
                <c:pt idx="254" formatCode="General">
                  <c:v>0</c:v>
                </c:pt>
                <c:pt idx="255" formatCode="General">
                  <c:v>0</c:v>
                </c:pt>
                <c:pt idx="256" formatCode="General">
                  <c:v>0</c:v>
                </c:pt>
                <c:pt idx="257" formatCode="General">
                  <c:v>0</c:v>
                </c:pt>
                <c:pt idx="258" formatCode="General">
                  <c:v>0</c:v>
                </c:pt>
                <c:pt idx="259" formatCode="General">
                  <c:v>0</c:v>
                </c:pt>
                <c:pt idx="260" formatCode="General">
                  <c:v>0</c:v>
                </c:pt>
                <c:pt idx="261" formatCode="General">
                  <c:v>0</c:v>
                </c:pt>
                <c:pt idx="262" formatCode="General">
                  <c:v>0</c:v>
                </c:pt>
                <c:pt idx="263" formatCode="General">
                  <c:v>0</c:v>
                </c:pt>
                <c:pt idx="264" formatCode="General">
                  <c:v>0</c:v>
                </c:pt>
                <c:pt idx="265" formatCode="General">
                  <c:v>0</c:v>
                </c:pt>
                <c:pt idx="266" formatCode="General">
                  <c:v>0</c:v>
                </c:pt>
                <c:pt idx="267" formatCode="General">
                  <c:v>0</c:v>
                </c:pt>
                <c:pt idx="268" formatCode="General">
                  <c:v>0</c:v>
                </c:pt>
                <c:pt idx="269" formatCode="General">
                  <c:v>0</c:v>
                </c:pt>
                <c:pt idx="270" formatCode="General">
                  <c:v>0</c:v>
                </c:pt>
                <c:pt idx="271" formatCode="General">
                  <c:v>0</c:v>
                </c:pt>
                <c:pt idx="272" formatCode="General">
                  <c:v>0</c:v>
                </c:pt>
                <c:pt idx="273" formatCode="General">
                  <c:v>0</c:v>
                </c:pt>
                <c:pt idx="274" formatCode="General">
                  <c:v>0</c:v>
                </c:pt>
                <c:pt idx="275" formatCode="General">
                  <c:v>0</c:v>
                </c:pt>
                <c:pt idx="276" formatCode="General">
                  <c:v>0</c:v>
                </c:pt>
                <c:pt idx="277" formatCode="General">
                  <c:v>0</c:v>
                </c:pt>
                <c:pt idx="278" formatCode="General">
                  <c:v>0</c:v>
                </c:pt>
                <c:pt idx="279" formatCode="General">
                  <c:v>0</c:v>
                </c:pt>
                <c:pt idx="280" formatCode="General">
                  <c:v>0</c:v>
                </c:pt>
                <c:pt idx="281" formatCode="General">
                  <c:v>0</c:v>
                </c:pt>
                <c:pt idx="282" formatCode="General">
                  <c:v>0</c:v>
                </c:pt>
                <c:pt idx="283" formatCode="General">
                  <c:v>0</c:v>
                </c:pt>
                <c:pt idx="284" formatCode="General">
                  <c:v>0</c:v>
                </c:pt>
                <c:pt idx="285" formatCode="General">
                  <c:v>0</c:v>
                </c:pt>
                <c:pt idx="286" formatCode="General">
                  <c:v>0</c:v>
                </c:pt>
                <c:pt idx="287" formatCode="General">
                  <c:v>0</c:v>
                </c:pt>
                <c:pt idx="288" formatCode="General">
                  <c:v>0</c:v>
                </c:pt>
                <c:pt idx="289" formatCode="General">
                  <c:v>0</c:v>
                </c:pt>
                <c:pt idx="290" formatCode="General">
                  <c:v>0</c:v>
                </c:pt>
                <c:pt idx="291" formatCode="General">
                  <c:v>0</c:v>
                </c:pt>
                <c:pt idx="292" formatCode="General">
                  <c:v>0</c:v>
                </c:pt>
                <c:pt idx="293" formatCode="General">
                  <c:v>0</c:v>
                </c:pt>
                <c:pt idx="294" formatCode="General">
                  <c:v>0</c:v>
                </c:pt>
                <c:pt idx="295" formatCode="General">
                  <c:v>0</c:v>
                </c:pt>
                <c:pt idx="296" formatCode="General">
                  <c:v>0</c:v>
                </c:pt>
                <c:pt idx="297" formatCode="General">
                  <c:v>0</c:v>
                </c:pt>
                <c:pt idx="298" formatCode="General">
                  <c:v>0</c:v>
                </c:pt>
                <c:pt idx="299" formatCode="General">
                  <c:v>0</c:v>
                </c:pt>
                <c:pt idx="300" formatCode="General">
                  <c:v>0</c:v>
                </c:pt>
                <c:pt idx="301" formatCode="General">
                  <c:v>0</c:v>
                </c:pt>
                <c:pt idx="302" formatCode="General">
                  <c:v>0</c:v>
                </c:pt>
                <c:pt idx="303" formatCode="General">
                  <c:v>0</c:v>
                </c:pt>
                <c:pt idx="304" formatCode="General">
                  <c:v>0</c:v>
                </c:pt>
                <c:pt idx="305" formatCode="General">
                  <c:v>0</c:v>
                </c:pt>
                <c:pt idx="306" formatCode="General">
                  <c:v>0</c:v>
                </c:pt>
                <c:pt idx="307" formatCode="General">
                  <c:v>0</c:v>
                </c:pt>
                <c:pt idx="308" formatCode="General">
                  <c:v>0</c:v>
                </c:pt>
                <c:pt idx="309" formatCode="General">
                  <c:v>0</c:v>
                </c:pt>
                <c:pt idx="310" formatCode="General">
                  <c:v>0</c:v>
                </c:pt>
                <c:pt idx="311" formatCode="General">
                  <c:v>0</c:v>
                </c:pt>
                <c:pt idx="312" formatCode="General">
                  <c:v>0</c:v>
                </c:pt>
                <c:pt idx="313" formatCode="General">
                  <c:v>0</c:v>
                </c:pt>
                <c:pt idx="314" formatCode="General">
                  <c:v>0</c:v>
                </c:pt>
                <c:pt idx="315" formatCode="General">
                  <c:v>0</c:v>
                </c:pt>
                <c:pt idx="316" formatCode="General">
                  <c:v>0</c:v>
                </c:pt>
                <c:pt idx="317" formatCode="General">
                  <c:v>0</c:v>
                </c:pt>
                <c:pt idx="318" formatCode="General">
                  <c:v>0</c:v>
                </c:pt>
                <c:pt idx="319" formatCode="General">
                  <c:v>0</c:v>
                </c:pt>
                <c:pt idx="320" formatCode="General">
                  <c:v>0</c:v>
                </c:pt>
                <c:pt idx="321" formatCode="General">
                  <c:v>0</c:v>
                </c:pt>
                <c:pt idx="322" formatCode="General">
                  <c:v>0</c:v>
                </c:pt>
                <c:pt idx="323" formatCode="General">
                  <c:v>0</c:v>
                </c:pt>
                <c:pt idx="324" formatCode="General">
                  <c:v>0</c:v>
                </c:pt>
                <c:pt idx="325" formatCode="General">
                  <c:v>0</c:v>
                </c:pt>
                <c:pt idx="326" formatCode="General">
                  <c:v>0</c:v>
                </c:pt>
                <c:pt idx="327" formatCode="General">
                  <c:v>0</c:v>
                </c:pt>
                <c:pt idx="328" formatCode="General">
                  <c:v>0</c:v>
                </c:pt>
                <c:pt idx="329" formatCode="General">
                  <c:v>0</c:v>
                </c:pt>
                <c:pt idx="330" formatCode="General">
                  <c:v>0</c:v>
                </c:pt>
                <c:pt idx="331" formatCode="General">
                  <c:v>0</c:v>
                </c:pt>
                <c:pt idx="332" formatCode="General">
                  <c:v>0</c:v>
                </c:pt>
                <c:pt idx="333" formatCode="General">
                  <c:v>0</c:v>
                </c:pt>
                <c:pt idx="334" formatCode="General">
                  <c:v>0</c:v>
                </c:pt>
                <c:pt idx="335" formatCode="General">
                  <c:v>0</c:v>
                </c:pt>
                <c:pt idx="336" formatCode="General">
                  <c:v>0</c:v>
                </c:pt>
                <c:pt idx="337" formatCode="General">
                  <c:v>0</c:v>
                </c:pt>
                <c:pt idx="338" formatCode="General">
                  <c:v>0</c:v>
                </c:pt>
                <c:pt idx="339" formatCode="General">
                  <c:v>0</c:v>
                </c:pt>
                <c:pt idx="340" formatCode="General">
                  <c:v>0</c:v>
                </c:pt>
                <c:pt idx="341" formatCode="General">
                  <c:v>0</c:v>
                </c:pt>
                <c:pt idx="342" formatCode="General">
                  <c:v>0</c:v>
                </c:pt>
              </c:numCache>
            </c:numRef>
          </c:val>
          <c:extLst>
            <c:ext xmlns:c16="http://schemas.microsoft.com/office/drawing/2014/chart" uri="{C3380CC4-5D6E-409C-BE32-E72D297353CC}">
              <c16:uniqueId val="{00000000-65B4-43E8-A167-3C7FBDC8BF95}"/>
            </c:ext>
          </c:extLst>
        </c:ser>
        <c:dLbls>
          <c:showLegendKey val="0"/>
          <c:showVal val="0"/>
          <c:showCatName val="0"/>
          <c:showSerName val="0"/>
          <c:showPercent val="0"/>
          <c:showBubbleSize val="0"/>
        </c:dLbls>
        <c:gapWidth val="0"/>
        <c:axId val="207680736"/>
        <c:axId val="207681520"/>
      </c:barChart>
      <c:lineChart>
        <c:grouping val="standard"/>
        <c:varyColors val="0"/>
        <c:ser>
          <c:idx val="0"/>
          <c:order val="0"/>
          <c:tx>
            <c:strRef>
              <c:f>Sheet1!$B$1</c:f>
              <c:strCache>
                <c:ptCount val="1"/>
                <c:pt idx="0">
                  <c:v># Employed (millions)</c:v>
                </c:pt>
              </c:strCache>
            </c:strRef>
          </c:tx>
          <c:spPr>
            <a:ln w="41439">
              <a:solidFill>
                <a:schemeClr val="accent1"/>
              </a:solidFill>
              <a:prstDash val="solid"/>
            </a:ln>
          </c:spPr>
          <c:marker>
            <c:symbol val="none"/>
          </c:marker>
          <c:cat>
            <c:numRef>
              <c:f>Sheet1!$A$2:$A$344</c:f>
              <c:numCache>
                <c:formatCode>"'"yy</c:formatCode>
                <c:ptCount val="343"/>
                <c:pt idx="0">
                  <c:v>32904</c:v>
                </c:pt>
                <c:pt idx="1">
                  <c:v>32932</c:v>
                </c:pt>
                <c:pt idx="2">
                  <c:v>32963</c:v>
                </c:pt>
                <c:pt idx="3">
                  <c:v>32993</c:v>
                </c:pt>
                <c:pt idx="4">
                  <c:v>33024</c:v>
                </c:pt>
                <c:pt idx="5">
                  <c:v>33054</c:v>
                </c:pt>
                <c:pt idx="6">
                  <c:v>33085</c:v>
                </c:pt>
                <c:pt idx="7">
                  <c:v>33116</c:v>
                </c:pt>
                <c:pt idx="8">
                  <c:v>33146</c:v>
                </c:pt>
                <c:pt idx="9">
                  <c:v>33177</c:v>
                </c:pt>
                <c:pt idx="10">
                  <c:v>33207</c:v>
                </c:pt>
                <c:pt idx="11">
                  <c:v>33238</c:v>
                </c:pt>
                <c:pt idx="12">
                  <c:v>33269</c:v>
                </c:pt>
                <c:pt idx="13">
                  <c:v>33297</c:v>
                </c:pt>
                <c:pt idx="14">
                  <c:v>33328</c:v>
                </c:pt>
                <c:pt idx="15">
                  <c:v>33358</c:v>
                </c:pt>
                <c:pt idx="16">
                  <c:v>33389</c:v>
                </c:pt>
                <c:pt idx="17">
                  <c:v>33419</c:v>
                </c:pt>
                <c:pt idx="18">
                  <c:v>33450</c:v>
                </c:pt>
                <c:pt idx="19">
                  <c:v>33481</c:v>
                </c:pt>
                <c:pt idx="20">
                  <c:v>33511</c:v>
                </c:pt>
                <c:pt idx="21">
                  <c:v>33542</c:v>
                </c:pt>
                <c:pt idx="22">
                  <c:v>33572</c:v>
                </c:pt>
                <c:pt idx="23">
                  <c:v>33603</c:v>
                </c:pt>
                <c:pt idx="24">
                  <c:v>33634</c:v>
                </c:pt>
                <c:pt idx="25">
                  <c:v>33662</c:v>
                </c:pt>
                <c:pt idx="26">
                  <c:v>33694</c:v>
                </c:pt>
                <c:pt idx="27">
                  <c:v>33724</c:v>
                </c:pt>
                <c:pt idx="28">
                  <c:v>33755</c:v>
                </c:pt>
                <c:pt idx="29">
                  <c:v>33785</c:v>
                </c:pt>
                <c:pt idx="30">
                  <c:v>33816</c:v>
                </c:pt>
                <c:pt idx="31">
                  <c:v>33847</c:v>
                </c:pt>
                <c:pt idx="32">
                  <c:v>33877</c:v>
                </c:pt>
                <c:pt idx="33">
                  <c:v>33908</c:v>
                </c:pt>
                <c:pt idx="34">
                  <c:v>33938</c:v>
                </c:pt>
                <c:pt idx="35">
                  <c:v>33969</c:v>
                </c:pt>
                <c:pt idx="36">
                  <c:v>34000</c:v>
                </c:pt>
                <c:pt idx="37">
                  <c:v>34028</c:v>
                </c:pt>
                <c:pt idx="38">
                  <c:v>34059</c:v>
                </c:pt>
                <c:pt idx="39">
                  <c:v>34089</c:v>
                </c:pt>
                <c:pt idx="40">
                  <c:v>34120</c:v>
                </c:pt>
                <c:pt idx="41">
                  <c:v>34150</c:v>
                </c:pt>
                <c:pt idx="42">
                  <c:v>34181</c:v>
                </c:pt>
                <c:pt idx="43">
                  <c:v>34212</c:v>
                </c:pt>
                <c:pt idx="44">
                  <c:v>34242</c:v>
                </c:pt>
                <c:pt idx="45">
                  <c:v>34273</c:v>
                </c:pt>
                <c:pt idx="46">
                  <c:v>34303</c:v>
                </c:pt>
                <c:pt idx="47">
                  <c:v>34334</c:v>
                </c:pt>
                <c:pt idx="48">
                  <c:v>34365</c:v>
                </c:pt>
                <c:pt idx="49">
                  <c:v>34393</c:v>
                </c:pt>
                <c:pt idx="50">
                  <c:v>34424</c:v>
                </c:pt>
                <c:pt idx="51">
                  <c:v>34454</c:v>
                </c:pt>
                <c:pt idx="52">
                  <c:v>34485</c:v>
                </c:pt>
                <c:pt idx="53">
                  <c:v>34515</c:v>
                </c:pt>
                <c:pt idx="54">
                  <c:v>34546</c:v>
                </c:pt>
                <c:pt idx="55">
                  <c:v>34577</c:v>
                </c:pt>
                <c:pt idx="56">
                  <c:v>34607</c:v>
                </c:pt>
                <c:pt idx="57">
                  <c:v>34638</c:v>
                </c:pt>
                <c:pt idx="58">
                  <c:v>34668</c:v>
                </c:pt>
                <c:pt idx="59">
                  <c:v>34699</c:v>
                </c:pt>
                <c:pt idx="60">
                  <c:v>34730</c:v>
                </c:pt>
                <c:pt idx="61">
                  <c:v>34758</c:v>
                </c:pt>
                <c:pt idx="62">
                  <c:v>34789</c:v>
                </c:pt>
                <c:pt idx="63">
                  <c:v>34819</c:v>
                </c:pt>
                <c:pt idx="64">
                  <c:v>34850</c:v>
                </c:pt>
                <c:pt idx="65">
                  <c:v>34880</c:v>
                </c:pt>
                <c:pt idx="66">
                  <c:v>34911</c:v>
                </c:pt>
                <c:pt idx="67">
                  <c:v>34942</c:v>
                </c:pt>
                <c:pt idx="68">
                  <c:v>34972</c:v>
                </c:pt>
                <c:pt idx="69">
                  <c:v>35003</c:v>
                </c:pt>
                <c:pt idx="70">
                  <c:v>35033</c:v>
                </c:pt>
                <c:pt idx="71">
                  <c:v>35064</c:v>
                </c:pt>
                <c:pt idx="72">
                  <c:v>35095</c:v>
                </c:pt>
                <c:pt idx="73">
                  <c:v>35123</c:v>
                </c:pt>
                <c:pt idx="74">
                  <c:v>35155</c:v>
                </c:pt>
                <c:pt idx="75">
                  <c:v>35185</c:v>
                </c:pt>
                <c:pt idx="76">
                  <c:v>35216</c:v>
                </c:pt>
                <c:pt idx="77">
                  <c:v>35246</c:v>
                </c:pt>
                <c:pt idx="78">
                  <c:v>35277</c:v>
                </c:pt>
                <c:pt idx="79">
                  <c:v>35308</c:v>
                </c:pt>
                <c:pt idx="80">
                  <c:v>35338</c:v>
                </c:pt>
                <c:pt idx="81">
                  <c:v>35369</c:v>
                </c:pt>
                <c:pt idx="82">
                  <c:v>35399</c:v>
                </c:pt>
                <c:pt idx="83">
                  <c:v>35430</c:v>
                </c:pt>
                <c:pt idx="84">
                  <c:v>35461</c:v>
                </c:pt>
                <c:pt idx="85">
                  <c:v>35489</c:v>
                </c:pt>
                <c:pt idx="86">
                  <c:v>35520</c:v>
                </c:pt>
                <c:pt idx="87">
                  <c:v>35550</c:v>
                </c:pt>
                <c:pt idx="88">
                  <c:v>35581</c:v>
                </c:pt>
                <c:pt idx="89">
                  <c:v>35611</c:v>
                </c:pt>
                <c:pt idx="90">
                  <c:v>35642</c:v>
                </c:pt>
                <c:pt idx="91">
                  <c:v>35673</c:v>
                </c:pt>
                <c:pt idx="92">
                  <c:v>35703</c:v>
                </c:pt>
                <c:pt idx="93">
                  <c:v>35734</c:v>
                </c:pt>
                <c:pt idx="94">
                  <c:v>35764</c:v>
                </c:pt>
                <c:pt idx="95">
                  <c:v>35795</c:v>
                </c:pt>
                <c:pt idx="96">
                  <c:v>35826</c:v>
                </c:pt>
                <c:pt idx="97">
                  <c:v>35854</c:v>
                </c:pt>
                <c:pt idx="98">
                  <c:v>35885</c:v>
                </c:pt>
                <c:pt idx="99">
                  <c:v>35915</c:v>
                </c:pt>
                <c:pt idx="100">
                  <c:v>35946</c:v>
                </c:pt>
                <c:pt idx="101">
                  <c:v>35976</c:v>
                </c:pt>
                <c:pt idx="102">
                  <c:v>36007</c:v>
                </c:pt>
                <c:pt idx="103">
                  <c:v>36038</c:v>
                </c:pt>
                <c:pt idx="104">
                  <c:v>36068</c:v>
                </c:pt>
                <c:pt idx="105">
                  <c:v>36099</c:v>
                </c:pt>
                <c:pt idx="106">
                  <c:v>36129</c:v>
                </c:pt>
                <c:pt idx="107">
                  <c:v>36160</c:v>
                </c:pt>
                <c:pt idx="108">
                  <c:v>36191</c:v>
                </c:pt>
                <c:pt idx="109">
                  <c:v>36219</c:v>
                </c:pt>
                <c:pt idx="110">
                  <c:v>36250</c:v>
                </c:pt>
                <c:pt idx="111">
                  <c:v>36280</c:v>
                </c:pt>
                <c:pt idx="112">
                  <c:v>36311</c:v>
                </c:pt>
                <c:pt idx="113">
                  <c:v>36341</c:v>
                </c:pt>
                <c:pt idx="114">
                  <c:v>36372</c:v>
                </c:pt>
                <c:pt idx="115">
                  <c:v>36403</c:v>
                </c:pt>
                <c:pt idx="116">
                  <c:v>36433</c:v>
                </c:pt>
                <c:pt idx="117">
                  <c:v>36464</c:v>
                </c:pt>
                <c:pt idx="118">
                  <c:v>36494</c:v>
                </c:pt>
                <c:pt idx="119">
                  <c:v>36525</c:v>
                </c:pt>
                <c:pt idx="120">
                  <c:v>36556</c:v>
                </c:pt>
                <c:pt idx="121">
                  <c:v>36584</c:v>
                </c:pt>
                <c:pt idx="122">
                  <c:v>36616</c:v>
                </c:pt>
                <c:pt idx="123">
                  <c:v>36646</c:v>
                </c:pt>
                <c:pt idx="124">
                  <c:v>36677</c:v>
                </c:pt>
                <c:pt idx="125">
                  <c:v>36707</c:v>
                </c:pt>
                <c:pt idx="126">
                  <c:v>36738</c:v>
                </c:pt>
                <c:pt idx="127">
                  <c:v>36769</c:v>
                </c:pt>
                <c:pt idx="128">
                  <c:v>36799</c:v>
                </c:pt>
                <c:pt idx="129">
                  <c:v>36830</c:v>
                </c:pt>
                <c:pt idx="130">
                  <c:v>36860</c:v>
                </c:pt>
                <c:pt idx="131">
                  <c:v>36891</c:v>
                </c:pt>
                <c:pt idx="132">
                  <c:v>36922</c:v>
                </c:pt>
                <c:pt idx="133">
                  <c:v>36950</c:v>
                </c:pt>
                <c:pt idx="134">
                  <c:v>36981</c:v>
                </c:pt>
                <c:pt idx="135">
                  <c:v>37011</c:v>
                </c:pt>
                <c:pt idx="136">
                  <c:v>37042</c:v>
                </c:pt>
                <c:pt idx="137">
                  <c:v>37072</c:v>
                </c:pt>
                <c:pt idx="138">
                  <c:v>37103</c:v>
                </c:pt>
                <c:pt idx="139">
                  <c:v>37134</c:v>
                </c:pt>
                <c:pt idx="140">
                  <c:v>37164</c:v>
                </c:pt>
                <c:pt idx="141">
                  <c:v>37195</c:v>
                </c:pt>
                <c:pt idx="142">
                  <c:v>37225</c:v>
                </c:pt>
                <c:pt idx="143">
                  <c:v>37256</c:v>
                </c:pt>
                <c:pt idx="144">
                  <c:v>37287</c:v>
                </c:pt>
                <c:pt idx="145">
                  <c:v>37315</c:v>
                </c:pt>
                <c:pt idx="146">
                  <c:v>37346</c:v>
                </c:pt>
                <c:pt idx="147">
                  <c:v>37376</c:v>
                </c:pt>
                <c:pt idx="148">
                  <c:v>37407</c:v>
                </c:pt>
                <c:pt idx="149">
                  <c:v>37437</c:v>
                </c:pt>
                <c:pt idx="150">
                  <c:v>37468</c:v>
                </c:pt>
                <c:pt idx="151">
                  <c:v>37499</c:v>
                </c:pt>
                <c:pt idx="152">
                  <c:v>37529</c:v>
                </c:pt>
                <c:pt idx="153">
                  <c:v>37560</c:v>
                </c:pt>
                <c:pt idx="154">
                  <c:v>37590</c:v>
                </c:pt>
                <c:pt idx="155">
                  <c:v>37621</c:v>
                </c:pt>
                <c:pt idx="156">
                  <c:v>37652</c:v>
                </c:pt>
                <c:pt idx="157">
                  <c:v>37680</c:v>
                </c:pt>
                <c:pt idx="158">
                  <c:v>37711</c:v>
                </c:pt>
                <c:pt idx="159">
                  <c:v>37741</c:v>
                </c:pt>
                <c:pt idx="160">
                  <c:v>37772</c:v>
                </c:pt>
                <c:pt idx="161">
                  <c:v>37802</c:v>
                </c:pt>
                <c:pt idx="162">
                  <c:v>37833</c:v>
                </c:pt>
                <c:pt idx="163">
                  <c:v>37864</c:v>
                </c:pt>
                <c:pt idx="164">
                  <c:v>37894</c:v>
                </c:pt>
                <c:pt idx="165">
                  <c:v>37925</c:v>
                </c:pt>
                <c:pt idx="166">
                  <c:v>37955</c:v>
                </c:pt>
                <c:pt idx="167">
                  <c:v>37986</c:v>
                </c:pt>
                <c:pt idx="168">
                  <c:v>38017</c:v>
                </c:pt>
                <c:pt idx="169">
                  <c:v>38046</c:v>
                </c:pt>
                <c:pt idx="170">
                  <c:v>38077</c:v>
                </c:pt>
                <c:pt idx="171">
                  <c:v>38107</c:v>
                </c:pt>
                <c:pt idx="172">
                  <c:v>38138</c:v>
                </c:pt>
                <c:pt idx="173">
                  <c:v>38168</c:v>
                </c:pt>
                <c:pt idx="174">
                  <c:v>38199</c:v>
                </c:pt>
                <c:pt idx="175">
                  <c:v>38230</c:v>
                </c:pt>
                <c:pt idx="176">
                  <c:v>38260</c:v>
                </c:pt>
                <c:pt idx="177">
                  <c:v>38291</c:v>
                </c:pt>
                <c:pt idx="178">
                  <c:v>38321</c:v>
                </c:pt>
                <c:pt idx="179">
                  <c:v>38352</c:v>
                </c:pt>
                <c:pt idx="180">
                  <c:v>38383</c:v>
                </c:pt>
                <c:pt idx="181">
                  <c:v>38412</c:v>
                </c:pt>
                <c:pt idx="182">
                  <c:v>38442</c:v>
                </c:pt>
                <c:pt idx="183">
                  <c:v>38472</c:v>
                </c:pt>
                <c:pt idx="184">
                  <c:v>38503</c:v>
                </c:pt>
                <c:pt idx="185">
                  <c:v>38533</c:v>
                </c:pt>
                <c:pt idx="186">
                  <c:v>38564</c:v>
                </c:pt>
                <c:pt idx="187">
                  <c:v>38595</c:v>
                </c:pt>
                <c:pt idx="188">
                  <c:v>38625</c:v>
                </c:pt>
                <c:pt idx="189">
                  <c:v>38656</c:v>
                </c:pt>
                <c:pt idx="190">
                  <c:v>38686</c:v>
                </c:pt>
                <c:pt idx="191">
                  <c:v>38717</c:v>
                </c:pt>
                <c:pt idx="192">
                  <c:v>38748</c:v>
                </c:pt>
                <c:pt idx="193">
                  <c:v>38777</c:v>
                </c:pt>
                <c:pt idx="194">
                  <c:v>38807</c:v>
                </c:pt>
                <c:pt idx="195">
                  <c:v>38837</c:v>
                </c:pt>
                <c:pt idx="196">
                  <c:v>38868</c:v>
                </c:pt>
                <c:pt idx="197">
                  <c:v>38898</c:v>
                </c:pt>
                <c:pt idx="198">
                  <c:v>38929</c:v>
                </c:pt>
                <c:pt idx="199">
                  <c:v>38960</c:v>
                </c:pt>
                <c:pt idx="200">
                  <c:v>38990</c:v>
                </c:pt>
                <c:pt idx="201">
                  <c:v>39021</c:v>
                </c:pt>
                <c:pt idx="202">
                  <c:v>39051</c:v>
                </c:pt>
                <c:pt idx="203">
                  <c:v>39082</c:v>
                </c:pt>
                <c:pt idx="204">
                  <c:v>39113</c:v>
                </c:pt>
                <c:pt idx="205">
                  <c:v>39142</c:v>
                </c:pt>
                <c:pt idx="206">
                  <c:v>39172</c:v>
                </c:pt>
                <c:pt idx="207">
                  <c:v>39202</c:v>
                </c:pt>
                <c:pt idx="208">
                  <c:v>39233</c:v>
                </c:pt>
                <c:pt idx="209">
                  <c:v>39263</c:v>
                </c:pt>
                <c:pt idx="210">
                  <c:v>39294</c:v>
                </c:pt>
                <c:pt idx="211">
                  <c:v>39325</c:v>
                </c:pt>
                <c:pt idx="212">
                  <c:v>39355</c:v>
                </c:pt>
                <c:pt idx="213">
                  <c:v>39386</c:v>
                </c:pt>
                <c:pt idx="214">
                  <c:v>39416</c:v>
                </c:pt>
                <c:pt idx="215">
                  <c:v>39447</c:v>
                </c:pt>
                <c:pt idx="216">
                  <c:v>39478</c:v>
                </c:pt>
                <c:pt idx="217">
                  <c:v>39507</c:v>
                </c:pt>
                <c:pt idx="218">
                  <c:v>39538</c:v>
                </c:pt>
                <c:pt idx="219">
                  <c:v>39568</c:v>
                </c:pt>
                <c:pt idx="220">
                  <c:v>39599</c:v>
                </c:pt>
                <c:pt idx="221">
                  <c:v>39629</c:v>
                </c:pt>
                <c:pt idx="222">
                  <c:v>39660</c:v>
                </c:pt>
                <c:pt idx="223">
                  <c:v>39691</c:v>
                </c:pt>
                <c:pt idx="224">
                  <c:v>39721</c:v>
                </c:pt>
                <c:pt idx="225">
                  <c:v>39752</c:v>
                </c:pt>
                <c:pt idx="226">
                  <c:v>39782</c:v>
                </c:pt>
                <c:pt idx="227">
                  <c:v>39813</c:v>
                </c:pt>
                <c:pt idx="228">
                  <c:v>39844</c:v>
                </c:pt>
                <c:pt idx="229">
                  <c:v>39872</c:v>
                </c:pt>
                <c:pt idx="230">
                  <c:v>39903</c:v>
                </c:pt>
                <c:pt idx="231">
                  <c:v>39933</c:v>
                </c:pt>
                <c:pt idx="232">
                  <c:v>39964</c:v>
                </c:pt>
                <c:pt idx="233">
                  <c:v>39994</c:v>
                </c:pt>
                <c:pt idx="234">
                  <c:v>40025</c:v>
                </c:pt>
                <c:pt idx="235">
                  <c:v>40056</c:v>
                </c:pt>
                <c:pt idx="236">
                  <c:v>40086</c:v>
                </c:pt>
                <c:pt idx="237">
                  <c:v>40117</c:v>
                </c:pt>
                <c:pt idx="238">
                  <c:v>40147</c:v>
                </c:pt>
                <c:pt idx="239">
                  <c:v>40178</c:v>
                </c:pt>
                <c:pt idx="240">
                  <c:v>40209</c:v>
                </c:pt>
                <c:pt idx="241">
                  <c:v>40237</c:v>
                </c:pt>
                <c:pt idx="242">
                  <c:v>40268</c:v>
                </c:pt>
                <c:pt idx="243">
                  <c:v>40298</c:v>
                </c:pt>
                <c:pt idx="244">
                  <c:v>40329</c:v>
                </c:pt>
                <c:pt idx="245">
                  <c:v>40359</c:v>
                </c:pt>
                <c:pt idx="246">
                  <c:v>40390</c:v>
                </c:pt>
                <c:pt idx="247">
                  <c:v>40421</c:v>
                </c:pt>
                <c:pt idx="248">
                  <c:v>40451</c:v>
                </c:pt>
                <c:pt idx="249">
                  <c:v>40482</c:v>
                </c:pt>
                <c:pt idx="250">
                  <c:v>40512</c:v>
                </c:pt>
                <c:pt idx="251">
                  <c:v>40543</c:v>
                </c:pt>
                <c:pt idx="252">
                  <c:v>40574</c:v>
                </c:pt>
                <c:pt idx="253">
                  <c:v>40602</c:v>
                </c:pt>
                <c:pt idx="254">
                  <c:v>40632</c:v>
                </c:pt>
                <c:pt idx="255">
                  <c:v>40663</c:v>
                </c:pt>
                <c:pt idx="256">
                  <c:v>40694</c:v>
                </c:pt>
                <c:pt idx="257">
                  <c:v>40724</c:v>
                </c:pt>
                <c:pt idx="258">
                  <c:v>40755</c:v>
                </c:pt>
                <c:pt idx="259">
                  <c:v>40786</c:v>
                </c:pt>
                <c:pt idx="260">
                  <c:v>40816</c:v>
                </c:pt>
                <c:pt idx="261">
                  <c:v>40847</c:v>
                </c:pt>
                <c:pt idx="262">
                  <c:v>40877</c:v>
                </c:pt>
                <c:pt idx="263">
                  <c:v>40908</c:v>
                </c:pt>
                <c:pt idx="264">
                  <c:v>40939</c:v>
                </c:pt>
                <c:pt idx="265">
                  <c:v>40968</c:v>
                </c:pt>
                <c:pt idx="266">
                  <c:v>40999</c:v>
                </c:pt>
                <c:pt idx="267">
                  <c:v>41029</c:v>
                </c:pt>
                <c:pt idx="268">
                  <c:v>41060</c:v>
                </c:pt>
                <c:pt idx="269">
                  <c:v>41090</c:v>
                </c:pt>
                <c:pt idx="270">
                  <c:v>41121</c:v>
                </c:pt>
                <c:pt idx="271">
                  <c:v>41152</c:v>
                </c:pt>
                <c:pt idx="272">
                  <c:v>41182</c:v>
                </c:pt>
                <c:pt idx="273">
                  <c:v>41213</c:v>
                </c:pt>
                <c:pt idx="274">
                  <c:v>41243</c:v>
                </c:pt>
                <c:pt idx="275">
                  <c:v>41274</c:v>
                </c:pt>
                <c:pt idx="276">
                  <c:v>41305</c:v>
                </c:pt>
                <c:pt idx="277">
                  <c:v>41333</c:v>
                </c:pt>
                <c:pt idx="278">
                  <c:v>41364</c:v>
                </c:pt>
                <c:pt idx="279">
                  <c:v>41394</c:v>
                </c:pt>
                <c:pt idx="280">
                  <c:v>41425</c:v>
                </c:pt>
                <c:pt idx="281">
                  <c:v>41455</c:v>
                </c:pt>
                <c:pt idx="282">
                  <c:v>41486</c:v>
                </c:pt>
                <c:pt idx="283">
                  <c:v>41517</c:v>
                </c:pt>
                <c:pt idx="284">
                  <c:v>41547</c:v>
                </c:pt>
                <c:pt idx="285">
                  <c:v>41578</c:v>
                </c:pt>
                <c:pt idx="286">
                  <c:v>41608</c:v>
                </c:pt>
                <c:pt idx="287">
                  <c:v>41639</c:v>
                </c:pt>
                <c:pt idx="288">
                  <c:v>41670</c:v>
                </c:pt>
                <c:pt idx="289">
                  <c:v>41698</c:v>
                </c:pt>
                <c:pt idx="290">
                  <c:v>41729</c:v>
                </c:pt>
                <c:pt idx="291">
                  <c:v>41759</c:v>
                </c:pt>
                <c:pt idx="292">
                  <c:v>41790</c:v>
                </c:pt>
                <c:pt idx="293">
                  <c:v>41820</c:v>
                </c:pt>
                <c:pt idx="294">
                  <c:v>41851</c:v>
                </c:pt>
                <c:pt idx="295">
                  <c:v>41882</c:v>
                </c:pt>
                <c:pt idx="296">
                  <c:v>41912</c:v>
                </c:pt>
                <c:pt idx="297">
                  <c:v>41943</c:v>
                </c:pt>
                <c:pt idx="298">
                  <c:v>41973</c:v>
                </c:pt>
                <c:pt idx="299">
                  <c:v>42004</c:v>
                </c:pt>
                <c:pt idx="300">
                  <c:v>42035</c:v>
                </c:pt>
                <c:pt idx="301">
                  <c:v>42063</c:v>
                </c:pt>
                <c:pt idx="302">
                  <c:v>42094</c:v>
                </c:pt>
                <c:pt idx="303">
                  <c:v>42124</c:v>
                </c:pt>
                <c:pt idx="304">
                  <c:v>42155</c:v>
                </c:pt>
                <c:pt idx="305">
                  <c:v>42185</c:v>
                </c:pt>
                <c:pt idx="306">
                  <c:v>42216</c:v>
                </c:pt>
                <c:pt idx="307">
                  <c:v>42247</c:v>
                </c:pt>
                <c:pt idx="308">
                  <c:v>42277</c:v>
                </c:pt>
                <c:pt idx="309">
                  <c:v>42308</c:v>
                </c:pt>
                <c:pt idx="310">
                  <c:v>42338</c:v>
                </c:pt>
                <c:pt idx="311">
                  <c:v>42369</c:v>
                </c:pt>
                <c:pt idx="312">
                  <c:v>42400</c:v>
                </c:pt>
                <c:pt idx="313">
                  <c:v>42429</c:v>
                </c:pt>
                <c:pt idx="314">
                  <c:v>42460</c:v>
                </c:pt>
                <c:pt idx="315">
                  <c:v>42490</c:v>
                </c:pt>
                <c:pt idx="316">
                  <c:v>42520</c:v>
                </c:pt>
                <c:pt idx="317">
                  <c:v>42551</c:v>
                </c:pt>
                <c:pt idx="318">
                  <c:v>42582</c:v>
                </c:pt>
                <c:pt idx="319">
                  <c:v>42613</c:v>
                </c:pt>
                <c:pt idx="320">
                  <c:v>42643</c:v>
                </c:pt>
                <c:pt idx="321">
                  <c:v>42674</c:v>
                </c:pt>
                <c:pt idx="322">
                  <c:v>42704</c:v>
                </c:pt>
                <c:pt idx="323">
                  <c:v>42735</c:v>
                </c:pt>
                <c:pt idx="324">
                  <c:v>42766</c:v>
                </c:pt>
                <c:pt idx="325">
                  <c:v>42794</c:v>
                </c:pt>
                <c:pt idx="326">
                  <c:v>42825</c:v>
                </c:pt>
                <c:pt idx="327">
                  <c:v>42855</c:v>
                </c:pt>
                <c:pt idx="328">
                  <c:v>42886</c:v>
                </c:pt>
                <c:pt idx="329">
                  <c:v>42916</c:v>
                </c:pt>
                <c:pt idx="330">
                  <c:v>42947</c:v>
                </c:pt>
                <c:pt idx="331">
                  <c:v>42978</c:v>
                </c:pt>
                <c:pt idx="332">
                  <c:v>43008</c:v>
                </c:pt>
                <c:pt idx="333">
                  <c:v>43039</c:v>
                </c:pt>
                <c:pt idx="334">
                  <c:v>43069</c:v>
                </c:pt>
                <c:pt idx="335">
                  <c:v>43100</c:v>
                </c:pt>
                <c:pt idx="336">
                  <c:v>43131</c:v>
                </c:pt>
                <c:pt idx="337">
                  <c:v>43159</c:v>
                </c:pt>
                <c:pt idx="338">
                  <c:v>43190</c:v>
                </c:pt>
                <c:pt idx="339">
                  <c:v>43220</c:v>
                </c:pt>
                <c:pt idx="340">
                  <c:v>43251</c:v>
                </c:pt>
                <c:pt idx="341">
                  <c:v>43281</c:v>
                </c:pt>
                <c:pt idx="342">
                  <c:v>43312</c:v>
                </c:pt>
              </c:numCache>
            </c:numRef>
          </c:cat>
          <c:val>
            <c:numRef>
              <c:f>Sheet1!$B$2:$B$344</c:f>
              <c:numCache>
                <c:formatCode>General</c:formatCode>
                <c:ptCount val="343"/>
                <c:pt idx="0">
                  <c:v>41.8</c:v>
                </c:pt>
                <c:pt idx="1">
                  <c:v>41.9</c:v>
                </c:pt>
                <c:pt idx="2">
                  <c:v>42</c:v>
                </c:pt>
                <c:pt idx="3">
                  <c:v>42.1</c:v>
                </c:pt>
                <c:pt idx="4">
                  <c:v>42.2</c:v>
                </c:pt>
                <c:pt idx="5">
                  <c:v>42.6</c:v>
                </c:pt>
                <c:pt idx="6">
                  <c:v>42.6</c:v>
                </c:pt>
                <c:pt idx="7">
                  <c:v>42.6</c:v>
                </c:pt>
                <c:pt idx="8">
                  <c:v>42.4</c:v>
                </c:pt>
                <c:pt idx="9">
                  <c:v>42.4</c:v>
                </c:pt>
                <c:pt idx="10">
                  <c:v>42.4</c:v>
                </c:pt>
                <c:pt idx="11">
                  <c:v>42.5</c:v>
                </c:pt>
                <c:pt idx="12">
                  <c:v>42.5</c:v>
                </c:pt>
                <c:pt idx="13">
                  <c:v>42.5</c:v>
                </c:pt>
                <c:pt idx="14">
                  <c:v>42.7</c:v>
                </c:pt>
                <c:pt idx="15">
                  <c:v>42.6</c:v>
                </c:pt>
                <c:pt idx="16">
                  <c:v>42.6</c:v>
                </c:pt>
                <c:pt idx="17">
                  <c:v>42.6</c:v>
                </c:pt>
                <c:pt idx="18">
                  <c:v>42.7</c:v>
                </c:pt>
                <c:pt idx="19">
                  <c:v>42.5</c:v>
                </c:pt>
                <c:pt idx="20">
                  <c:v>42.3</c:v>
                </c:pt>
                <c:pt idx="21">
                  <c:v>42.3</c:v>
                </c:pt>
                <c:pt idx="22">
                  <c:v>42.3</c:v>
                </c:pt>
                <c:pt idx="23">
                  <c:v>42.2</c:v>
                </c:pt>
                <c:pt idx="24">
                  <c:v>42</c:v>
                </c:pt>
                <c:pt idx="25">
                  <c:v>41.9</c:v>
                </c:pt>
                <c:pt idx="26">
                  <c:v>41.8</c:v>
                </c:pt>
                <c:pt idx="27">
                  <c:v>41.8</c:v>
                </c:pt>
                <c:pt idx="28">
                  <c:v>41.8</c:v>
                </c:pt>
                <c:pt idx="29">
                  <c:v>41.9</c:v>
                </c:pt>
                <c:pt idx="30">
                  <c:v>42</c:v>
                </c:pt>
                <c:pt idx="31">
                  <c:v>41.9</c:v>
                </c:pt>
                <c:pt idx="32">
                  <c:v>41.7</c:v>
                </c:pt>
                <c:pt idx="33">
                  <c:v>41.8</c:v>
                </c:pt>
                <c:pt idx="34">
                  <c:v>41.8</c:v>
                </c:pt>
                <c:pt idx="35">
                  <c:v>41.9</c:v>
                </c:pt>
                <c:pt idx="36">
                  <c:v>41.9</c:v>
                </c:pt>
                <c:pt idx="37">
                  <c:v>42</c:v>
                </c:pt>
                <c:pt idx="38">
                  <c:v>42.2</c:v>
                </c:pt>
                <c:pt idx="39">
                  <c:v>42.2</c:v>
                </c:pt>
                <c:pt idx="40">
                  <c:v>42.4</c:v>
                </c:pt>
                <c:pt idx="41">
                  <c:v>42.7</c:v>
                </c:pt>
                <c:pt idx="42">
                  <c:v>42.8</c:v>
                </c:pt>
                <c:pt idx="43">
                  <c:v>42.9</c:v>
                </c:pt>
                <c:pt idx="44">
                  <c:v>42.7</c:v>
                </c:pt>
                <c:pt idx="45">
                  <c:v>42.8</c:v>
                </c:pt>
                <c:pt idx="46">
                  <c:v>42.9</c:v>
                </c:pt>
                <c:pt idx="47">
                  <c:v>43.1</c:v>
                </c:pt>
                <c:pt idx="48">
                  <c:v>43</c:v>
                </c:pt>
                <c:pt idx="49">
                  <c:v>43.1</c:v>
                </c:pt>
                <c:pt idx="50">
                  <c:v>43.3</c:v>
                </c:pt>
                <c:pt idx="51">
                  <c:v>43.3</c:v>
                </c:pt>
                <c:pt idx="52">
                  <c:v>43.4</c:v>
                </c:pt>
                <c:pt idx="53">
                  <c:v>43.7</c:v>
                </c:pt>
                <c:pt idx="54">
                  <c:v>43.8</c:v>
                </c:pt>
                <c:pt idx="55">
                  <c:v>43.8</c:v>
                </c:pt>
                <c:pt idx="56">
                  <c:v>43.6</c:v>
                </c:pt>
                <c:pt idx="57">
                  <c:v>43.7</c:v>
                </c:pt>
                <c:pt idx="58">
                  <c:v>43.7</c:v>
                </c:pt>
                <c:pt idx="59">
                  <c:v>43.8</c:v>
                </c:pt>
                <c:pt idx="60">
                  <c:v>43.8</c:v>
                </c:pt>
                <c:pt idx="61">
                  <c:v>43.8</c:v>
                </c:pt>
                <c:pt idx="62">
                  <c:v>44</c:v>
                </c:pt>
                <c:pt idx="63">
                  <c:v>44.1</c:v>
                </c:pt>
                <c:pt idx="64">
                  <c:v>44.1</c:v>
                </c:pt>
                <c:pt idx="65">
                  <c:v>44.5</c:v>
                </c:pt>
                <c:pt idx="66">
                  <c:v>44.4</c:v>
                </c:pt>
                <c:pt idx="67">
                  <c:v>44.4</c:v>
                </c:pt>
                <c:pt idx="68">
                  <c:v>44.3</c:v>
                </c:pt>
                <c:pt idx="69">
                  <c:v>44.4</c:v>
                </c:pt>
                <c:pt idx="70">
                  <c:v>44.5</c:v>
                </c:pt>
                <c:pt idx="71">
                  <c:v>44.6</c:v>
                </c:pt>
                <c:pt idx="72">
                  <c:v>44.6</c:v>
                </c:pt>
                <c:pt idx="73">
                  <c:v>44.6</c:v>
                </c:pt>
                <c:pt idx="74">
                  <c:v>44.8</c:v>
                </c:pt>
                <c:pt idx="75">
                  <c:v>44.7</c:v>
                </c:pt>
                <c:pt idx="76">
                  <c:v>44.9</c:v>
                </c:pt>
                <c:pt idx="77">
                  <c:v>45.2</c:v>
                </c:pt>
                <c:pt idx="78">
                  <c:v>45.3</c:v>
                </c:pt>
                <c:pt idx="79">
                  <c:v>45.2</c:v>
                </c:pt>
                <c:pt idx="80">
                  <c:v>45.2</c:v>
                </c:pt>
                <c:pt idx="81">
                  <c:v>45.3</c:v>
                </c:pt>
                <c:pt idx="82">
                  <c:v>45.4</c:v>
                </c:pt>
                <c:pt idx="83">
                  <c:v>45.5</c:v>
                </c:pt>
                <c:pt idx="84">
                  <c:v>45.4</c:v>
                </c:pt>
                <c:pt idx="85">
                  <c:v>45.6</c:v>
                </c:pt>
                <c:pt idx="86">
                  <c:v>45.8</c:v>
                </c:pt>
                <c:pt idx="87">
                  <c:v>45.9</c:v>
                </c:pt>
                <c:pt idx="88">
                  <c:v>46</c:v>
                </c:pt>
                <c:pt idx="89">
                  <c:v>46.2</c:v>
                </c:pt>
                <c:pt idx="90">
                  <c:v>46.4</c:v>
                </c:pt>
                <c:pt idx="91">
                  <c:v>46.4</c:v>
                </c:pt>
                <c:pt idx="92">
                  <c:v>46.2</c:v>
                </c:pt>
                <c:pt idx="93">
                  <c:v>46.3</c:v>
                </c:pt>
                <c:pt idx="94">
                  <c:v>46.5</c:v>
                </c:pt>
                <c:pt idx="95">
                  <c:v>46.7</c:v>
                </c:pt>
                <c:pt idx="96">
                  <c:v>46.8</c:v>
                </c:pt>
                <c:pt idx="97">
                  <c:v>46.9</c:v>
                </c:pt>
                <c:pt idx="98">
                  <c:v>47</c:v>
                </c:pt>
                <c:pt idx="99">
                  <c:v>47</c:v>
                </c:pt>
                <c:pt idx="100">
                  <c:v>47.2</c:v>
                </c:pt>
                <c:pt idx="101">
                  <c:v>47.5</c:v>
                </c:pt>
                <c:pt idx="102">
                  <c:v>47.5</c:v>
                </c:pt>
                <c:pt idx="103">
                  <c:v>47.5</c:v>
                </c:pt>
                <c:pt idx="104">
                  <c:v>47.4</c:v>
                </c:pt>
                <c:pt idx="105">
                  <c:v>47.6</c:v>
                </c:pt>
                <c:pt idx="106">
                  <c:v>47.7</c:v>
                </c:pt>
                <c:pt idx="107">
                  <c:v>47.7</c:v>
                </c:pt>
                <c:pt idx="108">
                  <c:v>47.6</c:v>
                </c:pt>
                <c:pt idx="109">
                  <c:v>47.7</c:v>
                </c:pt>
                <c:pt idx="110">
                  <c:v>47.9</c:v>
                </c:pt>
                <c:pt idx="111">
                  <c:v>48</c:v>
                </c:pt>
                <c:pt idx="112">
                  <c:v>48.1</c:v>
                </c:pt>
                <c:pt idx="113">
                  <c:v>48.3</c:v>
                </c:pt>
                <c:pt idx="114">
                  <c:v>48.5</c:v>
                </c:pt>
                <c:pt idx="115">
                  <c:v>48.5</c:v>
                </c:pt>
                <c:pt idx="116">
                  <c:v>48.3</c:v>
                </c:pt>
                <c:pt idx="117">
                  <c:v>48.3</c:v>
                </c:pt>
                <c:pt idx="118">
                  <c:v>48.3</c:v>
                </c:pt>
                <c:pt idx="119">
                  <c:v>48.5</c:v>
                </c:pt>
                <c:pt idx="120">
                  <c:v>48.1</c:v>
                </c:pt>
                <c:pt idx="121">
                  <c:v>48.1</c:v>
                </c:pt>
                <c:pt idx="122">
                  <c:v>48.1</c:v>
                </c:pt>
                <c:pt idx="123">
                  <c:v>48</c:v>
                </c:pt>
                <c:pt idx="124">
                  <c:v>47.8</c:v>
                </c:pt>
                <c:pt idx="125">
                  <c:v>48.3</c:v>
                </c:pt>
                <c:pt idx="126">
                  <c:v>48.3</c:v>
                </c:pt>
                <c:pt idx="127">
                  <c:v>48.5</c:v>
                </c:pt>
                <c:pt idx="128">
                  <c:v>48.5</c:v>
                </c:pt>
                <c:pt idx="129">
                  <c:v>48.6</c:v>
                </c:pt>
                <c:pt idx="130">
                  <c:v>48.7</c:v>
                </c:pt>
                <c:pt idx="131">
                  <c:v>48.9</c:v>
                </c:pt>
                <c:pt idx="132">
                  <c:v>48.6</c:v>
                </c:pt>
                <c:pt idx="133">
                  <c:v>48.8</c:v>
                </c:pt>
                <c:pt idx="134">
                  <c:v>49.1</c:v>
                </c:pt>
                <c:pt idx="135">
                  <c:v>48.4</c:v>
                </c:pt>
                <c:pt idx="136">
                  <c:v>48.4</c:v>
                </c:pt>
                <c:pt idx="137">
                  <c:v>49</c:v>
                </c:pt>
                <c:pt idx="138">
                  <c:v>49.5</c:v>
                </c:pt>
                <c:pt idx="139">
                  <c:v>48.9</c:v>
                </c:pt>
                <c:pt idx="140">
                  <c:v>49.5</c:v>
                </c:pt>
                <c:pt idx="141">
                  <c:v>49.1</c:v>
                </c:pt>
                <c:pt idx="142">
                  <c:v>49.2</c:v>
                </c:pt>
                <c:pt idx="143">
                  <c:v>49.2</c:v>
                </c:pt>
                <c:pt idx="144">
                  <c:v>47.8</c:v>
                </c:pt>
                <c:pt idx="145">
                  <c:v>47.5</c:v>
                </c:pt>
                <c:pt idx="146">
                  <c:v>47.9</c:v>
                </c:pt>
                <c:pt idx="147">
                  <c:v>48.3</c:v>
                </c:pt>
                <c:pt idx="148">
                  <c:v>48.5</c:v>
                </c:pt>
                <c:pt idx="149">
                  <c:v>48.5</c:v>
                </c:pt>
                <c:pt idx="150">
                  <c:v>48.8</c:v>
                </c:pt>
                <c:pt idx="151">
                  <c:v>48.7</c:v>
                </c:pt>
                <c:pt idx="152">
                  <c:v>48.4</c:v>
                </c:pt>
                <c:pt idx="153">
                  <c:v>48.5</c:v>
                </c:pt>
                <c:pt idx="154">
                  <c:v>47.7</c:v>
                </c:pt>
                <c:pt idx="155">
                  <c:v>47.9</c:v>
                </c:pt>
                <c:pt idx="156">
                  <c:v>47.8</c:v>
                </c:pt>
                <c:pt idx="157">
                  <c:v>48.4</c:v>
                </c:pt>
                <c:pt idx="158">
                  <c:v>48.4</c:v>
                </c:pt>
                <c:pt idx="159">
                  <c:v>48.6</c:v>
                </c:pt>
                <c:pt idx="160">
                  <c:v>48.9</c:v>
                </c:pt>
                <c:pt idx="161">
                  <c:v>48.7</c:v>
                </c:pt>
                <c:pt idx="162">
                  <c:v>48.5</c:v>
                </c:pt>
                <c:pt idx="163">
                  <c:v>47.2</c:v>
                </c:pt>
                <c:pt idx="164">
                  <c:v>48</c:v>
                </c:pt>
                <c:pt idx="165">
                  <c:v>48.1</c:v>
                </c:pt>
                <c:pt idx="166">
                  <c:v>48.5</c:v>
                </c:pt>
                <c:pt idx="167">
                  <c:v>48.6</c:v>
                </c:pt>
                <c:pt idx="168">
                  <c:v>47.5</c:v>
                </c:pt>
                <c:pt idx="169">
                  <c:v>48.2</c:v>
                </c:pt>
                <c:pt idx="170">
                  <c:v>48.4</c:v>
                </c:pt>
                <c:pt idx="171">
                  <c:v>49</c:v>
                </c:pt>
                <c:pt idx="172">
                  <c:v>48.8</c:v>
                </c:pt>
                <c:pt idx="173">
                  <c:v>49.3</c:v>
                </c:pt>
                <c:pt idx="174">
                  <c:v>49.3</c:v>
                </c:pt>
                <c:pt idx="175">
                  <c:v>50.3</c:v>
                </c:pt>
                <c:pt idx="176">
                  <c:v>50.2</c:v>
                </c:pt>
                <c:pt idx="177">
                  <c:v>51</c:v>
                </c:pt>
                <c:pt idx="178">
                  <c:v>50.9</c:v>
                </c:pt>
                <c:pt idx="179">
                  <c:v>50.5</c:v>
                </c:pt>
                <c:pt idx="180">
                  <c:v>49.9</c:v>
                </c:pt>
                <c:pt idx="181">
                  <c:v>50.5</c:v>
                </c:pt>
                <c:pt idx="182">
                  <c:v>50.9</c:v>
                </c:pt>
                <c:pt idx="183">
                  <c:v>50.5</c:v>
                </c:pt>
                <c:pt idx="184">
                  <c:v>50.6</c:v>
                </c:pt>
                <c:pt idx="185">
                  <c:v>51</c:v>
                </c:pt>
                <c:pt idx="186">
                  <c:v>51.2</c:v>
                </c:pt>
                <c:pt idx="187">
                  <c:v>50</c:v>
                </c:pt>
                <c:pt idx="188">
                  <c:v>50.8</c:v>
                </c:pt>
                <c:pt idx="189">
                  <c:v>51.9</c:v>
                </c:pt>
                <c:pt idx="190">
                  <c:v>52.8</c:v>
                </c:pt>
                <c:pt idx="191">
                  <c:v>53.4</c:v>
                </c:pt>
                <c:pt idx="192">
                  <c:v>52.8</c:v>
                </c:pt>
                <c:pt idx="193">
                  <c:v>53.3</c:v>
                </c:pt>
                <c:pt idx="194">
                  <c:v>53.8</c:v>
                </c:pt>
                <c:pt idx="195">
                  <c:v>55.1</c:v>
                </c:pt>
                <c:pt idx="196">
                  <c:v>54</c:v>
                </c:pt>
                <c:pt idx="197">
                  <c:v>54.9</c:v>
                </c:pt>
                <c:pt idx="198">
                  <c:v>54</c:v>
                </c:pt>
                <c:pt idx="199">
                  <c:v>54</c:v>
                </c:pt>
                <c:pt idx="200">
                  <c:v>53.7</c:v>
                </c:pt>
                <c:pt idx="201">
                  <c:v>53.2</c:v>
                </c:pt>
                <c:pt idx="202">
                  <c:v>52.6</c:v>
                </c:pt>
                <c:pt idx="203">
                  <c:v>52.2</c:v>
                </c:pt>
                <c:pt idx="204">
                  <c:v>52.5</c:v>
                </c:pt>
                <c:pt idx="205">
                  <c:v>53.1</c:v>
                </c:pt>
                <c:pt idx="206">
                  <c:v>52.6</c:v>
                </c:pt>
                <c:pt idx="207">
                  <c:v>51.4</c:v>
                </c:pt>
                <c:pt idx="208">
                  <c:v>51.5</c:v>
                </c:pt>
                <c:pt idx="209">
                  <c:v>52</c:v>
                </c:pt>
                <c:pt idx="210">
                  <c:v>53.5</c:v>
                </c:pt>
                <c:pt idx="211">
                  <c:v>54.1</c:v>
                </c:pt>
                <c:pt idx="212">
                  <c:v>54.6</c:v>
                </c:pt>
                <c:pt idx="213">
                  <c:v>53.1</c:v>
                </c:pt>
                <c:pt idx="214">
                  <c:v>52.6</c:v>
                </c:pt>
                <c:pt idx="215">
                  <c:v>52</c:v>
                </c:pt>
                <c:pt idx="216">
                  <c:v>52.5</c:v>
                </c:pt>
                <c:pt idx="217">
                  <c:v>53.4</c:v>
                </c:pt>
                <c:pt idx="218">
                  <c:v>53</c:v>
                </c:pt>
                <c:pt idx="219">
                  <c:v>53.1</c:v>
                </c:pt>
                <c:pt idx="220">
                  <c:v>53.7</c:v>
                </c:pt>
                <c:pt idx="221">
                  <c:v>54.1</c:v>
                </c:pt>
                <c:pt idx="222">
                  <c:v>54.9</c:v>
                </c:pt>
                <c:pt idx="223">
                  <c:v>54.5</c:v>
                </c:pt>
                <c:pt idx="224">
                  <c:v>53.6</c:v>
                </c:pt>
                <c:pt idx="225">
                  <c:v>56.2</c:v>
                </c:pt>
                <c:pt idx="226">
                  <c:v>55.5</c:v>
                </c:pt>
                <c:pt idx="227">
                  <c:v>54.4</c:v>
                </c:pt>
                <c:pt idx="228">
                  <c:v>53.4</c:v>
                </c:pt>
                <c:pt idx="229">
                  <c:v>52.2</c:v>
                </c:pt>
                <c:pt idx="230">
                  <c:v>52</c:v>
                </c:pt>
                <c:pt idx="231">
                  <c:v>51.3</c:v>
                </c:pt>
                <c:pt idx="232">
                  <c:v>50.4</c:v>
                </c:pt>
                <c:pt idx="233">
                  <c:v>49.9</c:v>
                </c:pt>
                <c:pt idx="234">
                  <c:v>50.4</c:v>
                </c:pt>
                <c:pt idx="235">
                  <c:v>49.5</c:v>
                </c:pt>
                <c:pt idx="236">
                  <c:v>50.3</c:v>
                </c:pt>
                <c:pt idx="237">
                  <c:v>50.6</c:v>
                </c:pt>
                <c:pt idx="238">
                  <c:v>51.4</c:v>
                </c:pt>
                <c:pt idx="239">
                  <c:v>50.7</c:v>
                </c:pt>
                <c:pt idx="240">
                  <c:v>49.1</c:v>
                </c:pt>
                <c:pt idx="241">
                  <c:v>48.7</c:v>
                </c:pt>
                <c:pt idx="242">
                  <c:v>49.4</c:v>
                </c:pt>
                <c:pt idx="243">
                  <c:v>48.7</c:v>
                </c:pt>
                <c:pt idx="244">
                  <c:v>48.8</c:v>
                </c:pt>
                <c:pt idx="245">
                  <c:v>48.9</c:v>
                </c:pt>
                <c:pt idx="246">
                  <c:v>49.6</c:v>
                </c:pt>
                <c:pt idx="247">
                  <c:v>49.2</c:v>
                </c:pt>
                <c:pt idx="248">
                  <c:v>49.3</c:v>
                </c:pt>
                <c:pt idx="249">
                  <c:v>49.9</c:v>
                </c:pt>
                <c:pt idx="250">
                  <c:v>49.4</c:v>
                </c:pt>
                <c:pt idx="251">
                  <c:v>50.7</c:v>
                </c:pt>
                <c:pt idx="252">
                  <c:v>48.6</c:v>
                </c:pt>
                <c:pt idx="253">
                  <c:v>49.1</c:v>
                </c:pt>
                <c:pt idx="254">
                  <c:v>49.4</c:v>
                </c:pt>
                <c:pt idx="255">
                  <c:v>49.3</c:v>
                </c:pt>
                <c:pt idx="256">
                  <c:v>49.3</c:v>
                </c:pt>
                <c:pt idx="257">
                  <c:v>50.2</c:v>
                </c:pt>
                <c:pt idx="258">
                  <c:v>49.6</c:v>
                </c:pt>
                <c:pt idx="259">
                  <c:v>49.8</c:v>
                </c:pt>
                <c:pt idx="260">
                  <c:v>49.4</c:v>
                </c:pt>
                <c:pt idx="261">
                  <c:v>49.9</c:v>
                </c:pt>
                <c:pt idx="262">
                  <c:v>49.6</c:v>
                </c:pt>
                <c:pt idx="263">
                  <c:v>49.5</c:v>
                </c:pt>
                <c:pt idx="264">
                  <c:v>50.7</c:v>
                </c:pt>
                <c:pt idx="265">
                  <c:v>51.5</c:v>
                </c:pt>
                <c:pt idx="266">
                  <c:v>51.3</c:v>
                </c:pt>
                <c:pt idx="267">
                  <c:v>52.1</c:v>
                </c:pt>
                <c:pt idx="268">
                  <c:v>52.3</c:v>
                </c:pt>
                <c:pt idx="269">
                  <c:v>53</c:v>
                </c:pt>
                <c:pt idx="270">
                  <c:v>54.7</c:v>
                </c:pt>
                <c:pt idx="271">
                  <c:v>54.3</c:v>
                </c:pt>
                <c:pt idx="272">
                  <c:v>54.5</c:v>
                </c:pt>
                <c:pt idx="273">
                  <c:v>53.9</c:v>
                </c:pt>
                <c:pt idx="274">
                  <c:v>54.2</c:v>
                </c:pt>
                <c:pt idx="275">
                  <c:v>54.9</c:v>
                </c:pt>
                <c:pt idx="276">
                  <c:v>54.5</c:v>
                </c:pt>
                <c:pt idx="277">
                  <c:v>54.4</c:v>
                </c:pt>
                <c:pt idx="278">
                  <c:v>53.6</c:v>
                </c:pt>
                <c:pt idx="279">
                  <c:v>53.1</c:v>
                </c:pt>
                <c:pt idx="280">
                  <c:v>53.5</c:v>
                </c:pt>
                <c:pt idx="281">
                  <c:v>53.5</c:v>
                </c:pt>
                <c:pt idx="282">
                  <c:v>53</c:v>
                </c:pt>
                <c:pt idx="283">
                  <c:v>51.4</c:v>
                </c:pt>
                <c:pt idx="284">
                  <c:v>51.8</c:v>
                </c:pt>
                <c:pt idx="285">
                  <c:v>52.3</c:v>
                </c:pt>
                <c:pt idx="286">
                  <c:v>50.9</c:v>
                </c:pt>
                <c:pt idx="287">
                  <c:v>50.8</c:v>
                </c:pt>
                <c:pt idx="288">
                  <c:v>53.6</c:v>
                </c:pt>
                <c:pt idx="289">
                  <c:v>53.6</c:v>
                </c:pt>
                <c:pt idx="290" formatCode="0.0">
                  <c:v>53.8</c:v>
                </c:pt>
                <c:pt idx="291">
                  <c:v>53.8</c:v>
                </c:pt>
                <c:pt idx="292">
                  <c:v>55</c:v>
                </c:pt>
                <c:pt idx="293">
                  <c:v>55.8</c:v>
                </c:pt>
                <c:pt idx="294">
                  <c:v>57.2</c:v>
                </c:pt>
                <c:pt idx="295">
                  <c:v>56.1</c:v>
                </c:pt>
                <c:pt idx="296">
                  <c:v>56.1</c:v>
                </c:pt>
                <c:pt idx="297">
                  <c:v>55.7</c:v>
                </c:pt>
                <c:pt idx="298">
                  <c:v>56.7</c:v>
                </c:pt>
                <c:pt idx="299">
                  <c:v>55.9</c:v>
                </c:pt>
                <c:pt idx="300">
                  <c:v>55.4</c:v>
                </c:pt>
                <c:pt idx="301">
                  <c:v>54.9</c:v>
                </c:pt>
                <c:pt idx="302">
                  <c:v>55.9</c:v>
                </c:pt>
                <c:pt idx="303">
                  <c:v>55.8</c:v>
                </c:pt>
                <c:pt idx="304">
                  <c:v>56.5</c:v>
                </c:pt>
                <c:pt idx="305">
                  <c:v>56.9</c:v>
                </c:pt>
                <c:pt idx="306">
                  <c:v>57.4</c:v>
                </c:pt>
                <c:pt idx="307">
                  <c:v>56.3</c:v>
                </c:pt>
                <c:pt idx="308">
                  <c:v>57.1</c:v>
                </c:pt>
                <c:pt idx="309">
                  <c:v>56.7</c:v>
                </c:pt>
                <c:pt idx="310">
                  <c:v>57</c:v>
                </c:pt>
                <c:pt idx="311">
                  <c:v>56.7</c:v>
                </c:pt>
                <c:pt idx="312">
                  <c:v>55.6</c:v>
                </c:pt>
                <c:pt idx="313">
                  <c:v>56.1</c:v>
                </c:pt>
                <c:pt idx="314">
                  <c:v>56.1</c:v>
                </c:pt>
                <c:pt idx="315">
                  <c:v>56.6</c:v>
                </c:pt>
                <c:pt idx="316">
                  <c:v>58.1</c:v>
                </c:pt>
                <c:pt idx="317">
                  <c:v>59.1</c:v>
                </c:pt>
                <c:pt idx="318">
                  <c:v>57.7</c:v>
                </c:pt>
                <c:pt idx="319">
                  <c:v>59.1</c:v>
                </c:pt>
                <c:pt idx="320">
                  <c:v>59.9</c:v>
                </c:pt>
                <c:pt idx="321">
                  <c:v>59.9</c:v>
                </c:pt>
                <c:pt idx="322">
                  <c:v>60.5</c:v>
                </c:pt>
                <c:pt idx="323">
                  <c:v>59.9</c:v>
                </c:pt>
                <c:pt idx="324">
                  <c:v>60.8</c:v>
                </c:pt>
                <c:pt idx="325">
                  <c:v>59.8</c:v>
                </c:pt>
                <c:pt idx="326">
                  <c:v>59.6</c:v>
                </c:pt>
                <c:pt idx="327">
                  <c:v>59.7</c:v>
                </c:pt>
                <c:pt idx="328">
                  <c:v>59.7</c:v>
                </c:pt>
                <c:pt idx="329">
                  <c:v>59.5</c:v>
                </c:pt>
                <c:pt idx="330">
                  <c:v>58.5</c:v>
                </c:pt>
                <c:pt idx="331">
                  <c:v>58.5</c:v>
                </c:pt>
                <c:pt idx="332">
                  <c:v>65.900000000000006</c:v>
                </c:pt>
                <c:pt idx="333">
                  <c:v>64.5</c:v>
                </c:pt>
                <c:pt idx="334">
                  <c:v>62.1</c:v>
                </c:pt>
                <c:pt idx="335">
                  <c:v>59.3</c:v>
                </c:pt>
                <c:pt idx="336">
                  <c:v>58.9</c:v>
                </c:pt>
                <c:pt idx="337">
                  <c:v>59</c:v>
                </c:pt>
                <c:pt idx="338">
                  <c:v>60.7</c:v>
                </c:pt>
                <c:pt idx="339">
                  <c:v>60.1</c:v>
                </c:pt>
                <c:pt idx="340">
                  <c:v>59.9</c:v>
                </c:pt>
                <c:pt idx="341">
                  <c:v>59.8</c:v>
                </c:pt>
                <c:pt idx="342">
                  <c:v>60</c:v>
                </c:pt>
              </c:numCache>
            </c:numRef>
          </c:val>
          <c:smooth val="1"/>
          <c:extLst>
            <c:ext xmlns:c16="http://schemas.microsoft.com/office/drawing/2014/chart" uri="{C3380CC4-5D6E-409C-BE32-E72D297353CC}">
              <c16:uniqueId val="{00000001-65B4-43E8-A167-3C7FBDC8BF95}"/>
            </c:ext>
          </c:extLst>
        </c:ser>
        <c:dLbls>
          <c:showLegendKey val="0"/>
          <c:showVal val="0"/>
          <c:showCatName val="0"/>
          <c:showSerName val="0"/>
          <c:showPercent val="0"/>
          <c:showBubbleSize val="0"/>
        </c:dLbls>
        <c:marker val="1"/>
        <c:smooth val="0"/>
        <c:axId val="207679952"/>
        <c:axId val="207680344"/>
      </c:lineChart>
      <c:catAx>
        <c:axId val="207679952"/>
        <c:scaling>
          <c:orientation val="minMax"/>
        </c:scaling>
        <c:delete val="0"/>
        <c:axPos val="b"/>
        <c:numFmt formatCode="yy" sourceLinked="0"/>
        <c:majorTickMark val="out"/>
        <c:minorTickMark val="none"/>
        <c:tickLblPos val="nextTo"/>
        <c:spPr>
          <a:ln w="9525">
            <a:solidFill>
              <a:srgbClr val="868686"/>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207680344"/>
        <c:crosses val="autoZero"/>
        <c:auto val="0"/>
        <c:lblAlgn val="ctr"/>
        <c:lblOffset val="50"/>
        <c:tickLblSkip val="12"/>
        <c:tickMarkSkip val="12"/>
        <c:noMultiLvlLbl val="1"/>
      </c:catAx>
      <c:valAx>
        <c:axId val="207680344"/>
        <c:scaling>
          <c:orientation val="minMax"/>
          <c:max val="70"/>
          <c:min val="40"/>
        </c:scaling>
        <c:delete val="0"/>
        <c:axPos val="l"/>
        <c:majorGridlines>
          <c:spPr>
            <a:ln w="9525"/>
          </c:spPr>
        </c:majorGridlines>
        <c:title>
          <c:tx>
            <c:rich>
              <a:bodyPr/>
              <a:lstStyle/>
              <a:p>
                <a:pPr>
                  <a:defRPr sz="1400" b="1">
                    <a:latin typeface="+mn-lt"/>
                  </a:defRPr>
                </a:pPr>
                <a:r>
                  <a:rPr lang="en-US" sz="1400" b="1" dirty="0">
                    <a:latin typeface="+mn-lt"/>
                  </a:rPr>
                  <a:t>Thousands</a:t>
                </a:r>
              </a:p>
            </c:rich>
          </c:tx>
          <c:layout>
            <c:manualLayout>
              <c:xMode val="edge"/>
              <c:yMode val="edge"/>
              <c:x val="4.2299236050445301E-3"/>
              <c:y val="0.35009714982810197"/>
            </c:manualLayout>
          </c:layout>
          <c:overlay val="0"/>
        </c:title>
        <c:numFmt formatCode="#,##0" sourceLinked="0"/>
        <c:majorTickMark val="out"/>
        <c:minorTickMark val="none"/>
        <c:tickLblPos val="nextTo"/>
        <c:spPr>
          <a:ln w="9525">
            <a:solidFill>
              <a:srgbClr val="868686"/>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207679952"/>
        <c:crosses val="autoZero"/>
        <c:crossBetween val="midCat"/>
      </c:valAx>
      <c:dateAx>
        <c:axId val="207680736"/>
        <c:scaling>
          <c:orientation val="minMax"/>
        </c:scaling>
        <c:delete val="1"/>
        <c:axPos val="b"/>
        <c:numFmt formatCode="&quot;'&quot;yy" sourceLinked="1"/>
        <c:majorTickMark val="out"/>
        <c:minorTickMark val="none"/>
        <c:tickLblPos val="nextTo"/>
        <c:crossAx val="207681520"/>
        <c:crosses val="autoZero"/>
        <c:auto val="1"/>
        <c:lblOffset val="100"/>
        <c:baseTimeUnit val="months"/>
      </c:dateAx>
      <c:valAx>
        <c:axId val="207681520"/>
        <c:scaling>
          <c:orientation val="minMax"/>
          <c:max val="1"/>
          <c:min val="0"/>
        </c:scaling>
        <c:delete val="0"/>
        <c:axPos val="r"/>
        <c:numFmt formatCode="0" sourceLinked="1"/>
        <c:majorTickMark val="none"/>
        <c:minorTickMark val="none"/>
        <c:tickLblPos val="none"/>
        <c:spPr>
          <a:ln w="6906">
            <a:noFill/>
          </a:ln>
        </c:spPr>
        <c:crossAx val="207680736"/>
        <c:crosses val="max"/>
        <c:crossBetween val="between"/>
        <c:majorUnit val="1"/>
      </c:valAx>
      <c:spPr>
        <a:solidFill>
          <a:srgbClr val="FFFFFF"/>
        </a:solidFill>
        <a:ln w="9525">
          <a:noFill/>
        </a:ln>
      </c:spPr>
    </c:plotArea>
    <c:plotVisOnly val="1"/>
    <c:dispBlanksAs val="gap"/>
    <c:showDLblsOverMax val="0"/>
  </c:chart>
  <c:spPr>
    <a:noFill/>
    <a:ln>
      <a:noFill/>
    </a:ln>
  </c:spPr>
  <c:txPr>
    <a:bodyPr/>
    <a:lstStyle/>
    <a:p>
      <a:pPr>
        <a:defRPr sz="1958" b="0" i="0" u="none" strike="noStrike" baseline="0">
          <a:solidFill>
            <a:srgbClr val="000000"/>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11557936581412"/>
          <c:y val="6.3205436310202534E-2"/>
          <c:w val="0.87717749873884598"/>
          <c:h val="0.77707384055627859"/>
        </c:manualLayout>
      </c:layout>
      <c:lineChart>
        <c:grouping val="standard"/>
        <c:varyColors val="0"/>
        <c:ser>
          <c:idx val="0"/>
          <c:order val="0"/>
          <c:tx>
            <c:strRef>
              <c:f>Sheet1!$A$2</c:f>
              <c:strCache>
                <c:ptCount val="1"/>
                <c:pt idx="0">
                  <c:v>NPW Growth</c:v>
                </c:pt>
              </c:strCache>
            </c:strRef>
          </c:tx>
          <c:marker>
            <c:symbol val="none"/>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dPt>
            <c:idx val="37"/>
            <c:bubble3D val="0"/>
            <c:extLst>
              <c:ext xmlns:c16="http://schemas.microsoft.com/office/drawing/2014/chart" uri="{C3380CC4-5D6E-409C-BE32-E72D297353CC}">
                <c16:uniqueId val="{00000003-A171-4298-8DB5-CF288B9252B6}"/>
              </c:ext>
            </c:extLst>
          </c:dPt>
          <c:dPt>
            <c:idx val="38"/>
            <c:bubble3D val="0"/>
            <c:extLst>
              <c:ext xmlns:c16="http://schemas.microsoft.com/office/drawing/2014/chart" uri="{C3380CC4-5D6E-409C-BE32-E72D297353CC}">
                <c16:uniqueId val="{00000005-A171-4298-8DB5-CF288B9252B6}"/>
              </c:ext>
            </c:extLst>
          </c:dPt>
          <c:dPt>
            <c:idx val="39"/>
            <c:bubble3D val="0"/>
            <c:extLst>
              <c:ext xmlns:c16="http://schemas.microsoft.com/office/drawing/2014/chart" uri="{C3380CC4-5D6E-409C-BE32-E72D297353CC}">
                <c16:uniqueId val="{00000007-A171-4298-8DB5-CF288B9252B6}"/>
              </c:ext>
            </c:extLst>
          </c:dPt>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CB0-4DBD-B25F-9DB27327729D}"/>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858-442D-ADEE-ED4A8C3C8014}"/>
                </c:ext>
              </c:extLst>
            </c:dLbl>
            <c:spPr>
              <a:noFill/>
              <a:ln>
                <a:noFill/>
              </a:ln>
              <a:effectLst/>
            </c:spPr>
            <c:txPr>
              <a:bodyPr wrap="square" lIns="38100" tIns="19050" rIns="38100" bIns="19050" anchor="ctr">
                <a:spAutoFit/>
              </a:bodyPr>
              <a:lstStyle/>
              <a:p>
                <a:pPr>
                  <a:defRPr sz="12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Sheet1!$B$1:$L$1</c:f>
              <c:strCache>
                <c:ptCount val="11"/>
                <c:pt idx="0">
                  <c:v>08</c:v>
                </c:pt>
                <c:pt idx="1">
                  <c:v>09</c:v>
                </c:pt>
                <c:pt idx="2">
                  <c:v>10</c:v>
                </c:pt>
                <c:pt idx="3">
                  <c:v>11</c:v>
                </c:pt>
                <c:pt idx="4">
                  <c:v>12</c:v>
                </c:pt>
                <c:pt idx="5">
                  <c:v>13</c:v>
                </c:pt>
                <c:pt idx="6">
                  <c:v>14</c:v>
                </c:pt>
                <c:pt idx="7">
                  <c:v>15</c:v>
                </c:pt>
                <c:pt idx="8">
                  <c:v>16</c:v>
                </c:pt>
                <c:pt idx="9">
                  <c:v>17</c:v>
                </c:pt>
                <c:pt idx="10">
                  <c:v>18</c:v>
                </c:pt>
              </c:strCache>
            </c:strRef>
          </c:cat>
          <c:val>
            <c:numRef>
              <c:f>Sheet1!$B$2:$L$2</c:f>
              <c:numCache>
                <c:formatCode>0.0%</c:formatCode>
                <c:ptCount val="11"/>
                <c:pt idx="0">
                  <c:v>-1.9E-2</c:v>
                </c:pt>
                <c:pt idx="1">
                  <c:v>-3.1E-2</c:v>
                </c:pt>
                <c:pt idx="2">
                  <c:v>-3.0000000000000001E-3</c:v>
                </c:pt>
                <c:pt idx="3">
                  <c:v>2.4E-2</c:v>
                </c:pt>
                <c:pt idx="4">
                  <c:v>4.5999999999999999E-2</c:v>
                </c:pt>
                <c:pt idx="5">
                  <c:v>3.5000000000000003E-2</c:v>
                </c:pt>
                <c:pt idx="6">
                  <c:v>5.2999999999999999E-2</c:v>
                </c:pt>
                <c:pt idx="7">
                  <c:v>4.7E-2</c:v>
                </c:pt>
                <c:pt idx="8">
                  <c:v>0.04</c:v>
                </c:pt>
                <c:pt idx="9">
                  <c:v>4.7E-2</c:v>
                </c:pt>
                <c:pt idx="10">
                  <c:v>5.8000000000000003E-2</c:v>
                </c:pt>
              </c:numCache>
            </c:numRef>
          </c:val>
          <c:smooth val="0"/>
          <c:extLst>
            <c:ext xmlns:c16="http://schemas.microsoft.com/office/drawing/2014/chart" uri="{C3380CC4-5D6E-409C-BE32-E72D297353CC}">
              <c16:uniqueId val="{00000004-AFFB-4A8B-8A2F-0E1ECFEFC1D7}"/>
            </c:ext>
          </c:extLst>
        </c:ser>
        <c:ser>
          <c:idx val="1"/>
          <c:order val="1"/>
          <c:tx>
            <c:strRef>
              <c:f>Sheet1!$A$3</c:f>
              <c:strCache>
                <c:ptCount val="1"/>
                <c:pt idx="0">
                  <c:v>GDP Growth</c:v>
                </c:pt>
              </c:strCache>
            </c:strRef>
          </c:tx>
          <c:marker>
            <c:symbol val="none"/>
          </c:marker>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CB0-4DBD-B25F-9DB27327729D}"/>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858-442D-ADEE-ED4A8C3C8014}"/>
                </c:ext>
              </c:extLst>
            </c:dLbl>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Sheet1!$B$1:$L$1</c:f>
              <c:strCache>
                <c:ptCount val="11"/>
                <c:pt idx="0">
                  <c:v>08</c:v>
                </c:pt>
                <c:pt idx="1">
                  <c:v>09</c:v>
                </c:pt>
                <c:pt idx="2">
                  <c:v>10</c:v>
                </c:pt>
                <c:pt idx="3">
                  <c:v>11</c:v>
                </c:pt>
                <c:pt idx="4">
                  <c:v>12</c:v>
                </c:pt>
                <c:pt idx="5">
                  <c:v>13</c:v>
                </c:pt>
                <c:pt idx="6">
                  <c:v>14</c:v>
                </c:pt>
                <c:pt idx="7">
                  <c:v>15</c:v>
                </c:pt>
                <c:pt idx="8">
                  <c:v>16</c:v>
                </c:pt>
                <c:pt idx="9">
                  <c:v>17</c:v>
                </c:pt>
                <c:pt idx="10">
                  <c:v>18</c:v>
                </c:pt>
              </c:strCache>
            </c:strRef>
          </c:cat>
          <c:val>
            <c:numRef>
              <c:f>Sheet1!$B$3:$L$3</c:f>
              <c:numCache>
                <c:formatCode>0.0%</c:formatCode>
                <c:ptCount val="11"/>
                <c:pt idx="0">
                  <c:v>4.2016806722689148E-2</c:v>
                </c:pt>
                <c:pt idx="1">
                  <c:v>-3.0576268438969101E-2</c:v>
                </c:pt>
                <c:pt idx="2">
                  <c:v>3.9936180144779065E-2</c:v>
                </c:pt>
                <c:pt idx="3">
                  <c:v>3.8194839911296352E-2</c:v>
                </c:pt>
                <c:pt idx="4">
                  <c:v>4.2339412243001417E-2</c:v>
                </c:pt>
                <c:pt idx="5">
                  <c:v>3.0063829918959062E-2</c:v>
                </c:pt>
                <c:pt idx="6">
                  <c:v>4.735573600033649E-2</c:v>
                </c:pt>
                <c:pt idx="7">
                  <c:v>4.565070183291442E-2</c:v>
                </c:pt>
                <c:pt idx="8">
                  <c:v>2.3017018544231327E-2</c:v>
                </c:pt>
                <c:pt idx="9">
                  <c:v>3.8539325239931754E-2</c:v>
                </c:pt>
                <c:pt idx="10">
                  <c:v>5.4382693410334415E-2</c:v>
                </c:pt>
              </c:numCache>
            </c:numRef>
          </c:val>
          <c:smooth val="0"/>
          <c:extLst>
            <c:ext xmlns:c16="http://schemas.microsoft.com/office/drawing/2014/chart" uri="{C3380CC4-5D6E-409C-BE32-E72D297353CC}">
              <c16:uniqueId val="{00000000-EC78-449E-B6BF-C3007E9224EF}"/>
            </c:ext>
          </c:extLst>
        </c:ser>
        <c:dLbls>
          <c:showLegendKey val="0"/>
          <c:showVal val="0"/>
          <c:showCatName val="0"/>
          <c:showSerName val="0"/>
          <c:showPercent val="0"/>
          <c:showBubbleSize val="0"/>
        </c:dLbls>
        <c:smooth val="0"/>
        <c:axId val="327966528"/>
        <c:axId val="327954376"/>
      </c:lineChart>
      <c:catAx>
        <c:axId val="327966528"/>
        <c:scaling>
          <c:orientation val="minMax"/>
        </c:scaling>
        <c:delete val="0"/>
        <c:axPos val="b"/>
        <c:numFmt formatCode="0" sourceLinked="0"/>
        <c:majorTickMark val="out"/>
        <c:minorTickMark val="none"/>
        <c:tickLblPos val="low"/>
        <c:txPr>
          <a:bodyPr rot="0" vert="horz"/>
          <a:lstStyle/>
          <a:p>
            <a:pPr>
              <a:defRPr sz="1400"/>
            </a:pPr>
            <a:endParaRPr lang="en-US"/>
          </a:p>
        </c:txPr>
        <c:crossAx val="327954376"/>
        <c:crossesAt val="0"/>
        <c:auto val="1"/>
        <c:lblAlgn val="ctr"/>
        <c:lblOffset val="100"/>
        <c:noMultiLvlLbl val="0"/>
      </c:catAx>
      <c:valAx>
        <c:axId val="327954376"/>
        <c:scaling>
          <c:orientation val="minMax"/>
          <c:max val="6.0000000000000012E-2"/>
          <c:min val="-4.0000000000000008E-2"/>
        </c:scaling>
        <c:delete val="0"/>
        <c:axPos val="l"/>
        <c:numFmt formatCode="0%" sourceLinked="0"/>
        <c:majorTickMark val="out"/>
        <c:minorTickMark val="none"/>
        <c:tickLblPos val="nextTo"/>
        <c:txPr>
          <a:bodyPr/>
          <a:lstStyle/>
          <a:p>
            <a:pPr>
              <a:defRPr sz="1400"/>
            </a:pPr>
            <a:endParaRPr lang="en-US"/>
          </a:p>
        </c:txPr>
        <c:crossAx val="327966528"/>
        <c:crosses val="autoZero"/>
        <c:crossBetween val="between"/>
        <c:majorUnit val="2.0000000000000004E-2"/>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3360592537209"/>
          <c:y val="2.7693606429123122E-2"/>
          <c:w val="0.88660798149489495"/>
          <c:h val="0.86734061468123003"/>
        </c:manualLayout>
      </c:layout>
      <c:barChart>
        <c:barDir val="col"/>
        <c:grouping val="clustered"/>
        <c:varyColors val="0"/>
        <c:ser>
          <c:idx val="0"/>
          <c:order val="0"/>
          <c:tx>
            <c:strRef>
              <c:f>Sheet1!$B$1</c:f>
              <c:strCache>
                <c:ptCount val="1"/>
                <c:pt idx="0">
                  <c:v>Statutory U/W results ($millions)</c:v>
                </c:pt>
              </c:strCache>
            </c:strRef>
          </c:tx>
          <c:spPr>
            <a:solidFill>
              <a:srgbClr val="00B050"/>
            </a:solidFill>
          </c:spPr>
          <c:invertIfNegative val="0"/>
          <c:dPt>
            <c:idx val="0"/>
            <c:invertIfNegative val="0"/>
            <c:bubble3D val="0"/>
            <c:extLst>
              <c:ext xmlns:c16="http://schemas.microsoft.com/office/drawing/2014/chart" uri="{C3380CC4-5D6E-409C-BE32-E72D297353CC}">
                <c16:uniqueId val="{00000003-6C64-471C-8F81-661FDB8A1ABC}"/>
              </c:ext>
            </c:extLst>
          </c:dPt>
          <c:dPt>
            <c:idx val="1"/>
            <c:invertIfNegative val="0"/>
            <c:bubble3D val="0"/>
            <c:spPr>
              <a:solidFill>
                <a:srgbClr val="FF0000"/>
              </a:solidFill>
            </c:spPr>
            <c:extLst>
              <c:ext xmlns:c16="http://schemas.microsoft.com/office/drawing/2014/chart" uri="{C3380CC4-5D6E-409C-BE32-E72D297353CC}">
                <c16:uniqueId val="{00000004-6C64-471C-8F81-661FDB8A1ABC}"/>
              </c:ext>
            </c:extLst>
          </c:dPt>
          <c:dPt>
            <c:idx val="2"/>
            <c:invertIfNegative val="0"/>
            <c:bubble3D val="0"/>
            <c:spPr>
              <a:solidFill>
                <a:srgbClr val="FF0000"/>
              </a:solidFill>
            </c:spPr>
            <c:extLst>
              <c:ext xmlns:c16="http://schemas.microsoft.com/office/drawing/2014/chart" uri="{C3380CC4-5D6E-409C-BE32-E72D297353CC}">
                <c16:uniqueId val="{00000001-6C64-471C-8F81-661FDB8A1ABC}"/>
              </c:ext>
            </c:extLst>
          </c:dPt>
          <c:dPt>
            <c:idx val="3"/>
            <c:invertIfNegative val="0"/>
            <c:bubble3D val="0"/>
            <c:spPr>
              <a:solidFill>
                <a:srgbClr val="FF0000"/>
              </a:solidFill>
            </c:spPr>
            <c:extLst>
              <c:ext xmlns:c16="http://schemas.microsoft.com/office/drawing/2014/chart" uri="{C3380CC4-5D6E-409C-BE32-E72D297353CC}">
                <c16:uniqueId val="{00000005-6C64-471C-8F81-661FDB8A1ABC}"/>
              </c:ext>
            </c:extLst>
          </c:dPt>
          <c:dPt>
            <c:idx val="4"/>
            <c:invertIfNegative val="0"/>
            <c:bubble3D val="0"/>
            <c:spPr>
              <a:solidFill>
                <a:srgbClr val="FF0000"/>
              </a:solidFill>
            </c:spPr>
            <c:extLst>
              <c:ext xmlns:c16="http://schemas.microsoft.com/office/drawing/2014/chart" uri="{C3380CC4-5D6E-409C-BE32-E72D297353CC}">
                <c16:uniqueId val="{00000006-6C64-471C-8F81-661FDB8A1ABC}"/>
              </c:ext>
            </c:extLst>
          </c:dPt>
          <c:dPt>
            <c:idx val="5"/>
            <c:invertIfNegative val="0"/>
            <c:bubble3D val="0"/>
            <c:spPr>
              <a:solidFill>
                <a:srgbClr val="FF0000"/>
              </a:solidFill>
            </c:spPr>
            <c:extLst>
              <c:ext xmlns:c16="http://schemas.microsoft.com/office/drawing/2014/chart" uri="{C3380CC4-5D6E-409C-BE32-E72D297353CC}">
                <c16:uniqueId val="{00000007-6C64-471C-8F81-661FDB8A1ABC}"/>
              </c:ext>
            </c:extLst>
          </c:dPt>
          <c:dPt>
            <c:idx val="6"/>
            <c:invertIfNegative val="0"/>
            <c:bubble3D val="0"/>
            <c:extLst>
              <c:ext xmlns:c16="http://schemas.microsoft.com/office/drawing/2014/chart" uri="{C3380CC4-5D6E-409C-BE32-E72D297353CC}">
                <c16:uniqueId val="{00000004-C0F4-4DB2-A308-D8DBC4180399}"/>
              </c:ext>
            </c:extLst>
          </c:dPt>
          <c:dPt>
            <c:idx val="7"/>
            <c:invertIfNegative val="0"/>
            <c:bubble3D val="0"/>
            <c:extLst>
              <c:ext xmlns:c16="http://schemas.microsoft.com/office/drawing/2014/chart" uri="{C3380CC4-5D6E-409C-BE32-E72D297353CC}">
                <c16:uniqueId val="{00000005-C0F4-4DB2-A308-D8DBC4180399}"/>
              </c:ext>
            </c:extLst>
          </c:dPt>
          <c:dPt>
            <c:idx val="8"/>
            <c:invertIfNegative val="0"/>
            <c:bubble3D val="0"/>
            <c:extLst>
              <c:ext xmlns:c16="http://schemas.microsoft.com/office/drawing/2014/chart" uri="{C3380CC4-5D6E-409C-BE32-E72D297353CC}">
                <c16:uniqueId val="{00000000-6C64-471C-8F81-661FDB8A1ABC}"/>
              </c:ext>
            </c:extLst>
          </c:dPt>
          <c:dPt>
            <c:idx val="9"/>
            <c:invertIfNegative val="0"/>
            <c:bubble3D val="0"/>
            <c:spPr>
              <a:solidFill>
                <a:srgbClr val="FF0000"/>
              </a:solidFill>
            </c:spPr>
            <c:extLst>
              <c:ext xmlns:c16="http://schemas.microsoft.com/office/drawing/2014/chart" uri="{C3380CC4-5D6E-409C-BE32-E72D297353CC}">
                <c16:uniqueId val="{00000002-6C64-471C-8F81-661FDB8A1ABC}"/>
              </c:ext>
            </c:extLst>
          </c:dPt>
          <c:dPt>
            <c:idx val="10"/>
            <c:invertIfNegative val="0"/>
            <c:bubble3D val="0"/>
            <c:spPr>
              <a:solidFill>
                <a:srgbClr val="FF0000"/>
              </a:solidFill>
            </c:spPr>
            <c:extLst>
              <c:ext xmlns:c16="http://schemas.microsoft.com/office/drawing/2014/chart" uri="{C3380CC4-5D6E-409C-BE32-E72D297353CC}">
                <c16:uniqueId val="{00000006-C0F4-4DB2-A308-D8DBC4180399}"/>
              </c:ext>
            </c:extLst>
          </c:dPt>
          <c:dPt>
            <c:idx val="23"/>
            <c:invertIfNegative val="0"/>
            <c:bubble3D val="0"/>
            <c:extLst>
              <c:ext xmlns:c16="http://schemas.microsoft.com/office/drawing/2014/chart" uri="{C3380CC4-5D6E-409C-BE32-E72D297353CC}">
                <c16:uniqueId val="{00000000-AC74-493F-90D3-7BC3CBDAB987}"/>
              </c:ext>
            </c:extLst>
          </c:dPt>
          <c:dPt>
            <c:idx val="25"/>
            <c:invertIfNegative val="0"/>
            <c:bubble3D val="0"/>
            <c:extLst>
              <c:ext xmlns:c16="http://schemas.microsoft.com/office/drawing/2014/chart" uri="{C3380CC4-5D6E-409C-BE32-E72D297353CC}">
                <c16:uniqueId val="{00000001-AC74-493F-90D3-7BC3CBDAB987}"/>
              </c:ext>
            </c:extLst>
          </c:dPt>
          <c:dPt>
            <c:idx val="26"/>
            <c:invertIfNegative val="0"/>
            <c:bubble3D val="0"/>
            <c:extLst>
              <c:ext xmlns:c16="http://schemas.microsoft.com/office/drawing/2014/chart" uri="{C3380CC4-5D6E-409C-BE32-E72D297353CC}">
                <c16:uniqueId val="{00000003-AC74-493F-90D3-7BC3CBDAB987}"/>
              </c:ext>
            </c:extLst>
          </c:dPt>
          <c:dLbls>
            <c:dLbl>
              <c:idx val="6"/>
              <c:layout>
                <c:manualLayout>
                  <c:x val="-5.4400954147029701E-17"/>
                  <c:y val="-3.5842293906810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F4-4DB2-A308-D8DBC4180399}"/>
                </c:ext>
              </c:extLst>
            </c:dLbl>
            <c:dLbl>
              <c:idx val="7"/>
              <c:layout>
                <c:manualLayout>
                  <c:x val="0"/>
                  <c:y val="1.433691756272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F4-4DB2-A308-D8DBC4180399}"/>
                </c:ext>
              </c:extLst>
            </c:dLbl>
            <c:dLbl>
              <c:idx val="10"/>
              <c:layout>
                <c:manualLayout>
                  <c:x val="-5.4400954147029701E-17"/>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F4-4DB2-A308-D8DBC4180399}"/>
                </c:ext>
              </c:extLst>
            </c:dLbl>
            <c:dLbl>
              <c:idx val="20"/>
              <c:layout>
                <c:manualLayout>
                  <c:x val="0"/>
                  <c:y val="3.5842293906810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F4-4DB2-A308-D8DBC4180399}"/>
                </c:ext>
              </c:extLst>
            </c:dLbl>
            <c:dLbl>
              <c:idx val="22"/>
              <c:layout>
                <c:manualLayout>
                  <c:x val="0"/>
                  <c:y val="7.16845878136200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F4-4DB2-A308-D8DBC4180399}"/>
                </c:ext>
              </c:extLst>
            </c:dLbl>
            <c:dLbl>
              <c:idx val="23"/>
              <c:layout>
                <c:manualLayout>
                  <c:x val="-1.08801908294058E-16"/>
                  <c:y val="-7.16845878136206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4-493F-90D3-7BC3CBDAB987}"/>
                </c:ext>
              </c:extLst>
            </c:dLbl>
            <c:dLbl>
              <c:idx val="24"/>
              <c:layout>
                <c:manualLayout>
                  <c:x val="1.08801908294058E-16"/>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F4-4DB2-A308-D8DBC4180399}"/>
                </c:ext>
              </c:extLst>
            </c:dLbl>
            <c:dLbl>
              <c:idx val="25"/>
              <c:layout>
                <c:manualLayout>
                  <c:x val="0"/>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4-493F-90D3-7BC3CBDAB987}"/>
                </c:ext>
              </c:extLst>
            </c:dLbl>
            <c:dLbl>
              <c:idx val="26"/>
              <c:layout>
                <c:manualLayout>
                  <c:x val="1.48367952522266E-3"/>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4-493F-90D3-7BC3CBDAB987}"/>
                </c:ext>
              </c:extLst>
            </c:dLbl>
            <c:spPr>
              <a:noFill/>
              <a:ln>
                <a:noFill/>
              </a:ln>
              <a:effectLst/>
            </c:spPr>
            <c:txPr>
              <a:bodyPr rot="0" vert="horz"/>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07</c:v>
                </c:pt>
                <c:pt idx="1">
                  <c:v>08</c:v>
                </c:pt>
                <c:pt idx="2">
                  <c:v>09</c:v>
                </c:pt>
                <c:pt idx="3">
                  <c:v>10</c:v>
                </c:pt>
                <c:pt idx="4">
                  <c:v>11</c:v>
                </c:pt>
                <c:pt idx="5">
                  <c:v>12</c:v>
                </c:pt>
                <c:pt idx="6">
                  <c:v>13</c:v>
                </c:pt>
                <c:pt idx="7">
                  <c:v>14</c:v>
                </c:pt>
                <c:pt idx="8">
                  <c:v>15</c:v>
                </c:pt>
                <c:pt idx="9">
                  <c:v>16</c:v>
                </c:pt>
                <c:pt idx="10">
                  <c:v>17</c:v>
                </c:pt>
                <c:pt idx="11">
                  <c:v>18</c:v>
                </c:pt>
              </c:strCache>
            </c:strRef>
          </c:cat>
          <c:val>
            <c:numRef>
              <c:f>Sheet1!$B$2:$B$13</c:f>
              <c:numCache>
                <c:formatCode>"$"#,##0</c:formatCode>
                <c:ptCount val="12"/>
                <c:pt idx="0">
                  <c:v>17000</c:v>
                </c:pt>
                <c:pt idx="1">
                  <c:v>-6300</c:v>
                </c:pt>
                <c:pt idx="2">
                  <c:v>-2500</c:v>
                </c:pt>
                <c:pt idx="3">
                  <c:v>-5700</c:v>
                </c:pt>
                <c:pt idx="4">
                  <c:v>-26100</c:v>
                </c:pt>
                <c:pt idx="5">
                  <c:v>-7500</c:v>
                </c:pt>
                <c:pt idx="6">
                  <c:v>2400</c:v>
                </c:pt>
                <c:pt idx="7">
                  <c:v>300</c:v>
                </c:pt>
                <c:pt idx="8">
                  <c:v>3500</c:v>
                </c:pt>
                <c:pt idx="9">
                  <c:v>-1500</c:v>
                </c:pt>
                <c:pt idx="10">
                  <c:v>-4500</c:v>
                </c:pt>
                <c:pt idx="11">
                  <c:v>6000</c:v>
                </c:pt>
              </c:numCache>
            </c:numRef>
          </c:val>
          <c:extLst>
            <c:ext xmlns:c16="http://schemas.microsoft.com/office/drawing/2014/chart" uri="{C3380CC4-5D6E-409C-BE32-E72D297353CC}">
              <c16:uniqueId val="{00000004-AC74-493F-90D3-7BC3CBDAB987}"/>
            </c:ext>
          </c:extLst>
        </c:ser>
        <c:dLbls>
          <c:showLegendKey val="0"/>
          <c:showVal val="0"/>
          <c:showCatName val="0"/>
          <c:showSerName val="0"/>
          <c:showPercent val="0"/>
          <c:showBubbleSize val="0"/>
        </c:dLbls>
        <c:gapWidth val="50"/>
        <c:axId val="1306718992"/>
        <c:axId val="1304183856"/>
      </c:barChart>
      <c:catAx>
        <c:axId val="1306718992"/>
        <c:scaling>
          <c:orientation val="minMax"/>
        </c:scaling>
        <c:delete val="0"/>
        <c:axPos val="b"/>
        <c:numFmt formatCode="General" sourceLinked="0"/>
        <c:majorTickMark val="out"/>
        <c:minorTickMark val="none"/>
        <c:tickLblPos val="low"/>
        <c:crossAx val="1304183856"/>
        <c:crosses val="autoZero"/>
        <c:auto val="1"/>
        <c:lblAlgn val="ctr"/>
        <c:lblOffset val="100"/>
        <c:noMultiLvlLbl val="0"/>
      </c:catAx>
      <c:valAx>
        <c:axId val="1304183856"/>
        <c:scaling>
          <c:orientation val="minMax"/>
          <c:max val="20000"/>
          <c:min val="-29000"/>
        </c:scaling>
        <c:delete val="0"/>
        <c:axPos val="l"/>
        <c:numFmt formatCode="&quot;$&quot;#,##0" sourceLinked="0"/>
        <c:majorTickMark val="out"/>
        <c:minorTickMark val="none"/>
        <c:tickLblPos val="nextTo"/>
        <c:txPr>
          <a:bodyPr/>
          <a:lstStyle/>
          <a:p>
            <a:pPr>
              <a:defRPr sz="1400"/>
            </a:pPr>
            <a:endParaRPr lang="en-US"/>
          </a:p>
        </c:txPr>
        <c:crossAx val="1306718992"/>
        <c:crosses val="autoZero"/>
        <c:crossBetween val="between"/>
        <c:majorUnit val="4000"/>
        <c:minorUnit val="0.01"/>
      </c:valAx>
    </c:plotArea>
    <c:plotVisOnly val="1"/>
    <c:dispBlanksAs val="gap"/>
    <c:showDLblsOverMax val="0"/>
  </c:chart>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071195473189401E-2"/>
          <c:y val="6.8841126306813702E-2"/>
          <c:w val="0.896346815963594"/>
          <c:h val="0.74636486919563505"/>
        </c:manualLayout>
      </c:layout>
      <c:barChart>
        <c:barDir val="col"/>
        <c:grouping val="clustered"/>
        <c:varyColors val="0"/>
        <c:ser>
          <c:idx val="2"/>
          <c:order val="0"/>
          <c:tx>
            <c:strRef>
              <c:f>Sheet1!$A$2</c:f>
              <c:strCache>
                <c:ptCount val="1"/>
                <c:pt idx="0">
                  <c:v>Portfolio Yield</c:v>
                </c:pt>
              </c:strCache>
            </c:strRef>
          </c:tx>
          <c:spPr>
            <a:solidFill>
              <a:schemeClr val="accent1"/>
            </a:solidFill>
          </c:spPr>
          <c:invertIfNegative val="0"/>
          <c:dPt>
            <c:idx val="8"/>
            <c:invertIfNegative val="0"/>
            <c:bubble3D val="0"/>
            <c:extLst>
              <c:ext xmlns:c16="http://schemas.microsoft.com/office/drawing/2014/chart" uri="{C3380CC4-5D6E-409C-BE32-E72D297353CC}">
                <c16:uniqueId val="{00000000-7809-46E7-AEF9-C66AF2E7F361}"/>
              </c:ext>
            </c:extLst>
          </c:dPt>
          <c:dPt>
            <c:idx val="9"/>
            <c:invertIfNegative val="0"/>
            <c:bubble3D val="0"/>
            <c:extLst>
              <c:ext xmlns:c16="http://schemas.microsoft.com/office/drawing/2014/chart" uri="{C3380CC4-5D6E-409C-BE32-E72D297353CC}">
                <c16:uniqueId val="{00000001-7809-46E7-AEF9-C66AF2E7F361}"/>
              </c:ext>
            </c:extLst>
          </c:dPt>
          <c:dPt>
            <c:idx val="15"/>
            <c:invertIfNegative val="0"/>
            <c:bubble3D val="0"/>
            <c:extLst>
              <c:ext xmlns:c16="http://schemas.microsoft.com/office/drawing/2014/chart" uri="{C3380CC4-5D6E-409C-BE32-E72D297353CC}">
                <c16:uniqueId val="{00000000-17A7-413B-A9B3-6FD57A22FF25}"/>
              </c:ext>
            </c:extLst>
          </c:dPt>
          <c:dLbls>
            <c:numFmt formatCode="#,##0.00" sourceLinked="0"/>
            <c:spPr>
              <a:noFill/>
              <a:ln>
                <a:noFill/>
              </a:ln>
              <a:effectLst/>
            </c:spPr>
            <c:txPr>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Sheet1!$C$1:$Q$1</c:f>
              <c:strCache>
                <c:ptCount val="15"/>
                <c:pt idx="0">
                  <c:v>03</c:v>
                </c:pt>
                <c:pt idx="1">
                  <c:v>04</c:v>
                </c:pt>
                <c:pt idx="2">
                  <c:v>05</c:v>
                </c:pt>
                <c:pt idx="3">
                  <c:v>06</c:v>
                </c:pt>
                <c:pt idx="4">
                  <c:v>07</c:v>
                </c:pt>
                <c:pt idx="5">
                  <c:v>08</c:v>
                </c:pt>
                <c:pt idx="6">
                  <c:v>09</c:v>
                </c:pt>
                <c:pt idx="7">
                  <c:v>10</c:v>
                </c:pt>
                <c:pt idx="8">
                  <c:v>11</c:v>
                </c:pt>
                <c:pt idx="9">
                  <c:v>12</c:v>
                </c:pt>
                <c:pt idx="10">
                  <c:v>13</c:v>
                </c:pt>
                <c:pt idx="11">
                  <c:v>14</c:v>
                </c:pt>
                <c:pt idx="12">
                  <c:v>15</c:v>
                </c:pt>
                <c:pt idx="13">
                  <c:v>16</c:v>
                </c:pt>
                <c:pt idx="14">
                  <c:v>17</c:v>
                </c:pt>
              </c:strCache>
            </c:strRef>
          </c:cat>
          <c:val>
            <c:numRef>
              <c:f>Sheet1!$C$2:$Q$2</c:f>
              <c:numCache>
                <c:formatCode>0.00</c:formatCode>
                <c:ptCount val="15"/>
                <c:pt idx="0">
                  <c:v>4.4400000000000004</c:v>
                </c:pt>
                <c:pt idx="1">
                  <c:v>4.03</c:v>
                </c:pt>
                <c:pt idx="2">
                  <c:v>4.59</c:v>
                </c:pt>
                <c:pt idx="3">
                  <c:v>4.5</c:v>
                </c:pt>
                <c:pt idx="4">
                  <c:v>4.49</c:v>
                </c:pt>
                <c:pt idx="5">
                  <c:v>4.2</c:v>
                </c:pt>
                <c:pt idx="6">
                  <c:v>3.93</c:v>
                </c:pt>
                <c:pt idx="7">
                  <c:v>3.73</c:v>
                </c:pt>
                <c:pt idx="8">
                  <c:v>3.83</c:v>
                </c:pt>
                <c:pt idx="9">
                  <c:v>3.68</c:v>
                </c:pt>
                <c:pt idx="10">
                  <c:v>3.43</c:v>
                </c:pt>
                <c:pt idx="11">
                  <c:v>3.64</c:v>
                </c:pt>
                <c:pt idx="12">
                  <c:v>3.18</c:v>
                </c:pt>
                <c:pt idx="13">
                  <c:v>3.04</c:v>
                </c:pt>
                <c:pt idx="14">
                  <c:v>3.02</c:v>
                </c:pt>
              </c:numCache>
            </c:numRef>
          </c:val>
          <c:extLst>
            <c:ext xmlns:c16="http://schemas.microsoft.com/office/drawing/2014/chart" uri="{C3380CC4-5D6E-409C-BE32-E72D297353CC}">
              <c16:uniqueId val="{00000004-17A7-413B-A9B3-6FD57A22FF25}"/>
            </c:ext>
          </c:extLst>
        </c:ser>
        <c:dLbls>
          <c:showLegendKey val="0"/>
          <c:showVal val="0"/>
          <c:showCatName val="0"/>
          <c:showSerName val="0"/>
          <c:showPercent val="0"/>
          <c:showBubbleSize val="0"/>
        </c:dLbls>
        <c:gapWidth val="52"/>
        <c:axId val="546614696"/>
        <c:axId val="546613912"/>
      </c:barChart>
      <c:catAx>
        <c:axId val="546614696"/>
        <c:scaling>
          <c:orientation val="minMax"/>
        </c:scaling>
        <c:delete val="0"/>
        <c:axPos val="b"/>
        <c:numFmt formatCode="General" sourceLinked="1"/>
        <c:majorTickMark val="out"/>
        <c:minorTickMark val="none"/>
        <c:tickLblPos val="nextTo"/>
        <c:txPr>
          <a:bodyPr rot="0" vert="horz"/>
          <a:lstStyle/>
          <a:p>
            <a:pPr>
              <a:defRPr sz="1200"/>
            </a:pPr>
            <a:endParaRPr lang="en-US"/>
          </a:p>
        </c:txPr>
        <c:crossAx val="546613912"/>
        <c:crosses val="autoZero"/>
        <c:auto val="0"/>
        <c:lblAlgn val="ctr"/>
        <c:lblOffset val="100"/>
        <c:tickLblSkip val="1"/>
        <c:tickMarkSkip val="1"/>
        <c:noMultiLvlLbl val="0"/>
      </c:catAx>
      <c:valAx>
        <c:axId val="546613912"/>
        <c:scaling>
          <c:orientation val="minMax"/>
          <c:max val="6"/>
          <c:min val="0"/>
        </c:scaling>
        <c:delete val="0"/>
        <c:axPos val="l"/>
        <c:numFmt formatCode="0&quot;%&quot;" sourceLinked="0"/>
        <c:majorTickMark val="out"/>
        <c:minorTickMark val="none"/>
        <c:tickLblPos val="nextTo"/>
        <c:txPr>
          <a:bodyPr/>
          <a:lstStyle/>
          <a:p>
            <a:pPr>
              <a:defRPr sz="1200"/>
            </a:pPr>
            <a:endParaRPr lang="en-US"/>
          </a:p>
        </c:txPr>
        <c:crossAx val="546614696"/>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78464450103974"/>
          <c:y val="2.7693622521807366E-2"/>
          <c:w val="0.88660798149489495"/>
          <c:h val="0.86734061468123003"/>
        </c:manualLayout>
      </c:layout>
      <c:barChart>
        <c:barDir val="col"/>
        <c:grouping val="stacked"/>
        <c:varyColors val="0"/>
        <c:ser>
          <c:idx val="0"/>
          <c:order val="0"/>
          <c:tx>
            <c:strRef>
              <c:f>Sheet1!$B$1</c:f>
              <c:strCache>
                <c:ptCount val="1"/>
                <c:pt idx="0">
                  <c:v>net investment income</c:v>
                </c:pt>
              </c:strCache>
            </c:strRef>
          </c:tx>
          <c:spPr>
            <a:solidFill>
              <a:srgbClr val="00B050"/>
            </a:solidFill>
          </c:spPr>
          <c:invertIfNegative val="0"/>
          <c:dPt>
            <c:idx val="0"/>
            <c:invertIfNegative val="0"/>
            <c:bubble3D val="0"/>
            <c:extLst>
              <c:ext xmlns:c16="http://schemas.microsoft.com/office/drawing/2014/chart" uri="{C3380CC4-5D6E-409C-BE32-E72D297353CC}">
                <c16:uniqueId val="{00000003-6C64-471C-8F81-661FDB8A1ABC}"/>
              </c:ext>
            </c:extLst>
          </c:dPt>
          <c:dPt>
            <c:idx val="1"/>
            <c:invertIfNegative val="0"/>
            <c:bubble3D val="0"/>
            <c:extLst>
              <c:ext xmlns:c16="http://schemas.microsoft.com/office/drawing/2014/chart" uri="{C3380CC4-5D6E-409C-BE32-E72D297353CC}">
                <c16:uniqueId val="{00000004-6C64-471C-8F81-661FDB8A1ABC}"/>
              </c:ext>
            </c:extLst>
          </c:dPt>
          <c:dPt>
            <c:idx val="2"/>
            <c:invertIfNegative val="0"/>
            <c:bubble3D val="0"/>
            <c:extLst>
              <c:ext xmlns:c16="http://schemas.microsoft.com/office/drawing/2014/chart" uri="{C3380CC4-5D6E-409C-BE32-E72D297353CC}">
                <c16:uniqueId val="{00000001-6C64-471C-8F81-661FDB8A1ABC}"/>
              </c:ext>
            </c:extLst>
          </c:dPt>
          <c:dPt>
            <c:idx val="3"/>
            <c:invertIfNegative val="0"/>
            <c:bubble3D val="0"/>
            <c:extLst>
              <c:ext xmlns:c16="http://schemas.microsoft.com/office/drawing/2014/chart" uri="{C3380CC4-5D6E-409C-BE32-E72D297353CC}">
                <c16:uniqueId val="{00000005-6C64-471C-8F81-661FDB8A1ABC}"/>
              </c:ext>
            </c:extLst>
          </c:dPt>
          <c:dPt>
            <c:idx val="4"/>
            <c:invertIfNegative val="0"/>
            <c:bubble3D val="0"/>
            <c:extLst>
              <c:ext xmlns:c16="http://schemas.microsoft.com/office/drawing/2014/chart" uri="{C3380CC4-5D6E-409C-BE32-E72D297353CC}">
                <c16:uniqueId val="{00000006-6C64-471C-8F81-661FDB8A1ABC}"/>
              </c:ext>
            </c:extLst>
          </c:dPt>
          <c:dPt>
            <c:idx val="5"/>
            <c:invertIfNegative val="0"/>
            <c:bubble3D val="0"/>
            <c:extLst>
              <c:ext xmlns:c16="http://schemas.microsoft.com/office/drawing/2014/chart" uri="{C3380CC4-5D6E-409C-BE32-E72D297353CC}">
                <c16:uniqueId val="{00000007-6C64-471C-8F81-661FDB8A1ABC}"/>
              </c:ext>
            </c:extLst>
          </c:dPt>
          <c:dPt>
            <c:idx val="6"/>
            <c:invertIfNegative val="0"/>
            <c:bubble3D val="0"/>
            <c:extLst>
              <c:ext xmlns:c16="http://schemas.microsoft.com/office/drawing/2014/chart" uri="{C3380CC4-5D6E-409C-BE32-E72D297353CC}">
                <c16:uniqueId val="{00000004-C0F4-4DB2-A308-D8DBC4180399}"/>
              </c:ext>
            </c:extLst>
          </c:dPt>
          <c:dPt>
            <c:idx val="7"/>
            <c:invertIfNegative val="0"/>
            <c:bubble3D val="0"/>
            <c:extLst>
              <c:ext xmlns:c16="http://schemas.microsoft.com/office/drawing/2014/chart" uri="{C3380CC4-5D6E-409C-BE32-E72D297353CC}">
                <c16:uniqueId val="{00000005-C0F4-4DB2-A308-D8DBC4180399}"/>
              </c:ext>
            </c:extLst>
          </c:dPt>
          <c:dPt>
            <c:idx val="8"/>
            <c:invertIfNegative val="0"/>
            <c:bubble3D val="0"/>
            <c:extLst>
              <c:ext xmlns:c16="http://schemas.microsoft.com/office/drawing/2014/chart" uri="{C3380CC4-5D6E-409C-BE32-E72D297353CC}">
                <c16:uniqueId val="{00000000-6C64-471C-8F81-661FDB8A1ABC}"/>
              </c:ext>
            </c:extLst>
          </c:dPt>
          <c:dPt>
            <c:idx val="9"/>
            <c:invertIfNegative val="0"/>
            <c:bubble3D val="0"/>
            <c:extLst>
              <c:ext xmlns:c16="http://schemas.microsoft.com/office/drawing/2014/chart" uri="{C3380CC4-5D6E-409C-BE32-E72D297353CC}">
                <c16:uniqueId val="{00000002-6C64-471C-8F81-661FDB8A1ABC}"/>
              </c:ext>
            </c:extLst>
          </c:dPt>
          <c:dPt>
            <c:idx val="10"/>
            <c:invertIfNegative val="0"/>
            <c:bubble3D val="0"/>
            <c:extLst>
              <c:ext xmlns:c16="http://schemas.microsoft.com/office/drawing/2014/chart" uri="{C3380CC4-5D6E-409C-BE32-E72D297353CC}">
                <c16:uniqueId val="{00000006-C0F4-4DB2-A308-D8DBC4180399}"/>
              </c:ext>
            </c:extLst>
          </c:dPt>
          <c:dPt>
            <c:idx val="23"/>
            <c:invertIfNegative val="0"/>
            <c:bubble3D val="0"/>
            <c:extLst>
              <c:ext xmlns:c16="http://schemas.microsoft.com/office/drawing/2014/chart" uri="{C3380CC4-5D6E-409C-BE32-E72D297353CC}">
                <c16:uniqueId val="{00000000-AC74-493F-90D3-7BC3CBDAB987}"/>
              </c:ext>
            </c:extLst>
          </c:dPt>
          <c:dPt>
            <c:idx val="25"/>
            <c:invertIfNegative val="0"/>
            <c:bubble3D val="0"/>
            <c:extLst>
              <c:ext xmlns:c16="http://schemas.microsoft.com/office/drawing/2014/chart" uri="{C3380CC4-5D6E-409C-BE32-E72D297353CC}">
                <c16:uniqueId val="{00000001-AC74-493F-90D3-7BC3CBDAB987}"/>
              </c:ext>
            </c:extLst>
          </c:dPt>
          <c:dPt>
            <c:idx val="26"/>
            <c:invertIfNegative val="0"/>
            <c:bubble3D val="0"/>
            <c:extLst>
              <c:ext xmlns:c16="http://schemas.microsoft.com/office/drawing/2014/chart" uri="{C3380CC4-5D6E-409C-BE32-E72D297353CC}">
                <c16:uniqueId val="{00000003-AC74-493F-90D3-7BC3CBDAB987}"/>
              </c:ext>
            </c:extLst>
          </c:dPt>
          <c:dLbls>
            <c:spPr>
              <a:noFill/>
              <a:ln>
                <a:noFill/>
              </a:ln>
              <a:effectLst/>
            </c:spPr>
            <c:txPr>
              <a:bodyPr wrap="square" lIns="38100" tIns="19050" rIns="38100" bIns="19050" anchor="ctr">
                <a:spAutoFit/>
              </a:bodyPr>
              <a:lstStyle/>
              <a:p>
                <a:pPr>
                  <a:defRPr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07</c:v>
                </c:pt>
                <c:pt idx="1">
                  <c:v>08</c:v>
                </c:pt>
                <c:pt idx="2">
                  <c:v>09</c:v>
                </c:pt>
                <c:pt idx="3">
                  <c:v>10</c:v>
                </c:pt>
                <c:pt idx="4">
                  <c:v>11</c:v>
                </c:pt>
                <c:pt idx="5">
                  <c:v>12</c:v>
                </c:pt>
                <c:pt idx="6">
                  <c:v>13</c:v>
                </c:pt>
                <c:pt idx="7">
                  <c:v>14</c:v>
                </c:pt>
                <c:pt idx="8">
                  <c:v>15</c:v>
                </c:pt>
                <c:pt idx="9">
                  <c:v>16</c:v>
                </c:pt>
                <c:pt idx="10">
                  <c:v>17</c:v>
                </c:pt>
                <c:pt idx="11">
                  <c:v>18</c:v>
                </c:pt>
              </c:strCache>
            </c:strRef>
          </c:cat>
          <c:val>
            <c:numRef>
              <c:f>Sheet1!$B$2:$B$13</c:f>
              <c:numCache>
                <c:formatCode>"$"#,##0.0</c:formatCode>
                <c:ptCount val="12"/>
                <c:pt idx="0">
                  <c:v>31</c:v>
                </c:pt>
                <c:pt idx="1">
                  <c:v>29</c:v>
                </c:pt>
                <c:pt idx="2">
                  <c:v>26.9</c:v>
                </c:pt>
                <c:pt idx="3">
                  <c:v>26.6</c:v>
                </c:pt>
                <c:pt idx="4">
                  <c:v>27</c:v>
                </c:pt>
                <c:pt idx="5">
                  <c:v>25.3</c:v>
                </c:pt>
                <c:pt idx="6">
                  <c:v>24.4</c:v>
                </c:pt>
                <c:pt idx="7">
                  <c:v>23.7</c:v>
                </c:pt>
                <c:pt idx="8">
                  <c:v>24.1</c:v>
                </c:pt>
                <c:pt idx="9">
                  <c:v>22.6</c:v>
                </c:pt>
                <c:pt idx="10">
                  <c:v>23.4</c:v>
                </c:pt>
                <c:pt idx="11">
                  <c:v>26.8</c:v>
                </c:pt>
              </c:numCache>
            </c:numRef>
          </c:val>
          <c:extLst>
            <c:ext xmlns:c16="http://schemas.microsoft.com/office/drawing/2014/chart" uri="{C3380CC4-5D6E-409C-BE32-E72D297353CC}">
              <c16:uniqueId val="{00000004-AC74-493F-90D3-7BC3CBDAB987}"/>
            </c:ext>
          </c:extLst>
        </c:ser>
        <c:ser>
          <c:idx val="1"/>
          <c:order val="1"/>
          <c:tx>
            <c:strRef>
              <c:f>Sheet1!$C$1</c:f>
              <c:strCache>
                <c:ptCount val="1"/>
                <c:pt idx="0">
                  <c:v>realized capital gains/losses</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07</c:v>
                </c:pt>
                <c:pt idx="1">
                  <c:v>08</c:v>
                </c:pt>
                <c:pt idx="2">
                  <c:v>09</c:v>
                </c:pt>
                <c:pt idx="3">
                  <c:v>10</c:v>
                </c:pt>
                <c:pt idx="4">
                  <c:v>11</c:v>
                </c:pt>
                <c:pt idx="5">
                  <c:v>12</c:v>
                </c:pt>
                <c:pt idx="6">
                  <c:v>13</c:v>
                </c:pt>
                <c:pt idx="7">
                  <c:v>14</c:v>
                </c:pt>
                <c:pt idx="8">
                  <c:v>15</c:v>
                </c:pt>
                <c:pt idx="9">
                  <c:v>16</c:v>
                </c:pt>
                <c:pt idx="10">
                  <c:v>17</c:v>
                </c:pt>
                <c:pt idx="11">
                  <c:v>18</c:v>
                </c:pt>
              </c:strCache>
            </c:strRef>
          </c:cat>
          <c:val>
            <c:numRef>
              <c:f>Sheet1!$C$2:$C$13</c:f>
              <c:numCache>
                <c:formatCode>"$"#,##0.0</c:formatCode>
                <c:ptCount val="12"/>
                <c:pt idx="0">
                  <c:v>5</c:v>
                </c:pt>
                <c:pt idx="1">
                  <c:v>-1.2</c:v>
                </c:pt>
                <c:pt idx="2">
                  <c:v>-12.8</c:v>
                </c:pt>
                <c:pt idx="3">
                  <c:v>2.5</c:v>
                </c:pt>
                <c:pt idx="4">
                  <c:v>3.9</c:v>
                </c:pt>
                <c:pt idx="5">
                  <c:v>1.8</c:v>
                </c:pt>
                <c:pt idx="6">
                  <c:v>4.0999999999999996</c:v>
                </c:pt>
                <c:pt idx="7">
                  <c:v>7.4</c:v>
                </c:pt>
                <c:pt idx="8">
                  <c:v>3.5</c:v>
                </c:pt>
                <c:pt idx="9">
                  <c:v>4.5</c:v>
                </c:pt>
                <c:pt idx="10">
                  <c:v>3.6</c:v>
                </c:pt>
                <c:pt idx="11">
                  <c:v>5.4</c:v>
                </c:pt>
              </c:numCache>
            </c:numRef>
          </c:val>
          <c:extLst>
            <c:ext xmlns:c16="http://schemas.microsoft.com/office/drawing/2014/chart" uri="{C3380CC4-5D6E-409C-BE32-E72D297353CC}">
              <c16:uniqueId val="{00000000-E921-4C7B-8141-4F9BA410D64F}"/>
            </c:ext>
          </c:extLst>
        </c:ser>
        <c:dLbls>
          <c:dLblPos val="ctr"/>
          <c:showLegendKey val="0"/>
          <c:showVal val="1"/>
          <c:showCatName val="0"/>
          <c:showSerName val="0"/>
          <c:showPercent val="0"/>
          <c:showBubbleSize val="0"/>
        </c:dLbls>
        <c:gapWidth val="50"/>
        <c:overlap val="100"/>
        <c:axId val="1306718992"/>
        <c:axId val="1304183856"/>
      </c:barChart>
      <c:catAx>
        <c:axId val="1306718992"/>
        <c:scaling>
          <c:orientation val="minMax"/>
        </c:scaling>
        <c:delete val="0"/>
        <c:axPos val="b"/>
        <c:numFmt formatCode="General" sourceLinked="0"/>
        <c:majorTickMark val="out"/>
        <c:minorTickMark val="none"/>
        <c:tickLblPos val="low"/>
        <c:crossAx val="1304183856"/>
        <c:crosses val="autoZero"/>
        <c:auto val="1"/>
        <c:lblAlgn val="ctr"/>
        <c:lblOffset val="100"/>
        <c:noMultiLvlLbl val="0"/>
      </c:catAx>
      <c:valAx>
        <c:axId val="1304183856"/>
        <c:scaling>
          <c:orientation val="minMax"/>
          <c:max val="36"/>
          <c:min val="-13"/>
        </c:scaling>
        <c:delete val="0"/>
        <c:axPos val="l"/>
        <c:numFmt formatCode="&quot;$&quot;#,##0" sourceLinked="0"/>
        <c:majorTickMark val="out"/>
        <c:minorTickMark val="none"/>
        <c:tickLblPos val="nextTo"/>
        <c:txPr>
          <a:bodyPr/>
          <a:lstStyle/>
          <a:p>
            <a:pPr>
              <a:defRPr sz="1400"/>
            </a:pPr>
            <a:endParaRPr lang="en-US"/>
          </a:p>
        </c:txPr>
        <c:crossAx val="1306718992"/>
        <c:crosses val="autoZero"/>
        <c:crossBetween val="between"/>
        <c:majorUnit val="3"/>
        <c:minorUnit val="0.01"/>
      </c:valAx>
    </c:plotArea>
    <c:legend>
      <c:legendPos val="t"/>
      <c:overlay val="0"/>
      <c:txPr>
        <a:bodyPr/>
        <a:lstStyle/>
        <a:p>
          <a:pPr>
            <a:defRPr sz="1400" baseline="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3360592537209"/>
          <c:y val="2.253787440389712E-2"/>
          <c:w val="0.88660798149489495"/>
          <c:h val="0.86734061468123003"/>
        </c:manualLayout>
      </c:layout>
      <c:barChart>
        <c:barDir val="col"/>
        <c:grouping val="stacked"/>
        <c:varyColors val="0"/>
        <c:ser>
          <c:idx val="0"/>
          <c:order val="0"/>
          <c:tx>
            <c:strRef>
              <c:f>Sheet1!$B$1</c:f>
              <c:strCache>
                <c:ptCount val="1"/>
                <c:pt idx="0">
                  <c:v>net income after taxes</c:v>
                </c:pt>
              </c:strCache>
            </c:strRef>
          </c:tx>
          <c:spPr>
            <a:solidFill>
              <a:srgbClr val="00B050"/>
            </a:solidFill>
          </c:spPr>
          <c:invertIfNegative val="0"/>
          <c:dPt>
            <c:idx val="0"/>
            <c:invertIfNegative val="0"/>
            <c:bubble3D val="0"/>
            <c:extLst>
              <c:ext xmlns:c16="http://schemas.microsoft.com/office/drawing/2014/chart" uri="{C3380CC4-5D6E-409C-BE32-E72D297353CC}">
                <c16:uniqueId val="{00000003-6C64-471C-8F81-661FDB8A1ABC}"/>
              </c:ext>
            </c:extLst>
          </c:dPt>
          <c:dPt>
            <c:idx val="1"/>
            <c:invertIfNegative val="0"/>
            <c:bubble3D val="0"/>
            <c:extLst>
              <c:ext xmlns:c16="http://schemas.microsoft.com/office/drawing/2014/chart" uri="{C3380CC4-5D6E-409C-BE32-E72D297353CC}">
                <c16:uniqueId val="{00000004-6C64-471C-8F81-661FDB8A1ABC}"/>
              </c:ext>
            </c:extLst>
          </c:dPt>
          <c:dPt>
            <c:idx val="2"/>
            <c:invertIfNegative val="0"/>
            <c:bubble3D val="0"/>
            <c:extLst>
              <c:ext xmlns:c16="http://schemas.microsoft.com/office/drawing/2014/chart" uri="{C3380CC4-5D6E-409C-BE32-E72D297353CC}">
                <c16:uniqueId val="{00000001-6C64-471C-8F81-661FDB8A1ABC}"/>
              </c:ext>
            </c:extLst>
          </c:dPt>
          <c:dPt>
            <c:idx val="3"/>
            <c:invertIfNegative val="0"/>
            <c:bubble3D val="0"/>
            <c:extLst>
              <c:ext xmlns:c16="http://schemas.microsoft.com/office/drawing/2014/chart" uri="{C3380CC4-5D6E-409C-BE32-E72D297353CC}">
                <c16:uniqueId val="{00000005-6C64-471C-8F81-661FDB8A1ABC}"/>
              </c:ext>
            </c:extLst>
          </c:dPt>
          <c:dPt>
            <c:idx val="4"/>
            <c:invertIfNegative val="0"/>
            <c:bubble3D val="0"/>
            <c:extLst>
              <c:ext xmlns:c16="http://schemas.microsoft.com/office/drawing/2014/chart" uri="{C3380CC4-5D6E-409C-BE32-E72D297353CC}">
                <c16:uniqueId val="{00000006-6C64-471C-8F81-661FDB8A1ABC}"/>
              </c:ext>
            </c:extLst>
          </c:dPt>
          <c:dPt>
            <c:idx val="5"/>
            <c:invertIfNegative val="0"/>
            <c:bubble3D val="0"/>
            <c:extLst>
              <c:ext xmlns:c16="http://schemas.microsoft.com/office/drawing/2014/chart" uri="{C3380CC4-5D6E-409C-BE32-E72D297353CC}">
                <c16:uniqueId val="{00000007-6C64-471C-8F81-661FDB8A1ABC}"/>
              </c:ext>
            </c:extLst>
          </c:dPt>
          <c:dPt>
            <c:idx val="6"/>
            <c:invertIfNegative val="0"/>
            <c:bubble3D val="0"/>
            <c:extLst>
              <c:ext xmlns:c16="http://schemas.microsoft.com/office/drawing/2014/chart" uri="{C3380CC4-5D6E-409C-BE32-E72D297353CC}">
                <c16:uniqueId val="{00000004-C0F4-4DB2-A308-D8DBC4180399}"/>
              </c:ext>
            </c:extLst>
          </c:dPt>
          <c:dPt>
            <c:idx val="7"/>
            <c:invertIfNegative val="0"/>
            <c:bubble3D val="0"/>
            <c:extLst>
              <c:ext xmlns:c16="http://schemas.microsoft.com/office/drawing/2014/chart" uri="{C3380CC4-5D6E-409C-BE32-E72D297353CC}">
                <c16:uniqueId val="{00000005-C0F4-4DB2-A308-D8DBC4180399}"/>
              </c:ext>
            </c:extLst>
          </c:dPt>
          <c:dPt>
            <c:idx val="8"/>
            <c:invertIfNegative val="0"/>
            <c:bubble3D val="0"/>
            <c:extLst>
              <c:ext xmlns:c16="http://schemas.microsoft.com/office/drawing/2014/chart" uri="{C3380CC4-5D6E-409C-BE32-E72D297353CC}">
                <c16:uniqueId val="{00000000-6C64-471C-8F81-661FDB8A1ABC}"/>
              </c:ext>
            </c:extLst>
          </c:dPt>
          <c:dPt>
            <c:idx val="9"/>
            <c:invertIfNegative val="0"/>
            <c:bubble3D val="0"/>
            <c:extLst>
              <c:ext xmlns:c16="http://schemas.microsoft.com/office/drawing/2014/chart" uri="{C3380CC4-5D6E-409C-BE32-E72D297353CC}">
                <c16:uniqueId val="{00000002-6C64-471C-8F81-661FDB8A1ABC}"/>
              </c:ext>
            </c:extLst>
          </c:dPt>
          <c:dPt>
            <c:idx val="10"/>
            <c:invertIfNegative val="0"/>
            <c:bubble3D val="0"/>
            <c:extLst>
              <c:ext xmlns:c16="http://schemas.microsoft.com/office/drawing/2014/chart" uri="{C3380CC4-5D6E-409C-BE32-E72D297353CC}">
                <c16:uniqueId val="{00000006-C0F4-4DB2-A308-D8DBC4180399}"/>
              </c:ext>
            </c:extLst>
          </c:dPt>
          <c:dPt>
            <c:idx val="23"/>
            <c:invertIfNegative val="0"/>
            <c:bubble3D val="0"/>
            <c:extLst>
              <c:ext xmlns:c16="http://schemas.microsoft.com/office/drawing/2014/chart" uri="{C3380CC4-5D6E-409C-BE32-E72D297353CC}">
                <c16:uniqueId val="{00000000-AC74-493F-90D3-7BC3CBDAB987}"/>
              </c:ext>
            </c:extLst>
          </c:dPt>
          <c:dPt>
            <c:idx val="25"/>
            <c:invertIfNegative val="0"/>
            <c:bubble3D val="0"/>
            <c:extLst>
              <c:ext xmlns:c16="http://schemas.microsoft.com/office/drawing/2014/chart" uri="{C3380CC4-5D6E-409C-BE32-E72D297353CC}">
                <c16:uniqueId val="{00000001-AC74-493F-90D3-7BC3CBDAB987}"/>
              </c:ext>
            </c:extLst>
          </c:dPt>
          <c:dPt>
            <c:idx val="26"/>
            <c:invertIfNegative val="0"/>
            <c:bubble3D val="0"/>
            <c:extLst>
              <c:ext xmlns:c16="http://schemas.microsoft.com/office/drawing/2014/chart" uri="{C3380CC4-5D6E-409C-BE32-E72D297353CC}">
                <c16:uniqueId val="{00000003-AC74-493F-90D3-7BC3CBDAB987}"/>
              </c:ext>
            </c:extLst>
          </c:dPt>
          <c:dLbls>
            <c:spPr>
              <a:noFill/>
              <a:ln>
                <a:noFill/>
              </a:ln>
              <a:effectLst/>
            </c:spPr>
            <c:txPr>
              <a:bodyPr wrap="square" lIns="38100" tIns="19050" rIns="38100" bIns="19050" anchor="ctr">
                <a:spAutoFit/>
              </a:bodyPr>
              <a:lstStyle/>
              <a:p>
                <a:pPr>
                  <a:defRPr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07</c:v>
                </c:pt>
                <c:pt idx="1">
                  <c:v>08</c:v>
                </c:pt>
                <c:pt idx="2">
                  <c:v>09</c:v>
                </c:pt>
                <c:pt idx="3">
                  <c:v>10</c:v>
                </c:pt>
                <c:pt idx="4">
                  <c:v>11</c:v>
                </c:pt>
                <c:pt idx="5">
                  <c:v>12</c:v>
                </c:pt>
                <c:pt idx="6">
                  <c:v>13</c:v>
                </c:pt>
                <c:pt idx="7">
                  <c:v>14</c:v>
                </c:pt>
                <c:pt idx="8">
                  <c:v>15</c:v>
                </c:pt>
                <c:pt idx="9">
                  <c:v>16</c:v>
                </c:pt>
                <c:pt idx="10">
                  <c:v>17</c:v>
                </c:pt>
                <c:pt idx="11">
                  <c:v>18</c:v>
                </c:pt>
              </c:strCache>
            </c:strRef>
          </c:cat>
          <c:val>
            <c:numRef>
              <c:f>Sheet1!$B$2:$B$13</c:f>
              <c:numCache>
                <c:formatCode>"$"#,##0.0</c:formatCode>
                <c:ptCount val="12"/>
                <c:pt idx="0">
                  <c:v>44.3</c:v>
                </c:pt>
                <c:pt idx="1">
                  <c:v>18</c:v>
                </c:pt>
                <c:pt idx="2">
                  <c:v>7.7</c:v>
                </c:pt>
                <c:pt idx="3">
                  <c:v>21.5</c:v>
                </c:pt>
                <c:pt idx="4">
                  <c:v>5.8</c:v>
                </c:pt>
                <c:pt idx="5">
                  <c:v>19.3</c:v>
                </c:pt>
                <c:pt idx="6">
                  <c:v>27.2</c:v>
                </c:pt>
                <c:pt idx="7">
                  <c:v>28.3</c:v>
                </c:pt>
                <c:pt idx="8">
                  <c:v>33.700000000000003</c:v>
                </c:pt>
                <c:pt idx="9">
                  <c:v>23</c:v>
                </c:pt>
                <c:pt idx="10">
                  <c:v>16</c:v>
                </c:pt>
                <c:pt idx="11">
                  <c:v>34</c:v>
                </c:pt>
              </c:numCache>
            </c:numRef>
          </c:val>
          <c:extLst>
            <c:ext xmlns:c16="http://schemas.microsoft.com/office/drawing/2014/chart" uri="{C3380CC4-5D6E-409C-BE32-E72D297353CC}">
              <c16:uniqueId val="{00000004-AC74-493F-90D3-7BC3CBDAB987}"/>
            </c:ext>
          </c:extLst>
        </c:ser>
        <c:dLbls>
          <c:dLblPos val="ctr"/>
          <c:showLegendKey val="0"/>
          <c:showVal val="1"/>
          <c:showCatName val="0"/>
          <c:showSerName val="0"/>
          <c:showPercent val="0"/>
          <c:showBubbleSize val="0"/>
        </c:dLbls>
        <c:gapWidth val="50"/>
        <c:overlap val="100"/>
        <c:axId val="1306718992"/>
        <c:axId val="1304183856"/>
      </c:barChart>
      <c:catAx>
        <c:axId val="1306718992"/>
        <c:scaling>
          <c:orientation val="minMax"/>
        </c:scaling>
        <c:delete val="0"/>
        <c:axPos val="b"/>
        <c:numFmt formatCode="General" sourceLinked="0"/>
        <c:majorTickMark val="out"/>
        <c:minorTickMark val="none"/>
        <c:tickLblPos val="low"/>
        <c:crossAx val="1304183856"/>
        <c:crosses val="autoZero"/>
        <c:auto val="1"/>
        <c:lblAlgn val="ctr"/>
        <c:lblOffset val="100"/>
        <c:noMultiLvlLbl val="0"/>
      </c:catAx>
      <c:valAx>
        <c:axId val="1304183856"/>
        <c:scaling>
          <c:orientation val="minMax"/>
          <c:max val="45"/>
          <c:min val="0"/>
        </c:scaling>
        <c:delete val="0"/>
        <c:axPos val="l"/>
        <c:numFmt formatCode="&quot;$&quot;#,##0" sourceLinked="0"/>
        <c:majorTickMark val="out"/>
        <c:minorTickMark val="none"/>
        <c:tickLblPos val="nextTo"/>
        <c:txPr>
          <a:bodyPr/>
          <a:lstStyle/>
          <a:p>
            <a:pPr>
              <a:defRPr sz="1400"/>
            </a:pPr>
            <a:endParaRPr lang="en-US"/>
          </a:p>
        </c:txPr>
        <c:crossAx val="1306718992"/>
        <c:crosses val="autoZero"/>
        <c:crossBetween val="between"/>
        <c:majorUnit val="5"/>
        <c:minorUnit val="0.01"/>
      </c:valAx>
    </c:plotArea>
    <c:plotVisOnly val="1"/>
    <c:dispBlanksAs val="gap"/>
    <c:showDLblsOverMax val="0"/>
  </c:chart>
  <c:txPr>
    <a:bodyPr/>
    <a:lstStyle/>
    <a:p>
      <a:pPr>
        <a:defRPr sz="12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emf"/></Relationships>
</file>

<file path=ppt/drawings/drawing1.xml><?xml version="1.0" encoding="utf-8"?>
<c:userShapes xmlns:c="http://schemas.openxmlformats.org/drawingml/2006/chart">
  <cdr:relSizeAnchor xmlns:cdr="http://schemas.openxmlformats.org/drawingml/2006/chartDrawing">
    <cdr:from>
      <cdr:x>0.11717</cdr:x>
      <cdr:y>0.30988</cdr:y>
    </cdr:from>
    <cdr:to>
      <cdr:x>0.55524</cdr:x>
      <cdr:y>0.49853</cdr:y>
    </cdr:to>
    <cdr:grpSp>
      <cdr:nvGrpSpPr>
        <cdr:cNvPr id="6" name="Group 5">
          <a:extLst xmlns:a="http://schemas.openxmlformats.org/drawingml/2006/main">
            <a:ext uri="{FF2B5EF4-FFF2-40B4-BE49-F238E27FC236}">
              <a16:creationId xmlns:a16="http://schemas.microsoft.com/office/drawing/2014/main" id="{392D59C6-F8CB-4594-A065-848C034D2775}"/>
            </a:ext>
          </a:extLst>
        </cdr:cNvPr>
        <cdr:cNvGrpSpPr/>
      </cdr:nvGrpSpPr>
      <cdr:grpSpPr bwMode="gray">
        <a:xfrm xmlns:a="http://schemas.openxmlformats.org/drawingml/2006/main">
          <a:off x="992246" y="1198742"/>
          <a:ext cx="3709766" cy="729775"/>
          <a:chOff x="4426252" y="-5564572"/>
          <a:chExt cx="1359220" cy="1437198"/>
        </a:xfrm>
      </cdr:grpSpPr>
      <cdr:sp macro="" textlink="">
        <cdr:nvSpPr>
          <cdr:cNvPr id="7" name="AutoShape 4">
            <a:extLst xmlns:a="http://schemas.openxmlformats.org/drawingml/2006/main">
              <a:ext uri="{FF2B5EF4-FFF2-40B4-BE49-F238E27FC236}">
                <a16:creationId xmlns:a16="http://schemas.microsoft.com/office/drawing/2014/main" id="{9E0F2B72-530B-404F-85D4-38C477067E6A}"/>
              </a:ext>
            </a:extLst>
          </cdr:cNvPr>
          <cdr:cNvSpPr>
            <a:spLocks xmlns:a="http://schemas.openxmlformats.org/drawingml/2006/main" noChangeArrowheads="1"/>
          </cdr:cNvSpPr>
        </cdr:nvSpPr>
        <cdr:spPr bwMode="gray">
          <a:xfrm xmlns:a="http://schemas.openxmlformats.org/drawingml/2006/main">
            <a:off x="4426252" y="-5564572"/>
            <a:ext cx="1359220" cy="981792"/>
          </a:xfrm>
          <a:prstGeom xmlns:a="http://schemas.openxmlformats.org/drawingml/2006/main" prst="rect">
            <a:avLst/>
          </a:prstGeom>
          <a:solidFill xmlns:a="http://schemas.openxmlformats.org/drawingml/2006/main">
            <a:schemeClr val="bg1"/>
          </a:solidFill>
          <a:ln xmlns:a="http://schemas.openxmlformats.org/drawingml/2006/main" w="25400">
            <a:solidFill>
              <a:schemeClr val="accent1"/>
            </a:solidFill>
            <a:miter lim="800000"/>
            <a:headEnd/>
            <a:tailEnd/>
          </a:ln>
          <a:effectLst xmlns:a="http://schemas.openxmlformats.org/drawingml/2006/main"/>
        </cdr:spPr>
        <cdr:txBody>
          <a:bodyPr xmlns:a="http://schemas.openxmlformats.org/drawingml/2006/main" wrap="square" lIns="91418" tIns="45709" rIns="91418" bIns="45709" anchor="ctr">
            <a:flatTx/>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600" b="1" dirty="0">
                <a:solidFill>
                  <a:schemeClr val="accent1"/>
                </a:solidFill>
                <a:latin typeface="+mj-lt"/>
              </a:rPr>
              <a:t>1961-1990: Index Average is 0.00</a:t>
            </a:r>
          </a:p>
        </cdr:txBody>
      </cdr:sp>
      <cdr:cxnSp macro="">
        <cdr:nvCxnSpPr>
          <cdr:cNvPr id="8" name="Straight Arrow Connector 7">
            <a:extLst xmlns:a="http://schemas.openxmlformats.org/drawingml/2006/main">
              <a:ext uri="{FF2B5EF4-FFF2-40B4-BE49-F238E27FC236}">
                <a16:creationId xmlns:a16="http://schemas.microsoft.com/office/drawing/2014/main" id="{03022BA6-6D3A-4676-87C0-58E825FF93A6}"/>
              </a:ext>
            </a:extLst>
          </cdr:cNvPr>
          <cdr:cNvCxnSpPr>
            <a:stCxn xmlns:a="http://schemas.openxmlformats.org/drawingml/2006/main" id="7" idx="2"/>
          </cdr:cNvCxnSpPr>
        </cdr:nvCxnSpPr>
        <cdr:spPr bwMode="gray">
          <a:xfrm xmlns:a="http://schemas.openxmlformats.org/drawingml/2006/main">
            <a:off x="5105862" y="-4582780"/>
            <a:ext cx="0" cy="455406"/>
          </a:xfrm>
          <a:prstGeom xmlns:a="http://schemas.openxmlformats.org/drawingml/2006/main" prst="straightConnector1">
            <a:avLst/>
          </a:prstGeom>
          <a:noFill xmlns:a="http://schemas.openxmlformats.org/drawingml/2006/main"/>
          <a:ln xmlns:a="http://schemas.openxmlformats.org/drawingml/2006/main" w="25400">
            <a:solidFill>
              <a:schemeClr val="accent1"/>
            </a:solidFill>
            <a:round/>
            <a:headEnd/>
            <a:tailEnd type="oval" w="med" len="med"/>
          </a:ln>
          <a:effectLst xmlns:a="http://schemas.openxmlformats.org/drawingml/2006/main"/>
        </cdr:spPr>
      </cdr:cxnSp>
    </cdr:grpSp>
  </cdr:relSizeAnchor>
  <cdr:relSizeAnchor xmlns:cdr="http://schemas.openxmlformats.org/drawingml/2006/chartDrawing">
    <cdr:from>
      <cdr:x>0</cdr:x>
      <cdr:y>0</cdr:y>
    </cdr:from>
    <cdr:to>
      <cdr:x>0.99987</cdr:x>
      <cdr:y>0.06365</cdr:y>
    </cdr:to>
    <cdr:sp macro="" textlink="">
      <cdr:nvSpPr>
        <cdr:cNvPr id="9" name="Text Box 10">
          <a:extLst xmlns:a="http://schemas.openxmlformats.org/drawingml/2006/main">
            <a:ext uri="{FF2B5EF4-FFF2-40B4-BE49-F238E27FC236}">
              <a16:creationId xmlns:a16="http://schemas.microsoft.com/office/drawing/2014/main" id="{24F3D408-BECE-41CD-B38A-7D2AE9623D42}"/>
            </a:ext>
          </a:extLst>
        </cdr:cNvPr>
        <cdr:cNvSpPr txBox="1">
          <a:spLocks xmlns:a="http://schemas.openxmlformats.org/drawingml/2006/main" noChangeArrowheads="1"/>
        </cdr:cNvSpPr>
      </cdr:nvSpPr>
      <cdr:spPr bwMode="auto">
        <a:xfrm xmlns:a="http://schemas.openxmlformats.org/drawingml/2006/main">
          <a:off x="0" y="-1865376"/>
          <a:ext cx="8467344" cy="2462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square" lIns="0" tIns="0" rIns="0" bIns="0" anchor="t" anchorCtr="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eaLnBrk="0" hangingPunct="0">
            <a:buSzPct val="90000"/>
            <a:buFont typeface="Wingdings" pitchFamily="2" charset="2"/>
            <a:buNone/>
          </a:pPr>
          <a:r>
            <a:rPr lang="en-US" sz="1600" b="1" dirty="0"/>
            <a:t>Seasonal Five-Year </a:t>
          </a:r>
          <a:r>
            <a:rPr lang="en-US" sz="1600" dirty="0"/>
            <a:t>Moving Average, United States</a:t>
          </a: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0.02588</cdr:y>
    </cdr:from>
    <cdr:to>
      <cdr:x>0.83077</cdr:x>
      <cdr:y>0.15623</cdr:y>
    </cdr:to>
    <cdr:sp macro="" textlink="">
      <cdr:nvSpPr>
        <cdr:cNvPr id="2" name="TextBox 1"/>
        <cdr:cNvSpPr txBox="1"/>
      </cdr:nvSpPr>
      <cdr:spPr>
        <a:xfrm xmlns:a="http://schemas.openxmlformats.org/drawingml/2006/main">
          <a:off x="0" y="90642"/>
          <a:ext cx="2425920" cy="456550"/>
        </a:xfrm>
        <a:prstGeom xmlns:a="http://schemas.openxmlformats.org/drawingml/2006/main" prst="rect">
          <a:avLst/>
        </a:prstGeom>
        <a:noFill xmlns:a="http://schemas.openxmlformats.org/drawingml/2006/main"/>
      </cdr:spPr>
      <cdr:txBody>
        <a:bodyPr xmlns:a="http://schemas.openxmlformats.org/drawingml/2006/main" vertOverflow="clip" wrap="square" rtlCol="0">
          <a:noAutofit/>
        </a:bodyPr>
        <a:lstStyle xmlns:a="http://schemas.openxmlformats.org/drawingml/2006/main"/>
        <a:p xmlns:a="http://schemas.openxmlformats.org/drawingml/2006/main">
          <a:pPr>
            <a:lnSpc>
              <a:spcPct val="90000"/>
            </a:lnSpc>
            <a:spcBef>
              <a:spcPts val="1200"/>
            </a:spcBef>
            <a:buClr>
              <a:srgbClr val="337DBE"/>
            </a:buClr>
            <a:buSzPct val="77000"/>
          </a:pPr>
          <a:r>
            <a:rPr lang="en-US" sz="1200" b="1" dirty="0">
              <a:solidFill>
                <a:schemeClr val="accent1"/>
              </a:solidFill>
              <a:latin typeface="+mj-lt"/>
            </a:rPr>
            <a:t>Percent Change in Collision Frequency, 2012-2016*</a:t>
          </a:r>
        </a:p>
      </cdr:txBody>
    </cdr:sp>
  </cdr:relSizeAnchor>
  <cdr:relSizeAnchor xmlns:cdr="http://schemas.openxmlformats.org/drawingml/2006/chartDrawing">
    <cdr:from>
      <cdr:x>0.03915</cdr:x>
      <cdr:y>0.94415</cdr:y>
    </cdr:from>
    <cdr:to>
      <cdr:x>0.90037</cdr:x>
      <cdr:y>1</cdr:y>
    </cdr:to>
    <cdr:sp macro="" textlink="">
      <cdr:nvSpPr>
        <cdr:cNvPr id="3" name="TextBox 2"/>
        <cdr:cNvSpPr txBox="1"/>
      </cdr:nvSpPr>
      <cdr:spPr>
        <a:xfrm xmlns:a="http://schemas.openxmlformats.org/drawingml/2006/main">
          <a:off x="83128" y="4290489"/>
          <a:ext cx="1828800" cy="253802"/>
        </a:xfrm>
        <a:prstGeom xmlns:a="http://schemas.openxmlformats.org/drawingml/2006/main" prst="rect">
          <a:avLst/>
        </a:prstGeom>
        <a:noFill xmlns:a="http://schemas.openxmlformats.org/drawingml/2006/main"/>
      </cdr:spPr>
      <cdr:txBody>
        <a:bodyPr xmlns:a="http://schemas.openxmlformats.org/drawingml/2006/main" vertOverflow="clip" wrap="square" rtlCol="0">
          <a:noAutofit/>
        </a:bodyPr>
        <a:lstStyle xmlns:a="http://schemas.openxmlformats.org/drawingml/2006/main"/>
        <a:p xmlns:a="http://schemas.openxmlformats.org/drawingml/2006/main">
          <a:pPr>
            <a:lnSpc>
              <a:spcPct val="90000"/>
            </a:lnSpc>
            <a:spcBef>
              <a:spcPts val="1200"/>
            </a:spcBef>
            <a:buClr>
              <a:srgbClr val="337DBE"/>
            </a:buClr>
            <a:buSzPct val="77000"/>
          </a:pPr>
          <a:r>
            <a:rPr lang="en-US" dirty="0"/>
            <a:t>* Vs. Neighboring States.</a:t>
          </a:r>
        </a:p>
      </cdr:txBody>
    </cdr:sp>
  </cdr:relSizeAnchor>
</c:userShapes>
</file>

<file path=ppt/drawings/drawing2.xml><?xml version="1.0" encoding="utf-8"?>
<c:userShapes xmlns:c="http://schemas.openxmlformats.org/drawingml/2006/chart">
  <cdr:relSizeAnchor xmlns:cdr="http://schemas.openxmlformats.org/drawingml/2006/chartDrawing">
    <cdr:from>
      <cdr:x>0.12972</cdr:x>
      <cdr:y>0.56525</cdr:y>
    </cdr:from>
    <cdr:to>
      <cdr:x>0.42922</cdr:x>
      <cdr:y>0.8505</cdr:y>
    </cdr:to>
    <cdr:sp macro="" textlink="">
      <cdr:nvSpPr>
        <cdr:cNvPr id="2" name="TextBox 1"/>
        <cdr:cNvSpPr txBox="1"/>
      </cdr:nvSpPr>
      <cdr:spPr>
        <a:xfrm xmlns:a="http://schemas.openxmlformats.org/drawingml/2006/main">
          <a:off x="1085322" y="2653043"/>
          <a:ext cx="2505808" cy="1338828"/>
        </a:xfrm>
        <a:prstGeom xmlns:a="http://schemas.openxmlformats.org/drawingml/2006/main" prst="rect">
          <a:avLst/>
        </a:prstGeom>
        <a:solidFill xmlns:a="http://schemas.openxmlformats.org/drawingml/2006/main">
          <a:schemeClr val="accent2"/>
        </a:solidFill>
      </cdr:spPr>
      <cdr:txBody>
        <a:bodyPr xmlns:a="http://schemas.openxmlformats.org/drawingml/2006/main" vertOverflow="clip" wrap="square" rtlCol="0" anchor="ctr" anchorCtr="0">
          <a:spAutoFit/>
        </a:bodyPr>
        <a:lstStyle xmlns:a="http://schemas.openxmlformats.org/drawingml/2006/main"/>
        <a:p xmlns:a="http://schemas.openxmlformats.org/drawingml/2006/main">
          <a:pPr>
            <a:lnSpc>
              <a:spcPct val="90000"/>
            </a:lnSpc>
            <a:spcBef>
              <a:spcPts val="1200"/>
            </a:spcBef>
            <a:buClr>
              <a:srgbClr val="337DBE"/>
            </a:buClr>
            <a:buSzPct val="77000"/>
          </a:pPr>
          <a:r>
            <a:rPr lang="en-US" sz="1800" b="1" dirty="0">
              <a:solidFill>
                <a:schemeClr val="bg1"/>
              </a:solidFill>
            </a:rPr>
            <a:t>Since 2016:Q1, personal DPW have grown by over 5% but commercial DPW by less than 3%.</a:t>
          </a:r>
        </a:p>
      </cdr:txBody>
    </cdr:sp>
  </cdr:relSizeAnchor>
</c:userShapes>
</file>

<file path=ppt/drawings/drawing3.xml><?xml version="1.0" encoding="utf-8"?>
<c:userShapes xmlns:c="http://schemas.openxmlformats.org/drawingml/2006/chart">
  <cdr:relSizeAnchor xmlns:cdr="http://schemas.openxmlformats.org/drawingml/2006/chartDrawing">
    <cdr:from>
      <cdr:x>0.34428</cdr:x>
      <cdr:y>0.5</cdr:y>
    </cdr:from>
    <cdr:to>
      <cdr:x>0.41575</cdr:x>
      <cdr:y>0.5563</cdr:y>
    </cdr:to>
    <cdr:sp macro="" textlink="">
      <cdr:nvSpPr>
        <cdr:cNvPr id="2" name="TextBox 1">
          <a:extLst xmlns:a="http://schemas.openxmlformats.org/drawingml/2006/main">
            <a:ext uri="{FF2B5EF4-FFF2-40B4-BE49-F238E27FC236}">
              <a16:creationId xmlns:a16="http://schemas.microsoft.com/office/drawing/2014/main" id="{FAD784F3-97C3-4C8B-B6F8-C37B8C8B28D1}"/>
            </a:ext>
          </a:extLst>
        </cdr:cNvPr>
        <cdr:cNvSpPr txBox="1"/>
      </cdr:nvSpPr>
      <cdr:spPr>
        <a:xfrm xmlns:a="http://schemas.openxmlformats.org/drawingml/2006/main">
          <a:off x="2915547" y="2027985"/>
          <a:ext cx="605228" cy="228367"/>
        </a:xfrm>
        <a:prstGeom xmlns:a="http://schemas.openxmlformats.org/drawingml/2006/main" prst="rect">
          <a:avLst/>
        </a:prstGeom>
        <a:noFill xmlns:a="http://schemas.openxmlformats.org/drawingml/2006/main"/>
      </cdr:spPr>
      <cdr:txBody>
        <a:bodyPr xmlns:a="http://schemas.openxmlformats.org/drawingml/2006/main" vertOverflow="clip" wrap="square" rtlCol="0">
          <a:noAutofit/>
        </a:bodyPr>
        <a:lstStyle xmlns:a="http://schemas.openxmlformats.org/drawingml/2006/main"/>
        <a:p xmlns:a="http://schemas.openxmlformats.org/drawingml/2006/main">
          <a:pPr>
            <a:lnSpc>
              <a:spcPct val="90000"/>
            </a:lnSpc>
            <a:spcBef>
              <a:spcPts val="1200"/>
            </a:spcBef>
            <a:buClr>
              <a:srgbClr val="337DBE"/>
            </a:buClr>
            <a:buSzPct val="77000"/>
          </a:pPr>
          <a:r>
            <a:rPr lang="en-US" sz="1200" b="1" dirty="0"/>
            <a:t>1.1%</a:t>
          </a:r>
        </a:p>
      </cdr:txBody>
    </cdr:sp>
  </cdr:relSizeAnchor>
</c:userShapes>
</file>

<file path=ppt/drawings/drawing4.xml><?xml version="1.0" encoding="utf-8"?>
<c:userShapes xmlns:c="http://schemas.openxmlformats.org/drawingml/2006/chart">
  <cdr:relSizeAnchor xmlns:cdr="http://schemas.openxmlformats.org/drawingml/2006/chartDrawing">
    <cdr:from>
      <cdr:x>0.92349</cdr:x>
      <cdr:y>0.64776</cdr:y>
    </cdr:from>
    <cdr:to>
      <cdr:x>0.94201</cdr:x>
      <cdr:y>0.73751</cdr:y>
    </cdr:to>
    <cdr:cxnSp macro="">
      <cdr:nvCxnSpPr>
        <cdr:cNvPr id="3" name="Straight Connector 2">
          <a:extLst xmlns:a="http://schemas.openxmlformats.org/drawingml/2006/main">
            <a:ext uri="{FF2B5EF4-FFF2-40B4-BE49-F238E27FC236}">
              <a16:creationId xmlns:a16="http://schemas.microsoft.com/office/drawing/2014/main" id="{50ED8483-114B-4BC5-937F-8DB1A250DA71}"/>
            </a:ext>
          </a:extLst>
        </cdr:cNvPr>
        <cdr:cNvCxnSpPr/>
      </cdr:nvCxnSpPr>
      <cdr:spPr>
        <a:xfrm xmlns:a="http://schemas.openxmlformats.org/drawingml/2006/main" flipV="1">
          <a:off x="3830762" y="2471911"/>
          <a:ext cx="76810" cy="34250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0.88551</cdr:x>
      <cdr:y>0.34463</cdr:y>
    </cdr:from>
    <cdr:to>
      <cdr:x>0.9318</cdr:x>
      <cdr:y>0.37488</cdr:y>
    </cdr:to>
    <cdr:cxnSp macro="">
      <cdr:nvCxnSpPr>
        <cdr:cNvPr id="3" name="Straight Connector 2">
          <a:extLst xmlns:a="http://schemas.openxmlformats.org/drawingml/2006/main">
            <a:ext uri="{FF2B5EF4-FFF2-40B4-BE49-F238E27FC236}">
              <a16:creationId xmlns:a16="http://schemas.microsoft.com/office/drawing/2014/main" id="{F5386148-BBAC-40D5-823B-AED8D1CC70B8}"/>
            </a:ext>
          </a:extLst>
        </cdr:cNvPr>
        <cdr:cNvCxnSpPr/>
      </cdr:nvCxnSpPr>
      <cdr:spPr>
        <a:xfrm xmlns:a="http://schemas.openxmlformats.org/drawingml/2006/main" flipH="1">
          <a:off x="3673218" y="1312714"/>
          <a:ext cx="192011" cy="115219"/>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0.90612</cdr:x>
      <cdr:y>0.10996</cdr:y>
    </cdr:from>
    <cdr:to>
      <cdr:x>0.9339</cdr:x>
      <cdr:y>0.24296</cdr:y>
    </cdr:to>
    <cdr:cxnSp macro="">
      <cdr:nvCxnSpPr>
        <cdr:cNvPr id="3" name="Straight Connector 2">
          <a:extLst xmlns:a="http://schemas.openxmlformats.org/drawingml/2006/main">
            <a:ext uri="{FF2B5EF4-FFF2-40B4-BE49-F238E27FC236}">
              <a16:creationId xmlns:a16="http://schemas.microsoft.com/office/drawing/2014/main" id="{49E847E8-101C-47C0-8A02-24F5AD25841B}"/>
            </a:ext>
          </a:extLst>
        </cdr:cNvPr>
        <cdr:cNvCxnSpPr/>
      </cdr:nvCxnSpPr>
      <cdr:spPr>
        <a:xfrm xmlns:a="http://schemas.openxmlformats.org/drawingml/2006/main">
          <a:off x="3758714" y="412801"/>
          <a:ext cx="115215" cy="49926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0.87685</cdr:x>
      <cdr:y>0.62148</cdr:y>
    </cdr:from>
    <cdr:to>
      <cdr:x>0.95092</cdr:x>
      <cdr:y>0.68286</cdr:y>
    </cdr:to>
    <cdr:cxnSp macro="">
      <cdr:nvCxnSpPr>
        <cdr:cNvPr id="3" name="Straight Connector 2">
          <a:extLst xmlns:a="http://schemas.openxmlformats.org/drawingml/2006/main">
            <a:ext uri="{FF2B5EF4-FFF2-40B4-BE49-F238E27FC236}">
              <a16:creationId xmlns:a16="http://schemas.microsoft.com/office/drawing/2014/main" id="{444E55A6-B535-4856-A07A-7B011D77C65A}"/>
            </a:ext>
          </a:extLst>
        </cdr:cNvPr>
        <cdr:cNvCxnSpPr/>
      </cdr:nvCxnSpPr>
      <cdr:spPr>
        <a:xfrm xmlns:a="http://schemas.openxmlformats.org/drawingml/2006/main">
          <a:off x="3637314" y="2333050"/>
          <a:ext cx="307232" cy="23043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0.88054</cdr:x>
      <cdr:y>0.54633</cdr:y>
    </cdr:from>
    <cdr:to>
      <cdr:x>0.96899</cdr:x>
      <cdr:y>0.64229</cdr:y>
    </cdr:to>
    <cdr:sp macro="" textlink="">
      <cdr:nvSpPr>
        <cdr:cNvPr id="3" name="PPTShape_1"/>
        <cdr:cNvSpPr>
          <a:spLocks xmlns:a="http://schemas.openxmlformats.org/drawingml/2006/main" noChangeArrowheads="1"/>
        </cdr:cNvSpPr>
      </cdr:nvSpPr>
      <cdr:spPr bwMode="gray">
        <a:xfrm xmlns:a="http://schemas.openxmlformats.org/drawingml/2006/main">
          <a:off x="7646534" y="2405000"/>
          <a:ext cx="768093" cy="422429"/>
        </a:xfrm>
        <a:prstGeom xmlns:a="http://schemas.openxmlformats.org/drawingml/2006/main" prst="rect">
          <a:avLst/>
        </a:prstGeom>
        <a:solidFill xmlns:a="http://schemas.openxmlformats.org/drawingml/2006/main">
          <a:schemeClr val="accent1"/>
        </a:solidFill>
        <a:ln xmlns:a="http://schemas.openxmlformats.org/drawingml/2006/main" w="28575" algn="ctr">
          <a:noFill/>
          <a:miter lim="800000"/>
          <a:headEnd/>
          <a:tailEnd/>
        </a:ln>
      </cdr:spPr>
      <cdr:txBody>
        <a:bodyPr xmlns:a="http://schemas.openxmlformats.org/drawingml/2006/main" lIns="0" tIns="0" rIns="0" bIns="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Sep-18</a:t>
          </a:r>
          <a:br>
            <a:rPr lang="en-US" sz="1200" b="1" dirty="0">
              <a:solidFill>
                <a:schemeClr val="bg1"/>
              </a:solidFill>
              <a:cs typeface="Arial" charset="0"/>
            </a:rPr>
          </a:br>
          <a:r>
            <a:rPr lang="en-US" sz="1200" b="1" dirty="0">
              <a:solidFill>
                <a:schemeClr val="bg1"/>
              </a:solidFill>
              <a:cs typeface="Arial" charset="0"/>
            </a:rPr>
            <a:t>3%</a:t>
          </a:r>
        </a:p>
      </cdr:txBody>
    </cdr:sp>
  </cdr:relSizeAnchor>
  <cdr:relSizeAnchor xmlns:cdr="http://schemas.openxmlformats.org/drawingml/2006/chartDrawing">
    <cdr:from>
      <cdr:x>0.95572</cdr:x>
      <cdr:y>0.28103</cdr:y>
    </cdr:from>
    <cdr:to>
      <cdr:x>0.95572</cdr:x>
      <cdr:y>0.54821</cdr:y>
    </cdr:to>
    <cdr:cxnSp macro="">
      <cdr:nvCxnSpPr>
        <cdr:cNvPr id="4" name="Straight Arrow Connector 3">
          <a:extLst xmlns:a="http://schemas.openxmlformats.org/drawingml/2006/main">
            <a:ext uri="{FF2B5EF4-FFF2-40B4-BE49-F238E27FC236}">
              <a16:creationId xmlns:a16="http://schemas.microsoft.com/office/drawing/2014/main" id="{B232882B-3B49-450D-866E-1659DEB1F322}"/>
            </a:ext>
          </a:extLst>
        </cdr:cNvPr>
        <cdr:cNvCxnSpPr/>
      </cdr:nvCxnSpPr>
      <cdr:spPr bwMode="gray">
        <a:xfrm xmlns:a="http://schemas.openxmlformats.org/drawingml/2006/main" flipV="1">
          <a:off x="8299416" y="1237154"/>
          <a:ext cx="0" cy="1176163"/>
        </a:xfrm>
        <a:prstGeom xmlns:a="http://schemas.openxmlformats.org/drawingml/2006/main" prst="straightConnector1">
          <a:avLst/>
        </a:prstGeom>
        <a:ln xmlns:a="http://schemas.openxmlformats.org/drawingml/2006/main" w="28575">
          <a:solidFill>
            <a:schemeClr val="accent1"/>
          </a:solidFill>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0.16736</cdr:x>
      <cdr:y>0.03176</cdr:y>
    </cdr:from>
    <cdr:to>
      <cdr:x>0.16736</cdr:x>
      <cdr:y>0.91974</cdr:y>
    </cdr:to>
    <cdr:cxnSp macro="">
      <cdr:nvCxnSpPr>
        <cdr:cNvPr id="3" name="Straight Connector 2">
          <a:extLst xmlns:a="http://schemas.openxmlformats.org/drawingml/2006/main">
            <a:ext uri="{FF2B5EF4-FFF2-40B4-BE49-F238E27FC236}">
              <a16:creationId xmlns:a16="http://schemas.microsoft.com/office/drawing/2014/main" id="{CF4D232A-7E00-4EFC-B993-C565D139A56A}"/>
            </a:ext>
          </a:extLst>
        </cdr:cNvPr>
        <cdr:cNvCxnSpPr/>
      </cdr:nvCxnSpPr>
      <cdr:spPr>
        <a:xfrm xmlns:a="http://schemas.openxmlformats.org/drawingml/2006/main">
          <a:off x="1397522" y="11685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0.25708</cdr:x>
      <cdr:y>0.03176</cdr:y>
    </cdr:from>
    <cdr:to>
      <cdr:x>0.25708</cdr:x>
      <cdr:y>0.91974</cdr:y>
    </cdr:to>
    <cdr:cxnSp macro="">
      <cdr:nvCxnSpPr>
        <cdr:cNvPr id="6" name="Straight Connector 5">
          <a:extLst xmlns:a="http://schemas.openxmlformats.org/drawingml/2006/main">
            <a:ext uri="{FF2B5EF4-FFF2-40B4-BE49-F238E27FC236}">
              <a16:creationId xmlns:a16="http://schemas.microsoft.com/office/drawing/2014/main" id="{7E04D5BD-9F41-431F-9CD2-5BEDC36AE9E3}"/>
            </a:ext>
          </a:extLst>
        </cdr:cNvPr>
        <cdr:cNvCxnSpPr/>
      </cdr:nvCxnSpPr>
      <cdr:spPr>
        <a:xfrm xmlns:a="http://schemas.openxmlformats.org/drawingml/2006/main">
          <a:off x="2146701" y="11685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0.34649</cdr:x>
      <cdr:y>0.03176</cdr:y>
    </cdr:from>
    <cdr:to>
      <cdr:x>0.34649</cdr:x>
      <cdr:y>0.91974</cdr:y>
    </cdr:to>
    <cdr:cxnSp macro="">
      <cdr:nvCxnSpPr>
        <cdr:cNvPr id="7" name="Straight Connector 6">
          <a:extLst xmlns:a="http://schemas.openxmlformats.org/drawingml/2006/main">
            <a:ext uri="{FF2B5EF4-FFF2-40B4-BE49-F238E27FC236}">
              <a16:creationId xmlns:a16="http://schemas.microsoft.com/office/drawing/2014/main" id="{DB290657-0235-4416-AFC0-CFCD04C27464}"/>
            </a:ext>
          </a:extLst>
        </cdr:cNvPr>
        <cdr:cNvCxnSpPr/>
      </cdr:nvCxnSpPr>
      <cdr:spPr>
        <a:xfrm xmlns:a="http://schemas.openxmlformats.org/drawingml/2006/main">
          <a:off x="2893268" y="11685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0.43552</cdr:x>
      <cdr:y>0.03176</cdr:y>
    </cdr:from>
    <cdr:to>
      <cdr:x>0.43552</cdr:x>
      <cdr:y>0.91974</cdr:y>
    </cdr:to>
    <cdr:cxnSp macro="">
      <cdr:nvCxnSpPr>
        <cdr:cNvPr id="8" name="Straight Connector 7">
          <a:extLst xmlns:a="http://schemas.openxmlformats.org/drawingml/2006/main">
            <a:ext uri="{FF2B5EF4-FFF2-40B4-BE49-F238E27FC236}">
              <a16:creationId xmlns:a16="http://schemas.microsoft.com/office/drawing/2014/main" id="{D29A2639-BB50-4603-A74D-2FA988595C07}"/>
            </a:ext>
          </a:extLst>
        </cdr:cNvPr>
        <cdr:cNvCxnSpPr/>
      </cdr:nvCxnSpPr>
      <cdr:spPr>
        <a:xfrm xmlns:a="http://schemas.openxmlformats.org/drawingml/2006/main">
          <a:off x="3636660" y="11685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0.52492</cdr:x>
      <cdr:y>0.03176</cdr:y>
    </cdr:from>
    <cdr:to>
      <cdr:x>0.52492</cdr:x>
      <cdr:y>0.91974</cdr:y>
    </cdr:to>
    <cdr:cxnSp macro="">
      <cdr:nvCxnSpPr>
        <cdr:cNvPr id="9" name="Straight Connector 8">
          <a:extLst xmlns:a="http://schemas.openxmlformats.org/drawingml/2006/main">
            <a:ext uri="{FF2B5EF4-FFF2-40B4-BE49-F238E27FC236}">
              <a16:creationId xmlns:a16="http://schemas.microsoft.com/office/drawing/2014/main" id="{E88BCC3C-7FC3-4DA5-8F2C-70F69CD65459}"/>
            </a:ext>
          </a:extLst>
        </cdr:cNvPr>
        <cdr:cNvCxnSpPr/>
      </cdr:nvCxnSpPr>
      <cdr:spPr>
        <a:xfrm xmlns:a="http://schemas.openxmlformats.org/drawingml/2006/main">
          <a:off x="4383227" y="11685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0.61466</cdr:x>
      <cdr:y>0.03176</cdr:y>
    </cdr:from>
    <cdr:to>
      <cdr:x>0.61466</cdr:x>
      <cdr:y>0.91974</cdr:y>
    </cdr:to>
    <cdr:cxnSp macro="">
      <cdr:nvCxnSpPr>
        <cdr:cNvPr id="10" name="Straight Connector 9">
          <a:extLst xmlns:a="http://schemas.openxmlformats.org/drawingml/2006/main">
            <a:ext uri="{FF2B5EF4-FFF2-40B4-BE49-F238E27FC236}">
              <a16:creationId xmlns:a16="http://schemas.microsoft.com/office/drawing/2014/main" id="{E27B96E9-F557-4DB6-A23D-AA7871476022}"/>
            </a:ext>
          </a:extLst>
        </cdr:cNvPr>
        <cdr:cNvCxnSpPr/>
      </cdr:nvCxnSpPr>
      <cdr:spPr>
        <a:xfrm xmlns:a="http://schemas.openxmlformats.org/drawingml/2006/main">
          <a:off x="5132527" y="11685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0.70401</cdr:x>
      <cdr:y>0.04039</cdr:y>
    </cdr:from>
    <cdr:to>
      <cdr:x>0.70401</cdr:x>
      <cdr:y>0.92837</cdr:y>
    </cdr:to>
    <cdr:cxnSp macro="">
      <cdr:nvCxnSpPr>
        <cdr:cNvPr id="11" name="Straight Connector 10">
          <a:extLst xmlns:a="http://schemas.openxmlformats.org/drawingml/2006/main">
            <a:ext uri="{FF2B5EF4-FFF2-40B4-BE49-F238E27FC236}">
              <a16:creationId xmlns:a16="http://schemas.microsoft.com/office/drawing/2014/main" id="{B4F108B3-3B29-4928-BAE0-26CCF38772AE}"/>
            </a:ext>
          </a:extLst>
        </cdr:cNvPr>
        <cdr:cNvCxnSpPr/>
      </cdr:nvCxnSpPr>
      <cdr:spPr>
        <a:xfrm xmlns:a="http://schemas.openxmlformats.org/drawingml/2006/main">
          <a:off x="5878652" y="14860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0.79298</cdr:x>
      <cdr:y>0.03176</cdr:y>
    </cdr:from>
    <cdr:to>
      <cdr:x>0.79298</cdr:x>
      <cdr:y>0.91974</cdr:y>
    </cdr:to>
    <cdr:cxnSp macro="">
      <cdr:nvCxnSpPr>
        <cdr:cNvPr id="12" name="Straight Connector 11">
          <a:extLst xmlns:a="http://schemas.openxmlformats.org/drawingml/2006/main">
            <a:ext uri="{FF2B5EF4-FFF2-40B4-BE49-F238E27FC236}">
              <a16:creationId xmlns:a16="http://schemas.microsoft.com/office/drawing/2014/main" id="{CA382C94-2EC9-4960-8815-DDB202373F30}"/>
            </a:ext>
          </a:extLst>
        </cdr:cNvPr>
        <cdr:cNvCxnSpPr/>
      </cdr:nvCxnSpPr>
      <cdr:spPr>
        <a:xfrm xmlns:a="http://schemas.openxmlformats.org/drawingml/2006/main">
          <a:off x="6621602" y="11685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0.90222</cdr:x>
      <cdr:y>0.03228</cdr:y>
    </cdr:from>
    <cdr:to>
      <cdr:x>0.90749</cdr:x>
      <cdr:y>0.91891</cdr:y>
    </cdr:to>
    <cdr:cxnSp macro="">
      <cdr:nvCxnSpPr>
        <cdr:cNvPr id="13" name="Straight Connector 12">
          <a:extLst xmlns:a="http://schemas.openxmlformats.org/drawingml/2006/main">
            <a:ext uri="{FF2B5EF4-FFF2-40B4-BE49-F238E27FC236}">
              <a16:creationId xmlns:a16="http://schemas.microsoft.com/office/drawing/2014/main" id="{BE4BDB96-FDF2-4FAE-9E21-700A0B641B71}"/>
            </a:ext>
          </a:extLst>
        </cdr:cNvPr>
        <cdr:cNvCxnSpPr/>
      </cdr:nvCxnSpPr>
      <cdr:spPr>
        <a:xfrm xmlns:a="http://schemas.openxmlformats.org/drawingml/2006/main">
          <a:off x="7533763" y="125707"/>
          <a:ext cx="43985" cy="3452763"/>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sz="1050"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0D53B4-B4FE-442B-BCF3-9023F49641CC}" type="datetimeFigureOut">
              <a:rPr lang="en-US" sz="1050" smtClean="0"/>
              <a:t>8,000,000</a:t>
            </a:fld>
            <a:endParaRPr lang="en-US" sz="1050"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sz="1050"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E3EEC0-60C9-482C-B113-4433E60F7642}" type="slidenum">
              <a:rPr lang="en-US" sz="1050" smtClean="0"/>
              <a:t>‹#›</a:t>
            </a:fld>
            <a:endParaRPr lang="en-US" sz="1050" dirty="0"/>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32004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8" name="Slide Number Placeholder 6"/>
          <p:cNvSpPr>
            <a:spLocks noGrp="1"/>
          </p:cNvSpPr>
          <p:nvPr>
            <p:ph type="sldNum" sz="quarter" idx="5"/>
          </p:nvPr>
        </p:nvSpPr>
        <p:spPr>
          <a:xfrm>
            <a:off x="0" y="8866597"/>
            <a:ext cx="6856413" cy="275815"/>
          </a:xfrm>
          <a:prstGeom prst="rect">
            <a:avLst/>
          </a:prstGeom>
        </p:spPr>
        <p:txBody>
          <a:bodyPr vert="horz" lIns="91440" tIns="45720" rIns="91440" bIns="45720" rtlCol="0" anchor="b"/>
          <a:lstStyle>
            <a:lvl1pPr algn="ctr">
              <a:defRPr sz="900">
                <a:solidFill>
                  <a:schemeClr val="tx1"/>
                </a:solidFill>
                <a:latin typeface="+mn-lt"/>
                <a:cs typeface="Arial" pitchFamily="34" charset="0"/>
              </a:defRPr>
            </a:lvl1pPr>
          </a:lstStyle>
          <a:p>
            <a:fld id="{D5F8523C-8729-40F0-9536-D6C4CA3AD238}" type="slidenum">
              <a:rPr lang="en-US" smtClean="0"/>
              <a:pPr/>
              <a:t>‹#›</a:t>
            </a:fld>
            <a:endParaRPr lang="en-US" dirty="0"/>
          </a:p>
        </p:txBody>
      </p:sp>
      <p:sp>
        <p:nvSpPr>
          <p:cNvPr id="9" name="Notes Placeholder 1"/>
          <p:cNvSpPr>
            <a:spLocks noGrp="1"/>
          </p:cNvSpPr>
          <p:nvPr>
            <p:ph type="body" sz="quarter" idx="3"/>
          </p:nvPr>
        </p:nvSpPr>
        <p:spPr>
          <a:xfrm>
            <a:off x="685800" y="3609975"/>
            <a:ext cx="5486400" cy="51435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lnSpc>
        <a:spcPct val="90000"/>
      </a:lnSpc>
      <a:spcBef>
        <a:spcPts val="1200"/>
      </a:spcBef>
      <a:buClr>
        <a:srgbClr val="337DBE"/>
      </a:buClr>
      <a:buSzPct val="77000"/>
      <a:buFont typeface="Wingdings 3" panose="05040102010807070707" pitchFamily="18" charset="2"/>
      <a:buChar char="y"/>
      <a:defRPr lang="en-US" sz="1200" kern="1200" dirty="0" smtClean="0">
        <a:solidFill>
          <a:schemeClr val="tx1"/>
        </a:solidFill>
        <a:effectLst/>
        <a:latin typeface="+mn-lt"/>
        <a:ea typeface="+mn-ea"/>
        <a:cs typeface="+mn-cs"/>
      </a:defRPr>
    </a:lvl1pPr>
    <a:lvl2pPr marL="342900" indent="-142875" algn="l" defTabSz="914400" rtl="0" eaLnBrk="1" latinLnBrk="0" hangingPunct="1">
      <a:lnSpc>
        <a:spcPct val="90000"/>
      </a:lnSpc>
      <a:spcBef>
        <a:spcPts val="600"/>
      </a:spcBef>
      <a:buClr>
        <a:srgbClr val="337DBE"/>
      </a:buClr>
      <a:buFont typeface="Wingdings" panose="05000000000000000000" pitchFamily="2" charset="2"/>
      <a:buChar char="w"/>
      <a:defRPr lang="en-US" sz="1100" kern="1200" dirty="0" smtClean="0">
        <a:solidFill>
          <a:schemeClr val="tx1"/>
        </a:solidFill>
        <a:effectLst/>
        <a:latin typeface="+mn-lt"/>
        <a:ea typeface="+mn-ea"/>
        <a:cs typeface="+mn-cs"/>
      </a:defRPr>
    </a:lvl2pPr>
    <a:lvl3pPr marL="514350" indent="-119063" algn="l" defTabSz="914400" rtl="0" eaLnBrk="1" latinLnBrk="0" hangingPunct="1">
      <a:lnSpc>
        <a:spcPct val="90000"/>
      </a:lnSpc>
      <a:spcBef>
        <a:spcPts val="300"/>
      </a:spcBef>
      <a:buClr>
        <a:srgbClr val="337DBE"/>
      </a:buClr>
      <a:buFont typeface="Arial" pitchFamily="34" charset="0"/>
      <a:buChar char="–"/>
      <a:defRPr lang="en-US" sz="1000" kern="1200" dirty="0" smtClean="0">
        <a:solidFill>
          <a:schemeClr val="tx1"/>
        </a:solidFill>
        <a:effectLst/>
        <a:latin typeface="+mn-lt"/>
        <a:ea typeface="+mn-ea"/>
        <a:cs typeface="+mn-cs"/>
      </a:defRPr>
    </a:lvl3pPr>
    <a:lvl4pPr marL="685800" indent="-107950" algn="l" defTabSz="914400" rtl="0" eaLnBrk="1" latinLnBrk="0" hangingPunct="1">
      <a:lnSpc>
        <a:spcPct val="90000"/>
      </a:lnSpc>
      <a:spcBef>
        <a:spcPts val="200"/>
      </a:spcBef>
      <a:buClr>
        <a:srgbClr val="337DBE"/>
      </a:buClr>
      <a:buFont typeface="Wingdings" pitchFamily="2" charset="2"/>
      <a:buChar char="§"/>
      <a:defRPr lang="en-US" sz="900" kern="1200" dirty="0" smtClean="0">
        <a:solidFill>
          <a:schemeClr val="tx1"/>
        </a:solidFill>
        <a:effectLst/>
        <a:latin typeface="+mn-lt"/>
        <a:ea typeface="+mn-ea"/>
        <a:cs typeface="+mn-cs"/>
      </a:defRPr>
    </a:lvl4pPr>
    <a:lvl5pPr marL="800100" indent="-95250" algn="l" defTabSz="914400" rtl="0" eaLnBrk="1" latinLnBrk="0" hangingPunct="1">
      <a:lnSpc>
        <a:spcPct val="90000"/>
      </a:lnSpc>
      <a:spcBef>
        <a:spcPts val="100"/>
      </a:spcBef>
      <a:buClr>
        <a:srgbClr val="337DBE"/>
      </a:buClr>
      <a:buSzPct val="100000"/>
      <a:buFont typeface="Arial" panose="020B0604020202020204" pitchFamily="34" charset="0"/>
      <a:buChar char="»"/>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norml.org/legal/item/missouri-cbd-marijuana-law"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DE0A1D7-41F4-4ABD-BFCE-86B7BE9B3D4B}" type="slidenum">
              <a:rPr lang="en-US" smtClean="0"/>
              <a:pPr/>
              <a:t>1</a:t>
            </a:fld>
            <a:endParaRPr lang="en-US" dirty="0"/>
          </a:p>
        </p:txBody>
      </p:sp>
      <p:sp>
        <p:nvSpPr>
          <p:cNvPr id="10" name="Slide Image Placeholder 9"/>
          <p:cNvSpPr>
            <a:spLocks noGrp="1" noRot="1" noChangeAspect="1"/>
          </p:cNvSpPr>
          <p:nvPr>
            <p:ph type="sldImg"/>
          </p:nvPr>
        </p:nvSpPr>
        <p:spPr>
          <a:xfrm>
            <a:off x="1371600" y="320675"/>
            <a:ext cx="4114800" cy="3086100"/>
          </a:xfrm>
        </p:spPr>
      </p:sp>
      <p:sp>
        <p:nvSpPr>
          <p:cNvPr id="11" name="Notes Placeholder 10"/>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3256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p:txBody>
          <a:bodyPr/>
          <a:lstStyle>
            <a:lvl1pPr defTabSz="944715">
              <a:defRPr>
                <a:solidFill>
                  <a:schemeClr val="tx1"/>
                </a:solidFill>
                <a:latin typeface="Arial" panose="020B0604020202020204" pitchFamily="34" charset="0"/>
                <a:cs typeface="Arial" panose="020B0604020202020204" pitchFamily="34" charset="0"/>
              </a:defRPr>
            </a:lvl1pPr>
            <a:lvl2pPr marL="757066" indent="-291179" defTabSz="944715">
              <a:defRPr>
                <a:solidFill>
                  <a:schemeClr val="tx1"/>
                </a:solidFill>
                <a:latin typeface="Arial" panose="020B0604020202020204" pitchFamily="34" charset="0"/>
                <a:cs typeface="Arial" panose="020B0604020202020204" pitchFamily="34" charset="0"/>
              </a:defRPr>
            </a:lvl2pPr>
            <a:lvl3pPr marL="1164717" indent="-232943" defTabSz="944715">
              <a:defRPr>
                <a:solidFill>
                  <a:schemeClr val="tx1"/>
                </a:solidFill>
                <a:latin typeface="Arial" panose="020B0604020202020204" pitchFamily="34" charset="0"/>
                <a:cs typeface="Arial" panose="020B0604020202020204" pitchFamily="34" charset="0"/>
              </a:defRPr>
            </a:lvl3pPr>
            <a:lvl4pPr marL="1630604" indent="-232943" defTabSz="944715">
              <a:defRPr>
                <a:solidFill>
                  <a:schemeClr val="tx1"/>
                </a:solidFill>
                <a:latin typeface="Arial" panose="020B0604020202020204" pitchFamily="34" charset="0"/>
                <a:cs typeface="Arial" panose="020B0604020202020204" pitchFamily="34" charset="0"/>
              </a:defRPr>
            </a:lvl4pPr>
            <a:lvl5pPr marL="2096491" indent="-232943" defTabSz="944715">
              <a:defRPr>
                <a:solidFill>
                  <a:schemeClr val="tx1"/>
                </a:solidFill>
                <a:latin typeface="Arial" panose="020B0604020202020204" pitchFamily="34" charset="0"/>
                <a:cs typeface="Arial" panose="020B0604020202020204" pitchFamily="34" charset="0"/>
              </a:defRPr>
            </a:lvl5pPr>
            <a:lvl6pPr marL="2562377"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pPr/>
              <a:t>15</a:t>
            </a:fld>
            <a:endParaRPr lang="en-US" alt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pPr marL="0" indent="0">
              <a:buNone/>
            </a:pPr>
            <a:r>
              <a:rPr lang="en-US" dirty="0"/>
              <a:t>Updated 6/25 – lynch</a:t>
            </a:r>
          </a:p>
          <a:p>
            <a:pPr marL="0" indent="0">
              <a:buNone/>
            </a:pPr>
            <a:r>
              <a:rPr lang="en-US" dirty="0"/>
              <a:t>Updated 9/13 lynch</a:t>
            </a:r>
          </a:p>
        </p:txBody>
      </p:sp>
    </p:spTree>
    <p:extLst>
      <p:ext uri="{BB962C8B-B14F-4D97-AF65-F5344CB8AC3E}">
        <p14:creationId xmlns:p14="http://schemas.microsoft.com/office/powerpoint/2010/main" val="2570191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p:txBody>
          <a:bodyPr/>
          <a:lstStyle>
            <a:lvl1pPr defTabSz="944715">
              <a:defRPr>
                <a:solidFill>
                  <a:schemeClr val="tx1"/>
                </a:solidFill>
                <a:latin typeface="Arial" panose="020B0604020202020204" pitchFamily="34" charset="0"/>
                <a:cs typeface="Arial" panose="020B0604020202020204" pitchFamily="34" charset="0"/>
              </a:defRPr>
            </a:lvl1pPr>
            <a:lvl2pPr marL="757066" indent="-291179" defTabSz="944715">
              <a:defRPr>
                <a:solidFill>
                  <a:schemeClr val="tx1"/>
                </a:solidFill>
                <a:latin typeface="Arial" panose="020B0604020202020204" pitchFamily="34" charset="0"/>
                <a:cs typeface="Arial" panose="020B0604020202020204" pitchFamily="34" charset="0"/>
              </a:defRPr>
            </a:lvl2pPr>
            <a:lvl3pPr marL="1164717" indent="-232943" defTabSz="944715">
              <a:defRPr>
                <a:solidFill>
                  <a:schemeClr val="tx1"/>
                </a:solidFill>
                <a:latin typeface="Arial" panose="020B0604020202020204" pitchFamily="34" charset="0"/>
                <a:cs typeface="Arial" panose="020B0604020202020204" pitchFamily="34" charset="0"/>
              </a:defRPr>
            </a:lvl3pPr>
            <a:lvl4pPr marL="1630604" indent="-232943" defTabSz="944715">
              <a:defRPr>
                <a:solidFill>
                  <a:schemeClr val="tx1"/>
                </a:solidFill>
                <a:latin typeface="Arial" panose="020B0604020202020204" pitchFamily="34" charset="0"/>
                <a:cs typeface="Arial" panose="020B0604020202020204" pitchFamily="34" charset="0"/>
              </a:defRPr>
            </a:lvl4pPr>
            <a:lvl5pPr marL="2096491" indent="-232943" defTabSz="944715">
              <a:defRPr>
                <a:solidFill>
                  <a:schemeClr val="tx1"/>
                </a:solidFill>
                <a:latin typeface="Arial" panose="020B0604020202020204" pitchFamily="34" charset="0"/>
                <a:cs typeface="Arial" panose="020B0604020202020204" pitchFamily="34" charset="0"/>
              </a:defRPr>
            </a:lvl5pPr>
            <a:lvl6pPr marL="2562377"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pPr/>
              <a:t>16</a:t>
            </a:fld>
            <a:endParaRPr lang="en-US" alt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pPr marL="0" indent="0">
              <a:buNone/>
            </a:pPr>
            <a:r>
              <a:rPr lang="en-US" dirty="0"/>
              <a:t>Created 6/25/18 – lynch</a:t>
            </a:r>
          </a:p>
          <a:p>
            <a:pPr marL="0" marR="0" lvl="0" indent="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None/>
              <a:tabLst/>
              <a:defRPr/>
            </a:pPr>
            <a:r>
              <a:rPr lang="en-US" dirty="0"/>
              <a:t>Updated 9/13 lynch</a:t>
            </a:r>
          </a:p>
          <a:p>
            <a:pPr marL="0" indent="0">
              <a:buNone/>
            </a:pPr>
            <a:endParaRPr lang="en-US" dirty="0"/>
          </a:p>
        </p:txBody>
      </p:sp>
    </p:spTree>
    <p:extLst>
      <p:ext uri="{BB962C8B-B14F-4D97-AF65-F5344CB8AC3E}">
        <p14:creationId xmlns:p14="http://schemas.microsoft.com/office/powerpoint/2010/main" val="3913676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17</a:t>
            </a:fld>
            <a:endParaRPr lang="en-US" dirty="0"/>
          </a:p>
        </p:txBody>
      </p:sp>
    </p:spTree>
    <p:extLst>
      <p:ext uri="{BB962C8B-B14F-4D97-AF65-F5344CB8AC3E}">
        <p14:creationId xmlns:p14="http://schemas.microsoft.com/office/powerpoint/2010/main" val="3412857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fld id="{29163C5C-8774-45C9-882E-9C984C03A171}" type="slidenum">
              <a:rPr lang="en-US" smtClean="0"/>
              <a:pPr/>
              <a:t>18</a:t>
            </a:fld>
            <a:endParaRPr 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7695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19</a:t>
            </a:fld>
            <a:endParaRPr lang="en-US" dirty="0"/>
          </a:p>
        </p:txBody>
      </p:sp>
    </p:spTree>
    <p:extLst>
      <p:ext uri="{BB962C8B-B14F-4D97-AF65-F5344CB8AC3E}">
        <p14:creationId xmlns:p14="http://schemas.microsoft.com/office/powerpoint/2010/main" val="902263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20</a:t>
            </a:fld>
            <a:endParaRPr lang="en-US" dirty="0"/>
          </a:p>
        </p:txBody>
      </p:sp>
    </p:spTree>
    <p:extLst>
      <p:ext uri="{BB962C8B-B14F-4D97-AF65-F5344CB8AC3E}">
        <p14:creationId xmlns:p14="http://schemas.microsoft.com/office/powerpoint/2010/main" val="4017731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4204970" y="6723489"/>
            <a:ext cx="941507" cy="247621"/>
          </a:xfrm>
          <a:prstGeom prst="rect">
            <a:avLst/>
          </a:prstGeom>
          <a:noFill/>
          <a:ln w="9525">
            <a:noFill/>
            <a:miter lim="800000"/>
            <a:headEnd/>
            <a:tailEnd/>
          </a:ln>
        </p:spPr>
        <p:txBody>
          <a:bodyPr lIns="45801" tIns="46413" rIns="45801" bIns="46413" anchor="b">
            <a:spAutoFit/>
          </a:bodyPr>
          <a:lstStyle/>
          <a:p>
            <a:pPr algn="ctr" defTabSz="928629" fontAlgn="base">
              <a:spcBef>
                <a:spcPct val="0"/>
              </a:spcBef>
              <a:spcAft>
                <a:spcPct val="0"/>
              </a:spcAft>
            </a:pPr>
            <a:fld id="{10D51B6F-E5CE-42ED-829B-9910A1E4B827}" type="slidenum">
              <a:rPr lang="en-US" sz="1000">
                <a:solidFill>
                  <a:srgbClr val="000000"/>
                </a:solidFill>
                <a:latin typeface="Arial" charset="0"/>
                <a:cs typeface="Arial" charset="0"/>
              </a:rPr>
              <a:pPr algn="ctr" defTabSz="928629" fontAlgn="base">
                <a:spcBef>
                  <a:spcPct val="0"/>
                </a:spcBef>
                <a:spcAft>
                  <a:spcPct val="0"/>
                </a:spcAft>
              </a:pPr>
              <a:t>21</a:t>
            </a:fld>
            <a:endParaRPr lang="en-US" sz="1000" dirty="0">
              <a:solidFill>
                <a:srgbClr val="000000"/>
              </a:solidFill>
              <a:latin typeface="Arial" charset="0"/>
              <a:cs typeface="Arial" charset="0"/>
            </a:endParaRPr>
          </a:p>
        </p:txBody>
      </p:sp>
      <p:sp>
        <p:nvSpPr>
          <p:cNvPr id="234499" name="Rectangle 2"/>
          <p:cNvSpPr>
            <a:spLocks noGrp="1" noRot="1" noChangeAspect="1" noChangeArrowheads="1" noTextEdit="1"/>
          </p:cNvSpPr>
          <p:nvPr>
            <p:ph type="sldImg"/>
          </p:nvPr>
        </p:nvSpPr>
        <p:spPr>
          <a:xfrm>
            <a:off x="1371600" y="320675"/>
            <a:ext cx="4114800" cy="3086100"/>
          </a:xfrm>
          <a:ln/>
        </p:spPr>
      </p:sp>
      <p:sp>
        <p:nvSpPr>
          <p:cNvPr id="234500" name="Rectangle 3"/>
          <p:cNvSpPr>
            <a:spLocks noGrp="1" noChangeArrowheads="1"/>
          </p:cNvSpPr>
          <p:nvPr>
            <p:ph type="body" idx="1"/>
          </p:nvPr>
        </p:nvSpPr>
        <p:spPr>
          <a:noFill/>
          <a:ln/>
        </p:spPr>
        <p:txBody>
          <a:bodyPr/>
          <a:lstStyle/>
          <a:p>
            <a:r>
              <a:rPr lang="en-US" sz="2400" dirty="0"/>
              <a:t>As of Q1 2018, $1.30 of surplus for every dollar of premium written in US</a:t>
            </a:r>
          </a:p>
          <a:p>
            <a:r>
              <a:rPr lang="en-US" sz="2400" dirty="0"/>
              <a:t>Added 9/13 – </a:t>
            </a:r>
            <a:r>
              <a:rPr lang="en-US" sz="2400" dirty="0" err="1"/>
              <a:t>jim</a:t>
            </a:r>
            <a:r>
              <a:rPr lang="en-US" sz="2400" dirty="0"/>
              <a:t> lynch</a:t>
            </a:r>
          </a:p>
        </p:txBody>
      </p:sp>
    </p:spTree>
    <p:extLst>
      <p:ext uri="{BB962C8B-B14F-4D97-AF65-F5344CB8AC3E}">
        <p14:creationId xmlns:p14="http://schemas.microsoft.com/office/powerpoint/2010/main" val="628705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327025"/>
            <a:ext cx="4181475" cy="3135313"/>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r>
              <a:rPr lang="en-US" dirty="0"/>
              <a:t>Antitrust disclaimer </a:t>
            </a:r>
            <a:r>
              <a:rPr lang="mr-IN" dirty="0"/>
              <a:t>–</a:t>
            </a:r>
            <a:r>
              <a:rPr lang="en-US" dirty="0"/>
              <a:t> no one should express their individual</a:t>
            </a:r>
            <a:r>
              <a:rPr lang="en-US" baseline="0" dirty="0"/>
              <a:t> plans or situation </a:t>
            </a:r>
            <a:endParaRPr lang="en-US" dirty="0"/>
          </a:p>
          <a:p>
            <a:pPr marL="171450" marR="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r>
              <a:rPr lang="en-US" dirty="0"/>
              <a:t>With three major hurricanes, an earthquake and record wildfires in the third quarter of the year, following an above-average catastrophe first-half, there is talk about a “hard market” emerging.</a:t>
            </a:r>
          </a:p>
          <a:p>
            <a:r>
              <a:rPr lang="en-US" dirty="0"/>
              <a:t>How is a hard market defined?</a:t>
            </a:r>
          </a:p>
          <a:p>
            <a:pPr lvl="1"/>
            <a:r>
              <a:rPr lang="en-US" dirty="0"/>
              <a:t>A hard market occurs when insurance premiums grow substantially faster than the economy.</a:t>
            </a:r>
          </a:p>
          <a:p>
            <a:pPr lvl="2"/>
            <a:r>
              <a:rPr lang="en-US" dirty="0"/>
              <a:t>Premiums are measured by Net Written Premiums</a:t>
            </a:r>
          </a:p>
          <a:p>
            <a:pPr lvl="2"/>
            <a:r>
              <a:rPr lang="en-US" dirty="0"/>
              <a:t>The economy is measured by nominal GDP</a:t>
            </a:r>
          </a:p>
          <a:p>
            <a:r>
              <a:rPr lang="en-US" dirty="0"/>
              <a:t>The last hard market was 15 years ago. Are we due for another one?</a:t>
            </a:r>
          </a:p>
          <a:p>
            <a:pPr marL="171450" marR="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endParaRPr lang="en-US" dirty="0"/>
          </a:p>
          <a:p>
            <a:pPr marL="171450" marR="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22</a:t>
            </a:fld>
            <a:endParaRPr lang="en-US" dirty="0"/>
          </a:p>
        </p:txBody>
      </p:sp>
    </p:spTree>
    <p:extLst>
      <p:ext uri="{BB962C8B-B14F-4D97-AF65-F5344CB8AC3E}">
        <p14:creationId xmlns:p14="http://schemas.microsoft.com/office/powerpoint/2010/main" val="1123621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p:txBody>
          <a:bodyPr/>
          <a:lstStyle>
            <a:lvl1pPr defTabSz="944715">
              <a:defRPr>
                <a:solidFill>
                  <a:schemeClr val="tx1"/>
                </a:solidFill>
                <a:latin typeface="Arial" panose="020B0604020202020204" pitchFamily="34" charset="0"/>
                <a:cs typeface="Arial" panose="020B0604020202020204" pitchFamily="34" charset="0"/>
              </a:defRPr>
            </a:lvl1pPr>
            <a:lvl2pPr marL="757066" indent="-291179" defTabSz="944715">
              <a:defRPr>
                <a:solidFill>
                  <a:schemeClr val="tx1"/>
                </a:solidFill>
                <a:latin typeface="Arial" panose="020B0604020202020204" pitchFamily="34" charset="0"/>
                <a:cs typeface="Arial" panose="020B0604020202020204" pitchFamily="34" charset="0"/>
              </a:defRPr>
            </a:lvl2pPr>
            <a:lvl3pPr marL="1164717" indent="-232943" defTabSz="944715">
              <a:defRPr>
                <a:solidFill>
                  <a:schemeClr val="tx1"/>
                </a:solidFill>
                <a:latin typeface="Arial" panose="020B0604020202020204" pitchFamily="34" charset="0"/>
                <a:cs typeface="Arial" panose="020B0604020202020204" pitchFamily="34" charset="0"/>
              </a:defRPr>
            </a:lvl3pPr>
            <a:lvl4pPr marL="1630604" indent="-232943" defTabSz="944715">
              <a:defRPr>
                <a:solidFill>
                  <a:schemeClr val="tx1"/>
                </a:solidFill>
                <a:latin typeface="Arial" panose="020B0604020202020204" pitchFamily="34" charset="0"/>
                <a:cs typeface="Arial" panose="020B0604020202020204" pitchFamily="34" charset="0"/>
              </a:defRPr>
            </a:lvl4pPr>
            <a:lvl5pPr marL="2096491" indent="-232943" defTabSz="944715">
              <a:defRPr>
                <a:solidFill>
                  <a:schemeClr val="tx1"/>
                </a:solidFill>
                <a:latin typeface="Arial" panose="020B0604020202020204" pitchFamily="34" charset="0"/>
                <a:cs typeface="Arial" panose="020B0604020202020204" pitchFamily="34" charset="0"/>
              </a:defRPr>
            </a:lvl5pPr>
            <a:lvl6pPr marL="2562377"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pPr/>
              <a:t>23</a:t>
            </a:fld>
            <a:endParaRPr lang="en-US" altLang="en-US" dirty="0"/>
          </a:p>
        </p:txBody>
      </p:sp>
      <p:sp>
        <p:nvSpPr>
          <p:cNvPr id="3" name="Slide Image Placeholder 2"/>
          <p:cNvSpPr>
            <a:spLocks noGrp="1" noRot="1" noChangeAspect="1"/>
          </p:cNvSpPr>
          <p:nvPr>
            <p:ph type="sldImg"/>
          </p:nvPr>
        </p:nvSpPr>
        <p:spPr>
          <a:xfrm>
            <a:off x="1414463" y="327025"/>
            <a:ext cx="4181475" cy="3135313"/>
          </a:xfrm>
        </p:spPr>
      </p:sp>
      <p:sp>
        <p:nvSpPr>
          <p:cNvPr id="4" name="Notes Placeholder 3"/>
          <p:cNvSpPr>
            <a:spLocks noGrp="1"/>
          </p:cNvSpPr>
          <p:nvPr>
            <p:ph type="body" idx="1"/>
          </p:nvPr>
        </p:nvSpPr>
        <p:spPr/>
        <p:txBody>
          <a:bodyPr/>
          <a:lstStyle/>
          <a:p>
            <a:r>
              <a:rPr lang="en-US" dirty="0"/>
              <a:t>Except for the three “hard markets,” over the last 45 years net written premiums grew at,</a:t>
            </a:r>
            <a:r>
              <a:rPr lang="en-US" baseline="0" dirty="0"/>
              <a:t> or more often, below, the growth of the U.S. economy, as measured by nominal GDP. The rising trend since 2005 suggests the possibility of another hard market in coming years, if the trend continues.</a:t>
            </a:r>
          </a:p>
          <a:p>
            <a:r>
              <a:rPr lang="en-US" sz="1200" kern="1200" dirty="0">
                <a:solidFill>
                  <a:schemeClr val="tx1"/>
                </a:solidFill>
                <a:effectLst/>
                <a:latin typeface="+mn-lt"/>
                <a:ea typeface="+mn-ea"/>
                <a:cs typeface="+mn-cs"/>
              </a:rPr>
              <a:t>HARD MARKET HISTORY </a:t>
            </a:r>
          </a:p>
          <a:p>
            <a:pPr lvl="1"/>
            <a:r>
              <a:rPr lang="en-US" sz="1100" kern="1200" dirty="0">
                <a:solidFill>
                  <a:schemeClr val="tx1"/>
                </a:solidFill>
                <a:effectLst/>
                <a:latin typeface="+mn-lt"/>
                <a:ea typeface="+mn-ea"/>
                <a:cs typeface="+mn-cs"/>
              </a:rPr>
              <a:t>9/11</a:t>
            </a:r>
          </a:p>
          <a:p>
            <a:pPr lvl="1"/>
            <a:r>
              <a:rPr lang="en-US" sz="1100" kern="1200" dirty="0">
                <a:solidFill>
                  <a:schemeClr val="tx1"/>
                </a:solidFill>
                <a:effectLst/>
                <a:latin typeface="+mn-lt"/>
                <a:ea typeface="+mn-ea"/>
                <a:cs typeface="+mn-cs"/>
              </a:rPr>
              <a:t>80’s liability cases – asbestos </a:t>
            </a:r>
          </a:p>
          <a:p>
            <a:pPr lvl="1"/>
            <a:r>
              <a:rPr lang="en-US" sz="1100" kern="1200" dirty="0">
                <a:solidFill>
                  <a:schemeClr val="tx1"/>
                </a:solidFill>
                <a:effectLst/>
                <a:latin typeface="+mn-lt"/>
                <a:ea typeface="+mn-ea"/>
                <a:cs typeface="+mn-cs"/>
              </a:rPr>
              <a:t>90’s medical liability </a:t>
            </a:r>
          </a:p>
          <a:p>
            <a:r>
              <a:rPr lang="en-US" sz="1200" kern="1200" dirty="0">
                <a:solidFill>
                  <a:schemeClr val="tx1"/>
                </a:solidFill>
                <a:effectLst/>
                <a:latin typeface="+mn-lt"/>
                <a:ea typeface="+mn-ea"/>
                <a:cs typeface="+mn-cs"/>
              </a:rPr>
              <a:t>Looking at the trends of hard markets — when rates grow/rise faster than economy — it would appear we are due…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2157822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p:txBody>
          <a:bodyPr/>
          <a:lstStyle>
            <a:lvl1pPr defTabSz="944715">
              <a:defRPr>
                <a:solidFill>
                  <a:schemeClr val="tx1"/>
                </a:solidFill>
                <a:latin typeface="Arial" panose="020B0604020202020204" pitchFamily="34" charset="0"/>
                <a:cs typeface="Arial" panose="020B0604020202020204" pitchFamily="34" charset="0"/>
              </a:defRPr>
            </a:lvl1pPr>
            <a:lvl2pPr marL="757066" indent="-291179" defTabSz="944715">
              <a:defRPr>
                <a:solidFill>
                  <a:schemeClr val="tx1"/>
                </a:solidFill>
                <a:latin typeface="Arial" panose="020B0604020202020204" pitchFamily="34" charset="0"/>
                <a:cs typeface="Arial" panose="020B0604020202020204" pitchFamily="34" charset="0"/>
              </a:defRPr>
            </a:lvl2pPr>
            <a:lvl3pPr marL="1164717" indent="-232943" defTabSz="944715">
              <a:defRPr>
                <a:solidFill>
                  <a:schemeClr val="tx1"/>
                </a:solidFill>
                <a:latin typeface="Arial" panose="020B0604020202020204" pitchFamily="34" charset="0"/>
                <a:cs typeface="Arial" panose="020B0604020202020204" pitchFamily="34" charset="0"/>
              </a:defRPr>
            </a:lvl3pPr>
            <a:lvl4pPr marL="1630604" indent="-232943" defTabSz="944715">
              <a:defRPr>
                <a:solidFill>
                  <a:schemeClr val="tx1"/>
                </a:solidFill>
                <a:latin typeface="Arial" panose="020B0604020202020204" pitchFamily="34" charset="0"/>
                <a:cs typeface="Arial" panose="020B0604020202020204" pitchFamily="34" charset="0"/>
              </a:defRPr>
            </a:lvl4pPr>
            <a:lvl5pPr marL="2096491" indent="-232943" defTabSz="944715">
              <a:defRPr>
                <a:solidFill>
                  <a:schemeClr val="tx1"/>
                </a:solidFill>
                <a:latin typeface="Arial" panose="020B0604020202020204" pitchFamily="34" charset="0"/>
                <a:cs typeface="Arial" panose="020B0604020202020204" pitchFamily="34" charset="0"/>
              </a:defRPr>
            </a:lvl5pPr>
            <a:lvl6pPr marL="2562377"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pPr/>
              <a:t>24</a:t>
            </a:fld>
            <a:endParaRPr lang="en-US" altLang="en-US" dirty="0"/>
          </a:p>
        </p:txBody>
      </p:sp>
      <p:sp>
        <p:nvSpPr>
          <p:cNvPr id="3" name="Slide Image Placeholder 2"/>
          <p:cNvSpPr>
            <a:spLocks noGrp="1" noRot="1" noChangeAspect="1"/>
          </p:cNvSpPr>
          <p:nvPr>
            <p:ph type="sldImg"/>
          </p:nvPr>
        </p:nvSpPr>
        <p:spPr>
          <a:xfrm>
            <a:off x="1414463" y="327025"/>
            <a:ext cx="4181475" cy="3135313"/>
          </a:xfrm>
        </p:spPr>
      </p:sp>
      <p:sp>
        <p:nvSpPr>
          <p:cNvPr id="4" name="Notes Placeholder 3"/>
          <p:cNvSpPr>
            <a:spLocks noGrp="1"/>
          </p:cNvSpPr>
          <p:nvPr>
            <p:ph type="body" idx="1"/>
          </p:nvPr>
        </p:nvSpPr>
        <p:spPr/>
        <p:txBody>
          <a:bodyPr/>
          <a:lstStyle/>
          <a:p>
            <a:r>
              <a:rPr lang="en-US" dirty="0"/>
              <a:t>Except for the three “hard markets,” over the last 45 years net written premiums grew at,</a:t>
            </a:r>
            <a:r>
              <a:rPr lang="en-US" baseline="0" dirty="0"/>
              <a:t> or more often, below, the growth of the U.S. economy, as measured by nominal GDP. The rising trend since 2005 suggests the possibility of another hard market in coming years, if the trend continues.</a:t>
            </a:r>
          </a:p>
          <a:p>
            <a:r>
              <a:rPr lang="en-US" sz="1200" kern="1200" dirty="0">
                <a:solidFill>
                  <a:schemeClr val="tx1"/>
                </a:solidFill>
                <a:effectLst/>
                <a:latin typeface="+mn-lt"/>
                <a:ea typeface="+mn-ea"/>
                <a:cs typeface="+mn-cs"/>
              </a:rPr>
              <a:t>HARD MARKET HISTORY </a:t>
            </a:r>
          </a:p>
          <a:p>
            <a:pPr lvl="1"/>
            <a:r>
              <a:rPr lang="en-US" sz="1100" kern="1200" dirty="0">
                <a:solidFill>
                  <a:schemeClr val="tx1"/>
                </a:solidFill>
                <a:effectLst/>
                <a:latin typeface="+mn-lt"/>
                <a:ea typeface="+mn-ea"/>
                <a:cs typeface="+mn-cs"/>
              </a:rPr>
              <a:t>9/11</a:t>
            </a:r>
          </a:p>
          <a:p>
            <a:pPr lvl="1"/>
            <a:r>
              <a:rPr lang="en-US" sz="1100" kern="1200" dirty="0">
                <a:solidFill>
                  <a:schemeClr val="tx1"/>
                </a:solidFill>
                <a:effectLst/>
                <a:latin typeface="+mn-lt"/>
                <a:ea typeface="+mn-ea"/>
                <a:cs typeface="+mn-cs"/>
              </a:rPr>
              <a:t>80’s liability cases – asbestos </a:t>
            </a:r>
          </a:p>
          <a:p>
            <a:pPr lvl="1"/>
            <a:r>
              <a:rPr lang="en-US" sz="1100" kern="1200" dirty="0">
                <a:solidFill>
                  <a:schemeClr val="tx1"/>
                </a:solidFill>
                <a:effectLst/>
                <a:latin typeface="+mn-lt"/>
                <a:ea typeface="+mn-ea"/>
                <a:cs typeface="+mn-cs"/>
              </a:rPr>
              <a:t>90’s medical liability </a:t>
            </a:r>
          </a:p>
          <a:p>
            <a:r>
              <a:rPr lang="en-US" sz="1200" kern="1200" dirty="0">
                <a:solidFill>
                  <a:schemeClr val="tx1"/>
                </a:solidFill>
                <a:effectLst/>
                <a:latin typeface="+mn-lt"/>
                <a:ea typeface="+mn-ea"/>
                <a:cs typeface="+mn-cs"/>
              </a:rPr>
              <a:t>Looking at the trends of hard markets — when rates grow/rise faster than economy — it would appear we are due…</a:t>
            </a:r>
          </a:p>
          <a:p>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10378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2</a:t>
            </a:fld>
            <a:endParaRPr lang="en-US" dirty="0"/>
          </a:p>
        </p:txBody>
      </p:sp>
    </p:spTree>
    <p:extLst>
      <p:ext uri="{BB962C8B-B14F-4D97-AF65-F5344CB8AC3E}">
        <p14:creationId xmlns:p14="http://schemas.microsoft.com/office/powerpoint/2010/main" val="794545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25</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0490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26</a:t>
            </a:fld>
            <a:endParaRPr lang="en-US" dirty="0"/>
          </a:p>
        </p:txBody>
      </p:sp>
    </p:spTree>
    <p:extLst>
      <p:ext uri="{BB962C8B-B14F-4D97-AF65-F5344CB8AC3E}">
        <p14:creationId xmlns:p14="http://schemas.microsoft.com/office/powerpoint/2010/main" val="1360529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r>
              <a:rPr lang="en-US" dirty="0"/>
              <a:t>Decline is unlikely by</a:t>
            </a:r>
            <a:r>
              <a:rPr lang="en-US" baseline="0" dirty="0"/>
              <a:t> year-end because surplus had risen by $20 billion at mid-year vs. 2016 year-end and also is driven by strong stock market appreciation in the second half of 2017.</a:t>
            </a:r>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27</a:t>
            </a:fld>
            <a:endParaRPr lang="en-US" dirty="0"/>
          </a:p>
        </p:txBody>
      </p:sp>
    </p:spTree>
    <p:extLst>
      <p:ext uri="{BB962C8B-B14F-4D97-AF65-F5344CB8AC3E}">
        <p14:creationId xmlns:p14="http://schemas.microsoft.com/office/powerpoint/2010/main" val="685272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r>
              <a:rPr lang="en-US" dirty="0"/>
              <a:t>Even though it is commonly believed that</a:t>
            </a:r>
            <a:r>
              <a:rPr lang="en-US" baseline="0" dirty="0"/>
              <a:t> large CAT years bring hard markets, the data doesn’t seem to support that belief.</a:t>
            </a:r>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28</a:t>
            </a:fld>
            <a:endParaRPr lang="en-US" dirty="0"/>
          </a:p>
        </p:txBody>
      </p:sp>
    </p:spTree>
    <p:extLst>
      <p:ext uri="{BB962C8B-B14F-4D97-AF65-F5344CB8AC3E}">
        <p14:creationId xmlns:p14="http://schemas.microsoft.com/office/powerpoint/2010/main" val="773748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29</a:t>
            </a:fld>
            <a:endParaRPr lang="en-US" dirty="0"/>
          </a:p>
        </p:txBody>
      </p:sp>
    </p:spTree>
    <p:extLst>
      <p:ext uri="{BB962C8B-B14F-4D97-AF65-F5344CB8AC3E}">
        <p14:creationId xmlns:p14="http://schemas.microsoft.com/office/powerpoint/2010/main" val="3054489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30</a:t>
            </a:fld>
            <a:endParaRPr lang="en-US" dirty="0"/>
          </a:p>
        </p:txBody>
      </p:sp>
    </p:spTree>
    <p:extLst>
      <p:ext uri="{BB962C8B-B14F-4D97-AF65-F5344CB8AC3E}">
        <p14:creationId xmlns:p14="http://schemas.microsoft.com/office/powerpoint/2010/main" val="1076019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txBox="1">
            <a:spLocks noGrp="1" noChangeArrowheads="1"/>
          </p:cNvSpPr>
          <p:nvPr/>
        </p:nvSpPr>
        <p:spPr bwMode="auto">
          <a:xfrm>
            <a:off x="3087343" y="8896280"/>
            <a:ext cx="686421" cy="246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88" tIns="45689" rIns="45088" bIns="4568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A5AEA10A-88C7-44A5-92E6-7FC90F20ADAC}" type="slidenum">
              <a:rPr lang="en-US" altLang="en-US" sz="1000">
                <a:solidFill>
                  <a:srgbClr val="000000"/>
                </a:solidFill>
              </a:rPr>
              <a:pPr algn="ctr"/>
              <a:t>31</a:t>
            </a:fld>
            <a:endParaRPr lang="en-US" altLang="en-US" sz="1000" dirty="0">
              <a:solidFill>
                <a:srgbClr val="000000"/>
              </a:solidFill>
            </a:endParaRPr>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r>
              <a:rPr lang="en-US" dirty="0"/>
              <a:t>JLT https://www.jltre.com/media-centre/press-releases/2018/january/reinsurance-renewal-outcomes-2018</a:t>
            </a:r>
          </a:p>
          <a:p>
            <a:endParaRPr lang="en-US" dirty="0"/>
          </a:p>
        </p:txBody>
      </p:sp>
    </p:spTree>
    <p:extLst>
      <p:ext uri="{BB962C8B-B14F-4D97-AF65-F5344CB8AC3E}">
        <p14:creationId xmlns:p14="http://schemas.microsoft.com/office/powerpoint/2010/main" val="855632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32</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37500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33</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93585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34</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293568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spcBef>
                <a:spcPts val="306"/>
              </a:spcBef>
            </a:pPr>
            <a:r>
              <a:rPr lang="en-US" sz="1100" dirty="0"/>
              <a:t>At III one of the jobs we’ve been doing this year is telling everybody how important insurance is. We have a white paper and a video that talk about this. We all know how we provide safety, but we also make the entire financial system more stable – and we are keys to development.</a:t>
            </a:r>
          </a:p>
          <a:p>
            <a:pPr>
              <a:spcBef>
                <a:spcPts val="306"/>
              </a:spcBef>
            </a:pPr>
            <a:endParaRPr lang="en-US" sz="1100"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3</a:t>
            </a:fld>
            <a:endParaRPr lang="en-US" dirty="0"/>
          </a:p>
        </p:txBody>
      </p:sp>
      <p:sp>
        <p:nvSpPr>
          <p:cNvPr id="7" name="Slide Image Placeholder 6">
            <a:extLst>
              <a:ext uri="{FF2B5EF4-FFF2-40B4-BE49-F238E27FC236}">
                <a16:creationId xmlns:a16="http://schemas.microsoft.com/office/drawing/2014/main" id="{67647968-DCF8-463E-8551-63D0620C0FDD}"/>
              </a:ext>
            </a:extLst>
          </p:cNvPr>
          <p:cNvSpPr>
            <a:spLocks noGrp="1" noRot="1" noChangeAspect="1"/>
          </p:cNvSpPr>
          <p:nvPr>
            <p:ph type="sldImg"/>
          </p:nvPr>
        </p:nvSpPr>
        <p:spPr>
          <a:xfrm>
            <a:off x="1412875" y="325438"/>
            <a:ext cx="4184650" cy="3138487"/>
          </a:xfrm>
        </p:spPr>
      </p:sp>
    </p:spTree>
    <p:extLst>
      <p:ext uri="{BB962C8B-B14F-4D97-AF65-F5344CB8AC3E}">
        <p14:creationId xmlns:p14="http://schemas.microsoft.com/office/powerpoint/2010/main" val="3146026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35</a:t>
            </a:fld>
            <a:endParaRPr lang="en-US" dirty="0"/>
          </a:p>
        </p:txBody>
      </p:sp>
      <p:sp>
        <p:nvSpPr>
          <p:cNvPr id="9" name="Slide Image Placeholder 8"/>
          <p:cNvSpPr>
            <a:spLocks noGrp="1" noRot="1" noChangeAspect="1"/>
          </p:cNvSpPr>
          <p:nvPr>
            <p:ph type="sldImg"/>
          </p:nvPr>
        </p:nvSpPr>
        <p:spPr>
          <a:xfrm>
            <a:off x="1371600" y="320675"/>
            <a:ext cx="4114800" cy="3086100"/>
          </a:xfrm>
        </p:spPr>
      </p:sp>
      <p:sp>
        <p:nvSpPr>
          <p:cNvPr id="10" name="Notes Placeholder 9"/>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78357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36</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54509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37</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07708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38</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90551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39</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84693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40</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86703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41</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13747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42</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45951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43</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25357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44</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04293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spcBef>
                <a:spcPts val="306"/>
              </a:spcBef>
            </a:pPr>
            <a:endParaRPr lang="en-US" sz="1100"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7</a:t>
            </a:fld>
            <a:endParaRPr lang="en-US" dirty="0"/>
          </a:p>
        </p:txBody>
      </p:sp>
      <p:sp>
        <p:nvSpPr>
          <p:cNvPr id="7" name="Slide Image Placeholder 6">
            <a:extLst>
              <a:ext uri="{FF2B5EF4-FFF2-40B4-BE49-F238E27FC236}">
                <a16:creationId xmlns:a16="http://schemas.microsoft.com/office/drawing/2014/main" id="{67647968-DCF8-463E-8551-63D0620C0FDD}"/>
              </a:ext>
            </a:extLst>
          </p:cNvPr>
          <p:cNvSpPr>
            <a:spLocks noGrp="1" noRot="1" noChangeAspect="1"/>
          </p:cNvSpPr>
          <p:nvPr>
            <p:ph type="sldImg"/>
          </p:nvPr>
        </p:nvSpPr>
        <p:spPr>
          <a:xfrm>
            <a:off x="1412875" y="325438"/>
            <a:ext cx="4184650" cy="3138487"/>
          </a:xfrm>
        </p:spPr>
      </p:sp>
    </p:spTree>
    <p:extLst>
      <p:ext uri="{BB962C8B-B14F-4D97-AF65-F5344CB8AC3E}">
        <p14:creationId xmlns:p14="http://schemas.microsoft.com/office/powerpoint/2010/main" val="13608294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45</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60959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46</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97471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47</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02432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48</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58716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327025"/>
            <a:ext cx="4181475" cy="3135313"/>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r>
              <a:rPr lang="en-US" dirty="0"/>
              <a:t>Antitrust disclaimer </a:t>
            </a:r>
            <a:r>
              <a:rPr lang="mr-IN" dirty="0"/>
              <a:t>–</a:t>
            </a:r>
            <a:r>
              <a:rPr lang="en-US" dirty="0"/>
              <a:t> no one should express their individual</a:t>
            </a:r>
            <a:r>
              <a:rPr lang="en-US" baseline="0" dirty="0"/>
              <a:t> plans or situation </a:t>
            </a:r>
            <a:endParaRPr lang="en-US" dirty="0"/>
          </a:p>
          <a:p>
            <a:pPr marL="171450" marR="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r>
              <a:rPr lang="en-US" dirty="0"/>
              <a:t>With three major hurricanes, an earthquake and record wildfires in the third quarter of the year, following an above-average catastrophe first-half, there is talk about a “hard market” emerging.</a:t>
            </a:r>
          </a:p>
          <a:p>
            <a:r>
              <a:rPr lang="en-US" dirty="0"/>
              <a:t>How is a hard market defined?</a:t>
            </a:r>
          </a:p>
          <a:p>
            <a:pPr lvl="1"/>
            <a:r>
              <a:rPr lang="en-US" dirty="0"/>
              <a:t>A hard market occurs when insurance premiums grow substantially faster than the economy.</a:t>
            </a:r>
          </a:p>
          <a:p>
            <a:pPr lvl="2"/>
            <a:r>
              <a:rPr lang="en-US" dirty="0"/>
              <a:t>Premiums are measured by Net Written Premiums</a:t>
            </a:r>
          </a:p>
          <a:p>
            <a:pPr lvl="2"/>
            <a:r>
              <a:rPr lang="en-US" dirty="0"/>
              <a:t>The economy is measured by nominal GDP</a:t>
            </a:r>
          </a:p>
          <a:p>
            <a:r>
              <a:rPr lang="en-US" dirty="0"/>
              <a:t>The last hard market was 15 years ago. Are we due for another one?</a:t>
            </a:r>
          </a:p>
          <a:p>
            <a:pPr marL="171450" marR="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endParaRPr lang="en-US" dirty="0"/>
          </a:p>
          <a:p>
            <a:pPr marL="171450" marR="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49</a:t>
            </a:fld>
            <a:endParaRPr lang="en-US" dirty="0"/>
          </a:p>
        </p:txBody>
      </p:sp>
    </p:spTree>
    <p:extLst>
      <p:ext uri="{BB962C8B-B14F-4D97-AF65-F5344CB8AC3E}">
        <p14:creationId xmlns:p14="http://schemas.microsoft.com/office/powerpoint/2010/main" val="4191868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p:txBody>
          <a:bodyPr/>
          <a:lstStyle>
            <a:lvl1pPr defTabSz="944715">
              <a:defRPr>
                <a:solidFill>
                  <a:schemeClr val="tx1"/>
                </a:solidFill>
                <a:latin typeface="Arial" panose="020B0604020202020204" pitchFamily="34" charset="0"/>
                <a:cs typeface="Arial" panose="020B0604020202020204" pitchFamily="34" charset="0"/>
              </a:defRPr>
            </a:lvl1pPr>
            <a:lvl2pPr marL="757066" indent="-291179" defTabSz="944715">
              <a:defRPr>
                <a:solidFill>
                  <a:schemeClr val="tx1"/>
                </a:solidFill>
                <a:latin typeface="Arial" panose="020B0604020202020204" pitchFamily="34" charset="0"/>
                <a:cs typeface="Arial" panose="020B0604020202020204" pitchFamily="34" charset="0"/>
              </a:defRPr>
            </a:lvl2pPr>
            <a:lvl3pPr marL="1164717" indent="-232943" defTabSz="944715">
              <a:defRPr>
                <a:solidFill>
                  <a:schemeClr val="tx1"/>
                </a:solidFill>
                <a:latin typeface="Arial" panose="020B0604020202020204" pitchFamily="34" charset="0"/>
                <a:cs typeface="Arial" panose="020B0604020202020204" pitchFamily="34" charset="0"/>
              </a:defRPr>
            </a:lvl3pPr>
            <a:lvl4pPr marL="1630604" indent="-232943" defTabSz="944715">
              <a:defRPr>
                <a:solidFill>
                  <a:schemeClr val="tx1"/>
                </a:solidFill>
                <a:latin typeface="Arial" panose="020B0604020202020204" pitchFamily="34" charset="0"/>
                <a:cs typeface="Arial" panose="020B0604020202020204" pitchFamily="34" charset="0"/>
              </a:defRPr>
            </a:lvl4pPr>
            <a:lvl5pPr marL="2096491" indent="-232943" defTabSz="944715">
              <a:defRPr>
                <a:solidFill>
                  <a:schemeClr val="tx1"/>
                </a:solidFill>
                <a:latin typeface="Arial" panose="020B0604020202020204" pitchFamily="34" charset="0"/>
                <a:cs typeface="Arial" panose="020B0604020202020204" pitchFamily="34" charset="0"/>
              </a:defRPr>
            </a:lvl5pPr>
            <a:lvl6pPr marL="2562377"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pPr/>
              <a:t>50</a:t>
            </a:fld>
            <a:endParaRPr lang="en-US" alt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74265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51</a:t>
            </a:fld>
            <a:endParaRPr lang="en-US" dirty="0"/>
          </a:p>
        </p:txBody>
      </p:sp>
    </p:spTree>
    <p:extLst>
      <p:ext uri="{BB962C8B-B14F-4D97-AF65-F5344CB8AC3E}">
        <p14:creationId xmlns:p14="http://schemas.microsoft.com/office/powerpoint/2010/main" val="30203626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52</a:t>
            </a:fld>
            <a:endParaRPr lang="en-US" dirty="0"/>
          </a:p>
        </p:txBody>
      </p:sp>
    </p:spTree>
    <p:extLst>
      <p:ext uri="{BB962C8B-B14F-4D97-AF65-F5344CB8AC3E}">
        <p14:creationId xmlns:p14="http://schemas.microsoft.com/office/powerpoint/2010/main" val="38924765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txBox="1">
            <a:spLocks noGrp="1" noChangeArrowheads="1"/>
          </p:cNvSpPr>
          <p:nvPr/>
        </p:nvSpPr>
        <p:spPr bwMode="auto">
          <a:xfrm>
            <a:off x="3086100" y="9045575"/>
            <a:ext cx="68897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E11178F2-20D3-4CCC-854E-3678D2F96A8A}" type="slidenum">
              <a:rPr lang="en-US" altLang="en-US" sz="1000"/>
              <a:pPr algn="ctr" eaLnBrk="1" hangingPunct="1"/>
              <a:t>53</a:t>
            </a:fld>
            <a:endParaRPr lang="en-US" altLang="en-US" sz="1000"/>
          </a:p>
        </p:txBody>
      </p:sp>
      <p:sp>
        <p:nvSpPr>
          <p:cNvPr id="92163" name="Rectangle 2"/>
          <p:cNvSpPr>
            <a:spLocks noGrp="1" noRot="1" noChangeAspect="1" noChangeArrowheads="1" noTextEdit="1"/>
          </p:cNvSpPr>
          <p:nvPr>
            <p:ph type="sldImg"/>
          </p:nvPr>
        </p:nvSpPr>
        <p:spPr>
          <a:xfrm>
            <a:off x="1371600" y="320675"/>
            <a:ext cx="4114800" cy="3086100"/>
          </a:xfrm>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a:latin typeface="Arial" panose="020B0604020202020204" pitchFamily="34" charset="0"/>
            </a:endParaRPr>
          </a:p>
        </p:txBody>
      </p:sp>
    </p:spTree>
    <p:extLst>
      <p:ext uri="{BB962C8B-B14F-4D97-AF65-F5344CB8AC3E}">
        <p14:creationId xmlns:p14="http://schemas.microsoft.com/office/powerpoint/2010/main" val="39902486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bwMode="auto">
          <a:xfrm>
            <a:off x="1371600" y="320675"/>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845083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p:txBody>
          <a:bodyPr/>
          <a:lstStyle>
            <a:lvl1pPr defTabSz="944715">
              <a:defRPr>
                <a:solidFill>
                  <a:schemeClr val="tx1"/>
                </a:solidFill>
                <a:latin typeface="Arial" panose="020B0604020202020204" pitchFamily="34" charset="0"/>
                <a:cs typeface="Arial" panose="020B0604020202020204" pitchFamily="34" charset="0"/>
              </a:defRPr>
            </a:lvl1pPr>
            <a:lvl2pPr marL="757066" indent="-291179" defTabSz="944715">
              <a:defRPr>
                <a:solidFill>
                  <a:schemeClr val="tx1"/>
                </a:solidFill>
                <a:latin typeface="Arial" panose="020B0604020202020204" pitchFamily="34" charset="0"/>
                <a:cs typeface="Arial" panose="020B0604020202020204" pitchFamily="34" charset="0"/>
              </a:defRPr>
            </a:lvl2pPr>
            <a:lvl3pPr marL="1164717" indent="-232943" defTabSz="944715">
              <a:defRPr>
                <a:solidFill>
                  <a:schemeClr val="tx1"/>
                </a:solidFill>
                <a:latin typeface="Arial" panose="020B0604020202020204" pitchFamily="34" charset="0"/>
                <a:cs typeface="Arial" panose="020B0604020202020204" pitchFamily="34" charset="0"/>
              </a:defRPr>
            </a:lvl3pPr>
            <a:lvl4pPr marL="1630604" indent="-232943" defTabSz="944715">
              <a:defRPr>
                <a:solidFill>
                  <a:schemeClr val="tx1"/>
                </a:solidFill>
                <a:latin typeface="Arial" panose="020B0604020202020204" pitchFamily="34" charset="0"/>
                <a:cs typeface="Arial" panose="020B0604020202020204" pitchFamily="34" charset="0"/>
              </a:defRPr>
            </a:lvl4pPr>
            <a:lvl5pPr marL="2096491" indent="-232943" defTabSz="944715">
              <a:defRPr>
                <a:solidFill>
                  <a:schemeClr val="tx1"/>
                </a:solidFill>
                <a:latin typeface="Arial" panose="020B0604020202020204" pitchFamily="34" charset="0"/>
                <a:cs typeface="Arial" panose="020B0604020202020204" pitchFamily="34" charset="0"/>
              </a:defRPr>
            </a:lvl5pPr>
            <a:lvl6pPr marL="2562377"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pPr/>
              <a:t>8</a:t>
            </a:fld>
            <a:endParaRPr lang="en-US" alt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pPr marL="0" indent="0">
              <a:buNone/>
            </a:pPr>
            <a:r>
              <a:rPr lang="en-US" dirty="0"/>
              <a:t>Created 9/30/18 - lynch</a:t>
            </a:r>
          </a:p>
        </p:txBody>
      </p:sp>
    </p:spTree>
    <p:extLst>
      <p:ext uri="{BB962C8B-B14F-4D97-AF65-F5344CB8AC3E}">
        <p14:creationId xmlns:p14="http://schemas.microsoft.com/office/powerpoint/2010/main" val="13201712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p:txBody>
          <a:bodyPr/>
          <a:lstStyle/>
          <a:p>
            <a:pPr defTabSz="930193">
              <a:defRPr/>
            </a:pPr>
            <a:fld id="{0A90206F-1E34-43B5-9377-D01A35913966}" type="slidenum">
              <a:rPr lang="en-US" smtClean="0"/>
              <a:pPr defTabSz="930193">
                <a:defRPr/>
              </a:pPr>
              <a:t>55</a:t>
            </a:fld>
            <a:endParaRPr lang="en-US" dirty="0"/>
          </a:p>
        </p:txBody>
      </p:sp>
      <p:sp>
        <p:nvSpPr>
          <p:cNvPr id="16387" name="Rectangle 2"/>
          <p:cNvSpPr>
            <a:spLocks noGrp="1" noRot="1" noChangeAspect="1" noChangeArrowheads="1" noTextEdit="1"/>
          </p:cNvSpPr>
          <p:nvPr>
            <p:ph type="sldImg"/>
          </p:nvPr>
        </p:nvSpPr>
        <p:spPr>
          <a:xfrm>
            <a:off x="1371600" y="320675"/>
            <a:ext cx="4114800" cy="30861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7833633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txBox="1">
            <a:spLocks noGrp="1" noChangeArrowheads="1"/>
          </p:cNvSpPr>
          <p:nvPr/>
        </p:nvSpPr>
        <p:spPr bwMode="auto">
          <a:xfrm>
            <a:off x="4214896" y="6575141"/>
            <a:ext cx="936884" cy="24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986" tIns="45586" rIns="44986" bIns="45586" anchor="b">
            <a:spAutoFit/>
          </a:bodyPr>
          <a:lstStyle>
            <a:lvl1pPr defTabSz="909638">
              <a:defRPr>
                <a:solidFill>
                  <a:schemeClr val="tx1"/>
                </a:solidFill>
                <a:latin typeface="Arial" panose="020B0604020202020204" pitchFamily="34" charset="0"/>
                <a:cs typeface="Arial" panose="020B0604020202020204" pitchFamily="34" charset="0"/>
              </a:defRPr>
            </a:lvl1pPr>
            <a:lvl2pPr marL="742950" indent="-285750" defTabSz="909638">
              <a:defRPr>
                <a:solidFill>
                  <a:schemeClr val="tx1"/>
                </a:solidFill>
                <a:latin typeface="Arial" panose="020B0604020202020204" pitchFamily="34" charset="0"/>
                <a:cs typeface="Arial" panose="020B0604020202020204" pitchFamily="34" charset="0"/>
              </a:defRPr>
            </a:lvl2pPr>
            <a:lvl3pPr marL="1143000" indent="-228600" defTabSz="909638">
              <a:defRPr>
                <a:solidFill>
                  <a:schemeClr val="tx1"/>
                </a:solidFill>
                <a:latin typeface="Arial" panose="020B0604020202020204" pitchFamily="34" charset="0"/>
                <a:cs typeface="Arial" panose="020B0604020202020204" pitchFamily="34" charset="0"/>
              </a:defRPr>
            </a:lvl3pPr>
            <a:lvl4pPr marL="1600200" indent="-228600" defTabSz="909638">
              <a:defRPr>
                <a:solidFill>
                  <a:schemeClr val="tx1"/>
                </a:solidFill>
                <a:latin typeface="Arial" panose="020B0604020202020204" pitchFamily="34" charset="0"/>
                <a:cs typeface="Arial" panose="020B0604020202020204" pitchFamily="34" charset="0"/>
              </a:defRPr>
            </a:lvl4pPr>
            <a:lvl5pPr marL="2057400" indent="-228600" defTabSz="909638">
              <a:defRPr>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fld id="{6AF3E4F9-5F1C-4D37-9822-DDDE1438DD35}" type="slidenum">
              <a:rPr lang="en-US" altLang="en-US" sz="1000">
                <a:solidFill>
                  <a:srgbClr val="000000"/>
                </a:solidFill>
              </a:rPr>
              <a:pPr algn="ctr" fontAlgn="base">
                <a:spcBef>
                  <a:spcPct val="0"/>
                </a:spcBef>
                <a:spcAft>
                  <a:spcPct val="0"/>
                </a:spcAft>
              </a:pPr>
              <a:t>56</a:t>
            </a:fld>
            <a:endParaRPr lang="en-US" altLang="en-US" sz="1000">
              <a:solidFill>
                <a:srgbClr val="000000"/>
              </a:solidFill>
            </a:endParaRPr>
          </a:p>
        </p:txBody>
      </p:sp>
      <p:sp>
        <p:nvSpPr>
          <p:cNvPr id="134147" name="Rectangle 2"/>
          <p:cNvSpPr>
            <a:spLocks noGrp="1" noRot="1" noChangeAspect="1" noChangeArrowheads="1" noTextEdit="1"/>
          </p:cNvSpPr>
          <p:nvPr>
            <p:ph type="sldImg"/>
          </p:nvPr>
        </p:nvSpPr>
        <p:spPr>
          <a:xfrm>
            <a:off x="1371600" y="320675"/>
            <a:ext cx="4114800" cy="3086100"/>
          </a:xfrm>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161" tIns="45161" rIns="45161" bIns="45161"/>
          <a:lstStyle/>
          <a:p>
            <a:endParaRPr lang="en-US" altLang="en-US">
              <a:latin typeface="Arial" panose="020B0604020202020204" pitchFamily="34" charset="0"/>
            </a:endParaRPr>
          </a:p>
        </p:txBody>
      </p:sp>
    </p:spTree>
    <p:extLst>
      <p:ext uri="{BB962C8B-B14F-4D97-AF65-F5344CB8AC3E}">
        <p14:creationId xmlns:p14="http://schemas.microsoft.com/office/powerpoint/2010/main" val="29625699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sldNum" sz="quarter" idx="5"/>
          </p:nvPr>
        </p:nvSpPr>
        <p:spPr/>
        <p:txBody>
          <a:bodyPr/>
          <a:lstStyle/>
          <a:p>
            <a:fld id="{DFAE48C8-4C0E-4121-B49D-8A4ED1444B03}" type="slidenum">
              <a:rPr lang="en-US" smtClean="0"/>
              <a:pPr/>
              <a:t>58</a:t>
            </a:fld>
            <a:endParaRPr lang="en-US"/>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0767658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30275" eaLnBrk="1" fontAlgn="auto" latinLnBrk="0" hangingPunct="1">
              <a:lnSpc>
                <a:spcPct val="100000"/>
              </a:lnSpc>
              <a:spcBef>
                <a:spcPts val="0"/>
              </a:spcBef>
              <a:spcAft>
                <a:spcPts val="0"/>
              </a:spcAft>
              <a:buClrTx/>
              <a:buSzTx/>
              <a:buFontTx/>
              <a:buNone/>
              <a:tabLst/>
              <a:defRPr/>
            </a:pPr>
            <a:fld id="{320440F3-0FDA-4A6D-9AE4-0E63FCD1D244}" type="slidenum">
              <a:rPr kumimoji="0" lang="en-US" altLang="en-US" sz="18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30275" eaLnBrk="1" fontAlgn="auto" latinLnBrk="0" hangingPunct="1">
                <a:lnSpc>
                  <a:spcPct val="100000"/>
                </a:lnSpc>
                <a:spcBef>
                  <a:spcPts val="0"/>
                </a:spcBef>
                <a:spcAft>
                  <a:spcPts val="0"/>
                </a:spcAft>
                <a:buClrTx/>
                <a:buSzTx/>
                <a:buFontTx/>
                <a:buNone/>
                <a:tabLst/>
                <a:defRPr/>
              </a:pPr>
              <a:t>59</a:t>
            </a:fld>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59395" name="Rectangle 2"/>
          <p:cNvSpPr>
            <a:spLocks noGrp="1" noRot="1" noChangeAspect="1" noChangeArrowheads="1" noTextEdit="1"/>
          </p:cNvSpPr>
          <p:nvPr>
            <p:ph type="sldImg"/>
          </p:nvPr>
        </p:nvSpPr>
        <p:spPr>
          <a:xfrm>
            <a:off x="1371600" y="320675"/>
            <a:ext cx="4114800" cy="30861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5941307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30275" eaLnBrk="1" fontAlgn="auto" latinLnBrk="0" hangingPunct="1">
              <a:lnSpc>
                <a:spcPct val="100000"/>
              </a:lnSpc>
              <a:spcBef>
                <a:spcPts val="0"/>
              </a:spcBef>
              <a:spcAft>
                <a:spcPts val="0"/>
              </a:spcAft>
              <a:buClrTx/>
              <a:buSzTx/>
              <a:buFontTx/>
              <a:buNone/>
              <a:tabLst/>
              <a:defRPr/>
            </a:pPr>
            <a:fld id="{320440F3-0FDA-4A6D-9AE4-0E63FCD1D244}" type="slidenum">
              <a:rPr kumimoji="0" lang="en-US" altLang="en-US" sz="18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30275" eaLnBrk="1" fontAlgn="auto" latinLnBrk="0" hangingPunct="1">
                <a:lnSpc>
                  <a:spcPct val="100000"/>
                </a:lnSpc>
                <a:spcBef>
                  <a:spcPts val="0"/>
                </a:spcBef>
                <a:spcAft>
                  <a:spcPts val="0"/>
                </a:spcAft>
                <a:buClrTx/>
                <a:buSzTx/>
                <a:buFontTx/>
                <a:buNone/>
                <a:tabLst/>
                <a:defRPr/>
              </a:pPr>
              <a:t>60</a:t>
            </a:fld>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59395" name="Rectangle 2"/>
          <p:cNvSpPr>
            <a:spLocks noGrp="1" noRot="1" noChangeAspect="1" noChangeArrowheads="1" noTextEdit="1"/>
          </p:cNvSpPr>
          <p:nvPr>
            <p:ph type="sldImg"/>
          </p:nvPr>
        </p:nvSpPr>
        <p:spPr>
          <a:xfrm>
            <a:off x="1371600" y="320675"/>
            <a:ext cx="4114800" cy="30861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644896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r>
              <a:rPr lang="en-US" dirty="0"/>
              <a:t>There were 9 referenda on marijuana legalization. Only one failed – recreational use in Arizona.</a:t>
            </a:r>
          </a:p>
          <a:p>
            <a:r>
              <a:rPr lang="en-US" dirty="0"/>
              <a:t>Six states</a:t>
            </a:r>
            <a:r>
              <a:rPr lang="en-US" baseline="0" dirty="0"/>
              <a:t> require use of medical marijuana in WC claims – CT, ME, MA, MN, NJ, NM</a:t>
            </a:r>
          </a:p>
          <a:p>
            <a:r>
              <a:rPr lang="en-US" baseline="0" dirty="0"/>
              <a:t>Six states forbid use of medical marijuana in WC claims – AZ, CO, MI, MT, OR, VT</a:t>
            </a:r>
          </a:p>
          <a:p>
            <a:r>
              <a:rPr lang="en-US" sz="1200" b="0" i="0" kern="1200" dirty="0">
                <a:solidFill>
                  <a:schemeClr val="tx1"/>
                </a:solidFill>
                <a:effectLst/>
                <a:latin typeface="+mn-lt"/>
                <a:ea typeface="+mn-ea"/>
                <a:cs typeface="+mn-cs"/>
              </a:rPr>
              <a:t>It is illegal to use the banking system to purchase marijuana. So an insurer can’t write a check against to pay for the drug. They use cash.</a:t>
            </a:r>
          </a:p>
          <a:p>
            <a:r>
              <a:rPr lang="en-US" sz="1200" b="0" i="0" kern="1200" dirty="0">
                <a:solidFill>
                  <a:schemeClr val="tx1"/>
                </a:solidFill>
                <a:effectLst/>
                <a:latin typeface="+mn-lt"/>
                <a:ea typeface="+mn-ea"/>
                <a:cs typeface="+mn-cs"/>
              </a:rPr>
              <a:t>Trump OK with med mare. Sessions, not so much. We wind up with one more conflict, Trump vs. his Cabinet.</a:t>
            </a:r>
          </a:p>
          <a:p>
            <a:r>
              <a:rPr lang="en-US" sz="1200" b="0" i="0" kern="1200" dirty="0">
                <a:solidFill>
                  <a:schemeClr val="tx1"/>
                </a:solidFill>
                <a:effectLst/>
                <a:latin typeface="+mn-lt"/>
                <a:ea typeface="+mn-ea"/>
                <a:cs typeface="+mn-cs"/>
              </a:rPr>
              <a:t>Missouri has passed a </a:t>
            </a:r>
            <a:r>
              <a:rPr lang="en-US" sz="1200" b="0" i="0" u="none" strike="noStrike" kern="1200" dirty="0">
                <a:solidFill>
                  <a:schemeClr val="tx1"/>
                </a:solidFill>
                <a:effectLst/>
                <a:latin typeface="+mn-lt"/>
                <a:ea typeface="+mn-ea"/>
                <a:cs typeface="+mn-cs"/>
                <a:hlinkClick r:id="rId3"/>
              </a:rPr>
              <a:t>medical CBD</a:t>
            </a:r>
            <a:r>
              <a:rPr lang="en-US" sz="1200" b="0" i="0" kern="1200" dirty="0">
                <a:solidFill>
                  <a:schemeClr val="tx1"/>
                </a:solidFill>
                <a:effectLst/>
                <a:latin typeface="+mn-lt"/>
                <a:ea typeface="+mn-ea"/>
                <a:cs typeface="+mn-cs"/>
              </a:rPr>
              <a:t> law allowing for the use of cannabis extracts that are high in CBD and low in THC in instances where a physician has recommended such treatment to a patient with a state-qualifying condition</a:t>
            </a:r>
          </a:p>
          <a:p>
            <a:r>
              <a:rPr lang="en-US" sz="1200" b="0" i="0" kern="1200" dirty="0">
                <a:solidFill>
                  <a:schemeClr val="tx1"/>
                </a:solidFill>
                <a:effectLst/>
                <a:latin typeface="+mn-lt"/>
                <a:ea typeface="+mn-ea"/>
                <a:cs typeface="+mn-cs"/>
              </a:rPr>
              <a:t> Rohrabacher-Blumenauer amendment) prohibiting the use of federal funds to prevent the implementation of state </a:t>
            </a:r>
            <a:r>
              <a:rPr lang="en-US" sz="1200" b="0" i="1" kern="1200" dirty="0">
                <a:solidFill>
                  <a:schemeClr val="tx1"/>
                </a:solidFill>
                <a:effectLst/>
                <a:latin typeface="+mn-lt"/>
                <a:ea typeface="+mn-ea"/>
                <a:cs typeface="+mn-cs"/>
              </a:rPr>
              <a:t>medical</a:t>
            </a:r>
            <a:r>
              <a:rPr lang="en-US" sz="1200" b="0" i="0" kern="1200" dirty="0">
                <a:solidFill>
                  <a:schemeClr val="tx1"/>
                </a:solidFill>
                <a:effectLst/>
                <a:latin typeface="+mn-lt"/>
                <a:ea typeface="+mn-ea"/>
                <a:cs typeface="+mn-cs"/>
              </a:rPr>
              <a:t> marijuana laws.</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5F8523C-8729-40F0-9536-D6C4CA3AD23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026025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There is conclusive evidence or substantial evidence that marijuana:</a:t>
            </a:r>
          </a:p>
          <a:p>
            <a:pPr lvl="1" fontAlgn="base"/>
            <a:r>
              <a:rPr lang="en-US" sz="1100" b="0" i="0" kern="1200" dirty="0">
                <a:solidFill>
                  <a:schemeClr val="tx1"/>
                </a:solidFill>
                <a:effectLst/>
                <a:latin typeface="+mn-lt"/>
                <a:ea typeface="+mn-ea"/>
                <a:cs typeface="+mn-cs"/>
              </a:rPr>
              <a:t>Improves the lot of adults in chronic pain.</a:t>
            </a:r>
          </a:p>
          <a:p>
            <a:pPr lvl="1" fontAlgn="base"/>
            <a:r>
              <a:rPr lang="en-US" sz="1100" b="0" i="0" kern="1200" dirty="0">
                <a:solidFill>
                  <a:schemeClr val="tx1"/>
                </a:solidFill>
                <a:effectLst/>
                <a:latin typeface="+mn-lt"/>
                <a:ea typeface="+mn-ea"/>
                <a:cs typeface="+mn-cs"/>
              </a:rPr>
              <a:t>Increases the risk of motor vehicle crashes.</a:t>
            </a:r>
          </a:p>
          <a:p>
            <a:pPr lvl="1" fontAlgn="base"/>
            <a:r>
              <a:rPr lang="en-US" sz="1100" b="0" i="0" kern="1200" dirty="0">
                <a:solidFill>
                  <a:schemeClr val="tx1"/>
                </a:solidFill>
                <a:effectLst/>
                <a:latin typeface="+mn-lt"/>
                <a:ea typeface="+mn-ea"/>
                <a:cs typeface="+mn-cs"/>
              </a:rPr>
              <a:t>Increases the risk of developing schizophrenia and other psychoses.</a:t>
            </a:r>
          </a:p>
          <a:p>
            <a:pPr fontAlgn="base"/>
            <a:r>
              <a:rPr lang="en-US" sz="1200" b="0" i="0" kern="1200" dirty="0">
                <a:solidFill>
                  <a:schemeClr val="tx1"/>
                </a:solidFill>
                <a:effectLst/>
                <a:latin typeface="+mn-lt"/>
                <a:ea typeface="+mn-ea"/>
                <a:cs typeface="+mn-cs"/>
              </a:rPr>
              <a:t>There is moderate support suggesting that marijuana:</a:t>
            </a:r>
          </a:p>
          <a:p>
            <a:pPr lvl="1" fontAlgn="base"/>
            <a:r>
              <a:rPr lang="en-US" sz="1100" b="0" i="0" kern="1200" dirty="0">
                <a:solidFill>
                  <a:schemeClr val="tx1"/>
                </a:solidFill>
                <a:effectLst/>
                <a:latin typeface="+mn-lt"/>
                <a:ea typeface="+mn-ea"/>
                <a:cs typeface="+mn-cs"/>
              </a:rPr>
              <a:t>Improves short-term sleep outcomes for people with fibromyalgia or chronic pain.</a:t>
            </a:r>
          </a:p>
          <a:p>
            <a:pPr lvl="1" fontAlgn="base"/>
            <a:r>
              <a:rPr lang="en-US" sz="1100" b="0" i="0" kern="1200" dirty="0">
                <a:solidFill>
                  <a:schemeClr val="tx1"/>
                </a:solidFill>
                <a:effectLst/>
                <a:latin typeface="+mn-lt"/>
                <a:ea typeface="+mn-ea"/>
                <a:cs typeface="+mn-cs"/>
              </a:rPr>
              <a:t>Increases impairment of learning, memory and attention span.</a:t>
            </a:r>
          </a:p>
          <a:p>
            <a:pPr lvl="1" fontAlgn="base"/>
            <a:r>
              <a:rPr lang="en-US" sz="1100" b="0" i="0" kern="1200" dirty="0">
                <a:solidFill>
                  <a:schemeClr val="tx1"/>
                </a:solidFill>
                <a:effectLst/>
                <a:latin typeface="+mn-lt"/>
                <a:ea typeface="+mn-ea"/>
                <a:cs typeface="+mn-cs"/>
              </a:rPr>
              <a:t>Increases dependence on alcohol, tobacco and illicit drugs.</a:t>
            </a:r>
          </a:p>
          <a:p>
            <a:pPr fontAlgn="base"/>
            <a:r>
              <a:rPr lang="en-US" sz="1200" b="0" i="0" kern="1200" dirty="0">
                <a:solidFill>
                  <a:schemeClr val="tx1"/>
                </a:solidFill>
                <a:effectLst/>
                <a:latin typeface="+mn-lt"/>
                <a:ea typeface="+mn-ea"/>
                <a:cs typeface="+mn-cs"/>
              </a:rPr>
              <a:t>It is not possible to determine whether marijuana use is statistically correlated with occupational injuries.</a:t>
            </a:r>
          </a:p>
          <a:p>
            <a:pPr fontAlgn="base"/>
            <a:r>
              <a:rPr lang="en-US" sz="1200" b="0" i="0" kern="1200" dirty="0">
                <a:solidFill>
                  <a:schemeClr val="tx1"/>
                </a:solidFill>
                <a:effectLst/>
                <a:latin typeface="+mn-lt"/>
                <a:ea typeface="+mn-ea"/>
                <a:cs typeface="+mn-cs"/>
              </a:rPr>
              <a:t>47,000 drug deaths in USA in 2015</a:t>
            </a:r>
          </a:p>
          <a:p>
            <a:pPr marL="0" indent="0">
              <a:buNone/>
            </a:pPr>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62</a:t>
            </a:fld>
            <a:endParaRPr lang="en-US" dirty="0"/>
          </a:p>
        </p:txBody>
      </p:sp>
    </p:spTree>
    <p:extLst>
      <p:ext uri="{BB962C8B-B14F-4D97-AF65-F5344CB8AC3E}">
        <p14:creationId xmlns:p14="http://schemas.microsoft.com/office/powerpoint/2010/main" val="37142934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State death certificate data from 1999–2010 from the Centers for Disease Control and Prevention shows a significantly slower rise in opioid-related deaths in states with medical marijuana laws.</a:t>
            </a:r>
            <a:r>
              <a:rPr lang="en-US" sz="1200" b="0" i="0" u="none" strike="noStrike" kern="1200" baseline="30000" dirty="0">
                <a:solidFill>
                  <a:schemeClr val="tx1"/>
                </a:solidFill>
                <a:effectLst/>
                <a:latin typeface="+mn-lt"/>
                <a:ea typeface="+mn-ea"/>
                <a:cs typeface="+mn-cs"/>
              </a:rPr>
              <a:t>23</a:t>
            </a:r>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National Bureau of Economic Research reported in 2015 that states with medical marijuana dispensaries had relatively fewer treatment admissions for opioid addiction and fewer opioid deaths than states without such laws.</a:t>
            </a:r>
            <a:r>
              <a:rPr lang="en-US" sz="1200" b="0" i="0" u="none" strike="noStrike" kern="1200" baseline="30000" dirty="0">
                <a:solidFill>
                  <a:schemeClr val="tx1"/>
                </a:solidFill>
                <a:effectLst/>
                <a:latin typeface="+mn-lt"/>
                <a:ea typeface="+mn-ea"/>
                <a:cs typeface="+mn-cs"/>
              </a:rPr>
              <a:t>24</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Medicare and Medicaid data indicate lower prescribed quantities of opioids in states where cannabis could be legally used. There are many confounders, and it is impossible to say whether an opioid-sparing effect, if it truly exists, would carry over to WC claims. </a:t>
            </a:r>
          </a:p>
          <a:p>
            <a:r>
              <a:rPr lang="en-US" sz="1200" b="0" i="0" u="none" strike="noStrike" kern="1200" dirty="0">
                <a:solidFill>
                  <a:schemeClr val="tx1"/>
                </a:solidFill>
                <a:effectLst/>
                <a:latin typeface="+mn-lt"/>
                <a:ea typeface="+mn-ea"/>
                <a:cs typeface="+mn-cs"/>
              </a:rPr>
              <a:t>Probability of fatally injured drivers aged 21–40 testing positive for opioids was reduced in states with laws allowing the use of cannabis for medical conditions.</a:t>
            </a:r>
          </a:p>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63</a:t>
            </a:fld>
            <a:endParaRPr lang="en-US" dirty="0"/>
          </a:p>
        </p:txBody>
      </p:sp>
    </p:spTree>
    <p:extLst>
      <p:ext uri="{BB962C8B-B14F-4D97-AF65-F5344CB8AC3E}">
        <p14:creationId xmlns:p14="http://schemas.microsoft.com/office/powerpoint/2010/main" val="33359517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p:txBody>
          <a:bodyPr/>
          <a:lstStyle/>
          <a:p>
            <a:fld id="{F20CA858-4905-4589-807E-FFF168BC79F2}" type="slidenum">
              <a:rPr lang="en-US" smtClean="0"/>
              <a:pPr/>
              <a:t>64</a:t>
            </a:fld>
            <a:endParaRPr lang="en-US" dirty="0"/>
          </a:p>
        </p:txBody>
      </p:sp>
      <p:sp>
        <p:nvSpPr>
          <p:cNvPr id="3" name="Slide Image Placeholder 2"/>
          <p:cNvSpPr>
            <a:spLocks noGrp="1" noRot="1" noChangeAspect="1"/>
          </p:cNvSpPr>
          <p:nvPr>
            <p:ph type="sldImg"/>
          </p:nvPr>
        </p:nvSpPr>
        <p:spPr>
          <a:xfrm>
            <a:off x="1371600" y="320675"/>
            <a:ext cx="4114800" cy="3086100"/>
          </a:xfrm>
        </p:spPr>
      </p:sp>
      <p:sp>
        <p:nvSpPr>
          <p:cNvPr id="4" name="Notes Placeholder 3"/>
          <p:cNvSpPr>
            <a:spLocks noGrp="1"/>
          </p:cNvSpPr>
          <p:nvPr>
            <p:ph type="body" idx="1"/>
          </p:nvPr>
        </p:nvSpPr>
        <p:spPr/>
        <p:txBody>
          <a:bodyPr/>
          <a:lstStyle/>
          <a:p>
            <a:r>
              <a:rPr lang="en-US" dirty="0"/>
              <a:t>More recently the problem has been claim severity rather than frequency.</a:t>
            </a:r>
          </a:p>
          <a:p>
            <a:r>
              <a:rPr lang="en-US" dirty="0"/>
              <a:t>Fatalities in H117 fell 1 percent, to 18,680. They remain 8% higher than in 2015.</a:t>
            </a:r>
          </a:p>
        </p:txBody>
      </p:sp>
    </p:spTree>
    <p:extLst>
      <p:ext uri="{BB962C8B-B14F-4D97-AF65-F5344CB8AC3E}">
        <p14:creationId xmlns:p14="http://schemas.microsoft.com/office/powerpoint/2010/main" val="36852604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65</a:t>
            </a:fld>
            <a:endParaRPr lang="en-US" dirty="0"/>
          </a:p>
        </p:txBody>
      </p:sp>
    </p:spTree>
    <p:extLst>
      <p:ext uri="{BB962C8B-B14F-4D97-AF65-F5344CB8AC3E}">
        <p14:creationId xmlns:p14="http://schemas.microsoft.com/office/powerpoint/2010/main" val="1156238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r>
              <a:rPr lang="en-US" dirty="0"/>
              <a:t>73% of all federally declared disasters were a result of flooding from 2008-2017, according to Pew Charitable Trust.</a:t>
            </a:r>
          </a:p>
        </p:txBody>
      </p:sp>
      <p:sp>
        <p:nvSpPr>
          <p:cNvPr id="4" name="Slide Number Placeholder 3"/>
          <p:cNvSpPr>
            <a:spLocks noGrp="1"/>
          </p:cNvSpPr>
          <p:nvPr>
            <p:ph type="sldNum" sz="quarter" idx="10"/>
          </p:nvPr>
        </p:nvSpPr>
        <p:spPr/>
        <p:txBody>
          <a:bodyPr/>
          <a:lstStyle/>
          <a:p>
            <a:fld id="{D5F8523C-8729-40F0-9536-D6C4CA3AD238}" type="slidenum">
              <a:rPr lang="en-US" smtClean="0"/>
              <a:pPr/>
              <a:t>10</a:t>
            </a:fld>
            <a:endParaRPr lang="en-US" dirty="0"/>
          </a:p>
        </p:txBody>
      </p:sp>
    </p:spTree>
    <p:extLst>
      <p:ext uri="{BB962C8B-B14F-4D97-AF65-F5344CB8AC3E}">
        <p14:creationId xmlns:p14="http://schemas.microsoft.com/office/powerpoint/2010/main" val="39071361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66</a:t>
            </a:fld>
            <a:endParaRPr lang="en-US" dirty="0"/>
          </a:p>
        </p:txBody>
      </p:sp>
    </p:spTree>
    <p:extLst>
      <p:ext uri="{BB962C8B-B14F-4D97-AF65-F5344CB8AC3E}">
        <p14:creationId xmlns:p14="http://schemas.microsoft.com/office/powerpoint/2010/main" val="28541950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u="none" strike="noStrike" kern="1200" dirty="0">
                <a:solidFill>
                  <a:schemeClr val="tx1"/>
                </a:solidFill>
                <a:effectLst/>
                <a:latin typeface="+mn-lt"/>
                <a:ea typeface="+mn-ea"/>
                <a:cs typeface="+mn-cs"/>
              </a:rPr>
              <a:t>http://www.ncsl.org/research/transportation/drugged-driving-overview.aspx</a:t>
            </a:r>
          </a:p>
          <a:p>
            <a:pPr fontAlgn="t"/>
            <a:r>
              <a:rPr lang="en-US" sz="1200" b="0" i="0" u="none" strike="noStrike" kern="1200" dirty="0">
                <a:solidFill>
                  <a:schemeClr val="tx1"/>
                </a:solidFill>
                <a:effectLst/>
                <a:latin typeface="+mn-lt"/>
                <a:ea typeface="+mn-ea"/>
                <a:cs typeface="+mn-cs"/>
              </a:rPr>
              <a:t>http://norml.org/legal/item/rhode-island-drugged-driving</a:t>
            </a:r>
          </a:p>
          <a:p>
            <a:pPr fontAlgn="t"/>
            <a:r>
              <a:rPr lang="en-US" sz="1200" b="0" i="0" u="none" strike="noStrike" kern="1200" dirty="0">
                <a:solidFill>
                  <a:schemeClr val="tx1"/>
                </a:solidFill>
                <a:effectLst/>
                <a:latin typeface="+mn-lt"/>
                <a:ea typeface="+mn-ea"/>
                <a:cs typeface="+mn-cs"/>
              </a:rPr>
              <a:t>Increasing use of DREs (Drug Recognition Experts) – something</a:t>
            </a:r>
            <a:r>
              <a:rPr lang="en-US" sz="1200" b="0" i="0" u="none" strike="noStrike" kern="1200" baseline="0" dirty="0">
                <a:solidFill>
                  <a:schemeClr val="tx1"/>
                </a:solidFill>
                <a:effectLst/>
                <a:latin typeface="+mn-lt"/>
                <a:ea typeface="+mn-ea"/>
                <a:cs typeface="+mn-cs"/>
              </a:rPr>
              <a:t> like 8000 in US (certified by International Association of Chiefs of Police)</a:t>
            </a:r>
            <a:endParaRPr lang="en-US" sz="1200" b="0" i="0" u="none" strike="noStrike" kern="1200" dirty="0">
              <a:solidFill>
                <a:schemeClr val="tx1"/>
              </a:solidFill>
              <a:effectLst/>
              <a:latin typeface="+mn-lt"/>
              <a:ea typeface="+mn-ea"/>
              <a:cs typeface="+mn-cs"/>
            </a:endParaRPr>
          </a:p>
          <a:p>
            <a:pPr fontAlgn="t"/>
            <a:r>
              <a:rPr lang="en-US" sz="1200" b="0" i="0" u="none" strike="noStrike" kern="1200" dirty="0">
                <a:solidFill>
                  <a:schemeClr val="tx1"/>
                </a:solidFill>
                <a:effectLst/>
                <a:latin typeface="+mn-lt"/>
                <a:ea typeface="+mn-ea"/>
                <a:cs typeface="+mn-cs"/>
              </a:rPr>
              <a:t>Per se DUID makes it an offense for a driver to have marijuana in their body while operating a motor vehicle.</a:t>
            </a:r>
          </a:p>
          <a:p>
            <a:pPr fontAlgn="t"/>
            <a:r>
              <a:rPr lang="en-US" sz="1200" b="0" i="0" u="none" strike="noStrike" kern="1200" dirty="0">
                <a:solidFill>
                  <a:schemeClr val="tx1"/>
                </a:solidFill>
                <a:effectLst/>
                <a:latin typeface="+mn-lt"/>
                <a:ea typeface="+mn-ea"/>
                <a:cs typeface="+mn-cs"/>
              </a:rPr>
              <a:t>Under the influence DUID standard requires the driver to be under the influence of or affected by marijuana.</a:t>
            </a:r>
          </a:p>
          <a:p>
            <a:pPr fontAlgn="t"/>
            <a:r>
              <a:rPr lang="en-US" sz="1200" b="0" i="0" u="none" strike="noStrike" kern="1200" dirty="0">
                <a:solidFill>
                  <a:schemeClr val="tx1"/>
                </a:solidFill>
                <a:effectLst/>
                <a:latin typeface="+mn-lt"/>
                <a:ea typeface="+mn-ea"/>
                <a:cs typeface="+mn-cs"/>
              </a:rPr>
              <a:t>Incapacity DUID standard requires the marijuana in a driver's system make the driver incapable of driving safely. The prosecutor must show a connection between drug ingestion and the incapacity of the driver.</a:t>
            </a:r>
          </a:p>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67</a:t>
            </a:fld>
            <a:endParaRPr lang="en-US" dirty="0"/>
          </a:p>
        </p:txBody>
      </p:sp>
    </p:spTree>
    <p:extLst>
      <p:ext uri="{BB962C8B-B14F-4D97-AF65-F5344CB8AC3E}">
        <p14:creationId xmlns:p14="http://schemas.microsoft.com/office/powerpoint/2010/main" val="15063279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 mg is one joint</a:t>
            </a:r>
          </a:p>
        </p:txBody>
      </p:sp>
      <p:sp>
        <p:nvSpPr>
          <p:cNvPr id="4" name="Slide Number Placeholder 3"/>
          <p:cNvSpPr>
            <a:spLocks noGrp="1"/>
          </p:cNvSpPr>
          <p:nvPr>
            <p:ph type="sldNum" sz="quarter" idx="10"/>
          </p:nvPr>
        </p:nvSpPr>
        <p:spPr/>
        <p:txBody>
          <a:bodyPr/>
          <a:lstStyle/>
          <a:p>
            <a:fld id="{D5F8523C-8729-40F0-9536-D6C4CA3AD238}" type="slidenum">
              <a:rPr lang="en-US" smtClean="0"/>
              <a:pPr/>
              <a:t>68</a:t>
            </a:fld>
            <a:endParaRPr lang="en-US" dirty="0"/>
          </a:p>
        </p:txBody>
      </p:sp>
    </p:spTree>
    <p:extLst>
      <p:ext uri="{BB962C8B-B14F-4D97-AF65-F5344CB8AC3E}">
        <p14:creationId xmlns:p14="http://schemas.microsoft.com/office/powerpoint/2010/main" val="13481410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r>
              <a:rPr lang="en-US" dirty="0"/>
              <a:t>Insurer Questions</a:t>
            </a:r>
          </a:p>
          <a:p>
            <a:pPr lvl="1"/>
            <a:r>
              <a:rPr lang="en-US" dirty="0"/>
              <a:t>Schedule I - DEA has said policy won’t change; Justice Department remains reluctant to enforce law</a:t>
            </a:r>
          </a:p>
          <a:p>
            <a:pPr lvl="1"/>
            <a:r>
              <a:rPr lang="en-US" dirty="0"/>
              <a:t>Covered? </a:t>
            </a:r>
          </a:p>
          <a:p>
            <a:pPr lvl="2"/>
            <a:r>
              <a:rPr lang="en-US" dirty="0"/>
              <a:t>CT ME MN NJ NM – reimbursement required</a:t>
            </a:r>
          </a:p>
          <a:p>
            <a:pPr lvl="2"/>
            <a:r>
              <a:rPr lang="en-US" dirty="0"/>
              <a:t>FL, ND – reimbursement prohibited</a:t>
            </a:r>
          </a:p>
          <a:p>
            <a:pPr lvl="0"/>
            <a:r>
              <a:rPr lang="en-US" dirty="0"/>
              <a:t>Employer Questions</a:t>
            </a:r>
          </a:p>
          <a:p>
            <a:pPr lvl="1"/>
            <a:r>
              <a:rPr lang="en-US" dirty="0"/>
              <a:t>High workers covered? </a:t>
            </a:r>
          </a:p>
          <a:p>
            <a:pPr lvl="2"/>
            <a:r>
              <a:rPr lang="en-US" dirty="0"/>
              <a:t>Most states address the issue. </a:t>
            </a:r>
          </a:p>
          <a:p>
            <a:pPr lvl="2"/>
            <a:r>
              <a:rPr lang="en-US" dirty="0"/>
              <a:t>40 allow complete denial of claim</a:t>
            </a:r>
          </a:p>
          <a:p>
            <a:pPr lvl="2"/>
            <a:r>
              <a:rPr lang="en-US" dirty="0"/>
              <a:t>Some allow denial of indemnity</a:t>
            </a:r>
          </a:p>
          <a:p>
            <a:pPr lvl="1"/>
            <a:r>
              <a:rPr lang="en-US" dirty="0"/>
              <a:t>Drug Free Workplace – Case is emerging but appears that presence of federal statute means a worker can be fired for using marijuana </a:t>
            </a:r>
          </a:p>
          <a:p>
            <a:pPr lvl="1"/>
            <a:endParaRPr lang="en-US" dirty="0"/>
          </a:p>
          <a:p>
            <a:pPr lvl="0"/>
            <a:r>
              <a:rPr lang="en-US" dirty="0" err="1"/>
              <a:t>Regualtors</a:t>
            </a:r>
            <a:r>
              <a:rPr lang="en-US" dirty="0"/>
              <a:t>/Legislators</a:t>
            </a:r>
          </a:p>
          <a:p>
            <a:pPr lvl="1"/>
            <a:r>
              <a:rPr lang="en-US" dirty="0"/>
              <a:t>NM has a fee schedule that includes cannabis</a:t>
            </a:r>
          </a:p>
          <a:p>
            <a:pPr lvl="1"/>
            <a:r>
              <a:rPr lang="en-US" dirty="0"/>
              <a:t>Reimbursement Issues</a:t>
            </a:r>
          </a:p>
          <a:p>
            <a:pPr lvl="2"/>
            <a:r>
              <a:rPr lang="en-US" dirty="0"/>
              <a:t>Does insurer pay dispensary or the worker?</a:t>
            </a:r>
          </a:p>
          <a:p>
            <a:pPr lvl="2"/>
            <a:r>
              <a:rPr lang="en-US" dirty="0"/>
              <a:t>How do you determine reimbursement rate?</a:t>
            </a:r>
          </a:p>
          <a:p>
            <a:pPr lvl="1"/>
            <a:r>
              <a:rPr lang="en-US" dirty="0"/>
              <a:t>Key issues</a:t>
            </a:r>
          </a:p>
          <a:p>
            <a:pPr lvl="2"/>
            <a:r>
              <a:rPr lang="en-US" dirty="0"/>
              <a:t>Popular support for legalization</a:t>
            </a:r>
          </a:p>
          <a:p>
            <a:pPr lvl="2"/>
            <a:r>
              <a:rPr lang="en-US" dirty="0"/>
              <a:t>Cole memo – Justice department puts low priority on enforcement, focuses on gang-related trafficking and sales to youth</a:t>
            </a:r>
          </a:p>
          <a:p>
            <a:pPr lvl="2"/>
            <a:endParaRPr lang="en-US" dirty="0"/>
          </a:p>
          <a:p>
            <a:pPr lvl="3"/>
            <a:endParaRPr lang="en-US" dirty="0"/>
          </a:p>
          <a:p>
            <a:pPr lvl="1"/>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69</a:t>
            </a:fld>
            <a:endParaRPr lang="en-US" dirty="0"/>
          </a:p>
        </p:txBody>
      </p:sp>
    </p:spTree>
    <p:extLst>
      <p:ext uri="{BB962C8B-B14F-4D97-AF65-F5344CB8AC3E}">
        <p14:creationId xmlns:p14="http://schemas.microsoft.com/office/powerpoint/2010/main" val="27670311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327025"/>
            <a:ext cx="4181475" cy="3135313"/>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r>
              <a:rPr lang="en-US" dirty="0"/>
              <a:t>Antitrust disclaimer </a:t>
            </a:r>
            <a:r>
              <a:rPr lang="mr-IN" dirty="0"/>
              <a:t>–</a:t>
            </a:r>
            <a:r>
              <a:rPr lang="en-US" dirty="0"/>
              <a:t> no one should express their individual</a:t>
            </a:r>
            <a:r>
              <a:rPr lang="en-US" baseline="0" dirty="0"/>
              <a:t> plans or situation </a:t>
            </a:r>
            <a:endParaRPr lang="en-US" dirty="0"/>
          </a:p>
          <a:p>
            <a:pPr marL="171450" marR="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r>
              <a:rPr lang="en-US" dirty="0"/>
              <a:t>With three major hurricanes, an earthquake and record wildfires in the third quarter of the year, following an above-average catastrophe first-half, there is talk about a “hard market” emerging.</a:t>
            </a:r>
          </a:p>
          <a:p>
            <a:r>
              <a:rPr lang="en-US" dirty="0"/>
              <a:t>How is a hard market defined?</a:t>
            </a:r>
          </a:p>
          <a:p>
            <a:pPr lvl="1"/>
            <a:r>
              <a:rPr lang="en-US" dirty="0"/>
              <a:t>A hard market occurs when insurance premiums grow substantially faster than the economy.</a:t>
            </a:r>
          </a:p>
          <a:p>
            <a:pPr lvl="2"/>
            <a:r>
              <a:rPr lang="en-US" dirty="0"/>
              <a:t>Premiums are measured by Net Written Premiums</a:t>
            </a:r>
          </a:p>
          <a:p>
            <a:pPr lvl="2"/>
            <a:r>
              <a:rPr lang="en-US" dirty="0"/>
              <a:t>The economy is measured by nominal GDP</a:t>
            </a:r>
          </a:p>
          <a:p>
            <a:r>
              <a:rPr lang="en-US" dirty="0"/>
              <a:t>The last hard market was 15 years ago. Are we due for another one?</a:t>
            </a:r>
          </a:p>
          <a:p>
            <a:pPr marL="171450" marR="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endParaRPr lang="en-US" dirty="0"/>
          </a:p>
          <a:p>
            <a:pPr marL="171450" marR="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70</a:t>
            </a:fld>
            <a:endParaRPr lang="en-US" dirty="0"/>
          </a:p>
        </p:txBody>
      </p:sp>
    </p:spTree>
    <p:extLst>
      <p:ext uri="{BB962C8B-B14F-4D97-AF65-F5344CB8AC3E}">
        <p14:creationId xmlns:p14="http://schemas.microsoft.com/office/powerpoint/2010/main" val="6702713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B57D19D2-46BB-4DAC-A904-1311BB1FF19B}" type="slidenum">
              <a:rPr lang="en-US" altLang="en-US" sz="1000"/>
              <a:pPr algn="ctr" eaLnBrk="1" hangingPunct="1">
                <a:lnSpc>
                  <a:spcPct val="100000"/>
                </a:lnSpc>
                <a:spcBef>
                  <a:spcPct val="0"/>
                </a:spcBef>
                <a:buClrTx/>
                <a:buSzTx/>
                <a:buFontTx/>
                <a:buNone/>
              </a:pPr>
              <a:t>71</a:t>
            </a:fld>
            <a:endParaRPr lang="en-US" altLang="en-US" sz="1000" dirty="0"/>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781391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B57D19D2-46BB-4DAC-A904-1311BB1FF19B}" type="slidenum">
              <a:rPr lang="en-US" altLang="en-US" sz="1000"/>
              <a:pPr algn="ctr" eaLnBrk="1" hangingPunct="1">
                <a:lnSpc>
                  <a:spcPct val="100000"/>
                </a:lnSpc>
                <a:spcBef>
                  <a:spcPct val="0"/>
                </a:spcBef>
                <a:buClrTx/>
                <a:buSzTx/>
                <a:buFontTx/>
                <a:buNone/>
              </a:pPr>
              <a:t>72</a:t>
            </a:fld>
            <a:endParaRPr lang="en-US" altLang="en-US" sz="1000" dirty="0"/>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907526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B57D19D2-46BB-4DAC-A904-1311BB1FF19B}" type="slidenum">
              <a:rPr lang="en-US" altLang="en-US" sz="1000"/>
              <a:pPr algn="ctr" eaLnBrk="1" hangingPunct="1">
                <a:lnSpc>
                  <a:spcPct val="100000"/>
                </a:lnSpc>
                <a:spcBef>
                  <a:spcPct val="0"/>
                </a:spcBef>
                <a:buClrTx/>
                <a:buSzTx/>
                <a:buFontTx/>
                <a:buNone/>
              </a:pPr>
              <a:t>73</a:t>
            </a:fld>
            <a:endParaRPr lang="en-US" altLang="en-US" sz="1000" dirty="0"/>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245131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B57D19D2-46BB-4DAC-A904-1311BB1FF19B}" type="slidenum">
              <a:rPr lang="en-US" altLang="en-US" sz="1000"/>
              <a:pPr algn="ctr" eaLnBrk="1" hangingPunct="1">
                <a:lnSpc>
                  <a:spcPct val="100000"/>
                </a:lnSpc>
                <a:spcBef>
                  <a:spcPct val="0"/>
                </a:spcBef>
                <a:buClrTx/>
                <a:buSzTx/>
                <a:buFontTx/>
                <a:buNone/>
              </a:pPr>
              <a:t>74</a:t>
            </a:fld>
            <a:endParaRPr lang="en-US" altLang="en-US" sz="1000" dirty="0"/>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4668379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327025"/>
            <a:ext cx="4181475" cy="3135313"/>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r>
              <a:rPr lang="en-US" dirty="0"/>
              <a:t>Antitrust disclaimer </a:t>
            </a:r>
            <a:r>
              <a:rPr lang="mr-IN" dirty="0"/>
              <a:t>–</a:t>
            </a:r>
            <a:r>
              <a:rPr lang="en-US" dirty="0"/>
              <a:t> no one should express their individual</a:t>
            </a:r>
            <a:r>
              <a:rPr lang="en-US" baseline="0" dirty="0"/>
              <a:t> plans or situation </a:t>
            </a:r>
            <a:endParaRPr lang="en-US" dirty="0"/>
          </a:p>
          <a:p>
            <a:pPr marL="171450" marR="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r>
              <a:rPr lang="en-US" dirty="0"/>
              <a:t>With three major hurricanes, an earthquake and record wildfires in the third quarter of the year, following an above-average catastrophe first-half, there is talk about a “hard market” emerging.</a:t>
            </a:r>
          </a:p>
          <a:p>
            <a:r>
              <a:rPr lang="en-US" dirty="0"/>
              <a:t>How is a hard market defined?</a:t>
            </a:r>
          </a:p>
          <a:p>
            <a:pPr lvl="1"/>
            <a:r>
              <a:rPr lang="en-US" dirty="0"/>
              <a:t>A hard market occurs when insurance premiums grow substantially faster than the economy.</a:t>
            </a:r>
          </a:p>
          <a:p>
            <a:pPr lvl="2"/>
            <a:r>
              <a:rPr lang="en-US" dirty="0"/>
              <a:t>Premiums are measured by Net Written Premiums</a:t>
            </a:r>
          </a:p>
          <a:p>
            <a:pPr lvl="2"/>
            <a:r>
              <a:rPr lang="en-US" dirty="0"/>
              <a:t>The economy is measured by nominal GDP</a:t>
            </a:r>
          </a:p>
          <a:p>
            <a:r>
              <a:rPr lang="en-US" dirty="0"/>
              <a:t>The last hard market was 15 years ago. Are we due for another one?</a:t>
            </a:r>
          </a:p>
          <a:p>
            <a:pPr marL="171450" marR="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endParaRPr lang="en-US" dirty="0"/>
          </a:p>
          <a:p>
            <a:pPr marL="171450" marR="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75</a:t>
            </a:fld>
            <a:endParaRPr lang="en-US" dirty="0"/>
          </a:p>
        </p:txBody>
      </p:sp>
    </p:spTree>
    <p:extLst>
      <p:ext uri="{BB962C8B-B14F-4D97-AF65-F5344CB8AC3E}">
        <p14:creationId xmlns:p14="http://schemas.microsoft.com/office/powerpoint/2010/main" val="1783972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12</a:t>
            </a:fld>
            <a:endParaRPr lang="en-US" dirty="0"/>
          </a:p>
        </p:txBody>
      </p:sp>
    </p:spTree>
    <p:extLst>
      <p:ext uri="{BB962C8B-B14F-4D97-AF65-F5344CB8AC3E}">
        <p14:creationId xmlns:p14="http://schemas.microsoft.com/office/powerpoint/2010/main" val="2321873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13</a:t>
            </a:fld>
            <a:endParaRPr lang="en-US" dirty="0"/>
          </a:p>
        </p:txBody>
      </p:sp>
    </p:spTree>
    <p:extLst>
      <p:ext uri="{BB962C8B-B14F-4D97-AF65-F5344CB8AC3E}">
        <p14:creationId xmlns:p14="http://schemas.microsoft.com/office/powerpoint/2010/main" val="599429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412875" y="325438"/>
            <a:ext cx="4184650" cy="3138487"/>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dirty="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29">
              <a:defRPr>
                <a:solidFill>
                  <a:schemeClr val="tx1"/>
                </a:solidFill>
                <a:latin typeface="Arial" panose="020B0604020202020204" pitchFamily="34" charset="0"/>
                <a:cs typeface="Arial" panose="020B0604020202020204" pitchFamily="34" charset="0"/>
              </a:defRPr>
            </a:lvl1pPr>
            <a:lvl2pPr marL="742834" indent="-285705" defTabSz="930129">
              <a:defRPr>
                <a:solidFill>
                  <a:schemeClr val="tx1"/>
                </a:solidFill>
                <a:latin typeface="Arial" panose="020B0604020202020204" pitchFamily="34" charset="0"/>
                <a:cs typeface="Arial" panose="020B0604020202020204" pitchFamily="34" charset="0"/>
              </a:defRPr>
            </a:lvl2pPr>
            <a:lvl3pPr marL="1142821" indent="-228564" defTabSz="930129">
              <a:defRPr>
                <a:solidFill>
                  <a:schemeClr val="tx1"/>
                </a:solidFill>
                <a:latin typeface="Arial" panose="020B0604020202020204" pitchFamily="34" charset="0"/>
                <a:cs typeface="Arial" panose="020B0604020202020204" pitchFamily="34" charset="0"/>
              </a:defRPr>
            </a:lvl3pPr>
            <a:lvl4pPr marL="1599948" indent="-228564" defTabSz="930129">
              <a:defRPr>
                <a:solidFill>
                  <a:schemeClr val="tx1"/>
                </a:solidFill>
                <a:latin typeface="Arial" panose="020B0604020202020204" pitchFamily="34" charset="0"/>
                <a:cs typeface="Arial" panose="020B0604020202020204" pitchFamily="34" charset="0"/>
              </a:defRPr>
            </a:lvl4pPr>
            <a:lvl5pPr marL="2057077" indent="-228564" defTabSz="930129">
              <a:defRPr>
                <a:solidFill>
                  <a:schemeClr val="tx1"/>
                </a:solidFill>
                <a:latin typeface="Arial" panose="020B0604020202020204" pitchFamily="34" charset="0"/>
                <a:cs typeface="Arial" panose="020B0604020202020204" pitchFamily="34" charset="0"/>
              </a:defRPr>
            </a:lvl5pPr>
            <a:lvl6pPr marL="2514205" indent="-228564" defTabSz="9301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333" indent="-228564" defTabSz="9301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461" indent="-228564" defTabSz="9301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589" indent="-228564" defTabSz="9301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14</a:t>
            </a:fld>
            <a:endParaRPr lang="en-US" dirty="0"/>
          </a:p>
        </p:txBody>
      </p:sp>
    </p:spTree>
    <p:extLst>
      <p:ext uri="{BB962C8B-B14F-4D97-AF65-F5344CB8AC3E}">
        <p14:creationId xmlns:p14="http://schemas.microsoft.com/office/powerpoint/2010/main" val="41197004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3998" cy="6858000"/>
          </a:xfrm>
          <a:prstGeom prst="rect">
            <a:avLst/>
          </a:prstGeom>
        </p:spPr>
      </p:pic>
      <p:sp>
        <p:nvSpPr>
          <p:cNvPr id="2" name="Title 1"/>
          <p:cNvSpPr>
            <a:spLocks noGrp="1"/>
          </p:cNvSpPr>
          <p:nvPr>
            <p:ph type="ctrTitle"/>
          </p:nvPr>
        </p:nvSpPr>
        <p:spPr>
          <a:xfrm>
            <a:off x="704081" y="3351344"/>
            <a:ext cx="7772400" cy="1380744"/>
          </a:xfrm>
        </p:spPr>
        <p:txBody>
          <a:bodyPr lIns="0" tIns="0" rIns="0" bIns="0"/>
          <a:lstStyle>
            <a:lvl1pPr algn="l">
              <a:defRPr sz="3600" b="0"/>
            </a:lvl1pPr>
          </a:lstStyle>
          <a:p>
            <a:r>
              <a:rPr lang="en-US" dirty="0"/>
              <a:t>Click to edit Master title style</a:t>
            </a:r>
          </a:p>
        </p:txBody>
      </p:sp>
      <p:sp>
        <p:nvSpPr>
          <p:cNvPr id="3" name="Subtitle 2"/>
          <p:cNvSpPr>
            <a:spLocks noGrp="1"/>
          </p:cNvSpPr>
          <p:nvPr>
            <p:ph type="subTitle" idx="1"/>
          </p:nvPr>
        </p:nvSpPr>
        <p:spPr>
          <a:xfrm>
            <a:off x="704081" y="4933256"/>
            <a:ext cx="7772400" cy="813816"/>
          </a:xfrm>
        </p:spPr>
        <p:txBody>
          <a:bodyPr lIns="0" tIns="0" rIns="0" bIns="0"/>
          <a:lstStyle>
            <a:lvl1pPr marL="0" indent="0" algn="l">
              <a:spcBef>
                <a:spcPts val="400"/>
              </a:spcBef>
              <a:buNone/>
              <a:defRPr sz="2000">
                <a:solidFill>
                  <a:srgbClr val="072C4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4" name="Picture 13" descr="III_logo-4c.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4081" y="2243432"/>
            <a:ext cx="2539653" cy="752079"/>
          </a:xfrm>
          <a:prstGeom prst="rect">
            <a:avLst/>
          </a:prstGeom>
        </p:spPr>
      </p:pic>
    </p:spTree>
    <p:extLst>
      <p:ext uri="{BB962C8B-B14F-4D97-AF65-F5344CB8AC3E}">
        <p14:creationId xmlns:p14="http://schemas.microsoft.com/office/powerpoint/2010/main" val="325151434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85491"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85491"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4668090"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0"/>
          </p:nvPr>
        </p:nvSpPr>
        <p:spPr>
          <a:xfrm>
            <a:off x="37167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4" name="Content Placeholder 3"/>
          <p:cNvSpPr>
            <a:spLocks noGrp="1"/>
          </p:cNvSpPr>
          <p:nvPr>
            <p:ph sz="quarter" idx="37"/>
          </p:nvPr>
        </p:nvSpPr>
        <p:spPr>
          <a:xfrm>
            <a:off x="371675" y="2381250"/>
            <a:ext cx="4152900"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8"/>
          </p:nvPr>
        </p:nvSpPr>
        <p:spPr>
          <a:xfrm>
            <a:off x="4668837" y="2381249"/>
            <a:ext cx="4151376"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9"/>
          </p:nvPr>
        </p:nvSpPr>
        <p:spPr>
          <a:xfrm>
            <a:off x="4668837" y="4712970"/>
            <a:ext cx="4151376"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7520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85491"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85491"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7167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371676"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5"/>
          </p:nvPr>
        </p:nvSpPr>
        <p:spPr>
          <a:xfrm>
            <a:off x="376438" y="2377439"/>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6"/>
          </p:nvPr>
        </p:nvSpPr>
        <p:spPr>
          <a:xfrm>
            <a:off x="376438" y="470916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37"/>
          </p:nvPr>
        </p:nvSpPr>
        <p:spPr>
          <a:xfrm>
            <a:off x="4668837" y="2378075"/>
            <a:ext cx="4151376"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8849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385491"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85491"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7167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371676"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4668090"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7"/>
          </p:nvPr>
        </p:nvSpPr>
        <p:spPr>
          <a:xfrm>
            <a:off x="376438" y="237744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38"/>
          </p:nvPr>
        </p:nvSpPr>
        <p:spPr>
          <a:xfrm>
            <a:off x="4668837" y="2378075"/>
            <a:ext cx="4151376" cy="141605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p:cNvSpPr>
            <a:spLocks noGrp="1"/>
          </p:cNvSpPr>
          <p:nvPr>
            <p:ph sz="quarter" idx="39"/>
          </p:nvPr>
        </p:nvSpPr>
        <p:spPr>
          <a:xfrm>
            <a:off x="376438" y="470916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p:cNvSpPr>
            <a:spLocks noGrp="1"/>
          </p:cNvSpPr>
          <p:nvPr>
            <p:ph sz="quarter" idx="40"/>
          </p:nvPr>
        </p:nvSpPr>
        <p:spPr>
          <a:xfrm>
            <a:off x="4668838" y="4708525"/>
            <a:ext cx="4152900" cy="1417638"/>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1593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xfrm>
            <a:off x="85725" y="6961188"/>
            <a:ext cx="1352550" cy="115887"/>
          </a:xfrm>
          <a:prstGeom prst="rect">
            <a:avLst/>
          </a:prstGeom>
          <a:ln/>
        </p:spPr>
        <p:txBody>
          <a:bodyPr/>
          <a:lstStyle>
            <a:lvl1pPr>
              <a:defRPr/>
            </a:lvl1pPr>
          </a:lstStyle>
          <a:p>
            <a:pPr>
              <a:defRPr/>
            </a:pPr>
            <a:r>
              <a:rPr lang="en-US"/>
              <a:t>12/01/09 - 9pm</a:t>
            </a:r>
          </a:p>
        </p:txBody>
      </p:sp>
      <p:sp>
        <p:nvSpPr>
          <p:cNvPr id="4" name="Rectangle 106"/>
          <p:cNvSpPr>
            <a:spLocks noGrp="1" noChangeArrowheads="1"/>
          </p:cNvSpPr>
          <p:nvPr>
            <p:ph type="ftr" sz="quarter" idx="11"/>
          </p:nvPr>
        </p:nvSpPr>
        <p:spPr>
          <a:xfrm>
            <a:off x="2695575" y="6961188"/>
            <a:ext cx="3752850" cy="117475"/>
          </a:xfrm>
          <a:prstGeom prst="rect">
            <a:avLst/>
          </a:prstGeom>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xfrm>
            <a:off x="8601075" y="6656388"/>
            <a:ext cx="447675" cy="115887"/>
          </a:xfrm>
          <a:prstGeom prst="rect">
            <a:avLst/>
          </a:prstGeom>
          <a:ln/>
        </p:spPr>
        <p:txBody>
          <a:bodyPr/>
          <a:lstStyle>
            <a:lvl1pPr>
              <a:defRPr/>
            </a:lvl1pPr>
          </a:lstStyle>
          <a:p>
            <a:pPr>
              <a:defRPr/>
            </a:pPr>
            <a:fld id="{CA8DDCFE-182B-49A8-B5CF-E8526483AE25}" type="slidenum">
              <a:rPr lang="en-US"/>
              <a:pPr>
                <a:defRPr/>
              </a:pPr>
              <a:t>‹#›</a:t>
            </a:fld>
            <a:endParaRPr lang="en-US"/>
          </a:p>
        </p:txBody>
      </p:sp>
    </p:spTree>
    <p:extLst>
      <p:ext uri="{BB962C8B-B14F-4D97-AF65-F5344CB8AC3E}">
        <p14:creationId xmlns:p14="http://schemas.microsoft.com/office/powerpoint/2010/main" val="2004549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extLst>
      <p:ext uri="{BB962C8B-B14F-4D97-AF65-F5344CB8AC3E}">
        <p14:creationId xmlns:p14="http://schemas.microsoft.com/office/powerpoint/2010/main" val="348914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3"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p:txBody>
          <a:bodyPr/>
          <a:lstStyle>
            <a:lvl1pPr>
              <a:defRPr/>
            </a:lvl1pPr>
          </a:lstStyle>
          <a:p>
            <a:fld id="{F850F622-7FC0-4B6B-A61E-E34533860A46}" type="slidenum">
              <a:rPr lang="en-US"/>
              <a:pPr/>
              <a:t>‹#›</a:t>
            </a:fld>
            <a:endParaRPr lang="en-US"/>
          </a:p>
        </p:txBody>
      </p:sp>
    </p:spTree>
    <p:extLst>
      <p:ext uri="{BB962C8B-B14F-4D97-AF65-F5344CB8AC3E}">
        <p14:creationId xmlns:p14="http://schemas.microsoft.com/office/powerpoint/2010/main" val="3707975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a:t>Click to edit Master title style</a:t>
            </a:r>
          </a:p>
        </p:txBody>
      </p:sp>
      <p:sp>
        <p:nvSpPr>
          <p:cNvPr id="3" name="Chart Placeholder 2"/>
          <p:cNvSpPr>
            <a:spLocks noGrp="1"/>
          </p:cNvSpPr>
          <p:nvPr>
            <p:ph type="chart" idx="1"/>
          </p:nvPr>
        </p:nvSpPr>
        <p:spPr>
          <a:xfrm>
            <a:off x="495300" y="1647825"/>
            <a:ext cx="8153400" cy="4652963"/>
          </a:xfrm>
        </p:spPr>
        <p:txBody>
          <a:bodyPr/>
          <a:lstStyle/>
          <a:p>
            <a:pPr lvl="0"/>
            <a:endParaRPr lang="en-US" noProof="0" dirty="0"/>
          </a:p>
        </p:txBody>
      </p:sp>
      <p:sp>
        <p:nvSpPr>
          <p:cNvPr id="4"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5"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p:txBody>
          <a:bodyPr/>
          <a:lstStyle>
            <a:lvl1pPr>
              <a:defRPr/>
            </a:lvl1pPr>
          </a:lstStyle>
          <a:p>
            <a:fld id="{3D084845-55E1-459B-8323-012B36395AE0}" type="slidenum">
              <a:rPr lang="en-US"/>
              <a:pPr/>
              <a:t>‹#›</a:t>
            </a:fld>
            <a:endParaRPr lang="en-US"/>
          </a:p>
        </p:txBody>
      </p:sp>
    </p:spTree>
    <p:extLst>
      <p:ext uri="{BB962C8B-B14F-4D97-AF65-F5344CB8AC3E}">
        <p14:creationId xmlns:p14="http://schemas.microsoft.com/office/powerpoint/2010/main" val="3622323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613208" y="3501416"/>
            <a:ext cx="7796213" cy="1038225"/>
          </a:xfrm>
          <a:prstGeom prst="rect">
            <a:avLst/>
          </a:prstGeom>
        </p:spPr>
        <p:txBody>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Master text styles</a:t>
            </a:r>
          </a:p>
        </p:txBody>
      </p:sp>
      <p:sp>
        <p:nvSpPr>
          <p:cNvPr id="12" name="Title 11"/>
          <p:cNvSpPr>
            <a:spLocks noGrp="1"/>
          </p:cNvSpPr>
          <p:nvPr>
            <p:ph type="title"/>
          </p:nvPr>
        </p:nvSpPr>
        <p:spPr>
          <a:xfrm>
            <a:off x="613978" y="2057065"/>
            <a:ext cx="7886700" cy="1325563"/>
          </a:xfrm>
          <a:prstGeom prst="rect">
            <a:avLst/>
          </a:prstGeom>
        </p:spPr>
        <p:txBody>
          <a:bodyPr anchor="b"/>
          <a:lstStyle>
            <a:lvl1pPr>
              <a:defRPr sz="3600"/>
            </a:lvl1pPr>
          </a:lstStyle>
          <a:p>
            <a:r>
              <a:rPr lang="en-US" dirty="0"/>
              <a:t>Click to edit Master title style</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4080" y="2404648"/>
            <a:ext cx="344424" cy="344424"/>
          </a:xfrm>
          <a:prstGeom prst="rect">
            <a:avLst/>
          </a:prstGeom>
        </p:spPr>
      </p:pic>
    </p:spTree>
    <p:extLst>
      <p:ext uri="{BB962C8B-B14F-4D97-AF65-F5344CB8AC3E}">
        <p14:creationId xmlns:p14="http://schemas.microsoft.com/office/powerpoint/2010/main" val="694513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73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6" name="Freeform 5"/>
          <p:cNvSpPr/>
          <p:nvPr userDrawn="1"/>
        </p:nvSpPr>
        <p:spPr>
          <a:xfrm>
            <a:off x="0" y="0"/>
            <a:ext cx="9144229" cy="6858000"/>
          </a:xfrm>
          <a:custGeom>
            <a:avLst/>
            <a:gdLst>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4000 w 9144000"/>
              <a:gd name="connsiteY4" fmla="*/ 2215299 h 6862713"/>
              <a:gd name="connsiteX5" fmla="*/ 4515439 w 9144000"/>
              <a:gd name="connsiteY5" fmla="*/ 6862713 h 6862713"/>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1619 w 9144000"/>
              <a:gd name="connsiteY4" fmla="*/ 2234362 h 6862713"/>
              <a:gd name="connsiteX5" fmla="*/ 4515439 w 9144000"/>
              <a:gd name="connsiteY5" fmla="*/ 6862713 h 6862713"/>
              <a:gd name="connsiteX0" fmla="*/ 4515439 w 9144229"/>
              <a:gd name="connsiteY0" fmla="*/ 6862713 h 6862713"/>
              <a:gd name="connsiteX1" fmla="*/ 0 w 9144229"/>
              <a:gd name="connsiteY1" fmla="*/ 6862713 h 6862713"/>
              <a:gd name="connsiteX2" fmla="*/ 0 w 9144229"/>
              <a:gd name="connsiteY2" fmla="*/ 0 h 6862713"/>
              <a:gd name="connsiteX3" fmla="*/ 9144000 w 9144229"/>
              <a:gd name="connsiteY3" fmla="*/ 0 h 6862713"/>
              <a:gd name="connsiteX4" fmla="*/ 9144000 w 9144229"/>
              <a:gd name="connsiteY4" fmla="*/ 2231980 h 6862713"/>
              <a:gd name="connsiteX5" fmla="*/ 4515439 w 9144229"/>
              <a:gd name="connsiteY5" fmla="*/ 6862713 h 686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229" h="6862713">
                <a:moveTo>
                  <a:pt x="4515439" y="6862713"/>
                </a:moveTo>
                <a:lnTo>
                  <a:pt x="0" y="6862713"/>
                </a:lnTo>
                <a:lnTo>
                  <a:pt x="0" y="0"/>
                </a:lnTo>
                <a:lnTo>
                  <a:pt x="9144000" y="0"/>
                </a:lnTo>
                <a:cubicBezTo>
                  <a:pt x="9143206" y="744787"/>
                  <a:pt x="9144794" y="1487193"/>
                  <a:pt x="9144000" y="2231980"/>
                </a:cubicBezTo>
                <a:lnTo>
                  <a:pt x="4515439" y="68627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bg1"/>
              </a:solidFill>
            </a:endParaRPr>
          </a:p>
        </p:txBody>
      </p:sp>
      <p:sp>
        <p:nvSpPr>
          <p:cNvPr id="2" name="Title 1"/>
          <p:cNvSpPr>
            <a:spLocks noGrp="1"/>
          </p:cNvSpPr>
          <p:nvPr>
            <p:ph type="ctrTitle"/>
          </p:nvPr>
        </p:nvSpPr>
        <p:spPr bwMode="gray">
          <a:xfrm>
            <a:off x="704080" y="1960694"/>
            <a:ext cx="7772400" cy="1380744"/>
          </a:xfrm>
        </p:spPr>
        <p:txBody>
          <a:bodyPr lIns="0" tIns="0" rIns="0" bIns="0" anchor="b" anchorCtr="0"/>
          <a:lstStyle>
            <a:lvl1pPr algn="l">
              <a:defRPr sz="3600" b="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704080" y="3542606"/>
            <a:ext cx="6949440" cy="813816"/>
          </a:xfrm>
        </p:spPr>
        <p:txBody>
          <a:bodyPr lIns="0" tIns="0" rIns="0" bIns="0"/>
          <a:lstStyle>
            <a:lvl1pPr marL="0" indent="0" algn="l">
              <a:spcBef>
                <a:spcPts val="4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5948277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4_Section Header">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704080" y="1960694"/>
            <a:ext cx="7772400" cy="1380744"/>
          </a:xfrm>
        </p:spPr>
        <p:txBody>
          <a:bodyPr lIns="0" tIns="0" rIns="0" bIns="0" anchor="b" anchorCtr="0"/>
          <a:lstStyle>
            <a:lvl1pPr algn="l">
              <a:defRPr sz="3600" b="0">
                <a:solidFill>
                  <a:schemeClr val="tx1"/>
                </a:solidFill>
              </a:defRPr>
            </a:lvl1pPr>
          </a:lstStyle>
          <a:p>
            <a:r>
              <a:rPr lang="en-US" dirty="0"/>
              <a:t>Click to edit Master title style</a:t>
            </a:r>
          </a:p>
        </p:txBody>
      </p:sp>
      <p:sp>
        <p:nvSpPr>
          <p:cNvPr id="3" name="Subtitle 2"/>
          <p:cNvSpPr>
            <a:spLocks noGrp="1"/>
          </p:cNvSpPr>
          <p:nvPr>
            <p:ph type="subTitle" idx="1"/>
          </p:nvPr>
        </p:nvSpPr>
        <p:spPr bwMode="gray">
          <a:xfrm>
            <a:off x="704080" y="3542606"/>
            <a:ext cx="6949440" cy="813816"/>
          </a:xfrm>
        </p:spPr>
        <p:txBody>
          <a:bodyPr lIns="0" tIns="0" rIns="0" bIns="0"/>
          <a:lstStyle>
            <a:lvl1pPr marL="0" indent="0" algn="l">
              <a:spcBef>
                <a:spcPts val="40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Right Triangle 4"/>
          <p:cNvSpPr/>
          <p:nvPr userDrawn="1"/>
        </p:nvSpPr>
        <p:spPr>
          <a:xfrm flipH="1">
            <a:off x="4492800" y="2224800"/>
            <a:ext cx="4651200" cy="46332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4080" y="2404648"/>
            <a:ext cx="344424" cy="344424"/>
          </a:xfrm>
          <a:prstGeom prst="rect">
            <a:avLst/>
          </a:prstGeom>
        </p:spPr>
      </p:pic>
      <p:sp>
        <p:nvSpPr>
          <p:cNvPr id="7" name="Right Triangle 6"/>
          <p:cNvSpPr>
            <a:spLocks noChangeAspect="1"/>
          </p:cNvSpPr>
          <p:nvPr userDrawn="1"/>
        </p:nvSpPr>
        <p:spPr>
          <a:xfrm rot="5400000">
            <a:off x="0" y="0"/>
            <a:ext cx="768096" cy="768096"/>
          </a:xfrm>
          <a:prstGeom prst="rtTriangle">
            <a:avLst/>
          </a:prstGeom>
          <a:solidFill>
            <a:srgbClr val="337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313141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5491"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85491"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28416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_Gray Triangle">
    <p:spTree>
      <p:nvGrpSpPr>
        <p:cNvPr id="1" name=""/>
        <p:cNvGrpSpPr/>
        <p:nvPr/>
      </p:nvGrpSpPr>
      <p:grpSpPr>
        <a:xfrm>
          <a:off x="0" y="0"/>
          <a:ext cx="0" cy="0"/>
          <a:chOff x="0" y="0"/>
          <a:chExt cx="0" cy="0"/>
        </a:xfrm>
      </p:grpSpPr>
      <p:sp>
        <p:nvSpPr>
          <p:cNvPr id="5" name="Right Triangle 4"/>
          <p:cNvSpPr>
            <a:spLocks noChangeAspect="1"/>
          </p:cNvSpPr>
          <p:nvPr userDrawn="1"/>
        </p:nvSpPr>
        <p:spPr>
          <a:xfrm rot="16200000">
            <a:off x="5120640" y="2834640"/>
            <a:ext cx="4023360" cy="402336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2" name="Title 1"/>
          <p:cNvSpPr>
            <a:spLocks noGrp="1"/>
          </p:cNvSpPr>
          <p:nvPr>
            <p:ph type="title"/>
          </p:nvPr>
        </p:nvSpPr>
        <p:spPr>
          <a:xfrm>
            <a:off x="385491"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85491"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01696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5491"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85491"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85491"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3757"/>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8882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_Gray Triangle">
    <p:spTree>
      <p:nvGrpSpPr>
        <p:cNvPr id="1" name=""/>
        <p:cNvGrpSpPr/>
        <p:nvPr/>
      </p:nvGrpSpPr>
      <p:grpSpPr>
        <a:xfrm>
          <a:off x="0" y="0"/>
          <a:ext cx="0" cy="0"/>
          <a:chOff x="0" y="0"/>
          <a:chExt cx="0" cy="0"/>
        </a:xfrm>
      </p:grpSpPr>
      <p:sp>
        <p:nvSpPr>
          <p:cNvPr id="6" name="Right Triangle 5"/>
          <p:cNvSpPr>
            <a:spLocks noChangeAspect="1"/>
          </p:cNvSpPr>
          <p:nvPr userDrawn="1"/>
        </p:nvSpPr>
        <p:spPr>
          <a:xfrm rot="16200000">
            <a:off x="5120640" y="2834640"/>
            <a:ext cx="4023360" cy="402336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2" name="Title 1"/>
          <p:cNvSpPr>
            <a:spLocks noGrp="1"/>
          </p:cNvSpPr>
          <p:nvPr>
            <p:ph type="title"/>
          </p:nvPr>
        </p:nvSpPr>
        <p:spPr>
          <a:xfrm>
            <a:off x="395116"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85491"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951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3757"/>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538665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3951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951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81301" y="1657349"/>
            <a:ext cx="8467724"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1"/>
          </p:nvPr>
        </p:nvSpPr>
        <p:spPr>
          <a:xfrm>
            <a:off x="381300" y="2377440"/>
            <a:ext cx="8467725" cy="374650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1936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a:xfrm>
            <a:off x="385491"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85491"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4779"/>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7167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4677715"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3"/>
          </p:nvPr>
        </p:nvSpPr>
        <p:spPr>
          <a:xfrm>
            <a:off x="376438" y="2377440"/>
            <a:ext cx="4148137"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4"/>
          </p:nvPr>
        </p:nvSpPr>
        <p:spPr>
          <a:xfrm>
            <a:off x="4678462" y="2378075"/>
            <a:ext cx="4151376"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9376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ight Triangle 13"/>
          <p:cNvSpPr>
            <a:spLocks noChangeAspect="1"/>
          </p:cNvSpPr>
          <p:nvPr userDrawn="1"/>
        </p:nvSpPr>
        <p:spPr>
          <a:xfrm rot="5400000">
            <a:off x="-9144" y="0"/>
            <a:ext cx="731520" cy="731520"/>
          </a:xfrm>
          <a:prstGeom prst="rtTriangle">
            <a:avLst/>
          </a:prstGeom>
          <a:solidFill>
            <a:srgbClr val="337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lide Number Placeholder 5"/>
          <p:cNvSpPr txBox="1">
            <a:spLocks/>
          </p:cNvSpPr>
          <p:nvPr userDrawn="1"/>
        </p:nvSpPr>
        <p:spPr bwMode="gray">
          <a:xfrm>
            <a:off x="8620125" y="6662377"/>
            <a:ext cx="438150" cy="120184"/>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mtClean="0">
                <a:solidFill>
                  <a:schemeClr val="tx1">
                    <a:lumMod val="75000"/>
                    <a:lumOff val="25000"/>
                  </a:schemeClr>
                </a:solidFill>
                <a:latin typeface="+mn-lt"/>
              </a:rPr>
              <a:pPr/>
              <a:t>‹#›</a:t>
            </a:fld>
            <a:endParaRPr lang="en-US" dirty="0">
              <a:solidFill>
                <a:schemeClr val="tx1">
                  <a:lumMod val="75000"/>
                  <a:lumOff val="25000"/>
                </a:schemeClr>
              </a:solidFill>
              <a:latin typeface="+mn-lt"/>
            </a:endParaRPr>
          </a:p>
        </p:txBody>
      </p:sp>
      <p:sp>
        <p:nvSpPr>
          <p:cNvPr id="2" name="Title Placeholder 1"/>
          <p:cNvSpPr>
            <a:spLocks noGrp="1"/>
          </p:cNvSpPr>
          <p:nvPr>
            <p:ph type="title"/>
          </p:nvPr>
        </p:nvSpPr>
        <p:spPr>
          <a:xfrm>
            <a:off x="385491" y="231310"/>
            <a:ext cx="8458200" cy="950976"/>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bwMode="gray">
          <a:xfrm>
            <a:off x="385491" y="1883664"/>
            <a:ext cx="8458200" cy="404164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469900" y="6403975"/>
            <a:ext cx="330200" cy="304800"/>
          </a:xfrm>
          <a:prstGeom prst="rect">
            <a:avLst/>
          </a:prstGeom>
        </p:spPr>
      </p:pic>
    </p:spTree>
    <p:extLst>
      <p:ext uri="{BB962C8B-B14F-4D97-AF65-F5344CB8AC3E}">
        <p14:creationId xmlns:p14="http://schemas.microsoft.com/office/powerpoint/2010/main" val="163367508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85" r:id="rId3"/>
    <p:sldLayoutId id="2147483654" r:id="rId4"/>
    <p:sldLayoutId id="2147483664" r:id="rId5"/>
    <p:sldLayoutId id="2147483650" r:id="rId6"/>
    <p:sldLayoutId id="2147483665" r:id="rId7"/>
    <p:sldLayoutId id="2147483655" r:id="rId8"/>
    <p:sldLayoutId id="2147483656" r:id="rId9"/>
    <p:sldLayoutId id="2147483658" r:id="rId10"/>
    <p:sldLayoutId id="2147483659" r:id="rId11"/>
    <p:sldLayoutId id="2147483657" r:id="rId12"/>
    <p:sldLayoutId id="2147483686" r:id="rId13"/>
    <p:sldLayoutId id="2147483687" r:id="rId14"/>
    <p:sldLayoutId id="2147483688" r:id="rId15"/>
    <p:sldLayoutId id="2147483689" r:id="rId16"/>
  </p:sldLayoutIdLst>
  <p:txStyles>
    <p:titleStyle>
      <a:lvl1pPr algn="l" defTabSz="914400" rtl="0" eaLnBrk="1" latinLnBrk="0" hangingPunct="1">
        <a:lnSpc>
          <a:spcPct val="90000"/>
        </a:lnSpc>
        <a:spcBef>
          <a:spcPts val="0"/>
        </a:spcBef>
        <a:buNone/>
        <a:defRPr sz="3000" b="0" kern="1200">
          <a:solidFill>
            <a:srgbClr val="337DBE"/>
          </a:solidFill>
          <a:latin typeface="+mj-lt"/>
          <a:ea typeface="+mj-ea"/>
          <a:cs typeface="+mj-cs"/>
        </a:defRPr>
      </a:lvl1pPr>
    </p:titleStyle>
    <p:body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ight Triangle 13"/>
          <p:cNvSpPr/>
          <p:nvPr userDrawn="1"/>
        </p:nvSpPr>
        <p:spPr>
          <a:xfrm flipH="1">
            <a:off x="4492800" y="2224800"/>
            <a:ext cx="4651200" cy="46332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482335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167185"/>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mckinsey.com/industries/financial-services/our-insights/insuring-hurricanes-perspectives-gaps-and-opportunities-after-2017" TargetMode="External"/><Relationship Id="rId3" Type="http://schemas.openxmlformats.org/officeDocument/2006/relationships/tags" Target="../tags/tag25.xml"/><Relationship Id="rId7" Type="http://schemas.openxmlformats.org/officeDocument/2006/relationships/image" Target="../media/image6.emf"/><Relationship Id="rId2" Type="http://schemas.openxmlformats.org/officeDocument/2006/relationships/tags" Target="../tags/tag24.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6.xml"/><Relationship Id="rId10" Type="http://schemas.openxmlformats.org/officeDocument/2006/relationships/image" Target="../media/image25.png"/><Relationship Id="rId4" Type="http://schemas.openxmlformats.org/officeDocument/2006/relationships/slideLayout" Target="../slideLayouts/slideLayout4.xml"/><Relationship Id="rId9" Type="http://schemas.openxmlformats.org/officeDocument/2006/relationships/hyperlink" Target="https://www.fema.gov/media-library/assets/documents/21075"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commons.wikimedia.org/wiki/File:2008_Hanoi_flood,_01.jpg" TargetMode="External"/><Relationship Id="rId3" Type="http://schemas.openxmlformats.org/officeDocument/2006/relationships/tags" Target="../tags/tag27.xml"/><Relationship Id="rId7" Type="http://schemas.openxmlformats.org/officeDocument/2006/relationships/hyperlink" Target="http://www.swissre.com/media/news_releases/The_USD_13_trillion_disaster_protection_gap.html" TargetMode="External"/><Relationship Id="rId2" Type="http://schemas.openxmlformats.org/officeDocument/2006/relationships/tags" Target="../tags/tag26.xml"/><Relationship Id="rId1" Type="http://schemas.openxmlformats.org/officeDocument/2006/relationships/vmlDrawing" Target="../drawings/vmlDrawing6.vml"/><Relationship Id="rId6" Type="http://schemas.openxmlformats.org/officeDocument/2006/relationships/image" Target="../media/image6.emf"/><Relationship Id="rId11" Type="http://schemas.openxmlformats.org/officeDocument/2006/relationships/image" Target="../media/image27.jpeg"/><Relationship Id="rId5" Type="http://schemas.openxmlformats.org/officeDocument/2006/relationships/oleObject" Target="../embeddings/oleObject6.bin"/><Relationship Id="rId10" Type="http://schemas.openxmlformats.org/officeDocument/2006/relationships/image" Target="../media/image26.jpeg"/><Relationship Id="rId4" Type="http://schemas.openxmlformats.org/officeDocument/2006/relationships/slideLayout" Target="../slideLayouts/slideLayout6.xml"/><Relationship Id="rId9" Type="http://schemas.openxmlformats.org/officeDocument/2006/relationships/hyperlink" Target="https://www.defense.gov/News/Article/Article/1291284/more-texas-guardsmen-deploy-as-harvey-causes-catastrophic-flooding/"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insurancejournal.com/news/national/2018/04/05/485448.htm" TargetMode="External"/><Relationship Id="rId13" Type="http://schemas.openxmlformats.org/officeDocument/2006/relationships/image" Target="../media/image30.png"/><Relationship Id="rId3" Type="http://schemas.openxmlformats.org/officeDocument/2006/relationships/tags" Target="../tags/tag29.xml"/><Relationship Id="rId7" Type="http://schemas.openxmlformats.org/officeDocument/2006/relationships/image" Target="../media/image6.emf"/><Relationship Id="rId12" Type="http://schemas.openxmlformats.org/officeDocument/2006/relationships/image" Target="../media/image29.png"/><Relationship Id="rId2" Type="http://schemas.openxmlformats.org/officeDocument/2006/relationships/tags" Target="../tags/tag28.xml"/><Relationship Id="rId1" Type="http://schemas.openxmlformats.org/officeDocument/2006/relationships/vmlDrawing" Target="../drawings/vmlDrawing7.vml"/><Relationship Id="rId6" Type="http://schemas.openxmlformats.org/officeDocument/2006/relationships/oleObject" Target="../embeddings/oleObject7.bin"/><Relationship Id="rId11" Type="http://schemas.openxmlformats.org/officeDocument/2006/relationships/image" Target="../media/image28.png"/><Relationship Id="rId5" Type="http://schemas.openxmlformats.org/officeDocument/2006/relationships/notesSlide" Target="../notesSlides/notesSlide7.xml"/><Relationship Id="rId10" Type="http://schemas.openxmlformats.org/officeDocument/2006/relationships/hyperlink" Target="https://www.insurancejournal.com/news/national/2018/07/03/494114.htm" TargetMode="External"/><Relationship Id="rId4" Type="http://schemas.openxmlformats.org/officeDocument/2006/relationships/slideLayout" Target="../slideLayouts/slideLayout4.xml"/><Relationship Id="rId9" Type="http://schemas.openxmlformats.org/officeDocument/2006/relationships/hyperlink" Target="https://www.houstonchronicle.com/business/article/FEMA-cat-bond-opens-Wall-Street-to-flood-13109121.php" TargetMode="External"/><Relationship Id="rId1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30.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32.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33.xml"/><Relationship Id="rId5" Type="http://schemas.openxmlformats.org/officeDocument/2006/relationships/chart" Target="../charts/chart11.xml"/><Relationship Id="rId4" Type="http://schemas.openxmlformats.org/officeDocument/2006/relationships/chart" Target="../charts/char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34.xml"/><Relationship Id="rId4" Type="http://schemas.openxmlformats.org/officeDocument/2006/relationships/chart" Target="../charts/chart1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35.xml"/><Relationship Id="rId4" Type="http://schemas.openxmlformats.org/officeDocument/2006/relationships/chart" Target="../charts/char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tags" Target="../tags/tag3.xml"/><Relationship Id="rId7" Type="http://schemas.openxmlformats.org/officeDocument/2006/relationships/image" Target="../media/image6.emf"/><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tags" Target="../tags/tag2.xml"/><Relationship Id="rId16" Type="http://schemas.openxmlformats.org/officeDocument/2006/relationships/image" Target="../media/image15.jpeg"/><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0.jpeg"/><Relationship Id="rId5" Type="http://schemas.openxmlformats.org/officeDocument/2006/relationships/notesSlide" Target="../notesSlides/notesSlide3.xml"/><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slideLayout" Target="../slideLayouts/slideLayout4.xml"/><Relationship Id="rId9" Type="http://schemas.openxmlformats.org/officeDocument/2006/relationships/image" Target="../media/image8.jpeg"/><Relationship Id="rId14" Type="http://schemas.openxmlformats.org/officeDocument/2006/relationships/image" Target="../media/image1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9.xml"/><Relationship Id="rId1" Type="http://schemas.openxmlformats.org/officeDocument/2006/relationships/tags" Target="../tags/tag36.xml"/><Relationship Id="rId5" Type="http://schemas.openxmlformats.org/officeDocument/2006/relationships/chart" Target="../charts/chart15.xml"/><Relationship Id="rId4" Type="http://schemas.openxmlformats.org/officeDocument/2006/relationships/chart" Target="../charts/char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chart" Target="../charts/chart17.xml"/></Relationships>
</file>

<file path=ppt/slides/_rels/slide3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chart" Target="../charts/chart19.xml"/></Relationships>
</file>

<file path=ppt/slides/_rels/slide3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37.xml"/><Relationship Id="rId4" Type="http://schemas.openxmlformats.org/officeDocument/2006/relationships/chart" Target="../charts/chart35.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tags" Target="../tags/tag38.xml"/><Relationship Id="rId4" Type="http://schemas.openxmlformats.org/officeDocument/2006/relationships/chart" Target="../charts/chart36.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39.xml"/><Relationship Id="rId4" Type="http://schemas.openxmlformats.org/officeDocument/2006/relationships/chart" Target="../charts/chart3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5.xml"/><Relationship Id="rId1" Type="http://schemas.openxmlformats.org/officeDocument/2006/relationships/vmlDrawing" Target="../drawings/vmlDrawing8.vml"/><Relationship Id="rId5" Type="http://schemas.openxmlformats.org/officeDocument/2006/relationships/image" Target="../media/image32.emf"/><Relationship Id="rId4" Type="http://schemas.openxmlformats.org/officeDocument/2006/relationships/oleObject" Target="../embeddings/oleObject8.bin"/></Relationships>
</file>

<file path=ppt/slides/_rels/slide54.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5.xml"/><Relationship Id="rId1" Type="http://schemas.openxmlformats.org/officeDocument/2006/relationships/vmlDrawing" Target="../drawings/vmlDrawing9.vml"/><Relationship Id="rId6" Type="http://schemas.openxmlformats.org/officeDocument/2006/relationships/image" Target="../media/image34.emf"/><Relationship Id="rId5" Type="http://schemas.openxmlformats.org/officeDocument/2006/relationships/oleObject" Target="../embeddings/oleObject9.bin"/><Relationship Id="rId4" Type="http://schemas.openxmlformats.org/officeDocument/2006/relationships/hyperlink" Target="http://www.federalreserve.gov/releases/h15/data.htm" TargetMode="External"/></Relationships>
</file>

<file path=ppt/slides/_rels/slide57.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5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openxmlformats.org/officeDocument/2006/relationships/hyperlink" Target="http://news.gallup.com/poll/221018/record-high-support-legalizing-marijuana.aspx"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emf"/><Relationship Id="rId4" Type="http://schemas.openxmlformats.org/officeDocument/2006/relationships/image" Target="../media/image36.png"/></Relationships>
</file>

<file path=ppt/slides/_rels/slide62.xml.rels><?xml version="1.0" encoding="UTF-8" standalone="yes"?>
<Relationships xmlns="http://schemas.openxmlformats.org/package/2006/relationships"><Relationship Id="rId3" Type="http://schemas.openxmlformats.org/officeDocument/2006/relationships/hyperlink" Target="https://www.nap.edu/catalog/24625/the-health-effects-of-cannabis-and-cannabinoids-the-current-state" TargetMode="External"/><Relationship Id="rId2" Type="http://schemas.openxmlformats.org/officeDocument/2006/relationships/notesSlide" Target="../notesSlides/notesSlide56.xml"/><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58.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6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tags" Target="../tags/tag7.xml"/><Relationship Id="rId7" Type="http://schemas.openxmlformats.org/officeDocument/2006/relationships/image" Target="../media/image6.emf"/><Relationship Id="rId12" Type="http://schemas.openxmlformats.org/officeDocument/2006/relationships/image" Target="../media/image24.jp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oleObject" Target="../embeddings/oleObject3.bin"/><Relationship Id="rId11" Type="http://schemas.openxmlformats.org/officeDocument/2006/relationships/image" Target="../media/image23.jpeg"/><Relationship Id="rId5" Type="http://schemas.openxmlformats.org/officeDocument/2006/relationships/notesSlide" Target="../notesSlides/notesSlide4.xml"/><Relationship Id="rId10" Type="http://schemas.openxmlformats.org/officeDocument/2006/relationships/image" Target="../media/image22.jpeg"/><Relationship Id="rId4" Type="http://schemas.openxmlformats.org/officeDocument/2006/relationships/slideLayout" Target="../slideLayouts/slideLayout4.xml"/><Relationship Id="rId9" Type="http://schemas.openxmlformats.org/officeDocument/2006/relationships/image" Target="../media/image21.jp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oleObject" Target="../embeddings/oleObject4.bin"/><Relationship Id="rId3" Type="http://schemas.openxmlformats.org/officeDocument/2006/relationships/tags" Target="../tags/tag10.xml"/><Relationship Id="rId21" Type="http://schemas.openxmlformats.org/officeDocument/2006/relationships/hyperlink" Target="https://www.fema.gov/loss-dollars-paid-calendar-year" TargetMode="Externa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slideLayout" Target="../slideLayouts/slideLayout4.xml"/><Relationship Id="rId2" Type="http://schemas.openxmlformats.org/officeDocument/2006/relationships/tags" Target="../tags/tag9.xml"/><Relationship Id="rId16" Type="http://schemas.openxmlformats.org/officeDocument/2006/relationships/tags" Target="../tags/tag23.xml"/><Relationship Id="rId20" Type="http://schemas.openxmlformats.org/officeDocument/2006/relationships/chart" Target="../charts/chart2.xml"/><Relationship Id="rId1" Type="http://schemas.openxmlformats.org/officeDocument/2006/relationships/vmlDrawing" Target="../drawings/vmlDrawing4.v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tags" Target="../tags/tag22.xml"/><Relationship Id="rId10" Type="http://schemas.openxmlformats.org/officeDocument/2006/relationships/tags" Target="../tags/tag17.xml"/><Relationship Id="rId19" Type="http://schemas.openxmlformats.org/officeDocument/2006/relationships/image" Target="../media/image6.emf"/><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base"/>
            <a:r>
              <a:rPr lang="en-US" dirty="0"/>
              <a:t>What’s Driving the P/C Industry?</a:t>
            </a:r>
            <a:br>
              <a:rPr lang="en-US" dirty="0"/>
            </a:br>
            <a:br>
              <a:rPr lang="en-US" dirty="0"/>
            </a:br>
            <a:endParaRPr lang="en-US" cap="all" dirty="0"/>
          </a:p>
        </p:txBody>
      </p:sp>
      <p:sp>
        <p:nvSpPr>
          <p:cNvPr id="6" name="Subtitle 5"/>
          <p:cNvSpPr>
            <a:spLocks noGrp="1"/>
          </p:cNvSpPr>
          <p:nvPr>
            <p:ph type="subTitle" idx="1"/>
          </p:nvPr>
        </p:nvSpPr>
        <p:spPr/>
        <p:txBody>
          <a:bodyPr/>
          <a:lstStyle/>
          <a:p>
            <a:r>
              <a:rPr lang="en-US" dirty="0"/>
              <a:t>CAS Webinar</a:t>
            </a:r>
          </a:p>
          <a:p>
            <a:r>
              <a:rPr lang="en-US" dirty="0"/>
              <a:t>October 11, 2018</a:t>
            </a:r>
          </a:p>
        </p:txBody>
      </p:sp>
      <p:sp>
        <p:nvSpPr>
          <p:cNvPr id="4" name="Rectangle 3"/>
          <p:cNvSpPr txBox="1">
            <a:spLocks noChangeArrowheads="1"/>
          </p:cNvSpPr>
          <p:nvPr/>
        </p:nvSpPr>
        <p:spPr bwMode="gray">
          <a:xfrm>
            <a:off x="704081" y="5983111"/>
            <a:ext cx="7772400" cy="87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182880" anchor="b" anchorCtr="0">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ts val="600"/>
              </a:spcBef>
              <a:buClr>
                <a:schemeClr val="accent1"/>
              </a:buClr>
              <a:buFont typeface="Wingdings" panose="05000000000000000000" pitchFamily="2" charset="2"/>
              <a:buNone/>
            </a:pPr>
            <a:r>
              <a:rPr lang="en-US" altLang="en-US" sz="1200" spc="50" dirty="0">
                <a:solidFill>
                  <a:srgbClr val="337DBE"/>
                </a:solidFill>
                <a:latin typeface="+mn-lt"/>
              </a:rPr>
              <a:t>Steven Weisbart, chief economist</a:t>
            </a:r>
          </a:p>
          <a:p>
            <a:pPr>
              <a:lnSpc>
                <a:spcPct val="90000"/>
              </a:lnSpc>
              <a:spcBef>
                <a:spcPts val="600"/>
              </a:spcBef>
              <a:buClr>
                <a:schemeClr val="accent1"/>
              </a:buClr>
              <a:buFont typeface="Wingdings" panose="05000000000000000000" pitchFamily="2" charset="2"/>
              <a:buNone/>
            </a:pPr>
            <a:r>
              <a:rPr lang="en-US" altLang="en-US" sz="1200" spc="50" dirty="0">
                <a:solidFill>
                  <a:srgbClr val="337DBE"/>
                </a:solidFill>
                <a:latin typeface="+mn-lt"/>
              </a:rPr>
              <a:t>James Lynch, FCAS MAAA, chief actuary</a:t>
            </a:r>
          </a:p>
          <a:p>
            <a:pPr>
              <a:lnSpc>
                <a:spcPct val="90000"/>
              </a:lnSpc>
              <a:spcBef>
                <a:spcPts val="600"/>
              </a:spcBef>
              <a:buClr>
                <a:schemeClr val="accent1"/>
              </a:buClr>
              <a:buFont typeface="Wingdings" panose="05000000000000000000" pitchFamily="2" charset="2"/>
              <a:buNone/>
            </a:pPr>
            <a:r>
              <a:rPr lang="en-US" altLang="en-US" sz="1200" spc="50" dirty="0">
                <a:solidFill>
                  <a:srgbClr val="337DBE"/>
                </a:solidFill>
                <a:latin typeface="+mn-lt"/>
                <a:sym typeface="Symbol" panose="05050102010706020507" pitchFamily="18" charset="2"/>
              </a:rPr>
              <a:t>Insurance Information Institute </a:t>
            </a:r>
            <a:r>
              <a:rPr lang="en-US" altLang="en-US" sz="1200" spc="50" dirty="0">
                <a:solidFill>
                  <a:srgbClr val="337DBE"/>
                </a:solidFill>
                <a:latin typeface="+mn-lt"/>
                <a:sym typeface="Wingdings"/>
              </a:rPr>
              <a:t> </a:t>
            </a:r>
            <a:r>
              <a:rPr lang="en-US" altLang="en-US" sz="1200" spc="50" dirty="0">
                <a:solidFill>
                  <a:srgbClr val="337DBE"/>
                </a:solidFill>
                <a:latin typeface="+mn-lt"/>
                <a:sym typeface="Symbol" panose="05050102010706020507" pitchFamily="18" charset="2"/>
              </a:rPr>
              <a:t>110 William Street </a:t>
            </a:r>
            <a:r>
              <a:rPr lang="en-US" altLang="en-US" sz="1200" spc="50" dirty="0">
                <a:solidFill>
                  <a:srgbClr val="337DBE"/>
                </a:solidFill>
                <a:latin typeface="+mn-lt"/>
                <a:sym typeface="Wingdings"/>
              </a:rPr>
              <a:t> </a:t>
            </a:r>
            <a:r>
              <a:rPr lang="en-US" altLang="en-US" sz="1200" spc="50" dirty="0">
                <a:solidFill>
                  <a:srgbClr val="337DBE"/>
                </a:solidFill>
                <a:latin typeface="+mn-lt"/>
                <a:sym typeface="Symbol" panose="05050102010706020507" pitchFamily="18" charset="2"/>
              </a:rPr>
              <a:t>New York, NY 10038 </a:t>
            </a:r>
            <a:br>
              <a:rPr lang="en-US" altLang="en-US" sz="1200" spc="50" dirty="0">
                <a:solidFill>
                  <a:srgbClr val="337DBE"/>
                </a:solidFill>
                <a:latin typeface="+mn-lt"/>
                <a:sym typeface="Symbol" panose="05050102010706020507" pitchFamily="18" charset="2"/>
              </a:rPr>
            </a:br>
            <a:r>
              <a:rPr lang="en-US" altLang="en-US" sz="1200" spc="50" dirty="0">
                <a:solidFill>
                  <a:srgbClr val="337DBE"/>
                </a:solidFill>
                <a:latin typeface="+mn-lt"/>
                <a:sym typeface="Symbol" panose="05050102010706020507" pitchFamily="18" charset="2"/>
              </a:rPr>
              <a:t>212.346.5520 </a:t>
            </a:r>
            <a:r>
              <a:rPr lang="en-US" altLang="en-US" sz="1200" spc="50" dirty="0">
                <a:solidFill>
                  <a:srgbClr val="337DBE"/>
                </a:solidFill>
                <a:latin typeface="+mn-lt"/>
                <a:sym typeface="Wingdings"/>
              </a:rPr>
              <a:t> </a:t>
            </a:r>
            <a:r>
              <a:rPr lang="en-US" altLang="en-US" sz="1200" spc="50" dirty="0">
                <a:solidFill>
                  <a:srgbClr val="337DBE"/>
                </a:solidFill>
                <a:latin typeface="+mn-lt"/>
                <a:sym typeface="Symbol" panose="05050102010706020507" pitchFamily="18" charset="2"/>
              </a:rPr>
              <a:t>jenniferh@iii.org </a:t>
            </a:r>
            <a:r>
              <a:rPr lang="en-US" altLang="en-US" sz="1200" spc="50" dirty="0">
                <a:solidFill>
                  <a:srgbClr val="337DBE"/>
                </a:solidFill>
                <a:latin typeface="+mn-lt"/>
                <a:sym typeface="Wingdings"/>
              </a:rPr>
              <a:t> </a:t>
            </a:r>
            <a:r>
              <a:rPr lang="en-US" altLang="en-US" sz="1200" spc="50" dirty="0">
                <a:solidFill>
                  <a:srgbClr val="337DBE"/>
                </a:solidFill>
                <a:latin typeface="+mn-lt"/>
                <a:sym typeface="Symbol" panose="05050102010706020507" pitchFamily="18" charset="2"/>
              </a:rPr>
              <a:t>www.iii.org</a:t>
            </a:r>
            <a:endParaRPr lang="en-US" altLang="en-US" sz="1200" spc="50" dirty="0">
              <a:solidFill>
                <a:srgbClr val="337DBE"/>
              </a:solidFill>
              <a:latin typeface="+mn-lt"/>
            </a:endParaRPr>
          </a:p>
        </p:txBody>
      </p:sp>
    </p:spTree>
    <p:extLst>
      <p:ext uri="{BB962C8B-B14F-4D97-AF65-F5344CB8AC3E}">
        <p14:creationId xmlns:p14="http://schemas.microsoft.com/office/powerpoint/2010/main" val="318680051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DE43D39-7ED3-4F15-9894-46252D01C8FF}"/>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0" name="think-cell Slide" r:id="rId6" imgW="216" imgH="216" progId="TCLayout.ActiveDocument.1">
                  <p:embed/>
                </p:oleObj>
              </mc:Choice>
              <mc:Fallback>
                <p:oleObj name="think-cell Slide" r:id="rId6" imgW="216" imgH="216" progId="TCLayout.ActiveDocument.1">
                  <p:embed/>
                  <p:pic>
                    <p:nvPicPr>
                      <p:cNvPr id="3" name="Object 2" hidden="1">
                        <a:extLst>
                          <a:ext uri="{FF2B5EF4-FFF2-40B4-BE49-F238E27FC236}">
                            <a16:creationId xmlns:a16="http://schemas.microsoft.com/office/drawing/2014/main" id="{CDE43D39-7ED3-4F15-9894-46252D01C8F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B8AF58-9B82-4DC2-9453-181A4D9E85F4}"/>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00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 6">
            <a:extLst>
              <a:ext uri="{FF2B5EF4-FFF2-40B4-BE49-F238E27FC236}">
                <a16:creationId xmlns:a16="http://schemas.microsoft.com/office/drawing/2014/main" id="{B994F78C-FE41-482E-8178-054CF575A9B4}"/>
              </a:ext>
            </a:extLst>
          </p:cNvPr>
          <p:cNvSpPr/>
          <p:nvPr/>
        </p:nvSpPr>
        <p:spPr>
          <a:xfrm>
            <a:off x="7038479" y="1663931"/>
            <a:ext cx="1865376" cy="4544535"/>
          </a:xfrm>
          <a:prstGeom prst="rect">
            <a:avLst/>
          </a:prstGeom>
          <a:solidFill>
            <a:schemeClr val="bg1"/>
          </a:solidFill>
          <a:ln>
            <a:solidFill>
              <a:srgbClr val="072C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nSpc>
                <a:spcPct val="90000"/>
              </a:lnSpc>
              <a:buClr>
                <a:srgbClr val="337DBE"/>
              </a:buClr>
              <a:buFont typeface="Arial" panose="020B0604020202020204" pitchFamily="34" charset="0"/>
              <a:buChar char="•"/>
            </a:pPr>
            <a:endParaRPr lang="en-US" sz="1400" dirty="0">
              <a:ln>
                <a:solidFill>
                  <a:srgbClr val="13407A"/>
                </a:solidFill>
              </a:ln>
              <a:solidFill>
                <a:srgbClr val="337DBE"/>
              </a:solidFill>
            </a:endParaRPr>
          </a:p>
        </p:txBody>
      </p:sp>
      <p:sp>
        <p:nvSpPr>
          <p:cNvPr id="15" name="TextBox 14">
            <a:extLst>
              <a:ext uri="{FF2B5EF4-FFF2-40B4-BE49-F238E27FC236}">
                <a16:creationId xmlns:a16="http://schemas.microsoft.com/office/drawing/2014/main" id="{A640C113-E797-4F0A-9D5F-CDDB67B134FB}"/>
              </a:ext>
            </a:extLst>
          </p:cNvPr>
          <p:cNvSpPr txBox="1"/>
          <p:nvPr/>
        </p:nvSpPr>
        <p:spPr>
          <a:xfrm>
            <a:off x="7038479" y="1681711"/>
            <a:ext cx="1865376" cy="4544535"/>
          </a:xfrm>
          <a:prstGeom prst="rect">
            <a:avLst/>
          </a:prstGeom>
          <a:noFill/>
        </p:spPr>
        <p:txBody>
          <a:bodyPr wrap="square" rtlCol="0">
            <a:noAutofit/>
          </a:bodyPr>
          <a:lstStyle/>
          <a:p>
            <a:pPr>
              <a:lnSpc>
                <a:spcPct val="90000"/>
              </a:lnSpc>
              <a:spcBef>
                <a:spcPts val="1200"/>
              </a:spcBef>
              <a:buClr>
                <a:srgbClr val="337DBE"/>
              </a:buClr>
              <a:buSzPct val="77000"/>
            </a:pPr>
            <a:r>
              <a:rPr lang="en-US" dirty="0"/>
              <a:t>Major Populations Without Flood Insurance (%):</a:t>
            </a:r>
          </a:p>
          <a:p>
            <a:pPr marL="292608" indent="-292608">
              <a:lnSpc>
                <a:spcPct val="90000"/>
              </a:lnSpc>
              <a:spcBef>
                <a:spcPts val="1200"/>
              </a:spcBef>
              <a:buClr>
                <a:srgbClr val="337DBE"/>
              </a:buClr>
              <a:buSzPct val="77000"/>
              <a:buFont typeface="Wingdings 3" panose="05040102010807070707" pitchFamily="18" charset="2"/>
              <a:buChar char=""/>
            </a:pPr>
            <a:r>
              <a:rPr lang="en-US" dirty="0"/>
              <a:t>Texas</a:t>
            </a:r>
          </a:p>
          <a:p>
            <a:pPr marL="749808" lvl="1" indent="-292608">
              <a:lnSpc>
                <a:spcPct val="90000"/>
              </a:lnSpc>
              <a:spcBef>
                <a:spcPts val="1200"/>
              </a:spcBef>
              <a:buClr>
                <a:srgbClr val="337DBE"/>
              </a:buClr>
              <a:buSzPct val="77000"/>
              <a:buFont typeface="Wingdings" panose="05000000000000000000" pitchFamily="2" charset="2"/>
              <a:buChar char="§"/>
            </a:pPr>
            <a:r>
              <a:rPr lang="en-US" dirty="0"/>
              <a:t>80%</a:t>
            </a:r>
          </a:p>
          <a:p>
            <a:pPr marL="292608" indent="-292608">
              <a:lnSpc>
                <a:spcPct val="90000"/>
              </a:lnSpc>
              <a:spcBef>
                <a:spcPts val="1200"/>
              </a:spcBef>
              <a:buClr>
                <a:srgbClr val="337DBE"/>
              </a:buClr>
              <a:buSzPct val="77000"/>
              <a:buFont typeface="Wingdings 3" panose="05040102010807070707" pitchFamily="18" charset="2"/>
              <a:buChar char=""/>
            </a:pPr>
            <a:r>
              <a:rPr lang="en-US" dirty="0"/>
              <a:t>Florida </a:t>
            </a:r>
          </a:p>
          <a:p>
            <a:pPr marL="742950" lvl="1" indent="-285750">
              <a:lnSpc>
                <a:spcPct val="90000"/>
              </a:lnSpc>
              <a:spcBef>
                <a:spcPts val="1200"/>
              </a:spcBef>
              <a:buClr>
                <a:srgbClr val="337DBE"/>
              </a:buClr>
              <a:buSzPct val="77000"/>
              <a:buFont typeface="Wingdings" panose="05000000000000000000" pitchFamily="2" charset="2"/>
              <a:buChar char="§"/>
            </a:pPr>
            <a:r>
              <a:rPr lang="en-US" dirty="0"/>
              <a:t>60%</a:t>
            </a:r>
          </a:p>
          <a:p>
            <a:pPr marL="292608" indent="-292608">
              <a:lnSpc>
                <a:spcPct val="90000"/>
              </a:lnSpc>
              <a:spcBef>
                <a:spcPts val="1200"/>
              </a:spcBef>
              <a:buClr>
                <a:srgbClr val="337DBE"/>
              </a:buClr>
              <a:buSzPct val="77000"/>
              <a:buFont typeface="Wingdings 3" panose="05040102010807070707" pitchFamily="18" charset="2"/>
              <a:buChar char=""/>
            </a:pPr>
            <a:r>
              <a:rPr lang="en-US" dirty="0"/>
              <a:t>Puerto Rico</a:t>
            </a:r>
          </a:p>
          <a:p>
            <a:pPr marL="749808" lvl="1" indent="-292608">
              <a:lnSpc>
                <a:spcPct val="90000"/>
              </a:lnSpc>
              <a:spcBef>
                <a:spcPts val="1200"/>
              </a:spcBef>
              <a:buClr>
                <a:srgbClr val="337DBE"/>
              </a:buClr>
              <a:buSzPct val="77000"/>
              <a:buFont typeface="Wingdings" panose="05000000000000000000" pitchFamily="2" charset="2"/>
              <a:buChar char="§"/>
            </a:pPr>
            <a:r>
              <a:rPr lang="en-US" dirty="0"/>
              <a:t>99%</a:t>
            </a:r>
          </a:p>
        </p:txBody>
      </p:sp>
      <p:sp>
        <p:nvSpPr>
          <p:cNvPr id="4" name="Text Placeholder 3">
            <a:extLst>
              <a:ext uri="{FF2B5EF4-FFF2-40B4-BE49-F238E27FC236}">
                <a16:creationId xmlns:a16="http://schemas.microsoft.com/office/drawing/2014/main" id="{51849551-FE03-407A-9DA2-30F562570C24}"/>
              </a:ext>
            </a:extLst>
          </p:cNvPr>
          <p:cNvSpPr>
            <a:spLocks noGrp="1"/>
          </p:cNvSpPr>
          <p:nvPr>
            <p:ph type="body" sz="quarter" idx="16"/>
          </p:nvPr>
        </p:nvSpPr>
        <p:spPr/>
        <p:txBody>
          <a:bodyPr/>
          <a:lstStyle/>
          <a:p>
            <a:r>
              <a:rPr lang="en-US" dirty="0"/>
              <a:t>Source: </a:t>
            </a:r>
            <a:r>
              <a:rPr lang="en-US" dirty="0">
                <a:hlinkClick r:id="rId8"/>
              </a:rPr>
              <a:t>McKinsey</a:t>
            </a:r>
            <a:r>
              <a:rPr lang="en-US" dirty="0"/>
              <a:t>; </a:t>
            </a:r>
            <a:r>
              <a:rPr lang="en-US" dirty="0">
                <a:hlinkClick r:id="rId9"/>
              </a:rPr>
              <a:t>FEMA NFIP</a:t>
            </a:r>
            <a:endParaRPr lang="en-US" dirty="0"/>
          </a:p>
        </p:txBody>
      </p:sp>
      <p:sp>
        <p:nvSpPr>
          <p:cNvPr id="6" name="Title 1">
            <a:extLst>
              <a:ext uri="{FF2B5EF4-FFF2-40B4-BE49-F238E27FC236}">
                <a16:creationId xmlns:a16="http://schemas.microsoft.com/office/drawing/2014/main" id="{C3512CA5-65DF-4E5E-A5BA-1E6EF184543A}"/>
              </a:ext>
            </a:extLst>
          </p:cNvPr>
          <p:cNvSpPr>
            <a:spLocks noGrp="1"/>
          </p:cNvSpPr>
          <p:nvPr>
            <p:ph type="title"/>
          </p:nvPr>
        </p:nvSpPr>
        <p:spPr>
          <a:xfrm>
            <a:off x="356616" y="207817"/>
            <a:ext cx="8458200" cy="915114"/>
          </a:xfrm>
        </p:spPr>
        <p:txBody>
          <a:bodyPr/>
          <a:lstStyle/>
          <a:p>
            <a:r>
              <a:rPr lang="en-US" dirty="0"/>
              <a:t>Coverage Gaps Have Serious Consequences For American Families And Businesses </a:t>
            </a:r>
          </a:p>
        </p:txBody>
      </p:sp>
      <p:pic>
        <p:nvPicPr>
          <p:cNvPr id="12" name="Picture 11">
            <a:extLst>
              <a:ext uri="{FF2B5EF4-FFF2-40B4-BE49-F238E27FC236}">
                <a16:creationId xmlns:a16="http://schemas.microsoft.com/office/drawing/2014/main" id="{45287C8F-9D9F-4932-BB40-D65381090C0D}"/>
              </a:ext>
            </a:extLst>
          </p:cNvPr>
          <p:cNvPicPr>
            <a:picLocks noChangeAspect="1"/>
          </p:cNvPicPr>
          <p:nvPr/>
        </p:nvPicPr>
        <p:blipFill>
          <a:blip r:embed="rId10"/>
          <a:stretch>
            <a:fillRect/>
          </a:stretch>
        </p:blipFill>
        <p:spPr>
          <a:xfrm>
            <a:off x="491957" y="1588412"/>
            <a:ext cx="6405670" cy="4706368"/>
          </a:xfrm>
          <a:prstGeom prst="rect">
            <a:avLst/>
          </a:prstGeom>
          <a:solidFill>
            <a:schemeClr val="bg1"/>
          </a:solidFill>
          <a:ln>
            <a:noFill/>
            <a:prstDash val="sysDash"/>
          </a:ln>
        </p:spPr>
      </p:pic>
      <p:sp>
        <p:nvSpPr>
          <p:cNvPr id="16" name="Text Placeholder 2">
            <a:extLst>
              <a:ext uri="{FF2B5EF4-FFF2-40B4-BE49-F238E27FC236}">
                <a16:creationId xmlns:a16="http://schemas.microsoft.com/office/drawing/2014/main" id="{BA1C800B-FB10-4CF3-B175-A26E80060B8F}"/>
              </a:ext>
            </a:extLst>
          </p:cNvPr>
          <p:cNvSpPr>
            <a:spLocks noGrp="1"/>
          </p:cNvSpPr>
          <p:nvPr>
            <p:ph type="body" sz="quarter" idx="15"/>
          </p:nvPr>
        </p:nvSpPr>
        <p:spPr>
          <a:xfrm>
            <a:off x="360807" y="1122931"/>
            <a:ext cx="8454009" cy="396947"/>
          </a:xfrm>
        </p:spPr>
        <p:txBody>
          <a:bodyPr/>
          <a:lstStyle/>
          <a:p>
            <a:r>
              <a:rPr lang="en-US" dirty="0"/>
              <a:t>88% Of American Households Lack Flood Insurance</a:t>
            </a:r>
          </a:p>
        </p:txBody>
      </p:sp>
      <p:sp>
        <p:nvSpPr>
          <p:cNvPr id="17" name="Rectangle 16">
            <a:extLst>
              <a:ext uri="{FF2B5EF4-FFF2-40B4-BE49-F238E27FC236}">
                <a16:creationId xmlns:a16="http://schemas.microsoft.com/office/drawing/2014/main" id="{BE0B2CF0-EE87-4D1E-9221-566EF22A5051}"/>
              </a:ext>
            </a:extLst>
          </p:cNvPr>
          <p:cNvSpPr/>
          <p:nvPr/>
        </p:nvSpPr>
        <p:spPr>
          <a:xfrm>
            <a:off x="762000" y="6239446"/>
            <a:ext cx="6141723" cy="49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8" name="Rectangle 17">
            <a:extLst>
              <a:ext uri="{FF2B5EF4-FFF2-40B4-BE49-F238E27FC236}">
                <a16:creationId xmlns:a16="http://schemas.microsoft.com/office/drawing/2014/main" id="{1703B0C2-0EC0-46BD-9981-AFADD56E617F}"/>
              </a:ext>
            </a:extLst>
          </p:cNvPr>
          <p:cNvSpPr/>
          <p:nvPr/>
        </p:nvSpPr>
        <p:spPr>
          <a:xfrm>
            <a:off x="542544" y="6168636"/>
            <a:ext cx="45719" cy="145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Tree>
    <p:extLst>
      <p:ext uri="{BB962C8B-B14F-4D97-AF65-F5344CB8AC3E}">
        <p14:creationId xmlns:p14="http://schemas.microsoft.com/office/powerpoint/2010/main" val="372556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43C81BF-82EE-40E0-B692-447725988E77}"/>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2" name="think-cell Slide" r:id="rId5" imgW="216" imgH="216" progId="TCLayout.ActiveDocument.1">
                  <p:embed/>
                </p:oleObj>
              </mc:Choice>
              <mc:Fallback>
                <p:oleObj name="think-cell Slide" r:id="rId5" imgW="216" imgH="216" progId="TCLayout.ActiveDocument.1">
                  <p:embed/>
                  <p:pic>
                    <p:nvPicPr>
                      <p:cNvPr id="6" name="Object 5" hidden="1">
                        <a:extLst>
                          <a:ext uri="{FF2B5EF4-FFF2-40B4-BE49-F238E27FC236}">
                            <a16:creationId xmlns:a16="http://schemas.microsoft.com/office/drawing/2014/main" id="{243C81BF-82EE-40E0-B692-447725988E7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746CB9D3-B9E0-4FE7-A0DE-860BDF9E1819}"/>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000" dirty="0" err="1">
              <a:solidFill>
                <a:schemeClr val="bg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3B787E5C-D185-49C7-B68D-085E22E9AAEB}"/>
              </a:ext>
            </a:extLst>
          </p:cNvPr>
          <p:cNvSpPr>
            <a:spLocks noGrp="1"/>
          </p:cNvSpPr>
          <p:nvPr>
            <p:ph type="title"/>
          </p:nvPr>
        </p:nvSpPr>
        <p:spPr>
          <a:xfrm>
            <a:off x="356616" y="278981"/>
            <a:ext cx="8458200" cy="950976"/>
          </a:xfrm>
        </p:spPr>
        <p:txBody>
          <a:bodyPr/>
          <a:lstStyle/>
          <a:p>
            <a:r>
              <a:rPr lang="en-US" dirty="0"/>
              <a:t>The Insurance Coverage Gap Cost Consumers An Estimated $1.3 Trillion From 2005-2015</a:t>
            </a:r>
          </a:p>
        </p:txBody>
      </p:sp>
      <p:sp>
        <p:nvSpPr>
          <p:cNvPr id="3" name="Content Placeholder 2">
            <a:extLst>
              <a:ext uri="{FF2B5EF4-FFF2-40B4-BE49-F238E27FC236}">
                <a16:creationId xmlns:a16="http://schemas.microsoft.com/office/drawing/2014/main" id="{5650670D-442C-4524-B85D-84B5ED23F60D}"/>
              </a:ext>
            </a:extLst>
          </p:cNvPr>
          <p:cNvSpPr>
            <a:spLocks noGrp="1"/>
          </p:cNvSpPr>
          <p:nvPr>
            <p:ph idx="1"/>
          </p:nvPr>
        </p:nvSpPr>
        <p:spPr/>
        <p:txBody>
          <a:bodyPr/>
          <a:lstStyle/>
          <a:p>
            <a:r>
              <a:rPr lang="en-US" dirty="0"/>
              <a:t>Over the last decade, more than 70 percent of all catastrophes losses worldwide were uninsured.</a:t>
            </a:r>
          </a:p>
          <a:p>
            <a:r>
              <a:rPr lang="en-US" dirty="0"/>
              <a:t>Flooding is not covered by standard homeowners insurance or commercial insurance policies, making it one of the largest uninsured risks for consumers.</a:t>
            </a:r>
          </a:p>
        </p:txBody>
      </p:sp>
      <p:sp>
        <p:nvSpPr>
          <p:cNvPr id="4" name="Text Placeholder 3">
            <a:extLst>
              <a:ext uri="{FF2B5EF4-FFF2-40B4-BE49-F238E27FC236}">
                <a16:creationId xmlns:a16="http://schemas.microsoft.com/office/drawing/2014/main" id="{431C4E4F-92EA-4969-A090-4B9513D9BD85}"/>
              </a:ext>
            </a:extLst>
          </p:cNvPr>
          <p:cNvSpPr>
            <a:spLocks noGrp="1"/>
          </p:cNvSpPr>
          <p:nvPr>
            <p:ph type="body" sz="quarter" idx="15"/>
          </p:nvPr>
        </p:nvSpPr>
        <p:spPr/>
        <p:txBody>
          <a:bodyPr/>
          <a:lstStyle/>
          <a:p>
            <a:endParaRPr lang="en-US" dirty="0"/>
          </a:p>
        </p:txBody>
      </p:sp>
      <p:sp>
        <p:nvSpPr>
          <p:cNvPr id="5" name="Text Placeholder 4">
            <a:extLst>
              <a:ext uri="{FF2B5EF4-FFF2-40B4-BE49-F238E27FC236}">
                <a16:creationId xmlns:a16="http://schemas.microsoft.com/office/drawing/2014/main" id="{2AB30074-77D6-491E-876E-7BE0CC9DC257}"/>
              </a:ext>
            </a:extLst>
          </p:cNvPr>
          <p:cNvSpPr>
            <a:spLocks noGrp="1"/>
          </p:cNvSpPr>
          <p:nvPr>
            <p:ph type="body" sz="quarter" idx="16"/>
          </p:nvPr>
        </p:nvSpPr>
        <p:spPr/>
        <p:txBody>
          <a:bodyPr/>
          <a:lstStyle/>
          <a:p>
            <a:r>
              <a:rPr lang="en-US" dirty="0"/>
              <a:t>Source: </a:t>
            </a:r>
            <a:r>
              <a:rPr lang="en-US" dirty="0">
                <a:hlinkClick r:id="rId7"/>
              </a:rPr>
              <a:t>Swiss Re</a:t>
            </a:r>
            <a:r>
              <a:rPr lang="en-US" dirty="0"/>
              <a:t>; </a:t>
            </a:r>
            <a:r>
              <a:rPr lang="en-US" dirty="0">
                <a:hlinkClick r:id="rId8"/>
              </a:rPr>
              <a:t>Wikimedia Commons</a:t>
            </a:r>
            <a:r>
              <a:rPr lang="en-US" dirty="0"/>
              <a:t>; </a:t>
            </a:r>
            <a:r>
              <a:rPr lang="en-US" dirty="0">
                <a:hlinkClick r:id="rId9"/>
              </a:rPr>
              <a:t>DOD</a:t>
            </a:r>
            <a:endParaRPr lang="en-US" dirty="0"/>
          </a:p>
        </p:txBody>
      </p:sp>
      <p:pic>
        <p:nvPicPr>
          <p:cNvPr id="15364" name="Picture 4" descr="Related image">
            <a:extLst>
              <a:ext uri="{FF2B5EF4-FFF2-40B4-BE49-F238E27FC236}">
                <a16:creationId xmlns:a16="http://schemas.microsoft.com/office/drawing/2014/main" id="{1F5EE79F-1DB1-4596-B656-EA88FA702F8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74877" y="3882716"/>
            <a:ext cx="3409823" cy="2308374"/>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Image result for flood">
            <a:extLst>
              <a:ext uri="{FF2B5EF4-FFF2-40B4-BE49-F238E27FC236}">
                <a16:creationId xmlns:a16="http://schemas.microsoft.com/office/drawing/2014/main" id="{6F86F9CA-176B-466E-BD1B-A5EA15F12FC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9300" y="3882716"/>
            <a:ext cx="3456277" cy="2308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48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8243615-72DB-4583-8681-57161FDB9586}"/>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2" name="think-cell Slide" r:id="rId6" imgW="216" imgH="216" progId="TCLayout.ActiveDocument.1">
                  <p:embed/>
                </p:oleObj>
              </mc:Choice>
              <mc:Fallback>
                <p:oleObj name="think-cell Slide" r:id="rId6" imgW="216" imgH="216" progId="TCLayout.ActiveDocument.1">
                  <p:embed/>
                  <p:pic>
                    <p:nvPicPr>
                      <p:cNvPr id="5" name="Object 4" hidden="1">
                        <a:extLst>
                          <a:ext uri="{FF2B5EF4-FFF2-40B4-BE49-F238E27FC236}">
                            <a16:creationId xmlns:a16="http://schemas.microsoft.com/office/drawing/2014/main" id="{F8243615-72DB-4583-8681-57161FDB958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F337AB7B-3740-4E7E-B44F-3CB627020E8B}"/>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000" dirty="0" err="1">
              <a:solidFill>
                <a:schemeClr val="bg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A3E1C046-D702-43F0-BE3B-0A6B0C0D5F49}"/>
              </a:ext>
            </a:extLst>
          </p:cNvPr>
          <p:cNvSpPr>
            <a:spLocks noGrp="1"/>
          </p:cNvSpPr>
          <p:nvPr>
            <p:ph type="title"/>
          </p:nvPr>
        </p:nvSpPr>
        <p:spPr/>
        <p:txBody>
          <a:bodyPr/>
          <a:lstStyle/>
          <a:p>
            <a:r>
              <a:rPr lang="en-US" dirty="0"/>
              <a:t>(Re)insurance Products</a:t>
            </a:r>
          </a:p>
        </p:txBody>
      </p:sp>
      <p:sp>
        <p:nvSpPr>
          <p:cNvPr id="4" name="Text Placeholder 3">
            <a:extLst>
              <a:ext uri="{FF2B5EF4-FFF2-40B4-BE49-F238E27FC236}">
                <a16:creationId xmlns:a16="http://schemas.microsoft.com/office/drawing/2014/main" id="{22A49CB7-6CDB-4636-AE49-D4E6F5B56290}"/>
              </a:ext>
            </a:extLst>
          </p:cNvPr>
          <p:cNvSpPr>
            <a:spLocks noGrp="1"/>
          </p:cNvSpPr>
          <p:nvPr>
            <p:ph type="body" sz="quarter" idx="16"/>
          </p:nvPr>
        </p:nvSpPr>
        <p:spPr/>
        <p:txBody>
          <a:bodyPr/>
          <a:lstStyle/>
          <a:p>
            <a:r>
              <a:rPr lang="en-US" dirty="0"/>
              <a:t>Source: </a:t>
            </a:r>
            <a:r>
              <a:rPr lang="en-US" dirty="0">
                <a:hlinkClick r:id="rId8"/>
              </a:rPr>
              <a:t>Insurance Journal</a:t>
            </a:r>
            <a:r>
              <a:rPr lang="en-US" dirty="0"/>
              <a:t>; </a:t>
            </a:r>
            <a:r>
              <a:rPr lang="en-US" i="1" dirty="0">
                <a:hlinkClick r:id="rId9"/>
              </a:rPr>
              <a:t>Houston Chronicle</a:t>
            </a:r>
            <a:r>
              <a:rPr lang="en-US" i="1" dirty="0"/>
              <a:t>;</a:t>
            </a:r>
            <a:r>
              <a:rPr lang="en-US" dirty="0"/>
              <a:t> </a:t>
            </a:r>
            <a:r>
              <a:rPr lang="en-US" dirty="0">
                <a:hlinkClick r:id="rId10"/>
              </a:rPr>
              <a:t>Insurance Journal</a:t>
            </a:r>
            <a:r>
              <a:rPr lang="en-US" dirty="0"/>
              <a:t>.</a:t>
            </a:r>
          </a:p>
        </p:txBody>
      </p:sp>
      <p:cxnSp>
        <p:nvCxnSpPr>
          <p:cNvPr id="9" name="Straight Connector 8">
            <a:extLst>
              <a:ext uri="{FF2B5EF4-FFF2-40B4-BE49-F238E27FC236}">
                <a16:creationId xmlns:a16="http://schemas.microsoft.com/office/drawing/2014/main" id="{C0EE763C-DF40-4619-AE25-16E715B5F572}"/>
              </a:ext>
            </a:extLst>
          </p:cNvPr>
          <p:cNvCxnSpPr>
            <a:cxnSpLocks/>
          </p:cNvCxnSpPr>
          <p:nvPr/>
        </p:nvCxnSpPr>
        <p:spPr>
          <a:xfrm>
            <a:off x="2372049" y="1315815"/>
            <a:ext cx="9731" cy="503150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E635877-D0EB-4D4C-83A9-93C5E3337953}"/>
              </a:ext>
            </a:extLst>
          </p:cNvPr>
          <p:cNvCxnSpPr>
            <a:cxnSpLocks/>
          </p:cNvCxnSpPr>
          <p:nvPr/>
        </p:nvCxnSpPr>
        <p:spPr>
          <a:xfrm>
            <a:off x="453842" y="1773455"/>
            <a:ext cx="8360974"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0E416DDA-BE41-4C60-B016-8B5E20BFC6BD}"/>
              </a:ext>
            </a:extLst>
          </p:cNvPr>
          <p:cNvGrpSpPr/>
          <p:nvPr/>
        </p:nvGrpSpPr>
        <p:grpSpPr>
          <a:xfrm>
            <a:off x="453841" y="1944513"/>
            <a:ext cx="6829541" cy="1099845"/>
            <a:chOff x="3962399" y="1831493"/>
            <a:chExt cx="6829541" cy="1099845"/>
          </a:xfrm>
        </p:grpSpPr>
        <p:sp>
          <p:nvSpPr>
            <p:cNvPr id="13" name="Rectangle 12">
              <a:extLst>
                <a:ext uri="{FF2B5EF4-FFF2-40B4-BE49-F238E27FC236}">
                  <a16:creationId xmlns:a16="http://schemas.microsoft.com/office/drawing/2014/main" id="{188EE89F-AE2A-4359-999C-F1CFC8E7CD70}"/>
                </a:ext>
              </a:extLst>
            </p:cNvPr>
            <p:cNvSpPr/>
            <p:nvPr/>
          </p:nvSpPr>
          <p:spPr bwMode="auto">
            <a:xfrm>
              <a:off x="3962399" y="1831493"/>
              <a:ext cx="1721892" cy="1099845"/>
            </a:xfrm>
            <a:prstGeom prst="rect">
              <a:avLst/>
            </a:prstGeom>
            <a:solidFill>
              <a:srgbClr val="13407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spcBef>
                  <a:spcPct val="20000"/>
                </a:spcBef>
                <a:defRPr/>
              </a:pPr>
              <a:r>
                <a:rPr lang="en-US" sz="1600" b="1" dirty="0">
                  <a:solidFill>
                    <a:schemeClr val="bg1"/>
                  </a:solidFill>
                </a:rPr>
                <a:t>FEMA Reinsurance</a:t>
              </a:r>
            </a:p>
          </p:txBody>
        </p:sp>
        <p:sp>
          <p:nvSpPr>
            <p:cNvPr id="14" name="TextBox 12">
              <a:extLst>
                <a:ext uri="{FF2B5EF4-FFF2-40B4-BE49-F238E27FC236}">
                  <a16:creationId xmlns:a16="http://schemas.microsoft.com/office/drawing/2014/main" id="{EFE00369-1164-43B4-B18B-C295964B3874}"/>
                </a:ext>
              </a:extLst>
            </p:cNvPr>
            <p:cNvSpPr txBox="1">
              <a:spLocks noChangeArrowheads="1"/>
            </p:cNvSpPr>
            <p:nvPr/>
          </p:nvSpPr>
          <p:spPr bwMode="gray">
            <a:xfrm>
              <a:off x="5890339" y="1831494"/>
              <a:ext cx="490160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2563" indent="-182563">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285750" indent="-285750">
                <a:spcAft>
                  <a:spcPts val="600"/>
                </a:spcAft>
                <a:buClr>
                  <a:srgbClr val="337DBE"/>
                </a:buClr>
                <a:buFont typeface="Wingdings 3" panose="05040102010807070707" pitchFamily="18" charset="2"/>
                <a:buChar char="y"/>
              </a:pPr>
              <a:r>
                <a:rPr lang="en-US" sz="1600" dirty="0"/>
                <a:t>Through a $150 million purchase of private reinsurance products, FEMA was able to recover approximately $1 billion, or an eighth of its total 2017 loses. </a:t>
              </a:r>
            </a:p>
          </p:txBody>
        </p:sp>
      </p:grpSp>
      <p:grpSp>
        <p:nvGrpSpPr>
          <p:cNvPr id="19" name="Group 18">
            <a:extLst>
              <a:ext uri="{FF2B5EF4-FFF2-40B4-BE49-F238E27FC236}">
                <a16:creationId xmlns:a16="http://schemas.microsoft.com/office/drawing/2014/main" id="{0BED6375-81AD-4A76-88FF-A39E18AD2984}"/>
              </a:ext>
            </a:extLst>
          </p:cNvPr>
          <p:cNvGrpSpPr/>
          <p:nvPr/>
        </p:nvGrpSpPr>
        <p:grpSpPr>
          <a:xfrm>
            <a:off x="453841" y="3469703"/>
            <a:ext cx="6829539" cy="1096958"/>
            <a:chOff x="453841" y="3510751"/>
            <a:chExt cx="6829539" cy="1096958"/>
          </a:xfrm>
        </p:grpSpPr>
        <p:sp>
          <p:nvSpPr>
            <p:cNvPr id="22" name="Rectangle 21">
              <a:extLst>
                <a:ext uri="{FF2B5EF4-FFF2-40B4-BE49-F238E27FC236}">
                  <a16:creationId xmlns:a16="http://schemas.microsoft.com/office/drawing/2014/main" id="{0FE3A2BF-0204-4D54-8594-3C1FC5080988}"/>
                </a:ext>
              </a:extLst>
            </p:cNvPr>
            <p:cNvSpPr/>
            <p:nvPr/>
          </p:nvSpPr>
          <p:spPr bwMode="auto">
            <a:xfrm>
              <a:off x="453841" y="3510751"/>
              <a:ext cx="1721890" cy="1096958"/>
            </a:xfrm>
            <a:prstGeom prst="rect">
              <a:avLst/>
            </a:prstGeom>
            <a:solidFill>
              <a:srgbClr val="13407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spcBef>
                  <a:spcPct val="20000"/>
                </a:spcBef>
                <a:defRPr/>
              </a:pPr>
              <a:r>
                <a:rPr lang="en-US" sz="1600" b="1" dirty="0">
                  <a:solidFill>
                    <a:schemeClr val="bg1"/>
                  </a:solidFill>
                </a:rPr>
                <a:t>NFIP </a:t>
              </a:r>
              <a:r>
                <a:rPr lang="en-US" sz="1600" b="1" dirty="0" err="1">
                  <a:solidFill>
                    <a:schemeClr val="bg1"/>
                  </a:solidFill>
                </a:rPr>
                <a:t>NatCat</a:t>
              </a:r>
              <a:r>
                <a:rPr lang="en-US" sz="1600" b="1" dirty="0">
                  <a:solidFill>
                    <a:schemeClr val="bg1"/>
                  </a:solidFill>
                </a:rPr>
                <a:t> Bonds</a:t>
              </a:r>
            </a:p>
          </p:txBody>
        </p:sp>
        <p:sp>
          <p:nvSpPr>
            <p:cNvPr id="23" name="TextBox 12">
              <a:extLst>
                <a:ext uri="{FF2B5EF4-FFF2-40B4-BE49-F238E27FC236}">
                  <a16:creationId xmlns:a16="http://schemas.microsoft.com/office/drawing/2014/main" id="{0ED5EC12-81AA-4F43-A0DC-59F19F6BC93C}"/>
                </a:ext>
              </a:extLst>
            </p:cNvPr>
            <p:cNvSpPr txBox="1">
              <a:spLocks noChangeArrowheads="1"/>
            </p:cNvSpPr>
            <p:nvPr/>
          </p:nvSpPr>
          <p:spPr bwMode="gray">
            <a:xfrm>
              <a:off x="2381780" y="3510752"/>
              <a:ext cx="4901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2563" indent="-182563">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285750" indent="-285750">
                <a:spcAft>
                  <a:spcPts val="600"/>
                </a:spcAft>
                <a:buClr>
                  <a:srgbClr val="337DBE"/>
                </a:buClr>
                <a:buFont typeface="Wingdings 3" panose="05040102010807070707" pitchFamily="18" charset="2"/>
                <a:buChar char="y"/>
              </a:pPr>
              <a:r>
                <a:rPr lang="en-US" sz="1600" dirty="0"/>
                <a:t>By issuing new natural catastrophe bonds geared towards institutional investors, the NFIP can bring an estimated $500 million of additional reinsurance coverage.</a:t>
              </a:r>
            </a:p>
          </p:txBody>
        </p:sp>
      </p:grpSp>
      <p:grpSp>
        <p:nvGrpSpPr>
          <p:cNvPr id="24" name="Group 23">
            <a:extLst>
              <a:ext uri="{FF2B5EF4-FFF2-40B4-BE49-F238E27FC236}">
                <a16:creationId xmlns:a16="http://schemas.microsoft.com/office/drawing/2014/main" id="{F7F158B5-F1CC-4FF4-8928-4865AE4B1E4B}"/>
              </a:ext>
            </a:extLst>
          </p:cNvPr>
          <p:cNvGrpSpPr/>
          <p:nvPr/>
        </p:nvGrpSpPr>
        <p:grpSpPr>
          <a:xfrm>
            <a:off x="453841" y="4989041"/>
            <a:ext cx="6829540" cy="1077218"/>
            <a:chOff x="3962399" y="1726918"/>
            <a:chExt cx="6829540" cy="1077218"/>
          </a:xfrm>
        </p:grpSpPr>
        <p:sp>
          <p:nvSpPr>
            <p:cNvPr id="25" name="Rectangle 24">
              <a:extLst>
                <a:ext uri="{FF2B5EF4-FFF2-40B4-BE49-F238E27FC236}">
                  <a16:creationId xmlns:a16="http://schemas.microsoft.com/office/drawing/2014/main" id="{3F2BB0E6-3783-432D-BB00-0F75D63FBCA2}"/>
                </a:ext>
              </a:extLst>
            </p:cNvPr>
            <p:cNvSpPr/>
            <p:nvPr/>
          </p:nvSpPr>
          <p:spPr bwMode="auto">
            <a:xfrm>
              <a:off x="3962399" y="1755757"/>
              <a:ext cx="1721887" cy="1048379"/>
            </a:xfrm>
            <a:prstGeom prst="rect">
              <a:avLst/>
            </a:prstGeom>
            <a:solidFill>
              <a:srgbClr val="13407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spcBef>
                  <a:spcPct val="20000"/>
                </a:spcBef>
                <a:defRPr/>
              </a:pPr>
              <a:r>
                <a:rPr lang="en-US" sz="1600" b="1" dirty="0">
                  <a:solidFill>
                    <a:schemeClr val="bg1"/>
                  </a:solidFill>
                </a:rPr>
                <a:t>Private Market Flood Products</a:t>
              </a:r>
            </a:p>
          </p:txBody>
        </p:sp>
        <p:sp>
          <p:nvSpPr>
            <p:cNvPr id="26" name="TextBox 12">
              <a:extLst>
                <a:ext uri="{FF2B5EF4-FFF2-40B4-BE49-F238E27FC236}">
                  <a16:creationId xmlns:a16="http://schemas.microsoft.com/office/drawing/2014/main" id="{6F2407C3-1948-484F-A165-46ABDC8985FA}"/>
                </a:ext>
              </a:extLst>
            </p:cNvPr>
            <p:cNvSpPr txBox="1">
              <a:spLocks noChangeArrowheads="1"/>
            </p:cNvSpPr>
            <p:nvPr/>
          </p:nvSpPr>
          <p:spPr bwMode="gray">
            <a:xfrm>
              <a:off x="5880607" y="1726918"/>
              <a:ext cx="491133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2563" indent="-182563">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285750" indent="-285750">
                <a:spcAft>
                  <a:spcPts val="600"/>
                </a:spcAft>
                <a:buClr>
                  <a:srgbClr val="337DBE"/>
                </a:buClr>
                <a:buFont typeface="Wingdings 3" panose="05040102010807070707" pitchFamily="18" charset="2"/>
                <a:buChar char="y"/>
              </a:pPr>
              <a:r>
                <a:rPr lang="en-US" sz="1600" dirty="0"/>
                <a:t>During 2017, the private flood insurance market added 50 new carriers. Direct private flood insurance premiums written reached $630 million, an increase of $217 million over 2016.</a:t>
              </a:r>
            </a:p>
          </p:txBody>
        </p:sp>
      </p:grpSp>
      <p:sp>
        <p:nvSpPr>
          <p:cNvPr id="27" name="TextBox 26">
            <a:extLst>
              <a:ext uri="{FF2B5EF4-FFF2-40B4-BE49-F238E27FC236}">
                <a16:creationId xmlns:a16="http://schemas.microsoft.com/office/drawing/2014/main" id="{9760F077-BDAC-466E-AA60-D13560EE51F3}"/>
              </a:ext>
            </a:extLst>
          </p:cNvPr>
          <p:cNvSpPr txBox="1"/>
          <p:nvPr/>
        </p:nvSpPr>
        <p:spPr>
          <a:xfrm>
            <a:off x="356616" y="1384803"/>
            <a:ext cx="2211741" cy="523616"/>
          </a:xfrm>
          <a:prstGeom prst="rect">
            <a:avLst/>
          </a:prstGeom>
          <a:noFill/>
        </p:spPr>
        <p:txBody>
          <a:bodyPr wrap="none" rtlCol="0">
            <a:noAutofit/>
          </a:bodyPr>
          <a:lstStyle/>
          <a:p>
            <a:pPr>
              <a:lnSpc>
                <a:spcPct val="90000"/>
              </a:lnSpc>
              <a:spcBef>
                <a:spcPts val="1200"/>
              </a:spcBef>
              <a:buClr>
                <a:srgbClr val="337DBE"/>
              </a:buClr>
              <a:buSzPct val="77000"/>
            </a:pPr>
            <a:r>
              <a:rPr lang="en-US" sz="1600" b="1" dirty="0"/>
              <a:t>Private Industry</a:t>
            </a:r>
          </a:p>
        </p:txBody>
      </p:sp>
      <p:pic>
        <p:nvPicPr>
          <p:cNvPr id="40972" name="Picture 12" descr="Image result for swiss re logo">
            <a:extLst>
              <a:ext uri="{FF2B5EF4-FFF2-40B4-BE49-F238E27FC236}">
                <a16:creationId xmlns:a16="http://schemas.microsoft.com/office/drawing/2014/main" id="{C38C2F9D-274C-4424-9D88-84F7F0C3069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38698" y="4788461"/>
            <a:ext cx="1752753" cy="42936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CECF0B3-906D-4196-9E74-734B8F57C95D}"/>
              </a:ext>
            </a:extLst>
          </p:cNvPr>
          <p:cNvSpPr txBox="1"/>
          <p:nvPr/>
        </p:nvSpPr>
        <p:spPr>
          <a:xfrm>
            <a:off x="2372049" y="1384803"/>
            <a:ext cx="2211741" cy="523616"/>
          </a:xfrm>
          <a:prstGeom prst="rect">
            <a:avLst/>
          </a:prstGeom>
          <a:noFill/>
        </p:spPr>
        <p:txBody>
          <a:bodyPr wrap="none" rtlCol="0">
            <a:noAutofit/>
          </a:bodyPr>
          <a:lstStyle/>
          <a:p>
            <a:pPr>
              <a:lnSpc>
                <a:spcPct val="90000"/>
              </a:lnSpc>
              <a:spcBef>
                <a:spcPts val="1200"/>
              </a:spcBef>
              <a:buClr>
                <a:srgbClr val="337DBE"/>
              </a:buClr>
              <a:buSzPct val="77000"/>
            </a:pPr>
            <a:r>
              <a:rPr lang="en-US" sz="1600" b="1" dirty="0"/>
              <a:t>Case Studies</a:t>
            </a:r>
          </a:p>
        </p:txBody>
      </p:sp>
      <p:pic>
        <p:nvPicPr>
          <p:cNvPr id="40984" name="Picture 24" descr="Image result for nfip logo vector">
            <a:extLst>
              <a:ext uri="{FF2B5EF4-FFF2-40B4-BE49-F238E27FC236}">
                <a16:creationId xmlns:a16="http://schemas.microsoft.com/office/drawing/2014/main" id="{FE7A7896-56E5-4E48-8C7E-170DAF5CB95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69365" y="3455893"/>
            <a:ext cx="1291421" cy="1110768"/>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a:extLst>
              <a:ext uri="{FF2B5EF4-FFF2-40B4-BE49-F238E27FC236}">
                <a16:creationId xmlns:a16="http://schemas.microsoft.com/office/drawing/2014/main" id="{E96C5BB4-8EBD-4F4E-BF26-B164A2D3084F}"/>
              </a:ext>
            </a:extLst>
          </p:cNvPr>
          <p:cNvGrpSpPr/>
          <p:nvPr/>
        </p:nvGrpSpPr>
        <p:grpSpPr>
          <a:xfrm>
            <a:off x="7138699" y="1846216"/>
            <a:ext cx="1752753" cy="1084448"/>
            <a:chOff x="7249578" y="1846216"/>
            <a:chExt cx="1752753" cy="1084448"/>
          </a:xfrm>
        </p:grpSpPr>
        <p:grpSp>
          <p:nvGrpSpPr>
            <p:cNvPr id="30" name="Group 29">
              <a:extLst>
                <a:ext uri="{FF2B5EF4-FFF2-40B4-BE49-F238E27FC236}">
                  <a16:creationId xmlns:a16="http://schemas.microsoft.com/office/drawing/2014/main" id="{310923DE-C080-4245-96FA-4045CA508692}"/>
                </a:ext>
              </a:extLst>
            </p:cNvPr>
            <p:cNvGrpSpPr/>
            <p:nvPr/>
          </p:nvGrpSpPr>
          <p:grpSpPr>
            <a:xfrm>
              <a:off x="7524021" y="1846216"/>
              <a:ext cx="1203869" cy="756649"/>
              <a:chOff x="7610947" y="1977583"/>
              <a:chExt cx="1203869" cy="608892"/>
            </a:xfrm>
          </p:grpSpPr>
          <p:sp>
            <p:nvSpPr>
              <p:cNvPr id="10" name="Arrow: Right 9">
                <a:extLst>
                  <a:ext uri="{FF2B5EF4-FFF2-40B4-BE49-F238E27FC236}">
                    <a16:creationId xmlns:a16="http://schemas.microsoft.com/office/drawing/2014/main" id="{30FD952C-DD27-47EC-AD2A-446A4B15A94C}"/>
                  </a:ext>
                </a:extLst>
              </p:cNvPr>
              <p:cNvSpPr/>
              <p:nvPr/>
            </p:nvSpPr>
            <p:spPr>
              <a:xfrm rot="16200000">
                <a:off x="7908436" y="1680094"/>
                <a:ext cx="608892" cy="120386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6" name="TextBox 15">
                <a:extLst>
                  <a:ext uri="{FF2B5EF4-FFF2-40B4-BE49-F238E27FC236}">
                    <a16:creationId xmlns:a16="http://schemas.microsoft.com/office/drawing/2014/main" id="{00AE2481-689D-4B7A-8D1B-0F38658F46B9}"/>
                  </a:ext>
                </a:extLst>
              </p:cNvPr>
              <p:cNvSpPr txBox="1"/>
              <p:nvPr/>
            </p:nvSpPr>
            <p:spPr>
              <a:xfrm>
                <a:off x="7868873" y="2291611"/>
                <a:ext cx="604818" cy="289559"/>
              </a:xfrm>
              <a:prstGeom prst="rect">
                <a:avLst/>
              </a:prstGeom>
              <a:noFill/>
            </p:spPr>
            <p:txBody>
              <a:bodyPr wrap="none" rtlCol="0">
                <a:noAutofit/>
              </a:bodyPr>
              <a:lstStyle/>
              <a:p>
                <a:pPr>
                  <a:lnSpc>
                    <a:spcPct val="90000"/>
                  </a:lnSpc>
                  <a:spcBef>
                    <a:spcPts val="1200"/>
                  </a:spcBef>
                  <a:buClr>
                    <a:srgbClr val="337DBE"/>
                  </a:buClr>
                  <a:buSzPct val="77000"/>
                </a:pPr>
                <a:r>
                  <a:rPr lang="en-US" sz="2000" dirty="0">
                    <a:solidFill>
                      <a:schemeClr val="bg2"/>
                    </a:solidFill>
                  </a:rPr>
                  <a:t>40%</a:t>
                </a:r>
              </a:p>
            </p:txBody>
          </p:sp>
        </p:grpSp>
        <p:sp>
          <p:nvSpPr>
            <p:cNvPr id="29" name="TextBox 28">
              <a:extLst>
                <a:ext uri="{FF2B5EF4-FFF2-40B4-BE49-F238E27FC236}">
                  <a16:creationId xmlns:a16="http://schemas.microsoft.com/office/drawing/2014/main" id="{51E07152-C7E4-4AF4-9339-12958483BAD5}"/>
                </a:ext>
              </a:extLst>
            </p:cNvPr>
            <p:cNvSpPr txBox="1"/>
            <p:nvPr/>
          </p:nvSpPr>
          <p:spPr>
            <a:xfrm>
              <a:off x="7249578" y="2626483"/>
              <a:ext cx="1752753" cy="304181"/>
            </a:xfrm>
            <a:prstGeom prst="rect">
              <a:avLst/>
            </a:prstGeom>
            <a:noFill/>
          </p:spPr>
          <p:txBody>
            <a:bodyPr wrap="square" rtlCol="0">
              <a:noAutofit/>
            </a:bodyPr>
            <a:lstStyle/>
            <a:p>
              <a:pPr algn="ctr">
                <a:lnSpc>
                  <a:spcPct val="90000"/>
                </a:lnSpc>
                <a:spcBef>
                  <a:spcPts val="1200"/>
                </a:spcBef>
                <a:buClr>
                  <a:srgbClr val="337DBE"/>
                </a:buClr>
                <a:buSzPct val="77000"/>
              </a:pPr>
              <a:r>
                <a:rPr lang="en-US" sz="2000" dirty="0"/>
                <a:t>2018 FEMA Reinsurance</a:t>
              </a:r>
            </a:p>
          </p:txBody>
        </p:sp>
      </p:grpSp>
      <p:pic>
        <p:nvPicPr>
          <p:cNvPr id="3" name="Picture 2">
            <a:extLst>
              <a:ext uri="{FF2B5EF4-FFF2-40B4-BE49-F238E27FC236}">
                <a16:creationId xmlns:a16="http://schemas.microsoft.com/office/drawing/2014/main" id="{73F27464-6A60-4441-B02C-C3BFEE02A7F1}"/>
              </a:ext>
            </a:extLst>
          </p:cNvPr>
          <p:cNvPicPr>
            <a:picLocks noChangeAspect="1"/>
          </p:cNvPicPr>
          <p:nvPr/>
        </p:nvPicPr>
        <p:blipFill>
          <a:blip r:embed="rId13"/>
          <a:stretch>
            <a:fillRect/>
          </a:stretch>
        </p:blipFill>
        <p:spPr>
          <a:xfrm>
            <a:off x="7138698" y="5284779"/>
            <a:ext cx="1698606" cy="700456"/>
          </a:xfrm>
          <a:prstGeom prst="rect">
            <a:avLst/>
          </a:prstGeom>
        </p:spPr>
      </p:pic>
      <p:pic>
        <p:nvPicPr>
          <p:cNvPr id="7" name="Picture 6">
            <a:extLst>
              <a:ext uri="{FF2B5EF4-FFF2-40B4-BE49-F238E27FC236}">
                <a16:creationId xmlns:a16="http://schemas.microsoft.com/office/drawing/2014/main" id="{08811AC2-320F-4473-9ACF-44DEC647B436}"/>
              </a:ext>
            </a:extLst>
          </p:cNvPr>
          <p:cNvPicPr>
            <a:picLocks noChangeAspect="1"/>
          </p:cNvPicPr>
          <p:nvPr/>
        </p:nvPicPr>
        <p:blipFill>
          <a:blip r:embed="rId14"/>
          <a:stretch>
            <a:fillRect/>
          </a:stretch>
        </p:blipFill>
        <p:spPr>
          <a:xfrm>
            <a:off x="7094805" y="6025440"/>
            <a:ext cx="1152525" cy="666750"/>
          </a:xfrm>
          <a:prstGeom prst="rect">
            <a:avLst/>
          </a:prstGeom>
        </p:spPr>
      </p:pic>
    </p:spTree>
    <p:extLst>
      <p:ext uri="{BB962C8B-B14F-4D97-AF65-F5344CB8AC3E}">
        <p14:creationId xmlns:p14="http://schemas.microsoft.com/office/powerpoint/2010/main" val="293950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Financial Results</a:t>
            </a:r>
          </a:p>
        </p:txBody>
      </p:sp>
      <p:sp>
        <p:nvSpPr>
          <p:cNvPr id="5" name="Subtitle 4"/>
          <p:cNvSpPr>
            <a:spLocks noGrp="1"/>
          </p:cNvSpPr>
          <p:nvPr>
            <p:ph type="subTitle" idx="1"/>
          </p:nvPr>
        </p:nvSpPr>
        <p:spPr/>
        <p:txBody>
          <a:bodyPr/>
          <a:lstStyle/>
          <a:p>
            <a:r>
              <a:rPr lang="en-US" dirty="0"/>
              <a:t>Light, Favorable Winds Buoy Results</a:t>
            </a:r>
          </a:p>
        </p:txBody>
      </p:sp>
    </p:spTree>
    <p:extLst>
      <p:ext uri="{BB962C8B-B14F-4D97-AF65-F5344CB8AC3E}">
        <p14:creationId xmlns:p14="http://schemas.microsoft.com/office/powerpoint/2010/main" val="233391231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640240" y="174354"/>
            <a:ext cx="8458200" cy="950976"/>
          </a:xfrm>
        </p:spPr>
        <p:txBody>
          <a:bodyPr/>
          <a:lstStyle/>
          <a:p>
            <a:r>
              <a:rPr lang="en-US" sz="2800" dirty="0"/>
              <a:t>Commercial &amp; Personal Lines Direct Premiums Written Growth, Quarterly Y-o-Y, 2012:Q1-2017:Q2</a:t>
            </a:r>
          </a:p>
        </p:txBody>
      </p:sp>
      <p:sp>
        <p:nvSpPr>
          <p:cNvPr id="7" name="Text Placeholder 6"/>
          <p:cNvSpPr>
            <a:spLocks noGrp="1"/>
          </p:cNvSpPr>
          <p:nvPr>
            <p:ph type="body" sz="quarter" idx="16"/>
          </p:nvPr>
        </p:nvSpPr>
        <p:spPr/>
        <p:txBody>
          <a:bodyPr/>
          <a:lstStyle/>
          <a:p>
            <a:r>
              <a:rPr lang="en-US" sz="1100" dirty="0"/>
              <a:t>.</a:t>
            </a:r>
          </a:p>
          <a:p>
            <a:r>
              <a:rPr lang="en-US" sz="1100" dirty="0"/>
              <a:t>Sources: NAIC via SNL Financial; Insurance Information Institute calculations.</a:t>
            </a:r>
          </a:p>
        </p:txBody>
      </p:sp>
      <p:graphicFrame>
        <p:nvGraphicFramePr>
          <p:cNvPr id="23" name="Object 2"/>
          <p:cNvGraphicFramePr>
            <a:graphicFrameLocks noChangeAspect="1"/>
          </p:cNvGraphicFramePr>
          <p:nvPr>
            <p:extLst>
              <p:ext uri="{D42A27DB-BD31-4B8C-83A1-F6EECF244321}">
                <p14:modId xmlns:p14="http://schemas.microsoft.com/office/powerpoint/2010/main" val="342871070"/>
              </p:ext>
            </p:extLst>
          </p:nvPr>
        </p:nvGraphicFramePr>
        <p:xfrm>
          <a:off x="209970" y="1453380"/>
          <a:ext cx="8366606" cy="4693544"/>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131884" y="1116517"/>
            <a:ext cx="2092569" cy="480131"/>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dirty="0"/>
              <a:t>Percent Change from same quarter, prior year</a:t>
            </a:r>
          </a:p>
        </p:txBody>
      </p:sp>
    </p:spTree>
    <p:custDataLst>
      <p:tags r:id="rId1"/>
    </p:custDataLst>
    <p:extLst>
      <p:ext uri="{BB962C8B-B14F-4D97-AF65-F5344CB8AC3E}">
        <p14:creationId xmlns:p14="http://schemas.microsoft.com/office/powerpoint/2010/main" val="29053479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
          <p:cNvGraphicFramePr>
            <a:graphicFrameLocks noChangeAspect="1"/>
          </p:cNvGraphicFramePr>
          <p:nvPr>
            <p:extLst/>
          </p:nvPr>
        </p:nvGraphicFramePr>
        <p:xfrm>
          <a:off x="109044" y="1268108"/>
          <a:ext cx="8468432" cy="4315226"/>
        </p:xfrm>
        <a:graphic>
          <a:graphicData uri="http://schemas.openxmlformats.org/drawingml/2006/chart">
            <c:chart xmlns:c="http://schemas.openxmlformats.org/drawingml/2006/chart" xmlns:r="http://schemas.openxmlformats.org/officeDocument/2006/relationships" r:id="rId4"/>
          </a:graphicData>
        </a:graphic>
      </p:graphicFrame>
      <p:sp>
        <p:nvSpPr>
          <p:cNvPr id="140297" name="Rectangle 3"/>
          <p:cNvSpPr>
            <a:spLocks noGrp="1" noChangeArrowheads="1"/>
          </p:cNvSpPr>
          <p:nvPr>
            <p:ph type="title"/>
          </p:nvPr>
        </p:nvSpPr>
        <p:spPr>
          <a:xfrm>
            <a:off x="651888" y="233058"/>
            <a:ext cx="6980884" cy="950976"/>
          </a:xfrm>
        </p:spPr>
        <p:txBody>
          <a:bodyPr/>
          <a:lstStyle/>
          <a:p>
            <a:br>
              <a:rPr lang="en-US" altLang="en-US" dirty="0"/>
            </a:br>
            <a:r>
              <a:rPr lang="en-US" altLang="en-US" dirty="0"/>
              <a:t>Net Premium Growth, Annual Change </a:t>
            </a:r>
          </a:p>
        </p:txBody>
      </p:sp>
      <p:sp>
        <p:nvSpPr>
          <p:cNvPr id="6" name="Text Placeholder 5"/>
          <p:cNvSpPr>
            <a:spLocks noGrp="1"/>
          </p:cNvSpPr>
          <p:nvPr>
            <p:ph type="body" sz="quarter" idx="16"/>
          </p:nvPr>
        </p:nvSpPr>
        <p:spPr>
          <a:xfrm>
            <a:off x="836823" y="6277343"/>
            <a:ext cx="8454009" cy="415018"/>
          </a:xfrm>
        </p:spPr>
        <p:txBody>
          <a:bodyPr/>
          <a:lstStyle/>
          <a:p>
            <a:endParaRPr lang="en-US" dirty="0"/>
          </a:p>
          <a:p>
            <a:r>
              <a:rPr lang="en-US" dirty="0"/>
              <a:t>All data through second quarter.</a:t>
            </a:r>
          </a:p>
          <a:p>
            <a:r>
              <a:rPr lang="en-US" dirty="0"/>
              <a:t>SOURCES: NAIC data sourced through S&amp;P Global Intelligence, Bureau of Economic Affairs, Insurance Information Institute.</a:t>
            </a:r>
          </a:p>
        </p:txBody>
      </p:sp>
      <p:sp>
        <p:nvSpPr>
          <p:cNvPr id="8" name="Text Placeholder 4">
            <a:extLst>
              <a:ext uri="{FF2B5EF4-FFF2-40B4-BE49-F238E27FC236}">
                <a16:creationId xmlns:a16="http://schemas.microsoft.com/office/drawing/2014/main" id="{E00DAD3E-3F4D-467E-8EF9-E26220922829}"/>
              </a:ext>
            </a:extLst>
          </p:cNvPr>
          <p:cNvSpPr txBox="1">
            <a:spLocks/>
          </p:cNvSpPr>
          <p:nvPr/>
        </p:nvSpPr>
        <p:spPr bwMode="gray">
          <a:xfrm>
            <a:off x="2190307" y="1283705"/>
            <a:ext cx="5220586" cy="895969"/>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285750" indent="-285750">
              <a:spcBef>
                <a:spcPts val="600"/>
              </a:spcBef>
              <a:buFont typeface="Wingdings 3" panose="05040102010807070707" pitchFamily="18" charset="2"/>
              <a:buChar char=""/>
            </a:pPr>
            <a:r>
              <a:rPr lang="en-US" dirty="0"/>
              <a:t>The tax reform act at the end of 2017 led to the spike in net written premium in 2018 - $314B at Second Quarter.</a:t>
            </a:r>
          </a:p>
        </p:txBody>
      </p:sp>
      <p:sp>
        <p:nvSpPr>
          <p:cNvPr id="7" name="Text Placeholder 4">
            <a:extLst/>
          </p:cNvPr>
          <p:cNvSpPr txBox="1">
            <a:spLocks/>
          </p:cNvSpPr>
          <p:nvPr/>
        </p:nvSpPr>
        <p:spPr bwMode="gray">
          <a:xfrm>
            <a:off x="676940" y="5582805"/>
            <a:ext cx="7875874" cy="647876"/>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285750" indent="-285750">
              <a:spcBef>
                <a:spcPts val="600"/>
              </a:spcBef>
              <a:buFont typeface="Wingdings 3" panose="05040102010807070707" pitchFamily="18" charset="2"/>
              <a:buChar char=""/>
            </a:pPr>
            <a:r>
              <a:rPr lang="en-US" dirty="0"/>
              <a:t>As a general rule, net written premium growth tracks nominal GDP growth.</a:t>
            </a:r>
          </a:p>
        </p:txBody>
      </p:sp>
    </p:spTree>
    <p:custDataLst>
      <p:tags r:id="rId1"/>
    </p:custDataLst>
    <p:extLst>
      <p:ext uri="{BB962C8B-B14F-4D97-AF65-F5344CB8AC3E}">
        <p14:creationId xmlns:p14="http://schemas.microsoft.com/office/powerpoint/2010/main" val="26625823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1250"/>
                            </p:stCondLst>
                            <p:childTnLst>
                              <p:par>
                                <p:cTn id="11" presetID="53" presetClass="entr" presetSubtype="16" fill="hold" grpId="0" nodeType="afterEffect">
                                  <p:stCondLst>
                                    <p:cond delay="75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
          <p:cNvGraphicFramePr>
            <a:graphicFrameLocks noChangeAspect="1"/>
          </p:cNvGraphicFramePr>
          <p:nvPr>
            <p:extLst/>
          </p:nvPr>
        </p:nvGraphicFramePr>
        <p:xfrm>
          <a:off x="385491" y="1268108"/>
          <a:ext cx="8468432" cy="4465676"/>
        </p:xfrm>
        <a:graphic>
          <a:graphicData uri="http://schemas.openxmlformats.org/drawingml/2006/chart">
            <c:chart xmlns:c="http://schemas.openxmlformats.org/drawingml/2006/chart" xmlns:r="http://schemas.openxmlformats.org/officeDocument/2006/relationships" r:id="rId4"/>
          </a:graphicData>
        </a:graphic>
      </p:graphicFrame>
      <p:sp>
        <p:nvSpPr>
          <p:cNvPr id="140297" name="Rectangle 3"/>
          <p:cNvSpPr>
            <a:spLocks noGrp="1" noChangeArrowheads="1"/>
          </p:cNvSpPr>
          <p:nvPr>
            <p:ph type="title"/>
          </p:nvPr>
        </p:nvSpPr>
        <p:spPr>
          <a:xfrm>
            <a:off x="651888" y="233058"/>
            <a:ext cx="6980884" cy="950976"/>
          </a:xfrm>
        </p:spPr>
        <p:txBody>
          <a:bodyPr/>
          <a:lstStyle/>
          <a:p>
            <a:br>
              <a:rPr lang="en-US" altLang="en-US" dirty="0"/>
            </a:br>
            <a:r>
              <a:rPr lang="en-US" altLang="en-US" dirty="0"/>
              <a:t>Direct Premium Growth, Annual Change</a:t>
            </a:r>
          </a:p>
        </p:txBody>
      </p:sp>
      <p:sp>
        <p:nvSpPr>
          <p:cNvPr id="6" name="Text Placeholder 5"/>
          <p:cNvSpPr>
            <a:spLocks noGrp="1"/>
          </p:cNvSpPr>
          <p:nvPr>
            <p:ph type="body" sz="quarter" idx="16"/>
          </p:nvPr>
        </p:nvSpPr>
        <p:spPr>
          <a:xfrm>
            <a:off x="871164" y="6302510"/>
            <a:ext cx="8402512" cy="415018"/>
          </a:xfrm>
        </p:spPr>
        <p:txBody>
          <a:bodyPr/>
          <a:lstStyle/>
          <a:p>
            <a:endParaRPr lang="en-US" dirty="0"/>
          </a:p>
          <a:p>
            <a:r>
              <a:rPr lang="en-US" dirty="0"/>
              <a:t>All data through second quarter.</a:t>
            </a:r>
          </a:p>
          <a:p>
            <a:r>
              <a:rPr lang="en-US" dirty="0"/>
              <a:t>SOURCES:NAIC data sourced through S&amp;P Global Intelligence, Bureau of Economic Affairs, Insurance Information Institute.</a:t>
            </a:r>
          </a:p>
        </p:txBody>
      </p:sp>
      <p:sp>
        <p:nvSpPr>
          <p:cNvPr id="8" name="Text Placeholder 4">
            <a:extLst>
              <a:ext uri="{FF2B5EF4-FFF2-40B4-BE49-F238E27FC236}">
                <a16:creationId xmlns:a16="http://schemas.microsoft.com/office/drawing/2014/main" id="{6A6542AE-AB97-4C23-A941-3E2EDA3C3E5E}"/>
              </a:ext>
            </a:extLst>
          </p:cNvPr>
          <p:cNvSpPr txBox="1">
            <a:spLocks/>
          </p:cNvSpPr>
          <p:nvPr/>
        </p:nvSpPr>
        <p:spPr bwMode="gray">
          <a:xfrm>
            <a:off x="609600" y="5733784"/>
            <a:ext cx="7875874" cy="65294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285750" indent="-285750">
              <a:spcBef>
                <a:spcPts val="600"/>
              </a:spcBef>
              <a:buFont typeface="Wingdings 3" panose="05040102010807070707" pitchFamily="18" charset="2"/>
              <a:buChar char=""/>
            </a:pPr>
            <a:r>
              <a:rPr lang="en-US" dirty="0"/>
              <a:t>Rising Auto Rates Driving Premium Growth - $337B at Second Quarter.</a:t>
            </a:r>
          </a:p>
        </p:txBody>
      </p:sp>
    </p:spTree>
    <p:custDataLst>
      <p:tags r:id="rId1"/>
    </p:custDataLst>
    <p:extLst>
      <p:ext uri="{BB962C8B-B14F-4D97-AF65-F5344CB8AC3E}">
        <p14:creationId xmlns:p14="http://schemas.microsoft.com/office/powerpoint/2010/main" val="10443750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a:xfrm>
            <a:off x="910532" y="175847"/>
            <a:ext cx="7556460" cy="893816"/>
          </a:xfrm>
        </p:spPr>
        <p:txBody>
          <a:bodyPr/>
          <a:lstStyle/>
          <a:p>
            <a:r>
              <a:rPr lang="en-US" dirty="0"/>
              <a:t>Net Underwriting Gains &amp; Losses,</a:t>
            </a:r>
            <a:br>
              <a:rPr lang="en-US" dirty="0"/>
            </a:br>
            <a:r>
              <a:rPr lang="en-US" dirty="0"/>
              <a:t>1</a:t>
            </a:r>
            <a:r>
              <a:rPr lang="en-US" baseline="30000" dirty="0"/>
              <a:t>st</a:t>
            </a:r>
            <a:r>
              <a:rPr lang="en-US" dirty="0"/>
              <a:t> Halves of Each Year, 2007-2018</a:t>
            </a:r>
          </a:p>
        </p:txBody>
      </p:sp>
      <p:sp>
        <p:nvSpPr>
          <p:cNvPr id="6" name="Text Placeholder 5"/>
          <p:cNvSpPr>
            <a:spLocks noGrp="1"/>
          </p:cNvSpPr>
          <p:nvPr>
            <p:ph type="body" sz="quarter" idx="16"/>
          </p:nvPr>
        </p:nvSpPr>
        <p:spPr/>
        <p:txBody>
          <a:bodyPr/>
          <a:lstStyle/>
          <a:p>
            <a:endParaRPr lang="en-US" sz="900" dirty="0"/>
          </a:p>
          <a:p>
            <a:r>
              <a:rPr lang="en-US" sz="900" dirty="0"/>
              <a:t> </a:t>
            </a:r>
          </a:p>
          <a:p>
            <a:r>
              <a:rPr lang="en-US" sz="1100" dirty="0"/>
              <a:t>Sources: ISO/PCI;  Insurance Information Institute</a:t>
            </a:r>
            <a:r>
              <a:rPr lang="en-US" sz="900" dirty="0"/>
              <a:t>.</a:t>
            </a:r>
          </a:p>
        </p:txBody>
      </p:sp>
      <p:graphicFrame>
        <p:nvGraphicFramePr>
          <p:cNvPr id="22" name="Chart 21"/>
          <p:cNvGraphicFramePr/>
          <p:nvPr>
            <p:extLst/>
          </p:nvPr>
        </p:nvGraphicFramePr>
        <p:xfrm>
          <a:off x="292100" y="1533515"/>
          <a:ext cx="8559800" cy="4261087"/>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Placeholder 4"/>
          <p:cNvSpPr txBox="1">
            <a:spLocks/>
          </p:cNvSpPr>
          <p:nvPr/>
        </p:nvSpPr>
        <p:spPr bwMode="gray">
          <a:xfrm>
            <a:off x="1011115" y="5940053"/>
            <a:ext cx="7601160" cy="562236"/>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cs typeface="Arial" charset="0"/>
              </a:rPr>
              <a:t>Net underwriting results in the first half of the year</a:t>
            </a:r>
            <a:br>
              <a:rPr lang="en-US" sz="1800" dirty="0">
                <a:cs typeface="Arial" charset="0"/>
              </a:rPr>
            </a:br>
            <a:r>
              <a:rPr lang="en-US" sz="1800" dirty="0">
                <a:cs typeface="Arial" charset="0"/>
              </a:rPr>
              <a:t>have been quite variable, but mostly losses.</a:t>
            </a:r>
            <a:endParaRPr lang="en-US" sz="1800" dirty="0"/>
          </a:p>
        </p:txBody>
      </p:sp>
      <p:sp>
        <p:nvSpPr>
          <p:cNvPr id="12" name="TextBox 11"/>
          <p:cNvSpPr txBox="1"/>
          <p:nvPr/>
        </p:nvSpPr>
        <p:spPr>
          <a:xfrm>
            <a:off x="292100" y="1247283"/>
            <a:ext cx="1055077"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 Millions</a:t>
            </a:r>
          </a:p>
        </p:txBody>
      </p:sp>
      <p:grpSp>
        <p:nvGrpSpPr>
          <p:cNvPr id="7" name="Group 6"/>
          <p:cNvGrpSpPr/>
          <p:nvPr/>
        </p:nvGrpSpPr>
        <p:grpSpPr bwMode="gray">
          <a:xfrm>
            <a:off x="6485861" y="3296093"/>
            <a:ext cx="2410520" cy="1843930"/>
            <a:chOff x="3144850" y="1814903"/>
            <a:chExt cx="1359220" cy="1103323"/>
          </a:xfrm>
        </p:grpSpPr>
        <p:sp>
          <p:nvSpPr>
            <p:cNvPr id="8" name="AutoShape 4"/>
            <p:cNvSpPr>
              <a:spLocks noChangeArrowheads="1"/>
            </p:cNvSpPr>
            <p:nvPr/>
          </p:nvSpPr>
          <p:spPr bwMode="gray">
            <a:xfrm>
              <a:off x="3144850" y="2323866"/>
              <a:ext cx="1359220" cy="594360"/>
            </a:xfrm>
            <a:prstGeom prst="rect">
              <a:avLst/>
            </a:prstGeom>
            <a:noFill/>
            <a:ln w="25400">
              <a:solidFill>
                <a:schemeClr val="tx1"/>
              </a:solidFill>
              <a:miter lim="800000"/>
              <a:headEnd/>
              <a:tailEnd/>
            </a:ln>
            <a:effectLst/>
          </p:spPr>
          <p:txBody>
            <a:bodyPr wrap="square" lIns="91418" tIns="45709" rIns="91418" bIns="45709" anchor="ctr">
              <a:flatTx/>
            </a:bodyPr>
            <a:lstStyle/>
            <a:p>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600" b="1" dirty="0">
                  <a:latin typeface="+mj-lt"/>
                </a:rPr>
                <a:t>Second-highest first-half U/W gains in last dozen years</a:t>
              </a:r>
            </a:p>
          </p:txBody>
        </p:sp>
        <p:cxnSp>
          <p:nvCxnSpPr>
            <p:cNvPr id="9" name="Straight Arrow Connector 8"/>
            <p:cNvCxnSpPr/>
            <p:nvPr/>
          </p:nvCxnSpPr>
          <p:spPr bwMode="gray">
            <a:xfrm flipH="1" flipV="1">
              <a:off x="4271981" y="1814903"/>
              <a:ext cx="11991" cy="515325"/>
            </a:xfrm>
            <a:prstGeom prst="straightConnector1">
              <a:avLst/>
            </a:prstGeom>
            <a:noFill/>
            <a:ln w="25400">
              <a:solidFill>
                <a:schemeClr val="tx1"/>
              </a:solidFill>
              <a:round/>
              <a:headEnd/>
              <a:tailEnd type="oval" w="med" len="med"/>
            </a:ln>
            <a:effectLst/>
          </p:spPr>
        </p:cxnSp>
      </p:grpSp>
    </p:spTree>
    <p:extLst>
      <p:ext uri="{BB962C8B-B14F-4D97-AF65-F5344CB8AC3E}">
        <p14:creationId xmlns:p14="http://schemas.microsoft.com/office/powerpoint/2010/main" val="29468746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3"/>
          <p:cNvGraphicFramePr>
            <a:graphicFrameLocks/>
          </p:cNvGraphicFramePr>
          <p:nvPr>
            <p:extLst/>
          </p:nvPr>
        </p:nvGraphicFramePr>
        <p:xfrm>
          <a:off x="314779" y="1484813"/>
          <a:ext cx="8350250" cy="4064973"/>
        </p:xfrm>
        <a:graphic>
          <a:graphicData uri="http://schemas.openxmlformats.org/drawingml/2006/chart">
            <c:chart xmlns:c="http://schemas.openxmlformats.org/drawingml/2006/chart" xmlns:r="http://schemas.openxmlformats.org/officeDocument/2006/relationships" r:id="rId3"/>
          </a:graphicData>
        </a:graphic>
      </p:graphicFrame>
      <p:sp>
        <p:nvSpPr>
          <p:cNvPr id="11270" name="Rectangle 3"/>
          <p:cNvSpPr>
            <a:spLocks noGrp="1" noChangeArrowheads="1"/>
          </p:cNvSpPr>
          <p:nvPr>
            <p:ph type="title"/>
          </p:nvPr>
        </p:nvSpPr>
        <p:spPr/>
        <p:txBody>
          <a:bodyPr/>
          <a:lstStyle/>
          <a:p>
            <a:r>
              <a:rPr lang="en-US" dirty="0"/>
              <a:t>P/C Insurer Portfolio Yields,</a:t>
            </a:r>
            <a:br>
              <a:rPr lang="en-US" dirty="0"/>
            </a:br>
            <a:r>
              <a:rPr lang="en-US" dirty="0"/>
              <a:t>2002-2017</a:t>
            </a:r>
          </a:p>
        </p:txBody>
      </p:sp>
      <p:sp>
        <p:nvSpPr>
          <p:cNvPr id="3" name="Text Placeholder 2"/>
          <p:cNvSpPr>
            <a:spLocks noGrp="1"/>
          </p:cNvSpPr>
          <p:nvPr>
            <p:ph type="body" sz="quarter" idx="16"/>
          </p:nvPr>
        </p:nvSpPr>
        <p:spPr/>
        <p:txBody>
          <a:bodyPr/>
          <a:lstStyle/>
          <a:p>
            <a:r>
              <a:rPr lang="fr-FR" dirty="0"/>
              <a:t>Sources: NAIC data, </a:t>
            </a:r>
            <a:r>
              <a:rPr lang="fr-FR" dirty="0" err="1"/>
              <a:t>sourced</a:t>
            </a:r>
            <a:r>
              <a:rPr lang="fr-FR" dirty="0"/>
              <a:t> </a:t>
            </a:r>
            <a:r>
              <a:rPr lang="fr-FR" dirty="0" err="1"/>
              <a:t>from</a:t>
            </a:r>
            <a:r>
              <a:rPr lang="fr-FR" dirty="0"/>
              <a:t> S&amp;P Global </a:t>
            </a:r>
            <a:r>
              <a:rPr lang="fr-FR" dirty="0" err="1"/>
              <a:t>Market</a:t>
            </a:r>
            <a:r>
              <a:rPr lang="fr-FR" dirty="0"/>
              <a:t> Intelligence; Insurance Information Institute.</a:t>
            </a:r>
          </a:p>
        </p:txBody>
      </p:sp>
      <p:sp>
        <p:nvSpPr>
          <p:cNvPr id="10" name="Text Placeholder 4"/>
          <p:cNvSpPr txBox="1">
            <a:spLocks/>
          </p:cNvSpPr>
          <p:nvPr/>
        </p:nvSpPr>
        <p:spPr bwMode="gray">
          <a:xfrm>
            <a:off x="478971" y="5257800"/>
            <a:ext cx="8186058" cy="88696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Even as Prevailing Rates Rise in the Next Few Years, </a:t>
            </a:r>
            <a:br>
              <a:rPr lang="en-US" sz="1800" dirty="0"/>
            </a:br>
            <a:r>
              <a:rPr lang="en-US" sz="1800" dirty="0"/>
              <a:t>Portfolio Yields Are Unlikely to Rise </a:t>
            </a:r>
            <a:r>
              <a:rPr lang="en-US" sz="1800"/>
              <a:t>Quickly,</a:t>
            </a:r>
            <a:br>
              <a:rPr lang="en-US" sz="1800"/>
            </a:br>
            <a:r>
              <a:rPr lang="en-US" sz="1800"/>
              <a:t>Since </a:t>
            </a:r>
            <a:r>
              <a:rPr lang="en-US" sz="1800" dirty="0"/>
              <a:t>Low Yields of Recent Years Are “Baked In” to Future Returns.</a:t>
            </a:r>
          </a:p>
        </p:txBody>
      </p:sp>
      <p:sp>
        <p:nvSpPr>
          <p:cNvPr id="6" name="Text Placeholder 4"/>
          <p:cNvSpPr txBox="1">
            <a:spLocks/>
          </p:cNvSpPr>
          <p:nvPr/>
        </p:nvSpPr>
        <p:spPr bwMode="gray">
          <a:xfrm>
            <a:off x="3785190" y="1325765"/>
            <a:ext cx="4959272" cy="88696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dirty="0"/>
              <a:t>Net Yield on Invested Assets for 2018:</a:t>
            </a:r>
            <a:br>
              <a:rPr lang="en-US" dirty="0"/>
            </a:br>
            <a:r>
              <a:rPr lang="en-US" dirty="0"/>
              <a:t>1</a:t>
            </a:r>
            <a:r>
              <a:rPr lang="en-US" baseline="30000" dirty="0"/>
              <a:t>st</a:t>
            </a:r>
            <a:r>
              <a:rPr lang="en-US" dirty="0"/>
              <a:t> quarter: 2.93%</a:t>
            </a:r>
            <a:br>
              <a:rPr lang="en-US" dirty="0"/>
            </a:br>
            <a:r>
              <a:rPr lang="en-US" dirty="0"/>
              <a:t>2</a:t>
            </a:r>
            <a:r>
              <a:rPr lang="en-US" baseline="30000" dirty="0"/>
              <a:t>nd</a:t>
            </a:r>
            <a:r>
              <a:rPr lang="en-US" dirty="0"/>
              <a:t> quarter: 3.66%</a:t>
            </a:r>
          </a:p>
        </p:txBody>
      </p:sp>
    </p:spTree>
    <p:extLst>
      <p:ext uri="{BB962C8B-B14F-4D97-AF65-F5344CB8AC3E}">
        <p14:creationId xmlns:p14="http://schemas.microsoft.com/office/powerpoint/2010/main" val="22724208"/>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a:xfrm>
            <a:off x="910532" y="175847"/>
            <a:ext cx="7904284" cy="893816"/>
          </a:xfrm>
        </p:spPr>
        <p:txBody>
          <a:bodyPr/>
          <a:lstStyle/>
          <a:p>
            <a:r>
              <a:rPr lang="en-US" sz="2800" dirty="0"/>
              <a:t>Net Investment Gains Vary Mainly With Realized Capital Gains/Losses, 1st Halves, 2007-2018</a:t>
            </a:r>
          </a:p>
        </p:txBody>
      </p:sp>
      <p:sp>
        <p:nvSpPr>
          <p:cNvPr id="6" name="Text Placeholder 5"/>
          <p:cNvSpPr>
            <a:spLocks noGrp="1"/>
          </p:cNvSpPr>
          <p:nvPr>
            <p:ph type="body" sz="quarter" idx="16"/>
          </p:nvPr>
        </p:nvSpPr>
        <p:spPr/>
        <p:txBody>
          <a:bodyPr/>
          <a:lstStyle/>
          <a:p>
            <a:endParaRPr lang="en-US" sz="900" dirty="0"/>
          </a:p>
          <a:p>
            <a:r>
              <a:rPr lang="en-US" sz="900" dirty="0"/>
              <a:t> </a:t>
            </a:r>
          </a:p>
          <a:p>
            <a:r>
              <a:rPr lang="en-US" sz="1100" dirty="0"/>
              <a:t>Sources: ISO/PCI;  Insurance Information Institute</a:t>
            </a:r>
            <a:r>
              <a:rPr lang="en-US" sz="900" dirty="0"/>
              <a:t>.</a:t>
            </a:r>
          </a:p>
        </p:txBody>
      </p:sp>
      <p:graphicFrame>
        <p:nvGraphicFramePr>
          <p:cNvPr id="22" name="Chart 21"/>
          <p:cNvGraphicFramePr/>
          <p:nvPr>
            <p:extLst/>
          </p:nvPr>
        </p:nvGraphicFramePr>
        <p:xfrm>
          <a:off x="292100" y="1533515"/>
          <a:ext cx="8559800" cy="4406538"/>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Placeholder 4"/>
          <p:cNvSpPr txBox="1">
            <a:spLocks/>
          </p:cNvSpPr>
          <p:nvPr/>
        </p:nvSpPr>
        <p:spPr bwMode="gray">
          <a:xfrm>
            <a:off x="1011115" y="5940053"/>
            <a:ext cx="7601160" cy="562236"/>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cs typeface="Arial" charset="0"/>
              </a:rPr>
              <a:t>In the first half of the year, net investment income has been steady but realized capital gains/losses have been variable.</a:t>
            </a:r>
            <a:endParaRPr lang="en-US" sz="1800" dirty="0"/>
          </a:p>
        </p:txBody>
      </p:sp>
      <p:sp>
        <p:nvSpPr>
          <p:cNvPr id="12" name="TextBox 11"/>
          <p:cNvSpPr txBox="1"/>
          <p:nvPr/>
        </p:nvSpPr>
        <p:spPr>
          <a:xfrm>
            <a:off x="292100" y="1247283"/>
            <a:ext cx="1055077"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 Billions</a:t>
            </a:r>
          </a:p>
        </p:txBody>
      </p:sp>
    </p:spTree>
    <p:extLst>
      <p:ext uri="{BB962C8B-B14F-4D97-AF65-F5344CB8AC3E}">
        <p14:creationId xmlns:p14="http://schemas.microsoft.com/office/powerpoint/2010/main" val="13426376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 y="2048102"/>
            <a:ext cx="9144001" cy="48099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I.I.I. Mission Statement</a:t>
            </a:r>
          </a:p>
        </p:txBody>
      </p:sp>
      <p:sp>
        <p:nvSpPr>
          <p:cNvPr id="8" name="Text Placeholder 4"/>
          <p:cNvSpPr txBox="1">
            <a:spLocks/>
          </p:cNvSpPr>
          <p:nvPr/>
        </p:nvSpPr>
        <p:spPr bwMode="gray">
          <a:xfrm>
            <a:off x="356617" y="2335501"/>
            <a:ext cx="5207001" cy="872767"/>
          </a:xfrm>
          <a:prstGeom prst="snip1Rect">
            <a:avLst>
              <a:gd name="adj" fmla="val 29185"/>
            </a:avLst>
          </a:prstGeom>
          <a:solidFill>
            <a:srgbClr val="337DBE">
              <a:alpha val="90000"/>
            </a:srgbClr>
          </a:solidFill>
          <a:ln w="28575" cap="flat" cmpd="sng" algn="ctr">
            <a:noFill/>
            <a:prstDash val="solid"/>
            <a:miter lim="800000"/>
            <a:headEnd type="none" w="med" len="med"/>
            <a:tailEnd type="none" w="med" len="med"/>
          </a:ln>
          <a:effectLst/>
        </p:spPr>
        <p:txBody>
          <a:bodyPr vert="horz" wrap="square" lIns="182880" tIns="45716" rIns="182880" bIns="1828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a:lnSpc>
                <a:spcPct val="94000"/>
              </a:lnSpc>
              <a:spcBef>
                <a:spcPts val="0"/>
              </a:spcBef>
            </a:pPr>
            <a:r>
              <a:rPr lang="en-US" sz="2400" dirty="0">
                <a:solidFill>
                  <a:schemeClr val="bg1"/>
                </a:solidFill>
              </a:rPr>
              <a:t>Improving public understanding </a:t>
            </a:r>
            <a:br>
              <a:rPr lang="en-US" sz="2400" dirty="0">
                <a:solidFill>
                  <a:schemeClr val="bg1"/>
                </a:solidFill>
              </a:rPr>
            </a:br>
            <a:r>
              <a:rPr lang="en-US" sz="2400" dirty="0">
                <a:solidFill>
                  <a:schemeClr val="bg1"/>
                </a:solidFill>
              </a:rPr>
              <a:t>of insurance...</a:t>
            </a:r>
          </a:p>
        </p:txBody>
      </p:sp>
      <p:sp>
        <p:nvSpPr>
          <p:cNvPr id="9" name="Text Placeholder 4"/>
          <p:cNvSpPr txBox="1">
            <a:spLocks/>
          </p:cNvSpPr>
          <p:nvPr/>
        </p:nvSpPr>
        <p:spPr bwMode="gray">
          <a:xfrm>
            <a:off x="3492628" y="4751809"/>
            <a:ext cx="5127499" cy="872767"/>
          </a:xfrm>
          <a:prstGeom prst="snip1Rect">
            <a:avLst>
              <a:gd name="adj" fmla="val 29763"/>
            </a:avLst>
          </a:prstGeom>
          <a:solidFill>
            <a:schemeClr val="accent3">
              <a:alpha val="90000"/>
            </a:schemeClr>
          </a:solidFill>
          <a:ln w="28575" cap="flat" cmpd="sng" algn="ctr">
            <a:noFill/>
            <a:prstDash val="solid"/>
            <a:miter lim="800000"/>
            <a:headEnd type="none" w="med" len="med"/>
            <a:tailEnd type="none" w="med" len="med"/>
          </a:ln>
          <a:effectLst/>
        </p:spPr>
        <p:txBody>
          <a:bodyPr vert="horz" wrap="square" lIns="182880" tIns="45716" rIns="182880"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a:lnSpc>
                <a:spcPct val="94000"/>
              </a:lnSpc>
              <a:spcBef>
                <a:spcPts val="0"/>
              </a:spcBef>
            </a:pPr>
            <a:endParaRPr lang="is-IS" sz="2400" dirty="0">
              <a:solidFill>
                <a:schemeClr val="bg1"/>
              </a:solidFill>
            </a:endParaRPr>
          </a:p>
          <a:p>
            <a:pPr algn="l">
              <a:lnSpc>
                <a:spcPct val="94000"/>
              </a:lnSpc>
              <a:spcBef>
                <a:spcPts val="0"/>
              </a:spcBef>
            </a:pPr>
            <a:r>
              <a:rPr lang="is-IS" sz="2400" dirty="0">
                <a:solidFill>
                  <a:schemeClr val="bg1"/>
                </a:solidFill>
              </a:rPr>
              <a:t>…</a:t>
            </a:r>
            <a:r>
              <a:rPr lang="en-US" sz="2400" dirty="0">
                <a:solidFill>
                  <a:schemeClr val="bg1"/>
                </a:solidFill>
              </a:rPr>
              <a:t>what it does and how it works</a:t>
            </a:r>
          </a:p>
          <a:p>
            <a:pPr algn="r">
              <a:lnSpc>
                <a:spcPct val="94000"/>
              </a:lnSpc>
              <a:spcBef>
                <a:spcPts val="0"/>
              </a:spcBef>
            </a:pPr>
            <a:endParaRPr lang="en-US" sz="2400" dirty="0">
              <a:solidFill>
                <a:schemeClr val="bg1"/>
              </a:solidFill>
            </a:endParaRPr>
          </a:p>
        </p:txBody>
      </p:sp>
      <p:sp>
        <p:nvSpPr>
          <p:cNvPr id="11" name="Right Triangle 10"/>
          <p:cNvSpPr>
            <a:spLocks noChangeAspect="1"/>
          </p:cNvSpPr>
          <p:nvPr/>
        </p:nvSpPr>
        <p:spPr>
          <a:xfrm rot="16200000">
            <a:off x="8375904" y="6089905"/>
            <a:ext cx="768096" cy="768096"/>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dirty="0"/>
          </a:p>
        </p:txBody>
      </p:sp>
      <p:sp>
        <p:nvSpPr>
          <p:cNvPr id="12" name="Slide Number Placeholder 5"/>
          <p:cNvSpPr txBox="1">
            <a:spLocks/>
          </p:cNvSpPr>
          <p:nvPr/>
        </p:nvSpPr>
        <p:spPr bwMode="gray">
          <a:xfrm>
            <a:off x="8620130" y="6662380"/>
            <a:ext cx="438151" cy="120185"/>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a:latin typeface="+mn-lt"/>
              </a:rPr>
              <a:pPr/>
              <a:t>2</a:t>
            </a:fld>
            <a:endParaRPr lang="en-US" dirty="0">
              <a:latin typeface="+mn-lt"/>
            </a:endParaRPr>
          </a:p>
        </p:txBody>
      </p:sp>
    </p:spTree>
    <p:custDataLst>
      <p:tags r:id="rId1"/>
    </p:custDataLst>
    <p:extLst>
      <p:ext uri="{BB962C8B-B14F-4D97-AF65-F5344CB8AC3E}">
        <p14:creationId xmlns:p14="http://schemas.microsoft.com/office/powerpoint/2010/main" val="286754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a:xfrm>
            <a:off x="947616" y="210351"/>
            <a:ext cx="7904284" cy="893816"/>
          </a:xfrm>
        </p:spPr>
        <p:txBody>
          <a:bodyPr/>
          <a:lstStyle/>
          <a:p>
            <a:r>
              <a:rPr lang="en-US" sz="2800" dirty="0"/>
              <a:t>P/C Industry Net Income After Taxes*,</a:t>
            </a:r>
            <a:br>
              <a:rPr lang="en-US" sz="2800" dirty="0"/>
            </a:br>
            <a:r>
              <a:rPr lang="en-US" sz="2800" dirty="0"/>
              <a:t>1st Halves, 2007-2018</a:t>
            </a:r>
          </a:p>
        </p:txBody>
      </p:sp>
      <p:sp>
        <p:nvSpPr>
          <p:cNvPr id="6" name="Text Placeholder 5"/>
          <p:cNvSpPr>
            <a:spLocks noGrp="1"/>
          </p:cNvSpPr>
          <p:nvPr>
            <p:ph type="body" sz="quarter" idx="16"/>
          </p:nvPr>
        </p:nvSpPr>
        <p:spPr>
          <a:xfrm>
            <a:off x="1154696" y="6354985"/>
            <a:ext cx="7680960" cy="415018"/>
          </a:xfrm>
        </p:spPr>
        <p:txBody>
          <a:bodyPr/>
          <a:lstStyle/>
          <a:p>
            <a:endParaRPr lang="en-US" sz="900" dirty="0"/>
          </a:p>
          <a:p>
            <a:endParaRPr lang="en-US" sz="1100" dirty="0"/>
          </a:p>
          <a:p>
            <a:r>
              <a:rPr lang="en-US" sz="1100" dirty="0"/>
              <a:t>*adjusted for inflation using the BLS CPI calculator, to 2018 dollars</a:t>
            </a:r>
            <a:br>
              <a:rPr lang="en-US" sz="1100" dirty="0"/>
            </a:br>
            <a:r>
              <a:rPr lang="en-US" sz="1100" dirty="0"/>
              <a:t>Sources: ISO, a Verisk Analytics company; Insurance Information Institute.</a:t>
            </a:r>
          </a:p>
        </p:txBody>
      </p:sp>
      <p:graphicFrame>
        <p:nvGraphicFramePr>
          <p:cNvPr id="22" name="Chart 21"/>
          <p:cNvGraphicFramePr/>
          <p:nvPr>
            <p:extLst/>
          </p:nvPr>
        </p:nvGraphicFramePr>
        <p:xfrm>
          <a:off x="275856" y="1414665"/>
          <a:ext cx="8559800" cy="4406538"/>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Placeholder 4"/>
          <p:cNvSpPr txBox="1">
            <a:spLocks/>
          </p:cNvSpPr>
          <p:nvPr/>
        </p:nvSpPr>
        <p:spPr bwMode="gray">
          <a:xfrm>
            <a:off x="1099178" y="5674429"/>
            <a:ext cx="7601160" cy="562236"/>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cs typeface="Arial" charset="0"/>
              </a:rPr>
              <a:t>In the first half of the year, net income varied considerably.</a:t>
            </a:r>
            <a:endParaRPr lang="en-US" sz="1800" dirty="0"/>
          </a:p>
        </p:txBody>
      </p:sp>
      <p:sp>
        <p:nvSpPr>
          <p:cNvPr id="12" name="TextBox 11"/>
          <p:cNvSpPr txBox="1"/>
          <p:nvPr/>
        </p:nvSpPr>
        <p:spPr>
          <a:xfrm>
            <a:off x="292100" y="1015029"/>
            <a:ext cx="1211385" cy="480131"/>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 Billions, 2018 dollars</a:t>
            </a:r>
          </a:p>
        </p:txBody>
      </p:sp>
      <p:sp>
        <p:nvSpPr>
          <p:cNvPr id="7" name="Text Placeholder 4"/>
          <p:cNvSpPr txBox="1">
            <a:spLocks/>
          </p:cNvSpPr>
          <p:nvPr/>
        </p:nvSpPr>
        <p:spPr bwMode="gray">
          <a:xfrm>
            <a:off x="5443870" y="1350335"/>
            <a:ext cx="3211032" cy="81760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cs typeface="Arial" charset="0"/>
              </a:rPr>
              <a:t>2018:1H was the second-highest first-half profit in the last dozen years.</a:t>
            </a:r>
            <a:endParaRPr lang="en-US" sz="1800" dirty="0"/>
          </a:p>
        </p:txBody>
      </p:sp>
    </p:spTree>
    <p:extLst>
      <p:ext uri="{BB962C8B-B14F-4D97-AF65-F5344CB8AC3E}">
        <p14:creationId xmlns:p14="http://schemas.microsoft.com/office/powerpoint/2010/main" val="22639293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1250"/>
                            </p:stCondLst>
                            <p:childTnLst>
                              <p:par>
                                <p:cTn id="11" presetID="53" presetClass="entr" presetSubtype="16" fill="hold" grpId="0" nodeType="afterEffect">
                                  <p:stCondLst>
                                    <p:cond delay="75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1207295" y="6935391"/>
            <a:ext cx="1014413" cy="88294"/>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675">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3164681" y="6935391"/>
            <a:ext cx="2814638" cy="88294"/>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675">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7593807" y="5849541"/>
            <a:ext cx="335756" cy="88294"/>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675">
                <a:solidFill>
                  <a:srgbClr val="000000"/>
                </a:solidFill>
                <a:latin typeface="Arial" charset="0"/>
                <a:cs typeface="Arial" charset="0"/>
              </a:rPr>
              <a:pPr algn="r" eaLnBrk="0" fontAlgn="base" hangingPunct="0">
                <a:lnSpc>
                  <a:spcPct val="85000"/>
                </a:lnSpc>
                <a:spcBef>
                  <a:spcPct val="20000"/>
                </a:spcBef>
                <a:spcAft>
                  <a:spcPct val="0"/>
                </a:spcAft>
              </a:pPr>
              <a:t>21</a:t>
            </a:fld>
            <a:endParaRPr lang="en-US" sz="675">
              <a:solidFill>
                <a:srgbClr val="000000"/>
              </a:solidFill>
              <a:latin typeface="Arial" charset="0"/>
              <a:cs typeface="Arial" charset="0"/>
            </a:endParaRPr>
          </a:p>
        </p:txBody>
      </p:sp>
      <p:sp>
        <p:nvSpPr>
          <p:cNvPr id="47110" name="Rectangle 2"/>
          <p:cNvSpPr>
            <a:spLocks noGrp="1" noChangeArrowheads="1"/>
          </p:cNvSpPr>
          <p:nvPr>
            <p:ph type="title"/>
          </p:nvPr>
        </p:nvSpPr>
        <p:spPr/>
        <p:txBody>
          <a:bodyPr/>
          <a:lstStyle/>
          <a:p>
            <a:r>
              <a:rPr lang="en-US" dirty="0"/>
              <a:t>Policyholder Surplus By Quarter</a:t>
            </a:r>
            <a:br>
              <a:rPr lang="en-US" dirty="0"/>
            </a:br>
            <a:endParaRPr lang="en-US" dirty="0"/>
          </a:p>
        </p:txBody>
      </p:sp>
      <p:sp>
        <p:nvSpPr>
          <p:cNvPr id="5" name="Text Placeholder 4">
            <a:extLst>
              <a:ext uri="{FF2B5EF4-FFF2-40B4-BE49-F238E27FC236}">
                <a16:creationId xmlns:a16="http://schemas.microsoft.com/office/drawing/2014/main" id="{52CEDF72-2020-4E5B-BD45-9658303E0A61}"/>
              </a:ext>
            </a:extLst>
          </p:cNvPr>
          <p:cNvSpPr>
            <a:spLocks noGrp="1"/>
          </p:cNvSpPr>
          <p:nvPr>
            <p:ph type="body" sz="quarter" idx="30"/>
          </p:nvPr>
        </p:nvSpPr>
        <p:spPr>
          <a:xfrm>
            <a:off x="371407" y="953189"/>
            <a:ext cx="4153168" cy="640080"/>
          </a:xfrm>
        </p:spPr>
        <p:txBody>
          <a:bodyPr/>
          <a:lstStyle/>
          <a:p>
            <a:r>
              <a:rPr lang="en-US" sz="1600" dirty="0"/>
              <a:t>Amount of Surplus</a:t>
            </a:r>
          </a:p>
        </p:txBody>
      </p:sp>
      <p:sp>
        <p:nvSpPr>
          <p:cNvPr id="6" name="Text Placeholder 5">
            <a:extLst>
              <a:ext uri="{FF2B5EF4-FFF2-40B4-BE49-F238E27FC236}">
                <a16:creationId xmlns:a16="http://schemas.microsoft.com/office/drawing/2014/main" id="{FE911E70-FFBB-426A-8E19-86C1D46EE46E}"/>
              </a:ext>
            </a:extLst>
          </p:cNvPr>
          <p:cNvSpPr>
            <a:spLocks noGrp="1"/>
          </p:cNvSpPr>
          <p:nvPr>
            <p:ph type="body" sz="quarter" idx="32"/>
          </p:nvPr>
        </p:nvSpPr>
        <p:spPr>
          <a:xfrm>
            <a:off x="4677566" y="978802"/>
            <a:ext cx="4153168" cy="640080"/>
          </a:xfrm>
        </p:spPr>
        <p:txBody>
          <a:bodyPr/>
          <a:lstStyle/>
          <a:p>
            <a:r>
              <a:rPr lang="en-US" sz="1600" dirty="0"/>
              <a:t>Change from Prior Quarter</a:t>
            </a:r>
          </a:p>
        </p:txBody>
      </p:sp>
      <p:sp>
        <p:nvSpPr>
          <p:cNvPr id="47111" name="Rectangle 4"/>
          <p:cNvSpPr>
            <a:spLocks noChangeArrowheads="1"/>
          </p:cNvSpPr>
          <p:nvPr/>
        </p:nvSpPr>
        <p:spPr bwMode="auto">
          <a:xfrm>
            <a:off x="859346" y="6585917"/>
            <a:ext cx="2090616" cy="247760"/>
          </a:xfrm>
          <a:prstGeom prst="rect">
            <a:avLst/>
          </a:prstGeom>
          <a:noFill/>
          <a:ln w="9525" algn="ctr">
            <a:noFill/>
            <a:miter lim="800000"/>
            <a:headEnd/>
            <a:tailEnd/>
          </a:ln>
        </p:spPr>
        <p:txBody>
          <a:bodyPr wrap="square" lIns="274320" tIns="0" rIns="0" bIns="10287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414730" y="1682566"/>
            <a:ext cx="6166247" cy="221599"/>
          </a:xfrm>
          <a:prstGeom prst="rect">
            <a:avLst/>
          </a:prstGeom>
          <a:noFill/>
          <a:ln w="9525" algn="ctr">
            <a:noFill/>
            <a:miter lim="800000"/>
            <a:headEnd/>
            <a:tailEnd/>
          </a:ln>
        </p:spPr>
        <p:txBody>
          <a:bodyPr lIns="0" tIns="0" rIns="0" bIns="0">
            <a:spAutoFit/>
          </a:bodyPr>
          <a:lstStyle/>
          <a:p>
            <a:pPr defTabSz="85725">
              <a:lnSpc>
                <a:spcPct val="90000"/>
              </a:lnSpc>
              <a:spcBef>
                <a:spcPct val="20000"/>
              </a:spcBef>
            </a:pPr>
            <a:r>
              <a:rPr lang="en-US" sz="1600" b="1" dirty="0">
                <a:solidFill>
                  <a:srgbClr val="225A7A"/>
                </a:solidFill>
                <a:latin typeface="Arial" charset="0"/>
                <a:cs typeface="Arial" charset="0"/>
              </a:rPr>
              <a:t>($ Billions)</a:t>
            </a:r>
          </a:p>
        </p:txBody>
      </p:sp>
      <p:graphicFrame>
        <p:nvGraphicFramePr>
          <p:cNvPr id="2" name="Object 3"/>
          <p:cNvGraphicFramePr>
            <a:graphicFrameLocks/>
          </p:cNvGraphicFramePr>
          <p:nvPr>
            <p:extLst>
              <p:ext uri="{D42A27DB-BD31-4B8C-83A1-F6EECF244321}">
                <p14:modId xmlns:p14="http://schemas.microsoft.com/office/powerpoint/2010/main" val="1327460416"/>
              </p:ext>
            </p:extLst>
          </p:nvPr>
        </p:nvGraphicFramePr>
        <p:xfrm>
          <a:off x="414731" y="1734224"/>
          <a:ext cx="4109844" cy="3647936"/>
        </p:xfrm>
        <a:graphic>
          <a:graphicData uri="http://schemas.openxmlformats.org/drawingml/2006/chart">
            <c:chart xmlns:c="http://schemas.openxmlformats.org/drawingml/2006/chart" xmlns:r="http://schemas.openxmlformats.org/officeDocument/2006/relationships" r:id="rId4"/>
          </a:graphicData>
        </a:graphic>
      </p:graphicFrame>
      <p:sp>
        <p:nvSpPr>
          <p:cNvPr id="47122" name="Text Box 5"/>
          <p:cNvSpPr txBox="1">
            <a:spLocks noChangeArrowheads="1"/>
          </p:cNvSpPr>
          <p:nvPr/>
        </p:nvSpPr>
        <p:spPr bwMode="auto">
          <a:xfrm>
            <a:off x="5492317" y="4937668"/>
            <a:ext cx="1995486" cy="655564"/>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2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2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200" b="1" i="1" dirty="0">
              <a:solidFill>
                <a:srgbClr val="339966"/>
              </a:solidFill>
              <a:latin typeface="Arial" charset="0"/>
              <a:cs typeface="Arial" charset="0"/>
            </a:endParaRPr>
          </a:p>
        </p:txBody>
      </p:sp>
      <p:sp>
        <p:nvSpPr>
          <p:cNvPr id="20" name="Text Placeholder 4">
            <a:extLst>
              <a:ext uri="{FF2B5EF4-FFF2-40B4-BE49-F238E27FC236}">
                <a16:creationId xmlns:a16="http://schemas.microsoft.com/office/drawing/2014/main" id="{83CCB87C-D5E2-46AF-A34B-71E7A7909820}"/>
              </a:ext>
            </a:extLst>
          </p:cNvPr>
          <p:cNvSpPr txBox="1">
            <a:spLocks/>
          </p:cNvSpPr>
          <p:nvPr/>
        </p:nvSpPr>
        <p:spPr bwMode="gray">
          <a:xfrm>
            <a:off x="716693" y="5330256"/>
            <a:ext cx="8012576" cy="845073"/>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600" dirty="0"/>
              <a:t>Tax Law Increased Surplus at Year-End 2017 and Makes Surplus Growth a Bit More Volatile.  $1.30 Surplus per $1 Premium.</a:t>
            </a:r>
          </a:p>
        </p:txBody>
      </p:sp>
      <p:graphicFrame>
        <p:nvGraphicFramePr>
          <p:cNvPr id="21" name="Object 3">
            <a:extLst>
              <a:ext uri="{FF2B5EF4-FFF2-40B4-BE49-F238E27FC236}">
                <a16:creationId xmlns:a16="http://schemas.microsoft.com/office/drawing/2014/main" id="{CD8BE78A-1257-4B4E-9D23-E9CA94B76798}"/>
              </a:ext>
            </a:extLst>
          </p:cNvPr>
          <p:cNvGraphicFramePr>
            <a:graphicFrameLocks/>
          </p:cNvGraphicFramePr>
          <p:nvPr>
            <p:extLst>
              <p:ext uri="{D42A27DB-BD31-4B8C-83A1-F6EECF244321}">
                <p14:modId xmlns:p14="http://schemas.microsoft.com/office/powerpoint/2010/main" val="2687657264"/>
              </p:ext>
            </p:extLst>
          </p:nvPr>
        </p:nvGraphicFramePr>
        <p:xfrm>
          <a:off x="4729655" y="1674818"/>
          <a:ext cx="4109845" cy="3647936"/>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8640395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2017:Q4 Scuttlebutt </a:t>
            </a:r>
          </a:p>
        </p:txBody>
      </p:sp>
      <p:sp>
        <p:nvSpPr>
          <p:cNvPr id="6" name="Subtitle 5"/>
          <p:cNvSpPr>
            <a:spLocks noGrp="1"/>
          </p:cNvSpPr>
          <p:nvPr>
            <p:ph type="subTitle" idx="1"/>
          </p:nvPr>
        </p:nvSpPr>
        <p:spPr/>
        <p:txBody>
          <a:bodyPr/>
          <a:lstStyle/>
          <a:p>
            <a:r>
              <a:rPr lang="en-US" dirty="0"/>
              <a:t>Is a hard market coming?</a:t>
            </a:r>
          </a:p>
        </p:txBody>
      </p:sp>
    </p:spTree>
    <p:extLst>
      <p:ext uri="{BB962C8B-B14F-4D97-AF65-F5344CB8AC3E}">
        <p14:creationId xmlns:p14="http://schemas.microsoft.com/office/powerpoint/2010/main" val="304126356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7" name="Rectangle 3"/>
          <p:cNvSpPr>
            <a:spLocks noGrp="1" noChangeArrowheads="1"/>
          </p:cNvSpPr>
          <p:nvPr>
            <p:ph type="title"/>
          </p:nvPr>
        </p:nvSpPr>
        <p:spPr/>
        <p:txBody>
          <a:bodyPr/>
          <a:lstStyle/>
          <a:p>
            <a:r>
              <a:rPr lang="en-US" altLang="en-US" dirty="0"/>
              <a:t>Three Hard Markets in the Last 45 Years</a:t>
            </a:r>
          </a:p>
        </p:txBody>
      </p:sp>
      <p:sp>
        <p:nvSpPr>
          <p:cNvPr id="9" name="Text Placeholder 8"/>
          <p:cNvSpPr>
            <a:spLocks noGrp="1"/>
          </p:cNvSpPr>
          <p:nvPr>
            <p:ph type="body" sz="quarter" idx="16"/>
          </p:nvPr>
        </p:nvSpPr>
        <p:spPr>
          <a:xfrm>
            <a:off x="865763" y="6265958"/>
            <a:ext cx="8122594" cy="407216"/>
          </a:xfrm>
        </p:spPr>
        <p:txBody>
          <a:bodyPr/>
          <a:lstStyle/>
          <a:p>
            <a:r>
              <a:rPr lang="en-US" sz="900" dirty="0"/>
              <a:t> </a:t>
            </a:r>
          </a:p>
          <a:p>
            <a:r>
              <a:rPr lang="en-US" sz="900" dirty="0"/>
              <a:t>Sources:  A.M. Best (1971-2017), ISO (2014-16), A.M. Best, Insurance Information Institute (1986-1994); U.S. Commerce Dept., Bureau of Economic Analysis; </a:t>
            </a:r>
            <a:br>
              <a:rPr lang="en-US" sz="900" dirty="0"/>
            </a:br>
            <a:r>
              <a:rPr lang="en-US" sz="900" dirty="0"/>
              <a:t>Insurance Information Institute calculations.</a:t>
            </a:r>
          </a:p>
        </p:txBody>
      </p:sp>
      <p:graphicFrame>
        <p:nvGraphicFramePr>
          <p:cNvPr id="13" name="Object 2"/>
          <p:cNvGraphicFramePr>
            <a:graphicFrameLocks noChangeAspect="1"/>
          </p:cNvGraphicFramePr>
          <p:nvPr>
            <p:extLst/>
          </p:nvPr>
        </p:nvGraphicFramePr>
        <p:xfrm>
          <a:off x="382891" y="1569666"/>
          <a:ext cx="8468432" cy="4055971"/>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p:cNvSpPr txBox="1"/>
          <p:nvPr/>
        </p:nvSpPr>
        <p:spPr>
          <a:xfrm>
            <a:off x="1688821" y="2496751"/>
            <a:ext cx="691376" cy="223024"/>
          </a:xfrm>
          <a:prstGeom prst="rect">
            <a:avLst/>
          </a:prstGeom>
          <a:noFill/>
        </p:spPr>
        <p:txBody>
          <a:bodyPr wrap="square" rtlCol="0">
            <a:noAutofit/>
          </a:bodyPr>
          <a:lstStyle/>
          <a:p>
            <a:pPr>
              <a:lnSpc>
                <a:spcPct val="90000"/>
              </a:lnSpc>
              <a:spcBef>
                <a:spcPts val="1200"/>
              </a:spcBef>
              <a:buClr>
                <a:srgbClr val="337DBE"/>
              </a:buClr>
              <a:buSzPct val="77000"/>
            </a:pPr>
            <a:r>
              <a:rPr lang="en-US" sz="1200" b="1" dirty="0">
                <a:latin typeface="Arial" charset="0"/>
                <a:ea typeface="Arial" charset="0"/>
                <a:cs typeface="Arial" charset="0"/>
              </a:rPr>
              <a:t>10.7%</a:t>
            </a:r>
          </a:p>
        </p:txBody>
      </p:sp>
      <p:sp>
        <p:nvSpPr>
          <p:cNvPr id="16" name="TextBox 15"/>
          <p:cNvSpPr txBox="1"/>
          <p:nvPr/>
        </p:nvSpPr>
        <p:spPr>
          <a:xfrm>
            <a:off x="3298438" y="1835230"/>
            <a:ext cx="691376" cy="223024"/>
          </a:xfrm>
          <a:prstGeom prst="rect">
            <a:avLst/>
          </a:prstGeom>
          <a:noFill/>
        </p:spPr>
        <p:txBody>
          <a:bodyPr wrap="square" rtlCol="0">
            <a:noAutofit/>
          </a:bodyPr>
          <a:lstStyle/>
          <a:p>
            <a:pPr>
              <a:lnSpc>
                <a:spcPct val="90000"/>
              </a:lnSpc>
              <a:spcBef>
                <a:spcPts val="1200"/>
              </a:spcBef>
              <a:buClr>
                <a:srgbClr val="337DBE"/>
              </a:buClr>
              <a:buSzPct val="77000"/>
            </a:pPr>
            <a:r>
              <a:rPr lang="en-US" sz="1200" b="1" dirty="0">
                <a:latin typeface="Arial" charset="0"/>
                <a:ea typeface="Arial" charset="0"/>
                <a:cs typeface="Arial" charset="0"/>
              </a:rPr>
              <a:t>16.6%</a:t>
            </a:r>
          </a:p>
        </p:txBody>
      </p:sp>
      <p:sp>
        <p:nvSpPr>
          <p:cNvPr id="17" name="TextBox 16"/>
          <p:cNvSpPr txBox="1"/>
          <p:nvPr/>
        </p:nvSpPr>
        <p:spPr>
          <a:xfrm>
            <a:off x="5877964" y="2324783"/>
            <a:ext cx="691376" cy="223024"/>
          </a:xfrm>
          <a:prstGeom prst="rect">
            <a:avLst/>
          </a:prstGeom>
          <a:noFill/>
        </p:spPr>
        <p:txBody>
          <a:bodyPr wrap="square" rtlCol="0">
            <a:noAutofit/>
          </a:bodyPr>
          <a:lstStyle/>
          <a:p>
            <a:pPr>
              <a:lnSpc>
                <a:spcPct val="90000"/>
              </a:lnSpc>
              <a:spcBef>
                <a:spcPts val="1200"/>
              </a:spcBef>
              <a:buClr>
                <a:srgbClr val="337DBE"/>
              </a:buClr>
              <a:buSzPct val="77000"/>
            </a:pPr>
            <a:r>
              <a:rPr lang="en-US" sz="1200" b="1" dirty="0">
                <a:latin typeface="Arial" charset="0"/>
                <a:ea typeface="Arial" charset="0"/>
                <a:cs typeface="Arial" charset="0"/>
              </a:rPr>
              <a:t>12.0%</a:t>
            </a:r>
          </a:p>
        </p:txBody>
      </p:sp>
      <p:sp>
        <p:nvSpPr>
          <p:cNvPr id="10" name="PPTShape_0"/>
          <p:cNvSpPr>
            <a:spLocks noChangeArrowheads="1"/>
          </p:cNvSpPr>
          <p:nvPr/>
        </p:nvSpPr>
        <p:spPr bwMode="black">
          <a:xfrm>
            <a:off x="356615" y="1300274"/>
            <a:ext cx="7803973" cy="193899"/>
          </a:xfrm>
          <a:prstGeom prst="rect">
            <a:avLst/>
          </a:prstGeom>
          <a:noFill/>
          <a:ln w="9525" algn="ctr">
            <a:noFill/>
            <a:miter lim="800000"/>
            <a:headEnd/>
            <a:tailEnd/>
          </a:ln>
        </p:spPr>
        <p:txBody>
          <a:bodyPr wrap="square" lIns="91440" tIns="0" rIns="0" bIns="0">
            <a:spAutoFit/>
          </a:bodyPr>
          <a:lstStyle/>
          <a:p>
            <a:pPr>
              <a:lnSpc>
                <a:spcPct val="90000"/>
              </a:lnSpc>
              <a:spcBef>
                <a:spcPts val="1200"/>
              </a:spcBef>
              <a:buClr>
                <a:srgbClr val="337DBE"/>
              </a:buClr>
              <a:buSzPct val="77000"/>
            </a:pPr>
            <a:r>
              <a:rPr lang="en-US" sz="1400" b="1" dirty="0">
                <a:latin typeface="Arial" charset="0"/>
                <a:ea typeface="Arial" charset="0"/>
                <a:cs typeface="Arial" charset="0"/>
              </a:rPr>
              <a:t>Net Premium Growth (All P/C Lines) Minus Nominal GDP, Annual Change</a:t>
            </a:r>
          </a:p>
        </p:txBody>
      </p:sp>
      <p:sp>
        <p:nvSpPr>
          <p:cNvPr id="14" name="TextBox 13"/>
          <p:cNvSpPr txBox="1"/>
          <p:nvPr/>
        </p:nvSpPr>
        <p:spPr>
          <a:xfrm>
            <a:off x="776377" y="5604437"/>
            <a:ext cx="7953555" cy="286232"/>
          </a:xfrm>
          <a:prstGeom prst="rect">
            <a:avLst/>
          </a:prstGeom>
          <a:noFill/>
        </p:spPr>
        <p:txBody>
          <a:bodyPr wrap="square" rtlCol="0">
            <a:spAutoFit/>
          </a:bodyPr>
          <a:lstStyle/>
          <a:p>
            <a:pPr marL="285750" indent="-285750">
              <a:lnSpc>
                <a:spcPct val="90000"/>
              </a:lnSpc>
              <a:spcBef>
                <a:spcPts val="600"/>
              </a:spcBef>
              <a:buSzPct val="90000"/>
              <a:buFont typeface="Wingdings 3" panose="05040102010807070707" pitchFamily="18" charset="2"/>
              <a:buChar char=""/>
            </a:pPr>
            <a:r>
              <a:rPr lang="en-US" sz="1400" b="1" dirty="0">
                <a:solidFill>
                  <a:schemeClr val="accent1"/>
                </a:solidFill>
              </a:rPr>
              <a:t>The three “hard markets” in this 45-year span were in 1976–77, 1985–86, and 2001–03.</a:t>
            </a:r>
          </a:p>
        </p:txBody>
      </p:sp>
    </p:spTree>
    <p:custDataLst>
      <p:tags r:id="rId1"/>
    </p:custDataLst>
    <p:extLst>
      <p:ext uri="{BB962C8B-B14F-4D97-AF65-F5344CB8AC3E}">
        <p14:creationId xmlns:p14="http://schemas.microsoft.com/office/powerpoint/2010/main" val="548595315"/>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7" name="Rectangle 3"/>
          <p:cNvSpPr>
            <a:spLocks noGrp="1" noChangeArrowheads="1"/>
          </p:cNvSpPr>
          <p:nvPr>
            <p:ph type="title"/>
          </p:nvPr>
        </p:nvSpPr>
        <p:spPr/>
        <p:txBody>
          <a:bodyPr/>
          <a:lstStyle/>
          <a:p>
            <a:r>
              <a:rPr lang="en-US" altLang="en-US" dirty="0"/>
              <a:t>Two Hard Markets in the Last 21 Years</a:t>
            </a:r>
          </a:p>
        </p:txBody>
      </p:sp>
      <p:sp>
        <p:nvSpPr>
          <p:cNvPr id="9" name="Text Placeholder 8"/>
          <p:cNvSpPr>
            <a:spLocks noGrp="1"/>
          </p:cNvSpPr>
          <p:nvPr>
            <p:ph type="body" sz="quarter" idx="16"/>
          </p:nvPr>
        </p:nvSpPr>
        <p:spPr>
          <a:xfrm>
            <a:off x="887801" y="6294780"/>
            <a:ext cx="8173069" cy="415018"/>
          </a:xfrm>
        </p:spPr>
        <p:txBody>
          <a:bodyPr/>
          <a:lstStyle/>
          <a:p>
            <a:r>
              <a:rPr lang="en-US" dirty="0"/>
              <a:t> </a:t>
            </a:r>
          </a:p>
          <a:p>
            <a:r>
              <a:rPr lang="en-US" sz="900" dirty="0"/>
              <a:t>Sources:  A.M. Best (1986-2016), ISO (2014-16), A.M. Best, Insurance Information Institute (1986-1994); U.S. Commerce Dept., Bureau of Economic Analysis; </a:t>
            </a:r>
            <a:br>
              <a:rPr lang="en-US" sz="900" dirty="0"/>
            </a:br>
            <a:r>
              <a:rPr lang="en-US" sz="900" dirty="0"/>
              <a:t>Insurance Information Institute calculations.</a:t>
            </a:r>
          </a:p>
        </p:txBody>
      </p:sp>
      <p:graphicFrame>
        <p:nvGraphicFramePr>
          <p:cNvPr id="13" name="Object 2"/>
          <p:cNvGraphicFramePr>
            <a:graphicFrameLocks noChangeAspect="1"/>
          </p:cNvGraphicFramePr>
          <p:nvPr>
            <p:extLst/>
          </p:nvPr>
        </p:nvGraphicFramePr>
        <p:xfrm>
          <a:off x="382891" y="1569666"/>
          <a:ext cx="8468432" cy="4055971"/>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1061076" y="1852445"/>
            <a:ext cx="691376" cy="223024"/>
          </a:xfrm>
          <a:prstGeom prst="rect">
            <a:avLst/>
          </a:prstGeom>
          <a:noFill/>
        </p:spPr>
        <p:txBody>
          <a:bodyPr wrap="square" rtlCol="0">
            <a:noAutofit/>
          </a:bodyPr>
          <a:lstStyle/>
          <a:p>
            <a:pPr>
              <a:lnSpc>
                <a:spcPct val="90000"/>
              </a:lnSpc>
              <a:spcBef>
                <a:spcPts val="1200"/>
              </a:spcBef>
              <a:buClr>
                <a:srgbClr val="337DBE"/>
              </a:buClr>
              <a:buSzPct val="77000"/>
            </a:pPr>
            <a:r>
              <a:rPr lang="en-US" sz="1200" b="1" dirty="0">
                <a:latin typeface="Arial" charset="0"/>
                <a:ea typeface="Arial" charset="0"/>
                <a:cs typeface="Arial" charset="0"/>
              </a:rPr>
              <a:t>16.6%</a:t>
            </a:r>
          </a:p>
        </p:txBody>
      </p:sp>
      <p:sp>
        <p:nvSpPr>
          <p:cNvPr id="17" name="TextBox 16"/>
          <p:cNvSpPr txBox="1"/>
          <p:nvPr/>
        </p:nvSpPr>
        <p:spPr>
          <a:xfrm>
            <a:off x="4628648" y="2324783"/>
            <a:ext cx="691376" cy="223024"/>
          </a:xfrm>
          <a:prstGeom prst="rect">
            <a:avLst/>
          </a:prstGeom>
          <a:noFill/>
        </p:spPr>
        <p:txBody>
          <a:bodyPr wrap="square" rtlCol="0">
            <a:noAutofit/>
          </a:bodyPr>
          <a:lstStyle/>
          <a:p>
            <a:pPr>
              <a:lnSpc>
                <a:spcPct val="90000"/>
              </a:lnSpc>
              <a:spcBef>
                <a:spcPts val="1200"/>
              </a:spcBef>
              <a:buClr>
                <a:srgbClr val="337DBE"/>
              </a:buClr>
              <a:buSzPct val="77000"/>
            </a:pPr>
            <a:r>
              <a:rPr lang="en-US" sz="1200" b="1" dirty="0">
                <a:latin typeface="Arial" charset="0"/>
                <a:ea typeface="Arial" charset="0"/>
                <a:cs typeface="Arial" charset="0"/>
              </a:rPr>
              <a:t>12.0%</a:t>
            </a:r>
          </a:p>
        </p:txBody>
      </p:sp>
      <p:sp>
        <p:nvSpPr>
          <p:cNvPr id="10" name="PPTShape_0"/>
          <p:cNvSpPr>
            <a:spLocks noChangeArrowheads="1"/>
          </p:cNvSpPr>
          <p:nvPr/>
        </p:nvSpPr>
        <p:spPr bwMode="black">
          <a:xfrm>
            <a:off x="356615" y="1300274"/>
            <a:ext cx="7803973" cy="193899"/>
          </a:xfrm>
          <a:prstGeom prst="rect">
            <a:avLst/>
          </a:prstGeom>
          <a:noFill/>
          <a:ln w="9525" algn="ctr">
            <a:noFill/>
            <a:miter lim="800000"/>
            <a:headEnd/>
            <a:tailEnd/>
          </a:ln>
        </p:spPr>
        <p:txBody>
          <a:bodyPr wrap="square" lIns="91440" tIns="0" rIns="0" bIns="0">
            <a:spAutoFit/>
          </a:bodyPr>
          <a:lstStyle/>
          <a:p>
            <a:pPr>
              <a:lnSpc>
                <a:spcPct val="90000"/>
              </a:lnSpc>
              <a:spcBef>
                <a:spcPts val="1200"/>
              </a:spcBef>
              <a:buClr>
                <a:srgbClr val="337DBE"/>
              </a:buClr>
              <a:buSzPct val="77000"/>
            </a:pPr>
            <a:r>
              <a:rPr lang="en-US" sz="1400" b="1" dirty="0">
                <a:latin typeface="Arial" charset="0"/>
                <a:ea typeface="Arial" charset="0"/>
                <a:cs typeface="Arial" charset="0"/>
              </a:rPr>
              <a:t>Net Premium Growth (All P/C Lines) Minus Nominal GDP, Annual Change</a:t>
            </a:r>
          </a:p>
        </p:txBody>
      </p:sp>
      <p:sp>
        <p:nvSpPr>
          <p:cNvPr id="14" name="TextBox 13"/>
          <p:cNvSpPr txBox="1"/>
          <p:nvPr/>
        </p:nvSpPr>
        <p:spPr>
          <a:xfrm>
            <a:off x="776377" y="5604437"/>
            <a:ext cx="7953555" cy="286232"/>
          </a:xfrm>
          <a:prstGeom prst="rect">
            <a:avLst/>
          </a:prstGeom>
          <a:noFill/>
        </p:spPr>
        <p:txBody>
          <a:bodyPr wrap="square" rtlCol="0">
            <a:spAutoFit/>
          </a:bodyPr>
          <a:lstStyle/>
          <a:p>
            <a:pPr marL="285750" indent="-285750">
              <a:lnSpc>
                <a:spcPct val="90000"/>
              </a:lnSpc>
              <a:spcBef>
                <a:spcPts val="600"/>
              </a:spcBef>
              <a:buSzPct val="90000"/>
              <a:buFont typeface="Wingdings 3" panose="05040102010807070707" pitchFamily="18" charset="2"/>
              <a:buChar char=""/>
            </a:pPr>
            <a:r>
              <a:rPr lang="en-US" sz="1400" b="1" dirty="0">
                <a:solidFill>
                  <a:schemeClr val="accent2"/>
                </a:solidFill>
              </a:rPr>
              <a:t>The two “hard markets” in this 21-year span were in 1985–86, and 2001–03.</a:t>
            </a:r>
          </a:p>
        </p:txBody>
      </p:sp>
    </p:spTree>
    <p:custDataLst>
      <p:tags r:id="rId1"/>
    </p:custDataLst>
    <p:extLst>
      <p:ext uri="{BB962C8B-B14F-4D97-AF65-F5344CB8AC3E}">
        <p14:creationId xmlns:p14="http://schemas.microsoft.com/office/powerpoint/2010/main" val="1069272117"/>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I.I.I. Hypothesis  </a:t>
            </a:r>
            <a:br>
              <a:rPr lang="en-US" dirty="0"/>
            </a:br>
            <a:r>
              <a:rPr lang="en-US" sz="2000" dirty="0"/>
              <a:t>What causes a hard market?</a:t>
            </a:r>
          </a:p>
        </p:txBody>
      </p:sp>
      <p:sp>
        <p:nvSpPr>
          <p:cNvPr id="10" name="Content Placeholder 9"/>
          <p:cNvSpPr>
            <a:spLocks noGrp="1"/>
          </p:cNvSpPr>
          <p:nvPr>
            <p:ph idx="1"/>
          </p:nvPr>
        </p:nvSpPr>
        <p:spPr/>
        <p:txBody>
          <a:bodyPr/>
          <a:lstStyle/>
          <a:p>
            <a:r>
              <a:rPr lang="en-US" sz="2000" dirty="0"/>
              <a:t>Return on equity falls to 4% or below?</a:t>
            </a:r>
          </a:p>
          <a:p>
            <a:r>
              <a:rPr lang="en-US" sz="2000" dirty="0"/>
              <a:t>Surplus drops due to financial market declines and/or significant underwriting losses?</a:t>
            </a:r>
          </a:p>
          <a:p>
            <a:r>
              <a:rPr lang="en-US" sz="2000" dirty="0"/>
              <a:t>Unusually large losses due to catastrophes?</a:t>
            </a:r>
          </a:p>
        </p:txBody>
      </p:sp>
    </p:spTree>
    <p:extLst>
      <p:ext uri="{BB962C8B-B14F-4D97-AF65-F5344CB8AC3E}">
        <p14:creationId xmlns:p14="http://schemas.microsoft.com/office/powerpoint/2010/main" val="197501651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 Industry ROE and Hard Markets</a:t>
            </a:r>
          </a:p>
        </p:txBody>
      </p:sp>
      <p:graphicFrame>
        <p:nvGraphicFramePr>
          <p:cNvPr id="5" name="Content Placeholder 10"/>
          <p:cNvGraphicFramePr>
            <a:graphicFrameLocks/>
          </p:cNvGraphicFramePr>
          <p:nvPr>
            <p:extLst/>
          </p:nvPr>
        </p:nvGraphicFramePr>
        <p:xfrm>
          <a:off x="357188" y="1573812"/>
          <a:ext cx="8458200" cy="2718816"/>
        </p:xfrm>
        <a:graphic>
          <a:graphicData uri="http://schemas.openxmlformats.org/drawingml/2006/table">
            <a:tbl>
              <a:tblPr firstRow="1">
                <a:tableStyleId>{5C22544A-7EE6-4342-B048-85BDC9FD1C3A}</a:tableStyleId>
              </a:tblPr>
              <a:tblGrid>
                <a:gridCol w="1704525">
                  <a:extLst>
                    <a:ext uri="{9D8B030D-6E8A-4147-A177-3AD203B41FA5}">
                      <a16:colId xmlns:a16="http://schemas.microsoft.com/office/drawing/2014/main" val="20000"/>
                    </a:ext>
                  </a:extLst>
                </a:gridCol>
                <a:gridCol w="2467155">
                  <a:extLst>
                    <a:ext uri="{9D8B030D-6E8A-4147-A177-3AD203B41FA5}">
                      <a16:colId xmlns:a16="http://schemas.microsoft.com/office/drawing/2014/main" val="20001"/>
                    </a:ext>
                  </a:extLst>
                </a:gridCol>
                <a:gridCol w="2690024">
                  <a:extLst>
                    <a:ext uri="{9D8B030D-6E8A-4147-A177-3AD203B41FA5}">
                      <a16:colId xmlns:a16="http://schemas.microsoft.com/office/drawing/2014/main" val="20002"/>
                    </a:ext>
                  </a:extLst>
                </a:gridCol>
                <a:gridCol w="1596496">
                  <a:extLst>
                    <a:ext uri="{9D8B030D-6E8A-4147-A177-3AD203B41FA5}">
                      <a16:colId xmlns:a16="http://schemas.microsoft.com/office/drawing/2014/main" val="20003"/>
                    </a:ext>
                  </a:extLst>
                </a:gridCol>
              </a:tblGrid>
              <a:tr h="370840">
                <a:tc>
                  <a:txBody>
                    <a:bodyPr/>
                    <a:lstStyle/>
                    <a:p>
                      <a:pPr algn="ctr">
                        <a:lnSpc>
                          <a:spcPct val="90000"/>
                        </a:lnSpc>
                      </a:pPr>
                      <a:r>
                        <a:rPr lang="en-US" dirty="0">
                          <a:solidFill>
                            <a:schemeClr val="bg1"/>
                          </a:solidFill>
                          <a:latin typeface="+mj-lt"/>
                        </a:rPr>
                        <a:t>Year</a:t>
                      </a:r>
                    </a:p>
                  </a:txBody>
                  <a:tcPr anchor="ctr">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dirty="0">
                          <a:solidFill>
                            <a:schemeClr val="bg1"/>
                          </a:solidFill>
                          <a:latin typeface="+mj-lt"/>
                        </a:rPr>
                        <a:t>ROE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dirty="0">
                          <a:solidFill>
                            <a:schemeClr val="bg1"/>
                          </a:solidFill>
                          <a:latin typeface="+mj-lt"/>
                        </a:rPr>
                        <a:t>NWP-GDP Growth in Following Year</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dirty="0">
                          <a:solidFill>
                            <a:schemeClr val="bg1"/>
                          </a:solidFill>
                          <a:latin typeface="+mj-lt"/>
                        </a:rPr>
                        <a:t>Hard Market?</a:t>
                      </a:r>
                    </a:p>
                  </a:txBody>
                  <a:tcPr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sz="1600" b="1" dirty="0"/>
                        <a:t>1975</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10000"/>
                        <a:lumOff val="90000"/>
                      </a:schemeClr>
                    </a:solidFill>
                  </a:tcPr>
                </a:tc>
                <a:tc>
                  <a:txBody>
                    <a:bodyPr/>
                    <a:lstStyle/>
                    <a:p>
                      <a:pPr algn="ctr"/>
                      <a:r>
                        <a:rPr lang="en-US" sz="1600" dirty="0"/>
                        <a:t>2.4%</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10.7%</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Yes</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algn="ctr"/>
                      <a:r>
                        <a:rPr lang="en-US" sz="1600" b="1" dirty="0"/>
                        <a:t>1984</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10000"/>
                        <a:lumOff val="90000"/>
                      </a:schemeClr>
                    </a:solidFill>
                  </a:tcPr>
                </a:tc>
                <a:tc>
                  <a:txBody>
                    <a:bodyPr/>
                    <a:lstStyle/>
                    <a:p>
                      <a:pPr algn="ctr"/>
                      <a:r>
                        <a:rPr lang="en-US" sz="1600" dirty="0"/>
                        <a:t>1.8%</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14.6%</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Yes</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lang="en-US" sz="1600" b="1" dirty="0"/>
                        <a:t>2001</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10000"/>
                        <a:lumOff val="90000"/>
                      </a:schemeClr>
                    </a:solidFill>
                  </a:tcPr>
                </a:tc>
                <a:tc>
                  <a:txBody>
                    <a:bodyPr/>
                    <a:lstStyle/>
                    <a:p>
                      <a:pPr algn="ctr"/>
                      <a:r>
                        <a:rPr lang="en-US" sz="1600" dirty="0"/>
                        <a:t>-1.2%</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12.0%</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Yes</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en-US" sz="1600" b="1" dirty="0"/>
                        <a:t>2002</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10000"/>
                        <a:lumOff val="90000"/>
                      </a:schemeClr>
                    </a:solidFill>
                  </a:tcPr>
                </a:tc>
                <a:tc>
                  <a:txBody>
                    <a:bodyPr/>
                    <a:lstStyle/>
                    <a:p>
                      <a:pPr algn="ctr"/>
                      <a:r>
                        <a:rPr lang="en-US" sz="1600" dirty="0"/>
                        <a:t>2.1%</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5.1%</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Yes</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r>
                        <a:rPr lang="en-US" sz="1600" b="1" dirty="0"/>
                        <a:t>2017</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tx2">
                        <a:lumMod val="10000"/>
                        <a:lumOff val="90000"/>
                      </a:schemeClr>
                    </a:solidFill>
                  </a:tcPr>
                </a:tc>
                <a:tc>
                  <a:txBody>
                    <a:bodyPr/>
                    <a:lstStyle/>
                    <a:p>
                      <a:pPr algn="ctr"/>
                      <a:r>
                        <a:rPr lang="en-US" sz="1600" dirty="0"/>
                        <a:t>5.0%</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0.4%*</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No</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 name="TextBox 2">
            <a:extLst>
              <a:ext uri="{FF2B5EF4-FFF2-40B4-BE49-F238E27FC236}">
                <a16:creationId xmlns:a16="http://schemas.microsoft.com/office/drawing/2014/main" id="{B22C45C3-8A66-47B4-916E-F45E79BB78D0}"/>
              </a:ext>
            </a:extLst>
          </p:cNvPr>
          <p:cNvSpPr txBox="1"/>
          <p:nvPr/>
        </p:nvSpPr>
        <p:spPr>
          <a:xfrm>
            <a:off x="1075765" y="6360459"/>
            <a:ext cx="5567082" cy="265215"/>
          </a:xfrm>
          <a:prstGeom prst="rect">
            <a:avLst/>
          </a:prstGeom>
          <a:noFill/>
        </p:spPr>
        <p:txBody>
          <a:bodyPr wrap="square" rtlCol="0">
            <a:noAutofit/>
          </a:bodyPr>
          <a:lstStyle/>
          <a:p>
            <a:pPr>
              <a:lnSpc>
                <a:spcPct val="90000"/>
              </a:lnSpc>
              <a:spcBef>
                <a:spcPts val="1200"/>
              </a:spcBef>
              <a:buClr>
                <a:srgbClr val="337DBE"/>
              </a:buClr>
              <a:buSzPct val="77000"/>
            </a:pPr>
            <a:r>
              <a:rPr lang="en-US" sz="1100" dirty="0"/>
              <a:t>* Direct Written Premium – GDP Growth through Second Quarter</a:t>
            </a:r>
          </a:p>
        </p:txBody>
      </p:sp>
    </p:spTree>
    <p:extLst>
      <p:ext uri="{BB962C8B-B14F-4D97-AF65-F5344CB8AC3E}">
        <p14:creationId xmlns:p14="http://schemas.microsoft.com/office/powerpoint/2010/main" val="342577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Policyholder Surplus and Hard Markets</a:t>
            </a:r>
          </a:p>
        </p:txBody>
      </p:sp>
      <p:graphicFrame>
        <p:nvGraphicFramePr>
          <p:cNvPr id="6" name="Content Placeholder 10"/>
          <p:cNvGraphicFramePr>
            <a:graphicFrameLocks/>
          </p:cNvGraphicFramePr>
          <p:nvPr>
            <p:extLst/>
          </p:nvPr>
        </p:nvGraphicFramePr>
        <p:xfrm>
          <a:off x="357188" y="1573812"/>
          <a:ext cx="8458200" cy="3572256"/>
        </p:xfrm>
        <a:graphic>
          <a:graphicData uri="http://schemas.openxmlformats.org/drawingml/2006/table">
            <a:tbl>
              <a:tblPr firstRow="1">
                <a:tableStyleId>{5C22544A-7EE6-4342-B048-85BDC9FD1C3A}</a:tableStyleId>
              </a:tblPr>
              <a:tblGrid>
                <a:gridCol w="1704525">
                  <a:extLst>
                    <a:ext uri="{9D8B030D-6E8A-4147-A177-3AD203B41FA5}">
                      <a16:colId xmlns:a16="http://schemas.microsoft.com/office/drawing/2014/main" val="20000"/>
                    </a:ext>
                  </a:extLst>
                </a:gridCol>
                <a:gridCol w="2467155">
                  <a:extLst>
                    <a:ext uri="{9D8B030D-6E8A-4147-A177-3AD203B41FA5}">
                      <a16:colId xmlns:a16="http://schemas.microsoft.com/office/drawing/2014/main" val="20001"/>
                    </a:ext>
                  </a:extLst>
                </a:gridCol>
                <a:gridCol w="2690024">
                  <a:extLst>
                    <a:ext uri="{9D8B030D-6E8A-4147-A177-3AD203B41FA5}">
                      <a16:colId xmlns:a16="http://schemas.microsoft.com/office/drawing/2014/main" val="20002"/>
                    </a:ext>
                  </a:extLst>
                </a:gridCol>
                <a:gridCol w="1596496">
                  <a:extLst>
                    <a:ext uri="{9D8B030D-6E8A-4147-A177-3AD203B41FA5}">
                      <a16:colId xmlns:a16="http://schemas.microsoft.com/office/drawing/2014/main" val="20003"/>
                    </a:ext>
                  </a:extLst>
                </a:gridCol>
              </a:tblGrid>
              <a:tr h="370840">
                <a:tc>
                  <a:txBody>
                    <a:bodyPr/>
                    <a:lstStyle/>
                    <a:p>
                      <a:pPr algn="ctr">
                        <a:lnSpc>
                          <a:spcPct val="90000"/>
                        </a:lnSpc>
                      </a:pPr>
                      <a:r>
                        <a:rPr lang="en-US" dirty="0">
                          <a:solidFill>
                            <a:schemeClr val="bg1"/>
                          </a:solidFill>
                          <a:latin typeface="+mj-lt"/>
                        </a:rPr>
                        <a:t>Year</a:t>
                      </a:r>
                    </a:p>
                  </a:txBody>
                  <a:tcPr anchor="ctr">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dirty="0">
                          <a:solidFill>
                            <a:schemeClr val="bg1"/>
                          </a:solidFill>
                          <a:latin typeface="+mj-lt"/>
                        </a:rPr>
                        <a:t>Surplus </a:t>
                      </a:r>
                      <a:br>
                        <a:rPr lang="en-US" dirty="0">
                          <a:solidFill>
                            <a:schemeClr val="bg1"/>
                          </a:solidFill>
                          <a:latin typeface="+mj-lt"/>
                        </a:rPr>
                      </a:br>
                      <a:r>
                        <a:rPr lang="en-US" dirty="0">
                          <a:solidFill>
                            <a:schemeClr val="bg1"/>
                          </a:solidFill>
                          <a:latin typeface="+mj-lt"/>
                        </a:rPr>
                        <a:t>Decline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dirty="0">
                          <a:solidFill>
                            <a:schemeClr val="bg1"/>
                          </a:solidFill>
                          <a:latin typeface="+mj-lt"/>
                        </a:rPr>
                        <a:t>NWP-GDP Growth in Following Year</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dirty="0">
                          <a:solidFill>
                            <a:schemeClr val="bg1"/>
                          </a:solidFill>
                          <a:latin typeface="+mj-lt"/>
                        </a:rPr>
                        <a:t>Hard Market?</a:t>
                      </a:r>
                    </a:p>
                  </a:txBody>
                  <a:tcPr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sz="1600" b="1" dirty="0"/>
                        <a:t>1984</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10000"/>
                        <a:lumOff val="90000"/>
                      </a:schemeClr>
                    </a:solidFill>
                  </a:tcPr>
                </a:tc>
                <a:tc>
                  <a:txBody>
                    <a:bodyPr/>
                    <a:lstStyle/>
                    <a:p>
                      <a:pPr algn="ctr"/>
                      <a:r>
                        <a:rPr lang="en-US" sz="1600" dirty="0"/>
                        <a:t>-2.7%</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14.6%</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Yes</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en-US" sz="1600" b="1" dirty="0"/>
                        <a:t>1999</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10000"/>
                        <a:lumOff val="90000"/>
                      </a:schemeClr>
                    </a:solidFill>
                  </a:tcPr>
                </a:tc>
                <a:tc>
                  <a:txBody>
                    <a:bodyPr/>
                    <a:lstStyle/>
                    <a:p>
                      <a:pPr algn="ctr"/>
                      <a:r>
                        <a:rPr lang="en-US" sz="1600" dirty="0"/>
                        <a:t>-0.9%</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-1.5%</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No</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r>
                        <a:rPr lang="en-US" sz="1600" b="1" dirty="0"/>
                        <a:t>2000</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10000"/>
                        <a:lumOff val="90000"/>
                      </a:schemeClr>
                    </a:solidFill>
                  </a:tcPr>
                </a:tc>
                <a:tc>
                  <a:txBody>
                    <a:bodyPr/>
                    <a:lstStyle/>
                    <a:p>
                      <a:pPr algn="ctr"/>
                      <a:r>
                        <a:rPr lang="en-US" sz="1600" dirty="0"/>
                        <a:t>-4.7%</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5.1%</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Yes</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algn="ctr"/>
                      <a:r>
                        <a:rPr lang="en-US" sz="1600" b="1" dirty="0"/>
                        <a:t>2001</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10000"/>
                        <a:lumOff val="90000"/>
                      </a:schemeClr>
                    </a:solidFill>
                  </a:tcPr>
                </a:tc>
                <a:tc>
                  <a:txBody>
                    <a:bodyPr/>
                    <a:lstStyle/>
                    <a:p>
                      <a:pPr algn="ctr"/>
                      <a:r>
                        <a:rPr lang="en-US" sz="1600" dirty="0"/>
                        <a:t>-8.0%</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12.0%</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Yes</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algn="ctr"/>
                      <a:r>
                        <a:rPr lang="en-US" sz="1600" b="1" dirty="0"/>
                        <a:t>2008</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10000"/>
                        <a:lumOff val="90000"/>
                      </a:schemeClr>
                    </a:solidFill>
                  </a:tcPr>
                </a:tc>
                <a:tc>
                  <a:txBody>
                    <a:bodyPr/>
                    <a:lstStyle/>
                    <a:p>
                      <a:pPr algn="ctr"/>
                      <a:r>
                        <a:rPr lang="en-US" sz="1600" dirty="0"/>
                        <a:t>-12.5%</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-2.2%</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No</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pPr algn="ctr"/>
                      <a:r>
                        <a:rPr lang="en-US" sz="1600" b="1" dirty="0"/>
                        <a:t>2011</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10000"/>
                        <a:lumOff val="90000"/>
                      </a:schemeClr>
                    </a:solidFill>
                  </a:tcPr>
                </a:tc>
                <a:tc>
                  <a:txBody>
                    <a:bodyPr/>
                    <a:lstStyle/>
                    <a:p>
                      <a:pPr algn="ctr"/>
                      <a:r>
                        <a:rPr lang="en-US" sz="1600" dirty="0"/>
                        <a:t>-0.8%</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0.2%</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No</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70840">
                <a:tc>
                  <a:txBody>
                    <a:bodyPr/>
                    <a:lstStyle/>
                    <a:p>
                      <a:pPr algn="ctr"/>
                      <a:r>
                        <a:rPr lang="en-US" sz="1600" b="1" dirty="0"/>
                        <a:t>2017</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tx2">
                        <a:lumMod val="10000"/>
                        <a:lumOff val="90000"/>
                      </a:schemeClr>
                    </a:solidFill>
                  </a:tcPr>
                </a:tc>
                <a:tc>
                  <a:txBody>
                    <a:bodyPr/>
                    <a:lstStyle/>
                    <a:p>
                      <a:pPr algn="ctr"/>
                      <a:r>
                        <a:rPr lang="en-US" sz="1600" dirty="0"/>
                        <a:t>+7.4%</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0.4%</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No</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4" name="TextBox 3">
            <a:extLst>
              <a:ext uri="{FF2B5EF4-FFF2-40B4-BE49-F238E27FC236}">
                <a16:creationId xmlns:a16="http://schemas.microsoft.com/office/drawing/2014/main" id="{D558009C-8453-46F3-9FDB-64CDC48CD1C0}"/>
              </a:ext>
            </a:extLst>
          </p:cNvPr>
          <p:cNvSpPr txBox="1"/>
          <p:nvPr/>
        </p:nvSpPr>
        <p:spPr>
          <a:xfrm>
            <a:off x="1075765" y="6360459"/>
            <a:ext cx="5567082" cy="265215"/>
          </a:xfrm>
          <a:prstGeom prst="rect">
            <a:avLst/>
          </a:prstGeom>
          <a:noFill/>
        </p:spPr>
        <p:txBody>
          <a:bodyPr wrap="square" rtlCol="0">
            <a:noAutofit/>
          </a:bodyPr>
          <a:lstStyle/>
          <a:p>
            <a:pPr>
              <a:lnSpc>
                <a:spcPct val="90000"/>
              </a:lnSpc>
              <a:spcBef>
                <a:spcPts val="1200"/>
              </a:spcBef>
              <a:buClr>
                <a:srgbClr val="337DBE"/>
              </a:buClr>
              <a:buSzPct val="77000"/>
            </a:pPr>
            <a:r>
              <a:rPr lang="en-US" sz="1100" dirty="0"/>
              <a:t>* Direct Written Premium – GDP Growth through Second Quarter</a:t>
            </a:r>
          </a:p>
        </p:txBody>
      </p:sp>
    </p:spTree>
    <p:extLst>
      <p:ext uri="{BB962C8B-B14F-4D97-AF65-F5344CB8AC3E}">
        <p14:creationId xmlns:p14="http://schemas.microsoft.com/office/powerpoint/2010/main" val="17511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Claims and Hard Markets</a:t>
            </a:r>
          </a:p>
        </p:txBody>
      </p:sp>
      <p:graphicFrame>
        <p:nvGraphicFramePr>
          <p:cNvPr id="4" name="Content Placeholder 10"/>
          <p:cNvGraphicFramePr>
            <a:graphicFrameLocks/>
          </p:cNvGraphicFramePr>
          <p:nvPr>
            <p:extLst/>
          </p:nvPr>
        </p:nvGraphicFramePr>
        <p:xfrm>
          <a:off x="357188" y="1573812"/>
          <a:ext cx="8458200" cy="4672584"/>
        </p:xfrm>
        <a:graphic>
          <a:graphicData uri="http://schemas.openxmlformats.org/drawingml/2006/table">
            <a:tbl>
              <a:tblPr firstRow="1">
                <a:tableStyleId>{5C22544A-7EE6-4342-B048-85BDC9FD1C3A}</a:tableStyleId>
              </a:tblPr>
              <a:tblGrid>
                <a:gridCol w="1704525">
                  <a:extLst>
                    <a:ext uri="{9D8B030D-6E8A-4147-A177-3AD203B41FA5}">
                      <a16:colId xmlns:a16="http://schemas.microsoft.com/office/drawing/2014/main" val="20000"/>
                    </a:ext>
                  </a:extLst>
                </a:gridCol>
                <a:gridCol w="2467155">
                  <a:extLst>
                    <a:ext uri="{9D8B030D-6E8A-4147-A177-3AD203B41FA5}">
                      <a16:colId xmlns:a16="http://schemas.microsoft.com/office/drawing/2014/main" val="20001"/>
                    </a:ext>
                  </a:extLst>
                </a:gridCol>
                <a:gridCol w="2690024">
                  <a:extLst>
                    <a:ext uri="{9D8B030D-6E8A-4147-A177-3AD203B41FA5}">
                      <a16:colId xmlns:a16="http://schemas.microsoft.com/office/drawing/2014/main" val="20002"/>
                    </a:ext>
                  </a:extLst>
                </a:gridCol>
                <a:gridCol w="1596496">
                  <a:extLst>
                    <a:ext uri="{9D8B030D-6E8A-4147-A177-3AD203B41FA5}">
                      <a16:colId xmlns:a16="http://schemas.microsoft.com/office/drawing/2014/main" val="20003"/>
                    </a:ext>
                  </a:extLst>
                </a:gridCol>
              </a:tblGrid>
              <a:tr h="370840">
                <a:tc>
                  <a:txBody>
                    <a:bodyPr/>
                    <a:lstStyle/>
                    <a:p>
                      <a:pPr algn="ctr">
                        <a:lnSpc>
                          <a:spcPct val="90000"/>
                        </a:lnSpc>
                      </a:pPr>
                      <a:r>
                        <a:rPr lang="en-US" dirty="0">
                          <a:solidFill>
                            <a:schemeClr val="bg1"/>
                          </a:solidFill>
                          <a:latin typeface="+mj-lt"/>
                        </a:rPr>
                        <a:t>Year</a:t>
                      </a:r>
                    </a:p>
                  </a:txBody>
                  <a:tcPr anchor="ctr">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dirty="0">
                          <a:solidFill>
                            <a:schemeClr val="bg1"/>
                          </a:solidFill>
                          <a:latin typeface="+mj-lt"/>
                        </a:rPr>
                        <a:t>CAT Claims Over $25 billion </a:t>
                      </a:r>
                    </a:p>
                    <a:p>
                      <a:pPr algn="ctr">
                        <a:lnSpc>
                          <a:spcPct val="90000"/>
                        </a:lnSpc>
                      </a:pPr>
                      <a:r>
                        <a:rPr lang="en-US" dirty="0">
                          <a:solidFill>
                            <a:schemeClr val="bg1"/>
                          </a:solidFill>
                          <a:latin typeface="+mj-lt"/>
                        </a:rPr>
                        <a:t>(2016 Adjusted)</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dirty="0">
                          <a:solidFill>
                            <a:schemeClr val="bg1"/>
                          </a:solidFill>
                          <a:latin typeface="+mj-lt"/>
                        </a:rPr>
                        <a:t>NWP-GDP Growth in Following Year</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dirty="0">
                          <a:solidFill>
                            <a:schemeClr val="bg1"/>
                          </a:solidFill>
                          <a:latin typeface="+mj-lt"/>
                        </a:rPr>
                        <a:t>Hard Market?</a:t>
                      </a:r>
                    </a:p>
                  </a:txBody>
                  <a:tcPr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sz="1600" b="1" dirty="0"/>
                        <a:t>1992</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10000"/>
                        <a:lumOff val="90000"/>
                      </a:schemeClr>
                    </a:solidFill>
                  </a:tcPr>
                </a:tc>
                <a:tc>
                  <a:txBody>
                    <a:bodyPr/>
                    <a:lstStyle/>
                    <a:p>
                      <a:pPr algn="ctr"/>
                      <a:r>
                        <a:rPr lang="en-US" sz="1600" dirty="0"/>
                        <a:t>$39.6</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0.9%</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No</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US" sz="1600" b="1" dirty="0"/>
                        <a:t>1994</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10000"/>
                        <a:lumOff val="90000"/>
                      </a:schemeClr>
                    </a:solidFill>
                  </a:tcPr>
                </a:tc>
                <a:tc>
                  <a:txBody>
                    <a:bodyPr/>
                    <a:lstStyle/>
                    <a:p>
                      <a:pPr algn="ctr"/>
                      <a:r>
                        <a:rPr lang="en-US" sz="1600" dirty="0"/>
                        <a:t>$27.7</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-1.2%</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No</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lang="en-US" sz="1600" b="1" dirty="0"/>
                        <a:t>2001</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10000"/>
                        <a:lumOff val="90000"/>
                      </a:schemeClr>
                    </a:solidFill>
                  </a:tcPr>
                </a:tc>
                <a:tc>
                  <a:txBody>
                    <a:bodyPr/>
                    <a:lstStyle/>
                    <a:p>
                      <a:pPr algn="ctr"/>
                      <a:r>
                        <a:rPr lang="en-US" sz="1600" dirty="0"/>
                        <a:t>$36.4</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12.0%</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Yes</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en-US" sz="1600" b="1" dirty="0"/>
                        <a:t>2004</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10000"/>
                        <a:lumOff val="90000"/>
                      </a:schemeClr>
                    </a:solidFill>
                  </a:tcPr>
                </a:tc>
                <a:tc>
                  <a:txBody>
                    <a:bodyPr/>
                    <a:lstStyle/>
                    <a:p>
                      <a:pPr algn="ctr"/>
                      <a:r>
                        <a:rPr lang="en-US" sz="1600" dirty="0"/>
                        <a:t>$36.4</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-6.2%</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No</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r>
                        <a:rPr lang="en-US" sz="1600" b="1" dirty="0"/>
                        <a:t>2005</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10000"/>
                        <a:lumOff val="90000"/>
                      </a:schemeClr>
                    </a:solidFill>
                  </a:tcPr>
                </a:tc>
                <a:tc>
                  <a:txBody>
                    <a:bodyPr/>
                    <a:lstStyle/>
                    <a:p>
                      <a:pPr algn="ctr"/>
                      <a:r>
                        <a:rPr lang="en-US" sz="1600" dirty="0"/>
                        <a:t>$77.1</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-3.1%</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No</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algn="ctr"/>
                      <a:r>
                        <a:rPr lang="en-US" sz="1600" b="1" dirty="0"/>
                        <a:t>2008</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10000"/>
                        <a:lumOff val="90000"/>
                      </a:schemeClr>
                    </a:solidFill>
                  </a:tcPr>
                </a:tc>
                <a:tc>
                  <a:txBody>
                    <a:bodyPr/>
                    <a:lstStyle/>
                    <a:p>
                      <a:pPr algn="ctr"/>
                      <a:r>
                        <a:rPr lang="en-US" sz="1600" dirty="0"/>
                        <a:t>$30.7</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-2.2%</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No</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pPr algn="ctr"/>
                      <a:r>
                        <a:rPr lang="en-US" sz="1600" b="1" dirty="0"/>
                        <a:t>2011</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10000"/>
                        <a:lumOff val="90000"/>
                      </a:schemeClr>
                    </a:solidFill>
                  </a:tcPr>
                </a:tc>
                <a:tc>
                  <a:txBody>
                    <a:bodyPr/>
                    <a:lstStyle/>
                    <a:p>
                      <a:pPr algn="ctr"/>
                      <a:r>
                        <a:rPr lang="en-US" sz="1600" dirty="0"/>
                        <a:t>$35.2</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0.2%</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No</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70840">
                <a:tc>
                  <a:txBody>
                    <a:bodyPr/>
                    <a:lstStyle/>
                    <a:p>
                      <a:pPr algn="ctr"/>
                      <a:r>
                        <a:rPr lang="en-US" sz="1600" b="1" dirty="0"/>
                        <a:t>2012</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10000"/>
                        <a:lumOff val="90000"/>
                      </a:schemeClr>
                    </a:solidFill>
                  </a:tcPr>
                </a:tc>
                <a:tc>
                  <a:txBody>
                    <a:bodyPr/>
                    <a:lstStyle/>
                    <a:p>
                      <a:pPr algn="ctr"/>
                      <a:r>
                        <a:rPr lang="en-US" sz="1600" dirty="0"/>
                        <a:t>$36.8</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1.3%</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No</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370840">
                <a:tc>
                  <a:txBody>
                    <a:bodyPr/>
                    <a:lstStyle/>
                    <a:p>
                      <a:pPr algn="ctr"/>
                      <a:r>
                        <a:rPr lang="en-US" sz="1600" b="1" dirty="0"/>
                        <a:t>2017</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tx2">
                        <a:lumMod val="10000"/>
                        <a:lumOff val="90000"/>
                      </a:schemeClr>
                    </a:solidFill>
                  </a:tcPr>
                </a:tc>
                <a:tc>
                  <a:txBody>
                    <a:bodyPr/>
                    <a:lstStyle/>
                    <a:p>
                      <a:pPr algn="ctr"/>
                      <a:r>
                        <a:rPr lang="en-US" sz="1600" dirty="0"/>
                        <a:t>$90.5</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0.4%</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noFill/>
                  </a:tcPr>
                </a:tc>
                <a:tc>
                  <a:txBody>
                    <a:bodyPr/>
                    <a:lstStyle/>
                    <a:p>
                      <a:pPr algn="ctr"/>
                      <a:r>
                        <a:rPr lang="en-US" sz="1600" dirty="0"/>
                        <a:t>No</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909423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Hard Market in 2018?</a:t>
            </a:r>
          </a:p>
        </p:txBody>
      </p:sp>
      <p:sp>
        <p:nvSpPr>
          <p:cNvPr id="10" name="Content Placeholder 9"/>
          <p:cNvSpPr>
            <a:spLocks noGrp="1"/>
          </p:cNvSpPr>
          <p:nvPr>
            <p:ph idx="1"/>
          </p:nvPr>
        </p:nvSpPr>
        <p:spPr/>
        <p:txBody>
          <a:bodyPr/>
          <a:lstStyle/>
          <a:p>
            <a:r>
              <a:rPr lang="en-US" b="1" dirty="0"/>
              <a:t>Strong indicator: ≤ 4% ROE </a:t>
            </a:r>
          </a:p>
          <a:p>
            <a:pPr lvl="1"/>
            <a:r>
              <a:rPr lang="en-US" dirty="0"/>
              <a:t>Consistent hard markets in years comparisons.</a:t>
            </a:r>
          </a:p>
          <a:p>
            <a:r>
              <a:rPr lang="en-US" b="1" dirty="0"/>
              <a:t>Indifferent indicator: Surplus Increase/Decrease </a:t>
            </a:r>
          </a:p>
          <a:p>
            <a:pPr lvl="1"/>
            <a:r>
              <a:rPr lang="en-US" dirty="0"/>
              <a:t>Inconsistent hard/soft markets in years comparisons.</a:t>
            </a:r>
          </a:p>
          <a:p>
            <a:r>
              <a:rPr lang="en-US" b="1" dirty="0"/>
              <a:t>Weak indicator: Large Cat Losses </a:t>
            </a:r>
          </a:p>
          <a:p>
            <a:pPr lvl="1"/>
            <a:r>
              <a:rPr lang="en-US" dirty="0"/>
              <a:t>Consistent non-movement; even with 2017 potentially being one of the worst years on record. </a:t>
            </a:r>
          </a:p>
        </p:txBody>
      </p:sp>
      <p:sp>
        <p:nvSpPr>
          <p:cNvPr id="4" name="Content Placeholder 9"/>
          <p:cNvSpPr txBox="1">
            <a:spLocks/>
          </p:cNvSpPr>
          <p:nvPr/>
        </p:nvSpPr>
        <p:spPr bwMode="gray">
          <a:xfrm>
            <a:off x="1533840" y="4396000"/>
            <a:ext cx="6241931" cy="1395205"/>
          </a:xfrm>
          <a:prstGeom prst="rect">
            <a:avLst/>
          </a:prstGeom>
        </p:spPr>
        <p:txBody>
          <a:bodyPr vert="horz" lIns="91440" tIns="45720" rIns="91440" bIns="4572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336518774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A861EAE-1C04-416E-A117-38630CB75A30}"/>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6" name="think-cell Slide" r:id="rId6" imgW="216" imgH="216" progId="TCLayout.ActiveDocument.1">
                  <p:embed/>
                </p:oleObj>
              </mc:Choice>
              <mc:Fallback>
                <p:oleObj name="think-cell Slide" r:id="rId6" imgW="216" imgH="216" progId="TCLayout.ActiveDocument.1">
                  <p:embed/>
                  <p:pic>
                    <p:nvPicPr>
                      <p:cNvPr id="3" name="Object 2" hidden="1">
                        <a:extLst>
                          <a:ext uri="{FF2B5EF4-FFF2-40B4-BE49-F238E27FC236}">
                            <a16:creationId xmlns:a16="http://schemas.microsoft.com/office/drawing/2014/main" id="{AA861EAE-1C04-416E-A117-38630CB75A3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18D43D-E931-4646-98F6-5C939D24484C}"/>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000" dirty="0" err="1">
              <a:solidFill>
                <a:schemeClr val="bg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769068C9-5787-453B-817C-57A8FCA6D936}"/>
              </a:ext>
            </a:extLst>
          </p:cNvPr>
          <p:cNvSpPr>
            <a:spLocks noGrp="1"/>
          </p:cNvSpPr>
          <p:nvPr>
            <p:ph type="title"/>
          </p:nvPr>
        </p:nvSpPr>
        <p:spPr>
          <a:xfrm>
            <a:off x="356616" y="467832"/>
            <a:ext cx="8637890" cy="715469"/>
          </a:xfrm>
        </p:spPr>
        <p:txBody>
          <a:bodyPr/>
          <a:lstStyle/>
          <a:p>
            <a:r>
              <a:rPr lang="en-US" dirty="0"/>
              <a:t>10 Key Ways Insurance Drives Economic Growth</a:t>
            </a:r>
          </a:p>
        </p:txBody>
      </p:sp>
      <p:grpSp>
        <p:nvGrpSpPr>
          <p:cNvPr id="44" name="Group 43">
            <a:extLst>
              <a:ext uri="{FF2B5EF4-FFF2-40B4-BE49-F238E27FC236}">
                <a16:creationId xmlns:a16="http://schemas.microsoft.com/office/drawing/2014/main" id="{612D163D-C75B-4548-BD8C-8DCB056B1649}"/>
              </a:ext>
            </a:extLst>
          </p:cNvPr>
          <p:cNvGrpSpPr/>
          <p:nvPr/>
        </p:nvGrpSpPr>
        <p:grpSpPr>
          <a:xfrm>
            <a:off x="2042770" y="1397180"/>
            <a:ext cx="3284098" cy="4622800"/>
            <a:chOff x="2487224" y="1255440"/>
            <a:chExt cx="3284098" cy="4622800"/>
          </a:xfrm>
        </p:grpSpPr>
        <p:sp>
          <p:nvSpPr>
            <p:cNvPr id="12" name="Rectangle 11">
              <a:extLst>
                <a:ext uri="{FF2B5EF4-FFF2-40B4-BE49-F238E27FC236}">
                  <a16:creationId xmlns:a16="http://schemas.microsoft.com/office/drawing/2014/main" id="{42DD80C9-C945-4BD9-A90C-252E5A89C735}"/>
                </a:ext>
              </a:extLst>
            </p:cNvPr>
            <p:cNvSpPr/>
            <p:nvPr/>
          </p:nvSpPr>
          <p:spPr bwMode="gray">
            <a:xfrm>
              <a:off x="2487224" y="1255440"/>
              <a:ext cx="3284097" cy="4622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pic>
          <p:nvPicPr>
            <p:cNvPr id="13" name="cap protect">
              <a:extLst>
                <a:ext uri="{FF2B5EF4-FFF2-40B4-BE49-F238E27FC236}">
                  <a16:creationId xmlns:a16="http://schemas.microsoft.com/office/drawing/2014/main" id="{FA1773F1-F176-49EC-9119-ABC69387D931}"/>
                </a:ext>
              </a:extLst>
            </p:cNvPr>
            <p:cNvPicPr>
              <a:picLocks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2635338" y="2086172"/>
              <a:ext cx="1217172" cy="822960"/>
            </a:xfrm>
            <a:prstGeom prst="snip1Rect">
              <a:avLst/>
            </a:prstGeom>
            <a:noFill/>
            <a:extLst>
              <a:ext uri="{909E8E84-426E-40DD-AFC4-6F175D3DCCD1}">
                <a14:hiddenFill xmlns:a14="http://schemas.microsoft.com/office/drawing/2010/main">
                  <a:solidFill>
                    <a:srgbClr val="FFFFFF"/>
                  </a:solidFill>
                </a14:hiddenFill>
              </a:ext>
            </a:extLst>
          </p:spPr>
        </p:pic>
        <p:pic>
          <p:nvPicPr>
            <p:cNvPr id="14" name="supply chain">
              <a:extLst>
                <a:ext uri="{FF2B5EF4-FFF2-40B4-BE49-F238E27FC236}">
                  <a16:creationId xmlns:a16="http://schemas.microsoft.com/office/drawing/2014/main" id="{DD513C8A-C0EF-445D-A4D8-6140050D3E93}"/>
                </a:ext>
              </a:extLst>
            </p:cNvPr>
            <p:cNvPicPr>
              <a:picLocks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2646170" y="4071241"/>
              <a:ext cx="1217172" cy="822960"/>
            </a:xfrm>
            <a:prstGeom prst="snip1Rect">
              <a:avLst/>
            </a:prstGeom>
            <a:noFill/>
            <a:extLst>
              <a:ext uri="{909E8E84-426E-40DD-AFC4-6F175D3DCCD1}">
                <a14:hiddenFill xmlns:a14="http://schemas.microsoft.com/office/drawing/2010/main">
                  <a:solidFill>
                    <a:srgbClr val="FFFFFF"/>
                  </a:solidFill>
                </a14:hiddenFill>
              </a:ext>
            </a:extLst>
          </p:spPr>
        </p:pic>
        <p:sp>
          <p:nvSpPr>
            <p:cNvPr id="15" name="Econ Fin Stability">
              <a:extLst>
                <a:ext uri="{FF2B5EF4-FFF2-40B4-BE49-F238E27FC236}">
                  <a16:creationId xmlns:a16="http://schemas.microsoft.com/office/drawing/2014/main" id="{514D01F2-36D9-43F4-ADDA-6D217B6D9FEB}"/>
                </a:ext>
              </a:extLst>
            </p:cNvPr>
            <p:cNvSpPr txBox="1">
              <a:spLocks/>
            </p:cNvSpPr>
            <p:nvPr/>
          </p:nvSpPr>
          <p:spPr bwMode="gray">
            <a:xfrm>
              <a:off x="2546083" y="1346543"/>
              <a:ext cx="3015084" cy="666139"/>
            </a:xfrm>
            <a:prstGeom prst="rect">
              <a:avLst/>
            </a:prstGeom>
            <a:noFill/>
          </p:spPr>
          <p:txBody>
            <a:bodyPr vert="horz" wrap="square" lIns="91440" tIns="45720" rIns="91440" bIns="4572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solidFill>
                    <a:schemeClr val="bg1"/>
                  </a:solidFill>
                </a:rPr>
                <a:t>Economic/</a:t>
              </a:r>
              <a:br>
                <a:rPr lang="en-US" b="1" dirty="0">
                  <a:solidFill>
                    <a:schemeClr val="bg1"/>
                  </a:solidFill>
                </a:rPr>
              </a:br>
              <a:r>
                <a:rPr lang="en-US" b="1" dirty="0">
                  <a:solidFill>
                    <a:schemeClr val="bg1"/>
                  </a:solidFill>
                </a:rPr>
                <a:t>Financial Stability</a:t>
              </a:r>
            </a:p>
          </p:txBody>
        </p:sp>
        <p:sp>
          <p:nvSpPr>
            <p:cNvPr id="16" name="Insurers are capital protectors">
              <a:extLst>
                <a:ext uri="{FF2B5EF4-FFF2-40B4-BE49-F238E27FC236}">
                  <a16:creationId xmlns:a16="http://schemas.microsoft.com/office/drawing/2014/main" id="{28F84ADA-B115-4849-8BA9-1D24207A6E96}"/>
                </a:ext>
              </a:extLst>
            </p:cNvPr>
            <p:cNvSpPr txBox="1">
              <a:spLocks/>
            </p:cNvSpPr>
            <p:nvPr/>
          </p:nvSpPr>
          <p:spPr bwMode="gray">
            <a:xfrm>
              <a:off x="2546083" y="3010834"/>
              <a:ext cx="1542045" cy="747486"/>
            </a:xfrm>
            <a:prstGeom prst="rect">
              <a:avLst/>
            </a:prstGeom>
          </p:spPr>
          <p:txBody>
            <a:bodyPr vert="horz" lIns="91440" tIns="45720" rIns="91440" bIns="4572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a:buClr>
                  <a:schemeClr val="bg1"/>
                </a:buClr>
                <a:buSzPct val="100000"/>
                <a:buFont typeface="+mj-lt"/>
                <a:buAutoNum type="arabicPeriod" startAt="3"/>
              </a:pPr>
              <a:r>
                <a:rPr lang="en-US" sz="1600" dirty="0">
                  <a:solidFill>
                    <a:schemeClr val="bg1"/>
                  </a:solidFill>
                </a:rPr>
                <a:t>Insurers are capital protectors</a:t>
              </a:r>
            </a:p>
          </p:txBody>
        </p:sp>
        <p:pic>
          <p:nvPicPr>
            <p:cNvPr id="17" name="social policy">
              <a:extLst>
                <a:ext uri="{FF2B5EF4-FFF2-40B4-BE49-F238E27FC236}">
                  <a16:creationId xmlns:a16="http://schemas.microsoft.com/office/drawing/2014/main" id="{487DC300-2063-4ACA-8F32-301266D6CB21}"/>
                </a:ext>
              </a:extLst>
            </p:cNvPr>
            <p:cNvPicPr>
              <a:picLocks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4295144" y="2079027"/>
              <a:ext cx="1217172" cy="822960"/>
            </a:xfrm>
            <a:prstGeom prst="snip1Rect">
              <a:avLst/>
            </a:prstGeom>
            <a:noFill/>
            <a:extLst>
              <a:ext uri="{909E8E84-426E-40DD-AFC4-6F175D3DCCD1}">
                <a14:hiddenFill xmlns:a14="http://schemas.microsoft.com/office/drawing/2010/main">
                  <a:solidFill>
                    <a:srgbClr val="FFFFFF"/>
                  </a:solidFill>
                </a14:hiddenFill>
              </a:ext>
            </a:extLst>
          </p:spPr>
        </p:pic>
        <p:pic>
          <p:nvPicPr>
            <p:cNvPr id="18" name="cap infusers">
              <a:extLst>
                <a:ext uri="{FF2B5EF4-FFF2-40B4-BE49-F238E27FC236}">
                  <a16:creationId xmlns:a16="http://schemas.microsoft.com/office/drawing/2014/main" id="{0B824B2B-DB7D-45A9-820D-FACC3586234D}"/>
                </a:ext>
              </a:extLst>
            </p:cNvPr>
            <p:cNvPicPr>
              <a:picLocks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4291936" y="4071241"/>
              <a:ext cx="1217172" cy="822960"/>
            </a:xfrm>
            <a:prstGeom prst="snip1Rect">
              <a:avLst/>
            </a:prstGeom>
            <a:noFill/>
            <a:extLst>
              <a:ext uri="{909E8E84-426E-40DD-AFC4-6F175D3DCCD1}">
                <a14:hiddenFill xmlns:a14="http://schemas.microsoft.com/office/drawing/2010/main">
                  <a:solidFill>
                    <a:srgbClr val="FFFFFF"/>
                  </a:solidFill>
                </a14:hiddenFill>
              </a:ext>
            </a:extLst>
          </p:spPr>
        </p:pic>
        <p:sp>
          <p:nvSpPr>
            <p:cNvPr id="20" name="Insurance sustains the supply chain">
              <a:extLst>
                <a:ext uri="{FF2B5EF4-FFF2-40B4-BE49-F238E27FC236}">
                  <a16:creationId xmlns:a16="http://schemas.microsoft.com/office/drawing/2014/main" id="{4464203C-40A3-4075-8596-290FDA115747}"/>
                </a:ext>
              </a:extLst>
            </p:cNvPr>
            <p:cNvSpPr txBox="1">
              <a:spLocks/>
            </p:cNvSpPr>
            <p:nvPr/>
          </p:nvSpPr>
          <p:spPr bwMode="gray">
            <a:xfrm>
              <a:off x="2546083" y="4995903"/>
              <a:ext cx="1580410" cy="747486"/>
            </a:xfrm>
            <a:prstGeom prst="rect">
              <a:avLst/>
            </a:prstGeom>
          </p:spPr>
          <p:txBody>
            <a:bodyPr vert="horz" lIns="91440" tIns="45720" rIns="91440" bIns="4572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a:buClr>
                  <a:schemeClr val="bg1"/>
                </a:buClr>
                <a:buSzPct val="100000"/>
                <a:buFont typeface="+mj-lt"/>
                <a:buAutoNum type="arabicPeriod" startAt="5"/>
              </a:pPr>
              <a:r>
                <a:rPr lang="en-US" sz="1600" dirty="0">
                  <a:solidFill>
                    <a:schemeClr val="bg1"/>
                  </a:solidFill>
                </a:rPr>
                <a:t>Insurance sustains the supply chain</a:t>
              </a:r>
            </a:p>
          </p:txBody>
        </p:sp>
        <p:sp>
          <p:nvSpPr>
            <p:cNvPr id="21" name="Insurance is a partner in social policy">
              <a:extLst>
                <a:ext uri="{FF2B5EF4-FFF2-40B4-BE49-F238E27FC236}">
                  <a16:creationId xmlns:a16="http://schemas.microsoft.com/office/drawing/2014/main" id="{C423C683-11DC-4C21-9EBB-9401CD5C5D1E}"/>
                </a:ext>
              </a:extLst>
            </p:cNvPr>
            <p:cNvSpPr txBox="1">
              <a:spLocks/>
            </p:cNvSpPr>
            <p:nvPr/>
          </p:nvSpPr>
          <p:spPr bwMode="gray">
            <a:xfrm>
              <a:off x="4201678" y="3022860"/>
              <a:ext cx="1542045" cy="747486"/>
            </a:xfrm>
            <a:prstGeom prst="rect">
              <a:avLst/>
            </a:prstGeom>
          </p:spPr>
          <p:txBody>
            <a:bodyPr vert="horz" lIns="91440" tIns="45720" rIns="91440" bIns="4572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a:buClr>
                  <a:schemeClr val="bg1"/>
                </a:buClr>
                <a:buSzPct val="100000"/>
                <a:buFont typeface="+mj-lt"/>
                <a:buAutoNum type="arabicPeriod" startAt="4"/>
              </a:pPr>
              <a:r>
                <a:rPr lang="en-US" sz="1600" dirty="0">
                  <a:solidFill>
                    <a:schemeClr val="bg1"/>
                  </a:solidFill>
                </a:rPr>
                <a:t>Insurance is a partner in social policy</a:t>
              </a:r>
            </a:p>
          </p:txBody>
        </p:sp>
        <p:sp>
          <p:nvSpPr>
            <p:cNvPr id="22" name="Insurers are capital infusers">
              <a:extLst>
                <a:ext uri="{FF2B5EF4-FFF2-40B4-BE49-F238E27FC236}">
                  <a16:creationId xmlns:a16="http://schemas.microsoft.com/office/drawing/2014/main" id="{25C52584-E7CC-4B11-952F-A09063AEDE93}"/>
                </a:ext>
              </a:extLst>
            </p:cNvPr>
            <p:cNvSpPr txBox="1">
              <a:spLocks/>
            </p:cNvSpPr>
            <p:nvPr/>
          </p:nvSpPr>
          <p:spPr bwMode="gray">
            <a:xfrm>
              <a:off x="4190912" y="4995903"/>
              <a:ext cx="1580410" cy="747486"/>
            </a:xfrm>
            <a:prstGeom prst="rect">
              <a:avLst/>
            </a:prstGeom>
          </p:spPr>
          <p:txBody>
            <a:bodyPr vert="horz" lIns="91440" tIns="45720" rIns="91440" bIns="4572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a:buClr>
                  <a:schemeClr val="bg1"/>
                </a:buClr>
                <a:buSzPct val="100000"/>
                <a:buFont typeface="+mj-lt"/>
                <a:buAutoNum type="arabicPeriod" startAt="6"/>
              </a:pPr>
              <a:r>
                <a:rPr lang="en-US" sz="1600" dirty="0">
                  <a:solidFill>
                    <a:schemeClr val="bg1"/>
                  </a:solidFill>
                </a:rPr>
                <a:t>Insurers are capital infusers</a:t>
              </a:r>
            </a:p>
          </p:txBody>
        </p:sp>
      </p:grpSp>
      <p:grpSp>
        <p:nvGrpSpPr>
          <p:cNvPr id="43" name="Group 42">
            <a:extLst>
              <a:ext uri="{FF2B5EF4-FFF2-40B4-BE49-F238E27FC236}">
                <a16:creationId xmlns:a16="http://schemas.microsoft.com/office/drawing/2014/main" id="{AB9C430A-4D6B-4AAE-B66B-C2A024822774}"/>
              </a:ext>
            </a:extLst>
          </p:cNvPr>
          <p:cNvGrpSpPr/>
          <p:nvPr/>
        </p:nvGrpSpPr>
        <p:grpSpPr>
          <a:xfrm>
            <a:off x="103677" y="1397180"/>
            <a:ext cx="1870727" cy="4622800"/>
            <a:chOff x="-481121" y="1555898"/>
            <a:chExt cx="1870727" cy="4622800"/>
          </a:xfrm>
        </p:grpSpPr>
        <p:grpSp>
          <p:nvGrpSpPr>
            <p:cNvPr id="37" name="Group 36">
              <a:extLst>
                <a:ext uri="{FF2B5EF4-FFF2-40B4-BE49-F238E27FC236}">
                  <a16:creationId xmlns:a16="http://schemas.microsoft.com/office/drawing/2014/main" id="{FAC2A3BA-836B-4878-801F-EC3701B39C84}"/>
                </a:ext>
              </a:extLst>
            </p:cNvPr>
            <p:cNvGrpSpPr/>
            <p:nvPr/>
          </p:nvGrpSpPr>
          <p:grpSpPr>
            <a:xfrm>
              <a:off x="-481121" y="1555898"/>
              <a:ext cx="1870300" cy="4622800"/>
              <a:chOff x="402570" y="1255440"/>
              <a:chExt cx="1870300" cy="4622800"/>
            </a:xfrm>
          </p:grpSpPr>
          <p:sp>
            <p:nvSpPr>
              <p:cNvPr id="6" name="Rectangle 5">
                <a:extLst>
                  <a:ext uri="{FF2B5EF4-FFF2-40B4-BE49-F238E27FC236}">
                    <a16:creationId xmlns:a16="http://schemas.microsoft.com/office/drawing/2014/main" id="{B34F712D-16D7-4305-854C-AAB2AD526BB0}"/>
                  </a:ext>
                </a:extLst>
              </p:cNvPr>
              <p:cNvSpPr/>
              <p:nvPr/>
            </p:nvSpPr>
            <p:spPr bwMode="gray">
              <a:xfrm>
                <a:off x="402570" y="1255440"/>
                <a:ext cx="1870300" cy="462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grpSp>
            <p:nvGrpSpPr>
              <p:cNvPr id="36" name="Group 35">
                <a:extLst>
                  <a:ext uri="{FF2B5EF4-FFF2-40B4-BE49-F238E27FC236}">
                    <a16:creationId xmlns:a16="http://schemas.microsoft.com/office/drawing/2014/main" id="{FB18141D-E3E3-4E51-A881-854768A20388}"/>
                  </a:ext>
                </a:extLst>
              </p:cNvPr>
              <p:cNvGrpSpPr/>
              <p:nvPr/>
            </p:nvGrpSpPr>
            <p:grpSpPr>
              <a:xfrm>
                <a:off x="475283" y="2086172"/>
                <a:ext cx="1607241" cy="3672128"/>
                <a:chOff x="475283" y="2086172"/>
                <a:chExt cx="1607241" cy="3672128"/>
              </a:xfrm>
            </p:grpSpPr>
            <p:grpSp>
              <p:nvGrpSpPr>
                <p:cNvPr id="35" name="Group 34">
                  <a:extLst>
                    <a:ext uri="{FF2B5EF4-FFF2-40B4-BE49-F238E27FC236}">
                      <a16:creationId xmlns:a16="http://schemas.microsoft.com/office/drawing/2014/main" id="{CAB640D4-E615-4D5A-86F6-893137741D35}"/>
                    </a:ext>
                  </a:extLst>
                </p:cNvPr>
                <p:cNvGrpSpPr/>
                <p:nvPr/>
              </p:nvGrpSpPr>
              <p:grpSpPr>
                <a:xfrm>
                  <a:off x="475283" y="2086172"/>
                  <a:ext cx="1607241" cy="1672148"/>
                  <a:chOff x="475283" y="2086172"/>
                  <a:chExt cx="1607241" cy="1672148"/>
                </a:xfrm>
              </p:grpSpPr>
              <p:pic>
                <p:nvPicPr>
                  <p:cNvPr id="8" name="first respond">
                    <a:extLst>
                      <a:ext uri="{FF2B5EF4-FFF2-40B4-BE49-F238E27FC236}">
                        <a16:creationId xmlns:a16="http://schemas.microsoft.com/office/drawing/2014/main" id="{0969B8EB-C76D-4C94-8E67-5DEE136D9BB6}"/>
                      </a:ext>
                    </a:extLst>
                  </p:cNvPr>
                  <p:cNvPicPr>
                    <a:picLocks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532707" y="2086172"/>
                    <a:ext cx="1217172" cy="822960"/>
                  </a:xfrm>
                  <a:prstGeom prst="snip1Rect">
                    <a:avLst/>
                  </a:prstGeom>
                  <a:noFill/>
                  <a:extLst>
                    <a:ext uri="{909E8E84-426E-40DD-AFC4-6F175D3DCCD1}">
                      <a14:hiddenFill xmlns:a14="http://schemas.microsoft.com/office/drawing/2010/main">
                        <a:solidFill>
                          <a:srgbClr val="FFFFFF"/>
                        </a:solidFill>
                      </a14:hiddenFill>
                    </a:ext>
                  </a:extLst>
                </p:spPr>
              </p:pic>
              <p:sp>
                <p:nvSpPr>
                  <p:cNvPr id="9" name="Insurers are financial first responders">
                    <a:extLst>
                      <a:ext uri="{FF2B5EF4-FFF2-40B4-BE49-F238E27FC236}">
                        <a16:creationId xmlns:a16="http://schemas.microsoft.com/office/drawing/2014/main" id="{6C7EB054-5698-45C6-A42C-859AE616CF2E}"/>
                      </a:ext>
                    </a:extLst>
                  </p:cNvPr>
                  <p:cNvSpPr txBox="1">
                    <a:spLocks/>
                  </p:cNvSpPr>
                  <p:nvPr/>
                </p:nvSpPr>
                <p:spPr>
                  <a:xfrm>
                    <a:off x="475283" y="3010834"/>
                    <a:ext cx="1607241" cy="747486"/>
                  </a:xfrm>
                  <a:prstGeom prst="rect">
                    <a:avLst/>
                  </a:prstGeom>
                </p:spPr>
                <p:txBody>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a:buClr>
                        <a:schemeClr val="bg1"/>
                      </a:buClr>
                      <a:buSzPct val="100000"/>
                      <a:buFont typeface="+mj-lt"/>
                      <a:buAutoNum type="arabicPeriod"/>
                    </a:pPr>
                    <a:r>
                      <a:rPr lang="en-US" sz="1600" dirty="0">
                        <a:solidFill>
                          <a:schemeClr val="bg1"/>
                        </a:solidFill>
                      </a:rPr>
                      <a:t>Insurers are financial first responders</a:t>
                    </a:r>
                  </a:p>
                </p:txBody>
              </p:sp>
            </p:grpSp>
            <p:grpSp>
              <p:nvGrpSpPr>
                <p:cNvPr id="34" name="Group 33">
                  <a:extLst>
                    <a:ext uri="{FF2B5EF4-FFF2-40B4-BE49-F238E27FC236}">
                      <a16:creationId xmlns:a16="http://schemas.microsoft.com/office/drawing/2014/main" id="{BB970AD9-4897-4155-9AEE-D522062CE8FC}"/>
                    </a:ext>
                  </a:extLst>
                </p:cNvPr>
                <p:cNvGrpSpPr/>
                <p:nvPr/>
              </p:nvGrpSpPr>
              <p:grpSpPr>
                <a:xfrm>
                  <a:off x="475283" y="4114698"/>
                  <a:ext cx="1607241" cy="1643602"/>
                  <a:chOff x="475283" y="4114698"/>
                  <a:chExt cx="1607241" cy="1643602"/>
                </a:xfrm>
              </p:grpSpPr>
              <p:sp>
                <p:nvSpPr>
                  <p:cNvPr id="10" name="Insurers are risk mitigators">
                    <a:extLst>
                      <a:ext uri="{FF2B5EF4-FFF2-40B4-BE49-F238E27FC236}">
                        <a16:creationId xmlns:a16="http://schemas.microsoft.com/office/drawing/2014/main" id="{DD756C99-EB15-450A-A6F9-08B522995D06}"/>
                      </a:ext>
                    </a:extLst>
                  </p:cNvPr>
                  <p:cNvSpPr txBox="1">
                    <a:spLocks/>
                  </p:cNvSpPr>
                  <p:nvPr/>
                </p:nvSpPr>
                <p:spPr bwMode="gray">
                  <a:xfrm>
                    <a:off x="475283" y="5015074"/>
                    <a:ext cx="1607241" cy="743226"/>
                  </a:xfrm>
                  <a:prstGeom prst="rect">
                    <a:avLst/>
                  </a:prstGeom>
                </p:spPr>
                <p:txBody>
                  <a:bodyPr vert="horz" lIns="91440" tIns="45720" rIns="91440" bIns="4572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a:buClr>
                        <a:schemeClr val="bg1"/>
                      </a:buClr>
                      <a:buSzPct val="100000"/>
                      <a:buFont typeface="+mj-lt"/>
                      <a:buAutoNum type="arabicPeriod" startAt="2"/>
                    </a:pPr>
                    <a:r>
                      <a:rPr lang="en-US" sz="1600" dirty="0">
                        <a:solidFill>
                          <a:schemeClr val="bg1"/>
                        </a:solidFill>
                      </a:rPr>
                      <a:t>Insurers </a:t>
                    </a:r>
                    <a:br>
                      <a:rPr lang="en-US" sz="1600" dirty="0">
                        <a:solidFill>
                          <a:schemeClr val="bg1"/>
                        </a:solidFill>
                      </a:rPr>
                    </a:br>
                    <a:r>
                      <a:rPr lang="en-US" sz="1600" dirty="0">
                        <a:solidFill>
                          <a:schemeClr val="bg1"/>
                        </a:solidFill>
                      </a:rPr>
                      <a:t>are risk </a:t>
                    </a:r>
                    <a:r>
                      <a:rPr lang="en-US" sz="1600" dirty="0" err="1">
                        <a:solidFill>
                          <a:schemeClr val="bg1"/>
                        </a:solidFill>
                      </a:rPr>
                      <a:t>mitigators</a:t>
                    </a:r>
                    <a:endParaRPr lang="en-US" sz="1600" dirty="0">
                      <a:solidFill>
                        <a:schemeClr val="bg1"/>
                      </a:solidFill>
                    </a:endParaRPr>
                  </a:p>
                </p:txBody>
              </p:sp>
              <p:pic>
                <p:nvPicPr>
                  <p:cNvPr id="11" name="risk mit">
                    <a:extLst>
                      <a:ext uri="{FF2B5EF4-FFF2-40B4-BE49-F238E27FC236}">
                        <a16:creationId xmlns:a16="http://schemas.microsoft.com/office/drawing/2014/main" id="{62DF77D2-1C9D-4B10-A443-F8C89823C843}"/>
                      </a:ext>
                    </a:extLst>
                  </p:cNvPr>
                  <p:cNvPicPr>
                    <a:picLocks noChangeArrowheads="1"/>
                  </p:cNvPicPr>
                  <p:nvPr/>
                </p:nvPicPr>
                <p:blipFill rotWithShape="1">
                  <a:blip r:embed="rId13" cstate="email">
                    <a:extLst>
                      <a:ext uri="{28A0092B-C50C-407E-A947-70E740481C1C}">
                        <a14:useLocalDpi xmlns:a14="http://schemas.microsoft.com/office/drawing/2010/main"/>
                      </a:ext>
                    </a:extLst>
                  </a:blip>
                  <a:srcRect r="-688" b="-1"/>
                  <a:stretch/>
                </p:blipFill>
                <p:spPr bwMode="auto">
                  <a:xfrm>
                    <a:off x="532707" y="4114698"/>
                    <a:ext cx="1227291" cy="833863"/>
                  </a:xfrm>
                  <a:prstGeom prst="snip1Rect">
                    <a:avLst/>
                  </a:prstGeom>
                  <a:noFill/>
                  <a:extLst>
                    <a:ext uri="{909E8E84-426E-40DD-AFC4-6F175D3DCCD1}">
                      <a14:hiddenFill xmlns:a14="http://schemas.microsoft.com/office/drawing/2010/main">
                        <a:solidFill>
                          <a:srgbClr val="FFFFFF"/>
                        </a:solidFill>
                      </a14:hiddenFill>
                    </a:ext>
                  </a:extLst>
                </p:spPr>
              </p:pic>
            </p:grpSp>
          </p:grpSp>
        </p:grpSp>
        <p:sp>
          <p:nvSpPr>
            <p:cNvPr id="42" name="Econ Fin Stability">
              <a:extLst>
                <a:ext uri="{FF2B5EF4-FFF2-40B4-BE49-F238E27FC236}">
                  <a16:creationId xmlns:a16="http://schemas.microsoft.com/office/drawing/2014/main" id="{2CF2D751-F242-4DC2-83AF-647AC6DCCA45}"/>
                </a:ext>
              </a:extLst>
            </p:cNvPr>
            <p:cNvSpPr txBox="1">
              <a:spLocks/>
            </p:cNvSpPr>
            <p:nvPr/>
          </p:nvSpPr>
          <p:spPr bwMode="gray">
            <a:xfrm>
              <a:off x="-400299" y="1632111"/>
              <a:ext cx="1789905" cy="666139"/>
            </a:xfrm>
            <a:prstGeom prst="rect">
              <a:avLst/>
            </a:prstGeom>
            <a:noFill/>
          </p:spPr>
          <p:txBody>
            <a:bodyPr vert="horz" wrap="square" lIns="91440" tIns="45720" rIns="91440" bIns="4572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solidFill>
                    <a:schemeClr val="bg1"/>
                  </a:solidFill>
                </a:rPr>
                <a:t>Safety/</a:t>
              </a:r>
            </a:p>
            <a:p>
              <a:r>
                <a:rPr lang="en-US" b="1" dirty="0">
                  <a:solidFill>
                    <a:schemeClr val="bg1"/>
                  </a:solidFill>
                </a:rPr>
                <a:t>Security</a:t>
              </a:r>
            </a:p>
          </p:txBody>
        </p:sp>
      </p:grpSp>
      <p:grpSp>
        <p:nvGrpSpPr>
          <p:cNvPr id="5" name="Group 4">
            <a:extLst>
              <a:ext uri="{FF2B5EF4-FFF2-40B4-BE49-F238E27FC236}">
                <a16:creationId xmlns:a16="http://schemas.microsoft.com/office/drawing/2014/main" id="{402D52D2-C1A3-484F-8718-72B8A3F3125B}"/>
              </a:ext>
            </a:extLst>
          </p:cNvPr>
          <p:cNvGrpSpPr/>
          <p:nvPr/>
        </p:nvGrpSpPr>
        <p:grpSpPr>
          <a:xfrm>
            <a:off x="5395233" y="1397180"/>
            <a:ext cx="3730261" cy="4622800"/>
            <a:chOff x="7018562" y="1164337"/>
            <a:chExt cx="3730261" cy="4622800"/>
          </a:xfrm>
        </p:grpSpPr>
        <p:sp>
          <p:nvSpPr>
            <p:cNvPr id="23" name="Rectangle 22">
              <a:extLst>
                <a:ext uri="{FF2B5EF4-FFF2-40B4-BE49-F238E27FC236}">
                  <a16:creationId xmlns:a16="http://schemas.microsoft.com/office/drawing/2014/main" id="{E48B6F2F-8C73-4B96-83C7-0FDAF30E0054}"/>
                </a:ext>
              </a:extLst>
            </p:cNvPr>
            <p:cNvSpPr/>
            <p:nvPr/>
          </p:nvSpPr>
          <p:spPr bwMode="gray">
            <a:xfrm>
              <a:off x="7018562" y="1164337"/>
              <a:ext cx="3649439" cy="462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pic>
          <p:nvPicPr>
            <p:cNvPr id="24" name="comm builders">
              <a:extLst>
                <a:ext uri="{FF2B5EF4-FFF2-40B4-BE49-F238E27FC236}">
                  <a16:creationId xmlns:a16="http://schemas.microsoft.com/office/drawing/2014/main" id="{D9B65EB4-34D7-4E46-ACD1-30C9B24EF250}"/>
                </a:ext>
              </a:extLst>
            </p:cNvPr>
            <p:cNvPicPr>
              <a:picLocks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7297709" y="1995069"/>
              <a:ext cx="1217172" cy="822960"/>
            </a:xfrm>
            <a:prstGeom prst="snip1Rect">
              <a:avLst/>
            </a:prstGeom>
            <a:noFill/>
            <a:extLst>
              <a:ext uri="{909E8E84-426E-40DD-AFC4-6F175D3DCCD1}">
                <a14:hiddenFill xmlns:a14="http://schemas.microsoft.com/office/drawing/2010/main">
                  <a:solidFill>
                    <a:srgbClr val="FFFFFF"/>
                  </a:solidFill>
                </a14:hiddenFill>
              </a:ext>
            </a:extLst>
          </p:spPr>
        </p:pic>
        <p:sp>
          <p:nvSpPr>
            <p:cNvPr id="25" name="Development">
              <a:extLst>
                <a:ext uri="{FF2B5EF4-FFF2-40B4-BE49-F238E27FC236}">
                  <a16:creationId xmlns:a16="http://schemas.microsoft.com/office/drawing/2014/main" id="{F0683F0E-4B32-4D3A-B613-DF6E797D51C1}"/>
                </a:ext>
              </a:extLst>
            </p:cNvPr>
            <p:cNvSpPr txBox="1">
              <a:spLocks/>
            </p:cNvSpPr>
            <p:nvPr/>
          </p:nvSpPr>
          <p:spPr bwMode="gray">
            <a:xfrm>
              <a:off x="7083775" y="1244609"/>
              <a:ext cx="3665048" cy="391081"/>
            </a:xfrm>
            <a:prstGeom prst="rect">
              <a:avLst/>
            </a:prstGeom>
            <a:noFill/>
          </p:spPr>
          <p:txBody>
            <a:bodyPr vert="horz" wrap="square" lIns="91440" tIns="45720" rIns="91440" bIns="4572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solidFill>
                    <a:schemeClr val="bg1"/>
                  </a:solidFill>
                </a:rPr>
                <a:t>Development</a:t>
              </a:r>
            </a:p>
          </p:txBody>
        </p:sp>
        <p:sp>
          <p:nvSpPr>
            <p:cNvPr id="26" name="Insurers are credit facilitators">
              <a:extLst>
                <a:ext uri="{FF2B5EF4-FFF2-40B4-BE49-F238E27FC236}">
                  <a16:creationId xmlns:a16="http://schemas.microsoft.com/office/drawing/2014/main" id="{95C0541D-B542-499C-86E4-9ADA25B1005B}"/>
                </a:ext>
              </a:extLst>
            </p:cNvPr>
            <p:cNvSpPr txBox="1">
              <a:spLocks/>
            </p:cNvSpPr>
            <p:nvPr/>
          </p:nvSpPr>
          <p:spPr bwMode="gray">
            <a:xfrm>
              <a:off x="8895067" y="4923971"/>
              <a:ext cx="1508072" cy="747486"/>
            </a:xfrm>
            <a:prstGeom prst="rect">
              <a:avLst/>
            </a:prstGeom>
          </p:spPr>
          <p:txBody>
            <a:bodyPr vert="horz" lIns="91440" tIns="45720" rIns="91440" bIns="4572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4488" indent="-344488">
                <a:buClr>
                  <a:schemeClr val="bg1"/>
                </a:buClr>
                <a:buSzPct val="100000"/>
                <a:buFont typeface="+mj-lt"/>
                <a:buAutoNum type="arabicPeriod" startAt="10"/>
              </a:pPr>
              <a:r>
                <a:rPr lang="en-US" sz="1600" dirty="0">
                  <a:solidFill>
                    <a:schemeClr val="bg1"/>
                  </a:solidFill>
                </a:rPr>
                <a:t>Insurers are credit facilitators</a:t>
              </a:r>
            </a:p>
          </p:txBody>
        </p:sp>
        <p:pic>
          <p:nvPicPr>
            <p:cNvPr id="27" name="infrastructure">
              <a:extLst>
                <a:ext uri="{FF2B5EF4-FFF2-40B4-BE49-F238E27FC236}">
                  <a16:creationId xmlns:a16="http://schemas.microsoft.com/office/drawing/2014/main" id="{6D3EDCE0-CB86-4034-8E16-91EB388E94C5}"/>
                </a:ext>
              </a:extLst>
            </p:cNvPr>
            <p:cNvPicPr>
              <a:picLocks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a:off x="8988195" y="1987925"/>
              <a:ext cx="1217172" cy="821343"/>
            </a:xfrm>
            <a:prstGeom prst="snip1Rect">
              <a:avLst/>
            </a:prstGeom>
            <a:noFill/>
            <a:extLst>
              <a:ext uri="{909E8E84-426E-40DD-AFC4-6F175D3DCCD1}">
                <a14:hiddenFill xmlns:a14="http://schemas.microsoft.com/office/drawing/2010/main">
                  <a:solidFill>
                    <a:srgbClr val="FFFFFF"/>
                  </a:solidFill>
                </a14:hiddenFill>
              </a:ext>
            </a:extLst>
          </p:spPr>
        </p:pic>
        <p:pic>
          <p:nvPicPr>
            <p:cNvPr id="28" name="innovation cat">
              <a:extLst>
                <a:ext uri="{FF2B5EF4-FFF2-40B4-BE49-F238E27FC236}">
                  <a16:creationId xmlns:a16="http://schemas.microsoft.com/office/drawing/2014/main" id="{E052A6D3-5C06-4F5A-9956-0F2D1C831921}"/>
                </a:ext>
              </a:extLst>
            </p:cNvPr>
            <p:cNvPicPr>
              <a:picLocks noChangeArrowheads="1"/>
            </p:cNvPicPr>
            <p:nvPr/>
          </p:nvPicPr>
          <p:blipFill rotWithShape="1">
            <a:blip r:embed="rId16" cstate="email">
              <a:extLst>
                <a:ext uri="{28A0092B-C50C-407E-A947-70E740481C1C}">
                  <a14:useLocalDpi xmlns:a14="http://schemas.microsoft.com/office/drawing/2010/main"/>
                </a:ext>
              </a:extLst>
            </a:blip>
            <a:srcRect/>
            <a:stretch/>
          </p:blipFill>
          <p:spPr bwMode="auto">
            <a:xfrm>
              <a:off x="7305184" y="3980138"/>
              <a:ext cx="1216152" cy="822960"/>
            </a:xfrm>
            <a:prstGeom prst="snip1Rect">
              <a:avLst/>
            </a:prstGeom>
            <a:noFill/>
            <a:extLst>
              <a:ext uri="{909E8E84-426E-40DD-AFC4-6F175D3DCCD1}">
                <a14:hiddenFill xmlns:a14="http://schemas.microsoft.com/office/drawing/2010/main">
                  <a:solidFill>
                    <a:srgbClr val="FFFFFF"/>
                  </a:solidFill>
                </a14:hiddenFill>
              </a:ext>
            </a:extLst>
          </p:spPr>
        </p:pic>
        <p:pic>
          <p:nvPicPr>
            <p:cNvPr id="29" name="credit facilitators">
              <a:extLst>
                <a:ext uri="{FF2B5EF4-FFF2-40B4-BE49-F238E27FC236}">
                  <a16:creationId xmlns:a16="http://schemas.microsoft.com/office/drawing/2014/main" id="{A9A40451-D966-40A0-9159-C7636AE141FE}"/>
                </a:ext>
              </a:extLst>
            </p:cNvPr>
            <p:cNvPicPr>
              <a:picLocks noChangeArrowheads="1"/>
            </p:cNvPicPr>
            <p:nvPr/>
          </p:nvPicPr>
          <p:blipFill rotWithShape="1">
            <a:blip r:embed="rId17" cstate="email">
              <a:extLst>
                <a:ext uri="{28A0092B-C50C-407E-A947-70E740481C1C}">
                  <a14:useLocalDpi xmlns:a14="http://schemas.microsoft.com/office/drawing/2010/main"/>
                </a:ext>
              </a:extLst>
            </a:blip>
            <a:srcRect/>
            <a:stretch/>
          </p:blipFill>
          <p:spPr bwMode="auto">
            <a:xfrm>
              <a:off x="8996642" y="3980138"/>
              <a:ext cx="1217172" cy="811448"/>
            </a:xfrm>
            <a:prstGeom prst="snip1Rect">
              <a:avLst/>
            </a:prstGeom>
            <a:noFill/>
            <a:extLst>
              <a:ext uri="{909E8E84-426E-40DD-AFC4-6F175D3DCCD1}">
                <a14:hiddenFill xmlns:a14="http://schemas.microsoft.com/office/drawing/2010/main">
                  <a:solidFill>
                    <a:srgbClr val="FFFFFF"/>
                  </a:solidFill>
                </a14:hiddenFill>
              </a:ext>
            </a:extLst>
          </p:spPr>
        </p:pic>
        <p:sp>
          <p:nvSpPr>
            <p:cNvPr id="30" name="Insurers are community builders">
              <a:extLst>
                <a:ext uri="{FF2B5EF4-FFF2-40B4-BE49-F238E27FC236}">
                  <a16:creationId xmlns:a16="http://schemas.microsoft.com/office/drawing/2014/main" id="{C5BE8912-82BA-485F-AAC2-D5E84EC772A5}"/>
                </a:ext>
              </a:extLst>
            </p:cNvPr>
            <p:cNvSpPr txBox="1">
              <a:spLocks/>
            </p:cNvSpPr>
            <p:nvPr/>
          </p:nvSpPr>
          <p:spPr bwMode="gray">
            <a:xfrm>
              <a:off x="7208021" y="2919731"/>
              <a:ext cx="1594242" cy="747486"/>
            </a:xfrm>
            <a:prstGeom prst="rect">
              <a:avLst/>
            </a:prstGeom>
          </p:spPr>
          <p:txBody>
            <a:bodyPr vert="horz" lIns="91440" tIns="45720" rIns="91440" bIns="4572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a:buClr>
                  <a:schemeClr val="bg1"/>
                </a:buClr>
                <a:buSzPct val="100000"/>
                <a:buFont typeface="+mj-lt"/>
                <a:buAutoNum type="arabicPeriod" startAt="7"/>
              </a:pPr>
              <a:r>
                <a:rPr lang="en-US" sz="1600" dirty="0">
                  <a:solidFill>
                    <a:schemeClr val="bg1"/>
                  </a:solidFill>
                </a:rPr>
                <a:t>Insurers are community builders</a:t>
              </a:r>
            </a:p>
          </p:txBody>
        </p:sp>
        <p:sp>
          <p:nvSpPr>
            <p:cNvPr id="31" name="Insurance enables infrastructure improvements">
              <a:extLst>
                <a:ext uri="{FF2B5EF4-FFF2-40B4-BE49-F238E27FC236}">
                  <a16:creationId xmlns:a16="http://schemas.microsoft.com/office/drawing/2014/main" id="{F0AD9441-5F49-4EA3-8C9E-A21E2BCEABC7}"/>
                </a:ext>
              </a:extLst>
            </p:cNvPr>
            <p:cNvSpPr txBox="1">
              <a:spLocks/>
            </p:cNvSpPr>
            <p:nvPr/>
          </p:nvSpPr>
          <p:spPr bwMode="gray">
            <a:xfrm>
              <a:off x="8901374" y="2917534"/>
              <a:ext cx="1716461" cy="747486"/>
            </a:xfrm>
            <a:prstGeom prst="rect">
              <a:avLst/>
            </a:prstGeom>
          </p:spPr>
          <p:txBody>
            <a:bodyPr vert="horz" lIns="91440" tIns="45720" rIns="91440" bIns="4572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a:buClr>
                  <a:schemeClr val="bg1"/>
                </a:buClr>
                <a:buSzPct val="100000"/>
                <a:buFont typeface="+mj-lt"/>
                <a:buAutoNum type="arabicPeriod" startAt="8"/>
              </a:pPr>
              <a:r>
                <a:rPr lang="en-US" sz="1600" dirty="0">
                  <a:solidFill>
                    <a:schemeClr val="bg1"/>
                  </a:solidFill>
                </a:rPr>
                <a:t>Insurance enables infrastructure improvements</a:t>
              </a:r>
            </a:p>
          </p:txBody>
        </p:sp>
        <p:sp>
          <p:nvSpPr>
            <p:cNvPr id="32" name="Insurers are innovation catalysts">
              <a:extLst>
                <a:ext uri="{FF2B5EF4-FFF2-40B4-BE49-F238E27FC236}">
                  <a16:creationId xmlns:a16="http://schemas.microsoft.com/office/drawing/2014/main" id="{1B56246A-2603-425B-BBA7-151B3722118E}"/>
                </a:ext>
              </a:extLst>
            </p:cNvPr>
            <p:cNvSpPr txBox="1">
              <a:spLocks/>
            </p:cNvSpPr>
            <p:nvPr/>
          </p:nvSpPr>
          <p:spPr bwMode="gray">
            <a:xfrm>
              <a:off x="7202589" y="4916796"/>
              <a:ext cx="1508072" cy="747486"/>
            </a:xfrm>
            <a:prstGeom prst="rect">
              <a:avLst/>
            </a:prstGeom>
          </p:spPr>
          <p:txBody>
            <a:bodyPr vert="horz" lIns="91440" tIns="45720" rIns="91440" bIns="4572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a:buClr>
                  <a:schemeClr val="bg1"/>
                </a:buClr>
                <a:buSzPct val="100000"/>
                <a:buFont typeface="+mj-lt"/>
                <a:buAutoNum type="arabicPeriod" startAt="9"/>
              </a:pPr>
              <a:r>
                <a:rPr lang="en-US" sz="1600" dirty="0">
                  <a:solidFill>
                    <a:schemeClr val="bg1"/>
                  </a:solidFill>
                </a:rPr>
                <a:t>Insurers are innovation catalysts</a:t>
              </a:r>
            </a:p>
          </p:txBody>
        </p:sp>
      </p:grpSp>
    </p:spTree>
    <p:extLst>
      <p:ext uri="{BB962C8B-B14F-4D97-AF65-F5344CB8AC3E}">
        <p14:creationId xmlns:p14="http://schemas.microsoft.com/office/powerpoint/2010/main" val="21624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Commercial Rate Changes</a:t>
            </a:r>
          </a:p>
        </p:txBody>
      </p:sp>
      <p:sp>
        <p:nvSpPr>
          <p:cNvPr id="5" name="Subtitle 4"/>
          <p:cNvSpPr>
            <a:spLocks noGrp="1"/>
          </p:cNvSpPr>
          <p:nvPr>
            <p:ph type="subTitle" idx="1"/>
          </p:nvPr>
        </p:nvSpPr>
        <p:spPr/>
        <p:txBody>
          <a:bodyPr/>
          <a:lstStyle/>
          <a:p>
            <a:r>
              <a:rPr lang="en-US" dirty="0"/>
              <a:t>Commercial Auto . . . And Everything Else</a:t>
            </a:r>
          </a:p>
        </p:txBody>
      </p:sp>
    </p:spTree>
    <p:extLst>
      <p:ext uri="{BB962C8B-B14F-4D97-AF65-F5344CB8AC3E}">
        <p14:creationId xmlns:p14="http://schemas.microsoft.com/office/powerpoint/2010/main" val="178479111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p:txBody>
          <a:bodyPr/>
          <a:lstStyle/>
          <a:p>
            <a:r>
              <a:rPr lang="en-US" altLang="en-US" dirty="0"/>
              <a:t>Rate Changes Worldwide</a:t>
            </a:r>
          </a:p>
        </p:txBody>
      </p:sp>
      <p:sp>
        <p:nvSpPr>
          <p:cNvPr id="2" name="Text Placeholder 1"/>
          <p:cNvSpPr>
            <a:spLocks noGrp="1"/>
          </p:cNvSpPr>
          <p:nvPr>
            <p:ph type="body" sz="quarter" idx="16"/>
          </p:nvPr>
        </p:nvSpPr>
        <p:spPr>
          <a:xfrm>
            <a:off x="1021328" y="6195252"/>
            <a:ext cx="7680960" cy="640594"/>
          </a:xfrm>
        </p:spPr>
        <p:txBody>
          <a:bodyPr/>
          <a:lstStyle/>
          <a:p>
            <a:endParaRPr lang="en-US" dirty="0"/>
          </a:p>
          <a:p>
            <a:endParaRPr lang="en-US" dirty="0"/>
          </a:p>
          <a:p>
            <a:endParaRPr lang="en-US" dirty="0"/>
          </a:p>
          <a:p>
            <a:r>
              <a:rPr lang="en-US" dirty="0"/>
              <a:t>Sources: Marsh Insurance Market Index, JLT Re. </a:t>
            </a:r>
          </a:p>
          <a:p>
            <a:endParaRPr lang="en-US" dirty="0"/>
          </a:p>
        </p:txBody>
      </p:sp>
      <p:sp>
        <p:nvSpPr>
          <p:cNvPr id="3" name="Text Placeholder 2"/>
          <p:cNvSpPr>
            <a:spLocks noGrp="1"/>
          </p:cNvSpPr>
          <p:nvPr>
            <p:ph type="body" sz="quarter" idx="30"/>
          </p:nvPr>
        </p:nvSpPr>
        <p:spPr/>
        <p:txBody>
          <a:bodyPr/>
          <a:lstStyle/>
          <a:p>
            <a:r>
              <a:rPr lang="en-US" dirty="0"/>
              <a:t>Global Insurance Rates Through Q2 2018</a:t>
            </a:r>
          </a:p>
        </p:txBody>
      </p:sp>
      <p:sp>
        <p:nvSpPr>
          <p:cNvPr id="4" name="Text Placeholder 3"/>
          <p:cNvSpPr>
            <a:spLocks noGrp="1"/>
          </p:cNvSpPr>
          <p:nvPr>
            <p:ph type="body" sz="quarter" idx="32"/>
          </p:nvPr>
        </p:nvSpPr>
        <p:spPr/>
        <p:txBody>
          <a:bodyPr/>
          <a:lstStyle/>
          <a:p>
            <a:r>
              <a:rPr lang="en-US" dirty="0"/>
              <a:t>Global Reinsurance </a:t>
            </a:r>
            <a:br>
              <a:rPr lang="en-US" dirty="0"/>
            </a:br>
            <a:r>
              <a:rPr lang="en-US" dirty="0"/>
              <a:t>January Renewals</a:t>
            </a:r>
          </a:p>
        </p:txBody>
      </p:sp>
      <p:graphicFrame>
        <p:nvGraphicFramePr>
          <p:cNvPr id="11" name="Content Placeholder 10"/>
          <p:cNvGraphicFramePr>
            <a:graphicFrameLocks noGrp="1"/>
          </p:cNvGraphicFramePr>
          <p:nvPr>
            <p:ph sz="quarter" idx="34"/>
            <p:extLst/>
          </p:nvPr>
        </p:nvGraphicFramePr>
        <p:xfrm>
          <a:off x="4668838" y="2378075"/>
          <a:ext cx="4151312" cy="37480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Object 7"/>
          <p:cNvGraphicFramePr>
            <a:graphicFrameLocks noChangeAspect="1"/>
          </p:cNvGraphicFramePr>
          <p:nvPr>
            <p:extLst/>
          </p:nvPr>
        </p:nvGraphicFramePr>
        <p:xfrm>
          <a:off x="230325" y="2470713"/>
          <a:ext cx="4216358" cy="3320733"/>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 Placeholder 12"/>
          <p:cNvSpPr>
            <a:spLocks noGrp="1"/>
          </p:cNvSpPr>
          <p:nvPr>
            <p:ph type="body" sz="quarter" idx="15"/>
          </p:nvPr>
        </p:nvSpPr>
        <p:spPr>
          <a:xfrm>
            <a:off x="356616" y="1188720"/>
            <a:ext cx="8454009" cy="396947"/>
          </a:xfrm>
        </p:spPr>
        <p:txBody>
          <a:bodyPr/>
          <a:lstStyle/>
          <a:p>
            <a:r>
              <a:rPr lang="en-US" dirty="0"/>
              <a:t>Rates Soft/Flat, Especially in Reinsurance</a:t>
            </a:r>
          </a:p>
        </p:txBody>
      </p:sp>
      <p:sp>
        <p:nvSpPr>
          <p:cNvPr id="5" name="TextBox 4">
            <a:extLst>
              <a:ext uri="{FF2B5EF4-FFF2-40B4-BE49-F238E27FC236}">
                <a16:creationId xmlns:a16="http://schemas.microsoft.com/office/drawing/2014/main" id="{C22EC70D-46D9-4923-8ED1-41E425E3CF91}"/>
              </a:ext>
            </a:extLst>
          </p:cNvPr>
          <p:cNvSpPr txBox="1"/>
          <p:nvPr/>
        </p:nvSpPr>
        <p:spPr>
          <a:xfrm>
            <a:off x="4045058" y="2566817"/>
            <a:ext cx="460536" cy="268835"/>
          </a:xfrm>
          <a:prstGeom prst="rect">
            <a:avLst/>
          </a:prstGeom>
          <a:noFill/>
        </p:spPr>
        <p:txBody>
          <a:bodyPr wrap="square" rtlCol="0">
            <a:noAutofit/>
          </a:bodyPr>
          <a:lstStyle/>
          <a:p>
            <a:pPr>
              <a:lnSpc>
                <a:spcPct val="90000"/>
              </a:lnSpc>
              <a:spcBef>
                <a:spcPts val="1200"/>
              </a:spcBef>
              <a:buClr>
                <a:srgbClr val="337DBE"/>
              </a:buClr>
              <a:buSzPct val="77000"/>
            </a:pPr>
            <a:r>
              <a:rPr lang="en-US" sz="1400" b="1" dirty="0"/>
              <a:t>1%</a:t>
            </a:r>
          </a:p>
        </p:txBody>
      </p:sp>
      <p:sp>
        <p:nvSpPr>
          <p:cNvPr id="12" name="PPTShape_1">
            <a:extLst>
              <a:ext uri="{FF2B5EF4-FFF2-40B4-BE49-F238E27FC236}">
                <a16:creationId xmlns:a16="http://schemas.microsoft.com/office/drawing/2014/main" id="{3D45942B-0E24-4A0C-88F1-68ECA3D7E235}"/>
              </a:ext>
            </a:extLst>
          </p:cNvPr>
          <p:cNvSpPr>
            <a:spLocks noChangeArrowheads="1"/>
          </p:cNvSpPr>
          <p:nvPr/>
        </p:nvSpPr>
        <p:spPr bwMode="gray">
          <a:xfrm>
            <a:off x="1250456" y="2470713"/>
            <a:ext cx="2612644" cy="428568"/>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Rates Worldwide Increasing a Bit (Australia)</a:t>
            </a:r>
          </a:p>
        </p:txBody>
      </p:sp>
    </p:spTree>
    <p:custDataLst>
      <p:tags r:id="rId1"/>
    </p:custDataLst>
    <p:extLst>
      <p:ext uri="{BB962C8B-B14F-4D97-AF65-F5344CB8AC3E}">
        <p14:creationId xmlns:p14="http://schemas.microsoft.com/office/powerpoint/2010/main" val="320996932"/>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Liability Rate Changes</a:t>
            </a:r>
          </a:p>
        </p:txBody>
      </p:sp>
      <p:sp>
        <p:nvSpPr>
          <p:cNvPr id="13" name="Text Placeholder 12"/>
          <p:cNvSpPr>
            <a:spLocks noGrp="1"/>
          </p:cNvSpPr>
          <p:nvPr>
            <p:ph type="body" sz="quarter" idx="15"/>
          </p:nvPr>
        </p:nvSpPr>
        <p:spPr/>
        <p:txBody>
          <a:bodyPr/>
          <a:lstStyle/>
          <a:p>
            <a:r>
              <a:rPr lang="en-US" dirty="0"/>
              <a:t>Slight Softening, Though Local Markets Vary</a:t>
            </a:r>
          </a:p>
        </p:txBody>
      </p:sp>
      <p:sp>
        <p:nvSpPr>
          <p:cNvPr id="2" name="Text Placeholder 1"/>
          <p:cNvSpPr>
            <a:spLocks noGrp="1"/>
          </p:cNvSpPr>
          <p:nvPr>
            <p:ph type="body" sz="quarter" idx="16"/>
          </p:nvPr>
        </p:nvSpPr>
        <p:spPr/>
        <p:txBody>
          <a:bodyPr/>
          <a:lstStyle/>
          <a:p>
            <a:r>
              <a:rPr lang="en-US" dirty="0"/>
              <a:t>SOURCE: Marsh Insurance Market Index.</a:t>
            </a:r>
          </a:p>
        </p:txBody>
      </p:sp>
      <p:sp>
        <p:nvSpPr>
          <p:cNvPr id="3" name="Text Placeholder 2"/>
          <p:cNvSpPr>
            <a:spLocks noGrp="1"/>
          </p:cNvSpPr>
          <p:nvPr>
            <p:ph type="body" sz="quarter" idx="30"/>
          </p:nvPr>
        </p:nvSpPr>
        <p:spPr/>
        <p:txBody>
          <a:bodyPr/>
          <a:lstStyle/>
          <a:p>
            <a:r>
              <a:rPr lang="en-US" dirty="0"/>
              <a:t>U.S. Casualty</a:t>
            </a:r>
          </a:p>
        </p:txBody>
      </p:sp>
      <p:sp>
        <p:nvSpPr>
          <p:cNvPr id="5" name="Text Placeholder 4"/>
          <p:cNvSpPr>
            <a:spLocks noGrp="1"/>
          </p:cNvSpPr>
          <p:nvPr>
            <p:ph type="body" sz="quarter" idx="32"/>
          </p:nvPr>
        </p:nvSpPr>
        <p:spPr/>
        <p:txBody>
          <a:bodyPr/>
          <a:lstStyle/>
          <a:p>
            <a:r>
              <a:rPr lang="en-US" dirty="0"/>
              <a:t>U.S. Financial and Prof </a:t>
            </a:r>
            <a:r>
              <a:rPr lang="en-US" dirty="0" err="1"/>
              <a:t>Liab</a:t>
            </a:r>
            <a:endParaRPr lang="en-US" dirty="0"/>
          </a:p>
        </p:txBody>
      </p:sp>
      <p:graphicFrame>
        <p:nvGraphicFramePr>
          <p:cNvPr id="19" name="Content Placeholder 18"/>
          <p:cNvGraphicFramePr>
            <a:graphicFrameLocks noGrp="1"/>
          </p:cNvGraphicFramePr>
          <p:nvPr>
            <p:ph sz="quarter" idx="37"/>
            <p:extLst>
              <p:ext uri="{D42A27DB-BD31-4B8C-83A1-F6EECF244321}">
                <p14:modId xmlns:p14="http://schemas.microsoft.com/office/powerpoint/2010/main" val="2792194861"/>
              </p:ext>
            </p:extLst>
          </p:nvPr>
        </p:nvGraphicFramePr>
        <p:xfrm>
          <a:off x="357188" y="2378074"/>
          <a:ext cx="4148137" cy="38160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ontent Placeholder 18"/>
          <p:cNvGraphicFramePr>
            <a:graphicFrameLocks noGrp="1"/>
          </p:cNvGraphicFramePr>
          <p:nvPr>
            <p:ph sz="quarter" idx="37"/>
            <p:extLst>
              <p:ext uri="{D42A27DB-BD31-4B8C-83A1-F6EECF244321}">
                <p14:modId xmlns:p14="http://schemas.microsoft.com/office/powerpoint/2010/main" val="511720342"/>
              </p:ext>
            </p:extLst>
          </p:nvPr>
        </p:nvGraphicFramePr>
        <p:xfrm>
          <a:off x="4662486" y="2385121"/>
          <a:ext cx="4148137" cy="38090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39998099"/>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Property/Cyber Rate Changes</a:t>
            </a:r>
          </a:p>
        </p:txBody>
      </p:sp>
      <p:sp>
        <p:nvSpPr>
          <p:cNvPr id="13" name="Text Placeholder 12"/>
          <p:cNvSpPr>
            <a:spLocks noGrp="1"/>
          </p:cNvSpPr>
          <p:nvPr>
            <p:ph type="body" sz="quarter" idx="15"/>
          </p:nvPr>
        </p:nvSpPr>
        <p:spPr/>
        <p:txBody>
          <a:bodyPr/>
          <a:lstStyle/>
          <a:p>
            <a:r>
              <a:rPr lang="en-US" dirty="0"/>
              <a:t>A Flat Market, Though Local Markets Vary</a:t>
            </a:r>
          </a:p>
        </p:txBody>
      </p:sp>
      <p:sp>
        <p:nvSpPr>
          <p:cNvPr id="2" name="Text Placeholder 1"/>
          <p:cNvSpPr>
            <a:spLocks noGrp="1"/>
          </p:cNvSpPr>
          <p:nvPr>
            <p:ph type="body" sz="quarter" idx="16"/>
          </p:nvPr>
        </p:nvSpPr>
        <p:spPr/>
        <p:txBody>
          <a:bodyPr/>
          <a:lstStyle/>
          <a:p>
            <a:r>
              <a:rPr lang="en-US" dirty="0"/>
              <a:t>SOURCE: Marsh Insurance Market Index.</a:t>
            </a:r>
          </a:p>
        </p:txBody>
      </p:sp>
      <p:sp>
        <p:nvSpPr>
          <p:cNvPr id="5" name="Text Placeholder 4"/>
          <p:cNvSpPr>
            <a:spLocks noGrp="1"/>
          </p:cNvSpPr>
          <p:nvPr>
            <p:ph type="body" sz="quarter" idx="32"/>
          </p:nvPr>
        </p:nvSpPr>
        <p:spPr>
          <a:xfrm>
            <a:off x="352927" y="1702160"/>
            <a:ext cx="4153168" cy="640080"/>
          </a:xfrm>
        </p:spPr>
        <p:txBody>
          <a:bodyPr/>
          <a:lstStyle/>
          <a:p>
            <a:r>
              <a:rPr lang="en-US" dirty="0"/>
              <a:t>U.S. Property</a:t>
            </a:r>
          </a:p>
        </p:txBody>
      </p:sp>
      <p:sp>
        <p:nvSpPr>
          <p:cNvPr id="10" name="Text Placeholder 9"/>
          <p:cNvSpPr>
            <a:spLocks noGrp="1"/>
          </p:cNvSpPr>
          <p:nvPr>
            <p:ph type="body" sz="quarter" idx="36"/>
          </p:nvPr>
        </p:nvSpPr>
        <p:spPr>
          <a:xfrm>
            <a:off x="4659971" y="1702160"/>
            <a:ext cx="4153168" cy="640080"/>
          </a:xfrm>
        </p:spPr>
        <p:txBody>
          <a:bodyPr/>
          <a:lstStyle/>
          <a:p>
            <a:r>
              <a:rPr lang="en-US" dirty="0"/>
              <a:t>U.S. Cyber</a:t>
            </a:r>
          </a:p>
        </p:txBody>
      </p:sp>
      <p:graphicFrame>
        <p:nvGraphicFramePr>
          <p:cNvPr id="24" name="Content Placeholder 18"/>
          <p:cNvGraphicFramePr>
            <a:graphicFrameLocks noGrp="1"/>
          </p:cNvGraphicFramePr>
          <p:nvPr>
            <p:ph sz="quarter" idx="37"/>
            <p:extLst>
              <p:ext uri="{D42A27DB-BD31-4B8C-83A1-F6EECF244321}">
                <p14:modId xmlns:p14="http://schemas.microsoft.com/office/powerpoint/2010/main" val="1068397545"/>
              </p:ext>
            </p:extLst>
          </p:nvPr>
        </p:nvGraphicFramePr>
        <p:xfrm>
          <a:off x="352426" y="2440124"/>
          <a:ext cx="4148137" cy="37540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ontent Placeholder 18"/>
          <p:cNvGraphicFramePr>
            <a:graphicFrameLocks noGrp="1"/>
          </p:cNvGraphicFramePr>
          <p:nvPr>
            <p:ph sz="quarter" idx="37"/>
            <p:extLst>
              <p:ext uri="{D42A27DB-BD31-4B8C-83A1-F6EECF244321}">
                <p14:modId xmlns:p14="http://schemas.microsoft.com/office/powerpoint/2010/main" val="593464764"/>
              </p:ext>
            </p:extLst>
          </p:nvPr>
        </p:nvGraphicFramePr>
        <p:xfrm>
          <a:off x="4659971" y="2440125"/>
          <a:ext cx="4148137" cy="37540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74318077"/>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Commercial Lines Rate Change </a:t>
            </a:r>
          </a:p>
        </p:txBody>
      </p:sp>
      <p:sp>
        <p:nvSpPr>
          <p:cNvPr id="13" name="Text Placeholder 12"/>
          <p:cNvSpPr>
            <a:spLocks noGrp="1"/>
          </p:cNvSpPr>
          <p:nvPr>
            <p:ph type="body" sz="quarter" idx="16"/>
          </p:nvPr>
        </p:nvSpPr>
        <p:spPr/>
        <p:txBody>
          <a:bodyPr/>
          <a:lstStyle/>
          <a:p>
            <a:r>
              <a:rPr lang="en-US" dirty="0"/>
              <a:t>Sources: Willis Towers Watson, MarketScout.</a:t>
            </a:r>
          </a:p>
        </p:txBody>
      </p:sp>
      <p:sp>
        <p:nvSpPr>
          <p:cNvPr id="14" name="Text Placeholder 4"/>
          <p:cNvSpPr txBox="1">
            <a:spLocks/>
          </p:cNvSpPr>
          <p:nvPr/>
        </p:nvSpPr>
        <p:spPr bwMode="gray">
          <a:xfrm>
            <a:off x="881307" y="5771705"/>
            <a:ext cx="8186058" cy="65042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600" dirty="0"/>
              <a:t>‘Material’ Increases in Auto, Property, Umbrella; Q2 Increases &gt; Q1 Increases </a:t>
            </a:r>
          </a:p>
        </p:txBody>
      </p:sp>
      <p:graphicFrame>
        <p:nvGraphicFramePr>
          <p:cNvPr id="15" name="Content Placeholder 8"/>
          <p:cNvGraphicFramePr>
            <a:graphicFrameLocks/>
          </p:cNvGraphicFramePr>
          <p:nvPr>
            <p:extLst/>
          </p:nvPr>
        </p:nvGraphicFramePr>
        <p:xfrm>
          <a:off x="231775" y="1216025"/>
          <a:ext cx="8680450" cy="4402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12341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Commercial Property Rate Change </a:t>
            </a:r>
            <a:br>
              <a:rPr lang="en-US" dirty="0"/>
            </a:br>
            <a:r>
              <a:rPr lang="en-US" dirty="0"/>
              <a:t>(vs. Year Earlier)</a:t>
            </a:r>
          </a:p>
        </p:txBody>
      </p:sp>
      <p:sp>
        <p:nvSpPr>
          <p:cNvPr id="6" name="Text Placeholder 5"/>
          <p:cNvSpPr>
            <a:spLocks noGrp="1"/>
          </p:cNvSpPr>
          <p:nvPr>
            <p:ph type="body" sz="quarter" idx="16"/>
          </p:nvPr>
        </p:nvSpPr>
        <p:spPr/>
        <p:txBody>
          <a:bodyPr/>
          <a:lstStyle/>
          <a:p>
            <a:r>
              <a:rPr lang="en-US" dirty="0"/>
              <a:t>Sources: MarketScout, Insurance Information Institute..</a:t>
            </a:r>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3463820612"/>
              </p:ext>
            </p:extLst>
          </p:nvPr>
        </p:nvGraphicFramePr>
        <p:xfrm>
          <a:off x="228299" y="1216025"/>
          <a:ext cx="8683926" cy="440213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Placeholder 4"/>
          <p:cNvSpPr txBox="1">
            <a:spLocks/>
          </p:cNvSpPr>
          <p:nvPr/>
        </p:nvSpPr>
        <p:spPr bwMode="gray">
          <a:xfrm>
            <a:off x="478971" y="5650753"/>
            <a:ext cx="8186058" cy="65042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600" dirty="0"/>
              <a:t>Property Rates Closely Following Loss Experience, Especially in Catastrophe Prone Areas.</a:t>
            </a:r>
          </a:p>
        </p:txBody>
      </p:sp>
      <p:grpSp>
        <p:nvGrpSpPr>
          <p:cNvPr id="14" name="Group 13"/>
          <p:cNvGrpSpPr/>
          <p:nvPr/>
        </p:nvGrpSpPr>
        <p:grpSpPr>
          <a:xfrm>
            <a:off x="885120" y="3313785"/>
            <a:ext cx="768100" cy="1267365"/>
            <a:chOff x="2013733" y="131852"/>
            <a:chExt cx="768100" cy="1267365"/>
          </a:xfrm>
        </p:grpSpPr>
        <p:cxnSp>
          <p:nvCxnSpPr>
            <p:cNvPr id="15" name="Straight Arrow Connector 14"/>
            <p:cNvCxnSpPr>
              <a:cxnSpLocks/>
            </p:cNvCxnSpPr>
            <p:nvPr/>
          </p:nvCxnSpPr>
          <p:spPr bwMode="gray">
            <a:xfrm flipH="1">
              <a:off x="2013733" y="554307"/>
              <a:ext cx="76810" cy="844910"/>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sp>
          <p:nvSpPr>
            <p:cNvPr id="16" name="PPTShape_1"/>
            <p:cNvSpPr>
              <a:spLocks noChangeArrowheads="1"/>
            </p:cNvSpPr>
            <p:nvPr/>
          </p:nvSpPr>
          <p:spPr bwMode="gray">
            <a:xfrm>
              <a:off x="2013733" y="131852"/>
              <a:ext cx="768100" cy="422455"/>
            </a:xfrm>
            <a:prstGeom prst="rect">
              <a:avLst/>
            </a:prstGeom>
            <a:solidFill>
              <a:schemeClr val="accent1"/>
            </a:solidFill>
            <a:ln w="28575" algn="ctr">
              <a:noFill/>
              <a:miter lim="800000"/>
              <a:headEnd/>
              <a:tailEnd/>
            </a:ln>
          </p:spPr>
          <p:txBody>
            <a:bodyPr lIns="0" tIns="0" rIns="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Mar-09</a:t>
              </a:r>
              <a:br>
                <a:rPr lang="en-US" sz="1200" b="1" dirty="0">
                  <a:solidFill>
                    <a:schemeClr val="bg1"/>
                  </a:solidFill>
                  <a:cs typeface="Arial" charset="0"/>
                </a:rPr>
              </a:br>
              <a:r>
                <a:rPr lang="en-US" sz="1200" b="1" dirty="0">
                  <a:solidFill>
                    <a:schemeClr val="bg1"/>
                  </a:solidFill>
                  <a:cs typeface="Arial" charset="0"/>
                </a:rPr>
                <a:t>-8%</a:t>
              </a:r>
            </a:p>
          </p:txBody>
        </p:sp>
      </p:grpSp>
      <p:grpSp>
        <p:nvGrpSpPr>
          <p:cNvPr id="17" name="Group 16"/>
          <p:cNvGrpSpPr/>
          <p:nvPr/>
        </p:nvGrpSpPr>
        <p:grpSpPr>
          <a:xfrm>
            <a:off x="3458255" y="961319"/>
            <a:ext cx="768100" cy="638735"/>
            <a:chOff x="1960460" y="164575"/>
            <a:chExt cx="768100" cy="638735"/>
          </a:xfrm>
        </p:grpSpPr>
        <p:cxnSp>
          <p:nvCxnSpPr>
            <p:cNvPr id="18" name="Straight Arrow Connector 17"/>
            <p:cNvCxnSpPr/>
            <p:nvPr/>
          </p:nvCxnSpPr>
          <p:spPr bwMode="gray">
            <a:xfrm>
              <a:off x="2344510" y="587030"/>
              <a:ext cx="0" cy="216280"/>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sp>
          <p:nvSpPr>
            <p:cNvPr id="19" name="PPTShape_1"/>
            <p:cNvSpPr>
              <a:spLocks noChangeArrowheads="1"/>
            </p:cNvSpPr>
            <p:nvPr/>
          </p:nvSpPr>
          <p:spPr bwMode="gray">
            <a:xfrm>
              <a:off x="1960460" y="164575"/>
              <a:ext cx="768100" cy="422455"/>
            </a:xfrm>
            <a:prstGeom prst="rect">
              <a:avLst/>
            </a:prstGeom>
            <a:solidFill>
              <a:schemeClr val="accent1"/>
            </a:solidFill>
            <a:ln w="28575" algn="ctr">
              <a:noFill/>
              <a:miter lim="800000"/>
              <a:headEnd/>
              <a:tailEnd/>
            </a:ln>
          </p:spPr>
          <p:txBody>
            <a:bodyPr lIns="0" tIns="0" rIns="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Sep-12</a:t>
              </a:r>
              <a:br>
                <a:rPr lang="en-US" sz="1200" b="1" dirty="0">
                  <a:solidFill>
                    <a:schemeClr val="bg1"/>
                  </a:solidFill>
                  <a:cs typeface="Arial" charset="0"/>
                </a:rPr>
              </a:br>
              <a:r>
                <a:rPr lang="en-US" sz="1200" b="1" dirty="0">
                  <a:solidFill>
                    <a:schemeClr val="bg1"/>
                  </a:solidFill>
                  <a:cs typeface="Arial" charset="0"/>
                </a:rPr>
                <a:t>6%</a:t>
              </a:r>
            </a:p>
          </p:txBody>
        </p:sp>
      </p:grpSp>
      <p:grpSp>
        <p:nvGrpSpPr>
          <p:cNvPr id="23" name="Group 22"/>
          <p:cNvGrpSpPr/>
          <p:nvPr/>
        </p:nvGrpSpPr>
        <p:grpSpPr bwMode="gray">
          <a:xfrm>
            <a:off x="2805372" y="2936979"/>
            <a:ext cx="3302828" cy="291138"/>
            <a:chOff x="3035800" y="3598723"/>
            <a:chExt cx="3187615" cy="291138"/>
          </a:xfrm>
        </p:grpSpPr>
        <p:cxnSp>
          <p:nvCxnSpPr>
            <p:cNvPr id="24" name="Straight Connector 23"/>
            <p:cNvCxnSpPr/>
            <p:nvPr/>
          </p:nvCxnSpPr>
          <p:spPr bwMode="gray">
            <a:xfrm>
              <a:off x="3035800" y="3744292"/>
              <a:ext cx="3187615" cy="0"/>
            </a:xfrm>
            <a:prstGeom prst="line">
              <a:avLst/>
            </a:prstGeom>
            <a:ln w="28575">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PPTShape_1"/>
            <p:cNvSpPr>
              <a:spLocks noChangeArrowheads="1"/>
            </p:cNvSpPr>
            <p:nvPr/>
          </p:nvSpPr>
          <p:spPr bwMode="gray">
            <a:xfrm>
              <a:off x="3669483" y="3598723"/>
              <a:ext cx="1920249" cy="291138"/>
            </a:xfrm>
            <a:prstGeom prst="rect">
              <a:avLst/>
            </a:prstGeom>
            <a:solidFill>
              <a:schemeClr val="accent2"/>
            </a:solidFill>
            <a:ln w="28575" algn="ctr">
              <a:noFill/>
              <a:miter lim="800000"/>
              <a:headEnd/>
              <a:tailEnd/>
            </a:ln>
          </p:spPr>
          <p:txBody>
            <a:bodyPr lIns="0" tIns="45720" rIns="0" bIns="45720" anchor="ctr"/>
            <a:lstStyle/>
            <a:p>
              <a:pPr algn="ctr" eaLnBrk="0" fontAlgn="base" hangingPunct="0">
                <a:spcAft>
                  <a:spcPct val="0"/>
                </a:spcAft>
                <a:buClr>
                  <a:srgbClr val="FFFFFF"/>
                </a:buClr>
                <a:buFont typeface="Wingdings" pitchFamily="2" charset="2"/>
                <a:buNone/>
              </a:pPr>
              <a:r>
                <a:rPr lang="en-US" sz="1200" b="1" dirty="0">
                  <a:solidFill>
                    <a:schemeClr val="bg1"/>
                  </a:solidFill>
                  <a:cs typeface="Arial" charset="0"/>
                </a:rPr>
                <a:t>4 Years of Rates </a:t>
              </a:r>
              <a:r>
                <a:rPr lang="en-US" sz="1200" b="1" dirty="0">
                  <a:solidFill>
                    <a:schemeClr val="bg1"/>
                  </a:solidFill>
                  <a:cs typeface="Arial" charset="0"/>
                  <a:sym typeface="Symbol"/>
                </a:rPr>
                <a:t> </a:t>
              </a:r>
              <a:r>
                <a:rPr lang="en-US" sz="1200" b="1" dirty="0">
                  <a:solidFill>
                    <a:schemeClr val="bg1"/>
                  </a:solidFill>
                  <a:cs typeface="Arial" charset="0"/>
                </a:rPr>
                <a:t>0%</a:t>
              </a:r>
            </a:p>
          </p:txBody>
        </p:sp>
      </p:grpSp>
    </p:spTree>
    <p:extLst>
      <p:ext uri="{BB962C8B-B14F-4D97-AF65-F5344CB8AC3E}">
        <p14:creationId xmlns:p14="http://schemas.microsoft.com/office/powerpoint/2010/main" val="14870929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Business Interruption Rate Change </a:t>
            </a:r>
            <a:br>
              <a:rPr lang="en-US" altLang="en-US" dirty="0"/>
            </a:br>
            <a:r>
              <a:rPr lang="en-US" altLang="en-US" dirty="0"/>
              <a:t>(vs. Year Earlier)</a:t>
            </a:r>
            <a:endParaRPr lang="en-US" dirty="0"/>
          </a:p>
        </p:txBody>
      </p:sp>
      <p:graphicFrame>
        <p:nvGraphicFramePr>
          <p:cNvPr id="8" name="Content Placeholder 8"/>
          <p:cNvGraphicFramePr>
            <a:graphicFrameLocks noGrp="1"/>
          </p:cNvGraphicFramePr>
          <p:nvPr>
            <p:ph idx="4294967295"/>
            <p:extLst/>
          </p:nvPr>
        </p:nvGraphicFramePr>
        <p:xfrm>
          <a:off x="231775" y="1216025"/>
          <a:ext cx="8680450" cy="490061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5">
            <a:extLst>
              <a:ext uri="{FF2B5EF4-FFF2-40B4-BE49-F238E27FC236}">
                <a16:creationId xmlns:a16="http://schemas.microsoft.com/office/drawing/2014/main" id="{6E230862-48FE-4E9A-A25E-65585F7481C2}"/>
              </a:ext>
            </a:extLst>
          </p:cNvPr>
          <p:cNvSpPr txBox="1">
            <a:spLocks/>
          </p:cNvSpPr>
          <p:nvPr/>
        </p:nvSpPr>
        <p:spPr bwMode="gray">
          <a:xfrm>
            <a:off x="923525" y="6309375"/>
            <a:ext cx="7680960" cy="415018"/>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200"/>
              </a:spcBef>
              <a:buClr>
                <a:srgbClr val="337DBE"/>
              </a:buClr>
              <a:buSzPct val="77000"/>
              <a:buFont typeface="Wingdings 3" panose="05040102010807070707" pitchFamily="18" charset="2"/>
              <a:buNone/>
              <a:defRPr sz="1000" kern="1200">
                <a:solidFill>
                  <a:schemeClr val="tx1"/>
                </a:solidFill>
                <a:latin typeface="+mn-lt"/>
                <a:ea typeface="+mn-ea"/>
                <a:cs typeface="Arial" pitchFamily="34" charset="0"/>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Sources: MarketScout, Insurance Information Institute..</a:t>
            </a:r>
            <a:endParaRPr lang="en-US" dirty="0"/>
          </a:p>
        </p:txBody>
      </p:sp>
    </p:spTree>
    <p:extLst>
      <p:ext uri="{BB962C8B-B14F-4D97-AF65-F5344CB8AC3E}">
        <p14:creationId xmlns:p14="http://schemas.microsoft.com/office/powerpoint/2010/main" val="3887162903"/>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BOP Rate Change </a:t>
            </a:r>
            <a:br>
              <a:rPr lang="en-US" altLang="en-US" dirty="0"/>
            </a:br>
            <a:r>
              <a:rPr lang="en-US" altLang="en-US" dirty="0"/>
              <a:t>(vs. Year Earlier)</a:t>
            </a:r>
            <a:endParaRPr lang="en-US" dirty="0"/>
          </a:p>
        </p:txBody>
      </p:sp>
      <p:graphicFrame>
        <p:nvGraphicFramePr>
          <p:cNvPr id="8" name="Content Placeholder 8"/>
          <p:cNvGraphicFramePr>
            <a:graphicFrameLocks noGrp="1"/>
          </p:cNvGraphicFramePr>
          <p:nvPr>
            <p:ph idx="4294967295"/>
            <p:extLst/>
          </p:nvPr>
        </p:nvGraphicFramePr>
        <p:xfrm>
          <a:off x="231775" y="1216025"/>
          <a:ext cx="8680450" cy="490061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txBox="1">
            <a:spLocks/>
          </p:cNvSpPr>
          <p:nvPr/>
        </p:nvSpPr>
        <p:spPr bwMode="gray">
          <a:xfrm>
            <a:off x="5493720" y="647100"/>
            <a:ext cx="2803565" cy="1265142"/>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400" dirty="0"/>
              <a:t>Rate Change on Business Owners Policies Can Be Bellwether for </a:t>
            </a:r>
            <a:br>
              <a:rPr lang="en-US" sz="1400" dirty="0"/>
            </a:br>
            <a:r>
              <a:rPr lang="en-US" sz="1400" dirty="0"/>
              <a:t>Small Commercial Risks</a:t>
            </a:r>
          </a:p>
        </p:txBody>
      </p:sp>
      <p:sp>
        <p:nvSpPr>
          <p:cNvPr id="6" name="Text Placeholder 5"/>
          <p:cNvSpPr>
            <a:spLocks noGrp="1"/>
          </p:cNvSpPr>
          <p:nvPr>
            <p:ph type="body" sz="quarter" idx="16"/>
          </p:nvPr>
        </p:nvSpPr>
        <p:spPr>
          <a:xfrm>
            <a:off x="923525" y="6309375"/>
            <a:ext cx="7680960" cy="415018"/>
          </a:xfrm>
        </p:spPr>
        <p:txBody>
          <a:bodyPr/>
          <a:lstStyle/>
          <a:p>
            <a:r>
              <a:rPr lang="en-US" dirty="0"/>
              <a:t>Sources: </a:t>
            </a:r>
            <a:r>
              <a:rPr lang="en-US" dirty="0" err="1"/>
              <a:t>MarketScout</a:t>
            </a:r>
            <a:r>
              <a:rPr lang="en-US" dirty="0"/>
              <a:t>, Insurance Information Institute. </a:t>
            </a:r>
            <a:br>
              <a:rPr lang="en-US" dirty="0"/>
            </a:br>
            <a:r>
              <a:rPr lang="en-US" dirty="0"/>
              <a:t>Interpolated Commercial Property Estimates for May, August, September 2010.</a:t>
            </a:r>
          </a:p>
        </p:txBody>
      </p:sp>
    </p:spTree>
    <p:extLst>
      <p:ext uri="{BB962C8B-B14F-4D97-AF65-F5344CB8AC3E}">
        <p14:creationId xmlns:p14="http://schemas.microsoft.com/office/powerpoint/2010/main" val="16091241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Inland Marine Rate Change  </a:t>
            </a:r>
            <a:br>
              <a:rPr lang="en-US" altLang="en-US" dirty="0"/>
            </a:br>
            <a:r>
              <a:rPr lang="en-US" altLang="en-US" dirty="0"/>
              <a:t>(vs. Year Earlier)</a:t>
            </a:r>
            <a:endParaRPr lang="en-US" dirty="0"/>
          </a:p>
        </p:txBody>
      </p:sp>
      <p:graphicFrame>
        <p:nvGraphicFramePr>
          <p:cNvPr id="8" name="Content Placeholder 8"/>
          <p:cNvGraphicFramePr>
            <a:graphicFrameLocks noGrp="1"/>
          </p:cNvGraphicFramePr>
          <p:nvPr>
            <p:ph idx="4294967295"/>
            <p:extLst/>
          </p:nvPr>
        </p:nvGraphicFramePr>
        <p:xfrm>
          <a:off x="231776" y="1216026"/>
          <a:ext cx="8680450" cy="490061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5">
            <a:extLst>
              <a:ext uri="{FF2B5EF4-FFF2-40B4-BE49-F238E27FC236}">
                <a16:creationId xmlns:a16="http://schemas.microsoft.com/office/drawing/2014/main" id="{AADD5A3D-41E8-4146-B7D8-E6FDFE691AA0}"/>
              </a:ext>
            </a:extLst>
          </p:cNvPr>
          <p:cNvSpPr txBox="1">
            <a:spLocks/>
          </p:cNvSpPr>
          <p:nvPr/>
        </p:nvSpPr>
        <p:spPr bwMode="gray">
          <a:xfrm>
            <a:off x="923525" y="6309375"/>
            <a:ext cx="7680960" cy="415018"/>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200"/>
              </a:spcBef>
              <a:buClr>
                <a:srgbClr val="337DBE"/>
              </a:buClr>
              <a:buSzPct val="77000"/>
              <a:buFont typeface="Wingdings 3" panose="05040102010807070707" pitchFamily="18" charset="2"/>
              <a:buNone/>
              <a:defRPr sz="1000" kern="1200">
                <a:solidFill>
                  <a:schemeClr val="tx1"/>
                </a:solidFill>
                <a:latin typeface="+mn-lt"/>
                <a:ea typeface="+mn-ea"/>
                <a:cs typeface="Arial" pitchFamily="34" charset="0"/>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Sources: MarketScout, Insurance Information Institute..</a:t>
            </a:r>
            <a:endParaRPr lang="en-US" dirty="0"/>
          </a:p>
        </p:txBody>
      </p:sp>
    </p:spTree>
    <p:extLst>
      <p:ext uri="{BB962C8B-B14F-4D97-AF65-F5344CB8AC3E}">
        <p14:creationId xmlns:p14="http://schemas.microsoft.com/office/powerpoint/2010/main" val="2629158421"/>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General Liability Rate Change  </a:t>
            </a:r>
            <a:br>
              <a:rPr lang="en-US" altLang="en-US" dirty="0"/>
            </a:br>
            <a:r>
              <a:rPr lang="en-US" altLang="en-US" dirty="0"/>
              <a:t>(vs. Year Earlier)</a:t>
            </a:r>
            <a:endParaRPr lang="en-US" dirty="0"/>
          </a:p>
        </p:txBody>
      </p:sp>
      <p:graphicFrame>
        <p:nvGraphicFramePr>
          <p:cNvPr id="8" name="Content Placeholder 8"/>
          <p:cNvGraphicFramePr>
            <a:graphicFrameLocks noGrp="1"/>
          </p:cNvGraphicFramePr>
          <p:nvPr>
            <p:ph idx="4294967295"/>
            <p:extLst/>
          </p:nvPr>
        </p:nvGraphicFramePr>
        <p:xfrm>
          <a:off x="229591" y="1216025"/>
          <a:ext cx="8682633" cy="490061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5">
            <a:extLst>
              <a:ext uri="{FF2B5EF4-FFF2-40B4-BE49-F238E27FC236}">
                <a16:creationId xmlns:a16="http://schemas.microsoft.com/office/drawing/2014/main" id="{066109B2-2CAE-475E-804D-71CE04DC5C59}"/>
              </a:ext>
            </a:extLst>
          </p:cNvPr>
          <p:cNvSpPr txBox="1">
            <a:spLocks/>
          </p:cNvSpPr>
          <p:nvPr/>
        </p:nvSpPr>
        <p:spPr bwMode="gray">
          <a:xfrm>
            <a:off x="923525" y="6309375"/>
            <a:ext cx="7680960" cy="415018"/>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200"/>
              </a:spcBef>
              <a:buClr>
                <a:srgbClr val="337DBE"/>
              </a:buClr>
              <a:buSzPct val="77000"/>
              <a:buFont typeface="Wingdings 3" panose="05040102010807070707" pitchFamily="18" charset="2"/>
              <a:buNone/>
              <a:defRPr sz="1000" kern="1200">
                <a:solidFill>
                  <a:schemeClr val="tx1"/>
                </a:solidFill>
                <a:latin typeface="+mn-lt"/>
                <a:ea typeface="+mn-ea"/>
                <a:cs typeface="Arial" pitchFamily="34" charset="0"/>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Sources: MarketScout, Insurance Information Institute..</a:t>
            </a:r>
            <a:endParaRPr lang="en-US" dirty="0"/>
          </a:p>
        </p:txBody>
      </p:sp>
    </p:spTree>
    <p:extLst>
      <p:ext uri="{BB962C8B-B14F-4D97-AF65-F5344CB8AC3E}">
        <p14:creationId xmlns:p14="http://schemas.microsoft.com/office/powerpoint/2010/main" val="23134066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DE97762-9A62-4A21-A694-5B02ED461007}"/>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0" name="think-cell Slide" r:id="rId5" imgW="216" imgH="216" progId="TCLayout.ActiveDocument.1">
                  <p:embed/>
                </p:oleObj>
              </mc:Choice>
              <mc:Fallback>
                <p:oleObj name="think-cell Slide" r:id="rId5" imgW="216" imgH="216" progId="TCLayout.ActiveDocument.1">
                  <p:embed/>
                  <p:pic>
                    <p:nvPicPr>
                      <p:cNvPr id="5" name="Object 4" hidden="1">
                        <a:extLst>
                          <a:ext uri="{FF2B5EF4-FFF2-40B4-BE49-F238E27FC236}">
                            <a16:creationId xmlns:a16="http://schemas.microsoft.com/office/drawing/2014/main" id="{ADE97762-9A62-4A21-A694-5B02ED46100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A4F2FC4-A335-4A03-A1B8-8055EE49AD0E}"/>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600" dirty="0" err="1">
              <a:solidFill>
                <a:schemeClr val="bg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40542112-6965-4EE2-9B1C-57F5B65C3813}"/>
              </a:ext>
            </a:extLst>
          </p:cNvPr>
          <p:cNvSpPr>
            <a:spLocks noGrp="1"/>
          </p:cNvSpPr>
          <p:nvPr>
            <p:ph type="ctrTitle"/>
          </p:nvPr>
        </p:nvSpPr>
        <p:spPr/>
        <p:txBody>
          <a:bodyPr/>
          <a:lstStyle/>
          <a:p>
            <a:r>
              <a:rPr lang="en-US" dirty="0"/>
              <a:t>The State of Resilience</a:t>
            </a:r>
          </a:p>
        </p:txBody>
      </p:sp>
      <p:sp>
        <p:nvSpPr>
          <p:cNvPr id="3" name="Subtitle 2">
            <a:extLst>
              <a:ext uri="{FF2B5EF4-FFF2-40B4-BE49-F238E27FC236}">
                <a16:creationId xmlns:a16="http://schemas.microsoft.com/office/drawing/2014/main" id="{C3A40C71-CE51-4129-8E53-0B9E89441848}"/>
              </a:ext>
            </a:extLst>
          </p:cNvPr>
          <p:cNvSpPr>
            <a:spLocks noGrp="1"/>
          </p:cNvSpPr>
          <p:nvPr>
            <p:ph type="subTitle" idx="1"/>
          </p:nvPr>
        </p:nvSpPr>
        <p:spPr/>
        <p:txBody>
          <a:bodyPr/>
          <a:lstStyle/>
          <a:p>
            <a:r>
              <a:rPr lang="en-US" dirty="0"/>
              <a:t>A Case Study: Flood Risk</a:t>
            </a:r>
          </a:p>
        </p:txBody>
      </p:sp>
    </p:spTree>
    <p:extLst>
      <p:ext uri="{BB962C8B-B14F-4D97-AF65-F5344CB8AC3E}">
        <p14:creationId xmlns:p14="http://schemas.microsoft.com/office/powerpoint/2010/main" val="90663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Umbrella/Excess Rate Change  </a:t>
            </a:r>
            <a:br>
              <a:rPr lang="en-US" altLang="en-US" dirty="0"/>
            </a:br>
            <a:r>
              <a:rPr lang="en-US" altLang="en-US" dirty="0"/>
              <a:t>(vs. Year Earlier)</a:t>
            </a:r>
            <a:endParaRPr lang="en-US" dirty="0"/>
          </a:p>
        </p:txBody>
      </p:sp>
      <p:graphicFrame>
        <p:nvGraphicFramePr>
          <p:cNvPr id="8" name="Content Placeholder 8"/>
          <p:cNvGraphicFramePr>
            <a:graphicFrameLocks noGrp="1"/>
          </p:cNvGraphicFramePr>
          <p:nvPr>
            <p:ph idx="4294967295"/>
            <p:extLst/>
          </p:nvPr>
        </p:nvGraphicFramePr>
        <p:xfrm>
          <a:off x="231776" y="1216026"/>
          <a:ext cx="8680450" cy="490061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5">
            <a:extLst>
              <a:ext uri="{FF2B5EF4-FFF2-40B4-BE49-F238E27FC236}">
                <a16:creationId xmlns:a16="http://schemas.microsoft.com/office/drawing/2014/main" id="{83ED7BB8-E549-4F46-B775-46A3FBC00974}"/>
              </a:ext>
            </a:extLst>
          </p:cNvPr>
          <p:cNvSpPr txBox="1">
            <a:spLocks/>
          </p:cNvSpPr>
          <p:nvPr/>
        </p:nvSpPr>
        <p:spPr bwMode="gray">
          <a:xfrm>
            <a:off x="923525" y="6309375"/>
            <a:ext cx="7680960" cy="415018"/>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200"/>
              </a:spcBef>
              <a:buClr>
                <a:srgbClr val="337DBE"/>
              </a:buClr>
              <a:buSzPct val="77000"/>
              <a:buFont typeface="Wingdings 3" panose="05040102010807070707" pitchFamily="18" charset="2"/>
              <a:buNone/>
              <a:defRPr sz="1000" kern="1200">
                <a:solidFill>
                  <a:schemeClr val="tx1"/>
                </a:solidFill>
                <a:latin typeface="+mn-lt"/>
                <a:ea typeface="+mn-ea"/>
                <a:cs typeface="Arial" pitchFamily="34" charset="0"/>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Sources: MarketScout, Insurance Information Institute..</a:t>
            </a:r>
            <a:endParaRPr lang="en-US" dirty="0"/>
          </a:p>
        </p:txBody>
      </p:sp>
    </p:spTree>
    <p:extLst>
      <p:ext uri="{BB962C8B-B14F-4D97-AF65-F5344CB8AC3E}">
        <p14:creationId xmlns:p14="http://schemas.microsoft.com/office/powerpoint/2010/main" val="908339182"/>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Commercial Auto Rate Change </a:t>
            </a:r>
            <a:br>
              <a:rPr lang="en-US" altLang="en-US" dirty="0"/>
            </a:br>
            <a:r>
              <a:rPr lang="en-US" altLang="en-US" dirty="0"/>
              <a:t>(vs. Year Earlier)</a:t>
            </a:r>
            <a:endParaRPr lang="en-US" dirty="0"/>
          </a:p>
        </p:txBody>
      </p:sp>
      <p:graphicFrame>
        <p:nvGraphicFramePr>
          <p:cNvPr id="8" name="Content Placeholder 8"/>
          <p:cNvGraphicFramePr>
            <a:graphicFrameLocks noGrp="1"/>
          </p:cNvGraphicFramePr>
          <p:nvPr>
            <p:ph idx="4294967295"/>
            <p:extLst/>
          </p:nvPr>
        </p:nvGraphicFramePr>
        <p:xfrm>
          <a:off x="231776" y="1216026"/>
          <a:ext cx="8680450" cy="490061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6"/>
          </p:nvPr>
        </p:nvSpPr>
        <p:spPr>
          <a:xfrm>
            <a:off x="997785" y="6306918"/>
            <a:ext cx="7680960" cy="415018"/>
          </a:xfrm>
        </p:spPr>
        <p:txBody>
          <a:bodyPr/>
          <a:lstStyle/>
          <a:p>
            <a:r>
              <a:rPr lang="fr-FR" dirty="0"/>
              <a:t>Sources: </a:t>
            </a:r>
            <a:r>
              <a:rPr lang="fr-FR" dirty="0" err="1"/>
              <a:t>MarketScout</a:t>
            </a:r>
            <a:r>
              <a:rPr lang="fr-FR" dirty="0"/>
              <a:t>, </a:t>
            </a:r>
            <a:r>
              <a:rPr lang="fr-FR" dirty="0" err="1"/>
              <a:t>Insurance</a:t>
            </a:r>
            <a:r>
              <a:rPr lang="fr-FR" dirty="0"/>
              <a:t> Information Institute.</a:t>
            </a:r>
          </a:p>
        </p:txBody>
      </p:sp>
    </p:spTree>
    <p:extLst>
      <p:ext uri="{BB962C8B-B14F-4D97-AF65-F5344CB8AC3E}">
        <p14:creationId xmlns:p14="http://schemas.microsoft.com/office/powerpoint/2010/main" val="1725960327"/>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Workers Comp Rate Change </a:t>
            </a:r>
            <a:br>
              <a:rPr lang="en-US" altLang="en-US" dirty="0"/>
            </a:br>
            <a:r>
              <a:rPr lang="en-US" altLang="en-US" dirty="0"/>
              <a:t>(vs. Year Earlier)</a:t>
            </a:r>
            <a:endParaRPr lang="en-US" dirty="0"/>
          </a:p>
        </p:txBody>
      </p:sp>
      <p:sp>
        <p:nvSpPr>
          <p:cNvPr id="12" name="Text Placeholder 11"/>
          <p:cNvSpPr>
            <a:spLocks noGrp="1"/>
          </p:cNvSpPr>
          <p:nvPr>
            <p:ph type="body" sz="quarter" idx="16"/>
          </p:nvPr>
        </p:nvSpPr>
        <p:spPr/>
        <p:txBody>
          <a:bodyPr/>
          <a:lstStyle/>
          <a:p>
            <a:r>
              <a:rPr lang="fr-FR" dirty="0"/>
              <a:t>Sources: MarketScout, Insurance Information Institute.</a:t>
            </a:r>
          </a:p>
        </p:txBody>
      </p:sp>
      <p:graphicFrame>
        <p:nvGraphicFramePr>
          <p:cNvPr id="8" name="Content Placeholder 7"/>
          <p:cNvGraphicFramePr>
            <a:graphicFrameLocks noGrp="1"/>
          </p:cNvGraphicFramePr>
          <p:nvPr>
            <p:ph idx="4294967295"/>
            <p:extLst/>
          </p:nvPr>
        </p:nvGraphicFramePr>
        <p:xfrm>
          <a:off x="231775" y="1216024"/>
          <a:ext cx="8680450" cy="464586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txBox="1">
            <a:spLocks/>
          </p:cNvSpPr>
          <p:nvPr/>
        </p:nvSpPr>
        <p:spPr bwMode="gray">
          <a:xfrm>
            <a:off x="881307" y="5753122"/>
            <a:ext cx="8186058" cy="65042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Stellar Results Have Created a Soft Market.</a:t>
            </a:r>
          </a:p>
        </p:txBody>
      </p:sp>
    </p:spTree>
    <p:extLst>
      <p:ext uri="{BB962C8B-B14F-4D97-AF65-F5344CB8AC3E}">
        <p14:creationId xmlns:p14="http://schemas.microsoft.com/office/powerpoint/2010/main" val="22940931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Professional Liability Rate Change </a:t>
            </a:r>
            <a:br>
              <a:rPr lang="en-US" altLang="en-US" dirty="0"/>
            </a:br>
            <a:r>
              <a:rPr lang="en-US" altLang="en-US" dirty="0"/>
              <a:t>(vs. Year Earlier)</a:t>
            </a:r>
            <a:endParaRPr lang="en-US" dirty="0"/>
          </a:p>
        </p:txBody>
      </p:sp>
      <p:graphicFrame>
        <p:nvGraphicFramePr>
          <p:cNvPr id="8" name="Content Placeholder 8"/>
          <p:cNvGraphicFramePr>
            <a:graphicFrameLocks noGrp="1"/>
          </p:cNvGraphicFramePr>
          <p:nvPr>
            <p:ph idx="4294967295"/>
            <p:extLst/>
          </p:nvPr>
        </p:nvGraphicFramePr>
        <p:xfrm>
          <a:off x="231776" y="1216026"/>
          <a:ext cx="8680450" cy="490061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11">
            <a:extLst>
              <a:ext uri="{FF2B5EF4-FFF2-40B4-BE49-F238E27FC236}">
                <a16:creationId xmlns:a16="http://schemas.microsoft.com/office/drawing/2014/main" id="{E3C1785C-6DE6-4825-8F6C-DC7709716F88}"/>
              </a:ext>
            </a:extLst>
          </p:cNvPr>
          <p:cNvSpPr txBox="1">
            <a:spLocks/>
          </p:cNvSpPr>
          <p:nvPr/>
        </p:nvSpPr>
        <p:spPr bwMode="gray">
          <a:xfrm>
            <a:off x="1133856" y="6309375"/>
            <a:ext cx="7680960" cy="415018"/>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200"/>
              </a:spcBef>
              <a:buClr>
                <a:srgbClr val="337DBE"/>
              </a:buClr>
              <a:buSzPct val="77000"/>
              <a:buFont typeface="Wingdings 3" panose="05040102010807070707" pitchFamily="18" charset="2"/>
              <a:buNone/>
              <a:defRPr sz="1000" kern="1200">
                <a:solidFill>
                  <a:schemeClr val="tx1"/>
                </a:solidFill>
                <a:latin typeface="+mn-lt"/>
                <a:ea typeface="+mn-ea"/>
                <a:cs typeface="Arial" pitchFamily="34" charset="0"/>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t>Sources: </a:t>
            </a:r>
            <a:r>
              <a:rPr lang="fr-FR" dirty="0" err="1"/>
              <a:t>MarketScout</a:t>
            </a:r>
            <a:r>
              <a:rPr lang="fr-FR" dirty="0"/>
              <a:t>, </a:t>
            </a:r>
            <a:r>
              <a:rPr lang="fr-FR" dirty="0" err="1"/>
              <a:t>Insurance</a:t>
            </a:r>
            <a:r>
              <a:rPr lang="fr-FR" dirty="0"/>
              <a:t> Information Institute.</a:t>
            </a:r>
          </a:p>
        </p:txBody>
      </p:sp>
    </p:spTree>
    <p:extLst>
      <p:ext uri="{BB962C8B-B14F-4D97-AF65-F5344CB8AC3E}">
        <p14:creationId xmlns:p14="http://schemas.microsoft.com/office/powerpoint/2010/main" val="3246125790"/>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D&amp;O Liability Rate Change </a:t>
            </a:r>
            <a:br>
              <a:rPr lang="en-US" altLang="en-US" dirty="0"/>
            </a:br>
            <a:r>
              <a:rPr lang="en-US" altLang="en-US" dirty="0"/>
              <a:t>(vs. Year Earlier)</a:t>
            </a:r>
            <a:endParaRPr lang="en-US" dirty="0"/>
          </a:p>
        </p:txBody>
      </p:sp>
      <p:graphicFrame>
        <p:nvGraphicFramePr>
          <p:cNvPr id="8" name="Content Placeholder 8"/>
          <p:cNvGraphicFramePr>
            <a:graphicFrameLocks noGrp="1"/>
          </p:cNvGraphicFramePr>
          <p:nvPr>
            <p:ph idx="4294967295"/>
            <p:extLst/>
          </p:nvPr>
        </p:nvGraphicFramePr>
        <p:xfrm>
          <a:off x="231776" y="1216026"/>
          <a:ext cx="8680450" cy="490061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11"/>
          <p:cNvSpPr>
            <a:spLocks noGrp="1"/>
          </p:cNvSpPr>
          <p:nvPr>
            <p:ph type="body" sz="quarter" idx="16"/>
          </p:nvPr>
        </p:nvSpPr>
        <p:spPr>
          <a:xfrm>
            <a:off x="1133856" y="6294780"/>
            <a:ext cx="7680960" cy="415018"/>
          </a:xfrm>
        </p:spPr>
        <p:txBody>
          <a:bodyPr/>
          <a:lstStyle/>
          <a:p>
            <a:r>
              <a:rPr lang="fr-FR" dirty="0"/>
              <a:t>Sources: </a:t>
            </a:r>
            <a:r>
              <a:rPr lang="fr-FR" dirty="0" err="1"/>
              <a:t>MarketScout</a:t>
            </a:r>
            <a:r>
              <a:rPr lang="fr-FR" dirty="0"/>
              <a:t>, </a:t>
            </a:r>
            <a:r>
              <a:rPr lang="fr-FR" dirty="0" err="1"/>
              <a:t>Insurance</a:t>
            </a:r>
            <a:r>
              <a:rPr lang="fr-FR" dirty="0"/>
              <a:t> Information Institute.</a:t>
            </a:r>
          </a:p>
        </p:txBody>
      </p:sp>
    </p:spTree>
    <p:extLst>
      <p:ext uri="{BB962C8B-B14F-4D97-AF65-F5344CB8AC3E}">
        <p14:creationId xmlns:p14="http://schemas.microsoft.com/office/powerpoint/2010/main" val="1482590674"/>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EPLI Rate Change </a:t>
            </a:r>
            <a:br>
              <a:rPr lang="en-US" altLang="en-US" dirty="0"/>
            </a:br>
            <a:r>
              <a:rPr lang="en-US" altLang="en-US" dirty="0"/>
              <a:t>(vs. Year Earlier)</a:t>
            </a:r>
            <a:endParaRPr lang="en-US" dirty="0"/>
          </a:p>
        </p:txBody>
      </p:sp>
      <p:graphicFrame>
        <p:nvGraphicFramePr>
          <p:cNvPr id="8" name="Content Placeholder 8"/>
          <p:cNvGraphicFramePr>
            <a:graphicFrameLocks noGrp="1"/>
          </p:cNvGraphicFramePr>
          <p:nvPr>
            <p:ph idx="4294967295"/>
            <p:extLst/>
          </p:nvPr>
        </p:nvGraphicFramePr>
        <p:xfrm>
          <a:off x="231776" y="1216026"/>
          <a:ext cx="8680450" cy="490061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5">
            <a:extLst>
              <a:ext uri="{FF2B5EF4-FFF2-40B4-BE49-F238E27FC236}">
                <a16:creationId xmlns:a16="http://schemas.microsoft.com/office/drawing/2014/main" id="{6D58CB21-C21D-4086-BB13-7216B307659E}"/>
              </a:ext>
            </a:extLst>
          </p:cNvPr>
          <p:cNvSpPr txBox="1">
            <a:spLocks/>
          </p:cNvSpPr>
          <p:nvPr/>
        </p:nvSpPr>
        <p:spPr bwMode="gray">
          <a:xfrm>
            <a:off x="923525" y="6309375"/>
            <a:ext cx="7680960" cy="415018"/>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200"/>
              </a:spcBef>
              <a:buClr>
                <a:srgbClr val="337DBE"/>
              </a:buClr>
              <a:buSzPct val="77000"/>
              <a:buFont typeface="Wingdings 3" panose="05040102010807070707" pitchFamily="18" charset="2"/>
              <a:buNone/>
              <a:defRPr sz="1000" kern="1200">
                <a:solidFill>
                  <a:schemeClr val="tx1"/>
                </a:solidFill>
                <a:latin typeface="+mn-lt"/>
                <a:ea typeface="+mn-ea"/>
                <a:cs typeface="Arial" pitchFamily="34" charset="0"/>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Sources: MarketScout, Insurance Information Institute..</a:t>
            </a:r>
            <a:endParaRPr lang="en-US" dirty="0"/>
          </a:p>
        </p:txBody>
      </p:sp>
    </p:spTree>
    <p:extLst>
      <p:ext uri="{BB962C8B-B14F-4D97-AF65-F5344CB8AC3E}">
        <p14:creationId xmlns:p14="http://schemas.microsoft.com/office/powerpoint/2010/main" val="122287627"/>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Fiduciary Liability Rate Change </a:t>
            </a:r>
            <a:br>
              <a:rPr lang="en-US" altLang="en-US" dirty="0"/>
            </a:br>
            <a:r>
              <a:rPr lang="en-US" altLang="en-US" dirty="0"/>
              <a:t>(vs. Year Earlier)</a:t>
            </a:r>
            <a:endParaRPr lang="en-US" dirty="0"/>
          </a:p>
        </p:txBody>
      </p:sp>
      <p:graphicFrame>
        <p:nvGraphicFramePr>
          <p:cNvPr id="8" name="Content Placeholder 8"/>
          <p:cNvGraphicFramePr>
            <a:graphicFrameLocks noGrp="1"/>
          </p:cNvGraphicFramePr>
          <p:nvPr>
            <p:ph idx="4294967295"/>
            <p:extLst/>
          </p:nvPr>
        </p:nvGraphicFramePr>
        <p:xfrm>
          <a:off x="231776" y="1216026"/>
          <a:ext cx="8680450" cy="490061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5">
            <a:extLst>
              <a:ext uri="{FF2B5EF4-FFF2-40B4-BE49-F238E27FC236}">
                <a16:creationId xmlns:a16="http://schemas.microsoft.com/office/drawing/2014/main" id="{12EC0441-CAF1-4AF1-B4B2-8E278616A70B}"/>
              </a:ext>
            </a:extLst>
          </p:cNvPr>
          <p:cNvSpPr txBox="1">
            <a:spLocks/>
          </p:cNvSpPr>
          <p:nvPr/>
        </p:nvSpPr>
        <p:spPr bwMode="gray">
          <a:xfrm>
            <a:off x="923525" y="6309375"/>
            <a:ext cx="7680960" cy="415018"/>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200"/>
              </a:spcBef>
              <a:buClr>
                <a:srgbClr val="337DBE"/>
              </a:buClr>
              <a:buSzPct val="77000"/>
              <a:buFont typeface="Wingdings 3" panose="05040102010807070707" pitchFamily="18" charset="2"/>
              <a:buNone/>
              <a:defRPr sz="1000" kern="1200">
                <a:solidFill>
                  <a:schemeClr val="tx1"/>
                </a:solidFill>
                <a:latin typeface="+mn-lt"/>
                <a:ea typeface="+mn-ea"/>
                <a:cs typeface="Arial" pitchFamily="34" charset="0"/>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Sources: MarketScout, Insurance Information Institute..</a:t>
            </a:r>
            <a:endParaRPr lang="en-US" dirty="0"/>
          </a:p>
        </p:txBody>
      </p:sp>
    </p:spTree>
    <p:extLst>
      <p:ext uri="{BB962C8B-B14F-4D97-AF65-F5344CB8AC3E}">
        <p14:creationId xmlns:p14="http://schemas.microsoft.com/office/powerpoint/2010/main" val="136095468"/>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Crime Rate Change </a:t>
            </a:r>
            <a:br>
              <a:rPr lang="en-US" altLang="en-US" dirty="0"/>
            </a:br>
            <a:r>
              <a:rPr lang="en-US" altLang="en-US" dirty="0"/>
              <a:t>(vs. Year Earlier)</a:t>
            </a:r>
            <a:endParaRPr lang="en-US" dirty="0"/>
          </a:p>
        </p:txBody>
      </p:sp>
      <p:graphicFrame>
        <p:nvGraphicFramePr>
          <p:cNvPr id="8" name="Content Placeholder 8"/>
          <p:cNvGraphicFramePr>
            <a:graphicFrameLocks noGrp="1"/>
          </p:cNvGraphicFramePr>
          <p:nvPr>
            <p:ph idx="4294967295"/>
            <p:extLst/>
          </p:nvPr>
        </p:nvGraphicFramePr>
        <p:xfrm>
          <a:off x="231775" y="1216025"/>
          <a:ext cx="8680450" cy="490061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5">
            <a:extLst>
              <a:ext uri="{FF2B5EF4-FFF2-40B4-BE49-F238E27FC236}">
                <a16:creationId xmlns:a16="http://schemas.microsoft.com/office/drawing/2014/main" id="{5425C67B-E236-44F6-8D6C-1D5425A2DC05}"/>
              </a:ext>
            </a:extLst>
          </p:cNvPr>
          <p:cNvSpPr txBox="1">
            <a:spLocks/>
          </p:cNvSpPr>
          <p:nvPr/>
        </p:nvSpPr>
        <p:spPr bwMode="gray">
          <a:xfrm>
            <a:off x="923525" y="6309375"/>
            <a:ext cx="7680960" cy="415018"/>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200"/>
              </a:spcBef>
              <a:buClr>
                <a:srgbClr val="337DBE"/>
              </a:buClr>
              <a:buSzPct val="77000"/>
              <a:buFont typeface="Wingdings 3" panose="05040102010807070707" pitchFamily="18" charset="2"/>
              <a:buNone/>
              <a:defRPr sz="1000" kern="1200">
                <a:solidFill>
                  <a:schemeClr val="tx1"/>
                </a:solidFill>
                <a:latin typeface="+mn-lt"/>
                <a:ea typeface="+mn-ea"/>
                <a:cs typeface="Arial" pitchFamily="34" charset="0"/>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Sources: MarketScout, Insurance Information Institute..</a:t>
            </a:r>
            <a:endParaRPr lang="en-US" dirty="0"/>
          </a:p>
        </p:txBody>
      </p:sp>
    </p:spTree>
    <p:extLst>
      <p:ext uri="{BB962C8B-B14F-4D97-AF65-F5344CB8AC3E}">
        <p14:creationId xmlns:p14="http://schemas.microsoft.com/office/powerpoint/2010/main" val="1334165629"/>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Surety Rate Change </a:t>
            </a:r>
            <a:br>
              <a:rPr lang="en-US" altLang="en-US" dirty="0"/>
            </a:br>
            <a:r>
              <a:rPr lang="en-US" altLang="en-US" dirty="0"/>
              <a:t>(vs. Year Earlier)</a:t>
            </a:r>
            <a:endParaRPr lang="en-US" dirty="0"/>
          </a:p>
        </p:txBody>
      </p:sp>
      <p:graphicFrame>
        <p:nvGraphicFramePr>
          <p:cNvPr id="8" name="Content Placeholder 8"/>
          <p:cNvGraphicFramePr>
            <a:graphicFrameLocks noGrp="1"/>
          </p:cNvGraphicFramePr>
          <p:nvPr>
            <p:ph idx="4294967295"/>
            <p:extLst/>
          </p:nvPr>
        </p:nvGraphicFramePr>
        <p:xfrm>
          <a:off x="231917" y="1216025"/>
          <a:ext cx="8680307" cy="490061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5">
            <a:extLst>
              <a:ext uri="{FF2B5EF4-FFF2-40B4-BE49-F238E27FC236}">
                <a16:creationId xmlns:a16="http://schemas.microsoft.com/office/drawing/2014/main" id="{2B1AED1B-588E-495F-A179-8E3CF66FB03F}"/>
              </a:ext>
            </a:extLst>
          </p:cNvPr>
          <p:cNvSpPr txBox="1">
            <a:spLocks/>
          </p:cNvSpPr>
          <p:nvPr/>
        </p:nvSpPr>
        <p:spPr bwMode="gray">
          <a:xfrm>
            <a:off x="923525" y="6309375"/>
            <a:ext cx="7680960" cy="415018"/>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200"/>
              </a:spcBef>
              <a:buClr>
                <a:srgbClr val="337DBE"/>
              </a:buClr>
              <a:buSzPct val="77000"/>
              <a:buFont typeface="Wingdings 3" panose="05040102010807070707" pitchFamily="18" charset="2"/>
              <a:buNone/>
              <a:defRPr sz="1000" kern="1200">
                <a:solidFill>
                  <a:schemeClr val="tx1"/>
                </a:solidFill>
                <a:latin typeface="+mn-lt"/>
                <a:ea typeface="+mn-ea"/>
                <a:cs typeface="Arial" pitchFamily="34" charset="0"/>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Sources: MarketScout, Insurance Information Institute..</a:t>
            </a:r>
            <a:endParaRPr lang="en-US" dirty="0"/>
          </a:p>
        </p:txBody>
      </p:sp>
    </p:spTree>
    <p:extLst>
      <p:ext uri="{BB962C8B-B14F-4D97-AF65-F5344CB8AC3E}">
        <p14:creationId xmlns:p14="http://schemas.microsoft.com/office/powerpoint/2010/main" val="3412725899"/>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Economic Outlook</a:t>
            </a:r>
          </a:p>
        </p:txBody>
      </p:sp>
      <p:sp>
        <p:nvSpPr>
          <p:cNvPr id="6" name="Subtitle 5"/>
          <p:cNvSpPr>
            <a:spLocks noGrp="1"/>
          </p:cNvSpPr>
          <p:nvPr>
            <p:ph type="subTitle" idx="1"/>
          </p:nvPr>
        </p:nvSpPr>
        <p:spPr/>
        <p:txBody>
          <a:bodyPr/>
          <a:lstStyle/>
          <a:p>
            <a:r>
              <a:rPr lang="en-US" dirty="0">
                <a:latin typeface="Arial" panose="020B0604020202020204" pitchFamily="34" charset="0"/>
              </a:rPr>
              <a:t>The Strength of the Economy</a:t>
            </a:r>
            <a:br>
              <a:rPr lang="en-US" dirty="0">
                <a:latin typeface="Arial" panose="020B0604020202020204" pitchFamily="34" charset="0"/>
              </a:rPr>
            </a:br>
            <a:r>
              <a:rPr lang="en-US" dirty="0">
                <a:latin typeface="Arial" panose="020B0604020202020204" pitchFamily="34" charset="0"/>
              </a:rPr>
              <a:t>Will Influence the Insurance Environment</a:t>
            </a:r>
            <a:endParaRPr lang="en-US" dirty="0"/>
          </a:p>
        </p:txBody>
      </p:sp>
    </p:spTree>
    <p:extLst>
      <p:ext uri="{BB962C8B-B14F-4D97-AF65-F5344CB8AC3E}">
        <p14:creationId xmlns:p14="http://schemas.microsoft.com/office/powerpoint/2010/main" val="132834021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5CFC4-8C86-41C0-A866-A497CBE4031A}"/>
              </a:ext>
            </a:extLst>
          </p:cNvPr>
          <p:cNvSpPr>
            <a:spLocks noGrp="1"/>
          </p:cNvSpPr>
          <p:nvPr>
            <p:ph type="title"/>
          </p:nvPr>
        </p:nvSpPr>
        <p:spPr/>
        <p:txBody>
          <a:bodyPr/>
          <a:lstStyle/>
          <a:p>
            <a:r>
              <a:rPr lang="en-US" dirty="0"/>
              <a:t>1982 Union, Missouri, Flood</a:t>
            </a:r>
          </a:p>
        </p:txBody>
      </p:sp>
      <p:sp>
        <p:nvSpPr>
          <p:cNvPr id="3" name="Text Placeholder 2">
            <a:extLst>
              <a:ext uri="{FF2B5EF4-FFF2-40B4-BE49-F238E27FC236}">
                <a16:creationId xmlns:a16="http://schemas.microsoft.com/office/drawing/2014/main" id="{CA538AAB-352B-4D15-BDEF-1ACCB5CED956}"/>
              </a:ext>
            </a:extLst>
          </p:cNvPr>
          <p:cNvSpPr>
            <a:spLocks noGrp="1"/>
          </p:cNvSpPr>
          <p:nvPr>
            <p:ph type="body" sz="quarter" idx="15"/>
          </p:nvPr>
        </p:nvSpPr>
        <p:spPr/>
        <p:txBody>
          <a:bodyPr/>
          <a:lstStyle/>
          <a:p>
            <a:r>
              <a:rPr lang="en-US" dirty="0"/>
              <a:t>A Storm for the Ages</a:t>
            </a:r>
          </a:p>
        </p:txBody>
      </p:sp>
      <p:sp>
        <p:nvSpPr>
          <p:cNvPr id="4" name="Text Placeholder 3">
            <a:extLst>
              <a:ext uri="{FF2B5EF4-FFF2-40B4-BE49-F238E27FC236}">
                <a16:creationId xmlns:a16="http://schemas.microsoft.com/office/drawing/2014/main" id="{A4F0A59D-D907-4DCA-87F2-2D5240C0B715}"/>
              </a:ext>
            </a:extLst>
          </p:cNvPr>
          <p:cNvSpPr>
            <a:spLocks noGrp="1"/>
          </p:cNvSpPr>
          <p:nvPr>
            <p:ph type="body" sz="quarter" idx="16"/>
          </p:nvPr>
        </p:nvSpPr>
        <p:spPr/>
        <p:txBody>
          <a:bodyPr/>
          <a:lstStyle/>
          <a:p>
            <a:r>
              <a:rPr lang="en-US" dirty="0"/>
              <a:t>Source: Fox2News.com, @</a:t>
            </a:r>
            <a:r>
              <a:rPr lang="en-US" dirty="0" err="1"/>
              <a:t>BoxxRadio</a:t>
            </a:r>
            <a:r>
              <a:rPr lang="en-US" dirty="0"/>
              <a:t>. </a:t>
            </a:r>
          </a:p>
        </p:txBody>
      </p:sp>
      <p:pic>
        <p:nvPicPr>
          <p:cNvPr id="5" name="Picture 4">
            <a:extLst>
              <a:ext uri="{FF2B5EF4-FFF2-40B4-BE49-F238E27FC236}">
                <a16:creationId xmlns:a16="http://schemas.microsoft.com/office/drawing/2014/main" id="{EAF7E3BB-119D-4605-B95E-7E6F7E58186B}"/>
              </a:ext>
            </a:extLst>
          </p:cNvPr>
          <p:cNvPicPr>
            <a:picLocks noChangeAspect="1"/>
          </p:cNvPicPr>
          <p:nvPr/>
        </p:nvPicPr>
        <p:blipFill>
          <a:blip r:embed="rId2"/>
          <a:stretch>
            <a:fillRect/>
          </a:stretch>
        </p:blipFill>
        <p:spPr>
          <a:xfrm>
            <a:off x="356616" y="1825240"/>
            <a:ext cx="6048375" cy="4067175"/>
          </a:xfrm>
          <a:prstGeom prst="rect">
            <a:avLst/>
          </a:prstGeom>
          <a:ln>
            <a:solidFill>
              <a:schemeClr val="tx1"/>
            </a:solidFill>
          </a:ln>
        </p:spPr>
      </p:pic>
      <p:grpSp>
        <p:nvGrpSpPr>
          <p:cNvPr id="6" name="Group 5">
            <a:extLst>
              <a:ext uri="{FF2B5EF4-FFF2-40B4-BE49-F238E27FC236}">
                <a16:creationId xmlns:a16="http://schemas.microsoft.com/office/drawing/2014/main" id="{18F2504D-FFC9-4811-B465-17B40E2E98A2}"/>
              </a:ext>
            </a:extLst>
          </p:cNvPr>
          <p:cNvGrpSpPr/>
          <p:nvPr/>
        </p:nvGrpSpPr>
        <p:grpSpPr bwMode="gray">
          <a:xfrm>
            <a:off x="6672649" y="1846394"/>
            <a:ext cx="2137976" cy="1378720"/>
            <a:chOff x="336403" y="1516554"/>
            <a:chExt cx="2578608" cy="1502067"/>
          </a:xfrm>
        </p:grpSpPr>
        <p:sp>
          <p:nvSpPr>
            <p:cNvPr id="7" name="Rectangle 4">
              <a:extLst>
                <a:ext uri="{FF2B5EF4-FFF2-40B4-BE49-F238E27FC236}">
                  <a16:creationId xmlns:a16="http://schemas.microsoft.com/office/drawing/2014/main" id="{47E62684-0920-4B28-84EC-3E7F9331E398}"/>
                </a:ext>
              </a:extLst>
            </p:cNvPr>
            <p:cNvSpPr>
              <a:spLocks noChangeArrowheads="1"/>
            </p:cNvSpPr>
            <p:nvPr/>
          </p:nvSpPr>
          <p:spPr bwMode="gray">
            <a:xfrm>
              <a:off x="336403" y="1516554"/>
              <a:ext cx="2578608" cy="1502067"/>
            </a:xfrm>
            <a:prstGeom prst="rect">
              <a:avLst/>
            </a:prstGeom>
            <a:solidFill>
              <a:schemeClr val="bg1"/>
            </a:solidFill>
            <a:ln w="25400" algn="ctr">
              <a:solidFill>
                <a:schemeClr val="accent1"/>
              </a:solidFill>
              <a:miter lim="800000"/>
              <a:headEnd/>
              <a:tailEnd/>
            </a:ln>
          </p:spPr>
          <p:txBody>
            <a:bodyPr lIns="137160" tIns="137160" rIns="91440" bIns="13716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Bef>
                  <a:spcPts val="600"/>
                </a:spcBef>
              </a:pPr>
              <a:r>
                <a:rPr lang="en-US" altLang="en-US" sz="1600" dirty="0" err="1">
                  <a:solidFill>
                    <a:srgbClr val="286EB8"/>
                  </a:solidFill>
                  <a:latin typeface="+mn-lt"/>
                </a:rPr>
                <a:t>Bourbeuse</a:t>
              </a:r>
              <a:r>
                <a:rPr lang="en-US" altLang="en-US" sz="1600" dirty="0">
                  <a:solidFill>
                    <a:srgbClr val="286EB8"/>
                  </a:solidFill>
                  <a:latin typeface="+mn-lt"/>
                </a:rPr>
                <a:t> River</a:t>
              </a:r>
            </a:p>
            <a:p>
              <a:pPr algn="ctr" eaLnBrk="1" hangingPunct="1">
                <a:lnSpc>
                  <a:spcPct val="90000"/>
                </a:lnSpc>
                <a:spcBef>
                  <a:spcPts val="600"/>
                </a:spcBef>
              </a:pPr>
              <a:r>
                <a:rPr lang="en-US" altLang="en-US" sz="1600" dirty="0">
                  <a:solidFill>
                    <a:srgbClr val="286EB8"/>
                  </a:solidFill>
                  <a:latin typeface="+mn-lt"/>
                </a:rPr>
                <a:t>Record Crest</a:t>
              </a:r>
            </a:p>
            <a:p>
              <a:pPr algn="ctr" eaLnBrk="1" hangingPunct="1">
                <a:lnSpc>
                  <a:spcPct val="90000"/>
                </a:lnSpc>
                <a:spcBef>
                  <a:spcPts val="600"/>
                </a:spcBef>
              </a:pPr>
              <a:r>
                <a:rPr lang="en-US" altLang="en-US" sz="1600" dirty="0">
                  <a:solidFill>
                    <a:srgbClr val="286EB8"/>
                  </a:solidFill>
                  <a:latin typeface="+mn-lt"/>
                </a:rPr>
                <a:t>33.8 feet</a:t>
              </a:r>
            </a:p>
            <a:p>
              <a:pPr algn="ctr" eaLnBrk="1" hangingPunct="1">
                <a:lnSpc>
                  <a:spcPct val="90000"/>
                </a:lnSpc>
                <a:spcBef>
                  <a:spcPts val="600"/>
                </a:spcBef>
              </a:pPr>
              <a:r>
                <a:rPr lang="en-US" altLang="en-US" sz="1600" dirty="0">
                  <a:solidFill>
                    <a:srgbClr val="286EB8"/>
                  </a:solidFill>
                  <a:latin typeface="+mn-lt"/>
                </a:rPr>
                <a:t>12/5/1982</a:t>
              </a:r>
            </a:p>
          </p:txBody>
        </p:sp>
        <p:sp>
          <p:nvSpPr>
            <p:cNvPr id="8" name="Right Triangle 7">
              <a:extLst>
                <a:ext uri="{FF2B5EF4-FFF2-40B4-BE49-F238E27FC236}">
                  <a16:creationId xmlns:a16="http://schemas.microsoft.com/office/drawing/2014/main" id="{84E1B0DB-FA87-4AE5-A986-1F397ED22AD8}"/>
                </a:ext>
              </a:extLst>
            </p:cNvPr>
            <p:cNvSpPr>
              <a:spLocks noChangeAspect="1"/>
            </p:cNvSpPr>
            <p:nvPr/>
          </p:nvSpPr>
          <p:spPr bwMode="gray">
            <a:xfrm rot="10800000">
              <a:off x="2698364" y="1519223"/>
              <a:ext cx="216647" cy="216647"/>
            </a:xfrm>
            <a:prstGeom prst="rtTriangle">
              <a:avLst/>
            </a:prstGeom>
            <a:solidFill>
              <a:srgbClr val="286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grpSp>
    </p:spTree>
    <p:extLst>
      <p:ext uri="{BB962C8B-B14F-4D97-AF65-F5344CB8AC3E}">
        <p14:creationId xmlns:p14="http://schemas.microsoft.com/office/powerpoint/2010/main" val="368051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7" name="Rectangle 3"/>
          <p:cNvSpPr>
            <a:spLocks noGrp="1" noChangeArrowheads="1"/>
          </p:cNvSpPr>
          <p:nvPr>
            <p:ph type="title"/>
          </p:nvPr>
        </p:nvSpPr>
        <p:spPr>
          <a:xfrm>
            <a:off x="356616" y="632287"/>
            <a:ext cx="8468432" cy="679949"/>
          </a:xfrm>
        </p:spPr>
        <p:txBody>
          <a:bodyPr/>
          <a:lstStyle/>
          <a:p>
            <a:pPr algn="ctr"/>
            <a:r>
              <a:rPr lang="en-US" altLang="en-US" sz="2600" dirty="0"/>
              <a:t>The Economy Drives P/C Insurance Industry Premiums:</a:t>
            </a:r>
            <a:br>
              <a:rPr lang="en-US" altLang="en-US" sz="2600" dirty="0"/>
            </a:br>
            <a:r>
              <a:rPr lang="en-US" altLang="en-US" sz="1600" dirty="0"/>
              <a:t>Net Premium Growth (All P/C Lines) vs. Nominal GDP: Annual Change, 1971-2017</a:t>
            </a:r>
          </a:p>
        </p:txBody>
      </p:sp>
      <p:sp>
        <p:nvSpPr>
          <p:cNvPr id="6" name="Text Placeholder 5"/>
          <p:cNvSpPr>
            <a:spLocks noGrp="1"/>
          </p:cNvSpPr>
          <p:nvPr>
            <p:ph type="body" sz="quarter" idx="16"/>
          </p:nvPr>
        </p:nvSpPr>
        <p:spPr/>
        <p:txBody>
          <a:bodyPr/>
          <a:lstStyle/>
          <a:p>
            <a:r>
              <a:rPr lang="en-US" dirty="0"/>
              <a:t> </a:t>
            </a:r>
          </a:p>
          <a:p>
            <a:r>
              <a:rPr lang="en-US" dirty="0"/>
              <a:t>Sources:  A.M. Best (1971-2013), ISO (2014-17); U.S. Commerce Dept., Bureau of Economic Analysis; I.I.I.</a:t>
            </a:r>
          </a:p>
        </p:txBody>
      </p:sp>
      <p:graphicFrame>
        <p:nvGraphicFramePr>
          <p:cNvPr id="23" name="Object 2"/>
          <p:cNvGraphicFramePr>
            <a:graphicFrameLocks noChangeAspect="1"/>
          </p:cNvGraphicFramePr>
          <p:nvPr>
            <p:extLst/>
          </p:nvPr>
        </p:nvGraphicFramePr>
        <p:xfrm>
          <a:off x="356616" y="1400683"/>
          <a:ext cx="8468432" cy="4465676"/>
        </p:xfrm>
        <a:graphic>
          <a:graphicData uri="http://schemas.openxmlformats.org/drawingml/2006/chart">
            <c:chart xmlns:c="http://schemas.openxmlformats.org/drawingml/2006/chart" xmlns:r="http://schemas.openxmlformats.org/officeDocument/2006/relationships" r:id="rId4"/>
          </a:graphicData>
        </a:graphic>
      </p:graphicFrame>
      <p:sp>
        <p:nvSpPr>
          <p:cNvPr id="19" name="PPTShape_1"/>
          <p:cNvSpPr>
            <a:spLocks noChangeArrowheads="1"/>
          </p:cNvSpPr>
          <p:nvPr/>
        </p:nvSpPr>
        <p:spPr bwMode="gray">
          <a:xfrm>
            <a:off x="1195754" y="5733784"/>
            <a:ext cx="7526215" cy="633349"/>
          </a:xfrm>
          <a:prstGeom prst="rect">
            <a:avLst/>
          </a:prstGeom>
          <a:solidFill>
            <a:schemeClr val="accent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600" b="1" dirty="0">
                <a:solidFill>
                  <a:schemeClr val="bg1"/>
                </a:solidFill>
                <a:cs typeface="Arial" charset="0"/>
              </a:rPr>
              <a:t>Except for the three “hard markets” in this 47-year period,</a:t>
            </a:r>
            <a:br>
              <a:rPr lang="en-US" sz="1600" b="1" dirty="0">
                <a:solidFill>
                  <a:schemeClr val="bg1"/>
                </a:solidFill>
                <a:cs typeface="Arial" charset="0"/>
              </a:rPr>
            </a:br>
            <a:r>
              <a:rPr lang="en-US" sz="1600" b="1" dirty="0">
                <a:solidFill>
                  <a:schemeClr val="bg1"/>
                </a:solidFill>
                <a:cs typeface="Arial" charset="0"/>
              </a:rPr>
              <a:t>Net Written Premiums track Nominal GDP—not year by year but fairly well.</a:t>
            </a:r>
          </a:p>
        </p:txBody>
      </p:sp>
    </p:spTree>
    <p:custDataLst>
      <p:tags r:id="rId1"/>
    </p:custDataLst>
    <p:extLst>
      <p:ext uri="{BB962C8B-B14F-4D97-AF65-F5344CB8AC3E}">
        <p14:creationId xmlns:p14="http://schemas.microsoft.com/office/powerpoint/2010/main" val="1236519176"/>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3"/>
          <p:cNvGraphicFramePr>
            <a:graphicFrameLocks/>
          </p:cNvGraphicFramePr>
          <p:nvPr>
            <p:extLst>
              <p:ext uri="{D42A27DB-BD31-4B8C-83A1-F6EECF244321}">
                <p14:modId xmlns:p14="http://schemas.microsoft.com/office/powerpoint/2010/main" val="3568244724"/>
              </p:ext>
            </p:extLst>
          </p:nvPr>
        </p:nvGraphicFramePr>
        <p:xfrm>
          <a:off x="396875" y="1396545"/>
          <a:ext cx="8350250" cy="3894259"/>
        </p:xfrm>
        <a:graphic>
          <a:graphicData uri="http://schemas.openxmlformats.org/drawingml/2006/chart">
            <c:chart xmlns:c="http://schemas.openxmlformats.org/drawingml/2006/chart" xmlns:r="http://schemas.openxmlformats.org/officeDocument/2006/relationships" r:id="rId4"/>
          </a:graphicData>
        </a:graphic>
      </p:graphicFrame>
      <p:sp>
        <p:nvSpPr>
          <p:cNvPr id="58371" name="Rectangle 2"/>
          <p:cNvSpPr>
            <a:spLocks noGrp="1" noChangeArrowheads="1"/>
          </p:cNvSpPr>
          <p:nvPr>
            <p:ph type="title"/>
          </p:nvPr>
        </p:nvSpPr>
        <p:spPr>
          <a:xfrm>
            <a:off x="708308" y="246168"/>
            <a:ext cx="7600422" cy="950976"/>
          </a:xfrm>
        </p:spPr>
        <p:txBody>
          <a:bodyPr/>
          <a:lstStyle/>
          <a:p>
            <a:r>
              <a:rPr lang="en-US" dirty="0"/>
              <a:t>U.S. Post-Recession Real GDP Growth,** Quarterly</a:t>
            </a:r>
            <a:endParaRPr lang="en-US" sz="2400" dirty="0"/>
          </a:p>
        </p:txBody>
      </p:sp>
      <p:sp>
        <p:nvSpPr>
          <p:cNvPr id="6" name="Text Placeholder 5"/>
          <p:cNvSpPr>
            <a:spLocks noGrp="1"/>
          </p:cNvSpPr>
          <p:nvPr>
            <p:ph type="body" sz="quarter" idx="16"/>
          </p:nvPr>
        </p:nvSpPr>
        <p:spPr>
          <a:xfrm>
            <a:off x="905256" y="6312364"/>
            <a:ext cx="7680960" cy="415018"/>
          </a:xfrm>
        </p:spPr>
        <p:txBody>
          <a:bodyPr/>
          <a:lstStyle/>
          <a:p>
            <a:r>
              <a:rPr lang="en-US" dirty="0"/>
              <a:t>*</a:t>
            </a:r>
            <a:r>
              <a:rPr lang="en-US" dirty="0" err="1"/>
              <a:t>GDPnow</a:t>
            </a:r>
            <a:r>
              <a:rPr lang="en-US" dirty="0"/>
              <a:t> estimate                      **Percent change from previous quarter, seasonally-adjusted at an annual rate</a:t>
            </a:r>
            <a:br>
              <a:rPr lang="en-US" dirty="0"/>
            </a:br>
            <a:r>
              <a:rPr lang="en-US" dirty="0"/>
              <a:t>Sources: U.S. Department of Commerce; Insurance Information Institute.</a:t>
            </a:r>
          </a:p>
        </p:txBody>
      </p:sp>
      <p:sp>
        <p:nvSpPr>
          <p:cNvPr id="13" name="Text Placeholder 4"/>
          <p:cNvSpPr txBox="1">
            <a:spLocks/>
          </p:cNvSpPr>
          <p:nvPr/>
        </p:nvSpPr>
        <p:spPr bwMode="gray">
          <a:xfrm>
            <a:off x="478971" y="5405145"/>
            <a:ext cx="8186058" cy="82296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Since the start of 2012, the economy (as measured by real GDP)</a:t>
            </a:r>
            <a:br>
              <a:rPr lang="en-US" sz="1800" dirty="0"/>
            </a:br>
            <a:r>
              <a:rPr lang="en-US" sz="1800" dirty="0"/>
              <a:t>grew 3% or faster (at an annual rate) in a calendar quarter</a:t>
            </a:r>
            <a:br>
              <a:rPr lang="en-US" sz="1800" dirty="0"/>
            </a:br>
            <a:r>
              <a:rPr lang="en-US" sz="1800" dirty="0"/>
              <a:t>only 10 times in 22 quarters. But twice in the last 5.</a:t>
            </a:r>
          </a:p>
        </p:txBody>
      </p:sp>
      <p:cxnSp>
        <p:nvCxnSpPr>
          <p:cNvPr id="7" name="Straight Arrow Connector 6"/>
          <p:cNvCxnSpPr/>
          <p:nvPr/>
        </p:nvCxnSpPr>
        <p:spPr>
          <a:xfrm flipV="1">
            <a:off x="1081454" y="2787162"/>
            <a:ext cx="7665671" cy="879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6804837" y="872435"/>
            <a:ext cx="1828800" cy="1477360"/>
            <a:chOff x="1118236" y="2046013"/>
            <a:chExt cx="1361867" cy="1863030"/>
          </a:xfrm>
        </p:grpSpPr>
        <p:sp>
          <p:nvSpPr>
            <p:cNvPr id="10" name="AutoShape 7"/>
            <p:cNvSpPr>
              <a:spLocks noChangeArrowheads="1"/>
            </p:cNvSpPr>
            <p:nvPr/>
          </p:nvSpPr>
          <p:spPr bwMode="gray">
            <a:xfrm>
              <a:off x="1118236" y="2046013"/>
              <a:ext cx="1361867" cy="589751"/>
            </a:xfrm>
            <a:prstGeom prst="rect">
              <a:avLst/>
            </a:prstGeom>
            <a:solidFill>
              <a:schemeClr val="accent1"/>
            </a:solidFill>
            <a:ln w="28575" algn="ctr">
              <a:noFill/>
              <a:miter lim="800000"/>
              <a:headEnd/>
              <a:tailEnd/>
            </a:ln>
          </p:spPr>
          <p:txBody>
            <a:bodyPr tIns="45720" bIns="45720" anchor="ctr"/>
            <a:lstStyle/>
            <a:p>
              <a:pPr algn="ctr">
                <a:spcBef>
                  <a:spcPct val="50000"/>
                </a:spcBef>
                <a:buClr>
                  <a:schemeClr val="bg1"/>
                </a:buClr>
                <a:buFont typeface="Wingdings" panose="05000000000000000000" pitchFamily="2" charset="2"/>
                <a:buNone/>
              </a:pPr>
              <a:r>
                <a:rPr lang="en-US" altLang="en-US" sz="1200" b="1" dirty="0">
                  <a:solidFill>
                    <a:srgbClr val="FFFFFF"/>
                  </a:solidFill>
                </a:rPr>
                <a:t>The start of sustained 3+% growth?</a:t>
              </a:r>
              <a:endParaRPr lang="en-US" altLang="en-US" sz="1200" b="1" dirty="0">
                <a:solidFill>
                  <a:schemeClr val="bg1"/>
                </a:solidFill>
              </a:endParaRPr>
            </a:p>
          </p:txBody>
        </p:sp>
        <p:cxnSp>
          <p:nvCxnSpPr>
            <p:cNvPr id="11" name="Straight Arrow Connector 10"/>
            <p:cNvCxnSpPr/>
            <p:nvPr/>
          </p:nvCxnSpPr>
          <p:spPr bwMode="gray">
            <a:xfrm>
              <a:off x="1965104" y="2643722"/>
              <a:ext cx="0" cy="1265321"/>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7049386" y="1881963"/>
            <a:ext cx="1520456" cy="23391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Tree>
    <p:custDataLst>
      <p:tags r:id="rId1"/>
    </p:custDataLst>
    <p:extLst>
      <p:ext uri="{BB962C8B-B14F-4D97-AF65-F5344CB8AC3E}">
        <p14:creationId xmlns:p14="http://schemas.microsoft.com/office/powerpoint/2010/main" val="11924789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356616" y="232326"/>
            <a:ext cx="7989098" cy="950976"/>
          </a:xfrm>
        </p:spPr>
        <p:txBody>
          <a:bodyPr/>
          <a:lstStyle/>
          <a:p>
            <a:r>
              <a:rPr lang="en-US" dirty="0"/>
              <a:t>Quarterly U.S. Real GDP Growth: </a:t>
            </a:r>
            <a:br>
              <a:rPr lang="en-US" dirty="0"/>
            </a:br>
            <a:r>
              <a:rPr lang="en-US" dirty="0"/>
              <a:t>Range of Forecasts</a:t>
            </a:r>
            <a:endParaRPr lang="en-US" baseline="30000" dirty="0"/>
          </a:p>
        </p:txBody>
      </p:sp>
      <p:sp>
        <p:nvSpPr>
          <p:cNvPr id="6" name="Text Placeholder 5"/>
          <p:cNvSpPr>
            <a:spLocks noGrp="1"/>
          </p:cNvSpPr>
          <p:nvPr>
            <p:ph type="body" sz="quarter" idx="16"/>
          </p:nvPr>
        </p:nvSpPr>
        <p:spPr/>
        <p:txBody>
          <a:bodyPr/>
          <a:lstStyle/>
          <a:p>
            <a:r>
              <a:rPr lang="en-US" sz="1100" dirty="0"/>
              <a:t>Sources: Blue Chip Economic Indicators, September 2018 issue; Insurance Information Institute.</a:t>
            </a:r>
          </a:p>
        </p:txBody>
      </p:sp>
      <p:graphicFrame>
        <p:nvGraphicFramePr>
          <p:cNvPr id="15" name="Object 3"/>
          <p:cNvGraphicFramePr>
            <a:graphicFrameLocks/>
          </p:cNvGraphicFramePr>
          <p:nvPr>
            <p:extLst/>
          </p:nvPr>
        </p:nvGraphicFramePr>
        <p:xfrm>
          <a:off x="424470" y="1329301"/>
          <a:ext cx="8390345" cy="3928499"/>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Placeholder 4"/>
          <p:cNvSpPr txBox="1">
            <a:spLocks/>
          </p:cNvSpPr>
          <p:nvPr/>
        </p:nvSpPr>
        <p:spPr bwMode="gray">
          <a:xfrm>
            <a:off x="478971" y="5325821"/>
            <a:ext cx="8186058" cy="82296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Tough times ahead? With interest rates rising, most forecasts expect U.S. growth to slow by 2020; some foresee a sharp slowdown.</a:t>
            </a:r>
          </a:p>
        </p:txBody>
      </p:sp>
    </p:spTree>
    <p:custDataLst>
      <p:tags r:id="rId1"/>
    </p:custDataLst>
    <p:extLst>
      <p:ext uri="{BB962C8B-B14F-4D97-AF65-F5344CB8AC3E}">
        <p14:creationId xmlns:p14="http://schemas.microsoft.com/office/powerpoint/2010/main" val="10327991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0000"/>
              </a:spcBef>
            </a:pPr>
            <a:r>
              <a:rPr lang="en-US" altLang="en-US" sz="900">
                <a:solidFill>
                  <a:schemeClr val="bg1"/>
                </a:solidFill>
              </a:rPr>
              <a:t>12/01/09 - 9pm</a:t>
            </a:r>
          </a:p>
        </p:txBody>
      </p:sp>
      <p:sp>
        <p:nvSpPr>
          <p:cNvPr id="1028"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5000"/>
              </a:lnSpc>
              <a:spcBef>
                <a:spcPct val="20000"/>
              </a:spcBef>
            </a:pPr>
            <a:r>
              <a:rPr lang="en-US" altLang="en-US" sz="900">
                <a:solidFill>
                  <a:schemeClr val="bg1"/>
                </a:solidFill>
              </a:rPr>
              <a:t>eSlide – P6466 – The Financial Crisis and the Future of the P/C</a:t>
            </a:r>
          </a:p>
        </p:txBody>
      </p:sp>
      <p:sp>
        <p:nvSpPr>
          <p:cNvPr id="1029"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lnSpc>
                <a:spcPct val="85000"/>
              </a:lnSpc>
              <a:spcBef>
                <a:spcPct val="20000"/>
              </a:spcBef>
            </a:pPr>
            <a:fld id="{E23B500A-D63D-4F25-A0E6-0AA0CC00414D}" type="slidenum">
              <a:rPr lang="en-US" altLang="en-US" sz="900"/>
              <a:pPr algn="r">
                <a:lnSpc>
                  <a:spcPct val="85000"/>
                </a:lnSpc>
                <a:spcBef>
                  <a:spcPct val="20000"/>
                </a:spcBef>
              </a:pPr>
              <a:t>53</a:t>
            </a:fld>
            <a:endParaRPr lang="en-US" altLang="en-US" sz="900"/>
          </a:p>
        </p:txBody>
      </p:sp>
      <p:sp>
        <p:nvSpPr>
          <p:cNvPr id="1030" name="Rectangle 2"/>
          <p:cNvSpPr>
            <a:spLocks noGrp="1" noChangeArrowheads="1"/>
          </p:cNvSpPr>
          <p:nvPr>
            <p:ph type="title" idx="4294967295"/>
          </p:nvPr>
        </p:nvSpPr>
        <p:spPr>
          <a:xfrm>
            <a:off x="356616" y="231310"/>
            <a:ext cx="8458200" cy="779975"/>
          </a:xfrm>
        </p:spPr>
        <p:txBody>
          <a:bodyPr/>
          <a:lstStyle/>
          <a:p>
            <a:pPr algn="ctr"/>
            <a:r>
              <a:rPr lang="en-US" altLang="en-US" dirty="0">
                <a:latin typeface="Arial" panose="020B0604020202020204" pitchFamily="34" charset="0"/>
              </a:rPr>
              <a:t>Length of US Business Cycles, 1960–Present*</a:t>
            </a:r>
          </a:p>
        </p:txBody>
      </p:sp>
      <p:graphicFrame>
        <p:nvGraphicFramePr>
          <p:cNvPr id="1026" name="Object 3"/>
          <p:cNvGraphicFramePr>
            <a:graphicFrameLocks noChangeAspect="1"/>
          </p:cNvGraphicFramePr>
          <p:nvPr>
            <p:extLst/>
          </p:nvPr>
        </p:nvGraphicFramePr>
        <p:xfrm>
          <a:off x="212009" y="1364630"/>
          <a:ext cx="8401050" cy="4377977"/>
        </p:xfrm>
        <a:graphic>
          <a:graphicData uri="http://schemas.openxmlformats.org/presentationml/2006/ole">
            <mc:AlternateContent xmlns:mc="http://schemas.openxmlformats.org/markup-compatibility/2006">
              <mc:Choice xmlns:v="urn:schemas-microsoft-com:vml" Requires="v">
                <p:oleObj spid="_x0000_s2070" name="Chart" r:id="rId4" imgW="8420172" imgH="4467257" progId="MSGraph.Chart.8">
                  <p:embed followColorScheme="full"/>
                </p:oleObj>
              </mc:Choice>
              <mc:Fallback>
                <p:oleObj name="Chart" r:id="rId4" imgW="8420172" imgH="4467257" progId="MSGraph.Chart.8">
                  <p:embed followColorScheme="full"/>
                  <p:pic>
                    <p:nvPicPr>
                      <p:cNvPr id="1026" name="Object 3"/>
                      <p:cNvPicPr>
                        <a:picLocks noChangeAspect="1" noChangeArrowheads="1"/>
                      </p:cNvPicPr>
                      <p:nvPr/>
                    </p:nvPicPr>
                    <p:blipFill>
                      <a:blip r:embed="rId5"/>
                      <a:srcRect/>
                      <a:stretch>
                        <a:fillRect/>
                      </a:stretch>
                    </p:blipFill>
                    <p:spPr bwMode="gray">
                      <a:xfrm>
                        <a:off x="212009" y="1364630"/>
                        <a:ext cx="8401050" cy="4377977"/>
                      </a:xfrm>
                      <a:prstGeom prst="rect">
                        <a:avLst/>
                      </a:prstGeom>
                      <a:noFill/>
                      <a:ln>
                        <a:noFill/>
                      </a:ln>
                      <a:effectLst/>
                      <a:extLst/>
                    </p:spPr>
                  </p:pic>
                </p:oleObj>
              </mc:Fallback>
            </mc:AlternateContent>
          </a:graphicData>
        </a:graphic>
      </p:graphicFrame>
      <p:sp>
        <p:nvSpPr>
          <p:cNvPr id="1031" name="Rectangle 4"/>
          <p:cNvSpPr>
            <a:spLocks noChangeArrowheads="1"/>
          </p:cNvSpPr>
          <p:nvPr/>
        </p:nvSpPr>
        <p:spPr bwMode="auto">
          <a:xfrm>
            <a:off x="536332" y="6389410"/>
            <a:ext cx="7605346"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*Through October 2018; June 2009 was the “official” end of recession.</a:t>
            </a:r>
          </a:p>
          <a:p>
            <a:pPr>
              <a:lnSpc>
                <a:spcPct val="85000"/>
              </a:lnSpc>
              <a:spcBef>
                <a:spcPct val="25000"/>
              </a:spcBef>
              <a:buClr>
                <a:schemeClr val="accent2"/>
              </a:buClr>
              <a:buFont typeface="Wingdings" panose="05000000000000000000" pitchFamily="2" charset="2"/>
              <a:buNone/>
            </a:pPr>
            <a:r>
              <a:rPr lang="en-US" altLang="en-US" sz="1100" dirty="0"/>
              <a:t>Sources: National Bureau of Economic Research; Insurance Information Institute. </a:t>
            </a:r>
          </a:p>
        </p:txBody>
      </p:sp>
      <p:sp>
        <p:nvSpPr>
          <p:cNvPr id="1034" name="Rectangle 7"/>
          <p:cNvSpPr>
            <a:spLocks noChangeArrowheads="1"/>
          </p:cNvSpPr>
          <p:nvPr/>
        </p:nvSpPr>
        <p:spPr bwMode="black">
          <a:xfrm>
            <a:off x="212009" y="1122890"/>
            <a:ext cx="962391"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eaLnBrk="0" hangingPunct="0">
              <a:defRPr>
                <a:solidFill>
                  <a:schemeClr val="tx1"/>
                </a:solidFill>
                <a:latin typeface="Arial" panose="020B0604020202020204" pitchFamily="34" charset="0"/>
              </a:defRPr>
            </a:lvl1pPr>
            <a:lvl2pPr marL="742950" indent="-285750" defTabSz="114300" eaLnBrk="0" hangingPunct="0">
              <a:defRPr>
                <a:solidFill>
                  <a:schemeClr val="tx1"/>
                </a:solidFill>
                <a:latin typeface="Arial" panose="020B0604020202020204" pitchFamily="34" charset="0"/>
              </a:defRPr>
            </a:lvl2pPr>
            <a:lvl3pPr marL="1143000" indent="-228600" defTabSz="114300" eaLnBrk="0" hangingPunct="0">
              <a:defRPr>
                <a:solidFill>
                  <a:schemeClr val="tx1"/>
                </a:solidFill>
                <a:latin typeface="Arial" panose="020B0604020202020204" pitchFamily="34" charset="0"/>
              </a:defRPr>
            </a:lvl3pPr>
            <a:lvl4pPr marL="1600200" indent="-228600" defTabSz="114300" eaLnBrk="0" hangingPunct="0">
              <a:defRPr>
                <a:solidFill>
                  <a:schemeClr val="tx1"/>
                </a:solidFill>
                <a:latin typeface="Arial" panose="020B0604020202020204" pitchFamily="34" charset="0"/>
              </a:defRPr>
            </a:lvl4pPr>
            <a:lvl5pPr marL="2057400" indent="-228600" defTabSz="114300" eaLnBrk="0" hangingPunct="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dirty="0">
                <a:solidFill>
                  <a:srgbClr val="225A7A"/>
                </a:solidFill>
              </a:rPr>
              <a:t>Duration (Months)</a:t>
            </a:r>
          </a:p>
        </p:txBody>
      </p:sp>
      <p:sp>
        <p:nvSpPr>
          <p:cNvPr id="11" name="Text Placeholder 4"/>
          <p:cNvSpPr txBox="1">
            <a:spLocks/>
          </p:cNvSpPr>
          <p:nvPr/>
        </p:nvSpPr>
        <p:spPr bwMode="gray">
          <a:xfrm>
            <a:off x="526613" y="5742608"/>
            <a:ext cx="8186058" cy="552172"/>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ct val="50000"/>
              </a:spcBef>
              <a:buClr>
                <a:schemeClr val="bg1"/>
              </a:buClr>
            </a:pPr>
            <a:r>
              <a:rPr lang="en-US" altLang="en-US" sz="1800" dirty="0"/>
              <a:t>The length of the expansions greatly exceeds</a:t>
            </a:r>
            <a:br>
              <a:rPr lang="en-US" altLang="en-US" sz="1800" dirty="0"/>
            </a:br>
            <a:r>
              <a:rPr lang="en-US" altLang="en-US" sz="1800" dirty="0"/>
              <a:t>the length of contractions (recessions).</a:t>
            </a:r>
          </a:p>
        </p:txBody>
      </p:sp>
    </p:spTree>
    <p:extLst>
      <p:ext uri="{BB962C8B-B14F-4D97-AF65-F5344CB8AC3E}">
        <p14:creationId xmlns:p14="http://schemas.microsoft.com/office/powerpoint/2010/main" val="19365838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931985" y="225426"/>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kern="0" dirty="0">
                <a:solidFill>
                  <a:srgbClr val="337DBE"/>
                </a:solidFill>
                <a:latin typeface="Arial" charset="0"/>
                <a:ea typeface="+mj-ea"/>
                <a:cs typeface="+mj-cs"/>
              </a:rPr>
              <a:t>State-by-State Leading Indicators</a:t>
            </a:r>
            <a:br>
              <a:rPr lang="en-US" sz="3000" kern="0" dirty="0">
                <a:solidFill>
                  <a:srgbClr val="337DBE"/>
                </a:solidFill>
                <a:latin typeface="Arial" charset="0"/>
                <a:ea typeface="+mj-ea"/>
                <a:cs typeface="+mj-cs"/>
              </a:rPr>
            </a:br>
            <a:r>
              <a:rPr lang="en-US" sz="3000" kern="0" dirty="0">
                <a:solidFill>
                  <a:srgbClr val="337DBE"/>
                </a:solidFill>
                <a:latin typeface="Arial" charset="0"/>
                <a:ea typeface="+mj-ea"/>
                <a:cs typeface="+mj-cs"/>
              </a:rPr>
              <a:t>through </a:t>
            </a:r>
            <a:r>
              <a:rPr lang="en-US" sz="3000" kern="0" dirty="0">
                <a:solidFill>
                  <a:srgbClr val="337DBE"/>
                </a:solidFill>
                <a:ea typeface="+mj-ea"/>
                <a:cs typeface="+mj-cs"/>
              </a:rPr>
              <a:t>February</a:t>
            </a:r>
            <a:r>
              <a:rPr lang="en-US" sz="3000" kern="0" dirty="0">
                <a:solidFill>
                  <a:srgbClr val="337DBE"/>
                </a:solidFill>
                <a:latin typeface="Arial" charset="0"/>
                <a:ea typeface="+mj-ea"/>
                <a:cs typeface="+mj-cs"/>
              </a:rPr>
              <a:t> 2019</a:t>
            </a:r>
          </a:p>
        </p:txBody>
      </p:sp>
      <p:sp>
        <p:nvSpPr>
          <p:cNvPr id="74758" name="Rectangle 6"/>
          <p:cNvSpPr>
            <a:spLocks noChangeArrowheads="1"/>
          </p:cNvSpPr>
          <p:nvPr/>
        </p:nvSpPr>
        <p:spPr bwMode="auto">
          <a:xfrm>
            <a:off x="685911" y="6466367"/>
            <a:ext cx="7754704" cy="550535"/>
          </a:xfrm>
          <a:prstGeom prst="rect">
            <a:avLst/>
          </a:prstGeom>
          <a:noFill/>
          <a:ln w="9525">
            <a:noFill/>
            <a:miter lim="800000"/>
            <a:headEnd/>
            <a:tailEnd/>
          </a:ln>
        </p:spPr>
        <p:txBody>
          <a:bodyPr wrap="square" lIns="365760" tIns="0" rIns="0" bIns="137160" anchor="b">
            <a:spAutoFit/>
          </a:bodyPr>
          <a:lstStyle/>
          <a:p>
            <a:pPr>
              <a:lnSpc>
                <a:spcPct val="85000"/>
              </a:lnSpc>
              <a:spcBef>
                <a:spcPct val="25000"/>
              </a:spcBef>
              <a:buClr>
                <a:schemeClr val="accent2"/>
              </a:buClr>
              <a:defRPr/>
            </a:pPr>
            <a:r>
              <a:rPr lang="en-US" sz="1050" dirty="0">
                <a:latin typeface="Arial" charset="0"/>
                <a:cs typeface="Arial" charset="0"/>
              </a:rPr>
              <a:t>Sources: Federal Reserve Bank of Philadelphia at </a:t>
            </a:r>
            <a:r>
              <a:rPr lang="en-US" sz="1050" dirty="0">
                <a:latin typeface="Arial" charset="0"/>
                <a:cs typeface="Arial" charset="0"/>
                <a:hlinkClick r:id="rId3"/>
              </a:rPr>
              <a:t>www.philadelphiafed.org/index.cfm</a:t>
            </a:r>
            <a:r>
              <a:rPr lang="en-US" sz="1050" dirty="0">
                <a:latin typeface="Arial" charset="0"/>
                <a:cs typeface="Arial" charset="0"/>
              </a:rPr>
              <a:t> , released October 4, 2018; </a:t>
            </a:r>
            <a:r>
              <a:rPr lang="en-US" sz="1050" dirty="0"/>
              <a:t>Next release is November 5, 2018; Insurance </a:t>
            </a:r>
            <a:r>
              <a:rPr lang="en-US" sz="1050" dirty="0">
                <a:latin typeface="Arial" charset="0"/>
                <a:cs typeface="Arial" charset="0"/>
              </a:rPr>
              <a:t>Information Institute.</a:t>
            </a:r>
            <a:br>
              <a:rPr lang="en-US" sz="1050" dirty="0">
                <a:latin typeface="Arial" charset="0"/>
                <a:cs typeface="Arial" charset="0"/>
              </a:rPr>
            </a:br>
            <a:endParaRPr lang="en-US" sz="1050" dirty="0">
              <a:latin typeface="Arial" charset="0"/>
              <a:cs typeface="Arial" charset="0"/>
            </a:endParaRPr>
          </a:p>
        </p:txBody>
      </p:sp>
      <p:sp>
        <p:nvSpPr>
          <p:cNvPr id="78854" name="AutoShape 2" descr="Chart 1, showing growth in real GDP by stat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78855" name="AutoShape 4" descr="Chart 1, showing growth in real GDP by stat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78856" name="AutoShape 6" descr="Chart 2, annual percent change in real GDP by regi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78857" name="TextBox 11"/>
          <p:cNvSpPr txBox="1">
            <a:spLocks noChangeArrowheads="1"/>
          </p:cNvSpPr>
          <p:nvPr/>
        </p:nvSpPr>
        <p:spPr bwMode="auto">
          <a:xfrm>
            <a:off x="6953251" y="1395179"/>
            <a:ext cx="2080137" cy="34163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dirty="0"/>
              <a:t>Near-term growth forecasts vary widely by state.</a:t>
            </a:r>
            <a:br>
              <a:rPr lang="en-US" b="1" dirty="0"/>
            </a:br>
            <a:r>
              <a:rPr lang="en-US" b="1" dirty="0"/>
              <a:t>Strongest</a:t>
            </a:r>
            <a:br>
              <a:rPr lang="en-US" b="1" dirty="0"/>
            </a:br>
            <a:r>
              <a:rPr lang="en-US" b="1" dirty="0"/>
              <a:t>growth</a:t>
            </a:r>
            <a:br>
              <a:rPr lang="en-US" b="1" dirty="0"/>
            </a:br>
            <a:r>
              <a:rPr lang="en-US" b="1" dirty="0"/>
              <a:t>= dark green</a:t>
            </a:r>
            <a:br>
              <a:rPr lang="en-US" b="1" dirty="0"/>
            </a:br>
            <a:r>
              <a:rPr lang="en-US" b="1" dirty="0"/>
              <a:t>(1.5%-4.5%);</a:t>
            </a:r>
            <a:br>
              <a:rPr lang="en-US" b="1" dirty="0"/>
            </a:br>
            <a:r>
              <a:rPr lang="en-US" b="1" dirty="0"/>
              <a:t>then light green;</a:t>
            </a:r>
            <a:br>
              <a:rPr lang="en-US" b="1" dirty="0"/>
            </a:br>
            <a:r>
              <a:rPr lang="en-US" b="1" dirty="0"/>
              <a:t>then gray;</a:t>
            </a:r>
            <a:br>
              <a:rPr lang="en-US" b="1" dirty="0"/>
            </a:br>
            <a:r>
              <a:rPr lang="en-US" b="1" dirty="0"/>
              <a:t>weakest = beige (-1.5% to -4.5%)</a:t>
            </a:r>
          </a:p>
        </p:txBody>
      </p:sp>
      <p:sp>
        <p:nvSpPr>
          <p:cNvPr id="2" name="TextBox 1"/>
          <p:cNvSpPr txBox="1"/>
          <p:nvPr/>
        </p:nvSpPr>
        <p:spPr>
          <a:xfrm>
            <a:off x="4572000" y="3491120"/>
            <a:ext cx="520995" cy="2585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200" b="1" dirty="0">
                <a:solidFill>
                  <a:schemeClr val="bg1"/>
                </a:solidFill>
              </a:rPr>
              <a:t>4.28</a:t>
            </a:r>
          </a:p>
        </p:txBody>
      </p:sp>
      <p:sp>
        <p:nvSpPr>
          <p:cNvPr id="10" name="TextBox 9"/>
          <p:cNvSpPr txBox="1"/>
          <p:nvPr/>
        </p:nvSpPr>
        <p:spPr>
          <a:xfrm>
            <a:off x="5181600" y="3313911"/>
            <a:ext cx="520995" cy="2585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200" b="1" dirty="0">
                <a:solidFill>
                  <a:schemeClr val="bg1"/>
                </a:solidFill>
              </a:rPr>
              <a:t>1.58</a:t>
            </a:r>
          </a:p>
        </p:txBody>
      </p:sp>
      <p:sp>
        <p:nvSpPr>
          <p:cNvPr id="11" name="TextBox 10"/>
          <p:cNvSpPr txBox="1"/>
          <p:nvPr/>
        </p:nvSpPr>
        <p:spPr>
          <a:xfrm>
            <a:off x="4536558" y="3189865"/>
            <a:ext cx="520995" cy="2585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200" b="1" dirty="0">
                <a:solidFill>
                  <a:schemeClr val="bg1"/>
                </a:solidFill>
              </a:rPr>
              <a:t>1.55</a:t>
            </a:r>
          </a:p>
        </p:txBody>
      </p:sp>
      <p:sp>
        <p:nvSpPr>
          <p:cNvPr id="5" name="TextBox 4"/>
          <p:cNvSpPr txBox="1"/>
          <p:nvPr/>
        </p:nvSpPr>
        <p:spPr>
          <a:xfrm>
            <a:off x="1467293" y="4024847"/>
            <a:ext cx="531628"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1.60</a:t>
            </a:r>
          </a:p>
        </p:txBody>
      </p:sp>
      <p:sp>
        <p:nvSpPr>
          <p:cNvPr id="14" name="TextBox 13"/>
          <p:cNvSpPr txBox="1"/>
          <p:nvPr/>
        </p:nvSpPr>
        <p:spPr>
          <a:xfrm>
            <a:off x="2161954" y="4113451"/>
            <a:ext cx="531628"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3.55</a:t>
            </a:r>
          </a:p>
        </p:txBody>
      </p:sp>
      <p:sp>
        <p:nvSpPr>
          <p:cNvPr id="15" name="TextBox 14"/>
          <p:cNvSpPr txBox="1"/>
          <p:nvPr/>
        </p:nvSpPr>
        <p:spPr>
          <a:xfrm>
            <a:off x="1502735" y="3252215"/>
            <a:ext cx="531628"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4.36</a:t>
            </a:r>
          </a:p>
        </p:txBody>
      </p:sp>
      <p:sp>
        <p:nvSpPr>
          <p:cNvPr id="7" name="TextBox 6"/>
          <p:cNvSpPr txBox="1"/>
          <p:nvPr/>
        </p:nvSpPr>
        <p:spPr>
          <a:xfrm>
            <a:off x="2126512" y="3546381"/>
            <a:ext cx="531628"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3.90</a:t>
            </a:r>
          </a:p>
        </p:txBody>
      </p:sp>
      <p:sp>
        <p:nvSpPr>
          <p:cNvPr id="18" name="TextBox 17"/>
          <p:cNvSpPr txBox="1"/>
          <p:nvPr/>
        </p:nvSpPr>
        <p:spPr>
          <a:xfrm>
            <a:off x="1396410" y="3518028"/>
            <a:ext cx="531628"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3.57</a:t>
            </a:r>
          </a:p>
        </p:txBody>
      </p:sp>
      <p:sp>
        <p:nvSpPr>
          <p:cNvPr id="19" name="TextBox 18"/>
          <p:cNvSpPr txBox="1"/>
          <p:nvPr/>
        </p:nvSpPr>
        <p:spPr>
          <a:xfrm>
            <a:off x="1587795" y="3167153"/>
            <a:ext cx="531628"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2.62</a:t>
            </a:r>
          </a:p>
        </p:txBody>
      </p:sp>
      <p:sp>
        <p:nvSpPr>
          <p:cNvPr id="20" name="TextBox 19"/>
          <p:cNvSpPr txBox="1"/>
          <p:nvPr/>
        </p:nvSpPr>
        <p:spPr>
          <a:xfrm>
            <a:off x="2247015" y="2975767"/>
            <a:ext cx="531628"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2.24</a:t>
            </a:r>
          </a:p>
        </p:txBody>
      </p:sp>
      <p:sp>
        <p:nvSpPr>
          <p:cNvPr id="22" name="TextBox 21"/>
          <p:cNvSpPr txBox="1"/>
          <p:nvPr/>
        </p:nvSpPr>
        <p:spPr>
          <a:xfrm>
            <a:off x="953386" y="3000576"/>
            <a:ext cx="531628"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1.50</a:t>
            </a:r>
          </a:p>
        </p:txBody>
      </p:sp>
      <p:sp>
        <p:nvSpPr>
          <p:cNvPr id="23" name="TextBox 22"/>
          <p:cNvSpPr txBox="1"/>
          <p:nvPr/>
        </p:nvSpPr>
        <p:spPr>
          <a:xfrm>
            <a:off x="815162" y="2213767"/>
            <a:ext cx="531628"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1.69</a:t>
            </a:r>
          </a:p>
        </p:txBody>
      </p:sp>
      <p:sp>
        <p:nvSpPr>
          <p:cNvPr id="24" name="TextBox 23"/>
          <p:cNvSpPr txBox="1"/>
          <p:nvPr/>
        </p:nvSpPr>
        <p:spPr>
          <a:xfrm>
            <a:off x="942753" y="1692772"/>
            <a:ext cx="531628"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1.77</a:t>
            </a:r>
          </a:p>
        </p:txBody>
      </p:sp>
      <p:sp>
        <p:nvSpPr>
          <p:cNvPr id="25" name="TextBox 24"/>
          <p:cNvSpPr txBox="1"/>
          <p:nvPr/>
        </p:nvSpPr>
        <p:spPr>
          <a:xfrm>
            <a:off x="2119424" y="2178325"/>
            <a:ext cx="531628"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3.89</a:t>
            </a:r>
          </a:p>
        </p:txBody>
      </p:sp>
      <p:sp>
        <p:nvSpPr>
          <p:cNvPr id="26" name="TextBox 25"/>
          <p:cNvSpPr txBox="1"/>
          <p:nvPr/>
        </p:nvSpPr>
        <p:spPr>
          <a:xfrm>
            <a:off x="2055628" y="4187879"/>
            <a:ext cx="531628"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3.43</a:t>
            </a:r>
          </a:p>
        </p:txBody>
      </p:sp>
      <p:sp>
        <p:nvSpPr>
          <p:cNvPr id="27" name="TextBox 26"/>
          <p:cNvSpPr txBox="1"/>
          <p:nvPr/>
        </p:nvSpPr>
        <p:spPr>
          <a:xfrm>
            <a:off x="3352801" y="4049656"/>
            <a:ext cx="531628"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3.41</a:t>
            </a:r>
          </a:p>
        </p:txBody>
      </p:sp>
      <p:sp>
        <p:nvSpPr>
          <p:cNvPr id="28" name="TextBox 27"/>
          <p:cNvSpPr txBox="1"/>
          <p:nvPr/>
        </p:nvSpPr>
        <p:spPr>
          <a:xfrm>
            <a:off x="2204484" y="2784381"/>
            <a:ext cx="531628"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1.90</a:t>
            </a:r>
          </a:p>
        </p:txBody>
      </p:sp>
      <p:sp>
        <p:nvSpPr>
          <p:cNvPr id="29" name="TextBox 28"/>
          <p:cNvSpPr txBox="1"/>
          <p:nvPr/>
        </p:nvSpPr>
        <p:spPr>
          <a:xfrm>
            <a:off x="2289544" y="3443599"/>
            <a:ext cx="531628"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2.15</a:t>
            </a:r>
          </a:p>
        </p:txBody>
      </p:sp>
      <p:sp>
        <p:nvSpPr>
          <p:cNvPr id="30" name="TextBox 29"/>
          <p:cNvSpPr txBox="1"/>
          <p:nvPr/>
        </p:nvSpPr>
        <p:spPr>
          <a:xfrm>
            <a:off x="3097619" y="4793935"/>
            <a:ext cx="531628"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2.47</a:t>
            </a:r>
          </a:p>
        </p:txBody>
      </p:sp>
      <p:sp>
        <p:nvSpPr>
          <p:cNvPr id="31" name="TextBox 30"/>
          <p:cNvSpPr txBox="1"/>
          <p:nvPr/>
        </p:nvSpPr>
        <p:spPr>
          <a:xfrm>
            <a:off x="3214577" y="3528660"/>
            <a:ext cx="531628"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2.20</a:t>
            </a:r>
          </a:p>
        </p:txBody>
      </p:sp>
      <p:sp>
        <p:nvSpPr>
          <p:cNvPr id="9" name="TextBox 8"/>
          <p:cNvSpPr txBox="1"/>
          <p:nvPr/>
        </p:nvSpPr>
        <p:spPr>
          <a:xfrm>
            <a:off x="2998381" y="4625586"/>
            <a:ext cx="659219"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1.87</a:t>
            </a:r>
          </a:p>
        </p:txBody>
      </p:sp>
      <p:sp>
        <p:nvSpPr>
          <p:cNvPr id="32" name="TextBox 31"/>
          <p:cNvSpPr txBox="1"/>
          <p:nvPr/>
        </p:nvSpPr>
        <p:spPr>
          <a:xfrm>
            <a:off x="3278372" y="3916749"/>
            <a:ext cx="659219"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3.25</a:t>
            </a:r>
          </a:p>
        </p:txBody>
      </p:sp>
      <p:sp>
        <p:nvSpPr>
          <p:cNvPr id="33" name="TextBox 32"/>
          <p:cNvSpPr txBox="1"/>
          <p:nvPr/>
        </p:nvSpPr>
        <p:spPr>
          <a:xfrm>
            <a:off x="2066260" y="4054972"/>
            <a:ext cx="659219"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2.81</a:t>
            </a:r>
          </a:p>
        </p:txBody>
      </p:sp>
      <p:sp>
        <p:nvSpPr>
          <p:cNvPr id="34" name="TextBox 33"/>
          <p:cNvSpPr txBox="1"/>
          <p:nvPr/>
        </p:nvSpPr>
        <p:spPr>
          <a:xfrm>
            <a:off x="1396409" y="4012442"/>
            <a:ext cx="659219"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bg1"/>
                </a:solidFill>
              </a:rPr>
              <a:t>1.72</a:t>
            </a:r>
          </a:p>
        </p:txBody>
      </p:sp>
      <p:pic>
        <p:nvPicPr>
          <p:cNvPr id="3" name="Picture 2"/>
          <p:cNvPicPr>
            <a:picLocks noChangeAspect="1"/>
          </p:cNvPicPr>
          <p:nvPr/>
        </p:nvPicPr>
        <p:blipFill>
          <a:blip r:embed="rId4"/>
          <a:stretch>
            <a:fillRect/>
          </a:stretch>
        </p:blipFill>
        <p:spPr>
          <a:xfrm>
            <a:off x="-18715" y="1173140"/>
            <a:ext cx="6896652" cy="4908683"/>
          </a:xfrm>
          <a:prstGeom prst="rect">
            <a:avLst/>
          </a:prstGeom>
        </p:spPr>
      </p:pic>
      <p:sp>
        <p:nvSpPr>
          <p:cNvPr id="4" name="TextBox 3"/>
          <p:cNvSpPr txBox="1"/>
          <p:nvPr/>
        </p:nvSpPr>
        <p:spPr>
          <a:xfrm>
            <a:off x="3147238" y="3870251"/>
            <a:ext cx="839972" cy="276447"/>
          </a:xfrm>
          <a:prstGeom prst="rect">
            <a:avLst/>
          </a:prstGeom>
          <a:noFill/>
        </p:spPr>
        <p:txBody>
          <a:bodyPr wrap="square" rtlCol="0">
            <a:noAutofit/>
          </a:bodyPr>
          <a:lstStyle/>
          <a:p>
            <a:pPr>
              <a:lnSpc>
                <a:spcPct val="90000"/>
              </a:lnSpc>
              <a:spcBef>
                <a:spcPts val="1200"/>
              </a:spcBef>
              <a:buClr>
                <a:srgbClr val="337DBE"/>
              </a:buClr>
              <a:buSzPct val="77000"/>
            </a:pPr>
            <a:r>
              <a:rPr lang="en-US" sz="1400" b="1" dirty="0">
                <a:solidFill>
                  <a:schemeClr val="bg1"/>
                </a:solidFill>
              </a:rPr>
              <a:t>3.52</a:t>
            </a:r>
          </a:p>
          <a:p>
            <a:pPr>
              <a:lnSpc>
                <a:spcPct val="90000"/>
              </a:lnSpc>
              <a:spcBef>
                <a:spcPts val="1200"/>
              </a:spcBef>
              <a:buClr>
                <a:srgbClr val="337DBE"/>
              </a:buClr>
              <a:buSzPct val="77000"/>
            </a:pPr>
            <a:endParaRPr lang="en-US" sz="2000" dirty="0"/>
          </a:p>
        </p:txBody>
      </p:sp>
      <p:sp>
        <p:nvSpPr>
          <p:cNvPr id="35" name="TextBox 34"/>
          <p:cNvSpPr txBox="1"/>
          <p:nvPr/>
        </p:nvSpPr>
        <p:spPr>
          <a:xfrm>
            <a:off x="2906235" y="4554279"/>
            <a:ext cx="839972" cy="276447"/>
          </a:xfrm>
          <a:prstGeom prst="rect">
            <a:avLst/>
          </a:prstGeom>
          <a:noFill/>
        </p:spPr>
        <p:txBody>
          <a:bodyPr wrap="square" rtlCol="0">
            <a:noAutofit/>
          </a:bodyPr>
          <a:lstStyle/>
          <a:p>
            <a:pPr>
              <a:lnSpc>
                <a:spcPct val="90000"/>
              </a:lnSpc>
              <a:spcBef>
                <a:spcPts val="1200"/>
              </a:spcBef>
              <a:buClr>
                <a:srgbClr val="337DBE"/>
              </a:buClr>
              <a:buSzPct val="77000"/>
            </a:pPr>
            <a:r>
              <a:rPr lang="en-US" sz="1400" b="1" dirty="0">
                <a:solidFill>
                  <a:schemeClr val="bg1"/>
                </a:solidFill>
              </a:rPr>
              <a:t>2.40</a:t>
            </a:r>
          </a:p>
          <a:p>
            <a:pPr marL="292608" indent="-292608">
              <a:lnSpc>
                <a:spcPct val="90000"/>
              </a:lnSpc>
              <a:spcBef>
                <a:spcPts val="1200"/>
              </a:spcBef>
              <a:buClr>
                <a:srgbClr val="337DBE"/>
              </a:buClr>
              <a:buSzPct val="77000"/>
              <a:buFont typeface="Wingdings 3" panose="05040102010807070707" pitchFamily="18" charset="2"/>
              <a:buChar char=""/>
            </a:pPr>
            <a:endParaRPr lang="en-US" sz="2000" dirty="0"/>
          </a:p>
        </p:txBody>
      </p:sp>
      <p:sp>
        <p:nvSpPr>
          <p:cNvPr id="36" name="TextBox 35"/>
          <p:cNvSpPr txBox="1"/>
          <p:nvPr/>
        </p:nvSpPr>
        <p:spPr>
          <a:xfrm>
            <a:off x="2027277" y="4004929"/>
            <a:ext cx="641496" cy="276447"/>
          </a:xfrm>
          <a:prstGeom prst="rect">
            <a:avLst/>
          </a:prstGeom>
          <a:noFill/>
        </p:spPr>
        <p:txBody>
          <a:bodyPr wrap="square" rtlCol="0">
            <a:noAutofit/>
          </a:bodyPr>
          <a:lstStyle/>
          <a:p>
            <a:pPr>
              <a:lnSpc>
                <a:spcPct val="90000"/>
              </a:lnSpc>
              <a:spcBef>
                <a:spcPts val="1200"/>
              </a:spcBef>
              <a:buClr>
                <a:srgbClr val="337DBE"/>
              </a:buClr>
              <a:buSzPct val="77000"/>
            </a:pPr>
            <a:r>
              <a:rPr lang="en-US" sz="1400" b="1" dirty="0">
                <a:solidFill>
                  <a:schemeClr val="bg1"/>
                </a:solidFill>
              </a:rPr>
              <a:t>2.47</a:t>
            </a:r>
          </a:p>
          <a:p>
            <a:pPr marL="292608" indent="-292608">
              <a:lnSpc>
                <a:spcPct val="90000"/>
              </a:lnSpc>
              <a:spcBef>
                <a:spcPts val="1200"/>
              </a:spcBef>
              <a:buClr>
                <a:srgbClr val="337DBE"/>
              </a:buClr>
              <a:buSzPct val="77000"/>
              <a:buFont typeface="Wingdings 3" panose="05040102010807070707" pitchFamily="18" charset="2"/>
              <a:buChar char=""/>
            </a:pPr>
            <a:endParaRPr lang="en-US" sz="2000" dirty="0"/>
          </a:p>
        </p:txBody>
      </p:sp>
      <p:sp>
        <p:nvSpPr>
          <p:cNvPr id="37" name="TextBox 36"/>
          <p:cNvSpPr txBox="1"/>
          <p:nvPr/>
        </p:nvSpPr>
        <p:spPr>
          <a:xfrm>
            <a:off x="1251100" y="3962400"/>
            <a:ext cx="609597" cy="276447"/>
          </a:xfrm>
          <a:prstGeom prst="rect">
            <a:avLst/>
          </a:prstGeom>
          <a:noFill/>
        </p:spPr>
        <p:txBody>
          <a:bodyPr wrap="square" rtlCol="0">
            <a:noAutofit/>
          </a:bodyPr>
          <a:lstStyle/>
          <a:p>
            <a:pPr>
              <a:lnSpc>
                <a:spcPct val="90000"/>
              </a:lnSpc>
              <a:spcBef>
                <a:spcPts val="1200"/>
              </a:spcBef>
              <a:buClr>
                <a:srgbClr val="337DBE"/>
              </a:buClr>
              <a:buSzPct val="77000"/>
            </a:pPr>
            <a:r>
              <a:rPr lang="en-US" sz="1400" b="1" dirty="0">
                <a:solidFill>
                  <a:schemeClr val="bg1"/>
                </a:solidFill>
              </a:rPr>
              <a:t>2.68</a:t>
            </a:r>
          </a:p>
          <a:p>
            <a:pPr marL="292608" indent="-292608">
              <a:lnSpc>
                <a:spcPct val="90000"/>
              </a:lnSpc>
              <a:spcBef>
                <a:spcPts val="1200"/>
              </a:spcBef>
              <a:buClr>
                <a:srgbClr val="337DBE"/>
              </a:buClr>
              <a:buSzPct val="77000"/>
              <a:buFont typeface="Wingdings 3" panose="05040102010807070707" pitchFamily="18" charset="2"/>
              <a:buChar char=""/>
            </a:pPr>
            <a:endParaRPr lang="en-US" sz="2000" dirty="0"/>
          </a:p>
        </p:txBody>
      </p:sp>
      <p:sp>
        <p:nvSpPr>
          <p:cNvPr id="38" name="TextBox 37"/>
          <p:cNvSpPr txBox="1"/>
          <p:nvPr/>
        </p:nvSpPr>
        <p:spPr>
          <a:xfrm>
            <a:off x="3026737" y="3377610"/>
            <a:ext cx="839972" cy="276447"/>
          </a:xfrm>
          <a:prstGeom prst="rect">
            <a:avLst/>
          </a:prstGeom>
          <a:noFill/>
        </p:spPr>
        <p:txBody>
          <a:bodyPr wrap="square" rtlCol="0">
            <a:noAutofit/>
          </a:bodyPr>
          <a:lstStyle/>
          <a:p>
            <a:pPr>
              <a:lnSpc>
                <a:spcPct val="90000"/>
              </a:lnSpc>
              <a:spcBef>
                <a:spcPts val="1200"/>
              </a:spcBef>
              <a:buClr>
                <a:srgbClr val="337DBE"/>
              </a:buClr>
              <a:buSzPct val="77000"/>
            </a:pPr>
            <a:r>
              <a:rPr lang="en-US" sz="1400" b="1" dirty="0">
                <a:solidFill>
                  <a:schemeClr val="bg1"/>
                </a:solidFill>
              </a:rPr>
              <a:t>3.08</a:t>
            </a:r>
          </a:p>
          <a:p>
            <a:pPr>
              <a:lnSpc>
                <a:spcPct val="90000"/>
              </a:lnSpc>
              <a:spcBef>
                <a:spcPts val="1200"/>
              </a:spcBef>
              <a:buClr>
                <a:srgbClr val="337DBE"/>
              </a:buClr>
              <a:buSzPct val="77000"/>
            </a:pPr>
            <a:endParaRPr lang="en-US" sz="2000" dirty="0"/>
          </a:p>
        </p:txBody>
      </p:sp>
      <p:sp>
        <p:nvSpPr>
          <p:cNvPr id="39" name="TextBox 38"/>
          <p:cNvSpPr txBox="1"/>
          <p:nvPr/>
        </p:nvSpPr>
        <p:spPr>
          <a:xfrm>
            <a:off x="559983" y="3494566"/>
            <a:ext cx="641496" cy="276447"/>
          </a:xfrm>
          <a:prstGeom prst="rect">
            <a:avLst/>
          </a:prstGeom>
          <a:noFill/>
        </p:spPr>
        <p:txBody>
          <a:bodyPr wrap="square" rtlCol="0">
            <a:noAutofit/>
          </a:bodyPr>
          <a:lstStyle/>
          <a:p>
            <a:pPr>
              <a:lnSpc>
                <a:spcPct val="90000"/>
              </a:lnSpc>
              <a:spcBef>
                <a:spcPts val="1200"/>
              </a:spcBef>
              <a:buClr>
                <a:srgbClr val="337DBE"/>
              </a:buClr>
              <a:buSzPct val="77000"/>
            </a:pPr>
            <a:r>
              <a:rPr lang="en-US" sz="1400" b="1" dirty="0">
                <a:solidFill>
                  <a:schemeClr val="bg1"/>
                </a:solidFill>
              </a:rPr>
              <a:t>1.54</a:t>
            </a:r>
          </a:p>
        </p:txBody>
      </p:sp>
    </p:spTree>
    <p:extLst>
      <p:ext uri="{BB962C8B-B14F-4D97-AF65-F5344CB8AC3E}">
        <p14:creationId xmlns:p14="http://schemas.microsoft.com/office/powerpoint/2010/main" val="486165648"/>
      </p:ext>
    </p:extLst>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p:txBody>
          <a:bodyPr/>
          <a:lstStyle/>
          <a:p>
            <a:pPr>
              <a:defRPr/>
            </a:pPr>
            <a:r>
              <a:rPr lang="en-US"/>
              <a:t>12/01/09 - 9pm</a:t>
            </a:r>
          </a:p>
        </p:txBody>
      </p:sp>
      <p:sp>
        <p:nvSpPr>
          <p:cNvPr id="1028" name="Rectangle 106"/>
          <p:cNvSpPr>
            <a:spLocks noGrp="1" noChangeArrowheads="1"/>
          </p:cNvSpPr>
          <p:nvPr>
            <p:ph type="ftr" sz="quarter" idx="11"/>
          </p:nvPr>
        </p:nvSpPr>
        <p:spPr/>
        <p:txBody>
          <a:bodyPr/>
          <a:lstStyle/>
          <a:p>
            <a:pPr>
              <a:defRPr/>
            </a:pPr>
            <a:r>
              <a:rPr lang="en-US"/>
              <a:t>eSlide – P6466 – The Financial Crisis and the Future of the P/C</a:t>
            </a:r>
          </a:p>
        </p:txBody>
      </p:sp>
      <p:sp>
        <p:nvSpPr>
          <p:cNvPr id="15365" name="Rectangle 2"/>
          <p:cNvSpPr>
            <a:spLocks noGrp="1" noChangeArrowheads="1"/>
          </p:cNvSpPr>
          <p:nvPr>
            <p:ph type="title"/>
          </p:nvPr>
        </p:nvSpPr>
        <p:spPr>
          <a:xfrm>
            <a:off x="762000" y="352297"/>
            <a:ext cx="7557619" cy="860425"/>
          </a:xfrm>
        </p:spPr>
        <p:txBody>
          <a:bodyPr/>
          <a:lstStyle/>
          <a:p>
            <a:r>
              <a:rPr lang="en-US" dirty="0"/>
              <a:t>Growth of Nonresidential Fixed Investment: Implications for Commercial Insurance</a:t>
            </a:r>
            <a:endParaRPr lang="en-US" altLang="en-US" sz="2400" baseline="30000" dirty="0">
              <a:latin typeface="Arial" panose="020B0604020202020204" pitchFamily="34" charset="0"/>
            </a:endParaRPr>
          </a:p>
        </p:txBody>
      </p:sp>
      <p:sp>
        <p:nvSpPr>
          <p:cNvPr id="15366" name="Rectangle 3"/>
          <p:cNvSpPr>
            <a:spLocks noChangeArrowheads="1"/>
          </p:cNvSpPr>
          <p:nvPr/>
        </p:nvSpPr>
        <p:spPr bwMode="auto">
          <a:xfrm>
            <a:off x="530469" y="6371309"/>
            <a:ext cx="8083062"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Sources: bea.gov, news release “Gross Domestic Product: Second Quarter 2018 (Second Estimate), Table 6; Insurance Information Institute.</a:t>
            </a:r>
          </a:p>
        </p:txBody>
      </p:sp>
      <p:graphicFrame>
        <p:nvGraphicFramePr>
          <p:cNvPr id="2" name="Object 2"/>
          <p:cNvGraphicFramePr>
            <a:graphicFrameLocks noChangeAspect="1"/>
          </p:cNvGraphicFramePr>
          <p:nvPr>
            <p:extLst/>
          </p:nvPr>
        </p:nvGraphicFramePr>
        <p:xfrm>
          <a:off x="217562" y="1848031"/>
          <a:ext cx="8497862" cy="429373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p:cNvSpPr txBox="1">
            <a:spLocks noChangeArrowheads="1"/>
          </p:cNvSpPr>
          <p:nvPr/>
        </p:nvSpPr>
        <p:spPr bwMode="auto">
          <a:xfrm>
            <a:off x="114660" y="1192219"/>
            <a:ext cx="21977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600" b="1" dirty="0"/>
              <a:t>Percent Change from same quarter, prior year</a:t>
            </a:r>
          </a:p>
        </p:txBody>
      </p:sp>
      <p:grpSp>
        <p:nvGrpSpPr>
          <p:cNvPr id="8" name="Group 7"/>
          <p:cNvGrpSpPr/>
          <p:nvPr/>
        </p:nvGrpSpPr>
        <p:grpSpPr bwMode="gray">
          <a:xfrm>
            <a:off x="6411433" y="1690577"/>
            <a:ext cx="2410520" cy="1648046"/>
            <a:chOff x="3102882" y="854236"/>
            <a:chExt cx="1359220" cy="986115"/>
          </a:xfrm>
        </p:grpSpPr>
        <p:sp>
          <p:nvSpPr>
            <p:cNvPr id="9" name="AutoShape 4"/>
            <p:cNvSpPr>
              <a:spLocks noChangeArrowheads="1"/>
            </p:cNvSpPr>
            <p:nvPr/>
          </p:nvSpPr>
          <p:spPr bwMode="gray">
            <a:xfrm>
              <a:off x="3102882" y="854236"/>
              <a:ext cx="1359220" cy="594360"/>
            </a:xfrm>
            <a:prstGeom prst="rect">
              <a:avLst/>
            </a:prstGeom>
            <a:noFill/>
            <a:ln w="25400">
              <a:solidFill>
                <a:schemeClr val="tx1"/>
              </a:solidFill>
              <a:miter lim="800000"/>
              <a:headEnd/>
              <a:tailEnd/>
            </a:ln>
            <a:effectLst/>
          </p:spPr>
          <p:txBody>
            <a:bodyPr wrap="square" lIns="91418" tIns="45709" rIns="91418" bIns="45709" anchor="ctr">
              <a:flatTx/>
            </a:bodyPr>
            <a:lstStyle/>
            <a:p>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600" b="1" dirty="0">
                  <a:latin typeface="+mj-lt"/>
                </a:rPr>
                <a:t>Rising exposure base bodes well for commercial premium growth</a:t>
              </a:r>
            </a:p>
          </p:txBody>
        </p:sp>
        <p:cxnSp>
          <p:nvCxnSpPr>
            <p:cNvPr id="11" name="Straight Arrow Connector 10"/>
            <p:cNvCxnSpPr/>
            <p:nvPr/>
          </p:nvCxnSpPr>
          <p:spPr bwMode="gray">
            <a:xfrm>
              <a:off x="4277976" y="1426819"/>
              <a:ext cx="5996" cy="413532"/>
            </a:xfrm>
            <a:prstGeom prst="straightConnector1">
              <a:avLst/>
            </a:prstGeom>
            <a:noFill/>
            <a:ln w="25400">
              <a:solidFill>
                <a:schemeClr val="tx1"/>
              </a:solidFill>
              <a:round/>
              <a:headEnd/>
              <a:tailEnd type="oval" w="med" len="med"/>
            </a:ln>
            <a:effectLst/>
          </p:spPr>
        </p:cxnSp>
      </p:grpSp>
    </p:spTree>
    <p:extLst>
      <p:ext uri="{BB962C8B-B14F-4D97-AF65-F5344CB8AC3E}">
        <p14:creationId xmlns:p14="http://schemas.microsoft.com/office/powerpoint/2010/main" val="1882450815"/>
      </p:ext>
    </p:extLst>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0000"/>
              </a:spcBef>
              <a:spcAft>
                <a:spcPct val="0"/>
              </a:spcAft>
              <a:buClrTx/>
              <a:buFontTx/>
              <a:buNone/>
            </a:pPr>
            <a:r>
              <a:rPr lang="en-US" altLang="en-US" sz="900">
                <a:solidFill>
                  <a:srgbClr val="FFFFFF"/>
                </a:solidFill>
                <a:cs typeface="Arial" charset="0"/>
              </a:rPr>
              <a:t>12/01/09 - 9pm</a:t>
            </a:r>
          </a:p>
        </p:txBody>
      </p:sp>
      <p:sp>
        <p:nvSpPr>
          <p:cNvPr id="1331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85000"/>
              </a:lnSpc>
              <a:spcBef>
                <a:spcPct val="20000"/>
              </a:spcBef>
              <a:spcAft>
                <a:spcPct val="0"/>
              </a:spcAft>
              <a:buClrTx/>
              <a:buFontTx/>
              <a:buNone/>
            </a:pPr>
            <a:r>
              <a:rPr lang="en-US" altLang="en-US" sz="900">
                <a:solidFill>
                  <a:srgbClr val="FFFFFF"/>
                </a:solidFill>
                <a:cs typeface="Arial" charset="0"/>
              </a:rPr>
              <a:t>eSlide – P6466 – The Financial Crisis and the Future of the P/C</a:t>
            </a:r>
          </a:p>
        </p:txBody>
      </p:sp>
      <p:sp>
        <p:nvSpPr>
          <p:cNvPr id="13312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fontAlgn="base">
              <a:lnSpc>
                <a:spcPct val="85000"/>
              </a:lnSpc>
              <a:spcBef>
                <a:spcPct val="20000"/>
              </a:spcBef>
              <a:spcAft>
                <a:spcPct val="0"/>
              </a:spcAft>
              <a:buClrTx/>
              <a:buFontTx/>
              <a:buNone/>
            </a:pPr>
            <a:fld id="{596A66CA-72D4-46B7-901D-7C640B315CE2}" type="slidenum">
              <a:rPr lang="en-US" altLang="en-US" sz="900">
                <a:solidFill>
                  <a:srgbClr val="000000"/>
                </a:solidFill>
                <a:cs typeface="Arial" charset="0"/>
              </a:rPr>
              <a:pPr algn="r" fontAlgn="base">
                <a:lnSpc>
                  <a:spcPct val="85000"/>
                </a:lnSpc>
                <a:spcBef>
                  <a:spcPct val="20000"/>
                </a:spcBef>
                <a:spcAft>
                  <a:spcPct val="0"/>
                </a:spcAft>
                <a:buClrTx/>
                <a:buFontTx/>
                <a:buNone/>
              </a:pPr>
              <a:t>56</a:t>
            </a:fld>
            <a:endParaRPr lang="en-US" altLang="en-US" sz="900">
              <a:solidFill>
                <a:srgbClr val="000000"/>
              </a:solidFill>
              <a:cs typeface="Arial" charset="0"/>
            </a:endParaRPr>
          </a:p>
        </p:txBody>
      </p:sp>
      <p:sp>
        <p:nvSpPr>
          <p:cNvPr id="133125" name="Rectangle 7"/>
          <p:cNvSpPr>
            <a:spLocks noGrp="1" noChangeArrowheads="1"/>
          </p:cNvSpPr>
          <p:nvPr>
            <p:ph type="title" idx="4294967295"/>
          </p:nvPr>
        </p:nvSpPr>
        <p:spPr>
          <a:xfrm>
            <a:off x="762000" y="219074"/>
            <a:ext cx="7102475" cy="860425"/>
          </a:xfrm>
        </p:spPr>
        <p:txBody>
          <a:bodyPr/>
          <a:lstStyle/>
          <a:p>
            <a:r>
              <a:rPr lang="en-US" altLang="en-US" dirty="0">
                <a:latin typeface="Arial" panose="020B0604020202020204" pitchFamily="34" charset="0"/>
              </a:rPr>
              <a:t>US Treasury Note 10-Year Yields*:</a:t>
            </a:r>
            <a:br>
              <a:rPr lang="en-US" altLang="en-US" dirty="0">
                <a:latin typeface="Arial" panose="020B0604020202020204" pitchFamily="34" charset="0"/>
              </a:rPr>
            </a:br>
            <a:r>
              <a:rPr lang="en-US" altLang="en-US" dirty="0">
                <a:latin typeface="Arial" panose="020B0604020202020204" pitchFamily="34" charset="0"/>
              </a:rPr>
              <a:t>Is the long downward trend over?</a:t>
            </a:r>
          </a:p>
        </p:txBody>
      </p:sp>
      <p:sp>
        <p:nvSpPr>
          <p:cNvPr id="133126" name="Text Box 5"/>
          <p:cNvSpPr txBox="1">
            <a:spLocks noChangeArrowheads="1"/>
          </p:cNvSpPr>
          <p:nvPr/>
        </p:nvSpPr>
        <p:spPr bwMode="auto">
          <a:xfrm>
            <a:off x="523142" y="6300788"/>
            <a:ext cx="809771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5000"/>
              </a:spcBef>
              <a:spcAft>
                <a:spcPct val="0"/>
              </a:spcAft>
              <a:buClr>
                <a:srgbClr val="FF6801"/>
              </a:buClr>
              <a:buFont typeface="Wingdings" panose="05000000000000000000" pitchFamily="2" charset="2"/>
              <a:buNone/>
            </a:pPr>
            <a:r>
              <a:rPr lang="en-US" altLang="en-US" sz="1100" dirty="0">
                <a:solidFill>
                  <a:srgbClr val="000000"/>
                </a:solidFill>
                <a:cs typeface="Arial" charset="0"/>
              </a:rPr>
              <a:t>*Monthly, constant maturity, nominal rates, through August 2018.</a:t>
            </a:r>
          </a:p>
          <a:p>
            <a:pPr fontAlgn="base">
              <a:lnSpc>
                <a:spcPct val="85000"/>
              </a:lnSpc>
              <a:spcBef>
                <a:spcPct val="25000"/>
              </a:spcBef>
              <a:spcAft>
                <a:spcPct val="0"/>
              </a:spcAft>
              <a:buClr>
                <a:srgbClr val="FF6801"/>
              </a:buClr>
              <a:buFont typeface="Wingdings" panose="05000000000000000000" pitchFamily="2" charset="2"/>
              <a:buNone/>
            </a:pPr>
            <a:r>
              <a:rPr lang="en-US" altLang="en-US" sz="1100" dirty="0">
                <a:solidFill>
                  <a:srgbClr val="000000"/>
                </a:solidFill>
                <a:cs typeface="Arial" charset="0"/>
              </a:rPr>
              <a:t>Sources: Federal Reserve Bank at </a:t>
            </a:r>
            <a:r>
              <a:rPr lang="en-US" altLang="en-US" sz="1100" dirty="0">
                <a:solidFill>
                  <a:srgbClr val="000000"/>
                </a:solidFill>
                <a:cs typeface="Arial" charset="0"/>
                <a:hlinkClick r:id="rId4"/>
              </a:rPr>
              <a:t>http://www.federalreserve.gov/releases/h15/data.htm</a:t>
            </a:r>
            <a:r>
              <a:rPr lang="en-US" altLang="en-US" sz="1100" dirty="0">
                <a:solidFill>
                  <a:srgbClr val="000000"/>
                </a:solidFill>
                <a:cs typeface="Arial" charset="0"/>
              </a:rPr>
              <a:t>; National Bureau of Economic Research (recession dates); Insurance Information Institute.</a:t>
            </a:r>
          </a:p>
        </p:txBody>
      </p:sp>
      <p:graphicFrame>
        <p:nvGraphicFramePr>
          <p:cNvPr id="133127" name="Object 2"/>
          <p:cNvGraphicFramePr>
            <a:graphicFrameLocks noChangeAspect="1"/>
          </p:cNvGraphicFramePr>
          <p:nvPr>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1047" name="Chart" r:id="rId5" imgW="8343828" imgH="4381532" progId="MSGraph.Chart.8">
                  <p:embed followColorScheme="full"/>
                </p:oleObj>
              </mc:Choice>
              <mc:Fallback>
                <p:oleObj name="Chart" r:id="rId5" imgW="8343828" imgH="4381532" progId="MSGraph.Chart.8">
                  <p:embed followColorScheme="full"/>
                  <p:pic>
                    <p:nvPicPr>
                      <p:cNvPr id="133127" name="Object 2"/>
                      <p:cNvPicPr>
                        <a:picLocks noChangeAspect="1" noChangeArrowheads="1"/>
                      </p:cNvPicPr>
                      <p:nvPr/>
                    </p:nvPicPr>
                    <p:blipFill>
                      <a:blip r:embed="rId6"/>
                      <a:srcRect/>
                      <a:stretch>
                        <a:fillRect/>
                      </a:stretch>
                    </p:blipFill>
                    <p:spPr bwMode="auto">
                      <a:xfrm>
                        <a:off x="463550" y="977900"/>
                        <a:ext cx="840422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29"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50000"/>
              </a:spcBef>
              <a:spcAft>
                <a:spcPct val="0"/>
              </a:spcAft>
              <a:buClr>
                <a:srgbClr val="FFFFFF"/>
              </a:buClr>
              <a:buFont typeface="Wingdings" panose="05000000000000000000" pitchFamily="2" charset="2"/>
              <a:buNone/>
            </a:pPr>
            <a:r>
              <a:rPr lang="en-US" altLang="en-US" sz="1600" b="1" dirty="0">
                <a:solidFill>
                  <a:srgbClr val="FFFFFF"/>
                </a:solidFill>
                <a:cs typeface="Arial" charset="0"/>
              </a:rPr>
              <a:t>Since nearly 50% of P/C bond/cash investments are in 5-year or longer maturities, most P/C insurer portfolios will have low-yielding bonds for years to come. </a:t>
            </a:r>
          </a:p>
        </p:txBody>
      </p:sp>
      <p:sp>
        <p:nvSpPr>
          <p:cNvPr id="12" name="Date Placeholder 11"/>
          <p:cNvSpPr>
            <a:spLocks noGrp="1"/>
          </p:cNvSpPr>
          <p:nvPr>
            <p:ph type="dt" sz="quarter" idx="10"/>
          </p:nvPr>
        </p:nvSpPr>
        <p:spPr/>
        <p:txBody>
          <a:bodyPr/>
          <a:lstStyle/>
          <a:p>
            <a:pPr>
              <a:defRPr/>
            </a:pPr>
            <a:endParaRPr lang="en-US" dirty="0">
              <a:solidFill>
                <a:srgbClr val="FFFFFF"/>
              </a:solidFill>
            </a:endParaRPr>
          </a:p>
        </p:txBody>
      </p:sp>
      <p:sp>
        <p:nvSpPr>
          <p:cNvPr id="133132"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46B904B8-BB1A-4D80-AA36-25600A24DC73}" type="slidenum">
              <a:rPr lang="en-US" altLang="en-US" sz="900" smtClean="0">
                <a:solidFill>
                  <a:srgbClr val="000000"/>
                </a:solidFill>
              </a:rPr>
              <a:pPr>
                <a:lnSpc>
                  <a:spcPct val="85000"/>
                </a:lnSpc>
                <a:spcBef>
                  <a:spcPct val="20000"/>
                </a:spcBef>
                <a:buClrTx/>
                <a:buFontTx/>
                <a:buNone/>
              </a:pPr>
              <a:t>56</a:t>
            </a:fld>
            <a:endParaRPr lang="en-US" altLang="en-US" sz="900">
              <a:solidFill>
                <a:srgbClr val="000000"/>
              </a:solidFill>
            </a:endParaRPr>
          </a:p>
        </p:txBody>
      </p:sp>
      <p:cxnSp>
        <p:nvCxnSpPr>
          <p:cNvPr id="3" name="Straight Connector 2"/>
          <p:cNvCxnSpPr/>
          <p:nvPr/>
        </p:nvCxnSpPr>
        <p:spPr>
          <a:xfrm flipV="1">
            <a:off x="5943600" y="3508512"/>
            <a:ext cx="2882265" cy="6213"/>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14" name="Group 13"/>
          <p:cNvGrpSpPr/>
          <p:nvPr/>
        </p:nvGrpSpPr>
        <p:grpSpPr>
          <a:xfrm>
            <a:off x="5433238" y="1282646"/>
            <a:ext cx="3344256" cy="2066610"/>
            <a:chOff x="458788" y="1838324"/>
            <a:chExt cx="1893887" cy="2066610"/>
          </a:xfrm>
        </p:grpSpPr>
        <p:sp>
          <p:nvSpPr>
            <p:cNvPr id="15" name="AutoShape 7"/>
            <p:cNvSpPr>
              <a:spLocks noChangeArrowheads="1"/>
            </p:cNvSpPr>
            <p:nvPr/>
          </p:nvSpPr>
          <p:spPr bwMode="gray">
            <a:xfrm>
              <a:off x="458788" y="1838324"/>
              <a:ext cx="1893887" cy="1141578"/>
            </a:xfrm>
            <a:prstGeom prst="rect">
              <a:avLst/>
            </a:prstGeom>
            <a:solidFill>
              <a:schemeClr val="accent1"/>
            </a:solidFill>
            <a:ln w="28575" algn="ctr">
              <a:noFill/>
              <a:miter lim="800000"/>
              <a:headEnd/>
              <a:tailEnd/>
            </a:ln>
          </p:spPr>
          <p:txBody>
            <a:bodyPr tIns="45720" bIns="45720" anchor="ctr"/>
            <a:lstStyle/>
            <a:p>
              <a:pPr algn="ctr" fontAlgn="base">
                <a:spcBef>
                  <a:spcPct val="50000"/>
                </a:spcBef>
                <a:spcAft>
                  <a:spcPct val="0"/>
                </a:spcAft>
                <a:buClr>
                  <a:srgbClr val="FFFFFF"/>
                </a:buClr>
                <a:buFont typeface="Wingdings" panose="05000000000000000000" pitchFamily="2" charset="2"/>
                <a:buNone/>
              </a:pPr>
              <a:r>
                <a:rPr lang="en-US" altLang="en-US" sz="1400" b="1" dirty="0">
                  <a:solidFill>
                    <a:srgbClr val="FFFFFF"/>
                  </a:solidFill>
                  <a:cs typeface="Arial" charset="0"/>
                </a:rPr>
                <a:t>Yields on 10-Year US Treasury Notes have been below 3% for over 7 years: 10-year bonds bought in 2008 at over 3% will be reinvested today at 2.9% for 10 more years</a:t>
              </a:r>
            </a:p>
          </p:txBody>
        </p:sp>
        <p:cxnSp>
          <p:nvCxnSpPr>
            <p:cNvPr id="16" name="Straight Arrow Connector 15"/>
            <p:cNvCxnSpPr/>
            <p:nvPr/>
          </p:nvCxnSpPr>
          <p:spPr bwMode="gray">
            <a:xfrm flipH="1">
              <a:off x="2265186" y="2958636"/>
              <a:ext cx="6021" cy="946298"/>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36219073"/>
      </p:ext>
    </p:extLst>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362" y="140313"/>
            <a:ext cx="7511562" cy="860425"/>
          </a:xfrm>
        </p:spPr>
        <p:txBody>
          <a:bodyPr/>
          <a:lstStyle/>
          <a:p>
            <a:r>
              <a:rPr lang="en-US" dirty="0"/>
              <a:t>September 2018: Quarterly Yield Forecasts</a:t>
            </a:r>
            <a:br>
              <a:rPr lang="en-US" dirty="0"/>
            </a:br>
            <a:r>
              <a:rPr lang="en-US" dirty="0"/>
              <a:t>for 10-Year US Treasury Bonds in 2018-19</a:t>
            </a:r>
          </a:p>
        </p:txBody>
      </p:sp>
      <p:graphicFrame>
        <p:nvGraphicFramePr>
          <p:cNvPr id="10" name="Chart Placeholder 9"/>
          <p:cNvGraphicFramePr>
            <a:graphicFrameLocks noGrp="1"/>
          </p:cNvGraphicFramePr>
          <p:nvPr>
            <p:ph type="chart" idx="1"/>
            <p:extLst/>
          </p:nvPr>
        </p:nvGraphicFramePr>
        <p:xfrm>
          <a:off x="495300" y="1145408"/>
          <a:ext cx="8153400" cy="4652963"/>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895C1BF-3A24-4476-A929-6D473A339484}" type="slidenum">
              <a:rPr lang="en-US" smtClean="0"/>
              <a:pPr>
                <a:defRPr/>
              </a:pPr>
              <a:t>57</a:t>
            </a:fld>
            <a:endParaRPr lang="en-US" dirty="0"/>
          </a:p>
        </p:txBody>
      </p:sp>
      <p:sp>
        <p:nvSpPr>
          <p:cNvPr id="11" name="Text Box 12"/>
          <p:cNvSpPr txBox="1">
            <a:spLocks noChangeArrowheads="1"/>
          </p:cNvSpPr>
          <p:nvPr/>
        </p:nvSpPr>
        <p:spPr bwMode="auto">
          <a:xfrm>
            <a:off x="120894" y="1215791"/>
            <a:ext cx="1519894" cy="307777"/>
          </a:xfrm>
          <a:prstGeom prst="rect">
            <a:avLst/>
          </a:prstGeom>
          <a:noFill/>
          <a:ln w="9525">
            <a:noFill/>
            <a:miter lim="800000"/>
            <a:headEnd/>
            <a:tailEnd/>
          </a:ln>
        </p:spPr>
        <p:txBody>
          <a:bodyPr wrap="square">
            <a:spAutoFit/>
          </a:bodyPr>
          <a:lstStyle/>
          <a:p>
            <a:pPr algn="ctr">
              <a:spcBef>
                <a:spcPct val="50000"/>
              </a:spcBef>
            </a:pPr>
            <a:r>
              <a:rPr lang="en-US" sz="1400" dirty="0"/>
              <a:t>Yield (%)</a:t>
            </a:r>
          </a:p>
        </p:txBody>
      </p:sp>
      <p:sp>
        <p:nvSpPr>
          <p:cNvPr id="12" name="Rectangle 5"/>
          <p:cNvSpPr>
            <a:spLocks noChangeArrowheads="1"/>
          </p:cNvSpPr>
          <p:nvPr/>
        </p:nvSpPr>
        <p:spPr bwMode="blackWhite">
          <a:xfrm>
            <a:off x="958362" y="5817996"/>
            <a:ext cx="7804638" cy="6129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b="1" dirty="0">
                <a:solidFill>
                  <a:schemeClr val="bg1"/>
                </a:solidFill>
              </a:rPr>
              <a:t>Many of the 53 forecasts in the Blue Chip survey expect</a:t>
            </a:r>
            <a:br>
              <a:rPr lang="en-US" b="1" dirty="0">
                <a:solidFill>
                  <a:schemeClr val="bg1"/>
                </a:solidFill>
              </a:rPr>
            </a:br>
            <a:r>
              <a:rPr lang="en-US" b="1" dirty="0">
                <a:solidFill>
                  <a:schemeClr val="bg1"/>
                </a:solidFill>
              </a:rPr>
              <a:t>continual increases in the yield of 10-year T-bonds in 2018-19.</a:t>
            </a:r>
          </a:p>
        </p:txBody>
      </p:sp>
      <p:sp>
        <p:nvSpPr>
          <p:cNvPr id="13" name="Rectangle 5"/>
          <p:cNvSpPr>
            <a:spLocks noChangeArrowheads="1"/>
          </p:cNvSpPr>
          <p:nvPr/>
        </p:nvSpPr>
        <p:spPr bwMode="auto">
          <a:xfrm>
            <a:off x="685800" y="6575615"/>
            <a:ext cx="5794131"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Indicators (9/18); Insurance Information Institute </a:t>
            </a:r>
          </a:p>
        </p:txBody>
      </p:sp>
      <p:sp>
        <p:nvSpPr>
          <p:cNvPr id="3" name="TextBox 2"/>
          <p:cNvSpPr txBox="1"/>
          <p:nvPr/>
        </p:nvSpPr>
        <p:spPr>
          <a:xfrm>
            <a:off x="1137684" y="1839433"/>
            <a:ext cx="1669311" cy="669851"/>
          </a:xfrm>
          <a:prstGeom prst="rect">
            <a:avLst/>
          </a:prstGeom>
          <a:noFill/>
          <a:ln w="25400">
            <a:solidFill>
              <a:schemeClr val="tx1"/>
            </a:solidFill>
          </a:ln>
        </p:spPr>
        <p:txBody>
          <a:bodyPr wrap="square" rtlCol="0">
            <a:noAutofit/>
          </a:bodyPr>
          <a:lstStyle/>
          <a:p>
            <a:pPr>
              <a:lnSpc>
                <a:spcPct val="90000"/>
              </a:lnSpc>
              <a:spcBef>
                <a:spcPts val="1200"/>
              </a:spcBef>
              <a:buClr>
                <a:srgbClr val="337DBE"/>
              </a:buClr>
              <a:buSzPct val="77000"/>
            </a:pPr>
            <a:r>
              <a:rPr lang="en-US" sz="2000" dirty="0"/>
              <a:t>Yield as of 10/5: 3.19%</a:t>
            </a:r>
          </a:p>
        </p:txBody>
      </p:sp>
    </p:spTree>
    <p:extLst>
      <p:ext uri="{BB962C8B-B14F-4D97-AF65-F5344CB8AC3E}">
        <p14:creationId xmlns:p14="http://schemas.microsoft.com/office/powerpoint/2010/main" val="36283726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a:t>Cannabis and Insurance</a:t>
            </a:r>
          </a:p>
        </p:txBody>
      </p:sp>
      <p:sp>
        <p:nvSpPr>
          <p:cNvPr id="10" name="Subtitle 9"/>
          <p:cNvSpPr>
            <a:spLocks noGrp="1"/>
          </p:cNvSpPr>
          <p:nvPr>
            <p:ph type="subTitle" idx="1"/>
          </p:nvPr>
        </p:nvSpPr>
        <p:spPr/>
        <p:txBody>
          <a:bodyPr/>
          <a:lstStyle/>
          <a:p>
            <a:r>
              <a:rPr lang="en-US" dirty="0"/>
              <a:t>A Sensitive Issue</a:t>
            </a:r>
          </a:p>
        </p:txBody>
      </p:sp>
    </p:spTree>
    <p:custDataLst>
      <p:tags r:id="rId1"/>
    </p:custDataLst>
    <p:extLst>
      <p:ext uri="{BB962C8B-B14F-4D97-AF65-F5344CB8AC3E}">
        <p14:creationId xmlns:p14="http://schemas.microsoft.com/office/powerpoint/2010/main" val="131406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nvPr>
        </p:nvGraphicFramePr>
        <p:xfrm>
          <a:off x="307976" y="1397000"/>
          <a:ext cx="8264525"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pPr defTabSz="914377"/>
            <a:r>
              <a:rPr lang="en-US" altLang="en-US" ker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pPr defTabSz="914377"/>
            <a:endParaRPr lang="en-US" altLang="en-US" kern="0" dirty="0">
              <a:solidFill>
                <a:schemeClr val="bg1"/>
              </a:solidFill>
            </a:endParaRP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pPr defTabSz="914377"/>
            <a:endParaRPr lang="en-US" altLang="en-US" kern="0" dirty="0"/>
          </a:p>
        </p:txBody>
      </p:sp>
      <p:sp>
        <p:nvSpPr>
          <p:cNvPr id="58375" name="Rectangle 4"/>
          <p:cNvSpPr>
            <a:spLocks noChangeArrowheads="1"/>
          </p:cNvSpPr>
          <p:nvPr/>
        </p:nvSpPr>
        <p:spPr bwMode="black">
          <a:xfrm>
            <a:off x="399416" y="1238252"/>
            <a:ext cx="2743835"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defTabSz="114297">
              <a:lnSpc>
                <a:spcPct val="90000"/>
              </a:lnSpc>
              <a:spcBef>
                <a:spcPct val="20000"/>
              </a:spcBef>
            </a:pPr>
            <a:r>
              <a:rPr lang="en-US" altLang="en-US" sz="1600" b="1" kern="0" dirty="0">
                <a:solidFill>
                  <a:schemeClr val="accent1"/>
                </a:solidFill>
              </a:rPr>
              <a:t>% Saying Yes</a:t>
            </a:r>
          </a:p>
        </p:txBody>
      </p:sp>
      <p:sp>
        <p:nvSpPr>
          <p:cNvPr id="11" name="Rectangle 4"/>
          <p:cNvSpPr>
            <a:spLocks noChangeArrowheads="1"/>
          </p:cNvSpPr>
          <p:nvPr/>
        </p:nvSpPr>
        <p:spPr bwMode="auto">
          <a:xfrm>
            <a:off x="899885" y="6203206"/>
            <a:ext cx="7159851" cy="654795"/>
          </a:xfrm>
          <a:prstGeom prst="rect">
            <a:avLst/>
          </a:prstGeom>
          <a:noFill/>
          <a:ln w="9525">
            <a:noFill/>
            <a:miter lim="800000"/>
            <a:headEnd/>
            <a:tailEnd/>
          </a:ln>
        </p:spPr>
        <p:txBody>
          <a:bodyPr wrap="square" lIns="365760" tIns="0" rIns="0" bIns="137160" anchor="b">
            <a:spAutoFit/>
          </a:bodyPr>
          <a:lstStyle/>
          <a:p>
            <a:pPr defTabSz="914377" eaLnBrk="0" hangingPunct="0">
              <a:lnSpc>
                <a:spcPct val="85000"/>
              </a:lnSpc>
              <a:spcBef>
                <a:spcPct val="25000"/>
              </a:spcBef>
              <a:buClr>
                <a:schemeClr val="accent2"/>
              </a:buClr>
            </a:pPr>
            <a:endParaRPr lang="en-US" sz="1100" kern="0" dirty="0">
              <a:solidFill>
                <a:sysClr val="windowText" lastClr="000000"/>
              </a:solidFill>
              <a:latin typeface="Arial" panose="020B0604020202020204" pitchFamily="34" charset="0"/>
              <a:cs typeface="Arial" panose="020B0604020202020204" pitchFamily="34" charset="0"/>
            </a:endParaRPr>
          </a:p>
          <a:p>
            <a:pPr defTabSz="914377" eaLnBrk="0" hangingPunct="0">
              <a:lnSpc>
                <a:spcPct val="85000"/>
              </a:lnSpc>
              <a:spcBef>
                <a:spcPct val="25000"/>
              </a:spcBef>
              <a:buClr>
                <a:schemeClr val="accent2"/>
              </a:buClr>
            </a:pPr>
            <a:r>
              <a:rPr lang="en-US" sz="1100" kern="0" dirty="0">
                <a:solidFill>
                  <a:sysClr val="windowText" lastClr="000000"/>
                </a:solidFill>
                <a:latin typeface="Arial" panose="020B0604020202020204" pitchFamily="34" charset="0"/>
                <a:cs typeface="Arial" panose="020B0604020202020204" pitchFamily="34" charset="0"/>
              </a:rPr>
              <a:t>No survey in years where no data appears.</a:t>
            </a:r>
          </a:p>
          <a:p>
            <a:pPr defTabSz="914377" eaLnBrk="0" hangingPunct="0">
              <a:lnSpc>
                <a:spcPct val="85000"/>
              </a:lnSpc>
              <a:spcBef>
                <a:spcPct val="25000"/>
              </a:spcBef>
              <a:buClr>
                <a:schemeClr val="accent2"/>
              </a:buClr>
            </a:pPr>
            <a:r>
              <a:rPr lang="en-US" sz="1100" kern="0" dirty="0">
                <a:solidFill>
                  <a:sysClr val="windowText" lastClr="000000"/>
                </a:solidFill>
                <a:latin typeface="Arial" panose="020B0604020202020204" pitchFamily="34" charset="0"/>
                <a:cs typeface="Arial" panose="020B0604020202020204" pitchFamily="34" charset="0"/>
              </a:rPr>
              <a:t>SOURCES: Gallup Poll Social Series, http://news.gallup.com/file/poll/221027/171025Marijuana.pdf. </a:t>
            </a:r>
          </a:p>
        </p:txBody>
      </p:sp>
      <p:sp>
        <p:nvSpPr>
          <p:cNvPr id="13" name="Rectangle 2"/>
          <p:cNvSpPr txBox="1">
            <a:spLocks noChangeArrowheads="1"/>
          </p:cNvSpPr>
          <p:nvPr/>
        </p:nvSpPr>
        <p:spPr bwMode="black">
          <a:xfrm>
            <a:off x="899887" y="74297"/>
            <a:ext cx="6586764"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pPr defTabSz="114297"/>
            <a:br>
              <a:rPr lang="en-US" b="0" kern="0" dirty="0">
                <a:solidFill>
                  <a:srgbClr val="337DBE"/>
                </a:solidFill>
                <a:latin typeface="+mj-lt"/>
              </a:rPr>
            </a:br>
            <a:r>
              <a:rPr lang="en-US" b="0" kern="0" dirty="0">
                <a:solidFill>
                  <a:srgbClr val="337DBE"/>
                </a:solidFill>
                <a:latin typeface="+mj-lt"/>
              </a:rPr>
              <a:t>Support for Legalization Grows </a:t>
            </a:r>
          </a:p>
        </p:txBody>
      </p:sp>
      <p:sp>
        <p:nvSpPr>
          <p:cNvPr id="16" name="Text Placeholder 4"/>
          <p:cNvSpPr txBox="1">
            <a:spLocks/>
          </p:cNvSpPr>
          <p:nvPr/>
        </p:nvSpPr>
        <p:spPr bwMode="gray">
          <a:xfrm>
            <a:off x="416658" y="5656491"/>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defTabSz="914377" eaLnBrk="1" hangingPunct="1">
              <a:spcBef>
                <a:spcPts val="0"/>
              </a:spcBef>
              <a:buClr>
                <a:schemeClr val="accent2"/>
              </a:buClr>
              <a:buSzPct val="90000"/>
            </a:pPr>
            <a:r>
              <a:rPr lang="en-US" sz="1800" dirty="0">
                <a:solidFill>
                  <a:schemeClr val="bg1"/>
                </a:solidFill>
              </a:rPr>
              <a:t>“Do You Think the Use of Marijuana Should Be Made Legal, Or Not?”</a:t>
            </a:r>
          </a:p>
        </p:txBody>
      </p:sp>
    </p:spTree>
    <p:extLst>
      <p:ext uri="{BB962C8B-B14F-4D97-AF65-F5344CB8AC3E}">
        <p14:creationId xmlns:p14="http://schemas.microsoft.com/office/powerpoint/2010/main" val="38880850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BFCD7-EC78-47C6-BF54-6203A3D4EB51}"/>
              </a:ext>
            </a:extLst>
          </p:cNvPr>
          <p:cNvSpPr>
            <a:spLocks noGrp="1"/>
          </p:cNvSpPr>
          <p:nvPr>
            <p:ph type="title"/>
          </p:nvPr>
        </p:nvSpPr>
        <p:spPr/>
        <p:txBody>
          <a:bodyPr/>
          <a:lstStyle/>
          <a:p>
            <a:r>
              <a:rPr lang="en-US" dirty="0"/>
              <a:t>2015 Union, Missouri, Flood</a:t>
            </a:r>
          </a:p>
        </p:txBody>
      </p:sp>
      <p:sp>
        <p:nvSpPr>
          <p:cNvPr id="3" name="Text Placeholder 2">
            <a:extLst>
              <a:ext uri="{FF2B5EF4-FFF2-40B4-BE49-F238E27FC236}">
                <a16:creationId xmlns:a16="http://schemas.microsoft.com/office/drawing/2014/main" id="{967254D4-F743-4922-A8C9-CB0F8E00F17A}"/>
              </a:ext>
            </a:extLst>
          </p:cNvPr>
          <p:cNvSpPr>
            <a:spLocks noGrp="1"/>
          </p:cNvSpPr>
          <p:nvPr>
            <p:ph type="body" sz="quarter" idx="15"/>
          </p:nvPr>
        </p:nvSpPr>
        <p:spPr/>
        <p:txBody>
          <a:bodyPr/>
          <a:lstStyle/>
          <a:p>
            <a:r>
              <a:rPr lang="en-US" dirty="0"/>
              <a:t>A Storm for the Ages</a:t>
            </a:r>
          </a:p>
        </p:txBody>
      </p:sp>
      <p:sp>
        <p:nvSpPr>
          <p:cNvPr id="4" name="Text Placeholder 3">
            <a:extLst>
              <a:ext uri="{FF2B5EF4-FFF2-40B4-BE49-F238E27FC236}">
                <a16:creationId xmlns:a16="http://schemas.microsoft.com/office/drawing/2014/main" id="{996E2D1A-AE8F-4E1E-B813-A82BFAECF8F0}"/>
              </a:ext>
            </a:extLst>
          </p:cNvPr>
          <p:cNvSpPr>
            <a:spLocks noGrp="1"/>
          </p:cNvSpPr>
          <p:nvPr>
            <p:ph type="body" sz="quarter" idx="16"/>
          </p:nvPr>
        </p:nvSpPr>
        <p:spPr/>
        <p:txBody>
          <a:bodyPr/>
          <a:lstStyle/>
          <a:p>
            <a:r>
              <a:rPr lang="en-US" dirty="0"/>
              <a:t>Sources: CBSnews.com; fox2news.com</a:t>
            </a:r>
          </a:p>
        </p:txBody>
      </p:sp>
      <p:pic>
        <p:nvPicPr>
          <p:cNvPr id="5" name="Picture 4">
            <a:extLst>
              <a:ext uri="{FF2B5EF4-FFF2-40B4-BE49-F238E27FC236}">
                <a16:creationId xmlns:a16="http://schemas.microsoft.com/office/drawing/2014/main" id="{BB5B3E53-5D99-4DFD-AB62-7E0C73150DB8}"/>
              </a:ext>
            </a:extLst>
          </p:cNvPr>
          <p:cNvPicPr>
            <a:picLocks noChangeAspect="1"/>
          </p:cNvPicPr>
          <p:nvPr/>
        </p:nvPicPr>
        <p:blipFill>
          <a:blip r:embed="rId2"/>
          <a:stretch>
            <a:fillRect/>
          </a:stretch>
        </p:blipFill>
        <p:spPr>
          <a:xfrm>
            <a:off x="356616" y="1730423"/>
            <a:ext cx="5715000" cy="4419600"/>
          </a:xfrm>
          <a:prstGeom prst="rect">
            <a:avLst/>
          </a:prstGeom>
          <a:ln>
            <a:solidFill>
              <a:schemeClr val="tx2"/>
            </a:solidFill>
          </a:ln>
        </p:spPr>
      </p:pic>
      <p:pic>
        <p:nvPicPr>
          <p:cNvPr id="7" name="Picture 6">
            <a:extLst>
              <a:ext uri="{FF2B5EF4-FFF2-40B4-BE49-F238E27FC236}">
                <a16:creationId xmlns:a16="http://schemas.microsoft.com/office/drawing/2014/main" id="{AFDC79A8-EE21-448E-A8B2-426664F8F176}"/>
              </a:ext>
            </a:extLst>
          </p:cNvPr>
          <p:cNvPicPr>
            <a:picLocks noChangeAspect="1"/>
          </p:cNvPicPr>
          <p:nvPr/>
        </p:nvPicPr>
        <p:blipFill>
          <a:blip r:embed="rId3"/>
          <a:stretch>
            <a:fillRect/>
          </a:stretch>
        </p:blipFill>
        <p:spPr>
          <a:xfrm>
            <a:off x="4120134" y="4096461"/>
            <a:ext cx="4667250" cy="2600325"/>
          </a:xfrm>
          <a:prstGeom prst="rect">
            <a:avLst/>
          </a:prstGeom>
          <a:ln>
            <a:solidFill>
              <a:schemeClr val="tx2"/>
            </a:solidFill>
          </a:ln>
        </p:spPr>
      </p:pic>
      <p:grpSp>
        <p:nvGrpSpPr>
          <p:cNvPr id="8" name="Group 7">
            <a:extLst>
              <a:ext uri="{FF2B5EF4-FFF2-40B4-BE49-F238E27FC236}">
                <a16:creationId xmlns:a16="http://schemas.microsoft.com/office/drawing/2014/main" id="{59F39764-5CC4-457A-AFD5-E5ED1FF480CA}"/>
              </a:ext>
            </a:extLst>
          </p:cNvPr>
          <p:cNvGrpSpPr/>
          <p:nvPr/>
        </p:nvGrpSpPr>
        <p:grpSpPr bwMode="gray">
          <a:xfrm>
            <a:off x="6453759" y="1730423"/>
            <a:ext cx="2137976" cy="1378720"/>
            <a:chOff x="336403" y="1516554"/>
            <a:chExt cx="2578608" cy="1502067"/>
          </a:xfrm>
        </p:grpSpPr>
        <p:sp>
          <p:nvSpPr>
            <p:cNvPr id="9" name="Rectangle 4">
              <a:extLst>
                <a:ext uri="{FF2B5EF4-FFF2-40B4-BE49-F238E27FC236}">
                  <a16:creationId xmlns:a16="http://schemas.microsoft.com/office/drawing/2014/main" id="{1533B192-01CB-4BE9-8161-ADD8212686B8}"/>
                </a:ext>
              </a:extLst>
            </p:cNvPr>
            <p:cNvSpPr>
              <a:spLocks noChangeArrowheads="1"/>
            </p:cNvSpPr>
            <p:nvPr/>
          </p:nvSpPr>
          <p:spPr bwMode="gray">
            <a:xfrm>
              <a:off x="336403" y="1516554"/>
              <a:ext cx="2578608" cy="1502067"/>
            </a:xfrm>
            <a:prstGeom prst="rect">
              <a:avLst/>
            </a:prstGeom>
            <a:solidFill>
              <a:schemeClr val="bg1"/>
            </a:solidFill>
            <a:ln w="25400" algn="ctr">
              <a:solidFill>
                <a:schemeClr val="accent1"/>
              </a:solidFill>
              <a:miter lim="800000"/>
              <a:headEnd/>
              <a:tailEnd/>
            </a:ln>
          </p:spPr>
          <p:txBody>
            <a:bodyPr lIns="137160" tIns="137160" rIns="91440" bIns="13716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Bef>
                  <a:spcPts val="600"/>
                </a:spcBef>
              </a:pPr>
              <a:r>
                <a:rPr lang="en-US" altLang="en-US" sz="1600" dirty="0" err="1">
                  <a:solidFill>
                    <a:srgbClr val="286EB8"/>
                  </a:solidFill>
                  <a:latin typeface="+mn-lt"/>
                </a:rPr>
                <a:t>Bourbeuse</a:t>
              </a:r>
              <a:r>
                <a:rPr lang="en-US" altLang="en-US" sz="1600" dirty="0">
                  <a:solidFill>
                    <a:srgbClr val="286EB8"/>
                  </a:solidFill>
                  <a:latin typeface="+mn-lt"/>
                </a:rPr>
                <a:t> River</a:t>
              </a:r>
            </a:p>
            <a:p>
              <a:pPr algn="ctr" eaLnBrk="1" hangingPunct="1">
                <a:lnSpc>
                  <a:spcPct val="90000"/>
                </a:lnSpc>
                <a:spcBef>
                  <a:spcPts val="600"/>
                </a:spcBef>
              </a:pPr>
              <a:r>
                <a:rPr lang="en-US" altLang="en-US" sz="1600" dirty="0">
                  <a:solidFill>
                    <a:srgbClr val="286EB8"/>
                  </a:solidFill>
                  <a:latin typeface="+mn-lt"/>
                </a:rPr>
                <a:t>Record Crest</a:t>
              </a:r>
            </a:p>
            <a:p>
              <a:pPr algn="ctr" eaLnBrk="1" hangingPunct="1">
                <a:lnSpc>
                  <a:spcPct val="90000"/>
                </a:lnSpc>
                <a:spcBef>
                  <a:spcPts val="600"/>
                </a:spcBef>
              </a:pPr>
              <a:r>
                <a:rPr lang="en-US" altLang="en-US" sz="1600" dirty="0">
                  <a:solidFill>
                    <a:srgbClr val="286EB8"/>
                  </a:solidFill>
                  <a:latin typeface="+mn-lt"/>
                </a:rPr>
                <a:t>34.3 feet</a:t>
              </a:r>
            </a:p>
            <a:p>
              <a:pPr algn="ctr" eaLnBrk="1" hangingPunct="1">
                <a:lnSpc>
                  <a:spcPct val="90000"/>
                </a:lnSpc>
                <a:spcBef>
                  <a:spcPts val="600"/>
                </a:spcBef>
              </a:pPr>
              <a:r>
                <a:rPr lang="en-US" altLang="en-US" sz="1600" dirty="0">
                  <a:solidFill>
                    <a:srgbClr val="286EB8"/>
                  </a:solidFill>
                  <a:latin typeface="+mn-lt"/>
                </a:rPr>
                <a:t>12/29/2019</a:t>
              </a:r>
            </a:p>
          </p:txBody>
        </p:sp>
        <p:sp>
          <p:nvSpPr>
            <p:cNvPr id="10" name="Right Triangle 9">
              <a:extLst>
                <a:ext uri="{FF2B5EF4-FFF2-40B4-BE49-F238E27FC236}">
                  <a16:creationId xmlns:a16="http://schemas.microsoft.com/office/drawing/2014/main" id="{9C4676DB-E7D7-4E2F-A3F6-55047CFB05F6}"/>
                </a:ext>
              </a:extLst>
            </p:cNvPr>
            <p:cNvSpPr>
              <a:spLocks noChangeAspect="1"/>
            </p:cNvSpPr>
            <p:nvPr/>
          </p:nvSpPr>
          <p:spPr bwMode="gray">
            <a:xfrm rot="10800000">
              <a:off x="2698364" y="1519223"/>
              <a:ext cx="216647" cy="216647"/>
            </a:xfrm>
            <a:prstGeom prst="rtTriangle">
              <a:avLst/>
            </a:prstGeom>
            <a:solidFill>
              <a:srgbClr val="286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grpSp>
    </p:spTree>
    <p:extLst>
      <p:ext uri="{BB962C8B-B14F-4D97-AF65-F5344CB8AC3E}">
        <p14:creationId xmlns:p14="http://schemas.microsoft.com/office/powerpoint/2010/main" val="2958719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nvPr>
        </p:nvGraphicFramePr>
        <p:xfrm>
          <a:off x="307976" y="1397000"/>
          <a:ext cx="8264525"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pPr defTabSz="914377"/>
            <a:r>
              <a:rPr lang="en-US" altLang="en-US" ker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pPr defTabSz="914377"/>
            <a:endParaRPr lang="en-US" altLang="en-US" kern="0" dirty="0">
              <a:solidFill>
                <a:schemeClr val="bg1"/>
              </a:solidFill>
            </a:endParaRP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pPr defTabSz="914377"/>
            <a:endParaRPr lang="en-US" altLang="en-US" kern="0" dirty="0"/>
          </a:p>
        </p:txBody>
      </p:sp>
      <p:sp>
        <p:nvSpPr>
          <p:cNvPr id="58375" name="Rectangle 4"/>
          <p:cNvSpPr>
            <a:spLocks noChangeArrowheads="1"/>
          </p:cNvSpPr>
          <p:nvPr/>
        </p:nvSpPr>
        <p:spPr bwMode="black">
          <a:xfrm>
            <a:off x="399416" y="1238252"/>
            <a:ext cx="2743835"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defTabSz="114297">
              <a:lnSpc>
                <a:spcPct val="90000"/>
              </a:lnSpc>
              <a:spcBef>
                <a:spcPct val="20000"/>
              </a:spcBef>
            </a:pPr>
            <a:r>
              <a:rPr lang="en-US" altLang="en-US" sz="1600" b="1" kern="0" dirty="0">
                <a:solidFill>
                  <a:schemeClr val="accent1"/>
                </a:solidFill>
              </a:rPr>
              <a:t>% Saying Yes</a:t>
            </a:r>
          </a:p>
        </p:txBody>
      </p:sp>
      <p:sp>
        <p:nvSpPr>
          <p:cNvPr id="11" name="Rectangle 4"/>
          <p:cNvSpPr>
            <a:spLocks noChangeArrowheads="1"/>
          </p:cNvSpPr>
          <p:nvPr/>
        </p:nvSpPr>
        <p:spPr bwMode="auto">
          <a:xfrm>
            <a:off x="899885" y="6245525"/>
            <a:ext cx="7159851" cy="612475"/>
          </a:xfrm>
          <a:prstGeom prst="rect">
            <a:avLst/>
          </a:prstGeom>
          <a:noFill/>
          <a:ln w="9525">
            <a:noFill/>
            <a:miter lim="800000"/>
            <a:headEnd/>
            <a:tailEnd/>
          </a:ln>
        </p:spPr>
        <p:txBody>
          <a:bodyPr wrap="square" lIns="365760" tIns="0" rIns="0" bIns="137160" anchor="b">
            <a:spAutoFit/>
          </a:bodyPr>
          <a:lstStyle/>
          <a:p>
            <a:pPr defTabSz="914377" eaLnBrk="0" hangingPunct="0">
              <a:lnSpc>
                <a:spcPct val="85000"/>
              </a:lnSpc>
              <a:spcBef>
                <a:spcPct val="25000"/>
              </a:spcBef>
              <a:buClr>
                <a:schemeClr val="accent2"/>
              </a:buClr>
            </a:pPr>
            <a:endParaRPr lang="en-US" sz="1100" kern="0" dirty="0">
              <a:solidFill>
                <a:sysClr val="windowText" lastClr="000000"/>
              </a:solidFill>
              <a:latin typeface="Arial" panose="020B0604020202020204" pitchFamily="34" charset="0"/>
              <a:cs typeface="Arial" panose="020B0604020202020204" pitchFamily="34" charset="0"/>
            </a:endParaRPr>
          </a:p>
          <a:p>
            <a:pPr defTabSz="914377" eaLnBrk="0" hangingPunct="0">
              <a:lnSpc>
                <a:spcPct val="85000"/>
              </a:lnSpc>
              <a:spcBef>
                <a:spcPct val="25000"/>
              </a:spcBef>
              <a:buClr>
                <a:schemeClr val="accent2"/>
              </a:buClr>
            </a:pPr>
            <a:r>
              <a:rPr lang="en-US" sz="1100" kern="0" dirty="0">
                <a:solidFill>
                  <a:sysClr val="windowText" lastClr="000000"/>
                </a:solidFill>
                <a:latin typeface="Arial" panose="020B0604020202020204" pitchFamily="34" charset="0"/>
                <a:cs typeface="Arial" panose="020B0604020202020204" pitchFamily="34" charset="0"/>
              </a:rPr>
              <a:t>SOURCES: Gallup Poll Social Series, </a:t>
            </a:r>
            <a:r>
              <a:rPr lang="en-US" sz="1100" kern="0" dirty="0">
                <a:solidFill>
                  <a:sysClr val="windowText" lastClr="000000"/>
                </a:solidFill>
                <a:latin typeface="Arial" panose="020B0604020202020204" pitchFamily="34" charset="0"/>
                <a:cs typeface="Arial" panose="020B0604020202020204" pitchFamily="34" charset="0"/>
                <a:hlinkClick r:id="rId4"/>
              </a:rPr>
              <a:t>http://news.gallup.com/poll/221018/record-high-support-legalizing-marijuana.aspx</a:t>
            </a:r>
            <a:r>
              <a:rPr lang="en-US" sz="1100" kern="0" dirty="0">
                <a:solidFill>
                  <a:sysClr val="windowText" lastClr="000000"/>
                </a:solidFill>
                <a:latin typeface="Arial" panose="020B0604020202020204" pitchFamily="34" charset="0"/>
                <a:cs typeface="Arial" panose="020B0604020202020204" pitchFamily="34" charset="0"/>
              </a:rPr>
              <a:t>  </a:t>
            </a:r>
          </a:p>
        </p:txBody>
      </p:sp>
      <p:sp>
        <p:nvSpPr>
          <p:cNvPr id="13" name="Rectangle 2"/>
          <p:cNvSpPr txBox="1">
            <a:spLocks noChangeArrowheads="1"/>
          </p:cNvSpPr>
          <p:nvPr/>
        </p:nvSpPr>
        <p:spPr bwMode="black">
          <a:xfrm>
            <a:off x="899887" y="74297"/>
            <a:ext cx="6586764"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pPr defTabSz="114297"/>
            <a:br>
              <a:rPr lang="en-US" b="0" kern="0" dirty="0">
                <a:solidFill>
                  <a:srgbClr val="337DBE"/>
                </a:solidFill>
                <a:latin typeface="+mj-lt"/>
              </a:rPr>
            </a:br>
            <a:r>
              <a:rPr lang="en-US" b="0" kern="0" dirty="0">
                <a:solidFill>
                  <a:srgbClr val="337DBE"/>
                </a:solidFill>
                <a:latin typeface="+mj-lt"/>
              </a:rPr>
              <a:t>Support for Legalization Grows </a:t>
            </a:r>
          </a:p>
        </p:txBody>
      </p:sp>
      <p:sp>
        <p:nvSpPr>
          <p:cNvPr id="16" name="Text Placeholder 4"/>
          <p:cNvSpPr txBox="1">
            <a:spLocks/>
          </p:cNvSpPr>
          <p:nvPr/>
        </p:nvSpPr>
        <p:spPr bwMode="gray">
          <a:xfrm>
            <a:off x="416658" y="5656491"/>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defTabSz="914377" eaLnBrk="1" hangingPunct="1">
              <a:spcBef>
                <a:spcPts val="0"/>
              </a:spcBef>
              <a:buClr>
                <a:schemeClr val="accent2"/>
              </a:buClr>
              <a:buSzPct val="90000"/>
            </a:pPr>
            <a:r>
              <a:rPr lang="en-US" sz="1800" dirty="0">
                <a:solidFill>
                  <a:schemeClr val="bg1"/>
                </a:solidFill>
              </a:rPr>
              <a:t>“Do You Think the Use of Marijuana Should Be Made Legal, Or Not?”</a:t>
            </a:r>
          </a:p>
        </p:txBody>
      </p:sp>
    </p:spTree>
    <p:extLst>
      <p:ext uri="{BB962C8B-B14F-4D97-AF65-F5344CB8AC3E}">
        <p14:creationId xmlns:p14="http://schemas.microsoft.com/office/powerpoint/2010/main" val="14561394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Cannabis in the USA</a:t>
            </a:r>
          </a:p>
        </p:txBody>
      </p:sp>
      <p:sp>
        <p:nvSpPr>
          <p:cNvPr id="3" name="Text Placeholder 2"/>
          <p:cNvSpPr>
            <a:spLocks noGrp="1"/>
          </p:cNvSpPr>
          <p:nvPr>
            <p:ph type="body" sz="quarter" idx="15"/>
          </p:nvPr>
        </p:nvSpPr>
        <p:spPr/>
        <p:txBody>
          <a:bodyPr/>
          <a:lstStyle/>
          <a:p>
            <a:r>
              <a:rPr lang="en-US" dirty="0"/>
              <a:t>Legalization is Accelerating</a:t>
            </a:r>
          </a:p>
        </p:txBody>
      </p:sp>
      <p:sp>
        <p:nvSpPr>
          <p:cNvPr id="4" name="Text Placeholder 3"/>
          <p:cNvSpPr>
            <a:spLocks noGrp="1"/>
          </p:cNvSpPr>
          <p:nvPr>
            <p:ph type="body" sz="quarter" idx="16"/>
          </p:nvPr>
        </p:nvSpPr>
        <p:spPr/>
        <p:txBody>
          <a:bodyPr/>
          <a:lstStyle/>
          <a:p>
            <a:r>
              <a:rPr lang="en-US" dirty="0"/>
              <a:t>SOURCE: National Journal.</a:t>
            </a:r>
          </a:p>
        </p:txBody>
      </p:sp>
      <p:sp>
        <p:nvSpPr>
          <p:cNvPr id="10" name="TextBox 9"/>
          <p:cNvSpPr txBox="1"/>
          <p:nvPr/>
        </p:nvSpPr>
        <p:spPr>
          <a:xfrm>
            <a:off x="6760477" y="1672257"/>
            <a:ext cx="1964748" cy="935420"/>
          </a:xfrm>
          <a:prstGeom prst="rect">
            <a:avLst/>
          </a:prstGeom>
          <a:noFill/>
        </p:spPr>
        <p:txBody>
          <a:bodyPr wrap="square" rtlCol="0">
            <a:noAutofit/>
          </a:bodyPr>
          <a:lstStyle/>
          <a:p>
            <a:pPr algn="ctr" defTabSz="914377">
              <a:lnSpc>
                <a:spcPct val="90000"/>
              </a:lnSpc>
              <a:spcBef>
                <a:spcPts val="1200"/>
              </a:spcBef>
              <a:buClr>
                <a:srgbClr val="337DBE"/>
              </a:buClr>
              <a:buSzPct val="77000"/>
            </a:pPr>
            <a:r>
              <a:rPr lang="en-US" sz="2000" kern="0" dirty="0">
                <a:solidFill>
                  <a:sysClr val="windowText" lastClr="000000"/>
                </a:solidFill>
              </a:rPr>
              <a:t>Congressional Cannabis Caucus</a:t>
            </a:r>
          </a:p>
        </p:txBody>
      </p:sp>
      <p:grpSp>
        <p:nvGrpSpPr>
          <p:cNvPr id="16" name="Group 15"/>
          <p:cNvGrpSpPr/>
          <p:nvPr/>
        </p:nvGrpSpPr>
        <p:grpSpPr>
          <a:xfrm>
            <a:off x="6663276" y="2725145"/>
            <a:ext cx="2147349" cy="3024691"/>
            <a:chOff x="6774392" y="1770970"/>
            <a:chExt cx="1964749" cy="3024690"/>
          </a:xfrm>
        </p:grpSpPr>
        <p:pic>
          <p:nvPicPr>
            <p:cNvPr id="7" name="Picture 6"/>
            <p:cNvPicPr>
              <a:picLocks noChangeAspect="1"/>
            </p:cNvPicPr>
            <p:nvPr/>
          </p:nvPicPr>
          <p:blipFill>
            <a:blip r:embed="rId3"/>
            <a:stretch>
              <a:fillRect/>
            </a:stretch>
          </p:blipFill>
          <p:spPr>
            <a:xfrm>
              <a:off x="7813855" y="1770970"/>
              <a:ext cx="925286" cy="1234989"/>
            </a:xfrm>
            <a:prstGeom prst="rect">
              <a:avLst/>
            </a:prstGeom>
          </p:spPr>
        </p:pic>
        <p:grpSp>
          <p:nvGrpSpPr>
            <p:cNvPr id="15" name="Group 14"/>
            <p:cNvGrpSpPr/>
            <p:nvPr/>
          </p:nvGrpSpPr>
          <p:grpSpPr>
            <a:xfrm>
              <a:off x="6774392" y="1770970"/>
              <a:ext cx="1958785" cy="3024690"/>
              <a:chOff x="6774392" y="1770970"/>
              <a:chExt cx="1958785" cy="3024690"/>
            </a:xfrm>
          </p:grpSpPr>
          <p:pic>
            <p:nvPicPr>
              <p:cNvPr id="6" name="Picture 5"/>
              <p:cNvPicPr>
                <a:picLocks noChangeAspect="1"/>
              </p:cNvPicPr>
              <p:nvPr/>
            </p:nvPicPr>
            <p:blipFill>
              <a:blip r:embed="rId4"/>
              <a:stretch>
                <a:fillRect/>
              </a:stretch>
            </p:blipFill>
            <p:spPr>
              <a:xfrm>
                <a:off x="6786576" y="1770970"/>
                <a:ext cx="925286" cy="1234989"/>
              </a:xfrm>
              <a:prstGeom prst="rect">
                <a:avLst/>
              </a:prstGeom>
            </p:spPr>
          </p:pic>
          <p:pic>
            <p:nvPicPr>
              <p:cNvPr id="8" name="Picture 7"/>
              <p:cNvPicPr>
                <a:picLocks noChangeAspect="1"/>
              </p:cNvPicPr>
              <p:nvPr/>
            </p:nvPicPr>
            <p:blipFill>
              <a:blip r:embed="rId5"/>
              <a:stretch>
                <a:fillRect/>
              </a:stretch>
            </p:blipFill>
            <p:spPr>
              <a:xfrm>
                <a:off x="6774392" y="3393297"/>
                <a:ext cx="937213" cy="1234989"/>
              </a:xfrm>
              <a:prstGeom prst="rect">
                <a:avLst/>
              </a:prstGeom>
            </p:spPr>
          </p:pic>
          <p:pic>
            <p:nvPicPr>
              <p:cNvPr id="9" name="Picture 8"/>
              <p:cNvPicPr>
                <a:picLocks noChangeAspect="1"/>
              </p:cNvPicPr>
              <p:nvPr/>
            </p:nvPicPr>
            <p:blipFill>
              <a:blip r:embed="rId6"/>
              <a:stretch>
                <a:fillRect/>
              </a:stretch>
            </p:blipFill>
            <p:spPr>
              <a:xfrm>
                <a:off x="7807891" y="3393296"/>
                <a:ext cx="925286" cy="1234989"/>
              </a:xfrm>
              <a:prstGeom prst="rect">
                <a:avLst/>
              </a:prstGeom>
            </p:spPr>
          </p:pic>
          <p:sp>
            <p:nvSpPr>
              <p:cNvPr id="11" name="TextBox 10"/>
              <p:cNvSpPr txBox="1"/>
              <p:nvPr/>
            </p:nvSpPr>
            <p:spPr>
              <a:xfrm>
                <a:off x="6774393" y="3005959"/>
                <a:ext cx="937213" cy="157655"/>
              </a:xfrm>
              <a:prstGeom prst="rect">
                <a:avLst/>
              </a:prstGeom>
              <a:noFill/>
            </p:spPr>
            <p:txBody>
              <a:bodyPr wrap="square" rtlCol="0">
                <a:noAutofit/>
              </a:bodyPr>
              <a:lstStyle/>
              <a:p>
                <a:pPr defTabSz="914377">
                  <a:lnSpc>
                    <a:spcPct val="90000"/>
                  </a:lnSpc>
                  <a:spcBef>
                    <a:spcPts val="1200"/>
                  </a:spcBef>
                  <a:buClr>
                    <a:srgbClr val="337DBE"/>
                  </a:buClr>
                  <a:buSzPct val="77000"/>
                </a:pPr>
                <a:r>
                  <a:rPr lang="en-US" sz="1000" kern="0" dirty="0" err="1">
                    <a:solidFill>
                      <a:sysClr val="windowText" lastClr="000000"/>
                    </a:solidFill>
                  </a:rPr>
                  <a:t>Rohrbacher</a:t>
                </a:r>
                <a:r>
                  <a:rPr lang="en-US" sz="1000" kern="0" dirty="0">
                    <a:solidFill>
                      <a:sysClr val="windowText" lastClr="000000"/>
                    </a:solidFill>
                  </a:rPr>
                  <a:t> (CA)</a:t>
                </a:r>
              </a:p>
            </p:txBody>
          </p:sp>
          <p:sp>
            <p:nvSpPr>
              <p:cNvPr id="12" name="TextBox 11"/>
              <p:cNvSpPr txBox="1"/>
              <p:nvPr/>
            </p:nvSpPr>
            <p:spPr>
              <a:xfrm>
                <a:off x="7723789" y="3000704"/>
                <a:ext cx="937213" cy="157655"/>
              </a:xfrm>
              <a:prstGeom prst="rect">
                <a:avLst/>
              </a:prstGeom>
              <a:noFill/>
            </p:spPr>
            <p:txBody>
              <a:bodyPr wrap="square" rtlCol="0">
                <a:noAutofit/>
              </a:bodyPr>
              <a:lstStyle/>
              <a:p>
                <a:pPr defTabSz="914377">
                  <a:lnSpc>
                    <a:spcPct val="90000"/>
                  </a:lnSpc>
                  <a:spcBef>
                    <a:spcPts val="1200"/>
                  </a:spcBef>
                  <a:buClr>
                    <a:srgbClr val="337DBE"/>
                  </a:buClr>
                  <a:buSzPct val="77000"/>
                </a:pPr>
                <a:r>
                  <a:rPr lang="en-US" sz="1000" kern="0" dirty="0" err="1">
                    <a:solidFill>
                      <a:sysClr val="windowText" lastClr="000000"/>
                    </a:solidFill>
                  </a:rPr>
                  <a:t>Bluemenauer</a:t>
                </a:r>
                <a:r>
                  <a:rPr lang="en-US" sz="1000" kern="0" dirty="0">
                    <a:solidFill>
                      <a:sysClr val="windowText" lastClr="000000"/>
                    </a:solidFill>
                  </a:rPr>
                  <a:t> (OR)</a:t>
                </a:r>
              </a:p>
            </p:txBody>
          </p:sp>
          <p:sp>
            <p:nvSpPr>
              <p:cNvPr id="13" name="TextBox 12"/>
              <p:cNvSpPr txBox="1"/>
              <p:nvPr/>
            </p:nvSpPr>
            <p:spPr>
              <a:xfrm>
                <a:off x="6774649" y="4621794"/>
                <a:ext cx="937213" cy="157655"/>
              </a:xfrm>
              <a:prstGeom prst="rect">
                <a:avLst/>
              </a:prstGeom>
              <a:noFill/>
            </p:spPr>
            <p:txBody>
              <a:bodyPr wrap="square" rtlCol="0">
                <a:noAutofit/>
              </a:bodyPr>
              <a:lstStyle/>
              <a:p>
                <a:pPr defTabSz="914377">
                  <a:lnSpc>
                    <a:spcPct val="90000"/>
                  </a:lnSpc>
                  <a:spcBef>
                    <a:spcPts val="1200"/>
                  </a:spcBef>
                  <a:buClr>
                    <a:srgbClr val="337DBE"/>
                  </a:buClr>
                  <a:buSzPct val="77000"/>
                </a:pPr>
                <a:r>
                  <a:rPr lang="en-US" sz="1000" kern="0" dirty="0">
                    <a:solidFill>
                      <a:sysClr val="windowText" lastClr="000000"/>
                    </a:solidFill>
                  </a:rPr>
                  <a:t>Young </a:t>
                </a:r>
                <a:br>
                  <a:rPr lang="en-US" sz="1000" kern="0" dirty="0">
                    <a:solidFill>
                      <a:sysClr val="windowText" lastClr="000000"/>
                    </a:solidFill>
                  </a:rPr>
                </a:br>
                <a:r>
                  <a:rPr lang="en-US" sz="1000" kern="0" dirty="0">
                    <a:solidFill>
                      <a:sysClr val="windowText" lastClr="000000"/>
                    </a:solidFill>
                  </a:rPr>
                  <a:t>(AK)</a:t>
                </a:r>
              </a:p>
            </p:txBody>
          </p:sp>
          <p:sp>
            <p:nvSpPr>
              <p:cNvPr id="14" name="TextBox 13"/>
              <p:cNvSpPr txBox="1"/>
              <p:nvPr/>
            </p:nvSpPr>
            <p:spPr>
              <a:xfrm>
                <a:off x="7795964" y="4638005"/>
                <a:ext cx="937213" cy="157655"/>
              </a:xfrm>
              <a:prstGeom prst="rect">
                <a:avLst/>
              </a:prstGeom>
              <a:noFill/>
            </p:spPr>
            <p:txBody>
              <a:bodyPr wrap="square" rtlCol="0">
                <a:noAutofit/>
              </a:bodyPr>
              <a:lstStyle/>
              <a:p>
                <a:pPr defTabSz="914377">
                  <a:lnSpc>
                    <a:spcPct val="90000"/>
                  </a:lnSpc>
                  <a:spcBef>
                    <a:spcPts val="1200"/>
                  </a:spcBef>
                  <a:buClr>
                    <a:srgbClr val="337DBE"/>
                  </a:buClr>
                  <a:buSzPct val="77000"/>
                </a:pPr>
                <a:r>
                  <a:rPr lang="en-US" sz="1000" kern="0" dirty="0">
                    <a:solidFill>
                      <a:sysClr val="windowText" lastClr="000000"/>
                    </a:solidFill>
                  </a:rPr>
                  <a:t>Polis </a:t>
                </a:r>
                <a:br>
                  <a:rPr lang="en-US" sz="1000" kern="0" dirty="0">
                    <a:solidFill>
                      <a:sysClr val="windowText" lastClr="000000"/>
                    </a:solidFill>
                  </a:rPr>
                </a:br>
                <a:r>
                  <a:rPr lang="en-US" sz="1000" kern="0" dirty="0">
                    <a:solidFill>
                      <a:sysClr val="windowText" lastClr="000000"/>
                    </a:solidFill>
                  </a:rPr>
                  <a:t>(CO)</a:t>
                </a:r>
              </a:p>
            </p:txBody>
          </p:sp>
        </p:grpSp>
      </p:grpSp>
      <p:pic>
        <p:nvPicPr>
          <p:cNvPr id="17" name="Picture 16"/>
          <p:cNvPicPr>
            <a:picLocks noChangeAspect="1"/>
          </p:cNvPicPr>
          <p:nvPr/>
        </p:nvPicPr>
        <p:blipFill>
          <a:blip r:embed="rId7"/>
          <a:stretch>
            <a:fillRect/>
          </a:stretch>
        </p:blipFill>
        <p:spPr>
          <a:xfrm>
            <a:off x="352426" y="1585668"/>
            <a:ext cx="6182729" cy="4622419"/>
          </a:xfrm>
          <a:prstGeom prst="rect">
            <a:avLst/>
          </a:prstGeom>
        </p:spPr>
      </p:pic>
    </p:spTree>
    <p:extLst>
      <p:ext uri="{BB962C8B-B14F-4D97-AF65-F5344CB8AC3E}">
        <p14:creationId xmlns:p14="http://schemas.microsoft.com/office/powerpoint/2010/main" val="13265245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Science of Weed</a:t>
            </a:r>
          </a:p>
        </p:txBody>
      </p:sp>
      <p:pic>
        <p:nvPicPr>
          <p:cNvPr id="3" name="Picture 2">
            <a:hlinkClick r:id="rId3"/>
          </p:cNvPr>
          <p:cNvPicPr>
            <a:picLocks noChangeAspect="1"/>
          </p:cNvPicPr>
          <p:nvPr/>
        </p:nvPicPr>
        <p:blipFill>
          <a:blip r:embed="rId4"/>
          <a:stretch>
            <a:fillRect/>
          </a:stretch>
        </p:blipFill>
        <p:spPr>
          <a:xfrm>
            <a:off x="4099941" y="1"/>
            <a:ext cx="4257675" cy="6305551"/>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TextBox 3"/>
          <p:cNvSpPr txBox="1"/>
          <p:nvPr/>
        </p:nvSpPr>
        <p:spPr>
          <a:xfrm>
            <a:off x="857249" y="6415088"/>
            <a:ext cx="5054024" cy="442912"/>
          </a:xfrm>
          <a:prstGeom prst="rect">
            <a:avLst/>
          </a:prstGeom>
          <a:noFill/>
        </p:spPr>
        <p:txBody>
          <a:bodyPr wrap="square" rtlCol="0">
            <a:noAutofit/>
          </a:bodyPr>
          <a:lstStyle/>
          <a:p>
            <a:pPr>
              <a:lnSpc>
                <a:spcPct val="90000"/>
              </a:lnSpc>
              <a:spcBef>
                <a:spcPts val="1200"/>
              </a:spcBef>
              <a:buClr>
                <a:srgbClr val="337DBE"/>
              </a:buClr>
              <a:buSzPct val="77000"/>
            </a:pPr>
            <a:r>
              <a:rPr lang="en-US" sz="1000" dirty="0"/>
              <a:t>SOURCE: National Academy of Sciences, https://www.nap.edu/catalog/24625/the-health-effects-of-cannabis-and-cannabinoids-the-current-state</a:t>
            </a:r>
          </a:p>
        </p:txBody>
      </p:sp>
      <p:sp>
        <p:nvSpPr>
          <p:cNvPr id="6" name="TextBox 5"/>
          <p:cNvSpPr txBox="1"/>
          <p:nvPr/>
        </p:nvSpPr>
        <p:spPr>
          <a:xfrm>
            <a:off x="385491" y="1815715"/>
            <a:ext cx="4002948" cy="2261335"/>
          </a:xfrm>
          <a:prstGeom prst="rect">
            <a:avLst/>
          </a:prstGeom>
          <a:solidFill>
            <a:schemeClr val="bg1"/>
          </a:solidFill>
          <a:ln>
            <a:solidFill>
              <a:schemeClr val="tx1"/>
            </a:solidFill>
          </a:ln>
        </p:spPr>
        <p:txBody>
          <a:bodyPr wrap="square" rtlCol="0">
            <a:noAutofit/>
          </a:bodyPr>
          <a:lstStyle/>
          <a:p>
            <a:pPr marL="390134" indent="-390134">
              <a:lnSpc>
                <a:spcPct val="90000"/>
              </a:lnSpc>
              <a:spcBef>
                <a:spcPts val="1600"/>
              </a:spcBef>
              <a:buClr>
                <a:srgbClr val="337DBE"/>
              </a:buClr>
              <a:buSzPct val="77000"/>
              <a:buFont typeface="Wingdings 3" panose="05040102010807070707" pitchFamily="18" charset="2"/>
              <a:buChar char=""/>
            </a:pPr>
            <a:r>
              <a:rPr lang="en-US" sz="2000" dirty="0"/>
              <a:t>Conclusive evidence</a:t>
            </a:r>
          </a:p>
          <a:p>
            <a:pPr marL="999719" lvl="1" indent="-390134">
              <a:lnSpc>
                <a:spcPct val="90000"/>
              </a:lnSpc>
              <a:spcBef>
                <a:spcPts val="1600"/>
              </a:spcBef>
              <a:buClr>
                <a:srgbClr val="337DBE"/>
              </a:buClr>
              <a:buSzPct val="77000"/>
              <a:buFont typeface="Wingdings 3" panose="05040102010807070707" pitchFamily="18" charset="2"/>
              <a:buChar char=""/>
            </a:pPr>
            <a:r>
              <a:rPr lang="en-US" sz="1600" dirty="0"/>
              <a:t>Improves the lot of adults in chronic pain</a:t>
            </a:r>
            <a:r>
              <a:rPr lang="en-US" sz="2133" dirty="0"/>
              <a:t>.</a:t>
            </a:r>
          </a:p>
          <a:p>
            <a:pPr marL="390134" indent="-390134">
              <a:lnSpc>
                <a:spcPct val="90000"/>
              </a:lnSpc>
              <a:spcBef>
                <a:spcPts val="1600"/>
              </a:spcBef>
              <a:buClr>
                <a:srgbClr val="337DBE"/>
              </a:buClr>
              <a:buSzPct val="77000"/>
              <a:buFont typeface="Wingdings 3" panose="05040102010807070707" pitchFamily="18" charset="2"/>
              <a:buChar char=""/>
            </a:pPr>
            <a:r>
              <a:rPr lang="en-US" sz="2000" dirty="0"/>
              <a:t>Substantial evidence</a:t>
            </a:r>
          </a:p>
          <a:p>
            <a:pPr marL="999719" lvl="1" indent="-390134">
              <a:lnSpc>
                <a:spcPct val="90000"/>
              </a:lnSpc>
              <a:spcBef>
                <a:spcPts val="1600"/>
              </a:spcBef>
              <a:buClr>
                <a:srgbClr val="337DBE"/>
              </a:buClr>
              <a:buSzPct val="77000"/>
              <a:buFont typeface="Wingdings 3" panose="05040102010807070707" pitchFamily="18" charset="2"/>
              <a:buChar char=""/>
            </a:pPr>
            <a:r>
              <a:rPr lang="en-US" sz="1600" dirty="0"/>
              <a:t>Increases the risk of motor vehicle crashes.</a:t>
            </a:r>
            <a:endParaRPr lang="en-US" sz="2667" dirty="0"/>
          </a:p>
        </p:txBody>
      </p:sp>
      <p:sp>
        <p:nvSpPr>
          <p:cNvPr id="9" name="Text Placeholder 8">
            <a:extLst>
              <a:ext uri="{FF2B5EF4-FFF2-40B4-BE49-F238E27FC236}">
                <a16:creationId xmlns:a16="http://schemas.microsoft.com/office/drawing/2014/main" id="{40549EBB-C8CC-4872-BF1F-4A4F342F3BD2}"/>
              </a:ext>
            </a:extLst>
          </p:cNvPr>
          <p:cNvSpPr>
            <a:spLocks noGrp="1"/>
          </p:cNvSpPr>
          <p:nvPr>
            <p:ph type="body" sz="quarter" idx="15"/>
          </p:nvPr>
        </p:nvSpPr>
        <p:spPr/>
        <p:txBody>
          <a:bodyPr/>
          <a:lstStyle/>
          <a:p>
            <a:r>
              <a:rPr lang="en-US" dirty="0"/>
              <a:t>What the Experts Say</a:t>
            </a:r>
          </a:p>
        </p:txBody>
      </p:sp>
    </p:spTree>
    <p:extLst>
      <p:ext uri="{BB962C8B-B14F-4D97-AF65-F5344CB8AC3E}">
        <p14:creationId xmlns:p14="http://schemas.microsoft.com/office/powerpoint/2010/main" val="18168276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623B4-D18D-4806-9CCD-BD1D30D25A05}"/>
              </a:ext>
            </a:extLst>
          </p:cNvPr>
          <p:cNvSpPr>
            <a:spLocks noGrp="1"/>
          </p:cNvSpPr>
          <p:nvPr>
            <p:ph type="title"/>
          </p:nvPr>
        </p:nvSpPr>
        <p:spPr/>
        <p:txBody>
          <a:bodyPr/>
          <a:lstStyle/>
          <a:p>
            <a:r>
              <a:rPr lang="en-US" dirty="0"/>
              <a:t>Cannabis as Medicine</a:t>
            </a:r>
          </a:p>
        </p:txBody>
      </p:sp>
      <p:sp>
        <p:nvSpPr>
          <p:cNvPr id="3" name="Text Placeholder 2">
            <a:extLst>
              <a:ext uri="{FF2B5EF4-FFF2-40B4-BE49-F238E27FC236}">
                <a16:creationId xmlns:a16="http://schemas.microsoft.com/office/drawing/2014/main" id="{5874CE40-8D9E-4696-85CA-74FE592F59BF}"/>
              </a:ext>
            </a:extLst>
          </p:cNvPr>
          <p:cNvSpPr>
            <a:spLocks noGrp="1"/>
          </p:cNvSpPr>
          <p:nvPr>
            <p:ph type="body" sz="quarter" idx="15"/>
          </p:nvPr>
        </p:nvSpPr>
        <p:spPr/>
        <p:txBody>
          <a:bodyPr/>
          <a:lstStyle/>
          <a:p>
            <a:r>
              <a:rPr lang="en-US" dirty="0"/>
              <a:t>Treatments for Occupational-Related Conditions</a:t>
            </a:r>
          </a:p>
        </p:txBody>
      </p:sp>
      <p:sp>
        <p:nvSpPr>
          <p:cNvPr id="4" name="Text Placeholder 3">
            <a:extLst>
              <a:ext uri="{FF2B5EF4-FFF2-40B4-BE49-F238E27FC236}">
                <a16:creationId xmlns:a16="http://schemas.microsoft.com/office/drawing/2014/main" id="{717D2879-5F4A-4693-B65B-26FE6FFF9B92}"/>
              </a:ext>
            </a:extLst>
          </p:cNvPr>
          <p:cNvSpPr>
            <a:spLocks noGrp="1"/>
          </p:cNvSpPr>
          <p:nvPr>
            <p:ph type="body" sz="quarter" idx="16"/>
          </p:nvPr>
        </p:nvSpPr>
        <p:spPr/>
        <p:txBody>
          <a:bodyPr/>
          <a:lstStyle/>
          <a:p>
            <a:r>
              <a:rPr lang="en-US" dirty="0"/>
              <a:t>Source: David Dietz, “Medical Marijuana, Occupational Injuries, and the Workplace: 2017 Status Update,” https://www.ncci.com/Articles/Pages/II_Insights_MedMarijuana-OccupInjuries.aspx</a:t>
            </a:r>
          </a:p>
        </p:txBody>
      </p:sp>
      <p:sp>
        <p:nvSpPr>
          <p:cNvPr id="5" name="Text Placeholder 4">
            <a:extLst>
              <a:ext uri="{FF2B5EF4-FFF2-40B4-BE49-F238E27FC236}">
                <a16:creationId xmlns:a16="http://schemas.microsoft.com/office/drawing/2014/main" id="{8A29966A-E5C4-4CC5-BAB6-0A44329040AB}"/>
              </a:ext>
            </a:extLst>
          </p:cNvPr>
          <p:cNvSpPr>
            <a:spLocks noGrp="1"/>
          </p:cNvSpPr>
          <p:nvPr>
            <p:ph type="body" sz="quarter" idx="30"/>
          </p:nvPr>
        </p:nvSpPr>
        <p:spPr/>
        <p:txBody>
          <a:bodyPr/>
          <a:lstStyle/>
          <a:p>
            <a:r>
              <a:rPr lang="en-US" dirty="0"/>
              <a:t>Work-Related Conditions</a:t>
            </a:r>
          </a:p>
        </p:txBody>
      </p:sp>
      <p:sp>
        <p:nvSpPr>
          <p:cNvPr id="6" name="Text Placeholder 5">
            <a:extLst>
              <a:ext uri="{FF2B5EF4-FFF2-40B4-BE49-F238E27FC236}">
                <a16:creationId xmlns:a16="http://schemas.microsoft.com/office/drawing/2014/main" id="{B67A05E3-E7D1-4625-B939-51B18CFEFA30}"/>
              </a:ext>
            </a:extLst>
          </p:cNvPr>
          <p:cNvSpPr>
            <a:spLocks noGrp="1"/>
          </p:cNvSpPr>
          <p:nvPr>
            <p:ph type="body" sz="quarter" idx="32"/>
          </p:nvPr>
        </p:nvSpPr>
        <p:spPr/>
        <p:txBody>
          <a:bodyPr/>
          <a:lstStyle/>
          <a:p>
            <a:r>
              <a:rPr lang="en-US" dirty="0"/>
              <a:t>Cannabis vs. Opioids</a:t>
            </a:r>
          </a:p>
        </p:txBody>
      </p:sp>
      <p:sp>
        <p:nvSpPr>
          <p:cNvPr id="7" name="Content Placeholder 6">
            <a:extLst>
              <a:ext uri="{FF2B5EF4-FFF2-40B4-BE49-F238E27FC236}">
                <a16:creationId xmlns:a16="http://schemas.microsoft.com/office/drawing/2014/main" id="{7C2A4B65-CDC5-4292-B6D1-0BD18F9864C7}"/>
              </a:ext>
            </a:extLst>
          </p:cNvPr>
          <p:cNvSpPr>
            <a:spLocks noGrp="1"/>
          </p:cNvSpPr>
          <p:nvPr>
            <p:ph sz="quarter" idx="33"/>
          </p:nvPr>
        </p:nvSpPr>
        <p:spPr/>
        <p:txBody>
          <a:bodyPr/>
          <a:lstStyle/>
          <a:p>
            <a:r>
              <a:rPr lang="en-US" dirty="0"/>
              <a:t>Chronic Pain</a:t>
            </a:r>
          </a:p>
          <a:p>
            <a:r>
              <a:rPr lang="en-US" dirty="0"/>
              <a:t>Anxiety and Depression</a:t>
            </a:r>
          </a:p>
          <a:p>
            <a:r>
              <a:rPr lang="en-US" dirty="0"/>
              <a:t>PTSD</a:t>
            </a:r>
          </a:p>
          <a:p>
            <a:r>
              <a:rPr lang="en-US" dirty="0"/>
              <a:t>Traumatic Brain Injury</a:t>
            </a:r>
          </a:p>
          <a:p>
            <a:r>
              <a:rPr lang="en-US" dirty="0"/>
              <a:t>Spasticity Following Spinal Cord Injury</a:t>
            </a:r>
          </a:p>
        </p:txBody>
      </p:sp>
      <p:sp>
        <p:nvSpPr>
          <p:cNvPr id="8" name="Content Placeholder 7">
            <a:extLst>
              <a:ext uri="{FF2B5EF4-FFF2-40B4-BE49-F238E27FC236}">
                <a16:creationId xmlns:a16="http://schemas.microsoft.com/office/drawing/2014/main" id="{C729A2A1-D115-4927-A06D-0C521871E086}"/>
              </a:ext>
            </a:extLst>
          </p:cNvPr>
          <p:cNvSpPr>
            <a:spLocks noGrp="1"/>
          </p:cNvSpPr>
          <p:nvPr>
            <p:ph sz="quarter" idx="34"/>
          </p:nvPr>
        </p:nvSpPr>
        <p:spPr/>
        <p:txBody>
          <a:bodyPr/>
          <a:lstStyle/>
          <a:p>
            <a:r>
              <a:rPr lang="en-US" dirty="0"/>
              <a:t>‘Highly suggestive studies’</a:t>
            </a:r>
          </a:p>
          <a:p>
            <a:pPr lvl="1"/>
            <a:r>
              <a:rPr lang="en-US" dirty="0"/>
              <a:t>Death Certificate Study</a:t>
            </a:r>
          </a:p>
          <a:p>
            <a:pPr lvl="1"/>
            <a:r>
              <a:rPr lang="en-US" dirty="0"/>
              <a:t>Dispensaries Study</a:t>
            </a:r>
          </a:p>
          <a:p>
            <a:pPr lvl="1"/>
            <a:r>
              <a:rPr lang="en-US" dirty="0"/>
              <a:t>Medicare/Medicaid Study</a:t>
            </a:r>
          </a:p>
          <a:p>
            <a:pPr lvl="1"/>
            <a:r>
              <a:rPr lang="en-US" dirty="0"/>
              <a:t>Auto Fatality Study</a:t>
            </a:r>
          </a:p>
          <a:p>
            <a:r>
              <a:rPr lang="en-US" dirty="0"/>
              <a:t>Not conclusive – Further Study Needed</a:t>
            </a:r>
          </a:p>
        </p:txBody>
      </p:sp>
    </p:spTree>
    <p:extLst>
      <p:ext uri="{BB962C8B-B14F-4D97-AF65-F5344CB8AC3E}">
        <p14:creationId xmlns:p14="http://schemas.microsoft.com/office/powerpoint/2010/main" val="514564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Puzz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7440" y="1488441"/>
            <a:ext cx="4389120" cy="4389120"/>
          </a:xfrm>
          <a:prstGeom prst="rect">
            <a:avLst/>
          </a:prstGeom>
        </p:spPr>
      </p:pic>
      <p:sp>
        <p:nvSpPr>
          <p:cNvPr id="1030" name="Rectangle 2"/>
          <p:cNvSpPr>
            <a:spLocks noGrp="1" noChangeArrowheads="1"/>
          </p:cNvSpPr>
          <p:nvPr>
            <p:ph type="title"/>
          </p:nvPr>
        </p:nvSpPr>
        <p:spPr>
          <a:xfrm>
            <a:off x="395116" y="232327"/>
            <a:ext cx="8458200" cy="950976"/>
          </a:xfrm>
        </p:spPr>
        <p:txBody>
          <a:bodyPr/>
          <a:lstStyle/>
          <a:p>
            <a:r>
              <a:rPr lang="en-US" dirty="0"/>
              <a:t>Road Safety</a:t>
            </a:r>
          </a:p>
        </p:txBody>
      </p:sp>
      <p:sp>
        <p:nvSpPr>
          <p:cNvPr id="15" name="Text Placeholder 14"/>
          <p:cNvSpPr>
            <a:spLocks noGrp="1"/>
          </p:cNvSpPr>
          <p:nvPr>
            <p:ph type="body" sz="quarter" idx="16"/>
          </p:nvPr>
        </p:nvSpPr>
        <p:spPr/>
        <p:txBody>
          <a:bodyPr/>
          <a:lstStyle/>
          <a:p>
            <a:r>
              <a:rPr lang="en-US"/>
              <a:t>Source: </a:t>
            </a:r>
            <a:r>
              <a:rPr lang="en-US" dirty="0"/>
              <a:t>Insurance Information Institute research.</a:t>
            </a:r>
          </a:p>
        </p:txBody>
      </p:sp>
      <p:sp>
        <p:nvSpPr>
          <p:cNvPr id="1036" name="Text Box 7"/>
          <p:cNvSpPr txBox="1">
            <a:spLocks noChangeArrowheads="1"/>
          </p:cNvSpPr>
          <p:nvPr/>
        </p:nvSpPr>
        <p:spPr bwMode="gray">
          <a:xfrm>
            <a:off x="5206549" y="2683475"/>
            <a:ext cx="1297707" cy="557083"/>
          </a:xfrm>
          <a:prstGeom prst="rect">
            <a:avLst/>
          </a:prstGeom>
          <a:noFill/>
          <a:ln w="9525">
            <a:noFill/>
            <a:miter lim="800000"/>
            <a:headEnd/>
            <a:tailEnd/>
          </a:ln>
        </p:spPr>
        <p:txBody>
          <a:bodyPr lIns="0" tIns="0" rIns="0" bIns="0" anchor="ctr">
            <a:noAutofit/>
          </a:bodyPr>
          <a:lstStyle/>
          <a:p>
            <a:pPr algn="ctr" eaLnBrk="0" hangingPunct="0">
              <a:lnSpc>
                <a:spcPct val="90000"/>
              </a:lnSpc>
              <a:spcBef>
                <a:spcPts val="300"/>
              </a:spcBef>
              <a:buSzPct val="90000"/>
            </a:pPr>
            <a:r>
              <a:rPr lang="en-US" sz="1600" b="1" dirty="0">
                <a:solidFill>
                  <a:schemeClr val="bg1"/>
                </a:solidFill>
              </a:rPr>
              <a:t>Distracted driving</a:t>
            </a:r>
          </a:p>
        </p:txBody>
      </p:sp>
      <p:sp>
        <p:nvSpPr>
          <p:cNvPr id="1037" name="Text Box 7"/>
          <p:cNvSpPr txBox="1">
            <a:spLocks noChangeArrowheads="1"/>
          </p:cNvSpPr>
          <p:nvPr/>
        </p:nvSpPr>
        <p:spPr bwMode="gray">
          <a:xfrm>
            <a:off x="5250031" y="4430328"/>
            <a:ext cx="1257508" cy="557083"/>
          </a:xfrm>
          <a:prstGeom prst="rect">
            <a:avLst/>
          </a:prstGeom>
          <a:noFill/>
          <a:ln w="9525">
            <a:noFill/>
            <a:miter lim="800000"/>
            <a:headEnd/>
            <a:tailEnd/>
          </a:ln>
        </p:spPr>
        <p:txBody>
          <a:bodyPr lIns="0" tIns="0" rIns="0" bIns="0" anchor="ctr">
            <a:noAutofit/>
          </a:bodyPr>
          <a:lstStyle/>
          <a:p>
            <a:pPr algn="ctr" eaLnBrk="0" hangingPunct="0">
              <a:lnSpc>
                <a:spcPct val="90000"/>
              </a:lnSpc>
              <a:spcBef>
                <a:spcPts val="300"/>
              </a:spcBef>
              <a:buSzPct val="90000"/>
            </a:pPr>
            <a:r>
              <a:rPr lang="en-US" sz="1600" b="1" dirty="0">
                <a:solidFill>
                  <a:schemeClr val="bg1"/>
                </a:solidFill>
              </a:rPr>
              <a:t>Faster driving</a:t>
            </a:r>
          </a:p>
        </p:txBody>
      </p:sp>
      <p:sp>
        <p:nvSpPr>
          <p:cNvPr id="13" name="Text Box 7"/>
          <p:cNvSpPr txBox="1">
            <a:spLocks noChangeArrowheads="1"/>
          </p:cNvSpPr>
          <p:nvPr/>
        </p:nvSpPr>
        <p:spPr bwMode="gray">
          <a:xfrm>
            <a:off x="3049138" y="2210150"/>
            <a:ext cx="1640788" cy="559367"/>
          </a:xfrm>
          <a:prstGeom prst="rect">
            <a:avLst/>
          </a:prstGeom>
          <a:noFill/>
          <a:ln w="9525">
            <a:noFill/>
            <a:miter lim="800000"/>
            <a:headEnd/>
            <a:tailEnd/>
          </a:ln>
        </p:spPr>
        <p:txBody>
          <a:bodyPr lIns="0" tIns="0" rIns="0" bIns="0" anchor="ctr">
            <a:noAutofit/>
          </a:bodyPr>
          <a:lstStyle/>
          <a:p>
            <a:pPr algn="ctr" eaLnBrk="0" hangingPunct="0">
              <a:lnSpc>
                <a:spcPct val="90000"/>
              </a:lnSpc>
              <a:spcBef>
                <a:spcPts val="300"/>
              </a:spcBef>
              <a:buSzPct val="90000"/>
            </a:pPr>
            <a:r>
              <a:rPr lang="en-US" sz="1600" b="1" dirty="0">
                <a:solidFill>
                  <a:schemeClr val="bg1"/>
                </a:solidFill>
              </a:rPr>
              <a:t>Economic </a:t>
            </a:r>
            <a:br>
              <a:rPr lang="en-US" sz="1600" b="1" dirty="0">
                <a:solidFill>
                  <a:schemeClr val="bg1"/>
                </a:solidFill>
              </a:rPr>
            </a:br>
            <a:r>
              <a:rPr lang="en-US" sz="1600" b="1" dirty="0">
                <a:solidFill>
                  <a:schemeClr val="bg1"/>
                </a:solidFill>
              </a:rPr>
              <a:t>well-being</a:t>
            </a:r>
          </a:p>
        </p:txBody>
      </p:sp>
      <p:sp>
        <p:nvSpPr>
          <p:cNvPr id="11" name="Text Box 7"/>
          <p:cNvSpPr txBox="1">
            <a:spLocks noChangeArrowheads="1"/>
          </p:cNvSpPr>
          <p:nvPr/>
        </p:nvSpPr>
        <p:spPr bwMode="gray">
          <a:xfrm>
            <a:off x="3901095" y="5301229"/>
            <a:ext cx="1257508" cy="557083"/>
          </a:xfrm>
          <a:prstGeom prst="rect">
            <a:avLst/>
          </a:prstGeom>
          <a:noFill/>
          <a:ln w="9525">
            <a:noFill/>
            <a:miter lim="800000"/>
            <a:headEnd/>
            <a:tailEnd/>
          </a:ln>
        </p:spPr>
        <p:txBody>
          <a:bodyPr lIns="0" tIns="0" rIns="0" bIns="0" anchor="ctr">
            <a:noAutofit/>
          </a:bodyPr>
          <a:lstStyle/>
          <a:p>
            <a:pPr algn="ctr" eaLnBrk="0" hangingPunct="0">
              <a:lnSpc>
                <a:spcPct val="90000"/>
              </a:lnSpc>
              <a:spcBef>
                <a:spcPts val="300"/>
              </a:spcBef>
              <a:buSzPct val="90000"/>
            </a:pPr>
            <a:r>
              <a:rPr lang="en-US" sz="1600" b="1" dirty="0">
                <a:solidFill>
                  <a:schemeClr val="bg1"/>
                </a:solidFill>
              </a:rPr>
              <a:t>Legalized marijuana</a:t>
            </a:r>
          </a:p>
        </p:txBody>
      </p:sp>
      <p:sp>
        <p:nvSpPr>
          <p:cNvPr id="14" name="Text Box 7"/>
          <p:cNvSpPr txBox="1">
            <a:spLocks noChangeArrowheads="1"/>
          </p:cNvSpPr>
          <p:nvPr/>
        </p:nvSpPr>
        <p:spPr bwMode="gray">
          <a:xfrm>
            <a:off x="2472583" y="3979885"/>
            <a:ext cx="1257508" cy="557083"/>
          </a:xfrm>
          <a:prstGeom prst="rect">
            <a:avLst/>
          </a:prstGeom>
          <a:noFill/>
          <a:ln w="9525">
            <a:noFill/>
            <a:miter lim="800000"/>
            <a:headEnd/>
            <a:tailEnd/>
          </a:ln>
        </p:spPr>
        <p:txBody>
          <a:bodyPr lIns="0" tIns="0" rIns="0" bIns="0" anchor="ctr">
            <a:noAutofit/>
          </a:bodyPr>
          <a:lstStyle/>
          <a:p>
            <a:pPr algn="ctr" eaLnBrk="0" hangingPunct="0">
              <a:lnSpc>
                <a:spcPct val="90000"/>
              </a:lnSpc>
              <a:spcBef>
                <a:spcPts val="300"/>
              </a:spcBef>
              <a:buSzPct val="90000"/>
            </a:pPr>
            <a:r>
              <a:rPr lang="en-US" sz="1600" b="1" dirty="0">
                <a:solidFill>
                  <a:schemeClr val="bg1"/>
                </a:solidFill>
              </a:rPr>
              <a:t>Expensive auto parts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4231" y="4715887"/>
            <a:ext cx="548640" cy="59740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0827" y="1603083"/>
            <a:ext cx="597408" cy="597408"/>
          </a:xfrm>
          <a:prstGeom prst="rect">
            <a:avLst/>
          </a:prstGeom>
        </p:spPr>
      </p:pic>
      <p:sp>
        <p:nvSpPr>
          <p:cNvPr id="17" name="Text Box 7"/>
          <p:cNvSpPr txBox="1">
            <a:spLocks noChangeArrowheads="1"/>
          </p:cNvSpPr>
          <p:nvPr/>
        </p:nvSpPr>
        <p:spPr bwMode="gray">
          <a:xfrm>
            <a:off x="915148" y="3554731"/>
            <a:ext cx="1452499" cy="942227"/>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1600" dirty="0"/>
              <a:t>Safety Devices Can Be Expensive</a:t>
            </a:r>
          </a:p>
        </p:txBody>
      </p:sp>
      <p:sp>
        <p:nvSpPr>
          <p:cNvPr id="18" name="Text Box 7"/>
          <p:cNvSpPr txBox="1">
            <a:spLocks noChangeArrowheads="1"/>
          </p:cNvSpPr>
          <p:nvPr/>
        </p:nvSpPr>
        <p:spPr bwMode="gray">
          <a:xfrm>
            <a:off x="1596639" y="1414840"/>
            <a:ext cx="1452499" cy="942227"/>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1600" dirty="0"/>
              <a:t>Better Economy = More Drivers = More Accidents</a:t>
            </a:r>
          </a:p>
        </p:txBody>
      </p:sp>
      <p:sp>
        <p:nvSpPr>
          <p:cNvPr id="20" name="Text Box 7"/>
          <p:cNvSpPr txBox="1">
            <a:spLocks noChangeArrowheads="1"/>
          </p:cNvSpPr>
          <p:nvPr/>
        </p:nvSpPr>
        <p:spPr bwMode="gray">
          <a:xfrm>
            <a:off x="6094863" y="1422805"/>
            <a:ext cx="1452499" cy="942227"/>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1600" dirty="0"/>
              <a:t>14 Percent of Injury Crashes</a:t>
            </a:r>
          </a:p>
        </p:txBody>
      </p:sp>
      <p:sp>
        <p:nvSpPr>
          <p:cNvPr id="21" name="Text Box 7"/>
          <p:cNvSpPr txBox="1">
            <a:spLocks noChangeArrowheads="1"/>
          </p:cNvSpPr>
          <p:nvPr/>
        </p:nvSpPr>
        <p:spPr bwMode="gray">
          <a:xfrm>
            <a:off x="6453531" y="3761809"/>
            <a:ext cx="1452499" cy="942227"/>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1600" dirty="0"/>
              <a:t>Speed</a:t>
            </a:r>
          </a:p>
          <a:p>
            <a:pPr algn="ctr" eaLnBrk="0" hangingPunct="0">
              <a:lnSpc>
                <a:spcPct val="90000"/>
              </a:lnSpc>
              <a:spcBef>
                <a:spcPts val="300"/>
              </a:spcBef>
              <a:buSzPct val="90000"/>
            </a:pPr>
            <a:r>
              <a:rPr lang="en-US" sz="1600" dirty="0"/>
              <a:t>Still</a:t>
            </a:r>
          </a:p>
          <a:p>
            <a:pPr algn="ctr" eaLnBrk="0" hangingPunct="0">
              <a:lnSpc>
                <a:spcPct val="90000"/>
              </a:lnSpc>
              <a:spcBef>
                <a:spcPts val="300"/>
              </a:spcBef>
              <a:buSzPct val="90000"/>
            </a:pPr>
            <a:r>
              <a:rPr lang="en-US" sz="1600" dirty="0"/>
              <a:t>Kills</a:t>
            </a:r>
          </a:p>
        </p:txBody>
      </p:sp>
      <p:sp>
        <p:nvSpPr>
          <p:cNvPr id="22" name="Text Box 7"/>
          <p:cNvSpPr txBox="1">
            <a:spLocks noChangeArrowheads="1"/>
          </p:cNvSpPr>
          <p:nvPr/>
        </p:nvSpPr>
        <p:spPr bwMode="gray">
          <a:xfrm>
            <a:off x="3897966" y="6011933"/>
            <a:ext cx="1452499" cy="491592"/>
          </a:xfrm>
          <a:prstGeom prst="rect">
            <a:avLst/>
          </a:prstGeom>
          <a:noFill/>
          <a:ln w="9525">
            <a:noFill/>
            <a:miter lim="800000"/>
            <a:headEnd/>
            <a:tailEnd/>
          </a:ln>
        </p:spPr>
        <p:txBody>
          <a:bodyPr lIns="0" tIns="0" rIns="0" bIns="0" anchor="t">
            <a:noAutofit/>
          </a:bodyPr>
          <a:lstStyle/>
          <a:p>
            <a:pPr algn="ctr" eaLnBrk="0" hangingPunct="0">
              <a:lnSpc>
                <a:spcPct val="90000"/>
              </a:lnSpc>
              <a:spcBef>
                <a:spcPts val="300"/>
              </a:spcBef>
              <a:buSzPct val="90000"/>
            </a:pPr>
            <a:r>
              <a:rPr lang="en-US" sz="1600" dirty="0"/>
              <a:t>It’s Not Funny</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87933" y="3310443"/>
            <a:ext cx="749808" cy="713232"/>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58601" y="1846843"/>
            <a:ext cx="865675" cy="865675"/>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51903" y="3875592"/>
            <a:ext cx="896112" cy="554736"/>
          </a:xfrm>
          <a:prstGeom prst="rect">
            <a:avLst/>
          </a:prstGeom>
        </p:spPr>
      </p:pic>
      <p:grpSp>
        <p:nvGrpSpPr>
          <p:cNvPr id="16" name="Group 15"/>
          <p:cNvGrpSpPr/>
          <p:nvPr/>
        </p:nvGrpSpPr>
        <p:grpSpPr>
          <a:xfrm>
            <a:off x="4225243" y="2936910"/>
            <a:ext cx="693515" cy="704631"/>
            <a:chOff x="4059002" y="2863022"/>
            <a:chExt cx="892650" cy="906957"/>
          </a:xfrm>
        </p:grpSpPr>
        <p:sp>
          <p:nvSpPr>
            <p:cNvPr id="6" name="Rectangle 5"/>
            <p:cNvSpPr/>
            <p:nvPr/>
          </p:nvSpPr>
          <p:spPr>
            <a:xfrm>
              <a:off x="4195422" y="3316656"/>
              <a:ext cx="619810" cy="4533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8" name="Triangle 7"/>
            <p:cNvSpPr/>
            <p:nvPr/>
          </p:nvSpPr>
          <p:spPr>
            <a:xfrm>
              <a:off x="4059002" y="2863022"/>
              <a:ext cx="892650" cy="51420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grpSp>
      <p:sp>
        <p:nvSpPr>
          <p:cNvPr id="12" name="Text Box 12"/>
          <p:cNvSpPr txBox="1">
            <a:spLocks noChangeArrowheads="1"/>
          </p:cNvSpPr>
          <p:nvPr/>
        </p:nvSpPr>
        <p:spPr bwMode="gray">
          <a:xfrm>
            <a:off x="3929795" y="3760243"/>
            <a:ext cx="1270000" cy="516464"/>
          </a:xfrm>
          <a:prstGeom prst="rect">
            <a:avLst/>
          </a:prstGeom>
          <a:noFill/>
          <a:ln w="9525">
            <a:noFill/>
            <a:miter lim="800000"/>
            <a:headEnd/>
            <a:tailEnd/>
          </a:ln>
          <a:effectLst/>
        </p:spPr>
        <p:txBody>
          <a:bodyPr wrap="square" lIns="0" tIns="0" rIns="0" bIns="0" anchor="t">
            <a:noAutofit/>
          </a:bodyPr>
          <a:lstStyle/>
          <a:p>
            <a:pPr algn="ctr" eaLnBrk="0" hangingPunct="0">
              <a:lnSpc>
                <a:spcPct val="80000"/>
              </a:lnSpc>
              <a:buSzPct val="90000"/>
              <a:buFont typeface="Wingdings" pitchFamily="2" charset="2"/>
              <a:buNone/>
            </a:pPr>
            <a:r>
              <a:rPr lang="en-US" sz="2000" dirty="0"/>
              <a:t>Why rates go up</a:t>
            </a:r>
          </a:p>
        </p:txBody>
      </p:sp>
    </p:spTree>
    <p:extLst>
      <p:ext uri="{BB962C8B-B14F-4D97-AF65-F5344CB8AC3E}">
        <p14:creationId xmlns:p14="http://schemas.microsoft.com/office/powerpoint/2010/main" val="24605371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500"/>
                                        <p:tgtEl>
                                          <p:spTgt spid="1036"/>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037"/>
                                        </p:tgtEl>
                                        <p:attrNameLst>
                                          <p:attrName>style.visibility</p:attrName>
                                        </p:attrNameLst>
                                      </p:cBhvr>
                                      <p:to>
                                        <p:strVal val="visible"/>
                                      </p:to>
                                    </p:set>
                                    <p:animEffect transition="in" filter="fade">
                                      <p:cBhvr>
                                        <p:cTn id="10" dur="500"/>
                                        <p:tgtEl>
                                          <p:spTgt spid="1037"/>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 grpId="0"/>
      <p:bldP spid="1037" grpId="0"/>
      <p:bldP spid="13" grpId="0"/>
      <p:bldP spid="11" grpId="0"/>
      <p:bldP spid="14" grpId="0"/>
      <p:bldP spid="17" grpId="0"/>
      <p:bldP spid="18" grpId="0"/>
      <p:bldP spid="20" grpId="0"/>
      <p:bldP spid="21" grpId="0"/>
      <p:bldP spid="22" grpId="0"/>
      <p:bldP spid="1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Accident Probability</a:t>
            </a:r>
          </a:p>
        </p:txBody>
      </p:sp>
      <p:pic>
        <p:nvPicPr>
          <p:cNvPr id="4" name="Picture 3"/>
          <p:cNvPicPr>
            <a:picLocks noChangeAspect="1"/>
          </p:cNvPicPr>
          <p:nvPr/>
        </p:nvPicPr>
        <p:blipFill>
          <a:blip r:embed="rId3"/>
          <a:stretch>
            <a:fillRect/>
          </a:stretch>
        </p:blipFill>
        <p:spPr>
          <a:xfrm>
            <a:off x="1147809" y="1182287"/>
            <a:ext cx="6841177" cy="4672608"/>
          </a:xfrm>
          <a:prstGeom prst="rect">
            <a:avLst/>
          </a:prstGeom>
        </p:spPr>
      </p:pic>
      <p:sp>
        <p:nvSpPr>
          <p:cNvPr id="5" name="TextBox 4"/>
          <p:cNvSpPr txBox="1"/>
          <p:nvPr/>
        </p:nvSpPr>
        <p:spPr>
          <a:xfrm>
            <a:off x="849746" y="6391564"/>
            <a:ext cx="7869381" cy="332509"/>
          </a:xfrm>
          <a:prstGeom prst="rect">
            <a:avLst/>
          </a:prstGeom>
          <a:noFill/>
        </p:spPr>
        <p:txBody>
          <a:bodyPr wrap="square" rtlCol="0">
            <a:noAutofit/>
          </a:bodyPr>
          <a:lstStyle/>
          <a:p>
            <a:pPr>
              <a:lnSpc>
                <a:spcPct val="90000"/>
              </a:lnSpc>
              <a:spcBef>
                <a:spcPts val="1600"/>
              </a:spcBef>
              <a:buClr>
                <a:srgbClr val="337DBE"/>
              </a:buClr>
              <a:buSzPct val="77000"/>
            </a:pPr>
            <a:r>
              <a:rPr lang="en-US" sz="1000" dirty="0"/>
              <a:t>SOURCE: Sewell, Poling, </a:t>
            </a:r>
            <a:r>
              <a:rPr lang="en-US" sz="1000" dirty="0" err="1"/>
              <a:t>Sofuoglu</a:t>
            </a:r>
            <a:r>
              <a:rPr lang="en-US" sz="1000" dirty="0"/>
              <a:t>, “The Effect of Cannabis Compared with Alcohol on Driving,” American Journal on Addictions, 2009.</a:t>
            </a:r>
          </a:p>
        </p:txBody>
      </p:sp>
      <p:sp>
        <p:nvSpPr>
          <p:cNvPr id="11" name="Text Placeholder 4"/>
          <p:cNvSpPr txBox="1">
            <a:spLocks/>
          </p:cNvSpPr>
          <p:nvPr/>
        </p:nvSpPr>
        <p:spPr bwMode="gray">
          <a:xfrm>
            <a:off x="416658" y="5656491"/>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defTabSz="914377" eaLnBrk="1" hangingPunct="1">
              <a:spcBef>
                <a:spcPts val="0"/>
              </a:spcBef>
              <a:buClr>
                <a:schemeClr val="accent2"/>
              </a:buClr>
              <a:buSzPct val="90000"/>
            </a:pPr>
            <a:r>
              <a:rPr lang="en-US" sz="1800" dirty="0">
                <a:solidFill>
                  <a:schemeClr val="bg1"/>
                </a:solidFill>
              </a:rPr>
              <a:t>Chance of Accident Rises Sharply As Consumption Rises.</a:t>
            </a:r>
          </a:p>
        </p:txBody>
      </p:sp>
    </p:spTree>
    <p:extLst>
      <p:ext uri="{BB962C8B-B14F-4D97-AF65-F5344CB8AC3E}">
        <p14:creationId xmlns:p14="http://schemas.microsoft.com/office/powerpoint/2010/main" val="187162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Sales Lead to More Accidents</a:t>
            </a:r>
          </a:p>
        </p:txBody>
      </p:sp>
      <p:sp>
        <p:nvSpPr>
          <p:cNvPr id="3" name="Text Placeholder 2"/>
          <p:cNvSpPr>
            <a:spLocks noGrp="1"/>
          </p:cNvSpPr>
          <p:nvPr>
            <p:ph type="body" sz="quarter" idx="15"/>
          </p:nvPr>
        </p:nvSpPr>
        <p:spPr/>
        <p:txBody>
          <a:bodyPr/>
          <a:lstStyle/>
          <a:p>
            <a:endParaRPr lang="en-US" dirty="0"/>
          </a:p>
        </p:txBody>
      </p:sp>
      <p:sp>
        <p:nvSpPr>
          <p:cNvPr id="4" name="Text Placeholder 3"/>
          <p:cNvSpPr>
            <a:spLocks noGrp="1"/>
          </p:cNvSpPr>
          <p:nvPr>
            <p:ph type="body" sz="quarter" idx="16"/>
          </p:nvPr>
        </p:nvSpPr>
        <p:spPr/>
        <p:txBody>
          <a:bodyPr/>
          <a:lstStyle/>
          <a:p>
            <a:r>
              <a:rPr lang="en-US" dirty="0"/>
              <a:t>SOURCE: Highway Loss Data Institute.</a:t>
            </a:r>
          </a:p>
        </p:txBody>
      </p:sp>
      <p:graphicFrame>
        <p:nvGraphicFramePr>
          <p:cNvPr id="22" name="Chart 21"/>
          <p:cNvGraphicFramePr/>
          <p:nvPr>
            <p:extLst/>
          </p:nvPr>
        </p:nvGraphicFramePr>
        <p:xfrm>
          <a:off x="492869" y="1624729"/>
          <a:ext cx="3893448" cy="467005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624553" y="1751725"/>
            <a:ext cx="4186073" cy="3853793"/>
          </a:xfrm>
          <a:prstGeom prst="rect">
            <a:avLst/>
          </a:prstGeom>
          <a:noFill/>
        </p:spPr>
        <p:txBody>
          <a:bodyPr wrap="square" rtlCol="0">
            <a:noAutofit/>
          </a:bodyPr>
          <a:lstStyle/>
          <a:p>
            <a:pPr marL="390134" indent="-390134">
              <a:lnSpc>
                <a:spcPct val="90000"/>
              </a:lnSpc>
              <a:spcBef>
                <a:spcPts val="1600"/>
              </a:spcBef>
              <a:buClr>
                <a:srgbClr val="337DBE"/>
              </a:buClr>
              <a:buSzPct val="77000"/>
              <a:buFont typeface="Wingdings 3" panose="05040102010807070707" pitchFamily="18" charset="2"/>
              <a:buChar char=""/>
            </a:pPr>
            <a:r>
              <a:rPr lang="en-US" sz="2000" dirty="0"/>
              <a:t>Look at ‘Real World’ Crashes</a:t>
            </a:r>
          </a:p>
          <a:p>
            <a:pPr marL="390134" indent="-390134">
              <a:lnSpc>
                <a:spcPct val="90000"/>
              </a:lnSpc>
              <a:spcBef>
                <a:spcPts val="1600"/>
              </a:spcBef>
              <a:buClr>
                <a:srgbClr val="337DBE"/>
              </a:buClr>
              <a:buSzPct val="77000"/>
              <a:buFont typeface="Wingdings 3" panose="05040102010807070707" pitchFamily="18" charset="2"/>
              <a:buChar char=""/>
            </a:pPr>
            <a:r>
              <a:rPr lang="en-US" sz="2000" dirty="0"/>
              <a:t>All Measures Statistically Significant</a:t>
            </a:r>
          </a:p>
          <a:p>
            <a:pPr marL="390134" indent="-390134">
              <a:lnSpc>
                <a:spcPct val="90000"/>
              </a:lnSpc>
              <a:spcBef>
                <a:spcPts val="1600"/>
              </a:spcBef>
              <a:buClr>
                <a:srgbClr val="337DBE"/>
              </a:buClr>
              <a:buSzPct val="77000"/>
              <a:buFont typeface="Wingdings 3" panose="05040102010807070707" pitchFamily="18" charset="2"/>
              <a:buChar char=""/>
            </a:pPr>
            <a:r>
              <a:rPr lang="en-US" sz="2000" dirty="0"/>
              <a:t>‘Overall’ Measure a Good Proxy for What Will Happen in Any State</a:t>
            </a:r>
          </a:p>
          <a:p>
            <a:pPr marL="390134" indent="-390134">
              <a:lnSpc>
                <a:spcPct val="90000"/>
              </a:lnSpc>
              <a:spcBef>
                <a:spcPts val="1600"/>
              </a:spcBef>
              <a:buClr>
                <a:srgbClr val="337DBE"/>
              </a:buClr>
              <a:buSzPct val="77000"/>
              <a:buFont typeface="Wingdings 3" panose="05040102010807070707" pitchFamily="18" charset="2"/>
              <a:buChar char=""/>
            </a:pPr>
            <a:r>
              <a:rPr lang="en-US" sz="2000" dirty="0"/>
              <a:t>Auto Accidents are 6% of WC claims; 12% of Losses</a:t>
            </a:r>
          </a:p>
          <a:p>
            <a:pPr marL="390134" indent="-390134">
              <a:lnSpc>
                <a:spcPct val="90000"/>
              </a:lnSpc>
              <a:spcBef>
                <a:spcPts val="1600"/>
              </a:spcBef>
              <a:buClr>
                <a:srgbClr val="337DBE"/>
              </a:buClr>
              <a:buSzPct val="77000"/>
              <a:buFont typeface="Wingdings 3" panose="05040102010807070707" pitchFamily="18" charset="2"/>
              <a:buChar char=""/>
            </a:pPr>
            <a:endParaRPr lang="en-US" sz="2000" dirty="0"/>
          </a:p>
          <a:p>
            <a:pPr marL="390134" indent="-390134">
              <a:lnSpc>
                <a:spcPct val="90000"/>
              </a:lnSpc>
              <a:spcBef>
                <a:spcPts val="1600"/>
              </a:spcBef>
              <a:buClr>
                <a:srgbClr val="337DBE"/>
              </a:buClr>
              <a:buSzPct val="77000"/>
              <a:buFont typeface="Wingdings 3" panose="05040102010807070707" pitchFamily="18" charset="2"/>
              <a:buChar char=""/>
            </a:pPr>
            <a:endParaRPr lang="en-US" sz="2000" dirty="0"/>
          </a:p>
        </p:txBody>
      </p:sp>
    </p:spTree>
    <p:extLst>
      <p:ext uri="{BB962C8B-B14F-4D97-AF65-F5344CB8AC3E}">
        <p14:creationId xmlns:p14="http://schemas.microsoft.com/office/powerpoint/2010/main" val="12859953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Driving While High – the Legal Framework</a:t>
            </a:r>
          </a:p>
        </p:txBody>
      </p:sp>
      <p:sp>
        <p:nvSpPr>
          <p:cNvPr id="3" name="Text Placeholder 2"/>
          <p:cNvSpPr>
            <a:spLocks noGrp="1"/>
          </p:cNvSpPr>
          <p:nvPr>
            <p:ph type="body" sz="quarter" idx="15"/>
          </p:nvPr>
        </p:nvSpPr>
        <p:spPr/>
        <p:txBody>
          <a:bodyPr/>
          <a:lstStyle/>
          <a:p>
            <a:r>
              <a:rPr lang="en-US" dirty="0"/>
              <a:t>Illegal Everywhere, but What Makes You High?</a:t>
            </a:r>
          </a:p>
        </p:txBody>
      </p:sp>
      <p:sp>
        <p:nvSpPr>
          <p:cNvPr id="4" name="Text Placeholder 3"/>
          <p:cNvSpPr>
            <a:spLocks noGrp="1"/>
          </p:cNvSpPr>
          <p:nvPr>
            <p:ph type="body" sz="quarter" idx="16"/>
          </p:nvPr>
        </p:nvSpPr>
        <p:spPr>
          <a:xfrm>
            <a:off x="1133856" y="6413063"/>
            <a:ext cx="7680960" cy="296736"/>
          </a:xfrm>
        </p:spPr>
        <p:txBody>
          <a:bodyPr/>
          <a:lstStyle/>
          <a:p>
            <a:r>
              <a:rPr lang="en-US" dirty="0"/>
              <a:t>SOURCE: National Conference of State Legislators, National Organization for Reform of Marijuana Laws (NORML), </a:t>
            </a:r>
          </a:p>
        </p:txBody>
      </p:sp>
      <p:sp>
        <p:nvSpPr>
          <p:cNvPr id="6" name="TextBox 5"/>
          <p:cNvSpPr txBox="1"/>
          <p:nvPr/>
        </p:nvSpPr>
        <p:spPr>
          <a:xfrm>
            <a:off x="6366933" y="1739470"/>
            <a:ext cx="2293164" cy="1592868"/>
          </a:xfrm>
          <a:prstGeom prst="rect">
            <a:avLst/>
          </a:prstGeom>
          <a:noFill/>
        </p:spPr>
        <p:txBody>
          <a:bodyPr wrap="square" rtlCol="0">
            <a:noAutofit/>
          </a:bodyPr>
          <a:lstStyle/>
          <a:p>
            <a:pPr>
              <a:lnSpc>
                <a:spcPct val="90000"/>
              </a:lnSpc>
              <a:spcBef>
                <a:spcPts val="1600"/>
              </a:spcBef>
              <a:buClr>
                <a:srgbClr val="337DBE"/>
              </a:buClr>
              <a:buSzPct val="77000"/>
            </a:pPr>
            <a:r>
              <a:rPr lang="en-US" sz="2667" dirty="0">
                <a:solidFill>
                  <a:srgbClr val="FC0000"/>
                </a:solidFill>
              </a:rPr>
              <a:t>●</a:t>
            </a:r>
            <a:r>
              <a:rPr lang="en-US" sz="1600" dirty="0"/>
              <a:t> Under the Influence</a:t>
            </a:r>
            <a:br>
              <a:rPr lang="en-US" sz="1600" dirty="0"/>
            </a:br>
            <a:r>
              <a:rPr lang="en-US" sz="2667" dirty="0">
                <a:solidFill>
                  <a:srgbClr val="078709"/>
                </a:solidFill>
              </a:rPr>
              <a:t>●</a:t>
            </a:r>
            <a:r>
              <a:rPr lang="en-US" sz="1600" dirty="0"/>
              <a:t> Per Se</a:t>
            </a:r>
            <a:br>
              <a:rPr lang="en-US" sz="1600" dirty="0"/>
            </a:br>
            <a:r>
              <a:rPr lang="en-US" sz="2667" dirty="0">
                <a:solidFill>
                  <a:srgbClr val="F6FB00"/>
                </a:solidFill>
              </a:rPr>
              <a:t>●</a:t>
            </a:r>
            <a:r>
              <a:rPr lang="en-US" sz="1600" dirty="0"/>
              <a:t> Incapacitated</a:t>
            </a:r>
          </a:p>
          <a:p>
            <a:pPr>
              <a:lnSpc>
                <a:spcPct val="90000"/>
              </a:lnSpc>
              <a:spcBef>
                <a:spcPts val="1600"/>
              </a:spcBef>
              <a:buClr>
                <a:srgbClr val="337DBE"/>
              </a:buClr>
              <a:buSzPct val="77000"/>
            </a:pPr>
            <a:endParaRPr lang="en-US" sz="2667" dirty="0"/>
          </a:p>
        </p:txBody>
      </p:sp>
      <p:sp>
        <p:nvSpPr>
          <p:cNvPr id="7" name="Text Placeholder 4"/>
          <p:cNvSpPr txBox="1">
            <a:spLocks/>
          </p:cNvSpPr>
          <p:nvPr/>
        </p:nvSpPr>
        <p:spPr bwMode="gray">
          <a:xfrm>
            <a:off x="356617" y="5686894"/>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defTabSz="914377" eaLnBrk="1" hangingPunct="1">
              <a:spcBef>
                <a:spcPts val="0"/>
              </a:spcBef>
              <a:buClr>
                <a:schemeClr val="accent2"/>
              </a:buClr>
              <a:buSzPct val="90000"/>
            </a:pPr>
            <a:r>
              <a:rPr lang="en-US" sz="1800" dirty="0">
                <a:solidFill>
                  <a:schemeClr val="bg1"/>
                </a:solidFill>
              </a:rPr>
              <a:t>RI: ‘Zero Tolerance (Medical Exception).’ Rest of NE: ‘Incapable of Driving Safely.’</a:t>
            </a:r>
          </a:p>
        </p:txBody>
      </p:sp>
      <p:pic>
        <p:nvPicPr>
          <p:cNvPr id="8" name="Picture 7"/>
          <p:cNvPicPr>
            <a:picLocks noChangeAspect="1"/>
          </p:cNvPicPr>
          <p:nvPr/>
        </p:nvPicPr>
        <p:blipFill>
          <a:blip r:embed="rId3"/>
          <a:stretch>
            <a:fillRect/>
          </a:stretch>
        </p:blipFill>
        <p:spPr>
          <a:xfrm>
            <a:off x="356617" y="1744539"/>
            <a:ext cx="5813275" cy="3861749"/>
          </a:xfrm>
          <a:prstGeom prst="rect">
            <a:avLst/>
          </a:prstGeom>
        </p:spPr>
      </p:pic>
    </p:spTree>
    <p:extLst>
      <p:ext uri="{BB962C8B-B14F-4D97-AF65-F5344CB8AC3E}">
        <p14:creationId xmlns:p14="http://schemas.microsoft.com/office/powerpoint/2010/main" val="15476806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Levels vs. Intoxication</a:t>
            </a:r>
          </a:p>
        </p:txBody>
      </p:sp>
      <p:sp>
        <p:nvSpPr>
          <p:cNvPr id="9" name="Content Placeholder 8"/>
          <p:cNvSpPr>
            <a:spLocks noGrp="1"/>
          </p:cNvSpPr>
          <p:nvPr>
            <p:ph idx="1"/>
          </p:nvPr>
        </p:nvSpPr>
        <p:spPr>
          <a:xfrm>
            <a:off x="5689846" y="1477956"/>
            <a:ext cx="3124969" cy="1132857"/>
          </a:xfrm>
        </p:spPr>
        <p:txBody>
          <a:bodyPr/>
          <a:lstStyle/>
          <a:p>
            <a:pPr marL="0" indent="0">
              <a:buNone/>
            </a:pPr>
            <a:r>
              <a:rPr lang="en-US" dirty="0">
                <a:solidFill>
                  <a:srgbClr val="FF0000"/>
                </a:solidFill>
              </a:rPr>
              <a:t>BAC and ‘feeling drunk’ rise and fall in lockstep</a:t>
            </a:r>
          </a:p>
        </p:txBody>
      </p:sp>
      <p:pic>
        <p:nvPicPr>
          <p:cNvPr id="3" name="Picture 2"/>
          <p:cNvPicPr>
            <a:picLocks noChangeAspect="1"/>
          </p:cNvPicPr>
          <p:nvPr/>
        </p:nvPicPr>
        <p:blipFill>
          <a:blip r:embed="rId3"/>
          <a:stretch>
            <a:fillRect/>
          </a:stretch>
        </p:blipFill>
        <p:spPr>
          <a:xfrm>
            <a:off x="356617" y="1477955"/>
            <a:ext cx="5333231" cy="3952643"/>
          </a:xfrm>
          <a:prstGeom prst="rect">
            <a:avLst/>
          </a:prstGeom>
        </p:spPr>
      </p:pic>
      <p:sp>
        <p:nvSpPr>
          <p:cNvPr id="4" name="TextBox 3"/>
          <p:cNvSpPr txBox="1"/>
          <p:nvPr/>
        </p:nvSpPr>
        <p:spPr>
          <a:xfrm>
            <a:off x="849746" y="6391564"/>
            <a:ext cx="7869381" cy="332509"/>
          </a:xfrm>
          <a:prstGeom prst="rect">
            <a:avLst/>
          </a:prstGeom>
          <a:noFill/>
        </p:spPr>
        <p:txBody>
          <a:bodyPr wrap="square" rtlCol="0">
            <a:noAutofit/>
          </a:bodyPr>
          <a:lstStyle/>
          <a:p>
            <a:pPr>
              <a:lnSpc>
                <a:spcPct val="90000"/>
              </a:lnSpc>
              <a:spcBef>
                <a:spcPts val="1600"/>
              </a:spcBef>
              <a:buClr>
                <a:srgbClr val="337DBE"/>
              </a:buClr>
              <a:buSzPct val="77000"/>
            </a:pPr>
            <a:r>
              <a:rPr lang="en-US" sz="1000" dirty="0"/>
              <a:t>SOURCE: Sewell, Poling, </a:t>
            </a:r>
            <a:r>
              <a:rPr lang="en-US" sz="1000" dirty="0" err="1"/>
              <a:t>Sofuoglu</a:t>
            </a:r>
            <a:r>
              <a:rPr lang="en-US" sz="1000" dirty="0"/>
              <a:t>, “The Effect of Cannabis Compared with Alcohol on Driving,” American Journal on Addictions, 2009.</a:t>
            </a:r>
          </a:p>
        </p:txBody>
      </p:sp>
      <p:sp>
        <p:nvSpPr>
          <p:cNvPr id="5" name="Oval 4"/>
          <p:cNvSpPr/>
          <p:nvPr/>
        </p:nvSpPr>
        <p:spPr>
          <a:xfrm rot="600000">
            <a:off x="1973287" y="2495569"/>
            <a:ext cx="2354189" cy="978931"/>
          </a:xfrm>
          <a:prstGeom prst="ellipse">
            <a:avLst/>
          </a:prstGeom>
          <a:noFill/>
          <a:ln>
            <a:solidFill>
              <a:srgbClr val="ED2E3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ct val="90000"/>
              </a:lnSpc>
            </a:pPr>
            <a:endParaRPr lang="en-US" sz="2667" b="1" dirty="0" err="1">
              <a:solidFill>
                <a:schemeClr val="bg1"/>
              </a:solidFill>
            </a:endParaRPr>
          </a:p>
        </p:txBody>
      </p:sp>
      <p:cxnSp>
        <p:nvCxnSpPr>
          <p:cNvPr id="11" name="Straight Arrow Connector 10"/>
          <p:cNvCxnSpPr/>
          <p:nvPr/>
        </p:nvCxnSpPr>
        <p:spPr>
          <a:xfrm flipH="1">
            <a:off x="4248727" y="2002937"/>
            <a:ext cx="1441120" cy="878809"/>
          </a:xfrm>
          <a:prstGeom prst="straightConnector1">
            <a:avLst/>
          </a:prstGeom>
          <a:ln w="22225">
            <a:solidFill>
              <a:srgbClr val="ED2E32"/>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Content Placeholder 8"/>
          <p:cNvSpPr txBox="1">
            <a:spLocks/>
          </p:cNvSpPr>
          <p:nvPr/>
        </p:nvSpPr>
        <p:spPr bwMode="gray">
          <a:xfrm>
            <a:off x="5689848" y="3671465"/>
            <a:ext cx="3124969" cy="1303856"/>
          </a:xfrm>
          <a:prstGeom prst="rect">
            <a:avLst/>
          </a:prstGeom>
        </p:spPr>
        <p:txBody>
          <a:bodyPr vert="horz" lIns="121920" tIns="60960" rIns="121920" bIns="60960" rtlCol="0">
            <a:noAutofit/>
          </a:bodyPr>
          <a:lstStyle>
            <a:lvl1pPr marL="219456" indent="-219456" algn="l" defTabSz="685800" rtl="0" eaLnBrk="1" latinLnBrk="0" hangingPunct="1">
              <a:lnSpc>
                <a:spcPct val="90000"/>
              </a:lnSpc>
              <a:spcBef>
                <a:spcPts val="1500"/>
              </a:spcBef>
              <a:buClr>
                <a:srgbClr val="337DBE"/>
              </a:buClr>
              <a:buSzPct val="77000"/>
              <a:buFont typeface="Wingdings 3" panose="05040102010807070707" pitchFamily="18" charset="2"/>
              <a:buChar char=""/>
              <a:defRPr sz="1650" kern="1200">
                <a:solidFill>
                  <a:schemeClr val="tx1"/>
                </a:solidFill>
                <a:latin typeface="+mn-lt"/>
                <a:ea typeface="+mn-ea"/>
                <a:cs typeface="+mn-cs"/>
              </a:defRPr>
            </a:lvl1pPr>
            <a:lvl2pPr marL="425196" indent="-171450" algn="l" defTabSz="685800" rtl="0" eaLnBrk="1" latinLnBrk="0" hangingPunct="1">
              <a:lnSpc>
                <a:spcPct val="90000"/>
              </a:lnSpc>
              <a:spcBef>
                <a:spcPts val="750"/>
              </a:spcBef>
              <a:buClr>
                <a:srgbClr val="337DBE"/>
              </a:buClr>
              <a:buFont typeface="Wingdings" panose="05000000000000000000" pitchFamily="2" charset="2"/>
              <a:buChar char=""/>
              <a:defRPr sz="1500" kern="1200">
                <a:solidFill>
                  <a:schemeClr val="tx1"/>
                </a:solidFill>
                <a:latin typeface="+mn-lt"/>
                <a:ea typeface="+mn-ea"/>
                <a:cs typeface="+mn-cs"/>
              </a:defRPr>
            </a:lvl2pPr>
            <a:lvl3pPr marL="685800" indent="-171450" algn="l" defTabSz="685800" rtl="0" eaLnBrk="1" latinLnBrk="0" hangingPunct="1">
              <a:lnSpc>
                <a:spcPct val="90000"/>
              </a:lnSpc>
              <a:spcBef>
                <a:spcPts val="375"/>
              </a:spcBef>
              <a:buClr>
                <a:srgbClr val="337DBE"/>
              </a:buClr>
              <a:buFont typeface="Arial" pitchFamily="34" charset="0"/>
              <a:buChar char="–"/>
              <a:defRPr sz="1350" kern="1200">
                <a:solidFill>
                  <a:schemeClr val="tx1"/>
                </a:solidFill>
                <a:latin typeface="+mn-lt"/>
                <a:ea typeface="+mn-ea"/>
                <a:cs typeface="+mn-cs"/>
              </a:defRPr>
            </a:lvl3pPr>
            <a:lvl4pPr marL="939546" indent="-164592" algn="l" defTabSz="685800" rtl="0" eaLnBrk="1" latinLnBrk="0" hangingPunct="1">
              <a:lnSpc>
                <a:spcPct val="90000"/>
              </a:lnSpc>
              <a:spcBef>
                <a:spcPts val="150"/>
              </a:spcBef>
              <a:buClr>
                <a:srgbClr val="337DBE"/>
              </a:buClr>
              <a:buFont typeface="Wingdings" pitchFamily="2" charset="2"/>
              <a:buChar char="§"/>
              <a:defRPr sz="1200" kern="1200">
                <a:solidFill>
                  <a:schemeClr val="tx1"/>
                </a:solidFill>
                <a:latin typeface="+mn-lt"/>
                <a:ea typeface="+mn-ea"/>
                <a:cs typeface="+mn-cs"/>
              </a:defRPr>
            </a:lvl4pPr>
            <a:lvl5pPr marL="1110996" indent="-130302" algn="l" defTabSz="685800" rtl="0" eaLnBrk="1" latinLnBrk="0" hangingPunct="1">
              <a:lnSpc>
                <a:spcPct val="90000"/>
              </a:lnSpc>
              <a:spcBef>
                <a:spcPts val="75"/>
              </a:spcBef>
              <a:buClr>
                <a:srgbClr val="337DBE"/>
              </a:buClr>
              <a:buFont typeface="Arial" pitchFamily="34" charset="0"/>
              <a:buChar char="»"/>
              <a:defRPr sz="10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2200" dirty="0">
                <a:solidFill>
                  <a:srgbClr val="00B050"/>
                </a:solidFill>
              </a:rPr>
              <a:t>THC levels in blood and ‘feeling high’ rise and fall at different rates</a:t>
            </a:r>
          </a:p>
        </p:txBody>
      </p:sp>
      <p:cxnSp>
        <p:nvCxnSpPr>
          <p:cNvPr id="14" name="Straight Arrow Connector 13"/>
          <p:cNvCxnSpPr/>
          <p:nvPr/>
        </p:nvCxnSpPr>
        <p:spPr>
          <a:xfrm flipH="1">
            <a:off x="2401455" y="4111627"/>
            <a:ext cx="3215461" cy="0"/>
          </a:xfrm>
          <a:prstGeom prst="straightConnector1">
            <a:avLst/>
          </a:prstGeom>
          <a:ln w="2222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2155153" y="1896534"/>
            <a:ext cx="3461763" cy="2215093"/>
          </a:xfrm>
          <a:prstGeom prst="straightConnector1">
            <a:avLst/>
          </a:prstGeom>
          <a:ln w="2222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Text Placeholder 4"/>
          <p:cNvSpPr txBox="1">
            <a:spLocks/>
          </p:cNvSpPr>
          <p:nvPr/>
        </p:nvSpPr>
        <p:spPr bwMode="gray">
          <a:xfrm>
            <a:off x="416658" y="5656491"/>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defTabSz="914377" eaLnBrk="1" hangingPunct="1">
              <a:spcBef>
                <a:spcPts val="0"/>
              </a:spcBef>
              <a:buClr>
                <a:schemeClr val="accent2"/>
              </a:buClr>
              <a:buSzPct val="90000"/>
            </a:pPr>
            <a:r>
              <a:rPr lang="en-US" sz="1800" dirty="0">
                <a:solidFill>
                  <a:schemeClr val="bg1"/>
                </a:solidFill>
              </a:rPr>
              <a:t>It Is Difficult to Use Blood Test to Measure Whether Someone is High.</a:t>
            </a:r>
          </a:p>
        </p:txBody>
      </p:sp>
    </p:spTree>
    <p:extLst>
      <p:ext uri="{BB962C8B-B14F-4D97-AF65-F5344CB8AC3E}">
        <p14:creationId xmlns:p14="http://schemas.microsoft.com/office/powerpoint/2010/main" val="116040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9">
                                            <p:txEl>
                                              <p:pRg st="0" end="0"/>
                                            </p:txEl>
                                          </p:spTgt>
                                        </p:tgtEl>
                                      </p:cBhvr>
                                    </p:animEffect>
                                    <p:set>
                                      <p:cBhvr>
                                        <p:cTn id="13" dur="1" fill="hold">
                                          <p:stCondLst>
                                            <p:cond delay="499"/>
                                          </p:stCondLst>
                                        </p:cTn>
                                        <p:tgtEl>
                                          <p:spTgt spid="9">
                                            <p:txEl>
                                              <p:pRg st="0" end="0"/>
                                            </p:txEl>
                                          </p:spTgt>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5" grpId="0" animBg="1"/>
      <p:bldP spid="1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C7398-0D6B-4BD5-8E3E-DF930BA0F9E1}"/>
              </a:ext>
            </a:extLst>
          </p:cNvPr>
          <p:cNvSpPr>
            <a:spLocks noGrp="1"/>
          </p:cNvSpPr>
          <p:nvPr>
            <p:ph type="title"/>
          </p:nvPr>
        </p:nvSpPr>
        <p:spPr/>
        <p:txBody>
          <a:bodyPr/>
          <a:lstStyle/>
          <a:p>
            <a:r>
              <a:rPr lang="en-US" dirty="0"/>
              <a:t>State of the Debate</a:t>
            </a:r>
          </a:p>
        </p:txBody>
      </p:sp>
      <p:sp>
        <p:nvSpPr>
          <p:cNvPr id="15" name="Text Placeholder 14">
            <a:extLst>
              <a:ext uri="{FF2B5EF4-FFF2-40B4-BE49-F238E27FC236}">
                <a16:creationId xmlns:a16="http://schemas.microsoft.com/office/drawing/2014/main" id="{9207DA3C-0FA6-47B7-BA7C-13C5963492C6}"/>
              </a:ext>
            </a:extLst>
          </p:cNvPr>
          <p:cNvSpPr>
            <a:spLocks noGrp="1"/>
          </p:cNvSpPr>
          <p:nvPr>
            <p:ph type="body" sz="quarter" idx="15"/>
          </p:nvPr>
        </p:nvSpPr>
        <p:spPr/>
        <p:txBody>
          <a:bodyPr/>
          <a:lstStyle/>
          <a:p>
            <a:r>
              <a:rPr lang="en-US" dirty="0"/>
              <a:t>Lots of Questions</a:t>
            </a:r>
          </a:p>
        </p:txBody>
      </p:sp>
      <p:sp>
        <p:nvSpPr>
          <p:cNvPr id="21" name="Text Placeholder 20">
            <a:extLst>
              <a:ext uri="{FF2B5EF4-FFF2-40B4-BE49-F238E27FC236}">
                <a16:creationId xmlns:a16="http://schemas.microsoft.com/office/drawing/2014/main" id="{1DD2BF08-D0C5-4DE0-96C2-6006DD0EE8C8}"/>
              </a:ext>
            </a:extLst>
          </p:cNvPr>
          <p:cNvSpPr>
            <a:spLocks noGrp="1"/>
          </p:cNvSpPr>
          <p:nvPr>
            <p:ph type="body" sz="quarter" idx="16"/>
          </p:nvPr>
        </p:nvSpPr>
        <p:spPr/>
        <p:txBody>
          <a:bodyPr/>
          <a:lstStyle/>
          <a:p>
            <a:r>
              <a:rPr lang="en-US" dirty="0"/>
              <a:t>Source: NCCI, “The Marijuana Conversation: Questions Workers Compensation Insurers Are Asking; Questions Employers Are Asking; Questions Legislators and Regulators Are Asking,” </a:t>
            </a:r>
          </a:p>
        </p:txBody>
      </p:sp>
      <p:sp>
        <p:nvSpPr>
          <p:cNvPr id="22" name="Text Placeholder 21">
            <a:extLst>
              <a:ext uri="{FF2B5EF4-FFF2-40B4-BE49-F238E27FC236}">
                <a16:creationId xmlns:a16="http://schemas.microsoft.com/office/drawing/2014/main" id="{D3C17C7B-701F-4562-8BD6-4A07E8D6E381}"/>
              </a:ext>
            </a:extLst>
          </p:cNvPr>
          <p:cNvSpPr>
            <a:spLocks noGrp="1"/>
          </p:cNvSpPr>
          <p:nvPr>
            <p:ph type="body" sz="quarter" idx="30"/>
          </p:nvPr>
        </p:nvSpPr>
        <p:spPr/>
        <p:txBody>
          <a:bodyPr/>
          <a:lstStyle/>
          <a:p>
            <a:r>
              <a:rPr lang="en-US" dirty="0"/>
              <a:t>Insurers Are Asking</a:t>
            </a:r>
          </a:p>
        </p:txBody>
      </p:sp>
      <p:sp>
        <p:nvSpPr>
          <p:cNvPr id="23" name="Text Placeholder 22">
            <a:extLst>
              <a:ext uri="{FF2B5EF4-FFF2-40B4-BE49-F238E27FC236}">
                <a16:creationId xmlns:a16="http://schemas.microsoft.com/office/drawing/2014/main" id="{50EC2FED-8F02-413C-B5DC-3C84053935C3}"/>
              </a:ext>
            </a:extLst>
          </p:cNvPr>
          <p:cNvSpPr>
            <a:spLocks noGrp="1"/>
          </p:cNvSpPr>
          <p:nvPr>
            <p:ph type="body" sz="quarter" idx="32"/>
          </p:nvPr>
        </p:nvSpPr>
        <p:spPr/>
        <p:txBody>
          <a:bodyPr/>
          <a:lstStyle/>
          <a:p>
            <a:r>
              <a:rPr lang="en-US" dirty="0"/>
              <a:t>Employers Are Asking</a:t>
            </a:r>
          </a:p>
        </p:txBody>
      </p:sp>
      <p:sp>
        <p:nvSpPr>
          <p:cNvPr id="24" name="Text Placeholder 23">
            <a:extLst>
              <a:ext uri="{FF2B5EF4-FFF2-40B4-BE49-F238E27FC236}">
                <a16:creationId xmlns:a16="http://schemas.microsoft.com/office/drawing/2014/main" id="{F8166260-0511-428D-BFFC-181CF3DCF048}"/>
              </a:ext>
            </a:extLst>
          </p:cNvPr>
          <p:cNvSpPr>
            <a:spLocks noGrp="1"/>
          </p:cNvSpPr>
          <p:nvPr>
            <p:ph type="body" sz="quarter" idx="34"/>
          </p:nvPr>
        </p:nvSpPr>
        <p:spPr/>
        <p:txBody>
          <a:bodyPr/>
          <a:lstStyle/>
          <a:p>
            <a:r>
              <a:rPr lang="en-US" dirty="0"/>
              <a:t>Regulators Are Asking</a:t>
            </a:r>
          </a:p>
        </p:txBody>
      </p:sp>
      <p:sp>
        <p:nvSpPr>
          <p:cNvPr id="25" name="Text Placeholder 24">
            <a:extLst>
              <a:ext uri="{FF2B5EF4-FFF2-40B4-BE49-F238E27FC236}">
                <a16:creationId xmlns:a16="http://schemas.microsoft.com/office/drawing/2014/main" id="{16618A7A-D57E-4462-9D9B-11DF46E8B685}"/>
              </a:ext>
            </a:extLst>
          </p:cNvPr>
          <p:cNvSpPr>
            <a:spLocks noGrp="1"/>
          </p:cNvSpPr>
          <p:nvPr>
            <p:ph type="body" sz="quarter" idx="36"/>
          </p:nvPr>
        </p:nvSpPr>
        <p:spPr/>
        <p:txBody>
          <a:bodyPr/>
          <a:lstStyle/>
          <a:p>
            <a:r>
              <a:rPr lang="en-US" dirty="0"/>
              <a:t>Legislators Are Asking</a:t>
            </a:r>
          </a:p>
        </p:txBody>
      </p:sp>
      <p:sp>
        <p:nvSpPr>
          <p:cNvPr id="26" name="Content Placeholder 25">
            <a:extLst>
              <a:ext uri="{FF2B5EF4-FFF2-40B4-BE49-F238E27FC236}">
                <a16:creationId xmlns:a16="http://schemas.microsoft.com/office/drawing/2014/main" id="{A2BCAFDD-0C9C-4DFC-92F1-1BE9C2F3B2BB}"/>
              </a:ext>
            </a:extLst>
          </p:cNvPr>
          <p:cNvSpPr>
            <a:spLocks noGrp="1"/>
          </p:cNvSpPr>
          <p:nvPr>
            <p:ph sz="quarter" idx="37"/>
          </p:nvPr>
        </p:nvSpPr>
        <p:spPr/>
        <p:txBody>
          <a:bodyPr/>
          <a:lstStyle/>
          <a:p>
            <a:r>
              <a:rPr lang="en-US" dirty="0"/>
              <a:t>Will Schedule I Status Change?</a:t>
            </a:r>
          </a:p>
          <a:p>
            <a:r>
              <a:rPr lang="en-US" dirty="0"/>
              <a:t>Is Medical Marijuana Covered?</a:t>
            </a:r>
          </a:p>
        </p:txBody>
      </p:sp>
      <p:sp>
        <p:nvSpPr>
          <p:cNvPr id="27" name="Content Placeholder 26">
            <a:extLst>
              <a:ext uri="{FF2B5EF4-FFF2-40B4-BE49-F238E27FC236}">
                <a16:creationId xmlns:a16="http://schemas.microsoft.com/office/drawing/2014/main" id="{BDD50AE9-DBD6-49EE-957A-01885DDEF625}"/>
              </a:ext>
            </a:extLst>
          </p:cNvPr>
          <p:cNvSpPr>
            <a:spLocks noGrp="1"/>
          </p:cNvSpPr>
          <p:nvPr>
            <p:ph sz="quarter" idx="38"/>
          </p:nvPr>
        </p:nvSpPr>
        <p:spPr/>
        <p:txBody>
          <a:bodyPr/>
          <a:lstStyle/>
          <a:p>
            <a:r>
              <a:rPr lang="en-US" dirty="0"/>
              <a:t>Does WC Cover a High Worker?</a:t>
            </a:r>
          </a:p>
          <a:p>
            <a:r>
              <a:rPr lang="en-US" dirty="0"/>
              <a:t>Is Drug-Free Workplace Affected?</a:t>
            </a:r>
          </a:p>
        </p:txBody>
      </p:sp>
      <p:sp>
        <p:nvSpPr>
          <p:cNvPr id="28" name="Content Placeholder 27">
            <a:extLst>
              <a:ext uri="{FF2B5EF4-FFF2-40B4-BE49-F238E27FC236}">
                <a16:creationId xmlns:a16="http://schemas.microsoft.com/office/drawing/2014/main" id="{2788F064-191D-4FD2-BB33-65C8898C664E}"/>
              </a:ext>
            </a:extLst>
          </p:cNvPr>
          <p:cNvSpPr>
            <a:spLocks noGrp="1"/>
          </p:cNvSpPr>
          <p:nvPr>
            <p:ph sz="quarter" idx="39"/>
          </p:nvPr>
        </p:nvSpPr>
        <p:spPr/>
        <p:txBody>
          <a:bodyPr/>
          <a:lstStyle/>
          <a:p>
            <a:r>
              <a:rPr lang="en-US" dirty="0"/>
              <a:t>How Can Reimbursement Be Handled?</a:t>
            </a:r>
          </a:p>
          <a:p>
            <a:r>
              <a:rPr lang="en-US" dirty="0"/>
              <a:t>Can Worker Rights, Employer Needs Be Balanced?</a:t>
            </a:r>
          </a:p>
          <a:p>
            <a:endParaRPr lang="en-US" dirty="0"/>
          </a:p>
        </p:txBody>
      </p:sp>
      <p:sp>
        <p:nvSpPr>
          <p:cNvPr id="29" name="Content Placeholder 28">
            <a:extLst>
              <a:ext uri="{FF2B5EF4-FFF2-40B4-BE49-F238E27FC236}">
                <a16:creationId xmlns:a16="http://schemas.microsoft.com/office/drawing/2014/main" id="{1C11D153-37FC-43D1-B61C-DC873F9182AF}"/>
              </a:ext>
            </a:extLst>
          </p:cNvPr>
          <p:cNvSpPr>
            <a:spLocks noGrp="1"/>
          </p:cNvSpPr>
          <p:nvPr>
            <p:ph sz="quarter" idx="40"/>
          </p:nvPr>
        </p:nvSpPr>
        <p:spPr/>
        <p:txBody>
          <a:bodyPr/>
          <a:lstStyle/>
          <a:p>
            <a:r>
              <a:rPr lang="en-US" dirty="0"/>
              <a:t>What Are the Key Issues in the Debate?</a:t>
            </a:r>
          </a:p>
          <a:p>
            <a:r>
              <a:rPr lang="en-US" dirty="0"/>
              <a:t>If We Legalize, What Will Feds Do?</a:t>
            </a:r>
          </a:p>
        </p:txBody>
      </p:sp>
    </p:spTree>
    <p:extLst>
      <p:ext uri="{BB962C8B-B14F-4D97-AF65-F5344CB8AC3E}">
        <p14:creationId xmlns:p14="http://schemas.microsoft.com/office/powerpoint/2010/main" val="2894976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7D626DD-BF19-45DB-9D90-DBAF3AC5C44E}"/>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4" name="think-cell Slide" r:id="rId6" imgW="216" imgH="216" progId="TCLayout.ActiveDocument.1">
                  <p:embed/>
                </p:oleObj>
              </mc:Choice>
              <mc:Fallback>
                <p:oleObj name="think-cell Slide" r:id="rId6" imgW="216" imgH="216" progId="TCLayout.ActiveDocument.1">
                  <p:embed/>
                  <p:pic>
                    <p:nvPicPr>
                      <p:cNvPr id="4" name="Object 3" hidden="1">
                        <a:extLst>
                          <a:ext uri="{FF2B5EF4-FFF2-40B4-BE49-F238E27FC236}">
                            <a16:creationId xmlns:a16="http://schemas.microsoft.com/office/drawing/2014/main" id="{27D626DD-BF19-45DB-9D90-DBAF3AC5C44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D1DA5C9-B74E-460E-9655-88D343F6A644}"/>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000" dirty="0" err="1">
              <a:solidFill>
                <a:schemeClr val="bg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769068C9-5787-453B-817C-57A8FCA6D936}"/>
              </a:ext>
            </a:extLst>
          </p:cNvPr>
          <p:cNvSpPr>
            <a:spLocks noGrp="1"/>
          </p:cNvSpPr>
          <p:nvPr>
            <p:ph type="title"/>
          </p:nvPr>
        </p:nvSpPr>
        <p:spPr/>
        <p:txBody>
          <a:bodyPr/>
          <a:lstStyle/>
          <a:p>
            <a:r>
              <a:rPr lang="en-US" dirty="0"/>
              <a:t>2017: A Record Year Of Catastrophe Losses</a:t>
            </a:r>
          </a:p>
        </p:txBody>
      </p:sp>
      <p:sp>
        <p:nvSpPr>
          <p:cNvPr id="8" name="Rectangle 7">
            <a:extLst>
              <a:ext uri="{FF2B5EF4-FFF2-40B4-BE49-F238E27FC236}">
                <a16:creationId xmlns:a16="http://schemas.microsoft.com/office/drawing/2014/main" id="{38C5211C-2C0E-4595-8AF6-3E3AD3554E0F}"/>
              </a:ext>
            </a:extLst>
          </p:cNvPr>
          <p:cNvSpPr/>
          <p:nvPr/>
        </p:nvSpPr>
        <p:spPr bwMode="gray">
          <a:xfrm>
            <a:off x="0" y="1798870"/>
            <a:ext cx="9144000" cy="3732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pic>
        <p:nvPicPr>
          <p:cNvPr id="1026" name="Picture 2" descr="C:\_Projects\051618_Wed\P17740_Sean\lightening thunderstorm_GettyImages-157616377_cropped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9173" y="2256125"/>
            <a:ext cx="1645920" cy="1645920"/>
          </a:xfrm>
          <a:prstGeom prst="ellipse">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D688CA1F-E49E-4CEA-9366-92A31A6E71FF}"/>
              </a:ext>
            </a:extLst>
          </p:cNvPr>
          <p:cNvPicPr>
            <a:picLocks noChangeAspect="1"/>
          </p:cNvPicPr>
          <p:nvPr/>
        </p:nvPicPr>
        <p:blipFill>
          <a:blip r:embed="rId9"/>
          <a:stretch>
            <a:fillRect/>
          </a:stretch>
        </p:blipFill>
        <p:spPr bwMode="gray">
          <a:xfrm>
            <a:off x="5529641" y="2256125"/>
            <a:ext cx="1645920" cy="1645920"/>
          </a:xfrm>
          <a:prstGeom prst="ellipse">
            <a:avLst/>
          </a:prstGeom>
          <a:ln w="63500" cap="rnd">
            <a:noFill/>
          </a:ln>
          <a:effectLst/>
        </p:spPr>
      </p:pic>
      <p:pic>
        <p:nvPicPr>
          <p:cNvPr id="1029" name="Picture 5" descr="C:\_Projects\051618_Wed\P17740_Sean\Flood_GettyImages-841448806_cropped.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8939" y="2256125"/>
            <a:ext cx="1645920" cy="1645920"/>
          </a:xfrm>
          <a:prstGeom prst="ellipse">
            <a:avLst/>
          </a:prstGeom>
          <a:noFill/>
          <a:extLst>
            <a:ext uri="{909E8E84-426E-40DD-AFC4-6F175D3DCCD1}">
              <a14:hiddenFill xmlns:a14="http://schemas.microsoft.com/office/drawing/2010/main">
                <a:solidFill>
                  <a:srgbClr val="FFFFFF"/>
                </a:solidFill>
              </a14:hiddenFill>
            </a:ext>
          </a:extLst>
        </p:spPr>
      </p:pic>
      <p:pic>
        <p:nvPicPr>
          <p:cNvPr id="1031" name="Picture 7" descr="C:\_Projects\051618_Wed\P17740_Sean\cyber auto catastrophes_GettyImages-670874290_cropped2.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09875" y="2256125"/>
            <a:ext cx="1645920" cy="1645920"/>
          </a:xfrm>
          <a:prstGeom prst="ellipse">
            <a:avLst/>
          </a:prstGeom>
          <a:noFill/>
          <a:extLst>
            <a:ext uri="{909E8E84-426E-40DD-AFC4-6F175D3DCCD1}">
              <a14:hiddenFill xmlns:a14="http://schemas.microsoft.com/office/drawing/2010/main">
                <a:solidFill>
                  <a:srgbClr val="FFFFFF"/>
                </a:solidFill>
              </a14:hiddenFill>
            </a:ext>
          </a:extLst>
        </p:spPr>
      </p:pic>
      <p:sp>
        <p:nvSpPr>
          <p:cNvPr id="9" name="Content Placeholder 6"/>
          <p:cNvSpPr txBox="1">
            <a:spLocks/>
          </p:cNvSpPr>
          <p:nvPr/>
        </p:nvSpPr>
        <p:spPr bwMode="gray">
          <a:xfrm>
            <a:off x="3749408" y="3986886"/>
            <a:ext cx="1645920" cy="1404635"/>
          </a:xfrm>
          <a:prstGeom prst="rect">
            <a:avLst/>
          </a:prstGeom>
        </p:spPr>
        <p:txBody>
          <a:bodyPr vert="horz" lIns="68580" tIns="34290" rIns="68580" bIns="3429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900"/>
              </a:spcBef>
              <a:buNone/>
            </a:pPr>
            <a:r>
              <a:rPr lang="en-US" sz="1200" b="1" dirty="0">
                <a:solidFill>
                  <a:schemeClr val="bg1"/>
                </a:solidFill>
              </a:rPr>
              <a:t>$14 billion insured wildfire losses; California damage estimated ~$11 billion</a:t>
            </a:r>
          </a:p>
        </p:txBody>
      </p:sp>
      <p:sp>
        <p:nvSpPr>
          <p:cNvPr id="10" name="Content Placeholder 6"/>
          <p:cNvSpPr txBox="1">
            <a:spLocks/>
          </p:cNvSpPr>
          <p:nvPr/>
        </p:nvSpPr>
        <p:spPr bwMode="gray">
          <a:xfrm>
            <a:off x="1969174" y="3986886"/>
            <a:ext cx="1645920" cy="1404635"/>
          </a:xfrm>
          <a:prstGeom prst="rect">
            <a:avLst/>
          </a:prstGeom>
        </p:spPr>
        <p:txBody>
          <a:bodyPr vert="horz" lIns="68580" tIns="34290" rIns="68580" bIns="3429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900"/>
              </a:spcBef>
              <a:buNone/>
            </a:pPr>
            <a:r>
              <a:rPr lang="en-US" sz="1200" b="1" dirty="0">
                <a:solidFill>
                  <a:schemeClr val="bg1"/>
                </a:solidFill>
              </a:rPr>
              <a:t>Thunderstorm related losses 2</a:t>
            </a:r>
            <a:r>
              <a:rPr lang="en-US" sz="1200" b="1" baseline="30000" dirty="0">
                <a:solidFill>
                  <a:schemeClr val="bg1"/>
                </a:solidFill>
              </a:rPr>
              <a:t>nd</a:t>
            </a:r>
            <a:r>
              <a:rPr lang="en-US" sz="1200" b="1" dirty="0">
                <a:solidFill>
                  <a:schemeClr val="bg1"/>
                </a:solidFill>
              </a:rPr>
              <a:t> highest ever in U.S.</a:t>
            </a:r>
          </a:p>
        </p:txBody>
      </p:sp>
      <p:sp>
        <p:nvSpPr>
          <p:cNvPr id="12" name="Content Placeholder 6"/>
          <p:cNvSpPr txBox="1">
            <a:spLocks/>
          </p:cNvSpPr>
          <p:nvPr/>
        </p:nvSpPr>
        <p:spPr bwMode="gray">
          <a:xfrm>
            <a:off x="188940" y="3990234"/>
            <a:ext cx="1645920" cy="1404635"/>
          </a:xfrm>
          <a:prstGeom prst="rect">
            <a:avLst/>
          </a:prstGeom>
        </p:spPr>
        <p:txBody>
          <a:bodyPr vert="horz" lIns="68580" tIns="34290" rIns="68580" bIns="3429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900"/>
              </a:spcBef>
              <a:buNone/>
            </a:pPr>
            <a:r>
              <a:rPr lang="en-US" sz="1200" b="1" dirty="0">
                <a:solidFill>
                  <a:schemeClr val="bg1"/>
                </a:solidFill>
              </a:rPr>
              <a:t>Flooding events spurred 73% of federal disaster declarations</a:t>
            </a:r>
          </a:p>
        </p:txBody>
      </p:sp>
      <p:sp>
        <p:nvSpPr>
          <p:cNvPr id="13" name="Content Placeholder 6"/>
          <p:cNvSpPr txBox="1">
            <a:spLocks/>
          </p:cNvSpPr>
          <p:nvPr/>
        </p:nvSpPr>
        <p:spPr bwMode="gray">
          <a:xfrm>
            <a:off x="5529641" y="3986886"/>
            <a:ext cx="1645920" cy="1404635"/>
          </a:xfrm>
          <a:prstGeom prst="rect">
            <a:avLst/>
          </a:prstGeom>
        </p:spPr>
        <p:txBody>
          <a:bodyPr vert="horz" lIns="68580" tIns="34290" rIns="68580" bIns="3429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900"/>
              </a:spcBef>
              <a:buNone/>
            </a:pPr>
            <a:r>
              <a:rPr lang="en-US" sz="1200" b="1" dirty="0">
                <a:solidFill>
                  <a:schemeClr val="bg1"/>
                </a:solidFill>
              </a:rPr>
              <a:t>N.A. hurricane season record-breaking insured &amp; economic losses; disasters affected &gt;25 million Americans</a:t>
            </a:r>
          </a:p>
        </p:txBody>
      </p:sp>
      <p:sp>
        <p:nvSpPr>
          <p:cNvPr id="14" name="Content Placeholder 6"/>
          <p:cNvSpPr txBox="1">
            <a:spLocks/>
          </p:cNvSpPr>
          <p:nvPr/>
        </p:nvSpPr>
        <p:spPr bwMode="gray">
          <a:xfrm>
            <a:off x="7309875" y="3986886"/>
            <a:ext cx="1645920" cy="1404635"/>
          </a:xfrm>
          <a:prstGeom prst="rect">
            <a:avLst/>
          </a:prstGeom>
        </p:spPr>
        <p:txBody>
          <a:bodyPr vert="horz" lIns="68580" tIns="34290" rIns="68580" bIns="3429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900"/>
              </a:spcBef>
              <a:buNone/>
            </a:pPr>
            <a:r>
              <a:rPr lang="en-US" sz="1200" b="1" dirty="0">
                <a:solidFill>
                  <a:schemeClr val="bg1"/>
                </a:solidFill>
              </a:rPr>
              <a:t>Cyber: Risk continuing to increase</a:t>
            </a:r>
          </a:p>
          <a:p>
            <a:pPr marL="0" indent="0" algn="ctr">
              <a:spcBef>
                <a:spcPts val="900"/>
              </a:spcBef>
              <a:buNone/>
            </a:pPr>
            <a:r>
              <a:rPr lang="en-US" sz="1200" b="1" dirty="0">
                <a:solidFill>
                  <a:schemeClr val="bg1"/>
                </a:solidFill>
              </a:rPr>
              <a:t>Auto: Reaching epidemic proportions</a:t>
            </a:r>
          </a:p>
          <a:p>
            <a:pPr marL="0" indent="0" algn="ctr">
              <a:spcBef>
                <a:spcPts val="900"/>
              </a:spcBef>
              <a:buNone/>
            </a:pPr>
            <a:endParaRPr lang="en-US" sz="1200" b="1" dirty="0">
              <a:solidFill>
                <a:schemeClr val="bg1"/>
              </a:solidFill>
            </a:endParaRPr>
          </a:p>
        </p:txBody>
      </p:sp>
      <p:pic>
        <p:nvPicPr>
          <p:cNvPr id="18" name="Picture 17">
            <a:extLst>
              <a:ext uri="{FF2B5EF4-FFF2-40B4-BE49-F238E27FC236}">
                <a16:creationId xmlns:a16="http://schemas.microsoft.com/office/drawing/2014/main" id="{C2C1F406-0B68-4911-B39A-52C1ADE7763E}"/>
              </a:ext>
            </a:extLst>
          </p:cNvPr>
          <p:cNvPicPr>
            <a:picLocks noChangeAspect="1"/>
          </p:cNvPicPr>
          <p:nvPr/>
        </p:nvPicPr>
        <p:blipFill>
          <a:blip r:embed="rId12"/>
          <a:stretch>
            <a:fillRect/>
          </a:stretch>
        </p:blipFill>
        <p:spPr bwMode="gray">
          <a:xfrm>
            <a:off x="3749407" y="2256125"/>
            <a:ext cx="1645920" cy="1645920"/>
          </a:xfrm>
          <a:prstGeom prst="ellipse">
            <a:avLst/>
          </a:prstGeom>
          <a:ln w="63500" cap="rnd">
            <a:noFill/>
          </a:ln>
          <a:effectLst/>
        </p:spPr>
      </p:pic>
    </p:spTree>
    <p:extLst>
      <p:ext uri="{BB962C8B-B14F-4D97-AF65-F5344CB8AC3E}">
        <p14:creationId xmlns:p14="http://schemas.microsoft.com/office/powerpoint/2010/main" val="91880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750" fill="hold"/>
                                        <p:tgtEl>
                                          <p:spTgt spid="18"/>
                                        </p:tgtEl>
                                        <p:attrNameLst>
                                          <p:attrName>ppt_w</p:attrName>
                                        </p:attrNameLst>
                                      </p:cBhvr>
                                      <p:tavLst>
                                        <p:tav tm="0">
                                          <p:val>
                                            <p:fltVal val="0"/>
                                          </p:val>
                                        </p:tav>
                                        <p:tav tm="100000">
                                          <p:val>
                                            <p:strVal val="#ppt_w"/>
                                          </p:val>
                                        </p:tav>
                                      </p:tavLst>
                                    </p:anim>
                                    <p:anim calcmode="lin" valueType="num">
                                      <p:cBhvr>
                                        <p:cTn id="12" dur="750" fill="hold"/>
                                        <p:tgtEl>
                                          <p:spTgt spid="18"/>
                                        </p:tgtEl>
                                        <p:attrNameLst>
                                          <p:attrName>ppt_h</p:attrName>
                                        </p:attrNameLst>
                                      </p:cBhvr>
                                      <p:tavLst>
                                        <p:tav tm="0">
                                          <p:val>
                                            <p:fltVal val="0"/>
                                          </p:val>
                                        </p:tav>
                                        <p:tav tm="100000">
                                          <p:val>
                                            <p:strVal val="#ppt_h"/>
                                          </p:val>
                                        </p:tav>
                                      </p:tavLst>
                                    </p:anim>
                                    <p:animEffect transition="in" filter="fade">
                                      <p:cBhvr>
                                        <p:cTn id="13" dur="750"/>
                                        <p:tgtEl>
                                          <p:spTgt spid="18"/>
                                        </p:tgtEl>
                                      </p:cBhvr>
                                    </p:animEffect>
                                  </p:childTnLst>
                                </p:cTn>
                              </p:par>
                            </p:childTnLst>
                          </p:cTn>
                        </p:par>
                        <p:par>
                          <p:cTn id="14" fill="hold">
                            <p:stCondLst>
                              <p:cond delay="1750"/>
                            </p:stCondLst>
                            <p:childTnLst>
                              <p:par>
                                <p:cTn id="15" presetID="10" presetClass="entr" presetSubtype="0"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350"/>
                                        <p:tgtEl>
                                          <p:spTgt spid="1026"/>
                                        </p:tgtEl>
                                      </p:cBhvr>
                                    </p:animEffect>
                                  </p:childTnLst>
                                </p:cTn>
                              </p:par>
                              <p:par>
                                <p:cTn id="18" presetID="35" presetClass="path" presetSubtype="0" decel="40000" fill="hold" nodeType="withEffect">
                                  <p:stCondLst>
                                    <p:cond delay="0"/>
                                  </p:stCondLst>
                                  <p:childTnLst>
                                    <p:animMotion origin="layout" path="M 0.18854 1.11111E-6 L -1.875E-6 1.11111E-6 " pathEditMode="relative" rAng="0" ptsTypes="AA">
                                      <p:cBhvr>
                                        <p:cTn id="19" dur="750" fill="hold"/>
                                        <p:tgtEl>
                                          <p:spTgt spid="1026"/>
                                        </p:tgtEl>
                                        <p:attrNameLst>
                                          <p:attrName>ppt_x</p:attrName>
                                          <p:attrName>ppt_y</p:attrName>
                                        </p:attrNameLst>
                                      </p:cBhvr>
                                      <p:rCtr x="-9427" y="0"/>
                                    </p:animMotion>
                                  </p:childTnLst>
                                </p:cTn>
                              </p:par>
                              <p:par>
                                <p:cTn id="20" presetID="10" presetClass="entr" presetSubtype="0" fill="hold" nodeType="with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fade">
                                      <p:cBhvr>
                                        <p:cTn id="22" dur="350"/>
                                        <p:tgtEl>
                                          <p:spTgt spid="1029"/>
                                        </p:tgtEl>
                                      </p:cBhvr>
                                    </p:animEffect>
                                  </p:childTnLst>
                                </p:cTn>
                              </p:par>
                              <p:par>
                                <p:cTn id="23" presetID="35" presetClass="path" presetSubtype="0" decel="40000" fill="hold" nodeType="withEffect">
                                  <p:stCondLst>
                                    <p:cond delay="0"/>
                                  </p:stCondLst>
                                  <p:childTnLst>
                                    <p:animMotion origin="layout" path="M 0.38239 -1.66551E-6 L 0.00156 -1.66551E-6 " pathEditMode="relative" rAng="0" ptsTypes="AA">
                                      <p:cBhvr>
                                        <p:cTn id="24" dur="750" fill="hold"/>
                                        <p:tgtEl>
                                          <p:spTgt spid="1029"/>
                                        </p:tgtEl>
                                        <p:attrNameLst>
                                          <p:attrName>ppt_x</p:attrName>
                                          <p:attrName>ppt_y</p:attrName>
                                        </p:attrNameLst>
                                      </p:cBhvr>
                                      <p:rCtr x="-19041" y="0"/>
                                    </p:animMotion>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350"/>
                                        <p:tgtEl>
                                          <p:spTgt spid="11"/>
                                        </p:tgtEl>
                                      </p:cBhvr>
                                    </p:animEffect>
                                  </p:childTnLst>
                                </p:cTn>
                              </p:par>
                              <p:par>
                                <p:cTn id="28" presetID="63" presetClass="path" presetSubtype="0" decel="40000" fill="hold" nodeType="withEffect">
                                  <p:stCondLst>
                                    <p:cond delay="0"/>
                                  </p:stCondLst>
                                  <p:childTnLst>
                                    <p:animMotion origin="layout" path="M -0.20169 1.11111E-6 L 0.00104 1.11111E-6 " pathEditMode="relative" rAng="0" ptsTypes="AA">
                                      <p:cBhvr>
                                        <p:cTn id="29" dur="750" fill="hold"/>
                                        <p:tgtEl>
                                          <p:spTgt spid="11"/>
                                        </p:tgtEl>
                                        <p:attrNameLst>
                                          <p:attrName>ppt_x</p:attrName>
                                          <p:attrName>ppt_y</p:attrName>
                                        </p:attrNameLst>
                                      </p:cBhvr>
                                      <p:rCtr x="10130" y="0"/>
                                    </p:animMotion>
                                  </p:childTnLst>
                                </p:cTn>
                              </p:par>
                              <p:par>
                                <p:cTn id="30" presetID="10" presetClass="entr" presetSubtype="0" fill="hold" nodeType="withEffect">
                                  <p:stCondLst>
                                    <p:cond delay="0"/>
                                  </p:stCondLst>
                                  <p:childTnLst>
                                    <p:set>
                                      <p:cBhvr>
                                        <p:cTn id="31" dur="1" fill="hold">
                                          <p:stCondLst>
                                            <p:cond delay="0"/>
                                          </p:stCondLst>
                                        </p:cTn>
                                        <p:tgtEl>
                                          <p:spTgt spid="1031"/>
                                        </p:tgtEl>
                                        <p:attrNameLst>
                                          <p:attrName>style.visibility</p:attrName>
                                        </p:attrNameLst>
                                      </p:cBhvr>
                                      <p:to>
                                        <p:strVal val="visible"/>
                                      </p:to>
                                    </p:set>
                                    <p:animEffect transition="in" filter="fade">
                                      <p:cBhvr>
                                        <p:cTn id="32" dur="350"/>
                                        <p:tgtEl>
                                          <p:spTgt spid="1031"/>
                                        </p:tgtEl>
                                      </p:cBhvr>
                                    </p:animEffect>
                                  </p:childTnLst>
                                </p:cTn>
                              </p:par>
                              <p:par>
                                <p:cTn id="33" presetID="63" presetClass="path" presetSubtype="0" decel="40000" fill="hold" nodeType="withEffect">
                                  <p:stCondLst>
                                    <p:cond delay="0"/>
                                  </p:stCondLst>
                                  <p:childTnLst>
                                    <p:animMotion origin="layout" path="M -0.39776 -1.66551E-6 L 0.00235 -1.66551E-6 " pathEditMode="relative" rAng="0" ptsTypes="AA">
                                      <p:cBhvr>
                                        <p:cTn id="34" dur="750" fill="hold"/>
                                        <p:tgtEl>
                                          <p:spTgt spid="1031"/>
                                        </p:tgtEl>
                                        <p:attrNameLst>
                                          <p:attrName>ppt_x</p:attrName>
                                          <p:attrName>ppt_y</p:attrName>
                                        </p:attrNameLst>
                                      </p:cBhvr>
                                      <p:rCtr x="20005" y="0"/>
                                    </p:animMotion>
                                  </p:childTnLst>
                                </p:cTn>
                              </p:par>
                              <p:par>
                                <p:cTn id="35" presetID="22" presetClass="entr" presetSubtype="1" fill="hold" grpId="0" nodeType="withEffect">
                                  <p:stCondLst>
                                    <p:cond delay="50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750"/>
                                        <p:tgtEl>
                                          <p:spTgt spid="12"/>
                                        </p:tgtEl>
                                      </p:cBhvr>
                                    </p:animEffect>
                                  </p:childTnLst>
                                </p:cTn>
                              </p:par>
                              <p:par>
                                <p:cTn id="38" presetID="22" presetClass="entr" presetSubtype="1" fill="hold" grpId="0" nodeType="withEffect">
                                  <p:stCondLst>
                                    <p:cond delay="500"/>
                                  </p:stCondLst>
                                  <p:childTnLst>
                                    <p:set>
                                      <p:cBhvr>
                                        <p:cTn id="39" dur="1" fill="hold">
                                          <p:stCondLst>
                                            <p:cond delay="0"/>
                                          </p:stCondLst>
                                        </p:cTn>
                                        <p:tgtEl>
                                          <p:spTgt spid="10"/>
                                        </p:tgtEl>
                                        <p:attrNameLst>
                                          <p:attrName>style.visibility</p:attrName>
                                        </p:attrNameLst>
                                      </p:cBhvr>
                                      <p:to>
                                        <p:strVal val="visible"/>
                                      </p:to>
                                    </p:set>
                                    <p:animEffect transition="in" filter="wipe(up)">
                                      <p:cBhvr>
                                        <p:cTn id="40" dur="750"/>
                                        <p:tgtEl>
                                          <p:spTgt spid="10"/>
                                        </p:tgtEl>
                                      </p:cBhvr>
                                    </p:animEffect>
                                  </p:childTnLst>
                                </p:cTn>
                              </p:par>
                              <p:par>
                                <p:cTn id="41" presetID="22" presetClass="entr" presetSubtype="1" fill="hold" grpId="0" nodeType="withEffect">
                                  <p:stCondLst>
                                    <p:cond delay="500"/>
                                  </p:stCondLst>
                                  <p:childTnLst>
                                    <p:set>
                                      <p:cBhvr>
                                        <p:cTn id="42" dur="1" fill="hold">
                                          <p:stCondLst>
                                            <p:cond delay="0"/>
                                          </p:stCondLst>
                                        </p:cTn>
                                        <p:tgtEl>
                                          <p:spTgt spid="9"/>
                                        </p:tgtEl>
                                        <p:attrNameLst>
                                          <p:attrName>style.visibility</p:attrName>
                                        </p:attrNameLst>
                                      </p:cBhvr>
                                      <p:to>
                                        <p:strVal val="visible"/>
                                      </p:to>
                                    </p:set>
                                    <p:animEffect transition="in" filter="wipe(up)">
                                      <p:cBhvr>
                                        <p:cTn id="43" dur="750"/>
                                        <p:tgtEl>
                                          <p:spTgt spid="9"/>
                                        </p:tgtEl>
                                      </p:cBhvr>
                                    </p:animEffect>
                                  </p:childTnLst>
                                </p:cTn>
                              </p:par>
                              <p:par>
                                <p:cTn id="44" presetID="22" presetClass="entr" presetSubtype="1" fill="hold" grpId="0" nodeType="withEffect">
                                  <p:stCondLst>
                                    <p:cond delay="50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750"/>
                                        <p:tgtEl>
                                          <p:spTgt spid="13"/>
                                        </p:tgtEl>
                                      </p:cBhvr>
                                    </p:animEffect>
                                  </p:childTnLst>
                                </p:cTn>
                              </p:par>
                              <p:par>
                                <p:cTn id="47" presetID="22" presetClass="entr" presetSubtype="1" fill="hold" grpId="0" nodeType="withEffect">
                                  <p:stCondLst>
                                    <p:cond delay="50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2" grpId="0"/>
      <p:bldP spid="13" grpId="0"/>
      <p:bldP spid="1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Employment Trends in Insurance</a:t>
            </a:r>
          </a:p>
        </p:txBody>
      </p:sp>
      <p:sp>
        <p:nvSpPr>
          <p:cNvPr id="6" name="Subtitle 5"/>
          <p:cNvSpPr>
            <a:spLocks noGrp="1"/>
          </p:cNvSpPr>
          <p:nvPr>
            <p:ph type="subTitle" idx="1"/>
          </p:nvPr>
        </p:nvSpPr>
        <p:spPr/>
        <p:txBody>
          <a:bodyPr/>
          <a:lstStyle/>
          <a:p>
            <a:r>
              <a:rPr lang="en-US" dirty="0">
                <a:latin typeface="Arial" panose="020B0604020202020204" pitchFamily="34" charset="0"/>
              </a:rPr>
              <a:t>We’re Doing More With No More People</a:t>
            </a:r>
            <a:endParaRPr lang="en-US" dirty="0"/>
          </a:p>
        </p:txBody>
      </p:sp>
    </p:spTree>
    <p:extLst>
      <p:ext uri="{BB962C8B-B14F-4D97-AF65-F5344CB8AC3E}">
        <p14:creationId xmlns:p14="http://schemas.microsoft.com/office/powerpoint/2010/main" val="3263319052"/>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7"/>
          <p:cNvSpPr>
            <a:spLocks noGrp="1" noChangeArrowheads="1"/>
          </p:cNvSpPr>
          <p:nvPr>
            <p:ph type="title"/>
          </p:nvPr>
        </p:nvSpPr>
        <p:spPr/>
        <p:txBody>
          <a:bodyPr/>
          <a:lstStyle/>
          <a:p>
            <a:r>
              <a:rPr lang="en-US" altLang="en-US" dirty="0">
                <a:latin typeface="Arial" panose="020B0604020202020204" pitchFamily="34" charset="0"/>
              </a:rPr>
              <a:t>U.S. Employment in the Direct</a:t>
            </a:r>
            <a:br>
              <a:rPr lang="en-US" altLang="en-US" dirty="0">
                <a:latin typeface="Arial" panose="020B0604020202020204" pitchFamily="34" charset="0"/>
              </a:rPr>
            </a:br>
            <a:r>
              <a:rPr lang="en-US" altLang="en-US" dirty="0">
                <a:latin typeface="Arial" panose="020B0604020202020204" pitchFamily="34" charset="0"/>
              </a:rPr>
              <a:t>P/C Insurance Industry: 1990–2018*</a:t>
            </a:r>
            <a:endParaRPr lang="en-US" altLang="en-US" dirty="0"/>
          </a:p>
        </p:txBody>
      </p:sp>
      <p:sp>
        <p:nvSpPr>
          <p:cNvPr id="6" name="Text Placeholder 5"/>
          <p:cNvSpPr>
            <a:spLocks noGrp="1"/>
          </p:cNvSpPr>
          <p:nvPr>
            <p:ph type="body" sz="quarter" idx="16"/>
          </p:nvPr>
        </p:nvSpPr>
        <p:spPr/>
        <p:txBody>
          <a:bodyPr/>
          <a:lstStyle/>
          <a:p>
            <a:pPr>
              <a:lnSpc>
                <a:spcPct val="85000"/>
              </a:lnSpc>
              <a:spcBef>
                <a:spcPct val="25000"/>
              </a:spcBef>
            </a:pPr>
            <a:r>
              <a:rPr lang="en-US" altLang="en-US" dirty="0"/>
              <a:t>*As of July 2018; not seasonally adjusted; Does not include agents &amp; brokers.</a:t>
            </a:r>
          </a:p>
          <a:p>
            <a:pPr>
              <a:lnSpc>
                <a:spcPct val="85000"/>
              </a:lnSpc>
              <a:spcBef>
                <a:spcPct val="25000"/>
              </a:spcBef>
            </a:pPr>
            <a:r>
              <a:rPr lang="en-US" altLang="en-US" dirty="0"/>
              <a:t>Note: Recessions indicated by gray shaded columns.</a:t>
            </a:r>
          </a:p>
          <a:p>
            <a:pPr>
              <a:lnSpc>
                <a:spcPct val="85000"/>
              </a:lnSpc>
              <a:spcBef>
                <a:spcPct val="25000"/>
              </a:spcBef>
            </a:pPr>
            <a:r>
              <a:rPr lang="en-US" altLang="en-US" dirty="0"/>
              <a:t>Sources: U.S. Bureau of Labor Statistics;  National Bureau of Economic Research (recession dates); Insurance Information Institute.</a:t>
            </a:r>
          </a:p>
        </p:txBody>
      </p:sp>
      <p:graphicFrame>
        <p:nvGraphicFramePr>
          <p:cNvPr id="8" name="Object 8"/>
          <p:cNvGraphicFramePr>
            <a:graphicFrameLocks noChangeAspect="1"/>
          </p:cNvGraphicFramePr>
          <p:nvPr>
            <p:extLst/>
          </p:nvPr>
        </p:nvGraphicFramePr>
        <p:xfrm>
          <a:off x="469900" y="1535906"/>
          <a:ext cx="8528050" cy="45085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3453724" y="2029695"/>
            <a:ext cx="3106533" cy="2008295"/>
            <a:chOff x="3621504" y="2021306"/>
            <a:chExt cx="3106533" cy="2008295"/>
          </a:xfrm>
        </p:grpSpPr>
        <p:sp>
          <p:nvSpPr>
            <p:cNvPr id="10" name="AutoShape 7"/>
            <p:cNvSpPr>
              <a:spLocks noChangeArrowheads="1"/>
            </p:cNvSpPr>
            <p:nvPr/>
          </p:nvSpPr>
          <p:spPr bwMode="gray">
            <a:xfrm>
              <a:off x="3621504" y="2021306"/>
              <a:ext cx="3106533" cy="1179942"/>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2000"/>
                </a:lnSpc>
                <a:spcBef>
                  <a:spcPts val="400"/>
                </a:spcBef>
                <a:spcAft>
                  <a:spcPct val="0"/>
                </a:spcAft>
                <a:buClr>
                  <a:srgbClr val="FFFFFF"/>
                </a:buClr>
                <a:buFont typeface="Wingdings" pitchFamily="2" charset="2"/>
                <a:buNone/>
              </a:pPr>
              <a:r>
                <a:rPr lang="en-US" sz="1200" b="1" dirty="0">
                  <a:solidFill>
                    <a:schemeClr val="bg1"/>
                  </a:solidFill>
                  <a:cs typeface="Arial" charset="0"/>
                </a:rPr>
                <a:t>Sometimes the BLS Reclassifies Employment Within Industries.</a:t>
              </a:r>
            </a:p>
            <a:p>
              <a:pPr algn="ctr" eaLnBrk="0" fontAlgn="base" hangingPunct="0">
                <a:lnSpc>
                  <a:spcPct val="92000"/>
                </a:lnSpc>
                <a:spcBef>
                  <a:spcPts val="400"/>
                </a:spcBef>
                <a:spcAft>
                  <a:spcPct val="0"/>
                </a:spcAft>
                <a:buClr>
                  <a:srgbClr val="FFFFFF"/>
                </a:buClr>
                <a:buFont typeface="Wingdings" pitchFamily="2" charset="2"/>
                <a:buNone/>
              </a:pPr>
              <a:r>
                <a:rPr lang="en-US" sz="1200" b="1" dirty="0">
                  <a:solidFill>
                    <a:schemeClr val="bg1"/>
                  </a:solidFill>
                  <a:cs typeface="Arial" charset="0"/>
                </a:rPr>
                <a:t>When This Happens, the Change is Spread Evenly Over a 12-month Period (in This Case March 2010–March 2011)</a:t>
              </a:r>
            </a:p>
          </p:txBody>
        </p:sp>
        <p:cxnSp>
          <p:nvCxnSpPr>
            <p:cNvPr id="11" name="Straight Arrow Connector 10"/>
            <p:cNvCxnSpPr>
              <a:cxnSpLocks/>
            </p:cNvCxnSpPr>
            <p:nvPr/>
          </p:nvCxnSpPr>
          <p:spPr bwMode="gray">
            <a:xfrm>
              <a:off x="5995753" y="3160902"/>
              <a:ext cx="732284" cy="868699"/>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7862247"/>
      </p:ext>
    </p:extLst>
  </p:cSld>
  <p:clrMapOvr>
    <a:masterClrMapping/>
  </p:clrMapOvr>
  <p:transition spd="slow">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7"/>
          <p:cNvSpPr>
            <a:spLocks noGrp="1" noChangeArrowheads="1"/>
          </p:cNvSpPr>
          <p:nvPr>
            <p:ph type="title"/>
          </p:nvPr>
        </p:nvSpPr>
        <p:spPr/>
        <p:txBody>
          <a:bodyPr/>
          <a:lstStyle/>
          <a:p>
            <a:r>
              <a:rPr lang="en-US" altLang="en-US" dirty="0">
                <a:latin typeface="Arial" panose="020B0604020202020204" pitchFamily="34" charset="0"/>
              </a:rPr>
              <a:t>U.S. Employment in the </a:t>
            </a:r>
            <a:br>
              <a:rPr lang="en-US" altLang="en-US" dirty="0">
                <a:latin typeface="Arial" panose="020B0604020202020204" pitchFamily="34" charset="0"/>
              </a:rPr>
            </a:br>
            <a:r>
              <a:rPr lang="en-US" altLang="en-US" dirty="0">
                <a:latin typeface="Arial" panose="020B0604020202020204" pitchFamily="34" charset="0"/>
              </a:rPr>
              <a:t>Reinsurance Industry: 1990–2018*</a:t>
            </a:r>
            <a:endParaRPr lang="en-US" altLang="en-US" dirty="0"/>
          </a:p>
        </p:txBody>
      </p:sp>
      <p:sp>
        <p:nvSpPr>
          <p:cNvPr id="6" name="Text Placeholder 5"/>
          <p:cNvSpPr>
            <a:spLocks noGrp="1"/>
          </p:cNvSpPr>
          <p:nvPr>
            <p:ph type="body" sz="quarter" idx="16"/>
          </p:nvPr>
        </p:nvSpPr>
        <p:spPr>
          <a:xfrm>
            <a:off x="1119568" y="6286391"/>
            <a:ext cx="7680960" cy="415018"/>
          </a:xfrm>
          <a:ln>
            <a:noFill/>
          </a:ln>
        </p:spPr>
        <p:txBody>
          <a:bodyPr/>
          <a:lstStyle/>
          <a:p>
            <a:pPr>
              <a:lnSpc>
                <a:spcPct val="85000"/>
              </a:lnSpc>
              <a:spcBef>
                <a:spcPct val="25000"/>
              </a:spcBef>
            </a:pPr>
            <a:r>
              <a:rPr lang="en-US" altLang="en-US" dirty="0"/>
              <a:t>*As of July 2018; not seasonally adjusted; Does not include agents &amp; brokers.</a:t>
            </a:r>
          </a:p>
          <a:p>
            <a:pPr>
              <a:lnSpc>
                <a:spcPct val="85000"/>
              </a:lnSpc>
              <a:spcBef>
                <a:spcPct val="25000"/>
              </a:spcBef>
            </a:pPr>
            <a:r>
              <a:rPr lang="en-US" altLang="en-US" dirty="0"/>
              <a:t>Note: Recessions indicated by gray shaded columns.</a:t>
            </a:r>
          </a:p>
          <a:p>
            <a:pPr>
              <a:lnSpc>
                <a:spcPct val="85000"/>
              </a:lnSpc>
              <a:spcBef>
                <a:spcPct val="25000"/>
              </a:spcBef>
            </a:pPr>
            <a:r>
              <a:rPr lang="en-US" altLang="en-US" dirty="0"/>
              <a:t>Sources: U.S. Bureau of Labor Statistics;  National Bureau of Economic Research (recession dates); Insurance Information Institute.</a:t>
            </a:r>
          </a:p>
        </p:txBody>
      </p:sp>
      <p:graphicFrame>
        <p:nvGraphicFramePr>
          <p:cNvPr id="8" name="Object 8"/>
          <p:cNvGraphicFramePr>
            <a:graphicFrameLocks noChangeAspect="1"/>
          </p:cNvGraphicFramePr>
          <p:nvPr>
            <p:extLst/>
          </p:nvPr>
        </p:nvGraphicFramePr>
        <p:xfrm>
          <a:off x="469900" y="1535906"/>
          <a:ext cx="8528050" cy="4508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6547389"/>
      </p:ext>
    </p:extLst>
  </p:cSld>
  <p:clrMapOvr>
    <a:masterClrMapping/>
  </p:clrMapOvr>
  <p:transition spd="slow">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7"/>
          <p:cNvSpPr>
            <a:spLocks noGrp="1" noChangeArrowheads="1"/>
          </p:cNvSpPr>
          <p:nvPr>
            <p:ph type="title"/>
          </p:nvPr>
        </p:nvSpPr>
        <p:spPr/>
        <p:txBody>
          <a:bodyPr/>
          <a:lstStyle/>
          <a:p>
            <a:r>
              <a:rPr lang="en-US" altLang="en-US" dirty="0">
                <a:latin typeface="Arial" panose="020B0604020202020204" pitchFamily="34" charset="0"/>
              </a:rPr>
              <a:t>U.S. Employment in Insurance </a:t>
            </a:r>
            <a:br>
              <a:rPr lang="en-US" altLang="en-US" dirty="0">
                <a:latin typeface="Arial" panose="020B0604020202020204" pitchFamily="34" charset="0"/>
              </a:rPr>
            </a:br>
            <a:r>
              <a:rPr lang="en-US" altLang="en-US" dirty="0">
                <a:latin typeface="Arial" panose="020B0604020202020204" pitchFamily="34" charset="0"/>
              </a:rPr>
              <a:t>Agencies &amp; Brokerages: 1990–2018*</a:t>
            </a:r>
            <a:endParaRPr lang="en-US" altLang="en-US" dirty="0"/>
          </a:p>
        </p:txBody>
      </p:sp>
      <p:sp>
        <p:nvSpPr>
          <p:cNvPr id="6" name="Text Placeholder 5"/>
          <p:cNvSpPr>
            <a:spLocks noGrp="1"/>
          </p:cNvSpPr>
          <p:nvPr>
            <p:ph type="body" sz="quarter" idx="16"/>
          </p:nvPr>
        </p:nvSpPr>
        <p:spPr/>
        <p:txBody>
          <a:bodyPr/>
          <a:lstStyle/>
          <a:p>
            <a:pPr>
              <a:lnSpc>
                <a:spcPct val="85000"/>
              </a:lnSpc>
              <a:spcBef>
                <a:spcPct val="25000"/>
              </a:spcBef>
            </a:pPr>
            <a:r>
              <a:rPr lang="en-US" altLang="en-US" dirty="0"/>
              <a:t>*As of July 2018; not seasonally adjusted. Includes all types of insurance.</a:t>
            </a:r>
          </a:p>
          <a:p>
            <a:pPr>
              <a:lnSpc>
                <a:spcPct val="85000"/>
              </a:lnSpc>
              <a:spcBef>
                <a:spcPct val="25000"/>
              </a:spcBef>
            </a:pPr>
            <a:r>
              <a:rPr lang="en-US" altLang="en-US" dirty="0"/>
              <a:t>Note: Recessions indicated by gray shaded columns.</a:t>
            </a:r>
          </a:p>
          <a:p>
            <a:pPr>
              <a:lnSpc>
                <a:spcPct val="85000"/>
              </a:lnSpc>
              <a:spcBef>
                <a:spcPct val="25000"/>
              </a:spcBef>
            </a:pPr>
            <a:r>
              <a:rPr lang="en-US" altLang="en-US" dirty="0"/>
              <a:t>Sources: U.S. Bureau of Labor Statistics;  National Bureau of Economic Research (recession dates); Insurance Information Institute.</a:t>
            </a:r>
          </a:p>
        </p:txBody>
      </p:sp>
      <p:graphicFrame>
        <p:nvGraphicFramePr>
          <p:cNvPr id="8" name="Object 8"/>
          <p:cNvGraphicFramePr>
            <a:graphicFrameLocks noChangeAspect="1"/>
          </p:cNvGraphicFramePr>
          <p:nvPr>
            <p:extLst/>
          </p:nvPr>
        </p:nvGraphicFramePr>
        <p:xfrm>
          <a:off x="469900" y="1535906"/>
          <a:ext cx="8528050" cy="4508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8648873"/>
      </p:ext>
    </p:extLst>
  </p:cSld>
  <p:clrMapOvr>
    <a:masterClrMapping/>
  </p:clrMapOvr>
  <p:transition spd="slow">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7"/>
          <p:cNvSpPr>
            <a:spLocks noGrp="1" noChangeArrowheads="1"/>
          </p:cNvSpPr>
          <p:nvPr>
            <p:ph type="title"/>
          </p:nvPr>
        </p:nvSpPr>
        <p:spPr/>
        <p:txBody>
          <a:bodyPr/>
          <a:lstStyle/>
          <a:p>
            <a:r>
              <a:rPr lang="en-US" altLang="en-US" dirty="0">
                <a:latin typeface="Arial" panose="020B0604020202020204" pitchFamily="34" charset="0"/>
              </a:rPr>
              <a:t>U.S. Employment in Independent </a:t>
            </a:r>
            <a:br>
              <a:rPr lang="en-US" altLang="en-US" dirty="0">
                <a:latin typeface="Arial" panose="020B0604020202020204" pitchFamily="34" charset="0"/>
              </a:rPr>
            </a:br>
            <a:r>
              <a:rPr lang="en-US" altLang="en-US" dirty="0">
                <a:latin typeface="Arial" panose="020B0604020202020204" pitchFamily="34" charset="0"/>
              </a:rPr>
              <a:t>Claims Adjusting: 1990–2018*</a:t>
            </a:r>
            <a:endParaRPr lang="en-US" altLang="en-US" dirty="0"/>
          </a:p>
        </p:txBody>
      </p:sp>
      <p:sp>
        <p:nvSpPr>
          <p:cNvPr id="6" name="Text Placeholder 5"/>
          <p:cNvSpPr>
            <a:spLocks noGrp="1"/>
          </p:cNvSpPr>
          <p:nvPr>
            <p:ph type="body" sz="quarter" idx="16"/>
          </p:nvPr>
        </p:nvSpPr>
        <p:spPr/>
        <p:txBody>
          <a:bodyPr/>
          <a:lstStyle/>
          <a:p>
            <a:pPr>
              <a:lnSpc>
                <a:spcPct val="85000"/>
              </a:lnSpc>
              <a:spcBef>
                <a:spcPct val="25000"/>
              </a:spcBef>
            </a:pPr>
            <a:r>
              <a:rPr lang="en-US" altLang="en-US" dirty="0"/>
              <a:t>*As of July 2018; not seasonally adjusted.</a:t>
            </a:r>
          </a:p>
          <a:p>
            <a:pPr>
              <a:lnSpc>
                <a:spcPct val="85000"/>
              </a:lnSpc>
              <a:spcBef>
                <a:spcPct val="25000"/>
              </a:spcBef>
            </a:pPr>
            <a:r>
              <a:rPr lang="en-US" altLang="en-US" dirty="0"/>
              <a:t>Note: Recessions indicated by gray shaded columns.</a:t>
            </a:r>
          </a:p>
          <a:p>
            <a:pPr>
              <a:lnSpc>
                <a:spcPct val="85000"/>
              </a:lnSpc>
              <a:spcBef>
                <a:spcPct val="25000"/>
              </a:spcBef>
            </a:pPr>
            <a:r>
              <a:rPr lang="en-US" altLang="en-US" dirty="0"/>
              <a:t>Sources: U.S. Bureau of Labor Statistics;  National Bureau of Economic Research (recession dates); Insurance Information Institute.</a:t>
            </a:r>
          </a:p>
        </p:txBody>
      </p:sp>
      <p:graphicFrame>
        <p:nvGraphicFramePr>
          <p:cNvPr id="8" name="Object 8"/>
          <p:cNvGraphicFramePr>
            <a:graphicFrameLocks noChangeAspect="1"/>
          </p:cNvGraphicFramePr>
          <p:nvPr>
            <p:extLst/>
          </p:nvPr>
        </p:nvGraphicFramePr>
        <p:xfrm>
          <a:off x="469900" y="1535906"/>
          <a:ext cx="8528050" cy="4508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7996481"/>
      </p:ext>
    </p:extLst>
  </p:cSld>
  <p:clrMapOvr>
    <a:masterClrMapping/>
  </p:clrMapOvr>
  <p:transition spd="slow">
    <p:wip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1798500536"/>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4098867"/>
            <a:ext cx="5920831" cy="671338"/>
          </a:xfrm>
        </p:spPr>
        <p:txBody>
          <a:bodyPr/>
          <a:lstStyle/>
          <a:p>
            <a:r>
              <a:rPr lang="en-US" dirty="0"/>
              <a:t>Thank you!</a:t>
            </a:r>
          </a:p>
        </p:txBody>
      </p:sp>
      <p:sp>
        <p:nvSpPr>
          <p:cNvPr id="5" name="Subtitle 2"/>
          <p:cNvSpPr>
            <a:spLocks noGrp="1"/>
          </p:cNvSpPr>
          <p:nvPr>
            <p:ph type="subTitle" idx="1"/>
          </p:nvPr>
        </p:nvSpPr>
        <p:spPr>
          <a:xfrm>
            <a:off x="668339" y="4857177"/>
            <a:ext cx="5148388" cy="415498"/>
          </a:xfrm>
        </p:spPr>
        <p:txBody>
          <a:bodyPr/>
          <a:lstStyle/>
          <a:p>
            <a:r>
              <a:rPr lang="en-US" sz="2400" dirty="0" err="1">
                <a:solidFill>
                  <a:srgbClr val="153B65"/>
                </a:solidFill>
              </a:rPr>
              <a:t>www.iii.org</a:t>
            </a:r>
            <a:endParaRPr lang="en-US" sz="2400" dirty="0">
              <a:solidFill>
                <a:srgbClr val="153B65"/>
              </a:solidFill>
            </a:endParaRPr>
          </a:p>
        </p:txBody>
      </p:sp>
    </p:spTree>
    <p:extLst>
      <p:ext uri="{BB962C8B-B14F-4D97-AF65-F5344CB8AC3E}">
        <p14:creationId xmlns:p14="http://schemas.microsoft.com/office/powerpoint/2010/main" val="91432906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
          <p:cNvGraphicFramePr>
            <a:graphicFrameLocks noChangeAspect="1"/>
          </p:cNvGraphicFramePr>
          <p:nvPr>
            <p:extLst/>
          </p:nvPr>
        </p:nvGraphicFramePr>
        <p:xfrm>
          <a:off x="385491" y="1865376"/>
          <a:ext cx="8468432" cy="3868408"/>
        </p:xfrm>
        <a:graphic>
          <a:graphicData uri="http://schemas.openxmlformats.org/drawingml/2006/chart">
            <c:chart xmlns:c="http://schemas.openxmlformats.org/drawingml/2006/chart" xmlns:r="http://schemas.openxmlformats.org/officeDocument/2006/relationships" r:id="rId4"/>
          </a:graphicData>
        </a:graphic>
      </p:graphicFrame>
      <p:sp>
        <p:nvSpPr>
          <p:cNvPr id="140297" name="Rectangle 3"/>
          <p:cNvSpPr>
            <a:spLocks noGrp="1" noChangeArrowheads="1"/>
          </p:cNvSpPr>
          <p:nvPr>
            <p:ph type="title"/>
          </p:nvPr>
        </p:nvSpPr>
        <p:spPr>
          <a:xfrm>
            <a:off x="651888" y="233058"/>
            <a:ext cx="6980884" cy="950976"/>
          </a:xfrm>
        </p:spPr>
        <p:txBody>
          <a:bodyPr/>
          <a:lstStyle/>
          <a:p>
            <a:r>
              <a:rPr lang="en-US" altLang="en-US" dirty="0"/>
              <a:t>Education &amp; Analysis</a:t>
            </a:r>
          </a:p>
        </p:txBody>
      </p:sp>
      <p:sp>
        <p:nvSpPr>
          <p:cNvPr id="6" name="Text Placeholder 5"/>
          <p:cNvSpPr>
            <a:spLocks noGrp="1"/>
          </p:cNvSpPr>
          <p:nvPr>
            <p:ph type="body" sz="quarter" idx="16"/>
          </p:nvPr>
        </p:nvSpPr>
        <p:spPr>
          <a:xfrm>
            <a:off x="886265" y="6318266"/>
            <a:ext cx="8402512" cy="415018"/>
          </a:xfrm>
        </p:spPr>
        <p:txBody>
          <a:bodyPr/>
          <a:lstStyle/>
          <a:p>
            <a:endParaRPr lang="en-US" dirty="0"/>
          </a:p>
          <a:p>
            <a:r>
              <a:rPr lang="en-US" dirty="0"/>
              <a:t>Source: Actuaries Climate Index, http://actuariesclimateindex.org/home/</a:t>
            </a:r>
          </a:p>
        </p:txBody>
      </p:sp>
      <p:sp>
        <p:nvSpPr>
          <p:cNvPr id="8" name="Text Placeholder 4">
            <a:extLst>
              <a:ext uri="{FF2B5EF4-FFF2-40B4-BE49-F238E27FC236}">
                <a16:creationId xmlns:a16="http://schemas.microsoft.com/office/drawing/2014/main" id="{6A6542AE-AB97-4C23-A941-3E2EDA3C3E5E}"/>
              </a:ext>
            </a:extLst>
          </p:cNvPr>
          <p:cNvSpPr txBox="1">
            <a:spLocks/>
          </p:cNvSpPr>
          <p:nvPr/>
        </p:nvSpPr>
        <p:spPr bwMode="gray">
          <a:xfrm>
            <a:off x="609600" y="5733784"/>
            <a:ext cx="7875874" cy="65294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285750" indent="-285750">
              <a:spcBef>
                <a:spcPts val="600"/>
              </a:spcBef>
              <a:buFont typeface="Wingdings 3" panose="05040102010807070707" pitchFamily="18" charset="2"/>
              <a:buChar char=""/>
            </a:pPr>
            <a:r>
              <a:rPr lang="en-US" dirty="0"/>
              <a:t>Index Measures Frequency of Extreme Events (Heat, Drought, Wind, Rain, Sea Level) Vs. 1961-1990 Average</a:t>
            </a:r>
          </a:p>
        </p:txBody>
      </p:sp>
      <p:sp>
        <p:nvSpPr>
          <p:cNvPr id="7" name="Text Placeholder 2">
            <a:extLst>
              <a:ext uri="{FF2B5EF4-FFF2-40B4-BE49-F238E27FC236}">
                <a16:creationId xmlns:a16="http://schemas.microsoft.com/office/drawing/2014/main" id="{2C78FD3F-F7C3-48A0-A46A-BB2B186D326D}"/>
              </a:ext>
            </a:extLst>
          </p:cNvPr>
          <p:cNvSpPr>
            <a:spLocks noGrp="1"/>
          </p:cNvSpPr>
          <p:nvPr>
            <p:ph type="body" sz="quarter" idx="15"/>
          </p:nvPr>
        </p:nvSpPr>
        <p:spPr>
          <a:xfrm>
            <a:off x="651888" y="1230443"/>
            <a:ext cx="8454009" cy="396947"/>
          </a:xfrm>
        </p:spPr>
        <p:txBody>
          <a:bodyPr/>
          <a:lstStyle/>
          <a:p>
            <a:r>
              <a:rPr lang="en-US" dirty="0"/>
              <a:t>Actuaries Climate Index – Measuring Weather Extremes</a:t>
            </a:r>
          </a:p>
        </p:txBody>
      </p:sp>
    </p:spTree>
    <p:custDataLst>
      <p:tags r:id="rId1"/>
    </p:custDataLst>
    <p:extLst>
      <p:ext uri="{BB962C8B-B14F-4D97-AF65-F5344CB8AC3E}">
        <p14:creationId xmlns:p14="http://schemas.microsoft.com/office/powerpoint/2010/main" val="923843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837C88B9-2583-4988-BFCB-DCC3CDFD898B}"/>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6" name="think-cell Slide" r:id="rId18" imgW="216" imgH="216" progId="TCLayout.ActiveDocument.1">
                  <p:embed/>
                </p:oleObj>
              </mc:Choice>
              <mc:Fallback>
                <p:oleObj name="think-cell Slide" r:id="rId18" imgW="216" imgH="216" progId="TCLayout.ActiveDocument.1">
                  <p:embed/>
                  <p:pic>
                    <p:nvPicPr>
                      <p:cNvPr id="10" name="Object 9" hidden="1">
                        <a:extLst>
                          <a:ext uri="{FF2B5EF4-FFF2-40B4-BE49-F238E27FC236}">
                            <a16:creationId xmlns:a16="http://schemas.microsoft.com/office/drawing/2014/main" id="{837C88B9-2583-4988-BFCB-DCC3CDFD898B}"/>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619D654D-CA51-4567-8AE7-CF3F3EF08BF9}"/>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3000" dirty="0" err="1">
              <a:solidFill>
                <a:schemeClr val="bg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11190BD3-C3A7-4151-9065-086C7451327D}"/>
              </a:ext>
            </a:extLst>
          </p:cNvPr>
          <p:cNvSpPr>
            <a:spLocks noGrp="1"/>
          </p:cNvSpPr>
          <p:nvPr>
            <p:ph type="title"/>
          </p:nvPr>
        </p:nvSpPr>
        <p:spPr>
          <a:xfrm>
            <a:off x="356616" y="230641"/>
            <a:ext cx="8458200" cy="950976"/>
          </a:xfrm>
        </p:spPr>
        <p:txBody>
          <a:bodyPr/>
          <a:lstStyle/>
          <a:p>
            <a:r>
              <a:rPr lang="en-US" dirty="0"/>
              <a:t>NFIP Payouts To The Small Group Of Americans With Flood Insurance Have Skyrocketed</a:t>
            </a:r>
          </a:p>
        </p:txBody>
      </p:sp>
      <p:sp>
        <p:nvSpPr>
          <p:cNvPr id="3" name="Text Placeholder 2">
            <a:extLst>
              <a:ext uri="{FF2B5EF4-FFF2-40B4-BE49-F238E27FC236}">
                <a16:creationId xmlns:a16="http://schemas.microsoft.com/office/drawing/2014/main" id="{52E91193-6110-4EC9-AAEC-5DF87EB484BD}"/>
              </a:ext>
            </a:extLst>
          </p:cNvPr>
          <p:cNvSpPr>
            <a:spLocks noGrp="1"/>
          </p:cNvSpPr>
          <p:nvPr>
            <p:ph type="body" sz="quarter" idx="15"/>
          </p:nvPr>
        </p:nvSpPr>
        <p:spPr>
          <a:xfrm>
            <a:off x="360807" y="1205137"/>
            <a:ext cx="8454009" cy="396947"/>
          </a:xfrm>
        </p:spPr>
        <p:txBody>
          <a:bodyPr/>
          <a:lstStyle/>
          <a:p>
            <a:r>
              <a:rPr lang="en-US" dirty="0"/>
              <a:t>78% Of NFIP's Payouts Have Occurred In The Last 13 Years</a:t>
            </a:r>
          </a:p>
        </p:txBody>
      </p:sp>
      <p:graphicFrame>
        <p:nvGraphicFramePr>
          <p:cNvPr id="23" name="Chart 22">
            <a:extLst>
              <a:ext uri="{FF2B5EF4-FFF2-40B4-BE49-F238E27FC236}">
                <a16:creationId xmlns:a16="http://schemas.microsoft.com/office/drawing/2014/main" id="{04F49BB4-A38E-4EE8-8A03-B95A0A8AA94A}"/>
              </a:ext>
            </a:extLst>
          </p:cNvPr>
          <p:cNvGraphicFramePr/>
          <p:nvPr>
            <p:custDataLst>
              <p:tags r:id="rId4"/>
            </p:custDataLst>
            <p:extLst/>
          </p:nvPr>
        </p:nvGraphicFramePr>
        <p:xfrm>
          <a:off x="1111250" y="2089150"/>
          <a:ext cx="7600950" cy="4146550"/>
        </p:xfrm>
        <a:graphic>
          <a:graphicData uri="http://schemas.openxmlformats.org/drawingml/2006/chart">
            <c:chart xmlns:c="http://schemas.openxmlformats.org/drawingml/2006/chart" xmlns:r="http://schemas.openxmlformats.org/officeDocument/2006/relationships" r:id="rId20"/>
          </a:graphicData>
        </a:graphic>
      </p:graphicFrame>
      <p:sp>
        <p:nvSpPr>
          <p:cNvPr id="39" name="Text Placeholder 2">
            <a:extLst>
              <a:ext uri="{FF2B5EF4-FFF2-40B4-BE49-F238E27FC236}">
                <a16:creationId xmlns:a16="http://schemas.microsoft.com/office/drawing/2014/main" id="{8AB80249-CF1C-4F38-8F1D-1FFAD4D7D333}"/>
              </a:ext>
            </a:extLst>
          </p:cNvPr>
          <p:cNvSpPr>
            <a:spLocks noGrp="1"/>
          </p:cNvSpPr>
          <p:nvPr>
            <p:custDataLst>
              <p:tags r:id="rId5"/>
            </p:custDataLst>
          </p:nvPr>
        </p:nvSpPr>
        <p:spPr bwMode="gray">
          <a:xfrm>
            <a:off x="409575" y="4114800"/>
            <a:ext cx="885825"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00000"/>
              </a:lnSpc>
              <a:spcBef>
                <a:spcPct val="0"/>
              </a:spcBef>
              <a:spcAft>
                <a:spcPct val="0"/>
              </a:spcAft>
              <a:buNone/>
            </a:pPr>
            <a:r>
              <a:rPr lang="en-US" altLang="en-US" sz="1400" dirty="0">
                <a:ea typeface="ＭＳ Ｐゴシック" panose="020B0600070205080204" pitchFamily="34" charset="-128"/>
                <a:sym typeface="+mn-lt"/>
              </a:rPr>
              <a:t>$</a:t>
            </a:r>
            <a:fld id="{CD38477D-09B6-4208-B9F4-7EDB9A1A36A3}" type="datetime'''''''''8'''''''''',''''0''''''00'',00''''''''''0'''''''''">
              <a:rPr lang="en-US" altLang="en-US" sz="1400" smtClean="0">
                <a:ea typeface="ＭＳ Ｐゴシック" panose="020B0600070205080204" pitchFamily="34" charset="-128"/>
                <a:sym typeface="+mn-lt"/>
              </a:rPr>
              <a:pPr marL="0" indent="0" algn="r">
                <a:lnSpc>
                  <a:spcPct val="100000"/>
                </a:lnSpc>
                <a:spcBef>
                  <a:spcPct val="0"/>
                </a:spcBef>
                <a:spcAft>
                  <a:spcPct val="0"/>
                </a:spcAft>
                <a:buNone/>
              </a:pPr>
              <a:t>8,000,000</a:t>
            </a:fld>
            <a:endParaRPr lang="en-US" sz="1400" dirty="0">
              <a:ea typeface="ＭＳ Ｐゴシック" panose="020B0600070205080204" pitchFamily="34" charset="-128"/>
              <a:sym typeface="+mn-lt"/>
            </a:endParaRPr>
          </a:p>
        </p:txBody>
      </p:sp>
      <p:sp>
        <p:nvSpPr>
          <p:cNvPr id="35" name="Text Placeholder 2">
            <a:extLst>
              <a:ext uri="{FF2B5EF4-FFF2-40B4-BE49-F238E27FC236}">
                <a16:creationId xmlns:a16="http://schemas.microsoft.com/office/drawing/2014/main" id="{11B3044F-F79E-48BF-BEC9-DF0774C7998A}"/>
              </a:ext>
            </a:extLst>
          </p:cNvPr>
          <p:cNvSpPr>
            <a:spLocks noGrp="1"/>
          </p:cNvSpPr>
          <p:nvPr>
            <p:custDataLst>
              <p:tags r:id="rId6"/>
            </p:custDataLst>
          </p:nvPr>
        </p:nvSpPr>
        <p:spPr bwMode="gray">
          <a:xfrm>
            <a:off x="1196975" y="5754688"/>
            <a:ext cx="98425"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00000"/>
              </a:lnSpc>
              <a:spcBef>
                <a:spcPct val="0"/>
              </a:spcBef>
              <a:spcAft>
                <a:spcPct val="0"/>
              </a:spcAft>
              <a:buNone/>
            </a:pPr>
            <a:fld id="{2397E3A5-753A-4D25-A81B-DDE03D55AA0D}" type="datetime'''''''''0'''''''''''''''''''''''''''''''''''''''''''''''">
              <a:rPr lang="en-US" altLang="en-US" sz="1400" smtClean="0">
                <a:ea typeface="ＭＳ Ｐゴシック" panose="020B0600070205080204" pitchFamily="34" charset="-128"/>
                <a:sym typeface="+mn-lt"/>
              </a:rPr>
              <a:pPr marL="0" indent="0" algn="r">
                <a:lnSpc>
                  <a:spcPct val="100000"/>
                </a:lnSpc>
                <a:spcBef>
                  <a:spcPct val="0"/>
                </a:spcBef>
                <a:spcAft>
                  <a:spcPct val="0"/>
                </a:spcAft>
                <a:buNone/>
              </a:pPr>
              <a:t>0</a:t>
            </a:fld>
            <a:endParaRPr lang="en-US" sz="1400" dirty="0">
              <a:ea typeface="ＭＳ Ｐゴシック" panose="020B0600070205080204" pitchFamily="34" charset="-128"/>
              <a:sym typeface="+mn-lt"/>
            </a:endParaRPr>
          </a:p>
        </p:txBody>
      </p:sp>
      <p:sp>
        <p:nvSpPr>
          <p:cNvPr id="38" name="Text Placeholder 2">
            <a:extLst>
              <a:ext uri="{FF2B5EF4-FFF2-40B4-BE49-F238E27FC236}">
                <a16:creationId xmlns:a16="http://schemas.microsoft.com/office/drawing/2014/main" id="{68BB2D9A-D3F7-4A60-BE52-B43F8FD7DEEB}"/>
              </a:ext>
            </a:extLst>
          </p:cNvPr>
          <p:cNvSpPr>
            <a:spLocks noGrp="1"/>
          </p:cNvSpPr>
          <p:nvPr>
            <p:custDataLst>
              <p:tags r:id="rId7"/>
            </p:custDataLst>
          </p:nvPr>
        </p:nvSpPr>
        <p:spPr bwMode="gray">
          <a:xfrm>
            <a:off x="409575" y="4524375"/>
            <a:ext cx="885825"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00000"/>
              </a:lnSpc>
              <a:spcBef>
                <a:spcPct val="0"/>
              </a:spcBef>
              <a:spcAft>
                <a:spcPct val="0"/>
              </a:spcAft>
              <a:buNone/>
            </a:pPr>
            <a:r>
              <a:rPr lang="en-US" altLang="en-US" sz="1400" dirty="0">
                <a:ea typeface="ＭＳ Ｐゴシック" panose="020B0600070205080204" pitchFamily="34" charset="-128"/>
                <a:sym typeface="+mn-lt"/>
              </a:rPr>
              <a:t>$</a:t>
            </a:r>
            <a:fld id="{A150DC05-A602-4038-ACEE-CA20FDC968B3}" type="datetime'''6'''''',''0''''''''''''''''''''''''0''''0,''''''''0''00'''''">
              <a:rPr lang="en-US" altLang="en-US" sz="1400" smtClean="0">
                <a:ea typeface="ＭＳ Ｐゴシック" panose="020B0600070205080204" pitchFamily="34" charset="-128"/>
                <a:sym typeface="+mn-lt"/>
              </a:rPr>
              <a:pPr marL="0" indent="0" algn="r">
                <a:lnSpc>
                  <a:spcPct val="100000"/>
                </a:lnSpc>
                <a:spcBef>
                  <a:spcPct val="0"/>
                </a:spcBef>
                <a:spcAft>
                  <a:spcPct val="0"/>
                </a:spcAft>
                <a:buNone/>
              </a:pPr>
              <a:t>6,000,000</a:t>
            </a:fld>
            <a:endParaRPr lang="en-US" sz="1400" dirty="0">
              <a:ea typeface="ＭＳ Ｐゴシック" panose="020B0600070205080204" pitchFamily="34" charset="-128"/>
              <a:sym typeface="+mn-lt"/>
            </a:endParaRPr>
          </a:p>
        </p:txBody>
      </p:sp>
      <p:sp>
        <p:nvSpPr>
          <p:cNvPr id="40" name="Text Placeholder 2">
            <a:extLst>
              <a:ext uri="{FF2B5EF4-FFF2-40B4-BE49-F238E27FC236}">
                <a16:creationId xmlns:a16="http://schemas.microsoft.com/office/drawing/2014/main" id="{A5D2D2D7-94C8-439E-A00A-137524A0222D}"/>
              </a:ext>
            </a:extLst>
          </p:cNvPr>
          <p:cNvSpPr>
            <a:spLocks noGrp="1"/>
          </p:cNvSpPr>
          <p:nvPr>
            <p:custDataLst>
              <p:tags r:id="rId8"/>
            </p:custDataLst>
          </p:nvPr>
        </p:nvSpPr>
        <p:spPr bwMode="gray">
          <a:xfrm>
            <a:off x="311150" y="3705225"/>
            <a:ext cx="984250"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00000"/>
              </a:lnSpc>
              <a:spcBef>
                <a:spcPct val="0"/>
              </a:spcBef>
              <a:spcAft>
                <a:spcPct val="0"/>
              </a:spcAft>
              <a:buNone/>
            </a:pPr>
            <a:r>
              <a:rPr lang="en-US" altLang="en-US" sz="1400" dirty="0">
                <a:ea typeface="ＭＳ Ｐゴシック" panose="020B0600070205080204" pitchFamily="34" charset="-128"/>
                <a:sym typeface="+mn-lt"/>
              </a:rPr>
              <a:t>$</a:t>
            </a:r>
            <a:fld id="{C67C3DE5-7702-4BC0-93E2-ECEBEB6A0EA8}" type="datetime'10,''0''''''''''''''''''''0''0'''''''''''''',''''0''''00'''''">
              <a:rPr lang="en-US" altLang="en-US" sz="1400" smtClean="0">
                <a:ea typeface="ＭＳ Ｐゴシック" panose="020B0600070205080204" pitchFamily="34" charset="-128"/>
                <a:sym typeface="+mn-lt"/>
              </a:rPr>
              <a:pPr marL="0" indent="0" algn="r">
                <a:lnSpc>
                  <a:spcPct val="100000"/>
                </a:lnSpc>
                <a:spcBef>
                  <a:spcPct val="0"/>
                </a:spcBef>
                <a:spcAft>
                  <a:spcPct val="0"/>
                </a:spcAft>
                <a:buNone/>
              </a:pPr>
              <a:t>10,000,000</a:t>
            </a:fld>
            <a:endParaRPr lang="en-US" sz="1400" dirty="0">
              <a:ea typeface="ＭＳ Ｐゴシック" panose="020B0600070205080204" pitchFamily="34" charset="-128"/>
              <a:sym typeface="+mn-lt"/>
            </a:endParaRPr>
          </a:p>
        </p:txBody>
      </p:sp>
      <p:sp>
        <p:nvSpPr>
          <p:cNvPr id="36" name="Text Placeholder 2">
            <a:extLst>
              <a:ext uri="{FF2B5EF4-FFF2-40B4-BE49-F238E27FC236}">
                <a16:creationId xmlns:a16="http://schemas.microsoft.com/office/drawing/2014/main" id="{D9F0EF5C-F0E5-4AF9-87CA-E3168FEA493D}"/>
              </a:ext>
            </a:extLst>
          </p:cNvPr>
          <p:cNvSpPr>
            <a:spLocks noGrp="1"/>
          </p:cNvSpPr>
          <p:nvPr>
            <p:custDataLst>
              <p:tags r:id="rId9"/>
            </p:custDataLst>
          </p:nvPr>
        </p:nvSpPr>
        <p:spPr bwMode="gray">
          <a:xfrm>
            <a:off x="409575" y="5345113"/>
            <a:ext cx="885825"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00000"/>
              </a:lnSpc>
              <a:spcBef>
                <a:spcPct val="0"/>
              </a:spcBef>
              <a:spcAft>
                <a:spcPct val="0"/>
              </a:spcAft>
              <a:buNone/>
            </a:pPr>
            <a:r>
              <a:rPr lang="en-US" altLang="en-US" sz="1400" dirty="0">
                <a:ea typeface="ＭＳ Ｐゴシック" panose="020B0600070205080204" pitchFamily="34" charset="-128"/>
                <a:sym typeface="+mn-lt"/>
              </a:rPr>
              <a:t>$</a:t>
            </a:r>
            <a:fld id="{815EF5ED-590C-4322-AC46-824B7B38D97E}" type="datetime'''2,''0''''''''''''''''0''''0,''0''''''''''0''0'''">
              <a:rPr lang="en-US" altLang="en-US" sz="1400" smtClean="0">
                <a:ea typeface="ＭＳ Ｐゴシック" panose="020B0600070205080204" pitchFamily="34" charset="-128"/>
                <a:sym typeface="+mn-lt"/>
              </a:rPr>
              <a:pPr marL="0" indent="0" algn="r">
                <a:lnSpc>
                  <a:spcPct val="100000"/>
                </a:lnSpc>
                <a:spcBef>
                  <a:spcPct val="0"/>
                </a:spcBef>
                <a:spcAft>
                  <a:spcPct val="0"/>
                </a:spcAft>
                <a:buNone/>
              </a:pPr>
              <a:t>2,000,000</a:t>
            </a:fld>
            <a:endParaRPr lang="en-US" sz="1400" dirty="0">
              <a:ea typeface="ＭＳ Ｐゴシック" panose="020B0600070205080204" pitchFamily="34" charset="-128"/>
              <a:sym typeface="+mn-lt"/>
            </a:endParaRPr>
          </a:p>
        </p:txBody>
      </p:sp>
      <p:sp>
        <p:nvSpPr>
          <p:cNvPr id="37" name="Text Placeholder 2">
            <a:extLst>
              <a:ext uri="{FF2B5EF4-FFF2-40B4-BE49-F238E27FC236}">
                <a16:creationId xmlns:a16="http://schemas.microsoft.com/office/drawing/2014/main" id="{124541D8-36C0-4903-A631-EDB2A893978F}"/>
              </a:ext>
            </a:extLst>
          </p:cNvPr>
          <p:cNvSpPr>
            <a:spLocks noGrp="1"/>
          </p:cNvSpPr>
          <p:nvPr>
            <p:custDataLst>
              <p:tags r:id="rId10"/>
            </p:custDataLst>
          </p:nvPr>
        </p:nvSpPr>
        <p:spPr bwMode="gray">
          <a:xfrm>
            <a:off x="409575" y="4935538"/>
            <a:ext cx="885825"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00000"/>
              </a:lnSpc>
              <a:spcBef>
                <a:spcPct val="0"/>
              </a:spcBef>
              <a:spcAft>
                <a:spcPct val="0"/>
              </a:spcAft>
              <a:buNone/>
            </a:pPr>
            <a:r>
              <a:rPr lang="en-US" altLang="en-US" sz="1400" dirty="0">
                <a:ea typeface="ＭＳ Ｐゴシック" panose="020B0600070205080204" pitchFamily="34" charset="-128"/>
                <a:sym typeface="+mn-lt"/>
              </a:rPr>
              <a:t>$</a:t>
            </a:r>
            <a:fld id="{3BB5FA63-9F78-4283-9583-F76DD8ABF64C}" type="datetime'''''''''4'',''''''''''''00''''''0'''',''''''0''00'''''''''''">
              <a:rPr lang="en-US" altLang="en-US" sz="1400" smtClean="0">
                <a:ea typeface="ＭＳ Ｐゴシック" panose="020B0600070205080204" pitchFamily="34" charset="-128"/>
                <a:sym typeface="+mn-lt"/>
              </a:rPr>
              <a:pPr marL="0" indent="0" algn="r">
                <a:lnSpc>
                  <a:spcPct val="100000"/>
                </a:lnSpc>
                <a:spcBef>
                  <a:spcPct val="0"/>
                </a:spcBef>
                <a:spcAft>
                  <a:spcPct val="0"/>
                </a:spcAft>
                <a:buNone/>
              </a:pPr>
              <a:t>4,000,000</a:t>
            </a:fld>
            <a:endParaRPr lang="en-US" sz="1400" dirty="0">
              <a:ea typeface="ＭＳ Ｐゴシック" panose="020B0600070205080204" pitchFamily="34" charset="-128"/>
              <a:sym typeface="+mn-lt"/>
            </a:endParaRPr>
          </a:p>
        </p:txBody>
      </p:sp>
      <p:sp>
        <p:nvSpPr>
          <p:cNvPr id="41" name="Text Placeholder 2">
            <a:extLst>
              <a:ext uri="{FF2B5EF4-FFF2-40B4-BE49-F238E27FC236}">
                <a16:creationId xmlns:a16="http://schemas.microsoft.com/office/drawing/2014/main" id="{D0EA2C5E-D045-4D94-8BAD-D85CAE4A44D4}"/>
              </a:ext>
            </a:extLst>
          </p:cNvPr>
          <p:cNvSpPr>
            <a:spLocks noGrp="1"/>
          </p:cNvSpPr>
          <p:nvPr>
            <p:custDataLst>
              <p:tags r:id="rId11"/>
            </p:custDataLst>
          </p:nvPr>
        </p:nvSpPr>
        <p:spPr bwMode="gray">
          <a:xfrm>
            <a:off x="311150" y="3295650"/>
            <a:ext cx="984250"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00000"/>
              </a:lnSpc>
              <a:spcBef>
                <a:spcPct val="0"/>
              </a:spcBef>
              <a:spcAft>
                <a:spcPct val="0"/>
              </a:spcAft>
              <a:buNone/>
            </a:pPr>
            <a:r>
              <a:rPr lang="en-US" altLang="en-US" sz="1400" dirty="0">
                <a:ea typeface="ＭＳ Ｐゴシック" panose="020B0600070205080204" pitchFamily="34" charset="-128"/>
                <a:sym typeface="+mn-lt"/>
              </a:rPr>
              <a:t>$</a:t>
            </a:r>
            <a:fld id="{54981566-4037-4989-98D8-CEF09540716E}" type="datetime'1''''''''''2,0''''''''''0''''''0'''''''',''0''0''''''''''0'''">
              <a:rPr lang="en-US" altLang="en-US" sz="1400" smtClean="0">
                <a:ea typeface="ＭＳ Ｐゴシック" panose="020B0600070205080204" pitchFamily="34" charset="-128"/>
                <a:sym typeface="+mn-lt"/>
              </a:rPr>
              <a:pPr marL="0" indent="0" algn="r">
                <a:lnSpc>
                  <a:spcPct val="100000"/>
                </a:lnSpc>
                <a:spcBef>
                  <a:spcPct val="0"/>
                </a:spcBef>
                <a:spcAft>
                  <a:spcPct val="0"/>
                </a:spcAft>
                <a:buNone/>
              </a:pPr>
              <a:t>12,000,000</a:t>
            </a:fld>
            <a:endParaRPr lang="en-US" sz="1400" dirty="0">
              <a:ea typeface="ＭＳ Ｐゴシック" panose="020B0600070205080204" pitchFamily="34" charset="-128"/>
              <a:sym typeface="+mn-lt"/>
            </a:endParaRPr>
          </a:p>
        </p:txBody>
      </p:sp>
      <p:sp>
        <p:nvSpPr>
          <p:cNvPr id="42" name="Text Placeholder 2">
            <a:extLst>
              <a:ext uri="{FF2B5EF4-FFF2-40B4-BE49-F238E27FC236}">
                <a16:creationId xmlns:a16="http://schemas.microsoft.com/office/drawing/2014/main" id="{4DA687D8-8A43-456C-9385-7CE9C2F176B6}"/>
              </a:ext>
            </a:extLst>
          </p:cNvPr>
          <p:cNvSpPr>
            <a:spLocks noGrp="1"/>
          </p:cNvSpPr>
          <p:nvPr>
            <p:custDataLst>
              <p:tags r:id="rId12"/>
            </p:custDataLst>
          </p:nvPr>
        </p:nvSpPr>
        <p:spPr bwMode="gray">
          <a:xfrm>
            <a:off x="311150" y="2884488"/>
            <a:ext cx="984250"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00000"/>
              </a:lnSpc>
              <a:spcBef>
                <a:spcPct val="0"/>
              </a:spcBef>
              <a:spcAft>
                <a:spcPct val="0"/>
              </a:spcAft>
              <a:buNone/>
            </a:pPr>
            <a:r>
              <a:rPr lang="en-US" altLang="en-US" sz="1400" dirty="0">
                <a:ea typeface="ＭＳ Ｐゴシック" panose="020B0600070205080204" pitchFamily="34" charset="-128"/>
                <a:sym typeface="+mn-lt"/>
              </a:rPr>
              <a:t>$</a:t>
            </a:r>
            <a:fld id="{F02858E5-0D40-41B5-ACA7-67152365C830}" type="datetime'1''''''''''''4,''''''''''0''''0''''''''0'',''0''''0''''''''0'">
              <a:rPr lang="en-US" altLang="en-US" sz="1400" smtClean="0">
                <a:ea typeface="ＭＳ Ｐゴシック" panose="020B0600070205080204" pitchFamily="34" charset="-128"/>
                <a:sym typeface="+mn-lt"/>
              </a:rPr>
              <a:pPr marL="0" indent="0" algn="r">
                <a:lnSpc>
                  <a:spcPct val="100000"/>
                </a:lnSpc>
                <a:spcBef>
                  <a:spcPct val="0"/>
                </a:spcBef>
                <a:spcAft>
                  <a:spcPct val="0"/>
                </a:spcAft>
                <a:buNone/>
              </a:pPr>
              <a:t>14,000,000</a:t>
            </a:fld>
            <a:endParaRPr lang="en-US" sz="1400" dirty="0">
              <a:ea typeface="ＭＳ Ｐゴシック" panose="020B0600070205080204" pitchFamily="34" charset="-128"/>
              <a:sym typeface="+mn-lt"/>
            </a:endParaRPr>
          </a:p>
        </p:txBody>
      </p:sp>
      <p:sp>
        <p:nvSpPr>
          <p:cNvPr id="43" name="Text Placeholder 2">
            <a:extLst>
              <a:ext uri="{FF2B5EF4-FFF2-40B4-BE49-F238E27FC236}">
                <a16:creationId xmlns:a16="http://schemas.microsoft.com/office/drawing/2014/main" id="{0EC3469C-662F-417F-9BAD-847C913BED24}"/>
              </a:ext>
            </a:extLst>
          </p:cNvPr>
          <p:cNvSpPr>
            <a:spLocks noGrp="1"/>
          </p:cNvSpPr>
          <p:nvPr>
            <p:custDataLst>
              <p:tags r:id="rId13"/>
            </p:custDataLst>
          </p:nvPr>
        </p:nvSpPr>
        <p:spPr bwMode="gray">
          <a:xfrm>
            <a:off x="311150" y="2474913"/>
            <a:ext cx="984250"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00000"/>
              </a:lnSpc>
              <a:spcBef>
                <a:spcPct val="0"/>
              </a:spcBef>
              <a:spcAft>
                <a:spcPct val="0"/>
              </a:spcAft>
              <a:buNone/>
            </a:pPr>
            <a:r>
              <a:rPr lang="en-US" altLang="en-US" sz="1400" dirty="0">
                <a:ea typeface="ＭＳ Ｐゴシック" panose="020B0600070205080204" pitchFamily="34" charset="-128"/>
                <a:sym typeface="+mn-lt"/>
              </a:rPr>
              <a:t>$</a:t>
            </a:r>
            <a:fld id="{6FD6AE2A-5587-4A59-9E93-46A732C4C9F2}" type="datetime'''''1''''''''''6,00''''''''0'',''0''''''''''''00'''''''''''''">
              <a:rPr lang="en-US" altLang="en-US" sz="1400" smtClean="0">
                <a:ea typeface="ＭＳ Ｐゴシック" panose="020B0600070205080204" pitchFamily="34" charset="-128"/>
                <a:sym typeface="+mn-lt"/>
              </a:rPr>
              <a:pPr marL="0" indent="0" algn="r">
                <a:lnSpc>
                  <a:spcPct val="100000"/>
                </a:lnSpc>
                <a:spcBef>
                  <a:spcPct val="0"/>
                </a:spcBef>
                <a:spcAft>
                  <a:spcPct val="0"/>
                </a:spcAft>
                <a:buNone/>
              </a:pPr>
              <a:t>16,000,000</a:t>
            </a:fld>
            <a:endParaRPr lang="en-US" sz="1400" dirty="0">
              <a:ea typeface="ＭＳ Ｐゴシック" panose="020B0600070205080204" pitchFamily="34" charset="-128"/>
              <a:sym typeface="+mn-lt"/>
            </a:endParaRPr>
          </a:p>
        </p:txBody>
      </p:sp>
      <p:sp>
        <p:nvSpPr>
          <p:cNvPr id="44" name="Text Placeholder 2">
            <a:extLst>
              <a:ext uri="{FF2B5EF4-FFF2-40B4-BE49-F238E27FC236}">
                <a16:creationId xmlns:a16="http://schemas.microsoft.com/office/drawing/2014/main" id="{FC2737E7-5270-4628-A001-09950F839560}"/>
              </a:ext>
            </a:extLst>
          </p:cNvPr>
          <p:cNvSpPr>
            <a:spLocks noGrp="1"/>
          </p:cNvSpPr>
          <p:nvPr>
            <p:custDataLst>
              <p:tags r:id="rId14"/>
            </p:custDataLst>
          </p:nvPr>
        </p:nvSpPr>
        <p:spPr bwMode="gray">
          <a:xfrm>
            <a:off x="311150" y="2065338"/>
            <a:ext cx="984250"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00000"/>
              </a:lnSpc>
              <a:spcBef>
                <a:spcPct val="0"/>
              </a:spcBef>
              <a:spcAft>
                <a:spcPct val="0"/>
              </a:spcAft>
              <a:buNone/>
            </a:pPr>
            <a:r>
              <a:rPr lang="en-US" altLang="en-US" sz="1400" dirty="0">
                <a:ea typeface="ＭＳ Ｐゴシック" panose="020B0600070205080204" pitchFamily="34" charset="-128"/>
                <a:sym typeface="+mn-lt"/>
              </a:rPr>
              <a:t>$</a:t>
            </a:r>
            <a:fld id="{9ECA8B6D-A744-4432-8C22-6B41B2D16827}" type="datetime'''''1''8,''''''000'''''''',''0''''0''''''''''''''''''''''0'''">
              <a:rPr lang="en-US" altLang="en-US" sz="1400" smtClean="0">
                <a:ea typeface="ＭＳ Ｐゴシック" panose="020B0600070205080204" pitchFamily="34" charset="-128"/>
                <a:sym typeface="+mn-lt"/>
              </a:rPr>
              <a:pPr marL="0" indent="0" algn="r">
                <a:lnSpc>
                  <a:spcPct val="100000"/>
                </a:lnSpc>
                <a:spcBef>
                  <a:spcPct val="0"/>
                </a:spcBef>
                <a:spcAft>
                  <a:spcPct val="0"/>
                </a:spcAft>
                <a:buNone/>
              </a:pPr>
              <a:t>18,000,000</a:t>
            </a:fld>
            <a:endParaRPr lang="en-US" sz="1400" dirty="0">
              <a:ea typeface="ＭＳ Ｐゴシック" panose="020B0600070205080204" pitchFamily="34" charset="-128"/>
              <a:sym typeface="+mn-lt"/>
            </a:endParaRPr>
          </a:p>
        </p:txBody>
      </p:sp>
      <p:sp>
        <p:nvSpPr>
          <p:cNvPr id="6" name="Text Placeholder 2">
            <a:extLst>
              <a:ext uri="{FF2B5EF4-FFF2-40B4-BE49-F238E27FC236}">
                <a16:creationId xmlns:a16="http://schemas.microsoft.com/office/drawing/2014/main" id="{793D08DD-EB58-4C6F-99E5-1ADE68B6EB10}"/>
              </a:ext>
            </a:extLst>
          </p:cNvPr>
          <p:cNvSpPr>
            <a:spLocks noGrp="1"/>
          </p:cNvSpPr>
          <p:nvPr>
            <p:custDataLst>
              <p:tags r:id="rId15"/>
            </p:custDataLst>
          </p:nvPr>
        </p:nvSpPr>
        <p:spPr bwMode="auto">
          <a:xfrm>
            <a:off x="4732338" y="6334125"/>
            <a:ext cx="3587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69863" indent="-169863"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1pPr>
            <a:lvl2pPr marL="406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2pPr>
            <a:lvl3pPr marL="573088" indent="-171450" algn="l" rtl="0" eaLnBrk="1" fontAlgn="base" hangingPunct="1">
              <a:spcBef>
                <a:spcPct val="20000"/>
              </a:spcBef>
              <a:spcAft>
                <a:spcPct val="0"/>
              </a:spcAft>
              <a:buFont typeface="Wingdings" pitchFamily="2" charset="2"/>
              <a:buChar char="§"/>
              <a:defRPr sz="2000" kern="1200">
                <a:solidFill>
                  <a:schemeClr val="tx1"/>
                </a:solidFill>
                <a:latin typeface="+mn-lt"/>
                <a:ea typeface="ＭＳ Ｐゴシック" charset="0"/>
                <a:cs typeface="+mn-cs"/>
              </a:defRPr>
            </a:lvl3pPr>
            <a:lvl4pPr marL="800100" indent="-179388"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1028700" indent="-180975"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r>
              <a:rPr lang="en-US" altLang="en-US" sz="1400" dirty="0">
                <a:ea typeface="ＭＳ Ｐゴシック" panose="020B0600070205080204" pitchFamily="34" charset="-128"/>
                <a:sym typeface="+mn-lt"/>
              </a:rPr>
              <a:t>Year</a:t>
            </a:r>
            <a:endParaRPr lang="en-US" sz="1400" dirty="0">
              <a:ea typeface="ＭＳ Ｐゴシック" panose="020B0600070205080204" pitchFamily="34" charset="-128"/>
              <a:sym typeface="+mn-lt"/>
            </a:endParaRPr>
          </a:p>
        </p:txBody>
      </p:sp>
      <p:sp>
        <p:nvSpPr>
          <p:cNvPr id="7" name="Text Placeholder 2">
            <a:extLst>
              <a:ext uri="{FF2B5EF4-FFF2-40B4-BE49-F238E27FC236}">
                <a16:creationId xmlns:a16="http://schemas.microsoft.com/office/drawing/2014/main" id="{3AC5FD43-8EE7-4BE1-83DB-221A3007D4F4}"/>
              </a:ext>
            </a:extLst>
          </p:cNvPr>
          <p:cNvSpPr>
            <a:spLocks noGrp="1"/>
          </p:cNvSpPr>
          <p:nvPr>
            <p:custDataLst>
              <p:tags r:id="rId16"/>
            </p:custDataLst>
          </p:nvPr>
        </p:nvSpPr>
        <p:spPr bwMode="auto">
          <a:xfrm>
            <a:off x="311150" y="1709738"/>
            <a:ext cx="20097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b" anchorCtr="0" compatLnSpc="1">
            <a:prstTxWarp prst="textNoShape">
              <a:avLst/>
            </a:prstTxWarp>
            <a:noAutofit/>
          </a:bodyPr>
          <a:lstStyle>
            <a:lvl1pPr marL="169863" indent="-169863"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1pPr>
            <a:lvl2pPr marL="406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2pPr>
            <a:lvl3pPr marL="573088" indent="-171450" algn="l" rtl="0" eaLnBrk="1" fontAlgn="base" hangingPunct="1">
              <a:spcBef>
                <a:spcPct val="20000"/>
              </a:spcBef>
              <a:spcAft>
                <a:spcPct val="0"/>
              </a:spcAft>
              <a:buFont typeface="Wingdings" pitchFamily="2" charset="2"/>
              <a:buChar char="§"/>
              <a:defRPr sz="2000" kern="1200">
                <a:solidFill>
                  <a:schemeClr val="tx1"/>
                </a:solidFill>
                <a:latin typeface="+mn-lt"/>
                <a:ea typeface="ＭＳ Ｐゴシック" charset="0"/>
                <a:cs typeface="+mn-cs"/>
              </a:defRPr>
            </a:lvl3pPr>
            <a:lvl4pPr marL="800100" indent="-179388"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1028700" indent="-180975"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en-US" altLang="en-US" sz="1400" dirty="0">
                <a:ea typeface="ＭＳ Ｐゴシック" panose="020B0600070205080204" pitchFamily="34" charset="-128"/>
                <a:sym typeface="+mn-lt"/>
              </a:rPr>
              <a:t>Cost of Paid NFIP Claims</a:t>
            </a:r>
            <a:endParaRPr lang="en-US" sz="1400" dirty="0">
              <a:ea typeface="ＭＳ Ｐゴシック" panose="020B0600070205080204" pitchFamily="34" charset="-128"/>
              <a:sym typeface="+mn-lt"/>
            </a:endParaRPr>
          </a:p>
        </p:txBody>
      </p:sp>
      <p:sp>
        <p:nvSpPr>
          <p:cNvPr id="397" name="TextBox 396">
            <a:extLst>
              <a:ext uri="{FF2B5EF4-FFF2-40B4-BE49-F238E27FC236}">
                <a16:creationId xmlns:a16="http://schemas.microsoft.com/office/drawing/2014/main" id="{F6BE8904-D916-4991-A9A1-C424A16D51EE}"/>
              </a:ext>
            </a:extLst>
          </p:cNvPr>
          <p:cNvSpPr txBox="1"/>
          <p:nvPr/>
        </p:nvSpPr>
        <p:spPr>
          <a:xfrm>
            <a:off x="5250734" y="1674462"/>
            <a:ext cx="1572343" cy="514928"/>
          </a:xfrm>
          <a:prstGeom prst="rect">
            <a:avLst/>
          </a:prstGeom>
          <a:noFill/>
        </p:spPr>
        <p:txBody>
          <a:bodyPr wrap="none" rtlCol="0">
            <a:noAutofit/>
          </a:bodyPr>
          <a:lstStyle/>
          <a:p>
            <a:pPr algn="ctr">
              <a:buClr>
                <a:srgbClr val="337DBE"/>
              </a:buClr>
              <a:buSzPct val="77000"/>
            </a:pPr>
            <a:r>
              <a:rPr lang="en-US" sz="1400" b="1" dirty="0"/>
              <a:t>Aug 2005:</a:t>
            </a:r>
          </a:p>
          <a:p>
            <a:pPr algn="ctr">
              <a:buClr>
                <a:srgbClr val="337DBE"/>
              </a:buClr>
              <a:buSzPct val="77000"/>
            </a:pPr>
            <a:r>
              <a:rPr lang="en-US" sz="1400" dirty="0"/>
              <a:t>Hurricane Katrina</a:t>
            </a:r>
          </a:p>
        </p:txBody>
      </p:sp>
      <p:sp>
        <p:nvSpPr>
          <p:cNvPr id="398" name="TextBox 397">
            <a:extLst>
              <a:ext uri="{FF2B5EF4-FFF2-40B4-BE49-F238E27FC236}">
                <a16:creationId xmlns:a16="http://schemas.microsoft.com/office/drawing/2014/main" id="{DA233EDC-EB9F-4BBD-8761-7FFB4592DD6D}"/>
              </a:ext>
            </a:extLst>
          </p:cNvPr>
          <p:cNvSpPr txBox="1"/>
          <p:nvPr/>
        </p:nvSpPr>
        <p:spPr>
          <a:xfrm>
            <a:off x="6537857" y="3198018"/>
            <a:ext cx="1178559" cy="507207"/>
          </a:xfrm>
          <a:prstGeom prst="rect">
            <a:avLst/>
          </a:prstGeom>
          <a:noFill/>
        </p:spPr>
        <p:txBody>
          <a:bodyPr wrap="none" rtlCol="0">
            <a:noAutofit/>
          </a:bodyPr>
          <a:lstStyle/>
          <a:p>
            <a:pPr algn="ctr">
              <a:lnSpc>
                <a:spcPct val="90000"/>
              </a:lnSpc>
              <a:buClr>
                <a:srgbClr val="337DBE"/>
              </a:buClr>
              <a:buSzPct val="77000"/>
            </a:pPr>
            <a:r>
              <a:rPr lang="en-US" sz="1400" b="1" dirty="0"/>
              <a:t>Oct 2012:</a:t>
            </a:r>
          </a:p>
          <a:p>
            <a:pPr algn="ctr">
              <a:lnSpc>
                <a:spcPct val="90000"/>
              </a:lnSpc>
              <a:buClr>
                <a:srgbClr val="337DBE"/>
              </a:buClr>
              <a:buSzPct val="77000"/>
            </a:pPr>
            <a:r>
              <a:rPr lang="en-US" sz="1400" dirty="0"/>
              <a:t>Superstorm </a:t>
            </a:r>
          </a:p>
          <a:p>
            <a:pPr algn="ctr">
              <a:lnSpc>
                <a:spcPct val="90000"/>
              </a:lnSpc>
              <a:buClr>
                <a:srgbClr val="337DBE"/>
              </a:buClr>
              <a:buSzPct val="77000"/>
            </a:pPr>
            <a:r>
              <a:rPr lang="en-US" sz="1400" dirty="0"/>
              <a:t>Sandy</a:t>
            </a:r>
          </a:p>
        </p:txBody>
      </p:sp>
      <p:sp>
        <p:nvSpPr>
          <p:cNvPr id="400" name="TextBox 399">
            <a:extLst>
              <a:ext uri="{FF2B5EF4-FFF2-40B4-BE49-F238E27FC236}">
                <a16:creationId xmlns:a16="http://schemas.microsoft.com/office/drawing/2014/main" id="{C7C5EC7F-5A02-46D3-813A-177E4AF38EF1}"/>
              </a:ext>
            </a:extLst>
          </p:cNvPr>
          <p:cNvSpPr txBox="1"/>
          <p:nvPr/>
        </p:nvSpPr>
        <p:spPr>
          <a:xfrm>
            <a:off x="7819003" y="3580934"/>
            <a:ext cx="1178559" cy="674031"/>
          </a:xfrm>
          <a:prstGeom prst="rect">
            <a:avLst/>
          </a:prstGeom>
          <a:noFill/>
        </p:spPr>
        <p:txBody>
          <a:bodyPr wrap="square" rtlCol="0">
            <a:spAutoFit/>
          </a:bodyPr>
          <a:lstStyle/>
          <a:p>
            <a:pPr algn="ctr">
              <a:lnSpc>
                <a:spcPct val="90000"/>
              </a:lnSpc>
              <a:spcBef>
                <a:spcPts val="1200"/>
              </a:spcBef>
              <a:buClr>
                <a:srgbClr val="337DBE"/>
              </a:buClr>
              <a:buSzPct val="77000"/>
            </a:pPr>
            <a:r>
              <a:rPr lang="en-US" sz="1400" b="1" dirty="0"/>
              <a:t>Aug 2017: </a:t>
            </a:r>
            <a:r>
              <a:rPr lang="en-US" sz="1400" dirty="0"/>
              <a:t>Hurricane Harvey</a:t>
            </a:r>
          </a:p>
        </p:txBody>
      </p:sp>
      <p:sp>
        <p:nvSpPr>
          <p:cNvPr id="491" name="Text Placeholder 3">
            <a:extLst>
              <a:ext uri="{FF2B5EF4-FFF2-40B4-BE49-F238E27FC236}">
                <a16:creationId xmlns:a16="http://schemas.microsoft.com/office/drawing/2014/main" id="{7BEDF8FF-8361-4FB6-864F-77545964C4EA}"/>
              </a:ext>
            </a:extLst>
          </p:cNvPr>
          <p:cNvSpPr>
            <a:spLocks noGrp="1"/>
          </p:cNvSpPr>
          <p:nvPr>
            <p:ph type="body" sz="quarter" idx="16"/>
          </p:nvPr>
        </p:nvSpPr>
        <p:spPr>
          <a:xfrm>
            <a:off x="979369" y="6283569"/>
            <a:ext cx="7680960" cy="415018"/>
          </a:xfrm>
        </p:spPr>
        <p:txBody>
          <a:bodyPr/>
          <a:lstStyle/>
          <a:p>
            <a:r>
              <a:rPr lang="en-US" dirty="0"/>
              <a:t>Source: </a:t>
            </a:r>
            <a:r>
              <a:rPr lang="en-US" dirty="0">
                <a:hlinkClick r:id="rId21"/>
              </a:rPr>
              <a:t>FEMA NFIP</a:t>
            </a:r>
            <a:endParaRPr lang="en-US" dirty="0"/>
          </a:p>
        </p:txBody>
      </p:sp>
      <p:sp>
        <p:nvSpPr>
          <p:cNvPr id="24" name="TextBox 23">
            <a:extLst>
              <a:ext uri="{FF2B5EF4-FFF2-40B4-BE49-F238E27FC236}">
                <a16:creationId xmlns:a16="http://schemas.microsoft.com/office/drawing/2014/main" id="{61D95B62-4CDB-47BD-B036-193134D64444}"/>
              </a:ext>
            </a:extLst>
          </p:cNvPr>
          <p:cNvSpPr txBox="1"/>
          <p:nvPr/>
        </p:nvSpPr>
        <p:spPr>
          <a:xfrm>
            <a:off x="1554095" y="5189474"/>
            <a:ext cx="1217094" cy="565214"/>
          </a:xfrm>
          <a:prstGeom prst="rect">
            <a:avLst/>
          </a:prstGeom>
          <a:noFill/>
        </p:spPr>
        <p:txBody>
          <a:bodyPr wrap="none" rtlCol="0">
            <a:noAutofit/>
          </a:bodyPr>
          <a:lstStyle/>
          <a:p>
            <a:pPr algn="ctr">
              <a:buClr>
                <a:srgbClr val="337DBE"/>
              </a:buClr>
              <a:buSzPct val="77000"/>
            </a:pPr>
            <a:r>
              <a:rPr lang="en-US" sz="1380" b="1" dirty="0"/>
              <a:t>1979: </a:t>
            </a:r>
          </a:p>
          <a:p>
            <a:pPr algn="ctr">
              <a:buClr>
                <a:srgbClr val="337DBE"/>
              </a:buClr>
              <a:buSzPct val="77000"/>
            </a:pPr>
            <a:r>
              <a:rPr lang="en-US" sz="1380" dirty="0"/>
              <a:t>FEMA Created</a:t>
            </a:r>
          </a:p>
        </p:txBody>
      </p:sp>
    </p:spTree>
    <p:extLst>
      <p:ext uri="{BB962C8B-B14F-4D97-AF65-F5344CB8AC3E}">
        <p14:creationId xmlns:p14="http://schemas.microsoft.com/office/powerpoint/2010/main" val="315411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rFWFkdIjRquzut01ajuWv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7p2VmTMKR6i.luHi0AGeI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715c.Hi4SaGNQs5CLUW.q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5T83imnOR_CkNbp6P9Y2j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VLjvnHyJQDKX3WFDdC9Gf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3G8y5fU0T8KDAcZbsDX7R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GEkZWNbiTt.nP7FWrlv8e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MeoEILdCR3O8P83QUixnK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WFLdMymhR_aqmGRJ4cghZ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gsB0gPrQQja397tsiP4Ss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9WME9JTCT7q3rCirXQ.VW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IEdAJaIlReG29wNjZ4ZZu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AC1XCRanQFegvFO6ZBmoy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DK3Xx.gERCOFCczQwnQ4A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r5ikP2XNTQijTvbmNQrIE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JeUyYsu6ToOTh2bS7xOim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b2u_YUo_Tu.L1hOjeQBva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ji6znZ_iRLKKDhAMukKcLw"/>
</p:tagLst>
</file>

<file path=ppt/tags/tag30.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GUID" val="d1b25dd7-2819-40d4-857e-0586fe15f666"/>
  <p:tag name="ARTICULATE_TITLE_TAG" val="P/C Net Premiums Written: % Change"/>
  <p:tag name="ARTICULATE_SLIDE_NAV" val="57"/>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6E9LyDfUSrCN65jgRuVgU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p7d4vVaRs6FMmrF89CJiA"/>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ustom 119">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sz="2000" b="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marL="292608" indent="-292608">
          <a:lnSpc>
            <a:spcPct val="90000"/>
          </a:lnSpc>
          <a:spcBef>
            <a:spcPts val="1200"/>
          </a:spcBef>
          <a:buClr>
            <a:srgbClr val="337DBE"/>
          </a:buClr>
          <a:buSzPct val="77000"/>
          <a:buFont typeface="Wingdings 3" panose="05040102010807070707" pitchFamily="18" charset="2"/>
          <a:buChar char=""/>
          <a:defRPr sz="2000" dirty="0"/>
        </a:defPPr>
      </a:lstStyle>
    </a:txDef>
  </a:objectDefaults>
  <a:extraClrSchemeLst/>
</a:theme>
</file>

<file path=ppt/theme/theme2.xml><?xml version="1.0" encoding="utf-8"?>
<a:theme xmlns:a="http://schemas.openxmlformats.org/drawingml/2006/main" name="Sub-section">
  <a:themeElements>
    <a:clrScheme name="Hyperlink 2">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a:themeElements>
    <a:clrScheme name="Hyperlink 2">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121">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ustom 120">
      <a:dk1>
        <a:sysClr val="windowText" lastClr="000000"/>
      </a:dk1>
      <a:lt1>
        <a:sysClr val="window" lastClr="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2328</TotalTime>
  <Words>4781</Words>
  <Application>Microsoft Office PowerPoint</Application>
  <PresentationFormat>On-screen Show (4:3)</PresentationFormat>
  <Paragraphs>731</Paragraphs>
  <Slides>76</Slides>
  <Notes>69</Notes>
  <HiddenSlides>11</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2</vt:i4>
      </vt:variant>
      <vt:variant>
        <vt:lpstr>Slide Titles</vt:lpstr>
      </vt:variant>
      <vt:variant>
        <vt:i4>76</vt:i4>
      </vt:variant>
    </vt:vector>
  </HeadingPairs>
  <TitlesOfParts>
    <vt:vector size="88" baseType="lpstr">
      <vt:lpstr>ＭＳ Ｐゴシック</vt:lpstr>
      <vt:lpstr>Arial</vt:lpstr>
      <vt:lpstr>Arial Narrow</vt:lpstr>
      <vt:lpstr>Mangal</vt:lpstr>
      <vt:lpstr>Symbol</vt:lpstr>
      <vt:lpstr>Wingdings</vt:lpstr>
      <vt:lpstr>Wingdings 3</vt:lpstr>
      <vt:lpstr>Office Theme</vt:lpstr>
      <vt:lpstr>Sub-section</vt:lpstr>
      <vt:lpstr>Blank</vt:lpstr>
      <vt:lpstr>think-cell Slide</vt:lpstr>
      <vt:lpstr>Chart</vt:lpstr>
      <vt:lpstr>What’s Driving the P/C Industry?  </vt:lpstr>
      <vt:lpstr>I.I.I. Mission Statement</vt:lpstr>
      <vt:lpstr>10 Key Ways Insurance Drives Economic Growth</vt:lpstr>
      <vt:lpstr>The State of Resilience</vt:lpstr>
      <vt:lpstr>1982 Union, Missouri, Flood</vt:lpstr>
      <vt:lpstr>2015 Union, Missouri, Flood</vt:lpstr>
      <vt:lpstr>2017: A Record Year Of Catastrophe Losses</vt:lpstr>
      <vt:lpstr>Education &amp; Analysis</vt:lpstr>
      <vt:lpstr>NFIP Payouts To The Small Group Of Americans With Flood Insurance Have Skyrocketed</vt:lpstr>
      <vt:lpstr>Coverage Gaps Have Serious Consequences For American Families And Businesses </vt:lpstr>
      <vt:lpstr>The Insurance Coverage Gap Cost Consumers An Estimated $1.3 Trillion From 2005-2015</vt:lpstr>
      <vt:lpstr>(Re)insurance Products</vt:lpstr>
      <vt:lpstr>Financial Results</vt:lpstr>
      <vt:lpstr>Commercial &amp; Personal Lines Direct Premiums Written Growth, Quarterly Y-o-Y, 2012:Q1-2017:Q2</vt:lpstr>
      <vt:lpstr> Net Premium Growth, Annual Change </vt:lpstr>
      <vt:lpstr> Direct Premium Growth, Annual Change</vt:lpstr>
      <vt:lpstr>Net Underwriting Gains &amp; Losses, 1st Halves of Each Year, 2007-2018</vt:lpstr>
      <vt:lpstr>P/C Insurer Portfolio Yields, 2002-2017</vt:lpstr>
      <vt:lpstr>Net Investment Gains Vary Mainly With Realized Capital Gains/Losses, 1st Halves, 2007-2018</vt:lpstr>
      <vt:lpstr>P/C Industry Net Income After Taxes*, 1st Halves, 2007-2018</vt:lpstr>
      <vt:lpstr>Policyholder Surplus By Quarter </vt:lpstr>
      <vt:lpstr>2017:Q4 Scuttlebutt </vt:lpstr>
      <vt:lpstr>Three Hard Markets in the Last 45 Years</vt:lpstr>
      <vt:lpstr>Two Hard Markets in the Last 21 Years</vt:lpstr>
      <vt:lpstr>I.I.I. Hypothesis   What causes a hard market?</vt:lpstr>
      <vt:lpstr>P/C Industry ROE and Hard Markets</vt:lpstr>
      <vt:lpstr>Policyholder Surplus and Hard Markets</vt:lpstr>
      <vt:lpstr>CAT Claims and Hard Markets</vt:lpstr>
      <vt:lpstr>Hard Market in 2018?</vt:lpstr>
      <vt:lpstr>Commercial Rate Changes</vt:lpstr>
      <vt:lpstr>Rate Changes Worldwide</vt:lpstr>
      <vt:lpstr>Liability Rate Changes</vt:lpstr>
      <vt:lpstr>Property/Cyber Rate Changes</vt:lpstr>
      <vt:lpstr>Commercial Lines Rate Change </vt:lpstr>
      <vt:lpstr>Commercial Property Rate Change  (vs. Year Earlier)</vt:lpstr>
      <vt:lpstr>Business Interruption Rate Change  (vs. Year Earlier)</vt:lpstr>
      <vt:lpstr>BOP Rate Change  (vs. Year Earlier)</vt:lpstr>
      <vt:lpstr>Inland Marine Rate Change   (vs. Year Earlier)</vt:lpstr>
      <vt:lpstr>General Liability Rate Change   (vs. Year Earlier)</vt:lpstr>
      <vt:lpstr>Umbrella/Excess Rate Change   (vs. Year Earlier)</vt:lpstr>
      <vt:lpstr>Commercial Auto Rate Change  (vs. Year Earlier)</vt:lpstr>
      <vt:lpstr>Workers Comp Rate Change  (vs. Year Earlier)</vt:lpstr>
      <vt:lpstr>Professional Liability Rate Change  (vs. Year Earlier)</vt:lpstr>
      <vt:lpstr>D&amp;O Liability Rate Change  (vs. Year Earlier)</vt:lpstr>
      <vt:lpstr>EPLI Rate Change  (vs. Year Earlier)</vt:lpstr>
      <vt:lpstr>Fiduciary Liability Rate Change  (vs. Year Earlier)</vt:lpstr>
      <vt:lpstr>Crime Rate Change  (vs. Year Earlier)</vt:lpstr>
      <vt:lpstr>Surety Rate Change  (vs. Year Earlier)</vt:lpstr>
      <vt:lpstr>Economic Outlook</vt:lpstr>
      <vt:lpstr>The Economy Drives P/C Insurance Industry Premiums: Net Premium Growth (All P/C Lines) vs. Nominal GDP: Annual Change, 1971-2017</vt:lpstr>
      <vt:lpstr>U.S. Post-Recession Real GDP Growth,** Quarterly</vt:lpstr>
      <vt:lpstr>Quarterly U.S. Real GDP Growth:  Range of Forecasts</vt:lpstr>
      <vt:lpstr>Length of US Business Cycles, 1960–Present*</vt:lpstr>
      <vt:lpstr>PowerPoint Presentation</vt:lpstr>
      <vt:lpstr>Growth of Nonresidential Fixed Investment: Implications for Commercial Insurance</vt:lpstr>
      <vt:lpstr>US Treasury Note 10-Year Yields*: Is the long downward trend over?</vt:lpstr>
      <vt:lpstr>September 2018: Quarterly Yield Forecasts for 10-Year US Treasury Bonds in 2018-19</vt:lpstr>
      <vt:lpstr>Cannabis and Insurance</vt:lpstr>
      <vt:lpstr>PowerPoint Presentation</vt:lpstr>
      <vt:lpstr>PowerPoint Presentation</vt:lpstr>
      <vt:lpstr>Cannabis in the USA</vt:lpstr>
      <vt:lpstr>The Science of Weed</vt:lpstr>
      <vt:lpstr>Cannabis as Medicine</vt:lpstr>
      <vt:lpstr>Road Safety</vt:lpstr>
      <vt:lpstr>Accident Probability</vt:lpstr>
      <vt:lpstr>Legal Sales Lead to More Accidents</vt:lpstr>
      <vt:lpstr>Driving While High – the Legal Framework</vt:lpstr>
      <vt:lpstr>Blood Levels vs. Intoxication</vt:lpstr>
      <vt:lpstr>State of the Debate</vt:lpstr>
      <vt:lpstr>Employment Trends in Insurance</vt:lpstr>
      <vt:lpstr>U.S. Employment in the Direct P/C Insurance Industry: 1990–2018*</vt:lpstr>
      <vt:lpstr>U.S. Employment in the  Reinsurance Industry: 1990–2018*</vt:lpstr>
      <vt:lpstr>U.S. Employment in Insurance  Agencies &amp; Brokerages: 1990–2018*</vt:lpstr>
      <vt:lpstr>U.S. Employment in Independent  Claims Adjusting: 1990–2018*</vt:lpstr>
      <vt:lpstr>Questions?</vt:lpstr>
      <vt:lpstr>Thank you!</vt:lpstr>
    </vt:vector>
  </TitlesOfParts>
  <Company>eSlide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P14228 - III PPT Template 4:3</dc:title>
  <dc:subject>v2007 and v2010</dc:subject>
  <dc:creator>Call @ 866-2-eSlide</dc:creator>
  <dc:description>eSlide, LLC - P14228 - III PPT Template 4:3</dc:description>
  <cp:lastModifiedBy>Lewis, Charlene</cp:lastModifiedBy>
  <cp:revision>198</cp:revision>
  <cp:lastPrinted>2016-06-07T18:47:34Z</cp:lastPrinted>
  <dcterms:created xsi:type="dcterms:W3CDTF">2011-11-02T14:24:24Z</dcterms:created>
  <dcterms:modified xsi:type="dcterms:W3CDTF">2018-10-11T17:06:39Z</dcterms:modified>
</cp:coreProperties>
</file>