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15.xml" ContentType="application/vnd.openxmlformats-officedocument.drawingml.chart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16.xml" ContentType="application/vnd.openxmlformats-officedocument.drawingml.chart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17.xml" ContentType="application/vnd.openxmlformats-officedocument.drawingml.chart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18.xml" ContentType="application/vnd.openxmlformats-officedocument.drawingml.chart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19.xml" ContentType="application/vnd.openxmlformats-officedocument.drawingml.chart+xml"/>
  <Override PartName="/ppt/drawings/drawing3.xml" ContentType="application/vnd.openxmlformats-officedocument.drawingml.chartshapes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20.xml" ContentType="application/vnd.openxmlformats-officedocument.drawingml.chart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charts/chart21.xml" ContentType="application/vnd.openxmlformats-officedocument.drawingml.chart+xml"/>
  <Override PartName="/ppt/notesSlides/notesSlide27.xml" ContentType="application/vnd.openxmlformats-officedocument.presentationml.notesSlide+xml"/>
  <Override PartName="/ppt/charts/chart22.xml" ContentType="application/vnd.openxmlformats-officedocument.drawingml.chart+xml"/>
  <Override PartName="/ppt/tags/tag26.xml" ContentType="application/vnd.openxmlformats-officedocument.presentationml.tags+xml"/>
  <Override PartName="/ppt/notesSlides/notesSlide28.xml" ContentType="application/vnd.openxmlformats-officedocument.presentationml.notesSlide+xml"/>
  <Override PartName="/ppt/tags/tag27.xml" ContentType="application/vnd.openxmlformats-officedocument.presentationml.tags+xml"/>
  <Override PartName="/ppt/notesSlides/notesSlide29.xml" ContentType="application/vnd.openxmlformats-officedocument.presentationml.notesSlide+xml"/>
  <Override PartName="/ppt/charts/chart23.xml" ContentType="application/vnd.openxmlformats-officedocument.drawingml.chart+xml"/>
  <Override PartName="/ppt/drawings/drawing4.xml" ContentType="application/vnd.openxmlformats-officedocument.drawingml.chartshapes+xml"/>
  <Override PartName="/ppt/notesSlides/notesSlide30.xml" ContentType="application/vnd.openxmlformats-officedocument.presentationml.notesSlide+xml"/>
  <Override PartName="/ppt/charts/chart24.xml" ContentType="application/vnd.openxmlformats-officedocument.drawingml.chart+xml"/>
  <Override PartName="/ppt/tags/tag28.xml" ContentType="application/vnd.openxmlformats-officedocument.presentationml.tags+xml"/>
  <Override PartName="/ppt/notesSlides/notesSlide31.xml" ContentType="application/vnd.openxmlformats-officedocument.presentationml.notesSlide+xml"/>
  <Override PartName="/ppt/charts/chart2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5.xml" ContentType="application/vnd.openxmlformats-officedocument.drawingml.chartshapes+xml"/>
  <Override PartName="/ppt/tags/tag29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26.xml" ContentType="application/vnd.openxmlformats-officedocument.drawingml.chart+xml"/>
  <Override PartName="/ppt/notesSlides/notesSlide34.xml" ContentType="application/vnd.openxmlformats-officedocument.presentationml.notesSlide+xml"/>
  <Override PartName="/ppt/charts/chart27.xml" ContentType="application/vnd.openxmlformats-officedocument.drawingml.chart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28.xml" ContentType="application/vnd.openxmlformats-officedocument.drawingml.chart+xml"/>
  <Override PartName="/ppt/notesSlides/notesSlide37.xml" ContentType="application/vnd.openxmlformats-officedocument.presentationml.notesSlide+xml"/>
  <Override PartName="/ppt/charts/chart29.xml" ContentType="application/vnd.openxmlformats-officedocument.drawingml.chart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30.xml" ContentType="application/vnd.openxmlformats-officedocument.drawingml.chart+xml"/>
  <Override PartName="/ppt/notesSlides/notesSlide40.xml" ContentType="application/vnd.openxmlformats-officedocument.presentationml.notesSlide+xml"/>
  <Override PartName="/ppt/charts/chart31.xml" ContentType="application/vnd.openxmlformats-officedocument.drawingml.chart+xml"/>
  <Override PartName="/ppt/notesSlides/notesSlide41.xml" ContentType="application/vnd.openxmlformats-officedocument.presentationml.notesSlide+xml"/>
  <Override PartName="/ppt/charts/chart32.xml" ContentType="application/vnd.openxmlformats-officedocument.drawingml.chart+xml"/>
  <Override PartName="/ppt/notesSlides/notesSlide42.xml" ContentType="application/vnd.openxmlformats-officedocument.presentationml.notesSlide+xml"/>
  <Override PartName="/ppt/charts/chart33.xml" ContentType="application/vnd.openxmlformats-officedocument.drawingml.chart+xml"/>
  <Override PartName="/ppt/tags/tag30.xml" ContentType="application/vnd.openxmlformats-officedocument.presentationml.tags+xml"/>
  <Override PartName="/ppt/notesSlides/notesSlide43.xml" ContentType="application/vnd.openxmlformats-officedocument.presentationml.notesSlide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notesSlides/notesSlide44.xml" ContentType="application/vnd.openxmlformats-officedocument.presentationml.notesSlide+xml"/>
  <Override PartName="/ppt/charts/chart36.xml" ContentType="application/vnd.openxmlformats-officedocument.drawingml.chart+xml"/>
  <Override PartName="/ppt/notesSlides/notesSlide45.xml" ContentType="application/vnd.openxmlformats-officedocument.presentationml.notesSlide+xml"/>
  <Override PartName="/ppt/charts/chart37.xml" ContentType="application/vnd.openxmlformats-officedocument.drawingml.chart+xml"/>
  <Override PartName="/ppt/drawings/drawing6.xml" ContentType="application/vnd.openxmlformats-officedocument.drawingml.chartshapes+xml"/>
  <Override PartName="/ppt/notesSlides/notesSlide4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7.xml" ContentType="application/vnd.openxmlformats-officedocument.presentationml.notesSlide+xml"/>
  <Override PartName="/ppt/charts/chart38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9.xml" ContentType="application/vnd.openxmlformats-officedocument.drawingml.chart+xml"/>
  <Override PartName="/ppt/drawings/drawing7.xml" ContentType="application/vnd.openxmlformats-officedocument.drawingml.chartshapes+xml"/>
  <Override PartName="/ppt/charts/chart40.xml" ContentType="application/vnd.openxmlformats-officedocument.drawingml.chart+xml"/>
  <Override PartName="/ppt/drawings/drawing8.xml" ContentType="application/vnd.openxmlformats-officedocument.drawingml.chartshapes+xml"/>
  <Override PartName="/ppt/charts/chart41.xml" ContentType="application/vnd.openxmlformats-officedocument.drawingml.chart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tags/tag31.xml" ContentType="application/vnd.openxmlformats-officedocument.presentationml.tags+xml"/>
  <Override PartName="/ppt/notesSlides/notesSlide51.xml" ContentType="application/vnd.openxmlformats-officedocument.presentationml.notesSlide+xml"/>
  <Override PartName="/ppt/tags/tag32.xml" ContentType="application/vnd.openxmlformats-officedocument.presentationml.tags+xml"/>
  <Override PartName="/ppt/notesSlides/notesSlide52.xml" ContentType="application/vnd.openxmlformats-officedocument.presentationml.notesSlide+xml"/>
  <Override PartName="/ppt/tags/tag33.xml" ContentType="application/vnd.openxmlformats-officedocument.presentationml.tags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368" r:id="rId2"/>
    <p:sldId id="369" r:id="rId3"/>
    <p:sldId id="370" r:id="rId4"/>
    <p:sldId id="441" r:id="rId5"/>
    <p:sldId id="371" r:id="rId6"/>
    <p:sldId id="374" r:id="rId7"/>
    <p:sldId id="375" r:id="rId8"/>
    <p:sldId id="496" r:id="rId9"/>
    <p:sldId id="377" r:id="rId10"/>
    <p:sldId id="376" r:id="rId11"/>
    <p:sldId id="379" r:id="rId12"/>
    <p:sldId id="491" r:id="rId13"/>
    <p:sldId id="492" r:id="rId14"/>
    <p:sldId id="386" r:id="rId15"/>
    <p:sldId id="387" r:id="rId16"/>
    <p:sldId id="541" r:id="rId17"/>
    <p:sldId id="542" r:id="rId18"/>
    <p:sldId id="536" r:id="rId19"/>
    <p:sldId id="537" r:id="rId20"/>
    <p:sldId id="538" r:id="rId21"/>
    <p:sldId id="539" r:id="rId22"/>
    <p:sldId id="540" r:id="rId23"/>
    <p:sldId id="443" r:id="rId24"/>
    <p:sldId id="393" r:id="rId25"/>
    <p:sldId id="504" r:id="rId26"/>
    <p:sldId id="505" r:id="rId27"/>
    <p:sldId id="506" r:id="rId28"/>
    <p:sldId id="313" r:id="rId29"/>
    <p:sldId id="314" r:id="rId30"/>
    <p:sldId id="495" r:id="rId31"/>
    <p:sldId id="442" r:id="rId32"/>
    <p:sldId id="405" r:id="rId33"/>
    <p:sldId id="474" r:id="rId34"/>
    <p:sldId id="475" r:id="rId35"/>
    <p:sldId id="478" r:id="rId36"/>
    <p:sldId id="479" r:id="rId37"/>
    <p:sldId id="480" r:id="rId38"/>
    <p:sldId id="482" r:id="rId39"/>
    <p:sldId id="484" r:id="rId40"/>
    <p:sldId id="485" r:id="rId41"/>
    <p:sldId id="486" r:id="rId42"/>
    <p:sldId id="487" r:id="rId43"/>
    <p:sldId id="543" r:id="rId44"/>
    <p:sldId id="489" r:id="rId45"/>
    <p:sldId id="490" r:id="rId46"/>
    <p:sldId id="499" r:id="rId47"/>
    <p:sldId id="521" r:id="rId48"/>
    <p:sldId id="524" r:id="rId49"/>
    <p:sldId id="525" r:id="rId50"/>
    <p:sldId id="533" r:id="rId51"/>
    <p:sldId id="522" r:id="rId52"/>
    <p:sldId id="523" r:id="rId53"/>
    <p:sldId id="527" r:id="rId54"/>
    <p:sldId id="532" r:id="rId55"/>
    <p:sldId id="529" r:id="rId56"/>
    <p:sldId id="535" r:id="rId57"/>
    <p:sldId id="526" r:id="rId58"/>
    <p:sldId id="544" r:id="rId59"/>
    <p:sldId id="545" r:id="rId60"/>
    <p:sldId id="421" r:id="rId61"/>
    <p:sldId id="422" r:id="rId62"/>
  </p:sldIdLst>
  <p:sldSz cx="9144000" cy="6858000" type="screen4x3"/>
  <p:notesSz cx="6858000" cy="9144000"/>
  <p:custDataLst>
    <p:tags r:id="rId6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3583">
          <p15:clr>
            <a:srgbClr val="A4A3A4"/>
          </p15:clr>
        </p15:guide>
        <p15:guide id="5" orient="horz" pos="1198">
          <p15:clr>
            <a:srgbClr val="A4A3A4"/>
          </p15:clr>
        </p15:guide>
        <p15:guide id="6" pos="772">
          <p15:clr>
            <a:srgbClr val="A4A3A4"/>
          </p15:clr>
        </p15:guide>
        <p15:guide id="7" pos="548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72AD"/>
    <a:srgbClr val="868686"/>
    <a:srgbClr val="43A892"/>
    <a:srgbClr val="A6DCF7"/>
    <a:srgbClr val="337DBE"/>
    <a:srgbClr val="072C44"/>
    <a:srgbClr val="444648"/>
    <a:srgbClr val="56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03" autoAdjust="0"/>
    <p:restoredTop sz="94569" autoAdjust="0"/>
  </p:normalViewPr>
  <p:slideViewPr>
    <p:cSldViewPr snapToGrid="0">
      <p:cViewPr varScale="1">
        <p:scale>
          <a:sx n="69" d="100"/>
          <a:sy n="69" d="100"/>
        </p:scale>
        <p:origin x="1650" y="60"/>
      </p:cViewPr>
      <p:guideLst>
        <p:guide orient="horz" pos="2160"/>
        <p:guide pos="2880"/>
        <p:guide orient="horz"/>
        <p:guide orient="horz" pos="3583"/>
        <p:guide orient="horz" pos="1198"/>
        <p:guide pos="772"/>
        <p:guide pos="548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121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5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68608680398601"/>
          <c:y val="8.2649635447203995E-2"/>
          <c:w val="0.83764325000626505"/>
          <c:h val="0.7898311633340510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Investment Income</c:v>
                </c:pt>
              </c:strCache>
            </c:strRef>
          </c:tx>
          <c:spPr>
            <a:solidFill>
              <a:srgbClr val="337DBE"/>
            </a:solidFill>
          </c:spPr>
          <c:invertIfNegative val="0"/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060-4A09-B385-14594237D649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7A7-413B-A9B3-6FD57A22FF25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060-4A09-B385-14594237D649}"/>
              </c:ext>
            </c:extLst>
          </c:dPt>
          <c:dLbls>
            <c:dLbl>
              <c:idx val="10"/>
              <c:layout>
                <c:manualLayout>
                  <c:x val="0"/>
                  <c:y val="9.13259629576555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60-4A09-B385-14594237D6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Sheet1!$B$1:$AA$1</c:f>
              <c:strCache>
                <c:ptCount val="26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00</c:v>
                </c:pt>
                <c:pt idx="10">
                  <c:v>01</c:v>
                </c:pt>
                <c:pt idx="11">
                  <c:v>02</c:v>
                </c:pt>
                <c:pt idx="12">
                  <c:v>03</c:v>
                </c:pt>
                <c:pt idx="13">
                  <c:v>04</c:v>
                </c:pt>
                <c:pt idx="14">
                  <c:v>05</c:v>
                </c:pt>
                <c:pt idx="15">
                  <c:v>06</c:v>
                </c:pt>
                <c:pt idx="16">
                  <c:v>07</c:v>
                </c:pt>
                <c:pt idx="17">
                  <c:v>08</c:v>
                </c:pt>
                <c:pt idx="18">
                  <c:v>09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16:Q2</c:v>
                </c:pt>
              </c:strCache>
            </c:strRef>
          </c:cat>
          <c:val>
            <c:numRef>
              <c:f>Sheet1!$B$2:$AA$2</c:f>
              <c:numCache>
                <c:formatCode>"$"#,##0;[Red]\-"$"#,##0</c:formatCode>
                <c:ptCount val="26"/>
                <c:pt idx="0">
                  <c:v>14178</c:v>
                </c:pt>
                <c:pt idx="1">
                  <c:v>5840</c:v>
                </c:pt>
                <c:pt idx="2">
                  <c:v>19316</c:v>
                </c:pt>
                <c:pt idx="3">
                  <c:v>10870</c:v>
                </c:pt>
                <c:pt idx="4">
                  <c:v>20598</c:v>
                </c:pt>
                <c:pt idx="5">
                  <c:v>24404</c:v>
                </c:pt>
                <c:pt idx="6">
                  <c:v>36819</c:v>
                </c:pt>
                <c:pt idx="7">
                  <c:v>30773</c:v>
                </c:pt>
                <c:pt idx="8">
                  <c:v>21865</c:v>
                </c:pt>
                <c:pt idx="9">
                  <c:v>20559</c:v>
                </c:pt>
                <c:pt idx="10">
                  <c:v>-6970</c:v>
                </c:pt>
                <c:pt idx="11">
                  <c:v>3046</c:v>
                </c:pt>
                <c:pt idx="12">
                  <c:v>30029</c:v>
                </c:pt>
                <c:pt idx="13">
                  <c:v>38501</c:v>
                </c:pt>
                <c:pt idx="14">
                  <c:v>44155</c:v>
                </c:pt>
                <c:pt idx="15">
                  <c:v>65777</c:v>
                </c:pt>
                <c:pt idx="16">
                  <c:v>62496</c:v>
                </c:pt>
                <c:pt idx="17">
                  <c:v>3043</c:v>
                </c:pt>
                <c:pt idx="18">
                  <c:v>28672</c:v>
                </c:pt>
                <c:pt idx="19">
                  <c:v>35204</c:v>
                </c:pt>
                <c:pt idx="20">
                  <c:v>19456</c:v>
                </c:pt>
                <c:pt idx="21">
                  <c:v>33522</c:v>
                </c:pt>
                <c:pt idx="22">
                  <c:v>63784</c:v>
                </c:pt>
                <c:pt idx="23">
                  <c:v>55501</c:v>
                </c:pt>
                <c:pt idx="24">
                  <c:v>56600</c:v>
                </c:pt>
                <c:pt idx="25">
                  <c:v>45000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A7-413B-A9B3-6FD57A22FF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234962344"/>
        <c:axId val="234961560"/>
      </c:barChart>
      <c:catAx>
        <c:axId val="234962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</c:spPr>
        <c:txPr>
          <a:bodyPr rot="-5400000" vert="horz" anchor="t" anchorCtr="0"/>
          <a:lstStyle/>
          <a:p>
            <a:pPr>
              <a:defRPr sz="1100"/>
            </a:pPr>
            <a:endParaRPr lang="en-US"/>
          </a:p>
        </c:txPr>
        <c:crossAx val="234961560"/>
        <c:crossesAt val="0"/>
        <c:auto val="1"/>
        <c:lblAlgn val="ctr"/>
        <c:lblOffset val="400"/>
        <c:tickLblSkip val="1"/>
        <c:tickMarkSkip val="1"/>
        <c:noMultiLvlLbl val="0"/>
      </c:catAx>
      <c:valAx>
        <c:axId val="234961560"/>
        <c:scaling>
          <c:orientation val="minMax"/>
          <c:max val="80000"/>
          <c:min val="-20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Millions</a:t>
                </a:r>
              </a:p>
            </c:rich>
          </c:tx>
          <c:layout>
            <c:manualLayout>
              <c:xMode val="edge"/>
              <c:yMode val="edge"/>
              <c:x val="7.9111403850184103E-4"/>
              <c:y val="0.370081092372674"/>
            </c:manualLayout>
          </c:layout>
          <c:overlay val="0"/>
        </c:title>
        <c:numFmt formatCode="\$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34962344"/>
        <c:crosses val="autoZero"/>
        <c:crossBetween val="between"/>
        <c:maj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71195473189401E-2"/>
          <c:y val="6.8841126306813702E-2"/>
          <c:w val="0.896346815963594"/>
          <c:h val="0.7463648691956350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Investment Income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F19-469E-AAEB-77E432460D2E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F19-469E-AAEB-77E432460D2E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7A7-413B-A9B3-6FD57A22FF25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16F</c:v>
                </c:pt>
                <c:pt idx="1">
                  <c:v>17F</c:v>
                </c:pt>
                <c:pt idx="2">
                  <c:v>18F</c:v>
                </c:pt>
                <c:pt idx="3">
                  <c:v>19F</c:v>
                </c:pt>
                <c:pt idx="4">
                  <c:v>20F</c:v>
                </c:pt>
                <c:pt idx="5">
                  <c:v>21F</c:v>
                </c:pt>
                <c:pt idx="7">
                  <c:v>16F</c:v>
                </c:pt>
                <c:pt idx="8">
                  <c:v>17F</c:v>
                </c:pt>
                <c:pt idx="9">
                  <c:v>18F</c:v>
                </c:pt>
                <c:pt idx="10">
                  <c:v>19F</c:v>
                </c:pt>
                <c:pt idx="11">
                  <c:v>20F</c:v>
                </c:pt>
                <c:pt idx="12">
                  <c:v>21F</c:v>
                </c:pt>
              </c:strCache>
            </c:strRef>
          </c:cat>
          <c:val>
            <c:numRef>
              <c:f>Sheet1!$B$2:$N$2</c:f>
              <c:numCache>
                <c:formatCode>0.0</c:formatCode>
                <c:ptCount val="13"/>
                <c:pt idx="0">
                  <c:v>0.3</c:v>
                </c:pt>
                <c:pt idx="1">
                  <c:v>0.9</c:v>
                </c:pt>
                <c:pt idx="2">
                  <c:v>2.2999999999999998</c:v>
                </c:pt>
                <c:pt idx="3">
                  <c:v>2.7</c:v>
                </c:pt>
                <c:pt idx="4">
                  <c:v>2.9</c:v>
                </c:pt>
                <c:pt idx="5">
                  <c:v>3</c:v>
                </c:pt>
                <c:pt idx="7">
                  <c:v>1.7</c:v>
                </c:pt>
                <c:pt idx="8">
                  <c:v>2.1</c:v>
                </c:pt>
                <c:pt idx="9">
                  <c:v>3.4</c:v>
                </c:pt>
                <c:pt idx="10">
                  <c:v>3.7</c:v>
                </c:pt>
                <c:pt idx="11">
                  <c:v>3.8</c:v>
                </c:pt>
                <c:pt idx="12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A7-413B-A9B3-6FD57A22FF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235053504"/>
        <c:axId val="235049584"/>
      </c:barChart>
      <c:catAx>
        <c:axId val="235053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23504958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35049584"/>
        <c:scaling>
          <c:orientation val="minMax"/>
          <c:max val="6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Yield</a:t>
                </a:r>
              </a:p>
            </c:rich>
          </c:tx>
          <c:layout>
            <c:manualLayout>
              <c:xMode val="edge"/>
              <c:yMode val="edge"/>
              <c:x val="1.6516990509266201E-2"/>
              <c:y val="0.38735912534511102"/>
            </c:manualLayout>
          </c:layout>
          <c:overlay val="0"/>
        </c:title>
        <c:numFmt formatCode="0&quot;%&quot;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35053504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615892056522"/>
          <c:y val="5.46737444983392E-2"/>
          <c:w val="0.87717749873884598"/>
          <c:h val="0.8367960416295320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NPW Growth</c:v>
                </c:pt>
              </c:strCache>
            </c:strRef>
          </c:tx>
          <c:marker>
            <c:symbol val="none"/>
          </c:marker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3-AFFB-4A8B-8A2F-0E1ECFEFC1D7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1-AFFB-4A8B-8A2F-0E1ECFEFC1D7}"/>
              </c:ext>
            </c:extLst>
          </c:dPt>
          <c:dPt>
            <c:idx val="37"/>
            <c:bubble3D val="0"/>
            <c:spPr>
              <a:ln>
                <a:solidFill>
                  <a:schemeClr val="accent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171-4298-8DB5-CF288B9252B6}"/>
              </c:ext>
            </c:extLst>
          </c:dPt>
          <c:dPt>
            <c:idx val="38"/>
            <c:bubble3D val="0"/>
            <c:spPr>
              <a:ln>
                <a:solidFill>
                  <a:schemeClr val="accent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A171-4298-8DB5-CF288B9252B6}"/>
              </c:ext>
            </c:extLst>
          </c:dPt>
          <c:dPt>
            <c:idx val="39"/>
            <c:bubble3D val="0"/>
            <c:spPr>
              <a:ln>
                <a:solidFill>
                  <a:schemeClr val="accent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A171-4298-8DB5-CF288B9252B6}"/>
              </c:ext>
            </c:extLst>
          </c:dPt>
          <c:cat>
            <c:strRef>
              <c:f>Sheet1!$B$1:$BT$1</c:f>
              <c:strCache>
                <c:ptCount val="45"/>
                <c:pt idx="0">
                  <c:v>71</c:v>
                </c:pt>
                <c:pt idx="1">
                  <c:v>72</c:v>
                </c:pt>
                <c:pt idx="2">
                  <c:v>73</c:v>
                </c:pt>
                <c:pt idx="3">
                  <c:v>74</c:v>
                </c:pt>
                <c:pt idx="4">
                  <c:v>75</c:v>
                </c:pt>
                <c:pt idx="5">
                  <c:v>76</c:v>
                </c:pt>
                <c:pt idx="6">
                  <c:v>77</c:v>
                </c:pt>
                <c:pt idx="7">
                  <c:v>78</c:v>
                </c:pt>
                <c:pt idx="8">
                  <c:v>79</c:v>
                </c:pt>
                <c:pt idx="9">
                  <c:v>80</c:v>
                </c:pt>
                <c:pt idx="10">
                  <c:v>81</c:v>
                </c:pt>
                <c:pt idx="11">
                  <c:v>82</c:v>
                </c:pt>
                <c:pt idx="12">
                  <c:v>83</c:v>
                </c:pt>
                <c:pt idx="13">
                  <c:v>84</c:v>
                </c:pt>
                <c:pt idx="14">
                  <c:v>85</c:v>
                </c:pt>
                <c:pt idx="15">
                  <c:v>86</c:v>
                </c:pt>
                <c:pt idx="16">
                  <c:v>87</c:v>
                </c:pt>
                <c:pt idx="17">
                  <c:v>88</c:v>
                </c:pt>
                <c:pt idx="18">
                  <c:v>89</c:v>
                </c:pt>
                <c:pt idx="19">
                  <c:v>90</c:v>
                </c:pt>
                <c:pt idx="20">
                  <c:v>91</c:v>
                </c:pt>
                <c:pt idx="21">
                  <c:v>92</c:v>
                </c:pt>
                <c:pt idx="22">
                  <c:v>93</c:v>
                </c:pt>
                <c:pt idx="23">
                  <c:v>94</c:v>
                </c:pt>
                <c:pt idx="24">
                  <c:v>95</c:v>
                </c:pt>
                <c:pt idx="25">
                  <c:v>96</c:v>
                </c:pt>
                <c:pt idx="26">
                  <c:v>97</c:v>
                </c:pt>
                <c:pt idx="27">
                  <c:v>98</c:v>
                </c:pt>
                <c:pt idx="28">
                  <c:v>99</c:v>
                </c:pt>
                <c:pt idx="29">
                  <c:v>00</c:v>
                </c:pt>
                <c:pt idx="30">
                  <c:v>01</c:v>
                </c:pt>
                <c:pt idx="31">
                  <c:v>02</c:v>
                </c:pt>
                <c:pt idx="32">
                  <c:v>03</c:v>
                </c:pt>
                <c:pt idx="33">
                  <c:v>04</c:v>
                </c:pt>
                <c:pt idx="34">
                  <c:v>05</c:v>
                </c:pt>
                <c:pt idx="35">
                  <c:v>06</c:v>
                </c:pt>
                <c:pt idx="36">
                  <c:v>07</c:v>
                </c:pt>
                <c:pt idx="37">
                  <c:v>08</c:v>
                </c:pt>
                <c:pt idx="38">
                  <c:v>09</c:v>
                </c:pt>
                <c:pt idx="39">
                  <c:v>10</c:v>
                </c:pt>
                <c:pt idx="40">
                  <c:v>11</c:v>
                </c:pt>
                <c:pt idx="41">
                  <c:v>13</c:v>
                </c:pt>
                <c:pt idx="42">
                  <c:v>14</c:v>
                </c:pt>
                <c:pt idx="43">
                  <c:v>15</c:v>
                </c:pt>
                <c:pt idx="44">
                  <c:v>16:Q2</c:v>
                </c:pt>
              </c:strCache>
            </c:strRef>
          </c:cat>
          <c:val>
            <c:numRef>
              <c:f>Sheet1!$B$2:$BT$2</c:f>
              <c:numCache>
                <c:formatCode>0.0%</c:formatCode>
                <c:ptCount val="45"/>
                <c:pt idx="0">
                  <c:v>8.5400000000000004E-2</c:v>
                </c:pt>
                <c:pt idx="1">
                  <c:v>0.10100000000000001</c:v>
                </c:pt>
                <c:pt idx="2">
                  <c:v>8.0799999999999997E-2</c:v>
                </c:pt>
                <c:pt idx="3">
                  <c:v>6.25E-2</c:v>
                </c:pt>
                <c:pt idx="4">
                  <c:v>0.1096</c:v>
                </c:pt>
                <c:pt idx="5">
                  <c:v>0.21840000000000001</c:v>
                </c:pt>
                <c:pt idx="6">
                  <c:v>0.19800000000000001</c:v>
                </c:pt>
                <c:pt idx="7">
                  <c:v>0.1283</c:v>
                </c:pt>
                <c:pt idx="8">
                  <c:v>0.1037</c:v>
                </c:pt>
                <c:pt idx="9">
                  <c:v>6.1400000000000003E-2</c:v>
                </c:pt>
                <c:pt idx="10">
                  <c:v>3.8399999999999997E-2</c:v>
                </c:pt>
                <c:pt idx="11">
                  <c:v>4.6899999999999997E-2</c:v>
                </c:pt>
                <c:pt idx="12">
                  <c:v>5.0099999999999999E-2</c:v>
                </c:pt>
                <c:pt idx="13">
                  <c:v>8.5500000000000007E-2</c:v>
                </c:pt>
                <c:pt idx="14">
                  <c:v>0.2215</c:v>
                </c:pt>
                <c:pt idx="15">
                  <c:v>0.2218</c:v>
                </c:pt>
                <c:pt idx="16">
                  <c:v>9.4299999999999995E-2</c:v>
                </c:pt>
                <c:pt idx="17">
                  <c:v>4.4400000000000002E-2</c:v>
                </c:pt>
                <c:pt idx="18">
                  <c:v>3.2399999999999998E-2</c:v>
                </c:pt>
                <c:pt idx="19">
                  <c:v>4.4400000000000002E-2</c:v>
                </c:pt>
                <c:pt idx="20">
                  <c:v>2.3599999999999999E-2</c:v>
                </c:pt>
                <c:pt idx="21">
                  <c:v>2.0199999999999999E-2</c:v>
                </c:pt>
                <c:pt idx="22">
                  <c:v>6.1199999999999997E-2</c:v>
                </c:pt>
                <c:pt idx="23">
                  <c:v>3.73E-2</c:v>
                </c:pt>
                <c:pt idx="24">
                  <c:v>3.6299999999999999E-2</c:v>
                </c:pt>
                <c:pt idx="25">
                  <c:v>3.44E-2</c:v>
                </c:pt>
                <c:pt idx="26">
                  <c:v>2.92E-2</c:v>
                </c:pt>
                <c:pt idx="27">
                  <c:v>1.2E-2</c:v>
                </c:pt>
                <c:pt idx="28">
                  <c:v>1.9E-2</c:v>
                </c:pt>
                <c:pt idx="29">
                  <c:v>0.05</c:v>
                </c:pt>
                <c:pt idx="30">
                  <c:v>8.4000000000000005E-2</c:v>
                </c:pt>
                <c:pt idx="31">
                  <c:v>0.153</c:v>
                </c:pt>
                <c:pt idx="32">
                  <c:v>0.1</c:v>
                </c:pt>
                <c:pt idx="33">
                  <c:v>3.9E-2</c:v>
                </c:pt>
                <c:pt idx="34">
                  <c:v>5.0000000000000001E-3</c:v>
                </c:pt>
                <c:pt idx="35">
                  <c:v>2.7E-2</c:v>
                </c:pt>
                <c:pt idx="36">
                  <c:v>-7.0000000000000001E-3</c:v>
                </c:pt>
                <c:pt idx="37">
                  <c:v>-0.02</c:v>
                </c:pt>
                <c:pt idx="38">
                  <c:v>-4.2000000000000003E-2</c:v>
                </c:pt>
                <c:pt idx="39">
                  <c:v>8.9999999999999993E-3</c:v>
                </c:pt>
                <c:pt idx="40">
                  <c:v>3.3000000000000002E-2</c:v>
                </c:pt>
                <c:pt idx="41">
                  <c:v>4.5999999999999999E-2</c:v>
                </c:pt>
                <c:pt idx="42">
                  <c:v>4.1000000000000002E-2</c:v>
                </c:pt>
                <c:pt idx="43">
                  <c:v>3.4000000000000002E-2</c:v>
                </c:pt>
                <c:pt idx="44">
                  <c:v>2.5999999999999999E-2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FFB-4A8B-8A2F-0E1ECFEFC1D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Nominal GDP Growth</c:v>
                </c:pt>
              </c:strCache>
            </c:strRef>
          </c:tx>
          <c:marker>
            <c:symbol val="none"/>
          </c:marker>
          <c:cat>
            <c:strRef>
              <c:f>Sheet1!$B$1:$BT$1</c:f>
              <c:strCache>
                <c:ptCount val="45"/>
                <c:pt idx="0">
                  <c:v>71</c:v>
                </c:pt>
                <c:pt idx="1">
                  <c:v>72</c:v>
                </c:pt>
                <c:pt idx="2">
                  <c:v>73</c:v>
                </c:pt>
                <c:pt idx="3">
                  <c:v>74</c:v>
                </c:pt>
                <c:pt idx="4">
                  <c:v>75</c:v>
                </c:pt>
                <c:pt idx="5">
                  <c:v>76</c:v>
                </c:pt>
                <c:pt idx="6">
                  <c:v>77</c:v>
                </c:pt>
                <c:pt idx="7">
                  <c:v>78</c:v>
                </c:pt>
                <c:pt idx="8">
                  <c:v>79</c:v>
                </c:pt>
                <c:pt idx="9">
                  <c:v>80</c:v>
                </c:pt>
                <c:pt idx="10">
                  <c:v>81</c:v>
                </c:pt>
                <c:pt idx="11">
                  <c:v>82</c:v>
                </c:pt>
                <c:pt idx="12">
                  <c:v>83</c:v>
                </c:pt>
                <c:pt idx="13">
                  <c:v>84</c:v>
                </c:pt>
                <c:pt idx="14">
                  <c:v>85</c:v>
                </c:pt>
                <c:pt idx="15">
                  <c:v>86</c:v>
                </c:pt>
                <c:pt idx="16">
                  <c:v>87</c:v>
                </c:pt>
                <c:pt idx="17">
                  <c:v>88</c:v>
                </c:pt>
                <c:pt idx="18">
                  <c:v>89</c:v>
                </c:pt>
                <c:pt idx="19">
                  <c:v>90</c:v>
                </c:pt>
                <c:pt idx="20">
                  <c:v>91</c:v>
                </c:pt>
                <c:pt idx="21">
                  <c:v>92</c:v>
                </c:pt>
                <c:pt idx="22">
                  <c:v>93</c:v>
                </c:pt>
                <c:pt idx="23">
                  <c:v>94</c:v>
                </c:pt>
                <c:pt idx="24">
                  <c:v>95</c:v>
                </c:pt>
                <c:pt idx="25">
                  <c:v>96</c:v>
                </c:pt>
                <c:pt idx="26">
                  <c:v>97</c:v>
                </c:pt>
                <c:pt idx="27">
                  <c:v>98</c:v>
                </c:pt>
                <c:pt idx="28">
                  <c:v>99</c:v>
                </c:pt>
                <c:pt idx="29">
                  <c:v>00</c:v>
                </c:pt>
                <c:pt idx="30">
                  <c:v>01</c:v>
                </c:pt>
                <c:pt idx="31">
                  <c:v>02</c:v>
                </c:pt>
                <c:pt idx="32">
                  <c:v>03</c:v>
                </c:pt>
                <c:pt idx="33">
                  <c:v>04</c:v>
                </c:pt>
                <c:pt idx="34">
                  <c:v>05</c:v>
                </c:pt>
                <c:pt idx="35">
                  <c:v>06</c:v>
                </c:pt>
                <c:pt idx="36">
                  <c:v>07</c:v>
                </c:pt>
                <c:pt idx="37">
                  <c:v>08</c:v>
                </c:pt>
                <c:pt idx="38">
                  <c:v>09</c:v>
                </c:pt>
                <c:pt idx="39">
                  <c:v>10</c:v>
                </c:pt>
                <c:pt idx="40">
                  <c:v>11</c:v>
                </c:pt>
                <c:pt idx="41">
                  <c:v>13</c:v>
                </c:pt>
                <c:pt idx="42">
                  <c:v>14</c:v>
                </c:pt>
                <c:pt idx="43">
                  <c:v>15</c:v>
                </c:pt>
                <c:pt idx="44">
                  <c:v>16:Q2</c:v>
                </c:pt>
              </c:strCache>
            </c:strRef>
          </c:cat>
          <c:val>
            <c:numRef>
              <c:f>Sheet1!$B$3:$BT$3</c:f>
              <c:numCache>
                <c:formatCode>0.0%</c:formatCode>
                <c:ptCount val="45"/>
                <c:pt idx="0">
                  <c:v>8.541689999999999E-2</c:v>
                </c:pt>
                <c:pt idx="1">
                  <c:v>9.813319999999999E-2</c:v>
                </c:pt>
                <c:pt idx="2">
                  <c:v>0.114005</c:v>
                </c:pt>
                <c:pt idx="3">
                  <c:v>8.4138300000000013E-2</c:v>
                </c:pt>
                <c:pt idx="4">
                  <c:v>0.09</c:v>
                </c:pt>
                <c:pt idx="5">
                  <c:v>0.11199999999999999</c:v>
                </c:pt>
                <c:pt idx="6">
                  <c:v>0.111</c:v>
                </c:pt>
                <c:pt idx="7">
                  <c:v>0.13</c:v>
                </c:pt>
                <c:pt idx="8">
                  <c:v>0.11699999999999999</c:v>
                </c:pt>
                <c:pt idx="9">
                  <c:v>8.8000000000000009E-2</c:v>
                </c:pt>
                <c:pt idx="10">
                  <c:v>0.122</c:v>
                </c:pt>
                <c:pt idx="11">
                  <c:v>4.2000000000000003E-2</c:v>
                </c:pt>
                <c:pt idx="12">
                  <c:v>8.8000000000000009E-2</c:v>
                </c:pt>
                <c:pt idx="13">
                  <c:v>0.111</c:v>
                </c:pt>
                <c:pt idx="14">
                  <c:v>7.5999999999999998E-2</c:v>
                </c:pt>
                <c:pt idx="15">
                  <c:v>5.5999999999999994E-2</c:v>
                </c:pt>
                <c:pt idx="16">
                  <c:v>6.0999999999999999E-2</c:v>
                </c:pt>
                <c:pt idx="17">
                  <c:v>7.9000000000000001E-2</c:v>
                </c:pt>
                <c:pt idx="18">
                  <c:v>7.6999999999999999E-2</c:v>
                </c:pt>
                <c:pt idx="19">
                  <c:v>5.7000000000000002E-2</c:v>
                </c:pt>
                <c:pt idx="20">
                  <c:v>3.3000000000000002E-2</c:v>
                </c:pt>
                <c:pt idx="21">
                  <c:v>5.9000000000000004E-2</c:v>
                </c:pt>
                <c:pt idx="22">
                  <c:v>5.2000000000000005E-2</c:v>
                </c:pt>
                <c:pt idx="23">
                  <c:v>6.3E-2</c:v>
                </c:pt>
                <c:pt idx="24">
                  <c:v>4.9000000000000002E-2</c:v>
                </c:pt>
                <c:pt idx="25">
                  <c:v>5.7000000000000002E-2</c:v>
                </c:pt>
                <c:pt idx="26">
                  <c:v>6.3E-2</c:v>
                </c:pt>
                <c:pt idx="27">
                  <c:v>5.5999999999999994E-2</c:v>
                </c:pt>
                <c:pt idx="28">
                  <c:v>6.3E-2</c:v>
                </c:pt>
                <c:pt idx="29">
                  <c:v>6.5000000000000002E-2</c:v>
                </c:pt>
                <c:pt idx="30">
                  <c:v>3.3000000000000002E-2</c:v>
                </c:pt>
                <c:pt idx="31">
                  <c:v>3.3000000000000002E-2</c:v>
                </c:pt>
                <c:pt idx="32">
                  <c:v>4.9000000000000002E-2</c:v>
                </c:pt>
                <c:pt idx="33">
                  <c:v>6.6000000000000003E-2</c:v>
                </c:pt>
                <c:pt idx="34">
                  <c:v>6.7000000000000004E-2</c:v>
                </c:pt>
                <c:pt idx="35">
                  <c:v>5.7999999999999996E-2</c:v>
                </c:pt>
                <c:pt idx="36">
                  <c:v>4.4999999999999998E-2</c:v>
                </c:pt>
                <c:pt idx="37">
                  <c:v>1.7000000000000001E-2</c:v>
                </c:pt>
                <c:pt idx="38">
                  <c:v>-0.02</c:v>
                </c:pt>
                <c:pt idx="39">
                  <c:v>3.7999999999999999E-2</c:v>
                </c:pt>
                <c:pt idx="40">
                  <c:v>3.7000000000000005E-2</c:v>
                </c:pt>
                <c:pt idx="41">
                  <c:v>3.1E-2</c:v>
                </c:pt>
                <c:pt idx="42">
                  <c:v>4.0999999999999995E-2</c:v>
                </c:pt>
                <c:pt idx="43">
                  <c:v>3.5000000000000003E-2</c:v>
                </c:pt>
                <c:pt idx="44">
                  <c:v>2.4E-2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1D6-4701-95C2-4E8A690541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5044880"/>
        <c:axId val="235050368"/>
      </c:lineChart>
      <c:catAx>
        <c:axId val="23504488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low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235050368"/>
        <c:crossesAt val="0"/>
        <c:auto val="1"/>
        <c:lblAlgn val="ctr"/>
        <c:lblOffset val="100"/>
        <c:tickLblSkip val="2"/>
        <c:tickMarkSkip val="1"/>
        <c:noMultiLvlLbl val="0"/>
      </c:catAx>
      <c:valAx>
        <c:axId val="235050368"/>
        <c:scaling>
          <c:orientation val="minMax"/>
          <c:max val="0.25"/>
          <c:min val="-0.05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35044880"/>
        <c:crossesAt val="1"/>
        <c:crossBetween val="between"/>
      </c:valAx>
    </c:plotArea>
    <c:legend>
      <c:legendPos val="r"/>
      <c:layout>
        <c:manualLayout>
          <c:xMode val="edge"/>
          <c:yMode val="edge"/>
          <c:x val="0.76898049131173296"/>
          <c:y val="5.0920622096184302E-2"/>
          <c:w val="0.229519821378975"/>
          <c:h val="0.110394484508057"/>
        </c:manualLayout>
      </c:layout>
      <c:overlay val="0"/>
      <c:spPr>
        <a:ln>
          <a:noFill/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D36-4722-88D5-2DE47070DE5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D36-4722-88D5-2DE47070DE5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D36-4722-88D5-2DE47070DE5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D36-4722-88D5-2DE47070DE5E}"/>
              </c:ext>
            </c:extLst>
          </c:dPt>
          <c:dLbls>
            <c:dLbl>
              <c:idx val="6"/>
              <c:layout>
                <c:manualLayout>
                  <c:x val="4.1889725238089736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197-40D8-9CF4-E77F2DEC11B2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97-40D8-9CF4-E77F2DEC11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Pers Auto Liab</c:v>
                </c:pt>
                <c:pt idx="1">
                  <c:v>HO/FO</c:v>
                </c:pt>
                <c:pt idx="2">
                  <c:v>PhysDam (Comm &amp; Pers)</c:v>
                </c:pt>
                <c:pt idx="3">
                  <c:v>GL (Incl prods)</c:v>
                </c:pt>
                <c:pt idx="4">
                  <c:v>WC</c:v>
                </c:pt>
                <c:pt idx="5">
                  <c:v>Fire</c:v>
                </c:pt>
                <c:pt idx="6">
                  <c:v>CMP</c:v>
                </c:pt>
                <c:pt idx="7">
                  <c:v>Comm Auto Liab</c:v>
                </c:pt>
                <c:pt idx="8">
                  <c:v>Other </c:v>
                </c:pt>
                <c:pt idx="9">
                  <c:v>Total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5.7695202331539575E-2</c:v>
                </c:pt>
                <c:pt idx="1">
                  <c:v>2.2775614358187202E-2</c:v>
                </c:pt>
                <c:pt idx="2">
                  <c:v>7.0817721659535371E-2</c:v>
                </c:pt>
                <c:pt idx="3">
                  <c:v>2.4233408718215665E-2</c:v>
                </c:pt>
                <c:pt idx="4">
                  <c:v>2.4503815014362829E-2</c:v>
                </c:pt>
                <c:pt idx="5">
                  <c:v>-5.4686463122780249E-2</c:v>
                </c:pt>
                <c:pt idx="6">
                  <c:v>4.6801366571762593E-3</c:v>
                </c:pt>
                <c:pt idx="7">
                  <c:v>4.2027449681280249E-2</c:v>
                </c:pt>
                <c:pt idx="8">
                  <c:v>1.4803302826577047E-2</c:v>
                </c:pt>
                <c:pt idx="9">
                  <c:v>3.1145088124560072E-2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D36-4722-88D5-2DE47070DE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315687896"/>
        <c:axId val="315682800"/>
      </c:barChart>
      <c:catAx>
        <c:axId val="3156878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315682800"/>
        <c:crosses val="autoZero"/>
        <c:auto val="1"/>
        <c:lblAlgn val="ctr"/>
        <c:lblOffset val="100"/>
        <c:noMultiLvlLbl val="0"/>
      </c:catAx>
      <c:valAx>
        <c:axId val="315682800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315687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727003775397903E-2"/>
          <c:y val="7.4552152520054704E-2"/>
          <c:w val="0.95592356609742501"/>
          <c:h val="0.83827493261455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110.1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B-38CA-43DB-B667-FEF873C017B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A-38CA-43DB-B667-FEF873C017B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9-38CA-43DB-B667-FEF873C017B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8-38CA-43DB-B667-FEF873C017B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8CA-43DB-B667-FEF873C017B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6-38CA-43DB-B667-FEF873C017B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38CA-43DB-B667-FEF873C017B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4-38CA-43DB-B667-FEF873C017BC}"/>
              </c:ext>
            </c:extLst>
          </c:dPt>
          <c:dPt>
            <c:idx val="9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3-38CA-43DB-B667-FEF873C017B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38CA-43DB-B667-FEF873C017BC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5-67FB-430E-A139-D18F8A7DCA95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8CA-43DB-B667-FEF873C017BC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9-40F4-438D-B075-DFC0219FC5F0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8CA-43DB-B667-FEF873C017BC}"/>
              </c:ext>
            </c:extLst>
          </c:dPt>
          <c:dLbls>
            <c:dLbl>
              <c:idx val="7"/>
              <c:numFmt formatCode="0.0" sourceLinked="0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8CA-43DB-B667-FEF873C017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Sheet1!$C$1:$Q$1</c:f>
              <c:strCache>
                <c:ptCount val="15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16:Q2</c:v>
                </c:pt>
              </c:strCache>
            </c:strRef>
          </c:cat>
          <c:val>
            <c:numRef>
              <c:f>Sheet1!$C$2:$Q$2</c:f>
              <c:numCache>
                <c:formatCode>General</c:formatCode>
                <c:ptCount val="15"/>
                <c:pt idx="0">
                  <c:v>107.5</c:v>
                </c:pt>
                <c:pt idx="1">
                  <c:v>100.1</c:v>
                </c:pt>
                <c:pt idx="2">
                  <c:v>98.4</c:v>
                </c:pt>
                <c:pt idx="3">
                  <c:v>100.8</c:v>
                </c:pt>
                <c:pt idx="4">
                  <c:v>92.6</c:v>
                </c:pt>
                <c:pt idx="5">
                  <c:v>95.7</c:v>
                </c:pt>
                <c:pt idx="6">
                  <c:v>101</c:v>
                </c:pt>
                <c:pt idx="7">
                  <c:v>99.3</c:v>
                </c:pt>
                <c:pt idx="8" formatCode="0.0">
                  <c:v>101.1</c:v>
                </c:pt>
                <c:pt idx="9" formatCode="0.0">
                  <c:v>106.5</c:v>
                </c:pt>
                <c:pt idx="10" formatCode="0.0">
                  <c:v>102.5</c:v>
                </c:pt>
                <c:pt idx="11" formatCode="0.0">
                  <c:v>96.4</c:v>
                </c:pt>
                <c:pt idx="12" formatCode="0.0">
                  <c:v>97</c:v>
                </c:pt>
                <c:pt idx="13" formatCode="0.0">
                  <c:v>97.8</c:v>
                </c:pt>
                <c:pt idx="14" formatCode="0.0">
                  <c:v>99.8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8CA-43DB-B667-FEF873C01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15684760"/>
        <c:axId val="315687112"/>
      </c:barChart>
      <c:catAx>
        <c:axId val="315684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315687112"/>
        <c:crossesAt val="100"/>
        <c:auto val="1"/>
        <c:lblAlgn val="ctr"/>
        <c:lblOffset val="20"/>
        <c:tickLblSkip val="1"/>
        <c:tickMarkSkip val="1"/>
        <c:noMultiLvlLbl val="0"/>
      </c:catAx>
      <c:valAx>
        <c:axId val="315687112"/>
        <c:scaling>
          <c:orientation val="minMax"/>
          <c:max val="120"/>
          <c:min val="9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1568476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961056069900805E-2"/>
          <c:y val="2.39406713121324E-2"/>
          <c:w val="0.90271749450069205"/>
          <c:h val="0.9024725293482279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Calendar 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0"/>
                  <c:y val="0.11418123324689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C6-4361-85E2-EBBCFE176450}"/>
                </c:ext>
              </c:extLst>
            </c:dLbl>
            <c:numFmt formatCode="#,##0.0" sourceLinked="0"/>
            <c:spPr>
              <a:noFill/>
              <a:ln w="25395"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96</c:v>
                </c:pt>
                <c:pt idx="1">
                  <c:v>97</c:v>
                </c:pt>
                <c:pt idx="2">
                  <c:v>98</c:v>
                </c:pt>
                <c:pt idx="3">
                  <c:v>99</c:v>
                </c:pt>
                <c:pt idx="4">
                  <c:v>00</c:v>
                </c:pt>
                <c:pt idx="5">
                  <c:v>01</c:v>
                </c:pt>
                <c:pt idx="6">
                  <c:v>02</c:v>
                </c:pt>
                <c:pt idx="7">
                  <c:v>03</c:v>
                </c:pt>
                <c:pt idx="8">
                  <c:v>04</c:v>
                </c:pt>
                <c:pt idx="9">
                  <c:v>05</c:v>
                </c:pt>
                <c:pt idx="10">
                  <c:v>06</c:v>
                </c:pt>
                <c:pt idx="11">
                  <c:v>07</c:v>
                </c:pt>
                <c:pt idx="12">
                  <c:v>08</c:v>
                </c:pt>
                <c:pt idx="13">
                  <c:v>09</c:v>
                </c:pt>
                <c:pt idx="14">
                  <c:v>10</c:v>
                </c:pt>
                <c:pt idx="15">
                  <c:v>11</c:v>
                </c:pt>
                <c:pt idx="16">
                  <c:v>12</c:v>
                </c:pt>
                <c:pt idx="17">
                  <c:v>13</c:v>
                </c:pt>
                <c:pt idx="18">
                  <c:v>14</c:v>
                </c:pt>
                <c:pt idx="19">
                  <c:v>15</c:v>
                </c:pt>
              </c:strCache>
            </c:strRef>
          </c:cat>
          <c:val>
            <c:numRef>
              <c:f>Sheet1!$C$2:$C$21</c:f>
              <c:numCache>
                <c:formatCode>#,##0.00</c:formatCode>
                <c:ptCount val="20"/>
                <c:pt idx="0">
                  <c:v>106.2284959393773</c:v>
                </c:pt>
                <c:pt idx="1">
                  <c:v>102.1092888829707</c:v>
                </c:pt>
                <c:pt idx="2">
                  <c:v>106.333275770425</c:v>
                </c:pt>
                <c:pt idx="3">
                  <c:v>108.7564719252058</c:v>
                </c:pt>
                <c:pt idx="4">
                  <c:v>111.1674635907644</c:v>
                </c:pt>
                <c:pt idx="5">
                  <c:v>116.89878656720749</c:v>
                </c:pt>
                <c:pt idx="6">
                  <c:v>108.3795297359562</c:v>
                </c:pt>
                <c:pt idx="7">
                  <c:v>100.974542521166</c:v>
                </c:pt>
                <c:pt idx="8">
                  <c:v>99.075809331437796</c:v>
                </c:pt>
                <c:pt idx="9">
                  <c:v>101.5354326012875</c:v>
                </c:pt>
                <c:pt idx="10">
                  <c:v>93.33443126035786</c:v>
                </c:pt>
                <c:pt idx="11">
                  <c:v>94.755409824835652</c:v>
                </c:pt>
                <c:pt idx="12">
                  <c:v>101.0503240094468</c:v>
                </c:pt>
                <c:pt idx="13">
                  <c:v>99.312887220211053</c:v>
                </c:pt>
                <c:pt idx="14">
                  <c:v>100.96454523137641</c:v>
                </c:pt>
                <c:pt idx="15">
                  <c:v>106.514444669073</c:v>
                </c:pt>
                <c:pt idx="16">
                  <c:v>102.3788463188325</c:v>
                </c:pt>
                <c:pt idx="17">
                  <c:v>96.897259941719781</c:v>
                </c:pt>
                <c:pt idx="18">
                  <c:v>97.624802741485524</c:v>
                </c:pt>
                <c:pt idx="19">
                  <c:v>98.277535438682719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A1-405A-9900-83EE6AB5C7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324707944"/>
        <c:axId val="324709512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Accident Year</c:v>
                </c:pt>
              </c:strCache>
            </c:strRef>
          </c:tx>
          <c:spPr>
            <a:ln w="25400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6350" cap="rnd" cmpd="sng" algn="ctr">
                <a:solidFill>
                  <a:schemeClr val="accent2"/>
                </a:solidFill>
                <a:prstDash val="solid"/>
                <a:round/>
              </a:ln>
              <a:effectLst/>
            </c:spPr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69A1-405A-9900-83EE6AB5C73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69A1-405A-9900-83EE6AB5C73C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6-69A1-405A-9900-83EE6AB5C73C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69A1-405A-9900-83EE6AB5C73C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A-69A1-405A-9900-83EE6AB5C73C}"/>
              </c:ext>
            </c:extLst>
          </c:dPt>
          <c:dLbls>
            <c:dLbl>
              <c:idx val="1"/>
              <c:layout>
                <c:manualLayout>
                  <c:x val="-3.8196898747314002E-2"/>
                  <c:y val="-6.90298186465882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A1-405A-9900-83EE6AB5C73C}"/>
                </c:ext>
              </c:extLst>
            </c:dLbl>
            <c:dLbl>
              <c:idx val="5"/>
              <c:layout>
                <c:manualLayout>
                  <c:x val="4.3342669457249001E-3"/>
                  <c:y val="-2.8729242537827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9A1-405A-9900-83EE6AB5C73C}"/>
                </c:ext>
              </c:extLst>
            </c:dLbl>
            <c:dLbl>
              <c:idx val="6"/>
              <c:layout>
                <c:manualLayout>
                  <c:x val="-2.2609779604535401E-2"/>
                  <c:y val="-0.24228466245270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9A1-405A-9900-83EE6AB5C73C}"/>
                </c:ext>
              </c:extLst>
            </c:dLbl>
            <c:dLbl>
              <c:idx val="7"/>
              <c:layout>
                <c:manualLayout>
                  <c:x val="-3.0094236979607801E-2"/>
                  <c:y val="-0.15440424837538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8C6-4361-85E2-EBBCFE176450}"/>
                </c:ext>
              </c:extLst>
            </c:dLbl>
            <c:dLbl>
              <c:idx val="8"/>
              <c:layout>
                <c:manualLayout>
                  <c:x val="-2.8597345504593401E-2"/>
                  <c:y val="-0.1335938726825580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CE8-4BE3-B342-88AABCB7EA9A}"/>
                </c:ext>
              </c:extLst>
            </c:dLbl>
            <c:dLbl>
              <c:idx val="10"/>
              <c:layout>
                <c:manualLayout>
                  <c:x val="-2.87103784907775E-2"/>
                  <c:y val="-6.90298186465882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8C6-4361-85E2-EBBCFE176450}"/>
                </c:ext>
              </c:extLst>
            </c:dLbl>
            <c:dLbl>
              <c:idx val="11"/>
              <c:layout>
                <c:manualLayout>
                  <c:x val="-4.9666859140979902E-2"/>
                  <c:y val="-5.16878389025667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8C6-4361-85E2-EBBCFE176450}"/>
                </c:ext>
              </c:extLst>
            </c:dLbl>
            <c:dLbl>
              <c:idx val="14"/>
              <c:layout>
                <c:manualLayout>
                  <c:x val="-4.5681356122386302E-2"/>
                  <c:y val="-8.98401943394138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8C6-4361-85E2-EBBCFE176450}"/>
                </c:ext>
              </c:extLst>
            </c:dLbl>
            <c:dLbl>
              <c:idx val="16"/>
              <c:layout>
                <c:manualLayout>
                  <c:x val="-2.9215490964492E-2"/>
                  <c:y val="-5.51560983003493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940425369411002E-2"/>
                      <c:h val="5.82865304706777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28C6-4361-85E2-EBBCFE176450}"/>
                </c:ext>
              </c:extLst>
            </c:dLbl>
            <c:dLbl>
              <c:idx val="17"/>
              <c:layout>
                <c:manualLayout>
                  <c:x val="-2.57165955407486E-2"/>
                  <c:y val="-5.8624630800175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8C6-4361-85E2-EBBCFE17645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96</c:v>
                </c:pt>
                <c:pt idx="1">
                  <c:v>97</c:v>
                </c:pt>
                <c:pt idx="2">
                  <c:v>98</c:v>
                </c:pt>
                <c:pt idx="3">
                  <c:v>99</c:v>
                </c:pt>
                <c:pt idx="4">
                  <c:v>00</c:v>
                </c:pt>
                <c:pt idx="5">
                  <c:v>01</c:v>
                </c:pt>
                <c:pt idx="6">
                  <c:v>02</c:v>
                </c:pt>
                <c:pt idx="7">
                  <c:v>03</c:v>
                </c:pt>
                <c:pt idx="8">
                  <c:v>04</c:v>
                </c:pt>
                <c:pt idx="9">
                  <c:v>05</c:v>
                </c:pt>
                <c:pt idx="10">
                  <c:v>06</c:v>
                </c:pt>
                <c:pt idx="11">
                  <c:v>07</c:v>
                </c:pt>
                <c:pt idx="12">
                  <c:v>08</c:v>
                </c:pt>
                <c:pt idx="13">
                  <c:v>09</c:v>
                </c:pt>
                <c:pt idx="14">
                  <c:v>10</c:v>
                </c:pt>
                <c:pt idx="15">
                  <c:v>11</c:v>
                </c:pt>
                <c:pt idx="16">
                  <c:v>12</c:v>
                </c:pt>
                <c:pt idx="17">
                  <c:v>13</c:v>
                </c:pt>
                <c:pt idx="18">
                  <c:v>14</c:v>
                </c:pt>
                <c:pt idx="19">
                  <c:v>15</c:v>
                </c:pt>
              </c:strCache>
            </c:strRef>
          </c:cat>
          <c:val>
            <c:numRef>
              <c:f>Sheet1!$B$2:$B$21</c:f>
              <c:numCache>
                <c:formatCode>#,##0.00</c:formatCode>
                <c:ptCount val="20"/>
                <c:pt idx="0">
                  <c:v>108.48425504745011</c:v>
                </c:pt>
                <c:pt idx="1">
                  <c:v>105.8071128684919</c:v>
                </c:pt>
                <c:pt idx="2">
                  <c:v>108.76488069435599</c:v>
                </c:pt>
                <c:pt idx="3">
                  <c:v>109.4689753758249</c:v>
                </c:pt>
                <c:pt idx="4">
                  <c:v>110.7802110917203</c:v>
                </c:pt>
                <c:pt idx="5">
                  <c:v>113.2494206356979</c:v>
                </c:pt>
                <c:pt idx="6">
                  <c:v>102.1570190932263</c:v>
                </c:pt>
                <c:pt idx="7">
                  <c:v>97.29259119487665</c:v>
                </c:pt>
                <c:pt idx="8">
                  <c:v>96.377196686079984</c:v>
                </c:pt>
                <c:pt idx="9">
                  <c:v>101.00620784917371</c:v>
                </c:pt>
                <c:pt idx="10">
                  <c:v>94.996297157367096</c:v>
                </c:pt>
                <c:pt idx="11">
                  <c:v>97.149351880004929</c:v>
                </c:pt>
                <c:pt idx="12">
                  <c:v>104.9214005245538</c:v>
                </c:pt>
                <c:pt idx="13">
                  <c:v>102.7026665345187</c:v>
                </c:pt>
                <c:pt idx="14">
                  <c:v>104.2435614409483</c:v>
                </c:pt>
                <c:pt idx="15">
                  <c:v>109.99838883373801</c:v>
                </c:pt>
                <c:pt idx="16">
                  <c:v>105.43632233024491</c:v>
                </c:pt>
                <c:pt idx="17">
                  <c:v>99.791327214118013</c:v>
                </c:pt>
                <c:pt idx="18">
                  <c:v>98.549636215412093</c:v>
                </c:pt>
                <c:pt idx="19">
                  <c:v>100.07760127534399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69A1-405A-9900-83EE6AB5C7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4707944"/>
        <c:axId val="324709512"/>
      </c:lineChart>
      <c:catAx>
        <c:axId val="324707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2518" cap="rnd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24709512"/>
        <c:crosses val="autoZero"/>
        <c:auto val="1"/>
        <c:lblAlgn val="ctr"/>
        <c:lblOffset val="20"/>
        <c:noMultiLvlLbl val="0"/>
      </c:catAx>
      <c:valAx>
        <c:axId val="324709512"/>
        <c:scaling>
          <c:orientation val="minMax"/>
          <c:min val="9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b="1"/>
                  <a:t>Combined Ratio</a:t>
                </a:r>
              </a:p>
            </c:rich>
          </c:tx>
          <c:layout>
            <c:manualLayout>
              <c:xMode val="edge"/>
              <c:yMode val="edge"/>
              <c:x val="1.1139465614458E-2"/>
              <c:y val="0.3277473041414559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out"/>
        <c:minorTickMark val="none"/>
        <c:tickLblPos val="nextTo"/>
        <c:spPr>
          <a:noFill/>
          <a:ln w="3129" cap="rnd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24707944"/>
        <c:crosses val="autoZero"/>
        <c:crossBetween val="between"/>
      </c:valAx>
      <c:spPr>
        <a:noFill/>
        <a:ln w="25395">
          <a:noFill/>
        </a:ln>
        <a:effectLst/>
      </c:spPr>
    </c:plotArea>
    <c:legend>
      <c:legendPos val="r"/>
      <c:layout>
        <c:manualLayout>
          <c:xMode val="edge"/>
          <c:yMode val="edge"/>
          <c:x val="0.40947916238592502"/>
          <c:y val="4.9459872434035601E-2"/>
          <c:w val="0.17071815528178599"/>
          <c:h val="0.110015822626810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945627348134702E-2"/>
          <c:y val="2.5738775164646399E-2"/>
          <c:w val="0.90273294862147002"/>
          <c:h val="0.9024725293482279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Calendar 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 w="25395"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96</c:v>
                </c:pt>
                <c:pt idx="1">
                  <c:v>97</c:v>
                </c:pt>
                <c:pt idx="2">
                  <c:v>98</c:v>
                </c:pt>
                <c:pt idx="3">
                  <c:v>99</c:v>
                </c:pt>
                <c:pt idx="4">
                  <c:v>00</c:v>
                </c:pt>
                <c:pt idx="5">
                  <c:v>01</c:v>
                </c:pt>
                <c:pt idx="6">
                  <c:v>02</c:v>
                </c:pt>
                <c:pt idx="7">
                  <c:v>03</c:v>
                </c:pt>
                <c:pt idx="8">
                  <c:v>04</c:v>
                </c:pt>
                <c:pt idx="9">
                  <c:v>05</c:v>
                </c:pt>
                <c:pt idx="10">
                  <c:v>06</c:v>
                </c:pt>
                <c:pt idx="11">
                  <c:v>07</c:v>
                </c:pt>
                <c:pt idx="12">
                  <c:v>08</c:v>
                </c:pt>
                <c:pt idx="13">
                  <c:v>09</c:v>
                </c:pt>
                <c:pt idx="14">
                  <c:v>10</c:v>
                </c:pt>
                <c:pt idx="15">
                  <c:v>11</c:v>
                </c:pt>
                <c:pt idx="16">
                  <c:v>12</c:v>
                </c:pt>
                <c:pt idx="17">
                  <c:v>13</c:v>
                </c:pt>
                <c:pt idx="18">
                  <c:v>14</c:v>
                </c:pt>
                <c:pt idx="19">
                  <c:v>15</c:v>
                </c:pt>
              </c:strCache>
            </c:strRef>
          </c:cat>
          <c:val>
            <c:numRef>
              <c:f>Sheet1!$C$2:$C$21</c:f>
              <c:numCache>
                <c:formatCode>#,##0.00</c:formatCode>
                <c:ptCount val="20"/>
                <c:pt idx="0">
                  <c:v>105.0801131465693</c:v>
                </c:pt>
                <c:pt idx="1">
                  <c:v>99.883950922019011</c:v>
                </c:pt>
                <c:pt idx="2">
                  <c:v>102.8680039634424</c:v>
                </c:pt>
                <c:pt idx="3">
                  <c:v>104.55434911360589</c:v>
                </c:pt>
                <c:pt idx="4">
                  <c:v>111.682509764738</c:v>
                </c:pt>
                <c:pt idx="5">
                  <c:v>110.85372352523321</c:v>
                </c:pt>
                <c:pt idx="6">
                  <c:v>105.3425077175435</c:v>
                </c:pt>
                <c:pt idx="7">
                  <c:v>98.453820235969729</c:v>
                </c:pt>
                <c:pt idx="8">
                  <c:v>94.347478237120356</c:v>
                </c:pt>
                <c:pt idx="9">
                  <c:v>96.398057324894225</c:v>
                </c:pt>
                <c:pt idx="10">
                  <c:v>94.087876464210026</c:v>
                </c:pt>
                <c:pt idx="11">
                  <c:v>97.646920405141202</c:v>
                </c:pt>
                <c:pt idx="12">
                  <c:v>104.6591586493215</c:v>
                </c:pt>
                <c:pt idx="13">
                  <c:v>102.5997253397224</c:v>
                </c:pt>
                <c:pt idx="14">
                  <c:v>102.7108890360043</c:v>
                </c:pt>
                <c:pt idx="15">
                  <c:v>107.7877717387921</c:v>
                </c:pt>
                <c:pt idx="16">
                  <c:v>102.6214104830742</c:v>
                </c:pt>
                <c:pt idx="17">
                  <c:v>98.306195073942817</c:v>
                </c:pt>
                <c:pt idx="18">
                  <c:v>99.515169097627606</c:v>
                </c:pt>
                <c:pt idx="19">
                  <c:v>100.736898316409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97-43DA-A577-A8997BB7D7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324712256"/>
        <c:axId val="324711472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Accident Year</c:v>
                </c:pt>
              </c:strCache>
            </c:strRef>
          </c:tx>
          <c:spPr>
            <a:ln w="25400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6350" cap="rnd" cmpd="sng" algn="ctr">
                <a:solidFill>
                  <a:schemeClr val="accent2"/>
                </a:solidFill>
                <a:prstDash val="solid"/>
                <a:round/>
              </a:ln>
              <a:effectLst/>
            </c:spPr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4297-43DA-A577-A8997BB7D75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4297-43DA-A577-A8997BB7D754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6-4297-43DA-A577-A8997BB7D754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4297-43DA-A577-A8997BB7D754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A-4297-43DA-A577-A8997BB7D754}"/>
              </c:ext>
            </c:extLst>
          </c:dPt>
          <c:dLbls>
            <c:dLbl>
              <c:idx val="2"/>
              <c:layout>
                <c:manualLayout>
                  <c:x val="-4.2638688877858801E-2"/>
                  <c:y val="-5.51562348513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97-43DA-A577-A8997BB7D754}"/>
                </c:ext>
              </c:extLst>
            </c:dLbl>
            <c:dLbl>
              <c:idx val="3"/>
              <c:layout>
                <c:manualLayout>
                  <c:x val="-4.5629043453854802E-2"/>
                  <c:y val="-8.29034024418053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97-43DA-A577-A8997BB7D754}"/>
                </c:ext>
              </c:extLst>
            </c:dLbl>
            <c:dLbl>
              <c:idx val="5"/>
              <c:layout>
                <c:manualLayout>
                  <c:x val="-3.4571088969406097E-2"/>
                  <c:y val="-5.64764101282623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297-43DA-A577-A8997BB7D754}"/>
                </c:ext>
              </c:extLst>
            </c:dLbl>
            <c:dLbl>
              <c:idx val="6"/>
              <c:layout>
                <c:manualLayout>
                  <c:x val="-2.2609670665422198E-2"/>
                  <c:y val="-5.84596771660748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297-43DA-A577-A8997BB7D754}"/>
                </c:ext>
              </c:extLst>
            </c:dLbl>
            <c:dLbl>
              <c:idx val="7"/>
              <c:layout>
                <c:manualLayout>
                  <c:x val="-2.5600025241418099E-2"/>
                  <c:y val="-7.4631141552885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297-43DA-A577-A8997BB7D754}"/>
                </c:ext>
              </c:extLst>
            </c:dLbl>
            <c:dLbl>
              <c:idx val="8"/>
              <c:layout>
                <c:manualLayout>
                  <c:x val="-3.0085557105412102E-2"/>
                  <c:y val="-6.76943496552769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297-43DA-A577-A8997BB7D754}"/>
                </c:ext>
              </c:extLst>
            </c:dLbl>
            <c:dLbl>
              <c:idx val="11"/>
              <c:layout>
                <c:manualLayout>
                  <c:x val="-6.2075993621832699E-2"/>
                  <c:y val="-5.51562348513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AC-4083-AED3-EE0DF05E904A}"/>
                </c:ext>
              </c:extLst>
            </c:dLbl>
            <c:dLbl>
              <c:idx val="12"/>
              <c:layout>
                <c:manualLayout>
                  <c:x val="-3.8153157013864902E-2"/>
                  <c:y val="-6.55614226977840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AC-4083-AED3-EE0DF05E904A}"/>
                </c:ext>
              </c:extLst>
            </c:dLbl>
            <c:dLbl>
              <c:idx val="13"/>
              <c:layout>
                <c:manualLayout>
                  <c:x val="-3.8153157013864902E-2"/>
                  <c:y val="-4.8219442953762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AC-4083-AED3-EE0DF05E904A}"/>
                </c:ext>
              </c:extLst>
            </c:dLbl>
            <c:dLbl>
              <c:idx val="14"/>
              <c:layout>
                <c:manualLayout>
                  <c:x val="-4.8619398029850797E-2"/>
                  <c:y val="-8.98401943394139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AAC-4083-AED3-EE0DF05E904A}"/>
                </c:ext>
              </c:extLst>
            </c:dLbl>
            <c:dLbl>
              <c:idx val="16"/>
              <c:layout>
                <c:manualLayout>
                  <c:x val="-1.5725497693895099E-2"/>
                  <c:y val="-5.16878389025667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AC-4083-AED3-EE0DF05E904A}"/>
                </c:ext>
              </c:extLst>
            </c:dLbl>
            <c:dLbl>
              <c:idx val="17"/>
              <c:layout>
                <c:manualLayout>
                  <c:x val="-3.3667625149870997E-2"/>
                  <c:y val="-6.90298186465882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AAC-4083-AED3-EE0DF05E904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96</c:v>
                </c:pt>
                <c:pt idx="1">
                  <c:v>97</c:v>
                </c:pt>
                <c:pt idx="2">
                  <c:v>98</c:v>
                </c:pt>
                <c:pt idx="3">
                  <c:v>99</c:v>
                </c:pt>
                <c:pt idx="4">
                  <c:v>00</c:v>
                </c:pt>
                <c:pt idx="5">
                  <c:v>01</c:v>
                </c:pt>
                <c:pt idx="6">
                  <c:v>02</c:v>
                </c:pt>
                <c:pt idx="7">
                  <c:v>03</c:v>
                </c:pt>
                <c:pt idx="8">
                  <c:v>04</c:v>
                </c:pt>
                <c:pt idx="9">
                  <c:v>05</c:v>
                </c:pt>
                <c:pt idx="10">
                  <c:v>06</c:v>
                </c:pt>
                <c:pt idx="11">
                  <c:v>07</c:v>
                </c:pt>
                <c:pt idx="12">
                  <c:v>08</c:v>
                </c:pt>
                <c:pt idx="13">
                  <c:v>09</c:v>
                </c:pt>
                <c:pt idx="14">
                  <c:v>10</c:v>
                </c:pt>
                <c:pt idx="15">
                  <c:v>11</c:v>
                </c:pt>
                <c:pt idx="16">
                  <c:v>12</c:v>
                </c:pt>
                <c:pt idx="17">
                  <c:v>13</c:v>
                </c:pt>
                <c:pt idx="18">
                  <c:v>14</c:v>
                </c:pt>
                <c:pt idx="19">
                  <c:v>15</c:v>
                </c:pt>
              </c:strCache>
            </c:strRef>
          </c:cat>
          <c:val>
            <c:numRef>
              <c:f>Sheet1!$B$2:$B$21</c:f>
              <c:numCache>
                <c:formatCode>#,##0.00</c:formatCode>
                <c:ptCount val="20"/>
                <c:pt idx="0">
                  <c:v>109.4278755499832</c:v>
                </c:pt>
                <c:pt idx="1">
                  <c:v>104.2632816245381</c:v>
                </c:pt>
                <c:pt idx="2">
                  <c:v>106.4512674029128</c:v>
                </c:pt>
                <c:pt idx="3">
                  <c:v>107.1089870780274</c:v>
                </c:pt>
                <c:pt idx="4">
                  <c:v>113.3215876951311</c:v>
                </c:pt>
                <c:pt idx="5">
                  <c:v>111.03849853112609</c:v>
                </c:pt>
                <c:pt idx="6">
                  <c:v>105.2544375253399</c:v>
                </c:pt>
                <c:pt idx="7">
                  <c:v>100.2014148589444</c:v>
                </c:pt>
                <c:pt idx="8">
                  <c:v>96.881966134253773</c:v>
                </c:pt>
                <c:pt idx="9">
                  <c:v>99.021271239924246</c:v>
                </c:pt>
                <c:pt idx="10">
                  <c:v>97.243644809735002</c:v>
                </c:pt>
                <c:pt idx="11">
                  <c:v>100.0557283075994</c:v>
                </c:pt>
                <c:pt idx="12">
                  <c:v>107.00572440874021</c:v>
                </c:pt>
                <c:pt idx="13">
                  <c:v>105.8389860857682</c:v>
                </c:pt>
                <c:pt idx="14">
                  <c:v>106.10104477899171</c:v>
                </c:pt>
                <c:pt idx="15">
                  <c:v>111.71847047239</c:v>
                </c:pt>
                <c:pt idx="16">
                  <c:v>106.48650460919831</c:v>
                </c:pt>
                <c:pt idx="17">
                  <c:v>101.41610094791839</c:v>
                </c:pt>
                <c:pt idx="18">
                  <c:v>99.670439560099155</c:v>
                </c:pt>
                <c:pt idx="19">
                  <c:v>102.7395483775276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4297-43DA-A577-A8997BB7D7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4712256"/>
        <c:axId val="324711472"/>
      </c:lineChart>
      <c:catAx>
        <c:axId val="324712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2518" cap="rnd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24711472"/>
        <c:crosses val="autoZero"/>
        <c:auto val="1"/>
        <c:lblAlgn val="ctr"/>
        <c:lblOffset val="20"/>
        <c:noMultiLvlLbl val="0"/>
      </c:catAx>
      <c:valAx>
        <c:axId val="324711472"/>
        <c:scaling>
          <c:orientation val="minMax"/>
          <c:max val="120"/>
          <c:min val="9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b="1"/>
                  <a:t>Combined Ratio</a:t>
                </a:r>
              </a:p>
            </c:rich>
          </c:tx>
          <c:layout>
            <c:manualLayout>
              <c:xMode val="edge"/>
              <c:yMode val="edge"/>
              <c:x val="1.27094778699634E-2"/>
              <c:y val="0.3278338774891539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out"/>
        <c:minorTickMark val="none"/>
        <c:tickLblPos val="nextTo"/>
        <c:spPr>
          <a:noFill/>
          <a:ln w="3129" cap="rnd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24712256"/>
        <c:crosses val="autoZero"/>
        <c:crossBetween val="between"/>
        <c:majorUnit val="10"/>
      </c:valAx>
      <c:spPr>
        <a:noFill/>
        <a:ln w="25395">
          <a:noFill/>
        </a:ln>
        <a:effectLst/>
      </c:spPr>
    </c:plotArea>
    <c:legend>
      <c:legendPos val="r"/>
      <c:layout>
        <c:manualLayout>
          <c:xMode val="edge"/>
          <c:yMode val="edge"/>
          <c:x val="0.52781876670683803"/>
          <c:y val="4.9459872434035601E-2"/>
          <c:w val="0.17071815528178599"/>
          <c:h val="0.110015822626810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003460410598796E-2"/>
          <c:y val="2.57388883277655E-2"/>
          <c:w val="0.90567513015273904"/>
          <c:h val="0.9024725293482279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Calendar 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 w="25395"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96</c:v>
                </c:pt>
                <c:pt idx="1">
                  <c:v>97</c:v>
                </c:pt>
                <c:pt idx="2">
                  <c:v>98</c:v>
                </c:pt>
                <c:pt idx="3">
                  <c:v>99</c:v>
                </c:pt>
                <c:pt idx="4">
                  <c:v>00</c:v>
                </c:pt>
                <c:pt idx="5">
                  <c:v>01</c:v>
                </c:pt>
                <c:pt idx="6">
                  <c:v>02</c:v>
                </c:pt>
                <c:pt idx="7">
                  <c:v>03</c:v>
                </c:pt>
                <c:pt idx="8">
                  <c:v>04</c:v>
                </c:pt>
                <c:pt idx="9">
                  <c:v>05</c:v>
                </c:pt>
                <c:pt idx="10">
                  <c:v>06</c:v>
                </c:pt>
                <c:pt idx="11">
                  <c:v>07</c:v>
                </c:pt>
                <c:pt idx="12">
                  <c:v>08</c:v>
                </c:pt>
                <c:pt idx="13">
                  <c:v>09</c:v>
                </c:pt>
                <c:pt idx="14">
                  <c:v>10</c:v>
                </c:pt>
                <c:pt idx="15">
                  <c:v>11</c:v>
                </c:pt>
                <c:pt idx="16">
                  <c:v>12</c:v>
                </c:pt>
                <c:pt idx="17">
                  <c:v>13</c:v>
                </c:pt>
                <c:pt idx="18">
                  <c:v>14</c:v>
                </c:pt>
                <c:pt idx="19">
                  <c:v>15</c:v>
                </c:pt>
              </c:strCache>
            </c:strRef>
          </c:cat>
          <c:val>
            <c:numRef>
              <c:f>Sheet1!$C$2:$C$21</c:f>
              <c:numCache>
                <c:formatCode>#,##0.00</c:formatCode>
                <c:ptCount val="20"/>
                <c:pt idx="0">
                  <c:v>107.75054002628799</c:v>
                </c:pt>
                <c:pt idx="1">
                  <c:v>104.83161481211791</c:v>
                </c:pt>
                <c:pt idx="2">
                  <c:v>111.2804082248136</c:v>
                </c:pt>
                <c:pt idx="3">
                  <c:v>113.59157737698381</c:v>
                </c:pt>
                <c:pt idx="4">
                  <c:v>113.0236280707022</c:v>
                </c:pt>
                <c:pt idx="5">
                  <c:v>119.8057505908545</c:v>
                </c:pt>
                <c:pt idx="6">
                  <c:v>110.1284721601843</c:v>
                </c:pt>
                <c:pt idx="7">
                  <c:v>102.94325109163189</c:v>
                </c:pt>
                <c:pt idx="8">
                  <c:v>102.3590801404526</c:v>
                </c:pt>
                <c:pt idx="9">
                  <c:v>100.92378361398571</c:v>
                </c:pt>
                <c:pt idx="10">
                  <c:v>92.089082775738987</c:v>
                </c:pt>
                <c:pt idx="11">
                  <c:v>92.751530772483264</c:v>
                </c:pt>
                <c:pt idx="12">
                  <c:v>97.376807164015261</c:v>
                </c:pt>
                <c:pt idx="13">
                  <c:v>97.757897470480614</c:v>
                </c:pt>
                <c:pt idx="14">
                  <c:v>100.8263065016975</c:v>
                </c:pt>
                <c:pt idx="15">
                  <c:v>104.3507064403714</c:v>
                </c:pt>
                <c:pt idx="16">
                  <c:v>103.82369356106641</c:v>
                </c:pt>
                <c:pt idx="17">
                  <c:v>96.821879883919763</c:v>
                </c:pt>
                <c:pt idx="18">
                  <c:v>97.258758914012049</c:v>
                </c:pt>
                <c:pt idx="19">
                  <c:v>96.630603801300126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36-46D1-9473-F4724EA82B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324714216"/>
        <c:axId val="324715392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Accident Year</c:v>
                </c:pt>
              </c:strCache>
            </c:strRef>
          </c:tx>
          <c:spPr>
            <a:ln w="25400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6350" cap="rnd" cmpd="sng" algn="ctr">
                <a:solidFill>
                  <a:schemeClr val="accent2"/>
                </a:solidFill>
                <a:prstDash val="solid"/>
                <a:round/>
              </a:ln>
              <a:effectLst/>
            </c:spPr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1D36-46D1-9473-F4724EA82B5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1D36-46D1-9473-F4724EA82B5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6-1D36-46D1-9473-F4724EA82B50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1D36-46D1-9473-F4724EA82B50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A-1D36-46D1-9473-F4724EA82B50}"/>
              </c:ext>
            </c:extLst>
          </c:dPt>
          <c:dLbls>
            <c:dLbl>
              <c:idx val="0"/>
              <c:layout>
                <c:manualLayout>
                  <c:x val="-3.5324620765822497E-2"/>
                  <c:y val="-4.82194429537623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FC-4D33-86F0-84C7418F3F9D}"/>
                </c:ext>
              </c:extLst>
            </c:dLbl>
            <c:dLbl>
              <c:idx val="1"/>
              <c:layout>
                <c:manualLayout>
                  <c:x val="-3.8328736877985298E-2"/>
                  <c:y val="-6.55614226977840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36-46D1-9473-F4724EA82B50}"/>
                </c:ext>
              </c:extLst>
            </c:dLbl>
            <c:dLbl>
              <c:idx val="2"/>
              <c:layout>
                <c:manualLayout>
                  <c:x val="-4.1843552729215798E-2"/>
                  <c:y val="-5.8624630800175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D36-46D1-9473-F4724EA82B50}"/>
                </c:ext>
              </c:extLst>
            </c:dLbl>
            <c:dLbl>
              <c:idx val="4"/>
              <c:layout>
                <c:manualLayout>
                  <c:x val="-3.9132397074132901E-2"/>
                  <c:y val="-0.156728073661082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D36-46D1-9473-F4724EA82B50}"/>
                </c:ext>
              </c:extLst>
            </c:dLbl>
            <c:dLbl>
              <c:idx val="5"/>
              <c:layout>
                <c:manualLayout>
                  <c:x val="-3.3124164849807201E-2"/>
                  <c:y val="-0.1917438521316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D36-46D1-9473-F4724EA82B50}"/>
                </c:ext>
              </c:extLst>
            </c:dLbl>
            <c:dLbl>
              <c:idx val="6"/>
              <c:layout>
                <c:manualLayout>
                  <c:x val="-2.7115932625481599E-2"/>
                  <c:y val="-0.2977789976335710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D36-46D1-9473-F4724EA82B50}"/>
                </c:ext>
              </c:extLst>
            </c:dLbl>
            <c:dLbl>
              <c:idx val="7"/>
              <c:layout>
                <c:manualLayout>
                  <c:x val="-3.1622106793725797E-2"/>
                  <c:y val="-0.220303771402665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D36-46D1-9473-F4724EA82B50}"/>
                </c:ext>
              </c:extLst>
            </c:dLbl>
            <c:dLbl>
              <c:idx val="8"/>
              <c:layout>
                <c:manualLayout>
                  <c:x val="-3.0120048737644501E-2"/>
                  <c:y val="-0.20296179165864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D36-46D1-9473-F4724EA82B50}"/>
                </c:ext>
              </c:extLst>
            </c:dLbl>
            <c:dLbl>
              <c:idx val="9"/>
              <c:layout>
                <c:manualLayout>
                  <c:x val="-3.01200487376444E-2"/>
                  <c:y val="-0.156702128966977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D36-46D1-9473-F4724EA82B50}"/>
                </c:ext>
              </c:extLst>
            </c:dLbl>
            <c:dLbl>
              <c:idx val="10"/>
              <c:layout>
                <c:manualLayout>
                  <c:x val="-3.1813589627804201E-2"/>
                  <c:y val="-7.24982145953926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6FC-4D33-86F0-84C7418F3F9D}"/>
                </c:ext>
              </c:extLst>
            </c:dLbl>
            <c:dLbl>
              <c:idx val="11"/>
              <c:layout>
                <c:manualLayout>
                  <c:x val="-4.0825937964292798E-2"/>
                  <c:y val="-6.20930267489796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6FC-4D33-86F0-84C7418F3F9D}"/>
                </c:ext>
              </c:extLst>
            </c:dLbl>
            <c:dLbl>
              <c:idx val="14"/>
              <c:layout>
                <c:manualLayout>
                  <c:x val="-4.7341085214473902E-2"/>
                  <c:y val="-4.82194429537623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6FC-4D33-86F0-84C7418F3F9D}"/>
                </c:ext>
              </c:extLst>
            </c:dLbl>
            <c:dLbl>
              <c:idx val="17"/>
              <c:layout>
                <c:manualLayout>
                  <c:x val="-2.88094735156415E-2"/>
                  <c:y val="-7.24982145953925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6FC-4D33-86F0-84C7418F3F9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96</c:v>
                </c:pt>
                <c:pt idx="1">
                  <c:v>97</c:v>
                </c:pt>
                <c:pt idx="2">
                  <c:v>98</c:v>
                </c:pt>
                <c:pt idx="3">
                  <c:v>99</c:v>
                </c:pt>
                <c:pt idx="4">
                  <c:v>00</c:v>
                </c:pt>
                <c:pt idx="5">
                  <c:v>01</c:v>
                </c:pt>
                <c:pt idx="6">
                  <c:v>02</c:v>
                </c:pt>
                <c:pt idx="7">
                  <c:v>03</c:v>
                </c:pt>
                <c:pt idx="8">
                  <c:v>04</c:v>
                </c:pt>
                <c:pt idx="9">
                  <c:v>05</c:v>
                </c:pt>
                <c:pt idx="10">
                  <c:v>06</c:v>
                </c:pt>
                <c:pt idx="11">
                  <c:v>07</c:v>
                </c:pt>
                <c:pt idx="12">
                  <c:v>08</c:v>
                </c:pt>
                <c:pt idx="13">
                  <c:v>09</c:v>
                </c:pt>
                <c:pt idx="14">
                  <c:v>10</c:v>
                </c:pt>
                <c:pt idx="15">
                  <c:v>11</c:v>
                </c:pt>
                <c:pt idx="16">
                  <c:v>12</c:v>
                </c:pt>
                <c:pt idx="17">
                  <c:v>13</c:v>
                </c:pt>
                <c:pt idx="18">
                  <c:v>14</c:v>
                </c:pt>
                <c:pt idx="19">
                  <c:v>15</c:v>
                </c:pt>
              </c:strCache>
            </c:strRef>
          </c:cat>
          <c:val>
            <c:numRef>
              <c:f>Sheet1!$B$2:$B$21</c:f>
              <c:numCache>
                <c:formatCode>#,##0.00</c:formatCode>
                <c:ptCount val="20"/>
                <c:pt idx="0">
                  <c:v>108.27094054904499</c:v>
                </c:pt>
                <c:pt idx="1">
                  <c:v>108.4997831002981</c:v>
                </c:pt>
                <c:pt idx="2">
                  <c:v>111.7939418573949</c:v>
                </c:pt>
                <c:pt idx="3">
                  <c:v>112.61257783085399</c:v>
                </c:pt>
                <c:pt idx="4">
                  <c:v>109.99206536020159</c:v>
                </c:pt>
                <c:pt idx="5">
                  <c:v>112.9306132553338</c:v>
                </c:pt>
                <c:pt idx="6">
                  <c:v>99.121087480719581</c:v>
                </c:pt>
                <c:pt idx="7">
                  <c:v>94.632167198023595</c:v>
                </c:pt>
                <c:pt idx="8">
                  <c:v>95.420329956257106</c:v>
                </c:pt>
                <c:pt idx="9">
                  <c:v>97.387607858999758</c:v>
                </c:pt>
                <c:pt idx="10">
                  <c:v>93.032063275974707</c:v>
                </c:pt>
                <c:pt idx="11">
                  <c:v>95.352783059868585</c:v>
                </c:pt>
                <c:pt idx="12">
                  <c:v>103.0241227400833</c:v>
                </c:pt>
                <c:pt idx="13">
                  <c:v>100.36626987328211</c:v>
                </c:pt>
                <c:pt idx="14">
                  <c:v>103.5604303728478</c:v>
                </c:pt>
                <c:pt idx="15">
                  <c:v>107.4196173422107</c:v>
                </c:pt>
                <c:pt idx="16">
                  <c:v>105.407914494281</c:v>
                </c:pt>
                <c:pt idx="17">
                  <c:v>99.100794379657998</c:v>
                </c:pt>
                <c:pt idx="18">
                  <c:v>98.081884252932042</c:v>
                </c:pt>
                <c:pt idx="19">
                  <c:v>97.752871279299072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1D36-46D1-9473-F4724EA82B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4714216"/>
        <c:axId val="324715392"/>
      </c:lineChart>
      <c:catAx>
        <c:axId val="324714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2518" cap="rnd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24715392"/>
        <c:crosses val="autoZero"/>
        <c:auto val="1"/>
        <c:lblAlgn val="ctr"/>
        <c:lblOffset val="20"/>
        <c:noMultiLvlLbl val="0"/>
      </c:catAx>
      <c:valAx>
        <c:axId val="324715392"/>
        <c:scaling>
          <c:orientation val="minMax"/>
          <c:max val="125"/>
          <c:min val="8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b="1"/>
                  <a:t>Combined Ratio</a:t>
                </a:r>
              </a:p>
            </c:rich>
          </c:tx>
          <c:layout>
            <c:manualLayout>
              <c:xMode val="edge"/>
              <c:yMode val="edge"/>
              <c:x val="7.1742787105387503E-3"/>
              <c:y val="0.3277473041414559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out"/>
        <c:minorTickMark val="none"/>
        <c:tickLblPos val="nextTo"/>
        <c:spPr>
          <a:noFill/>
          <a:ln w="3129" cap="rnd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24714216"/>
        <c:crosses val="autoZero"/>
        <c:crossBetween val="between"/>
        <c:majorUnit val="10"/>
      </c:valAx>
      <c:spPr>
        <a:noFill/>
        <a:ln w="25395">
          <a:noFill/>
        </a:ln>
        <a:effectLst/>
      </c:spPr>
    </c:plotArea>
    <c:legend>
      <c:legendPos val="r"/>
      <c:layout>
        <c:manualLayout>
          <c:xMode val="edge"/>
          <c:yMode val="edge"/>
          <c:x val="0.52781876670683803"/>
          <c:y val="4.9459872434035601E-2"/>
          <c:w val="0.17071815528178599"/>
          <c:h val="0.110015822626810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119388007680006E-2"/>
          <c:y val="2.57388883277655E-2"/>
          <c:w val="0.83409900865195596"/>
          <c:h val="0.902472529348227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Year DoP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 w="25400" cap="rnd" cmpd="sng" algn="ctr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2E4E-48C1-A73E-DA7E1D95B49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25400" cap="rnd" cmpd="sng" algn="ctr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2E4E-48C1-A73E-DA7E1D95B49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25400" cap="rnd" cmpd="sng" algn="ctr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2E4E-48C1-A73E-DA7E1D95B49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25400" cap="rnd" cmpd="sng" algn="ctr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2E4E-48C1-A73E-DA7E1D95B49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25400" cap="rnd" cmpd="sng" algn="ctr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2E4E-48C1-A73E-DA7E1D95B490}"/>
              </c:ext>
            </c:extLst>
          </c:dPt>
          <c:dLbls>
            <c:dLbl>
              <c:idx val="3"/>
              <c:layout>
                <c:manualLayout>
                  <c:x val="-2.7814542947488797E-17"/>
                  <c:y val="0.169158859362006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accent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E4E-48C1-A73E-DA7E1D95B490}"/>
                </c:ext>
              </c:extLst>
            </c:dLbl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accent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E4E-48C1-A73E-DA7E1D95B490}"/>
                </c:ext>
              </c:extLst>
            </c:dLbl>
            <c:dLbl>
              <c:idx val="9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accent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3605-484E-BB24-020B50CFBABD}"/>
                </c:ext>
              </c:extLst>
            </c:dLbl>
            <c:dLbl>
              <c:idx val="12"/>
              <c:layout>
                <c:manualLayout>
                  <c:x val="0"/>
                  <c:y val="0.13203473311785599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accent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E4E-48C1-A73E-DA7E1D95B49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96</c:v>
                </c:pt>
                <c:pt idx="1">
                  <c:v>97</c:v>
                </c:pt>
                <c:pt idx="2">
                  <c:v>98</c:v>
                </c:pt>
                <c:pt idx="3">
                  <c:v>99</c:v>
                </c:pt>
                <c:pt idx="4">
                  <c:v>00</c:v>
                </c:pt>
                <c:pt idx="5">
                  <c:v>01</c:v>
                </c:pt>
                <c:pt idx="6">
                  <c:v>02</c:v>
                </c:pt>
                <c:pt idx="7">
                  <c:v>03</c:v>
                </c:pt>
                <c:pt idx="8">
                  <c:v>04</c:v>
                </c:pt>
                <c:pt idx="9">
                  <c:v>05</c:v>
                </c:pt>
                <c:pt idx="10">
                  <c:v>06</c:v>
                </c:pt>
                <c:pt idx="11">
                  <c:v>07</c:v>
                </c:pt>
                <c:pt idx="12">
                  <c:v>08</c:v>
                </c:pt>
                <c:pt idx="13">
                  <c:v>09</c:v>
                </c:pt>
                <c:pt idx="14">
                  <c:v>10</c:v>
                </c:pt>
                <c:pt idx="15">
                  <c:v>11</c:v>
                </c:pt>
                <c:pt idx="16">
                  <c:v>12</c:v>
                </c:pt>
                <c:pt idx="17">
                  <c:v>13</c:v>
                </c:pt>
                <c:pt idx="18">
                  <c:v>14</c:v>
                </c:pt>
                <c:pt idx="19">
                  <c:v>15</c:v>
                </c:pt>
              </c:strCache>
            </c:strRef>
          </c:cat>
          <c:val>
            <c:numRef>
              <c:f>Sheet1!$B$2:$B$21</c:f>
              <c:numCache>
                <c:formatCode>_(* #,##0.0_);_(* \(#,##0.0\);_(* "-"??_);_(@_)</c:formatCode>
                <c:ptCount val="20"/>
                <c:pt idx="0">
                  <c:v>-6.4167259999999997</c:v>
                </c:pt>
                <c:pt idx="1">
                  <c:v>-9.0711730000000017</c:v>
                </c:pt>
                <c:pt idx="2">
                  <c:v>-9.9091350000000027</c:v>
                </c:pt>
                <c:pt idx="3">
                  <c:v>-4.5591279999999994</c:v>
                </c:pt>
                <c:pt idx="4">
                  <c:v>0.29313499999999998</c:v>
                </c:pt>
                <c:pt idx="5">
                  <c:v>11.100519999999999</c:v>
                </c:pt>
                <c:pt idx="6">
                  <c:v>22.296178000000001</c:v>
                </c:pt>
                <c:pt idx="7">
                  <c:v>14.142128</c:v>
                </c:pt>
                <c:pt idx="8">
                  <c:v>10.523569999999999</c:v>
                </c:pt>
                <c:pt idx="9">
                  <c:v>0.62639599999999995</c:v>
                </c:pt>
                <c:pt idx="10">
                  <c:v>-7.0384149999999988</c:v>
                </c:pt>
                <c:pt idx="11">
                  <c:v>-8.3163120000000017</c:v>
                </c:pt>
                <c:pt idx="12">
                  <c:v>-1.8604000000000001</c:v>
                </c:pt>
                <c:pt idx="13">
                  <c:v>-18.491350999999991</c:v>
                </c:pt>
                <c:pt idx="14">
                  <c:v>-10.523638</c:v>
                </c:pt>
                <c:pt idx="15">
                  <c:v>-12.673465</c:v>
                </c:pt>
                <c:pt idx="16">
                  <c:v>-12.166592</c:v>
                </c:pt>
                <c:pt idx="17">
                  <c:v>-14.482127</c:v>
                </c:pt>
                <c:pt idx="18">
                  <c:v>-9.448030000000001</c:v>
                </c:pt>
                <c:pt idx="19">
                  <c:v>-7.328834999999998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E4E-48C1-A73E-DA7E1D95B4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324707552"/>
        <c:axId val="32470716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Dop/NEP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3.3643402369945903E-2"/>
                  <c:y val="-5.2364039561561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05-484E-BB24-020B50CFBABD}"/>
                </c:ext>
              </c:extLst>
            </c:dLbl>
            <c:dLbl>
              <c:idx val="1"/>
              <c:layout>
                <c:manualLayout>
                  <c:x val="-3.6677751198687297E-2"/>
                  <c:y val="-6.27692274079748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605-484E-BB24-020B50CFBABD}"/>
                </c:ext>
              </c:extLst>
            </c:dLbl>
            <c:dLbl>
              <c:idx val="3"/>
              <c:layout>
                <c:manualLayout>
                  <c:x val="-2.9091879126833899E-2"/>
                  <c:y val="5.51562348513709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605-484E-BB24-020B50CFBABD}"/>
                </c:ext>
              </c:extLst>
            </c:dLbl>
            <c:dLbl>
              <c:idx val="4"/>
              <c:layout>
                <c:manualLayout>
                  <c:x val="-2.4544059222843601E-2"/>
                  <c:y val="4.47510470049582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605-484E-BB24-020B50CFBABD}"/>
                </c:ext>
              </c:extLst>
            </c:dLbl>
            <c:dLbl>
              <c:idx val="5"/>
              <c:layout>
                <c:manualLayout>
                  <c:x val="-6.0539081935064E-2"/>
                  <c:y val="-3.75365103294020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E4E-48C1-A73E-DA7E1D95B490}"/>
                </c:ext>
              </c:extLst>
            </c:dLbl>
            <c:dLbl>
              <c:idx val="6"/>
              <c:layout>
                <c:manualLayout>
                  <c:x val="-3.7781465719503901E-2"/>
                  <c:y val="-5.7419977687563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E4E-48C1-A73E-DA7E1D95B490}"/>
                </c:ext>
              </c:extLst>
            </c:dLbl>
            <c:dLbl>
              <c:idx val="7"/>
              <c:layout>
                <c:manualLayout>
                  <c:x val="-2.26097215757971E-2"/>
                  <c:y val="-0.11037282525429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605-484E-BB24-020B50CFBABD}"/>
                </c:ext>
              </c:extLst>
            </c:dLbl>
            <c:dLbl>
              <c:idx val="8"/>
              <c:layout>
                <c:manualLayout>
                  <c:x val="-2.26097215757971E-2"/>
                  <c:y val="-9.9967637407879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605-484E-BB24-020B50CFBABD}"/>
                </c:ext>
              </c:extLst>
            </c:dLbl>
            <c:dLbl>
              <c:idx val="9"/>
              <c:layout>
                <c:manualLayout>
                  <c:x val="-5.0336024267145001E-2"/>
                  <c:y val="4.82194429537623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605-484E-BB24-020B50CFBABD}"/>
                </c:ext>
              </c:extLst>
            </c:dLbl>
            <c:dLbl>
              <c:idx val="10"/>
              <c:layout>
                <c:manualLayout>
                  <c:x val="-4.7297972099282097E-2"/>
                  <c:y val="5.51562348513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605-484E-BB24-020B50CFBABD}"/>
                </c:ext>
              </c:extLst>
            </c:dLbl>
            <c:dLbl>
              <c:idx val="12"/>
              <c:layout>
                <c:manualLayout>
                  <c:x val="-4.2746448856169898E-2"/>
                  <c:y val="-4.19588517151490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605-484E-BB24-020B50CFBABD}"/>
                </c:ext>
              </c:extLst>
            </c:dLbl>
            <c:dLbl>
              <c:idx val="13"/>
              <c:layout>
                <c:manualLayout>
                  <c:x val="-4.3850163376986502E-2"/>
                  <c:y val="6.65066288693439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E4E-48C1-A73E-DA7E1D95B490}"/>
                </c:ext>
              </c:extLst>
            </c:dLbl>
            <c:dLbl>
              <c:idx val="14"/>
              <c:layout>
                <c:manualLayout>
                  <c:x val="-2.9091879126833999E-2"/>
                  <c:y val="5.51562348513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605-484E-BB24-020B50CFBABD}"/>
                </c:ext>
              </c:extLst>
            </c:dLbl>
            <c:dLbl>
              <c:idx val="15"/>
              <c:layout>
                <c:manualLayout>
                  <c:x val="-3.8194925613057901E-2"/>
                  <c:y val="7.24982145953925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605-484E-BB24-020B50CFBABD}"/>
                </c:ext>
              </c:extLst>
            </c:dLbl>
            <c:dLbl>
              <c:idx val="16"/>
              <c:layout>
                <c:manualLayout>
                  <c:x val="-3.5160576784316701E-2"/>
                  <c:y val="5.51562348513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605-484E-BB24-020B50CFBABD}"/>
                </c:ext>
              </c:extLst>
            </c:dLbl>
            <c:dLbl>
              <c:idx val="17"/>
              <c:layout>
                <c:manualLayout>
                  <c:x val="-3.8194925613057998E-2"/>
                  <c:y val="8.637179839060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605-484E-BB24-020B50CFBA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96</c:v>
                </c:pt>
                <c:pt idx="1">
                  <c:v>97</c:v>
                </c:pt>
                <c:pt idx="2">
                  <c:v>98</c:v>
                </c:pt>
                <c:pt idx="3">
                  <c:v>99</c:v>
                </c:pt>
                <c:pt idx="4">
                  <c:v>00</c:v>
                </c:pt>
                <c:pt idx="5">
                  <c:v>01</c:v>
                </c:pt>
                <c:pt idx="6">
                  <c:v>02</c:v>
                </c:pt>
                <c:pt idx="7">
                  <c:v>03</c:v>
                </c:pt>
                <c:pt idx="8">
                  <c:v>04</c:v>
                </c:pt>
                <c:pt idx="9">
                  <c:v>05</c:v>
                </c:pt>
                <c:pt idx="10">
                  <c:v>06</c:v>
                </c:pt>
                <c:pt idx="11">
                  <c:v>07</c:v>
                </c:pt>
                <c:pt idx="12">
                  <c:v>08</c:v>
                </c:pt>
                <c:pt idx="13">
                  <c:v>09</c:v>
                </c:pt>
                <c:pt idx="14">
                  <c:v>10</c:v>
                </c:pt>
                <c:pt idx="15">
                  <c:v>11</c:v>
                </c:pt>
                <c:pt idx="16">
                  <c:v>12</c:v>
                </c:pt>
                <c:pt idx="17">
                  <c:v>13</c:v>
                </c:pt>
                <c:pt idx="18">
                  <c:v>14</c:v>
                </c:pt>
                <c:pt idx="19">
                  <c:v>15</c:v>
                </c:pt>
              </c:strCache>
            </c:strRef>
          </c:cat>
          <c:val>
            <c:numRef>
              <c:f>Sheet1!$C$2:$C$21</c:f>
              <c:numCache>
                <c:formatCode>0.0%</c:formatCode>
                <c:ptCount val="20"/>
                <c:pt idx="0">
                  <c:v>-2.5063890260142298E-2</c:v>
                </c:pt>
                <c:pt idx="1">
                  <c:v>-3.4486610217801798E-2</c:v>
                </c:pt>
                <c:pt idx="2">
                  <c:v>-3.691783075749E-2</c:v>
                </c:pt>
                <c:pt idx="3">
                  <c:v>-1.65837800431076E-2</c:v>
                </c:pt>
                <c:pt idx="4">
                  <c:v>1.0196029683745499E-3</c:v>
                </c:pt>
                <c:pt idx="5">
                  <c:v>3.6389477105972401E-2</c:v>
                </c:pt>
                <c:pt idx="6">
                  <c:v>6.3959763777732007E-2</c:v>
                </c:pt>
                <c:pt idx="7">
                  <c:v>3.61459045804551E-2</c:v>
                </c:pt>
                <c:pt idx="8">
                  <c:v>2.4945801881301799E-2</c:v>
                </c:pt>
                <c:pt idx="9">
                  <c:v>1.4761360557257899E-3</c:v>
                </c:pt>
                <c:pt idx="10">
                  <c:v>-1.5890159910083902E-2</c:v>
                </c:pt>
                <c:pt idx="11">
                  <c:v>-1.8637994778679601E-2</c:v>
                </c:pt>
                <c:pt idx="12">
                  <c:v>-4.1946490500786096E-3</c:v>
                </c:pt>
                <c:pt idx="13">
                  <c:v>-4.33566355683105E-2</c:v>
                </c:pt>
                <c:pt idx="14">
                  <c:v>-2.4838643926343499E-2</c:v>
                </c:pt>
                <c:pt idx="15">
                  <c:v>-2.9114075855022199E-2</c:v>
                </c:pt>
                <c:pt idx="16">
                  <c:v>-2.70397935119055E-2</c:v>
                </c:pt>
                <c:pt idx="17">
                  <c:v>-3.1104813750531899E-2</c:v>
                </c:pt>
                <c:pt idx="18">
                  <c:v>-1.8835385121857701E-2</c:v>
                </c:pt>
                <c:pt idx="19">
                  <c:v>-1.4329833670233799E-2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4E-48C1-A73E-DA7E1D95B4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4708336"/>
        <c:axId val="324715784"/>
      </c:lineChart>
      <c:catAx>
        <c:axId val="32470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2518" cap="rnd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24707160"/>
        <c:crosses val="autoZero"/>
        <c:auto val="1"/>
        <c:lblAlgn val="ctr"/>
        <c:lblOffset val="20"/>
        <c:noMultiLvlLbl val="0"/>
      </c:catAx>
      <c:valAx>
        <c:axId val="3247071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 b="0" dirty="0" err="1">
                    <a:solidFill>
                      <a:schemeClr val="accent1"/>
                    </a:solidFill>
                    <a:effectLst/>
                  </a:rPr>
                  <a:t>DoP</a:t>
                </a:r>
                <a:r>
                  <a:rPr lang="en-US" sz="1200" b="0" dirty="0">
                    <a:solidFill>
                      <a:schemeClr val="accent1"/>
                    </a:solidFill>
                    <a:effectLst/>
                  </a:rPr>
                  <a:t> ($ billions)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out"/>
        <c:minorTickMark val="none"/>
        <c:tickLblPos val="nextTo"/>
        <c:spPr>
          <a:noFill/>
          <a:ln w="3129" cap="rnd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24707552"/>
        <c:crosses val="autoZero"/>
        <c:crossBetween val="between"/>
        <c:majorUnit val="10"/>
      </c:valAx>
      <c:valAx>
        <c:axId val="32471578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 b="0" dirty="0" err="1">
                    <a:solidFill>
                      <a:schemeClr val="accent2"/>
                    </a:solidFill>
                    <a:effectLst/>
                  </a:rPr>
                  <a:t>DoP</a:t>
                </a:r>
                <a:r>
                  <a:rPr lang="en-US" sz="1200" b="0" dirty="0">
                    <a:solidFill>
                      <a:schemeClr val="accent2"/>
                    </a:solidFill>
                    <a:effectLst/>
                  </a:rPr>
                  <a:t> (% of NEP)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2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24708336"/>
        <c:crosses val="max"/>
        <c:crossBetween val="between"/>
      </c:valAx>
      <c:catAx>
        <c:axId val="3247083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4715784"/>
        <c:crosses val="autoZero"/>
        <c:auto val="1"/>
        <c:lblAlgn val="ctr"/>
        <c:lblOffset val="100"/>
        <c:noMultiLvlLbl val="0"/>
      </c:catAx>
      <c:spPr>
        <a:noFill/>
        <a:ln w="25395">
          <a:noFill/>
        </a:ln>
        <a:effectLst/>
      </c:spPr>
    </c:plotArea>
    <c:legend>
      <c:legendPos val="r"/>
      <c:layout>
        <c:manualLayout>
          <c:xMode val="edge"/>
          <c:yMode val="edge"/>
          <c:x val="9.2389709782453894E-2"/>
          <c:y val="4.9459872434035601E-2"/>
          <c:w val="0.17071815528178599"/>
          <c:h val="0.110015822626810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808306565757406E-2"/>
          <c:y val="2.39406713121324E-2"/>
          <c:w val="0.81741009009387799"/>
          <c:h val="0.902472529348227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 DoP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 w="25400" cap="rnd" cmpd="sng" algn="ctr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82-4C2D-9D71-525FCBE5292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25400" cap="rnd" cmpd="sng" algn="ctr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782-4C2D-9D71-525FCBE5292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25400" cap="rnd" cmpd="sng" algn="ctr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9782-4C2D-9D71-525FCBE5292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25400" cap="rnd" cmpd="sng" algn="ctr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9782-4C2D-9D71-525FCBE5292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25400" cap="rnd" cmpd="sng" algn="ctr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9782-4C2D-9D71-525FCBE5292E}"/>
              </c:ext>
            </c:extLst>
          </c:dPt>
          <c:dLbls>
            <c:dLbl>
              <c:idx val="0"/>
              <c:layout>
                <c:manualLayout>
                  <c:x val="-9.1030464862240507E-3"/>
                  <c:y val="3.46839594880428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D8C-4661-AED8-DB80A071F018}"/>
                </c:ext>
              </c:extLst>
            </c:dLbl>
            <c:dLbl>
              <c:idx val="2"/>
              <c:layout>
                <c:manualLayout>
                  <c:x val="0"/>
                  <c:y val="-3.468395948804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82-4C2D-9D71-525FCBE5292E}"/>
                </c:ext>
              </c:extLst>
            </c:dLbl>
            <c:dLbl>
              <c:idx val="5"/>
              <c:layout>
                <c:manualLayout>
                  <c:x val="-4.5515232431120297E-3"/>
                  <c:y val="6.93679189760857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782-4C2D-9D71-525FCBE5292E}"/>
                </c:ext>
              </c:extLst>
            </c:dLbl>
            <c:dLbl>
              <c:idx val="6"/>
              <c:layout>
                <c:manualLayout>
                  <c:x val="-1.06202209005948E-2"/>
                  <c:y val="6.93679189760857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D8C-4661-AED8-DB80A071F018}"/>
                </c:ext>
              </c:extLst>
            </c:dLbl>
            <c:dLbl>
              <c:idx val="9"/>
              <c:layout>
                <c:manualLayout>
                  <c:x val="-1.0620220900594699E-2"/>
                  <c:y val="6.93706499965178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D8C-4661-AED8-DB80A071F01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accent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Comm
Auto
Liab</c:v>
                </c:pt>
                <c:pt idx="1">
                  <c:v>CMP</c:v>
                </c:pt>
                <c:pt idx="2">
                  <c:v>HO/FO</c:v>
                </c:pt>
                <c:pt idx="3">
                  <c:v>MPL
(C-M)</c:v>
                </c:pt>
                <c:pt idx="4">
                  <c:v>OL
(C-M) </c:v>
                </c:pt>
                <c:pt idx="5">
                  <c:v>OL
(Occ)</c:v>
                </c:pt>
                <c:pt idx="6">
                  <c:v>Products</c:v>
                </c:pt>
                <c:pt idx="7">
                  <c:v>PPAL</c:v>
                </c:pt>
                <c:pt idx="8">
                  <c:v>Re Liab</c:v>
                </c:pt>
                <c:pt idx="9">
                  <c:v>WC</c:v>
                </c:pt>
              </c:strCache>
            </c:strRef>
          </c:cat>
          <c:val>
            <c:numRef>
              <c:f>Sheet1!$B$2:$B$11</c:f>
              <c:numCache>
                <c:formatCode>#,##0.0</c:formatCode>
                <c:ptCount val="10"/>
                <c:pt idx="0">
                  <c:v>151.63999999999999</c:v>
                </c:pt>
                <c:pt idx="1">
                  <c:v>204.9</c:v>
                </c:pt>
                <c:pt idx="2">
                  <c:v>-839.779</c:v>
                </c:pt>
                <c:pt idx="3">
                  <c:v>40.129000000000012</c:v>
                </c:pt>
                <c:pt idx="4">
                  <c:v>-863.18499999999995</c:v>
                </c:pt>
                <c:pt idx="5">
                  <c:v>83.972999999999999</c:v>
                </c:pt>
                <c:pt idx="6">
                  <c:v>398.51499999999999</c:v>
                </c:pt>
                <c:pt idx="7">
                  <c:v>-883.32299999999987</c:v>
                </c:pt>
                <c:pt idx="8">
                  <c:v>-1230.6489999999999</c:v>
                </c:pt>
                <c:pt idx="9">
                  <c:v>-114.68300000000001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782-4C2D-9D71-525FCBE529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 DoP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9.1030464862240004E-3"/>
                  <c:y val="1.040518784641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D8C-4661-AED8-DB80A071F018}"/>
                </c:ext>
              </c:extLst>
            </c:dLbl>
            <c:dLbl>
              <c:idx val="4"/>
              <c:layout>
                <c:manualLayout>
                  <c:x val="4.5515232431120297E-3"/>
                  <c:y val="6.93679189760851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9BC-4C95-AF18-B2CB63D1A505}"/>
                </c:ext>
              </c:extLst>
            </c:dLbl>
            <c:dLbl>
              <c:idx val="5"/>
              <c:layout>
                <c:manualLayout>
                  <c:x val="-1.8206092972448198E-2"/>
                  <c:y val="3.46839594880428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D8C-4661-AED8-DB80A071F018}"/>
                </c:ext>
              </c:extLst>
            </c:dLbl>
            <c:dLbl>
              <c:idx val="8"/>
              <c:layout>
                <c:manualLayout>
                  <c:x val="1.36545697293361E-2"/>
                  <c:y val="-1.38735837952171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D8C-4661-AED8-DB80A071F01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Comm
Auto
Liab</c:v>
                </c:pt>
                <c:pt idx="1">
                  <c:v>CMP</c:v>
                </c:pt>
                <c:pt idx="2">
                  <c:v>HO/FO</c:v>
                </c:pt>
                <c:pt idx="3">
                  <c:v>MPL
(C-M)</c:v>
                </c:pt>
                <c:pt idx="4">
                  <c:v>OL
(C-M) </c:v>
                </c:pt>
                <c:pt idx="5">
                  <c:v>OL
(Occ)</c:v>
                </c:pt>
                <c:pt idx="6">
                  <c:v>Products</c:v>
                </c:pt>
                <c:pt idx="7">
                  <c:v>PPAL</c:v>
                </c:pt>
                <c:pt idx="8">
                  <c:v>Re Liab</c:v>
                </c:pt>
                <c:pt idx="9">
                  <c:v>WC</c:v>
                </c:pt>
              </c:strCache>
            </c:strRef>
          </c:cat>
          <c:val>
            <c:numRef>
              <c:f>Sheet1!$C$2:$C$11</c:f>
              <c:numCache>
                <c:formatCode>#,##0.0</c:formatCode>
                <c:ptCount val="10"/>
                <c:pt idx="0">
                  <c:v>1655.1179999999999</c:v>
                </c:pt>
                <c:pt idx="1">
                  <c:v>-505.149</c:v>
                </c:pt>
                <c:pt idx="2">
                  <c:v>-670.90599999999984</c:v>
                </c:pt>
                <c:pt idx="3">
                  <c:v>-773.25599999999997</c:v>
                </c:pt>
                <c:pt idx="4">
                  <c:v>3.4849999999999999</c:v>
                </c:pt>
                <c:pt idx="5">
                  <c:v>1217.1220000000001</c:v>
                </c:pt>
                <c:pt idx="6">
                  <c:v>604.45499999999993</c:v>
                </c:pt>
                <c:pt idx="7">
                  <c:v>515.98900000000003</c:v>
                </c:pt>
                <c:pt idx="8">
                  <c:v>-271.09199999999993</c:v>
                </c:pt>
                <c:pt idx="9">
                  <c:v>-2352.8040000000001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782-4C2D-9D71-525FCBE529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324710296"/>
        <c:axId val="324716960"/>
      </c:barChart>
      <c:lineChart>
        <c:grouping val="standard"/>
        <c:varyColors val="0"/>
        <c:ser>
          <c:idx val="2"/>
          <c:order val="2"/>
          <c:tx>
            <c:strRef>
              <c:f>Sheet1!$E$1</c:f>
              <c:strCache>
                <c:ptCount val="1"/>
                <c:pt idx="0">
                  <c:v>2015 DoP/NEP</c:v>
                </c:pt>
              </c:strCache>
            </c:strRef>
          </c:tx>
          <c:spPr>
            <a:ln w="28575" cap="rnd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7"/>
            <c:spPr>
              <a:solidFill>
                <a:schemeClr val="accent3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B-79BC-4C95-AF18-B2CB63D1A505}"/>
              </c:ext>
            </c:extLst>
          </c:dPt>
          <c:cat>
            <c:strRef>
              <c:f>Sheet1!$A$2:$A$11</c:f>
              <c:strCache>
                <c:ptCount val="10"/>
                <c:pt idx="0">
                  <c:v>Comm
Auto
Liab</c:v>
                </c:pt>
                <c:pt idx="1">
                  <c:v>CMP</c:v>
                </c:pt>
                <c:pt idx="2">
                  <c:v>HO/FO</c:v>
                </c:pt>
                <c:pt idx="3">
                  <c:v>MPL
(C-M)</c:v>
                </c:pt>
                <c:pt idx="4">
                  <c:v>OL
(C-M) </c:v>
                </c:pt>
                <c:pt idx="5">
                  <c:v>OL
(Occ)</c:v>
                </c:pt>
                <c:pt idx="6">
                  <c:v>Products</c:v>
                </c:pt>
                <c:pt idx="7">
                  <c:v>PPAL</c:v>
                </c:pt>
                <c:pt idx="8">
                  <c:v>Re Liab</c:v>
                </c:pt>
                <c:pt idx="9">
                  <c:v>WC</c:v>
                </c:pt>
              </c:strCache>
            </c:strRef>
          </c:cat>
          <c:val>
            <c:numRef>
              <c:f>Sheet1!$E$2:$E$11</c:f>
              <c:numCache>
                <c:formatCode>0.0%</c:formatCode>
                <c:ptCount val="10"/>
                <c:pt idx="0">
                  <c:v>8.1643793153745897E-2</c:v>
                </c:pt>
                <c:pt idx="1">
                  <c:v>-1.4690895985894801E-2</c:v>
                </c:pt>
                <c:pt idx="2">
                  <c:v>-8.2198069184745096E-3</c:v>
                </c:pt>
                <c:pt idx="3">
                  <c:v>-0.12832248097830001</c:v>
                </c:pt>
                <c:pt idx="4">
                  <c:v>2.1197467763274199E-4</c:v>
                </c:pt>
                <c:pt idx="5">
                  <c:v>4.1194853210576601E-2</c:v>
                </c:pt>
                <c:pt idx="6">
                  <c:v>0.216937065622516</c:v>
                </c:pt>
                <c:pt idx="7">
                  <c:v>4.4991205819230797E-3</c:v>
                </c:pt>
                <c:pt idx="8">
                  <c:v>-5.5046162168220801E-2</c:v>
                </c:pt>
                <c:pt idx="9">
                  <c:v>-5.2718822794811201E-2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9782-4C2D-9D71-525FCBE529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4717352"/>
        <c:axId val="324718528"/>
      </c:lineChart>
      <c:catAx>
        <c:axId val="324710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6350" cap="rnd" cmpd="sng" algn="ctr">
            <a:solidFill>
              <a:srgbClr val="868686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24716960"/>
        <c:crosses val="autoZero"/>
        <c:auto val="1"/>
        <c:lblAlgn val="ctr"/>
        <c:lblOffset val="20"/>
        <c:noMultiLvlLbl val="0"/>
      </c:catAx>
      <c:valAx>
        <c:axId val="324716960"/>
        <c:scaling>
          <c:orientation val="minMax"/>
          <c:max val="3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 b="1" dirty="0" err="1">
                    <a:solidFill>
                      <a:schemeClr val="tx1"/>
                    </a:solidFill>
                    <a:effectLst/>
                  </a:rPr>
                  <a:t>DoP</a:t>
                </a:r>
                <a:r>
                  <a:rPr lang="en-US" sz="1200" b="1" dirty="0">
                    <a:solidFill>
                      <a:schemeClr val="tx1"/>
                    </a:solidFill>
                    <a:effectLst/>
                  </a:rPr>
                  <a:t> ($ millions)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out"/>
        <c:minorTickMark val="none"/>
        <c:tickLblPos val="nextTo"/>
        <c:spPr>
          <a:noFill/>
          <a:ln w="6350" cap="rnd" cmpd="sng" algn="ctr">
            <a:solidFill>
              <a:srgbClr val="868686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24710296"/>
        <c:crosses val="autoZero"/>
        <c:crossBetween val="between"/>
      </c:valAx>
      <c:valAx>
        <c:axId val="324718528"/>
        <c:scaling>
          <c:orientation val="minMax"/>
          <c:min val="-0.35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3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 b="1" dirty="0">
                    <a:solidFill>
                      <a:srgbClr val="43A892"/>
                    </a:solidFill>
                    <a:effectLst/>
                  </a:rPr>
                  <a:t>% of 2015 NEP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24717352"/>
        <c:crosses val="max"/>
        <c:crossBetween val="between"/>
      </c:valAx>
      <c:catAx>
        <c:axId val="324717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4718528"/>
        <c:crosses val="autoZero"/>
        <c:auto val="1"/>
        <c:lblAlgn val="ctr"/>
        <c:lblOffset val="100"/>
        <c:noMultiLvlLbl val="0"/>
      </c:catAx>
      <c:spPr>
        <a:noFill/>
        <a:ln w="25395">
          <a:noFill/>
        </a:ln>
        <a:effectLst/>
      </c:spPr>
    </c:plotArea>
    <c:legend>
      <c:legendPos val="r"/>
      <c:layout>
        <c:manualLayout>
          <c:xMode val="edge"/>
          <c:yMode val="edge"/>
          <c:x val="0.10604427951179"/>
          <c:y val="0.71539189460445995"/>
          <c:w val="0.54980955279910304"/>
          <c:h val="8.26439555007530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284776902887104E-2"/>
          <c:y val="6.6776441662279903E-2"/>
          <c:w val="0.89182209936523904"/>
          <c:h val="0.8104539410121920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CEA-4A0D-9E7F-102BDCA5B527}"/>
              </c:ext>
            </c:extLst>
          </c:dPt>
          <c:dPt>
            <c:idx val="32"/>
            <c:invertIfNegative val="0"/>
            <c:bubble3D val="0"/>
            <c:spPr>
              <a:solidFill>
                <a:srgbClr val="337DBE"/>
              </a:solidFill>
            </c:spPr>
            <c:extLst>
              <c:ext xmlns:c16="http://schemas.microsoft.com/office/drawing/2014/chart" uri="{C3380CC4-5D6E-409C-BE32-E72D297353CC}">
                <c16:uniqueId val="{00000002-4CEA-4A0D-9E7F-102BDCA5B527}"/>
              </c:ext>
            </c:extLst>
          </c:dPt>
          <c:dPt>
            <c:idx val="3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CEA-4A0D-9E7F-102BDCA5B527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6-4CEA-4A0D-9E7F-102BDCA5B527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8-4CEA-4A0D-9E7F-102BDCA5B527}"/>
              </c:ext>
            </c:extLst>
          </c:dPt>
          <c:dPt>
            <c:idx val="36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A-4CEA-4A0D-9E7F-102BDCA5B527}"/>
              </c:ext>
            </c:extLst>
          </c:dPt>
          <c:dPt>
            <c:idx val="37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C-4CEA-4A0D-9E7F-102BDCA5B527}"/>
              </c:ext>
            </c:extLst>
          </c:dPt>
          <c:dPt>
            <c:idx val="38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E-4CEA-4A0D-9E7F-102BDCA5B527}"/>
              </c:ext>
            </c:extLst>
          </c:dPt>
          <c:dPt>
            <c:idx val="39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10-4CEA-4A0D-9E7F-102BDCA5B527}"/>
              </c:ext>
            </c:extLst>
          </c:dPt>
          <c:dLbls>
            <c:dLbl>
              <c:idx val="32"/>
              <c:layout>
                <c:manualLayout>
                  <c:x val="0"/>
                  <c:y val="6.904254570195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EA-4A0D-9E7F-102BDCA5B527}"/>
                </c:ext>
              </c:extLst>
            </c:dLbl>
            <c:dLbl>
              <c:idx val="34"/>
              <c:layout>
                <c:manualLayout>
                  <c:x val="0"/>
                  <c:y val="3.45212728509756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CEA-4A0D-9E7F-102BDCA5B527}"/>
                </c:ext>
              </c:extLst>
            </c:dLbl>
            <c:dLbl>
              <c:idx val="36"/>
              <c:layout>
                <c:manualLayout>
                  <c:x val="-1.1153229838812999E-16"/>
                  <c:y val="3.45212728509756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CEA-4A0D-9E7F-102BDCA5B527}"/>
                </c:ext>
              </c:extLst>
            </c:dLbl>
            <c:dLbl>
              <c:idx val="38"/>
              <c:layout>
                <c:manualLayout>
                  <c:x val="-1.1153229838812999E-16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CEA-4A0D-9E7F-102BDCA5B527}"/>
                </c:ext>
              </c:extLst>
            </c:dLbl>
            <c:dLbl>
              <c:idx val="39"/>
              <c:layout>
                <c:manualLayout>
                  <c:x val="7.6045627376425797E-4"/>
                  <c:y val="1.35910523035339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1482829855393501E-2"/>
                      <c:h val="3.17424462969954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4CEA-4A0D-9E7F-102BDCA5B5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lIns="0" tIns="0" rIns="0"/>
              <a:lstStyle/>
              <a:p>
                <a:pPr>
                  <a:defRPr sz="8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Sheet1!$B$1:$AO$1</c:f>
              <c:strCache>
                <c:ptCount val="40"/>
                <c:pt idx="0">
                  <c:v>08:1Q</c:v>
                </c:pt>
                <c:pt idx="1">
                  <c:v>08:2Q</c:v>
                </c:pt>
                <c:pt idx="2">
                  <c:v>08:3Q</c:v>
                </c:pt>
                <c:pt idx="3">
                  <c:v>08:4Q</c:v>
                </c:pt>
                <c:pt idx="4">
                  <c:v>09:1Q</c:v>
                </c:pt>
                <c:pt idx="5">
                  <c:v>09:2Q</c:v>
                </c:pt>
                <c:pt idx="6">
                  <c:v>09:3Q</c:v>
                </c:pt>
                <c:pt idx="7">
                  <c:v>09:4Q</c:v>
                </c:pt>
                <c:pt idx="8">
                  <c:v>10:1Q</c:v>
                </c:pt>
                <c:pt idx="9">
                  <c:v>10:2Q</c:v>
                </c:pt>
                <c:pt idx="10">
                  <c:v>10:3Q</c:v>
                </c:pt>
                <c:pt idx="11">
                  <c:v>10:4Q</c:v>
                </c:pt>
                <c:pt idx="12">
                  <c:v>11:1Q</c:v>
                </c:pt>
                <c:pt idx="13">
                  <c:v>11:2Q</c:v>
                </c:pt>
                <c:pt idx="14">
                  <c:v>11:3Q</c:v>
                </c:pt>
                <c:pt idx="15">
                  <c:v>11:4Q</c:v>
                </c:pt>
                <c:pt idx="16">
                  <c:v>12:1Q</c:v>
                </c:pt>
                <c:pt idx="17">
                  <c:v>12:2Q</c:v>
                </c:pt>
                <c:pt idx="18">
                  <c:v>12:3Q</c:v>
                </c:pt>
                <c:pt idx="19">
                  <c:v>12:4Q</c:v>
                </c:pt>
                <c:pt idx="20">
                  <c:v>13:1Q</c:v>
                </c:pt>
                <c:pt idx="21">
                  <c:v>13:2Q</c:v>
                </c:pt>
                <c:pt idx="22">
                  <c:v>13:3Q</c:v>
                </c:pt>
                <c:pt idx="23">
                  <c:v>13:4Q</c:v>
                </c:pt>
                <c:pt idx="24">
                  <c:v>14:1Q</c:v>
                </c:pt>
                <c:pt idx="25">
                  <c:v>14:2Q</c:v>
                </c:pt>
                <c:pt idx="26">
                  <c:v>14:3Q</c:v>
                </c:pt>
                <c:pt idx="27">
                  <c:v>14:4Q</c:v>
                </c:pt>
                <c:pt idx="28">
                  <c:v>15:1Q</c:v>
                </c:pt>
                <c:pt idx="29">
                  <c:v>15:2Q</c:v>
                </c:pt>
                <c:pt idx="30">
                  <c:v>15:3Q</c:v>
                </c:pt>
                <c:pt idx="31">
                  <c:v>15:4Q</c:v>
                </c:pt>
                <c:pt idx="32">
                  <c:v>16:1Q</c:v>
                </c:pt>
                <c:pt idx="33">
                  <c:v>16:2Q</c:v>
                </c:pt>
                <c:pt idx="34">
                  <c:v>16:3Q</c:v>
                </c:pt>
                <c:pt idx="35">
                  <c:v>16:4Q</c:v>
                </c:pt>
                <c:pt idx="36">
                  <c:v>17:1Q</c:v>
                </c:pt>
                <c:pt idx="37">
                  <c:v>17:2Q</c:v>
                </c:pt>
                <c:pt idx="38">
                  <c:v>17:3Q</c:v>
                </c:pt>
                <c:pt idx="39">
                  <c:v>17:4Q</c:v>
                </c:pt>
              </c:strCache>
            </c:strRef>
          </c:cat>
          <c:val>
            <c:numRef>
              <c:f>Sheet1!$B$2:$AO$2</c:f>
              <c:numCache>
                <c:formatCode>0.0</c:formatCode>
                <c:ptCount val="40"/>
                <c:pt idx="0">
                  <c:v>-1.7999999999999998</c:v>
                </c:pt>
                <c:pt idx="1">
                  <c:v>1.3</c:v>
                </c:pt>
                <c:pt idx="2">
                  <c:v>-3.6999999999999997</c:v>
                </c:pt>
                <c:pt idx="3">
                  <c:v>-8.9</c:v>
                </c:pt>
                <c:pt idx="4">
                  <c:v>-5.3</c:v>
                </c:pt>
                <c:pt idx="5">
                  <c:v>-0.3</c:v>
                </c:pt>
                <c:pt idx="6">
                  <c:v>1.4000000000000001</c:v>
                </c:pt>
                <c:pt idx="7">
                  <c:v>5</c:v>
                </c:pt>
                <c:pt idx="8">
                  <c:v>2.2999999999999998</c:v>
                </c:pt>
                <c:pt idx="9">
                  <c:v>2.1999999999999997</c:v>
                </c:pt>
                <c:pt idx="10">
                  <c:v>2.6</c:v>
                </c:pt>
                <c:pt idx="11">
                  <c:v>2.4</c:v>
                </c:pt>
                <c:pt idx="12">
                  <c:v>0.1</c:v>
                </c:pt>
                <c:pt idx="13">
                  <c:v>2.5</c:v>
                </c:pt>
                <c:pt idx="14">
                  <c:v>1.3</c:v>
                </c:pt>
                <c:pt idx="15">
                  <c:v>4.1000000000000005</c:v>
                </c:pt>
                <c:pt idx="16">
                  <c:v>2</c:v>
                </c:pt>
                <c:pt idx="17">
                  <c:v>1.3</c:v>
                </c:pt>
                <c:pt idx="18">
                  <c:v>3.1</c:v>
                </c:pt>
                <c:pt idx="19">
                  <c:v>0.4</c:v>
                </c:pt>
                <c:pt idx="20">
                  <c:v>2.7</c:v>
                </c:pt>
                <c:pt idx="21">
                  <c:v>1.7999999999999998</c:v>
                </c:pt>
                <c:pt idx="22">
                  <c:v>4.5</c:v>
                </c:pt>
                <c:pt idx="23">
                  <c:v>3.5000000000000004</c:v>
                </c:pt>
                <c:pt idx="24">
                  <c:v>-0.89999999999999991</c:v>
                </c:pt>
                <c:pt idx="25">
                  <c:v>4.5999999999999996</c:v>
                </c:pt>
                <c:pt idx="26">
                  <c:v>4.3</c:v>
                </c:pt>
                <c:pt idx="27">
                  <c:v>2.1</c:v>
                </c:pt>
                <c:pt idx="28">
                  <c:v>0.6</c:v>
                </c:pt>
                <c:pt idx="29">
                  <c:v>3.9</c:v>
                </c:pt>
                <c:pt idx="30">
                  <c:v>2</c:v>
                </c:pt>
                <c:pt idx="31">
                  <c:v>0.9</c:v>
                </c:pt>
                <c:pt idx="32">
                  <c:v>0.8</c:v>
                </c:pt>
                <c:pt idx="33">
                  <c:v>1.2</c:v>
                </c:pt>
                <c:pt idx="34">
                  <c:v>3.5</c:v>
                </c:pt>
                <c:pt idx="35">
                  <c:v>2.2999999999999998</c:v>
                </c:pt>
                <c:pt idx="36">
                  <c:v>2.2000000000000002</c:v>
                </c:pt>
                <c:pt idx="37">
                  <c:v>2.2999999999999998</c:v>
                </c:pt>
                <c:pt idx="38">
                  <c:v>2.1999999999999997</c:v>
                </c:pt>
                <c:pt idx="39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A7-413B-A9B3-6FD57A22FF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328820632"/>
        <c:axId val="328819064"/>
      </c:barChart>
      <c:catAx>
        <c:axId val="328820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328819064"/>
        <c:crosses val="autoZero"/>
        <c:auto val="0"/>
        <c:lblAlgn val="ctr"/>
        <c:lblOffset val="500"/>
        <c:tickLblSkip val="4"/>
        <c:tickMarkSkip val="1"/>
        <c:noMultiLvlLbl val="0"/>
      </c:catAx>
      <c:valAx>
        <c:axId val="328819064"/>
        <c:scaling>
          <c:orientation val="minMax"/>
          <c:min val="-1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/>
                  <a:t>Real GDP Growth</a:t>
                </a:r>
              </a:p>
            </c:rich>
          </c:tx>
          <c:overlay val="0"/>
        </c:title>
        <c:numFmt formatCode="0&quot;%&quot;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28820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976593253775"/>
          <c:y val="7.5510656961747705E-2"/>
          <c:w val="0.85581678590061305"/>
          <c:h val="0.8391683810399019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Fortune 500</c:v>
                </c:pt>
              </c:strCache>
            </c:strRef>
          </c:tx>
          <c:marker>
            <c:symbol val="circle"/>
            <c:size val="7"/>
          </c:marker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3-AFFB-4A8B-8A2F-0E1ECFEFC1D7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1-AFFB-4A8B-8A2F-0E1ECFEFC1D7}"/>
              </c:ext>
            </c:extLst>
          </c:dPt>
          <c:cat>
            <c:strRef>
              <c:f>Sheet1!$AA$1:$AL$1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15E</c:v>
                </c:pt>
              </c:strCache>
            </c:strRef>
          </c:cat>
          <c:val>
            <c:numRef>
              <c:f>Sheet1!$AA$2:$AL$2</c:f>
              <c:numCache>
                <c:formatCode>0%</c:formatCode>
                <c:ptCount val="12"/>
                <c:pt idx="0">
                  <c:v>0.13900000000000001</c:v>
                </c:pt>
                <c:pt idx="1">
                  <c:v>0.14899999999999999</c:v>
                </c:pt>
                <c:pt idx="2">
                  <c:v>0.154</c:v>
                </c:pt>
                <c:pt idx="3">
                  <c:v>0.152</c:v>
                </c:pt>
                <c:pt idx="4">
                  <c:v>0.13100000000000001</c:v>
                </c:pt>
                <c:pt idx="5">
                  <c:v>0.105</c:v>
                </c:pt>
                <c:pt idx="6">
                  <c:v>0.127</c:v>
                </c:pt>
                <c:pt idx="7">
                  <c:v>0.14499999999999999</c:v>
                </c:pt>
                <c:pt idx="8">
                  <c:v>0.15</c:v>
                </c:pt>
                <c:pt idx="9">
                  <c:v>0.13700000000000001</c:v>
                </c:pt>
                <c:pt idx="10">
                  <c:v>0.14199999999999999</c:v>
                </c:pt>
                <c:pt idx="11">
                  <c:v>0.14000000000000001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AFFB-4A8B-8A2F-0E1ECFEFC1D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P/C Insurers</c:v>
                </c:pt>
              </c:strCache>
            </c:strRef>
          </c:tx>
          <c:marker>
            <c:symbol val="circle"/>
            <c:size val="7"/>
          </c:marker>
          <c:cat>
            <c:strRef>
              <c:f>Sheet1!$AA$1:$AL$1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15E</c:v>
                </c:pt>
              </c:strCache>
            </c:strRef>
          </c:cat>
          <c:val>
            <c:numRef>
              <c:f>Sheet1!$AA$3:$AL$3</c:f>
              <c:numCache>
                <c:formatCode>0%</c:formatCode>
                <c:ptCount val="12"/>
                <c:pt idx="0">
                  <c:v>9.4E-2</c:v>
                </c:pt>
                <c:pt idx="1">
                  <c:v>9.6000000000000002E-2</c:v>
                </c:pt>
                <c:pt idx="2">
                  <c:v>0.127</c:v>
                </c:pt>
                <c:pt idx="3">
                  <c:v>0.109</c:v>
                </c:pt>
                <c:pt idx="4">
                  <c:v>1E-3</c:v>
                </c:pt>
                <c:pt idx="5">
                  <c:v>0.05</c:v>
                </c:pt>
                <c:pt idx="6">
                  <c:v>5.6000000000000001E-2</c:v>
                </c:pt>
                <c:pt idx="7">
                  <c:v>0.03</c:v>
                </c:pt>
                <c:pt idx="8">
                  <c:v>5.2999999999999999E-2</c:v>
                </c:pt>
                <c:pt idx="9">
                  <c:v>0.09</c:v>
                </c:pt>
                <c:pt idx="10">
                  <c:v>7.4999999999999997E-2</c:v>
                </c:pt>
                <c:pt idx="11">
                  <c:v>8.7999999999999995E-2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9F1B-490F-89D9-C7F8CE07E59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Life Insurers</c:v>
                </c:pt>
              </c:strCache>
            </c:strRef>
          </c:tx>
          <c:marker>
            <c:symbol val="circle"/>
            <c:size val="7"/>
          </c:marker>
          <c:cat>
            <c:strRef>
              <c:f>Sheet1!$AA$1:$AL$1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15E</c:v>
                </c:pt>
              </c:strCache>
            </c:strRef>
          </c:cat>
          <c:val>
            <c:numRef>
              <c:f>Sheet1!$AA$4:$AL$4</c:f>
              <c:numCache>
                <c:formatCode>0%</c:formatCode>
                <c:ptCount val="12"/>
                <c:pt idx="0">
                  <c:v>0.11</c:v>
                </c:pt>
                <c:pt idx="1">
                  <c:v>0.13</c:v>
                </c:pt>
                <c:pt idx="2">
                  <c:v>0.12</c:v>
                </c:pt>
                <c:pt idx="3">
                  <c:v>0.11</c:v>
                </c:pt>
                <c:pt idx="4">
                  <c:v>0.01</c:v>
                </c:pt>
                <c:pt idx="5">
                  <c:v>0.04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7.0000000000000007E-2</c:v>
                </c:pt>
                <c:pt idx="9">
                  <c:v>7.0000000000000007E-2</c:v>
                </c:pt>
                <c:pt idx="10">
                  <c:v>0.09</c:v>
                </c:pt>
                <c:pt idx="11">
                  <c:v>0.09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9F1B-490F-89D9-C7F8CE07E59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Commercial Banks</c:v>
                </c:pt>
              </c:strCache>
            </c:strRef>
          </c:tx>
          <c:spPr>
            <a:ln>
              <a:solidFill>
                <a:srgbClr val="D9AE3A"/>
              </a:solidFill>
            </a:ln>
          </c:spPr>
          <c:marker>
            <c:symbol val="circle"/>
            <c:size val="7"/>
          </c:marker>
          <c:cat>
            <c:strRef>
              <c:f>Sheet1!$AA$1:$AL$1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15E</c:v>
                </c:pt>
              </c:strCache>
            </c:strRef>
          </c:cat>
          <c:val>
            <c:numRef>
              <c:f>Sheet1!$AA$5:$AL$5</c:f>
              <c:numCache>
                <c:formatCode>General</c:formatCode>
                <c:ptCount val="12"/>
                <c:pt idx="0">
                  <c:v>0.155</c:v>
                </c:pt>
                <c:pt idx="1">
                  <c:v>0.16</c:v>
                </c:pt>
                <c:pt idx="2">
                  <c:v>0.15</c:v>
                </c:pt>
                <c:pt idx="3">
                  <c:v>0.11</c:v>
                </c:pt>
                <c:pt idx="4">
                  <c:v>0.03</c:v>
                </c:pt>
                <c:pt idx="5">
                  <c:v>0.04</c:v>
                </c:pt>
                <c:pt idx="6">
                  <c:v>0.08</c:v>
                </c:pt>
                <c:pt idx="7">
                  <c:v>0.08</c:v>
                </c:pt>
                <c:pt idx="8">
                  <c:v>0.09</c:v>
                </c:pt>
                <c:pt idx="9">
                  <c:v>0.09</c:v>
                </c:pt>
                <c:pt idx="10">
                  <c:v>0.09</c:v>
                </c:pt>
                <c:pt idx="11">
                  <c:v>0.09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F1B-490F-89D9-C7F8CE07E5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583000"/>
        <c:axId val="172357568"/>
      </c:lineChart>
      <c:catAx>
        <c:axId val="22858300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172357568"/>
        <c:crossesAt val="-20"/>
        <c:auto val="1"/>
        <c:lblAlgn val="ctr"/>
        <c:lblOffset val="100"/>
        <c:tickMarkSkip val="1"/>
        <c:noMultiLvlLbl val="0"/>
      </c:catAx>
      <c:valAx>
        <c:axId val="172357568"/>
        <c:scaling>
          <c:orientation val="minMax"/>
          <c:max val="0.18"/>
          <c:min val="-0.02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28583000"/>
        <c:crossesAt val="1"/>
        <c:crossBetween val="between"/>
        <c:majorUnit val="0.02"/>
      </c:valAx>
    </c:plotArea>
    <c:legend>
      <c:legendPos val="r"/>
      <c:layout>
        <c:manualLayout>
          <c:xMode val="edge"/>
          <c:yMode val="edge"/>
          <c:x val="0.75555090744692699"/>
          <c:y val="0.59992141730803406"/>
          <c:w val="0.24444909255307301"/>
          <c:h val="0.28492569888992197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052-4F35-B458-D0119886FF8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052-4F35-B458-D0119886FF8C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052-4F35-B458-D0119886FF8C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052-4F35-B458-D0119886FF8C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52-4F35-B458-D0119886FF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Personal Auto Liab</c:v>
                </c:pt>
                <c:pt idx="1">
                  <c:v>Homeowners</c:v>
                </c:pt>
                <c:pt idx="2">
                  <c:v>PhysDam (Comm &amp; Pers)</c:v>
                </c:pt>
                <c:pt idx="3">
                  <c:v>GL (Incl Products)</c:v>
                </c:pt>
                <c:pt idx="4">
                  <c:v>WC</c:v>
                </c:pt>
                <c:pt idx="5">
                  <c:v>Fire &amp; Allied Lines</c:v>
                </c:pt>
                <c:pt idx="6">
                  <c:v>CMP</c:v>
                </c:pt>
                <c:pt idx="7">
                  <c:v>Commercial Auto Liab</c:v>
                </c:pt>
                <c:pt idx="8">
                  <c:v>Other</c:v>
                </c:pt>
                <c:pt idx="9">
                  <c:v>Total</c:v>
                </c:pt>
              </c:strCache>
            </c:strRef>
          </c:cat>
          <c:val>
            <c:numRef>
              <c:f>Sheet1!$B$2:$B$11</c:f>
              <c:numCache>
                <c:formatCode>_(* #,##0_);_(* \(#,##0\);_(* "-"??_);_(@_)</c:formatCode>
                <c:ptCount val="10"/>
                <c:pt idx="0">
                  <c:v>4.1102535600293084</c:v>
                </c:pt>
                <c:pt idx="1">
                  <c:v>1.3351004587854876</c:v>
                </c:pt>
                <c:pt idx="2">
                  <c:v>3.2529312819329914</c:v>
                </c:pt>
                <c:pt idx="3">
                  <c:v>0.51184540111702814</c:v>
                </c:pt>
                <c:pt idx="4">
                  <c:v>-5.1717172263066153</c:v>
                </c:pt>
                <c:pt idx="5">
                  <c:v>1.3545086161098618</c:v>
                </c:pt>
                <c:pt idx="6">
                  <c:v>2.9738094945749474</c:v>
                </c:pt>
                <c:pt idx="7">
                  <c:v>2.6221194308548634</c:v>
                </c:pt>
                <c:pt idx="8">
                  <c:v>2.0027210109508031</c:v>
                </c:pt>
                <c:pt idx="9">
                  <c:v>1.8456965215579713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052-4F35-B458-D0119886FF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34954504"/>
        <c:axId val="234956464"/>
      </c:barChart>
      <c:catAx>
        <c:axId val="2349545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234956464"/>
        <c:crosses val="autoZero"/>
        <c:auto val="1"/>
        <c:lblAlgn val="ctr"/>
        <c:lblOffset val="100"/>
        <c:noMultiLvlLbl val="0"/>
      </c:catAx>
      <c:valAx>
        <c:axId val="234956464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crossAx val="234954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529363875405107E-2"/>
          <c:y val="4.8288023171562125E-2"/>
          <c:w val="0.89219094704715651"/>
          <c:h val="0.85559943443429898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Sheet1!$A$2</c:f>
              <c:strCache>
                <c:ptCount val="1"/>
                <c:pt idx="0">
                  <c:v>YoY pm change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vert="horz" anchorCtr="0"/>
                <a:lstStyle/>
                <a:p>
                  <a:pPr algn="ctr">
                    <a:defRPr sz="1000"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9B3-4A17-8B53-E797DCAAA0A3}"/>
                </c:ext>
              </c:extLst>
            </c:dLbl>
            <c:dLbl>
              <c:idx val="51"/>
              <c:tx>
                <c:rich>
                  <a:bodyPr/>
                  <a:lstStyle/>
                  <a:p>
                    <a:r>
                      <a:rPr lang="en-US" dirty="0"/>
                      <a:t>&lt;1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A0-4D00-A962-321756C33D35}"/>
                </c:ext>
              </c:extLst>
            </c:dLbl>
            <c:dLbl>
              <c:idx val="52"/>
              <c:tx>
                <c:rich>
                  <a:bodyPr/>
                  <a:lstStyle/>
                  <a:p>
                    <a:r>
                      <a:rPr lang="en-US" dirty="0"/>
                      <a:t>&lt;1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41-421B-A61D-A1BAADC6BAE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0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Sheet1!$B$1:$BB$1</c:f>
              <c:strCache>
                <c:ptCount val="53"/>
                <c:pt idx="0">
                  <c:v>2003:Q2</c:v>
                </c:pt>
                <c:pt idx="1">
                  <c:v>2003:Q3</c:v>
                </c:pt>
                <c:pt idx="2">
                  <c:v>2003:Q4</c:v>
                </c:pt>
                <c:pt idx="3">
                  <c:v>2004:Q1</c:v>
                </c:pt>
                <c:pt idx="4">
                  <c:v>2004:Q2</c:v>
                </c:pt>
                <c:pt idx="5">
                  <c:v>2004:Q3</c:v>
                </c:pt>
                <c:pt idx="6">
                  <c:v>2004:Q4</c:v>
                </c:pt>
                <c:pt idx="7">
                  <c:v>2005:Q1</c:v>
                </c:pt>
                <c:pt idx="8">
                  <c:v>2005:Q2</c:v>
                </c:pt>
                <c:pt idx="9">
                  <c:v>2005:Q3</c:v>
                </c:pt>
                <c:pt idx="10">
                  <c:v>2005:Q4</c:v>
                </c:pt>
                <c:pt idx="11">
                  <c:v>2006:Q1</c:v>
                </c:pt>
                <c:pt idx="12">
                  <c:v>2006:Q2</c:v>
                </c:pt>
                <c:pt idx="13">
                  <c:v>2006:Q3</c:v>
                </c:pt>
                <c:pt idx="14">
                  <c:v>2006:Q4</c:v>
                </c:pt>
                <c:pt idx="15">
                  <c:v>2007:Q1</c:v>
                </c:pt>
                <c:pt idx="16">
                  <c:v>2007:Q2</c:v>
                </c:pt>
                <c:pt idx="17">
                  <c:v>2007:Q3</c:v>
                </c:pt>
                <c:pt idx="18">
                  <c:v>2007:Q4</c:v>
                </c:pt>
                <c:pt idx="19">
                  <c:v>2008:Q1</c:v>
                </c:pt>
                <c:pt idx="20">
                  <c:v>2008:Q2</c:v>
                </c:pt>
                <c:pt idx="21">
                  <c:v>2008:Q3</c:v>
                </c:pt>
                <c:pt idx="22">
                  <c:v>2008:Q4</c:v>
                </c:pt>
                <c:pt idx="23">
                  <c:v>2009:Q1</c:v>
                </c:pt>
                <c:pt idx="24">
                  <c:v>2009:Q2</c:v>
                </c:pt>
                <c:pt idx="25">
                  <c:v>2009:Q3</c:v>
                </c:pt>
                <c:pt idx="26">
                  <c:v>2009:Q4</c:v>
                </c:pt>
                <c:pt idx="27">
                  <c:v>2010:Q1</c:v>
                </c:pt>
                <c:pt idx="28">
                  <c:v>2010:Q2</c:v>
                </c:pt>
                <c:pt idx="29">
                  <c:v>2010:Q3</c:v>
                </c:pt>
                <c:pt idx="30">
                  <c:v>2010:Q4</c:v>
                </c:pt>
                <c:pt idx="31">
                  <c:v>2011:Q1</c:v>
                </c:pt>
                <c:pt idx="32">
                  <c:v>2011:Q2</c:v>
                </c:pt>
                <c:pt idx="33">
                  <c:v>2011:Q3</c:v>
                </c:pt>
                <c:pt idx="34">
                  <c:v>2011:Q4</c:v>
                </c:pt>
                <c:pt idx="35">
                  <c:v>2012:Q1</c:v>
                </c:pt>
                <c:pt idx="36">
                  <c:v>2012:Q2</c:v>
                </c:pt>
                <c:pt idx="37">
                  <c:v>2012:Q3</c:v>
                </c:pt>
                <c:pt idx="38">
                  <c:v>2012:Q4</c:v>
                </c:pt>
                <c:pt idx="39">
                  <c:v>2013:Q1</c:v>
                </c:pt>
                <c:pt idx="40">
                  <c:v>2013:Q1</c:v>
                </c:pt>
                <c:pt idx="41">
                  <c:v>2013:Q3</c:v>
                </c:pt>
                <c:pt idx="42">
                  <c:v>2013:Q4</c:v>
                </c:pt>
                <c:pt idx="43">
                  <c:v>2014:Q1</c:v>
                </c:pt>
                <c:pt idx="44">
                  <c:v>2014:Q2</c:v>
                </c:pt>
                <c:pt idx="45">
                  <c:v>2014:Q3</c:v>
                </c:pt>
                <c:pt idx="46">
                  <c:v>2014:Q4</c:v>
                </c:pt>
                <c:pt idx="47">
                  <c:v>2015:Q1</c:v>
                </c:pt>
                <c:pt idx="48">
                  <c:v>2015:Q2</c:v>
                </c:pt>
                <c:pt idx="49">
                  <c:v>2015:Q3</c:v>
                </c:pt>
                <c:pt idx="50">
                  <c:v>2015:Q4</c:v>
                </c:pt>
                <c:pt idx="51">
                  <c:v>2016:Q1</c:v>
                </c:pt>
                <c:pt idx="52">
                  <c:v>2016:Q2</c:v>
                </c:pt>
              </c:strCache>
            </c:strRef>
          </c:cat>
          <c:val>
            <c:numRef>
              <c:f>Sheet1!$B$2:$BB$2</c:f>
              <c:numCache>
                <c:formatCode>0.00</c:formatCode>
                <c:ptCount val="53"/>
                <c:pt idx="0">
                  <c:v>13</c:v>
                </c:pt>
                <c:pt idx="1">
                  <c:v>12</c:v>
                </c:pt>
                <c:pt idx="2">
                  <c:v>9</c:v>
                </c:pt>
                <c:pt idx="3">
                  <c:v>5</c:v>
                </c:pt>
                <c:pt idx="4">
                  <c:v>3</c:v>
                </c:pt>
                <c:pt idx="5">
                  <c:v>0</c:v>
                </c:pt>
                <c:pt idx="6">
                  <c:v>-1</c:v>
                </c:pt>
                <c:pt idx="7">
                  <c:v>-1</c:v>
                </c:pt>
                <c:pt idx="8">
                  <c:v>-2</c:v>
                </c:pt>
                <c:pt idx="9">
                  <c:v>-2</c:v>
                </c:pt>
                <c:pt idx="10">
                  <c:v>-2</c:v>
                </c:pt>
                <c:pt idx="11">
                  <c:v>-2</c:v>
                </c:pt>
                <c:pt idx="12">
                  <c:v>-1</c:v>
                </c:pt>
                <c:pt idx="13">
                  <c:v>-1</c:v>
                </c:pt>
                <c:pt idx="14">
                  <c:v>-3</c:v>
                </c:pt>
                <c:pt idx="15">
                  <c:v>-4</c:v>
                </c:pt>
                <c:pt idx="16">
                  <c:v>-5</c:v>
                </c:pt>
                <c:pt idx="17">
                  <c:v>-5</c:v>
                </c:pt>
                <c:pt idx="18">
                  <c:v>-6</c:v>
                </c:pt>
                <c:pt idx="19">
                  <c:v>-6</c:v>
                </c:pt>
                <c:pt idx="20">
                  <c:v>-5</c:v>
                </c:pt>
                <c:pt idx="21">
                  <c:v>-4</c:v>
                </c:pt>
                <c:pt idx="22">
                  <c:v>-3</c:v>
                </c:pt>
                <c:pt idx="23">
                  <c:v>-1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-1</c:v>
                </c:pt>
                <c:pt idx="28">
                  <c:v>-1</c:v>
                </c:pt>
                <c:pt idx="29">
                  <c:v>-1</c:v>
                </c:pt>
                <c:pt idx="30">
                  <c:v>-1</c:v>
                </c:pt>
                <c:pt idx="31">
                  <c:v>1</c:v>
                </c:pt>
                <c:pt idx="32">
                  <c:v>2</c:v>
                </c:pt>
                <c:pt idx="33">
                  <c:v>2</c:v>
                </c:pt>
                <c:pt idx="34">
                  <c:v>3</c:v>
                </c:pt>
                <c:pt idx="35">
                  <c:v>5</c:v>
                </c:pt>
                <c:pt idx="36">
                  <c:v>6</c:v>
                </c:pt>
                <c:pt idx="37">
                  <c:v>6</c:v>
                </c:pt>
                <c:pt idx="38">
                  <c:v>7.0000000000000009</c:v>
                </c:pt>
                <c:pt idx="39">
                  <c:v>7.0000000000000009</c:v>
                </c:pt>
                <c:pt idx="40">
                  <c:v>6</c:v>
                </c:pt>
                <c:pt idx="41">
                  <c:v>6</c:v>
                </c:pt>
                <c:pt idx="42">
                  <c:v>5</c:v>
                </c:pt>
                <c:pt idx="43">
                  <c:v>4</c:v>
                </c:pt>
                <c:pt idx="44">
                  <c:v>3</c:v>
                </c:pt>
                <c:pt idx="45">
                  <c:v>3</c:v>
                </c:pt>
                <c:pt idx="46">
                  <c:v>2</c:v>
                </c:pt>
                <c:pt idx="47">
                  <c:v>2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0.5</c:v>
                </c:pt>
                <c:pt idx="5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51-4DB0-8D53-3218608B0D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3"/>
        <c:axId val="226602592"/>
        <c:axId val="226604552"/>
      </c:barChart>
      <c:dateAx>
        <c:axId val="226602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226604552"/>
        <c:crosses val="autoZero"/>
        <c:auto val="0"/>
        <c:lblOffset val="200"/>
        <c:baseTimeUnit val="days"/>
        <c:majorUnit val="6"/>
        <c:minorUnit val="1"/>
      </c:dateAx>
      <c:valAx>
        <c:axId val="226604552"/>
        <c:scaling>
          <c:orientation val="minMax"/>
          <c:max val="20"/>
          <c:min val="-10"/>
        </c:scaling>
        <c:delete val="0"/>
        <c:axPos val="l"/>
        <c:numFmt formatCode="#,##0&quot;%&quot;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26602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759234832295556E-2"/>
          <c:y val="4.9462567839210811E-2"/>
          <c:w val="0.90102414045354795"/>
          <c:h val="0.85357361663210385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Sheet1!$A$1:$FZ$1</c:f>
              <c:strCache>
                <c:ptCount val="182"/>
                <c:pt idx="0">
                  <c:v>Jul-01</c:v>
                </c:pt>
                <c:pt idx="1">
                  <c:v>Aug-01</c:v>
                </c:pt>
                <c:pt idx="2">
                  <c:v>Sep-01</c:v>
                </c:pt>
                <c:pt idx="3">
                  <c:v>Oct-01</c:v>
                </c:pt>
                <c:pt idx="4">
                  <c:v>Nov-01</c:v>
                </c:pt>
                <c:pt idx="5">
                  <c:v>Dec-01</c:v>
                </c:pt>
                <c:pt idx="6">
                  <c:v>Jan-02</c:v>
                </c:pt>
                <c:pt idx="7">
                  <c:v>Feb-02</c:v>
                </c:pt>
                <c:pt idx="8">
                  <c:v>Mar-02</c:v>
                </c:pt>
                <c:pt idx="9">
                  <c:v>Apr-02</c:v>
                </c:pt>
                <c:pt idx="10">
                  <c:v>May-02</c:v>
                </c:pt>
                <c:pt idx="11">
                  <c:v>Jun-02</c:v>
                </c:pt>
                <c:pt idx="12">
                  <c:v>Jul-02</c:v>
                </c:pt>
                <c:pt idx="13">
                  <c:v>Aug-02</c:v>
                </c:pt>
                <c:pt idx="14">
                  <c:v>Sep-02</c:v>
                </c:pt>
                <c:pt idx="15">
                  <c:v>Oct-02</c:v>
                </c:pt>
                <c:pt idx="16">
                  <c:v>Nov-02</c:v>
                </c:pt>
                <c:pt idx="17">
                  <c:v>Dec-02</c:v>
                </c:pt>
                <c:pt idx="18">
                  <c:v>Jan-03</c:v>
                </c:pt>
                <c:pt idx="19">
                  <c:v>Feb-03</c:v>
                </c:pt>
                <c:pt idx="20">
                  <c:v>Mar-03</c:v>
                </c:pt>
                <c:pt idx="21">
                  <c:v>Apr-03</c:v>
                </c:pt>
                <c:pt idx="22">
                  <c:v>May-03</c:v>
                </c:pt>
                <c:pt idx="23">
                  <c:v>Jun-03</c:v>
                </c:pt>
                <c:pt idx="24">
                  <c:v>Jul-03</c:v>
                </c:pt>
                <c:pt idx="25">
                  <c:v>Aug-03</c:v>
                </c:pt>
                <c:pt idx="26">
                  <c:v>Sep-03</c:v>
                </c:pt>
                <c:pt idx="27">
                  <c:v>Oct-03</c:v>
                </c:pt>
                <c:pt idx="28">
                  <c:v>Nov-03</c:v>
                </c:pt>
                <c:pt idx="29">
                  <c:v>Dec-03</c:v>
                </c:pt>
                <c:pt idx="30">
                  <c:v>Jan-04</c:v>
                </c:pt>
                <c:pt idx="31">
                  <c:v>Feb-04</c:v>
                </c:pt>
                <c:pt idx="32">
                  <c:v>Mar-04</c:v>
                </c:pt>
                <c:pt idx="33">
                  <c:v>Apr-04</c:v>
                </c:pt>
                <c:pt idx="34">
                  <c:v>May-04</c:v>
                </c:pt>
                <c:pt idx="35">
                  <c:v>Jun-04</c:v>
                </c:pt>
                <c:pt idx="36">
                  <c:v>Jul-04</c:v>
                </c:pt>
                <c:pt idx="37">
                  <c:v>Aug-04</c:v>
                </c:pt>
                <c:pt idx="38">
                  <c:v>Sep-04</c:v>
                </c:pt>
                <c:pt idx="39">
                  <c:v>Oct-04</c:v>
                </c:pt>
                <c:pt idx="40">
                  <c:v>Nov-04</c:v>
                </c:pt>
                <c:pt idx="41">
                  <c:v>Dec-04</c:v>
                </c:pt>
                <c:pt idx="42">
                  <c:v>Jan-05</c:v>
                </c:pt>
                <c:pt idx="43">
                  <c:v>Feb-05</c:v>
                </c:pt>
                <c:pt idx="44">
                  <c:v>Mar-05</c:v>
                </c:pt>
                <c:pt idx="45">
                  <c:v>Apr-05</c:v>
                </c:pt>
                <c:pt idx="46">
                  <c:v>May-05</c:v>
                </c:pt>
                <c:pt idx="47">
                  <c:v>Jun-05</c:v>
                </c:pt>
                <c:pt idx="48">
                  <c:v>Jul-05</c:v>
                </c:pt>
                <c:pt idx="49">
                  <c:v>Aug-05</c:v>
                </c:pt>
                <c:pt idx="50">
                  <c:v>Sep-05</c:v>
                </c:pt>
                <c:pt idx="51">
                  <c:v>Oct-05</c:v>
                </c:pt>
                <c:pt idx="52">
                  <c:v>Nov-05</c:v>
                </c:pt>
                <c:pt idx="53">
                  <c:v>Dec-05</c:v>
                </c:pt>
                <c:pt idx="54">
                  <c:v>Jan-06</c:v>
                </c:pt>
                <c:pt idx="55">
                  <c:v>Feb-06</c:v>
                </c:pt>
                <c:pt idx="56">
                  <c:v>Mar-06</c:v>
                </c:pt>
                <c:pt idx="57">
                  <c:v>Apr-06</c:v>
                </c:pt>
                <c:pt idx="58">
                  <c:v>May-06</c:v>
                </c:pt>
                <c:pt idx="59">
                  <c:v>Jun-06</c:v>
                </c:pt>
                <c:pt idx="60">
                  <c:v>Jul-06</c:v>
                </c:pt>
                <c:pt idx="61">
                  <c:v>Aug-06</c:v>
                </c:pt>
                <c:pt idx="62">
                  <c:v>Sep-06</c:v>
                </c:pt>
                <c:pt idx="63">
                  <c:v>Oct-06</c:v>
                </c:pt>
                <c:pt idx="64">
                  <c:v>Nov-06</c:v>
                </c:pt>
                <c:pt idx="65">
                  <c:v>Dec-06</c:v>
                </c:pt>
                <c:pt idx="66">
                  <c:v>Jan-07</c:v>
                </c:pt>
                <c:pt idx="67">
                  <c:v>Feb-07</c:v>
                </c:pt>
                <c:pt idx="68">
                  <c:v>Mar-07</c:v>
                </c:pt>
                <c:pt idx="69">
                  <c:v>Apr-07</c:v>
                </c:pt>
                <c:pt idx="70">
                  <c:v>May-07</c:v>
                </c:pt>
                <c:pt idx="71">
                  <c:v>Jun-07</c:v>
                </c:pt>
                <c:pt idx="72">
                  <c:v>Jul-07</c:v>
                </c:pt>
                <c:pt idx="73">
                  <c:v>Aug-07</c:v>
                </c:pt>
                <c:pt idx="74">
                  <c:v>Sep-07</c:v>
                </c:pt>
                <c:pt idx="75">
                  <c:v>Oct-07</c:v>
                </c:pt>
                <c:pt idx="76">
                  <c:v>Nov-07</c:v>
                </c:pt>
                <c:pt idx="77">
                  <c:v>Dec-07</c:v>
                </c:pt>
                <c:pt idx="78">
                  <c:v>Jan-08</c:v>
                </c:pt>
                <c:pt idx="79">
                  <c:v>Feb-08</c:v>
                </c:pt>
                <c:pt idx="80">
                  <c:v>Mar-08</c:v>
                </c:pt>
                <c:pt idx="81">
                  <c:v>Apr-08</c:v>
                </c:pt>
                <c:pt idx="82">
                  <c:v>May-08</c:v>
                </c:pt>
                <c:pt idx="83">
                  <c:v>Jun-08</c:v>
                </c:pt>
                <c:pt idx="84">
                  <c:v>Jul-08</c:v>
                </c:pt>
                <c:pt idx="85">
                  <c:v>Aug-08</c:v>
                </c:pt>
                <c:pt idx="86">
                  <c:v>Sep-08</c:v>
                </c:pt>
                <c:pt idx="87">
                  <c:v>Oct-08</c:v>
                </c:pt>
                <c:pt idx="88">
                  <c:v>Nov-08</c:v>
                </c:pt>
                <c:pt idx="89">
                  <c:v>Dec-08</c:v>
                </c:pt>
                <c:pt idx="90">
                  <c:v>Jan-09</c:v>
                </c:pt>
                <c:pt idx="91">
                  <c:v>Feb-09</c:v>
                </c:pt>
                <c:pt idx="92">
                  <c:v>Mar-09</c:v>
                </c:pt>
                <c:pt idx="93">
                  <c:v>Apr-09</c:v>
                </c:pt>
                <c:pt idx="94">
                  <c:v>May-09</c:v>
                </c:pt>
                <c:pt idx="95">
                  <c:v>Jun-09</c:v>
                </c:pt>
                <c:pt idx="96">
                  <c:v>Jul-09</c:v>
                </c:pt>
                <c:pt idx="97">
                  <c:v>Aug-09</c:v>
                </c:pt>
                <c:pt idx="98">
                  <c:v>Sep-09</c:v>
                </c:pt>
                <c:pt idx="99">
                  <c:v>Oct-09</c:v>
                </c:pt>
                <c:pt idx="100">
                  <c:v>Nov-09</c:v>
                </c:pt>
                <c:pt idx="101">
                  <c:v>Dec-09</c:v>
                </c:pt>
                <c:pt idx="102">
                  <c:v>Jan-10</c:v>
                </c:pt>
                <c:pt idx="103">
                  <c:v>Feb-10</c:v>
                </c:pt>
                <c:pt idx="104">
                  <c:v>Mar-10</c:v>
                </c:pt>
                <c:pt idx="105">
                  <c:v>Apr-10</c:v>
                </c:pt>
                <c:pt idx="106">
                  <c:v>May-10</c:v>
                </c:pt>
                <c:pt idx="107">
                  <c:v>Jun-10</c:v>
                </c:pt>
                <c:pt idx="108">
                  <c:v>Jul-10</c:v>
                </c:pt>
                <c:pt idx="109">
                  <c:v>Aug-10</c:v>
                </c:pt>
                <c:pt idx="110">
                  <c:v>Sep-10</c:v>
                </c:pt>
                <c:pt idx="111">
                  <c:v>Oct-10</c:v>
                </c:pt>
                <c:pt idx="112">
                  <c:v>Nov-10</c:v>
                </c:pt>
                <c:pt idx="113">
                  <c:v>Dec-10</c:v>
                </c:pt>
                <c:pt idx="114">
                  <c:v>Jan-11</c:v>
                </c:pt>
                <c:pt idx="115">
                  <c:v>Feb-11</c:v>
                </c:pt>
                <c:pt idx="116">
                  <c:v>Mar-11</c:v>
                </c:pt>
                <c:pt idx="117">
                  <c:v>Apr-11</c:v>
                </c:pt>
                <c:pt idx="118">
                  <c:v>May-11</c:v>
                </c:pt>
                <c:pt idx="119">
                  <c:v>Jun-11</c:v>
                </c:pt>
                <c:pt idx="120">
                  <c:v>Jul-11</c:v>
                </c:pt>
                <c:pt idx="121">
                  <c:v>Aug-11</c:v>
                </c:pt>
                <c:pt idx="122">
                  <c:v>Sep-11</c:v>
                </c:pt>
                <c:pt idx="123">
                  <c:v>Oct-11</c:v>
                </c:pt>
                <c:pt idx="124">
                  <c:v>Nov-11</c:v>
                </c:pt>
                <c:pt idx="125">
                  <c:v>Dec-11</c:v>
                </c:pt>
                <c:pt idx="126">
                  <c:v>Jan-12</c:v>
                </c:pt>
                <c:pt idx="127">
                  <c:v>Feb-12</c:v>
                </c:pt>
                <c:pt idx="128">
                  <c:v>Mar-12</c:v>
                </c:pt>
                <c:pt idx="129">
                  <c:v>Apr-12</c:v>
                </c:pt>
                <c:pt idx="130">
                  <c:v>May-12</c:v>
                </c:pt>
                <c:pt idx="131">
                  <c:v>Jun-12</c:v>
                </c:pt>
                <c:pt idx="132">
                  <c:v>Jul-12</c:v>
                </c:pt>
                <c:pt idx="133">
                  <c:v>Aug-12</c:v>
                </c:pt>
                <c:pt idx="134">
                  <c:v>Sep-12</c:v>
                </c:pt>
                <c:pt idx="135">
                  <c:v>Oct-12</c:v>
                </c:pt>
                <c:pt idx="136">
                  <c:v>Nov-12</c:v>
                </c:pt>
                <c:pt idx="137">
                  <c:v>Dec-12</c:v>
                </c:pt>
                <c:pt idx="138">
                  <c:v>Jan-13</c:v>
                </c:pt>
                <c:pt idx="139">
                  <c:v>Feb-13</c:v>
                </c:pt>
                <c:pt idx="140">
                  <c:v>Mar-13</c:v>
                </c:pt>
                <c:pt idx="141">
                  <c:v>Apr-13</c:v>
                </c:pt>
                <c:pt idx="142">
                  <c:v>May-13</c:v>
                </c:pt>
                <c:pt idx="143">
                  <c:v>Jun-13</c:v>
                </c:pt>
                <c:pt idx="144">
                  <c:v>Jul-13</c:v>
                </c:pt>
                <c:pt idx="145">
                  <c:v>Aug-13</c:v>
                </c:pt>
                <c:pt idx="146">
                  <c:v>Sep-13</c:v>
                </c:pt>
                <c:pt idx="147">
                  <c:v>Oct-13</c:v>
                </c:pt>
                <c:pt idx="148">
                  <c:v>Nov-13</c:v>
                </c:pt>
                <c:pt idx="149">
                  <c:v>Dec-13</c:v>
                </c:pt>
                <c:pt idx="150">
                  <c:v>Jan-14</c:v>
                </c:pt>
                <c:pt idx="151">
                  <c:v>Feb-14</c:v>
                </c:pt>
                <c:pt idx="152">
                  <c:v>Mar-14</c:v>
                </c:pt>
                <c:pt idx="153">
                  <c:v>Apr-14</c:v>
                </c:pt>
                <c:pt idx="154">
                  <c:v>May-14</c:v>
                </c:pt>
                <c:pt idx="155">
                  <c:v>Jun-14</c:v>
                </c:pt>
                <c:pt idx="156">
                  <c:v>Jul-14</c:v>
                </c:pt>
                <c:pt idx="157">
                  <c:v>Aug-14</c:v>
                </c:pt>
                <c:pt idx="158">
                  <c:v>Sep-14</c:v>
                </c:pt>
                <c:pt idx="159">
                  <c:v>Oct-14</c:v>
                </c:pt>
                <c:pt idx="160">
                  <c:v>Nov-14</c:v>
                </c:pt>
                <c:pt idx="161">
                  <c:v>Dec-14</c:v>
                </c:pt>
                <c:pt idx="162">
                  <c:v>Jan-15</c:v>
                </c:pt>
                <c:pt idx="163">
                  <c:v>Feb-15</c:v>
                </c:pt>
                <c:pt idx="164">
                  <c:v>Mar-15</c:v>
                </c:pt>
                <c:pt idx="165">
                  <c:v>Apr-15</c:v>
                </c:pt>
                <c:pt idx="166">
                  <c:v>May-15</c:v>
                </c:pt>
                <c:pt idx="167">
                  <c:v>Jun-15</c:v>
                </c:pt>
                <c:pt idx="168">
                  <c:v>Jul-15</c:v>
                </c:pt>
                <c:pt idx="169">
                  <c:v>Aug-15</c:v>
                </c:pt>
                <c:pt idx="170">
                  <c:v>Sep-15</c:v>
                </c:pt>
                <c:pt idx="171">
                  <c:v>15-Oct</c:v>
                </c:pt>
                <c:pt idx="172">
                  <c:v>15-Nov</c:v>
                </c:pt>
                <c:pt idx="173">
                  <c:v>15-Dec</c:v>
                </c:pt>
                <c:pt idx="174">
                  <c:v>16-Jan</c:v>
                </c:pt>
                <c:pt idx="175">
                  <c:v>16-Feb</c:v>
                </c:pt>
                <c:pt idx="176">
                  <c:v>16-Mar</c:v>
                </c:pt>
                <c:pt idx="177">
                  <c:v>16-Apr</c:v>
                </c:pt>
                <c:pt idx="178">
                  <c:v>16-May</c:v>
                </c:pt>
                <c:pt idx="179">
                  <c:v>16-Jun</c:v>
                </c:pt>
                <c:pt idx="180">
                  <c:v>16-Jul</c:v>
                </c:pt>
                <c:pt idx="181">
                  <c:v>16-Aug</c:v>
                </c:pt>
              </c:strCache>
            </c:strRef>
          </c:cat>
          <c:val>
            <c:numRef>
              <c:f>Sheet1!$A$2:$FZ$2</c:f>
              <c:numCache>
                <c:formatCode>0</c:formatCode>
                <c:ptCount val="182"/>
                <c:pt idx="0">
                  <c:v>14.000000000000002</c:v>
                </c:pt>
                <c:pt idx="1">
                  <c:v>11</c:v>
                </c:pt>
                <c:pt idx="2">
                  <c:v>13</c:v>
                </c:pt>
                <c:pt idx="3">
                  <c:v>16</c:v>
                </c:pt>
                <c:pt idx="4">
                  <c:v>19</c:v>
                </c:pt>
                <c:pt idx="5">
                  <c:v>22</c:v>
                </c:pt>
                <c:pt idx="6">
                  <c:v>25</c:v>
                </c:pt>
                <c:pt idx="7">
                  <c:v>31</c:v>
                </c:pt>
                <c:pt idx="8">
                  <c:v>31</c:v>
                </c:pt>
                <c:pt idx="9">
                  <c:v>28.000000000000004</c:v>
                </c:pt>
                <c:pt idx="10">
                  <c:v>30</c:v>
                </c:pt>
                <c:pt idx="11">
                  <c:v>32</c:v>
                </c:pt>
                <c:pt idx="12">
                  <c:v>33</c:v>
                </c:pt>
                <c:pt idx="13">
                  <c:v>28.000000000000004</c:v>
                </c:pt>
                <c:pt idx="14">
                  <c:v>28.999999999999996</c:v>
                </c:pt>
                <c:pt idx="15">
                  <c:v>30</c:v>
                </c:pt>
                <c:pt idx="16">
                  <c:v>32</c:v>
                </c:pt>
                <c:pt idx="17">
                  <c:v>30</c:v>
                </c:pt>
                <c:pt idx="18">
                  <c:v>27</c:v>
                </c:pt>
                <c:pt idx="19">
                  <c:v>25</c:v>
                </c:pt>
                <c:pt idx="20">
                  <c:v>28.000000000000004</c:v>
                </c:pt>
                <c:pt idx="21">
                  <c:v>22</c:v>
                </c:pt>
                <c:pt idx="22">
                  <c:v>18</c:v>
                </c:pt>
                <c:pt idx="23">
                  <c:v>18</c:v>
                </c:pt>
                <c:pt idx="24">
                  <c:v>17</c:v>
                </c:pt>
                <c:pt idx="25">
                  <c:v>16</c:v>
                </c:pt>
                <c:pt idx="26">
                  <c:v>12</c:v>
                </c:pt>
                <c:pt idx="27">
                  <c:v>12</c:v>
                </c:pt>
                <c:pt idx="28">
                  <c:v>10</c:v>
                </c:pt>
                <c:pt idx="29">
                  <c:v>12</c:v>
                </c:pt>
                <c:pt idx="30">
                  <c:v>11</c:v>
                </c:pt>
                <c:pt idx="31">
                  <c:v>9</c:v>
                </c:pt>
                <c:pt idx="32">
                  <c:v>9</c:v>
                </c:pt>
                <c:pt idx="33">
                  <c:v>9</c:v>
                </c:pt>
                <c:pt idx="34">
                  <c:v>7.0000000000000009</c:v>
                </c:pt>
                <c:pt idx="35">
                  <c:v>7.0000000000000009</c:v>
                </c:pt>
                <c:pt idx="36">
                  <c:v>5</c:v>
                </c:pt>
                <c:pt idx="37">
                  <c:v>4</c:v>
                </c:pt>
                <c:pt idx="38">
                  <c:v>4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1</c:v>
                </c:pt>
                <c:pt idx="43">
                  <c:v>0</c:v>
                </c:pt>
                <c:pt idx="44">
                  <c:v>-1</c:v>
                </c:pt>
                <c:pt idx="45">
                  <c:v>-2</c:v>
                </c:pt>
                <c:pt idx="46">
                  <c:v>-2</c:v>
                </c:pt>
                <c:pt idx="47">
                  <c:v>-3</c:v>
                </c:pt>
                <c:pt idx="48">
                  <c:v>-5</c:v>
                </c:pt>
                <c:pt idx="49">
                  <c:v>-6</c:v>
                </c:pt>
                <c:pt idx="50">
                  <c:v>-5</c:v>
                </c:pt>
                <c:pt idx="51">
                  <c:v>-4</c:v>
                </c:pt>
                <c:pt idx="52">
                  <c:v>-4</c:v>
                </c:pt>
                <c:pt idx="53">
                  <c:v>-6</c:v>
                </c:pt>
                <c:pt idx="54">
                  <c:v>-6</c:v>
                </c:pt>
                <c:pt idx="55">
                  <c:v>-5</c:v>
                </c:pt>
                <c:pt idx="56">
                  <c:v>-6</c:v>
                </c:pt>
                <c:pt idx="57">
                  <c:v>-5</c:v>
                </c:pt>
                <c:pt idx="58">
                  <c:v>-6</c:v>
                </c:pt>
                <c:pt idx="59">
                  <c:v>-7.0000000000000009</c:v>
                </c:pt>
                <c:pt idx="60">
                  <c:v>-7.0000000000000009</c:v>
                </c:pt>
                <c:pt idx="61">
                  <c:v>-7.0000000000000009</c:v>
                </c:pt>
                <c:pt idx="62">
                  <c:v>-8</c:v>
                </c:pt>
                <c:pt idx="63">
                  <c:v>-9</c:v>
                </c:pt>
                <c:pt idx="64">
                  <c:v>-9</c:v>
                </c:pt>
                <c:pt idx="65">
                  <c:v>-8</c:v>
                </c:pt>
                <c:pt idx="66">
                  <c:v>-9</c:v>
                </c:pt>
                <c:pt idx="67">
                  <c:v>-10</c:v>
                </c:pt>
                <c:pt idx="68">
                  <c:v>-12</c:v>
                </c:pt>
                <c:pt idx="69">
                  <c:v>-12</c:v>
                </c:pt>
                <c:pt idx="70">
                  <c:v>-13</c:v>
                </c:pt>
                <c:pt idx="71">
                  <c:v>-14.000000000000002</c:v>
                </c:pt>
                <c:pt idx="72">
                  <c:v>-14.000000000000002</c:v>
                </c:pt>
                <c:pt idx="73">
                  <c:v>-14.000000000000002</c:v>
                </c:pt>
                <c:pt idx="74">
                  <c:v>-15</c:v>
                </c:pt>
                <c:pt idx="75">
                  <c:v>-15</c:v>
                </c:pt>
                <c:pt idx="76">
                  <c:v>-15</c:v>
                </c:pt>
                <c:pt idx="77">
                  <c:v>-16</c:v>
                </c:pt>
                <c:pt idx="78">
                  <c:v>-15</c:v>
                </c:pt>
                <c:pt idx="79">
                  <c:v>-14.000000000000002</c:v>
                </c:pt>
                <c:pt idx="80">
                  <c:v>-12</c:v>
                </c:pt>
                <c:pt idx="81">
                  <c:v>-12</c:v>
                </c:pt>
                <c:pt idx="82">
                  <c:v>-11</c:v>
                </c:pt>
                <c:pt idx="83">
                  <c:v>-11</c:v>
                </c:pt>
                <c:pt idx="84">
                  <c:v>-11</c:v>
                </c:pt>
                <c:pt idx="85">
                  <c:v>-10</c:v>
                </c:pt>
                <c:pt idx="86">
                  <c:v>-10</c:v>
                </c:pt>
                <c:pt idx="87">
                  <c:v>-9</c:v>
                </c:pt>
                <c:pt idx="88">
                  <c:v>-9</c:v>
                </c:pt>
                <c:pt idx="89">
                  <c:v>-9</c:v>
                </c:pt>
                <c:pt idx="90">
                  <c:v>-9</c:v>
                </c:pt>
                <c:pt idx="91">
                  <c:v>-8</c:v>
                </c:pt>
                <c:pt idx="92">
                  <c:v>-7.0000000000000009</c:v>
                </c:pt>
                <c:pt idx="93">
                  <c:v>-7.0000000000000009</c:v>
                </c:pt>
                <c:pt idx="94">
                  <c:v>-6</c:v>
                </c:pt>
                <c:pt idx="95">
                  <c:v>-6</c:v>
                </c:pt>
                <c:pt idx="96">
                  <c:v>-6</c:v>
                </c:pt>
                <c:pt idx="97">
                  <c:v>-5</c:v>
                </c:pt>
                <c:pt idx="98">
                  <c:v>-4</c:v>
                </c:pt>
                <c:pt idx="99">
                  <c:v>-5</c:v>
                </c:pt>
                <c:pt idx="100">
                  <c:v>-5</c:v>
                </c:pt>
                <c:pt idx="101">
                  <c:v>-4</c:v>
                </c:pt>
                <c:pt idx="102">
                  <c:v>-4</c:v>
                </c:pt>
                <c:pt idx="103">
                  <c:v>-5</c:v>
                </c:pt>
                <c:pt idx="104">
                  <c:v>-4</c:v>
                </c:pt>
                <c:pt idx="105">
                  <c:v>-4</c:v>
                </c:pt>
                <c:pt idx="106">
                  <c:v>-3</c:v>
                </c:pt>
                <c:pt idx="107">
                  <c:v>-3</c:v>
                </c:pt>
                <c:pt idx="108">
                  <c:v>-3</c:v>
                </c:pt>
                <c:pt idx="109">
                  <c:v>-4</c:v>
                </c:pt>
                <c:pt idx="110">
                  <c:v>-4</c:v>
                </c:pt>
                <c:pt idx="111">
                  <c:v>-4</c:v>
                </c:pt>
                <c:pt idx="112">
                  <c:v>-5</c:v>
                </c:pt>
                <c:pt idx="113">
                  <c:v>-5</c:v>
                </c:pt>
                <c:pt idx="114">
                  <c:v>-5</c:v>
                </c:pt>
                <c:pt idx="115">
                  <c:v>-5</c:v>
                </c:pt>
                <c:pt idx="116">
                  <c:v>-4</c:v>
                </c:pt>
                <c:pt idx="117">
                  <c:v>-4</c:v>
                </c:pt>
                <c:pt idx="118">
                  <c:v>-4</c:v>
                </c:pt>
                <c:pt idx="119">
                  <c:v>-3</c:v>
                </c:pt>
                <c:pt idx="120">
                  <c:v>-2</c:v>
                </c:pt>
                <c:pt idx="121">
                  <c:v>-2</c:v>
                </c:pt>
                <c:pt idx="122">
                  <c:v>0</c:v>
                </c:pt>
                <c:pt idx="123">
                  <c:v>0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2</c:v>
                </c:pt>
                <c:pt idx="128">
                  <c:v>3</c:v>
                </c:pt>
                <c:pt idx="129">
                  <c:v>3</c:v>
                </c:pt>
                <c:pt idx="130">
                  <c:v>4</c:v>
                </c:pt>
                <c:pt idx="131">
                  <c:v>4</c:v>
                </c:pt>
                <c:pt idx="132">
                  <c:v>4</c:v>
                </c:pt>
                <c:pt idx="133">
                  <c:v>5</c:v>
                </c:pt>
                <c:pt idx="134">
                  <c:v>5</c:v>
                </c:pt>
                <c:pt idx="135">
                  <c:v>4</c:v>
                </c:pt>
                <c:pt idx="136">
                  <c:v>5</c:v>
                </c:pt>
                <c:pt idx="137">
                  <c:v>5</c:v>
                </c:pt>
                <c:pt idx="138">
                  <c:v>5</c:v>
                </c:pt>
                <c:pt idx="139">
                  <c:v>4</c:v>
                </c:pt>
                <c:pt idx="140">
                  <c:v>5</c:v>
                </c:pt>
                <c:pt idx="141">
                  <c:v>5</c:v>
                </c:pt>
                <c:pt idx="142">
                  <c:v>5</c:v>
                </c:pt>
                <c:pt idx="143">
                  <c:v>5</c:v>
                </c:pt>
                <c:pt idx="144">
                  <c:v>4</c:v>
                </c:pt>
                <c:pt idx="145">
                  <c:v>4</c:v>
                </c:pt>
                <c:pt idx="146">
                  <c:v>5</c:v>
                </c:pt>
                <c:pt idx="147">
                  <c:v>4</c:v>
                </c:pt>
                <c:pt idx="148">
                  <c:v>4</c:v>
                </c:pt>
                <c:pt idx="149">
                  <c:v>3</c:v>
                </c:pt>
                <c:pt idx="150">
                  <c:v>3</c:v>
                </c:pt>
                <c:pt idx="151">
                  <c:v>2</c:v>
                </c:pt>
                <c:pt idx="152">
                  <c:v>3</c:v>
                </c:pt>
                <c:pt idx="153">
                  <c:v>2</c:v>
                </c:pt>
                <c:pt idx="154">
                  <c:v>3</c:v>
                </c:pt>
                <c:pt idx="155">
                  <c:v>2</c:v>
                </c:pt>
                <c:pt idx="156">
                  <c:v>2</c:v>
                </c:pt>
                <c:pt idx="157">
                  <c:v>2</c:v>
                </c:pt>
                <c:pt idx="158">
                  <c:v>2</c:v>
                </c:pt>
                <c:pt idx="159">
                  <c:v>1</c:v>
                </c:pt>
                <c:pt idx="160">
                  <c:v>1</c:v>
                </c:pt>
                <c:pt idx="161">
                  <c:v>0</c:v>
                </c:pt>
                <c:pt idx="162">
                  <c:v>0</c:v>
                </c:pt>
                <c:pt idx="163">
                  <c:v>1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1</c:v>
                </c:pt>
                <c:pt idx="169">
                  <c:v>0</c:v>
                </c:pt>
                <c:pt idx="170">
                  <c:v>-1</c:v>
                </c:pt>
                <c:pt idx="171">
                  <c:v>-2</c:v>
                </c:pt>
                <c:pt idx="172">
                  <c:v>-3</c:v>
                </c:pt>
                <c:pt idx="173">
                  <c:v>-4</c:v>
                </c:pt>
                <c:pt idx="174">
                  <c:v>-4</c:v>
                </c:pt>
                <c:pt idx="175">
                  <c:v>-4</c:v>
                </c:pt>
                <c:pt idx="176">
                  <c:v>-3</c:v>
                </c:pt>
                <c:pt idx="177">
                  <c:v>-2</c:v>
                </c:pt>
                <c:pt idx="178">
                  <c:v>-2</c:v>
                </c:pt>
                <c:pt idx="179">
                  <c:v>-1</c:v>
                </c:pt>
                <c:pt idx="180">
                  <c:v>-1</c:v>
                </c:pt>
                <c:pt idx="181">
                  <c:v>-1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4A-482E-95CB-F6A50A29D0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6599064"/>
        <c:axId val="226599456"/>
      </c:lineChart>
      <c:catAx>
        <c:axId val="226599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60000000" vert="horz"/>
          <a:lstStyle/>
          <a:p>
            <a:pPr>
              <a:defRPr/>
            </a:pPr>
            <a:endParaRPr lang="en-US"/>
          </a:p>
        </c:txPr>
        <c:crossAx val="226599456"/>
        <c:crosses val="autoZero"/>
        <c:auto val="1"/>
        <c:lblAlgn val="ctr"/>
        <c:lblOffset val="200"/>
        <c:tickLblSkip val="12"/>
        <c:tickMarkSkip val="2"/>
        <c:noMultiLvlLbl val="0"/>
      </c:catAx>
      <c:valAx>
        <c:axId val="226599456"/>
        <c:scaling>
          <c:orientation val="minMax"/>
        </c:scaling>
        <c:delete val="0"/>
        <c:axPos val="l"/>
        <c:numFmt formatCode="0&quot;%&quot;" sourceLinked="0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226599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013131147924E-2"/>
          <c:y val="2.4032399175909502E-2"/>
          <c:w val="0.896993738171453"/>
          <c:h val="0.86734061468123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Costs ($000s)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C74-493F-90D3-7BC3CBDAB987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C74-493F-90D3-7BC3CBDAB987}"/>
              </c:ext>
            </c:extLst>
          </c:dPt>
          <c:dPt>
            <c:idx val="26"/>
            <c:invertIfNegative val="0"/>
            <c:bubble3D val="0"/>
            <c:spPr>
              <a:solidFill>
                <a:srgbClr val="337DBE"/>
              </a:solidFill>
            </c:spPr>
            <c:extLst>
              <c:ext xmlns:c16="http://schemas.microsoft.com/office/drawing/2014/chart" uri="{C3380CC4-5D6E-409C-BE32-E72D297353CC}">
                <c16:uniqueId val="{00000003-AC74-493F-90D3-7BC3CBDAB987}"/>
              </c:ext>
            </c:extLst>
          </c:dPt>
          <c:dLbls>
            <c:dLbl>
              <c:idx val="6"/>
              <c:layout>
                <c:manualLayout>
                  <c:x val="-5.4400954147029602E-17"/>
                  <c:y val="-3.58422939068100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7E-4C3E-AC5C-A2B2ECC39D57}"/>
                </c:ext>
              </c:extLst>
            </c:dLbl>
            <c:dLbl>
              <c:idx val="7"/>
              <c:layout>
                <c:manualLayout>
                  <c:x val="0"/>
                  <c:y val="1.43369175627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7E-4C3E-AC5C-A2B2ECC39D57}"/>
                </c:ext>
              </c:extLst>
            </c:dLbl>
            <c:dLbl>
              <c:idx val="10"/>
              <c:layout>
                <c:manualLayout>
                  <c:x val="-5.4400954147029602E-17"/>
                  <c:y val="1.0752688172042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07E-4C3E-AC5C-A2B2ECC39D57}"/>
                </c:ext>
              </c:extLst>
            </c:dLbl>
            <c:dLbl>
              <c:idx val="20"/>
              <c:layout>
                <c:manualLayout>
                  <c:x val="0"/>
                  <c:y val="3.58422939068100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07E-4C3E-AC5C-A2B2ECC39D57}"/>
                </c:ext>
              </c:extLst>
            </c:dLbl>
            <c:dLbl>
              <c:idx val="22"/>
              <c:layout>
                <c:manualLayout>
                  <c:x val="0"/>
                  <c:y val="7.16845878136200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07E-4C3E-AC5C-A2B2ECC39D57}"/>
                </c:ext>
              </c:extLst>
            </c:dLbl>
            <c:dLbl>
              <c:idx val="23"/>
              <c:layout>
                <c:manualLayout>
                  <c:x val="-1.08801908294058E-16"/>
                  <c:y val="-7.16845878136206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4-493F-90D3-7BC3CBDAB987}"/>
                </c:ext>
              </c:extLst>
            </c:dLbl>
            <c:dLbl>
              <c:idx val="24"/>
              <c:layout>
                <c:manualLayout>
                  <c:x val="1.08801908294058E-16"/>
                  <c:y val="1.0752688172042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07E-4C3E-AC5C-A2B2ECC39D57}"/>
                </c:ext>
              </c:extLst>
            </c:dLbl>
            <c:dLbl>
              <c:idx val="25"/>
              <c:layout>
                <c:manualLayout>
                  <c:x val="0"/>
                  <c:y val="-1.0752688172042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4-493F-90D3-7BC3CBDAB987}"/>
                </c:ext>
              </c:extLst>
            </c:dLbl>
            <c:dLbl>
              <c:idx val="26"/>
              <c:layout>
                <c:manualLayout>
                  <c:x val="1.48367952522266E-3"/>
                  <c:y val="1.0752688172042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74-493F-90D3-7BC3CBDAB9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Sheet1!$A$2:$A$29</c:f>
              <c:strCache>
                <c:ptCount val="28"/>
                <c:pt idx="0">
                  <c:v>89</c:v>
                </c:pt>
                <c:pt idx="1">
                  <c:v>90</c:v>
                </c:pt>
                <c:pt idx="2">
                  <c:v>91</c:v>
                </c:pt>
                <c:pt idx="3">
                  <c:v>92</c:v>
                </c:pt>
                <c:pt idx="4">
                  <c:v>93</c:v>
                </c:pt>
                <c:pt idx="5">
                  <c:v>94</c:v>
                </c:pt>
                <c:pt idx="6">
                  <c:v>95</c:v>
                </c:pt>
                <c:pt idx="7">
                  <c:v>96</c:v>
                </c:pt>
                <c:pt idx="8">
                  <c:v>97</c:v>
                </c:pt>
                <c:pt idx="9">
                  <c:v>98</c:v>
                </c:pt>
                <c:pt idx="10">
                  <c:v>99</c:v>
                </c:pt>
                <c:pt idx="11">
                  <c:v>00</c:v>
                </c:pt>
                <c:pt idx="12">
                  <c:v>01</c:v>
                </c:pt>
                <c:pt idx="13">
                  <c:v>02</c:v>
                </c:pt>
                <c:pt idx="14">
                  <c:v>03</c:v>
                </c:pt>
                <c:pt idx="15">
                  <c:v>04</c:v>
                </c:pt>
                <c:pt idx="16">
                  <c:v>05</c:v>
                </c:pt>
                <c:pt idx="17">
                  <c:v>06</c:v>
                </c:pt>
                <c:pt idx="18">
                  <c:v>07</c:v>
                </c:pt>
                <c:pt idx="19">
                  <c:v>08</c:v>
                </c:pt>
                <c:pt idx="20">
                  <c:v>09</c:v>
                </c:pt>
                <c:pt idx="21">
                  <c:v>10</c:v>
                </c:pt>
                <c:pt idx="22">
                  <c:v>11</c:v>
                </c:pt>
                <c:pt idx="23">
                  <c:v>12</c:v>
                </c:pt>
                <c:pt idx="24">
                  <c:v>13</c:v>
                </c:pt>
                <c:pt idx="25">
                  <c:v>14</c:v>
                </c:pt>
                <c:pt idx="26">
                  <c:v>15</c:v>
                </c:pt>
                <c:pt idx="27">
                  <c:v>16*</c:v>
                </c:pt>
              </c:strCache>
            </c:strRef>
          </c:cat>
          <c:val>
            <c:numRef>
              <c:f>Sheet1!$B$2:$B$29</c:f>
              <c:numCache>
                <c:formatCode>"$"#,##0.0</c:formatCode>
                <c:ptCount val="28"/>
                <c:pt idx="0">
                  <c:v>14.4</c:v>
                </c:pt>
                <c:pt idx="1">
                  <c:v>5</c:v>
                </c:pt>
                <c:pt idx="2">
                  <c:v>8.1999999999999993</c:v>
                </c:pt>
                <c:pt idx="3">
                  <c:v>38.9</c:v>
                </c:pt>
                <c:pt idx="4">
                  <c:v>9.1</c:v>
                </c:pt>
                <c:pt idx="5">
                  <c:v>27.2</c:v>
                </c:pt>
                <c:pt idx="6">
                  <c:v>13</c:v>
                </c:pt>
                <c:pt idx="7">
                  <c:v>11.3</c:v>
                </c:pt>
                <c:pt idx="8">
                  <c:v>3.9</c:v>
                </c:pt>
                <c:pt idx="9">
                  <c:v>14.8</c:v>
                </c:pt>
                <c:pt idx="10">
                  <c:v>11.9</c:v>
                </c:pt>
                <c:pt idx="11">
                  <c:v>6.3</c:v>
                </c:pt>
                <c:pt idx="12">
                  <c:v>35.799999999999997</c:v>
                </c:pt>
                <c:pt idx="13">
                  <c:v>7.8</c:v>
                </c:pt>
                <c:pt idx="14">
                  <c:v>16.8</c:v>
                </c:pt>
                <c:pt idx="15">
                  <c:v>34.700000000000003</c:v>
                </c:pt>
                <c:pt idx="16">
                  <c:v>75.7</c:v>
                </c:pt>
                <c:pt idx="17">
                  <c:v>10.9</c:v>
                </c:pt>
                <c:pt idx="18">
                  <c:v>7.7</c:v>
                </c:pt>
                <c:pt idx="19">
                  <c:v>30.1</c:v>
                </c:pt>
                <c:pt idx="20">
                  <c:v>11.8</c:v>
                </c:pt>
                <c:pt idx="21">
                  <c:v>14.9</c:v>
                </c:pt>
                <c:pt idx="22">
                  <c:v>34.6</c:v>
                </c:pt>
                <c:pt idx="23">
                  <c:v>36.1</c:v>
                </c:pt>
                <c:pt idx="24">
                  <c:v>13.1</c:v>
                </c:pt>
                <c:pt idx="25">
                  <c:v>15.5</c:v>
                </c:pt>
                <c:pt idx="26">
                  <c:v>15</c:v>
                </c:pt>
                <c:pt idx="27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74-493F-90D3-7BC3CBDAB9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24709120"/>
        <c:axId val="324709904"/>
      </c:barChart>
      <c:catAx>
        <c:axId val="324709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324709904"/>
        <c:crosses val="autoZero"/>
        <c:auto val="1"/>
        <c:lblAlgn val="ctr"/>
        <c:lblOffset val="100"/>
        <c:noMultiLvlLbl val="0"/>
      </c:catAx>
      <c:valAx>
        <c:axId val="324709904"/>
        <c:scaling>
          <c:orientation val="minMax"/>
          <c:max val="9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Billions ($2015)</a:t>
                </a:r>
              </a:p>
            </c:rich>
          </c:tx>
          <c:layout>
            <c:manualLayout>
              <c:xMode val="edge"/>
              <c:yMode val="edge"/>
              <c:x val="5.9198813056379803E-3"/>
              <c:y val="0.32499496009741102"/>
            </c:manualLayout>
          </c:layout>
          <c:overlay val="0"/>
        </c:title>
        <c:numFmt formatCode="&quot;$&quot;#,##0" sourceLinked="0"/>
        <c:majorTickMark val="out"/>
        <c:minorTickMark val="none"/>
        <c:tickLblPos val="nextTo"/>
        <c:crossAx val="324709120"/>
        <c:crosses val="autoZero"/>
        <c:crossBetween val="between"/>
        <c:majorUnit val="10"/>
        <c:minorUnit val="0.01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067415730337076E-2"/>
          <c:y val="0.11488250652741515"/>
          <c:w val="0.95393258426966288"/>
          <c:h val="0.74151436031331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Ratio Points</c:v>
                </c:pt>
              </c:strCache>
            </c:strRef>
          </c:tx>
          <c:spPr>
            <a:solidFill>
              <a:schemeClr val="accent1"/>
            </a:solidFill>
            <a:ln w="25692">
              <a:noFill/>
            </a:ln>
          </c:spPr>
          <c:invertIfNegative val="0"/>
          <c:dLbls>
            <c:dLbl>
              <c:idx val="0"/>
              <c:numFmt formatCode="#,##0.0" sourceLinked="0"/>
              <c:spPr>
                <a:noFill/>
                <a:ln w="25692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214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B8A-47D2-9CDD-B244DA41BAC1}"/>
                </c:ext>
              </c:extLst>
            </c:dLbl>
            <c:dLbl>
              <c:idx val="1"/>
              <c:numFmt formatCode="#,##0.0" sourceLinked="0"/>
              <c:spPr>
                <a:noFill/>
                <a:ln w="25692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214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B8A-47D2-9CDD-B244DA41BAC1}"/>
                </c:ext>
              </c:extLst>
            </c:dLbl>
            <c:dLbl>
              <c:idx val="2"/>
              <c:numFmt formatCode="#,##0.0" sourceLinked="0"/>
              <c:spPr>
                <a:noFill/>
                <a:ln w="25692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214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B8A-47D2-9CDD-B244DA41BAC1}"/>
                </c:ext>
              </c:extLst>
            </c:dLbl>
            <c:dLbl>
              <c:idx val="3"/>
              <c:numFmt formatCode="#,##0.0" sourceLinked="0"/>
              <c:spPr>
                <a:noFill/>
                <a:ln w="25692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214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B8A-47D2-9CDD-B244DA41BAC1}"/>
                </c:ext>
              </c:extLst>
            </c:dLbl>
            <c:dLbl>
              <c:idx val="4"/>
              <c:numFmt formatCode="#,##0.0" sourceLinked="0"/>
              <c:spPr>
                <a:noFill/>
                <a:ln w="25692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214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B8A-47D2-9CDD-B244DA41BAC1}"/>
                </c:ext>
              </c:extLst>
            </c:dLbl>
            <c:dLbl>
              <c:idx val="5"/>
              <c:numFmt formatCode="#,##0.0" sourceLinked="0"/>
              <c:spPr>
                <a:noFill/>
                <a:ln w="25692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214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B8A-47D2-9CDD-B244DA41BAC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2A-4C5C-AE27-EA2C1105EDB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2A-4C5C-AE27-EA2C1105EDB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2A-4C5C-AE27-EA2C1105EDB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2A-4C5C-AE27-EA2C1105EDB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C2A-4C5C-AE27-EA2C1105EDB0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2A-4C5C-AE27-EA2C1105EDB0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C2A-4C5C-AE27-EA2C1105EDB0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C2A-4C5C-AE27-EA2C1105EDB0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C2A-4C5C-AE27-EA2C1105EDB0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C2A-4C5C-AE27-EA2C1105EDB0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C2A-4C5C-AE27-EA2C1105EDB0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C2A-4C5C-AE27-EA2C1105EDB0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C2A-4C5C-AE27-EA2C1105EDB0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C2A-4C5C-AE27-EA2C1105EDB0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C2A-4C5C-AE27-EA2C1105EDB0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C2A-4C5C-AE27-EA2C1105EDB0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C2A-4C5C-AE27-EA2C1105EDB0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C2A-4C5C-AE27-EA2C1105EDB0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C2A-4C5C-AE27-EA2C1105EDB0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C2A-4C5C-AE27-EA2C1105EDB0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C2A-4C5C-AE27-EA2C1105EDB0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C2A-4C5C-AE27-EA2C1105EDB0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C2A-4C5C-AE27-EA2C1105EDB0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C2A-4C5C-AE27-EA2C1105EDB0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C2A-4C5C-AE27-EA2C1105EDB0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C2A-4C5C-AE27-EA2C1105EDB0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CC2A-4C5C-AE27-EA2C1105EDB0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CC2A-4C5C-AE27-EA2C1105EDB0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CC2A-4C5C-AE27-EA2C1105EDB0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CC2A-4C5C-AE27-EA2C1105EDB0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CC2A-4C5C-AE27-EA2C1105EDB0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CC2A-4C5C-AE27-EA2C1105EDB0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CC2A-4C5C-AE27-EA2C1105EDB0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CC2A-4C5C-AE27-EA2C1105EDB0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CC2A-4C5C-AE27-EA2C1105EDB0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CC2A-4C5C-AE27-EA2C1105EDB0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CC2A-4C5C-AE27-EA2C1105EDB0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CC2A-4C5C-AE27-EA2C1105EDB0}"/>
                </c:ext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CC2A-4C5C-AE27-EA2C1105EDB0}"/>
                </c:ext>
              </c:extLst>
            </c:dLbl>
            <c:numFmt formatCode="#,##0.0" sourceLinked="0"/>
            <c:spPr>
              <a:noFill/>
              <a:ln w="25692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21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Sheet1!$B$1:$BF$1</c:f>
              <c:strCache>
                <c:ptCount val="57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2016:Q2</c:v>
                </c:pt>
              </c:strCache>
            </c:strRef>
          </c:cat>
          <c:val>
            <c:numRef>
              <c:f>Sheet1!$B$2:$BF$2</c:f>
              <c:numCache>
                <c:formatCode>General</c:formatCode>
                <c:ptCount val="57"/>
                <c:pt idx="0">
                  <c:v>0.8</c:v>
                </c:pt>
                <c:pt idx="1">
                  <c:v>1.1000000000000001</c:v>
                </c:pt>
                <c:pt idx="2">
                  <c:v>1.1000000000000001</c:v>
                </c:pt>
                <c:pt idx="3">
                  <c:v>0.1</c:v>
                </c:pt>
                <c:pt idx="4">
                  <c:v>0.9</c:v>
                </c:pt>
                <c:pt idx="5">
                  <c:v>3.6</c:v>
                </c:pt>
                <c:pt idx="6">
                  <c:v>0.4</c:v>
                </c:pt>
                <c:pt idx="7">
                  <c:v>1.2</c:v>
                </c:pt>
                <c:pt idx="8">
                  <c:v>0.4</c:v>
                </c:pt>
                <c:pt idx="9">
                  <c:v>0.8</c:v>
                </c:pt>
                <c:pt idx="10">
                  <c:v>1.3</c:v>
                </c:pt>
                <c:pt idx="11">
                  <c:v>0.3</c:v>
                </c:pt>
                <c:pt idx="12">
                  <c:v>0.4</c:v>
                </c:pt>
                <c:pt idx="13">
                  <c:v>0.7</c:v>
                </c:pt>
                <c:pt idx="14">
                  <c:v>1.5</c:v>
                </c:pt>
                <c:pt idx="15">
                  <c:v>1</c:v>
                </c:pt>
                <c:pt idx="16">
                  <c:v>0.4</c:v>
                </c:pt>
                <c:pt idx="17">
                  <c:v>0.4</c:v>
                </c:pt>
                <c:pt idx="18">
                  <c:v>0.7</c:v>
                </c:pt>
                <c:pt idx="19">
                  <c:v>1.8</c:v>
                </c:pt>
                <c:pt idx="20">
                  <c:v>1.1000000000000001</c:v>
                </c:pt>
                <c:pt idx="21">
                  <c:v>0.6</c:v>
                </c:pt>
                <c:pt idx="22">
                  <c:v>1.4</c:v>
                </c:pt>
                <c:pt idx="23">
                  <c:v>2</c:v>
                </c:pt>
                <c:pt idx="24">
                  <c:v>1.3</c:v>
                </c:pt>
                <c:pt idx="25">
                  <c:v>2</c:v>
                </c:pt>
                <c:pt idx="26">
                  <c:v>0.5</c:v>
                </c:pt>
                <c:pt idx="27">
                  <c:v>0.5</c:v>
                </c:pt>
                <c:pt idx="28">
                  <c:v>0.7</c:v>
                </c:pt>
                <c:pt idx="29">
                  <c:v>3</c:v>
                </c:pt>
                <c:pt idx="30">
                  <c:v>1.2</c:v>
                </c:pt>
                <c:pt idx="31">
                  <c:v>2.1</c:v>
                </c:pt>
                <c:pt idx="32">
                  <c:v>8.8000000000000007</c:v>
                </c:pt>
                <c:pt idx="33">
                  <c:v>2.2999999999999998</c:v>
                </c:pt>
                <c:pt idx="34">
                  <c:v>5.9</c:v>
                </c:pt>
                <c:pt idx="35">
                  <c:v>3.3</c:v>
                </c:pt>
                <c:pt idx="36">
                  <c:v>2.8</c:v>
                </c:pt>
                <c:pt idx="37">
                  <c:v>1</c:v>
                </c:pt>
                <c:pt idx="38">
                  <c:v>3.6</c:v>
                </c:pt>
                <c:pt idx="39">
                  <c:v>2.9</c:v>
                </c:pt>
                <c:pt idx="40">
                  <c:v>1.6</c:v>
                </c:pt>
                <c:pt idx="41">
                  <c:v>5.4</c:v>
                </c:pt>
                <c:pt idx="42">
                  <c:v>1.6</c:v>
                </c:pt>
                <c:pt idx="43">
                  <c:v>3.3</c:v>
                </c:pt>
                <c:pt idx="44">
                  <c:v>3.3</c:v>
                </c:pt>
                <c:pt idx="45">
                  <c:v>8.1</c:v>
                </c:pt>
                <c:pt idx="46">
                  <c:v>2.7</c:v>
                </c:pt>
                <c:pt idx="47">
                  <c:v>1.6</c:v>
                </c:pt>
                <c:pt idx="48">
                  <c:v>5</c:v>
                </c:pt>
                <c:pt idx="49">
                  <c:v>2.6</c:v>
                </c:pt>
                <c:pt idx="50">
                  <c:v>4.5999999999999996</c:v>
                </c:pt>
                <c:pt idx="51">
                  <c:v>9.6</c:v>
                </c:pt>
                <c:pt idx="52">
                  <c:v>8</c:v>
                </c:pt>
                <c:pt idx="53">
                  <c:v>3.5</c:v>
                </c:pt>
                <c:pt idx="54">
                  <c:v>4</c:v>
                </c:pt>
                <c:pt idx="55">
                  <c:v>3.5</c:v>
                </c:pt>
                <c:pt idx="56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B8A-47D2-9CDD-B244DA41BA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84040136"/>
        <c:axId val="1"/>
      </c:barChart>
      <c:catAx>
        <c:axId val="184040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846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21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20"/>
        <c:tickLblSkip val="2"/>
        <c:tickMarkSkip val="1"/>
        <c:noMultiLvlLbl val="0"/>
      </c:catAx>
      <c:valAx>
        <c:axId val="1"/>
        <c:scaling>
          <c:orientation val="minMax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21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4040136"/>
        <c:crossesAt val="1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1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D36-4722-88D5-2DE47070DE5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49C-42F9-94C1-F9AB38C6E1C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D36-4722-88D5-2DE47070DE5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9C-42F9-94C1-F9AB38C6E1C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D36-4722-88D5-2DE47070DE5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197-40D8-9CF4-E77F2DEC11B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D36-4722-88D5-2DE47070DE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Texas</c:v>
                </c:pt>
                <c:pt idx="1">
                  <c:v>Nebraska</c:v>
                </c:pt>
                <c:pt idx="2">
                  <c:v>Missouri</c:v>
                </c:pt>
                <c:pt idx="3">
                  <c:v>Arkansas</c:v>
                </c:pt>
                <c:pt idx="4">
                  <c:v>Illinois</c:v>
                </c:pt>
                <c:pt idx="5">
                  <c:v>Virginia</c:v>
                </c:pt>
                <c:pt idx="6">
                  <c:v>Kansas</c:v>
                </c:pt>
                <c:pt idx="7">
                  <c:v>Indiana</c:v>
                </c:pt>
                <c:pt idx="8">
                  <c:v>Montana</c:v>
                </c:pt>
                <c:pt idx="9">
                  <c:v>New York</c:v>
                </c:pt>
              </c:strCache>
            </c:strRef>
          </c:cat>
          <c:val>
            <c:numRef>
              <c:f>Sheet1!$B$2:$B$11</c:f>
              <c:numCache>
                <c:formatCode>_(* #,##0_);_(* \(#,##0\);_(* "-"??_);_(@_)</c:formatCode>
                <c:ptCount val="10"/>
                <c:pt idx="0">
                  <c:v>7600</c:v>
                </c:pt>
                <c:pt idx="1">
                  <c:v>550</c:v>
                </c:pt>
                <c:pt idx="2">
                  <c:v>440</c:v>
                </c:pt>
                <c:pt idx="3">
                  <c:v>410</c:v>
                </c:pt>
                <c:pt idx="4">
                  <c:v>360</c:v>
                </c:pt>
                <c:pt idx="5">
                  <c:v>340</c:v>
                </c:pt>
                <c:pt idx="6">
                  <c:v>290</c:v>
                </c:pt>
                <c:pt idx="7">
                  <c:v>280</c:v>
                </c:pt>
                <c:pt idx="8">
                  <c:v>260</c:v>
                </c:pt>
                <c:pt idx="9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D36-4722-88D5-2DE47070DE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315687896"/>
        <c:axId val="315682800"/>
      </c:barChart>
      <c:catAx>
        <c:axId val="3156878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5682800"/>
        <c:crosses val="autoZero"/>
        <c:auto val="1"/>
        <c:lblAlgn val="ctr"/>
        <c:lblOffset val="100"/>
        <c:noMultiLvlLbl val="0"/>
      </c:catAx>
      <c:valAx>
        <c:axId val="31568280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5687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791930715893599E-2"/>
          <c:y val="4.5373128859261702E-2"/>
          <c:w val="0.88924595676975504"/>
          <c:h val="0.77070459083087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Commercial </c:v>
                </c:pt>
              </c:strCache>
            </c:strRef>
          </c:tx>
          <c:spPr>
            <a:ln w="19050">
              <a:solidFill>
                <a:schemeClr val="bg1"/>
              </a:solidFill>
              <a:miter lim="800000"/>
            </a:ln>
          </c:spPr>
          <c:invertIfNegative val="0"/>
          <c:dLbls>
            <c:dLbl>
              <c:idx val="0"/>
              <c:layout>
                <c:manualLayout>
                  <c:x val="-4.592422502870259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67-4313-B714-2B478BC1C0CA}"/>
                </c:ext>
              </c:extLst>
            </c:dLbl>
            <c:dLbl>
              <c:idx val="1"/>
              <c:layout>
                <c:manualLayout>
                  <c:x val="-6.123230003827019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67-4313-B714-2B478BC1C0CA}"/>
                </c:ext>
              </c:extLst>
            </c:dLbl>
            <c:dLbl>
              <c:idx val="2"/>
              <c:layout>
                <c:manualLayout>
                  <c:x val="-4.5924225028702598E-3"/>
                  <c:y val="3.06161463287865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67-4313-B714-2B478BC1C0CA}"/>
                </c:ext>
              </c:extLst>
            </c:dLbl>
            <c:dLbl>
              <c:idx val="3"/>
              <c:layout>
                <c:manualLayout>
                  <c:x val="-6.123230003827019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67-4313-B714-2B478BC1C0CA}"/>
                </c:ext>
              </c:extLst>
            </c:dLbl>
            <c:dLbl>
              <c:idx val="4"/>
              <c:layout>
                <c:manualLayout>
                  <c:x val="-3.0616150019135099E-3"/>
                  <c:y val="-3.06161463287865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F67-4313-B714-2B478BC1C0CA}"/>
                </c:ext>
              </c:extLst>
            </c:dLbl>
            <c:dLbl>
              <c:idx val="5"/>
              <c:layout>
                <c:manualLayout>
                  <c:x val="-6.1232300038270701E-3"/>
                  <c:y val="3.06161463287865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F67-4313-B714-2B478BC1C0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Sheet1!$B$2:$B$12</c:f>
              <c:numCache>
                <c:formatCode>0.0%</c:formatCode>
                <c:ptCount val="11"/>
                <c:pt idx="0">
                  <c:v>0.92099867382336298</c:v>
                </c:pt>
                <c:pt idx="1">
                  <c:v>0.92495921076374799</c:v>
                </c:pt>
                <c:pt idx="2">
                  <c:v>0.94336154300249297</c:v>
                </c:pt>
                <c:pt idx="3">
                  <c:v>0.96786549726092497</c:v>
                </c:pt>
                <c:pt idx="4">
                  <c:v>0.99451671442151601</c:v>
                </c:pt>
                <c:pt idx="5">
                  <c:v>0.98141123128612795</c:v>
                </c:pt>
                <c:pt idx="6">
                  <c:v>1.0359264817618561</c:v>
                </c:pt>
                <c:pt idx="7">
                  <c:v>1.0697820479145601</c:v>
                </c:pt>
                <c:pt idx="8">
                  <c:v>1.069219187470926</c:v>
                </c:pt>
                <c:pt idx="9">
                  <c:v>1.034303342316752</c:v>
                </c:pt>
                <c:pt idx="10">
                  <c:v>1.0879190725823511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F67-4313-B714-2B478BC1C0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Personal</c:v>
                </c:pt>
              </c:strCache>
            </c:strRef>
          </c:tx>
          <c:spPr>
            <a:ln w="19050">
              <a:solidFill>
                <a:schemeClr val="bg1"/>
              </a:solidFill>
              <a:miter lim="800000"/>
            </a:ln>
          </c:spPr>
          <c:invertIfNegative val="0"/>
          <c:dLbls>
            <c:dLbl>
              <c:idx val="3"/>
              <c:layout>
                <c:manualLayout>
                  <c:x val="0"/>
                  <c:y val="-1.53080731643932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F67-4313-B714-2B478BC1C0CA}"/>
                </c:ext>
              </c:extLst>
            </c:dLbl>
            <c:dLbl>
              <c:idx val="6"/>
              <c:layout>
                <c:manualLayout>
                  <c:x val="1.07156525066973E-2"/>
                  <c:y val="3.06161463287865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F67-4313-B714-2B478BC1C0CA}"/>
                </c:ext>
              </c:extLst>
            </c:dLbl>
            <c:dLbl>
              <c:idx val="7"/>
              <c:layout>
                <c:manualLayout>
                  <c:x val="9.184845005740530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F67-4313-B714-2B478BC1C0CA}"/>
                </c:ext>
              </c:extLst>
            </c:dLbl>
            <c:dLbl>
              <c:idx val="8"/>
              <c:layout>
                <c:manualLayout>
                  <c:x val="1.07156525066973E-2"/>
                  <c:y val="9.18484389863596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F67-4313-B714-2B478BC1C0CA}"/>
                </c:ext>
              </c:extLst>
            </c:dLbl>
            <c:dLbl>
              <c:idx val="9"/>
              <c:layout>
                <c:manualLayout>
                  <c:x val="9.1848450057405301E-3"/>
                  <c:y val="9.18484389863596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F67-4313-B714-2B478BC1C0CA}"/>
                </c:ext>
              </c:extLst>
            </c:dLbl>
            <c:dLbl>
              <c:idx val="10"/>
              <c:layout>
                <c:manualLayout>
                  <c:x val="1.162111911671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F67-4313-B714-2B478BC1C0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Sheet1!$C$2:$C$12</c:f>
              <c:numCache>
                <c:formatCode>0.0%</c:formatCode>
                <c:ptCount val="11"/>
                <c:pt idx="0">
                  <c:v>0.95081548437726704</c:v>
                </c:pt>
                <c:pt idx="1">
                  <c:v>0.95628989149955101</c:v>
                </c:pt>
                <c:pt idx="2">
                  <c:v>0.98317768915716097</c:v>
                </c:pt>
                <c:pt idx="3">
                  <c:v>1.001904683000914</c:v>
                </c:pt>
                <c:pt idx="4">
                  <c:v>1.0131609564977939</c:v>
                </c:pt>
                <c:pt idx="5">
                  <c:v>1.009730966746603</c:v>
                </c:pt>
                <c:pt idx="6">
                  <c:v>1.0199829159436</c:v>
                </c:pt>
                <c:pt idx="7">
                  <c:v>1.020587127018072</c:v>
                </c:pt>
                <c:pt idx="8">
                  <c:v>1.015526046337424</c:v>
                </c:pt>
                <c:pt idx="9">
                  <c:v>1.02463479563102</c:v>
                </c:pt>
                <c:pt idx="10">
                  <c:v>1.046020736182409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F67-4313-B714-2B478BC1C0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37521432"/>
        <c:axId val="237513984"/>
      </c:barChart>
      <c:catAx>
        <c:axId val="237521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60000000" vert="horz"/>
          <a:lstStyle/>
          <a:p>
            <a:pPr>
              <a:defRPr/>
            </a:pPr>
            <a:endParaRPr lang="en-US"/>
          </a:p>
        </c:txPr>
        <c:crossAx val="237513984"/>
        <c:crossesAt val="1"/>
        <c:auto val="1"/>
        <c:lblAlgn val="ctr"/>
        <c:lblOffset val="100"/>
        <c:noMultiLvlLbl val="0"/>
      </c:catAx>
      <c:valAx>
        <c:axId val="237513984"/>
        <c:scaling>
          <c:orientation val="minMax"/>
          <c:max val="1.1000000000000001"/>
          <c:min val="0.9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2375214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5124028554983999"/>
          <c:y val="3.7172340939476897E-2"/>
          <c:w val="0.29751930836429602"/>
          <c:h val="7.189780089283430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120994060587501E-2"/>
          <c:y val="0.109789286130135"/>
          <c:w val="0.89504012342888895"/>
          <c:h val="0.685755798325850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Severity</c:v>
                </c:pt>
              </c:strCache>
            </c:strRef>
          </c:tx>
          <c:spPr>
            <a:ln w="19050">
              <a:solidFill>
                <a:schemeClr val="bg1"/>
              </a:solidFill>
              <a:miter lim="800000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Bodily Injury</c:v>
                </c:pt>
                <c:pt idx="1">
                  <c:v>Property Damage Liability</c:v>
                </c:pt>
                <c:pt idx="2">
                  <c:v>PIP</c:v>
                </c:pt>
                <c:pt idx="3">
                  <c:v>Collision </c:v>
                </c:pt>
                <c:pt idx="4">
                  <c:v>Comprehensive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4.2999999999999997E-2</c:v>
                </c:pt>
                <c:pt idx="1">
                  <c:v>6.8000000000000005E-2</c:v>
                </c:pt>
                <c:pt idx="2">
                  <c:v>4.5999999999999999E-2</c:v>
                </c:pt>
                <c:pt idx="3">
                  <c:v>5.6000000000000001E-2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CE-410C-BA77-C89405A1085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Frequency</c:v>
                </c:pt>
              </c:strCache>
            </c:strRef>
          </c:tx>
          <c:spPr>
            <a:ln w="19050">
              <a:solidFill>
                <a:schemeClr val="bg1"/>
              </a:solidFill>
              <a:miter lim="800000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Bodily Injury</c:v>
                </c:pt>
                <c:pt idx="1">
                  <c:v>Property Damage Liability</c:v>
                </c:pt>
                <c:pt idx="2">
                  <c:v>PIP</c:v>
                </c:pt>
                <c:pt idx="3">
                  <c:v>Collision </c:v>
                </c:pt>
                <c:pt idx="4">
                  <c:v>Comprehensive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2.1999999999999999E-2</c:v>
                </c:pt>
                <c:pt idx="1">
                  <c:v>2.3E-2</c:v>
                </c:pt>
                <c:pt idx="2">
                  <c:v>8.5000000000000006E-2</c:v>
                </c:pt>
                <c:pt idx="3">
                  <c:v>8.0000000000000002E-3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CE-410C-BA77-C89405A108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37515944"/>
        <c:axId val="237518688"/>
      </c:barChart>
      <c:catAx>
        <c:axId val="237515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237518688"/>
        <c:crosses val="autoZero"/>
        <c:auto val="1"/>
        <c:lblAlgn val="ctr"/>
        <c:lblOffset val="0"/>
        <c:noMultiLvlLbl val="0"/>
      </c:catAx>
      <c:valAx>
        <c:axId val="237518688"/>
        <c:scaling>
          <c:orientation val="minMax"/>
        </c:scaling>
        <c:delete val="0"/>
        <c:axPos val="l"/>
        <c:numFmt formatCode="0.0%" sourceLinked="0"/>
        <c:majorTickMark val="out"/>
        <c:minorTickMark val="none"/>
        <c:tickLblPos val="nextTo"/>
        <c:crossAx val="2375159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679235681073735"/>
          <c:y val="0.113279768725093"/>
          <c:w val="0.26609809824288599"/>
          <c:h val="7.189781822538650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4321306851569E-2"/>
          <c:y val="6.8229926315390294E-2"/>
          <c:w val="0.88897607661269695"/>
          <c:h val="0.79594646174846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Severity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9.8256669516114201E-3"/>
                  <c:y val="-1.68093855418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9E-47EF-82E7-EA2483D07525}"/>
                </c:ext>
              </c:extLst>
            </c:dLbl>
            <c:dLbl>
              <c:idx val="4"/>
              <c:layout>
                <c:manualLayout>
                  <c:x val="3.0616150019135099E-3"/>
                  <c:y val="-3.21027287319422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9E-47EF-82E7-EA2483D07525}"/>
                </c:ext>
              </c:extLst>
            </c:dLbl>
            <c:dLbl>
              <c:idx val="5"/>
              <c:layout>
                <c:manualLayout>
                  <c:x val="-6.1907301770975504E-4"/>
                  <c:y val="-5.76661063434487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9E-47EF-82E7-EA2483D0752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Sheet1!$B$1:$L$1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Sheet1!$B$2:$L$2</c:f>
              <c:numCache>
                <c:formatCode>0.0%</c:formatCode>
                <c:ptCount val="11"/>
                <c:pt idx="0">
                  <c:v>-1.7999999999999999E-2</c:v>
                </c:pt>
                <c:pt idx="1">
                  <c:v>-3.5999999999999997E-2</c:v>
                </c:pt>
                <c:pt idx="2">
                  <c:v>2.5000000000000001E-2</c:v>
                </c:pt>
                <c:pt idx="3">
                  <c:v>-2.4E-2</c:v>
                </c:pt>
                <c:pt idx="4">
                  <c:v>-1.4E-2</c:v>
                </c:pt>
                <c:pt idx="5">
                  <c:v>-5.0000000000000001E-3</c:v>
                </c:pt>
                <c:pt idx="6">
                  <c:v>8.9999999999999993E-3</c:v>
                </c:pt>
                <c:pt idx="7">
                  <c:v>-1.7999999999999999E-2</c:v>
                </c:pt>
                <c:pt idx="8">
                  <c:v>2.4E-2</c:v>
                </c:pt>
                <c:pt idx="9">
                  <c:v>4.3999999999999997E-2</c:v>
                </c:pt>
                <c:pt idx="10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79E-47EF-82E7-EA2483D075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44719688"/>
        <c:axId val="144720080"/>
      </c:barChart>
      <c:catAx>
        <c:axId val="144719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144720080"/>
        <c:crosses val="autoZero"/>
        <c:auto val="1"/>
        <c:lblAlgn val="ctr"/>
        <c:lblOffset val="200"/>
        <c:tickLblSkip val="1"/>
        <c:tickMarkSkip val="1"/>
        <c:noMultiLvlLbl val="0"/>
      </c:catAx>
      <c:valAx>
        <c:axId val="144720080"/>
        <c:scaling>
          <c:orientation val="minMax"/>
          <c:max val="0.06"/>
          <c:min val="-0.04"/>
        </c:scaling>
        <c:delete val="0"/>
        <c:axPos val="l"/>
        <c:numFmt formatCode="0.0%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44719688"/>
        <c:crosses val="autoZero"/>
        <c:crossBetween val="between"/>
        <c:majorUnit val="0.02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4321306851569E-2"/>
          <c:y val="6.8229926315390294E-2"/>
          <c:w val="0.88897607661269695"/>
          <c:h val="0.79594646174846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Severity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9.8256669516114201E-3"/>
                  <c:y val="-1.68093855418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9E-47EF-82E7-EA2483D07525}"/>
                </c:ext>
              </c:extLst>
            </c:dLbl>
            <c:dLbl>
              <c:idx val="4"/>
              <c:layout>
                <c:manualLayout>
                  <c:x val="3.0616150019135099E-3"/>
                  <c:y val="-3.21027287319422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9E-47EF-82E7-EA2483D07525}"/>
                </c:ext>
              </c:extLst>
            </c:dLbl>
            <c:dLbl>
              <c:idx val="5"/>
              <c:layout>
                <c:manualLayout>
                  <c:x val="-6.1907301770975504E-4"/>
                  <c:y val="-5.76661063434487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9E-47EF-82E7-EA2483D07525}"/>
                </c:ext>
              </c:extLst>
            </c:dLbl>
            <c:dLbl>
              <c:idx val="7"/>
              <c:layout>
                <c:manualLayout>
                  <c:x val="-1.5308075009567599E-3"/>
                  <c:y val="-1.926163723916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B1-4075-8C92-D974FECE3D6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Sheet1!$B$1:$L$1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Sheet1!$B$2:$L$2</c:f>
              <c:numCache>
                <c:formatCode>0.0%</c:formatCode>
                <c:ptCount val="11"/>
                <c:pt idx="0">
                  <c:v>3.9E-2</c:v>
                </c:pt>
                <c:pt idx="1">
                  <c:v>3.1E-2</c:v>
                </c:pt>
                <c:pt idx="2">
                  <c:v>1E-3</c:v>
                </c:pt>
                <c:pt idx="3">
                  <c:v>5.0000000000000001E-3</c:v>
                </c:pt>
                <c:pt idx="4">
                  <c:v>-2.3E-2</c:v>
                </c:pt>
                <c:pt idx="5">
                  <c:v>-1E-3</c:v>
                </c:pt>
                <c:pt idx="6">
                  <c:v>2.8000000000000001E-2</c:v>
                </c:pt>
                <c:pt idx="7">
                  <c:v>1.2999999999999999E-2</c:v>
                </c:pt>
                <c:pt idx="8">
                  <c:v>4.1000000000000002E-2</c:v>
                </c:pt>
                <c:pt idx="9">
                  <c:v>1.2999999999999999E-2</c:v>
                </c:pt>
                <c:pt idx="10">
                  <c:v>5.7000000000000002E-2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79E-47EF-82E7-EA2483D075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37420176"/>
        <c:axId val="237424488"/>
      </c:barChart>
      <c:catAx>
        <c:axId val="237420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237424488"/>
        <c:crosses val="autoZero"/>
        <c:auto val="1"/>
        <c:lblAlgn val="ctr"/>
        <c:lblOffset val="200"/>
        <c:tickLblSkip val="1"/>
        <c:tickMarkSkip val="1"/>
        <c:noMultiLvlLbl val="0"/>
      </c:catAx>
      <c:valAx>
        <c:axId val="237424488"/>
        <c:scaling>
          <c:orientation val="minMax"/>
          <c:max val="0.06"/>
          <c:min val="-0.04"/>
        </c:scaling>
        <c:delete val="0"/>
        <c:axPos val="l"/>
        <c:numFmt formatCode="0.0%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37420176"/>
        <c:crosses val="autoZero"/>
        <c:crossBetween val="between"/>
        <c:majorUnit val="0.02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617803756720896E-2"/>
          <c:y val="5.46737444983392E-2"/>
          <c:w val="0.886175575397667"/>
          <c:h val="0.8367960416295320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US P/C Insurers</c:v>
                </c:pt>
              </c:strCache>
            </c:strRef>
          </c:tx>
          <c:marker>
            <c:symbol val="circle"/>
            <c:size val="7"/>
          </c:marker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3-AFFB-4A8B-8A2F-0E1ECFEFC1D7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1-AFFB-4A8B-8A2F-0E1ECFEFC1D7}"/>
              </c:ext>
            </c:extLst>
          </c:dPt>
          <c:dLbls>
            <c:dLbl>
              <c:idx val="0"/>
              <c:layout>
                <c:manualLayout>
                  <c:x val="-2.3459814345245199E-2"/>
                  <c:y val="5.1048262345947198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6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04-43F8-BF0D-5081219D1D1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04-43F8-BF0D-5081219D1D17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600" b="1">
                      <a:solidFill>
                        <a:srgbClr val="00B050"/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E84-40EE-9E11-21D7CFCFBD5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04-43F8-BF0D-5081219D1D1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104-43F8-BF0D-5081219D1D1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104-43F8-BF0D-5081219D1D1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104-43F8-BF0D-5081219D1D1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104-43F8-BF0D-5081219D1D1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104-43F8-BF0D-5081219D1D17}"/>
                </c:ext>
              </c:extLst>
            </c:dLbl>
            <c:dLbl>
              <c:idx val="9"/>
              <c:layout>
                <c:manualLayout>
                  <c:x val="-3.8639209093772199E-2"/>
                  <c:y val="4.5360433672304003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6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104-43F8-BF0D-5081219D1D1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104-43F8-BF0D-5081219D1D1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104-43F8-BF0D-5081219D1D17}"/>
                </c:ext>
              </c:extLst>
            </c:dLbl>
            <c:dLbl>
              <c:idx val="12"/>
              <c:spPr/>
              <c:txPr>
                <a:bodyPr/>
                <a:lstStyle/>
                <a:p>
                  <a:pPr>
                    <a:defRPr sz="1600" b="1">
                      <a:solidFill>
                        <a:srgbClr val="00B050"/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E84-40EE-9E11-21D7CFCFBD5F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104-43F8-BF0D-5081219D1D17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104-43F8-BF0D-5081219D1D1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104-43F8-BF0D-5081219D1D17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104-43F8-BF0D-5081219D1D17}"/>
                </c:ext>
              </c:extLst>
            </c:dLbl>
            <c:dLbl>
              <c:idx val="17"/>
              <c:layout>
                <c:manualLayout>
                  <c:x val="-3.8639209093772199E-2"/>
                  <c:y val="4.5360433672304003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6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FB-4A8B-8A2F-0E1ECFEFC1D7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FB-4A8B-8A2F-0E1ECFEFC1D7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104-43F8-BF0D-5081219D1D1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104-43F8-BF0D-5081219D1D17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104-43F8-BF0D-5081219D1D17}"/>
                </c:ext>
              </c:extLst>
            </c:dLbl>
            <c:dLbl>
              <c:idx val="22"/>
              <c:spPr/>
              <c:txPr>
                <a:bodyPr/>
                <a:lstStyle/>
                <a:p>
                  <a:pPr>
                    <a:defRPr sz="1600" b="1">
                      <a:solidFill>
                        <a:srgbClr val="00B050"/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E84-40EE-9E11-21D7CFCFBD5F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104-43F8-BF0D-5081219D1D17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104-43F8-BF0D-5081219D1D17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104-43F8-BF0D-5081219D1D17}"/>
                </c:ext>
              </c:extLst>
            </c:dLbl>
            <c:dLbl>
              <c:idx val="26"/>
              <c:layout>
                <c:manualLayout>
                  <c:x val="-4.2176008070179002E-2"/>
                  <c:y val="3.96726049986608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6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D104-43F8-BF0D-5081219D1D1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104-43F8-BF0D-5081219D1D17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D104-43F8-BF0D-5081219D1D17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D104-43F8-BF0D-5081219D1D17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D104-43F8-BF0D-5081219D1D17}"/>
                </c:ext>
              </c:extLst>
            </c:dLbl>
            <c:dLbl>
              <c:idx val="31"/>
              <c:spPr/>
              <c:txPr>
                <a:bodyPr/>
                <a:lstStyle/>
                <a:p>
                  <a:pPr>
                    <a:defRPr sz="1600" b="1">
                      <a:solidFill>
                        <a:srgbClr val="00B050"/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E84-40EE-9E11-21D7CFCFBD5F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D104-43F8-BF0D-5081219D1D17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D104-43F8-BF0D-5081219D1D17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D104-43F8-BF0D-5081219D1D17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D104-43F8-BF0D-5081219D1D17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D104-43F8-BF0D-5081219D1D17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D104-43F8-BF0D-5081219D1D17}"/>
                </c:ext>
              </c:extLst>
            </c:dLbl>
            <c:dLbl>
              <c:idx val="38"/>
              <c:layout>
                <c:manualLayout>
                  <c:x val="-4.2100111096436403E-2"/>
                  <c:y val="-5.7447069603795697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2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D104-43F8-BF0D-5081219D1D17}"/>
                </c:ext>
              </c:extLst>
            </c:dLbl>
            <c:dLbl>
              <c:idx val="39"/>
              <c:layout>
                <c:manualLayout>
                  <c:x val="-2.2669290590388701E-2"/>
                  <c:y val="3.9672604998660897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2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D104-43F8-BF0D-5081219D1D17}"/>
                </c:ext>
              </c:extLst>
            </c:dLbl>
            <c:dLbl>
              <c:idx val="40"/>
              <c:layout>
                <c:manualLayout>
                  <c:x val="0"/>
                  <c:y val="-4.0383583582866298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2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D104-43F8-BF0D-5081219D1D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Sheet1!$B$1:$BP$1</c:f>
              <c:strCache>
                <c:ptCount val="41"/>
                <c:pt idx="0">
                  <c:v>75</c:v>
                </c:pt>
                <c:pt idx="1">
                  <c:v>76</c:v>
                </c:pt>
                <c:pt idx="2">
                  <c:v>77</c:v>
                </c:pt>
                <c:pt idx="3">
                  <c:v>78</c:v>
                </c:pt>
                <c:pt idx="4">
                  <c:v>79</c:v>
                </c:pt>
                <c:pt idx="5">
                  <c:v>80</c:v>
                </c:pt>
                <c:pt idx="6">
                  <c:v>81</c:v>
                </c:pt>
                <c:pt idx="7">
                  <c:v>82</c:v>
                </c:pt>
                <c:pt idx="8">
                  <c:v>83</c:v>
                </c:pt>
                <c:pt idx="9">
                  <c:v>84</c:v>
                </c:pt>
                <c:pt idx="10">
                  <c:v>85</c:v>
                </c:pt>
                <c:pt idx="11">
                  <c:v>86</c:v>
                </c:pt>
                <c:pt idx="12">
                  <c:v>87</c:v>
                </c:pt>
                <c:pt idx="13">
                  <c:v>88</c:v>
                </c:pt>
                <c:pt idx="14">
                  <c:v>89</c:v>
                </c:pt>
                <c:pt idx="15">
                  <c:v>90</c:v>
                </c:pt>
                <c:pt idx="16">
                  <c:v>91</c:v>
                </c:pt>
                <c:pt idx="17">
                  <c:v>92</c:v>
                </c:pt>
                <c:pt idx="18">
                  <c:v>93</c:v>
                </c:pt>
                <c:pt idx="19">
                  <c:v>94</c:v>
                </c:pt>
                <c:pt idx="20">
                  <c:v>95</c:v>
                </c:pt>
                <c:pt idx="21">
                  <c:v>96</c:v>
                </c:pt>
                <c:pt idx="22">
                  <c:v>97</c:v>
                </c:pt>
                <c:pt idx="23">
                  <c:v>98</c:v>
                </c:pt>
                <c:pt idx="24">
                  <c:v>99</c:v>
                </c:pt>
                <c:pt idx="25">
                  <c:v>00</c:v>
                </c:pt>
                <c:pt idx="26">
                  <c:v>01</c:v>
                </c:pt>
                <c:pt idx="27">
                  <c:v>02</c:v>
                </c:pt>
                <c:pt idx="28">
                  <c:v>03</c:v>
                </c:pt>
                <c:pt idx="29">
                  <c:v>04</c:v>
                </c:pt>
                <c:pt idx="30">
                  <c:v>05</c:v>
                </c:pt>
                <c:pt idx="31">
                  <c:v>06</c:v>
                </c:pt>
                <c:pt idx="32">
                  <c:v>07</c:v>
                </c:pt>
                <c:pt idx="33">
                  <c:v>08</c:v>
                </c:pt>
                <c:pt idx="34">
                  <c:v>09</c:v>
                </c:pt>
                <c:pt idx="35">
                  <c:v>10</c:v>
                </c:pt>
                <c:pt idx="36">
                  <c:v>11</c:v>
                </c:pt>
                <c:pt idx="37">
                  <c:v>12</c:v>
                </c:pt>
                <c:pt idx="38">
                  <c:v>13</c:v>
                </c:pt>
                <c:pt idx="39">
                  <c:v>14</c:v>
                </c:pt>
                <c:pt idx="40">
                  <c:v>15</c:v>
                </c:pt>
              </c:strCache>
            </c:strRef>
          </c:cat>
          <c:val>
            <c:numRef>
              <c:f>Sheet1!$B$2:$BP$2</c:f>
              <c:numCache>
                <c:formatCode>0.0%</c:formatCode>
                <c:ptCount val="41"/>
                <c:pt idx="0">
                  <c:v>2.4E-2</c:v>
                </c:pt>
                <c:pt idx="1">
                  <c:v>0.1</c:v>
                </c:pt>
                <c:pt idx="2">
                  <c:v>0.19</c:v>
                </c:pt>
                <c:pt idx="3">
                  <c:v>0.18099999999999999</c:v>
                </c:pt>
                <c:pt idx="4">
                  <c:v>0.155</c:v>
                </c:pt>
                <c:pt idx="5">
                  <c:v>0.13100000000000001</c:v>
                </c:pt>
                <c:pt idx="6">
                  <c:v>0.11799999999999999</c:v>
                </c:pt>
                <c:pt idx="7">
                  <c:v>8.7999999999999995E-2</c:v>
                </c:pt>
                <c:pt idx="8">
                  <c:v>8.3000000000000004E-2</c:v>
                </c:pt>
                <c:pt idx="9">
                  <c:v>1.7999999999999999E-2</c:v>
                </c:pt>
                <c:pt idx="10">
                  <c:v>0.154</c:v>
                </c:pt>
                <c:pt idx="11">
                  <c:v>0.13600000000000001</c:v>
                </c:pt>
                <c:pt idx="12">
                  <c:v>0.17299999999999999</c:v>
                </c:pt>
                <c:pt idx="13">
                  <c:v>0.14099999999999999</c:v>
                </c:pt>
                <c:pt idx="14">
                  <c:v>0.105</c:v>
                </c:pt>
                <c:pt idx="15">
                  <c:v>8.7999999999999995E-2</c:v>
                </c:pt>
                <c:pt idx="16">
                  <c:v>9.6000000000000002E-2</c:v>
                </c:pt>
                <c:pt idx="17">
                  <c:v>4.4999999999999998E-2</c:v>
                </c:pt>
                <c:pt idx="18">
                  <c:v>0.11</c:v>
                </c:pt>
                <c:pt idx="19">
                  <c:v>5.6000000000000001E-2</c:v>
                </c:pt>
                <c:pt idx="20">
                  <c:v>8.6999999999999994E-2</c:v>
                </c:pt>
                <c:pt idx="21">
                  <c:v>9.2999999999999999E-2</c:v>
                </c:pt>
                <c:pt idx="22">
                  <c:v>0.11600000000000001</c:v>
                </c:pt>
                <c:pt idx="23">
                  <c:v>8.5000000000000006E-2</c:v>
                </c:pt>
                <c:pt idx="24">
                  <c:v>0.06</c:v>
                </c:pt>
                <c:pt idx="25">
                  <c:v>5.8999999999999997E-2</c:v>
                </c:pt>
                <c:pt idx="26">
                  <c:v>-1.2E-2</c:v>
                </c:pt>
                <c:pt idx="27">
                  <c:v>2.1000000000000001E-2</c:v>
                </c:pt>
                <c:pt idx="28">
                  <c:v>8.7999999999999995E-2</c:v>
                </c:pt>
                <c:pt idx="29">
                  <c:v>9.4E-2</c:v>
                </c:pt>
                <c:pt idx="30">
                  <c:v>9.6000000000000002E-2</c:v>
                </c:pt>
                <c:pt idx="31">
                  <c:v>0.127</c:v>
                </c:pt>
                <c:pt idx="32">
                  <c:v>0.109</c:v>
                </c:pt>
                <c:pt idx="33">
                  <c:v>4.3999999999999997E-2</c:v>
                </c:pt>
                <c:pt idx="34">
                  <c:v>7.3999999999999996E-2</c:v>
                </c:pt>
                <c:pt idx="35">
                  <c:v>7.5999999999999998E-2</c:v>
                </c:pt>
                <c:pt idx="36">
                  <c:v>4.7E-2</c:v>
                </c:pt>
                <c:pt idx="37">
                  <c:v>5.8999999999999997E-2</c:v>
                </c:pt>
                <c:pt idx="38">
                  <c:v>9.8000000000000004E-2</c:v>
                </c:pt>
                <c:pt idx="39">
                  <c:v>8.4000000000000005E-2</c:v>
                </c:pt>
                <c:pt idx="40">
                  <c:v>8.4000000000000005E-2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AFFB-4A8B-8A2F-0E1ECFEFC1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954896"/>
        <c:axId val="234962736"/>
      </c:lineChart>
      <c:catAx>
        <c:axId val="234954896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234962736"/>
        <c:crossesAt val="-20"/>
        <c:auto val="1"/>
        <c:lblAlgn val="ctr"/>
        <c:lblOffset val="100"/>
        <c:tickLblSkip val="2"/>
        <c:tickMarkSkip val="1"/>
        <c:noMultiLvlLbl val="0"/>
      </c:catAx>
      <c:valAx>
        <c:axId val="2349627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ROE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34954896"/>
        <c:crossesAt val="1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605080831408804E-2"/>
          <c:y val="6.02447926931933E-2"/>
          <c:w val="0.89507743409072604"/>
          <c:h val="0.7778160468710539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% Chg, Miles Driven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936-4997-9B74-ED1A878592BB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936-4997-9B74-ED1A878592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Sheet1!$A$2:$A$18</c:f>
              <c:numCache>
                <c:formatCode>General</c:formatCode>
                <c:ptCount val="17"/>
                <c:pt idx="0" formatCode="0">
                  <c:v>2000</c:v>
                </c:pt>
                <c:pt idx="2" formatCode="0">
                  <c:v>2002</c:v>
                </c:pt>
                <c:pt idx="4" formatCode="0">
                  <c:v>2004</c:v>
                </c:pt>
                <c:pt idx="6" formatCode="0">
                  <c:v>2006</c:v>
                </c:pt>
                <c:pt idx="8" formatCode="0">
                  <c:v>2008</c:v>
                </c:pt>
                <c:pt idx="10" formatCode="0">
                  <c:v>2010</c:v>
                </c:pt>
                <c:pt idx="12" formatCode="0">
                  <c:v>2012</c:v>
                </c:pt>
                <c:pt idx="14" formatCode="0">
                  <c:v>2014</c:v>
                </c:pt>
                <c:pt idx="16" formatCode="0">
                  <c:v>2016</c:v>
                </c:pt>
              </c:numCache>
            </c:numRef>
          </c:cat>
          <c:val>
            <c:numRef>
              <c:f>Sheet1!$B$2:$B$18</c:f>
              <c:numCache>
                <c:formatCode>0.0%</c:formatCode>
                <c:ptCount val="17"/>
                <c:pt idx="0">
                  <c:v>2.462686567164174E-2</c:v>
                </c:pt>
                <c:pt idx="1">
                  <c:v>1.8208302986161717E-2</c:v>
                </c:pt>
                <c:pt idx="2">
                  <c:v>2.1459227467811148E-2</c:v>
                </c:pt>
                <c:pt idx="3">
                  <c:v>1.225490196078427E-2</c:v>
                </c:pt>
                <c:pt idx="4">
                  <c:v>2.5250778277412733E-2</c:v>
                </c:pt>
                <c:pt idx="5">
                  <c:v>8.4345479082321706E-3</c:v>
                </c:pt>
                <c:pt idx="6">
                  <c:v>8.3640013382402234E-3</c:v>
                </c:pt>
                <c:pt idx="7">
                  <c:v>5.6403450564035396E-3</c:v>
                </c:pt>
                <c:pt idx="8">
                  <c:v>-1.8145826459914249E-2</c:v>
                </c:pt>
                <c:pt idx="9">
                  <c:v>-6.7204301075268758E-3</c:v>
                </c:pt>
                <c:pt idx="10">
                  <c:v>3.721244925575018E-3</c:v>
                </c:pt>
                <c:pt idx="11">
                  <c:v>-5.3926525109537771E-3</c:v>
                </c:pt>
                <c:pt idx="12">
                  <c:v>6.4384954252796334E-3</c:v>
                </c:pt>
                <c:pt idx="13">
                  <c:v>6.3973063973064015E-3</c:v>
                </c:pt>
                <c:pt idx="14">
                  <c:v>1.271328203412514E-2</c:v>
                </c:pt>
                <c:pt idx="15">
                  <c:v>3.4027089527585153E-2</c:v>
                </c:pt>
                <c:pt idx="16">
                  <c:v>3.3572359843546229E-2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36-4997-9B74-ED1A878592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468574616"/>
        <c:axId val="468582456"/>
      </c:barChart>
      <c:valAx>
        <c:axId val="468582456"/>
        <c:scaling>
          <c:orientation val="minMax"/>
          <c:max val="4.0000000000000008E-2"/>
          <c:min val="-2.5000000000000005E-2"/>
        </c:scaling>
        <c:delete val="0"/>
        <c:axPos val="r"/>
        <c:numFmt formatCode="0.0%" sourceLinked="1"/>
        <c:majorTickMark val="out"/>
        <c:minorTickMark val="none"/>
        <c:tickLblPos val="low"/>
        <c:spPr>
          <a:ln>
            <a:noFill/>
          </a:ln>
        </c:spPr>
        <c:crossAx val="468574616"/>
        <c:crosses val="max"/>
        <c:crossBetween val="between"/>
      </c:valAx>
      <c:catAx>
        <c:axId val="46857461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low"/>
        <c:crossAx val="468582456"/>
        <c:crosses val="autoZero"/>
        <c:auto val="0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951495858352307E-2"/>
          <c:y val="4.4584421621513201E-2"/>
          <c:w val="0.83805095442736"/>
          <c:h val="0.6990266678578720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Miles Driven (left axis)</c:v>
                </c:pt>
              </c:strCache>
            </c:strRef>
          </c:tx>
          <c:spPr>
            <a:ln w="31750"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06:Q1</c:v>
                </c:pt>
                <c:pt idx="1">
                  <c:v>06:Q2</c:v>
                </c:pt>
                <c:pt idx="2">
                  <c:v>06:Q3</c:v>
                </c:pt>
                <c:pt idx="3">
                  <c:v>06:Q4</c:v>
                </c:pt>
                <c:pt idx="4">
                  <c:v>07:Q1</c:v>
                </c:pt>
                <c:pt idx="5">
                  <c:v>07:Q2</c:v>
                </c:pt>
                <c:pt idx="6">
                  <c:v>07:Q3</c:v>
                </c:pt>
                <c:pt idx="7">
                  <c:v>07:Q4</c:v>
                </c:pt>
                <c:pt idx="8">
                  <c:v>08:Q1</c:v>
                </c:pt>
                <c:pt idx="9">
                  <c:v>08:Q2</c:v>
                </c:pt>
                <c:pt idx="10">
                  <c:v>08:Q3</c:v>
                </c:pt>
                <c:pt idx="11">
                  <c:v>08:Q4</c:v>
                </c:pt>
                <c:pt idx="12">
                  <c:v>09:Q1</c:v>
                </c:pt>
                <c:pt idx="13">
                  <c:v>09:Q2</c:v>
                </c:pt>
                <c:pt idx="14">
                  <c:v>09:Q3</c:v>
                </c:pt>
                <c:pt idx="15">
                  <c:v>09:Q4</c:v>
                </c:pt>
                <c:pt idx="16">
                  <c:v>10:Q1</c:v>
                </c:pt>
                <c:pt idx="17">
                  <c:v>10:Q2</c:v>
                </c:pt>
                <c:pt idx="18">
                  <c:v>10:Q3</c:v>
                </c:pt>
                <c:pt idx="19">
                  <c:v>10:Q4</c:v>
                </c:pt>
                <c:pt idx="20">
                  <c:v>11:Q1</c:v>
                </c:pt>
                <c:pt idx="21">
                  <c:v>11:Q2</c:v>
                </c:pt>
                <c:pt idx="22">
                  <c:v>11:Q3</c:v>
                </c:pt>
                <c:pt idx="23">
                  <c:v>11:Q4</c:v>
                </c:pt>
                <c:pt idx="24">
                  <c:v>12:Q1</c:v>
                </c:pt>
                <c:pt idx="25">
                  <c:v>12:Q2</c:v>
                </c:pt>
                <c:pt idx="26">
                  <c:v>12:Q3</c:v>
                </c:pt>
                <c:pt idx="27">
                  <c:v>12:Q4</c:v>
                </c:pt>
                <c:pt idx="28">
                  <c:v>13:Q1</c:v>
                </c:pt>
                <c:pt idx="29">
                  <c:v>13:Q2</c:v>
                </c:pt>
                <c:pt idx="30">
                  <c:v>13:Q3</c:v>
                </c:pt>
                <c:pt idx="31">
                  <c:v>13:Q4</c:v>
                </c:pt>
                <c:pt idx="32">
                  <c:v>14:Q1</c:v>
                </c:pt>
                <c:pt idx="33">
                  <c:v>14:Q2</c:v>
                </c:pt>
                <c:pt idx="34">
                  <c:v>14:Q3</c:v>
                </c:pt>
                <c:pt idx="35">
                  <c:v>14:Q4</c:v>
                </c:pt>
                <c:pt idx="36">
                  <c:v>15:Q1</c:v>
                </c:pt>
                <c:pt idx="37">
                  <c:v>15:Q2</c:v>
                </c:pt>
                <c:pt idx="38">
                  <c:v>15:Q3</c:v>
                </c:pt>
                <c:pt idx="39">
                  <c:v>15:Q4</c:v>
                </c:pt>
                <c:pt idx="40">
                  <c:v>16:Q1</c:v>
                </c:pt>
              </c:strCache>
            </c:strRef>
          </c:cat>
          <c:val>
            <c:numRef>
              <c:f>Sheet1!$B$2:$B$42</c:f>
              <c:numCache>
                <c:formatCode>#,##0</c:formatCode>
                <c:ptCount val="41"/>
                <c:pt idx="0">
                  <c:v>3003</c:v>
                </c:pt>
                <c:pt idx="1">
                  <c:v>3003</c:v>
                </c:pt>
                <c:pt idx="2">
                  <c:v>3003</c:v>
                </c:pt>
                <c:pt idx="3">
                  <c:v>3014</c:v>
                </c:pt>
                <c:pt idx="4">
                  <c:v>3016</c:v>
                </c:pt>
                <c:pt idx="5">
                  <c:v>3024</c:v>
                </c:pt>
                <c:pt idx="6">
                  <c:v>3034</c:v>
                </c:pt>
                <c:pt idx="7">
                  <c:v>3031</c:v>
                </c:pt>
                <c:pt idx="8">
                  <c:v>3026</c:v>
                </c:pt>
                <c:pt idx="9">
                  <c:v>3011</c:v>
                </c:pt>
                <c:pt idx="10">
                  <c:v>2989</c:v>
                </c:pt>
                <c:pt idx="11">
                  <c:v>2976</c:v>
                </c:pt>
                <c:pt idx="12">
                  <c:v>2958</c:v>
                </c:pt>
                <c:pt idx="13">
                  <c:v>2955</c:v>
                </c:pt>
                <c:pt idx="14">
                  <c:v>2961</c:v>
                </c:pt>
                <c:pt idx="15">
                  <c:v>2956</c:v>
                </c:pt>
                <c:pt idx="16">
                  <c:v>2949</c:v>
                </c:pt>
                <c:pt idx="17">
                  <c:v>2952</c:v>
                </c:pt>
                <c:pt idx="18">
                  <c:v>2959</c:v>
                </c:pt>
                <c:pt idx="19">
                  <c:v>2967</c:v>
                </c:pt>
                <c:pt idx="20">
                  <c:v>2972</c:v>
                </c:pt>
                <c:pt idx="21">
                  <c:v>2964</c:v>
                </c:pt>
                <c:pt idx="22">
                  <c:v>2953</c:v>
                </c:pt>
                <c:pt idx="23">
                  <c:v>2951</c:v>
                </c:pt>
                <c:pt idx="24">
                  <c:v>2963</c:v>
                </c:pt>
                <c:pt idx="25">
                  <c:v>2971</c:v>
                </c:pt>
                <c:pt idx="26">
                  <c:v>2972</c:v>
                </c:pt>
                <c:pt idx="27">
                  <c:v>2970</c:v>
                </c:pt>
                <c:pt idx="28">
                  <c:v>2966</c:v>
                </c:pt>
                <c:pt idx="29">
                  <c:v>2971</c:v>
                </c:pt>
                <c:pt idx="30">
                  <c:v>2983</c:v>
                </c:pt>
                <c:pt idx="31">
                  <c:v>2989</c:v>
                </c:pt>
                <c:pt idx="32">
                  <c:v>2984</c:v>
                </c:pt>
                <c:pt idx="33">
                  <c:v>2996</c:v>
                </c:pt>
                <c:pt idx="34">
                  <c:v>3007</c:v>
                </c:pt>
                <c:pt idx="35">
                  <c:v>3027</c:v>
                </c:pt>
                <c:pt idx="36">
                  <c:v>3052</c:v>
                </c:pt>
                <c:pt idx="37">
                  <c:v>3078</c:v>
                </c:pt>
                <c:pt idx="38">
                  <c:v>3105</c:v>
                </c:pt>
                <c:pt idx="39">
                  <c:v>3130</c:v>
                </c:pt>
                <c:pt idx="40">
                  <c:v>3159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98-444F-B40F-5560093E59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7419784"/>
        <c:axId val="237419000"/>
      </c:line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Collision Claim Frequency (right axis)</c:v>
                </c:pt>
              </c:strCache>
            </c:strRef>
          </c:tx>
          <c:spPr>
            <a:ln w="31750"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06:Q1</c:v>
                </c:pt>
                <c:pt idx="1">
                  <c:v>06:Q2</c:v>
                </c:pt>
                <c:pt idx="2">
                  <c:v>06:Q3</c:v>
                </c:pt>
                <c:pt idx="3">
                  <c:v>06:Q4</c:v>
                </c:pt>
                <c:pt idx="4">
                  <c:v>07:Q1</c:v>
                </c:pt>
                <c:pt idx="5">
                  <c:v>07:Q2</c:v>
                </c:pt>
                <c:pt idx="6">
                  <c:v>07:Q3</c:v>
                </c:pt>
                <c:pt idx="7">
                  <c:v>07:Q4</c:v>
                </c:pt>
                <c:pt idx="8">
                  <c:v>08:Q1</c:v>
                </c:pt>
                <c:pt idx="9">
                  <c:v>08:Q2</c:v>
                </c:pt>
                <c:pt idx="10">
                  <c:v>08:Q3</c:v>
                </c:pt>
                <c:pt idx="11">
                  <c:v>08:Q4</c:v>
                </c:pt>
                <c:pt idx="12">
                  <c:v>09:Q1</c:v>
                </c:pt>
                <c:pt idx="13">
                  <c:v>09:Q2</c:v>
                </c:pt>
                <c:pt idx="14">
                  <c:v>09:Q3</c:v>
                </c:pt>
                <c:pt idx="15">
                  <c:v>09:Q4</c:v>
                </c:pt>
                <c:pt idx="16">
                  <c:v>10:Q1</c:v>
                </c:pt>
                <c:pt idx="17">
                  <c:v>10:Q2</c:v>
                </c:pt>
                <c:pt idx="18">
                  <c:v>10:Q3</c:v>
                </c:pt>
                <c:pt idx="19">
                  <c:v>10:Q4</c:v>
                </c:pt>
                <c:pt idx="20">
                  <c:v>11:Q1</c:v>
                </c:pt>
                <c:pt idx="21">
                  <c:v>11:Q2</c:v>
                </c:pt>
                <c:pt idx="22">
                  <c:v>11:Q3</c:v>
                </c:pt>
                <c:pt idx="23">
                  <c:v>11:Q4</c:v>
                </c:pt>
                <c:pt idx="24">
                  <c:v>12:Q1</c:v>
                </c:pt>
                <c:pt idx="25">
                  <c:v>12:Q2</c:v>
                </c:pt>
                <c:pt idx="26">
                  <c:v>12:Q3</c:v>
                </c:pt>
                <c:pt idx="27">
                  <c:v>12:Q4</c:v>
                </c:pt>
                <c:pt idx="28">
                  <c:v>13:Q1</c:v>
                </c:pt>
                <c:pt idx="29">
                  <c:v>13:Q2</c:v>
                </c:pt>
                <c:pt idx="30">
                  <c:v>13:Q3</c:v>
                </c:pt>
                <c:pt idx="31">
                  <c:v>13:Q4</c:v>
                </c:pt>
                <c:pt idx="32">
                  <c:v>14:Q1</c:v>
                </c:pt>
                <c:pt idx="33">
                  <c:v>14:Q2</c:v>
                </c:pt>
                <c:pt idx="34">
                  <c:v>14:Q3</c:v>
                </c:pt>
                <c:pt idx="35">
                  <c:v>14:Q4</c:v>
                </c:pt>
                <c:pt idx="36">
                  <c:v>15:Q1</c:v>
                </c:pt>
                <c:pt idx="37">
                  <c:v>15:Q2</c:v>
                </c:pt>
                <c:pt idx="38">
                  <c:v>15:Q3</c:v>
                </c:pt>
                <c:pt idx="39">
                  <c:v>15:Q4</c:v>
                </c:pt>
                <c:pt idx="40">
                  <c:v>16:Q1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5.84</c:v>
                </c:pt>
                <c:pt idx="1">
                  <c:v>5.78</c:v>
                </c:pt>
                <c:pt idx="2">
                  <c:v>5.73</c:v>
                </c:pt>
                <c:pt idx="3">
                  <c:v>5.7</c:v>
                </c:pt>
                <c:pt idx="4">
                  <c:v>5.74</c:v>
                </c:pt>
                <c:pt idx="5">
                  <c:v>5.78</c:v>
                </c:pt>
                <c:pt idx="6">
                  <c:v>5.8</c:v>
                </c:pt>
                <c:pt idx="7">
                  <c:v>5.84</c:v>
                </c:pt>
                <c:pt idx="8">
                  <c:v>5.85</c:v>
                </c:pt>
                <c:pt idx="9">
                  <c:v>5.82</c:v>
                </c:pt>
                <c:pt idx="10">
                  <c:v>5.77</c:v>
                </c:pt>
                <c:pt idx="11">
                  <c:v>5.7</c:v>
                </c:pt>
                <c:pt idx="12">
                  <c:v>5.67</c:v>
                </c:pt>
                <c:pt idx="13">
                  <c:v>5.63</c:v>
                </c:pt>
                <c:pt idx="14">
                  <c:v>5.62</c:v>
                </c:pt>
                <c:pt idx="15">
                  <c:v>5.57</c:v>
                </c:pt>
                <c:pt idx="16">
                  <c:v>5.56</c:v>
                </c:pt>
                <c:pt idx="17">
                  <c:v>5.58</c:v>
                </c:pt>
                <c:pt idx="18">
                  <c:v>5.6</c:v>
                </c:pt>
                <c:pt idx="19">
                  <c:v>5.63</c:v>
                </c:pt>
                <c:pt idx="20">
                  <c:v>5.62</c:v>
                </c:pt>
                <c:pt idx="21">
                  <c:v>5.61</c:v>
                </c:pt>
                <c:pt idx="22">
                  <c:v>5.61</c:v>
                </c:pt>
                <c:pt idx="23">
                  <c:v>5.63</c:v>
                </c:pt>
                <c:pt idx="24">
                  <c:v>5.55</c:v>
                </c:pt>
                <c:pt idx="25">
                  <c:v>5.57</c:v>
                </c:pt>
                <c:pt idx="26">
                  <c:v>5.58</c:v>
                </c:pt>
                <c:pt idx="27">
                  <c:v>5.53</c:v>
                </c:pt>
                <c:pt idx="28">
                  <c:v>5.56</c:v>
                </c:pt>
                <c:pt idx="29">
                  <c:v>5.59</c:v>
                </c:pt>
                <c:pt idx="30">
                  <c:v>5.62</c:v>
                </c:pt>
                <c:pt idx="31">
                  <c:v>5.66</c:v>
                </c:pt>
                <c:pt idx="32">
                  <c:v>5.79</c:v>
                </c:pt>
                <c:pt idx="33">
                  <c:v>5.85</c:v>
                </c:pt>
                <c:pt idx="34">
                  <c:v>5.88</c:v>
                </c:pt>
                <c:pt idx="35">
                  <c:v>5.91</c:v>
                </c:pt>
                <c:pt idx="36">
                  <c:v>5.89</c:v>
                </c:pt>
                <c:pt idx="37">
                  <c:v>5.92</c:v>
                </c:pt>
                <c:pt idx="38">
                  <c:v>5.94</c:v>
                </c:pt>
                <c:pt idx="39">
                  <c:v>5.96</c:v>
                </c:pt>
                <c:pt idx="40">
                  <c:v>5.95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98-444F-B40F-5560093E59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7419392"/>
        <c:axId val="237420568"/>
      </c:lineChart>
      <c:catAx>
        <c:axId val="237419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237419000"/>
        <c:crossesAt val="0"/>
        <c:auto val="0"/>
        <c:lblAlgn val="ctr"/>
        <c:lblOffset val="100"/>
        <c:tickLblSkip val="2"/>
        <c:tickMarkSkip val="1"/>
        <c:noMultiLvlLbl val="0"/>
      </c:catAx>
      <c:valAx>
        <c:axId val="23741900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37419784"/>
        <c:crosses val="autoZero"/>
        <c:crossBetween val="between"/>
        <c:minorUnit val="1"/>
      </c:valAx>
      <c:catAx>
        <c:axId val="2374193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7420568"/>
        <c:crossesAt val="5.5"/>
        <c:auto val="0"/>
        <c:lblAlgn val="ctr"/>
        <c:lblOffset val="100"/>
        <c:noMultiLvlLbl val="0"/>
      </c:catAx>
      <c:valAx>
        <c:axId val="237420568"/>
        <c:scaling>
          <c:orientation val="minMax"/>
          <c:max val="6"/>
          <c:min val="5.5"/>
        </c:scaling>
        <c:delete val="0"/>
        <c:axPos val="r"/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37419392"/>
        <c:crosses val="max"/>
        <c:crossBetween val="between"/>
        <c:majorUnit val="0.1"/>
      </c:valAx>
    </c:plotArea>
    <c:legend>
      <c:legendPos val="b"/>
      <c:layout>
        <c:manualLayout>
          <c:xMode val="edge"/>
          <c:yMode val="edge"/>
          <c:x val="0.38450670684707999"/>
          <c:y val="3.6834026159047802E-2"/>
          <c:w val="0.45792674414220702"/>
          <c:h val="0.128884693130204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951495858352307E-2"/>
          <c:y val="4.4584421621513201E-2"/>
          <c:w val="0.83805095442736"/>
          <c:h val="0.6990266678578720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Miles Driven (left axis)</c:v>
                </c:pt>
              </c:strCache>
            </c:strRef>
          </c:tx>
          <c:spPr>
            <a:ln w="31750"/>
          </c:spPr>
          <c:marker>
            <c:symbol val="none"/>
          </c:marker>
          <c:cat>
            <c:strRef>
              <c:f>Sheet1!$A$2:$A$41</c:f>
              <c:strCache>
                <c:ptCount val="40"/>
                <c:pt idx="0">
                  <c:v>06:Q1</c:v>
                </c:pt>
                <c:pt idx="1">
                  <c:v>06:Q2</c:v>
                </c:pt>
                <c:pt idx="2">
                  <c:v>06:Q3</c:v>
                </c:pt>
                <c:pt idx="3">
                  <c:v>06:Q4</c:v>
                </c:pt>
                <c:pt idx="4">
                  <c:v>07:Q1</c:v>
                </c:pt>
                <c:pt idx="5">
                  <c:v>07:Q2</c:v>
                </c:pt>
                <c:pt idx="6">
                  <c:v>07:Q3</c:v>
                </c:pt>
                <c:pt idx="7">
                  <c:v>07:Q4</c:v>
                </c:pt>
                <c:pt idx="8">
                  <c:v>08:Q1</c:v>
                </c:pt>
                <c:pt idx="9">
                  <c:v>08:Q2</c:v>
                </c:pt>
                <c:pt idx="10">
                  <c:v>08:Q3</c:v>
                </c:pt>
                <c:pt idx="11">
                  <c:v>08:Q4</c:v>
                </c:pt>
                <c:pt idx="12">
                  <c:v>09:Q1</c:v>
                </c:pt>
                <c:pt idx="13">
                  <c:v>09:Q2</c:v>
                </c:pt>
                <c:pt idx="14">
                  <c:v>09:Q3</c:v>
                </c:pt>
                <c:pt idx="15">
                  <c:v>09:Q4</c:v>
                </c:pt>
                <c:pt idx="16">
                  <c:v>10:Q1</c:v>
                </c:pt>
                <c:pt idx="17">
                  <c:v>10:Q2</c:v>
                </c:pt>
                <c:pt idx="18">
                  <c:v>10:Q3</c:v>
                </c:pt>
                <c:pt idx="19">
                  <c:v>10:Q4</c:v>
                </c:pt>
                <c:pt idx="20">
                  <c:v>11:Q1</c:v>
                </c:pt>
                <c:pt idx="21">
                  <c:v>11:Q2</c:v>
                </c:pt>
                <c:pt idx="22">
                  <c:v>11:Q3</c:v>
                </c:pt>
                <c:pt idx="23">
                  <c:v>11:Q4</c:v>
                </c:pt>
                <c:pt idx="24">
                  <c:v>12:Q1</c:v>
                </c:pt>
                <c:pt idx="25">
                  <c:v>12:Q2</c:v>
                </c:pt>
                <c:pt idx="26">
                  <c:v>12:Q3</c:v>
                </c:pt>
                <c:pt idx="27">
                  <c:v>12:Q4</c:v>
                </c:pt>
                <c:pt idx="28">
                  <c:v>13:Q1</c:v>
                </c:pt>
                <c:pt idx="29">
                  <c:v>13:Q2</c:v>
                </c:pt>
                <c:pt idx="30">
                  <c:v>13:Q3</c:v>
                </c:pt>
                <c:pt idx="31">
                  <c:v>13:Q4</c:v>
                </c:pt>
                <c:pt idx="32">
                  <c:v>14:Q1</c:v>
                </c:pt>
                <c:pt idx="33">
                  <c:v>14:Q2</c:v>
                </c:pt>
                <c:pt idx="34">
                  <c:v>14:Q3</c:v>
                </c:pt>
                <c:pt idx="35">
                  <c:v>14:Q4</c:v>
                </c:pt>
                <c:pt idx="36">
                  <c:v>15:Q1</c:v>
                </c:pt>
                <c:pt idx="37">
                  <c:v>15:Q2</c:v>
                </c:pt>
                <c:pt idx="38">
                  <c:v>15:Q3</c:v>
                </c:pt>
                <c:pt idx="39">
                  <c:v>15:Q4</c:v>
                </c:pt>
              </c:strCache>
            </c:strRef>
          </c:cat>
          <c:val>
            <c:numRef>
              <c:f>Sheet1!$B$2:$B$41</c:f>
              <c:numCache>
                <c:formatCode>#,##0</c:formatCode>
                <c:ptCount val="40"/>
                <c:pt idx="0">
                  <c:v>3003</c:v>
                </c:pt>
                <c:pt idx="1">
                  <c:v>3003</c:v>
                </c:pt>
                <c:pt idx="2">
                  <c:v>3003</c:v>
                </c:pt>
                <c:pt idx="3">
                  <c:v>3014</c:v>
                </c:pt>
                <c:pt idx="4">
                  <c:v>3016</c:v>
                </c:pt>
                <c:pt idx="5">
                  <c:v>3024</c:v>
                </c:pt>
                <c:pt idx="6">
                  <c:v>3034</c:v>
                </c:pt>
                <c:pt idx="7">
                  <c:v>3031</c:v>
                </c:pt>
                <c:pt idx="8">
                  <c:v>3026</c:v>
                </c:pt>
                <c:pt idx="9">
                  <c:v>3011</c:v>
                </c:pt>
                <c:pt idx="10">
                  <c:v>2989</c:v>
                </c:pt>
                <c:pt idx="11">
                  <c:v>2976</c:v>
                </c:pt>
                <c:pt idx="12">
                  <c:v>2958</c:v>
                </c:pt>
                <c:pt idx="13">
                  <c:v>2955</c:v>
                </c:pt>
                <c:pt idx="14">
                  <c:v>2961</c:v>
                </c:pt>
                <c:pt idx="15">
                  <c:v>2956</c:v>
                </c:pt>
                <c:pt idx="16">
                  <c:v>2949</c:v>
                </c:pt>
                <c:pt idx="17">
                  <c:v>2952</c:v>
                </c:pt>
                <c:pt idx="18">
                  <c:v>2959</c:v>
                </c:pt>
                <c:pt idx="19">
                  <c:v>2967</c:v>
                </c:pt>
                <c:pt idx="20">
                  <c:v>2972</c:v>
                </c:pt>
                <c:pt idx="21">
                  <c:v>2964</c:v>
                </c:pt>
                <c:pt idx="22">
                  <c:v>2953</c:v>
                </c:pt>
                <c:pt idx="23">
                  <c:v>2951</c:v>
                </c:pt>
                <c:pt idx="24">
                  <c:v>2963</c:v>
                </c:pt>
                <c:pt idx="25">
                  <c:v>2971</c:v>
                </c:pt>
                <c:pt idx="26">
                  <c:v>2972</c:v>
                </c:pt>
                <c:pt idx="27">
                  <c:v>2970</c:v>
                </c:pt>
                <c:pt idx="28">
                  <c:v>2966</c:v>
                </c:pt>
                <c:pt idx="29">
                  <c:v>2971</c:v>
                </c:pt>
                <c:pt idx="30">
                  <c:v>2983</c:v>
                </c:pt>
                <c:pt idx="31">
                  <c:v>2989</c:v>
                </c:pt>
                <c:pt idx="32">
                  <c:v>2984</c:v>
                </c:pt>
                <c:pt idx="33">
                  <c:v>2996</c:v>
                </c:pt>
                <c:pt idx="34">
                  <c:v>3007</c:v>
                </c:pt>
                <c:pt idx="35">
                  <c:v>3027</c:v>
                </c:pt>
                <c:pt idx="36">
                  <c:v>3052</c:v>
                </c:pt>
                <c:pt idx="37">
                  <c:v>3078</c:v>
                </c:pt>
                <c:pt idx="38">
                  <c:v>3105</c:v>
                </c:pt>
                <c:pt idx="39">
                  <c:v>3130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5B-41E1-81CC-1C48ED5316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427440"/>
        <c:axId val="239427832"/>
      </c:line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Gas Prices (right axis)</c:v>
                </c:pt>
              </c:strCache>
            </c:strRef>
          </c:tx>
          <c:spPr>
            <a:ln w="31750"/>
          </c:spPr>
          <c:marker>
            <c:symbol val="none"/>
          </c:marker>
          <c:cat>
            <c:strRef>
              <c:f>Sheet1!$A$2:$A$41</c:f>
              <c:strCache>
                <c:ptCount val="40"/>
                <c:pt idx="0">
                  <c:v>06:Q1</c:v>
                </c:pt>
                <c:pt idx="1">
                  <c:v>06:Q2</c:v>
                </c:pt>
                <c:pt idx="2">
                  <c:v>06:Q3</c:v>
                </c:pt>
                <c:pt idx="3">
                  <c:v>06:Q4</c:v>
                </c:pt>
                <c:pt idx="4">
                  <c:v>07:Q1</c:v>
                </c:pt>
                <c:pt idx="5">
                  <c:v>07:Q2</c:v>
                </c:pt>
                <c:pt idx="6">
                  <c:v>07:Q3</c:v>
                </c:pt>
                <c:pt idx="7">
                  <c:v>07:Q4</c:v>
                </c:pt>
                <c:pt idx="8">
                  <c:v>08:Q1</c:v>
                </c:pt>
                <c:pt idx="9">
                  <c:v>08:Q2</c:v>
                </c:pt>
                <c:pt idx="10">
                  <c:v>08:Q3</c:v>
                </c:pt>
                <c:pt idx="11">
                  <c:v>08:Q4</c:v>
                </c:pt>
                <c:pt idx="12">
                  <c:v>09:Q1</c:v>
                </c:pt>
                <c:pt idx="13">
                  <c:v>09:Q2</c:v>
                </c:pt>
                <c:pt idx="14">
                  <c:v>09:Q3</c:v>
                </c:pt>
                <c:pt idx="15">
                  <c:v>09:Q4</c:v>
                </c:pt>
                <c:pt idx="16">
                  <c:v>10:Q1</c:v>
                </c:pt>
                <c:pt idx="17">
                  <c:v>10:Q2</c:v>
                </c:pt>
                <c:pt idx="18">
                  <c:v>10:Q3</c:v>
                </c:pt>
                <c:pt idx="19">
                  <c:v>10:Q4</c:v>
                </c:pt>
                <c:pt idx="20">
                  <c:v>11:Q1</c:v>
                </c:pt>
                <c:pt idx="21">
                  <c:v>11:Q2</c:v>
                </c:pt>
                <c:pt idx="22">
                  <c:v>11:Q3</c:v>
                </c:pt>
                <c:pt idx="23">
                  <c:v>11:Q4</c:v>
                </c:pt>
                <c:pt idx="24">
                  <c:v>12:Q1</c:v>
                </c:pt>
                <c:pt idx="25">
                  <c:v>12:Q2</c:v>
                </c:pt>
                <c:pt idx="26">
                  <c:v>12:Q3</c:v>
                </c:pt>
                <c:pt idx="27">
                  <c:v>12:Q4</c:v>
                </c:pt>
                <c:pt idx="28">
                  <c:v>13:Q1</c:v>
                </c:pt>
                <c:pt idx="29">
                  <c:v>13:Q2</c:v>
                </c:pt>
                <c:pt idx="30">
                  <c:v>13:Q3</c:v>
                </c:pt>
                <c:pt idx="31">
                  <c:v>13:Q4</c:v>
                </c:pt>
                <c:pt idx="32">
                  <c:v>14:Q1</c:v>
                </c:pt>
                <c:pt idx="33">
                  <c:v>14:Q2</c:v>
                </c:pt>
                <c:pt idx="34">
                  <c:v>14:Q3</c:v>
                </c:pt>
                <c:pt idx="35">
                  <c:v>14:Q4</c:v>
                </c:pt>
                <c:pt idx="36">
                  <c:v>15:Q1</c:v>
                </c:pt>
                <c:pt idx="37">
                  <c:v>15:Q2</c:v>
                </c:pt>
                <c:pt idx="38">
                  <c:v>15:Q3</c:v>
                </c:pt>
                <c:pt idx="39">
                  <c:v>15:Q4</c:v>
                </c:pt>
              </c:strCache>
            </c:strRef>
          </c:cat>
          <c:val>
            <c:numRef>
              <c:f>Sheet1!$C$2:$C$41</c:f>
              <c:numCache>
                <c:formatCode>_(* #,##0.00_);_(* \(#,##0.00\);_(* "-"??_);_(@_)</c:formatCode>
                <c:ptCount val="40"/>
                <c:pt idx="0">
                  <c:v>2.383</c:v>
                </c:pt>
                <c:pt idx="1">
                  <c:v>2.895</c:v>
                </c:pt>
                <c:pt idx="2">
                  <c:v>2.8879999999999999</c:v>
                </c:pt>
                <c:pt idx="3">
                  <c:v>2.3079999999999998</c:v>
                </c:pt>
                <c:pt idx="4">
                  <c:v>2.3980000000000001</c:v>
                </c:pt>
                <c:pt idx="5">
                  <c:v>3.0470000000000002</c:v>
                </c:pt>
                <c:pt idx="6">
                  <c:v>2.907</c:v>
                </c:pt>
                <c:pt idx="7">
                  <c:v>3.0089999999999999</c:v>
                </c:pt>
                <c:pt idx="8">
                  <c:v>3.1659999999999999</c:v>
                </c:pt>
                <c:pt idx="9">
                  <c:v>3.8319999999999999</c:v>
                </c:pt>
                <c:pt idx="10">
                  <c:v>3.89</c:v>
                </c:pt>
                <c:pt idx="11">
                  <c:v>2.3079999999999998</c:v>
                </c:pt>
                <c:pt idx="12">
                  <c:v>1.9470000000000001</c:v>
                </c:pt>
                <c:pt idx="13">
                  <c:v>2.391</c:v>
                </c:pt>
                <c:pt idx="14">
                  <c:v>2.6240000000000001</c:v>
                </c:pt>
                <c:pt idx="15">
                  <c:v>2.661</c:v>
                </c:pt>
                <c:pt idx="16">
                  <c:v>2.7690000000000001</c:v>
                </c:pt>
                <c:pt idx="17">
                  <c:v>2.8610000000000002</c:v>
                </c:pt>
                <c:pt idx="18">
                  <c:v>2.7749999999999999</c:v>
                </c:pt>
                <c:pt idx="19">
                  <c:v>2.9359999999999999</c:v>
                </c:pt>
                <c:pt idx="20">
                  <c:v>3.3279999999999998</c:v>
                </c:pt>
                <c:pt idx="21">
                  <c:v>3.8570000000000002</c:v>
                </c:pt>
                <c:pt idx="22">
                  <c:v>3.69</c:v>
                </c:pt>
                <c:pt idx="23">
                  <c:v>3.431</c:v>
                </c:pt>
                <c:pt idx="24">
                  <c:v>3.645</c:v>
                </c:pt>
                <c:pt idx="25">
                  <c:v>3.7949999999999999</c:v>
                </c:pt>
                <c:pt idx="26">
                  <c:v>3.7120000000000002</c:v>
                </c:pt>
                <c:pt idx="27">
                  <c:v>3.5750000000000002</c:v>
                </c:pt>
                <c:pt idx="28">
                  <c:v>3.6349999999999998</c:v>
                </c:pt>
                <c:pt idx="29">
                  <c:v>3.665</c:v>
                </c:pt>
                <c:pt idx="30">
                  <c:v>3.6360000000000001</c:v>
                </c:pt>
                <c:pt idx="31">
                  <c:v>3.3650000000000002</c:v>
                </c:pt>
                <c:pt idx="32">
                  <c:v>3.4870000000000001</c:v>
                </c:pt>
                <c:pt idx="33">
                  <c:v>3.7519999999999998</c:v>
                </c:pt>
                <c:pt idx="34">
                  <c:v>3.5720000000000001</c:v>
                </c:pt>
                <c:pt idx="35">
                  <c:v>2.9359999999999999</c:v>
                </c:pt>
                <c:pt idx="36">
                  <c:v>2.367</c:v>
                </c:pt>
                <c:pt idx="37">
                  <c:v>2.758</c:v>
                </c:pt>
                <c:pt idx="38">
                  <c:v>2.6920000000000002</c:v>
                </c:pt>
                <c:pt idx="39">
                  <c:v>2.2629999999999999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25B-41E1-81CC-1C48ED5316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430968"/>
        <c:axId val="239429008"/>
      </c:lineChart>
      <c:catAx>
        <c:axId val="23942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239427832"/>
        <c:crossesAt val="0"/>
        <c:auto val="0"/>
        <c:lblAlgn val="ctr"/>
        <c:lblOffset val="100"/>
        <c:tickLblSkip val="2"/>
        <c:tickMarkSkip val="1"/>
        <c:noMultiLvlLbl val="0"/>
      </c:catAx>
      <c:valAx>
        <c:axId val="23942783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39427440"/>
        <c:crosses val="autoZero"/>
        <c:crossBetween val="between"/>
        <c:minorUnit val="1"/>
      </c:valAx>
      <c:catAx>
        <c:axId val="239430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9429008"/>
        <c:crossesAt val="5.5"/>
        <c:auto val="0"/>
        <c:lblAlgn val="ctr"/>
        <c:lblOffset val="100"/>
        <c:noMultiLvlLbl val="0"/>
      </c:catAx>
      <c:valAx>
        <c:axId val="239429008"/>
        <c:scaling>
          <c:orientation val="minMax"/>
          <c:max val="4.5"/>
          <c:min val="1.5"/>
        </c:scaling>
        <c:delete val="0"/>
        <c:axPos val="r"/>
        <c:numFmt formatCode="&quot;$&quot;#,##0.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39430968"/>
        <c:crosses val="max"/>
        <c:crossBetween val="between"/>
        <c:majorUnit val="0.5"/>
      </c:valAx>
    </c:plotArea>
    <c:legend>
      <c:legendPos val="b"/>
      <c:layout>
        <c:manualLayout>
          <c:xMode val="edge"/>
          <c:yMode val="edge"/>
          <c:x val="0.36535552330318999"/>
          <c:y val="6.1104027052451403E-2"/>
          <c:w val="0.530880020197813"/>
          <c:h val="7.124344100837079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951495858352196E-2"/>
          <c:y val="4.4584421621513201E-2"/>
          <c:w val="0.83805095442736"/>
          <c:h val="0.6990266678578720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Miles Driven (left axis)</c:v>
                </c:pt>
              </c:strCache>
            </c:strRef>
          </c:tx>
          <c:spPr>
            <a:ln w="31750"/>
          </c:spPr>
          <c:marker>
            <c:symbol val="none"/>
          </c:marker>
          <c:cat>
            <c:strRef>
              <c:f>Sheet1!$A$2:$A$41</c:f>
              <c:strCache>
                <c:ptCount val="40"/>
                <c:pt idx="0">
                  <c:v>06:Q1</c:v>
                </c:pt>
                <c:pt idx="1">
                  <c:v>06:Q2</c:v>
                </c:pt>
                <c:pt idx="2">
                  <c:v>06:Q3</c:v>
                </c:pt>
                <c:pt idx="3">
                  <c:v>06:Q4</c:v>
                </c:pt>
                <c:pt idx="4">
                  <c:v>07:Q1</c:v>
                </c:pt>
                <c:pt idx="5">
                  <c:v>07:Q2</c:v>
                </c:pt>
                <c:pt idx="6">
                  <c:v>07:Q3</c:v>
                </c:pt>
                <c:pt idx="7">
                  <c:v>07:Q4</c:v>
                </c:pt>
                <c:pt idx="8">
                  <c:v>08:Q1</c:v>
                </c:pt>
                <c:pt idx="9">
                  <c:v>08:Q2</c:v>
                </c:pt>
                <c:pt idx="10">
                  <c:v>08:Q3</c:v>
                </c:pt>
                <c:pt idx="11">
                  <c:v>08:Q4</c:v>
                </c:pt>
                <c:pt idx="12">
                  <c:v>09:Q1</c:v>
                </c:pt>
                <c:pt idx="13">
                  <c:v>09:Q2</c:v>
                </c:pt>
                <c:pt idx="14">
                  <c:v>09:Q3</c:v>
                </c:pt>
                <c:pt idx="15">
                  <c:v>09:Q4</c:v>
                </c:pt>
                <c:pt idx="16">
                  <c:v>10:Q1</c:v>
                </c:pt>
                <c:pt idx="17">
                  <c:v>10:Q2</c:v>
                </c:pt>
                <c:pt idx="18">
                  <c:v>10:Q3</c:v>
                </c:pt>
                <c:pt idx="19">
                  <c:v>10:Q4</c:v>
                </c:pt>
                <c:pt idx="20">
                  <c:v>11:Q1</c:v>
                </c:pt>
                <c:pt idx="21">
                  <c:v>11:Q2</c:v>
                </c:pt>
                <c:pt idx="22">
                  <c:v>11:Q3</c:v>
                </c:pt>
                <c:pt idx="23">
                  <c:v>11:Q4</c:v>
                </c:pt>
                <c:pt idx="24">
                  <c:v>12:Q1</c:v>
                </c:pt>
                <c:pt idx="25">
                  <c:v>12:Q2</c:v>
                </c:pt>
                <c:pt idx="26">
                  <c:v>12:Q3</c:v>
                </c:pt>
                <c:pt idx="27">
                  <c:v>12:Q4</c:v>
                </c:pt>
                <c:pt idx="28">
                  <c:v>13:Q1</c:v>
                </c:pt>
                <c:pt idx="29">
                  <c:v>13:Q2</c:v>
                </c:pt>
                <c:pt idx="30">
                  <c:v>13:Q3</c:v>
                </c:pt>
                <c:pt idx="31">
                  <c:v>13:Q4</c:v>
                </c:pt>
                <c:pt idx="32">
                  <c:v>14:Q1</c:v>
                </c:pt>
                <c:pt idx="33">
                  <c:v>14:Q2</c:v>
                </c:pt>
                <c:pt idx="34">
                  <c:v>14:Q3</c:v>
                </c:pt>
                <c:pt idx="35">
                  <c:v>14:Q4</c:v>
                </c:pt>
                <c:pt idx="36">
                  <c:v>15:Q1</c:v>
                </c:pt>
                <c:pt idx="37">
                  <c:v>15:Q2</c:v>
                </c:pt>
                <c:pt idx="38">
                  <c:v>15:Q3</c:v>
                </c:pt>
                <c:pt idx="39">
                  <c:v>15:Q4</c:v>
                </c:pt>
              </c:strCache>
            </c:strRef>
          </c:cat>
          <c:val>
            <c:numRef>
              <c:f>Sheet1!$B$2:$B$41</c:f>
              <c:numCache>
                <c:formatCode>#,##0</c:formatCode>
                <c:ptCount val="40"/>
                <c:pt idx="0">
                  <c:v>3003</c:v>
                </c:pt>
                <c:pt idx="1">
                  <c:v>3003</c:v>
                </c:pt>
                <c:pt idx="2">
                  <c:v>3003</c:v>
                </c:pt>
                <c:pt idx="3">
                  <c:v>3014</c:v>
                </c:pt>
                <c:pt idx="4">
                  <c:v>3016</c:v>
                </c:pt>
                <c:pt idx="5">
                  <c:v>3024</c:v>
                </c:pt>
                <c:pt idx="6">
                  <c:v>3034</c:v>
                </c:pt>
                <c:pt idx="7">
                  <c:v>3031</c:v>
                </c:pt>
                <c:pt idx="8">
                  <c:v>3026</c:v>
                </c:pt>
                <c:pt idx="9">
                  <c:v>3011</c:v>
                </c:pt>
                <c:pt idx="10">
                  <c:v>2989</c:v>
                </c:pt>
                <c:pt idx="11">
                  <c:v>2976</c:v>
                </c:pt>
                <c:pt idx="12">
                  <c:v>2958</c:v>
                </c:pt>
                <c:pt idx="13">
                  <c:v>2955</c:v>
                </c:pt>
                <c:pt idx="14">
                  <c:v>2961</c:v>
                </c:pt>
                <c:pt idx="15">
                  <c:v>2956</c:v>
                </c:pt>
                <c:pt idx="16">
                  <c:v>2949</c:v>
                </c:pt>
                <c:pt idx="17">
                  <c:v>2952</c:v>
                </c:pt>
                <c:pt idx="18">
                  <c:v>2959</c:v>
                </c:pt>
                <c:pt idx="19">
                  <c:v>2967</c:v>
                </c:pt>
                <c:pt idx="20">
                  <c:v>2972</c:v>
                </c:pt>
                <c:pt idx="21">
                  <c:v>2964</c:v>
                </c:pt>
                <c:pt idx="22">
                  <c:v>2953</c:v>
                </c:pt>
                <c:pt idx="23">
                  <c:v>2951</c:v>
                </c:pt>
                <c:pt idx="24">
                  <c:v>2963</c:v>
                </c:pt>
                <c:pt idx="25">
                  <c:v>2971</c:v>
                </c:pt>
                <c:pt idx="26">
                  <c:v>2972</c:v>
                </c:pt>
                <c:pt idx="27">
                  <c:v>2970</c:v>
                </c:pt>
                <c:pt idx="28">
                  <c:v>2966</c:v>
                </c:pt>
                <c:pt idx="29">
                  <c:v>2971</c:v>
                </c:pt>
                <c:pt idx="30">
                  <c:v>2983</c:v>
                </c:pt>
                <c:pt idx="31">
                  <c:v>2989</c:v>
                </c:pt>
                <c:pt idx="32">
                  <c:v>2984</c:v>
                </c:pt>
                <c:pt idx="33">
                  <c:v>2996</c:v>
                </c:pt>
                <c:pt idx="34">
                  <c:v>3007</c:v>
                </c:pt>
                <c:pt idx="35">
                  <c:v>3027</c:v>
                </c:pt>
                <c:pt idx="36">
                  <c:v>3052</c:v>
                </c:pt>
                <c:pt idx="37">
                  <c:v>3078</c:v>
                </c:pt>
                <c:pt idx="38">
                  <c:v>3105</c:v>
                </c:pt>
                <c:pt idx="39">
                  <c:v>3130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20-444E-BFAE-3BE8FB352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430576"/>
        <c:axId val="239423520"/>
      </c:line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# Employed (right axis)</c:v>
                </c:pt>
              </c:strCache>
            </c:strRef>
          </c:tx>
          <c:spPr>
            <a:ln w="31750"/>
          </c:spPr>
          <c:marker>
            <c:symbol val="none"/>
          </c:marker>
          <c:cat>
            <c:strRef>
              <c:f>Sheet1!$A$2:$A$41</c:f>
              <c:strCache>
                <c:ptCount val="40"/>
                <c:pt idx="0">
                  <c:v>06:Q1</c:v>
                </c:pt>
                <c:pt idx="1">
                  <c:v>06:Q2</c:v>
                </c:pt>
                <c:pt idx="2">
                  <c:v>06:Q3</c:v>
                </c:pt>
                <c:pt idx="3">
                  <c:v>06:Q4</c:v>
                </c:pt>
                <c:pt idx="4">
                  <c:v>07:Q1</c:v>
                </c:pt>
                <c:pt idx="5">
                  <c:v>07:Q2</c:v>
                </c:pt>
                <c:pt idx="6">
                  <c:v>07:Q3</c:v>
                </c:pt>
                <c:pt idx="7">
                  <c:v>07:Q4</c:v>
                </c:pt>
                <c:pt idx="8">
                  <c:v>08:Q1</c:v>
                </c:pt>
                <c:pt idx="9">
                  <c:v>08:Q2</c:v>
                </c:pt>
                <c:pt idx="10">
                  <c:v>08:Q3</c:v>
                </c:pt>
                <c:pt idx="11">
                  <c:v>08:Q4</c:v>
                </c:pt>
                <c:pt idx="12">
                  <c:v>09:Q1</c:v>
                </c:pt>
                <c:pt idx="13">
                  <c:v>09:Q2</c:v>
                </c:pt>
                <c:pt idx="14">
                  <c:v>09:Q3</c:v>
                </c:pt>
                <c:pt idx="15">
                  <c:v>09:Q4</c:v>
                </c:pt>
                <c:pt idx="16">
                  <c:v>10:Q1</c:v>
                </c:pt>
                <c:pt idx="17">
                  <c:v>10:Q2</c:v>
                </c:pt>
                <c:pt idx="18">
                  <c:v>10:Q3</c:v>
                </c:pt>
                <c:pt idx="19">
                  <c:v>10:Q4</c:v>
                </c:pt>
                <c:pt idx="20">
                  <c:v>11:Q1</c:v>
                </c:pt>
                <c:pt idx="21">
                  <c:v>11:Q2</c:v>
                </c:pt>
                <c:pt idx="22">
                  <c:v>11:Q3</c:v>
                </c:pt>
                <c:pt idx="23">
                  <c:v>11:Q4</c:v>
                </c:pt>
                <c:pt idx="24">
                  <c:v>12:Q1</c:v>
                </c:pt>
                <c:pt idx="25">
                  <c:v>12:Q2</c:v>
                </c:pt>
                <c:pt idx="26">
                  <c:v>12:Q3</c:v>
                </c:pt>
                <c:pt idx="27">
                  <c:v>12:Q4</c:v>
                </c:pt>
                <c:pt idx="28">
                  <c:v>13:Q1</c:v>
                </c:pt>
                <c:pt idx="29">
                  <c:v>13:Q2</c:v>
                </c:pt>
                <c:pt idx="30">
                  <c:v>13:Q3</c:v>
                </c:pt>
                <c:pt idx="31">
                  <c:v>13:Q4</c:v>
                </c:pt>
                <c:pt idx="32">
                  <c:v>14:Q1</c:v>
                </c:pt>
                <c:pt idx="33">
                  <c:v>14:Q2</c:v>
                </c:pt>
                <c:pt idx="34">
                  <c:v>14:Q3</c:v>
                </c:pt>
                <c:pt idx="35">
                  <c:v>14:Q4</c:v>
                </c:pt>
                <c:pt idx="36">
                  <c:v>15:Q1</c:v>
                </c:pt>
                <c:pt idx="37">
                  <c:v>15:Q2</c:v>
                </c:pt>
                <c:pt idx="38">
                  <c:v>15:Q3</c:v>
                </c:pt>
                <c:pt idx="39">
                  <c:v>15:Q4</c:v>
                </c:pt>
              </c:strCache>
            </c:strRef>
          </c:cat>
          <c:val>
            <c:numRef>
              <c:f>Sheet1!$C$2:$C$41</c:f>
              <c:numCache>
                <c:formatCode>_(* #,##0.0_);_(* \(#,##0.0\);_(* "-"??_);_(@_)</c:formatCode>
                <c:ptCount val="40"/>
                <c:pt idx="0">
                  <c:v>136.04900000000001</c:v>
                </c:pt>
                <c:pt idx="1">
                  <c:v>136.33699999999999</c:v>
                </c:pt>
                <c:pt idx="2">
                  <c:v>136.88300000000001</c:v>
                </c:pt>
                <c:pt idx="3">
                  <c:v>137.26599999999999</c:v>
                </c:pt>
                <c:pt idx="4">
                  <c:v>137.785</c:v>
                </c:pt>
                <c:pt idx="5">
                  <c:v>138.08500000000001</c:v>
                </c:pt>
                <c:pt idx="6">
                  <c:v>138.11600000000001</c:v>
                </c:pt>
                <c:pt idx="7">
                  <c:v>138.41300000000001</c:v>
                </c:pt>
                <c:pt idx="8">
                  <c:v>138.268</c:v>
                </c:pt>
                <c:pt idx="9">
                  <c:v>137.708</c:v>
                </c:pt>
                <c:pt idx="10">
                  <c:v>136.78100000000001</c:v>
                </c:pt>
                <c:pt idx="11">
                  <c:v>134.84399999999999</c:v>
                </c:pt>
                <c:pt idx="12">
                  <c:v>132.52699999999999</c:v>
                </c:pt>
                <c:pt idx="13">
                  <c:v>131.02000000000001</c:v>
                </c:pt>
                <c:pt idx="14">
                  <c:v>130.26</c:v>
                </c:pt>
                <c:pt idx="15">
                  <c:v>129.774</c:v>
                </c:pt>
                <c:pt idx="16">
                  <c:v>129.89599999999999</c:v>
                </c:pt>
                <c:pt idx="17">
                  <c:v>130.52799999999999</c:v>
                </c:pt>
                <c:pt idx="18">
                  <c:v>130.37200000000001</c:v>
                </c:pt>
                <c:pt idx="19">
                  <c:v>130.84</c:v>
                </c:pt>
                <c:pt idx="20">
                  <c:v>131.29499999999999</c:v>
                </c:pt>
                <c:pt idx="21">
                  <c:v>131.94900000000001</c:v>
                </c:pt>
                <c:pt idx="22">
                  <c:v>132.37200000000001</c:v>
                </c:pt>
                <c:pt idx="23">
                  <c:v>132.92699999999999</c:v>
                </c:pt>
                <c:pt idx="24">
                  <c:v>133.761</c:v>
                </c:pt>
                <c:pt idx="25">
                  <c:v>134.03800000000001</c:v>
                </c:pt>
                <c:pt idx="26">
                  <c:v>134.55199999999999</c:v>
                </c:pt>
                <c:pt idx="27">
                  <c:v>135.07599999999999</c:v>
                </c:pt>
                <c:pt idx="28">
                  <c:v>135.71199999999999</c:v>
                </c:pt>
                <c:pt idx="29">
                  <c:v>136.268</c:v>
                </c:pt>
                <c:pt idx="30">
                  <c:v>136.86199999999999</c:v>
                </c:pt>
                <c:pt idx="31">
                  <c:v>137.387</c:v>
                </c:pt>
                <c:pt idx="32">
                  <c:v>138.01400000000001</c:v>
                </c:pt>
                <c:pt idx="33">
                  <c:v>138.84299999999999</c:v>
                </c:pt>
                <c:pt idx="34">
                  <c:v>139.57900000000001</c:v>
                </c:pt>
                <c:pt idx="35">
                  <c:v>140.40199999999999</c:v>
                </c:pt>
                <c:pt idx="36">
                  <c:v>140.97200000000001</c:v>
                </c:pt>
                <c:pt idx="37">
                  <c:v>141.72399999999999</c:v>
                </c:pt>
                <c:pt idx="38">
                  <c:v>142.30000000000001</c:v>
                </c:pt>
                <c:pt idx="39">
                  <c:v>143.14599999999999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20-444E-BFAE-3BE8FB352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424696"/>
        <c:axId val="239423912"/>
      </c:lineChart>
      <c:catAx>
        <c:axId val="239430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239423520"/>
        <c:crossesAt val="0"/>
        <c:auto val="0"/>
        <c:lblAlgn val="ctr"/>
        <c:lblOffset val="100"/>
        <c:tickLblSkip val="2"/>
        <c:tickMarkSkip val="1"/>
        <c:noMultiLvlLbl val="0"/>
      </c:catAx>
      <c:valAx>
        <c:axId val="23942352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39430576"/>
        <c:crosses val="autoZero"/>
        <c:crossBetween val="between"/>
        <c:minorUnit val="1"/>
      </c:valAx>
      <c:catAx>
        <c:axId val="239424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9423912"/>
        <c:crossesAt val="5.5"/>
        <c:auto val="0"/>
        <c:lblAlgn val="ctr"/>
        <c:lblOffset val="100"/>
        <c:noMultiLvlLbl val="0"/>
      </c:catAx>
      <c:valAx>
        <c:axId val="239423912"/>
        <c:scaling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39424696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0.36798829760311202"/>
          <c:y val="5.5036526829100499E-2"/>
          <c:w val="0.52867401623895505"/>
          <c:h val="9.247969179009890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'Fit Collision Freq'!$C$4:$C$43</c:f>
              <c:numCache>
                <c:formatCode>_(* #,##0.00_);_(* \(#,##0.00\);_(* "-"??_);_(@_)</c:formatCode>
                <c:ptCount val="40"/>
                <c:pt idx="0">
                  <c:v>2.384666666666666</c:v>
                </c:pt>
                <c:pt idx="1">
                  <c:v>2.89</c:v>
                </c:pt>
                <c:pt idx="2">
                  <c:v>2.876666666666666</c:v>
                </c:pt>
                <c:pt idx="3">
                  <c:v>2.3090000000000002</c:v>
                </c:pt>
                <c:pt idx="4">
                  <c:v>2.407</c:v>
                </c:pt>
                <c:pt idx="5">
                  <c:v>3.06</c:v>
                </c:pt>
                <c:pt idx="6">
                  <c:v>2.8980000000000001</c:v>
                </c:pt>
                <c:pt idx="7">
                  <c:v>3.016999999999999</c:v>
                </c:pt>
                <c:pt idx="8">
                  <c:v>3.155333333333334</c:v>
                </c:pt>
                <c:pt idx="9">
                  <c:v>3.8090000000000002</c:v>
                </c:pt>
                <c:pt idx="10">
                  <c:v>3.9009999999999998</c:v>
                </c:pt>
                <c:pt idx="11">
                  <c:v>2.3549999999999991</c:v>
                </c:pt>
                <c:pt idx="12">
                  <c:v>1.9419999999999991</c:v>
                </c:pt>
                <c:pt idx="13">
                  <c:v>2.366333333333333</c:v>
                </c:pt>
                <c:pt idx="14">
                  <c:v>2.6203333333333338</c:v>
                </c:pt>
                <c:pt idx="15">
                  <c:v>2.6579999999999999</c:v>
                </c:pt>
                <c:pt idx="16">
                  <c:v>2.7639999999999998</c:v>
                </c:pt>
                <c:pt idx="17">
                  <c:v>2.8583333333333329</c:v>
                </c:pt>
                <c:pt idx="18">
                  <c:v>2.774</c:v>
                </c:pt>
                <c:pt idx="19">
                  <c:v>2.9380000000000002</c:v>
                </c:pt>
                <c:pt idx="20">
                  <c:v>3.3423333333333338</c:v>
                </c:pt>
                <c:pt idx="21">
                  <c:v>3.8490000000000002</c:v>
                </c:pt>
                <c:pt idx="22">
                  <c:v>3.6893333333333338</c:v>
                </c:pt>
                <c:pt idx="23">
                  <c:v>3.4249999999999998</c:v>
                </c:pt>
                <c:pt idx="24">
                  <c:v>3.6623333333333332</c:v>
                </c:pt>
                <c:pt idx="25">
                  <c:v>3.7816666666666672</c:v>
                </c:pt>
                <c:pt idx="26">
                  <c:v>3.7293333333333338</c:v>
                </c:pt>
                <c:pt idx="27">
                  <c:v>3.571333333333333</c:v>
                </c:pt>
                <c:pt idx="28">
                  <c:v>3.6353333333333331</c:v>
                </c:pt>
                <c:pt idx="29">
                  <c:v>3.6673333333333331</c:v>
                </c:pt>
                <c:pt idx="30">
                  <c:v>3.6366666666666672</c:v>
                </c:pt>
                <c:pt idx="31">
                  <c:v>3.366333333333333</c:v>
                </c:pt>
                <c:pt idx="32">
                  <c:v>3.4773333333333341</c:v>
                </c:pt>
                <c:pt idx="33">
                  <c:v>3.7503333333333342</c:v>
                </c:pt>
                <c:pt idx="34">
                  <c:v>3.5790000000000002</c:v>
                </c:pt>
                <c:pt idx="35">
                  <c:v>2.961333333333334</c:v>
                </c:pt>
                <c:pt idx="36">
                  <c:v>2.3516666666666661</c:v>
                </c:pt>
                <c:pt idx="37">
                  <c:v>2.7473333333333341</c:v>
                </c:pt>
                <c:pt idx="38">
                  <c:v>2.6893333333333338</c:v>
                </c:pt>
                <c:pt idx="39">
                  <c:v>2.2636666666666669</c:v>
                </c:pt>
              </c:numCache>
            </c:numRef>
          </c:xVal>
          <c:yVal>
            <c:numRef>
              <c:f>'Fit Collision Freq'!$E$4:$E$43</c:f>
              <c:numCache>
                <c:formatCode>General</c:formatCode>
                <c:ptCount val="40"/>
                <c:pt idx="0">
                  <c:v>5.84</c:v>
                </c:pt>
                <c:pt idx="1">
                  <c:v>5.78</c:v>
                </c:pt>
                <c:pt idx="2">
                  <c:v>5.73</c:v>
                </c:pt>
                <c:pt idx="3">
                  <c:v>5.7</c:v>
                </c:pt>
                <c:pt idx="4">
                  <c:v>5.74</c:v>
                </c:pt>
                <c:pt idx="5">
                  <c:v>5.78</c:v>
                </c:pt>
                <c:pt idx="6">
                  <c:v>5.8</c:v>
                </c:pt>
                <c:pt idx="7">
                  <c:v>5.84</c:v>
                </c:pt>
                <c:pt idx="8">
                  <c:v>5.85</c:v>
                </c:pt>
                <c:pt idx="9">
                  <c:v>5.8199999999999976</c:v>
                </c:pt>
                <c:pt idx="10">
                  <c:v>5.77</c:v>
                </c:pt>
                <c:pt idx="11">
                  <c:v>5.7</c:v>
                </c:pt>
                <c:pt idx="12">
                  <c:v>5.67</c:v>
                </c:pt>
                <c:pt idx="13">
                  <c:v>5.63</c:v>
                </c:pt>
                <c:pt idx="14">
                  <c:v>5.6199999999999974</c:v>
                </c:pt>
                <c:pt idx="15">
                  <c:v>5.57</c:v>
                </c:pt>
                <c:pt idx="16">
                  <c:v>5.56</c:v>
                </c:pt>
                <c:pt idx="17">
                  <c:v>5.58</c:v>
                </c:pt>
                <c:pt idx="18">
                  <c:v>5.6</c:v>
                </c:pt>
                <c:pt idx="19">
                  <c:v>5.63</c:v>
                </c:pt>
                <c:pt idx="20">
                  <c:v>5.6199999999999974</c:v>
                </c:pt>
                <c:pt idx="21">
                  <c:v>5.6099999999999977</c:v>
                </c:pt>
                <c:pt idx="22">
                  <c:v>5.6099999999999977</c:v>
                </c:pt>
                <c:pt idx="23">
                  <c:v>5.63</c:v>
                </c:pt>
                <c:pt idx="24">
                  <c:v>5.55</c:v>
                </c:pt>
                <c:pt idx="25">
                  <c:v>5.57</c:v>
                </c:pt>
                <c:pt idx="26">
                  <c:v>5.58</c:v>
                </c:pt>
                <c:pt idx="27">
                  <c:v>5.53</c:v>
                </c:pt>
                <c:pt idx="28">
                  <c:v>5.58</c:v>
                </c:pt>
                <c:pt idx="29">
                  <c:v>5.59</c:v>
                </c:pt>
                <c:pt idx="30">
                  <c:v>5.6199999999999974</c:v>
                </c:pt>
                <c:pt idx="31">
                  <c:v>5.6599999999999966</c:v>
                </c:pt>
                <c:pt idx="32">
                  <c:v>5.79</c:v>
                </c:pt>
                <c:pt idx="33">
                  <c:v>5.85</c:v>
                </c:pt>
                <c:pt idx="34">
                  <c:v>5.88</c:v>
                </c:pt>
                <c:pt idx="35">
                  <c:v>5.91</c:v>
                </c:pt>
                <c:pt idx="36">
                  <c:v>5.89</c:v>
                </c:pt>
                <c:pt idx="37">
                  <c:v>5.92</c:v>
                </c:pt>
                <c:pt idx="38">
                  <c:v>5.94</c:v>
                </c:pt>
                <c:pt idx="39">
                  <c:v>5.96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4C6-4FCF-99E3-1DB63600C6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1285896"/>
        <c:axId val="471288248"/>
      </c:scatterChart>
      <c:valAx>
        <c:axId val="471285896"/>
        <c:scaling>
          <c:orientation val="minMax"/>
          <c:max val="4"/>
          <c:min val="1.7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 algn="ctr" rtl="0">
                  <a:defRPr lang="en-US" sz="1400" b="1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b="1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Gasoline Price per Gallon</a:t>
                </a:r>
              </a:p>
            </c:rich>
          </c:tx>
          <c:overlay val="0"/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1288248"/>
        <c:crosses val="autoZero"/>
        <c:crossBetween val="midCat"/>
      </c:valAx>
      <c:valAx>
        <c:axId val="471288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 algn="ctr" rtl="0">
                  <a:defRPr lang="en-US" sz="1400" b="1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b="1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Collision Frequency</a:t>
                </a:r>
              </a:p>
            </c:rich>
          </c:tx>
          <c:overlay val="0"/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12858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'Fit Collision Freq'!$D$4:$D$43</c:f>
              <c:numCache>
                <c:formatCode>General</c:formatCode>
                <c:ptCount val="40"/>
                <c:pt idx="0">
                  <c:v>143.4</c:v>
                </c:pt>
                <c:pt idx="1">
                  <c:v>144.1</c:v>
                </c:pt>
                <c:pt idx="2">
                  <c:v>144.5</c:v>
                </c:pt>
                <c:pt idx="3">
                  <c:v>145.6</c:v>
                </c:pt>
                <c:pt idx="4">
                  <c:v>146.1</c:v>
                </c:pt>
                <c:pt idx="5">
                  <c:v>145.9</c:v>
                </c:pt>
                <c:pt idx="6">
                  <c:v>145.9</c:v>
                </c:pt>
                <c:pt idx="7">
                  <c:v>146.30000000000001</c:v>
                </c:pt>
                <c:pt idx="8">
                  <c:v>146.19999999999999</c:v>
                </c:pt>
                <c:pt idx="9">
                  <c:v>145.9</c:v>
                </c:pt>
                <c:pt idx="10">
                  <c:v>145.19999999999999</c:v>
                </c:pt>
                <c:pt idx="11">
                  <c:v>144.1</c:v>
                </c:pt>
                <c:pt idx="12">
                  <c:v>141.5</c:v>
                </c:pt>
                <c:pt idx="13">
                  <c:v>140.30000000000001</c:v>
                </c:pt>
                <c:pt idx="14">
                  <c:v>139.4</c:v>
                </c:pt>
                <c:pt idx="15">
                  <c:v>138.4</c:v>
                </c:pt>
                <c:pt idx="16">
                  <c:v>138.6</c:v>
                </c:pt>
                <c:pt idx="17">
                  <c:v>139.19999999999999</c:v>
                </c:pt>
                <c:pt idx="18">
                  <c:v>139.30000000000001</c:v>
                </c:pt>
                <c:pt idx="19">
                  <c:v>139.19999999999999</c:v>
                </c:pt>
                <c:pt idx="20">
                  <c:v>139.4</c:v>
                </c:pt>
                <c:pt idx="21">
                  <c:v>139.5</c:v>
                </c:pt>
                <c:pt idx="22">
                  <c:v>139.9</c:v>
                </c:pt>
                <c:pt idx="23">
                  <c:v>140.69999999999999</c:v>
                </c:pt>
                <c:pt idx="24">
                  <c:v>141.80000000000001</c:v>
                </c:pt>
                <c:pt idx="25">
                  <c:v>142.19999999999999</c:v>
                </c:pt>
                <c:pt idx="26">
                  <c:v>142.5</c:v>
                </c:pt>
                <c:pt idx="27">
                  <c:v>143.30000000000001</c:v>
                </c:pt>
                <c:pt idx="28">
                  <c:v>143.30000000000001</c:v>
                </c:pt>
                <c:pt idx="29">
                  <c:v>143.80000000000001</c:v>
                </c:pt>
                <c:pt idx="30">
                  <c:v>144.30000000000001</c:v>
                </c:pt>
                <c:pt idx="31">
                  <c:v>144.30000000000001</c:v>
                </c:pt>
                <c:pt idx="32">
                  <c:v>145.30000000000001</c:v>
                </c:pt>
                <c:pt idx="33">
                  <c:v>145.9</c:v>
                </c:pt>
                <c:pt idx="34">
                  <c:v>146.6</c:v>
                </c:pt>
                <c:pt idx="35">
                  <c:v>147.4</c:v>
                </c:pt>
                <c:pt idx="36">
                  <c:v>148.19999999999999</c:v>
                </c:pt>
                <c:pt idx="37">
                  <c:v>148.69999999999999</c:v>
                </c:pt>
                <c:pt idx="38">
                  <c:v>149</c:v>
                </c:pt>
                <c:pt idx="39">
                  <c:v>149.9</c:v>
                </c:pt>
              </c:numCache>
            </c:numRef>
          </c:xVal>
          <c:yVal>
            <c:numRef>
              <c:f>'Fit Collision Freq'!$E$4:$E$43</c:f>
              <c:numCache>
                <c:formatCode>General</c:formatCode>
                <c:ptCount val="40"/>
                <c:pt idx="0">
                  <c:v>5.84</c:v>
                </c:pt>
                <c:pt idx="1">
                  <c:v>5.78</c:v>
                </c:pt>
                <c:pt idx="2">
                  <c:v>5.73</c:v>
                </c:pt>
                <c:pt idx="3">
                  <c:v>5.7</c:v>
                </c:pt>
                <c:pt idx="4">
                  <c:v>5.74</c:v>
                </c:pt>
                <c:pt idx="5">
                  <c:v>5.78</c:v>
                </c:pt>
                <c:pt idx="6">
                  <c:v>5.8</c:v>
                </c:pt>
                <c:pt idx="7">
                  <c:v>5.84</c:v>
                </c:pt>
                <c:pt idx="8">
                  <c:v>5.85</c:v>
                </c:pt>
                <c:pt idx="9">
                  <c:v>5.8199999999999976</c:v>
                </c:pt>
                <c:pt idx="10">
                  <c:v>5.77</c:v>
                </c:pt>
                <c:pt idx="11">
                  <c:v>5.7</c:v>
                </c:pt>
                <c:pt idx="12">
                  <c:v>5.67</c:v>
                </c:pt>
                <c:pt idx="13">
                  <c:v>5.63</c:v>
                </c:pt>
                <c:pt idx="14">
                  <c:v>5.6199999999999974</c:v>
                </c:pt>
                <c:pt idx="15">
                  <c:v>5.57</c:v>
                </c:pt>
                <c:pt idx="16">
                  <c:v>5.56</c:v>
                </c:pt>
                <c:pt idx="17">
                  <c:v>5.58</c:v>
                </c:pt>
                <c:pt idx="18">
                  <c:v>5.6</c:v>
                </c:pt>
                <c:pt idx="19">
                  <c:v>5.63</c:v>
                </c:pt>
                <c:pt idx="20">
                  <c:v>5.6199999999999974</c:v>
                </c:pt>
                <c:pt idx="21">
                  <c:v>5.6099999999999977</c:v>
                </c:pt>
                <c:pt idx="22">
                  <c:v>5.6099999999999977</c:v>
                </c:pt>
                <c:pt idx="23">
                  <c:v>5.63</c:v>
                </c:pt>
                <c:pt idx="24">
                  <c:v>5.55</c:v>
                </c:pt>
                <c:pt idx="25">
                  <c:v>5.57</c:v>
                </c:pt>
                <c:pt idx="26">
                  <c:v>5.58</c:v>
                </c:pt>
                <c:pt idx="27">
                  <c:v>5.53</c:v>
                </c:pt>
                <c:pt idx="28">
                  <c:v>5.58</c:v>
                </c:pt>
                <c:pt idx="29">
                  <c:v>5.59</c:v>
                </c:pt>
                <c:pt idx="30">
                  <c:v>5.6199999999999974</c:v>
                </c:pt>
                <c:pt idx="31">
                  <c:v>5.6599999999999966</c:v>
                </c:pt>
                <c:pt idx="32">
                  <c:v>5.79</c:v>
                </c:pt>
                <c:pt idx="33">
                  <c:v>5.85</c:v>
                </c:pt>
                <c:pt idx="34">
                  <c:v>5.88</c:v>
                </c:pt>
                <c:pt idx="35">
                  <c:v>5.91</c:v>
                </c:pt>
                <c:pt idx="36">
                  <c:v>5.89</c:v>
                </c:pt>
                <c:pt idx="37">
                  <c:v>5.92</c:v>
                </c:pt>
                <c:pt idx="38">
                  <c:v>5.94</c:v>
                </c:pt>
                <c:pt idx="39">
                  <c:v>5.96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B8A-404C-9620-6A356451DD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1283936"/>
        <c:axId val="471292560"/>
      </c:scatterChart>
      <c:valAx>
        <c:axId val="471283936"/>
        <c:scaling>
          <c:orientation val="minMax"/>
          <c:max val="15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Millions Employed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1292560"/>
        <c:crosses val="autoZero"/>
        <c:crossBetween val="midCat"/>
      </c:valAx>
      <c:valAx>
        <c:axId val="471292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Collison Frequency</a:t>
                </a:r>
              </a:p>
            </c:rich>
          </c:tx>
          <c:overlay val="0"/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12839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>
        <a:defRPr lang="en-US" sz="1400" b="1" i="0" u="none" strike="noStrike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951495858352307E-2"/>
          <c:y val="4.4584421621513201E-2"/>
          <c:w val="0.83805095442736"/>
          <c:h val="0.6990266678578720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Number Employed (left axis)</c:v>
                </c:pt>
              </c:strCache>
            </c:strRef>
          </c:tx>
          <c:spPr>
            <a:ln w="31750"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06:Q1</c:v>
                </c:pt>
                <c:pt idx="1">
                  <c:v>06:Q2</c:v>
                </c:pt>
                <c:pt idx="2">
                  <c:v>06:Q3</c:v>
                </c:pt>
                <c:pt idx="3">
                  <c:v>06:Q4</c:v>
                </c:pt>
                <c:pt idx="4">
                  <c:v>07:Q1</c:v>
                </c:pt>
                <c:pt idx="5">
                  <c:v>07:Q2</c:v>
                </c:pt>
                <c:pt idx="6">
                  <c:v>07:Q3</c:v>
                </c:pt>
                <c:pt idx="7">
                  <c:v>07:Q4</c:v>
                </c:pt>
                <c:pt idx="8">
                  <c:v>08:Q1</c:v>
                </c:pt>
                <c:pt idx="9">
                  <c:v>08:Q2</c:v>
                </c:pt>
                <c:pt idx="10">
                  <c:v>08:Q3</c:v>
                </c:pt>
                <c:pt idx="11">
                  <c:v>08:Q4</c:v>
                </c:pt>
                <c:pt idx="12">
                  <c:v>09:Q1</c:v>
                </c:pt>
                <c:pt idx="13">
                  <c:v>09:Q2</c:v>
                </c:pt>
                <c:pt idx="14">
                  <c:v>09:Q3</c:v>
                </c:pt>
                <c:pt idx="15">
                  <c:v>09:Q4</c:v>
                </c:pt>
                <c:pt idx="16">
                  <c:v>10:Q1</c:v>
                </c:pt>
                <c:pt idx="17">
                  <c:v>10:Q2</c:v>
                </c:pt>
                <c:pt idx="18">
                  <c:v>10:Q3</c:v>
                </c:pt>
                <c:pt idx="19">
                  <c:v>10:Q4</c:v>
                </c:pt>
                <c:pt idx="20">
                  <c:v>11:Q1</c:v>
                </c:pt>
                <c:pt idx="21">
                  <c:v>11:Q2</c:v>
                </c:pt>
                <c:pt idx="22">
                  <c:v>11:Q3</c:v>
                </c:pt>
                <c:pt idx="23">
                  <c:v>11:Q4</c:v>
                </c:pt>
                <c:pt idx="24">
                  <c:v>12:Q1</c:v>
                </c:pt>
                <c:pt idx="25">
                  <c:v>12:Q2</c:v>
                </c:pt>
                <c:pt idx="26">
                  <c:v>12:Q3</c:v>
                </c:pt>
                <c:pt idx="27">
                  <c:v>12:Q4</c:v>
                </c:pt>
                <c:pt idx="28">
                  <c:v>13:Q1</c:v>
                </c:pt>
                <c:pt idx="29">
                  <c:v>13:Q2</c:v>
                </c:pt>
                <c:pt idx="30">
                  <c:v>13:Q3</c:v>
                </c:pt>
                <c:pt idx="31">
                  <c:v>13:Q4</c:v>
                </c:pt>
                <c:pt idx="32">
                  <c:v>14:Q1</c:v>
                </c:pt>
                <c:pt idx="33">
                  <c:v>14:Q2</c:v>
                </c:pt>
                <c:pt idx="34">
                  <c:v>14:Q3</c:v>
                </c:pt>
                <c:pt idx="35">
                  <c:v>14:Q4</c:v>
                </c:pt>
                <c:pt idx="36">
                  <c:v>15:Q1</c:v>
                </c:pt>
                <c:pt idx="37">
                  <c:v>15:Q2</c:v>
                </c:pt>
                <c:pt idx="38">
                  <c:v>15:Q3</c:v>
                </c:pt>
                <c:pt idx="39">
                  <c:v>15:Q4</c:v>
                </c:pt>
                <c:pt idx="40">
                  <c:v>16:Q1</c:v>
                </c:pt>
              </c:strCache>
            </c:strRef>
          </c:cat>
          <c:val>
            <c:numRef>
              <c:f>Sheet1!$B$2:$B$42</c:f>
              <c:numCache>
                <c:formatCode>_(* #,##0.0_);_(* \(#,##0.0\);_(* "-"??_);_(@_)</c:formatCode>
                <c:ptCount val="41"/>
                <c:pt idx="0">
                  <c:v>136.04900000000001</c:v>
                </c:pt>
                <c:pt idx="1">
                  <c:v>136.33699999999999</c:v>
                </c:pt>
                <c:pt idx="2">
                  <c:v>136.88300000000001</c:v>
                </c:pt>
                <c:pt idx="3">
                  <c:v>137.26599999999999</c:v>
                </c:pt>
                <c:pt idx="4">
                  <c:v>137.785</c:v>
                </c:pt>
                <c:pt idx="5">
                  <c:v>138.08500000000001</c:v>
                </c:pt>
                <c:pt idx="6">
                  <c:v>138.11600000000001</c:v>
                </c:pt>
                <c:pt idx="7">
                  <c:v>138.41300000000001</c:v>
                </c:pt>
                <c:pt idx="8">
                  <c:v>138.268</c:v>
                </c:pt>
                <c:pt idx="9">
                  <c:v>137.708</c:v>
                </c:pt>
                <c:pt idx="10">
                  <c:v>136.78100000000001</c:v>
                </c:pt>
                <c:pt idx="11">
                  <c:v>134.84399999999999</c:v>
                </c:pt>
                <c:pt idx="12">
                  <c:v>132.52699999999999</c:v>
                </c:pt>
                <c:pt idx="13">
                  <c:v>131.02000000000001</c:v>
                </c:pt>
                <c:pt idx="14">
                  <c:v>130.26</c:v>
                </c:pt>
                <c:pt idx="15">
                  <c:v>129.774</c:v>
                </c:pt>
                <c:pt idx="16">
                  <c:v>129.89599999999999</c:v>
                </c:pt>
                <c:pt idx="17">
                  <c:v>130.52799999999999</c:v>
                </c:pt>
                <c:pt idx="18">
                  <c:v>130.37200000000001</c:v>
                </c:pt>
                <c:pt idx="19">
                  <c:v>130.84</c:v>
                </c:pt>
                <c:pt idx="20">
                  <c:v>131.29499999999999</c:v>
                </c:pt>
                <c:pt idx="21">
                  <c:v>131.94900000000001</c:v>
                </c:pt>
                <c:pt idx="22">
                  <c:v>132.37200000000001</c:v>
                </c:pt>
                <c:pt idx="23">
                  <c:v>132.92699999999999</c:v>
                </c:pt>
                <c:pt idx="24">
                  <c:v>133.761</c:v>
                </c:pt>
                <c:pt idx="25">
                  <c:v>134.03800000000001</c:v>
                </c:pt>
                <c:pt idx="26">
                  <c:v>134.55199999999999</c:v>
                </c:pt>
                <c:pt idx="27">
                  <c:v>135.07599999999999</c:v>
                </c:pt>
                <c:pt idx="28">
                  <c:v>135.71199999999999</c:v>
                </c:pt>
                <c:pt idx="29">
                  <c:v>136.268</c:v>
                </c:pt>
                <c:pt idx="30">
                  <c:v>136.86199999999999</c:v>
                </c:pt>
                <c:pt idx="31">
                  <c:v>137.387</c:v>
                </c:pt>
                <c:pt idx="32">
                  <c:v>138.01400000000001</c:v>
                </c:pt>
                <c:pt idx="33">
                  <c:v>138.84299999999999</c:v>
                </c:pt>
                <c:pt idx="34">
                  <c:v>139.57900000000001</c:v>
                </c:pt>
                <c:pt idx="35">
                  <c:v>140.40199999999999</c:v>
                </c:pt>
                <c:pt idx="36">
                  <c:v>140.97200000000001</c:v>
                </c:pt>
                <c:pt idx="37">
                  <c:v>141.72399999999999</c:v>
                </c:pt>
                <c:pt idx="38">
                  <c:v>142.30000000000001</c:v>
                </c:pt>
                <c:pt idx="39">
                  <c:v>143.14599999999999</c:v>
                </c:pt>
                <c:pt idx="40">
                  <c:v>143.733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C6-461C-93B5-4CC3FB4FC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428224"/>
        <c:axId val="239429792"/>
      </c:line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Collision Claim Frequency (right axis)</c:v>
                </c:pt>
              </c:strCache>
            </c:strRef>
          </c:tx>
          <c:spPr>
            <a:ln w="31750"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06:Q1</c:v>
                </c:pt>
                <c:pt idx="1">
                  <c:v>06:Q2</c:v>
                </c:pt>
                <c:pt idx="2">
                  <c:v>06:Q3</c:v>
                </c:pt>
                <c:pt idx="3">
                  <c:v>06:Q4</c:v>
                </c:pt>
                <c:pt idx="4">
                  <c:v>07:Q1</c:v>
                </c:pt>
                <c:pt idx="5">
                  <c:v>07:Q2</c:v>
                </c:pt>
                <c:pt idx="6">
                  <c:v>07:Q3</c:v>
                </c:pt>
                <c:pt idx="7">
                  <c:v>07:Q4</c:v>
                </c:pt>
                <c:pt idx="8">
                  <c:v>08:Q1</c:v>
                </c:pt>
                <c:pt idx="9">
                  <c:v>08:Q2</c:v>
                </c:pt>
                <c:pt idx="10">
                  <c:v>08:Q3</c:v>
                </c:pt>
                <c:pt idx="11">
                  <c:v>08:Q4</c:v>
                </c:pt>
                <c:pt idx="12">
                  <c:v>09:Q1</c:v>
                </c:pt>
                <c:pt idx="13">
                  <c:v>09:Q2</c:v>
                </c:pt>
                <c:pt idx="14">
                  <c:v>09:Q3</c:v>
                </c:pt>
                <c:pt idx="15">
                  <c:v>09:Q4</c:v>
                </c:pt>
                <c:pt idx="16">
                  <c:v>10:Q1</c:v>
                </c:pt>
                <c:pt idx="17">
                  <c:v>10:Q2</c:v>
                </c:pt>
                <c:pt idx="18">
                  <c:v>10:Q3</c:v>
                </c:pt>
                <c:pt idx="19">
                  <c:v>10:Q4</c:v>
                </c:pt>
                <c:pt idx="20">
                  <c:v>11:Q1</c:v>
                </c:pt>
                <c:pt idx="21">
                  <c:v>11:Q2</c:v>
                </c:pt>
                <c:pt idx="22">
                  <c:v>11:Q3</c:v>
                </c:pt>
                <c:pt idx="23">
                  <c:v>11:Q4</c:v>
                </c:pt>
                <c:pt idx="24">
                  <c:v>12:Q1</c:v>
                </c:pt>
                <c:pt idx="25">
                  <c:v>12:Q2</c:v>
                </c:pt>
                <c:pt idx="26">
                  <c:v>12:Q3</c:v>
                </c:pt>
                <c:pt idx="27">
                  <c:v>12:Q4</c:v>
                </c:pt>
                <c:pt idx="28">
                  <c:v>13:Q1</c:v>
                </c:pt>
                <c:pt idx="29">
                  <c:v>13:Q2</c:v>
                </c:pt>
                <c:pt idx="30">
                  <c:v>13:Q3</c:v>
                </c:pt>
                <c:pt idx="31">
                  <c:v>13:Q4</c:v>
                </c:pt>
                <c:pt idx="32">
                  <c:v>14:Q1</c:v>
                </c:pt>
                <c:pt idx="33">
                  <c:v>14:Q2</c:v>
                </c:pt>
                <c:pt idx="34">
                  <c:v>14:Q3</c:v>
                </c:pt>
                <c:pt idx="35">
                  <c:v>14:Q4</c:v>
                </c:pt>
                <c:pt idx="36">
                  <c:v>15:Q1</c:v>
                </c:pt>
                <c:pt idx="37">
                  <c:v>15:Q2</c:v>
                </c:pt>
                <c:pt idx="38">
                  <c:v>15:Q3</c:v>
                </c:pt>
                <c:pt idx="39">
                  <c:v>15:Q4</c:v>
                </c:pt>
                <c:pt idx="40">
                  <c:v>16:Q1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5.84</c:v>
                </c:pt>
                <c:pt idx="1">
                  <c:v>5.78</c:v>
                </c:pt>
                <c:pt idx="2">
                  <c:v>5.73</c:v>
                </c:pt>
                <c:pt idx="3">
                  <c:v>5.7</c:v>
                </c:pt>
                <c:pt idx="4">
                  <c:v>5.74</c:v>
                </c:pt>
                <c:pt idx="5">
                  <c:v>5.78</c:v>
                </c:pt>
                <c:pt idx="6">
                  <c:v>5.8</c:v>
                </c:pt>
                <c:pt idx="7">
                  <c:v>5.84</c:v>
                </c:pt>
                <c:pt idx="8">
                  <c:v>5.85</c:v>
                </c:pt>
                <c:pt idx="9">
                  <c:v>5.82</c:v>
                </c:pt>
                <c:pt idx="10">
                  <c:v>5.77</c:v>
                </c:pt>
                <c:pt idx="11">
                  <c:v>5.7</c:v>
                </c:pt>
                <c:pt idx="12">
                  <c:v>5.67</c:v>
                </c:pt>
                <c:pt idx="13">
                  <c:v>5.63</c:v>
                </c:pt>
                <c:pt idx="14">
                  <c:v>5.62</c:v>
                </c:pt>
                <c:pt idx="15">
                  <c:v>5.57</c:v>
                </c:pt>
                <c:pt idx="16">
                  <c:v>5.56</c:v>
                </c:pt>
                <c:pt idx="17">
                  <c:v>5.58</c:v>
                </c:pt>
                <c:pt idx="18">
                  <c:v>5.6</c:v>
                </c:pt>
                <c:pt idx="19">
                  <c:v>5.63</c:v>
                </c:pt>
                <c:pt idx="20">
                  <c:v>5.62</c:v>
                </c:pt>
                <c:pt idx="21">
                  <c:v>5.61</c:v>
                </c:pt>
                <c:pt idx="22">
                  <c:v>5.61</c:v>
                </c:pt>
                <c:pt idx="23">
                  <c:v>5.63</c:v>
                </c:pt>
                <c:pt idx="24">
                  <c:v>5.55</c:v>
                </c:pt>
                <c:pt idx="25">
                  <c:v>5.57</c:v>
                </c:pt>
                <c:pt idx="26">
                  <c:v>5.58</c:v>
                </c:pt>
                <c:pt idx="27">
                  <c:v>5.53</c:v>
                </c:pt>
                <c:pt idx="28">
                  <c:v>5.58</c:v>
                </c:pt>
                <c:pt idx="29">
                  <c:v>5.59</c:v>
                </c:pt>
                <c:pt idx="30">
                  <c:v>5.62</c:v>
                </c:pt>
                <c:pt idx="31">
                  <c:v>5.66</c:v>
                </c:pt>
                <c:pt idx="32">
                  <c:v>5.79</c:v>
                </c:pt>
                <c:pt idx="33">
                  <c:v>5.85</c:v>
                </c:pt>
                <c:pt idx="34">
                  <c:v>5.88</c:v>
                </c:pt>
                <c:pt idx="35">
                  <c:v>5.91</c:v>
                </c:pt>
                <c:pt idx="36">
                  <c:v>5.89</c:v>
                </c:pt>
                <c:pt idx="37">
                  <c:v>5.92</c:v>
                </c:pt>
                <c:pt idx="38">
                  <c:v>5.94</c:v>
                </c:pt>
                <c:pt idx="39">
                  <c:v>5.96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C6-461C-93B5-4CC3FB4FC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430184"/>
        <c:axId val="237517120"/>
      </c:lineChart>
      <c:catAx>
        <c:axId val="239428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239429792"/>
        <c:crossesAt val="0"/>
        <c:auto val="0"/>
        <c:lblAlgn val="ctr"/>
        <c:lblOffset val="100"/>
        <c:tickLblSkip val="2"/>
        <c:tickMarkSkip val="1"/>
        <c:noMultiLvlLbl val="0"/>
      </c:catAx>
      <c:valAx>
        <c:axId val="23942979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39428224"/>
        <c:crosses val="autoZero"/>
        <c:crossBetween val="between"/>
        <c:minorUnit val="1"/>
      </c:valAx>
      <c:catAx>
        <c:axId val="239430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7517120"/>
        <c:crossesAt val="5.5"/>
        <c:auto val="0"/>
        <c:lblAlgn val="ctr"/>
        <c:lblOffset val="100"/>
        <c:noMultiLvlLbl val="0"/>
      </c:catAx>
      <c:valAx>
        <c:axId val="237517120"/>
        <c:scaling>
          <c:orientation val="minMax"/>
          <c:max val="6"/>
          <c:min val="5.5"/>
        </c:scaling>
        <c:delete val="0"/>
        <c:axPos val="r"/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39430184"/>
        <c:crosses val="max"/>
        <c:crossBetween val="between"/>
        <c:majorUnit val="0.1"/>
      </c:valAx>
    </c:plotArea>
    <c:legend>
      <c:legendPos val="b"/>
      <c:layout>
        <c:manualLayout>
          <c:xMode val="edge"/>
          <c:yMode val="edge"/>
          <c:x val="0.374266386842802"/>
          <c:y val="3.0766525935696901E-2"/>
          <c:w val="0.45186727984438202"/>
          <c:h val="0.128884693130204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331889914449494E-2"/>
          <c:y val="7.4629536113331396E-2"/>
          <c:w val="0.894243018704177"/>
          <c:h val="0.7964895928038490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24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0-BEA9-4462-B985-E130BB06FBA9}"/>
              </c:ext>
            </c:extLst>
          </c:dPt>
          <c:dLbls>
            <c:dLbl>
              <c:idx val="0"/>
              <c:layout>
                <c:manualLayout>
                  <c:x val="9.1848450057405301E-3"/>
                  <c:y val="-1.21350004467018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63-44B4-A402-6DBACADEE028}"/>
                </c:ext>
              </c:extLst>
            </c:dLbl>
            <c:dLbl>
              <c:idx val="1"/>
              <c:layout>
                <c:manualLayout>
                  <c:x val="6.123230003827019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63-44B4-A402-6DBACADEE028}"/>
                </c:ext>
              </c:extLst>
            </c:dLbl>
            <c:dLbl>
              <c:idx val="2"/>
              <c:layout>
                <c:manualLayout>
                  <c:x val="0"/>
                  <c:y val="-1.516875055837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F63-44B4-A402-6DBACADEE028}"/>
                </c:ext>
              </c:extLst>
            </c:dLbl>
            <c:dLbl>
              <c:idx val="4"/>
              <c:layout>
                <c:manualLayout>
                  <c:x val="1.5308075009567599E-3"/>
                  <c:y val="-1.516875055837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63-44B4-A402-6DBACADEE028}"/>
                </c:ext>
              </c:extLst>
            </c:dLbl>
            <c:dLbl>
              <c:idx val="17"/>
              <c:layout>
                <c:manualLayout>
                  <c:x val="-6.1232300038270198E-3"/>
                  <c:y val="-6.06702246742779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F63-44B4-A402-6DBACADEE028}"/>
                </c:ext>
              </c:extLst>
            </c:dLbl>
            <c:dLbl>
              <c:idx val="20"/>
              <c:layout>
                <c:manualLayout>
                  <c:x val="3.0616150019135099E-3"/>
                  <c:y val="-3.03351123371395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F63-44B4-A402-6DBACADEE0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Sheet1!$B$1:$Z$1</c:f>
              <c:numCache>
                <c:formatCode>General</c:formatCode>
                <c:ptCount val="25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numCache>
            </c:numRef>
          </c:cat>
          <c:val>
            <c:numRef>
              <c:f>Sheet1!$B$2:$Z$2</c:f>
              <c:numCache>
                <c:formatCode>0.0%</c:formatCode>
                <c:ptCount val="25"/>
                <c:pt idx="0">
                  <c:v>-7.0021788353911305E-2</c:v>
                </c:pt>
                <c:pt idx="1">
                  <c:v>-5.86640940830577E-2</c:v>
                </c:pt>
                <c:pt idx="2">
                  <c:v>2.2229271387438399E-2</c:v>
                </c:pt>
                <c:pt idx="3">
                  <c:v>1.5062182226147599E-2</c:v>
                </c:pt>
                <c:pt idx="4">
                  <c:v>1.9730034803875401E-2</c:v>
                </c:pt>
                <c:pt idx="5">
                  <c:v>6.59548462975357E-3</c:v>
                </c:pt>
                <c:pt idx="6">
                  <c:v>-4.3758161699007899E-3</c:v>
                </c:pt>
                <c:pt idx="7">
                  <c:v>9.89461088867438E-4</c:v>
                </c:pt>
                <c:pt idx="8">
                  <c:v>-2.5286775016666301E-2</c:v>
                </c:pt>
                <c:pt idx="9">
                  <c:v>2.24758850027123E-2</c:v>
                </c:pt>
                <c:pt idx="10">
                  <c:v>1.00106103243069E-2</c:v>
                </c:pt>
                <c:pt idx="11">
                  <c:v>3.6356992783411098E-2</c:v>
                </c:pt>
                <c:pt idx="12">
                  <c:v>-1.3728514764213299E-2</c:v>
                </c:pt>
                <c:pt idx="13">
                  <c:v>3.9323457783140298E-3</c:v>
                </c:pt>
                <c:pt idx="14">
                  <c:v>9.1246967707474501E-3</c:v>
                </c:pt>
                <c:pt idx="15">
                  <c:v>-5.9546126193676897E-4</c:v>
                </c:pt>
                <c:pt idx="16">
                  <c:v>-3.02542148468532E-2</c:v>
                </c:pt>
                <c:pt idx="17">
                  <c:v>-9.4550005688929406E-2</c:v>
                </c:pt>
                <c:pt idx="18">
                  <c:v>-8.9821563206835903E-2</c:v>
                </c:pt>
                <c:pt idx="19">
                  <c:v>-2.4409100949856401E-2</c:v>
                </c:pt>
                <c:pt idx="20">
                  <c:v>-8.2078569002608205E-4</c:v>
                </c:pt>
                <c:pt idx="21">
                  <c:v>3.1498739483896601E-2</c:v>
                </c:pt>
                <c:pt idx="22">
                  <c:v>-2.8724426747219499E-2</c:v>
                </c:pt>
                <c:pt idx="23">
                  <c:v>8.76473748197659E-4</c:v>
                </c:pt>
                <c:pt idx="24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A9-4462-B985-E130BB06F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44718904"/>
        <c:axId val="239533968"/>
      </c:barChart>
      <c:catAx>
        <c:axId val="144718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640000" vert="horz"/>
          <a:lstStyle/>
          <a:p>
            <a:pPr>
              <a:defRPr/>
            </a:pPr>
            <a:endParaRPr lang="en-US"/>
          </a:p>
        </c:txPr>
        <c:crossAx val="239533968"/>
        <c:crosses val="autoZero"/>
        <c:auto val="1"/>
        <c:lblAlgn val="ctr"/>
        <c:lblOffset val="0"/>
        <c:noMultiLvlLbl val="0"/>
      </c:catAx>
      <c:valAx>
        <c:axId val="23953396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44718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Investment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C8-47AB-9133-B2985AD305A0}"/>
                </c:ext>
              </c:extLst>
            </c:dLbl>
            <c:dLbl>
              <c:idx val="17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C8-47AB-9133-B2985AD305A0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36C8-47AB-9133-B2985AD305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Sheet1!$A$2:$A$23</c:f>
              <c:strCache>
                <c:ptCount val="22"/>
                <c:pt idx="0">
                  <c:v>Q1:11</c:v>
                </c:pt>
                <c:pt idx="1">
                  <c:v>Q2:11</c:v>
                </c:pt>
                <c:pt idx="2">
                  <c:v>Q3:11</c:v>
                </c:pt>
                <c:pt idx="3">
                  <c:v>Q4:11</c:v>
                </c:pt>
                <c:pt idx="4">
                  <c:v>Q1:12</c:v>
                </c:pt>
                <c:pt idx="5">
                  <c:v>Q2:12</c:v>
                </c:pt>
                <c:pt idx="6">
                  <c:v>Q3:12</c:v>
                </c:pt>
                <c:pt idx="7">
                  <c:v>Q4:12</c:v>
                </c:pt>
                <c:pt idx="8">
                  <c:v>Q1:13</c:v>
                </c:pt>
                <c:pt idx="9">
                  <c:v>Q2:13</c:v>
                </c:pt>
                <c:pt idx="10">
                  <c:v>Q3:13</c:v>
                </c:pt>
                <c:pt idx="11">
                  <c:v>Q4:13</c:v>
                </c:pt>
                <c:pt idx="12">
                  <c:v>Q1:14</c:v>
                </c:pt>
                <c:pt idx="13">
                  <c:v>Q2:14</c:v>
                </c:pt>
                <c:pt idx="14">
                  <c:v>Q3:14</c:v>
                </c:pt>
                <c:pt idx="15">
                  <c:v>Q4:14</c:v>
                </c:pt>
                <c:pt idx="16">
                  <c:v>Q1:15</c:v>
                </c:pt>
                <c:pt idx="17">
                  <c:v>Q2:15</c:v>
                </c:pt>
                <c:pt idx="18">
                  <c:v>Q3:15</c:v>
                </c:pt>
                <c:pt idx="19">
                  <c:v>Q4:15</c:v>
                </c:pt>
                <c:pt idx="20">
                  <c:v>Q1:16</c:v>
                </c:pt>
                <c:pt idx="21">
                  <c:v>Q2:16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62</c:v>
                </c:pt>
                <c:pt idx="1">
                  <c:v>29</c:v>
                </c:pt>
                <c:pt idx="2">
                  <c:v>22</c:v>
                </c:pt>
                <c:pt idx="3">
                  <c:v>18</c:v>
                </c:pt>
                <c:pt idx="4">
                  <c:v>32</c:v>
                </c:pt>
                <c:pt idx="5">
                  <c:v>240</c:v>
                </c:pt>
                <c:pt idx="6">
                  <c:v>31</c:v>
                </c:pt>
                <c:pt idx="7">
                  <c:v>44</c:v>
                </c:pt>
                <c:pt idx="8">
                  <c:v>71</c:v>
                </c:pt>
                <c:pt idx="9">
                  <c:v>37</c:v>
                </c:pt>
                <c:pt idx="10">
                  <c:v>107</c:v>
                </c:pt>
                <c:pt idx="11">
                  <c:v>29</c:v>
                </c:pt>
                <c:pt idx="12">
                  <c:v>133</c:v>
                </c:pt>
                <c:pt idx="13">
                  <c:v>415</c:v>
                </c:pt>
                <c:pt idx="14">
                  <c:v>180</c:v>
                </c:pt>
                <c:pt idx="15">
                  <c:v>93</c:v>
                </c:pt>
                <c:pt idx="16">
                  <c:v>171</c:v>
                </c:pt>
                <c:pt idx="17">
                  <c:v>1852</c:v>
                </c:pt>
                <c:pt idx="18">
                  <c:v>369</c:v>
                </c:pt>
                <c:pt idx="19">
                  <c:v>277</c:v>
                </c:pt>
                <c:pt idx="20">
                  <c:v>657</c:v>
                </c:pt>
                <c:pt idx="21">
                  <c:v>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C8-47AB-9133-B2985AD305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389357304"/>
        <c:axId val="38934779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Deals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C8-47AB-9133-B2985AD305A0}"/>
                </c:ext>
              </c:extLst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C8-47AB-9133-B2985AD305A0}"/>
                </c:ext>
              </c:extLst>
            </c:dLbl>
            <c:dLbl>
              <c:idx val="2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6C8-47AB-9133-B2985AD305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Sheet1!$A$2:$A$23</c:f>
              <c:strCache>
                <c:ptCount val="22"/>
                <c:pt idx="0">
                  <c:v>Q1:11</c:v>
                </c:pt>
                <c:pt idx="1">
                  <c:v>Q2:11</c:v>
                </c:pt>
                <c:pt idx="2">
                  <c:v>Q3:11</c:v>
                </c:pt>
                <c:pt idx="3">
                  <c:v>Q4:11</c:v>
                </c:pt>
                <c:pt idx="4">
                  <c:v>Q1:12</c:v>
                </c:pt>
                <c:pt idx="5">
                  <c:v>Q2:12</c:v>
                </c:pt>
                <c:pt idx="6">
                  <c:v>Q3:12</c:v>
                </c:pt>
                <c:pt idx="7">
                  <c:v>Q4:12</c:v>
                </c:pt>
                <c:pt idx="8">
                  <c:v>Q1:13</c:v>
                </c:pt>
                <c:pt idx="9">
                  <c:v>Q2:13</c:v>
                </c:pt>
                <c:pt idx="10">
                  <c:v>Q3:13</c:v>
                </c:pt>
                <c:pt idx="11">
                  <c:v>Q4:13</c:v>
                </c:pt>
                <c:pt idx="12">
                  <c:v>Q1:14</c:v>
                </c:pt>
                <c:pt idx="13">
                  <c:v>Q2:14</c:v>
                </c:pt>
                <c:pt idx="14">
                  <c:v>Q3:14</c:v>
                </c:pt>
                <c:pt idx="15">
                  <c:v>Q4:14</c:v>
                </c:pt>
                <c:pt idx="16">
                  <c:v>Q1:15</c:v>
                </c:pt>
                <c:pt idx="17">
                  <c:v>Q2:15</c:v>
                </c:pt>
                <c:pt idx="18">
                  <c:v>Q3:15</c:v>
                </c:pt>
                <c:pt idx="19">
                  <c:v>Q4:15</c:v>
                </c:pt>
                <c:pt idx="20">
                  <c:v>Q1:16</c:v>
                </c:pt>
                <c:pt idx="21">
                  <c:v>Q2:16</c:v>
                </c:pt>
              </c:strCache>
            </c:strRef>
          </c:cat>
          <c:val>
            <c:numRef>
              <c:f>Sheet1!$C$2:$C$23</c:f>
              <c:numCache>
                <c:formatCode>General</c:formatCode>
                <c:ptCount val="22"/>
                <c:pt idx="0">
                  <c:v>6</c:v>
                </c:pt>
                <c:pt idx="1">
                  <c:v>10</c:v>
                </c:pt>
                <c:pt idx="2">
                  <c:v>5</c:v>
                </c:pt>
                <c:pt idx="3">
                  <c:v>4</c:v>
                </c:pt>
                <c:pt idx="4">
                  <c:v>13</c:v>
                </c:pt>
                <c:pt idx="5">
                  <c:v>10</c:v>
                </c:pt>
                <c:pt idx="6">
                  <c:v>11</c:v>
                </c:pt>
                <c:pt idx="7">
                  <c:v>13</c:v>
                </c:pt>
                <c:pt idx="8">
                  <c:v>18</c:v>
                </c:pt>
                <c:pt idx="9">
                  <c:v>11</c:v>
                </c:pt>
                <c:pt idx="10">
                  <c:v>20</c:v>
                </c:pt>
                <c:pt idx="11">
                  <c:v>9</c:v>
                </c:pt>
                <c:pt idx="12">
                  <c:v>18</c:v>
                </c:pt>
                <c:pt idx="13">
                  <c:v>21</c:v>
                </c:pt>
                <c:pt idx="14">
                  <c:v>28</c:v>
                </c:pt>
                <c:pt idx="15">
                  <c:v>22</c:v>
                </c:pt>
                <c:pt idx="16">
                  <c:v>22</c:v>
                </c:pt>
                <c:pt idx="17">
                  <c:v>30</c:v>
                </c:pt>
                <c:pt idx="18">
                  <c:v>27</c:v>
                </c:pt>
                <c:pt idx="19">
                  <c:v>36</c:v>
                </c:pt>
                <c:pt idx="20">
                  <c:v>52</c:v>
                </c:pt>
                <c:pt idx="21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C8-47AB-9133-B2985AD305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6151320"/>
        <c:axId val="696153616"/>
      </c:lineChart>
      <c:catAx>
        <c:axId val="389357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347792"/>
        <c:crosses val="autoZero"/>
        <c:auto val="1"/>
        <c:lblAlgn val="ctr"/>
        <c:lblOffset val="100"/>
        <c:noMultiLvlLbl val="0"/>
      </c:catAx>
      <c:valAx>
        <c:axId val="38934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357304"/>
        <c:crosses val="autoZero"/>
        <c:crossBetween val="between"/>
      </c:valAx>
      <c:valAx>
        <c:axId val="69615361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151320"/>
        <c:crosses val="max"/>
        <c:crossBetween val="between"/>
      </c:valAx>
      <c:catAx>
        <c:axId val="696151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961536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7083105797362"/>
          <c:y val="0.17152507566576922"/>
          <c:w val="0.8924291689420264"/>
          <c:h val="0.67215416116958082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Alternative Capital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Q1-16</c:v>
                </c:pt>
              </c:strCache>
            </c:strRef>
          </c:cat>
          <c:val>
            <c:numRef>
              <c:f>Sheet1!$B$2:$L$2</c:f>
              <c:numCache>
                <c:formatCode>_(* #,##0_);_(* \(#,##0\);_(* "-"??_);_(@_)</c:formatCode>
                <c:ptCount val="11"/>
                <c:pt idx="0" formatCode="General">
                  <c:v>17</c:v>
                </c:pt>
                <c:pt idx="1">
                  <c:v>22</c:v>
                </c:pt>
                <c:pt idx="2">
                  <c:v>19</c:v>
                </c:pt>
                <c:pt idx="3">
                  <c:v>22</c:v>
                </c:pt>
                <c:pt idx="4">
                  <c:v>24</c:v>
                </c:pt>
                <c:pt idx="5">
                  <c:v>28</c:v>
                </c:pt>
                <c:pt idx="6">
                  <c:v>39</c:v>
                </c:pt>
                <c:pt idx="7">
                  <c:v>50</c:v>
                </c:pt>
                <c:pt idx="8">
                  <c:v>64</c:v>
                </c:pt>
                <c:pt idx="9">
                  <c:v>72</c:v>
                </c:pt>
                <c:pt idx="1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3B-454B-93C2-10EAE6C4DDDA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Traditional Capital</c:v>
                </c:pt>
              </c:strCache>
            </c:strRef>
          </c:tx>
          <c:spPr>
            <a:solidFill>
              <a:schemeClr val="accent1"/>
            </a:solidFill>
            <a:ln w="25336">
              <a:noFill/>
            </a:ln>
          </c:spPr>
          <c:invertIfNegative val="0"/>
          <c:dLbls>
            <c:dLbl>
              <c:idx val="0"/>
              <c:numFmt formatCode="General" sourceLinked="0"/>
              <c:spPr>
                <a:noFill/>
                <a:ln w="25336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73B-454B-93C2-10EAE6C4DDDA}"/>
                </c:ext>
              </c:extLst>
            </c:dLbl>
            <c:dLbl>
              <c:idx val="1"/>
              <c:numFmt formatCode="General" sourceLinked="0"/>
              <c:spPr>
                <a:noFill/>
                <a:ln w="25336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73B-454B-93C2-10EAE6C4DDDA}"/>
                </c:ext>
              </c:extLst>
            </c:dLbl>
            <c:dLbl>
              <c:idx val="2"/>
              <c:numFmt formatCode="General" sourceLinked="0"/>
              <c:spPr>
                <a:noFill/>
                <a:ln w="25336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73B-454B-93C2-10EAE6C4DDDA}"/>
                </c:ext>
              </c:extLst>
            </c:dLbl>
            <c:dLbl>
              <c:idx val="3"/>
              <c:numFmt formatCode="General" sourceLinked="0"/>
              <c:spPr>
                <a:noFill/>
                <a:ln w="25336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873B-454B-93C2-10EAE6C4DDDA}"/>
                </c:ext>
              </c:extLst>
            </c:dLbl>
            <c:dLbl>
              <c:idx val="4"/>
              <c:numFmt formatCode="General" sourceLinked="0"/>
              <c:spPr>
                <a:noFill/>
                <a:ln w="25336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73B-454B-93C2-10EAE6C4DDDA}"/>
                </c:ext>
              </c:extLst>
            </c:dLbl>
            <c:dLbl>
              <c:idx val="5"/>
              <c:numFmt formatCode="General" sourceLinked="0"/>
              <c:spPr>
                <a:noFill/>
                <a:ln w="25336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873B-454B-93C2-10EAE6C4DDDA}"/>
                </c:ext>
              </c:extLst>
            </c:dLbl>
            <c:numFmt formatCode="General" sourceLinked="0"/>
            <c:spPr>
              <a:noFill/>
              <a:ln w="2533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Q1-16</c:v>
                </c:pt>
              </c:strCache>
            </c:strRef>
          </c:cat>
          <c:val>
            <c:numRef>
              <c:f>Sheet1!$B$3:$L$3</c:f>
              <c:numCache>
                <c:formatCode>_(* #,##0_);_(* \(#,##0\);_(* "-"??_);_(@_)</c:formatCode>
                <c:ptCount val="11"/>
                <c:pt idx="0" formatCode="#,##0">
                  <c:v>368</c:v>
                </c:pt>
                <c:pt idx="1">
                  <c:v>388</c:v>
                </c:pt>
                <c:pt idx="2">
                  <c:v>321</c:v>
                </c:pt>
                <c:pt idx="3">
                  <c:v>378</c:v>
                </c:pt>
                <c:pt idx="4">
                  <c:v>447</c:v>
                </c:pt>
                <c:pt idx="5">
                  <c:v>428</c:v>
                </c:pt>
                <c:pt idx="6">
                  <c:v>466</c:v>
                </c:pt>
                <c:pt idx="7">
                  <c:v>490</c:v>
                </c:pt>
                <c:pt idx="8">
                  <c:v>511</c:v>
                </c:pt>
                <c:pt idx="9">
                  <c:v>493</c:v>
                </c:pt>
                <c:pt idx="10">
                  <c:v>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73B-454B-93C2-10EAE6C4DD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07614960"/>
        <c:axId val="307621624"/>
      </c:barChart>
      <c:lineChart>
        <c:grouping val="standard"/>
        <c:varyColors val="0"/>
        <c:ser>
          <c:idx val="2"/>
          <c:order val="2"/>
          <c:tx>
            <c:strRef>
              <c:f>Sheet1!$A$4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baseline="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Q1-16</c:v>
                </c:pt>
              </c:strCache>
            </c:strRef>
          </c:cat>
          <c:val>
            <c:numRef>
              <c:f>Sheet1!$B$4:$L$4</c:f>
              <c:numCache>
                <c:formatCode>#,##0</c:formatCode>
                <c:ptCount val="11"/>
                <c:pt idx="0">
                  <c:v>385</c:v>
                </c:pt>
                <c:pt idx="1">
                  <c:v>410</c:v>
                </c:pt>
                <c:pt idx="2">
                  <c:v>340</c:v>
                </c:pt>
                <c:pt idx="3">
                  <c:v>400</c:v>
                </c:pt>
                <c:pt idx="4">
                  <c:v>470</c:v>
                </c:pt>
                <c:pt idx="5">
                  <c:v>455</c:v>
                </c:pt>
                <c:pt idx="6">
                  <c:v>505</c:v>
                </c:pt>
                <c:pt idx="7">
                  <c:v>540</c:v>
                </c:pt>
                <c:pt idx="8">
                  <c:v>575</c:v>
                </c:pt>
                <c:pt idx="9" formatCode="General">
                  <c:v>565</c:v>
                </c:pt>
                <c:pt idx="10" formatCode="General">
                  <c:v>580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73B-454B-93C2-10EAE6C4DD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7614960"/>
        <c:axId val="307621624"/>
      </c:lineChart>
      <c:catAx>
        <c:axId val="30761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6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>
              <a:defRPr lang="en-US" sz="12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7621624"/>
        <c:crosses val="autoZero"/>
        <c:auto val="1"/>
        <c:lblAlgn val="ctr"/>
        <c:lblOffset val="20"/>
        <c:noMultiLvlLbl val="0"/>
      </c:catAx>
      <c:valAx>
        <c:axId val="30762162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Global Reinsurance Capital</a:t>
                </a:r>
              </a:p>
            </c:rich>
          </c:tx>
          <c:layout>
            <c:manualLayout>
              <c:xMode val="edge"/>
              <c:yMode val="edge"/>
              <c:x val="1.3067512217261164E-2"/>
              <c:y val="0.2377764113829971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31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307614960"/>
        <c:crosses val="autoZero"/>
        <c:crossBetween val="between"/>
      </c:valAx>
      <c:spPr>
        <a:noFill/>
        <a:ln w="25336">
          <a:noFill/>
        </a:ln>
      </c:spPr>
    </c:plotArea>
    <c:legend>
      <c:legendPos val="b"/>
      <c:layout>
        <c:manualLayout>
          <c:xMode val="edge"/>
          <c:yMode val="edge"/>
          <c:x val="0.26102401864625502"/>
          <c:y val="0.92334827744712356"/>
          <c:w val="0.38967477549880125"/>
          <c:h val="5.845611982353608E-2"/>
        </c:manualLayout>
      </c:layout>
      <c:overlay val="0"/>
      <c:txPr>
        <a:bodyPr/>
        <a:lstStyle/>
        <a:p>
          <a:pPr algn="ctr">
            <a:defRPr lang="en-US" sz="1200" b="0" i="0" u="none" strike="noStrike" kern="1200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038702105074302E-2"/>
          <c:y val="0.14148654642687"/>
          <c:w val="0.88106204788935105"/>
          <c:h val="0.64752548404648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8CA-43DB-B667-FEF873C017B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38CA-43DB-B667-FEF873C017B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8CA-43DB-B667-FEF873C017BC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38CA-43DB-B667-FEF873C017BC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8CA-43DB-B667-FEF873C017BC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38CA-43DB-B667-FEF873C017BC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8CA-43DB-B667-FEF873C017BC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8CA-43DB-B667-FEF873C017BC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8CA-43DB-B667-FEF873C017BC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8CA-43DB-B667-FEF873C017BC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A3A4-429D-B91A-1CF320E9F5F3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8CA-43DB-B667-FEF873C017BC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8CA-43DB-B667-FEF873C017BC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A3A4-429D-B91A-1CF320E9F5F3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A3A4-429D-B91A-1CF320E9F5F3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A3A4-429D-B91A-1CF320E9F5F3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A3A4-429D-B91A-1CF320E9F5F3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A3A4-429D-B91A-1CF320E9F5F3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A3A4-429D-B91A-1CF320E9F5F3}"/>
              </c:ext>
            </c:extLst>
          </c:dPt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A3A4-429D-B91A-1CF320E9F5F3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A3A4-429D-B91A-1CF320E9F5F3}"/>
              </c:ext>
            </c:extLst>
          </c:dPt>
          <c:dPt>
            <c:idx val="34"/>
            <c:invertIfNegative val="0"/>
            <c:bubble3D val="0"/>
            <c:spPr>
              <a:solidFill>
                <a:srgbClr val="337DBE"/>
              </a:solidFill>
            </c:spPr>
            <c:extLst>
              <c:ext xmlns:c16="http://schemas.microsoft.com/office/drawing/2014/chart" uri="{C3380CC4-5D6E-409C-BE32-E72D297353CC}">
                <c16:uniqueId val="{00000018-A3A4-429D-B91A-1CF320E9F5F3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9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Sheet1!$B$1:$AL$1</c:f>
              <c:strCache>
                <c:ptCount val="37"/>
                <c:pt idx="0">
                  <c:v>06:Q4</c:v>
                </c:pt>
                <c:pt idx="1">
                  <c:v>07:Q1</c:v>
                </c:pt>
                <c:pt idx="2">
                  <c:v>07:Q2</c:v>
                </c:pt>
                <c:pt idx="3">
                  <c:v>07:Q3</c:v>
                </c:pt>
                <c:pt idx="4">
                  <c:v>07:Q4</c:v>
                </c:pt>
                <c:pt idx="5">
                  <c:v>08:Q1</c:v>
                </c:pt>
                <c:pt idx="6">
                  <c:v>08:Q2</c:v>
                </c:pt>
                <c:pt idx="7">
                  <c:v>08:Q3</c:v>
                </c:pt>
                <c:pt idx="8">
                  <c:v>08:Q4</c:v>
                </c:pt>
                <c:pt idx="9">
                  <c:v>09:Q1</c:v>
                </c:pt>
                <c:pt idx="10">
                  <c:v>09:Q2</c:v>
                </c:pt>
                <c:pt idx="11">
                  <c:v>09:Q3</c:v>
                </c:pt>
                <c:pt idx="12">
                  <c:v>09:Q4</c:v>
                </c:pt>
                <c:pt idx="13">
                  <c:v>10:Q1</c:v>
                </c:pt>
                <c:pt idx="14">
                  <c:v>10:Q2</c:v>
                </c:pt>
                <c:pt idx="15">
                  <c:v>10:Q3</c:v>
                </c:pt>
                <c:pt idx="16">
                  <c:v>10:Q4</c:v>
                </c:pt>
                <c:pt idx="17">
                  <c:v>11:Q1</c:v>
                </c:pt>
                <c:pt idx="18">
                  <c:v>11:Q2</c:v>
                </c:pt>
                <c:pt idx="19">
                  <c:v>11:Q3</c:v>
                </c:pt>
                <c:pt idx="20">
                  <c:v>11:Q4</c:v>
                </c:pt>
                <c:pt idx="21">
                  <c:v>12:Q1</c:v>
                </c:pt>
                <c:pt idx="22">
                  <c:v>12:Q2</c:v>
                </c:pt>
                <c:pt idx="23">
                  <c:v>12:Q3</c:v>
                </c:pt>
                <c:pt idx="24">
                  <c:v>12:Q4</c:v>
                </c:pt>
                <c:pt idx="25">
                  <c:v>13:Q1</c:v>
                </c:pt>
                <c:pt idx="26">
                  <c:v>13:Q2</c:v>
                </c:pt>
                <c:pt idx="27">
                  <c:v>13:Q3</c:v>
                </c:pt>
                <c:pt idx="28">
                  <c:v>13:Q4</c:v>
                </c:pt>
                <c:pt idx="29">
                  <c:v>14:Q1</c:v>
                </c:pt>
                <c:pt idx="30">
                  <c:v>14:Q2</c:v>
                </c:pt>
                <c:pt idx="31">
                  <c:v>14:Q3</c:v>
                </c:pt>
                <c:pt idx="32">
                  <c:v>14:Q4</c:v>
                </c:pt>
                <c:pt idx="33">
                  <c:v>15:Q2</c:v>
                </c:pt>
                <c:pt idx="34">
                  <c:v>15:Q3</c:v>
                </c:pt>
                <c:pt idx="35">
                  <c:v>15:Q4</c:v>
                </c:pt>
                <c:pt idx="36">
                  <c:v>16:Q1</c:v>
                </c:pt>
              </c:strCache>
            </c:strRef>
          </c:cat>
          <c:val>
            <c:numRef>
              <c:f>Sheet1!$B$2:$AL$2</c:f>
              <c:numCache>
                <c:formatCode>"$"#,##0.00</c:formatCode>
                <c:ptCount val="37"/>
                <c:pt idx="0">
                  <c:v>487.1</c:v>
                </c:pt>
                <c:pt idx="1">
                  <c:v>496.6</c:v>
                </c:pt>
                <c:pt idx="2">
                  <c:v>512.79999999999995</c:v>
                </c:pt>
                <c:pt idx="3">
                  <c:v>521.79999999999995</c:v>
                </c:pt>
                <c:pt idx="4">
                  <c:v>517.9</c:v>
                </c:pt>
                <c:pt idx="5">
                  <c:v>515.6</c:v>
                </c:pt>
                <c:pt idx="6">
                  <c:v>505</c:v>
                </c:pt>
                <c:pt idx="7">
                  <c:v>478.5</c:v>
                </c:pt>
                <c:pt idx="8">
                  <c:v>455.57</c:v>
                </c:pt>
                <c:pt idx="9">
                  <c:v>437.1</c:v>
                </c:pt>
                <c:pt idx="10">
                  <c:v>463</c:v>
                </c:pt>
                <c:pt idx="11">
                  <c:v>490.8</c:v>
                </c:pt>
                <c:pt idx="12">
                  <c:v>511.46</c:v>
                </c:pt>
                <c:pt idx="13">
                  <c:v>540.70000000000005</c:v>
                </c:pt>
                <c:pt idx="14">
                  <c:v>530.53</c:v>
                </c:pt>
                <c:pt idx="15">
                  <c:v>544.79999999999995</c:v>
                </c:pt>
                <c:pt idx="16">
                  <c:v>559.25</c:v>
                </c:pt>
                <c:pt idx="17">
                  <c:v>566.51</c:v>
                </c:pt>
                <c:pt idx="18">
                  <c:v>559.05999999999995</c:v>
                </c:pt>
                <c:pt idx="19">
                  <c:v>538.6</c:v>
                </c:pt>
                <c:pt idx="20">
                  <c:v>550.30999999999995</c:v>
                </c:pt>
                <c:pt idx="21">
                  <c:v>570.66999999999996</c:v>
                </c:pt>
                <c:pt idx="22">
                  <c:v>567.77</c:v>
                </c:pt>
                <c:pt idx="23">
                  <c:v>583.49</c:v>
                </c:pt>
                <c:pt idx="24">
                  <c:v>586.87</c:v>
                </c:pt>
                <c:pt idx="25">
                  <c:v>607.74</c:v>
                </c:pt>
                <c:pt idx="26" formatCode="&quot;$&quot;#,##0.00;[Red]\-&quot;$&quot;#,##0.00">
                  <c:v>613.99</c:v>
                </c:pt>
                <c:pt idx="27" formatCode="&quot;$&quot;#,##0.00;[Red]\-&quot;$&quot;#,##0.00">
                  <c:v>624.37</c:v>
                </c:pt>
                <c:pt idx="28" formatCode="&quot;$&quot;#,##0.00;[Red]\-&quot;$&quot;#,##0.00">
                  <c:v>653.38</c:v>
                </c:pt>
                <c:pt idx="29" formatCode="&quot;$&quot;#,##0.00;[Red]\-&quot;$&quot;#,##0.00">
                  <c:v>662</c:v>
                </c:pt>
                <c:pt idx="30" formatCode="&quot;$&quot;#,##0.00;[Red]\-&quot;$&quot;#,##0.00">
                  <c:v>671.58</c:v>
                </c:pt>
                <c:pt idx="31" formatCode="&quot;$&quot;#,##0.00;[Red]\-&quot;$&quot;#,##0.00">
                  <c:v>673.93</c:v>
                </c:pt>
                <c:pt idx="32" formatCode="&quot;$&quot;#,##0.00;[Red]\-&quot;$&quot;#,##0.00">
                  <c:v>674.71</c:v>
                </c:pt>
                <c:pt idx="33" formatCode="&quot;$&quot;#,##0.00;[Red]\-&quot;$&quot;#,##0.00">
                  <c:v>672.44</c:v>
                </c:pt>
                <c:pt idx="34" formatCode="&quot;$&quot;#,##0.00;[Red]\-&quot;$&quot;#,##0.00">
                  <c:v>663.87</c:v>
                </c:pt>
                <c:pt idx="35" formatCode="&quot;$&quot;#,##0.00;[Red]\-&quot;$&quot;#,##0.00">
                  <c:v>673.7</c:v>
                </c:pt>
                <c:pt idx="36" formatCode="&quot;$&quot;#,##0.00;[Red]\-&quot;$&quot;#,##0.00">
                  <c:v>676.3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8CA-43DB-B667-FEF873C017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34957248"/>
        <c:axId val="234965872"/>
      </c:barChart>
      <c:catAx>
        <c:axId val="234957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00"/>
            </a:pPr>
            <a:endParaRPr lang="en-US"/>
          </a:p>
        </c:txPr>
        <c:crossAx val="234965872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234965872"/>
        <c:scaling>
          <c:orientation val="minMax"/>
          <c:max val="700"/>
          <c:min val="400"/>
        </c:scaling>
        <c:delete val="0"/>
        <c:axPos val="l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 dirty="0"/>
                  <a:t>Billions</a:t>
                </a:r>
              </a:p>
            </c:rich>
          </c:tx>
          <c:layout>
            <c:manualLayout>
              <c:xMode val="edge"/>
              <c:yMode val="edge"/>
              <c:x val="1.58520932226777E-2"/>
              <c:y val="0.38223540024846903"/>
            </c:manualLayout>
          </c:layout>
          <c:overlay val="0"/>
        </c:title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34957248"/>
        <c:crosses val="autoZero"/>
        <c:crossBetween val="between"/>
        <c:majorUnit val="5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042314063706007E-2"/>
          <c:y val="0.16242727430109902"/>
          <c:w val="0.92807424593967514"/>
          <c:h val="0.67215416116958082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Cat Bonds</c:v>
                </c:pt>
              </c:strCache>
            </c:strRef>
          </c:tx>
          <c:dLbls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B8-4A00-97E1-95726131648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396" b="1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Q1-16</c:v>
                </c:pt>
              </c:strCache>
            </c:strRef>
          </c:cat>
          <c:val>
            <c:numRef>
              <c:f>Sheet1!$B$2:$P$2</c:f>
              <c:numCache>
                <c:formatCode>0.00</c:formatCode>
                <c:ptCount val="15"/>
                <c:pt idx="0">
                  <c:v>2.9</c:v>
                </c:pt>
                <c:pt idx="1">
                  <c:v>4.4400000000000004</c:v>
                </c:pt>
                <c:pt idx="2">
                  <c:v>4.3899999999999997</c:v>
                </c:pt>
                <c:pt idx="3">
                  <c:v>5.55</c:v>
                </c:pt>
                <c:pt idx="4">
                  <c:v>9.5500000000000007</c:v>
                </c:pt>
                <c:pt idx="5">
                  <c:v>16.05</c:v>
                </c:pt>
                <c:pt idx="6">
                  <c:v>14.38</c:v>
                </c:pt>
                <c:pt idx="7">
                  <c:v>14.57</c:v>
                </c:pt>
                <c:pt idx="8">
                  <c:v>13.75</c:v>
                </c:pt>
                <c:pt idx="9">
                  <c:v>13.95</c:v>
                </c:pt>
                <c:pt idx="10">
                  <c:v>16.54</c:v>
                </c:pt>
                <c:pt idx="11">
                  <c:v>20.3</c:v>
                </c:pt>
                <c:pt idx="12">
                  <c:v>24.3</c:v>
                </c:pt>
                <c:pt idx="13">
                  <c:v>25</c:v>
                </c:pt>
                <c:pt idx="14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C7-474A-9A7F-62CF59C295A6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Sidecars</c:v>
                </c:pt>
              </c:strCache>
            </c:strRef>
          </c:tx>
          <c:marker>
            <c:symbol val="diamond"/>
            <c:size val="8"/>
            <c:spPr>
              <a:ln w="15875"/>
            </c:spPr>
          </c:marker>
          <c:dLbls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B8-4A00-97E1-95726131648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396" b="1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Q1-16</c:v>
                </c:pt>
              </c:strCache>
            </c:strRef>
          </c:cat>
          <c:val>
            <c:numRef>
              <c:f>Sheet1!$B$3:$P$3</c:f>
              <c:numCache>
                <c:formatCode>0.00</c:formatCode>
                <c:ptCount val="15"/>
                <c:pt idx="0">
                  <c:v>1.5</c:v>
                </c:pt>
                <c:pt idx="1">
                  <c:v>1.8</c:v>
                </c:pt>
                <c:pt idx="2">
                  <c:v>2</c:v>
                </c:pt>
                <c:pt idx="3">
                  <c:v>1.5</c:v>
                </c:pt>
                <c:pt idx="4">
                  <c:v>6</c:v>
                </c:pt>
                <c:pt idx="5">
                  <c:v>3</c:v>
                </c:pt>
                <c:pt idx="6">
                  <c:v>2</c:v>
                </c:pt>
                <c:pt idx="7">
                  <c:v>3</c:v>
                </c:pt>
                <c:pt idx="8">
                  <c:v>2.5</c:v>
                </c:pt>
                <c:pt idx="9">
                  <c:v>2.2000000000000002</c:v>
                </c:pt>
                <c:pt idx="10">
                  <c:v>3</c:v>
                </c:pt>
                <c:pt idx="11">
                  <c:v>4.1500000000000004</c:v>
                </c:pt>
                <c:pt idx="12">
                  <c:v>6.5</c:v>
                </c:pt>
                <c:pt idx="13">
                  <c:v>8</c:v>
                </c:pt>
                <c:pt idx="14">
                  <c:v>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C7-474A-9A7F-62CF59C295A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ILWs</c:v>
                </c:pt>
              </c:strCache>
            </c:strRef>
          </c:tx>
          <c:spPr>
            <a:ln>
              <a:solidFill>
                <a:srgbClr val="00B050"/>
              </a:solidFill>
            </a:ln>
            <a:effectLst/>
          </c:spPr>
          <c:marker>
            <c:symbol val="triangle"/>
            <c:size val="7"/>
            <c:spPr>
              <a:noFill/>
              <a:ln>
                <a:solidFill>
                  <a:srgbClr val="00B050"/>
                </a:solidFill>
              </a:ln>
              <a:effectLst/>
            </c:spPr>
          </c:marker>
          <c:dLbls>
            <c:dLbl>
              <c:idx val="1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B8-4A00-97E1-95726131648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396" b="1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Q1-16</c:v>
                </c:pt>
              </c:strCache>
            </c:strRef>
          </c:cat>
          <c:val>
            <c:numRef>
              <c:f>Sheet1!$B$4:$P$4</c:f>
              <c:numCache>
                <c:formatCode>0.00</c:formatCode>
                <c:ptCount val="15"/>
                <c:pt idx="0">
                  <c:v>0.6</c:v>
                </c:pt>
                <c:pt idx="1">
                  <c:v>0.8</c:v>
                </c:pt>
                <c:pt idx="2">
                  <c:v>1.5</c:v>
                </c:pt>
                <c:pt idx="3">
                  <c:v>2.5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1.8</c:v>
                </c:pt>
                <c:pt idx="12">
                  <c:v>3.6</c:v>
                </c:pt>
                <c:pt idx="13">
                  <c:v>4</c:v>
                </c:pt>
                <c:pt idx="1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BC7-474A-9A7F-62CF59C295A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Collateralized Re</c:v>
                </c:pt>
              </c:strCache>
            </c:strRef>
          </c:tx>
          <c:dLbls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B8-4A00-97E1-95726131648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Q1-16</c:v>
                </c:pt>
              </c:strCache>
            </c:strRef>
          </c:cat>
          <c:val>
            <c:numRef>
              <c:f>Sheet1!$B$5:$P$5</c:f>
              <c:numCache>
                <c:formatCode>0.00</c:formatCode>
                <c:ptCount val="15"/>
                <c:pt idx="0">
                  <c:v>0.4</c:v>
                </c:pt>
                <c:pt idx="1">
                  <c:v>0.4</c:v>
                </c:pt>
                <c:pt idx="2">
                  <c:v>0.5</c:v>
                </c:pt>
                <c:pt idx="3">
                  <c:v>1</c:v>
                </c:pt>
                <c:pt idx="4">
                  <c:v>0.5</c:v>
                </c:pt>
                <c:pt idx="5">
                  <c:v>0.8</c:v>
                </c:pt>
                <c:pt idx="6">
                  <c:v>1.5</c:v>
                </c:pt>
                <c:pt idx="7">
                  <c:v>2.7</c:v>
                </c:pt>
                <c:pt idx="8">
                  <c:v>6.3</c:v>
                </c:pt>
                <c:pt idx="9">
                  <c:v>10.4</c:v>
                </c:pt>
                <c:pt idx="10">
                  <c:v>22.5</c:v>
                </c:pt>
                <c:pt idx="11">
                  <c:v>23.4</c:v>
                </c:pt>
                <c:pt idx="12">
                  <c:v>29.4</c:v>
                </c:pt>
                <c:pt idx="13">
                  <c:v>35</c:v>
                </c:pt>
                <c:pt idx="14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BC7-474A-9A7F-62CF59C295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7613392"/>
        <c:axId val="307616136"/>
      </c:lineChart>
      <c:catAx>
        <c:axId val="30761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6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7616136"/>
        <c:crosses val="autoZero"/>
        <c:auto val="1"/>
        <c:lblAlgn val="ctr"/>
        <c:lblOffset val="20"/>
        <c:noMultiLvlLbl val="0"/>
      </c:catAx>
      <c:valAx>
        <c:axId val="307616136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1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7613392"/>
        <c:crosses val="autoZero"/>
        <c:crossBetween val="between"/>
      </c:valAx>
      <c:spPr>
        <a:noFill/>
        <a:ln w="25336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984072810011382E-2"/>
          <c:y val="9.3596059113300489E-2"/>
          <c:w val="0.9340159271899886"/>
          <c:h val="0.66256157635467983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Sheet1!$A$3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 w="12040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1204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2E6E-4ABB-AC90-7BCB85B63CA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E6E-4ABB-AC90-7BCB85B63C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328" b="1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Sheet1!$B$1:$G$1</c:f>
              <c:strCache>
                <c:ptCount val="6"/>
                <c:pt idx="0">
                  <c:v>Talk to Agent</c:v>
                </c:pt>
                <c:pt idx="1">
                  <c:v>Online</c:v>
                </c:pt>
                <c:pt idx="2">
                  <c:v>By Phone</c:v>
                </c:pt>
                <c:pt idx="3">
                  <c:v>Any Method</c:v>
                </c:pt>
                <c:pt idx="4">
                  <c:v>None of These</c:v>
                </c:pt>
                <c:pt idx="5">
                  <c:v>Don't Know</c:v>
                </c:pt>
              </c:strCache>
            </c:strRef>
          </c:cat>
          <c:val>
            <c:numRef>
              <c:f>Sheet1!$B$3:$G$3</c:f>
              <c:numCache>
                <c:formatCode>0%</c:formatCode>
                <c:ptCount val="6"/>
                <c:pt idx="0">
                  <c:v>0.5</c:v>
                </c:pt>
                <c:pt idx="1">
                  <c:v>0.39</c:v>
                </c:pt>
                <c:pt idx="2">
                  <c:v>0.37</c:v>
                </c:pt>
                <c:pt idx="3">
                  <c:v>0.69</c:v>
                </c:pt>
                <c:pt idx="4">
                  <c:v>0.28999999999999998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E6E-4ABB-AC90-7BCB85B63C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459723600"/>
        <c:axId val="462434784"/>
      </c:barChart>
      <c:catAx>
        <c:axId val="4597236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04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 rtl="0">
              <a:defRPr lang="en-US" sz="14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2434784"/>
        <c:crossesAt val="0"/>
        <c:auto val="1"/>
        <c:lblAlgn val="ctr"/>
        <c:lblOffset val="0"/>
        <c:noMultiLvlLbl val="0"/>
      </c:catAx>
      <c:valAx>
        <c:axId val="462434784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spPr>
          <a:ln w="30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 rtl="0">
              <a:defRPr lang="en-US" sz="14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59723600"/>
        <c:crossesAt val="1"/>
        <c:crossBetween val="between"/>
        <c:majorUnit val="0.1"/>
        <c:minorUnit val="0.1"/>
      </c:valAx>
      <c:spPr>
        <a:noFill/>
        <a:ln w="2537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360730593607303E-2"/>
          <c:y val="4.8128342245989303E-2"/>
          <c:w val="0.94178082191780821"/>
          <c:h val="0.8395721925133690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Investment Income</c:v>
                </c:pt>
              </c:strCache>
            </c:strRef>
          </c:tx>
          <c:spPr>
            <a:solidFill>
              <a:schemeClr val="accent1"/>
            </a:solidFill>
            <a:ln w="22891">
              <a:noFill/>
            </a:ln>
          </c:spPr>
          <c:invertIfNegative val="0"/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980-41AE-99AD-E040E3D8B9A5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2"/>
              </a:solidFill>
              <a:ln w="22891">
                <a:noFill/>
              </a:ln>
            </c:spPr>
            <c:extLst>
              <c:ext xmlns:c16="http://schemas.microsoft.com/office/drawing/2014/chart" uri="{C3380CC4-5D6E-409C-BE32-E72D297353CC}">
                <c16:uniqueId val="{00000003-336E-40C0-95CC-210DCAFB901E}"/>
              </c:ext>
            </c:extLst>
          </c:dPt>
          <c:dLbls>
            <c:dLbl>
              <c:idx val="4"/>
              <c:numFmt formatCode="#,##0.0" sourceLinked="0"/>
              <c:spPr>
                <a:noFill/>
                <a:ln w="22891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980-41AE-99AD-E040E3D8B9A5}"/>
                </c:ext>
              </c:extLst>
            </c:dLbl>
            <c:dLbl>
              <c:idx val="5"/>
              <c:numFmt formatCode="#,##0.0" sourceLinked="0"/>
              <c:spPr>
                <a:noFill/>
                <a:ln w="22891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980-41AE-99AD-E040E3D8B9A5}"/>
                </c:ext>
              </c:extLst>
            </c:dLbl>
            <c:dLbl>
              <c:idx val="6"/>
              <c:numFmt formatCode="#,##0.0" sourceLinked="0"/>
              <c:spPr>
                <a:noFill/>
                <a:ln w="22891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980-41AE-99AD-E040E3D8B9A5}"/>
                </c:ext>
              </c:extLst>
            </c:dLbl>
            <c:numFmt formatCode="#,##0.0" sourceLinked="0"/>
            <c:spPr>
              <a:noFill/>
              <a:ln w="2289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Sheet1!$B$1:$R$1</c:f>
              <c:strCache>
                <c:ptCount val="1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</c:strCache>
            </c:strRef>
          </c:cat>
          <c:val>
            <c:numRef>
              <c:f>Sheet1!$B$2:$R$2</c:f>
              <c:numCache>
                <c:formatCode>"$"#,##0.00_);[Red]\("$"#,##0.00\)</c:formatCode>
                <c:ptCount val="17"/>
                <c:pt idx="0">
                  <c:v>38.9</c:v>
                </c:pt>
                <c:pt idx="1">
                  <c:v>37.1</c:v>
                </c:pt>
                <c:pt idx="2" formatCode="&quot;$&quot;#,##0.00">
                  <c:v>36.700000000000003</c:v>
                </c:pt>
                <c:pt idx="3" formatCode="&quot;$&quot;#,##0.00">
                  <c:v>38.700000000000003</c:v>
                </c:pt>
                <c:pt idx="4" formatCode="&quot;$&quot;#,##0.00">
                  <c:v>39.6</c:v>
                </c:pt>
                <c:pt idx="5" formatCode="&quot;$&quot;#,##0.00">
                  <c:v>49.5</c:v>
                </c:pt>
                <c:pt idx="6" formatCode="&quot;$&quot;#,##0.00">
                  <c:v>52.3</c:v>
                </c:pt>
                <c:pt idx="7" formatCode="&quot;$&quot;#,##0.00">
                  <c:v>54.6</c:v>
                </c:pt>
                <c:pt idx="8" formatCode="&quot;$&quot;#,##0.00">
                  <c:v>51.2</c:v>
                </c:pt>
                <c:pt idx="9" formatCode="&quot;$&quot;#,##0.00">
                  <c:v>47.1</c:v>
                </c:pt>
                <c:pt idx="10" formatCode="&quot;$&quot;#,##0.00">
                  <c:v>47.567</c:v>
                </c:pt>
                <c:pt idx="11" formatCode="&quot;$&quot;#,##0.00">
                  <c:v>49.194000000000003</c:v>
                </c:pt>
                <c:pt idx="12" formatCode="&quot;$&quot;#,##0.00">
                  <c:v>48.006999999999998</c:v>
                </c:pt>
                <c:pt idx="13" formatCode="&quot;$&quot;#,##0.00">
                  <c:v>47.341999999999999</c:v>
                </c:pt>
                <c:pt idx="14" formatCode="&quot;$&quot;#,##0.00">
                  <c:v>46.360999999999997</c:v>
                </c:pt>
                <c:pt idx="15" formatCode="&quot;$&quot;#,##0.00">
                  <c:v>47.228000000000002</c:v>
                </c:pt>
                <c:pt idx="16" formatCode="&quot;$&quot;#,##0.00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80-41AE-99AD-E040E3D8B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34318520"/>
        <c:axId val="1"/>
      </c:barChart>
      <c:catAx>
        <c:axId val="134318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6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60"/>
          <c:min val="30"/>
        </c:scaling>
        <c:delete val="0"/>
        <c:axPos val="l"/>
        <c:numFmt formatCode="\$#,##0" sourceLinked="0"/>
        <c:majorTickMark val="out"/>
        <c:minorTickMark val="none"/>
        <c:tickLblPos val="nextTo"/>
        <c:spPr>
          <a:ln w="28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6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4318520"/>
        <c:crosses val="autoZero"/>
        <c:crossBetween val="between"/>
        <c:majorUnit val="10"/>
      </c:valAx>
      <c:spPr>
        <a:noFill/>
        <a:ln w="2289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4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71195473189401E-2"/>
          <c:y val="6.8841126306813702E-2"/>
          <c:w val="0.896346815963594"/>
          <c:h val="0.7463648691956350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Investment Income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809-46E7-AEF9-C66AF2E7F361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809-46E7-AEF9-C66AF2E7F361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7A7-413B-A9B3-6FD57A22FF25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</c:strCache>
            </c:strRef>
          </c:cat>
          <c:val>
            <c:numRef>
              <c:f>Sheet1!$B$2:$O$2</c:f>
              <c:numCache>
                <c:formatCode>0.00</c:formatCode>
                <c:ptCount val="14"/>
                <c:pt idx="0">
                  <c:v>4.8499999999999996</c:v>
                </c:pt>
                <c:pt idx="1">
                  <c:v>4.4400000000000004</c:v>
                </c:pt>
                <c:pt idx="2">
                  <c:v>4.03</c:v>
                </c:pt>
                <c:pt idx="3">
                  <c:v>4.59</c:v>
                </c:pt>
                <c:pt idx="4">
                  <c:v>4.5</c:v>
                </c:pt>
                <c:pt idx="5">
                  <c:v>4.49</c:v>
                </c:pt>
                <c:pt idx="6">
                  <c:v>4.2</c:v>
                </c:pt>
                <c:pt idx="7">
                  <c:v>3.93</c:v>
                </c:pt>
                <c:pt idx="8">
                  <c:v>3.73</c:v>
                </c:pt>
                <c:pt idx="9">
                  <c:v>3.83</c:v>
                </c:pt>
                <c:pt idx="10">
                  <c:v>3.68</c:v>
                </c:pt>
                <c:pt idx="11">
                  <c:v>3.43</c:v>
                </c:pt>
                <c:pt idx="12">
                  <c:v>3.65</c:v>
                </c:pt>
                <c:pt idx="13">
                  <c:v>3.18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A7-413B-A9B3-6FD57A22FF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233306560"/>
        <c:axId val="233305384"/>
      </c:barChart>
      <c:catAx>
        <c:axId val="233306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23330538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33305384"/>
        <c:scaling>
          <c:orientation val="minMax"/>
          <c:max val="6"/>
          <c:min val="0"/>
        </c:scaling>
        <c:delete val="0"/>
        <c:axPos val="l"/>
        <c:numFmt formatCode="0&quot;%&quot;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33306560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778228445109997E-2"/>
          <c:y val="6.6030095783699005E-2"/>
          <c:w val="0.86203890347399004"/>
          <c:h val="0.82543968548013302"/>
        </c:manualLayout>
      </c:layout>
      <c:lineChart>
        <c:grouping val="standard"/>
        <c:varyColors val="0"/>
        <c:ser>
          <c:idx val="0"/>
          <c:order val="0"/>
          <c:tx>
            <c:strRef>
              <c:f>Sheet1!$AA$1</c:f>
              <c:strCache>
                <c:ptCount val="1"/>
                <c:pt idx="0">
                  <c:v>2-Yr Yield</c:v>
                </c:pt>
              </c:strCache>
            </c:strRef>
          </c:tx>
          <c:marker>
            <c:symbol val="none"/>
          </c:marker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3-AFFB-4A8B-8A2F-0E1ECFEFC1D7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1-AFFB-4A8B-8A2F-0E1ECFEFC1D7}"/>
              </c:ext>
            </c:extLst>
          </c:dPt>
          <c:cat>
            <c:numRef>
              <c:f>Sheet1!$A$4:$A$317</c:f>
              <c:numCache>
                <c:formatCode>yy</c:formatCode>
                <c:ptCount val="314"/>
                <c:pt idx="0">
                  <c:v>32963</c:v>
                </c:pt>
                <c:pt idx="1">
                  <c:v>32993</c:v>
                </c:pt>
                <c:pt idx="2">
                  <c:v>33024</c:v>
                </c:pt>
                <c:pt idx="3">
                  <c:v>33054</c:v>
                </c:pt>
                <c:pt idx="4">
                  <c:v>33085</c:v>
                </c:pt>
                <c:pt idx="5">
                  <c:v>33116</c:v>
                </c:pt>
                <c:pt idx="6">
                  <c:v>33146</c:v>
                </c:pt>
                <c:pt idx="7">
                  <c:v>33177</c:v>
                </c:pt>
                <c:pt idx="8">
                  <c:v>33207</c:v>
                </c:pt>
                <c:pt idx="9">
                  <c:v>33238</c:v>
                </c:pt>
                <c:pt idx="10">
                  <c:v>33269</c:v>
                </c:pt>
                <c:pt idx="11">
                  <c:v>33297</c:v>
                </c:pt>
                <c:pt idx="12">
                  <c:v>33328</c:v>
                </c:pt>
                <c:pt idx="13">
                  <c:v>33358</c:v>
                </c:pt>
                <c:pt idx="14">
                  <c:v>33389</c:v>
                </c:pt>
                <c:pt idx="15">
                  <c:v>33419</c:v>
                </c:pt>
                <c:pt idx="16">
                  <c:v>33450</c:v>
                </c:pt>
                <c:pt idx="17">
                  <c:v>33481</c:v>
                </c:pt>
                <c:pt idx="18">
                  <c:v>33511</c:v>
                </c:pt>
                <c:pt idx="19">
                  <c:v>33542</c:v>
                </c:pt>
                <c:pt idx="20">
                  <c:v>33572</c:v>
                </c:pt>
                <c:pt idx="21">
                  <c:v>33603</c:v>
                </c:pt>
                <c:pt idx="22">
                  <c:v>33634</c:v>
                </c:pt>
                <c:pt idx="23">
                  <c:v>33662</c:v>
                </c:pt>
                <c:pt idx="24">
                  <c:v>33694</c:v>
                </c:pt>
                <c:pt idx="25">
                  <c:v>33724</c:v>
                </c:pt>
                <c:pt idx="26">
                  <c:v>33755</c:v>
                </c:pt>
                <c:pt idx="27">
                  <c:v>33785</c:v>
                </c:pt>
                <c:pt idx="28">
                  <c:v>33816</c:v>
                </c:pt>
                <c:pt idx="29">
                  <c:v>33847</c:v>
                </c:pt>
                <c:pt idx="30">
                  <c:v>33877</c:v>
                </c:pt>
                <c:pt idx="31">
                  <c:v>33908</c:v>
                </c:pt>
                <c:pt idx="32">
                  <c:v>33938</c:v>
                </c:pt>
                <c:pt idx="33">
                  <c:v>33969</c:v>
                </c:pt>
                <c:pt idx="34">
                  <c:v>34000</c:v>
                </c:pt>
                <c:pt idx="35">
                  <c:v>34028</c:v>
                </c:pt>
                <c:pt idx="36">
                  <c:v>34059</c:v>
                </c:pt>
                <c:pt idx="37">
                  <c:v>34089</c:v>
                </c:pt>
                <c:pt idx="38">
                  <c:v>34120</c:v>
                </c:pt>
                <c:pt idx="39">
                  <c:v>34150</c:v>
                </c:pt>
                <c:pt idx="40">
                  <c:v>34181</c:v>
                </c:pt>
                <c:pt idx="41">
                  <c:v>34212</c:v>
                </c:pt>
                <c:pt idx="42">
                  <c:v>34242</c:v>
                </c:pt>
                <c:pt idx="43">
                  <c:v>34273</c:v>
                </c:pt>
                <c:pt idx="44">
                  <c:v>34303</c:v>
                </c:pt>
                <c:pt idx="45">
                  <c:v>34334</c:v>
                </c:pt>
                <c:pt idx="46">
                  <c:v>34365</c:v>
                </c:pt>
                <c:pt idx="47">
                  <c:v>34393</c:v>
                </c:pt>
                <c:pt idx="48">
                  <c:v>34424</c:v>
                </c:pt>
                <c:pt idx="49">
                  <c:v>34454</c:v>
                </c:pt>
                <c:pt idx="50">
                  <c:v>34485</c:v>
                </c:pt>
                <c:pt idx="51">
                  <c:v>34515</c:v>
                </c:pt>
                <c:pt idx="52">
                  <c:v>34546</c:v>
                </c:pt>
                <c:pt idx="53">
                  <c:v>34577</c:v>
                </c:pt>
                <c:pt idx="54">
                  <c:v>34607</c:v>
                </c:pt>
                <c:pt idx="55">
                  <c:v>34638</c:v>
                </c:pt>
                <c:pt idx="56">
                  <c:v>34668</c:v>
                </c:pt>
                <c:pt idx="57">
                  <c:v>34699</c:v>
                </c:pt>
                <c:pt idx="58">
                  <c:v>34730</c:v>
                </c:pt>
                <c:pt idx="59">
                  <c:v>34758</c:v>
                </c:pt>
                <c:pt idx="60">
                  <c:v>34789</c:v>
                </c:pt>
                <c:pt idx="61">
                  <c:v>34819</c:v>
                </c:pt>
                <c:pt idx="62">
                  <c:v>34850</c:v>
                </c:pt>
                <c:pt idx="63">
                  <c:v>34880</c:v>
                </c:pt>
                <c:pt idx="64">
                  <c:v>34911</c:v>
                </c:pt>
                <c:pt idx="65">
                  <c:v>34942</c:v>
                </c:pt>
                <c:pt idx="66">
                  <c:v>34972</c:v>
                </c:pt>
                <c:pt idx="67">
                  <c:v>35003</c:v>
                </c:pt>
                <c:pt idx="68">
                  <c:v>35033</c:v>
                </c:pt>
                <c:pt idx="69">
                  <c:v>35064</c:v>
                </c:pt>
                <c:pt idx="70">
                  <c:v>35095</c:v>
                </c:pt>
                <c:pt idx="71">
                  <c:v>35123</c:v>
                </c:pt>
                <c:pt idx="72">
                  <c:v>35155</c:v>
                </c:pt>
                <c:pt idx="73">
                  <c:v>35185</c:v>
                </c:pt>
                <c:pt idx="74">
                  <c:v>35216</c:v>
                </c:pt>
                <c:pt idx="75">
                  <c:v>35246</c:v>
                </c:pt>
                <c:pt idx="76">
                  <c:v>35277</c:v>
                </c:pt>
                <c:pt idx="77">
                  <c:v>35308</c:v>
                </c:pt>
                <c:pt idx="78">
                  <c:v>35338</c:v>
                </c:pt>
                <c:pt idx="79">
                  <c:v>35369</c:v>
                </c:pt>
                <c:pt idx="80">
                  <c:v>35399</c:v>
                </c:pt>
                <c:pt idx="81">
                  <c:v>35430</c:v>
                </c:pt>
                <c:pt idx="82">
                  <c:v>35461</c:v>
                </c:pt>
                <c:pt idx="83">
                  <c:v>35489</c:v>
                </c:pt>
                <c:pt idx="84">
                  <c:v>35520</c:v>
                </c:pt>
                <c:pt idx="85">
                  <c:v>35550</c:v>
                </c:pt>
                <c:pt idx="86">
                  <c:v>35581</c:v>
                </c:pt>
                <c:pt idx="87">
                  <c:v>35611</c:v>
                </c:pt>
                <c:pt idx="88">
                  <c:v>35642</c:v>
                </c:pt>
                <c:pt idx="89">
                  <c:v>35673</c:v>
                </c:pt>
                <c:pt idx="90">
                  <c:v>35703</c:v>
                </c:pt>
                <c:pt idx="91">
                  <c:v>35734</c:v>
                </c:pt>
                <c:pt idx="92">
                  <c:v>35764</c:v>
                </c:pt>
                <c:pt idx="93">
                  <c:v>35795</c:v>
                </c:pt>
                <c:pt idx="94">
                  <c:v>35826</c:v>
                </c:pt>
                <c:pt idx="95">
                  <c:v>35854</c:v>
                </c:pt>
                <c:pt idx="96">
                  <c:v>35885</c:v>
                </c:pt>
                <c:pt idx="97">
                  <c:v>35915</c:v>
                </c:pt>
                <c:pt idx="98">
                  <c:v>35946</c:v>
                </c:pt>
                <c:pt idx="99">
                  <c:v>35976</c:v>
                </c:pt>
                <c:pt idx="100">
                  <c:v>36007</c:v>
                </c:pt>
                <c:pt idx="101">
                  <c:v>36038</c:v>
                </c:pt>
                <c:pt idx="102">
                  <c:v>36068</c:v>
                </c:pt>
                <c:pt idx="103">
                  <c:v>36099</c:v>
                </c:pt>
                <c:pt idx="104">
                  <c:v>36129</c:v>
                </c:pt>
                <c:pt idx="105">
                  <c:v>36160</c:v>
                </c:pt>
                <c:pt idx="106">
                  <c:v>36191</c:v>
                </c:pt>
                <c:pt idx="107">
                  <c:v>36219</c:v>
                </c:pt>
                <c:pt idx="108">
                  <c:v>36250</c:v>
                </c:pt>
                <c:pt idx="109">
                  <c:v>36280</c:v>
                </c:pt>
                <c:pt idx="110">
                  <c:v>36311</c:v>
                </c:pt>
                <c:pt idx="111">
                  <c:v>36341</c:v>
                </c:pt>
                <c:pt idx="112">
                  <c:v>36372</c:v>
                </c:pt>
                <c:pt idx="113">
                  <c:v>36403</c:v>
                </c:pt>
                <c:pt idx="114">
                  <c:v>36433</c:v>
                </c:pt>
                <c:pt idx="115">
                  <c:v>36464</c:v>
                </c:pt>
                <c:pt idx="116">
                  <c:v>36494</c:v>
                </c:pt>
                <c:pt idx="117">
                  <c:v>36525</c:v>
                </c:pt>
                <c:pt idx="118">
                  <c:v>36556</c:v>
                </c:pt>
                <c:pt idx="119">
                  <c:v>36584</c:v>
                </c:pt>
                <c:pt idx="120">
                  <c:v>36616</c:v>
                </c:pt>
                <c:pt idx="121">
                  <c:v>36646</c:v>
                </c:pt>
                <c:pt idx="122">
                  <c:v>36677</c:v>
                </c:pt>
                <c:pt idx="123">
                  <c:v>36707</c:v>
                </c:pt>
                <c:pt idx="124">
                  <c:v>36738</c:v>
                </c:pt>
                <c:pt idx="125">
                  <c:v>36769</c:v>
                </c:pt>
                <c:pt idx="126">
                  <c:v>36799</c:v>
                </c:pt>
                <c:pt idx="127">
                  <c:v>36830</c:v>
                </c:pt>
                <c:pt idx="128">
                  <c:v>36860</c:v>
                </c:pt>
                <c:pt idx="129">
                  <c:v>36891</c:v>
                </c:pt>
                <c:pt idx="130">
                  <c:v>36922</c:v>
                </c:pt>
                <c:pt idx="131">
                  <c:v>36950</c:v>
                </c:pt>
                <c:pt idx="132">
                  <c:v>36981</c:v>
                </c:pt>
                <c:pt idx="133">
                  <c:v>37011</c:v>
                </c:pt>
                <c:pt idx="134">
                  <c:v>37042</c:v>
                </c:pt>
                <c:pt idx="135">
                  <c:v>37072</c:v>
                </c:pt>
                <c:pt idx="136">
                  <c:v>37103</c:v>
                </c:pt>
                <c:pt idx="137">
                  <c:v>37134</c:v>
                </c:pt>
                <c:pt idx="138">
                  <c:v>37164</c:v>
                </c:pt>
                <c:pt idx="139">
                  <c:v>37195</c:v>
                </c:pt>
                <c:pt idx="140">
                  <c:v>37225</c:v>
                </c:pt>
                <c:pt idx="141">
                  <c:v>37256</c:v>
                </c:pt>
                <c:pt idx="142">
                  <c:v>37287</c:v>
                </c:pt>
                <c:pt idx="143">
                  <c:v>37315</c:v>
                </c:pt>
                <c:pt idx="144">
                  <c:v>37346</c:v>
                </c:pt>
                <c:pt idx="145">
                  <c:v>37376</c:v>
                </c:pt>
                <c:pt idx="146">
                  <c:v>37407</c:v>
                </c:pt>
                <c:pt idx="147">
                  <c:v>37437</c:v>
                </c:pt>
                <c:pt idx="148">
                  <c:v>37468</c:v>
                </c:pt>
                <c:pt idx="149">
                  <c:v>37499</c:v>
                </c:pt>
                <c:pt idx="150">
                  <c:v>37529</c:v>
                </c:pt>
                <c:pt idx="151">
                  <c:v>37560</c:v>
                </c:pt>
                <c:pt idx="152">
                  <c:v>37590</c:v>
                </c:pt>
                <c:pt idx="153">
                  <c:v>37621</c:v>
                </c:pt>
                <c:pt idx="154">
                  <c:v>37652</c:v>
                </c:pt>
                <c:pt idx="155">
                  <c:v>37680</c:v>
                </c:pt>
                <c:pt idx="156">
                  <c:v>37711</c:v>
                </c:pt>
                <c:pt idx="157">
                  <c:v>37741</c:v>
                </c:pt>
                <c:pt idx="158">
                  <c:v>37772</c:v>
                </c:pt>
                <c:pt idx="159">
                  <c:v>37802</c:v>
                </c:pt>
                <c:pt idx="160">
                  <c:v>37833</c:v>
                </c:pt>
                <c:pt idx="161">
                  <c:v>37864</c:v>
                </c:pt>
                <c:pt idx="162">
                  <c:v>37894</c:v>
                </c:pt>
                <c:pt idx="163">
                  <c:v>37925</c:v>
                </c:pt>
                <c:pt idx="164">
                  <c:v>37955</c:v>
                </c:pt>
                <c:pt idx="165">
                  <c:v>37986</c:v>
                </c:pt>
                <c:pt idx="166">
                  <c:v>38017</c:v>
                </c:pt>
                <c:pt idx="167">
                  <c:v>38046</c:v>
                </c:pt>
                <c:pt idx="168">
                  <c:v>38077</c:v>
                </c:pt>
                <c:pt idx="169">
                  <c:v>38107</c:v>
                </c:pt>
                <c:pt idx="170">
                  <c:v>38138</c:v>
                </c:pt>
                <c:pt idx="171">
                  <c:v>38168</c:v>
                </c:pt>
                <c:pt idx="172">
                  <c:v>38199</c:v>
                </c:pt>
                <c:pt idx="173">
                  <c:v>38230</c:v>
                </c:pt>
                <c:pt idx="174">
                  <c:v>38260</c:v>
                </c:pt>
                <c:pt idx="175">
                  <c:v>38291</c:v>
                </c:pt>
                <c:pt idx="176">
                  <c:v>38321</c:v>
                </c:pt>
                <c:pt idx="177">
                  <c:v>38352</c:v>
                </c:pt>
                <c:pt idx="178">
                  <c:v>38383</c:v>
                </c:pt>
                <c:pt idx="179">
                  <c:v>38412</c:v>
                </c:pt>
                <c:pt idx="180">
                  <c:v>38442</c:v>
                </c:pt>
                <c:pt idx="181">
                  <c:v>38472</c:v>
                </c:pt>
                <c:pt idx="182">
                  <c:v>38503</c:v>
                </c:pt>
                <c:pt idx="183">
                  <c:v>38533</c:v>
                </c:pt>
                <c:pt idx="184">
                  <c:v>38564</c:v>
                </c:pt>
                <c:pt idx="185">
                  <c:v>38595</c:v>
                </c:pt>
                <c:pt idx="186">
                  <c:v>38625</c:v>
                </c:pt>
                <c:pt idx="187">
                  <c:v>38656</c:v>
                </c:pt>
                <c:pt idx="188">
                  <c:v>38686</c:v>
                </c:pt>
                <c:pt idx="189">
                  <c:v>38717</c:v>
                </c:pt>
                <c:pt idx="190">
                  <c:v>38748</c:v>
                </c:pt>
                <c:pt idx="191">
                  <c:v>38777</c:v>
                </c:pt>
                <c:pt idx="192">
                  <c:v>38807</c:v>
                </c:pt>
                <c:pt idx="193">
                  <c:v>38837</c:v>
                </c:pt>
                <c:pt idx="194">
                  <c:v>38868</c:v>
                </c:pt>
                <c:pt idx="195">
                  <c:v>38898</c:v>
                </c:pt>
                <c:pt idx="196">
                  <c:v>38929</c:v>
                </c:pt>
                <c:pt idx="197">
                  <c:v>38960</c:v>
                </c:pt>
                <c:pt idx="198">
                  <c:v>38990</c:v>
                </c:pt>
                <c:pt idx="199">
                  <c:v>39021</c:v>
                </c:pt>
                <c:pt idx="200">
                  <c:v>39051</c:v>
                </c:pt>
                <c:pt idx="201">
                  <c:v>39082</c:v>
                </c:pt>
                <c:pt idx="202">
                  <c:v>39113</c:v>
                </c:pt>
                <c:pt idx="203">
                  <c:v>39142</c:v>
                </c:pt>
                <c:pt idx="204">
                  <c:v>39172</c:v>
                </c:pt>
                <c:pt idx="205">
                  <c:v>39202</c:v>
                </c:pt>
                <c:pt idx="206">
                  <c:v>39233</c:v>
                </c:pt>
                <c:pt idx="207">
                  <c:v>39263</c:v>
                </c:pt>
                <c:pt idx="208">
                  <c:v>39294</c:v>
                </c:pt>
                <c:pt idx="209">
                  <c:v>39325</c:v>
                </c:pt>
                <c:pt idx="210">
                  <c:v>39355</c:v>
                </c:pt>
                <c:pt idx="211">
                  <c:v>39386</c:v>
                </c:pt>
                <c:pt idx="212">
                  <c:v>39416</c:v>
                </c:pt>
                <c:pt idx="213">
                  <c:v>39447</c:v>
                </c:pt>
                <c:pt idx="214">
                  <c:v>39478</c:v>
                </c:pt>
                <c:pt idx="215">
                  <c:v>39507</c:v>
                </c:pt>
                <c:pt idx="216">
                  <c:v>39538</c:v>
                </c:pt>
                <c:pt idx="217">
                  <c:v>39568</c:v>
                </c:pt>
                <c:pt idx="218">
                  <c:v>39599</c:v>
                </c:pt>
                <c:pt idx="219">
                  <c:v>39629</c:v>
                </c:pt>
                <c:pt idx="220">
                  <c:v>39660</c:v>
                </c:pt>
                <c:pt idx="221">
                  <c:v>39691</c:v>
                </c:pt>
                <c:pt idx="222">
                  <c:v>39721</c:v>
                </c:pt>
                <c:pt idx="223">
                  <c:v>39752</c:v>
                </c:pt>
                <c:pt idx="224">
                  <c:v>39782</c:v>
                </c:pt>
                <c:pt idx="225">
                  <c:v>39813</c:v>
                </c:pt>
                <c:pt idx="226">
                  <c:v>39844</c:v>
                </c:pt>
                <c:pt idx="227">
                  <c:v>39872</c:v>
                </c:pt>
                <c:pt idx="228">
                  <c:v>39903</c:v>
                </c:pt>
                <c:pt idx="229">
                  <c:v>39933</c:v>
                </c:pt>
                <c:pt idx="230">
                  <c:v>39964</c:v>
                </c:pt>
                <c:pt idx="231">
                  <c:v>39994</c:v>
                </c:pt>
                <c:pt idx="232">
                  <c:v>40025</c:v>
                </c:pt>
                <c:pt idx="233">
                  <c:v>40056</c:v>
                </c:pt>
                <c:pt idx="234">
                  <c:v>40086</c:v>
                </c:pt>
                <c:pt idx="235">
                  <c:v>40117</c:v>
                </c:pt>
                <c:pt idx="236">
                  <c:v>40147</c:v>
                </c:pt>
                <c:pt idx="237">
                  <c:v>40178</c:v>
                </c:pt>
                <c:pt idx="238">
                  <c:v>40209</c:v>
                </c:pt>
                <c:pt idx="239">
                  <c:v>40237</c:v>
                </c:pt>
                <c:pt idx="240">
                  <c:v>40268</c:v>
                </c:pt>
                <c:pt idx="241">
                  <c:v>40298</c:v>
                </c:pt>
                <c:pt idx="242">
                  <c:v>40329</c:v>
                </c:pt>
                <c:pt idx="243">
                  <c:v>40359</c:v>
                </c:pt>
                <c:pt idx="244">
                  <c:v>40390</c:v>
                </c:pt>
                <c:pt idx="245">
                  <c:v>40421</c:v>
                </c:pt>
                <c:pt idx="246">
                  <c:v>40451</c:v>
                </c:pt>
                <c:pt idx="247">
                  <c:v>40482</c:v>
                </c:pt>
                <c:pt idx="248">
                  <c:v>40512</c:v>
                </c:pt>
                <c:pt idx="249">
                  <c:v>40543</c:v>
                </c:pt>
                <c:pt idx="250">
                  <c:v>40574</c:v>
                </c:pt>
                <c:pt idx="251">
                  <c:v>40602</c:v>
                </c:pt>
                <c:pt idx="252">
                  <c:v>40633</c:v>
                </c:pt>
                <c:pt idx="253">
                  <c:v>40663</c:v>
                </c:pt>
                <c:pt idx="254">
                  <c:v>40694</c:v>
                </c:pt>
                <c:pt idx="255">
                  <c:v>40724</c:v>
                </c:pt>
                <c:pt idx="256">
                  <c:v>40755</c:v>
                </c:pt>
                <c:pt idx="257">
                  <c:v>40786</c:v>
                </c:pt>
                <c:pt idx="258">
                  <c:v>40816</c:v>
                </c:pt>
                <c:pt idx="259">
                  <c:v>40847</c:v>
                </c:pt>
                <c:pt idx="260">
                  <c:v>40877</c:v>
                </c:pt>
                <c:pt idx="261">
                  <c:v>40907</c:v>
                </c:pt>
                <c:pt idx="262">
                  <c:v>40938</c:v>
                </c:pt>
                <c:pt idx="263">
                  <c:v>40967</c:v>
                </c:pt>
                <c:pt idx="264">
                  <c:v>40998</c:v>
                </c:pt>
                <c:pt idx="265">
                  <c:v>41029</c:v>
                </c:pt>
                <c:pt idx="266">
                  <c:v>41059</c:v>
                </c:pt>
                <c:pt idx="267">
                  <c:v>41090</c:v>
                </c:pt>
                <c:pt idx="268">
                  <c:v>41120</c:v>
                </c:pt>
                <c:pt idx="269">
                  <c:v>41151</c:v>
                </c:pt>
                <c:pt idx="270">
                  <c:v>41182</c:v>
                </c:pt>
                <c:pt idx="271">
                  <c:v>41213</c:v>
                </c:pt>
                <c:pt idx="272">
                  <c:v>41243</c:v>
                </c:pt>
                <c:pt idx="273">
                  <c:v>41274</c:v>
                </c:pt>
                <c:pt idx="274">
                  <c:v>41305</c:v>
                </c:pt>
                <c:pt idx="275">
                  <c:v>41333</c:v>
                </c:pt>
                <c:pt idx="276">
                  <c:v>41364</c:v>
                </c:pt>
                <c:pt idx="277">
                  <c:v>41394</c:v>
                </c:pt>
                <c:pt idx="278">
                  <c:v>41425</c:v>
                </c:pt>
                <c:pt idx="279">
                  <c:v>41455</c:v>
                </c:pt>
                <c:pt idx="280">
                  <c:v>41486</c:v>
                </c:pt>
                <c:pt idx="281">
                  <c:v>41517</c:v>
                </c:pt>
                <c:pt idx="282">
                  <c:v>41547</c:v>
                </c:pt>
                <c:pt idx="283">
                  <c:v>41578</c:v>
                </c:pt>
                <c:pt idx="284">
                  <c:v>41608</c:v>
                </c:pt>
                <c:pt idx="285">
                  <c:v>41639</c:v>
                </c:pt>
                <c:pt idx="286">
                  <c:v>41670</c:v>
                </c:pt>
                <c:pt idx="287">
                  <c:v>41698</c:v>
                </c:pt>
                <c:pt idx="288">
                  <c:v>41729</c:v>
                </c:pt>
                <c:pt idx="289">
                  <c:v>41759</c:v>
                </c:pt>
                <c:pt idx="290">
                  <c:v>41790</c:v>
                </c:pt>
                <c:pt idx="291">
                  <c:v>41820</c:v>
                </c:pt>
                <c:pt idx="292">
                  <c:v>41851</c:v>
                </c:pt>
                <c:pt idx="293">
                  <c:v>41882</c:v>
                </c:pt>
                <c:pt idx="294">
                  <c:v>41912</c:v>
                </c:pt>
                <c:pt idx="295">
                  <c:v>41943</c:v>
                </c:pt>
                <c:pt idx="296">
                  <c:v>41973</c:v>
                </c:pt>
                <c:pt idx="297">
                  <c:v>42004</c:v>
                </c:pt>
                <c:pt idx="298">
                  <c:v>42035</c:v>
                </c:pt>
                <c:pt idx="299">
                  <c:v>42063</c:v>
                </c:pt>
                <c:pt idx="300">
                  <c:v>42094</c:v>
                </c:pt>
                <c:pt idx="301">
                  <c:v>42124</c:v>
                </c:pt>
                <c:pt idx="302">
                  <c:v>42155</c:v>
                </c:pt>
                <c:pt idx="303">
                  <c:v>42185</c:v>
                </c:pt>
                <c:pt idx="304">
                  <c:v>42216</c:v>
                </c:pt>
                <c:pt idx="305">
                  <c:v>42247</c:v>
                </c:pt>
                <c:pt idx="306">
                  <c:v>42277</c:v>
                </c:pt>
                <c:pt idx="307">
                  <c:v>42308</c:v>
                </c:pt>
                <c:pt idx="308">
                  <c:v>42338</c:v>
                </c:pt>
                <c:pt idx="309">
                  <c:v>42369</c:v>
                </c:pt>
                <c:pt idx="310">
                  <c:v>42400</c:v>
                </c:pt>
                <c:pt idx="311">
                  <c:v>42429</c:v>
                </c:pt>
                <c:pt idx="312">
                  <c:v>42460</c:v>
                </c:pt>
                <c:pt idx="313">
                  <c:v>42490</c:v>
                </c:pt>
              </c:numCache>
            </c:numRef>
          </c:cat>
          <c:val>
            <c:numRef>
              <c:f>Sheet1!$AA$4:$AA$317</c:f>
              <c:numCache>
                <c:formatCode>0.00%</c:formatCode>
                <c:ptCount val="314"/>
                <c:pt idx="0">
                  <c:v>8.6300000000000002E-2</c:v>
                </c:pt>
                <c:pt idx="1">
                  <c:v>8.72E-2</c:v>
                </c:pt>
                <c:pt idx="2">
                  <c:v>8.6400000000000005E-2</c:v>
                </c:pt>
                <c:pt idx="3">
                  <c:v>8.3500000000000005E-2</c:v>
                </c:pt>
                <c:pt idx="4">
                  <c:v>8.1600000000000006E-2</c:v>
                </c:pt>
                <c:pt idx="5">
                  <c:v>8.0600000000000005E-2</c:v>
                </c:pt>
                <c:pt idx="6">
                  <c:v>8.0799999999999997E-2</c:v>
                </c:pt>
                <c:pt idx="7">
                  <c:v>7.8799999999999995E-2</c:v>
                </c:pt>
                <c:pt idx="8">
                  <c:v>7.5999999999999998E-2</c:v>
                </c:pt>
                <c:pt idx="9">
                  <c:v>7.3099999999999998E-2</c:v>
                </c:pt>
                <c:pt idx="10">
                  <c:v>7.1300000000000002E-2</c:v>
                </c:pt>
                <c:pt idx="11">
                  <c:v>6.8699999999999997E-2</c:v>
                </c:pt>
                <c:pt idx="12">
                  <c:v>7.0999999999999994E-2</c:v>
                </c:pt>
                <c:pt idx="13">
                  <c:v>6.9500000000000006E-2</c:v>
                </c:pt>
                <c:pt idx="14">
                  <c:v>6.7799999999999999E-2</c:v>
                </c:pt>
                <c:pt idx="15">
                  <c:v>6.9599999999999995E-2</c:v>
                </c:pt>
                <c:pt idx="16">
                  <c:v>6.9199999999999998E-2</c:v>
                </c:pt>
                <c:pt idx="17">
                  <c:v>6.4299999999999996E-2</c:v>
                </c:pt>
                <c:pt idx="18">
                  <c:v>6.1800000000000001E-2</c:v>
                </c:pt>
                <c:pt idx="19">
                  <c:v>5.91E-2</c:v>
                </c:pt>
                <c:pt idx="20">
                  <c:v>5.5599999999999997E-2</c:v>
                </c:pt>
                <c:pt idx="21">
                  <c:v>5.0299999999999997E-2</c:v>
                </c:pt>
                <c:pt idx="22">
                  <c:v>4.9599999999999998E-2</c:v>
                </c:pt>
                <c:pt idx="23">
                  <c:v>5.21E-2</c:v>
                </c:pt>
                <c:pt idx="24">
                  <c:v>5.6899999999999999E-2</c:v>
                </c:pt>
                <c:pt idx="25">
                  <c:v>5.3400000000000003E-2</c:v>
                </c:pt>
                <c:pt idx="26">
                  <c:v>5.2299999999999999E-2</c:v>
                </c:pt>
                <c:pt idx="27">
                  <c:v>5.0500000000000003E-2</c:v>
                </c:pt>
                <c:pt idx="28">
                  <c:v>4.36E-2</c:v>
                </c:pt>
                <c:pt idx="29">
                  <c:v>4.19E-2</c:v>
                </c:pt>
                <c:pt idx="30">
                  <c:v>3.8899999999999997E-2</c:v>
                </c:pt>
                <c:pt idx="31">
                  <c:v>4.0800000000000003E-2</c:v>
                </c:pt>
                <c:pt idx="32">
                  <c:v>4.58E-2</c:v>
                </c:pt>
                <c:pt idx="33">
                  <c:v>4.6699999999999998E-2</c:v>
                </c:pt>
                <c:pt idx="34">
                  <c:v>4.3900000000000002E-2</c:v>
                </c:pt>
                <c:pt idx="35">
                  <c:v>4.1000000000000002E-2</c:v>
                </c:pt>
                <c:pt idx="36">
                  <c:v>3.95E-2</c:v>
                </c:pt>
                <c:pt idx="37">
                  <c:v>3.8399999999999997E-2</c:v>
                </c:pt>
                <c:pt idx="38">
                  <c:v>3.9800000000000002E-2</c:v>
                </c:pt>
                <c:pt idx="39">
                  <c:v>4.1599999999999998E-2</c:v>
                </c:pt>
                <c:pt idx="40">
                  <c:v>4.07E-2</c:v>
                </c:pt>
                <c:pt idx="41">
                  <c:v>0.04</c:v>
                </c:pt>
                <c:pt idx="42">
                  <c:v>3.85E-2</c:v>
                </c:pt>
                <c:pt idx="43">
                  <c:v>3.8699999999999998E-2</c:v>
                </c:pt>
                <c:pt idx="44">
                  <c:v>4.1599999999999998E-2</c:v>
                </c:pt>
                <c:pt idx="45">
                  <c:v>4.2099999999999999E-2</c:v>
                </c:pt>
                <c:pt idx="46">
                  <c:v>4.1399999999999999E-2</c:v>
                </c:pt>
                <c:pt idx="47">
                  <c:v>4.4699999999999997E-2</c:v>
                </c:pt>
                <c:pt idx="48">
                  <c:v>0.05</c:v>
                </c:pt>
                <c:pt idx="49">
                  <c:v>5.5500000000000001E-2</c:v>
                </c:pt>
                <c:pt idx="50">
                  <c:v>5.9700000000000003E-2</c:v>
                </c:pt>
                <c:pt idx="51">
                  <c:v>5.9299999999999999E-2</c:v>
                </c:pt>
                <c:pt idx="52">
                  <c:v>6.13E-2</c:v>
                </c:pt>
                <c:pt idx="53">
                  <c:v>6.1800000000000001E-2</c:v>
                </c:pt>
                <c:pt idx="54">
                  <c:v>6.3899999999999998E-2</c:v>
                </c:pt>
                <c:pt idx="55">
                  <c:v>6.7299999999999999E-2</c:v>
                </c:pt>
                <c:pt idx="56">
                  <c:v>7.1499999999999994E-2</c:v>
                </c:pt>
                <c:pt idx="57">
                  <c:v>7.5899999999999995E-2</c:v>
                </c:pt>
                <c:pt idx="58">
                  <c:v>7.51E-2</c:v>
                </c:pt>
                <c:pt idx="59">
                  <c:v>7.1099999999999997E-2</c:v>
                </c:pt>
                <c:pt idx="60">
                  <c:v>6.7799999999999999E-2</c:v>
                </c:pt>
                <c:pt idx="61">
                  <c:v>6.5699999999999995E-2</c:v>
                </c:pt>
                <c:pt idx="62">
                  <c:v>6.1699999999999998E-2</c:v>
                </c:pt>
                <c:pt idx="63">
                  <c:v>5.7200000000000001E-2</c:v>
                </c:pt>
                <c:pt idx="64">
                  <c:v>5.7799999999999997E-2</c:v>
                </c:pt>
                <c:pt idx="65">
                  <c:v>5.9799999999999999E-2</c:v>
                </c:pt>
                <c:pt idx="66">
                  <c:v>5.8099999999999999E-2</c:v>
                </c:pt>
                <c:pt idx="67">
                  <c:v>5.7000000000000002E-2</c:v>
                </c:pt>
                <c:pt idx="68">
                  <c:v>5.4800000000000001E-2</c:v>
                </c:pt>
                <c:pt idx="69">
                  <c:v>5.3199999999999997E-2</c:v>
                </c:pt>
                <c:pt idx="70">
                  <c:v>5.11E-2</c:v>
                </c:pt>
                <c:pt idx="71">
                  <c:v>5.0299999999999997E-2</c:v>
                </c:pt>
                <c:pt idx="72">
                  <c:v>5.6599999999999998E-2</c:v>
                </c:pt>
                <c:pt idx="73">
                  <c:v>5.96E-2</c:v>
                </c:pt>
                <c:pt idx="74">
                  <c:v>6.0999999999999999E-2</c:v>
                </c:pt>
                <c:pt idx="75">
                  <c:v>6.3E-2</c:v>
                </c:pt>
                <c:pt idx="76">
                  <c:v>6.2700000000000006E-2</c:v>
                </c:pt>
                <c:pt idx="77">
                  <c:v>6.0299999999999999E-2</c:v>
                </c:pt>
                <c:pt idx="78">
                  <c:v>6.2300000000000001E-2</c:v>
                </c:pt>
                <c:pt idx="79">
                  <c:v>5.91E-2</c:v>
                </c:pt>
                <c:pt idx="80">
                  <c:v>5.7000000000000002E-2</c:v>
                </c:pt>
                <c:pt idx="81">
                  <c:v>5.7799999999999997E-2</c:v>
                </c:pt>
                <c:pt idx="82">
                  <c:v>6.0100000000000001E-2</c:v>
                </c:pt>
                <c:pt idx="83">
                  <c:v>5.8999999999999997E-2</c:v>
                </c:pt>
                <c:pt idx="84">
                  <c:v>6.2199999999999998E-2</c:v>
                </c:pt>
                <c:pt idx="85">
                  <c:v>6.4500000000000002E-2</c:v>
                </c:pt>
                <c:pt idx="86">
                  <c:v>6.2799999999999995E-2</c:v>
                </c:pt>
                <c:pt idx="87">
                  <c:v>6.0900000000000003E-2</c:v>
                </c:pt>
                <c:pt idx="88">
                  <c:v>5.8900000000000001E-2</c:v>
                </c:pt>
                <c:pt idx="89">
                  <c:v>5.9400000000000001E-2</c:v>
                </c:pt>
                <c:pt idx="90">
                  <c:v>5.8799999999999998E-2</c:v>
                </c:pt>
                <c:pt idx="91">
                  <c:v>5.7700000000000001E-2</c:v>
                </c:pt>
                <c:pt idx="92">
                  <c:v>5.7099999999999998E-2</c:v>
                </c:pt>
                <c:pt idx="93">
                  <c:v>5.7200000000000001E-2</c:v>
                </c:pt>
                <c:pt idx="94">
                  <c:v>5.3600000000000002E-2</c:v>
                </c:pt>
                <c:pt idx="95">
                  <c:v>5.4199999999999998E-2</c:v>
                </c:pt>
                <c:pt idx="96">
                  <c:v>5.5599999999999997E-2</c:v>
                </c:pt>
                <c:pt idx="97">
                  <c:v>5.5599999999999997E-2</c:v>
                </c:pt>
                <c:pt idx="98">
                  <c:v>5.5899999999999998E-2</c:v>
                </c:pt>
                <c:pt idx="99">
                  <c:v>5.5199999999999999E-2</c:v>
                </c:pt>
                <c:pt idx="100">
                  <c:v>5.4600000000000003E-2</c:v>
                </c:pt>
                <c:pt idx="101">
                  <c:v>5.2699999999999997E-2</c:v>
                </c:pt>
                <c:pt idx="102">
                  <c:v>4.6699999999999998E-2</c:v>
                </c:pt>
                <c:pt idx="103">
                  <c:v>4.0899999999999999E-2</c:v>
                </c:pt>
                <c:pt idx="104">
                  <c:v>4.5400000000000003E-2</c:v>
                </c:pt>
                <c:pt idx="105">
                  <c:v>4.5100000000000001E-2</c:v>
                </c:pt>
                <c:pt idx="106">
                  <c:v>4.6199999999999998E-2</c:v>
                </c:pt>
                <c:pt idx="107">
                  <c:v>4.8800000000000003E-2</c:v>
                </c:pt>
                <c:pt idx="108">
                  <c:v>5.0500000000000003E-2</c:v>
                </c:pt>
                <c:pt idx="109">
                  <c:v>4.9799999999999997E-2</c:v>
                </c:pt>
                <c:pt idx="110">
                  <c:v>5.2499999999999998E-2</c:v>
                </c:pt>
                <c:pt idx="111">
                  <c:v>5.62E-2</c:v>
                </c:pt>
                <c:pt idx="112">
                  <c:v>5.5500000000000001E-2</c:v>
                </c:pt>
                <c:pt idx="113">
                  <c:v>5.6800000000000003E-2</c:v>
                </c:pt>
                <c:pt idx="114">
                  <c:v>5.6599999999999998E-2</c:v>
                </c:pt>
                <c:pt idx="115">
                  <c:v>5.8599999999999999E-2</c:v>
                </c:pt>
                <c:pt idx="116">
                  <c:v>5.8599999999999999E-2</c:v>
                </c:pt>
                <c:pt idx="117">
                  <c:v>6.0999999999999999E-2</c:v>
                </c:pt>
                <c:pt idx="118">
                  <c:v>6.4399999999999999E-2</c:v>
                </c:pt>
                <c:pt idx="119">
                  <c:v>6.6100000000000006E-2</c:v>
                </c:pt>
                <c:pt idx="120">
                  <c:v>6.5299999999999997E-2</c:v>
                </c:pt>
                <c:pt idx="121">
                  <c:v>6.4000000000000001E-2</c:v>
                </c:pt>
                <c:pt idx="122">
                  <c:v>6.8099999999999994E-2</c:v>
                </c:pt>
                <c:pt idx="123">
                  <c:v>6.4799999999999996E-2</c:v>
                </c:pt>
                <c:pt idx="124">
                  <c:v>6.3399999999999998E-2</c:v>
                </c:pt>
                <c:pt idx="125">
                  <c:v>6.2300000000000001E-2</c:v>
                </c:pt>
                <c:pt idx="126">
                  <c:v>6.08E-2</c:v>
                </c:pt>
                <c:pt idx="127">
                  <c:v>5.91E-2</c:v>
                </c:pt>
                <c:pt idx="128">
                  <c:v>5.8799999999999998E-2</c:v>
                </c:pt>
                <c:pt idx="129">
                  <c:v>5.3499999999999999E-2</c:v>
                </c:pt>
                <c:pt idx="130">
                  <c:v>4.7600000000000003E-2</c:v>
                </c:pt>
                <c:pt idx="131">
                  <c:v>4.6600000000000003E-2</c:v>
                </c:pt>
                <c:pt idx="132">
                  <c:v>4.3400000000000001E-2</c:v>
                </c:pt>
                <c:pt idx="133">
                  <c:v>4.2299999999999997E-2</c:v>
                </c:pt>
                <c:pt idx="134">
                  <c:v>4.2599999999999999E-2</c:v>
                </c:pt>
                <c:pt idx="135">
                  <c:v>4.0800000000000003E-2</c:v>
                </c:pt>
                <c:pt idx="136">
                  <c:v>4.0399999999999998E-2</c:v>
                </c:pt>
                <c:pt idx="137">
                  <c:v>3.7600000000000001E-2</c:v>
                </c:pt>
                <c:pt idx="138">
                  <c:v>3.1199999999999999E-2</c:v>
                </c:pt>
                <c:pt idx="139">
                  <c:v>2.7300000000000001E-2</c:v>
                </c:pt>
                <c:pt idx="140">
                  <c:v>2.7799999999999998E-2</c:v>
                </c:pt>
                <c:pt idx="141">
                  <c:v>3.1099999999999999E-2</c:v>
                </c:pt>
                <c:pt idx="142">
                  <c:v>3.0300000000000001E-2</c:v>
                </c:pt>
                <c:pt idx="143">
                  <c:v>3.0200000000000001E-2</c:v>
                </c:pt>
                <c:pt idx="144">
                  <c:v>3.56E-2</c:v>
                </c:pt>
                <c:pt idx="145">
                  <c:v>3.4200000000000001E-2</c:v>
                </c:pt>
                <c:pt idx="146">
                  <c:v>3.2599999999999997E-2</c:v>
                </c:pt>
                <c:pt idx="147">
                  <c:v>2.9899999999999999E-2</c:v>
                </c:pt>
                <c:pt idx="148">
                  <c:v>2.5600000000000001E-2</c:v>
                </c:pt>
                <c:pt idx="149">
                  <c:v>2.1299999999999999E-2</c:v>
                </c:pt>
                <c:pt idx="150">
                  <c:v>0.02</c:v>
                </c:pt>
                <c:pt idx="151">
                  <c:v>1.9099999999999999E-2</c:v>
                </c:pt>
                <c:pt idx="152">
                  <c:v>1.9199999999999998E-2</c:v>
                </c:pt>
                <c:pt idx="153">
                  <c:v>1.84E-2</c:v>
                </c:pt>
                <c:pt idx="154">
                  <c:v>1.7399999999999999E-2</c:v>
                </c:pt>
                <c:pt idx="155">
                  <c:v>1.6299999999999999E-2</c:v>
                </c:pt>
                <c:pt idx="156">
                  <c:v>1.5699999999999999E-2</c:v>
                </c:pt>
                <c:pt idx="157">
                  <c:v>1.6199999999999999E-2</c:v>
                </c:pt>
                <c:pt idx="158">
                  <c:v>1.4200000000000001E-2</c:v>
                </c:pt>
                <c:pt idx="159">
                  <c:v>1.23E-2</c:v>
                </c:pt>
                <c:pt idx="160">
                  <c:v>1.47E-2</c:v>
                </c:pt>
                <c:pt idx="161">
                  <c:v>1.8599999999999998E-2</c:v>
                </c:pt>
                <c:pt idx="162">
                  <c:v>1.7100000000000001E-2</c:v>
                </c:pt>
                <c:pt idx="163">
                  <c:v>1.7500000000000002E-2</c:v>
                </c:pt>
                <c:pt idx="164">
                  <c:v>1.9300000000000001E-2</c:v>
                </c:pt>
                <c:pt idx="165">
                  <c:v>1.9099999999999999E-2</c:v>
                </c:pt>
                <c:pt idx="166">
                  <c:v>1.7600000000000001E-2</c:v>
                </c:pt>
                <c:pt idx="167">
                  <c:v>1.7399999999999999E-2</c:v>
                </c:pt>
                <c:pt idx="168">
                  <c:v>1.5800000000000002E-2</c:v>
                </c:pt>
                <c:pt idx="169">
                  <c:v>2.07E-2</c:v>
                </c:pt>
                <c:pt idx="170">
                  <c:v>2.53E-2</c:v>
                </c:pt>
                <c:pt idx="171">
                  <c:v>2.76E-2</c:v>
                </c:pt>
                <c:pt idx="172">
                  <c:v>2.64E-2</c:v>
                </c:pt>
                <c:pt idx="173">
                  <c:v>2.5100000000000001E-2</c:v>
                </c:pt>
                <c:pt idx="174">
                  <c:v>2.53E-2</c:v>
                </c:pt>
                <c:pt idx="175">
                  <c:v>2.58E-2</c:v>
                </c:pt>
                <c:pt idx="176">
                  <c:v>2.8500000000000001E-2</c:v>
                </c:pt>
                <c:pt idx="177">
                  <c:v>3.0099999999999998E-2</c:v>
                </c:pt>
                <c:pt idx="178">
                  <c:v>3.2199999999999999E-2</c:v>
                </c:pt>
                <c:pt idx="179">
                  <c:v>3.3799999999999997E-2</c:v>
                </c:pt>
                <c:pt idx="180">
                  <c:v>3.73E-2</c:v>
                </c:pt>
                <c:pt idx="181">
                  <c:v>3.6499999999999998E-2</c:v>
                </c:pt>
                <c:pt idx="182">
                  <c:v>3.6400000000000002E-2</c:v>
                </c:pt>
                <c:pt idx="183">
                  <c:v>3.6400000000000002E-2</c:v>
                </c:pt>
                <c:pt idx="184">
                  <c:v>3.8699999999999998E-2</c:v>
                </c:pt>
                <c:pt idx="185">
                  <c:v>4.0399999999999998E-2</c:v>
                </c:pt>
                <c:pt idx="186">
                  <c:v>3.95E-2</c:v>
                </c:pt>
                <c:pt idx="187">
                  <c:v>4.2700000000000002E-2</c:v>
                </c:pt>
                <c:pt idx="188">
                  <c:v>4.4200000000000003E-2</c:v>
                </c:pt>
                <c:pt idx="189">
                  <c:v>4.3999999999999997E-2</c:v>
                </c:pt>
                <c:pt idx="190">
                  <c:v>4.3999999999999997E-2</c:v>
                </c:pt>
                <c:pt idx="191">
                  <c:v>4.6699999999999998E-2</c:v>
                </c:pt>
                <c:pt idx="192">
                  <c:v>4.7300000000000002E-2</c:v>
                </c:pt>
                <c:pt idx="193">
                  <c:v>4.8899999999999999E-2</c:v>
                </c:pt>
                <c:pt idx="194">
                  <c:v>4.9700000000000001E-2</c:v>
                </c:pt>
                <c:pt idx="195">
                  <c:v>5.1200000000000002E-2</c:v>
                </c:pt>
                <c:pt idx="196">
                  <c:v>5.1200000000000002E-2</c:v>
                </c:pt>
                <c:pt idx="197">
                  <c:v>4.9000000000000002E-2</c:v>
                </c:pt>
                <c:pt idx="198">
                  <c:v>4.7699999999999999E-2</c:v>
                </c:pt>
                <c:pt idx="199">
                  <c:v>4.8000000000000001E-2</c:v>
                </c:pt>
                <c:pt idx="200">
                  <c:v>4.7399999999999998E-2</c:v>
                </c:pt>
                <c:pt idx="201">
                  <c:v>4.6699999999999998E-2</c:v>
                </c:pt>
                <c:pt idx="202">
                  <c:v>4.8800000000000003E-2</c:v>
                </c:pt>
                <c:pt idx="203">
                  <c:v>4.8500000000000001E-2</c:v>
                </c:pt>
                <c:pt idx="204">
                  <c:v>4.5699999999999998E-2</c:v>
                </c:pt>
                <c:pt idx="205">
                  <c:v>4.6699999999999998E-2</c:v>
                </c:pt>
                <c:pt idx="206">
                  <c:v>4.7699999999999999E-2</c:v>
                </c:pt>
                <c:pt idx="207">
                  <c:v>4.9799999999999997E-2</c:v>
                </c:pt>
                <c:pt idx="208">
                  <c:v>4.82E-2</c:v>
                </c:pt>
                <c:pt idx="209">
                  <c:v>4.3099999999999999E-2</c:v>
                </c:pt>
                <c:pt idx="210">
                  <c:v>4.0099999999999997E-2</c:v>
                </c:pt>
                <c:pt idx="211">
                  <c:v>3.9699999999999999E-2</c:v>
                </c:pt>
                <c:pt idx="212">
                  <c:v>3.3399999999999999E-2</c:v>
                </c:pt>
                <c:pt idx="213">
                  <c:v>3.1199999999999999E-2</c:v>
                </c:pt>
                <c:pt idx="214">
                  <c:v>2.4799999999999999E-2</c:v>
                </c:pt>
                <c:pt idx="215">
                  <c:v>1.9699999999999999E-2</c:v>
                </c:pt>
                <c:pt idx="216">
                  <c:v>1.6199999999999999E-2</c:v>
                </c:pt>
                <c:pt idx="217">
                  <c:v>2.0500000000000001E-2</c:v>
                </c:pt>
                <c:pt idx="218">
                  <c:v>2.4500000000000001E-2</c:v>
                </c:pt>
                <c:pt idx="219">
                  <c:v>2.7699999999999999E-2</c:v>
                </c:pt>
                <c:pt idx="220">
                  <c:v>2.5700000000000001E-2</c:v>
                </c:pt>
                <c:pt idx="221">
                  <c:v>2.4199999999999999E-2</c:v>
                </c:pt>
                <c:pt idx="222">
                  <c:v>2.0799999999999999E-2</c:v>
                </c:pt>
                <c:pt idx="223">
                  <c:v>1.61E-2</c:v>
                </c:pt>
                <c:pt idx="224">
                  <c:v>1.21E-2</c:v>
                </c:pt>
                <c:pt idx="225">
                  <c:v>8.2000000000000007E-3</c:v>
                </c:pt>
                <c:pt idx="226">
                  <c:v>8.0999999999999996E-3</c:v>
                </c:pt>
                <c:pt idx="227">
                  <c:v>9.7999999999999997E-3</c:v>
                </c:pt>
                <c:pt idx="228">
                  <c:v>9.2999999999999992E-3</c:v>
                </c:pt>
                <c:pt idx="229">
                  <c:v>9.2999999999999992E-3</c:v>
                </c:pt>
                <c:pt idx="230">
                  <c:v>9.2999999999999992E-3</c:v>
                </c:pt>
                <c:pt idx="231">
                  <c:v>1.18E-2</c:v>
                </c:pt>
                <c:pt idx="232">
                  <c:v>1.0200000000000001E-2</c:v>
                </c:pt>
                <c:pt idx="233">
                  <c:v>1.12E-2</c:v>
                </c:pt>
                <c:pt idx="234">
                  <c:v>9.5999999999999992E-3</c:v>
                </c:pt>
                <c:pt idx="235">
                  <c:v>9.4999999999999998E-3</c:v>
                </c:pt>
                <c:pt idx="236">
                  <c:v>8.0000000000000002E-3</c:v>
                </c:pt>
                <c:pt idx="237">
                  <c:v>8.6999999999999994E-3</c:v>
                </c:pt>
                <c:pt idx="238">
                  <c:v>9.2999999999999992E-3</c:v>
                </c:pt>
                <c:pt idx="239">
                  <c:v>8.6E-3</c:v>
                </c:pt>
                <c:pt idx="240">
                  <c:v>9.5999999999999992E-3</c:v>
                </c:pt>
                <c:pt idx="241">
                  <c:v>1.06E-2</c:v>
                </c:pt>
                <c:pt idx="242">
                  <c:v>8.3000000000000001E-3</c:v>
                </c:pt>
                <c:pt idx="243">
                  <c:v>7.1999999999999998E-3</c:v>
                </c:pt>
                <c:pt idx="244">
                  <c:v>6.1999999999999998E-3</c:v>
                </c:pt>
                <c:pt idx="245">
                  <c:v>5.1999999999999998E-3</c:v>
                </c:pt>
                <c:pt idx="246">
                  <c:v>4.7999999999999996E-3</c:v>
                </c:pt>
                <c:pt idx="247">
                  <c:v>3.8E-3</c:v>
                </c:pt>
                <c:pt idx="248">
                  <c:v>4.4999999999999997E-3</c:v>
                </c:pt>
                <c:pt idx="249">
                  <c:v>6.1999999999999998E-3</c:v>
                </c:pt>
                <c:pt idx="250">
                  <c:v>6.1000000000000004E-3</c:v>
                </c:pt>
                <c:pt idx="251">
                  <c:v>7.7000000000000002E-3</c:v>
                </c:pt>
                <c:pt idx="252">
                  <c:v>7.0000000000000001E-3</c:v>
                </c:pt>
                <c:pt idx="253">
                  <c:v>7.3000000000000001E-3</c:v>
                </c:pt>
                <c:pt idx="254">
                  <c:v>5.5999999999999999E-3</c:v>
                </c:pt>
                <c:pt idx="255">
                  <c:v>4.1000000000000003E-3</c:v>
                </c:pt>
                <c:pt idx="256">
                  <c:v>4.1000000000000003E-3</c:v>
                </c:pt>
                <c:pt idx="257">
                  <c:v>2.3E-3</c:v>
                </c:pt>
                <c:pt idx="258">
                  <c:v>2.0999999999999999E-3</c:v>
                </c:pt>
                <c:pt idx="259">
                  <c:v>2.8E-3</c:v>
                </c:pt>
                <c:pt idx="260">
                  <c:v>2.5000000000000001E-3</c:v>
                </c:pt>
                <c:pt idx="261">
                  <c:v>2.5999999999999999E-3</c:v>
                </c:pt>
                <c:pt idx="262">
                  <c:v>2.3999999999999998E-3</c:v>
                </c:pt>
                <c:pt idx="263">
                  <c:v>2.8E-3</c:v>
                </c:pt>
                <c:pt idx="264">
                  <c:v>3.3999999999999998E-3</c:v>
                </c:pt>
                <c:pt idx="265">
                  <c:v>2.8999999999999998E-3</c:v>
                </c:pt>
                <c:pt idx="266">
                  <c:v>2.8999999999999998E-3</c:v>
                </c:pt>
                <c:pt idx="267">
                  <c:v>2.8999999999999998E-3</c:v>
                </c:pt>
                <c:pt idx="268">
                  <c:v>2.5000000000000001E-3</c:v>
                </c:pt>
                <c:pt idx="269">
                  <c:v>2.7000000000000001E-3</c:v>
                </c:pt>
                <c:pt idx="270">
                  <c:v>2.5999999999999999E-3</c:v>
                </c:pt>
                <c:pt idx="271">
                  <c:v>2.8E-3</c:v>
                </c:pt>
                <c:pt idx="272">
                  <c:v>2.7000000000000001E-3</c:v>
                </c:pt>
                <c:pt idx="273">
                  <c:v>2.5999999999999999E-3</c:v>
                </c:pt>
                <c:pt idx="274">
                  <c:v>2.7000000000000001E-3</c:v>
                </c:pt>
                <c:pt idx="275">
                  <c:v>2.7000000000000001E-3</c:v>
                </c:pt>
                <c:pt idx="276">
                  <c:v>2.5999999999999999E-3</c:v>
                </c:pt>
                <c:pt idx="277">
                  <c:v>2.3E-3</c:v>
                </c:pt>
                <c:pt idx="278">
                  <c:v>2.5000000000000001E-3</c:v>
                </c:pt>
                <c:pt idx="279">
                  <c:v>3.3E-3</c:v>
                </c:pt>
                <c:pt idx="280">
                  <c:v>3.3999999999999998E-3</c:v>
                </c:pt>
                <c:pt idx="281">
                  <c:v>3.5999999999999999E-3</c:v>
                </c:pt>
                <c:pt idx="282">
                  <c:v>4.0000000000000001E-3</c:v>
                </c:pt>
                <c:pt idx="283">
                  <c:v>3.3999999999999998E-3</c:v>
                </c:pt>
                <c:pt idx="284">
                  <c:v>3.0000000000000001E-3</c:v>
                </c:pt>
                <c:pt idx="285">
                  <c:v>3.3999999999999998E-3</c:v>
                </c:pt>
                <c:pt idx="286">
                  <c:v>3.8999999999999998E-3</c:v>
                </c:pt>
                <c:pt idx="287">
                  <c:v>3.3E-3</c:v>
                </c:pt>
                <c:pt idx="288">
                  <c:v>4.0000000000000001E-3</c:v>
                </c:pt>
                <c:pt idx="289">
                  <c:v>4.1999999999999997E-3</c:v>
                </c:pt>
                <c:pt idx="290">
                  <c:v>3.8999999999999998E-3</c:v>
                </c:pt>
                <c:pt idx="291">
                  <c:v>4.4999999999999997E-3</c:v>
                </c:pt>
                <c:pt idx="292">
                  <c:v>5.1000000000000004E-3</c:v>
                </c:pt>
                <c:pt idx="293">
                  <c:v>4.7000000000000002E-3</c:v>
                </c:pt>
                <c:pt idx="294">
                  <c:v>5.7000000000000002E-3</c:v>
                </c:pt>
                <c:pt idx="295">
                  <c:v>4.4999999999999997E-3</c:v>
                </c:pt>
                <c:pt idx="296">
                  <c:v>5.3E-3</c:v>
                </c:pt>
                <c:pt idx="297">
                  <c:v>6.4000000000000003E-3</c:v>
                </c:pt>
                <c:pt idx="298">
                  <c:v>5.4999999999999997E-3</c:v>
                </c:pt>
                <c:pt idx="299">
                  <c:v>6.1999999999999998E-3</c:v>
                </c:pt>
                <c:pt idx="300">
                  <c:v>6.4000000000000003E-3</c:v>
                </c:pt>
                <c:pt idx="301">
                  <c:v>5.4000000000000003E-3</c:v>
                </c:pt>
                <c:pt idx="302">
                  <c:v>6.1000000000000004E-3</c:v>
                </c:pt>
                <c:pt idx="303">
                  <c:v>6.8999999999999999E-3</c:v>
                </c:pt>
                <c:pt idx="304">
                  <c:v>6.7000000000000002E-3</c:v>
                </c:pt>
                <c:pt idx="305">
                  <c:v>7.0000000000000001E-3</c:v>
                </c:pt>
                <c:pt idx="306">
                  <c:v>7.1000000000000004E-3</c:v>
                </c:pt>
                <c:pt idx="307">
                  <c:v>6.7000000000000002E-3</c:v>
                </c:pt>
                <c:pt idx="308">
                  <c:v>6.4000000000000003E-3</c:v>
                </c:pt>
                <c:pt idx="309">
                  <c:v>9.7999999999999997E-3</c:v>
                </c:pt>
                <c:pt idx="310">
                  <c:v>8.9999999999999993E-3</c:v>
                </c:pt>
                <c:pt idx="311">
                  <c:v>7.3000000000000001E-3</c:v>
                </c:pt>
                <c:pt idx="312">
                  <c:v>8.8000000000000005E-3</c:v>
                </c:pt>
                <c:pt idx="313">
                  <c:v>7.7000000000000002E-3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AFFB-4A8B-8A2F-0E1ECFEFC1D7}"/>
            </c:ext>
          </c:extLst>
        </c:ser>
        <c:ser>
          <c:idx val="1"/>
          <c:order val="1"/>
          <c:tx>
            <c:strRef>
              <c:f>Sheet1!$AB$1</c:f>
              <c:strCache>
                <c:ptCount val="1"/>
                <c:pt idx="0">
                  <c:v>10-Yr Yield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Sheet1!$A$4:$A$317</c:f>
              <c:numCache>
                <c:formatCode>yy</c:formatCode>
                <c:ptCount val="314"/>
                <c:pt idx="0">
                  <c:v>32963</c:v>
                </c:pt>
                <c:pt idx="1">
                  <c:v>32993</c:v>
                </c:pt>
                <c:pt idx="2">
                  <c:v>33024</c:v>
                </c:pt>
                <c:pt idx="3">
                  <c:v>33054</c:v>
                </c:pt>
                <c:pt idx="4">
                  <c:v>33085</c:v>
                </c:pt>
                <c:pt idx="5">
                  <c:v>33116</c:v>
                </c:pt>
                <c:pt idx="6">
                  <c:v>33146</c:v>
                </c:pt>
                <c:pt idx="7">
                  <c:v>33177</c:v>
                </c:pt>
                <c:pt idx="8">
                  <c:v>33207</c:v>
                </c:pt>
                <c:pt idx="9">
                  <c:v>33238</c:v>
                </c:pt>
                <c:pt idx="10">
                  <c:v>33269</c:v>
                </c:pt>
                <c:pt idx="11">
                  <c:v>33297</c:v>
                </c:pt>
                <c:pt idx="12">
                  <c:v>33328</c:v>
                </c:pt>
                <c:pt idx="13">
                  <c:v>33358</c:v>
                </c:pt>
                <c:pt idx="14">
                  <c:v>33389</c:v>
                </c:pt>
                <c:pt idx="15">
                  <c:v>33419</c:v>
                </c:pt>
                <c:pt idx="16">
                  <c:v>33450</c:v>
                </c:pt>
                <c:pt idx="17">
                  <c:v>33481</c:v>
                </c:pt>
                <c:pt idx="18">
                  <c:v>33511</c:v>
                </c:pt>
                <c:pt idx="19">
                  <c:v>33542</c:v>
                </c:pt>
                <c:pt idx="20">
                  <c:v>33572</c:v>
                </c:pt>
                <c:pt idx="21">
                  <c:v>33603</c:v>
                </c:pt>
                <c:pt idx="22">
                  <c:v>33634</c:v>
                </c:pt>
                <c:pt idx="23">
                  <c:v>33662</c:v>
                </c:pt>
                <c:pt idx="24">
                  <c:v>33694</c:v>
                </c:pt>
                <c:pt idx="25">
                  <c:v>33724</c:v>
                </c:pt>
                <c:pt idx="26">
                  <c:v>33755</c:v>
                </c:pt>
                <c:pt idx="27">
                  <c:v>33785</c:v>
                </c:pt>
                <c:pt idx="28">
                  <c:v>33816</c:v>
                </c:pt>
                <c:pt idx="29">
                  <c:v>33847</c:v>
                </c:pt>
                <c:pt idx="30">
                  <c:v>33877</c:v>
                </c:pt>
                <c:pt idx="31">
                  <c:v>33908</c:v>
                </c:pt>
                <c:pt idx="32">
                  <c:v>33938</c:v>
                </c:pt>
                <c:pt idx="33">
                  <c:v>33969</c:v>
                </c:pt>
                <c:pt idx="34">
                  <c:v>34000</c:v>
                </c:pt>
                <c:pt idx="35">
                  <c:v>34028</c:v>
                </c:pt>
                <c:pt idx="36">
                  <c:v>34059</c:v>
                </c:pt>
                <c:pt idx="37">
                  <c:v>34089</c:v>
                </c:pt>
                <c:pt idx="38">
                  <c:v>34120</c:v>
                </c:pt>
                <c:pt idx="39">
                  <c:v>34150</c:v>
                </c:pt>
                <c:pt idx="40">
                  <c:v>34181</c:v>
                </c:pt>
                <c:pt idx="41">
                  <c:v>34212</c:v>
                </c:pt>
                <c:pt idx="42">
                  <c:v>34242</c:v>
                </c:pt>
                <c:pt idx="43">
                  <c:v>34273</c:v>
                </c:pt>
                <c:pt idx="44">
                  <c:v>34303</c:v>
                </c:pt>
                <c:pt idx="45">
                  <c:v>34334</c:v>
                </c:pt>
                <c:pt idx="46">
                  <c:v>34365</c:v>
                </c:pt>
                <c:pt idx="47">
                  <c:v>34393</c:v>
                </c:pt>
                <c:pt idx="48">
                  <c:v>34424</c:v>
                </c:pt>
                <c:pt idx="49">
                  <c:v>34454</c:v>
                </c:pt>
                <c:pt idx="50">
                  <c:v>34485</c:v>
                </c:pt>
                <c:pt idx="51">
                  <c:v>34515</c:v>
                </c:pt>
                <c:pt idx="52">
                  <c:v>34546</c:v>
                </c:pt>
                <c:pt idx="53">
                  <c:v>34577</c:v>
                </c:pt>
                <c:pt idx="54">
                  <c:v>34607</c:v>
                </c:pt>
                <c:pt idx="55">
                  <c:v>34638</c:v>
                </c:pt>
                <c:pt idx="56">
                  <c:v>34668</c:v>
                </c:pt>
                <c:pt idx="57">
                  <c:v>34699</c:v>
                </c:pt>
                <c:pt idx="58">
                  <c:v>34730</c:v>
                </c:pt>
                <c:pt idx="59">
                  <c:v>34758</c:v>
                </c:pt>
                <c:pt idx="60">
                  <c:v>34789</c:v>
                </c:pt>
                <c:pt idx="61">
                  <c:v>34819</c:v>
                </c:pt>
                <c:pt idx="62">
                  <c:v>34850</c:v>
                </c:pt>
                <c:pt idx="63">
                  <c:v>34880</c:v>
                </c:pt>
                <c:pt idx="64">
                  <c:v>34911</c:v>
                </c:pt>
                <c:pt idx="65">
                  <c:v>34942</c:v>
                </c:pt>
                <c:pt idx="66">
                  <c:v>34972</c:v>
                </c:pt>
                <c:pt idx="67">
                  <c:v>35003</c:v>
                </c:pt>
                <c:pt idx="68">
                  <c:v>35033</c:v>
                </c:pt>
                <c:pt idx="69">
                  <c:v>35064</c:v>
                </c:pt>
                <c:pt idx="70">
                  <c:v>35095</c:v>
                </c:pt>
                <c:pt idx="71">
                  <c:v>35123</c:v>
                </c:pt>
                <c:pt idx="72">
                  <c:v>35155</c:v>
                </c:pt>
                <c:pt idx="73">
                  <c:v>35185</c:v>
                </c:pt>
                <c:pt idx="74">
                  <c:v>35216</c:v>
                </c:pt>
                <c:pt idx="75">
                  <c:v>35246</c:v>
                </c:pt>
                <c:pt idx="76">
                  <c:v>35277</c:v>
                </c:pt>
                <c:pt idx="77">
                  <c:v>35308</c:v>
                </c:pt>
                <c:pt idx="78">
                  <c:v>35338</c:v>
                </c:pt>
                <c:pt idx="79">
                  <c:v>35369</c:v>
                </c:pt>
                <c:pt idx="80">
                  <c:v>35399</c:v>
                </c:pt>
                <c:pt idx="81">
                  <c:v>35430</c:v>
                </c:pt>
                <c:pt idx="82">
                  <c:v>35461</c:v>
                </c:pt>
                <c:pt idx="83">
                  <c:v>35489</c:v>
                </c:pt>
                <c:pt idx="84">
                  <c:v>35520</c:v>
                </c:pt>
                <c:pt idx="85">
                  <c:v>35550</c:v>
                </c:pt>
                <c:pt idx="86">
                  <c:v>35581</c:v>
                </c:pt>
                <c:pt idx="87">
                  <c:v>35611</c:v>
                </c:pt>
                <c:pt idx="88">
                  <c:v>35642</c:v>
                </c:pt>
                <c:pt idx="89">
                  <c:v>35673</c:v>
                </c:pt>
                <c:pt idx="90">
                  <c:v>35703</c:v>
                </c:pt>
                <c:pt idx="91">
                  <c:v>35734</c:v>
                </c:pt>
                <c:pt idx="92">
                  <c:v>35764</c:v>
                </c:pt>
                <c:pt idx="93">
                  <c:v>35795</c:v>
                </c:pt>
                <c:pt idx="94">
                  <c:v>35826</c:v>
                </c:pt>
                <c:pt idx="95">
                  <c:v>35854</c:v>
                </c:pt>
                <c:pt idx="96">
                  <c:v>35885</c:v>
                </c:pt>
                <c:pt idx="97">
                  <c:v>35915</c:v>
                </c:pt>
                <c:pt idx="98">
                  <c:v>35946</c:v>
                </c:pt>
                <c:pt idx="99">
                  <c:v>35976</c:v>
                </c:pt>
                <c:pt idx="100">
                  <c:v>36007</c:v>
                </c:pt>
                <c:pt idx="101">
                  <c:v>36038</c:v>
                </c:pt>
                <c:pt idx="102">
                  <c:v>36068</c:v>
                </c:pt>
                <c:pt idx="103">
                  <c:v>36099</c:v>
                </c:pt>
                <c:pt idx="104">
                  <c:v>36129</c:v>
                </c:pt>
                <c:pt idx="105">
                  <c:v>36160</c:v>
                </c:pt>
                <c:pt idx="106">
                  <c:v>36191</c:v>
                </c:pt>
                <c:pt idx="107">
                  <c:v>36219</c:v>
                </c:pt>
                <c:pt idx="108">
                  <c:v>36250</c:v>
                </c:pt>
                <c:pt idx="109">
                  <c:v>36280</c:v>
                </c:pt>
                <c:pt idx="110">
                  <c:v>36311</c:v>
                </c:pt>
                <c:pt idx="111">
                  <c:v>36341</c:v>
                </c:pt>
                <c:pt idx="112">
                  <c:v>36372</c:v>
                </c:pt>
                <c:pt idx="113">
                  <c:v>36403</c:v>
                </c:pt>
                <c:pt idx="114">
                  <c:v>36433</c:v>
                </c:pt>
                <c:pt idx="115">
                  <c:v>36464</c:v>
                </c:pt>
                <c:pt idx="116">
                  <c:v>36494</c:v>
                </c:pt>
                <c:pt idx="117">
                  <c:v>36525</c:v>
                </c:pt>
                <c:pt idx="118">
                  <c:v>36556</c:v>
                </c:pt>
                <c:pt idx="119">
                  <c:v>36584</c:v>
                </c:pt>
                <c:pt idx="120">
                  <c:v>36616</c:v>
                </c:pt>
                <c:pt idx="121">
                  <c:v>36646</c:v>
                </c:pt>
                <c:pt idx="122">
                  <c:v>36677</c:v>
                </c:pt>
                <c:pt idx="123">
                  <c:v>36707</c:v>
                </c:pt>
                <c:pt idx="124">
                  <c:v>36738</c:v>
                </c:pt>
                <c:pt idx="125">
                  <c:v>36769</c:v>
                </c:pt>
                <c:pt idx="126">
                  <c:v>36799</c:v>
                </c:pt>
                <c:pt idx="127">
                  <c:v>36830</c:v>
                </c:pt>
                <c:pt idx="128">
                  <c:v>36860</c:v>
                </c:pt>
                <c:pt idx="129">
                  <c:v>36891</c:v>
                </c:pt>
                <c:pt idx="130">
                  <c:v>36922</c:v>
                </c:pt>
                <c:pt idx="131">
                  <c:v>36950</c:v>
                </c:pt>
                <c:pt idx="132">
                  <c:v>36981</c:v>
                </c:pt>
                <c:pt idx="133">
                  <c:v>37011</c:v>
                </c:pt>
                <c:pt idx="134">
                  <c:v>37042</c:v>
                </c:pt>
                <c:pt idx="135">
                  <c:v>37072</c:v>
                </c:pt>
                <c:pt idx="136">
                  <c:v>37103</c:v>
                </c:pt>
                <c:pt idx="137">
                  <c:v>37134</c:v>
                </c:pt>
                <c:pt idx="138">
                  <c:v>37164</c:v>
                </c:pt>
                <c:pt idx="139">
                  <c:v>37195</c:v>
                </c:pt>
                <c:pt idx="140">
                  <c:v>37225</c:v>
                </c:pt>
                <c:pt idx="141">
                  <c:v>37256</c:v>
                </c:pt>
                <c:pt idx="142">
                  <c:v>37287</c:v>
                </c:pt>
                <c:pt idx="143">
                  <c:v>37315</c:v>
                </c:pt>
                <c:pt idx="144">
                  <c:v>37346</c:v>
                </c:pt>
                <c:pt idx="145">
                  <c:v>37376</c:v>
                </c:pt>
                <c:pt idx="146">
                  <c:v>37407</c:v>
                </c:pt>
                <c:pt idx="147">
                  <c:v>37437</c:v>
                </c:pt>
                <c:pt idx="148">
                  <c:v>37468</c:v>
                </c:pt>
                <c:pt idx="149">
                  <c:v>37499</c:v>
                </c:pt>
                <c:pt idx="150">
                  <c:v>37529</c:v>
                </c:pt>
                <c:pt idx="151">
                  <c:v>37560</c:v>
                </c:pt>
                <c:pt idx="152">
                  <c:v>37590</c:v>
                </c:pt>
                <c:pt idx="153">
                  <c:v>37621</c:v>
                </c:pt>
                <c:pt idx="154">
                  <c:v>37652</c:v>
                </c:pt>
                <c:pt idx="155">
                  <c:v>37680</c:v>
                </c:pt>
                <c:pt idx="156">
                  <c:v>37711</c:v>
                </c:pt>
                <c:pt idx="157">
                  <c:v>37741</c:v>
                </c:pt>
                <c:pt idx="158">
                  <c:v>37772</c:v>
                </c:pt>
                <c:pt idx="159">
                  <c:v>37802</c:v>
                </c:pt>
                <c:pt idx="160">
                  <c:v>37833</c:v>
                </c:pt>
                <c:pt idx="161">
                  <c:v>37864</c:v>
                </c:pt>
                <c:pt idx="162">
                  <c:v>37894</c:v>
                </c:pt>
                <c:pt idx="163">
                  <c:v>37925</c:v>
                </c:pt>
                <c:pt idx="164">
                  <c:v>37955</c:v>
                </c:pt>
                <c:pt idx="165">
                  <c:v>37986</c:v>
                </c:pt>
                <c:pt idx="166">
                  <c:v>38017</c:v>
                </c:pt>
                <c:pt idx="167">
                  <c:v>38046</c:v>
                </c:pt>
                <c:pt idx="168">
                  <c:v>38077</c:v>
                </c:pt>
                <c:pt idx="169">
                  <c:v>38107</c:v>
                </c:pt>
                <c:pt idx="170">
                  <c:v>38138</c:v>
                </c:pt>
                <c:pt idx="171">
                  <c:v>38168</c:v>
                </c:pt>
                <c:pt idx="172">
                  <c:v>38199</c:v>
                </c:pt>
                <c:pt idx="173">
                  <c:v>38230</c:v>
                </c:pt>
                <c:pt idx="174">
                  <c:v>38260</c:v>
                </c:pt>
                <c:pt idx="175">
                  <c:v>38291</c:v>
                </c:pt>
                <c:pt idx="176">
                  <c:v>38321</c:v>
                </c:pt>
                <c:pt idx="177">
                  <c:v>38352</c:v>
                </c:pt>
                <c:pt idx="178">
                  <c:v>38383</c:v>
                </c:pt>
                <c:pt idx="179">
                  <c:v>38412</c:v>
                </c:pt>
                <c:pt idx="180">
                  <c:v>38442</c:v>
                </c:pt>
                <c:pt idx="181">
                  <c:v>38472</c:v>
                </c:pt>
                <c:pt idx="182">
                  <c:v>38503</c:v>
                </c:pt>
                <c:pt idx="183">
                  <c:v>38533</c:v>
                </c:pt>
                <c:pt idx="184">
                  <c:v>38564</c:v>
                </c:pt>
                <c:pt idx="185">
                  <c:v>38595</c:v>
                </c:pt>
                <c:pt idx="186">
                  <c:v>38625</c:v>
                </c:pt>
                <c:pt idx="187">
                  <c:v>38656</c:v>
                </c:pt>
                <c:pt idx="188">
                  <c:v>38686</c:v>
                </c:pt>
                <c:pt idx="189">
                  <c:v>38717</c:v>
                </c:pt>
                <c:pt idx="190">
                  <c:v>38748</c:v>
                </c:pt>
                <c:pt idx="191">
                  <c:v>38777</c:v>
                </c:pt>
                <c:pt idx="192">
                  <c:v>38807</c:v>
                </c:pt>
                <c:pt idx="193">
                  <c:v>38837</c:v>
                </c:pt>
                <c:pt idx="194">
                  <c:v>38868</c:v>
                </c:pt>
                <c:pt idx="195">
                  <c:v>38898</c:v>
                </c:pt>
                <c:pt idx="196">
                  <c:v>38929</c:v>
                </c:pt>
                <c:pt idx="197">
                  <c:v>38960</c:v>
                </c:pt>
                <c:pt idx="198">
                  <c:v>38990</c:v>
                </c:pt>
                <c:pt idx="199">
                  <c:v>39021</c:v>
                </c:pt>
                <c:pt idx="200">
                  <c:v>39051</c:v>
                </c:pt>
                <c:pt idx="201">
                  <c:v>39082</c:v>
                </c:pt>
                <c:pt idx="202">
                  <c:v>39113</c:v>
                </c:pt>
                <c:pt idx="203">
                  <c:v>39142</c:v>
                </c:pt>
                <c:pt idx="204">
                  <c:v>39172</c:v>
                </c:pt>
                <c:pt idx="205">
                  <c:v>39202</c:v>
                </c:pt>
                <c:pt idx="206">
                  <c:v>39233</c:v>
                </c:pt>
                <c:pt idx="207">
                  <c:v>39263</c:v>
                </c:pt>
                <c:pt idx="208">
                  <c:v>39294</c:v>
                </c:pt>
                <c:pt idx="209">
                  <c:v>39325</c:v>
                </c:pt>
                <c:pt idx="210">
                  <c:v>39355</c:v>
                </c:pt>
                <c:pt idx="211">
                  <c:v>39386</c:v>
                </c:pt>
                <c:pt idx="212">
                  <c:v>39416</c:v>
                </c:pt>
                <c:pt idx="213">
                  <c:v>39447</c:v>
                </c:pt>
                <c:pt idx="214">
                  <c:v>39478</c:v>
                </c:pt>
                <c:pt idx="215">
                  <c:v>39507</c:v>
                </c:pt>
                <c:pt idx="216">
                  <c:v>39538</c:v>
                </c:pt>
                <c:pt idx="217">
                  <c:v>39568</c:v>
                </c:pt>
                <c:pt idx="218">
                  <c:v>39599</c:v>
                </c:pt>
                <c:pt idx="219">
                  <c:v>39629</c:v>
                </c:pt>
                <c:pt idx="220">
                  <c:v>39660</c:v>
                </c:pt>
                <c:pt idx="221">
                  <c:v>39691</c:v>
                </c:pt>
                <c:pt idx="222">
                  <c:v>39721</c:v>
                </c:pt>
                <c:pt idx="223">
                  <c:v>39752</c:v>
                </c:pt>
                <c:pt idx="224">
                  <c:v>39782</c:v>
                </c:pt>
                <c:pt idx="225">
                  <c:v>39813</c:v>
                </c:pt>
                <c:pt idx="226">
                  <c:v>39844</c:v>
                </c:pt>
                <c:pt idx="227">
                  <c:v>39872</c:v>
                </c:pt>
                <c:pt idx="228">
                  <c:v>39903</c:v>
                </c:pt>
                <c:pt idx="229">
                  <c:v>39933</c:v>
                </c:pt>
                <c:pt idx="230">
                  <c:v>39964</c:v>
                </c:pt>
                <c:pt idx="231">
                  <c:v>39994</c:v>
                </c:pt>
                <c:pt idx="232">
                  <c:v>40025</c:v>
                </c:pt>
                <c:pt idx="233">
                  <c:v>40056</c:v>
                </c:pt>
                <c:pt idx="234">
                  <c:v>40086</c:v>
                </c:pt>
                <c:pt idx="235">
                  <c:v>40117</c:v>
                </c:pt>
                <c:pt idx="236">
                  <c:v>40147</c:v>
                </c:pt>
                <c:pt idx="237">
                  <c:v>40178</c:v>
                </c:pt>
                <c:pt idx="238">
                  <c:v>40209</c:v>
                </c:pt>
                <c:pt idx="239">
                  <c:v>40237</c:v>
                </c:pt>
                <c:pt idx="240">
                  <c:v>40268</c:v>
                </c:pt>
                <c:pt idx="241">
                  <c:v>40298</c:v>
                </c:pt>
                <c:pt idx="242">
                  <c:v>40329</c:v>
                </c:pt>
                <c:pt idx="243">
                  <c:v>40359</c:v>
                </c:pt>
                <c:pt idx="244">
                  <c:v>40390</c:v>
                </c:pt>
                <c:pt idx="245">
                  <c:v>40421</c:v>
                </c:pt>
                <c:pt idx="246">
                  <c:v>40451</c:v>
                </c:pt>
                <c:pt idx="247">
                  <c:v>40482</c:v>
                </c:pt>
                <c:pt idx="248">
                  <c:v>40512</c:v>
                </c:pt>
                <c:pt idx="249">
                  <c:v>40543</c:v>
                </c:pt>
                <c:pt idx="250">
                  <c:v>40574</c:v>
                </c:pt>
                <c:pt idx="251">
                  <c:v>40602</c:v>
                </c:pt>
                <c:pt idx="252">
                  <c:v>40633</c:v>
                </c:pt>
                <c:pt idx="253">
                  <c:v>40663</c:v>
                </c:pt>
                <c:pt idx="254">
                  <c:v>40694</c:v>
                </c:pt>
                <c:pt idx="255">
                  <c:v>40724</c:v>
                </c:pt>
                <c:pt idx="256">
                  <c:v>40755</c:v>
                </c:pt>
                <c:pt idx="257">
                  <c:v>40786</c:v>
                </c:pt>
                <c:pt idx="258">
                  <c:v>40816</c:v>
                </c:pt>
                <c:pt idx="259">
                  <c:v>40847</c:v>
                </c:pt>
                <c:pt idx="260">
                  <c:v>40877</c:v>
                </c:pt>
                <c:pt idx="261">
                  <c:v>40907</c:v>
                </c:pt>
                <c:pt idx="262">
                  <c:v>40938</c:v>
                </c:pt>
                <c:pt idx="263">
                  <c:v>40967</c:v>
                </c:pt>
                <c:pt idx="264">
                  <c:v>40998</c:v>
                </c:pt>
                <c:pt idx="265">
                  <c:v>41029</c:v>
                </c:pt>
                <c:pt idx="266">
                  <c:v>41059</c:v>
                </c:pt>
                <c:pt idx="267">
                  <c:v>41090</c:v>
                </c:pt>
                <c:pt idx="268">
                  <c:v>41120</c:v>
                </c:pt>
                <c:pt idx="269">
                  <c:v>41151</c:v>
                </c:pt>
                <c:pt idx="270">
                  <c:v>41182</c:v>
                </c:pt>
                <c:pt idx="271">
                  <c:v>41213</c:v>
                </c:pt>
                <c:pt idx="272">
                  <c:v>41243</c:v>
                </c:pt>
                <c:pt idx="273">
                  <c:v>41274</c:v>
                </c:pt>
                <c:pt idx="274">
                  <c:v>41305</c:v>
                </c:pt>
                <c:pt idx="275">
                  <c:v>41333</c:v>
                </c:pt>
                <c:pt idx="276">
                  <c:v>41364</c:v>
                </c:pt>
                <c:pt idx="277">
                  <c:v>41394</c:v>
                </c:pt>
                <c:pt idx="278">
                  <c:v>41425</c:v>
                </c:pt>
                <c:pt idx="279">
                  <c:v>41455</c:v>
                </c:pt>
                <c:pt idx="280">
                  <c:v>41486</c:v>
                </c:pt>
                <c:pt idx="281">
                  <c:v>41517</c:v>
                </c:pt>
                <c:pt idx="282">
                  <c:v>41547</c:v>
                </c:pt>
                <c:pt idx="283">
                  <c:v>41578</c:v>
                </c:pt>
                <c:pt idx="284">
                  <c:v>41608</c:v>
                </c:pt>
                <c:pt idx="285">
                  <c:v>41639</c:v>
                </c:pt>
                <c:pt idx="286">
                  <c:v>41670</c:v>
                </c:pt>
                <c:pt idx="287">
                  <c:v>41698</c:v>
                </c:pt>
                <c:pt idx="288">
                  <c:v>41729</c:v>
                </c:pt>
                <c:pt idx="289">
                  <c:v>41759</c:v>
                </c:pt>
                <c:pt idx="290">
                  <c:v>41790</c:v>
                </c:pt>
                <c:pt idx="291">
                  <c:v>41820</c:v>
                </c:pt>
                <c:pt idx="292">
                  <c:v>41851</c:v>
                </c:pt>
                <c:pt idx="293">
                  <c:v>41882</c:v>
                </c:pt>
                <c:pt idx="294">
                  <c:v>41912</c:v>
                </c:pt>
                <c:pt idx="295">
                  <c:v>41943</c:v>
                </c:pt>
                <c:pt idx="296">
                  <c:v>41973</c:v>
                </c:pt>
                <c:pt idx="297">
                  <c:v>42004</c:v>
                </c:pt>
                <c:pt idx="298">
                  <c:v>42035</c:v>
                </c:pt>
                <c:pt idx="299">
                  <c:v>42063</c:v>
                </c:pt>
                <c:pt idx="300">
                  <c:v>42094</c:v>
                </c:pt>
                <c:pt idx="301">
                  <c:v>42124</c:v>
                </c:pt>
                <c:pt idx="302">
                  <c:v>42155</c:v>
                </c:pt>
                <c:pt idx="303">
                  <c:v>42185</c:v>
                </c:pt>
                <c:pt idx="304">
                  <c:v>42216</c:v>
                </c:pt>
                <c:pt idx="305">
                  <c:v>42247</c:v>
                </c:pt>
                <c:pt idx="306">
                  <c:v>42277</c:v>
                </c:pt>
                <c:pt idx="307">
                  <c:v>42308</c:v>
                </c:pt>
                <c:pt idx="308">
                  <c:v>42338</c:v>
                </c:pt>
                <c:pt idx="309">
                  <c:v>42369</c:v>
                </c:pt>
                <c:pt idx="310">
                  <c:v>42400</c:v>
                </c:pt>
                <c:pt idx="311">
                  <c:v>42429</c:v>
                </c:pt>
                <c:pt idx="312">
                  <c:v>42460</c:v>
                </c:pt>
                <c:pt idx="313">
                  <c:v>42490</c:v>
                </c:pt>
              </c:numCache>
            </c:numRef>
          </c:cat>
          <c:val>
            <c:numRef>
              <c:f>Sheet1!$AB$4:$AB$317</c:f>
              <c:numCache>
                <c:formatCode>0.00%</c:formatCode>
                <c:ptCount val="314"/>
                <c:pt idx="0">
                  <c:v>8.5900000000000004E-2</c:v>
                </c:pt>
                <c:pt idx="1">
                  <c:v>8.7900000000000006E-2</c:v>
                </c:pt>
                <c:pt idx="2">
                  <c:v>8.7599999999999997E-2</c:v>
                </c:pt>
                <c:pt idx="3">
                  <c:v>8.48E-2</c:v>
                </c:pt>
                <c:pt idx="4">
                  <c:v>8.4699999999999998E-2</c:v>
                </c:pt>
                <c:pt idx="5">
                  <c:v>8.7499999999999994E-2</c:v>
                </c:pt>
                <c:pt idx="6">
                  <c:v>8.8900000000000007E-2</c:v>
                </c:pt>
                <c:pt idx="7">
                  <c:v>8.72E-2</c:v>
                </c:pt>
                <c:pt idx="8">
                  <c:v>8.3900000000000002E-2</c:v>
                </c:pt>
                <c:pt idx="9">
                  <c:v>8.0799999999999997E-2</c:v>
                </c:pt>
                <c:pt idx="10">
                  <c:v>8.09E-2</c:v>
                </c:pt>
                <c:pt idx="11">
                  <c:v>7.85E-2</c:v>
                </c:pt>
                <c:pt idx="12">
                  <c:v>8.1100000000000005E-2</c:v>
                </c:pt>
                <c:pt idx="13">
                  <c:v>8.0399999999999999E-2</c:v>
                </c:pt>
                <c:pt idx="14">
                  <c:v>8.0699999999999994E-2</c:v>
                </c:pt>
                <c:pt idx="15">
                  <c:v>8.2799999999999999E-2</c:v>
                </c:pt>
                <c:pt idx="16">
                  <c:v>8.2699999999999996E-2</c:v>
                </c:pt>
                <c:pt idx="17">
                  <c:v>7.9000000000000001E-2</c:v>
                </c:pt>
                <c:pt idx="18">
                  <c:v>7.6499999999999999E-2</c:v>
                </c:pt>
                <c:pt idx="19">
                  <c:v>7.5300000000000006E-2</c:v>
                </c:pt>
                <c:pt idx="20">
                  <c:v>7.4200000000000002E-2</c:v>
                </c:pt>
                <c:pt idx="21">
                  <c:v>7.0900000000000005E-2</c:v>
                </c:pt>
                <c:pt idx="22">
                  <c:v>7.0300000000000001E-2</c:v>
                </c:pt>
                <c:pt idx="23">
                  <c:v>7.3400000000000007E-2</c:v>
                </c:pt>
                <c:pt idx="24">
                  <c:v>7.5399999999999995E-2</c:v>
                </c:pt>
                <c:pt idx="25">
                  <c:v>7.4800000000000005E-2</c:v>
                </c:pt>
                <c:pt idx="26">
                  <c:v>7.3899999999999993E-2</c:v>
                </c:pt>
                <c:pt idx="27">
                  <c:v>7.2599999999999998E-2</c:v>
                </c:pt>
                <c:pt idx="28">
                  <c:v>6.8400000000000002E-2</c:v>
                </c:pt>
                <c:pt idx="29">
                  <c:v>6.59E-2</c:v>
                </c:pt>
                <c:pt idx="30">
                  <c:v>6.4199999999999993E-2</c:v>
                </c:pt>
                <c:pt idx="31">
                  <c:v>6.59E-2</c:v>
                </c:pt>
                <c:pt idx="32">
                  <c:v>6.8699999999999997E-2</c:v>
                </c:pt>
                <c:pt idx="33">
                  <c:v>6.7699999999999996E-2</c:v>
                </c:pt>
                <c:pt idx="34">
                  <c:v>6.6000000000000003E-2</c:v>
                </c:pt>
                <c:pt idx="35">
                  <c:v>6.2600000000000003E-2</c:v>
                </c:pt>
                <c:pt idx="36">
                  <c:v>5.9799999999999999E-2</c:v>
                </c:pt>
                <c:pt idx="37">
                  <c:v>5.9700000000000003E-2</c:v>
                </c:pt>
                <c:pt idx="38">
                  <c:v>6.0400000000000002E-2</c:v>
                </c:pt>
                <c:pt idx="39">
                  <c:v>5.96E-2</c:v>
                </c:pt>
                <c:pt idx="40">
                  <c:v>5.8099999999999999E-2</c:v>
                </c:pt>
                <c:pt idx="41">
                  <c:v>5.6800000000000003E-2</c:v>
                </c:pt>
                <c:pt idx="42">
                  <c:v>5.3600000000000002E-2</c:v>
                </c:pt>
                <c:pt idx="43">
                  <c:v>5.33E-2</c:v>
                </c:pt>
                <c:pt idx="44">
                  <c:v>5.7200000000000001E-2</c:v>
                </c:pt>
                <c:pt idx="45">
                  <c:v>5.7700000000000001E-2</c:v>
                </c:pt>
                <c:pt idx="46">
                  <c:v>5.7500000000000002E-2</c:v>
                </c:pt>
                <c:pt idx="47">
                  <c:v>5.9700000000000003E-2</c:v>
                </c:pt>
                <c:pt idx="48">
                  <c:v>6.4799999999999996E-2</c:v>
                </c:pt>
                <c:pt idx="49">
                  <c:v>6.9699999999999998E-2</c:v>
                </c:pt>
                <c:pt idx="50">
                  <c:v>7.1800000000000003E-2</c:v>
                </c:pt>
                <c:pt idx="51">
                  <c:v>7.0999999999999994E-2</c:v>
                </c:pt>
                <c:pt idx="52">
                  <c:v>7.2999999999999995E-2</c:v>
                </c:pt>
                <c:pt idx="53">
                  <c:v>7.2400000000000006E-2</c:v>
                </c:pt>
                <c:pt idx="54">
                  <c:v>7.46E-2</c:v>
                </c:pt>
                <c:pt idx="55">
                  <c:v>7.7399999999999997E-2</c:v>
                </c:pt>
                <c:pt idx="56">
                  <c:v>7.9600000000000004E-2</c:v>
                </c:pt>
                <c:pt idx="57">
                  <c:v>7.8100000000000003E-2</c:v>
                </c:pt>
                <c:pt idx="58">
                  <c:v>7.7799999999999994E-2</c:v>
                </c:pt>
                <c:pt idx="59">
                  <c:v>7.4700000000000003E-2</c:v>
                </c:pt>
                <c:pt idx="60">
                  <c:v>7.1999999999999995E-2</c:v>
                </c:pt>
                <c:pt idx="61">
                  <c:v>7.0599999999999996E-2</c:v>
                </c:pt>
                <c:pt idx="62">
                  <c:v>6.6299999999999998E-2</c:v>
                </c:pt>
                <c:pt idx="63">
                  <c:v>6.1699999999999998E-2</c:v>
                </c:pt>
                <c:pt idx="64">
                  <c:v>6.2799999999999995E-2</c:v>
                </c:pt>
                <c:pt idx="65">
                  <c:v>6.4899999999999999E-2</c:v>
                </c:pt>
                <c:pt idx="66">
                  <c:v>6.2E-2</c:v>
                </c:pt>
                <c:pt idx="67">
                  <c:v>6.0400000000000002E-2</c:v>
                </c:pt>
                <c:pt idx="68">
                  <c:v>5.9299999999999999E-2</c:v>
                </c:pt>
                <c:pt idx="69">
                  <c:v>5.7099999999999998E-2</c:v>
                </c:pt>
                <c:pt idx="70">
                  <c:v>5.6500000000000002E-2</c:v>
                </c:pt>
                <c:pt idx="71">
                  <c:v>5.8099999999999999E-2</c:v>
                </c:pt>
                <c:pt idx="72">
                  <c:v>6.2700000000000006E-2</c:v>
                </c:pt>
                <c:pt idx="73">
                  <c:v>6.5100000000000005E-2</c:v>
                </c:pt>
                <c:pt idx="74">
                  <c:v>6.7400000000000002E-2</c:v>
                </c:pt>
                <c:pt idx="75">
                  <c:v>6.9099999999999995E-2</c:v>
                </c:pt>
                <c:pt idx="76">
                  <c:v>6.8699999999999997E-2</c:v>
                </c:pt>
                <c:pt idx="77">
                  <c:v>6.6400000000000001E-2</c:v>
                </c:pt>
                <c:pt idx="78">
                  <c:v>6.83E-2</c:v>
                </c:pt>
                <c:pt idx="79">
                  <c:v>6.5299999999999997E-2</c:v>
                </c:pt>
                <c:pt idx="80">
                  <c:v>6.2E-2</c:v>
                </c:pt>
                <c:pt idx="81">
                  <c:v>6.3E-2</c:v>
                </c:pt>
                <c:pt idx="82">
                  <c:v>6.5799999999999997E-2</c:v>
                </c:pt>
                <c:pt idx="83">
                  <c:v>6.4199999999999993E-2</c:v>
                </c:pt>
                <c:pt idx="84">
                  <c:v>6.6900000000000001E-2</c:v>
                </c:pt>
                <c:pt idx="85">
                  <c:v>6.8900000000000003E-2</c:v>
                </c:pt>
                <c:pt idx="86">
                  <c:v>6.7100000000000007E-2</c:v>
                </c:pt>
                <c:pt idx="87">
                  <c:v>6.4899999999999999E-2</c:v>
                </c:pt>
                <c:pt idx="88">
                  <c:v>6.2199999999999998E-2</c:v>
                </c:pt>
                <c:pt idx="89">
                  <c:v>6.3E-2</c:v>
                </c:pt>
                <c:pt idx="90">
                  <c:v>6.2100000000000002E-2</c:v>
                </c:pt>
                <c:pt idx="91">
                  <c:v>6.0299999999999999E-2</c:v>
                </c:pt>
                <c:pt idx="92">
                  <c:v>5.8799999999999998E-2</c:v>
                </c:pt>
                <c:pt idx="93">
                  <c:v>5.8099999999999999E-2</c:v>
                </c:pt>
                <c:pt idx="94">
                  <c:v>5.5399999999999998E-2</c:v>
                </c:pt>
                <c:pt idx="95">
                  <c:v>5.57E-2</c:v>
                </c:pt>
                <c:pt idx="96">
                  <c:v>5.6500000000000002E-2</c:v>
                </c:pt>
                <c:pt idx="97">
                  <c:v>5.6399999999999999E-2</c:v>
                </c:pt>
                <c:pt idx="98">
                  <c:v>5.6500000000000002E-2</c:v>
                </c:pt>
                <c:pt idx="99">
                  <c:v>5.5E-2</c:v>
                </c:pt>
                <c:pt idx="100">
                  <c:v>5.4600000000000003E-2</c:v>
                </c:pt>
                <c:pt idx="101">
                  <c:v>5.3400000000000003E-2</c:v>
                </c:pt>
                <c:pt idx="102">
                  <c:v>4.8099999999999997E-2</c:v>
                </c:pt>
                <c:pt idx="103">
                  <c:v>4.53E-2</c:v>
                </c:pt>
                <c:pt idx="104">
                  <c:v>4.8300000000000003E-2</c:v>
                </c:pt>
                <c:pt idx="105">
                  <c:v>4.65E-2</c:v>
                </c:pt>
                <c:pt idx="106">
                  <c:v>4.7199999999999999E-2</c:v>
                </c:pt>
                <c:pt idx="107">
                  <c:v>0.05</c:v>
                </c:pt>
                <c:pt idx="108">
                  <c:v>5.2299999999999999E-2</c:v>
                </c:pt>
                <c:pt idx="109">
                  <c:v>5.1799999999999999E-2</c:v>
                </c:pt>
                <c:pt idx="110">
                  <c:v>5.5399999999999998E-2</c:v>
                </c:pt>
                <c:pt idx="111">
                  <c:v>5.8999999999999997E-2</c:v>
                </c:pt>
                <c:pt idx="112">
                  <c:v>5.79E-2</c:v>
                </c:pt>
                <c:pt idx="113">
                  <c:v>5.9400000000000001E-2</c:v>
                </c:pt>
                <c:pt idx="114">
                  <c:v>5.9200000000000003E-2</c:v>
                </c:pt>
                <c:pt idx="115">
                  <c:v>6.1100000000000002E-2</c:v>
                </c:pt>
                <c:pt idx="116">
                  <c:v>6.0299999999999999E-2</c:v>
                </c:pt>
                <c:pt idx="117">
                  <c:v>6.2799999999999995E-2</c:v>
                </c:pt>
                <c:pt idx="118">
                  <c:v>6.6600000000000006E-2</c:v>
                </c:pt>
                <c:pt idx="119">
                  <c:v>6.5199999999999994E-2</c:v>
                </c:pt>
                <c:pt idx="120">
                  <c:v>6.2600000000000003E-2</c:v>
                </c:pt>
                <c:pt idx="121">
                  <c:v>5.9900000000000002E-2</c:v>
                </c:pt>
                <c:pt idx="122">
                  <c:v>6.4399999999999999E-2</c:v>
                </c:pt>
                <c:pt idx="123">
                  <c:v>6.0999999999999999E-2</c:v>
                </c:pt>
                <c:pt idx="124">
                  <c:v>6.0499999999999998E-2</c:v>
                </c:pt>
                <c:pt idx="125">
                  <c:v>5.8299999999999998E-2</c:v>
                </c:pt>
                <c:pt idx="126">
                  <c:v>5.8000000000000003E-2</c:v>
                </c:pt>
                <c:pt idx="127">
                  <c:v>5.74E-2</c:v>
                </c:pt>
                <c:pt idx="128">
                  <c:v>5.7200000000000001E-2</c:v>
                </c:pt>
                <c:pt idx="129">
                  <c:v>5.2400000000000002E-2</c:v>
                </c:pt>
                <c:pt idx="130">
                  <c:v>5.16E-2</c:v>
                </c:pt>
                <c:pt idx="131">
                  <c:v>5.0999999999999997E-2</c:v>
                </c:pt>
                <c:pt idx="132">
                  <c:v>4.8899999999999999E-2</c:v>
                </c:pt>
                <c:pt idx="133">
                  <c:v>5.1400000000000001E-2</c:v>
                </c:pt>
                <c:pt idx="134">
                  <c:v>5.3900000000000003E-2</c:v>
                </c:pt>
                <c:pt idx="135">
                  <c:v>5.28E-2</c:v>
                </c:pt>
                <c:pt idx="136">
                  <c:v>5.2400000000000002E-2</c:v>
                </c:pt>
                <c:pt idx="137">
                  <c:v>4.9700000000000001E-2</c:v>
                </c:pt>
                <c:pt idx="138">
                  <c:v>4.7300000000000002E-2</c:v>
                </c:pt>
                <c:pt idx="139">
                  <c:v>4.5699999999999998E-2</c:v>
                </c:pt>
                <c:pt idx="140">
                  <c:v>4.65E-2</c:v>
                </c:pt>
                <c:pt idx="141">
                  <c:v>5.0900000000000001E-2</c:v>
                </c:pt>
                <c:pt idx="142">
                  <c:v>5.04E-2</c:v>
                </c:pt>
                <c:pt idx="143">
                  <c:v>4.9099999999999998E-2</c:v>
                </c:pt>
                <c:pt idx="144">
                  <c:v>5.28E-2</c:v>
                </c:pt>
                <c:pt idx="145">
                  <c:v>5.21E-2</c:v>
                </c:pt>
                <c:pt idx="146">
                  <c:v>5.16E-2</c:v>
                </c:pt>
                <c:pt idx="147">
                  <c:v>4.9299999999999997E-2</c:v>
                </c:pt>
                <c:pt idx="148">
                  <c:v>4.65E-2</c:v>
                </c:pt>
                <c:pt idx="149">
                  <c:v>4.2599999999999999E-2</c:v>
                </c:pt>
                <c:pt idx="150">
                  <c:v>3.8699999999999998E-2</c:v>
                </c:pt>
                <c:pt idx="151">
                  <c:v>3.9399999999999998E-2</c:v>
                </c:pt>
                <c:pt idx="152">
                  <c:v>4.0500000000000001E-2</c:v>
                </c:pt>
                <c:pt idx="153">
                  <c:v>4.0300000000000002E-2</c:v>
                </c:pt>
                <c:pt idx="154">
                  <c:v>4.0500000000000001E-2</c:v>
                </c:pt>
                <c:pt idx="155">
                  <c:v>3.9E-2</c:v>
                </c:pt>
                <c:pt idx="156">
                  <c:v>3.8100000000000002E-2</c:v>
                </c:pt>
                <c:pt idx="157">
                  <c:v>3.9600000000000003E-2</c:v>
                </c:pt>
                <c:pt idx="158">
                  <c:v>3.5700000000000003E-2</c:v>
                </c:pt>
                <c:pt idx="159">
                  <c:v>3.3300000000000003E-2</c:v>
                </c:pt>
                <c:pt idx="160">
                  <c:v>3.9800000000000002E-2</c:v>
                </c:pt>
                <c:pt idx="161">
                  <c:v>4.4499999999999998E-2</c:v>
                </c:pt>
                <c:pt idx="162">
                  <c:v>4.2700000000000002E-2</c:v>
                </c:pt>
                <c:pt idx="163">
                  <c:v>4.2900000000000001E-2</c:v>
                </c:pt>
                <c:pt idx="164">
                  <c:v>4.2999999999999997E-2</c:v>
                </c:pt>
                <c:pt idx="165">
                  <c:v>4.2700000000000002E-2</c:v>
                </c:pt>
                <c:pt idx="166">
                  <c:v>4.1500000000000002E-2</c:v>
                </c:pt>
                <c:pt idx="167">
                  <c:v>4.0800000000000003E-2</c:v>
                </c:pt>
                <c:pt idx="168">
                  <c:v>3.8300000000000001E-2</c:v>
                </c:pt>
                <c:pt idx="169">
                  <c:v>4.3499999999999997E-2</c:v>
                </c:pt>
                <c:pt idx="170">
                  <c:v>4.7199999999999999E-2</c:v>
                </c:pt>
                <c:pt idx="171">
                  <c:v>4.7300000000000002E-2</c:v>
                </c:pt>
                <c:pt idx="172">
                  <c:v>4.4999999999999998E-2</c:v>
                </c:pt>
                <c:pt idx="173">
                  <c:v>4.2799999999999998E-2</c:v>
                </c:pt>
                <c:pt idx="174">
                  <c:v>4.1300000000000003E-2</c:v>
                </c:pt>
                <c:pt idx="175">
                  <c:v>4.1000000000000002E-2</c:v>
                </c:pt>
                <c:pt idx="176">
                  <c:v>4.19E-2</c:v>
                </c:pt>
                <c:pt idx="177">
                  <c:v>4.2299999999999997E-2</c:v>
                </c:pt>
                <c:pt idx="178">
                  <c:v>4.2200000000000001E-2</c:v>
                </c:pt>
                <c:pt idx="179">
                  <c:v>4.1700000000000001E-2</c:v>
                </c:pt>
                <c:pt idx="180">
                  <c:v>4.4999999999999998E-2</c:v>
                </c:pt>
                <c:pt idx="181">
                  <c:v>4.3400000000000001E-2</c:v>
                </c:pt>
                <c:pt idx="182">
                  <c:v>4.1399999999999999E-2</c:v>
                </c:pt>
                <c:pt idx="183">
                  <c:v>0.04</c:v>
                </c:pt>
                <c:pt idx="184">
                  <c:v>4.1799999999999997E-2</c:v>
                </c:pt>
                <c:pt idx="185">
                  <c:v>4.2599999999999999E-2</c:v>
                </c:pt>
                <c:pt idx="186">
                  <c:v>4.2000000000000003E-2</c:v>
                </c:pt>
                <c:pt idx="187">
                  <c:v>4.4600000000000001E-2</c:v>
                </c:pt>
                <c:pt idx="188">
                  <c:v>4.5400000000000003E-2</c:v>
                </c:pt>
                <c:pt idx="189">
                  <c:v>4.4699999999999997E-2</c:v>
                </c:pt>
                <c:pt idx="190">
                  <c:v>4.4200000000000003E-2</c:v>
                </c:pt>
                <c:pt idx="191">
                  <c:v>4.5699999999999998E-2</c:v>
                </c:pt>
                <c:pt idx="192">
                  <c:v>4.7199999999999999E-2</c:v>
                </c:pt>
                <c:pt idx="193">
                  <c:v>4.99E-2</c:v>
                </c:pt>
                <c:pt idx="194">
                  <c:v>5.11E-2</c:v>
                </c:pt>
                <c:pt idx="195">
                  <c:v>5.11E-2</c:v>
                </c:pt>
                <c:pt idx="196">
                  <c:v>5.0900000000000001E-2</c:v>
                </c:pt>
                <c:pt idx="197">
                  <c:v>4.8800000000000003E-2</c:v>
                </c:pt>
                <c:pt idx="198">
                  <c:v>4.7199999999999999E-2</c:v>
                </c:pt>
                <c:pt idx="199">
                  <c:v>4.7300000000000002E-2</c:v>
                </c:pt>
                <c:pt idx="200">
                  <c:v>4.5999999999999999E-2</c:v>
                </c:pt>
                <c:pt idx="201">
                  <c:v>4.5600000000000002E-2</c:v>
                </c:pt>
                <c:pt idx="202">
                  <c:v>4.7600000000000003E-2</c:v>
                </c:pt>
                <c:pt idx="203">
                  <c:v>4.7199999999999999E-2</c:v>
                </c:pt>
                <c:pt idx="204">
                  <c:v>4.5600000000000002E-2</c:v>
                </c:pt>
                <c:pt idx="205">
                  <c:v>4.6899999999999997E-2</c:v>
                </c:pt>
                <c:pt idx="206">
                  <c:v>4.7500000000000001E-2</c:v>
                </c:pt>
                <c:pt idx="207">
                  <c:v>5.0999999999999997E-2</c:v>
                </c:pt>
                <c:pt idx="208">
                  <c:v>0.05</c:v>
                </c:pt>
                <c:pt idx="209">
                  <c:v>4.6699999999999998E-2</c:v>
                </c:pt>
                <c:pt idx="210">
                  <c:v>4.5199999999999997E-2</c:v>
                </c:pt>
                <c:pt idx="211">
                  <c:v>4.53E-2</c:v>
                </c:pt>
                <c:pt idx="212">
                  <c:v>4.1500000000000002E-2</c:v>
                </c:pt>
                <c:pt idx="213">
                  <c:v>4.1000000000000002E-2</c:v>
                </c:pt>
                <c:pt idx="214">
                  <c:v>3.7400000000000003E-2</c:v>
                </c:pt>
                <c:pt idx="215">
                  <c:v>3.7400000000000003E-2</c:v>
                </c:pt>
                <c:pt idx="216">
                  <c:v>3.5099999999999999E-2</c:v>
                </c:pt>
                <c:pt idx="217">
                  <c:v>3.6799999999999999E-2</c:v>
                </c:pt>
                <c:pt idx="218">
                  <c:v>3.8800000000000001E-2</c:v>
                </c:pt>
                <c:pt idx="219">
                  <c:v>4.1000000000000002E-2</c:v>
                </c:pt>
                <c:pt idx="220">
                  <c:v>4.0099999999999997E-2</c:v>
                </c:pt>
                <c:pt idx="221">
                  <c:v>3.8899999999999997E-2</c:v>
                </c:pt>
                <c:pt idx="222">
                  <c:v>3.6900000000000002E-2</c:v>
                </c:pt>
                <c:pt idx="223">
                  <c:v>3.8100000000000002E-2</c:v>
                </c:pt>
                <c:pt idx="224">
                  <c:v>3.5299999999999998E-2</c:v>
                </c:pt>
                <c:pt idx="225">
                  <c:v>2.4199999999999999E-2</c:v>
                </c:pt>
                <c:pt idx="226">
                  <c:v>2.52E-2</c:v>
                </c:pt>
                <c:pt idx="227">
                  <c:v>2.87E-2</c:v>
                </c:pt>
                <c:pt idx="228">
                  <c:v>2.8199999999999999E-2</c:v>
                </c:pt>
                <c:pt idx="229">
                  <c:v>2.93E-2</c:v>
                </c:pt>
                <c:pt idx="230">
                  <c:v>3.2899999999999999E-2</c:v>
                </c:pt>
                <c:pt idx="231">
                  <c:v>3.7199999999999997E-2</c:v>
                </c:pt>
                <c:pt idx="232">
                  <c:v>3.56E-2</c:v>
                </c:pt>
                <c:pt idx="233">
                  <c:v>3.5900000000000001E-2</c:v>
                </c:pt>
                <c:pt idx="234">
                  <c:v>3.4000000000000002E-2</c:v>
                </c:pt>
                <c:pt idx="235">
                  <c:v>3.39E-2</c:v>
                </c:pt>
                <c:pt idx="236">
                  <c:v>3.4000000000000002E-2</c:v>
                </c:pt>
                <c:pt idx="237">
                  <c:v>3.5900000000000001E-2</c:v>
                </c:pt>
                <c:pt idx="238">
                  <c:v>3.73E-2</c:v>
                </c:pt>
                <c:pt idx="239">
                  <c:v>3.6900000000000002E-2</c:v>
                </c:pt>
                <c:pt idx="240">
                  <c:v>3.73E-2</c:v>
                </c:pt>
                <c:pt idx="241">
                  <c:v>3.85E-2</c:v>
                </c:pt>
                <c:pt idx="242">
                  <c:v>3.4200000000000001E-2</c:v>
                </c:pt>
                <c:pt idx="243">
                  <c:v>3.2000000000000001E-2</c:v>
                </c:pt>
                <c:pt idx="244">
                  <c:v>3.0099999999999998E-2</c:v>
                </c:pt>
                <c:pt idx="245">
                  <c:v>2.7E-2</c:v>
                </c:pt>
                <c:pt idx="246">
                  <c:v>2.6499999999999999E-2</c:v>
                </c:pt>
                <c:pt idx="247">
                  <c:v>2.5399999999999999E-2</c:v>
                </c:pt>
                <c:pt idx="248">
                  <c:v>2.76E-2</c:v>
                </c:pt>
                <c:pt idx="249">
                  <c:v>3.2899999999999999E-2</c:v>
                </c:pt>
                <c:pt idx="250">
                  <c:v>3.39E-2</c:v>
                </c:pt>
                <c:pt idx="251">
                  <c:v>3.5799999999999998E-2</c:v>
                </c:pt>
                <c:pt idx="252">
                  <c:v>3.4099999999999998E-2</c:v>
                </c:pt>
                <c:pt idx="253">
                  <c:v>3.4599999999999999E-2</c:v>
                </c:pt>
                <c:pt idx="254">
                  <c:v>3.1699999999999999E-2</c:v>
                </c:pt>
                <c:pt idx="255">
                  <c:v>0.03</c:v>
                </c:pt>
                <c:pt idx="256">
                  <c:v>0.03</c:v>
                </c:pt>
                <c:pt idx="257">
                  <c:v>2.3E-2</c:v>
                </c:pt>
                <c:pt idx="258">
                  <c:v>1.9800000000000002E-2</c:v>
                </c:pt>
                <c:pt idx="259">
                  <c:v>2.1499999999999998E-2</c:v>
                </c:pt>
                <c:pt idx="260">
                  <c:v>2.01E-2</c:v>
                </c:pt>
                <c:pt idx="261">
                  <c:v>1.9800000000000002E-2</c:v>
                </c:pt>
                <c:pt idx="262">
                  <c:v>1.9699999999999999E-2</c:v>
                </c:pt>
                <c:pt idx="263">
                  <c:v>1.9699999999999999E-2</c:v>
                </c:pt>
                <c:pt idx="264">
                  <c:v>2.1700000000000001E-2</c:v>
                </c:pt>
                <c:pt idx="265">
                  <c:v>2.0500000000000001E-2</c:v>
                </c:pt>
                <c:pt idx="266">
                  <c:v>1.7999999999999999E-2</c:v>
                </c:pt>
                <c:pt idx="267">
                  <c:v>1.6199999999999999E-2</c:v>
                </c:pt>
                <c:pt idx="268">
                  <c:v>1.5299999999999999E-2</c:v>
                </c:pt>
                <c:pt idx="269">
                  <c:v>1.6799999999999999E-2</c:v>
                </c:pt>
                <c:pt idx="270">
                  <c:v>1.72E-2</c:v>
                </c:pt>
                <c:pt idx="271">
                  <c:v>1.7500000000000002E-2</c:v>
                </c:pt>
                <c:pt idx="272">
                  <c:v>1.6500000000000001E-2</c:v>
                </c:pt>
                <c:pt idx="273">
                  <c:v>1.72E-2</c:v>
                </c:pt>
                <c:pt idx="274">
                  <c:v>1.9099999999999999E-2</c:v>
                </c:pt>
                <c:pt idx="275">
                  <c:v>1.9800000000000002E-2</c:v>
                </c:pt>
                <c:pt idx="276">
                  <c:v>1.9599999999999999E-2</c:v>
                </c:pt>
                <c:pt idx="277">
                  <c:v>1.7600000000000001E-2</c:v>
                </c:pt>
                <c:pt idx="278">
                  <c:v>1.9300000000000001E-2</c:v>
                </c:pt>
                <c:pt idx="279">
                  <c:v>2.3E-2</c:v>
                </c:pt>
                <c:pt idx="280">
                  <c:v>2.58E-2</c:v>
                </c:pt>
                <c:pt idx="281">
                  <c:v>2.7799999999999998E-2</c:v>
                </c:pt>
                <c:pt idx="282">
                  <c:v>2.81E-2</c:v>
                </c:pt>
                <c:pt idx="283">
                  <c:v>2.6200000000000001E-2</c:v>
                </c:pt>
                <c:pt idx="284">
                  <c:v>2.7199999999999998E-2</c:v>
                </c:pt>
                <c:pt idx="285">
                  <c:v>2.9000000000000001E-2</c:v>
                </c:pt>
                <c:pt idx="286">
                  <c:v>2.87E-2</c:v>
                </c:pt>
                <c:pt idx="287">
                  <c:v>2.7099999999999999E-2</c:v>
                </c:pt>
                <c:pt idx="288">
                  <c:v>2.7199999999999998E-2</c:v>
                </c:pt>
                <c:pt idx="289">
                  <c:v>2.7099999999999999E-2</c:v>
                </c:pt>
                <c:pt idx="290">
                  <c:v>2.5600000000000001E-2</c:v>
                </c:pt>
                <c:pt idx="291">
                  <c:v>2.5999999999999999E-2</c:v>
                </c:pt>
                <c:pt idx="292">
                  <c:v>2.5399999999999999E-2</c:v>
                </c:pt>
                <c:pt idx="293">
                  <c:v>2.4199999999999999E-2</c:v>
                </c:pt>
                <c:pt idx="294">
                  <c:v>2.53E-2</c:v>
                </c:pt>
                <c:pt idx="295">
                  <c:v>2.3E-2</c:v>
                </c:pt>
                <c:pt idx="296">
                  <c:v>2.3300000000000001E-2</c:v>
                </c:pt>
                <c:pt idx="297">
                  <c:v>2.2100000000000002E-2</c:v>
                </c:pt>
                <c:pt idx="298">
                  <c:v>1.8800000000000001E-2</c:v>
                </c:pt>
                <c:pt idx="299">
                  <c:v>1.9800000000000002E-2</c:v>
                </c:pt>
                <c:pt idx="300">
                  <c:v>2.0400000000000001E-2</c:v>
                </c:pt>
                <c:pt idx="301">
                  <c:v>1.9400000000000001E-2</c:v>
                </c:pt>
                <c:pt idx="302">
                  <c:v>2.1999999999999999E-2</c:v>
                </c:pt>
                <c:pt idx="303">
                  <c:v>2.4E-2</c:v>
                </c:pt>
                <c:pt idx="304">
                  <c:v>2.3199999999999998E-2</c:v>
                </c:pt>
                <c:pt idx="305">
                  <c:v>2.1700000000000001E-2</c:v>
                </c:pt>
                <c:pt idx="306">
                  <c:v>2.1700000000000001E-2</c:v>
                </c:pt>
                <c:pt idx="307">
                  <c:v>2.07E-2</c:v>
                </c:pt>
                <c:pt idx="308">
                  <c:v>2.07E-2</c:v>
                </c:pt>
                <c:pt idx="309">
                  <c:v>2.24E-2</c:v>
                </c:pt>
                <c:pt idx="310">
                  <c:v>2.0899999999999998E-2</c:v>
                </c:pt>
                <c:pt idx="311">
                  <c:v>1.78E-2</c:v>
                </c:pt>
                <c:pt idx="312">
                  <c:v>1.89E-2</c:v>
                </c:pt>
                <c:pt idx="313">
                  <c:v>1.8100000000000002E-2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C65-4CBB-B761-F22E4B1BC7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4959992"/>
        <c:axId val="234960384"/>
      </c:lineChart>
      <c:dateAx>
        <c:axId val="234959992"/>
        <c:scaling>
          <c:orientation val="minMax"/>
        </c:scaling>
        <c:delete val="0"/>
        <c:axPos val="b"/>
        <c:numFmt formatCode="yy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234960384"/>
        <c:crossesAt val="-20"/>
        <c:auto val="1"/>
        <c:lblOffset val="100"/>
        <c:baseTimeUnit val="months"/>
        <c:majorUnit val="12"/>
        <c:minorUnit val="12"/>
      </c:dateAx>
      <c:valAx>
        <c:axId val="234960384"/>
        <c:scaling>
          <c:orientation val="minMax"/>
          <c:max val="0.09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34959992"/>
        <c:crossesAt val="1"/>
        <c:crossBetween val="between"/>
      </c:valAx>
    </c:plotArea>
    <c:legend>
      <c:legendPos val="r"/>
      <c:layout>
        <c:manualLayout>
          <c:xMode val="edge"/>
          <c:yMode val="edge"/>
          <c:x val="0.15444675588246401"/>
          <c:y val="0.69718789074667198"/>
          <c:w val="0.15065573192471701"/>
          <c:h val="0.16265016967440701"/>
        </c:manualLayout>
      </c:layout>
      <c:overlay val="1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084549373895596E-2"/>
          <c:y val="6.5315470661731503E-2"/>
          <c:w val="0.90691229700850495"/>
          <c:h val="0.8511267130654109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Under 1 year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8CA-43DB-B667-FEF873C017B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38CA-43DB-B667-FEF873C017B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8CA-43DB-B667-FEF873C017BC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38CA-43DB-B667-FEF873C017BC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8CA-43DB-B667-FEF873C017BC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38CA-43DB-B667-FEF873C017BC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8CA-43DB-B667-FEF873C017BC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8CA-43DB-B667-FEF873C017BC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8CA-43DB-B667-FEF873C017BC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8CA-43DB-B667-FEF873C017BC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DF23-42C1-BDDD-483B4DBF5AA6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8CA-43DB-B667-FEF873C017BC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8CA-43DB-B667-FEF873C017BC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E-DF23-42C1-BDDD-483B4DBF5AA6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10-DF23-42C1-BDDD-483B4DBF5A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Sheet1!$D$1:$N$1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strCache>
            </c:strRef>
          </c:cat>
          <c:val>
            <c:numRef>
              <c:f>Sheet1!$D$2:$N$2</c:f>
              <c:numCache>
                <c:formatCode>0.0%</c:formatCode>
                <c:ptCount val="11"/>
                <c:pt idx="0">
                  <c:v>0.16</c:v>
                </c:pt>
                <c:pt idx="1">
                  <c:v>0.16</c:v>
                </c:pt>
                <c:pt idx="2">
                  <c:v>0.152</c:v>
                </c:pt>
                <c:pt idx="3">
                  <c:v>0.157</c:v>
                </c:pt>
                <c:pt idx="4">
                  <c:v>0.156</c:v>
                </c:pt>
                <c:pt idx="5">
                  <c:v>0.16</c:v>
                </c:pt>
                <c:pt idx="6">
                  <c:v>0.14899999999999999</c:v>
                </c:pt>
                <c:pt idx="7">
                  <c:v>0.16600000000000001</c:v>
                </c:pt>
                <c:pt idx="8">
                  <c:v>0.16500000000000001</c:v>
                </c:pt>
                <c:pt idx="9">
                  <c:v>0.16800000000000001</c:v>
                </c:pt>
                <c:pt idx="10">
                  <c:v>0.16300000000000001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8CA-43DB-B667-FEF873C017B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1-5 years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Sheet1!$D$1:$N$1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strCache>
            </c:strRef>
          </c:cat>
          <c:val>
            <c:numRef>
              <c:f>Sheet1!$D$3:$N$3</c:f>
              <c:numCache>
                <c:formatCode>0.0%</c:formatCode>
                <c:ptCount val="11"/>
                <c:pt idx="0">
                  <c:v>0.28799999999999998</c:v>
                </c:pt>
                <c:pt idx="1">
                  <c:v>0.29499999999999998</c:v>
                </c:pt>
                <c:pt idx="2">
                  <c:v>0.3</c:v>
                </c:pt>
                <c:pt idx="3">
                  <c:v>0.32400000000000001</c:v>
                </c:pt>
                <c:pt idx="4">
                  <c:v>0.36399999999999999</c:v>
                </c:pt>
                <c:pt idx="5">
                  <c:v>0.39500000000000002</c:v>
                </c:pt>
                <c:pt idx="6">
                  <c:v>0.41199999999999998</c:v>
                </c:pt>
                <c:pt idx="7">
                  <c:v>0.40400000000000003</c:v>
                </c:pt>
                <c:pt idx="8">
                  <c:v>0.38800000000000001</c:v>
                </c:pt>
                <c:pt idx="9">
                  <c:v>0.371</c:v>
                </c:pt>
                <c:pt idx="10">
                  <c:v>0.35799999999999998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DF23-42C1-BDDD-483B4DBF5AA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5-10 years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Sheet1!$D$1:$N$1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strCache>
            </c:strRef>
          </c:cat>
          <c:val>
            <c:numRef>
              <c:f>Sheet1!$D$4:$N$4</c:f>
              <c:numCache>
                <c:formatCode>0.0%</c:formatCode>
                <c:ptCount val="11"/>
                <c:pt idx="0">
                  <c:v>0.34100000000000003</c:v>
                </c:pt>
                <c:pt idx="1">
                  <c:v>0.34100000000000003</c:v>
                </c:pt>
                <c:pt idx="2">
                  <c:v>0.33800000000000002</c:v>
                </c:pt>
                <c:pt idx="3">
                  <c:v>0.312</c:v>
                </c:pt>
                <c:pt idx="4">
                  <c:v>0.28999999999999998</c:v>
                </c:pt>
                <c:pt idx="5">
                  <c:v>0.27100000000000002</c:v>
                </c:pt>
                <c:pt idx="6">
                  <c:v>0.27300000000000002</c:v>
                </c:pt>
                <c:pt idx="7">
                  <c:v>0.27600000000000002</c:v>
                </c:pt>
                <c:pt idx="8">
                  <c:v>0.29299999999999998</c:v>
                </c:pt>
                <c:pt idx="9">
                  <c:v>0.308</c:v>
                </c:pt>
                <c:pt idx="10">
                  <c:v>0.33700000000000002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F23-42C1-BDDD-483B4DBF5AA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10-20 years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Sheet1!$D$1:$N$1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strCache>
            </c:strRef>
          </c:cat>
          <c:val>
            <c:numRef>
              <c:f>Sheet1!$D$5:$N$5</c:f>
              <c:numCache>
                <c:formatCode>0.0%</c:formatCode>
                <c:ptCount val="11"/>
                <c:pt idx="0">
                  <c:v>0.13600000000000001</c:v>
                </c:pt>
                <c:pt idx="1">
                  <c:v>0.13100000000000001</c:v>
                </c:pt>
                <c:pt idx="2">
                  <c:v>0.129</c:v>
                </c:pt>
                <c:pt idx="3">
                  <c:v>0.127</c:v>
                </c:pt>
                <c:pt idx="4">
                  <c:v>0.11899999999999999</c:v>
                </c:pt>
                <c:pt idx="5">
                  <c:v>0.112</c:v>
                </c:pt>
                <c:pt idx="6">
                  <c:v>0.104</c:v>
                </c:pt>
                <c:pt idx="7">
                  <c:v>9.8000000000000004E-2</c:v>
                </c:pt>
                <c:pt idx="8">
                  <c:v>9.8000000000000004E-2</c:v>
                </c:pt>
                <c:pt idx="9">
                  <c:v>9.6000000000000002E-2</c:v>
                </c:pt>
                <c:pt idx="1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DF23-42C1-BDDD-483B4DBF5AA6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Over 20 years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Sheet1!$D$1:$N$1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strCache>
            </c:strRef>
          </c:cat>
          <c:val>
            <c:numRef>
              <c:f>Sheet1!$D$6:$N$6</c:f>
              <c:numCache>
                <c:formatCode>0.0%</c:formatCode>
                <c:ptCount val="11"/>
                <c:pt idx="0">
                  <c:v>7.5999999999999998E-2</c:v>
                </c:pt>
                <c:pt idx="1">
                  <c:v>7.3999999999999996E-2</c:v>
                </c:pt>
                <c:pt idx="2">
                  <c:v>8.1000000000000003E-2</c:v>
                </c:pt>
                <c:pt idx="3">
                  <c:v>8.1000000000000003E-2</c:v>
                </c:pt>
                <c:pt idx="4">
                  <c:v>7.0999999999999994E-2</c:v>
                </c:pt>
                <c:pt idx="5">
                  <c:v>6.2E-2</c:v>
                </c:pt>
                <c:pt idx="6">
                  <c:v>6.2E-2</c:v>
                </c:pt>
                <c:pt idx="7">
                  <c:v>5.7000000000000002E-2</c:v>
                </c:pt>
                <c:pt idx="8">
                  <c:v>5.7000000000000002E-2</c:v>
                </c:pt>
                <c:pt idx="9">
                  <c:v>5.7000000000000002E-2</c:v>
                </c:pt>
                <c:pt idx="10">
                  <c:v>5.0999999999999997E-2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DF23-42C1-BDDD-483B4DBF5A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299504"/>
        <c:axId val="233303424"/>
      </c:barChart>
      <c:catAx>
        <c:axId val="2332995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233303424"/>
        <c:crosses val="autoZero"/>
        <c:auto val="1"/>
        <c:lblAlgn val="ctr"/>
        <c:lblOffset val="20"/>
        <c:noMultiLvlLbl val="0"/>
      </c:catAx>
      <c:valAx>
        <c:axId val="233303424"/>
        <c:scaling>
          <c:orientation val="minMax"/>
          <c:max val="1"/>
          <c:min val="0"/>
        </c:scaling>
        <c:delete val="1"/>
        <c:axPos val="b"/>
        <c:numFmt formatCode="0%" sourceLinked="0"/>
        <c:majorTickMark val="out"/>
        <c:minorTickMark val="none"/>
        <c:tickLblPos val="nextTo"/>
        <c:crossAx val="233299504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272517321016199E-2"/>
          <c:y val="4.2222222222222244E-2"/>
          <c:w val="0.94688221709006959"/>
          <c:h val="0.7757916642396836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Pre-Tax New Money Yield</c:v>
                </c:pt>
              </c:strCache>
            </c:strRef>
          </c:tx>
          <c:spPr>
            <a:ln w="38279">
              <a:solidFill>
                <a:srgbClr val="FF660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8.1678979576411993E-3"/>
                  <c:y val="-2.39475983457683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00-401A-B27B-BDFE6F353A7B}"/>
                </c:ext>
              </c:extLst>
            </c:dLbl>
            <c:dLbl>
              <c:idx val="3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D00-401A-B27B-BDFE6F353A7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+mn-lt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Sheet1!$A$2:$A$34</c:f>
              <c:strCache>
                <c:ptCount val="33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2015p</c:v>
                </c:pt>
              </c:strCache>
            </c:strRef>
          </c:cat>
          <c:val>
            <c:numRef>
              <c:f>Sheet1!$B$2:$B$34</c:f>
              <c:numCache>
                <c:formatCode>0.00%</c:formatCode>
                <c:ptCount val="33"/>
                <c:pt idx="0">
                  <c:v>0.11133844707823942</c:v>
                </c:pt>
                <c:pt idx="1">
                  <c:v>9.5531610412688817E-2</c:v>
                </c:pt>
                <c:pt idx="2">
                  <c:v>7.1944502324059592E-2</c:v>
                </c:pt>
                <c:pt idx="3">
                  <c:v>7.7565699498589949E-2</c:v>
                </c:pt>
                <c:pt idx="4">
                  <c:v>8.1636923600348202E-2</c:v>
                </c:pt>
                <c:pt idx="5">
                  <c:v>8.0341794121055118E-2</c:v>
                </c:pt>
                <c:pt idx="6">
                  <c:v>7.9577986089286318E-2</c:v>
                </c:pt>
                <c:pt idx="7">
                  <c:v>6.9487552220749566E-2</c:v>
                </c:pt>
                <c:pt idx="8">
                  <c:v>5.9191698593564511E-2</c:v>
                </c:pt>
                <c:pt idx="9">
                  <c:v>5.0265248751244697E-2</c:v>
                </c:pt>
                <c:pt idx="10">
                  <c:v>6.2752727313240678E-2</c:v>
                </c:pt>
                <c:pt idx="11">
                  <c:v>6.1085092057751408E-2</c:v>
                </c:pt>
                <c:pt idx="12">
                  <c:v>5.8135403623840842E-2</c:v>
                </c:pt>
                <c:pt idx="13">
                  <c:v>5.8336171620966881E-2</c:v>
                </c:pt>
                <c:pt idx="14">
                  <c:v>5.0393924784184391E-2</c:v>
                </c:pt>
                <c:pt idx="15">
                  <c:v>5.3381651857453936E-2</c:v>
                </c:pt>
                <c:pt idx="16">
                  <c:v>5.8484900380112045E-2</c:v>
                </c:pt>
                <c:pt idx="17">
                  <c:v>4.439656809099371E-2</c:v>
                </c:pt>
                <c:pt idx="18">
                  <c:v>3.7822515562211639E-2</c:v>
                </c:pt>
                <c:pt idx="19">
                  <c:v>3.0680725518094441E-2</c:v>
                </c:pt>
                <c:pt idx="20">
                  <c:v>3.2650829085684945E-2</c:v>
                </c:pt>
                <c:pt idx="21">
                  <c:v>3.8347814400757622E-2</c:v>
                </c:pt>
                <c:pt idx="22">
                  <c:v>4.4544329890489773E-2</c:v>
                </c:pt>
                <c:pt idx="23">
                  <c:v>4.3382860310293002E-2</c:v>
                </c:pt>
                <c:pt idx="24">
                  <c:v>3.3317839427933572E-2</c:v>
                </c:pt>
                <c:pt idx="25">
                  <c:v>2.4310260752065237E-2</c:v>
                </c:pt>
                <c:pt idx="26">
                  <c:v>2.1624911840855753E-2</c:v>
                </c:pt>
                <c:pt idx="27">
                  <c:v>1.8895457201538846E-2</c:v>
                </c:pt>
                <c:pt idx="28">
                  <c:v>1.3551797357112367E-2</c:v>
                </c:pt>
                <c:pt idx="29">
                  <c:v>1.4E-2</c:v>
                </c:pt>
                <c:pt idx="30">
                  <c:v>1.6E-2</c:v>
                </c:pt>
                <c:pt idx="31">
                  <c:v>1.7000000000000001E-2</c:v>
                </c:pt>
                <c:pt idx="32">
                  <c:v>1.7000000000000001E-2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352-4985-AD0F-865EBF877AA6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Pre-Tax Embedded Yield</c:v>
                </c:pt>
              </c:strCache>
            </c:strRef>
          </c:tx>
          <c:spPr>
            <a:ln w="38279">
              <a:solidFill>
                <a:schemeClr val="accent1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9489711343719129E-2"/>
                  <c:y val="5.6227356247584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00-401A-B27B-BDFE6F353A7B}"/>
                </c:ext>
              </c:extLst>
            </c:dLbl>
            <c:dLbl>
              <c:idx val="3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D00-401A-B27B-BDFE6F353A7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rgbClr val="000000"/>
                    </a:solidFill>
                    <a:latin typeface="+mn-lt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Sheet1!$A$2:$A$34</c:f>
              <c:strCache>
                <c:ptCount val="33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2015p</c:v>
                </c:pt>
              </c:strCache>
            </c:strRef>
          </c:cat>
          <c:val>
            <c:numRef>
              <c:f>Sheet1!$C$2:$C$34</c:f>
              <c:numCache>
                <c:formatCode>0.00%</c:formatCode>
                <c:ptCount val="33"/>
                <c:pt idx="0">
                  <c:v>9.1704927104834646E-2</c:v>
                </c:pt>
                <c:pt idx="1">
                  <c:v>9.2254217211490325E-2</c:v>
                </c:pt>
                <c:pt idx="2">
                  <c:v>8.8217127307478438E-2</c:v>
                </c:pt>
                <c:pt idx="3">
                  <c:v>8.4124073396167759E-2</c:v>
                </c:pt>
                <c:pt idx="4">
                  <c:v>8.3261271479624172E-2</c:v>
                </c:pt>
                <c:pt idx="5">
                  <c:v>8.3476576044940978E-2</c:v>
                </c:pt>
                <c:pt idx="6">
                  <c:v>8.4116986290056553E-2</c:v>
                </c:pt>
                <c:pt idx="7">
                  <c:v>8.3201206734753369E-2</c:v>
                </c:pt>
                <c:pt idx="8">
                  <c:v>7.875628131671894E-2</c:v>
                </c:pt>
                <c:pt idx="9">
                  <c:v>7.1282584015596895E-2</c:v>
                </c:pt>
                <c:pt idx="10">
                  <c:v>6.7702949029478682E-2</c:v>
                </c:pt>
                <c:pt idx="11">
                  <c:v>6.7870034627439596E-2</c:v>
                </c:pt>
                <c:pt idx="12">
                  <c:v>6.7181498883041937E-2</c:v>
                </c:pt>
                <c:pt idx="13">
                  <c:v>6.6040400942479524E-2</c:v>
                </c:pt>
                <c:pt idx="14">
                  <c:v>6.4543801430018449E-2</c:v>
                </c:pt>
                <c:pt idx="15">
                  <c:v>6.2840017488260944E-2</c:v>
                </c:pt>
                <c:pt idx="16">
                  <c:v>6.3831419021975574E-2</c:v>
                </c:pt>
                <c:pt idx="17">
                  <c:v>6.2561051243591959E-2</c:v>
                </c:pt>
                <c:pt idx="18">
                  <c:v>5.9529355477206683E-2</c:v>
                </c:pt>
                <c:pt idx="19">
                  <c:v>5.1141513681182839E-2</c:v>
                </c:pt>
                <c:pt idx="20">
                  <c:v>4.8228516339088694E-2</c:v>
                </c:pt>
                <c:pt idx="21">
                  <c:v>4.7665842574853165E-2</c:v>
                </c:pt>
                <c:pt idx="22">
                  <c:v>4.8094717394220027E-2</c:v>
                </c:pt>
                <c:pt idx="23">
                  <c:v>4.9205706243685275E-2</c:v>
                </c:pt>
                <c:pt idx="24">
                  <c:v>4.9222303596206919E-2</c:v>
                </c:pt>
                <c:pt idx="25">
                  <c:v>4.7809355467824569E-2</c:v>
                </c:pt>
                <c:pt idx="26">
                  <c:v>4.4746962333908798E-2</c:v>
                </c:pt>
                <c:pt idx="27">
                  <c:v>4.2921893620274404E-2</c:v>
                </c:pt>
                <c:pt idx="28">
                  <c:v>4.2999999999999997E-2</c:v>
                </c:pt>
                <c:pt idx="29">
                  <c:v>0.04</c:v>
                </c:pt>
                <c:pt idx="30">
                  <c:v>3.6999999999999998E-2</c:v>
                </c:pt>
                <c:pt idx="31">
                  <c:v>3.5000000000000003E-2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B-E352-4985-AD0F-865EBF877A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3000040"/>
        <c:axId val="1"/>
      </c:lineChart>
      <c:catAx>
        <c:axId val="143000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5520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 algn="ctr">
              <a:defRPr lang="en-US" sz="1200" b="0" i="0" u="none" strike="noStrike" kern="1200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1"/>
        <c:crossesAt val="0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  <c:max val="0.12000000000000001"/>
        </c:scaling>
        <c:delete val="0"/>
        <c:axPos val="l"/>
        <c:majorGridlines>
          <c:spPr>
            <a:ln w="3190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nextTo"/>
        <c:spPr>
          <a:ln w="2552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143000040"/>
        <c:crosses val="autoZero"/>
        <c:crossBetween val="between"/>
        <c:majorUnit val="1.0000000000000005E-2"/>
        <c:minorUnit val="1.0000000000000007E-3"/>
      </c:valAx>
      <c:spPr>
        <a:solidFill>
          <a:srgbClr val="FFFFFF"/>
        </a:solidFill>
        <a:ln w="25520">
          <a:noFill/>
        </a:ln>
      </c:spPr>
    </c:plotArea>
    <c:legend>
      <c:legendPos val="r"/>
      <c:layout>
        <c:manualLayout>
          <c:xMode val="edge"/>
          <c:yMode val="edge"/>
          <c:x val="6.5051358602347648E-2"/>
          <c:y val="0.68643552620438575"/>
          <c:w val="0.32191560312167189"/>
          <c:h val="0.1241783083566167"/>
        </c:manualLayout>
      </c:layout>
      <c:overlay val="0"/>
      <c:spPr>
        <a:solidFill>
          <a:schemeClr val="bg1"/>
        </a:solidFill>
        <a:ln w="3190">
          <a:solidFill>
            <a:schemeClr val="tx1"/>
          </a:solidFill>
          <a:prstDash val="solid"/>
        </a:ln>
      </c:spPr>
      <c:txPr>
        <a:bodyPr/>
        <a:lstStyle/>
        <a:p>
          <a:pPr algn="ctr">
            <a:defRPr lang="en-US" sz="1200" b="0" i="0" u="none" strike="noStrike" kern="1200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13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FFAB4D-3FE8-46D4-921D-3DAAFD45193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E70C20-E506-4FF7-9F1C-765AA78E70C1}">
      <dgm:prSet phldrT="[Text]" custT="1"/>
      <dgm:spPr/>
      <dgm:t>
        <a:bodyPr/>
        <a:lstStyle/>
        <a:p>
          <a:r>
            <a:rPr lang="en-US" sz="1400" b="1" dirty="0"/>
            <a:t>Create Product (Publish the Newspaper)</a:t>
          </a:r>
        </a:p>
      </dgm:t>
    </dgm:pt>
    <dgm:pt modelId="{9453320E-08F2-4A9D-8D02-C93B8993606B}" type="parTrans" cxnId="{1338CEE4-50EB-4CF5-AF76-B68B3DC57411}">
      <dgm:prSet/>
      <dgm:spPr/>
      <dgm:t>
        <a:bodyPr/>
        <a:lstStyle/>
        <a:p>
          <a:endParaRPr lang="en-US" sz="1400"/>
        </a:p>
      </dgm:t>
    </dgm:pt>
    <dgm:pt modelId="{473D3182-B31B-4F17-BE88-DD6E1BE86813}" type="sibTrans" cxnId="{1338CEE4-50EB-4CF5-AF76-B68B3DC57411}">
      <dgm:prSet/>
      <dgm:spPr/>
      <dgm:t>
        <a:bodyPr/>
        <a:lstStyle/>
        <a:p>
          <a:endParaRPr lang="en-US" sz="1400"/>
        </a:p>
      </dgm:t>
    </dgm:pt>
    <dgm:pt modelId="{92545DD2-D102-4073-81E4-5DB851FB631B}">
      <dgm:prSet custT="1"/>
      <dgm:spPr/>
      <dgm:t>
        <a:bodyPr/>
        <a:lstStyle/>
        <a:p>
          <a:r>
            <a:rPr lang="en-US" sz="1400" b="1" dirty="0"/>
            <a:t>Gather Information (News, Ads)</a:t>
          </a:r>
        </a:p>
      </dgm:t>
    </dgm:pt>
    <dgm:pt modelId="{28992293-AD1D-4A88-A481-D7A6A63ED112}" type="parTrans" cxnId="{7CD23DBF-388C-441C-949E-CB6361D32CE9}">
      <dgm:prSet/>
      <dgm:spPr/>
      <dgm:t>
        <a:bodyPr/>
        <a:lstStyle/>
        <a:p>
          <a:endParaRPr lang="en-US" sz="1400"/>
        </a:p>
      </dgm:t>
    </dgm:pt>
    <dgm:pt modelId="{93FDA5C6-8DC8-4A52-A474-9944C73D702B}" type="sibTrans" cxnId="{7CD23DBF-388C-441C-949E-CB6361D32CE9}">
      <dgm:prSet/>
      <dgm:spPr/>
      <dgm:t>
        <a:bodyPr/>
        <a:lstStyle/>
        <a:p>
          <a:endParaRPr lang="en-US" sz="1400"/>
        </a:p>
      </dgm:t>
    </dgm:pt>
    <dgm:pt modelId="{C105252B-CB6E-42AC-A480-84404B6436FC}">
      <dgm:prSet custT="1"/>
      <dgm:spPr/>
      <dgm:t>
        <a:bodyPr/>
        <a:lstStyle/>
        <a:p>
          <a:r>
            <a:rPr lang="en-US" sz="1400" b="1" dirty="0"/>
            <a:t>Distribute Product (Deliver the Newspaper)</a:t>
          </a:r>
        </a:p>
      </dgm:t>
    </dgm:pt>
    <dgm:pt modelId="{0719EF53-D4F9-42B3-979E-6155580564BC}" type="parTrans" cxnId="{44CE299F-EC6B-4D24-A9E3-6DDD273EA76B}">
      <dgm:prSet/>
      <dgm:spPr/>
      <dgm:t>
        <a:bodyPr/>
        <a:lstStyle/>
        <a:p>
          <a:endParaRPr lang="en-US" sz="1400"/>
        </a:p>
      </dgm:t>
    </dgm:pt>
    <dgm:pt modelId="{72A4AA6C-9D90-4FF9-AD71-D409F859D665}" type="sibTrans" cxnId="{44CE299F-EC6B-4D24-A9E3-6DDD273EA76B}">
      <dgm:prSet/>
      <dgm:spPr/>
      <dgm:t>
        <a:bodyPr/>
        <a:lstStyle/>
        <a:p>
          <a:endParaRPr lang="en-US" sz="1400"/>
        </a:p>
      </dgm:t>
    </dgm:pt>
    <dgm:pt modelId="{A9C6EBDA-93C5-42FE-96CD-1EAA2DAC5AF7}">
      <dgm:prSet phldrT="[Text]" custT="1"/>
      <dgm:spPr/>
      <dgm:t>
        <a:bodyPr/>
        <a:lstStyle/>
        <a:p>
          <a:r>
            <a:rPr lang="en-US" sz="1400" b="1" dirty="0"/>
            <a:t>Improve World </a:t>
          </a:r>
        </a:p>
      </dgm:t>
    </dgm:pt>
    <dgm:pt modelId="{65C6B2F2-5192-41F5-8B94-7B66CB34FFA9}" type="parTrans" cxnId="{3D351A5C-E5E2-483F-A60A-4FCD696F511D}">
      <dgm:prSet/>
      <dgm:spPr/>
      <dgm:t>
        <a:bodyPr/>
        <a:lstStyle/>
        <a:p>
          <a:endParaRPr lang="en-US" sz="1400"/>
        </a:p>
      </dgm:t>
    </dgm:pt>
    <dgm:pt modelId="{A872446A-C876-4C34-8318-FD76BFE087CF}" type="sibTrans" cxnId="{3D351A5C-E5E2-483F-A60A-4FCD696F511D}">
      <dgm:prSet/>
      <dgm:spPr/>
      <dgm:t>
        <a:bodyPr/>
        <a:lstStyle/>
        <a:p>
          <a:endParaRPr lang="en-US" sz="1400"/>
        </a:p>
      </dgm:t>
    </dgm:pt>
    <dgm:pt modelId="{D4A30E28-D12B-4434-BE81-41FEA86160A5}">
      <dgm:prSet custT="1"/>
      <dgm:spPr/>
      <dgm:t>
        <a:bodyPr/>
        <a:lstStyle/>
        <a:p>
          <a:r>
            <a:rPr lang="en-US" sz="1400" b="1" dirty="0"/>
            <a:t>Printing Press</a:t>
          </a:r>
        </a:p>
      </dgm:t>
    </dgm:pt>
    <dgm:pt modelId="{CFFA79FE-98F6-4730-A29A-6D389B085EB4}" type="parTrans" cxnId="{DC34C8D8-C699-42D9-A8E1-AF31E1C1B775}">
      <dgm:prSet/>
      <dgm:spPr/>
      <dgm:t>
        <a:bodyPr/>
        <a:lstStyle/>
        <a:p>
          <a:endParaRPr lang="en-US"/>
        </a:p>
      </dgm:t>
    </dgm:pt>
    <dgm:pt modelId="{02316398-8A8C-4646-8EED-F41F19B909C9}" type="sibTrans" cxnId="{DC34C8D8-C699-42D9-A8E1-AF31E1C1B775}">
      <dgm:prSet/>
      <dgm:spPr/>
      <dgm:t>
        <a:bodyPr/>
        <a:lstStyle/>
        <a:p>
          <a:endParaRPr lang="en-US"/>
        </a:p>
      </dgm:t>
    </dgm:pt>
    <dgm:pt modelId="{4E4B4067-D128-4B7B-97B6-B098539D68CC}" type="pres">
      <dgm:prSet presAssocID="{55FFAB4D-3FE8-46D4-921D-3DAAFD45193A}" presName="CompostProcess" presStyleCnt="0">
        <dgm:presLayoutVars>
          <dgm:dir/>
          <dgm:resizeHandles val="exact"/>
        </dgm:presLayoutVars>
      </dgm:prSet>
      <dgm:spPr/>
    </dgm:pt>
    <dgm:pt modelId="{A152B669-C2C7-459C-A64B-5D2800C9DC64}" type="pres">
      <dgm:prSet presAssocID="{55FFAB4D-3FE8-46D4-921D-3DAAFD45193A}" presName="arrow" presStyleLbl="bgShp" presStyleIdx="0" presStyleCnt="1" custLinFactNeighborX="-991" custLinFactNeighborY="-821"/>
      <dgm:spPr/>
    </dgm:pt>
    <dgm:pt modelId="{20A31AA8-B183-4F29-BC32-7AE7D2F588F3}" type="pres">
      <dgm:prSet presAssocID="{55FFAB4D-3FE8-46D4-921D-3DAAFD45193A}" presName="linearProcess" presStyleCnt="0"/>
      <dgm:spPr/>
    </dgm:pt>
    <dgm:pt modelId="{BC2DDC50-D412-46F1-908D-7C2905B6ABE6}" type="pres">
      <dgm:prSet presAssocID="{D4A30E28-D12B-4434-BE81-41FEA86160A5}" presName="textNode" presStyleLbl="node1" presStyleIdx="0" presStyleCnt="5">
        <dgm:presLayoutVars>
          <dgm:bulletEnabled val="1"/>
        </dgm:presLayoutVars>
      </dgm:prSet>
      <dgm:spPr/>
    </dgm:pt>
    <dgm:pt modelId="{3A759DCE-57CB-4370-A534-F3F69CE7AB99}" type="pres">
      <dgm:prSet presAssocID="{02316398-8A8C-4646-8EED-F41F19B909C9}" presName="sibTrans" presStyleCnt="0"/>
      <dgm:spPr/>
    </dgm:pt>
    <dgm:pt modelId="{70A62A1C-F154-4910-9C4E-62E600A80DD4}" type="pres">
      <dgm:prSet presAssocID="{92545DD2-D102-4073-81E4-5DB851FB631B}" presName="textNode" presStyleLbl="node1" presStyleIdx="1" presStyleCnt="5">
        <dgm:presLayoutVars>
          <dgm:bulletEnabled val="1"/>
        </dgm:presLayoutVars>
      </dgm:prSet>
      <dgm:spPr/>
    </dgm:pt>
    <dgm:pt modelId="{7FCF817D-5F5B-436F-9517-BC4BB1F8045C}" type="pres">
      <dgm:prSet presAssocID="{93FDA5C6-8DC8-4A52-A474-9944C73D702B}" presName="sibTrans" presStyleCnt="0"/>
      <dgm:spPr/>
    </dgm:pt>
    <dgm:pt modelId="{94A54FA7-0450-445A-8026-0207A2847018}" type="pres">
      <dgm:prSet presAssocID="{51E70C20-E506-4FF7-9F1C-765AA78E70C1}" presName="textNode" presStyleLbl="node1" presStyleIdx="2" presStyleCnt="5">
        <dgm:presLayoutVars>
          <dgm:bulletEnabled val="1"/>
        </dgm:presLayoutVars>
      </dgm:prSet>
      <dgm:spPr/>
    </dgm:pt>
    <dgm:pt modelId="{48BF1143-71F3-4CD7-A945-30313464EEB9}" type="pres">
      <dgm:prSet presAssocID="{473D3182-B31B-4F17-BE88-DD6E1BE86813}" presName="sibTrans" presStyleCnt="0"/>
      <dgm:spPr/>
    </dgm:pt>
    <dgm:pt modelId="{7E743432-CC7F-4390-8FC6-15CFA3D6582B}" type="pres">
      <dgm:prSet presAssocID="{C105252B-CB6E-42AC-A480-84404B6436FC}" presName="textNode" presStyleLbl="node1" presStyleIdx="3" presStyleCnt="5">
        <dgm:presLayoutVars>
          <dgm:bulletEnabled val="1"/>
        </dgm:presLayoutVars>
      </dgm:prSet>
      <dgm:spPr/>
    </dgm:pt>
    <dgm:pt modelId="{AB308EE6-A83A-4D1E-A643-6E07177AA05E}" type="pres">
      <dgm:prSet presAssocID="{72A4AA6C-9D90-4FF9-AD71-D409F859D665}" presName="sibTrans" presStyleCnt="0"/>
      <dgm:spPr/>
    </dgm:pt>
    <dgm:pt modelId="{6310D234-C0C6-44A1-98F4-7DB8A98AB0CC}" type="pres">
      <dgm:prSet presAssocID="{A9C6EBDA-93C5-42FE-96CD-1EAA2DAC5AF7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7CD23DBF-388C-441C-949E-CB6361D32CE9}" srcId="{55FFAB4D-3FE8-46D4-921D-3DAAFD45193A}" destId="{92545DD2-D102-4073-81E4-5DB851FB631B}" srcOrd="1" destOrd="0" parTransId="{28992293-AD1D-4A88-A481-D7A6A63ED112}" sibTransId="{93FDA5C6-8DC8-4A52-A474-9944C73D702B}"/>
    <dgm:cxn modelId="{0B44ECCF-5EC3-4A54-A9D6-8244B33561C2}" type="presOf" srcId="{55FFAB4D-3FE8-46D4-921D-3DAAFD45193A}" destId="{4E4B4067-D128-4B7B-97B6-B098539D68CC}" srcOrd="0" destOrd="0" presId="urn:microsoft.com/office/officeart/2005/8/layout/hProcess9"/>
    <dgm:cxn modelId="{44CE299F-EC6B-4D24-A9E3-6DDD273EA76B}" srcId="{55FFAB4D-3FE8-46D4-921D-3DAAFD45193A}" destId="{C105252B-CB6E-42AC-A480-84404B6436FC}" srcOrd="3" destOrd="0" parTransId="{0719EF53-D4F9-42B3-979E-6155580564BC}" sibTransId="{72A4AA6C-9D90-4FF9-AD71-D409F859D665}"/>
    <dgm:cxn modelId="{1338CEE4-50EB-4CF5-AF76-B68B3DC57411}" srcId="{55FFAB4D-3FE8-46D4-921D-3DAAFD45193A}" destId="{51E70C20-E506-4FF7-9F1C-765AA78E70C1}" srcOrd="2" destOrd="0" parTransId="{9453320E-08F2-4A9D-8D02-C93B8993606B}" sibTransId="{473D3182-B31B-4F17-BE88-DD6E1BE86813}"/>
    <dgm:cxn modelId="{3D351A5C-E5E2-483F-A60A-4FCD696F511D}" srcId="{55FFAB4D-3FE8-46D4-921D-3DAAFD45193A}" destId="{A9C6EBDA-93C5-42FE-96CD-1EAA2DAC5AF7}" srcOrd="4" destOrd="0" parTransId="{65C6B2F2-5192-41F5-8B94-7B66CB34FFA9}" sibTransId="{A872446A-C876-4C34-8318-FD76BFE087CF}"/>
    <dgm:cxn modelId="{DC34C8D8-C699-42D9-A8E1-AF31E1C1B775}" srcId="{55FFAB4D-3FE8-46D4-921D-3DAAFD45193A}" destId="{D4A30E28-D12B-4434-BE81-41FEA86160A5}" srcOrd="0" destOrd="0" parTransId="{CFFA79FE-98F6-4730-A29A-6D389B085EB4}" sibTransId="{02316398-8A8C-4646-8EED-F41F19B909C9}"/>
    <dgm:cxn modelId="{DCF76BC5-FDA3-4B63-A3A6-0DA1C93EABA6}" type="presOf" srcId="{A9C6EBDA-93C5-42FE-96CD-1EAA2DAC5AF7}" destId="{6310D234-C0C6-44A1-98F4-7DB8A98AB0CC}" srcOrd="0" destOrd="0" presId="urn:microsoft.com/office/officeart/2005/8/layout/hProcess9"/>
    <dgm:cxn modelId="{F6B712E8-905E-4045-B68C-8C9704217ABA}" type="presOf" srcId="{D4A30E28-D12B-4434-BE81-41FEA86160A5}" destId="{BC2DDC50-D412-46F1-908D-7C2905B6ABE6}" srcOrd="0" destOrd="0" presId="urn:microsoft.com/office/officeart/2005/8/layout/hProcess9"/>
    <dgm:cxn modelId="{8902E981-52FB-4284-BB6C-E4AA65CD59A9}" type="presOf" srcId="{92545DD2-D102-4073-81E4-5DB851FB631B}" destId="{70A62A1C-F154-4910-9C4E-62E600A80DD4}" srcOrd="0" destOrd="0" presId="urn:microsoft.com/office/officeart/2005/8/layout/hProcess9"/>
    <dgm:cxn modelId="{A0C3861F-68CE-43F2-ADAA-8AAB82BF350C}" type="presOf" srcId="{51E70C20-E506-4FF7-9F1C-765AA78E70C1}" destId="{94A54FA7-0450-445A-8026-0207A2847018}" srcOrd="0" destOrd="0" presId="urn:microsoft.com/office/officeart/2005/8/layout/hProcess9"/>
    <dgm:cxn modelId="{67AEE9A1-2F19-4946-83D3-3806D5F9472E}" type="presOf" srcId="{C105252B-CB6E-42AC-A480-84404B6436FC}" destId="{7E743432-CC7F-4390-8FC6-15CFA3D6582B}" srcOrd="0" destOrd="0" presId="urn:microsoft.com/office/officeart/2005/8/layout/hProcess9"/>
    <dgm:cxn modelId="{9149D06A-F4ED-4649-B9E4-168162798115}" type="presParOf" srcId="{4E4B4067-D128-4B7B-97B6-B098539D68CC}" destId="{A152B669-C2C7-459C-A64B-5D2800C9DC64}" srcOrd="0" destOrd="0" presId="urn:microsoft.com/office/officeart/2005/8/layout/hProcess9"/>
    <dgm:cxn modelId="{4B81BE72-8E85-4E70-9E64-398300B0C9AA}" type="presParOf" srcId="{4E4B4067-D128-4B7B-97B6-B098539D68CC}" destId="{20A31AA8-B183-4F29-BC32-7AE7D2F588F3}" srcOrd="1" destOrd="0" presId="urn:microsoft.com/office/officeart/2005/8/layout/hProcess9"/>
    <dgm:cxn modelId="{6AA6ABB5-1FC2-430D-B5EA-926264200810}" type="presParOf" srcId="{20A31AA8-B183-4F29-BC32-7AE7D2F588F3}" destId="{BC2DDC50-D412-46F1-908D-7C2905B6ABE6}" srcOrd="0" destOrd="0" presId="urn:microsoft.com/office/officeart/2005/8/layout/hProcess9"/>
    <dgm:cxn modelId="{2DC85411-EA2E-4D52-B49F-8A702D71EA77}" type="presParOf" srcId="{20A31AA8-B183-4F29-BC32-7AE7D2F588F3}" destId="{3A759DCE-57CB-4370-A534-F3F69CE7AB99}" srcOrd="1" destOrd="0" presId="urn:microsoft.com/office/officeart/2005/8/layout/hProcess9"/>
    <dgm:cxn modelId="{7286A81C-A60E-4705-B55C-270E423DAB7D}" type="presParOf" srcId="{20A31AA8-B183-4F29-BC32-7AE7D2F588F3}" destId="{70A62A1C-F154-4910-9C4E-62E600A80DD4}" srcOrd="2" destOrd="0" presId="urn:microsoft.com/office/officeart/2005/8/layout/hProcess9"/>
    <dgm:cxn modelId="{DD85285A-9CE3-483C-946A-C82B956572A5}" type="presParOf" srcId="{20A31AA8-B183-4F29-BC32-7AE7D2F588F3}" destId="{7FCF817D-5F5B-436F-9517-BC4BB1F8045C}" srcOrd="3" destOrd="0" presId="urn:microsoft.com/office/officeart/2005/8/layout/hProcess9"/>
    <dgm:cxn modelId="{231D9347-00B6-41D8-B260-D406FF938F51}" type="presParOf" srcId="{20A31AA8-B183-4F29-BC32-7AE7D2F588F3}" destId="{94A54FA7-0450-445A-8026-0207A2847018}" srcOrd="4" destOrd="0" presId="urn:microsoft.com/office/officeart/2005/8/layout/hProcess9"/>
    <dgm:cxn modelId="{9777739D-48E2-45EE-9260-DCCBFDD06468}" type="presParOf" srcId="{20A31AA8-B183-4F29-BC32-7AE7D2F588F3}" destId="{48BF1143-71F3-4CD7-A945-30313464EEB9}" srcOrd="5" destOrd="0" presId="urn:microsoft.com/office/officeart/2005/8/layout/hProcess9"/>
    <dgm:cxn modelId="{650D1A7F-A8CE-418C-8BAC-57CBDF642204}" type="presParOf" srcId="{20A31AA8-B183-4F29-BC32-7AE7D2F588F3}" destId="{7E743432-CC7F-4390-8FC6-15CFA3D6582B}" srcOrd="6" destOrd="0" presId="urn:microsoft.com/office/officeart/2005/8/layout/hProcess9"/>
    <dgm:cxn modelId="{60DEC2C6-9643-4128-96DC-161971CDB857}" type="presParOf" srcId="{20A31AA8-B183-4F29-BC32-7AE7D2F588F3}" destId="{AB308EE6-A83A-4D1E-A643-6E07177AA05E}" srcOrd="7" destOrd="0" presId="urn:microsoft.com/office/officeart/2005/8/layout/hProcess9"/>
    <dgm:cxn modelId="{42F626D7-FB20-4310-AE90-FB2C3ECEBF76}" type="presParOf" srcId="{20A31AA8-B183-4F29-BC32-7AE7D2F588F3}" destId="{6310D234-C0C6-44A1-98F4-7DB8A98AB0CC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FFAB4D-3FE8-46D4-921D-3DAAFD45193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E70C20-E506-4FF7-9F1C-765AA78E70C1}">
      <dgm:prSet phldrT="[Text]" custT="1"/>
      <dgm:spPr/>
      <dgm:t>
        <a:bodyPr/>
        <a:lstStyle/>
        <a:p>
          <a:r>
            <a:rPr lang="en-US" sz="1400" b="1" dirty="0"/>
            <a:t>Create Policy/ Treaty</a:t>
          </a:r>
        </a:p>
      </dgm:t>
    </dgm:pt>
    <dgm:pt modelId="{9453320E-08F2-4A9D-8D02-C93B8993606B}" type="parTrans" cxnId="{1338CEE4-50EB-4CF5-AF76-B68B3DC57411}">
      <dgm:prSet/>
      <dgm:spPr/>
      <dgm:t>
        <a:bodyPr/>
        <a:lstStyle/>
        <a:p>
          <a:endParaRPr lang="en-US" sz="1400"/>
        </a:p>
      </dgm:t>
    </dgm:pt>
    <dgm:pt modelId="{473D3182-B31B-4F17-BE88-DD6E1BE86813}" type="sibTrans" cxnId="{1338CEE4-50EB-4CF5-AF76-B68B3DC57411}">
      <dgm:prSet/>
      <dgm:spPr/>
      <dgm:t>
        <a:bodyPr/>
        <a:lstStyle/>
        <a:p>
          <a:endParaRPr lang="en-US" sz="1400"/>
        </a:p>
      </dgm:t>
    </dgm:pt>
    <dgm:pt modelId="{92545DD2-D102-4073-81E4-5DB851FB631B}">
      <dgm:prSet custT="1"/>
      <dgm:spPr/>
      <dgm:t>
        <a:bodyPr/>
        <a:lstStyle/>
        <a:p>
          <a:r>
            <a:rPr lang="en-US" sz="1400" b="1" dirty="0"/>
            <a:t>Brains + Bank Account</a:t>
          </a:r>
        </a:p>
      </dgm:t>
    </dgm:pt>
    <dgm:pt modelId="{28992293-AD1D-4A88-A481-D7A6A63ED112}" type="parTrans" cxnId="{7CD23DBF-388C-441C-949E-CB6361D32CE9}">
      <dgm:prSet/>
      <dgm:spPr/>
      <dgm:t>
        <a:bodyPr/>
        <a:lstStyle/>
        <a:p>
          <a:endParaRPr lang="en-US" sz="1400"/>
        </a:p>
      </dgm:t>
    </dgm:pt>
    <dgm:pt modelId="{93FDA5C6-8DC8-4A52-A474-9944C73D702B}" type="sibTrans" cxnId="{7CD23DBF-388C-441C-949E-CB6361D32CE9}">
      <dgm:prSet/>
      <dgm:spPr/>
      <dgm:t>
        <a:bodyPr/>
        <a:lstStyle/>
        <a:p>
          <a:endParaRPr lang="en-US" sz="1400"/>
        </a:p>
      </dgm:t>
    </dgm:pt>
    <dgm:pt modelId="{7F3E23DC-0D50-4D94-89BF-21E67C91798F}">
      <dgm:prSet phldrT="[Text]" custT="1"/>
      <dgm:spPr/>
      <dgm:t>
        <a:bodyPr/>
        <a:lstStyle/>
        <a:p>
          <a:r>
            <a:rPr lang="en-US" sz="1400" b="1" dirty="0"/>
            <a:t>Write Risk</a:t>
          </a:r>
        </a:p>
      </dgm:t>
    </dgm:pt>
    <dgm:pt modelId="{AEE6EF17-C48D-471A-A724-FEBC5BF07BCE}" type="parTrans" cxnId="{B5F7E31A-FB3F-4B1F-9280-006465FD1418}">
      <dgm:prSet/>
      <dgm:spPr/>
      <dgm:t>
        <a:bodyPr/>
        <a:lstStyle/>
        <a:p>
          <a:endParaRPr lang="en-US" sz="1400"/>
        </a:p>
      </dgm:t>
    </dgm:pt>
    <dgm:pt modelId="{7E9FD778-33D0-4AD3-A7CB-6572AF88F984}" type="sibTrans" cxnId="{B5F7E31A-FB3F-4B1F-9280-006465FD1418}">
      <dgm:prSet/>
      <dgm:spPr/>
      <dgm:t>
        <a:bodyPr/>
        <a:lstStyle/>
        <a:p>
          <a:endParaRPr lang="en-US" sz="1400"/>
        </a:p>
      </dgm:t>
    </dgm:pt>
    <dgm:pt modelId="{1EC0E9DE-65AE-44E9-8B2E-3A0D2D7C2891}">
      <dgm:prSet phldrT="[Text]" custT="1"/>
      <dgm:spPr/>
      <dgm:t>
        <a:bodyPr/>
        <a:lstStyle/>
        <a:p>
          <a:r>
            <a:rPr lang="en-US" sz="1400" b="1" dirty="0"/>
            <a:t>Perform Loss Control</a:t>
          </a:r>
        </a:p>
      </dgm:t>
    </dgm:pt>
    <dgm:pt modelId="{3EF247FC-0154-4D91-ADC4-01EC4CBB9EBF}" type="parTrans" cxnId="{C94F532F-6957-4F27-80BA-0BA266982310}">
      <dgm:prSet/>
      <dgm:spPr/>
      <dgm:t>
        <a:bodyPr/>
        <a:lstStyle/>
        <a:p>
          <a:endParaRPr lang="en-US" sz="1400"/>
        </a:p>
      </dgm:t>
    </dgm:pt>
    <dgm:pt modelId="{0744D38E-BDE4-43B1-BE4D-1F2269C53D68}" type="sibTrans" cxnId="{C94F532F-6957-4F27-80BA-0BA266982310}">
      <dgm:prSet/>
      <dgm:spPr/>
      <dgm:t>
        <a:bodyPr/>
        <a:lstStyle/>
        <a:p>
          <a:endParaRPr lang="en-US" sz="1400"/>
        </a:p>
      </dgm:t>
    </dgm:pt>
    <dgm:pt modelId="{0DF18A4E-2471-42A4-A709-06BF829EF0A1}">
      <dgm:prSet phldrT="[Text]" custT="1"/>
      <dgm:spPr/>
      <dgm:t>
        <a:bodyPr/>
        <a:lstStyle/>
        <a:p>
          <a:r>
            <a:rPr lang="en-US" sz="1400" b="1" dirty="0"/>
            <a:t>Settle Claims</a:t>
          </a:r>
        </a:p>
      </dgm:t>
    </dgm:pt>
    <dgm:pt modelId="{D991F317-9FDB-4F2C-B9A6-15A9BC6C8A1F}" type="parTrans" cxnId="{CC1BA577-5DFE-4AE7-8BE8-BCB1DA4DA14A}">
      <dgm:prSet/>
      <dgm:spPr/>
      <dgm:t>
        <a:bodyPr/>
        <a:lstStyle/>
        <a:p>
          <a:endParaRPr lang="en-US" sz="1400"/>
        </a:p>
      </dgm:t>
    </dgm:pt>
    <dgm:pt modelId="{A3F197BE-3C0D-4148-B8A0-04A135A93812}" type="sibTrans" cxnId="{CC1BA577-5DFE-4AE7-8BE8-BCB1DA4DA14A}">
      <dgm:prSet/>
      <dgm:spPr/>
      <dgm:t>
        <a:bodyPr/>
        <a:lstStyle/>
        <a:p>
          <a:endParaRPr lang="en-US" sz="1400"/>
        </a:p>
      </dgm:t>
    </dgm:pt>
    <dgm:pt modelId="{C105252B-CB6E-42AC-A480-84404B6436FC}">
      <dgm:prSet custT="1"/>
      <dgm:spPr/>
      <dgm:t>
        <a:bodyPr/>
        <a:lstStyle/>
        <a:p>
          <a:r>
            <a:rPr lang="en-US" sz="1400" b="1" dirty="0"/>
            <a:t>Market Policy/ Treaty</a:t>
          </a:r>
        </a:p>
      </dgm:t>
    </dgm:pt>
    <dgm:pt modelId="{0719EF53-D4F9-42B3-979E-6155580564BC}" type="parTrans" cxnId="{44CE299F-EC6B-4D24-A9E3-6DDD273EA76B}">
      <dgm:prSet/>
      <dgm:spPr/>
      <dgm:t>
        <a:bodyPr/>
        <a:lstStyle/>
        <a:p>
          <a:endParaRPr lang="en-US" sz="1400"/>
        </a:p>
      </dgm:t>
    </dgm:pt>
    <dgm:pt modelId="{72A4AA6C-9D90-4FF9-AD71-D409F859D665}" type="sibTrans" cxnId="{44CE299F-EC6B-4D24-A9E3-6DDD273EA76B}">
      <dgm:prSet/>
      <dgm:spPr/>
      <dgm:t>
        <a:bodyPr/>
        <a:lstStyle/>
        <a:p>
          <a:endParaRPr lang="en-US" sz="1400"/>
        </a:p>
      </dgm:t>
    </dgm:pt>
    <dgm:pt modelId="{A9C6EBDA-93C5-42FE-96CD-1EAA2DAC5AF7}">
      <dgm:prSet phldrT="[Text]" custT="1"/>
      <dgm:spPr/>
      <dgm:t>
        <a:bodyPr/>
        <a:lstStyle/>
        <a:p>
          <a:r>
            <a:rPr lang="en-US" sz="1400" b="1" dirty="0"/>
            <a:t>Improve World </a:t>
          </a:r>
        </a:p>
      </dgm:t>
    </dgm:pt>
    <dgm:pt modelId="{65C6B2F2-5192-41F5-8B94-7B66CB34FFA9}" type="parTrans" cxnId="{3D351A5C-E5E2-483F-A60A-4FCD696F511D}">
      <dgm:prSet/>
      <dgm:spPr/>
      <dgm:t>
        <a:bodyPr/>
        <a:lstStyle/>
        <a:p>
          <a:endParaRPr lang="en-US" sz="1400"/>
        </a:p>
      </dgm:t>
    </dgm:pt>
    <dgm:pt modelId="{A872446A-C876-4C34-8318-FD76BFE087CF}" type="sibTrans" cxnId="{3D351A5C-E5E2-483F-A60A-4FCD696F511D}">
      <dgm:prSet/>
      <dgm:spPr/>
      <dgm:t>
        <a:bodyPr/>
        <a:lstStyle/>
        <a:p>
          <a:endParaRPr lang="en-US" sz="1400"/>
        </a:p>
      </dgm:t>
    </dgm:pt>
    <dgm:pt modelId="{2B07AB65-1F2B-4D45-972B-1C1AA13814EC}">
      <dgm:prSet phldrT="[Text]" custT="1"/>
      <dgm:spPr/>
      <dgm:t>
        <a:bodyPr/>
        <a:lstStyle/>
        <a:p>
          <a:r>
            <a:rPr lang="en-US" sz="1400" b="1" dirty="0"/>
            <a:t>Price Risk</a:t>
          </a:r>
        </a:p>
      </dgm:t>
    </dgm:pt>
    <dgm:pt modelId="{762E9C64-3965-4959-B96A-8A388D84F14A}" type="sibTrans" cxnId="{C6335219-35F7-4BB7-9FBA-0BFA5DC9251D}">
      <dgm:prSet/>
      <dgm:spPr/>
      <dgm:t>
        <a:bodyPr/>
        <a:lstStyle/>
        <a:p>
          <a:endParaRPr lang="en-US" sz="1400"/>
        </a:p>
      </dgm:t>
    </dgm:pt>
    <dgm:pt modelId="{CED6E3D6-A3C9-40EA-92F9-235ABE8206A4}" type="parTrans" cxnId="{C6335219-35F7-4BB7-9FBA-0BFA5DC9251D}">
      <dgm:prSet/>
      <dgm:spPr/>
      <dgm:t>
        <a:bodyPr/>
        <a:lstStyle/>
        <a:p>
          <a:endParaRPr lang="en-US" sz="1400"/>
        </a:p>
      </dgm:t>
    </dgm:pt>
    <dgm:pt modelId="{4E4B4067-D128-4B7B-97B6-B098539D68CC}" type="pres">
      <dgm:prSet presAssocID="{55FFAB4D-3FE8-46D4-921D-3DAAFD45193A}" presName="CompostProcess" presStyleCnt="0">
        <dgm:presLayoutVars>
          <dgm:dir/>
          <dgm:resizeHandles val="exact"/>
        </dgm:presLayoutVars>
      </dgm:prSet>
      <dgm:spPr/>
    </dgm:pt>
    <dgm:pt modelId="{A152B669-C2C7-459C-A64B-5D2800C9DC64}" type="pres">
      <dgm:prSet presAssocID="{55FFAB4D-3FE8-46D4-921D-3DAAFD45193A}" presName="arrow" presStyleLbl="bgShp" presStyleIdx="0" presStyleCnt="1" custLinFactNeighborX="-991" custLinFactNeighborY="-821"/>
      <dgm:spPr/>
    </dgm:pt>
    <dgm:pt modelId="{20A31AA8-B183-4F29-BC32-7AE7D2F588F3}" type="pres">
      <dgm:prSet presAssocID="{55FFAB4D-3FE8-46D4-921D-3DAAFD45193A}" presName="linearProcess" presStyleCnt="0"/>
      <dgm:spPr/>
    </dgm:pt>
    <dgm:pt modelId="{70A62A1C-F154-4910-9C4E-62E600A80DD4}" type="pres">
      <dgm:prSet presAssocID="{92545DD2-D102-4073-81E4-5DB851FB631B}" presName="textNode" presStyleLbl="node1" presStyleIdx="0" presStyleCnt="8">
        <dgm:presLayoutVars>
          <dgm:bulletEnabled val="1"/>
        </dgm:presLayoutVars>
      </dgm:prSet>
      <dgm:spPr/>
    </dgm:pt>
    <dgm:pt modelId="{7FCF817D-5F5B-436F-9517-BC4BB1F8045C}" type="pres">
      <dgm:prSet presAssocID="{93FDA5C6-8DC8-4A52-A474-9944C73D702B}" presName="sibTrans" presStyleCnt="0"/>
      <dgm:spPr/>
    </dgm:pt>
    <dgm:pt modelId="{94A54FA7-0450-445A-8026-0207A2847018}" type="pres">
      <dgm:prSet presAssocID="{51E70C20-E506-4FF7-9F1C-765AA78E70C1}" presName="textNode" presStyleLbl="node1" presStyleIdx="1" presStyleCnt="8">
        <dgm:presLayoutVars>
          <dgm:bulletEnabled val="1"/>
        </dgm:presLayoutVars>
      </dgm:prSet>
      <dgm:spPr/>
    </dgm:pt>
    <dgm:pt modelId="{48BF1143-71F3-4CD7-A945-30313464EEB9}" type="pres">
      <dgm:prSet presAssocID="{473D3182-B31B-4F17-BE88-DD6E1BE86813}" presName="sibTrans" presStyleCnt="0"/>
      <dgm:spPr/>
    </dgm:pt>
    <dgm:pt modelId="{7E743432-CC7F-4390-8FC6-15CFA3D6582B}" type="pres">
      <dgm:prSet presAssocID="{C105252B-CB6E-42AC-A480-84404B6436FC}" presName="textNode" presStyleLbl="node1" presStyleIdx="2" presStyleCnt="8">
        <dgm:presLayoutVars>
          <dgm:bulletEnabled val="1"/>
        </dgm:presLayoutVars>
      </dgm:prSet>
      <dgm:spPr/>
    </dgm:pt>
    <dgm:pt modelId="{AB308EE6-A83A-4D1E-A643-6E07177AA05E}" type="pres">
      <dgm:prSet presAssocID="{72A4AA6C-9D90-4FF9-AD71-D409F859D665}" presName="sibTrans" presStyleCnt="0"/>
      <dgm:spPr/>
    </dgm:pt>
    <dgm:pt modelId="{2EA539DF-C130-472D-9E00-B45561132935}" type="pres">
      <dgm:prSet presAssocID="{7F3E23DC-0D50-4D94-89BF-21E67C91798F}" presName="textNode" presStyleLbl="node1" presStyleIdx="3" presStyleCnt="8">
        <dgm:presLayoutVars>
          <dgm:bulletEnabled val="1"/>
        </dgm:presLayoutVars>
      </dgm:prSet>
      <dgm:spPr/>
    </dgm:pt>
    <dgm:pt modelId="{2666BD86-5DE5-4BA8-96E9-30BC49B30967}" type="pres">
      <dgm:prSet presAssocID="{7E9FD778-33D0-4AD3-A7CB-6572AF88F984}" presName="sibTrans" presStyleCnt="0"/>
      <dgm:spPr/>
    </dgm:pt>
    <dgm:pt modelId="{8E560B7B-C1C6-4174-B929-8A0EC41215B3}" type="pres">
      <dgm:prSet presAssocID="{2B07AB65-1F2B-4D45-972B-1C1AA13814EC}" presName="textNode" presStyleLbl="node1" presStyleIdx="4" presStyleCnt="8">
        <dgm:presLayoutVars>
          <dgm:bulletEnabled val="1"/>
        </dgm:presLayoutVars>
      </dgm:prSet>
      <dgm:spPr/>
    </dgm:pt>
    <dgm:pt modelId="{FE9409D4-1089-49C1-BDF8-5237F5CB3535}" type="pres">
      <dgm:prSet presAssocID="{762E9C64-3965-4959-B96A-8A388D84F14A}" presName="sibTrans" presStyleCnt="0"/>
      <dgm:spPr/>
    </dgm:pt>
    <dgm:pt modelId="{8430E4D2-4BE5-4033-A40B-7D01DC320A25}" type="pres">
      <dgm:prSet presAssocID="{1EC0E9DE-65AE-44E9-8B2E-3A0D2D7C2891}" presName="textNode" presStyleLbl="node1" presStyleIdx="5" presStyleCnt="8">
        <dgm:presLayoutVars>
          <dgm:bulletEnabled val="1"/>
        </dgm:presLayoutVars>
      </dgm:prSet>
      <dgm:spPr/>
    </dgm:pt>
    <dgm:pt modelId="{90F9E2C3-A749-47EA-9ACE-BCB8AB3EA74A}" type="pres">
      <dgm:prSet presAssocID="{0744D38E-BDE4-43B1-BE4D-1F2269C53D68}" presName="sibTrans" presStyleCnt="0"/>
      <dgm:spPr/>
    </dgm:pt>
    <dgm:pt modelId="{DA227052-28CD-48CA-B212-6CE9437E2590}" type="pres">
      <dgm:prSet presAssocID="{0DF18A4E-2471-42A4-A709-06BF829EF0A1}" presName="textNode" presStyleLbl="node1" presStyleIdx="6" presStyleCnt="8">
        <dgm:presLayoutVars>
          <dgm:bulletEnabled val="1"/>
        </dgm:presLayoutVars>
      </dgm:prSet>
      <dgm:spPr/>
    </dgm:pt>
    <dgm:pt modelId="{5F50013E-F129-4FC1-9BFD-B49D23E33F90}" type="pres">
      <dgm:prSet presAssocID="{A3F197BE-3C0D-4148-B8A0-04A135A93812}" presName="sibTrans" presStyleCnt="0"/>
      <dgm:spPr/>
    </dgm:pt>
    <dgm:pt modelId="{6310D234-C0C6-44A1-98F4-7DB8A98AB0CC}" type="pres">
      <dgm:prSet presAssocID="{A9C6EBDA-93C5-42FE-96CD-1EAA2DAC5AF7}" presName="textNode" presStyleLbl="node1" presStyleIdx="7" presStyleCnt="8">
        <dgm:presLayoutVars>
          <dgm:bulletEnabled val="1"/>
        </dgm:presLayoutVars>
      </dgm:prSet>
      <dgm:spPr/>
    </dgm:pt>
  </dgm:ptLst>
  <dgm:cxnLst>
    <dgm:cxn modelId="{7CD23DBF-388C-441C-949E-CB6361D32CE9}" srcId="{55FFAB4D-3FE8-46D4-921D-3DAAFD45193A}" destId="{92545DD2-D102-4073-81E4-5DB851FB631B}" srcOrd="0" destOrd="0" parTransId="{28992293-AD1D-4A88-A481-D7A6A63ED112}" sibTransId="{93FDA5C6-8DC8-4A52-A474-9944C73D702B}"/>
    <dgm:cxn modelId="{0B44ECCF-5EC3-4A54-A9D6-8244B33561C2}" type="presOf" srcId="{55FFAB4D-3FE8-46D4-921D-3DAAFD45193A}" destId="{4E4B4067-D128-4B7B-97B6-B098539D68CC}" srcOrd="0" destOrd="0" presId="urn:microsoft.com/office/officeart/2005/8/layout/hProcess9"/>
    <dgm:cxn modelId="{C94F532F-6957-4F27-80BA-0BA266982310}" srcId="{55FFAB4D-3FE8-46D4-921D-3DAAFD45193A}" destId="{1EC0E9DE-65AE-44E9-8B2E-3A0D2D7C2891}" srcOrd="5" destOrd="0" parTransId="{3EF247FC-0154-4D91-ADC4-01EC4CBB9EBF}" sibTransId="{0744D38E-BDE4-43B1-BE4D-1F2269C53D68}"/>
    <dgm:cxn modelId="{44CE299F-EC6B-4D24-A9E3-6DDD273EA76B}" srcId="{55FFAB4D-3FE8-46D4-921D-3DAAFD45193A}" destId="{C105252B-CB6E-42AC-A480-84404B6436FC}" srcOrd="2" destOrd="0" parTransId="{0719EF53-D4F9-42B3-979E-6155580564BC}" sibTransId="{72A4AA6C-9D90-4FF9-AD71-D409F859D665}"/>
    <dgm:cxn modelId="{D6654E3B-19F7-4AE8-834A-D2BE47776D9D}" type="presOf" srcId="{2B07AB65-1F2B-4D45-972B-1C1AA13814EC}" destId="{8E560B7B-C1C6-4174-B929-8A0EC41215B3}" srcOrd="0" destOrd="0" presId="urn:microsoft.com/office/officeart/2005/8/layout/hProcess9"/>
    <dgm:cxn modelId="{B5F7E31A-FB3F-4B1F-9280-006465FD1418}" srcId="{55FFAB4D-3FE8-46D4-921D-3DAAFD45193A}" destId="{7F3E23DC-0D50-4D94-89BF-21E67C91798F}" srcOrd="3" destOrd="0" parTransId="{AEE6EF17-C48D-471A-A724-FEBC5BF07BCE}" sibTransId="{7E9FD778-33D0-4AD3-A7CB-6572AF88F984}"/>
    <dgm:cxn modelId="{1338CEE4-50EB-4CF5-AF76-B68B3DC57411}" srcId="{55FFAB4D-3FE8-46D4-921D-3DAAFD45193A}" destId="{51E70C20-E506-4FF7-9F1C-765AA78E70C1}" srcOrd="1" destOrd="0" parTransId="{9453320E-08F2-4A9D-8D02-C93B8993606B}" sibTransId="{473D3182-B31B-4F17-BE88-DD6E1BE86813}"/>
    <dgm:cxn modelId="{11569A78-704D-4B62-9DCB-4EF08A5B2513}" type="presOf" srcId="{1EC0E9DE-65AE-44E9-8B2E-3A0D2D7C2891}" destId="{8430E4D2-4BE5-4033-A40B-7D01DC320A25}" srcOrd="0" destOrd="0" presId="urn:microsoft.com/office/officeart/2005/8/layout/hProcess9"/>
    <dgm:cxn modelId="{3D351A5C-E5E2-483F-A60A-4FCD696F511D}" srcId="{55FFAB4D-3FE8-46D4-921D-3DAAFD45193A}" destId="{A9C6EBDA-93C5-42FE-96CD-1EAA2DAC5AF7}" srcOrd="7" destOrd="0" parTransId="{65C6B2F2-5192-41F5-8B94-7B66CB34FFA9}" sibTransId="{A872446A-C876-4C34-8318-FD76BFE087CF}"/>
    <dgm:cxn modelId="{C4431D87-6480-45BE-9A51-454C75082B9A}" type="presOf" srcId="{0DF18A4E-2471-42A4-A709-06BF829EF0A1}" destId="{DA227052-28CD-48CA-B212-6CE9437E2590}" srcOrd="0" destOrd="0" presId="urn:microsoft.com/office/officeart/2005/8/layout/hProcess9"/>
    <dgm:cxn modelId="{DCF76BC5-FDA3-4B63-A3A6-0DA1C93EABA6}" type="presOf" srcId="{A9C6EBDA-93C5-42FE-96CD-1EAA2DAC5AF7}" destId="{6310D234-C0C6-44A1-98F4-7DB8A98AB0CC}" srcOrd="0" destOrd="0" presId="urn:microsoft.com/office/officeart/2005/8/layout/hProcess9"/>
    <dgm:cxn modelId="{CC1BA577-5DFE-4AE7-8BE8-BCB1DA4DA14A}" srcId="{55FFAB4D-3FE8-46D4-921D-3DAAFD45193A}" destId="{0DF18A4E-2471-42A4-A709-06BF829EF0A1}" srcOrd="6" destOrd="0" parTransId="{D991F317-9FDB-4F2C-B9A6-15A9BC6C8A1F}" sibTransId="{A3F197BE-3C0D-4148-B8A0-04A135A93812}"/>
    <dgm:cxn modelId="{C6335219-35F7-4BB7-9FBA-0BFA5DC9251D}" srcId="{55FFAB4D-3FE8-46D4-921D-3DAAFD45193A}" destId="{2B07AB65-1F2B-4D45-972B-1C1AA13814EC}" srcOrd="4" destOrd="0" parTransId="{CED6E3D6-A3C9-40EA-92F9-235ABE8206A4}" sibTransId="{762E9C64-3965-4959-B96A-8A388D84F14A}"/>
    <dgm:cxn modelId="{8F85756A-FD3E-4704-BBDD-BFB09542D4CB}" type="presOf" srcId="{7F3E23DC-0D50-4D94-89BF-21E67C91798F}" destId="{2EA539DF-C130-472D-9E00-B45561132935}" srcOrd="0" destOrd="0" presId="urn:microsoft.com/office/officeart/2005/8/layout/hProcess9"/>
    <dgm:cxn modelId="{A0C3861F-68CE-43F2-ADAA-8AAB82BF350C}" type="presOf" srcId="{51E70C20-E506-4FF7-9F1C-765AA78E70C1}" destId="{94A54FA7-0450-445A-8026-0207A2847018}" srcOrd="0" destOrd="0" presId="urn:microsoft.com/office/officeart/2005/8/layout/hProcess9"/>
    <dgm:cxn modelId="{8902E981-52FB-4284-BB6C-E4AA65CD59A9}" type="presOf" srcId="{92545DD2-D102-4073-81E4-5DB851FB631B}" destId="{70A62A1C-F154-4910-9C4E-62E600A80DD4}" srcOrd="0" destOrd="0" presId="urn:microsoft.com/office/officeart/2005/8/layout/hProcess9"/>
    <dgm:cxn modelId="{67AEE9A1-2F19-4946-83D3-3806D5F9472E}" type="presOf" srcId="{C105252B-CB6E-42AC-A480-84404B6436FC}" destId="{7E743432-CC7F-4390-8FC6-15CFA3D6582B}" srcOrd="0" destOrd="0" presId="urn:microsoft.com/office/officeart/2005/8/layout/hProcess9"/>
    <dgm:cxn modelId="{9149D06A-F4ED-4649-B9E4-168162798115}" type="presParOf" srcId="{4E4B4067-D128-4B7B-97B6-B098539D68CC}" destId="{A152B669-C2C7-459C-A64B-5D2800C9DC64}" srcOrd="0" destOrd="0" presId="urn:microsoft.com/office/officeart/2005/8/layout/hProcess9"/>
    <dgm:cxn modelId="{4B81BE72-8E85-4E70-9E64-398300B0C9AA}" type="presParOf" srcId="{4E4B4067-D128-4B7B-97B6-B098539D68CC}" destId="{20A31AA8-B183-4F29-BC32-7AE7D2F588F3}" srcOrd="1" destOrd="0" presId="urn:microsoft.com/office/officeart/2005/8/layout/hProcess9"/>
    <dgm:cxn modelId="{7286A81C-A60E-4705-B55C-270E423DAB7D}" type="presParOf" srcId="{20A31AA8-B183-4F29-BC32-7AE7D2F588F3}" destId="{70A62A1C-F154-4910-9C4E-62E600A80DD4}" srcOrd="0" destOrd="0" presId="urn:microsoft.com/office/officeart/2005/8/layout/hProcess9"/>
    <dgm:cxn modelId="{DD85285A-9CE3-483C-946A-C82B956572A5}" type="presParOf" srcId="{20A31AA8-B183-4F29-BC32-7AE7D2F588F3}" destId="{7FCF817D-5F5B-436F-9517-BC4BB1F8045C}" srcOrd="1" destOrd="0" presId="urn:microsoft.com/office/officeart/2005/8/layout/hProcess9"/>
    <dgm:cxn modelId="{231D9347-00B6-41D8-B260-D406FF938F51}" type="presParOf" srcId="{20A31AA8-B183-4F29-BC32-7AE7D2F588F3}" destId="{94A54FA7-0450-445A-8026-0207A2847018}" srcOrd="2" destOrd="0" presId="urn:microsoft.com/office/officeart/2005/8/layout/hProcess9"/>
    <dgm:cxn modelId="{9777739D-48E2-45EE-9260-DCCBFDD06468}" type="presParOf" srcId="{20A31AA8-B183-4F29-BC32-7AE7D2F588F3}" destId="{48BF1143-71F3-4CD7-A945-30313464EEB9}" srcOrd="3" destOrd="0" presId="urn:microsoft.com/office/officeart/2005/8/layout/hProcess9"/>
    <dgm:cxn modelId="{650D1A7F-A8CE-418C-8BAC-57CBDF642204}" type="presParOf" srcId="{20A31AA8-B183-4F29-BC32-7AE7D2F588F3}" destId="{7E743432-CC7F-4390-8FC6-15CFA3D6582B}" srcOrd="4" destOrd="0" presId="urn:microsoft.com/office/officeart/2005/8/layout/hProcess9"/>
    <dgm:cxn modelId="{60DEC2C6-9643-4128-96DC-161971CDB857}" type="presParOf" srcId="{20A31AA8-B183-4F29-BC32-7AE7D2F588F3}" destId="{AB308EE6-A83A-4D1E-A643-6E07177AA05E}" srcOrd="5" destOrd="0" presId="urn:microsoft.com/office/officeart/2005/8/layout/hProcess9"/>
    <dgm:cxn modelId="{C5611A2B-36EC-4C66-BCBA-07D3BAD376F8}" type="presParOf" srcId="{20A31AA8-B183-4F29-BC32-7AE7D2F588F3}" destId="{2EA539DF-C130-472D-9E00-B45561132935}" srcOrd="6" destOrd="0" presId="urn:microsoft.com/office/officeart/2005/8/layout/hProcess9"/>
    <dgm:cxn modelId="{922F67F3-3ABF-4200-8584-CBE0E452D585}" type="presParOf" srcId="{20A31AA8-B183-4F29-BC32-7AE7D2F588F3}" destId="{2666BD86-5DE5-4BA8-96E9-30BC49B30967}" srcOrd="7" destOrd="0" presId="urn:microsoft.com/office/officeart/2005/8/layout/hProcess9"/>
    <dgm:cxn modelId="{ED14E6DD-1206-4853-A60F-1FD2E668370A}" type="presParOf" srcId="{20A31AA8-B183-4F29-BC32-7AE7D2F588F3}" destId="{8E560B7B-C1C6-4174-B929-8A0EC41215B3}" srcOrd="8" destOrd="0" presId="urn:microsoft.com/office/officeart/2005/8/layout/hProcess9"/>
    <dgm:cxn modelId="{845C4483-3795-4099-AF89-A3B0E9CF9F9B}" type="presParOf" srcId="{20A31AA8-B183-4F29-BC32-7AE7D2F588F3}" destId="{FE9409D4-1089-49C1-BDF8-5237F5CB3535}" srcOrd="9" destOrd="0" presId="urn:microsoft.com/office/officeart/2005/8/layout/hProcess9"/>
    <dgm:cxn modelId="{A6CD04A1-1312-4DA0-9E4C-CD2314997F87}" type="presParOf" srcId="{20A31AA8-B183-4F29-BC32-7AE7D2F588F3}" destId="{8430E4D2-4BE5-4033-A40B-7D01DC320A25}" srcOrd="10" destOrd="0" presId="urn:microsoft.com/office/officeart/2005/8/layout/hProcess9"/>
    <dgm:cxn modelId="{DDC072CE-4176-4610-AA27-3065598A39A0}" type="presParOf" srcId="{20A31AA8-B183-4F29-BC32-7AE7D2F588F3}" destId="{90F9E2C3-A749-47EA-9ACE-BCB8AB3EA74A}" srcOrd="11" destOrd="0" presId="urn:microsoft.com/office/officeart/2005/8/layout/hProcess9"/>
    <dgm:cxn modelId="{DBA5198D-D6D2-4000-A864-173F2683B2AE}" type="presParOf" srcId="{20A31AA8-B183-4F29-BC32-7AE7D2F588F3}" destId="{DA227052-28CD-48CA-B212-6CE9437E2590}" srcOrd="12" destOrd="0" presId="urn:microsoft.com/office/officeart/2005/8/layout/hProcess9"/>
    <dgm:cxn modelId="{9289D667-7FA3-44D5-BF31-9BD4BEEF9DC5}" type="presParOf" srcId="{20A31AA8-B183-4F29-BC32-7AE7D2F588F3}" destId="{5F50013E-F129-4FC1-9BFD-B49D23E33F90}" srcOrd="13" destOrd="0" presId="urn:microsoft.com/office/officeart/2005/8/layout/hProcess9"/>
    <dgm:cxn modelId="{42F626D7-FB20-4310-AE90-FB2C3ECEBF76}" type="presParOf" srcId="{20A31AA8-B183-4F29-BC32-7AE7D2F588F3}" destId="{6310D234-C0C6-44A1-98F4-7DB8A98AB0CC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2B669-C2C7-459C-A64B-5D2800C9DC64}">
      <dsp:nvSpPr>
        <dsp:cNvPr id="0" name=""/>
        <dsp:cNvSpPr/>
      </dsp:nvSpPr>
      <dsp:spPr>
        <a:xfrm>
          <a:off x="563117" y="0"/>
          <a:ext cx="7189470" cy="404018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2DDC50-D412-46F1-908D-7C2905B6ABE6}">
      <dsp:nvSpPr>
        <dsp:cNvPr id="0" name=""/>
        <dsp:cNvSpPr/>
      </dsp:nvSpPr>
      <dsp:spPr>
        <a:xfrm>
          <a:off x="2477" y="1212056"/>
          <a:ext cx="1491748" cy="1616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Printing Press</a:t>
          </a:r>
        </a:p>
      </dsp:txBody>
      <dsp:txXfrm>
        <a:off x="75298" y="1284877"/>
        <a:ext cx="1346106" cy="1470432"/>
      </dsp:txXfrm>
    </dsp:sp>
    <dsp:sp modelId="{70A62A1C-F154-4910-9C4E-62E600A80DD4}">
      <dsp:nvSpPr>
        <dsp:cNvPr id="0" name=""/>
        <dsp:cNvSpPr/>
      </dsp:nvSpPr>
      <dsp:spPr>
        <a:xfrm>
          <a:off x="1742851" y="1212056"/>
          <a:ext cx="1491748" cy="1616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Gather Information (News, Ads)</a:t>
          </a:r>
        </a:p>
      </dsp:txBody>
      <dsp:txXfrm>
        <a:off x="1815672" y="1284877"/>
        <a:ext cx="1346106" cy="1470432"/>
      </dsp:txXfrm>
    </dsp:sp>
    <dsp:sp modelId="{94A54FA7-0450-445A-8026-0207A2847018}">
      <dsp:nvSpPr>
        <dsp:cNvPr id="0" name=""/>
        <dsp:cNvSpPr/>
      </dsp:nvSpPr>
      <dsp:spPr>
        <a:xfrm>
          <a:off x="3483225" y="1212056"/>
          <a:ext cx="1491748" cy="1616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Create Product (Publish the Newspaper)</a:t>
          </a:r>
        </a:p>
      </dsp:txBody>
      <dsp:txXfrm>
        <a:off x="3556046" y="1284877"/>
        <a:ext cx="1346106" cy="1470432"/>
      </dsp:txXfrm>
    </dsp:sp>
    <dsp:sp modelId="{7E743432-CC7F-4390-8FC6-15CFA3D6582B}">
      <dsp:nvSpPr>
        <dsp:cNvPr id="0" name=""/>
        <dsp:cNvSpPr/>
      </dsp:nvSpPr>
      <dsp:spPr>
        <a:xfrm>
          <a:off x="5223599" y="1212056"/>
          <a:ext cx="1491748" cy="1616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Distribute Product (Deliver the Newspaper)</a:t>
          </a:r>
        </a:p>
      </dsp:txBody>
      <dsp:txXfrm>
        <a:off x="5296420" y="1284877"/>
        <a:ext cx="1346106" cy="1470432"/>
      </dsp:txXfrm>
    </dsp:sp>
    <dsp:sp modelId="{6310D234-C0C6-44A1-98F4-7DB8A98AB0CC}">
      <dsp:nvSpPr>
        <dsp:cNvPr id="0" name=""/>
        <dsp:cNvSpPr/>
      </dsp:nvSpPr>
      <dsp:spPr>
        <a:xfrm>
          <a:off x="6963973" y="1212056"/>
          <a:ext cx="1491748" cy="1616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Improve World </a:t>
          </a:r>
        </a:p>
      </dsp:txBody>
      <dsp:txXfrm>
        <a:off x="7036794" y="1284877"/>
        <a:ext cx="1346106" cy="1470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2B669-C2C7-459C-A64B-5D2800C9DC64}">
      <dsp:nvSpPr>
        <dsp:cNvPr id="0" name=""/>
        <dsp:cNvSpPr/>
      </dsp:nvSpPr>
      <dsp:spPr>
        <a:xfrm>
          <a:off x="563117" y="0"/>
          <a:ext cx="7189470" cy="404018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62A1C-F154-4910-9C4E-62E600A80DD4}">
      <dsp:nvSpPr>
        <dsp:cNvPr id="0" name=""/>
        <dsp:cNvSpPr/>
      </dsp:nvSpPr>
      <dsp:spPr>
        <a:xfrm>
          <a:off x="4129" y="1212056"/>
          <a:ext cx="921811" cy="1616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Brains + Bank Account</a:t>
          </a:r>
        </a:p>
      </dsp:txBody>
      <dsp:txXfrm>
        <a:off x="49128" y="1257055"/>
        <a:ext cx="831813" cy="1526076"/>
      </dsp:txXfrm>
    </dsp:sp>
    <dsp:sp modelId="{94A54FA7-0450-445A-8026-0207A2847018}">
      <dsp:nvSpPr>
        <dsp:cNvPr id="0" name=""/>
        <dsp:cNvSpPr/>
      </dsp:nvSpPr>
      <dsp:spPr>
        <a:xfrm>
          <a:off x="1079576" y="1212056"/>
          <a:ext cx="921811" cy="1616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Create Policy/ Treaty</a:t>
          </a:r>
        </a:p>
      </dsp:txBody>
      <dsp:txXfrm>
        <a:off x="1124575" y="1257055"/>
        <a:ext cx="831813" cy="1526076"/>
      </dsp:txXfrm>
    </dsp:sp>
    <dsp:sp modelId="{7E743432-CC7F-4390-8FC6-15CFA3D6582B}">
      <dsp:nvSpPr>
        <dsp:cNvPr id="0" name=""/>
        <dsp:cNvSpPr/>
      </dsp:nvSpPr>
      <dsp:spPr>
        <a:xfrm>
          <a:off x="2155023" y="1212056"/>
          <a:ext cx="921811" cy="1616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Market Policy/ Treaty</a:t>
          </a:r>
        </a:p>
      </dsp:txBody>
      <dsp:txXfrm>
        <a:off x="2200022" y="1257055"/>
        <a:ext cx="831813" cy="1526076"/>
      </dsp:txXfrm>
    </dsp:sp>
    <dsp:sp modelId="{2EA539DF-C130-472D-9E00-B45561132935}">
      <dsp:nvSpPr>
        <dsp:cNvPr id="0" name=""/>
        <dsp:cNvSpPr/>
      </dsp:nvSpPr>
      <dsp:spPr>
        <a:xfrm>
          <a:off x="3230470" y="1212056"/>
          <a:ext cx="921811" cy="1616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Write Risk</a:t>
          </a:r>
        </a:p>
      </dsp:txBody>
      <dsp:txXfrm>
        <a:off x="3275469" y="1257055"/>
        <a:ext cx="831813" cy="1526076"/>
      </dsp:txXfrm>
    </dsp:sp>
    <dsp:sp modelId="{8E560B7B-C1C6-4174-B929-8A0EC41215B3}">
      <dsp:nvSpPr>
        <dsp:cNvPr id="0" name=""/>
        <dsp:cNvSpPr/>
      </dsp:nvSpPr>
      <dsp:spPr>
        <a:xfrm>
          <a:off x="4305917" y="1212056"/>
          <a:ext cx="921811" cy="1616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Price Risk</a:t>
          </a:r>
        </a:p>
      </dsp:txBody>
      <dsp:txXfrm>
        <a:off x="4350916" y="1257055"/>
        <a:ext cx="831813" cy="1526076"/>
      </dsp:txXfrm>
    </dsp:sp>
    <dsp:sp modelId="{8430E4D2-4BE5-4033-A40B-7D01DC320A25}">
      <dsp:nvSpPr>
        <dsp:cNvPr id="0" name=""/>
        <dsp:cNvSpPr/>
      </dsp:nvSpPr>
      <dsp:spPr>
        <a:xfrm>
          <a:off x="5381364" y="1212056"/>
          <a:ext cx="921811" cy="1616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Perform Loss Control</a:t>
          </a:r>
        </a:p>
      </dsp:txBody>
      <dsp:txXfrm>
        <a:off x="5426363" y="1257055"/>
        <a:ext cx="831813" cy="1526076"/>
      </dsp:txXfrm>
    </dsp:sp>
    <dsp:sp modelId="{DA227052-28CD-48CA-B212-6CE9437E2590}">
      <dsp:nvSpPr>
        <dsp:cNvPr id="0" name=""/>
        <dsp:cNvSpPr/>
      </dsp:nvSpPr>
      <dsp:spPr>
        <a:xfrm>
          <a:off x="6456811" y="1212056"/>
          <a:ext cx="921811" cy="1616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Settle Claims</a:t>
          </a:r>
        </a:p>
      </dsp:txBody>
      <dsp:txXfrm>
        <a:off x="6501810" y="1257055"/>
        <a:ext cx="831813" cy="1526076"/>
      </dsp:txXfrm>
    </dsp:sp>
    <dsp:sp modelId="{6310D234-C0C6-44A1-98F4-7DB8A98AB0CC}">
      <dsp:nvSpPr>
        <dsp:cNvPr id="0" name=""/>
        <dsp:cNvSpPr/>
      </dsp:nvSpPr>
      <dsp:spPr>
        <a:xfrm>
          <a:off x="7532258" y="1212056"/>
          <a:ext cx="921811" cy="1616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Improve World </a:t>
          </a:r>
        </a:p>
      </dsp:txBody>
      <dsp:txXfrm>
        <a:off x="7577257" y="1257055"/>
        <a:ext cx="831813" cy="1526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0.81421</cdr:x>
      <cdr:y>0.2762</cdr:y>
    </cdr:from>
    <cdr:to>
      <cdr:x>0.92077</cdr:x>
      <cdr:y>0.45952</cdr:y>
    </cdr:to>
    <cdr:sp macro="" textlink="">
      <cdr:nvSpPr>
        <cdr:cNvPr id="2" name="AutoShape 2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12202" y="1233407"/>
          <a:ext cx="891540" cy="818677"/>
        </a:xfrm>
        <a:prstGeom xmlns:a="http://schemas.openxmlformats.org/drawingml/2006/main" prst="rightArrow">
          <a:avLst>
            <a:gd name="adj1" fmla="val 50000"/>
            <a:gd name="adj2" fmla="val 50034"/>
          </a:avLst>
        </a:prstGeom>
        <a:solidFill xmlns:a="http://schemas.openxmlformats.org/drawingml/2006/main">
          <a:schemeClr val="accent1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lIns="92075" tIns="46038" rIns="92075" bIns="46038" anchor="ctr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90000"/>
            </a:lnSpc>
          </a:pPr>
          <a:r>
            <a:rPr lang="en-US" sz="1400" b="1" dirty="0">
              <a:solidFill>
                <a:schemeClr val="bg1"/>
              </a:solidFill>
              <a:latin typeface="+mn-lt"/>
            </a:rPr>
            <a:t>7 Years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0.61663</cdr:x>
      <cdr:y>0.26139</cdr:y>
    </cdr:from>
    <cdr:to>
      <cdr:x>1</cdr:x>
      <cdr:y>0.44926</cdr:y>
    </cdr:to>
    <cdr:sp macro="" textlink="">
      <cdr:nvSpPr>
        <cdr:cNvPr id="2" name="Text Placeholder 4"/>
        <cdr:cNvSpPr txBox="1">
          <a:spLocks xmlns:a="http://schemas.openxmlformats.org/drawingml/2006/main"/>
        </cdr:cNvSpPr>
      </cdr:nvSpPr>
      <cdr:spPr bwMode="gray">
        <a:xfrm xmlns:a="http://schemas.openxmlformats.org/drawingml/2006/main">
          <a:off x="5423950" y="1234102"/>
          <a:ext cx="3291879" cy="886968"/>
        </a:xfrm>
        <a:prstGeom xmlns:a="http://schemas.openxmlformats.org/drawingml/2006/main" prst="snip1Rect">
          <a:avLst/>
        </a:prstGeom>
        <a:solidFill xmlns:a="http://schemas.openxmlformats.org/drawingml/2006/main">
          <a:schemeClr val="accent2"/>
        </a:solidFill>
        <a:ln xmlns:a="http://schemas.openxmlformats.org/drawingml/2006/main" w="28575" cap="flat" cmpd="sng" algn="ctr">
          <a:noFill/>
          <a:prstDash val="solid"/>
          <a:miter lim="800000"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29" tIns="45715" rIns="91429" bIns="91440" numCol="1" rtlCol="0" anchor="ctr" anchorCtr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90000"/>
            </a:lnSpc>
            <a:spcBef>
              <a:spcPct val="50000"/>
            </a:spcBef>
            <a:buClr>
              <a:schemeClr val="bg1"/>
            </a:buClr>
          </a:pPr>
          <a:r>
            <a: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P/C Carrier Yields Have Been Falling for Over a Decade, Reflecting the Long Downtrend </a:t>
          </a:r>
          <a:br>
            <a: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 Prevailing Interest Rates.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0.1766</cdr:x>
      <cdr:y>0.03176</cdr:y>
    </cdr:from>
    <cdr:to>
      <cdr:x>0.1766</cdr:x>
      <cdr:y>0.91974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1517968" y="120183"/>
          <a:ext cx="0" cy="3360209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rgbClr val="D0D0D3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0.26526</cdr:x>
      <cdr:y>0.03176</cdr:y>
    </cdr:from>
    <cdr:to>
      <cdr:x>0.26526</cdr:x>
      <cdr:y>0.91974</cdr:y>
    </cdr:to>
    <cdr:cxnSp macro="">
      <cdr:nvCxnSpPr>
        <cdr:cNvPr id="6" name="Straight Connector 5"/>
        <cdr:cNvCxnSpPr/>
      </cdr:nvCxnSpPr>
      <cdr:spPr>
        <a:xfrm xmlns:a="http://schemas.openxmlformats.org/drawingml/2006/main">
          <a:off x="2279968" y="120183"/>
          <a:ext cx="0" cy="3360209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rgbClr val="D0D0D3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0.3528</cdr:x>
      <cdr:y>0.03176</cdr:y>
    </cdr:from>
    <cdr:to>
      <cdr:x>0.3528</cdr:x>
      <cdr:y>0.91974</cdr:y>
    </cdr:to>
    <cdr:cxnSp macro="">
      <cdr:nvCxnSpPr>
        <cdr:cNvPr id="7" name="Straight Connector 6"/>
        <cdr:cNvCxnSpPr/>
      </cdr:nvCxnSpPr>
      <cdr:spPr>
        <a:xfrm xmlns:a="http://schemas.openxmlformats.org/drawingml/2006/main">
          <a:off x="3032443" y="120183"/>
          <a:ext cx="0" cy="3360209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rgbClr val="D0D0D3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0.44256</cdr:x>
      <cdr:y>0.03176</cdr:y>
    </cdr:from>
    <cdr:to>
      <cdr:x>0.44256</cdr:x>
      <cdr:y>0.91974</cdr:y>
    </cdr:to>
    <cdr:cxnSp macro="">
      <cdr:nvCxnSpPr>
        <cdr:cNvPr id="8" name="Straight Connector 7"/>
        <cdr:cNvCxnSpPr/>
      </cdr:nvCxnSpPr>
      <cdr:spPr>
        <a:xfrm xmlns:a="http://schemas.openxmlformats.org/drawingml/2006/main">
          <a:off x="3803968" y="120183"/>
          <a:ext cx="0" cy="3360209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rgbClr val="D0D0D3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0.52987</cdr:x>
      <cdr:y>0.03176</cdr:y>
    </cdr:from>
    <cdr:to>
      <cdr:x>0.52987</cdr:x>
      <cdr:y>0.91974</cdr:y>
    </cdr:to>
    <cdr:cxnSp macro="">
      <cdr:nvCxnSpPr>
        <cdr:cNvPr id="9" name="Straight Connector 8"/>
        <cdr:cNvCxnSpPr/>
      </cdr:nvCxnSpPr>
      <cdr:spPr>
        <a:xfrm xmlns:a="http://schemas.openxmlformats.org/drawingml/2006/main">
          <a:off x="4554422" y="120183"/>
          <a:ext cx="0" cy="3360209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rgbClr val="D0D0D3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0.62079</cdr:x>
      <cdr:y>0.03176</cdr:y>
    </cdr:from>
    <cdr:to>
      <cdr:x>0.62079</cdr:x>
      <cdr:y>0.91974</cdr:y>
    </cdr:to>
    <cdr:cxnSp macro="">
      <cdr:nvCxnSpPr>
        <cdr:cNvPr id="10" name="Straight Connector 9"/>
        <cdr:cNvCxnSpPr/>
      </cdr:nvCxnSpPr>
      <cdr:spPr>
        <a:xfrm xmlns:a="http://schemas.openxmlformats.org/drawingml/2006/main">
          <a:off x="5335905" y="120183"/>
          <a:ext cx="0" cy="3360209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rgbClr val="D0D0D3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0.71073</cdr:x>
      <cdr:y>0.04039</cdr:y>
    </cdr:from>
    <cdr:to>
      <cdr:x>0.71073</cdr:x>
      <cdr:y>0.92837</cdr:y>
    </cdr:to>
    <cdr:cxnSp macro="">
      <cdr:nvCxnSpPr>
        <cdr:cNvPr id="11" name="Straight Connector 10"/>
        <cdr:cNvCxnSpPr/>
      </cdr:nvCxnSpPr>
      <cdr:spPr>
        <a:xfrm xmlns:a="http://schemas.openxmlformats.org/drawingml/2006/main">
          <a:off x="6109018" y="152840"/>
          <a:ext cx="0" cy="3360209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rgbClr val="D0D0D3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0.79725</cdr:x>
      <cdr:y>0.03713</cdr:y>
    </cdr:from>
    <cdr:to>
      <cdr:x>0.79725</cdr:x>
      <cdr:y>0.92511</cdr:y>
    </cdr:to>
    <cdr:cxnSp macro="">
      <cdr:nvCxnSpPr>
        <cdr:cNvPr id="12" name="Straight Connector 11"/>
        <cdr:cNvCxnSpPr/>
      </cdr:nvCxnSpPr>
      <cdr:spPr>
        <a:xfrm xmlns:a="http://schemas.openxmlformats.org/drawingml/2006/main">
          <a:off x="6852658" y="140503"/>
          <a:ext cx="0" cy="3360209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rgbClr val="D0D0D3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0.8863</cdr:x>
      <cdr:y>0.03176</cdr:y>
    </cdr:from>
    <cdr:to>
      <cdr:x>0.8863</cdr:x>
      <cdr:y>0.91974</cdr:y>
    </cdr:to>
    <cdr:cxnSp macro="">
      <cdr:nvCxnSpPr>
        <cdr:cNvPr id="13" name="Straight Connector 12"/>
        <cdr:cNvCxnSpPr/>
      </cdr:nvCxnSpPr>
      <cdr:spPr>
        <a:xfrm xmlns:a="http://schemas.openxmlformats.org/drawingml/2006/main">
          <a:off x="7618094" y="120183"/>
          <a:ext cx="0" cy="3360209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rgbClr val="D0D0D3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0.82427</cdr:x>
      <cdr:y>0.54113</cdr:y>
    </cdr:from>
    <cdr:to>
      <cdr:x>0.99235</cdr:x>
      <cdr:y>0.72584</cdr:y>
    </cdr:to>
    <cdr:sp macro="" textlink="">
      <cdr:nvSpPr>
        <cdr:cNvPr id="14" name="PPTShape_2"/>
        <cdr:cNvSpPr>
          <a:spLocks xmlns:a="http://schemas.openxmlformats.org/drawingml/2006/main" noChangeArrowheads="1"/>
        </cdr:cNvSpPr>
      </cdr:nvSpPr>
      <cdr:spPr bwMode="blackWhite">
        <a:xfrm xmlns:a="http://schemas.openxmlformats.org/drawingml/2006/main">
          <a:off x="7084915" y="2047678"/>
          <a:ext cx="1444658" cy="698962"/>
        </a:xfrm>
        <a:prstGeom xmlns:a="http://schemas.openxmlformats.org/drawingml/2006/main" prst="wedgeRectCallout">
          <a:avLst>
            <a:gd name="adj1" fmla="val -22051"/>
            <a:gd name="adj2" fmla="val -36677"/>
          </a:avLst>
        </a:prstGeom>
        <a:solidFill xmlns:a="http://schemas.openxmlformats.org/drawingml/2006/main">
          <a:schemeClr val="accent3"/>
        </a:solidFill>
        <a:ln xmlns:a="http://schemas.openxmlformats.org/drawingml/2006/main" w="28575" algn="ctr">
          <a:solidFill>
            <a:schemeClr val="bg1"/>
          </a:solidFill>
          <a:miter lim="800000"/>
          <a:headEnd/>
          <a:tailEnd/>
        </a:ln>
      </cdr:spPr>
      <cdr:txBody>
        <a:bodyPr xmlns:a="http://schemas.openxmlformats.org/drawingml/2006/main" tIns="91440" bIns="91440" anchor="ctr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algn="ctr">
            <a:lnSpc>
              <a:spcPct val="90000"/>
            </a:lnSpc>
            <a:spcBef>
              <a:spcPct val="50000"/>
            </a:spcBef>
            <a:buClr>
              <a:srgbClr val="FFFFFF"/>
            </a:buClr>
          </a:pPr>
          <a:r>
            <a:rPr lang="en-US" sz="1600" b="1" dirty="0">
              <a:solidFill>
                <a:schemeClr val="bg1"/>
              </a:solidFill>
              <a:latin typeface="Arial" charset="0"/>
              <a:cs typeface="Arial" charset="0"/>
            </a:rPr>
            <a:t>“GDP now” estimate as of August 12</a:t>
          </a:r>
          <a:endParaRPr lang="en-US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0.8543</cdr:x>
      <cdr:y>0.39563</cdr:y>
    </cdr:from>
    <cdr:to>
      <cdr:x>0.8543</cdr:x>
      <cdr:y>0.55024</cdr:y>
    </cdr:to>
    <cdr:cxnSp macro="">
      <cdr:nvCxnSpPr>
        <cdr:cNvPr id="15" name="Straight Arrow Connector 14"/>
        <cdr:cNvCxnSpPr/>
      </cdr:nvCxnSpPr>
      <cdr:spPr>
        <a:xfrm xmlns:a="http://schemas.openxmlformats.org/drawingml/2006/main" flipV="1">
          <a:off x="7343019" y="1497113"/>
          <a:ext cx="0" cy="585051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accent3"/>
          </a:solidFill>
          <a:tailEnd type="oval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0.86818</cdr:x>
      <cdr:y>0.22994</cdr:y>
    </cdr:from>
    <cdr:to>
      <cdr:x>1</cdr:x>
      <cdr:y>0.66853</cdr:y>
    </cdr:to>
    <cdr:grpSp>
      <cdr:nvGrpSpPr>
        <cdr:cNvPr id="2" name="Group 1"/>
        <cdr:cNvGrpSpPr/>
      </cdr:nvGrpSpPr>
      <cdr:grpSpPr>
        <a:xfrm xmlns:a="http://schemas.openxmlformats.org/drawingml/2006/main">
          <a:off x="7431447" y="855448"/>
          <a:ext cx="1128353" cy="1631691"/>
          <a:chOff x="5797221" y="2338227"/>
          <a:chExt cx="2286000" cy="1269941"/>
        </a:xfrm>
      </cdr:grpSpPr>
      <cdr:cxnSp macro="">
        <cdr:nvCxnSpPr>
          <cdr:cNvPr id="3" name="Straight Arrow Connector 2"/>
          <cdr:cNvCxnSpPr/>
        </cdr:nvCxnSpPr>
        <cdr:spPr>
          <a:xfrm xmlns:a="http://schemas.openxmlformats.org/drawingml/2006/main">
            <a:off x="7577076" y="2935068"/>
            <a:ext cx="0" cy="673100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accent1"/>
            </a:solidFill>
            <a:tailEnd type="oval" w="med" len="med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4" name="AutoShape 7"/>
          <cdr:cNvSpPr>
            <a:spLocks xmlns:a="http://schemas.openxmlformats.org/drawingml/2006/main" noChangeArrowheads="1"/>
          </cdr:cNvSpPr>
        </cdr:nvSpPr>
        <cdr:spPr bwMode="gray">
          <a:xfrm xmlns:a="http://schemas.openxmlformats.org/drawingml/2006/main">
            <a:off x="5797221" y="2338227"/>
            <a:ext cx="228600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1"/>
          </a:solidFill>
          <a:ln xmlns:a="http://schemas.openxmlformats.org/drawingml/2006/main" w="28575" algn="ctr">
            <a:noFill/>
            <a:miter lim="800000"/>
            <a:headEnd/>
            <a:tailEnd/>
          </a:ln>
        </cdr:spPr>
        <cdr:txBody>
          <a:bodyPr xmlns:a="http://schemas.openxmlformats.org/drawingml/2006/main" tIns="45720" bIns="45720" anchor="ctr"/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300" b="1" dirty="0">
                <a:solidFill>
                  <a:schemeClr val="bg1"/>
                </a:solidFill>
                <a:cs typeface="Arial" charset="0"/>
              </a:rPr>
              <a:t>Thru Q2: 20% Above 10-Yr Average</a:t>
            </a:r>
          </a:p>
        </cdr:txBody>
      </cdr:sp>
    </cdr:grp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0.28718</cdr:x>
      <cdr:y>0.29667</cdr:y>
    </cdr:from>
    <cdr:to>
      <cdr:x>0.6122</cdr:x>
      <cdr:y>0.59081</cdr:y>
    </cdr:to>
    <cdr:grpSp>
      <cdr:nvGrpSpPr>
        <cdr:cNvPr id="2" name="Group 1"/>
        <cdr:cNvGrpSpPr/>
      </cdr:nvGrpSpPr>
      <cdr:grpSpPr>
        <a:xfrm xmlns:a="http://schemas.openxmlformats.org/drawingml/2006/main">
          <a:off x="2427822" y="1314338"/>
          <a:ext cx="2747722" cy="1303130"/>
          <a:chOff x="5797221" y="2367054"/>
          <a:chExt cx="2286000" cy="519523"/>
        </a:xfrm>
      </cdr:grpSpPr>
      <cdr:sp macro="" textlink="">
        <cdr:nvSpPr>
          <cdr:cNvPr id="4" name="AutoShape 7"/>
          <cdr:cNvSpPr>
            <a:spLocks xmlns:a="http://schemas.openxmlformats.org/drawingml/2006/main" noChangeArrowheads="1"/>
          </cdr:cNvSpPr>
        </cdr:nvSpPr>
        <cdr:spPr bwMode="gray">
          <a:xfrm xmlns:a="http://schemas.openxmlformats.org/drawingml/2006/main">
            <a:off x="5797221" y="2367054"/>
            <a:ext cx="2286000" cy="519523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2"/>
          </a:solidFill>
          <a:ln xmlns:a="http://schemas.openxmlformats.org/drawingml/2006/main" w="28575" algn="ctr">
            <a:noFill/>
            <a:miter lim="800000"/>
            <a:headEnd/>
            <a:tailEnd/>
          </a:ln>
        </cdr:spPr>
        <cdr:txBody>
          <a:bodyPr xmlns:a="http://schemas.openxmlformats.org/drawingml/2006/main" tIns="45720" bIns="45720" anchor="ctr"/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  <a:cs typeface="Arial" charset="0"/>
              </a:rPr>
              <a:t>Tough Year for Texas – flooding and </a:t>
            </a:r>
            <a:r>
              <a:rPr lang="en-US" sz="1600" b="1" u="sng" dirty="0">
                <a:solidFill>
                  <a:schemeClr val="bg1"/>
                </a:solidFill>
                <a:cs typeface="Arial" charset="0"/>
              </a:rPr>
              <a:t>four</a:t>
            </a:r>
            <a:r>
              <a:rPr lang="en-US" sz="1600" b="1" dirty="0">
                <a:solidFill>
                  <a:schemeClr val="bg1"/>
                </a:solidFill>
                <a:cs typeface="Arial" charset="0"/>
              </a:rPr>
              <a:t> major hailstorms!</a:t>
            </a:r>
          </a:p>
        </cdr:txBody>
      </cdr:sp>
    </cdr:grp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0.07168</cdr:x>
      <cdr:y>0.05686</cdr:y>
    </cdr:from>
    <cdr:to>
      <cdr:x>0.27625</cdr:x>
      <cdr:y>0.12509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7375" y="238125"/>
          <a:ext cx="1676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0.07168</cdr:x>
      <cdr:y>0.05686</cdr:y>
    </cdr:from>
    <cdr:to>
      <cdr:x>0.27625</cdr:x>
      <cdr:y>0.12509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7375" y="238125"/>
          <a:ext cx="1676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0.0176</cdr:x>
      <cdr:y>0.02005</cdr:y>
    </cdr:from>
    <cdr:to>
      <cdr:x>0.27564</cdr:x>
      <cdr:y>0.12509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218" y="83973"/>
          <a:ext cx="2114554" cy="4398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(Billions of USD)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0.07168</cdr:x>
      <cdr:y>0.05686</cdr:y>
    </cdr:from>
    <cdr:to>
      <cdr:x>0.27625</cdr:x>
      <cdr:y>0.12509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7375" y="238125"/>
          <a:ext cx="1676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0.05889</cdr:x>
      <cdr:y>0.01778</cdr:y>
    </cdr:from>
    <cdr:to>
      <cdr:x>0.31693</cdr:x>
      <cdr:y>0.12282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2600" y="74469"/>
          <a:ext cx="2114550" cy="4398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(Billions of USD)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5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D53B4-B4FE-442B-BCF3-9023F49641CC}" type="datetimeFigureOut">
              <a:rPr lang="en-US" sz="1050" smtClean="0"/>
              <a:t>9/26/2016</a:t>
            </a:fld>
            <a:endParaRPr lang="en-US" sz="105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3EEC0-60C9-482C-B113-4433E60F7642}" type="slidenum">
              <a:rPr lang="en-US" sz="1050" smtClean="0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2625604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32004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8866597"/>
            <a:ext cx="6856413" cy="2758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5F8523C-8729-40F0-9536-D6C4CA3AD2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685800" y="3609975"/>
            <a:ext cx="5486400" cy="5143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4842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914400" rtl="0" eaLnBrk="1" latinLnBrk="0" hangingPunct="1">
      <a:lnSpc>
        <a:spcPct val="90000"/>
      </a:lnSpc>
      <a:spcBef>
        <a:spcPts val="1200"/>
      </a:spcBef>
      <a:buClr>
        <a:srgbClr val="337DBE"/>
      </a:buClr>
      <a:buSzPct val="77000"/>
      <a:buFont typeface="Wingdings 3" panose="05040102010807070707" pitchFamily="18" charset="2"/>
      <a:buChar char="y"/>
      <a:defRPr lang="en-US" sz="1200" kern="1200" dirty="0" smtClean="0">
        <a:solidFill>
          <a:schemeClr val="tx1"/>
        </a:solidFill>
        <a:effectLst/>
        <a:latin typeface="+mn-lt"/>
        <a:ea typeface="+mn-ea"/>
        <a:cs typeface="+mn-cs"/>
      </a:defRPr>
    </a:lvl1pPr>
    <a:lvl2pPr marL="342900" indent="-142875" algn="l" defTabSz="914400" rtl="0" eaLnBrk="1" latinLnBrk="0" hangingPunct="1">
      <a:lnSpc>
        <a:spcPct val="90000"/>
      </a:lnSpc>
      <a:spcBef>
        <a:spcPts val="600"/>
      </a:spcBef>
      <a:buClr>
        <a:srgbClr val="337DBE"/>
      </a:buClr>
      <a:buFont typeface="Wingdings" panose="05000000000000000000" pitchFamily="2" charset="2"/>
      <a:buChar char="w"/>
      <a:defRPr lang="en-US" sz="1100" kern="1200" dirty="0" smtClean="0">
        <a:solidFill>
          <a:schemeClr val="tx1"/>
        </a:solidFill>
        <a:effectLst/>
        <a:latin typeface="+mn-lt"/>
        <a:ea typeface="+mn-ea"/>
        <a:cs typeface="+mn-cs"/>
      </a:defRPr>
    </a:lvl2pPr>
    <a:lvl3pPr marL="514350" indent="-119063" algn="l" defTabSz="914400" rtl="0" eaLnBrk="1" latinLnBrk="0" hangingPunct="1">
      <a:lnSpc>
        <a:spcPct val="90000"/>
      </a:lnSpc>
      <a:spcBef>
        <a:spcPts val="300"/>
      </a:spcBef>
      <a:buClr>
        <a:srgbClr val="337DBE"/>
      </a:buClr>
      <a:buFont typeface="Arial" pitchFamily="34" charset="0"/>
      <a:buChar char="–"/>
      <a:defRPr lang="en-US" sz="1000" kern="1200" dirty="0" smtClean="0">
        <a:solidFill>
          <a:schemeClr val="tx1"/>
        </a:solidFill>
        <a:effectLst/>
        <a:latin typeface="+mn-lt"/>
        <a:ea typeface="+mn-ea"/>
        <a:cs typeface="+mn-cs"/>
      </a:defRPr>
    </a:lvl3pPr>
    <a:lvl4pPr marL="685800" indent="-107950" algn="l" defTabSz="914400" rtl="0" eaLnBrk="1" latinLnBrk="0" hangingPunct="1">
      <a:lnSpc>
        <a:spcPct val="90000"/>
      </a:lnSpc>
      <a:spcBef>
        <a:spcPts val="200"/>
      </a:spcBef>
      <a:buClr>
        <a:srgbClr val="337DBE"/>
      </a:buClr>
      <a:buFont typeface="Wingdings" pitchFamily="2" charset="2"/>
      <a:buChar char="§"/>
      <a:defRPr lang="en-US" sz="900" kern="1200" dirty="0" smtClean="0">
        <a:solidFill>
          <a:schemeClr val="tx1"/>
        </a:solidFill>
        <a:effectLst/>
        <a:latin typeface="+mn-lt"/>
        <a:ea typeface="+mn-ea"/>
        <a:cs typeface="+mn-cs"/>
      </a:defRPr>
    </a:lvl4pPr>
    <a:lvl5pPr marL="800100" indent="-95250" algn="l" defTabSz="914400" rtl="0" eaLnBrk="1" latinLnBrk="0" hangingPunct="1">
      <a:lnSpc>
        <a:spcPct val="90000"/>
      </a:lnSpc>
      <a:spcBef>
        <a:spcPts val="100"/>
      </a:spcBef>
      <a:buClr>
        <a:srgbClr val="337DBE"/>
      </a:buClr>
      <a:buSzPct val="100000"/>
      <a:buFont typeface="Arial" panose="020B0604020202020204" pitchFamily="34" charset="0"/>
      <a:buChar char="»"/>
      <a:defRPr lang="en-US" sz="800" kern="1200" dirty="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438143-1DA2-4BA3-AF43-18D3330F406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75" y="325438"/>
            <a:ext cx="4184650" cy="3138487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709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334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81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243" indent="-285094" defTabSz="9281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0374" indent="-228075" defTabSz="9281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6524" indent="-228075" defTabSz="9281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2674" indent="-228075" defTabSz="9281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8824" indent="-228075" defTabSz="928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4973" indent="-228075" defTabSz="928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1123" indent="-228075" defTabSz="928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7273" indent="-228075" defTabSz="928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E19F311-31B5-4DFA-A883-1DAC86264FD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157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 txBox="1">
            <a:spLocks noGrp="1" noChangeArrowheads="1"/>
          </p:cNvSpPr>
          <p:nvPr/>
        </p:nvSpPr>
        <p:spPr bwMode="auto">
          <a:xfrm>
            <a:off x="3155950" y="9047163"/>
            <a:ext cx="701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20" tIns="46634" rIns="46020" bIns="46634" anchor="b">
            <a:spAutoFit/>
          </a:bodyPr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9AE310E0-E0C8-4D92-94D0-1BCB82627DBD}" type="slidenum">
              <a:rPr lang="en-US" altLang="en-US" sz="1000">
                <a:cs typeface="Arial" panose="020B0604020202020204" pitchFamily="34" charset="0"/>
              </a:rPr>
              <a:pPr algn="ctr"/>
              <a:t>12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320675"/>
            <a:ext cx="4114800" cy="30861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199" tIns="46199" rIns="46199" bIns="46199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297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0B1B221-73F5-4062-9EC5-65201ECCFD8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324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637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47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447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447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447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447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2B0E9B5-36A5-4C65-9FC0-7A7FC996B372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580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09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858BD08-603D-48F8-9A20-C039EB7A66E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6" name="Notes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571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45EA9F1-3BEB-4117-AE55-FB31BE5FC3AF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955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320675"/>
            <a:ext cx="4114800" cy="30861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300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88225C-6672-464D-A51D-0BCF5E1B6D7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75" y="325438"/>
            <a:ext cx="4184650" cy="3138487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9418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320675"/>
            <a:ext cx="4114800" cy="30861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5540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320675"/>
            <a:ext cx="4114800" cy="30861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3732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320675"/>
            <a:ext cx="4114800" cy="30861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3190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608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691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268D18C-0784-4943-AE98-17D8DF7C11E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" name="Notes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746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 txBox="1">
            <a:spLocks noGrp="1" noChangeArrowheads="1"/>
          </p:cNvSpPr>
          <p:nvPr/>
        </p:nvSpPr>
        <p:spPr bwMode="auto">
          <a:xfrm>
            <a:off x="3087343" y="8896280"/>
            <a:ext cx="686421" cy="24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088" tIns="45689" rIns="45088" bIns="45689" anchor="b">
            <a:spAutoFit/>
          </a:bodyPr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A5AEA10A-88C7-44A5-92E6-7FC90F20ADAC}" type="slidenum">
              <a:rPr lang="en-US" altLang="en-US" sz="1000">
                <a:solidFill>
                  <a:srgbClr val="000000"/>
                </a:solidFill>
              </a:rPr>
              <a:pPr algn="ctr"/>
              <a:t>26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45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236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4903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11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6191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822"/>
            <a:ext cx="690779" cy="247989"/>
          </a:xfrm>
        </p:spPr>
        <p:txBody>
          <a:bodyPr/>
          <a:lstStyle/>
          <a:p>
            <a:pPr>
              <a:defRPr/>
            </a:pPr>
            <a:fld id="{ECA2118D-97E9-47A6-8843-4A77375CEA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9923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320675"/>
            <a:ext cx="4114800" cy="3086100"/>
          </a:xfrm>
          <a:ln/>
        </p:spPr>
      </p:sp>
      <p:sp>
        <p:nvSpPr>
          <p:cNvPr id="209924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845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005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FAE48C8-4C0E-4121-B49D-8A4ED1444B0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647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612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519FAB8-142E-403B-B3AE-978E23B827AF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562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FAE48C8-4C0E-4121-B49D-8A4ED1444B0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83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519FAB8-142E-403B-B3AE-978E23B827AF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285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519FAB8-142E-403B-B3AE-978E23B827AF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210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FAE48C8-4C0E-4121-B49D-8A4ED1444B03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728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Grp="1" noChangeArrowheads="1"/>
          </p:cNvSpPr>
          <p:nvPr/>
        </p:nvSpPr>
        <p:spPr bwMode="auto">
          <a:xfrm>
            <a:off x="3085790" y="8896272"/>
            <a:ext cx="689527" cy="24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092" tIns="45693" rIns="45092" bIns="45693" anchor="b">
            <a:spAutoFit/>
          </a:bodyPr>
          <a:lstStyle>
            <a:lvl1pPr defTabSz="931863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EB6DB68-8936-42B3-800D-27C531B7ADDD}" type="slidenum">
              <a:rPr lang="en-US" altLang="en-US" sz="1000">
                <a:solidFill>
                  <a:srgbClr val="000000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42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768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Grp="1" noChangeArrowheads="1"/>
          </p:cNvSpPr>
          <p:nvPr/>
        </p:nvSpPr>
        <p:spPr bwMode="auto">
          <a:xfrm>
            <a:off x="3085790" y="8896272"/>
            <a:ext cx="689527" cy="24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092" tIns="45693" rIns="45092" bIns="45693" anchor="b">
            <a:spAutoFit/>
          </a:bodyPr>
          <a:lstStyle>
            <a:lvl1pPr defTabSz="931863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EB6DB68-8936-42B3-800D-27C531B7ADDD}" type="slidenum">
              <a:rPr lang="en-US" altLang="en-US" sz="1000">
                <a:solidFill>
                  <a:srgbClr val="000000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446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Grp="1" noChangeArrowheads="1"/>
          </p:cNvSpPr>
          <p:nvPr/>
        </p:nvSpPr>
        <p:spPr bwMode="auto">
          <a:xfrm>
            <a:off x="3085790" y="8896272"/>
            <a:ext cx="689527" cy="24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092" tIns="45693" rIns="45092" bIns="45693" anchor="b">
            <a:spAutoFit/>
          </a:bodyPr>
          <a:lstStyle>
            <a:lvl1pPr defTabSz="931863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EB6DB68-8936-42B3-800D-27C531B7ADDD}" type="slidenum">
              <a:rPr lang="en-US" altLang="en-US" sz="1000">
                <a:solidFill>
                  <a:srgbClr val="000000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354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Grp="1" noChangeArrowheads="1"/>
          </p:cNvSpPr>
          <p:nvPr/>
        </p:nvSpPr>
        <p:spPr bwMode="auto">
          <a:xfrm>
            <a:off x="3085790" y="8896272"/>
            <a:ext cx="689527" cy="24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092" tIns="45693" rIns="45092" bIns="45693" anchor="b">
            <a:spAutoFit/>
          </a:bodyPr>
          <a:lstStyle>
            <a:lvl1pPr defTabSz="931863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EB6DB68-8936-42B3-800D-27C531B7ADDD}" type="slidenum">
              <a:rPr lang="en-US" altLang="en-US" sz="1000">
                <a:solidFill>
                  <a:srgbClr val="000000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680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778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Grp="1" noChangeArrowheads="1"/>
          </p:cNvSpPr>
          <p:nvPr/>
        </p:nvSpPr>
        <p:spPr bwMode="auto">
          <a:xfrm>
            <a:off x="3085790" y="8896272"/>
            <a:ext cx="689527" cy="24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092" tIns="45693" rIns="45092" bIns="45693" anchor="b">
            <a:spAutoFit/>
          </a:bodyPr>
          <a:lstStyle>
            <a:lvl1pPr defTabSz="931863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EB6DB68-8936-42B3-800D-27C531B7ADDD}" type="slidenum">
              <a:rPr lang="en-US" altLang="en-US" sz="1000">
                <a:solidFill>
                  <a:srgbClr val="000000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418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656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FAE48C8-4C0E-4121-B49D-8A4ED1444B03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862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0440F3-0FDA-4A6D-9AE4-0E63FCD1D244}" type="slidenum">
              <a:rPr lang="en-US" altLang="en-US" smtClean="0"/>
              <a:pPr/>
              <a:t>48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320675"/>
            <a:ext cx="4114800" cy="30861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6147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 txBox="1">
            <a:spLocks noGrp="1" noChangeArrowheads="1"/>
          </p:cNvSpPr>
          <p:nvPr/>
        </p:nvSpPr>
        <p:spPr bwMode="auto">
          <a:xfrm>
            <a:off x="3154364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5C1989CA-1A92-4DB6-A85A-D489C0504DE6}" type="slidenum">
              <a:rPr lang="en-US" sz="1000"/>
              <a:pPr algn="ctr" defTabSz="930275"/>
              <a:t>54</a:t>
            </a:fld>
            <a:endParaRPr lang="en-US" sz="10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320675"/>
            <a:ext cx="4114800" cy="308610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6560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 txBox="1">
            <a:spLocks noGrp="1" noChangeArrowheads="1"/>
          </p:cNvSpPr>
          <p:nvPr/>
        </p:nvSpPr>
        <p:spPr bwMode="auto">
          <a:xfrm>
            <a:off x="3154364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5C1989CA-1A92-4DB6-A85A-D489C0504DE6}" type="slidenum">
              <a:rPr lang="en-US" sz="1000"/>
              <a:pPr algn="ctr" defTabSz="930275"/>
              <a:t>55</a:t>
            </a:fld>
            <a:endParaRPr lang="en-US" sz="10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320675"/>
            <a:ext cx="4114800" cy="308610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51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75" y="325438"/>
            <a:ext cx="4184650" cy="3138487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2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34" indent="-285705" defTabSz="93012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21" indent="-228564" defTabSz="93012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9948" indent="-228564" defTabSz="93012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077" indent="-228564" defTabSz="93012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205" indent="-228564" defTabSz="9301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333" indent="-228564" defTabSz="9301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461" indent="-228564" defTabSz="9301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589" indent="-228564" defTabSz="9301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E7FC54-9E5C-4662-9649-B3108D5371A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80767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A1D7-41F4-4ABD-BFCE-86B7BE9B3D4B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2250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8588" y="582613"/>
            <a:ext cx="4060825" cy="3044825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084513" y="8897938"/>
            <a:ext cx="69215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B6B82E3-76B4-48FE-93E9-6704F7EE8B30}" type="slidenum">
              <a:rPr lang="en-US" altLang="en-US" sz="1200">
                <a:solidFill>
                  <a:srgbClr val="000000"/>
                </a:solidFill>
              </a:rPr>
              <a:pPr/>
              <a:t>57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81651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63929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A3D68F1-0777-4B1E-A52C-51505E82C0DB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338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558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268D18C-0784-4943-AE98-17D8DF7C11E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057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8588" y="582613"/>
            <a:ext cx="4060825" cy="3044825"/>
          </a:xfrm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7486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9163C5C-8774-45C9-882E-9C984C03A17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390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081" y="3351344"/>
            <a:ext cx="7772400" cy="1380744"/>
          </a:xfrm>
        </p:spPr>
        <p:txBody>
          <a:bodyPr lIns="0" tIns="0" rIns="0" bIns="0"/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081" y="4933256"/>
            <a:ext cx="7772400" cy="813816"/>
          </a:xfrm>
        </p:spPr>
        <p:txBody>
          <a:bodyPr lIns="0" tIns="0" rIns="0" bIns="0"/>
          <a:lstStyle>
            <a:lvl1pPr marL="0" indent="0" algn="l">
              <a:spcBef>
                <a:spcPts val="400"/>
              </a:spcBef>
              <a:buNone/>
              <a:defRPr sz="2000">
                <a:solidFill>
                  <a:srgbClr val="072C4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 descr="III_logo-4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81" y="2243432"/>
            <a:ext cx="2539653" cy="75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1434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352426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5"/>
          </p:nvPr>
        </p:nvSpPr>
        <p:spPr>
          <a:xfrm>
            <a:off x="357188" y="2377439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36"/>
          </p:nvPr>
        </p:nvSpPr>
        <p:spPr>
          <a:xfrm>
            <a:off x="357188" y="470916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37"/>
          </p:nvPr>
        </p:nvSpPr>
        <p:spPr>
          <a:xfrm>
            <a:off x="4668837" y="2378075"/>
            <a:ext cx="4151376" cy="37480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884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352426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4668090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7"/>
          </p:nvPr>
        </p:nvSpPr>
        <p:spPr>
          <a:xfrm>
            <a:off x="357188" y="237744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38"/>
          </p:nvPr>
        </p:nvSpPr>
        <p:spPr>
          <a:xfrm>
            <a:off x="4668837" y="2378075"/>
            <a:ext cx="4151376" cy="1416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39"/>
          </p:nvPr>
        </p:nvSpPr>
        <p:spPr>
          <a:xfrm>
            <a:off x="357188" y="470916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40"/>
          </p:nvPr>
        </p:nvSpPr>
        <p:spPr>
          <a:xfrm>
            <a:off x="4668838" y="4708525"/>
            <a:ext cx="4152900" cy="14176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1593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3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49112-2361-4913-9798-B6AEBB59A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26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4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81549-0EE9-4414-804C-D922FB08B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83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8FF3-5AB6-4EC6-BDC2-E6058C96F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8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>
          <a:xfrm>
            <a:off x="0" y="0"/>
            <a:ext cx="9144229" cy="6858000"/>
          </a:xfrm>
          <a:custGeom>
            <a:avLst/>
            <a:gdLst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4000 w 9144000"/>
              <a:gd name="connsiteY4" fmla="*/ 2215299 h 6862713"/>
              <a:gd name="connsiteX5" fmla="*/ 4515439 w 9144000"/>
              <a:gd name="connsiteY5" fmla="*/ 6862713 h 6862713"/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1619 w 9144000"/>
              <a:gd name="connsiteY4" fmla="*/ 2234362 h 6862713"/>
              <a:gd name="connsiteX5" fmla="*/ 4515439 w 9144000"/>
              <a:gd name="connsiteY5" fmla="*/ 6862713 h 6862713"/>
              <a:gd name="connsiteX0" fmla="*/ 4515439 w 9144229"/>
              <a:gd name="connsiteY0" fmla="*/ 6862713 h 6862713"/>
              <a:gd name="connsiteX1" fmla="*/ 0 w 9144229"/>
              <a:gd name="connsiteY1" fmla="*/ 6862713 h 6862713"/>
              <a:gd name="connsiteX2" fmla="*/ 0 w 9144229"/>
              <a:gd name="connsiteY2" fmla="*/ 0 h 6862713"/>
              <a:gd name="connsiteX3" fmla="*/ 9144000 w 9144229"/>
              <a:gd name="connsiteY3" fmla="*/ 0 h 6862713"/>
              <a:gd name="connsiteX4" fmla="*/ 9144000 w 9144229"/>
              <a:gd name="connsiteY4" fmla="*/ 2231980 h 6862713"/>
              <a:gd name="connsiteX5" fmla="*/ 4515439 w 9144229"/>
              <a:gd name="connsiteY5" fmla="*/ 6862713 h 686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229" h="6862713">
                <a:moveTo>
                  <a:pt x="4515439" y="6862713"/>
                </a:moveTo>
                <a:lnTo>
                  <a:pt x="0" y="6862713"/>
                </a:lnTo>
                <a:lnTo>
                  <a:pt x="0" y="0"/>
                </a:lnTo>
                <a:lnTo>
                  <a:pt x="9144000" y="0"/>
                </a:lnTo>
                <a:cubicBezTo>
                  <a:pt x="9143206" y="744787"/>
                  <a:pt x="9144794" y="1487193"/>
                  <a:pt x="9144000" y="2231980"/>
                </a:cubicBezTo>
                <a:lnTo>
                  <a:pt x="4515439" y="68627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704080" y="1960694"/>
            <a:ext cx="7772400" cy="1380744"/>
          </a:xfrm>
        </p:spPr>
        <p:txBody>
          <a:bodyPr lIns="0" tIns="0" rIns="0" bIns="0" anchor="b" anchorCtr="0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04080" y="3542606"/>
            <a:ext cx="6949440" cy="813816"/>
          </a:xfrm>
        </p:spPr>
        <p:txBody>
          <a:bodyPr lIns="0" tIns="0" rIns="0" bIns="0"/>
          <a:lstStyle>
            <a:lvl1pPr marL="0" indent="0" algn="l">
              <a:spcBef>
                <a:spcPts val="4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48277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2841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ay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>
            <a:spLocks noChangeAspect="1"/>
          </p:cNvSpPr>
          <p:nvPr userDrawn="1"/>
        </p:nvSpPr>
        <p:spPr>
          <a:xfrm rot="16200000">
            <a:off x="5120640" y="2834640"/>
            <a:ext cx="4023360" cy="4023360"/>
          </a:xfrm>
          <a:prstGeom prst="rtTriangle">
            <a:avLst/>
          </a:prstGeom>
          <a:solidFill>
            <a:srgbClr val="C6C6C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6C6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0169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" y="1883664"/>
            <a:ext cx="845820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3757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8882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Gray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>
            <a:spLocks noChangeAspect="1"/>
          </p:cNvSpPr>
          <p:nvPr userDrawn="1"/>
        </p:nvSpPr>
        <p:spPr>
          <a:xfrm rot="16200000">
            <a:off x="5120640" y="2834640"/>
            <a:ext cx="4023360" cy="4023360"/>
          </a:xfrm>
          <a:prstGeom prst="rtTriangle">
            <a:avLst/>
          </a:prstGeom>
          <a:solidFill>
            <a:srgbClr val="C6C6C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6C6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" y="1883664"/>
            <a:ext cx="845820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3757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153866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8467724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1"/>
          </p:nvPr>
        </p:nvSpPr>
        <p:spPr>
          <a:xfrm>
            <a:off x="352425" y="2377440"/>
            <a:ext cx="8467725" cy="37465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193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79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3"/>
          </p:nvPr>
        </p:nvSpPr>
        <p:spPr>
          <a:xfrm>
            <a:off x="357188" y="2377440"/>
            <a:ext cx="4148137" cy="37490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4"/>
          </p:nvPr>
        </p:nvSpPr>
        <p:spPr>
          <a:xfrm>
            <a:off x="4668837" y="2378075"/>
            <a:ext cx="4151376" cy="37480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9376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4668090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37"/>
          </p:nvPr>
        </p:nvSpPr>
        <p:spPr>
          <a:xfrm>
            <a:off x="352425" y="2381250"/>
            <a:ext cx="4152900" cy="37490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38"/>
          </p:nvPr>
        </p:nvSpPr>
        <p:spPr>
          <a:xfrm>
            <a:off x="4668837" y="2381249"/>
            <a:ext cx="4151376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9"/>
          </p:nvPr>
        </p:nvSpPr>
        <p:spPr>
          <a:xfrm>
            <a:off x="4668837" y="4712970"/>
            <a:ext cx="4151376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752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>
            <a:spLocks noChangeAspect="1"/>
          </p:cNvSpPr>
          <p:nvPr userDrawn="1"/>
        </p:nvSpPr>
        <p:spPr>
          <a:xfrm rot="5400000">
            <a:off x="0" y="0"/>
            <a:ext cx="768096" cy="768096"/>
          </a:xfrm>
          <a:prstGeom prst="rtTriangle">
            <a:avLst/>
          </a:prstGeom>
          <a:solidFill>
            <a:srgbClr val="337D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 bwMode="gray">
          <a:xfrm>
            <a:off x="8620125" y="6662377"/>
            <a:ext cx="438150" cy="120184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/>
              <a:t>‹#›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6616" y="231310"/>
            <a:ext cx="8458200" cy="9509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6616" y="1883664"/>
            <a:ext cx="8458200" cy="4041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69900" y="6403975"/>
            <a:ext cx="330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7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4" r:id="rId3"/>
    <p:sldLayoutId id="2147483664" r:id="rId4"/>
    <p:sldLayoutId id="2147483650" r:id="rId5"/>
    <p:sldLayoutId id="2147483665" r:id="rId6"/>
    <p:sldLayoutId id="2147483655" r:id="rId7"/>
    <p:sldLayoutId id="2147483656" r:id="rId8"/>
    <p:sldLayoutId id="2147483658" r:id="rId9"/>
    <p:sldLayoutId id="2147483659" r:id="rId10"/>
    <p:sldLayoutId id="2147483657" r:id="rId11"/>
    <p:sldLayoutId id="2147483666" r:id="rId12"/>
    <p:sldLayoutId id="2147483667" r:id="rId13"/>
    <p:sldLayoutId id="2147483669" r:id="rId14"/>
  </p:sldLayoutIdLst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000" b="0" kern="1200">
          <a:solidFill>
            <a:srgbClr val="337DBE"/>
          </a:solidFill>
          <a:latin typeface="+mj-lt"/>
          <a:ea typeface="+mj-ea"/>
          <a:cs typeface="+mj-cs"/>
        </a:defRPr>
      </a:lvl1pPr>
    </p:titleStyle>
    <p:bodyStyle>
      <a:lvl1pPr marL="292608" indent="-292608" algn="l" defTabSz="914400" rtl="0" eaLnBrk="1" latinLnBrk="0" hangingPunct="1">
        <a:lnSpc>
          <a:spcPct val="90000"/>
        </a:lnSpc>
        <a:spcBef>
          <a:spcPts val="2000"/>
        </a:spcBef>
        <a:buClr>
          <a:srgbClr val="337DBE"/>
        </a:buClr>
        <a:buSzPct val="77000"/>
        <a:buFont typeface="Wingdings 3" panose="05040102010807070707" pitchFamily="18" charset="2"/>
        <a:buChar char="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6928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37DBE"/>
        </a:buClr>
        <a:buFont typeface="Wingdings" panose="05000000000000000000" pitchFamily="2" charset="2"/>
        <a:buChar char="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37DBE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2728" indent="-219456" algn="l" defTabSz="914400" rtl="0" eaLnBrk="1" latinLnBrk="0" hangingPunct="1">
        <a:lnSpc>
          <a:spcPct val="90000"/>
        </a:lnSpc>
        <a:spcBef>
          <a:spcPts val="200"/>
        </a:spcBef>
        <a:buClr>
          <a:srgbClr val="337DBE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173736" algn="l" defTabSz="914400" rtl="0" eaLnBrk="1" latinLnBrk="0" hangingPunct="1">
        <a:lnSpc>
          <a:spcPct val="90000"/>
        </a:lnSpc>
        <a:spcBef>
          <a:spcPts val="100"/>
        </a:spcBef>
        <a:buClr>
          <a:srgbClr val="337DBE"/>
        </a:buClr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hyperlink" Target="mailto:jamesl@iii.org" TargetMode="External"/><Relationship Id="rId4" Type="http://schemas.openxmlformats.org/officeDocument/2006/relationships/hyperlink" Target="http://www.iii.org/presentation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5" Type="http://schemas.openxmlformats.org/officeDocument/2006/relationships/chart" Target="../charts/chart7.xml"/><Relationship Id="rId4" Type="http://schemas.openxmlformats.org/officeDocument/2006/relationships/hyperlink" Target="http://www.federalreserve.gov/releases/h15/data.ht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4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4" Type="http://schemas.openxmlformats.org/officeDocument/2006/relationships/chart" Target="../charts/char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4" Type="http://schemas.openxmlformats.org/officeDocument/2006/relationships/chart" Target="../charts/char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4" Type="http://schemas.openxmlformats.org/officeDocument/2006/relationships/chart" Target="../charts/char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4" Type="http://schemas.openxmlformats.org/officeDocument/2006/relationships/chart" Target="../charts/char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4" Type="http://schemas.openxmlformats.org/officeDocument/2006/relationships/chart" Target="../charts/char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Relationship Id="rId4" Type="http://schemas.openxmlformats.org/officeDocument/2006/relationships/chart" Target="../charts/char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Relationship Id="rId4" Type="http://schemas.openxmlformats.org/officeDocument/2006/relationships/chart" Target="../charts/char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Relationship Id="rId4" Type="http://schemas.openxmlformats.org/officeDocument/2006/relationships/chart" Target="../charts/char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Relationship Id="rId4" Type="http://schemas.openxmlformats.org/officeDocument/2006/relationships/chart" Target="../charts/char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Relationship Id="rId4" Type="http://schemas.openxmlformats.org/officeDocument/2006/relationships/chart" Target="../charts/char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Relationship Id="rId4" Type="http://schemas.openxmlformats.org/officeDocument/2006/relationships/chart" Target="../charts/char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hwa.dot.gov/policyinformation/travel_monitoring/16maytvt/figure1.cfm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hwa.dot.gov/policyinformation/travel_monitoring/tvt.cfm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hwa.dot.gov/policyinformation/travel_monitoring/tvt.cfm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hwa.dot.gov/policyinformation/travel_monitoring/tvt.cfm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hyperlink" Target="https://www.cbinsights.com/blog/insurance-tech-overview-q1-2016/" TargetMode="Externa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chart" Target="../charts/char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hyperlink" Target="http://insurancethoughtleadership.com/the-new-age-of-insurance-aggregators/" TargetMode="Externa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sfk.com/2015/08/google-shrink-diabetes-meters-gcm-dexcom.html" TargetMode="External"/><Relationship Id="rId13" Type="http://schemas.openxmlformats.org/officeDocument/2006/relationships/image" Target="../media/image17.jpeg"/><Relationship Id="rId3" Type="http://schemas.openxmlformats.org/officeDocument/2006/relationships/hyperlink" Target="http://nest.com/press/" TargetMode="External"/><Relationship Id="rId7" Type="http://schemas.openxmlformats.org/officeDocument/2006/relationships/hyperlink" Target="http://www.apple.com/pr/products/apple-watch/apple-watch.html" TargetMode="External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lumobodytech.com/newsroom/" TargetMode="External"/><Relationship Id="rId11" Type="http://schemas.openxmlformats.org/officeDocument/2006/relationships/image" Target="../media/image15.png"/><Relationship Id="rId5" Type="http://schemas.openxmlformats.org/officeDocument/2006/relationships/hyperlink" Target="https://www.facebook.com/automatic/photos/?tab=album&amp;album_id=497338333650156" TargetMode="External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hyperlink" Target="https://jawbone.com/productshots/up24" TargetMode="External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1.xml"/><Relationship Id="rId5" Type="http://schemas.openxmlformats.org/officeDocument/2006/relationships/image" Target="../media/image20.png"/><Relationship Id="rId4" Type="http://schemas.openxmlformats.org/officeDocument/2006/relationships/hyperlink" Target="http://www.lemonade.com/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chart" Target="../charts/char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5" Type="http://schemas.openxmlformats.org/officeDocument/2006/relationships/hyperlink" Target="http://www.iii.org/presentations" TargetMode="External"/><Relationship Id="rId4" Type="http://schemas.openxmlformats.org/officeDocument/2006/relationships/hyperlink" Target="http://www.iii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Property/Casualty Landscape</a:t>
            </a:r>
            <a:br>
              <a:rPr lang="en-US" dirty="0"/>
            </a:br>
            <a:r>
              <a:rPr lang="en-US" dirty="0"/>
              <a:t>Profitability, Growth – Disruption?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Casualty Actuaries of the Southeast, Atlanta, September 26, 2016</a:t>
            </a:r>
          </a:p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Download at 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  <a:hlinkClick r:id="rId4"/>
              </a:rPr>
              <a:t>www.iii.org/presentations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gray">
          <a:xfrm>
            <a:off x="704081" y="5983111"/>
            <a:ext cx="7772400" cy="87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2880" anchor="b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1200" spc="50" dirty="0">
                <a:solidFill>
                  <a:srgbClr val="337DBE"/>
                </a:solidFill>
                <a:latin typeface="+mn-lt"/>
              </a:rPr>
              <a:t>James Lynch, FCAS MAAA, Chief Actuary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Insurance Information Institute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Wingdings"/>
              </a:rPr>
              <a:t>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110 William Street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Wingdings"/>
              </a:rPr>
              <a:t>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New York, NY 10038 </a:t>
            </a:r>
            <a:b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</a:b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Tel: 212.346.5533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Wingdings"/>
              </a:rPr>
              <a:t>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1200" spc="50" dirty="0">
                <a:solidFill>
                  <a:srgbClr val="337DBE"/>
                </a:solidFill>
                <a:sym typeface="Symbol" panose="05050102010706020507" pitchFamily="18" charset="2"/>
                <a:hlinkClick r:id="rId5"/>
              </a:rPr>
              <a:t>j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  <a:hlinkClick r:id="rId5"/>
              </a:rPr>
              <a:t>amesl@iii.org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Wingdings"/>
              </a:rPr>
              <a:t>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 www.iii.org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153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110690" y="1775537"/>
            <a:ext cx="433546" cy="27652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52512" y="1778925"/>
            <a:ext cx="206744" cy="27652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22812" y="1778925"/>
            <a:ext cx="184877" cy="27652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/>
          </p:nvPr>
        </p:nvSpPr>
        <p:spPr>
          <a:xfrm>
            <a:off x="342900" y="238342"/>
            <a:ext cx="8458200" cy="950976"/>
          </a:xfrm>
        </p:spPr>
        <p:txBody>
          <a:bodyPr/>
          <a:lstStyle/>
          <a:p>
            <a:r>
              <a:rPr lang="en-US" dirty="0">
                <a:latin typeface="Arial" pitchFamily="34" charset="0"/>
              </a:rPr>
              <a:t>U.S. Treasury Security Yields:</a:t>
            </a:r>
            <a:br>
              <a:rPr lang="en-US" dirty="0">
                <a:latin typeface="Arial" pitchFamily="34" charset="0"/>
              </a:rPr>
            </a:br>
            <a:r>
              <a:rPr lang="en-US" dirty="0">
                <a:latin typeface="Arial" pitchFamily="34" charset="0"/>
              </a:rPr>
              <a:t>A Long Downward Trend, 1990-2016*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*Monthly, constant maturity, nominal rates, through April 2016.</a:t>
            </a:r>
          </a:p>
          <a:p>
            <a:r>
              <a:rPr lang="en-US" dirty="0"/>
              <a:t>Sources: Federal Reserve Bank at </a:t>
            </a:r>
            <a:r>
              <a:rPr lang="en-US" dirty="0">
                <a:hlinkClick r:id="rId4"/>
              </a:rPr>
              <a:t>federalreserve.gov/releases/h15/data.htm</a:t>
            </a:r>
            <a:r>
              <a:rPr lang="en-US" dirty="0"/>
              <a:t>; National Bureau of Economic Research (recession dates); Insurance Information Institute.</a:t>
            </a:r>
          </a:p>
        </p:txBody>
      </p:sp>
      <p:sp>
        <p:nvSpPr>
          <p:cNvPr id="17" name="Text Placeholder 4"/>
          <p:cNvSpPr txBox="1">
            <a:spLocks/>
          </p:cNvSpPr>
          <p:nvPr/>
        </p:nvSpPr>
        <p:spPr bwMode="gray">
          <a:xfrm>
            <a:off x="478971" y="5257800"/>
            <a:ext cx="8186058" cy="890981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r>
              <a:rPr lang="en-US" sz="1400" dirty="0"/>
              <a:t>Bonds Constitute Slightly More Than 2/3 of P/C Industry Investments.</a:t>
            </a:r>
            <a:br>
              <a:rPr lang="en-US" sz="1400" dirty="0"/>
            </a:br>
            <a:r>
              <a:rPr lang="en-US" sz="1400" dirty="0"/>
              <a:t>Roughly 36% of P/C Bonds Are in 1-5-Year Durations, So They Will Respond to Rising Interest Rates in Just a Few Years. But Nearly Half of the Bond Portfolio is in 5-Year or Longer Durations, Which Will Take Longer to Rise.</a:t>
            </a:r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>
            <p:extLst/>
          </p:nvPr>
        </p:nvGraphicFramePr>
        <p:xfrm>
          <a:off x="388698" y="1555639"/>
          <a:ext cx="8366605" cy="335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Oval 23"/>
          <p:cNvSpPr/>
          <p:nvPr/>
        </p:nvSpPr>
        <p:spPr bwMode="gray">
          <a:xfrm rot="5400000">
            <a:off x="7758769" y="3861474"/>
            <a:ext cx="987123" cy="522709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Content Placeholder 6"/>
          <p:cNvSpPr txBox="1">
            <a:spLocks/>
          </p:cNvSpPr>
          <p:nvPr/>
        </p:nvSpPr>
        <p:spPr bwMode="gray">
          <a:xfrm>
            <a:off x="1680855" y="3629266"/>
            <a:ext cx="1632959" cy="298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-227013" defTabSz="771525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00000"/>
              <a:buFont typeface="Arial" panose="020B0604020202020204" pitchFamily="34" charset="0"/>
              <a:buChar char="■"/>
            </a:pPr>
            <a:r>
              <a:rPr lang="en-US" sz="1400" dirty="0"/>
              <a:t>Recession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10118" y="2303858"/>
            <a:ext cx="2110067" cy="1252410"/>
            <a:chOff x="6624139" y="2112342"/>
            <a:chExt cx="2110067" cy="1252410"/>
          </a:xfrm>
        </p:grpSpPr>
        <p:sp>
          <p:nvSpPr>
            <p:cNvPr id="25" name="AutoShape 7"/>
            <p:cNvSpPr>
              <a:spLocks noChangeArrowheads="1"/>
            </p:cNvSpPr>
            <p:nvPr/>
          </p:nvSpPr>
          <p:spPr bwMode="gray">
            <a:xfrm>
              <a:off x="6624139" y="2112342"/>
              <a:ext cx="2110067" cy="1041303"/>
            </a:xfrm>
            <a:prstGeom prst="rect">
              <a:avLst/>
            </a:prstGeom>
            <a:solidFill>
              <a:schemeClr val="accent2"/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0" bIns="4572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Despite the Fed’s  December 2015 Rate Hike, Yields Remain Low Though Short-term Yields Have Seen Some Gains.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gray">
            <a:xfrm>
              <a:off x="7990977" y="3065929"/>
              <a:ext cx="0" cy="298823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3434244" y="1566994"/>
            <a:ext cx="2517854" cy="1371864"/>
            <a:chOff x="890550" y="3734323"/>
            <a:chExt cx="2517854" cy="1371864"/>
          </a:xfrm>
        </p:grpSpPr>
        <p:cxnSp>
          <p:nvCxnSpPr>
            <p:cNvPr id="20" name="Straight Arrow Connector 19"/>
            <p:cNvCxnSpPr/>
            <p:nvPr/>
          </p:nvCxnSpPr>
          <p:spPr bwMode="gray">
            <a:xfrm>
              <a:off x="2614989" y="4324437"/>
              <a:ext cx="0" cy="78175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utoShape 7"/>
            <p:cNvSpPr>
              <a:spLocks noChangeArrowheads="1"/>
            </p:cNvSpPr>
            <p:nvPr/>
          </p:nvSpPr>
          <p:spPr bwMode="gray">
            <a:xfrm>
              <a:off x="890550" y="3734323"/>
              <a:ext cx="2517854" cy="590114"/>
            </a:xfrm>
            <a:prstGeom prst="rect">
              <a:avLst/>
            </a:prstGeom>
            <a:solidFill>
              <a:schemeClr val="accent2"/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0" bIns="4572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Yields on 10-year U.S. Treasury Notes Have Been Essentially  Below 5% for a Full Decade.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47926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Distribution of Bond Maturities,</a:t>
            </a:r>
            <a:br>
              <a:rPr lang="en-US" dirty="0">
                <a:latin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</a:rPr>
              <a:t>P/C Insurance Industry, 2005-2015</a:t>
            </a:r>
            <a:endParaRPr lang="en-US" sz="2000" dirty="0">
              <a:latin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Sources: National Association of Insurance </a:t>
            </a:r>
            <a:r>
              <a:rPr lang="fr-FR" dirty="0" err="1"/>
              <a:t>Commissioners</a:t>
            </a:r>
            <a:r>
              <a:rPr lang="fr-FR" dirty="0"/>
              <a:t>’ data, </a:t>
            </a:r>
            <a:r>
              <a:rPr lang="fr-FR" dirty="0" err="1"/>
              <a:t>sourced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S&amp;P Global Market Intelligence;</a:t>
            </a:r>
            <a:br>
              <a:rPr lang="fr-FR" dirty="0"/>
            </a:br>
            <a:r>
              <a:rPr lang="fr-FR" dirty="0"/>
              <a:t>Insurance Information Institute. </a:t>
            </a: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/>
          </p:nvPr>
        </p:nvGraphicFramePr>
        <p:xfrm>
          <a:off x="334169" y="1589741"/>
          <a:ext cx="8475663" cy="3668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 Placeholder 4"/>
          <p:cNvSpPr txBox="1">
            <a:spLocks/>
          </p:cNvSpPr>
          <p:nvPr/>
        </p:nvSpPr>
        <p:spPr bwMode="gray">
          <a:xfrm>
            <a:off x="478971" y="5257800"/>
            <a:ext cx="8186058" cy="886968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sz="1400" dirty="0"/>
              <a:t>Two main shifts over these years:</a:t>
            </a:r>
            <a:br>
              <a:rPr lang="en-US" sz="1400" dirty="0"/>
            </a:br>
            <a:r>
              <a:rPr lang="en-US" sz="1400" dirty="0"/>
              <a:t>From 2007 to 2011-12,  from bonds with longer maturities to bonds with shorter maturities.</a:t>
            </a:r>
            <a:br>
              <a:rPr lang="en-US" sz="1400" dirty="0"/>
            </a:br>
            <a:r>
              <a:rPr lang="en-US" sz="1400" dirty="0"/>
              <a:t>But beginning in 2013, the reverse.</a:t>
            </a:r>
            <a:br>
              <a:rPr lang="en-US" sz="1400" dirty="0"/>
            </a:br>
            <a:r>
              <a:rPr lang="en-US" sz="1400" dirty="0"/>
              <a:t>Note, however, that the percentages in bonds with maturities over 10 years continues to drop.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8687" y="1525886"/>
            <a:ext cx="7771145" cy="2862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b="1" dirty="0"/>
              <a:t>   &lt;1 </a:t>
            </a:r>
            <a:r>
              <a:rPr lang="en-US" sz="1400" b="1" dirty="0" err="1"/>
              <a:t>yr</a:t>
            </a:r>
            <a:r>
              <a:rPr lang="en-US" sz="1400" b="1" dirty="0"/>
              <a:t>                              1 – 5 years                             5 – 10 years                      10-20     20&gt;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611153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>
                <a:solidFill>
                  <a:schemeClr val="bg1"/>
                </a:solidFill>
                <a:cs typeface="Arial" panose="020B0604020202020204" pitchFamily="34" charset="0"/>
              </a:rPr>
              <a:t>12/01/09 - 9pm</a:t>
            </a:r>
          </a:p>
        </p:txBody>
      </p:sp>
      <p:sp>
        <p:nvSpPr>
          <p:cNvPr id="47107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>
                <a:solidFill>
                  <a:schemeClr val="bg1"/>
                </a:solidFill>
                <a:cs typeface="Arial" panose="020B0604020202020204" pitchFamily="34" charset="0"/>
              </a:rPr>
              <a:t>eSlide – P6466 – The Financial Crisis and the Future of the P/C</a:t>
            </a:r>
          </a:p>
        </p:txBody>
      </p:sp>
      <p:sp>
        <p:nvSpPr>
          <p:cNvPr id="47108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92C80A74-40A8-453A-AFE9-DFA99A1EDC16}" type="slidenum">
              <a:rPr lang="en-US" altLang="en-US" sz="900">
                <a:cs typeface="Arial" panose="020B0604020202020204" pitchFamily="34" charset="0"/>
              </a:rPr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12</a:t>
            </a:fld>
            <a:endParaRPr lang="en-US" altLang="en-US" sz="900">
              <a:cs typeface="Arial" panose="020B0604020202020204" pitchFamily="34" charset="0"/>
            </a:endParaRP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" y="147638"/>
            <a:ext cx="7102475" cy="860425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New Money vs. Embedded Yields,</a:t>
            </a:r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</a:rPr>
              <a:t>U.S. Insurers, 1983-2012</a:t>
            </a:r>
          </a:p>
        </p:txBody>
      </p:sp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565150" y="6384493"/>
            <a:ext cx="872490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000" dirty="0">
                <a:cs typeface="Arial" panose="020B0604020202020204" pitchFamily="34" charset="0"/>
              </a:rPr>
              <a:t>p: Preliminary Estimate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000" dirty="0">
                <a:cs typeface="Arial" panose="020B0604020202020204" pitchFamily="34" charset="0"/>
              </a:rPr>
              <a:t>Sources: NCCI, Insurance Information Institute.</a:t>
            </a: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992389"/>
              </p:ext>
            </p:extLst>
          </p:nvPr>
        </p:nvGraphicFramePr>
        <p:xfrm>
          <a:off x="258763" y="1033463"/>
          <a:ext cx="8586787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115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endParaRPr lang="en-US" altLang="en-US" sz="900" dirty="0">
              <a:cs typeface="Arial" panose="020B0604020202020204" pitchFamily="34" charset="0"/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 bwMode="gray">
          <a:xfrm>
            <a:off x="565150" y="5449317"/>
            <a:ext cx="8280400" cy="886968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en-US" dirty="0">
                <a:latin typeface="+mn-lt"/>
                <a:cs typeface="Arial" panose="020B0604020202020204" pitchFamily="34" charset="0"/>
              </a:rPr>
              <a:t>As long as new money rates are below the rates of maturing bonds, the portfolio yield will continue to sink.</a:t>
            </a:r>
          </a:p>
        </p:txBody>
      </p:sp>
    </p:spTree>
    <p:extLst>
      <p:ext uri="{BB962C8B-B14F-4D97-AF65-F5344CB8AC3E}">
        <p14:creationId xmlns:p14="http://schemas.microsoft.com/office/powerpoint/2010/main" val="3716507935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3"/>
          <p:cNvGraphicFramePr>
            <a:graphicFrameLocks/>
          </p:cNvGraphicFramePr>
          <p:nvPr>
            <p:extLst/>
          </p:nvPr>
        </p:nvGraphicFramePr>
        <p:xfrm>
          <a:off x="396875" y="1569383"/>
          <a:ext cx="8350250" cy="3678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Rate Forecasts: 2016-2021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Sources: Blue Chip Economic Indicators (8/10 for 2016 and 2017; for 2018-2021 3/16 issue); Insurance Information Institute. </a:t>
            </a:r>
          </a:p>
        </p:txBody>
      </p:sp>
      <p:sp>
        <p:nvSpPr>
          <p:cNvPr id="19" name="Text Placeholder 4"/>
          <p:cNvSpPr txBox="1">
            <a:spLocks/>
          </p:cNvSpPr>
          <p:nvPr/>
        </p:nvSpPr>
        <p:spPr bwMode="gray">
          <a:xfrm>
            <a:off x="478971" y="5257800"/>
            <a:ext cx="8186058" cy="886968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r>
              <a:rPr lang="en-US" dirty="0"/>
              <a:t>A “Normalization” of Interest Rates is Unlikely Until 2019, </a:t>
            </a:r>
            <a:br>
              <a:rPr lang="en-US" dirty="0"/>
            </a:br>
            <a:r>
              <a:rPr lang="en-US" dirty="0"/>
              <a:t>More than a Decade After the Onset of the Financial Crisis.</a:t>
            </a:r>
            <a:br>
              <a:rPr lang="en-US" dirty="0"/>
            </a:br>
            <a:r>
              <a:rPr lang="en-US" dirty="0"/>
              <a:t>Note how flat the Yield Curve is Expected to be.</a:t>
            </a:r>
          </a:p>
        </p:txBody>
      </p:sp>
      <p:sp>
        <p:nvSpPr>
          <p:cNvPr id="22" name="Text Placeholder 4"/>
          <p:cNvSpPr txBox="1">
            <a:spLocks/>
          </p:cNvSpPr>
          <p:nvPr/>
        </p:nvSpPr>
        <p:spPr bwMode="gray">
          <a:xfrm>
            <a:off x="1258778" y="1432110"/>
            <a:ext cx="3326938" cy="401008"/>
          </a:xfrm>
          <a:prstGeom prst="snip1Rect">
            <a:avLst/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r>
              <a:rPr lang="en-US" sz="1600" dirty="0"/>
              <a:t>3-Month Treasury</a:t>
            </a:r>
          </a:p>
        </p:txBody>
      </p:sp>
      <p:sp>
        <p:nvSpPr>
          <p:cNvPr id="23" name="Text Placeholder 4"/>
          <p:cNvSpPr txBox="1">
            <a:spLocks/>
          </p:cNvSpPr>
          <p:nvPr/>
        </p:nvSpPr>
        <p:spPr bwMode="gray">
          <a:xfrm>
            <a:off x="5216376" y="1419836"/>
            <a:ext cx="3363027" cy="401008"/>
          </a:xfrm>
          <a:prstGeom prst="snip1Rect">
            <a:avLst/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r>
              <a:rPr lang="en-US" sz="1600" dirty="0"/>
              <a:t>10-Year Treasury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50833" y="1958117"/>
            <a:ext cx="3063486" cy="1371009"/>
            <a:chOff x="3367999" y="1958117"/>
            <a:chExt cx="3063486" cy="1371009"/>
          </a:xfrm>
        </p:grpSpPr>
        <p:cxnSp>
          <p:nvCxnSpPr>
            <p:cNvPr id="25" name="Straight Arrow Connector 24"/>
            <p:cNvCxnSpPr/>
            <p:nvPr/>
          </p:nvCxnSpPr>
          <p:spPr bwMode="gray">
            <a:xfrm flipH="1">
              <a:off x="5665709" y="2429152"/>
              <a:ext cx="9607" cy="899974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PPTShape_1"/>
            <p:cNvSpPr>
              <a:spLocks noChangeArrowheads="1"/>
            </p:cNvSpPr>
            <p:nvPr/>
          </p:nvSpPr>
          <p:spPr bwMode="gray">
            <a:xfrm>
              <a:off x="3367999" y="1958117"/>
              <a:ext cx="3063486" cy="766063"/>
            </a:xfrm>
            <a:prstGeom prst="rect">
              <a:avLst/>
            </a:prstGeom>
            <a:solidFill>
              <a:schemeClr val="accent2"/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0" bIns="4572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The End of the Fed’s QE Program in 2014 and its First Rate Increase in Dec. 2015 Have Yet to Push Longer-term Yields Much Higher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79655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Underwriting Performance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874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6073254" y="1807535"/>
            <a:ext cx="675564" cy="31536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370997" y="1807535"/>
            <a:ext cx="679456" cy="31536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56096" y="1807535"/>
            <a:ext cx="682388" cy="31536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02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Net Premium Growth (All P/C Lines): </a:t>
            </a:r>
            <a:br>
              <a:rPr lang="en-US" altLang="en-US" dirty="0"/>
            </a:br>
            <a:r>
              <a:rPr lang="en-US" altLang="en-US" dirty="0"/>
              <a:t>Annual Change, 1971-2016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r>
              <a:rPr lang="en-US" dirty="0"/>
              <a:t>Shaded areas denote “hard market” periods</a:t>
            </a:r>
          </a:p>
          <a:p>
            <a:r>
              <a:rPr lang="en-US" dirty="0"/>
              <a:t>Sources:  FRED Economic Data for GDP; A.M. Best (1971-2013), ISO (2014-15); NAIC data sourced from S&amp;P Global Market Intelligence for 2016:Q2, Insurance Information Institute calculations.</a:t>
            </a: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054563"/>
              </p:ext>
            </p:extLst>
          </p:nvPr>
        </p:nvGraphicFramePr>
        <p:xfrm>
          <a:off x="286872" y="1605516"/>
          <a:ext cx="8468432" cy="446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630908" y="5129487"/>
            <a:ext cx="5967824" cy="435852"/>
            <a:chOff x="1630908" y="5129487"/>
            <a:chExt cx="5967824" cy="435852"/>
          </a:xfrm>
        </p:grpSpPr>
        <p:cxnSp>
          <p:nvCxnSpPr>
            <p:cNvPr id="24" name="Straight Arrow Connector 23"/>
            <p:cNvCxnSpPr/>
            <p:nvPr/>
          </p:nvCxnSpPr>
          <p:spPr bwMode="gray">
            <a:xfrm>
              <a:off x="7049068" y="5427364"/>
              <a:ext cx="549664" cy="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PTShape_1"/>
            <p:cNvSpPr>
              <a:spLocks noChangeArrowheads="1"/>
            </p:cNvSpPr>
            <p:nvPr/>
          </p:nvSpPr>
          <p:spPr bwMode="gray">
            <a:xfrm>
              <a:off x="1630908" y="5129487"/>
              <a:ext cx="5545308" cy="435852"/>
            </a:xfrm>
            <a:prstGeom prst="rect">
              <a:avLst/>
            </a:prstGeom>
            <a:solidFill>
              <a:schemeClr val="accent2"/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0" bIns="4572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Net Written Premiums Fell 0.7% in 2007 (First Decline Since 1943) by </a:t>
              </a:r>
              <a:br>
                <a:rPr lang="en-US" sz="1200" b="1" dirty="0">
                  <a:solidFill>
                    <a:schemeClr val="bg1"/>
                  </a:solidFill>
                  <a:cs typeface="Arial" charset="0"/>
                </a:rPr>
              </a:b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2.0% in 2008, and 4.2% in 2009, the First 3-Year Decline Since 1930</a:t>
              </a:r>
              <a:r>
                <a:rPr lang="en-US" sz="1200" b="1" dirty="0">
                  <a:solidFill>
                    <a:schemeClr val="bg1"/>
                  </a:solidFill>
                  <a:latin typeface="Arial"/>
                  <a:cs typeface="Arial"/>
                </a:rPr>
                <a:t>–</a:t>
              </a: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33.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072351" y="2929595"/>
            <a:ext cx="1239672" cy="1193491"/>
            <a:chOff x="7346202" y="3233590"/>
            <a:chExt cx="1239672" cy="1193491"/>
          </a:xfrm>
        </p:grpSpPr>
        <p:cxnSp>
          <p:nvCxnSpPr>
            <p:cNvPr id="28" name="Straight Arrow Connector 27"/>
            <p:cNvCxnSpPr/>
            <p:nvPr/>
          </p:nvCxnSpPr>
          <p:spPr bwMode="gray">
            <a:xfrm rot="5400000">
              <a:off x="8213232" y="4152249"/>
              <a:ext cx="549664" cy="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PTShape_1"/>
            <p:cNvSpPr>
              <a:spLocks noChangeArrowheads="1"/>
            </p:cNvSpPr>
            <p:nvPr/>
          </p:nvSpPr>
          <p:spPr bwMode="gray">
            <a:xfrm>
              <a:off x="7346202" y="3233590"/>
              <a:ext cx="1239672" cy="1028365"/>
            </a:xfrm>
            <a:prstGeom prst="rect">
              <a:avLst/>
            </a:prstGeom>
            <a:solidFill>
              <a:schemeClr val="accent2"/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0" bIns="4572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fr-FR" sz="1200" b="1" dirty="0">
                  <a:solidFill>
                    <a:schemeClr val="bg1"/>
                  </a:solidFill>
                  <a:cs typeface="Arial" charset="0"/>
                </a:rPr>
                <a:t>2016: 2.6%</a:t>
              </a:r>
            </a:p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fr-FR" sz="1200" b="1" dirty="0">
                  <a:solidFill>
                    <a:schemeClr val="bg1"/>
                  </a:solidFill>
                  <a:cs typeface="Arial" charset="0"/>
                </a:rPr>
                <a:t>2015: 3.4%</a:t>
              </a:r>
            </a:p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fr-FR" sz="1200" b="1" dirty="0">
                  <a:solidFill>
                    <a:schemeClr val="bg1"/>
                  </a:solidFill>
                  <a:cs typeface="Arial" charset="0"/>
                </a:rPr>
                <a:t>2014: 4.1%</a:t>
              </a:r>
            </a:p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fr-FR" sz="1200" b="1" dirty="0">
                  <a:solidFill>
                    <a:schemeClr val="bg1"/>
                  </a:solidFill>
                  <a:cs typeface="Arial" charset="0"/>
                </a:rPr>
                <a:t>2013: 4.4%</a:t>
              </a:r>
            </a:p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fr-FR" sz="1200" b="1" dirty="0">
                  <a:solidFill>
                    <a:schemeClr val="bg1"/>
                  </a:solidFill>
                  <a:cs typeface="Arial" charset="0"/>
                </a:rPr>
                <a:t>2012: 4.2%</a:t>
              </a:r>
            </a:p>
          </p:txBody>
        </p:sp>
      </p:grpSp>
      <p:sp>
        <p:nvSpPr>
          <p:cNvPr id="30" name="Text Placeholder 4"/>
          <p:cNvSpPr txBox="1">
            <a:spLocks/>
          </p:cNvSpPr>
          <p:nvPr/>
        </p:nvSpPr>
        <p:spPr bwMode="gray">
          <a:xfrm>
            <a:off x="4403562" y="2797791"/>
            <a:ext cx="1463040" cy="858194"/>
          </a:xfrm>
          <a:prstGeom prst="snip1Rect">
            <a:avLst/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0" rIns="0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>
              <a:lnSpc>
                <a:spcPct val="100000"/>
              </a:lnSpc>
            </a:pPr>
            <a:r>
              <a:rPr lang="en-US" sz="1400" u="sng" dirty="0"/>
              <a:t>Outlook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2016F: 4.0%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2017F: 3.8%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67212" y="1526785"/>
            <a:ext cx="1067060" cy="2351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b="1" dirty="0"/>
              <a:t>1975</a:t>
            </a:r>
            <a:r>
              <a:rPr lang="en-US" sz="1400" b="1" dirty="0">
                <a:latin typeface="Arial"/>
                <a:cs typeface="Arial"/>
              </a:rPr>
              <a:t>–</a:t>
            </a:r>
            <a:r>
              <a:rPr lang="en-US" sz="1400" b="1" dirty="0"/>
              <a:t>78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59252" y="1526785"/>
            <a:ext cx="1067060" cy="2351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b="1" dirty="0"/>
              <a:t>1984</a:t>
            </a:r>
            <a:r>
              <a:rPr lang="en-US" sz="1400" b="1" dirty="0">
                <a:latin typeface="Arial"/>
                <a:cs typeface="Arial"/>
              </a:rPr>
              <a:t>–</a:t>
            </a:r>
            <a:r>
              <a:rPr lang="en-US" sz="1400" b="1" dirty="0"/>
              <a:t>87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88385" y="1526785"/>
            <a:ext cx="1026714" cy="2351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b="1" dirty="0"/>
              <a:t>2000</a:t>
            </a:r>
            <a:r>
              <a:rPr lang="en-US" sz="1400" b="1" dirty="0">
                <a:latin typeface="Arial"/>
                <a:cs typeface="Arial"/>
              </a:rPr>
              <a:t>–</a:t>
            </a:r>
            <a:r>
              <a:rPr lang="en-US" sz="1400" b="1" dirty="0"/>
              <a:t>03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3366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0"/>
          <p:cNvGraphicFramePr>
            <a:graphicFrameLocks/>
          </p:cNvGraphicFramePr>
          <p:nvPr>
            <p:extLst/>
          </p:nvPr>
        </p:nvGraphicFramePr>
        <p:xfrm>
          <a:off x="357189" y="1884363"/>
          <a:ext cx="8453437" cy="40792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81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14826">
                  <a:extLst>
                    <a:ext uri="{9D8B030D-6E8A-4147-A177-3AD203B41FA5}">
                      <a16:colId xmlns:a16="http://schemas.microsoft.com/office/drawing/2014/main" val="13705906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+mj-lt"/>
                        </a:rPr>
                        <a:t>LOB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+mj-lt"/>
                        </a:rPr>
                        <a:t>2016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+mj-lt"/>
                        </a:rPr>
                        <a:t>2015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+mj-lt"/>
                        </a:rPr>
                        <a:t>%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  <a:latin typeface="+mj-lt"/>
                        </a:rPr>
                        <a:t>Chg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+mj-lt"/>
                        </a:rPr>
                        <a:t> From Year Earlier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Personal Auto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Liab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62.5</a:t>
                      </a:r>
                    </a:p>
                  </a:txBody>
                  <a:tcPr marR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59.1</a:t>
                      </a:r>
                    </a:p>
                  </a:txBody>
                  <a:tcPr marR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Homeowners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46.4</a:t>
                      </a:r>
                    </a:p>
                  </a:txBody>
                  <a:tcPr marR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45.3</a:t>
                      </a:r>
                    </a:p>
                  </a:txBody>
                  <a:tcPr marR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PhysDam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(PA, CA)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46.4</a:t>
                      </a:r>
                    </a:p>
                  </a:txBody>
                  <a:tcPr marR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43.4</a:t>
                      </a:r>
                    </a:p>
                  </a:txBody>
                  <a:tcPr marR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619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GL (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incl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Products)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32.9</a:t>
                      </a:r>
                    </a:p>
                  </a:txBody>
                  <a:tcPr marR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32.1</a:t>
                      </a:r>
                    </a:p>
                  </a:txBody>
                  <a:tcPr marR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WC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29.5</a:t>
                      </a:r>
                    </a:p>
                  </a:txBody>
                  <a:tcPr marR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28.8</a:t>
                      </a:r>
                    </a:p>
                  </a:txBody>
                  <a:tcPr marR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Fire &amp; Allied Lines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17.3</a:t>
                      </a:r>
                    </a:p>
                  </a:txBody>
                  <a:tcPr marR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18.3</a:t>
                      </a:r>
                    </a:p>
                  </a:txBody>
                  <a:tcPr marR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CMP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20.2</a:t>
                      </a:r>
                    </a:p>
                  </a:txBody>
                  <a:tcPr marR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20.1</a:t>
                      </a:r>
                    </a:p>
                  </a:txBody>
                  <a:tcPr marR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Comm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Auto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Liab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12.8</a:t>
                      </a:r>
                    </a:p>
                  </a:txBody>
                  <a:tcPr marR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12.3</a:t>
                      </a:r>
                    </a:p>
                  </a:txBody>
                  <a:tcPr marR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17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32.9</a:t>
                      </a:r>
                    </a:p>
                  </a:txBody>
                  <a:tcPr marR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32.4</a:t>
                      </a:r>
                    </a:p>
                  </a:txBody>
                  <a:tcPr marR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148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300.9</a:t>
                      </a:r>
                    </a:p>
                  </a:txBody>
                  <a:tcPr marR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291.8</a:t>
                      </a:r>
                    </a:p>
                  </a:txBody>
                  <a:tcPr marR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R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" name="Content Placeholder 12"/>
          <p:cNvGraphicFramePr>
            <a:graphicFrameLocks/>
          </p:cNvGraphicFramePr>
          <p:nvPr>
            <p:extLst/>
          </p:nvPr>
        </p:nvGraphicFramePr>
        <p:xfrm>
          <a:off x="4659249" y="2114551"/>
          <a:ext cx="4151376" cy="399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P/C Direct Written Premium by Line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(Billions of Dollars)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1133856" y="6300604"/>
            <a:ext cx="7680960" cy="415018"/>
          </a:xfrm>
        </p:spPr>
        <p:txBody>
          <a:bodyPr/>
          <a:lstStyle/>
          <a:p>
            <a:r>
              <a:rPr lang="en-US" dirty="0"/>
              <a:t>Through Q2</a:t>
            </a:r>
          </a:p>
          <a:p>
            <a:r>
              <a:rPr lang="en-US" dirty="0"/>
              <a:t>Sources: NAIC data from S&amp;P Global Intelligence, Insurance Information Institute.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4736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P/C Insurance Industry </a:t>
            </a:r>
            <a:br>
              <a:rPr lang="en-US" dirty="0"/>
            </a:br>
            <a:r>
              <a:rPr lang="en-US" dirty="0"/>
              <a:t>Combined Ratio, 2001-2016:Q2*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1133856" y="5953721"/>
            <a:ext cx="7680960" cy="756077"/>
          </a:xfrm>
        </p:spPr>
        <p:txBody>
          <a:bodyPr/>
          <a:lstStyle/>
          <a:p>
            <a:r>
              <a:rPr lang="en-US" dirty="0"/>
              <a:t>Q2 2016 Estimate is Preliminary</a:t>
            </a:r>
          </a:p>
          <a:p>
            <a:r>
              <a:rPr lang="en-US" dirty="0"/>
              <a:t>*Excludes Mortgage &amp; Financial Guaranty insurers 2008-2014. </a:t>
            </a:r>
            <a:br>
              <a:rPr lang="en-US" dirty="0"/>
            </a:br>
            <a:r>
              <a:rPr lang="en-US" dirty="0"/>
              <a:t>Including M&amp;FG, 2008=105.1, 2009=100.7, 2010=102.4, 2011=108.1; 2012:=103.2; 2013: = 96.1; 2014: = 97.0.                              </a:t>
            </a:r>
          </a:p>
          <a:p>
            <a:r>
              <a:rPr lang="en-US" dirty="0"/>
              <a:t>Sources: A.M. Best; ISO, a Verisk Analytics company; 2010-2014 is from A.M. Best P&amp;C Review and Preview, February 16, 2016; 2015 from I.I.I/PCI/ISO; 2016 Estimate from I.I.I. based on S&amp;P Global Market Intelligence data.</a:t>
            </a:r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>
            <p:extLst/>
          </p:nvPr>
        </p:nvGraphicFramePr>
        <p:xfrm>
          <a:off x="339153" y="2448623"/>
          <a:ext cx="8475663" cy="3513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671224" y="1838324"/>
            <a:ext cx="1893887" cy="1766721"/>
            <a:chOff x="458788" y="1838324"/>
            <a:chExt cx="1893887" cy="1497258"/>
          </a:xfrm>
        </p:grpSpPr>
        <p:sp>
          <p:nvSpPr>
            <p:cNvPr id="27" name="AutoShape 7"/>
            <p:cNvSpPr>
              <a:spLocks noChangeArrowheads="1"/>
            </p:cNvSpPr>
            <p:nvPr/>
          </p:nvSpPr>
          <p:spPr bwMode="gray">
            <a:xfrm>
              <a:off x="458788" y="1838324"/>
              <a:ext cx="1893887" cy="797439"/>
            </a:xfrm>
            <a:prstGeom prst="rect">
              <a:avLst/>
            </a:prstGeom>
            <a:solidFill>
              <a:schemeClr val="accent1"/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0" bIns="4572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As Recently as 2002, Insurers Paid Out Nearly $1.08 for Every $1 in Earned Premium.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gray">
            <a:xfrm>
              <a:off x="776176" y="2595418"/>
              <a:ext cx="14040" cy="740164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2823592" y="3653736"/>
            <a:ext cx="1030597" cy="1443426"/>
            <a:chOff x="2950852" y="3276791"/>
            <a:chExt cx="1030597" cy="1443426"/>
          </a:xfrm>
        </p:grpSpPr>
        <p:cxnSp>
          <p:nvCxnSpPr>
            <p:cNvPr id="34" name="Straight Arrow Connector 33"/>
            <p:cNvCxnSpPr/>
            <p:nvPr/>
          </p:nvCxnSpPr>
          <p:spPr bwMode="gray">
            <a:xfrm>
              <a:off x="3317561" y="4023109"/>
              <a:ext cx="0" cy="69710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AutoShape 6"/>
            <p:cNvSpPr>
              <a:spLocks noChangeArrowheads="1"/>
            </p:cNvSpPr>
            <p:nvPr/>
          </p:nvSpPr>
          <p:spPr bwMode="gray">
            <a:xfrm>
              <a:off x="2950852" y="3276791"/>
              <a:ext cx="1030597" cy="795528"/>
            </a:xfrm>
            <a:prstGeom prst="rect">
              <a:avLst/>
            </a:prstGeom>
            <a:solidFill>
              <a:srgbClr val="C00000"/>
            </a:solidFill>
            <a:ln w="28575" algn="ctr">
              <a:noFill/>
              <a:miter lim="800000"/>
              <a:headEnd/>
              <a:tailEnd/>
            </a:ln>
          </p:spPr>
          <p:txBody>
            <a:bodyPr tIns="0" bIns="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Best Combined Ratio Since 1949 (87.6)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815273" y="3665602"/>
            <a:ext cx="915740" cy="986120"/>
            <a:chOff x="7154414" y="3721550"/>
            <a:chExt cx="915740" cy="986120"/>
          </a:xfrm>
        </p:grpSpPr>
        <p:sp>
          <p:nvSpPr>
            <p:cNvPr id="45" name="PPTShape_4"/>
            <p:cNvSpPr>
              <a:spLocks noChangeArrowheads="1"/>
            </p:cNvSpPr>
            <p:nvPr/>
          </p:nvSpPr>
          <p:spPr bwMode="gray">
            <a:xfrm>
              <a:off x="7154414" y="3721550"/>
              <a:ext cx="915740" cy="79552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0" bIns="4572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  <a:defRPr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Lower CAT Losses</a:t>
              </a:r>
            </a:p>
          </p:txBody>
        </p:sp>
        <p:cxnSp>
          <p:nvCxnSpPr>
            <p:cNvPr id="46" name="Straight Arrow Connector 45"/>
            <p:cNvCxnSpPr/>
            <p:nvPr/>
          </p:nvCxnSpPr>
          <p:spPr bwMode="gray">
            <a:xfrm>
              <a:off x="7445490" y="4457491"/>
              <a:ext cx="0" cy="250179"/>
            </a:xfrm>
            <a:prstGeom prst="straightConnector1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6871919" y="496016"/>
            <a:ext cx="1893887" cy="4030616"/>
            <a:chOff x="458788" y="2117807"/>
            <a:chExt cx="1893887" cy="4030616"/>
          </a:xfrm>
        </p:grpSpPr>
        <p:sp>
          <p:nvSpPr>
            <p:cNvPr id="56" name="AutoShape 7"/>
            <p:cNvSpPr>
              <a:spLocks noChangeArrowheads="1"/>
            </p:cNvSpPr>
            <p:nvPr/>
          </p:nvSpPr>
          <p:spPr bwMode="gray">
            <a:xfrm>
              <a:off x="458788" y="2117807"/>
              <a:ext cx="1893887" cy="79743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0" bIns="4572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3 Consecutive Years of U/W Profits; 1</a:t>
              </a:r>
              <a:r>
                <a:rPr lang="en-US" sz="1200" b="1" baseline="30000" dirty="0">
                  <a:solidFill>
                    <a:schemeClr val="bg1"/>
                  </a:solidFill>
                  <a:cs typeface="Arial" charset="0"/>
                </a:rPr>
                <a:t>st</a:t>
              </a: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 time since 1971-73</a:t>
              </a:r>
            </a:p>
          </p:txBody>
        </p:sp>
        <p:cxnSp>
          <p:nvCxnSpPr>
            <p:cNvPr id="57" name="Straight Arrow Connector 56"/>
            <p:cNvCxnSpPr/>
            <p:nvPr/>
          </p:nvCxnSpPr>
          <p:spPr bwMode="gray">
            <a:xfrm>
              <a:off x="1563574" y="2635763"/>
              <a:ext cx="37207" cy="3512660"/>
            </a:xfrm>
            <a:prstGeom prst="straightConnector1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8019973" y="2338145"/>
            <a:ext cx="915740" cy="2006264"/>
            <a:chOff x="6709327" y="2871863"/>
            <a:chExt cx="915740" cy="2006264"/>
          </a:xfrm>
        </p:grpSpPr>
        <p:sp>
          <p:nvSpPr>
            <p:cNvPr id="59" name="PPTShape_3"/>
            <p:cNvSpPr>
              <a:spLocks noChangeArrowheads="1"/>
            </p:cNvSpPr>
            <p:nvPr/>
          </p:nvSpPr>
          <p:spPr bwMode="gray">
            <a:xfrm>
              <a:off x="6709327" y="2871863"/>
              <a:ext cx="915740" cy="795528"/>
            </a:xfrm>
            <a:prstGeom prst="rect">
              <a:avLst/>
            </a:prstGeom>
            <a:solidFill>
              <a:schemeClr val="accent1"/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0" bIns="4572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  <a:defRPr/>
              </a:pPr>
              <a:r>
                <a:rPr lang="en-US" sz="1200" b="1" dirty="0" err="1">
                  <a:solidFill>
                    <a:schemeClr val="bg1"/>
                  </a:solidFill>
                  <a:cs typeface="Arial" charset="0"/>
                </a:rPr>
                <a:t>Lotsa</a:t>
              </a: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 Small CATs, Auto</a:t>
              </a:r>
            </a:p>
          </p:txBody>
        </p:sp>
        <p:cxnSp>
          <p:nvCxnSpPr>
            <p:cNvPr id="60" name="Straight Arrow Connector 59"/>
            <p:cNvCxnSpPr/>
            <p:nvPr/>
          </p:nvCxnSpPr>
          <p:spPr bwMode="gray">
            <a:xfrm>
              <a:off x="7170660" y="3580352"/>
              <a:ext cx="9673" cy="1297775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176027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AY vs. CY Combined Ratio, </a:t>
            </a:r>
            <a:br>
              <a:rPr lang="en-US" altLang="en-US"/>
            </a:br>
            <a:r>
              <a:rPr lang="en-US" altLang="en-US"/>
              <a:t>(Excl. Guaranty Lines) 1996-2015</a:t>
            </a:r>
            <a:endParaRPr lang="en-US" alt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2015 Figures Preliminary. Sources: NAIC data from S&amp;P Global Intelligence, Insurance Information Institute.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/>
          </p:nvPr>
        </p:nvGraphicFramePr>
        <p:xfrm>
          <a:off x="243191" y="1733818"/>
          <a:ext cx="8484249" cy="3661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 Placeholder 4"/>
          <p:cNvSpPr txBox="1">
            <a:spLocks/>
          </p:cNvSpPr>
          <p:nvPr/>
        </p:nvSpPr>
        <p:spPr bwMode="gray">
          <a:xfrm>
            <a:off x="478971" y="5498353"/>
            <a:ext cx="8186058" cy="650428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r>
              <a:rPr lang="en-US" sz="1800" dirty="0"/>
              <a:t>Three Consecutive Years of Deteriorating Combined Ratios, </a:t>
            </a:r>
            <a:br>
              <a:rPr lang="en-US" sz="1800" dirty="0"/>
            </a:br>
            <a:r>
              <a:rPr lang="en-US" sz="1800" dirty="0"/>
              <a:t>Despite Light Cat Losses. AY2015 Above 100.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067181" y="1290546"/>
            <a:ext cx="1684519" cy="1213663"/>
            <a:chOff x="6704347" y="1331947"/>
            <a:chExt cx="1684519" cy="1213663"/>
          </a:xfrm>
        </p:grpSpPr>
        <p:cxnSp>
          <p:nvCxnSpPr>
            <p:cNvPr id="17" name="Straight Arrow Connector 16"/>
            <p:cNvCxnSpPr/>
            <p:nvPr/>
          </p:nvCxnSpPr>
          <p:spPr bwMode="gray">
            <a:xfrm>
              <a:off x="6811603" y="1701018"/>
              <a:ext cx="0" cy="844592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PPTShape_1"/>
            <p:cNvSpPr>
              <a:spLocks noChangeArrowheads="1"/>
            </p:cNvSpPr>
            <p:nvPr/>
          </p:nvSpPr>
          <p:spPr bwMode="gray">
            <a:xfrm>
              <a:off x="6704347" y="1331947"/>
              <a:ext cx="1684519" cy="515588"/>
            </a:xfrm>
            <a:prstGeom prst="rect">
              <a:avLst/>
            </a:prstGeom>
            <a:solidFill>
              <a:schemeClr val="accent1"/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0" bIns="4572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charset="0"/>
                </a:rPr>
                <a:t>Higher AY → Favorable DOP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76081" y="1290546"/>
            <a:ext cx="1411850" cy="1774772"/>
            <a:chOff x="6105678" y="1331947"/>
            <a:chExt cx="1411850" cy="1774772"/>
          </a:xfrm>
        </p:grpSpPr>
        <p:cxnSp>
          <p:nvCxnSpPr>
            <p:cNvPr id="20" name="Straight Arrow Connector 19"/>
            <p:cNvCxnSpPr/>
            <p:nvPr/>
          </p:nvCxnSpPr>
          <p:spPr bwMode="gray">
            <a:xfrm>
              <a:off x="6811603" y="1701018"/>
              <a:ext cx="0" cy="1405701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PPTShape_1"/>
            <p:cNvSpPr>
              <a:spLocks noChangeArrowheads="1"/>
            </p:cNvSpPr>
            <p:nvPr/>
          </p:nvSpPr>
          <p:spPr bwMode="gray">
            <a:xfrm>
              <a:off x="6105678" y="1331947"/>
              <a:ext cx="1411850" cy="515588"/>
            </a:xfrm>
            <a:prstGeom prst="rect">
              <a:avLst/>
            </a:prstGeom>
            <a:solidFill>
              <a:schemeClr val="accent1"/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0" bIns="4572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charset="0"/>
                </a:rPr>
                <a:t>Hurricane Ike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630879" y="1290546"/>
            <a:ext cx="1778695" cy="1213663"/>
            <a:chOff x="6517512" y="1331947"/>
            <a:chExt cx="1778695" cy="1213663"/>
          </a:xfrm>
        </p:grpSpPr>
        <p:cxnSp>
          <p:nvCxnSpPr>
            <p:cNvPr id="24" name="Straight Arrow Connector 23"/>
            <p:cNvCxnSpPr/>
            <p:nvPr/>
          </p:nvCxnSpPr>
          <p:spPr bwMode="gray">
            <a:xfrm>
              <a:off x="6811603" y="1701018"/>
              <a:ext cx="0" cy="844592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PTShape_1"/>
            <p:cNvSpPr>
              <a:spLocks noChangeArrowheads="1"/>
            </p:cNvSpPr>
            <p:nvPr/>
          </p:nvSpPr>
          <p:spPr bwMode="gray">
            <a:xfrm>
              <a:off x="6517512" y="1331947"/>
              <a:ext cx="1778695" cy="515588"/>
            </a:xfrm>
            <a:prstGeom prst="rect">
              <a:avLst/>
            </a:prstGeom>
            <a:solidFill>
              <a:schemeClr val="accent1"/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0" bIns="4572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charset="0"/>
                </a:rPr>
                <a:t>Tuscaloosa, Joplin Tornadoes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2887855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Personal Lines Combined Ratio, 1996-2015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2015 Figures Preliminary. Sources: NAIC data from S&amp;P Global Intelligence, Insurance Information Institute.</a:t>
            </a:r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/>
          </p:nvPr>
        </p:nvGraphicFramePr>
        <p:xfrm>
          <a:off x="233464" y="1733818"/>
          <a:ext cx="8493976" cy="3661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 Placeholder 4"/>
          <p:cNvSpPr txBox="1">
            <a:spLocks/>
          </p:cNvSpPr>
          <p:nvPr/>
        </p:nvSpPr>
        <p:spPr bwMode="gray">
          <a:xfrm>
            <a:off x="478971" y="5498353"/>
            <a:ext cx="8186058" cy="650428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r>
              <a:rPr lang="en-US" sz="1800" dirty="0"/>
              <a:t>Lack of Catastrophes Let Personal Lines Writers Post Underwriting Profit Two Years In a Row. CY15&gt;100, Despite Lack of Cats.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67181" y="1290546"/>
            <a:ext cx="1684519" cy="876017"/>
            <a:chOff x="6704347" y="1331947"/>
            <a:chExt cx="1684519" cy="876017"/>
          </a:xfrm>
        </p:grpSpPr>
        <p:cxnSp>
          <p:nvCxnSpPr>
            <p:cNvPr id="16" name="Straight Arrow Connector 15"/>
            <p:cNvCxnSpPr/>
            <p:nvPr/>
          </p:nvCxnSpPr>
          <p:spPr bwMode="gray">
            <a:xfrm>
              <a:off x="6811603" y="1701018"/>
              <a:ext cx="0" cy="506946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PPTShape_1"/>
            <p:cNvSpPr>
              <a:spLocks noChangeArrowheads="1"/>
            </p:cNvSpPr>
            <p:nvPr/>
          </p:nvSpPr>
          <p:spPr bwMode="gray">
            <a:xfrm>
              <a:off x="6704347" y="1331947"/>
              <a:ext cx="1684519" cy="515588"/>
            </a:xfrm>
            <a:prstGeom prst="rect">
              <a:avLst/>
            </a:prstGeom>
            <a:solidFill>
              <a:schemeClr val="accent1"/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0" bIns="4572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charset="0"/>
                </a:rPr>
                <a:t>Higher AY → Favorable DOP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45791" y="1290546"/>
            <a:ext cx="2301917" cy="2274089"/>
            <a:chOff x="5215611" y="1331947"/>
            <a:chExt cx="2301917" cy="2274089"/>
          </a:xfrm>
        </p:grpSpPr>
        <p:cxnSp>
          <p:nvCxnSpPr>
            <p:cNvPr id="19" name="Straight Arrow Connector 18"/>
            <p:cNvCxnSpPr/>
            <p:nvPr/>
          </p:nvCxnSpPr>
          <p:spPr bwMode="gray">
            <a:xfrm>
              <a:off x="6811603" y="1701018"/>
              <a:ext cx="0" cy="1905018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PPTShape_1"/>
            <p:cNvSpPr>
              <a:spLocks noChangeArrowheads="1"/>
            </p:cNvSpPr>
            <p:nvPr/>
          </p:nvSpPr>
          <p:spPr bwMode="gray">
            <a:xfrm>
              <a:off x="5215611" y="1331947"/>
              <a:ext cx="2301917" cy="515588"/>
            </a:xfrm>
            <a:prstGeom prst="rect">
              <a:avLst/>
            </a:prstGeom>
            <a:solidFill>
              <a:schemeClr val="accent1"/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0" bIns="4572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charset="0"/>
                </a:rPr>
                <a:t>2005: Last Year of Adverse Development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630879" y="1290546"/>
            <a:ext cx="1778695" cy="985063"/>
            <a:chOff x="6517512" y="1331947"/>
            <a:chExt cx="1778695" cy="985063"/>
          </a:xfrm>
        </p:grpSpPr>
        <p:cxnSp>
          <p:nvCxnSpPr>
            <p:cNvPr id="22" name="Straight Arrow Connector 21"/>
            <p:cNvCxnSpPr/>
            <p:nvPr/>
          </p:nvCxnSpPr>
          <p:spPr bwMode="gray">
            <a:xfrm>
              <a:off x="6811603" y="1701018"/>
              <a:ext cx="0" cy="615992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PPTShape_1"/>
            <p:cNvSpPr>
              <a:spLocks noChangeArrowheads="1"/>
            </p:cNvSpPr>
            <p:nvPr/>
          </p:nvSpPr>
          <p:spPr bwMode="gray">
            <a:xfrm>
              <a:off x="6517512" y="1331947"/>
              <a:ext cx="1778695" cy="515588"/>
            </a:xfrm>
            <a:prstGeom prst="rect">
              <a:avLst/>
            </a:prstGeom>
            <a:solidFill>
              <a:schemeClr val="accent1"/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0" bIns="4572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charset="0"/>
                </a:rPr>
                <a:t>Tuscaloosa, Joplin Tornadoes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3723447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Insurance Industry:</a:t>
            </a:r>
            <a:br>
              <a:rPr lang="en-US"/>
            </a:br>
            <a:r>
              <a:rPr lang="en-US"/>
              <a:t>Financial Update &amp; Outlook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2015 Was a Reasonably Good Year</a:t>
            </a:r>
            <a:br>
              <a:rPr lang="en-US" dirty="0"/>
            </a:br>
            <a:r>
              <a:rPr lang="en-US" dirty="0"/>
              <a:t>and Similar to 2014</a:t>
            </a:r>
          </a:p>
          <a:p>
            <a:r>
              <a:rPr lang="en-US" dirty="0"/>
              <a:t>2016: Smarting from Catastrophes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45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Commercial Lines Combined Ratio, 1996-2015</a:t>
            </a:r>
            <a:endParaRPr lang="en-US" alt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2015 Figures Preliminary. Sources: NAIC data from S&amp;P Global Intelligence, Insurance Information Institute.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/>
          </p:nvPr>
        </p:nvGraphicFramePr>
        <p:xfrm>
          <a:off x="272374" y="1733818"/>
          <a:ext cx="8455066" cy="3661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 Placeholder 4"/>
          <p:cNvSpPr txBox="1">
            <a:spLocks/>
          </p:cNvSpPr>
          <p:nvPr/>
        </p:nvSpPr>
        <p:spPr bwMode="gray">
          <a:xfrm>
            <a:off x="478971" y="5498353"/>
            <a:ext cx="8186058" cy="650428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r>
              <a:rPr lang="en-US" sz="1800" dirty="0"/>
              <a:t>Low Cat Losses Contribute to Favorable Combined Ratios.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315075" y="1290546"/>
            <a:ext cx="2499741" cy="1300254"/>
            <a:chOff x="6201708" y="1331947"/>
            <a:chExt cx="2499741" cy="1300254"/>
          </a:xfrm>
        </p:grpSpPr>
        <p:cxnSp>
          <p:nvCxnSpPr>
            <p:cNvPr id="21" name="Straight Arrow Connector 20"/>
            <p:cNvCxnSpPr/>
            <p:nvPr/>
          </p:nvCxnSpPr>
          <p:spPr bwMode="gray">
            <a:xfrm>
              <a:off x="6811603" y="1701018"/>
              <a:ext cx="0" cy="931183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PPTShape_1"/>
            <p:cNvSpPr>
              <a:spLocks noChangeArrowheads="1"/>
            </p:cNvSpPr>
            <p:nvPr/>
          </p:nvSpPr>
          <p:spPr bwMode="gray">
            <a:xfrm>
              <a:off x="6201708" y="1331947"/>
              <a:ext cx="2499741" cy="515588"/>
            </a:xfrm>
            <a:prstGeom prst="rect">
              <a:avLst/>
            </a:prstGeom>
            <a:solidFill>
              <a:schemeClr val="accent1"/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0" bIns="4572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charset="0"/>
                </a:rPr>
                <a:t>10 Consecutive Years of Favorable Development.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660881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Development on Prior, 1996-2015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2015 Figures Preliminary. Sources: NAIC data from S&amp;P Global Intelligence, Insurance Information Institute.</a:t>
            </a: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/>
          </p:nvPr>
        </p:nvGraphicFramePr>
        <p:xfrm>
          <a:off x="356616" y="1733818"/>
          <a:ext cx="8370824" cy="3661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 Placeholder 4"/>
          <p:cNvSpPr txBox="1">
            <a:spLocks/>
          </p:cNvSpPr>
          <p:nvPr/>
        </p:nvSpPr>
        <p:spPr bwMode="gray">
          <a:xfrm>
            <a:off x="478971" y="5498353"/>
            <a:ext cx="8186058" cy="650428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r>
              <a:rPr lang="en-US" sz="1800" dirty="0"/>
              <a:t>Reserve Releases Keep Getting Smaller. </a:t>
            </a:r>
          </a:p>
          <a:p>
            <a:r>
              <a:rPr lang="en-US" sz="1800" dirty="0"/>
              <a:t>2015 Affected by a Single Company’s $3B Reserve Hit.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172075" y="1290546"/>
            <a:ext cx="2499741" cy="2024154"/>
            <a:chOff x="6201708" y="1331947"/>
            <a:chExt cx="2499741" cy="2024154"/>
          </a:xfrm>
        </p:grpSpPr>
        <p:cxnSp>
          <p:nvCxnSpPr>
            <p:cNvPr id="14" name="Straight Arrow Connector 13"/>
            <p:cNvCxnSpPr/>
            <p:nvPr/>
          </p:nvCxnSpPr>
          <p:spPr bwMode="gray">
            <a:xfrm>
              <a:off x="7451578" y="1701018"/>
              <a:ext cx="0" cy="1655083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PTShape_1"/>
            <p:cNvSpPr>
              <a:spLocks noChangeArrowheads="1"/>
            </p:cNvSpPr>
            <p:nvPr/>
          </p:nvSpPr>
          <p:spPr bwMode="gray">
            <a:xfrm>
              <a:off x="6201708" y="1331947"/>
              <a:ext cx="2499741" cy="515588"/>
            </a:xfrm>
            <a:prstGeom prst="rect">
              <a:avLst/>
            </a:prstGeom>
            <a:solidFill>
              <a:schemeClr val="accent1"/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0" bIns="4572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charset="0"/>
                </a:rPr>
                <a:t>10 Consecutive Years of Favorable Development.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1612195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CY Development on Prior by LOB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2015 Figures Preliminary. Sources: NAIC data from S&amp;P Global Intelligence, Insurance Information Institute.</a:t>
            </a: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907112"/>
              </p:ext>
            </p:extLst>
          </p:nvPr>
        </p:nvGraphicFramePr>
        <p:xfrm>
          <a:off x="356616" y="1733818"/>
          <a:ext cx="8370824" cy="3661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 Placeholder 4"/>
          <p:cNvSpPr txBox="1">
            <a:spLocks/>
          </p:cNvSpPr>
          <p:nvPr/>
        </p:nvSpPr>
        <p:spPr bwMode="gray">
          <a:xfrm>
            <a:off x="478971" y="5498353"/>
            <a:ext cx="8186058" cy="650428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r>
              <a:rPr lang="en-US" sz="1800" dirty="0"/>
              <a:t>Several Liability Lines (Auto, GL, Products) Had Reserve Spikes. </a:t>
            </a:r>
            <a:br>
              <a:rPr lang="en-US" sz="1800" dirty="0"/>
            </a:br>
            <a:r>
              <a:rPr lang="en-US" sz="1800" dirty="0"/>
              <a:t>WC Was an Exception.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810774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3"/>
          <p:cNvGraphicFramePr>
            <a:graphicFrameLocks/>
          </p:cNvGraphicFramePr>
          <p:nvPr>
            <p:extLst/>
          </p:nvPr>
        </p:nvGraphicFramePr>
        <p:xfrm>
          <a:off x="274320" y="1464171"/>
          <a:ext cx="8595360" cy="3784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Real GDP Growth,* Quarterly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*Estimates/Forecasts (gold bars) from Blue Chip Economic Indicators.</a:t>
            </a:r>
          </a:p>
          <a:p>
            <a:r>
              <a:rPr lang="en-US" dirty="0"/>
              <a:t>Sources: U.S. Department of Commerce, Blue Chip Economic Indicators 8/10; Insurance Information Institute.</a:t>
            </a:r>
          </a:p>
        </p:txBody>
      </p:sp>
      <p:sp>
        <p:nvSpPr>
          <p:cNvPr id="13" name="Text Placeholder 4"/>
          <p:cNvSpPr txBox="1">
            <a:spLocks/>
          </p:cNvSpPr>
          <p:nvPr/>
        </p:nvSpPr>
        <p:spPr bwMode="gray">
          <a:xfrm>
            <a:off x="478971" y="5325821"/>
            <a:ext cx="8186058" cy="822960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r>
              <a:rPr lang="en-US" sz="1800" dirty="0"/>
              <a:t>Demand for Insurance Should Increase Slowly in 2016 as </a:t>
            </a:r>
            <a:br>
              <a:rPr lang="en-US" sz="1800" dirty="0"/>
            </a:br>
            <a:r>
              <a:rPr lang="en-US" sz="1800" dirty="0"/>
              <a:t>GDP Growth Continues at a Steady, Albeit Moderate Pace </a:t>
            </a:r>
            <a:br>
              <a:rPr lang="en-US" sz="1800" dirty="0"/>
            </a:br>
            <a:r>
              <a:rPr lang="en-US" sz="1800" dirty="0"/>
              <a:t>and Gradually Benefits the Economy Broadly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grayWhite">
          <a:xfrm>
            <a:off x="1017361" y="2809875"/>
            <a:ext cx="1123622" cy="2143125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8368" name="Group 58367"/>
          <p:cNvGrpSpPr/>
          <p:nvPr/>
        </p:nvGrpSpPr>
        <p:grpSpPr>
          <a:xfrm>
            <a:off x="1842507" y="4270281"/>
            <a:ext cx="2574431" cy="629232"/>
            <a:chOff x="3563965" y="3269315"/>
            <a:chExt cx="2361743" cy="629232"/>
          </a:xfrm>
        </p:grpSpPr>
        <p:sp>
          <p:nvSpPr>
            <p:cNvPr id="12" name="PPTShape_1"/>
            <p:cNvSpPr>
              <a:spLocks noChangeArrowheads="1"/>
            </p:cNvSpPr>
            <p:nvPr/>
          </p:nvSpPr>
          <p:spPr bwMode="gray">
            <a:xfrm>
              <a:off x="3864556" y="3269315"/>
              <a:ext cx="2061152" cy="629232"/>
            </a:xfrm>
            <a:prstGeom prst="rect">
              <a:avLst/>
            </a:prstGeom>
            <a:solidFill>
              <a:schemeClr val="accent1"/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0" bIns="4572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The Q4:2008 Decline was the Steepest Since the Q1:1982 Drop of 6.8%.</a:t>
              </a:r>
            </a:p>
          </p:txBody>
        </p:sp>
        <p:cxnSp>
          <p:nvCxnSpPr>
            <p:cNvPr id="7" name="Elbow Connector 6"/>
            <p:cNvCxnSpPr/>
            <p:nvPr/>
          </p:nvCxnSpPr>
          <p:spPr>
            <a:xfrm flipH="1">
              <a:off x="3563965" y="3500134"/>
              <a:ext cx="601179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369" name="Group 58368"/>
          <p:cNvGrpSpPr/>
          <p:nvPr/>
        </p:nvGrpSpPr>
        <p:grpSpPr>
          <a:xfrm>
            <a:off x="3258106" y="3302514"/>
            <a:ext cx="4037324" cy="821768"/>
            <a:chOff x="3692392" y="3590925"/>
            <a:chExt cx="4037324" cy="821768"/>
          </a:xfrm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6076064" y="3590925"/>
              <a:ext cx="0" cy="243821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PTShape_1"/>
            <p:cNvSpPr>
              <a:spLocks noChangeArrowheads="1"/>
            </p:cNvSpPr>
            <p:nvPr/>
          </p:nvSpPr>
          <p:spPr bwMode="gray">
            <a:xfrm>
              <a:off x="3692392" y="3834746"/>
              <a:ext cx="4037324" cy="577947"/>
            </a:xfrm>
            <a:prstGeom prst="rect">
              <a:avLst/>
            </a:prstGeom>
            <a:solidFill>
              <a:schemeClr val="accent1"/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0" bIns="4572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For Some (Currently Unknown) Reason, in the </a:t>
              </a:r>
              <a:br>
                <a:rPr lang="en-US" sz="1200" b="1" dirty="0">
                  <a:solidFill>
                    <a:schemeClr val="bg1"/>
                  </a:solidFill>
                  <a:cs typeface="Arial" charset="0"/>
                </a:rPr>
              </a:b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Post-recession Period, Frequently Q1 has Been a Weak Quarter</a:t>
              </a:r>
            </a:p>
          </p:txBody>
        </p:sp>
      </p:grpSp>
      <p:sp>
        <p:nvSpPr>
          <p:cNvPr id="26" name="PPTShape_1"/>
          <p:cNvSpPr>
            <a:spLocks noChangeArrowheads="1"/>
          </p:cNvSpPr>
          <p:nvPr/>
        </p:nvSpPr>
        <p:spPr bwMode="gray">
          <a:xfrm>
            <a:off x="1046545" y="1213799"/>
            <a:ext cx="1666819" cy="500743"/>
          </a:xfrm>
          <a:prstGeom prst="rect">
            <a:avLst/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45720" bIns="45720" anchor="ctr"/>
          <a:lstStyle/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chemeClr val="bg1"/>
                </a:solidFill>
                <a:cs typeface="Arial" charset="0"/>
              </a:rPr>
              <a:t>Recession Began in Dec. 2007 and Ended in June 2009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377338" y="3009988"/>
            <a:ext cx="0" cy="585051"/>
          </a:xfrm>
          <a:prstGeom prst="straightConnector1">
            <a:avLst/>
          </a:prstGeom>
          <a:ln w="28575">
            <a:solidFill>
              <a:schemeClr val="accent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360410" y="3009988"/>
            <a:ext cx="0" cy="585051"/>
          </a:xfrm>
          <a:prstGeom prst="straightConnector1">
            <a:avLst/>
          </a:prstGeom>
          <a:ln w="28575">
            <a:solidFill>
              <a:schemeClr val="accent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097909" y="3009988"/>
            <a:ext cx="0" cy="585051"/>
          </a:xfrm>
          <a:prstGeom prst="straightConnector1">
            <a:avLst/>
          </a:prstGeom>
          <a:ln w="28575">
            <a:solidFill>
              <a:schemeClr val="accent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271773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P/C Direct Incurred Loss Ratio by LOB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Through Q2</a:t>
            </a:r>
          </a:p>
          <a:p>
            <a:r>
              <a:rPr lang="en-US" dirty="0"/>
              <a:t>Sources: NAIC data from S&amp;P Global Intelligence, Insurance Information Institute.</a:t>
            </a:r>
          </a:p>
        </p:txBody>
      </p:sp>
      <p:graphicFrame>
        <p:nvGraphicFramePr>
          <p:cNvPr id="12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426170"/>
              </p:ext>
            </p:extLst>
          </p:nvPr>
        </p:nvGraphicFramePr>
        <p:xfrm>
          <a:off x="357189" y="1884363"/>
          <a:ext cx="8453437" cy="40792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81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14826">
                  <a:extLst>
                    <a:ext uri="{9D8B030D-6E8A-4147-A177-3AD203B41FA5}">
                      <a16:colId xmlns:a16="http://schemas.microsoft.com/office/drawing/2014/main" val="13705906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+mj-lt"/>
                        </a:rPr>
                        <a:t>LOB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+mj-lt"/>
                        </a:rPr>
                        <a:t>2016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+mj-lt"/>
                        </a:rPr>
                        <a:t>2015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 err="1">
                          <a:solidFill>
                            <a:schemeClr val="bg1"/>
                          </a:solidFill>
                          <a:latin typeface="+mj-lt"/>
                        </a:rPr>
                        <a:t>Chg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+mj-lt"/>
                        </a:rPr>
                        <a:t> From Year Earlier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Personal Auto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Liab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R="3657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marR="3657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Homeowners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R="3657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R="3657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PhysDam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(PA, CA)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R="3657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R="3657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584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GL (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incl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Products)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R="3657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R="3657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WC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R="3657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R="3657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Fire &amp; Allied Lines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R="3657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R="3657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CMP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R="3657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R="3657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Comm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Auto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Liab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R="3657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R="3657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17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R="3657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R="3657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148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59</a:t>
                      </a:r>
                    </a:p>
                  </a:txBody>
                  <a:tcPr marR="3657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57</a:t>
                      </a:r>
                    </a:p>
                  </a:txBody>
                  <a:tcPr marR="3657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R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2279"/>
              </p:ext>
            </p:extLst>
          </p:nvPr>
        </p:nvGraphicFramePr>
        <p:xfrm>
          <a:off x="4659249" y="2114551"/>
          <a:ext cx="4151376" cy="397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6" name="Group 15"/>
          <p:cNvGrpSpPr/>
          <p:nvPr/>
        </p:nvGrpSpPr>
        <p:grpSpPr bwMode="gray">
          <a:xfrm>
            <a:off x="6805973" y="3407631"/>
            <a:ext cx="2004652" cy="3311414"/>
            <a:chOff x="9144000" y="2282788"/>
            <a:chExt cx="2004652" cy="3311414"/>
          </a:xfrm>
        </p:grpSpPr>
        <p:sp>
          <p:nvSpPr>
            <p:cNvPr id="17" name="AutoShape 4"/>
            <p:cNvSpPr>
              <a:spLocks noChangeArrowheads="1"/>
            </p:cNvSpPr>
            <p:nvPr/>
          </p:nvSpPr>
          <p:spPr bwMode="gray">
            <a:xfrm>
              <a:off x="9144000" y="4866782"/>
              <a:ext cx="2004652" cy="7274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square" lIns="91418" tIns="45709" rIns="91418" bIns="45709" anchor="ctr">
              <a:flatTx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tabLst>
                  <a:tab pos="1603375" algn="ctr"/>
                  <a:tab pos="2627313" algn="ctr"/>
                </a:tabLst>
              </a:pPr>
              <a:r>
                <a:rPr lang="en-US" sz="1600" b="1" dirty="0">
                  <a:solidFill>
                    <a:schemeClr val="accent1"/>
                  </a:solidFill>
                  <a:latin typeface="+mj-lt"/>
                </a:rPr>
                <a:t>Positive Number = </a:t>
              </a:r>
              <a:br>
                <a:rPr lang="en-US" sz="1600" b="1" dirty="0">
                  <a:solidFill>
                    <a:schemeClr val="accent1"/>
                  </a:solidFill>
                  <a:latin typeface="+mj-lt"/>
                </a:rPr>
              </a:br>
              <a:r>
                <a:rPr lang="en-US" sz="1600" b="1" dirty="0">
                  <a:solidFill>
                    <a:schemeClr val="accent1"/>
                  </a:solidFill>
                  <a:latin typeface="+mj-lt"/>
                </a:rPr>
                <a:t>Bad News</a:t>
              </a:r>
            </a:p>
          </p:txBody>
        </p:sp>
        <p:cxnSp>
          <p:nvCxnSpPr>
            <p:cNvPr id="18" name="Straight Arrow Connector 17"/>
            <p:cNvCxnSpPr>
              <a:stCxn id="17" idx="0"/>
            </p:cNvCxnSpPr>
            <p:nvPr/>
          </p:nvCxnSpPr>
          <p:spPr bwMode="gray">
            <a:xfrm flipV="1">
              <a:off x="10146326" y="2282788"/>
              <a:ext cx="0" cy="258399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oval" w="med" len="med"/>
            </a:ln>
            <a:effectLst/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62972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Commercial Rates*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Steady Going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600" i="1" dirty="0"/>
              <a:t>*These Publicly Available Estimates May Differ Substantially</a:t>
            </a:r>
            <a:br>
              <a:rPr lang="en-US" sz="1600" i="1" dirty="0"/>
            </a:br>
            <a:r>
              <a:rPr lang="en-US" sz="1600" i="1" dirty="0"/>
              <a:t>From Events In Individual States and Markets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094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Commercial Lines Rate Change by Quarter</a:t>
            </a:r>
            <a:br>
              <a:rPr lang="en-US" altLang="en-US" dirty="0"/>
            </a:br>
            <a:r>
              <a:rPr lang="en-US" altLang="en-US" dirty="0"/>
              <a:t>(vs. Year Earlier)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Sources: Willis Towers Watson Commercial Lines Insurance Pricing Survey, Insurance Information Institute. </a:t>
            </a:r>
          </a:p>
        </p:txBody>
      </p:sp>
      <p:sp>
        <p:nvSpPr>
          <p:cNvPr id="15" name="Text Placeholder 4"/>
          <p:cNvSpPr txBox="1">
            <a:spLocks/>
          </p:cNvSpPr>
          <p:nvPr/>
        </p:nvSpPr>
        <p:spPr bwMode="gray">
          <a:xfrm>
            <a:off x="478971" y="5650753"/>
            <a:ext cx="8186058" cy="650428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r>
              <a:rPr lang="en-US" sz="1600" dirty="0"/>
              <a:t>Second Quarter: &lt;1% Decreases: WC, Property, D&amp;O. ‘Meaningful’ </a:t>
            </a:r>
          </a:p>
          <a:p>
            <a:r>
              <a:rPr lang="en-US" sz="1600" dirty="0"/>
              <a:t>Increases: Commercial Auto – similar to prior two quarters</a:t>
            </a:r>
          </a:p>
        </p:txBody>
      </p:sp>
      <p:graphicFrame>
        <p:nvGraphicFramePr>
          <p:cNvPr id="16" name="Object 7"/>
          <p:cNvGraphicFramePr>
            <a:graphicFrameLocks noChangeAspect="1"/>
          </p:cNvGraphicFramePr>
          <p:nvPr>
            <p:extLst/>
          </p:nvPr>
        </p:nvGraphicFramePr>
        <p:xfrm>
          <a:off x="218482" y="1216905"/>
          <a:ext cx="8872177" cy="4401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5722185" y="1789833"/>
            <a:ext cx="3105150" cy="1680001"/>
            <a:chOff x="5591175" y="980808"/>
            <a:chExt cx="3105150" cy="1680001"/>
          </a:xfrm>
        </p:grpSpPr>
        <p:cxnSp>
          <p:nvCxnSpPr>
            <p:cNvPr id="18" name="Straight Arrow Connector 17"/>
            <p:cNvCxnSpPr/>
            <p:nvPr/>
          </p:nvCxnSpPr>
          <p:spPr bwMode="gray">
            <a:xfrm>
              <a:off x="8557205" y="1431849"/>
              <a:ext cx="0" cy="122896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PPTShape_1"/>
            <p:cNvSpPr>
              <a:spLocks noChangeArrowheads="1"/>
            </p:cNvSpPr>
            <p:nvPr/>
          </p:nvSpPr>
          <p:spPr bwMode="gray">
            <a:xfrm>
              <a:off x="5591175" y="980808"/>
              <a:ext cx="3105150" cy="499356"/>
            </a:xfrm>
            <a:prstGeom prst="rect">
              <a:avLst/>
            </a:prstGeom>
            <a:solidFill>
              <a:schemeClr val="accent1"/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0" bIns="4572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22 Consecutive Quarters of</a:t>
              </a:r>
              <a:br>
                <a:rPr lang="en-US" sz="1200" b="1" dirty="0">
                  <a:solidFill>
                    <a:schemeClr val="bg1"/>
                  </a:solidFill>
                  <a:cs typeface="Arial" charset="0"/>
                </a:rPr>
              </a:b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Rate Increases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663843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 Lines Rate Change by Month</a:t>
            </a:r>
            <a:br>
              <a:rPr lang="en-US" dirty="0"/>
            </a:br>
            <a:r>
              <a:rPr lang="en-US" dirty="0"/>
              <a:t>(vs. Year Earlier)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Sources: MarketScout, Insurance Information Institute.</a:t>
            </a:r>
          </a:p>
        </p:txBody>
      </p:sp>
      <p:sp>
        <p:nvSpPr>
          <p:cNvPr id="16" name="Text Placeholder 4"/>
          <p:cNvSpPr txBox="1">
            <a:spLocks/>
          </p:cNvSpPr>
          <p:nvPr/>
        </p:nvSpPr>
        <p:spPr bwMode="gray">
          <a:xfrm>
            <a:off x="478971" y="5650753"/>
            <a:ext cx="8186058" cy="650428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r>
              <a:rPr lang="en-US" sz="1600" dirty="0"/>
              <a:t>Rates Are as Stable as They’ve Been in 15 Years. Modest Declines This Year but That May Be Ebbing. August: -1%</a:t>
            </a:r>
          </a:p>
        </p:txBody>
      </p:sp>
      <p:graphicFrame>
        <p:nvGraphicFramePr>
          <p:cNvPr id="30" name="Content Placeholder 8"/>
          <p:cNvGraphicFramePr>
            <a:graphicFrameLocks/>
          </p:cNvGraphicFramePr>
          <p:nvPr>
            <p:extLst/>
          </p:nvPr>
        </p:nvGraphicFramePr>
        <p:xfrm>
          <a:off x="231776" y="1216025"/>
          <a:ext cx="8680450" cy="4402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1000335" y="1216025"/>
            <a:ext cx="768100" cy="523155"/>
            <a:chOff x="1960460" y="164575"/>
            <a:chExt cx="768100" cy="523155"/>
          </a:xfrm>
        </p:grpSpPr>
        <p:cxnSp>
          <p:nvCxnSpPr>
            <p:cNvPr id="34" name="Straight Arrow Connector 33"/>
            <p:cNvCxnSpPr/>
            <p:nvPr/>
          </p:nvCxnSpPr>
          <p:spPr bwMode="gray">
            <a:xfrm>
              <a:off x="2344510" y="471450"/>
              <a:ext cx="0" cy="21628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PTShape_1"/>
            <p:cNvSpPr>
              <a:spLocks noChangeArrowheads="1"/>
            </p:cNvSpPr>
            <p:nvPr/>
          </p:nvSpPr>
          <p:spPr bwMode="gray">
            <a:xfrm>
              <a:off x="1960460" y="164575"/>
              <a:ext cx="768100" cy="422455"/>
            </a:xfrm>
            <a:prstGeom prst="rect">
              <a:avLst/>
            </a:prstGeom>
            <a:solidFill>
              <a:schemeClr val="accent1"/>
            </a:solidFill>
            <a:ln w="28575" algn="ctr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Jul-02</a:t>
              </a:r>
              <a:br>
                <a:rPr lang="en-US" sz="1200" b="1" dirty="0">
                  <a:solidFill>
                    <a:schemeClr val="bg1"/>
                  </a:solidFill>
                  <a:cs typeface="Arial" charset="0"/>
                </a:rPr>
              </a:b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33%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398155" y="2975202"/>
            <a:ext cx="768100" cy="875650"/>
            <a:chOff x="1960460" y="-142665"/>
            <a:chExt cx="768100" cy="875650"/>
          </a:xfrm>
        </p:grpSpPr>
        <p:cxnSp>
          <p:nvCxnSpPr>
            <p:cNvPr id="46" name="Straight Arrow Connector 45"/>
            <p:cNvCxnSpPr/>
            <p:nvPr/>
          </p:nvCxnSpPr>
          <p:spPr bwMode="gray">
            <a:xfrm>
              <a:off x="2344510" y="172009"/>
              <a:ext cx="0" cy="560976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PPTShape_1"/>
            <p:cNvSpPr>
              <a:spLocks noChangeArrowheads="1"/>
            </p:cNvSpPr>
            <p:nvPr/>
          </p:nvSpPr>
          <p:spPr bwMode="gray">
            <a:xfrm>
              <a:off x="1960460" y="-142665"/>
              <a:ext cx="768100" cy="422455"/>
            </a:xfrm>
            <a:prstGeom prst="rect">
              <a:avLst/>
            </a:prstGeom>
            <a:solidFill>
              <a:schemeClr val="accent1"/>
            </a:solidFill>
            <a:ln w="28575" algn="ctr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Feb-05</a:t>
              </a:r>
              <a:br>
                <a:rPr lang="en-US" sz="1200" b="1" dirty="0">
                  <a:solidFill>
                    <a:schemeClr val="bg1"/>
                  </a:solidFill>
                  <a:cs typeface="Arial" charset="0"/>
                </a:rPr>
              </a:b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0%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387900" y="4696365"/>
            <a:ext cx="1112849" cy="422455"/>
            <a:chOff x="1615711" y="164575"/>
            <a:chExt cx="1112849" cy="422455"/>
          </a:xfrm>
        </p:grpSpPr>
        <p:cxnSp>
          <p:nvCxnSpPr>
            <p:cNvPr id="49" name="Straight Arrow Connector 48"/>
            <p:cNvCxnSpPr/>
            <p:nvPr/>
          </p:nvCxnSpPr>
          <p:spPr bwMode="gray">
            <a:xfrm rot="5400000">
              <a:off x="1807288" y="203428"/>
              <a:ext cx="0" cy="383154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PPTShape_1"/>
            <p:cNvSpPr>
              <a:spLocks noChangeArrowheads="1"/>
            </p:cNvSpPr>
            <p:nvPr/>
          </p:nvSpPr>
          <p:spPr bwMode="gray">
            <a:xfrm>
              <a:off x="1960460" y="164575"/>
              <a:ext cx="768100" cy="422455"/>
            </a:xfrm>
            <a:prstGeom prst="rect">
              <a:avLst/>
            </a:prstGeom>
            <a:solidFill>
              <a:schemeClr val="accent1"/>
            </a:solidFill>
            <a:ln w="28575" algn="ctr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Dec-07</a:t>
              </a:r>
              <a:br>
                <a:rPr lang="en-US" sz="1200" b="1" dirty="0">
                  <a:solidFill>
                    <a:schemeClr val="bg1"/>
                  </a:solidFill>
                  <a:cs typeface="Arial" charset="0"/>
                </a:rPr>
              </a:b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-16%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638038" y="2903053"/>
            <a:ext cx="768100" cy="638735"/>
            <a:chOff x="1960460" y="164575"/>
            <a:chExt cx="768100" cy="638735"/>
          </a:xfrm>
        </p:grpSpPr>
        <p:cxnSp>
          <p:nvCxnSpPr>
            <p:cNvPr id="52" name="Straight Arrow Connector 51"/>
            <p:cNvCxnSpPr/>
            <p:nvPr/>
          </p:nvCxnSpPr>
          <p:spPr bwMode="gray">
            <a:xfrm>
              <a:off x="2344510" y="587030"/>
              <a:ext cx="0" cy="21628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PPTShape_1"/>
            <p:cNvSpPr>
              <a:spLocks noChangeArrowheads="1"/>
            </p:cNvSpPr>
            <p:nvPr/>
          </p:nvSpPr>
          <p:spPr bwMode="gray">
            <a:xfrm>
              <a:off x="1960460" y="164575"/>
              <a:ext cx="768100" cy="422455"/>
            </a:xfrm>
            <a:prstGeom prst="rect">
              <a:avLst/>
            </a:prstGeom>
            <a:solidFill>
              <a:schemeClr val="accent1"/>
            </a:solidFill>
            <a:ln w="28575" algn="ctr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Sep-13</a:t>
              </a:r>
              <a:br>
                <a:rPr lang="en-US" sz="1200" b="1" dirty="0">
                  <a:solidFill>
                    <a:schemeClr val="bg1"/>
                  </a:solidFill>
                  <a:cs typeface="Arial" charset="0"/>
                </a:rPr>
              </a:b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5%</a:t>
              </a:r>
            </a:p>
          </p:txBody>
        </p:sp>
      </p:grpSp>
      <p:grpSp>
        <p:nvGrpSpPr>
          <p:cNvPr id="54" name="Group 53"/>
          <p:cNvGrpSpPr/>
          <p:nvPr/>
        </p:nvGrpSpPr>
        <p:grpSpPr bwMode="gray">
          <a:xfrm>
            <a:off x="2897420" y="3820112"/>
            <a:ext cx="3187615" cy="246533"/>
            <a:chOff x="3035800" y="3621025"/>
            <a:chExt cx="3187615" cy="246533"/>
          </a:xfrm>
        </p:grpSpPr>
        <p:cxnSp>
          <p:nvCxnSpPr>
            <p:cNvPr id="55" name="Straight Connector 54"/>
            <p:cNvCxnSpPr/>
            <p:nvPr/>
          </p:nvCxnSpPr>
          <p:spPr bwMode="gray">
            <a:xfrm>
              <a:off x="3035800" y="3744291"/>
              <a:ext cx="3187615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PPTShape_1"/>
            <p:cNvSpPr>
              <a:spLocks noChangeArrowheads="1"/>
            </p:cNvSpPr>
            <p:nvPr/>
          </p:nvSpPr>
          <p:spPr bwMode="gray">
            <a:xfrm>
              <a:off x="3669483" y="3621025"/>
              <a:ext cx="1920249" cy="246533"/>
            </a:xfrm>
            <a:prstGeom prst="rect">
              <a:avLst/>
            </a:prstGeom>
            <a:solidFill>
              <a:schemeClr val="accent2"/>
            </a:solidFill>
            <a:ln w="28575" algn="ctr">
              <a:noFill/>
              <a:miter lim="800000"/>
              <a:headEnd/>
              <a:tailEnd/>
            </a:ln>
          </p:spPr>
          <p:txBody>
            <a:bodyPr lIns="0" tIns="45720" rIns="0" bIns="45720" anchor="ctr"/>
            <a:lstStyle/>
            <a:p>
              <a:pPr algn="ctr" eaLnBrk="0" fontAlgn="base" hangingPunct="0"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050" b="1" dirty="0">
                  <a:solidFill>
                    <a:schemeClr val="bg1"/>
                  </a:solidFill>
                  <a:cs typeface="Arial" charset="0"/>
                </a:rPr>
                <a:t>79 Months of Rates &lt; 0%</a:t>
              </a:r>
            </a:p>
          </p:txBody>
        </p:sp>
      </p:grpSp>
      <p:grpSp>
        <p:nvGrpSpPr>
          <p:cNvPr id="57" name="Group 56"/>
          <p:cNvGrpSpPr/>
          <p:nvPr/>
        </p:nvGrpSpPr>
        <p:grpSpPr bwMode="gray">
          <a:xfrm>
            <a:off x="6061962" y="3952025"/>
            <a:ext cx="2035465" cy="246533"/>
            <a:chOff x="3035800" y="3613591"/>
            <a:chExt cx="3187615" cy="246533"/>
          </a:xfrm>
        </p:grpSpPr>
        <p:cxnSp>
          <p:nvCxnSpPr>
            <p:cNvPr id="58" name="Straight Connector 57"/>
            <p:cNvCxnSpPr/>
            <p:nvPr/>
          </p:nvCxnSpPr>
          <p:spPr bwMode="gray">
            <a:xfrm>
              <a:off x="3035800" y="3744291"/>
              <a:ext cx="3187615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PPTShape_1"/>
            <p:cNvSpPr>
              <a:spLocks noChangeArrowheads="1"/>
            </p:cNvSpPr>
            <p:nvPr/>
          </p:nvSpPr>
          <p:spPr bwMode="gray">
            <a:xfrm>
              <a:off x="3336518" y="3613591"/>
              <a:ext cx="2586180" cy="246533"/>
            </a:xfrm>
            <a:prstGeom prst="rect">
              <a:avLst/>
            </a:prstGeom>
            <a:solidFill>
              <a:schemeClr val="accent2"/>
            </a:solidFill>
            <a:ln w="28575" algn="ctr">
              <a:noFill/>
              <a:miter lim="800000"/>
              <a:headEnd/>
              <a:tailEnd/>
            </a:ln>
          </p:spPr>
          <p:txBody>
            <a:bodyPr lIns="0" tIns="45720" rIns="0" bIns="45720" anchor="ctr"/>
            <a:lstStyle/>
            <a:p>
              <a:pPr algn="ctr" eaLnBrk="0" fontAlgn="base" hangingPunct="0"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050" b="1" dirty="0">
                  <a:solidFill>
                    <a:schemeClr val="bg1"/>
                  </a:solidFill>
                  <a:cs typeface="Arial" charset="0"/>
                </a:rPr>
                <a:t>37 Months of Rates &gt; 0%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638038" y="1612495"/>
            <a:ext cx="2189548" cy="2146910"/>
            <a:chOff x="7466450" y="1271945"/>
            <a:chExt cx="1388701" cy="2146910"/>
          </a:xfrm>
        </p:grpSpPr>
        <p:cxnSp>
          <p:nvCxnSpPr>
            <p:cNvPr id="61" name="Straight Arrow Connector 60"/>
            <p:cNvCxnSpPr/>
            <p:nvPr/>
          </p:nvCxnSpPr>
          <p:spPr bwMode="gray">
            <a:xfrm>
              <a:off x="8392054" y="1652225"/>
              <a:ext cx="0" cy="176663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PPTShape_1"/>
            <p:cNvSpPr>
              <a:spLocks noChangeArrowheads="1"/>
            </p:cNvSpPr>
            <p:nvPr/>
          </p:nvSpPr>
          <p:spPr bwMode="gray">
            <a:xfrm>
              <a:off x="7466450" y="1271945"/>
              <a:ext cx="1388701" cy="499356"/>
            </a:xfrm>
            <a:prstGeom prst="rect">
              <a:avLst/>
            </a:prstGeom>
            <a:solidFill>
              <a:schemeClr val="accent2"/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0" bIns="4572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3 Straight Months: -4%; Recent Months -1%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901914" y="2239501"/>
            <a:ext cx="2189548" cy="1228960"/>
            <a:chOff x="7466450" y="1271945"/>
            <a:chExt cx="1388701" cy="1228960"/>
          </a:xfrm>
        </p:grpSpPr>
        <p:cxnSp>
          <p:nvCxnSpPr>
            <p:cNvPr id="64" name="Straight Arrow Connector 63"/>
            <p:cNvCxnSpPr/>
            <p:nvPr/>
          </p:nvCxnSpPr>
          <p:spPr bwMode="gray">
            <a:xfrm>
              <a:off x="8392054" y="1652225"/>
              <a:ext cx="0" cy="84868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PPTShape_1"/>
            <p:cNvSpPr>
              <a:spLocks noChangeArrowheads="1"/>
            </p:cNvSpPr>
            <p:nvPr/>
          </p:nvSpPr>
          <p:spPr bwMode="gray">
            <a:xfrm>
              <a:off x="7466450" y="1271945"/>
              <a:ext cx="1388701" cy="499356"/>
            </a:xfrm>
            <a:prstGeom prst="rect">
              <a:avLst/>
            </a:prstGeom>
            <a:solidFill>
              <a:schemeClr val="accent2"/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0" bIns="4572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Not Much of a Hard Market, by Historic Standards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2740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Catastrophes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260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22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U.S. Insured Catastrophe Losses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*Estimate through first quarter.</a:t>
            </a:r>
          </a:p>
          <a:p>
            <a:r>
              <a:rPr lang="en-US" dirty="0"/>
              <a:t>Note: 2001 figure includes $20.3B for 9/11 losses reported through 12/31/01 ($25.9B 2011 dollars). Includes only business and personal property claims, business interruption and auto claims. Non-prop/BI losses = $12.2B ($15.6B in 2011 dollars).  </a:t>
            </a:r>
          </a:p>
          <a:p>
            <a:r>
              <a:rPr lang="en-US" dirty="0"/>
              <a:t>Sources: Property Claims Service, a Verisk Analytics business;  Insurance Information Institute.</a:t>
            </a:r>
          </a:p>
        </p:txBody>
      </p:sp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2063578294"/>
              </p:ext>
            </p:extLst>
          </p:nvPr>
        </p:nvGraphicFramePr>
        <p:xfrm>
          <a:off x="255016" y="1351837"/>
          <a:ext cx="8559800" cy="3720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 Placeholder 4"/>
          <p:cNvSpPr txBox="1">
            <a:spLocks/>
          </p:cNvSpPr>
          <p:nvPr/>
        </p:nvSpPr>
        <p:spPr bwMode="gray">
          <a:xfrm>
            <a:off x="478971" y="5137150"/>
            <a:ext cx="8186058" cy="822960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r>
              <a:rPr lang="en-US" sz="1800" dirty="0"/>
              <a:t>2013/14/15 Were Welcome Respites from 2011/12, Which Were</a:t>
            </a:r>
            <a:br>
              <a:rPr lang="en-US" sz="1800" dirty="0"/>
            </a:br>
            <a:r>
              <a:rPr lang="en-US" sz="1800" dirty="0"/>
              <a:t>Among the Costliest Years  for Insured Disaster Losses in U.S. History.</a:t>
            </a:r>
            <a:br>
              <a:rPr lang="en-US" sz="1800" dirty="0"/>
            </a:br>
            <a:r>
              <a:rPr lang="en-US" sz="1800" dirty="0"/>
              <a:t>Longer-term Trend is for More – Not Fewer – Costly Events.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974775" y="1397664"/>
            <a:ext cx="2286000" cy="1654145"/>
            <a:chOff x="5885998" y="1929854"/>
            <a:chExt cx="2286000" cy="1358900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7364808" y="2615654"/>
              <a:ext cx="0" cy="67310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AutoShape 7"/>
            <p:cNvSpPr>
              <a:spLocks noChangeArrowheads="1"/>
            </p:cNvSpPr>
            <p:nvPr/>
          </p:nvSpPr>
          <p:spPr bwMode="gray">
            <a:xfrm>
              <a:off x="5885998" y="1929854"/>
              <a:ext cx="2286000" cy="632399"/>
            </a:xfrm>
            <a:prstGeom prst="rect">
              <a:avLst/>
            </a:prstGeom>
            <a:solidFill>
              <a:schemeClr val="accent1"/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0" bIns="4572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300" b="1" dirty="0">
                  <a:solidFill>
                    <a:schemeClr val="bg1"/>
                  </a:solidFill>
                  <a:cs typeface="Arial" charset="0"/>
                </a:rPr>
                <a:t> 2012 was the 3</a:t>
              </a:r>
              <a:r>
                <a:rPr lang="en-US" sz="1300" b="1" baseline="30000" dirty="0">
                  <a:solidFill>
                    <a:schemeClr val="bg1"/>
                  </a:solidFill>
                  <a:cs typeface="Arial" charset="0"/>
                </a:rPr>
                <a:t>rd</a:t>
              </a:r>
              <a:r>
                <a:rPr lang="en-US" sz="1300" b="1" dirty="0">
                  <a:solidFill>
                    <a:schemeClr val="bg1"/>
                  </a:solidFill>
                  <a:cs typeface="Arial" charset="0"/>
                </a:rPr>
                <a:t> Most Expensive Year Ever for Insured Cat Losses.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977071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517415"/>
              </p:ext>
            </p:extLst>
          </p:nvPr>
        </p:nvGraphicFramePr>
        <p:xfrm>
          <a:off x="396875" y="1617227"/>
          <a:ext cx="6624258" cy="4172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P/C Industry Net Income After Taxes</a:t>
            </a:r>
            <a:br>
              <a:rPr lang="en-US" dirty="0"/>
            </a:br>
            <a:r>
              <a:rPr lang="en-US" dirty="0"/>
              <a:t>1991-2016:Q2 (preliminary)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*ROE figures are GAAP; </a:t>
            </a:r>
            <a:r>
              <a:rPr lang="en-US" baseline="30000" dirty="0"/>
              <a:t>1</a:t>
            </a:r>
            <a:r>
              <a:rPr lang="en-US" dirty="0"/>
              <a:t>Return on avg. surplus.  Excluding Mortgage &amp; Financial Guaranty insurers yields a 8.2% ROAS in 2014, </a:t>
            </a:r>
            <a:br>
              <a:rPr lang="en-US" dirty="0"/>
            </a:br>
            <a:r>
              <a:rPr lang="en-US" dirty="0"/>
              <a:t>9.8% ROAS in 2013, 6.2% ROAS in 2012, 4.7% ROAS for 2011, 7.6% for 2010 and 7.4% for 2009. 2016:Q2 is annualized</a:t>
            </a:r>
          </a:p>
          <a:p>
            <a:r>
              <a:rPr lang="en-US" dirty="0"/>
              <a:t>Sources: A.M. Best; ISO, a Verisk Analytics company; Insurance Information Institute.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999869" y="2694074"/>
            <a:ext cx="1984644" cy="229050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2075" tIns="46038" rIns="92075" bIns="46038">
            <a:spAutoFit/>
          </a:bodyPr>
          <a:lstStyle>
            <a:lvl1pPr marL="198438" indent="-198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"/>
            </a:pPr>
            <a:r>
              <a:rPr lang="en-US" sz="1200" dirty="0">
                <a:solidFill>
                  <a:srgbClr val="000000"/>
                </a:solidFill>
              </a:rPr>
              <a:t>2005 ROE*= 9.6%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"/>
            </a:pPr>
            <a:r>
              <a:rPr lang="en-US" sz="1200" dirty="0">
                <a:solidFill>
                  <a:srgbClr val="000000"/>
                </a:solidFill>
              </a:rPr>
              <a:t>2006 ROE = 12.7%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"/>
            </a:pPr>
            <a:r>
              <a:rPr lang="en-US" sz="1200" dirty="0">
                <a:solidFill>
                  <a:srgbClr val="000000"/>
                </a:solidFill>
              </a:rPr>
              <a:t>2007 ROE = 10.9%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"/>
            </a:pPr>
            <a:r>
              <a:rPr lang="en-US" sz="1200" dirty="0">
                <a:solidFill>
                  <a:srgbClr val="000000"/>
                </a:solidFill>
              </a:rPr>
              <a:t>2008 ROE = 0.1%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"/>
            </a:pPr>
            <a:r>
              <a:rPr lang="en-US" sz="1200" dirty="0">
                <a:solidFill>
                  <a:srgbClr val="000000"/>
                </a:solidFill>
              </a:rPr>
              <a:t>2009 ROE = 5.0%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"/>
            </a:pPr>
            <a:r>
              <a:rPr lang="en-US" sz="1200" dirty="0">
                <a:solidFill>
                  <a:srgbClr val="000000"/>
                </a:solidFill>
              </a:rPr>
              <a:t>2010 ROE = 6.6%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"/>
            </a:pPr>
            <a:r>
              <a:rPr lang="en-US" sz="1200" dirty="0">
                <a:solidFill>
                  <a:srgbClr val="000000"/>
                </a:solidFill>
              </a:rPr>
              <a:t>2011 ROAS</a:t>
            </a:r>
            <a:r>
              <a:rPr lang="en-US" sz="1200" baseline="30000" dirty="0">
                <a:solidFill>
                  <a:srgbClr val="000000"/>
                </a:solidFill>
              </a:rPr>
              <a:t>1</a:t>
            </a:r>
            <a:r>
              <a:rPr lang="en-US" sz="1200" dirty="0">
                <a:solidFill>
                  <a:srgbClr val="000000"/>
                </a:solidFill>
              </a:rPr>
              <a:t> = 3.5%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"/>
            </a:pPr>
            <a:r>
              <a:rPr lang="en-US" sz="1200" dirty="0">
                <a:solidFill>
                  <a:srgbClr val="000000"/>
                </a:solidFill>
              </a:rPr>
              <a:t>2012 ROAS</a:t>
            </a:r>
            <a:r>
              <a:rPr lang="en-US" sz="1200" baseline="30000" dirty="0">
                <a:solidFill>
                  <a:srgbClr val="000000"/>
                </a:solidFill>
              </a:rPr>
              <a:t>1</a:t>
            </a:r>
            <a:r>
              <a:rPr lang="en-US" sz="1200" dirty="0">
                <a:solidFill>
                  <a:srgbClr val="000000"/>
                </a:solidFill>
              </a:rPr>
              <a:t> = 5.9%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"/>
            </a:pPr>
            <a:r>
              <a:rPr lang="en-US" sz="1200" dirty="0">
                <a:solidFill>
                  <a:srgbClr val="000000"/>
                </a:solidFill>
              </a:rPr>
              <a:t>2013 ROAS</a:t>
            </a:r>
            <a:r>
              <a:rPr lang="en-US" sz="1200" baseline="30000" dirty="0">
                <a:solidFill>
                  <a:srgbClr val="000000"/>
                </a:solidFill>
              </a:rPr>
              <a:t>1</a:t>
            </a:r>
            <a:r>
              <a:rPr lang="en-US" sz="1200" dirty="0">
                <a:solidFill>
                  <a:srgbClr val="000000"/>
                </a:solidFill>
              </a:rPr>
              <a:t> = 10.2%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"/>
            </a:pPr>
            <a:r>
              <a:rPr lang="en-US" sz="1200" dirty="0">
                <a:solidFill>
                  <a:srgbClr val="000000"/>
                </a:solidFill>
              </a:rPr>
              <a:t>2014 ROAS</a:t>
            </a:r>
            <a:r>
              <a:rPr lang="en-US" sz="1200" baseline="30000" dirty="0">
                <a:solidFill>
                  <a:srgbClr val="000000"/>
                </a:solidFill>
              </a:rPr>
              <a:t>1</a:t>
            </a:r>
            <a:r>
              <a:rPr lang="en-US" sz="1200" dirty="0">
                <a:solidFill>
                  <a:srgbClr val="000000"/>
                </a:solidFill>
              </a:rPr>
              <a:t> = 8.4%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 3" panose="05040102010807070707" pitchFamily="18" charset="2"/>
              <a:buChar char=""/>
            </a:pPr>
            <a:r>
              <a:rPr lang="en-US" sz="1200" dirty="0">
                <a:solidFill>
                  <a:srgbClr val="000000"/>
                </a:solidFill>
              </a:rPr>
              <a:t>2015 ROAS</a:t>
            </a:r>
            <a:r>
              <a:rPr lang="en-US" sz="1200" baseline="30000" dirty="0">
                <a:solidFill>
                  <a:srgbClr val="000000"/>
                </a:solidFill>
              </a:rPr>
              <a:t>1</a:t>
            </a:r>
            <a:r>
              <a:rPr lang="en-US" sz="1200" dirty="0">
                <a:solidFill>
                  <a:srgbClr val="000000"/>
                </a:solidFill>
              </a:rPr>
              <a:t> = 8.4%</a:t>
            </a:r>
          </a:p>
        </p:txBody>
      </p:sp>
      <p:sp>
        <p:nvSpPr>
          <p:cNvPr id="2" name="Oval 1"/>
          <p:cNvSpPr/>
          <p:nvPr/>
        </p:nvSpPr>
        <p:spPr>
          <a:xfrm>
            <a:off x="5894773" y="1617227"/>
            <a:ext cx="1233996" cy="14899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gray">
          <a:xfrm>
            <a:off x="5168236" y="707814"/>
            <a:ext cx="3705794" cy="859942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r>
              <a:rPr lang="en-US" sz="1600" dirty="0"/>
              <a:t>Profits Are 28 Percent Below Last Year Through Two Quarters. Little Cats, Weak Auto Results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463289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035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7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Combined Ratio Points Associated with Catastrophe Losses: 1960 – 2015</a:t>
            </a:r>
          </a:p>
        </p:txBody>
      </p:sp>
      <p:sp>
        <p:nvSpPr>
          <p:cNvPr id="32775" name="Rectangle 3"/>
          <p:cNvSpPr>
            <a:spLocks noChangeArrowheads="1"/>
          </p:cNvSpPr>
          <p:nvPr/>
        </p:nvSpPr>
        <p:spPr bwMode="auto">
          <a:xfrm>
            <a:off x="548640" y="6093938"/>
            <a:ext cx="8339773" cy="79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*2010s represent 2010-2015.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Notes: Private carrier losses only.  Excludes loss adjustment expenses and reinsurance reinstatement premiums. Figures are adjusted for losses ultimately paid by foreign insurers and reinsurers.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Source: ISO (1960-2009); A.M. Best (2010-16:Q2); Insurance Information Institute.			</a:t>
            </a: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067833"/>
              </p:ext>
            </p:extLst>
          </p:nvPr>
        </p:nvGraphicFramePr>
        <p:xfrm>
          <a:off x="322263" y="1352550"/>
          <a:ext cx="8569325" cy="414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blackWhite">
          <a:xfrm>
            <a:off x="700088" y="5392644"/>
            <a:ext cx="7834312" cy="642938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1600" b="1" dirty="0">
                <a:solidFill>
                  <a:srgbClr val="FFFFFF"/>
                </a:solidFill>
              </a:rPr>
              <a:t>The Catastrophe Loss Component of Private Insurer Losses Has Increased Sharply in Recent Decades</a:t>
            </a:r>
            <a:endParaRPr lang="en-US" sz="1600" b="1" i="1" dirty="0">
              <a:solidFill>
                <a:srgbClr val="FFFFFF"/>
              </a:solidFill>
            </a:endParaRP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2789238" y="1063625"/>
            <a:ext cx="2078853" cy="2541724"/>
          </a:xfrm>
          <a:prstGeom prst="wedgeRectCallout">
            <a:avLst>
              <a:gd name="adj1" fmla="val 40712"/>
              <a:gd name="adj2" fmla="val -40940"/>
            </a:avLst>
          </a:prstGeom>
          <a:gradFill rotWithShape="1">
            <a:gsLst>
              <a:gs pos="10000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Avg. CAT  Loss Component of the</a:t>
            </a:r>
            <a:r>
              <a:rPr lang="en-US" sz="1600" b="1" u="sng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Combined Ratio  </a:t>
            </a:r>
            <a:r>
              <a:rPr lang="en-US" sz="1600" b="1" u="sng" dirty="0">
                <a:solidFill>
                  <a:schemeClr val="bg1"/>
                </a:solidFill>
              </a:rPr>
              <a:t> by Decade</a:t>
            </a:r>
          </a:p>
          <a:p>
            <a:pPr algn="ctr" eaLnBrk="0" hangingPunct="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1960s: 1.04       1970s: 0.85     1980s: 1.31     1990s: 3.39     2000s: 3.52     2010s: 5.46*</a:t>
            </a:r>
          </a:p>
        </p:txBody>
      </p:sp>
      <p:sp>
        <p:nvSpPr>
          <p:cNvPr id="32778" name="Rectangle 6"/>
          <p:cNvSpPr>
            <a:spLocks noChangeArrowheads="1"/>
          </p:cNvSpPr>
          <p:nvPr/>
        </p:nvSpPr>
        <p:spPr bwMode="black">
          <a:xfrm>
            <a:off x="201613" y="1131888"/>
            <a:ext cx="8221662" cy="1938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400" dirty="0"/>
              <a:t>Combined Ratio Points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5515898" y="1091381"/>
            <a:ext cx="2335330" cy="910840"/>
          </a:xfrm>
          <a:prstGeom prst="wedgeRectCallout">
            <a:avLst>
              <a:gd name="adj1" fmla="val 48895"/>
              <a:gd name="adj2" fmla="val 32566"/>
            </a:avLst>
          </a:prstGeom>
          <a:solidFill>
            <a:schemeClr val="accent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FFFFFF"/>
                </a:solidFill>
              </a:rPr>
              <a:t>Catastrophe losses as a share of premium reached a record high in 2011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61035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2056211"/>
              </p:ext>
            </p:extLst>
          </p:nvPr>
        </p:nvGraphicFramePr>
        <p:xfrm>
          <a:off x="356616" y="1680211"/>
          <a:ext cx="8454009" cy="4430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States Hit by Cats, First Half 2016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(Millions of Dollars)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1133856" y="6300604"/>
            <a:ext cx="7680960" cy="415018"/>
          </a:xfrm>
        </p:spPr>
        <p:txBody>
          <a:bodyPr/>
          <a:lstStyle/>
          <a:p>
            <a:r>
              <a:rPr lang="en-US" dirty="0"/>
              <a:t>Source: Property Claim Services.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8859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Auto Insurance</a:t>
            </a: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Rising Frequency, Severity Pinching </a:t>
            </a:r>
            <a:br>
              <a:rPr lang="en-US" dirty="0"/>
            </a:br>
            <a:r>
              <a:rPr lang="en-US" dirty="0"/>
              <a:t>the Largest P/C Line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451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Net Combined Ratio, 2005-2015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National Association of Insurance Commissioners data, sourced from S&amp;P Global Market Intelligence;</a:t>
            </a:r>
            <a:br>
              <a:rPr lang="en-US" dirty="0"/>
            </a:br>
            <a:r>
              <a:rPr lang="en-US" dirty="0"/>
              <a:t>Insurance Information Institute.</a:t>
            </a:r>
          </a:p>
        </p:txBody>
      </p:sp>
      <p:sp>
        <p:nvSpPr>
          <p:cNvPr id="13" name="Text Placeholder 4"/>
          <p:cNvSpPr txBox="1">
            <a:spLocks/>
          </p:cNvSpPr>
          <p:nvPr/>
        </p:nvSpPr>
        <p:spPr bwMode="gray">
          <a:xfrm>
            <a:off x="416657" y="5579679"/>
            <a:ext cx="8303481" cy="722375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800" dirty="0">
                <a:solidFill>
                  <a:schemeClr val="bg1"/>
                </a:solidFill>
              </a:rPr>
              <a:t>Loss Ratios Have Been Rising for a Decade.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2015 Return on Net Worth is Likely Close to Zero or Negative.</a:t>
            </a:r>
          </a:p>
        </p:txBody>
      </p:sp>
      <p:graphicFrame>
        <p:nvGraphicFramePr>
          <p:cNvPr id="14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1587503"/>
              </p:ext>
            </p:extLst>
          </p:nvPr>
        </p:nvGraphicFramePr>
        <p:xfrm>
          <a:off x="423862" y="1277938"/>
          <a:ext cx="8296275" cy="4148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636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Why Personal Auto Loss Ratios are Rising: Severity &amp; Frequency by Coverage, 2016 vs. 2015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*Four quarters ending in March.</a:t>
            </a:r>
          </a:p>
          <a:p>
            <a:r>
              <a:rPr lang="en-US" dirty="0"/>
              <a:t>Source: ISO, a Verisk Analytics company; Insurance Information Institute.</a:t>
            </a:r>
          </a:p>
        </p:txBody>
      </p:sp>
      <p:sp>
        <p:nvSpPr>
          <p:cNvPr id="18" name="Text Placeholder 4"/>
          <p:cNvSpPr txBox="1">
            <a:spLocks/>
          </p:cNvSpPr>
          <p:nvPr/>
        </p:nvSpPr>
        <p:spPr bwMode="gray">
          <a:xfrm>
            <a:off x="416657" y="5579679"/>
            <a:ext cx="8303481" cy="722375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800" dirty="0">
                <a:solidFill>
                  <a:schemeClr val="bg1"/>
                </a:solidFill>
              </a:rPr>
              <a:t>Across All Personal Coverage Types (Except Comprehensive) in 2015, Frequency and Severity Rose. This Pattern is Continuing in 2016.</a:t>
            </a:r>
          </a:p>
        </p:txBody>
      </p:sp>
      <p:graphicFrame>
        <p:nvGraphicFramePr>
          <p:cNvPr id="11" name="Chart 10"/>
          <p:cNvGraphicFramePr/>
          <p:nvPr>
            <p:extLst/>
          </p:nvPr>
        </p:nvGraphicFramePr>
        <p:xfrm>
          <a:off x="423862" y="1393535"/>
          <a:ext cx="8296275" cy="4148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24260" y="1431940"/>
            <a:ext cx="8454009" cy="396947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Annual Change, 2016 Over 2015*</a:t>
            </a:r>
          </a:p>
        </p:txBody>
      </p:sp>
    </p:spTree>
    <p:extLst>
      <p:ext uri="{BB962C8B-B14F-4D97-AF65-F5344CB8AC3E}">
        <p14:creationId xmlns:p14="http://schemas.microsoft.com/office/powerpoint/2010/main" val="68344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Claim Trends by Coverage</a:t>
            </a: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Focus on Collision</a:t>
            </a:r>
          </a:p>
        </p:txBody>
      </p:sp>
    </p:spTree>
    <p:extLst>
      <p:ext uri="{BB962C8B-B14F-4D97-AF65-F5344CB8AC3E}">
        <p14:creationId xmlns:p14="http://schemas.microsoft.com/office/powerpoint/2010/main" val="376054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Claims: Frequency Trending</a:t>
            </a:r>
            <a:br>
              <a:rPr lang="en-US" dirty="0"/>
            </a:br>
            <a:r>
              <a:rPr lang="en-US" dirty="0"/>
              <a:t>Higher in 2015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81343" y="1303828"/>
            <a:ext cx="8454009" cy="396947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Annual Change, 2005 through 2015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ISO, a Verisk Analytics company; Insurance Information Institute.</a:t>
            </a:r>
          </a:p>
        </p:txBody>
      </p:sp>
      <p:sp>
        <p:nvSpPr>
          <p:cNvPr id="19" name="Text Placeholder 4"/>
          <p:cNvSpPr txBox="1">
            <a:spLocks/>
          </p:cNvSpPr>
          <p:nvPr/>
        </p:nvSpPr>
        <p:spPr bwMode="gray">
          <a:xfrm>
            <a:off x="416657" y="5426075"/>
            <a:ext cx="8303481" cy="875980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dirty="0">
                <a:solidFill>
                  <a:schemeClr val="bg1"/>
                </a:solidFill>
              </a:rPr>
              <a:t>For a Long Time, Claim Frequency Was Falling,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But Since 2010 This Trend Seems to Have Reversed.</a:t>
            </a:r>
          </a:p>
        </p:txBody>
      </p:sp>
      <p:graphicFrame>
        <p:nvGraphicFramePr>
          <p:cNvPr id="12" name="Object 10"/>
          <p:cNvGraphicFramePr>
            <a:graphicFrameLocks noChangeAspect="1"/>
          </p:cNvGraphicFramePr>
          <p:nvPr>
            <p:extLst/>
          </p:nvPr>
        </p:nvGraphicFramePr>
        <p:xfrm>
          <a:off x="309045" y="1470025"/>
          <a:ext cx="8296275" cy="395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2" name="Straight Arrow Connector 21"/>
          <p:cNvCxnSpPr/>
          <p:nvPr/>
        </p:nvCxnSpPr>
        <p:spPr>
          <a:xfrm flipV="1">
            <a:off x="3381842" y="2161635"/>
            <a:ext cx="5031390" cy="2227490"/>
          </a:xfrm>
          <a:prstGeom prst="straightConnector1">
            <a:avLst/>
          </a:prstGeom>
          <a:ln w="28575">
            <a:solidFill>
              <a:schemeClr val="accent2"/>
            </a:solidFill>
            <a:headEnd type="oval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31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Claims: Severity Trending Higher in 2009-2015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81343" y="1303828"/>
            <a:ext cx="8454009" cy="396947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Annual Change, 2005 through 2015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ISO, a Verisk Analytics company; Insurance Information Institute.</a:t>
            </a:r>
          </a:p>
        </p:txBody>
      </p:sp>
      <p:sp>
        <p:nvSpPr>
          <p:cNvPr id="19" name="Text Placeholder 4"/>
          <p:cNvSpPr txBox="1">
            <a:spLocks/>
          </p:cNvSpPr>
          <p:nvPr/>
        </p:nvSpPr>
        <p:spPr bwMode="gray">
          <a:xfrm>
            <a:off x="416657" y="5426075"/>
            <a:ext cx="8303481" cy="875980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800" dirty="0">
                <a:solidFill>
                  <a:schemeClr val="bg1"/>
                </a:solidFill>
              </a:rPr>
              <a:t>The Great Recession and High Fuel Prices Helped to Temper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Claim Severity, But These forces Have Clearly Reversed,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Consistent with Experience from Past Recoveries.</a:t>
            </a:r>
          </a:p>
        </p:txBody>
      </p:sp>
      <p:graphicFrame>
        <p:nvGraphicFramePr>
          <p:cNvPr id="12" name="Object 10"/>
          <p:cNvGraphicFramePr>
            <a:graphicFrameLocks noChangeAspect="1"/>
          </p:cNvGraphicFramePr>
          <p:nvPr>
            <p:extLst/>
          </p:nvPr>
        </p:nvGraphicFramePr>
        <p:xfrm>
          <a:off x="309045" y="1470025"/>
          <a:ext cx="8296275" cy="395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2" name="Straight Arrow Connector 21"/>
          <p:cNvCxnSpPr/>
          <p:nvPr/>
        </p:nvCxnSpPr>
        <p:spPr>
          <a:xfrm flipV="1">
            <a:off x="4034727" y="1815990"/>
            <a:ext cx="4493385" cy="2534731"/>
          </a:xfrm>
          <a:prstGeom prst="straightConnector1">
            <a:avLst/>
          </a:prstGeom>
          <a:ln w="28575">
            <a:solidFill>
              <a:schemeClr val="accent2"/>
            </a:solidFill>
            <a:headEnd type="oval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17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What’s Driving These Trends?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Frequency; Severity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6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America is Driving More Again: 2000-2016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70640" y="1265423"/>
            <a:ext cx="8454009" cy="396947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Percent Change, Miles Driven*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*2000-2015: Moving 12-month total vs. prior year. 2016 data through May 2016, the latest available, vs. May 2015.</a:t>
            </a:r>
            <a:br>
              <a:rPr lang="en-US" dirty="0"/>
            </a:br>
            <a:r>
              <a:rPr lang="en-US" dirty="0"/>
              <a:t>Sources: </a:t>
            </a:r>
            <a:r>
              <a:rPr lang="en-US" dirty="0">
                <a:hlinkClick r:id="rId3"/>
              </a:rPr>
              <a:t>Federal Highway Administration</a:t>
            </a:r>
            <a:r>
              <a:rPr lang="en-US" dirty="0"/>
              <a:t>; National Bureau of Economic Research (recession dates); Insurance Information Institute.</a:t>
            </a:r>
          </a:p>
        </p:txBody>
      </p:sp>
      <p:graphicFrame>
        <p:nvGraphicFramePr>
          <p:cNvPr id="16" name="Object 8"/>
          <p:cNvGraphicFramePr>
            <a:graphicFrameLocks noChangeAspect="1"/>
          </p:cNvGraphicFramePr>
          <p:nvPr>
            <p:extLst/>
          </p:nvPr>
        </p:nvGraphicFramePr>
        <p:xfrm>
          <a:off x="347450" y="1470346"/>
          <a:ext cx="8253277" cy="3917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7520899" y="3429001"/>
            <a:ext cx="1203750" cy="975833"/>
            <a:chOff x="7470937" y="678332"/>
            <a:chExt cx="1203750" cy="975833"/>
          </a:xfrm>
        </p:grpSpPr>
        <p:sp>
          <p:nvSpPr>
            <p:cNvPr id="24" name="AutoShape 5"/>
            <p:cNvSpPr>
              <a:spLocks noChangeArrowheads="1"/>
            </p:cNvSpPr>
            <p:nvPr/>
          </p:nvSpPr>
          <p:spPr bwMode="gray">
            <a:xfrm>
              <a:off x="7470937" y="1116495"/>
              <a:ext cx="1203750" cy="537670"/>
            </a:xfrm>
            <a:prstGeom prst="rect">
              <a:avLst/>
            </a:prstGeom>
            <a:solidFill>
              <a:schemeClr val="accent2"/>
            </a:solidFill>
            <a:ln w="28575" algn="ctr">
              <a:noFill/>
              <a:miter lim="800000"/>
              <a:headEnd/>
              <a:tailEnd/>
            </a:ln>
          </p:spPr>
          <p:txBody>
            <a:bodyPr lIns="45720" tIns="0" rIns="45720" bIns="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Fastest Growth Since Late 1990s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 bwMode="gray">
            <a:xfrm flipH="1" flipV="1">
              <a:off x="7951640" y="678332"/>
              <a:ext cx="109173" cy="420719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 Placeholder 4"/>
          <p:cNvSpPr txBox="1">
            <a:spLocks/>
          </p:cNvSpPr>
          <p:nvPr/>
        </p:nvSpPr>
        <p:spPr bwMode="gray">
          <a:xfrm>
            <a:off x="433975" y="5303690"/>
            <a:ext cx="8303481" cy="875980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dirty="0">
                <a:solidFill>
                  <a:schemeClr val="bg1"/>
                </a:solidFill>
              </a:rPr>
              <a:t>Tremendous Growth In Miles Driven. The More People Drive, The More Frequently They Get Into Accidents.</a:t>
            </a:r>
          </a:p>
        </p:txBody>
      </p:sp>
    </p:spTree>
    <p:extLst>
      <p:ext uri="{BB962C8B-B14F-4D97-AF65-F5344CB8AC3E}">
        <p14:creationId xmlns:p14="http://schemas.microsoft.com/office/powerpoint/2010/main" val="154646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on Equity by Financial Services Sector vs. Fortune 500, 2004-2015*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*GAAP basis. 	</a:t>
            </a:r>
          </a:p>
          <a:p>
            <a:r>
              <a:rPr lang="en-US" dirty="0"/>
              <a:t>Sources: ISO, a Verisk Analytics company; Fortune; Insurance Information Institute.</a:t>
            </a:r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>
            <p:extLst/>
          </p:nvPr>
        </p:nvGraphicFramePr>
        <p:xfrm>
          <a:off x="119756" y="1544910"/>
          <a:ext cx="8366605" cy="383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 Placeholder 4"/>
          <p:cNvSpPr txBox="1">
            <a:spLocks/>
          </p:cNvSpPr>
          <p:nvPr/>
        </p:nvSpPr>
        <p:spPr bwMode="gray">
          <a:xfrm>
            <a:off x="478971" y="5504177"/>
            <a:ext cx="8186058" cy="650428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r>
              <a:rPr lang="en-US" sz="1800" dirty="0"/>
              <a:t>Banks and Insurers Have Substantially Underperformed the </a:t>
            </a:r>
            <a:br>
              <a:rPr lang="en-US" sz="1800" dirty="0"/>
            </a:br>
            <a:r>
              <a:rPr lang="en-US" sz="1800" dirty="0"/>
              <a:t>Fortune 500 Since the Financial Crisis.</a:t>
            </a:r>
          </a:p>
        </p:txBody>
      </p:sp>
      <p:sp>
        <p:nvSpPr>
          <p:cNvPr id="19" name="Text Placeholder 4"/>
          <p:cNvSpPr txBox="1">
            <a:spLocks/>
          </p:cNvSpPr>
          <p:nvPr/>
        </p:nvSpPr>
        <p:spPr bwMode="gray">
          <a:xfrm>
            <a:off x="1206501" y="3781457"/>
            <a:ext cx="2298699" cy="1150523"/>
          </a:xfrm>
          <a:prstGeom prst="snip1Rect">
            <a:avLst/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45720" tIns="0" rIns="0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>
              <a:lnSpc>
                <a:spcPct val="100000"/>
              </a:lnSpc>
            </a:pPr>
            <a:r>
              <a:rPr lang="en-US" sz="1400" u="sng" dirty="0"/>
              <a:t>Average: 2004</a:t>
            </a:r>
            <a:r>
              <a:rPr lang="en-US" sz="1400" u="sng" dirty="0">
                <a:latin typeface="Arial"/>
                <a:cs typeface="Arial"/>
              </a:rPr>
              <a:t>–</a:t>
            </a:r>
            <a:r>
              <a:rPr lang="en-US" sz="1400" u="sng" dirty="0"/>
              <a:t>2014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Fortune 500: 13.9% Commercial Banks: 9.8%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Life: 8.2%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P/C: 7.1%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6111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More Miles Driven</a:t>
            </a:r>
            <a:br>
              <a:rPr lang="en-US" altLang="en-US" dirty="0"/>
            </a:br>
            <a:r>
              <a:rPr lang="en-US" altLang="en-US" dirty="0"/>
              <a:t>=&gt; More Collisions, 2006-2016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6616" y="1188720"/>
            <a:ext cx="3485689" cy="396947"/>
          </a:xfrm>
        </p:spPr>
        <p:txBody>
          <a:bodyPr/>
          <a:lstStyle/>
          <a:p>
            <a:r>
              <a:rPr lang="en-US" sz="1400" dirty="0">
                <a:solidFill>
                  <a:schemeClr val="accent2"/>
                </a:solidFill>
              </a:rPr>
              <a:t>Billions of Miles Driven in Prior Year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Sources: </a:t>
            </a:r>
            <a:r>
              <a:rPr lang="en-US" dirty="0">
                <a:hlinkClick r:id="rId3" tooltip="http://www.fhwa.dot.gov/policyinformation/travel_monitoring/tvt.cfm"/>
              </a:rPr>
              <a:t>Federal Highway Administration</a:t>
            </a:r>
            <a:r>
              <a:rPr lang="en-US" dirty="0"/>
              <a:t>; Rolling four-quarter average frequency from ISO, a Verisk Analytics company; Insurance Institute for Highway Safety; Insurance Information Institute.</a:t>
            </a:r>
          </a:p>
        </p:txBody>
      </p:sp>
      <p:sp>
        <p:nvSpPr>
          <p:cNvPr id="21" name="Text Placeholder 4"/>
          <p:cNvSpPr txBox="1">
            <a:spLocks/>
          </p:cNvSpPr>
          <p:nvPr/>
        </p:nvSpPr>
        <p:spPr bwMode="gray">
          <a:xfrm>
            <a:off x="416657" y="5656490"/>
            <a:ext cx="8303481" cy="645564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800" dirty="0">
                <a:solidFill>
                  <a:schemeClr val="bg1"/>
                </a:solidFill>
              </a:rPr>
              <a:t>The More Miles People Drive, the More Likely They are to 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800" dirty="0">
                <a:solidFill>
                  <a:schemeClr val="bg1"/>
                </a:solidFill>
              </a:rPr>
              <a:t>Get in an Accident, Helping Drive Claim Frequency Higher.</a:t>
            </a:r>
          </a:p>
        </p:txBody>
      </p:sp>
      <p:graphicFrame>
        <p:nvGraphicFramePr>
          <p:cNvPr id="22" name="Object 8"/>
          <p:cNvGraphicFramePr>
            <a:graphicFrameLocks noChangeAspect="1"/>
          </p:cNvGraphicFramePr>
          <p:nvPr>
            <p:extLst/>
          </p:nvPr>
        </p:nvGraphicFramePr>
        <p:xfrm>
          <a:off x="418249" y="1393825"/>
          <a:ext cx="8301889" cy="4186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 Placeholder 9"/>
          <p:cNvSpPr txBox="1">
            <a:spLocks/>
          </p:cNvSpPr>
          <p:nvPr/>
        </p:nvSpPr>
        <p:spPr bwMode="gray">
          <a:xfrm>
            <a:off x="4586868" y="1188720"/>
            <a:ext cx="4223876" cy="39694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SzPct val="77000"/>
              <a:buFont typeface="Wingdings 3" panose="05040102010807070707" pitchFamily="18" charset="2"/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marL="566928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Wingdings" panose="05000000000000000000" pitchFamily="2" charset="2"/>
              <a:buChar char=""/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Arial" pitchFamily="34" charset="0"/>
              <a:buChar char="–"/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252728" indent="-219456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Wingdings" pitchFamily="2" charset="2"/>
              <a:buChar char="§"/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1328" indent="-173736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Arial" pitchFamily="34" charset="0"/>
              <a:buChar char="»"/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2F72AD"/>
                </a:solidFill>
              </a:rPr>
              <a:t>Overall Collision Claims Per 100 Insured Vehicles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grayWhite">
          <a:xfrm>
            <a:off x="2421320" y="1585502"/>
            <a:ext cx="1036935" cy="3610127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/>
              <a:t>Recession</a:t>
            </a:r>
          </a:p>
        </p:txBody>
      </p:sp>
    </p:spTree>
    <p:extLst>
      <p:ext uri="{BB962C8B-B14F-4D97-AF65-F5344CB8AC3E}">
        <p14:creationId xmlns:p14="http://schemas.microsoft.com/office/powerpoint/2010/main" val="419686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Are People Driving More Miles?</a:t>
            </a:r>
            <a:br>
              <a:rPr lang="en-US" altLang="en-US" dirty="0"/>
            </a:br>
            <a:r>
              <a:rPr lang="en-US" altLang="en-US" dirty="0"/>
              <a:t>Cheap Gas?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6616" y="1188720"/>
            <a:ext cx="3485689" cy="396947"/>
          </a:xfrm>
        </p:spPr>
        <p:txBody>
          <a:bodyPr/>
          <a:lstStyle/>
          <a:p>
            <a:r>
              <a:rPr lang="en-US" sz="1400" dirty="0">
                <a:solidFill>
                  <a:schemeClr val="accent2"/>
                </a:solidFill>
              </a:rPr>
              <a:t>Billions of Miles Driven in Prior Year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Sources: </a:t>
            </a:r>
            <a:r>
              <a:rPr lang="en-US" dirty="0">
                <a:hlinkClick r:id="rId3" tooltip="http://www.fhwa.dot.gov/policyinformation/travel_monitoring/tvt.cfm"/>
              </a:rPr>
              <a:t>Federal Highway Administration</a:t>
            </a:r>
            <a:r>
              <a:rPr lang="en-US" dirty="0"/>
              <a:t>; Energy Information Administration; Insurance Institute for Highway Safety; Insurance Information Institute.</a:t>
            </a:r>
          </a:p>
        </p:txBody>
      </p:sp>
      <p:sp>
        <p:nvSpPr>
          <p:cNvPr id="21" name="Text Placeholder 4"/>
          <p:cNvSpPr txBox="1">
            <a:spLocks/>
          </p:cNvSpPr>
          <p:nvPr/>
        </p:nvSpPr>
        <p:spPr bwMode="gray">
          <a:xfrm>
            <a:off x="416657" y="5656490"/>
            <a:ext cx="8303481" cy="645564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800" dirty="0">
                <a:solidFill>
                  <a:schemeClr val="bg1"/>
                </a:solidFill>
              </a:rPr>
              <a:t>Gas Prices Don’t Seem Correlated With Miles Driven.</a:t>
            </a:r>
          </a:p>
        </p:txBody>
      </p:sp>
      <p:graphicFrame>
        <p:nvGraphicFramePr>
          <p:cNvPr id="22" name="Object 8"/>
          <p:cNvGraphicFramePr>
            <a:graphicFrameLocks noChangeAspect="1"/>
          </p:cNvGraphicFramePr>
          <p:nvPr>
            <p:extLst/>
          </p:nvPr>
        </p:nvGraphicFramePr>
        <p:xfrm>
          <a:off x="418249" y="1393825"/>
          <a:ext cx="8301889" cy="4186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 Placeholder 9"/>
          <p:cNvSpPr txBox="1">
            <a:spLocks/>
          </p:cNvSpPr>
          <p:nvPr/>
        </p:nvSpPr>
        <p:spPr bwMode="gray">
          <a:xfrm>
            <a:off x="4586868" y="1188720"/>
            <a:ext cx="4223876" cy="39694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SzPct val="77000"/>
              <a:buFont typeface="Wingdings 3" panose="05040102010807070707" pitchFamily="18" charset="2"/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marL="566928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Wingdings" panose="05000000000000000000" pitchFamily="2" charset="2"/>
              <a:buChar char=""/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Arial" pitchFamily="34" charset="0"/>
              <a:buChar char="–"/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252728" indent="-219456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Wingdings" pitchFamily="2" charset="2"/>
              <a:buChar char="§"/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1328" indent="-173736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Arial" pitchFamily="34" charset="0"/>
              <a:buChar char="»"/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2F72AD"/>
                </a:solidFill>
              </a:rPr>
              <a:t>Average Price Per Gallon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grayWhite">
          <a:xfrm>
            <a:off x="2421320" y="1585502"/>
            <a:ext cx="1036935" cy="3610127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/>
              <a:t>Recession</a:t>
            </a:r>
          </a:p>
        </p:txBody>
      </p:sp>
    </p:spTree>
    <p:extLst>
      <p:ext uri="{BB962C8B-B14F-4D97-AF65-F5344CB8AC3E}">
        <p14:creationId xmlns:p14="http://schemas.microsoft.com/office/powerpoint/2010/main" val="276336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Are People Driving More Miles?</a:t>
            </a:r>
            <a:br>
              <a:rPr lang="en-US" altLang="en-US" dirty="0"/>
            </a:br>
            <a:r>
              <a:rPr lang="en-US" altLang="en-US" dirty="0"/>
              <a:t>Jobs?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6616" y="1188720"/>
            <a:ext cx="3485689" cy="396947"/>
          </a:xfrm>
        </p:spPr>
        <p:txBody>
          <a:bodyPr/>
          <a:lstStyle/>
          <a:p>
            <a:r>
              <a:rPr lang="en-US" sz="1400" dirty="0">
                <a:solidFill>
                  <a:schemeClr val="accent2"/>
                </a:solidFill>
              </a:rPr>
              <a:t>Billions of Miles Driven in Prior Year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Sources: </a:t>
            </a:r>
            <a:r>
              <a:rPr lang="en-US" dirty="0">
                <a:hlinkClick r:id="rId3" tooltip="http://www.fhwa.dot.gov/policyinformation/travel_monitoring/tvt.cfm"/>
              </a:rPr>
              <a:t>Federal Highway Administration</a:t>
            </a:r>
            <a:r>
              <a:rPr lang="en-US" dirty="0"/>
              <a:t>; Seasonally Adjusted Employed from Bureau of Labor Statistics; Insurance Institute for Highway Safety; Insurance Information Institute.</a:t>
            </a:r>
          </a:p>
        </p:txBody>
      </p:sp>
      <p:sp>
        <p:nvSpPr>
          <p:cNvPr id="21" name="Text Placeholder 4"/>
          <p:cNvSpPr txBox="1">
            <a:spLocks/>
          </p:cNvSpPr>
          <p:nvPr/>
        </p:nvSpPr>
        <p:spPr bwMode="gray">
          <a:xfrm>
            <a:off x="416657" y="5656490"/>
            <a:ext cx="8303481" cy="645564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800" dirty="0">
                <a:solidFill>
                  <a:schemeClr val="bg1"/>
                </a:solidFill>
              </a:rPr>
              <a:t>People Drive to and from Work and Drive to Entertainment. 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800" dirty="0">
                <a:solidFill>
                  <a:schemeClr val="bg1"/>
                </a:solidFill>
              </a:rPr>
              <a:t>Out of Work, They Curtail Their Movement.</a:t>
            </a:r>
          </a:p>
        </p:txBody>
      </p:sp>
      <p:graphicFrame>
        <p:nvGraphicFramePr>
          <p:cNvPr id="22" name="Object 8"/>
          <p:cNvGraphicFramePr>
            <a:graphicFrameLocks noChangeAspect="1"/>
          </p:cNvGraphicFramePr>
          <p:nvPr>
            <p:extLst/>
          </p:nvPr>
        </p:nvGraphicFramePr>
        <p:xfrm>
          <a:off x="418249" y="1393825"/>
          <a:ext cx="8301889" cy="4186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 Placeholder 9"/>
          <p:cNvSpPr txBox="1">
            <a:spLocks/>
          </p:cNvSpPr>
          <p:nvPr/>
        </p:nvSpPr>
        <p:spPr bwMode="gray">
          <a:xfrm>
            <a:off x="4456785" y="1188720"/>
            <a:ext cx="4223876" cy="39694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SzPct val="77000"/>
              <a:buFont typeface="Wingdings 3" panose="05040102010807070707" pitchFamily="18" charset="2"/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marL="566928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Wingdings" panose="05000000000000000000" pitchFamily="2" charset="2"/>
              <a:buChar char=""/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Arial" pitchFamily="34" charset="0"/>
              <a:buChar char="–"/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252728" indent="-219456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Wingdings" pitchFamily="2" charset="2"/>
              <a:buChar char="§"/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1328" indent="-173736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Arial" pitchFamily="34" charset="0"/>
              <a:buChar char="»"/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2F72AD"/>
                </a:solidFill>
              </a:rPr>
              <a:t>Millions Employed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grayWhite">
          <a:xfrm>
            <a:off x="2498130" y="1595054"/>
            <a:ext cx="1036935" cy="3610127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/>
              <a:t>Recession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60474" y="7541971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92608" indent="-292608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295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Gas Prices, Employment on</a:t>
            </a:r>
            <a:br>
              <a:rPr lang="en-US" dirty="0"/>
            </a:br>
            <a:r>
              <a:rPr lang="en-US" dirty="0"/>
              <a:t>Collision Frequency Through 2015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Sources: Seasonally Adjusted Employed from Bureau of Labor Statistics; Energy Information Administration; Rolling Four-</a:t>
            </a:r>
            <a:r>
              <a:rPr lang="en-US" dirty="0" err="1"/>
              <a:t>Qtr</a:t>
            </a:r>
            <a:r>
              <a:rPr lang="en-US" dirty="0"/>
              <a:t> Avg. Frequency from Insurance Services Office; Insurance Information Institute.</a:t>
            </a:r>
          </a:p>
        </p:txBody>
      </p:sp>
      <p:sp>
        <p:nvSpPr>
          <p:cNvPr id="16" name="Text Placeholder 4"/>
          <p:cNvSpPr txBox="1">
            <a:spLocks/>
          </p:cNvSpPr>
          <p:nvPr/>
        </p:nvSpPr>
        <p:spPr bwMode="gray">
          <a:xfrm>
            <a:off x="421737" y="1393534"/>
            <a:ext cx="4034376" cy="652885"/>
          </a:xfrm>
          <a:prstGeom prst="snip1Rect">
            <a:avLst/>
          </a:prstGeom>
          <a:solidFill>
            <a:srgbClr val="337DBE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</a:rPr>
              <a:t>Gas Price vs.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Collision Frequency</a:t>
            </a:r>
          </a:p>
        </p:txBody>
      </p:sp>
      <p:sp>
        <p:nvSpPr>
          <p:cNvPr id="17" name="Text Placeholder 4"/>
          <p:cNvSpPr txBox="1">
            <a:spLocks/>
          </p:cNvSpPr>
          <p:nvPr/>
        </p:nvSpPr>
        <p:spPr bwMode="gray">
          <a:xfrm>
            <a:off x="4685762" y="1393534"/>
            <a:ext cx="4034376" cy="652885"/>
          </a:xfrm>
          <a:prstGeom prst="snip1Rect">
            <a:avLst/>
          </a:prstGeom>
          <a:solidFill>
            <a:srgbClr val="337DBE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</a:rPr>
              <a:t>Number Employed vs.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Collision Frequency</a:t>
            </a:r>
          </a:p>
        </p:txBody>
      </p:sp>
      <p:graphicFrame>
        <p:nvGraphicFramePr>
          <p:cNvPr id="19" name="Content Placeholder 8"/>
          <p:cNvGraphicFramePr>
            <a:graphicFrameLocks/>
          </p:cNvGraphicFramePr>
          <p:nvPr>
            <p:extLst/>
          </p:nvPr>
        </p:nvGraphicFramePr>
        <p:xfrm>
          <a:off x="423863" y="2084825"/>
          <a:ext cx="4032250" cy="386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ontent Placeholder 9"/>
          <p:cNvGraphicFramePr>
            <a:graphicFrameLocks/>
          </p:cNvGraphicFramePr>
          <p:nvPr>
            <p:extLst/>
          </p:nvPr>
        </p:nvGraphicFramePr>
        <p:xfrm>
          <a:off x="4687888" y="2084825"/>
          <a:ext cx="4032250" cy="386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4203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More People Working and Driving</a:t>
            </a:r>
            <a:br>
              <a:rPr lang="en-US" altLang="en-US" dirty="0"/>
            </a:br>
            <a:r>
              <a:rPr lang="en-US" altLang="en-US" dirty="0"/>
              <a:t>=&gt; More Collisions, 2006-2016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6616" y="1188720"/>
            <a:ext cx="3485689" cy="396947"/>
          </a:xfrm>
        </p:spPr>
        <p:txBody>
          <a:bodyPr/>
          <a:lstStyle/>
          <a:p>
            <a:r>
              <a:rPr lang="en-US" sz="1400" dirty="0">
                <a:solidFill>
                  <a:schemeClr val="accent2"/>
                </a:solidFill>
              </a:rPr>
              <a:t>Number Employed, Millions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Sources: Seasonally Adjusted Employed from Bureau of Labor Statistics; Rolling four-quarter average frequency from ISO, a Verisk Analytics company; Insurance Information Institute.</a:t>
            </a:r>
          </a:p>
        </p:txBody>
      </p:sp>
      <p:sp>
        <p:nvSpPr>
          <p:cNvPr id="21" name="Text Placeholder 4"/>
          <p:cNvSpPr txBox="1">
            <a:spLocks/>
          </p:cNvSpPr>
          <p:nvPr/>
        </p:nvSpPr>
        <p:spPr bwMode="gray">
          <a:xfrm>
            <a:off x="416657" y="5656490"/>
            <a:ext cx="8303481" cy="645564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800" dirty="0">
                <a:solidFill>
                  <a:schemeClr val="bg1"/>
                </a:solidFill>
              </a:rPr>
              <a:t>When People are Out of Work, They Drive Less. When They Get Jobs,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They Drive to Work, Helping Drive Claim Frequency Higher.</a:t>
            </a:r>
          </a:p>
        </p:txBody>
      </p:sp>
      <p:graphicFrame>
        <p:nvGraphicFramePr>
          <p:cNvPr id="22" name="Object 8"/>
          <p:cNvGraphicFramePr>
            <a:graphicFrameLocks noChangeAspect="1"/>
          </p:cNvGraphicFramePr>
          <p:nvPr>
            <p:extLst/>
          </p:nvPr>
        </p:nvGraphicFramePr>
        <p:xfrm>
          <a:off x="418249" y="1393825"/>
          <a:ext cx="8301889" cy="4186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 Placeholder 9"/>
          <p:cNvSpPr txBox="1">
            <a:spLocks/>
          </p:cNvSpPr>
          <p:nvPr/>
        </p:nvSpPr>
        <p:spPr bwMode="gray">
          <a:xfrm>
            <a:off x="4586868" y="1188720"/>
            <a:ext cx="4223876" cy="39694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SzPct val="77000"/>
              <a:buFont typeface="Wingdings 3" panose="05040102010807070707" pitchFamily="18" charset="2"/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marL="566928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Wingdings" panose="05000000000000000000" pitchFamily="2" charset="2"/>
              <a:buChar char=""/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Arial" pitchFamily="34" charset="0"/>
              <a:buChar char="–"/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252728" indent="-219456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Wingdings" pitchFamily="2" charset="2"/>
              <a:buChar char="§"/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1328" indent="-173736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Arial" pitchFamily="34" charset="0"/>
              <a:buChar char="»"/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2F72AD"/>
                </a:solidFill>
              </a:rPr>
              <a:t>Overall Collision Claims Per 100 Insured Vehicles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grayWhite">
          <a:xfrm>
            <a:off x="2382915" y="1585502"/>
            <a:ext cx="1036935" cy="3571723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/>
              <a:t>Recession</a:t>
            </a:r>
          </a:p>
        </p:txBody>
      </p:sp>
    </p:spTree>
    <p:extLst>
      <p:ext uri="{BB962C8B-B14F-4D97-AF65-F5344CB8AC3E}">
        <p14:creationId xmlns:p14="http://schemas.microsoft.com/office/powerpoint/2010/main" val="337620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Severity: Driving Fatalities are Rising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39475" y="1227018"/>
            <a:ext cx="8454009" cy="396947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Annual Change in Motor Vehicle Deaths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Sources: National Safety Council, Insurance Information Institute.</a:t>
            </a:r>
          </a:p>
        </p:txBody>
      </p:sp>
      <p:graphicFrame>
        <p:nvGraphicFramePr>
          <p:cNvPr id="12" name="Object 10"/>
          <p:cNvGraphicFramePr>
            <a:graphicFrameLocks noChangeAspect="1"/>
          </p:cNvGraphicFramePr>
          <p:nvPr>
            <p:extLst/>
          </p:nvPr>
        </p:nvGraphicFramePr>
        <p:xfrm>
          <a:off x="423863" y="1393825"/>
          <a:ext cx="8296275" cy="4186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 Placeholder 4"/>
          <p:cNvSpPr txBox="1">
            <a:spLocks/>
          </p:cNvSpPr>
          <p:nvPr/>
        </p:nvSpPr>
        <p:spPr bwMode="gray">
          <a:xfrm>
            <a:off x="416657" y="5656490"/>
            <a:ext cx="8303481" cy="645564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800" dirty="0">
                <a:solidFill>
                  <a:schemeClr val="bg1"/>
                </a:solidFill>
              </a:rPr>
              <a:t>Driving Has Been Getting Safer for Decades, But Recent Trend is Discouraging—38,300 Deaths in 2015.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192360" y="1700775"/>
            <a:ext cx="1574605" cy="1432741"/>
            <a:chOff x="1192360" y="1700775"/>
            <a:chExt cx="1574605" cy="1432741"/>
          </a:xfrm>
        </p:grpSpPr>
        <p:sp>
          <p:nvSpPr>
            <p:cNvPr id="18" name="AutoShape 5"/>
            <p:cNvSpPr>
              <a:spLocks noChangeArrowheads="1"/>
            </p:cNvSpPr>
            <p:nvPr/>
          </p:nvSpPr>
          <p:spPr bwMode="gray">
            <a:xfrm>
              <a:off x="1192360" y="1700775"/>
              <a:ext cx="1574605" cy="614480"/>
            </a:xfrm>
            <a:prstGeom prst="rect">
              <a:avLst/>
            </a:prstGeom>
            <a:solidFill>
              <a:schemeClr val="accent1"/>
            </a:solidFill>
            <a:ln w="28575" algn="ctr">
              <a:noFill/>
              <a:miter lim="800000"/>
              <a:headEnd/>
              <a:tailEnd/>
            </a:ln>
          </p:spPr>
          <p:txBody>
            <a:bodyPr lIns="45720" tIns="0" rIns="45720" bIns="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Seatbelt Use Rose to 62% of Drivers, From 49% in ‘90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gray">
            <a:xfrm>
              <a:off x="1538005" y="2315255"/>
              <a:ext cx="0" cy="818261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285592" y="1700775"/>
            <a:ext cx="1420985" cy="1432741"/>
            <a:chOff x="830612" y="1700775"/>
            <a:chExt cx="1420985" cy="1432741"/>
          </a:xfrm>
        </p:grpSpPr>
        <p:sp>
          <p:nvSpPr>
            <p:cNvPr id="23" name="AutoShape 5"/>
            <p:cNvSpPr>
              <a:spLocks noChangeArrowheads="1"/>
            </p:cNvSpPr>
            <p:nvPr/>
          </p:nvSpPr>
          <p:spPr bwMode="gray">
            <a:xfrm>
              <a:off x="830612" y="1700775"/>
              <a:ext cx="1420985" cy="614480"/>
            </a:xfrm>
            <a:prstGeom prst="rect">
              <a:avLst/>
            </a:prstGeom>
            <a:solidFill>
              <a:schemeClr val="accent1"/>
            </a:solidFill>
            <a:ln w="28575" algn="ctr">
              <a:noFill/>
              <a:miter lim="800000"/>
              <a:headEnd/>
              <a:tailEnd/>
            </a:ln>
          </p:spPr>
          <p:txBody>
            <a:bodyPr lIns="45720" tIns="0" rIns="45720" bIns="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Big Drop-off Due to the Great Recession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 bwMode="gray">
            <a:xfrm>
              <a:off x="1538005" y="2315255"/>
              <a:ext cx="0" cy="818261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577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 the Horizon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Sharing Economy and Disruption</a:t>
            </a:r>
          </a:p>
        </p:txBody>
      </p:sp>
    </p:spTree>
    <p:extLst>
      <p:ext uri="{BB962C8B-B14F-4D97-AF65-F5344CB8AC3E}">
        <p14:creationId xmlns:p14="http://schemas.microsoft.com/office/powerpoint/2010/main" val="295258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Value Chain?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Example: Local Newspapers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046831"/>
              </p:ext>
            </p:extLst>
          </p:nvPr>
        </p:nvGraphicFramePr>
        <p:xfrm>
          <a:off x="425768" y="1884363"/>
          <a:ext cx="8458200" cy="4040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48930" y="2503170"/>
            <a:ext cx="6469380" cy="37719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2000" b="1" dirty="0">
                <a:solidFill>
                  <a:schemeClr val="bg1"/>
                </a:solidFill>
              </a:rPr>
              <a:t>Provide Information to Local Audience</a:t>
            </a:r>
          </a:p>
        </p:txBody>
      </p:sp>
      <p:sp>
        <p:nvSpPr>
          <p:cNvPr id="11" name="Text Placeholder 4"/>
          <p:cNvSpPr txBox="1">
            <a:spLocks/>
          </p:cNvSpPr>
          <p:nvPr/>
        </p:nvSpPr>
        <p:spPr bwMode="gray">
          <a:xfrm>
            <a:off x="416657" y="5656490"/>
            <a:ext cx="8303481" cy="645564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800" dirty="0">
                <a:solidFill>
                  <a:schemeClr val="bg1"/>
                </a:solidFill>
              </a:rPr>
              <a:t>This Industry Was Radically Disrupted by the Internet. Its Barriers to Entry Were Destroyed. Is Insurance Next?</a:t>
            </a:r>
          </a:p>
        </p:txBody>
      </p:sp>
    </p:spTree>
    <p:extLst>
      <p:ext uri="{BB962C8B-B14F-4D97-AF65-F5344CB8AC3E}">
        <p14:creationId xmlns:p14="http://schemas.microsoft.com/office/powerpoint/2010/main" val="304076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A62A1C-F154-4910-9C4E-62E600A80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4A54FA7-0450-445A-8026-0207A2847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E743432-CC7F-4390-8FC6-15CFA3D65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A152B669-C2C7-459C-A64B-5D2800C9D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graphicEl>
                                              <a:dgm id="{A152B669-C2C7-459C-A64B-5D2800C9D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graphicEl>
                                              <a:dgm id="{A152B669-C2C7-459C-A64B-5D2800C9D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graphicEl>
                                              <a:dgm id="{A152B669-C2C7-459C-A64B-5D2800C9D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BC2DDC50-D412-46F1-908D-7C2905B6A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BC2DDC50-D412-46F1-908D-7C2905B6A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BC2DDC50-D412-46F1-908D-7C2905B6A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dgm id="{BC2DDC50-D412-46F1-908D-7C2905B6A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94A54FA7-0450-445A-8026-0207A2847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94A54FA7-0450-445A-8026-0207A2847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94A54FA7-0450-445A-8026-0207A2847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94A54FA7-0450-445A-8026-0207A2847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9">
                                            <p:graphicEl>
                                              <a:dgm id="{7E743432-CC7F-4390-8FC6-15CFA3D65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7E743432-CC7F-4390-8FC6-15CFA3D65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7E743432-CC7F-4390-8FC6-15CFA3D65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7E743432-CC7F-4390-8FC6-15CFA3D65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  <p:bldGraphic spid="9" grpId="1" uiExpand="1">
        <p:bldSub>
          <a:bldDgm/>
        </p:bldSub>
      </p:bldGraphic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75768394"/>
              </p:ext>
            </p:extLst>
          </p:nvPr>
        </p:nvGraphicFramePr>
        <p:xfrm>
          <a:off x="307975" y="1397000"/>
          <a:ext cx="826452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8370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8371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err="1">
                <a:solidFill>
                  <a:schemeClr val="bg1"/>
                </a:solidFill>
              </a:rPr>
              <a:t>eSlide</a:t>
            </a:r>
            <a:r>
              <a:rPr lang="en-US" altLang="en-US" dirty="0">
                <a:solidFill>
                  <a:schemeClr val="bg1"/>
                </a:solidFill>
              </a:rPr>
              <a:t> – P6466 – The Financial Crisis and the Future of the P/C</a:t>
            </a:r>
          </a:p>
        </p:txBody>
      </p:sp>
      <p:sp>
        <p:nvSpPr>
          <p:cNvPr id="58372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8375" name="Rectangle 4"/>
          <p:cNvSpPr>
            <a:spLocks noChangeArrowheads="1"/>
          </p:cNvSpPr>
          <p:nvPr/>
        </p:nvSpPr>
        <p:spPr bwMode="black">
          <a:xfrm>
            <a:off x="399415" y="1238250"/>
            <a:ext cx="2743835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 dirty="0">
                <a:solidFill>
                  <a:schemeClr val="accent1"/>
                </a:solidFill>
              </a:rPr>
              <a:t>Investment ($ Millions)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899885" y="6389410"/>
            <a:ext cx="7159851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SOURCES: CB Insights, Insurance Information Institute. 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black">
          <a:xfrm>
            <a:off x="899886" y="74295"/>
            <a:ext cx="6586764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 charset="0"/>
                <a:ea typeface="+mj-ea"/>
                <a:cs typeface="+mj-cs"/>
              </a:defRPr>
            </a:lvl1pPr>
            <a:lvl2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2pPr>
            <a:lvl3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3pPr>
            <a:lvl4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4pPr>
            <a:lvl5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5pPr>
            <a:lvl6pPr marL="4572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6pPr>
            <a:lvl7pPr marL="9144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7pPr>
            <a:lvl8pPr marL="13716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8pPr>
            <a:lvl9pPr marL="18288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9pPr>
          </a:lstStyle>
          <a:p>
            <a:r>
              <a:rPr lang="en-US" b="0" dirty="0">
                <a:solidFill>
                  <a:srgbClr val="337DBE"/>
                </a:solidFill>
                <a:latin typeface="+mj-lt"/>
              </a:rPr>
              <a:t>Insurance Technology Financing – Change Is Coming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black">
          <a:xfrm>
            <a:off x="6048528" y="1206826"/>
            <a:ext cx="2376914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 dirty="0">
                <a:solidFill>
                  <a:schemeClr val="accent2"/>
                </a:solidFill>
              </a:rPr>
              <a:t>Deals</a:t>
            </a:r>
          </a:p>
        </p:txBody>
      </p:sp>
      <p:sp>
        <p:nvSpPr>
          <p:cNvPr id="16" name="Text Placeholder 4"/>
          <p:cNvSpPr txBox="1">
            <a:spLocks/>
          </p:cNvSpPr>
          <p:nvPr/>
        </p:nvSpPr>
        <p:spPr bwMode="gray">
          <a:xfrm>
            <a:off x="416657" y="5656490"/>
            <a:ext cx="8303481" cy="645564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800" dirty="0">
                <a:solidFill>
                  <a:schemeClr val="bg1"/>
                </a:solidFill>
              </a:rPr>
              <a:t>Investment In Insurance Tech Is Rising. Number of Deals Reached A Record in First Quarter.</a:t>
            </a:r>
          </a:p>
        </p:txBody>
      </p:sp>
    </p:spTree>
    <p:extLst>
      <p:ext uri="{BB962C8B-B14F-4D97-AF65-F5344CB8AC3E}">
        <p14:creationId xmlns:p14="http://schemas.microsoft.com/office/powerpoint/2010/main" val="428006641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48640" y="0"/>
            <a:ext cx="7769860" cy="1069975"/>
          </a:xfrm>
        </p:spPr>
        <p:txBody>
          <a:bodyPr/>
          <a:lstStyle/>
          <a:p>
            <a:r>
              <a:rPr lang="en-US" altLang="en-US" dirty="0">
                <a:latin typeface="Arial "/>
              </a:rPr>
              <a:t>Insurance Tech Activity by Area of Interest, 2013 – 2016:Q1</a:t>
            </a:r>
          </a:p>
        </p:txBody>
      </p:sp>
      <p:graphicFrame>
        <p:nvGraphicFramePr>
          <p:cNvPr id="717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241434"/>
              </p:ext>
            </p:extLst>
          </p:nvPr>
        </p:nvGraphicFramePr>
        <p:xfrm>
          <a:off x="406400" y="1317625"/>
          <a:ext cx="8040688" cy="374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Worksheet" r:id="rId3" imgW="8046720" imgH="3749040" progId="Excel.Sheet.8">
                  <p:embed/>
                </p:oleObj>
              </mc:Choice>
              <mc:Fallback>
                <p:oleObj name="Worksheet" r:id="rId3" imgW="8046720" imgH="3749040" progId="Excel.Sheet.8">
                  <p:embed/>
                  <p:pic>
                    <p:nvPicPr>
                      <p:cNvPr id="717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317625"/>
                        <a:ext cx="8040688" cy="374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blackWhite">
          <a:xfrm>
            <a:off x="406400" y="5663922"/>
            <a:ext cx="8220075" cy="639763"/>
          </a:xfrm>
          <a:prstGeom prst="rect">
            <a:avLst/>
          </a:prstGeom>
          <a:solidFill>
            <a:schemeClr val="accent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rgbClr val="FFFFFF"/>
                </a:solidFill>
              </a:rPr>
              <a:t>Silicon Valley, Venture Capitalists Have Insurance Industry in Their Sights. Most Will Fail. Some Will Succeed.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08659" y="6245525"/>
            <a:ext cx="7351077" cy="61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Source: CB Insights at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https://www.cbinsights.com/blog/insurance-tech-overview-q1-2016/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 Insurance Information Institute. 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black">
          <a:xfrm>
            <a:off x="249237" y="1532591"/>
            <a:ext cx="853440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 dirty="0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4976177" y="683409"/>
            <a:ext cx="3083560" cy="1182707"/>
          </a:xfrm>
          <a:prstGeom prst="wedgeRectCallout">
            <a:avLst>
              <a:gd name="adj1" fmla="val 48895"/>
              <a:gd name="adj2" fmla="val 32566"/>
            </a:avLst>
          </a:prstGeom>
          <a:solidFill>
            <a:schemeClr val="accent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rgbClr val="FFFFFF"/>
                </a:solidFill>
              </a:rPr>
              <a:t>With the ACA in the rear view window, non-health insurance tech accounts for the majority of investment</a:t>
            </a:r>
          </a:p>
        </p:txBody>
      </p:sp>
    </p:spTree>
    <p:extLst>
      <p:ext uri="{BB962C8B-B14F-4D97-AF65-F5344CB8AC3E}">
        <p14:creationId xmlns:p14="http://schemas.microsoft.com/office/powerpoint/2010/main" val="201839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Profitability Peaks &amp; Troughs in the P/C Insurance Industry, 1975-2015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*Profitability =  P/C insurer ROEs. 2011-14 figures are estimates based on ROAS data.  </a:t>
            </a:r>
            <a:br>
              <a:rPr lang="en-US"/>
            </a:br>
            <a:r>
              <a:rPr lang="en-US"/>
              <a:t>Note:  Data for 2008-2014 exclude mortgage and financial guaranty insurers.</a:t>
            </a:r>
          </a:p>
          <a:p>
            <a:r>
              <a:rPr lang="en-US"/>
              <a:t>Sources: Insurance Information Institute; Natl. Assoc. of Insurance Comm.; ISO, a Verisk Analytics company; A.M. Best, Conning.</a:t>
            </a:r>
            <a:endParaRPr lang="en-US" dirty="0"/>
          </a:p>
        </p:txBody>
      </p:sp>
      <p:graphicFrame>
        <p:nvGraphicFramePr>
          <p:cNvPr id="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65065"/>
              </p:ext>
            </p:extLst>
          </p:nvPr>
        </p:nvGraphicFramePr>
        <p:xfrm>
          <a:off x="388698" y="1605516"/>
          <a:ext cx="8366605" cy="446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AutoShape 21"/>
          <p:cNvSpPr>
            <a:spLocks noChangeArrowheads="1"/>
          </p:cNvSpPr>
          <p:nvPr/>
        </p:nvSpPr>
        <p:spPr bwMode="auto">
          <a:xfrm rot="511939">
            <a:off x="1998018" y="2219116"/>
            <a:ext cx="1134425" cy="569865"/>
          </a:xfrm>
          <a:prstGeom prst="rightArrow">
            <a:avLst>
              <a:gd name="adj1" fmla="val 50000"/>
              <a:gd name="adj2" fmla="val 50034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10 Years</a:t>
            </a:r>
          </a:p>
        </p:txBody>
      </p:sp>
      <p:sp>
        <p:nvSpPr>
          <p:cNvPr id="27" name="AutoShape 21"/>
          <p:cNvSpPr>
            <a:spLocks noChangeArrowheads="1"/>
          </p:cNvSpPr>
          <p:nvPr/>
        </p:nvSpPr>
        <p:spPr bwMode="auto">
          <a:xfrm rot="1528403">
            <a:off x="3734298" y="2659635"/>
            <a:ext cx="1253596" cy="569865"/>
          </a:xfrm>
          <a:prstGeom prst="rightArrow">
            <a:avLst>
              <a:gd name="adj1" fmla="val 50000"/>
              <a:gd name="adj2" fmla="val 50034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10 Years</a:t>
            </a:r>
          </a:p>
        </p:txBody>
      </p:sp>
      <p:sp>
        <p:nvSpPr>
          <p:cNvPr id="28" name="AutoShape 21"/>
          <p:cNvSpPr>
            <a:spLocks noChangeArrowheads="1"/>
          </p:cNvSpPr>
          <p:nvPr/>
        </p:nvSpPr>
        <p:spPr bwMode="auto">
          <a:xfrm>
            <a:off x="5597235" y="2970867"/>
            <a:ext cx="1031785" cy="569865"/>
          </a:xfrm>
          <a:prstGeom prst="rightArrow">
            <a:avLst>
              <a:gd name="adj1" fmla="val 50000"/>
              <a:gd name="adj2" fmla="val 50034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9 Years</a:t>
            </a:r>
          </a:p>
        </p:txBody>
      </p:sp>
      <p:sp>
        <p:nvSpPr>
          <p:cNvPr id="30" name="Oval 29"/>
          <p:cNvSpPr/>
          <p:nvPr/>
        </p:nvSpPr>
        <p:spPr bwMode="gray">
          <a:xfrm>
            <a:off x="7671680" y="3185328"/>
            <a:ext cx="1259668" cy="1259668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 bwMode="gray">
          <a:xfrm>
            <a:off x="5049508" y="1482571"/>
            <a:ext cx="3705794" cy="859942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r>
              <a:rPr lang="en-US" sz="1600" dirty="0"/>
              <a:t>History Suggests Next ROE Peak Will Be in 2016–2017, But Looks Like 2013 Was Most Recent Peak.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9158341"/>
      </p:ext>
    </p:extLst>
  </p:cSld>
  <p:clrMapOvr>
    <a:masterClrMapping/>
  </p:clrMapOvr>
  <p:transition spd="slow"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(Re)Insurance Value Chain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Where Could Disruption Lie?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9514939"/>
              </p:ext>
            </p:extLst>
          </p:nvPr>
        </p:nvGraphicFramePr>
        <p:xfrm>
          <a:off x="425768" y="1884363"/>
          <a:ext cx="8458200" cy="4040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48930" y="2503170"/>
            <a:ext cx="6469380" cy="37719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2000" b="1" dirty="0">
                <a:solidFill>
                  <a:schemeClr val="bg1"/>
                </a:solidFill>
              </a:rPr>
              <a:t>Protecting People &amp; Organizations</a:t>
            </a:r>
          </a:p>
          <a:p>
            <a:pPr marL="292608" indent="-292608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 bwMode="gray">
          <a:xfrm>
            <a:off x="416657" y="5656490"/>
            <a:ext cx="8303481" cy="645564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800" dirty="0">
                <a:solidFill>
                  <a:schemeClr val="bg1"/>
                </a:solidFill>
              </a:rPr>
              <a:t>Most Links in the Value Chain Have the Potential 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800" dirty="0">
                <a:solidFill>
                  <a:schemeClr val="bg1"/>
                </a:solidFill>
              </a:rPr>
              <a:t>to Be Disrupted in Next 10 Years.</a:t>
            </a:r>
          </a:p>
        </p:txBody>
      </p:sp>
    </p:spTree>
    <p:extLst>
      <p:ext uri="{BB962C8B-B14F-4D97-AF65-F5344CB8AC3E}">
        <p14:creationId xmlns:p14="http://schemas.microsoft.com/office/powerpoint/2010/main" val="26887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4A54FA7-0450-445A-8026-0207A2847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E743432-CC7F-4390-8FC6-15CFA3D65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EA539DF-C130-472D-9E00-B45561132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E560B7B-C1C6-4174-B929-8A0EC4121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430E4D2-4BE5-4033-A40B-7D01DC320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A227052-28CD-48CA-B212-6CE9437E2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A152B669-C2C7-459C-A64B-5D2800C9D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A152B669-C2C7-459C-A64B-5D2800C9D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A152B669-C2C7-459C-A64B-5D2800C9D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A152B669-C2C7-459C-A64B-5D2800C9D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9">
                                            <p:graphicEl>
                                              <a:dgm id="{70A62A1C-F154-4910-9C4E-62E600A80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70A62A1C-F154-4910-9C4E-62E600A80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70A62A1C-F154-4910-9C4E-62E600A80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70A62A1C-F154-4910-9C4E-62E600A80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7E743432-CC7F-4390-8FC6-15CFA3D65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7E743432-CC7F-4390-8FC6-15CFA3D65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dgm id="{7E743432-CC7F-4390-8FC6-15CFA3D65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7E743432-CC7F-4390-8FC6-15CFA3D65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2EA539DF-C130-472D-9E00-B45561132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2EA539DF-C130-472D-9E00-B45561132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2EA539DF-C130-472D-9E00-B45561132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2EA539DF-C130-472D-9E00-B45561132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8E560B7B-C1C6-4174-B929-8A0EC4121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8E560B7B-C1C6-4174-B929-8A0EC4121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8E560B7B-C1C6-4174-B929-8A0EC4121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8E560B7B-C1C6-4174-B929-8A0EC4121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8430E4D2-4BE5-4033-A40B-7D01DC320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8430E4D2-4BE5-4033-A40B-7D01DC320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8430E4D2-4BE5-4033-A40B-7D01DC320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8430E4D2-4BE5-4033-A40B-7D01DC320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DA227052-28CD-48CA-B212-6CE9437E2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DA227052-28CD-48CA-B212-6CE9437E2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DA227052-28CD-48CA-B212-6CE9437E2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9">
                                            <p:graphicEl>
                                              <a:dgm id="{DA227052-28CD-48CA-B212-6CE9437E2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  <p:bldGraphic spid="9" grpId="1" uiExpand="1">
        <p:bldSub>
          <a:bldDgm/>
        </p:bldSub>
      </p:bldGraphic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296" y="0"/>
            <a:ext cx="7939792" cy="1069848"/>
          </a:xfrm>
        </p:spPr>
        <p:txBody>
          <a:bodyPr/>
          <a:lstStyle/>
          <a:p>
            <a:r>
              <a:rPr lang="en-US" dirty="0">
                <a:latin typeface="Arial "/>
              </a:rPr>
              <a:t>Alternative Capital</a:t>
            </a:r>
            <a:br>
              <a:rPr lang="en-US" dirty="0">
                <a:latin typeface="Arial "/>
              </a:rPr>
            </a:br>
            <a:r>
              <a:rPr lang="en-US" dirty="0">
                <a:latin typeface="Arial "/>
              </a:rPr>
              <a:t>Potentially Disrupting the Bank Account</a:t>
            </a:r>
            <a:endParaRPr lang="en-US" b="1" dirty="0">
              <a:latin typeface="Arial 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22514" y="6575615"/>
            <a:ext cx="7046686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Aon Benfield Analytics; Insurance Information Institute.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21284"/>
              </p:ext>
            </p:extLst>
          </p:nvPr>
        </p:nvGraphicFramePr>
        <p:xfrm>
          <a:off x="297180" y="1257321"/>
          <a:ext cx="8275791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blackWhite">
          <a:xfrm>
            <a:off x="457200" y="5664406"/>
            <a:ext cx="8220075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FF6801">
                  <a:gamma/>
                  <a:shade val="86275"/>
                  <a:invGamma/>
                </a:srgbClr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  <a:effectLst/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</a:pPr>
            <a:r>
              <a:rPr lang="en-US" b="1" dirty="0">
                <a:solidFill>
                  <a:srgbClr val="FFFFFF"/>
                </a:solidFill>
              </a:rPr>
              <a:t>Alternative capacity has grown 263% since 2008. It has more than tripled in the past six years.</a:t>
            </a:r>
          </a:p>
        </p:txBody>
      </p:sp>
      <p:sp>
        <p:nvSpPr>
          <p:cNvPr id="3" name="Rectangle 2"/>
          <p:cNvSpPr/>
          <p:nvPr/>
        </p:nvSpPr>
        <p:spPr>
          <a:xfrm>
            <a:off x="6076709" y="5092861"/>
            <a:ext cx="694481" cy="300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04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/>
          <p:cNvGraphicFramePr>
            <a:graphicFrameLocks noChangeAspect="1"/>
          </p:cNvGraphicFramePr>
          <p:nvPr>
            <p:extLst/>
          </p:nvPr>
        </p:nvGraphicFramePr>
        <p:xfrm>
          <a:off x="378296" y="1257321"/>
          <a:ext cx="8194675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860888" cy="1069848"/>
          </a:xfrm>
        </p:spPr>
        <p:txBody>
          <a:bodyPr/>
          <a:lstStyle/>
          <a:p>
            <a:r>
              <a:rPr lang="en-US" dirty="0">
                <a:latin typeface="Arial "/>
              </a:rPr>
              <a:t>Alternative Capital</a:t>
            </a:r>
            <a:br>
              <a:rPr lang="en-US" dirty="0">
                <a:latin typeface="Arial "/>
              </a:rPr>
            </a:br>
            <a:r>
              <a:rPr lang="en-US" dirty="0">
                <a:latin typeface="Arial "/>
              </a:rPr>
              <a:t>Potentially Disrupting the Bank Account</a:t>
            </a:r>
            <a:endParaRPr lang="en-US" b="1" dirty="0">
              <a:latin typeface="Arial 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27017" y="6462404"/>
            <a:ext cx="6950891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Aon Benfield Analytics; Insurance Information Institute.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blackWhite">
          <a:xfrm>
            <a:off x="457200" y="5664406"/>
            <a:ext cx="8220075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FF6801">
                  <a:gamma/>
                  <a:shade val="86275"/>
                  <a:invGamma/>
                </a:srgbClr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  <a:effectLst/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</a:pPr>
            <a:r>
              <a:rPr lang="en-US" b="1" dirty="0">
                <a:solidFill>
                  <a:srgbClr val="FFFFFF"/>
                </a:solidFill>
              </a:rPr>
              <a:t>Collateralized Reinsurance and Catastrophe Bonds Currently Dominate the Alternative Capital Market.</a:t>
            </a:r>
          </a:p>
        </p:txBody>
      </p:sp>
    </p:spTree>
    <p:extLst>
      <p:ext uri="{BB962C8B-B14F-4D97-AF65-F5344CB8AC3E}">
        <p14:creationId xmlns:p14="http://schemas.microsoft.com/office/powerpoint/2010/main" val="8405251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Will It Disrupt Marketing?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100" dirty="0"/>
              <a:t>SOURCES: The New Age of Insurance Aggregators, </a:t>
            </a:r>
            <a:r>
              <a:rPr lang="en-US" sz="1100" dirty="0">
                <a:hlinkClick r:id="rId2"/>
              </a:rPr>
              <a:t>http://insurancethoughtleadership.com/the-new-age-of-insurance-aggregators/</a:t>
            </a:r>
            <a:r>
              <a:rPr lang="en-US" sz="1100" dirty="0"/>
              <a:t>; Insurance Information Institute November 2015 Pulse Survey.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But Customers Still Like Agents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33"/>
          </p:nvPr>
        </p:nvSpPr>
        <p:spPr>
          <a:xfrm>
            <a:off x="356616" y="1657349"/>
            <a:ext cx="4148137" cy="4468814"/>
          </a:xfrm>
        </p:spPr>
        <p:txBody>
          <a:bodyPr/>
          <a:lstStyle/>
          <a:p>
            <a:r>
              <a:rPr lang="en-US" dirty="0"/>
              <a:t>Lead Generators</a:t>
            </a:r>
          </a:p>
          <a:p>
            <a:pPr lvl="1"/>
            <a:r>
              <a:rPr lang="en-US" dirty="0" err="1"/>
              <a:t>InsWeb</a:t>
            </a:r>
            <a:r>
              <a:rPr lang="en-US" dirty="0"/>
              <a:t>, </a:t>
            </a:r>
            <a:r>
              <a:rPr lang="en-US" dirty="0" err="1"/>
              <a:t>NetQuote</a:t>
            </a:r>
            <a:r>
              <a:rPr lang="en-US" dirty="0"/>
              <a:t>, Insurance.com</a:t>
            </a:r>
          </a:p>
          <a:p>
            <a:pPr lvl="1"/>
            <a:r>
              <a:rPr lang="en-US" dirty="0"/>
              <a:t>Site allows comparison shopping, sells lead to insurer</a:t>
            </a:r>
          </a:p>
          <a:p>
            <a:r>
              <a:rPr lang="en-US" dirty="0"/>
              <a:t>Call Center Agencies</a:t>
            </a:r>
          </a:p>
          <a:p>
            <a:pPr lvl="1"/>
            <a:r>
              <a:rPr lang="en-US" dirty="0" err="1"/>
              <a:t>SelectQuote</a:t>
            </a:r>
            <a:r>
              <a:rPr lang="en-US" dirty="0"/>
              <a:t>, Goji</a:t>
            </a:r>
          </a:p>
          <a:p>
            <a:pPr lvl="1"/>
            <a:r>
              <a:rPr lang="en-US" dirty="0"/>
              <a:t>Call center employs agents</a:t>
            </a:r>
          </a:p>
          <a:p>
            <a:r>
              <a:rPr lang="en-US" dirty="0"/>
              <a:t>Digital agencies</a:t>
            </a:r>
          </a:p>
          <a:p>
            <a:pPr lvl="1"/>
            <a:r>
              <a:rPr lang="en-US" dirty="0" err="1"/>
              <a:t>Esurance</a:t>
            </a:r>
            <a:r>
              <a:rPr lang="en-US" dirty="0"/>
              <a:t>, Policy Genius</a:t>
            </a:r>
          </a:p>
          <a:p>
            <a:pPr lvl="1"/>
            <a:r>
              <a:rPr lang="en-US" dirty="0"/>
              <a:t>Quote and buy online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34"/>
          </p:nvPr>
        </p:nvSpPr>
        <p:spPr>
          <a:xfrm>
            <a:off x="4668837" y="2378075"/>
            <a:ext cx="4151376" cy="730885"/>
          </a:xfrm>
        </p:spPr>
        <p:txBody>
          <a:bodyPr/>
          <a:lstStyle/>
          <a:p>
            <a:r>
              <a:rPr lang="en-US" dirty="0"/>
              <a:t>Did You Compare Prices When Your Auto Policy Was Up for Renewal?</a:t>
            </a: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418218"/>
              </p:ext>
            </p:extLst>
          </p:nvPr>
        </p:nvGraphicFramePr>
        <p:xfrm>
          <a:off x="4483226" y="3022947"/>
          <a:ext cx="4588447" cy="3479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52941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5539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5540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49E9257-1E9E-4115-9E11-7EEC0715408B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54</a:t>
            </a:fld>
            <a:endParaRPr lang="en-US" sz="90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7850" y="129816"/>
            <a:ext cx="7405946" cy="860425"/>
          </a:xfrm>
        </p:spPr>
        <p:txBody>
          <a:bodyPr/>
          <a:lstStyle/>
          <a:p>
            <a:r>
              <a:rPr lang="en-US" dirty="0"/>
              <a:t>Pricing Disruptor: The Fragmented Risk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802" y="1103313"/>
            <a:ext cx="5088425" cy="4652963"/>
          </a:xfrm>
        </p:spPr>
        <p:txBody>
          <a:bodyPr/>
          <a:lstStyle/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000" dirty="0"/>
              <a:t>The Insurance Contract Is Being Split into Tiny Pieces.</a:t>
            </a:r>
          </a:p>
          <a:p>
            <a:pPr lvl="1">
              <a:lnSpc>
                <a:spcPts val="2400"/>
              </a:lnSpc>
              <a:spcBef>
                <a:spcPct val="50000"/>
              </a:spcBef>
            </a:pPr>
            <a:r>
              <a:rPr lang="en-US" sz="1800" dirty="0"/>
              <a:t>By-peril HO insurance – Rate Water, Theft, Liability Risk Separately</a:t>
            </a:r>
            <a:endParaRPr lang="en-US" sz="1600" dirty="0"/>
          </a:p>
          <a:p>
            <a:pPr lvl="1">
              <a:lnSpc>
                <a:spcPts val="2400"/>
              </a:lnSpc>
              <a:spcBef>
                <a:spcPct val="50000"/>
              </a:spcBef>
            </a:pPr>
            <a:r>
              <a:rPr lang="en-US" sz="1800" dirty="0"/>
              <a:t>The Sharing/“On-Demand” Economy – Personal Exposures Become Commercial Exposures, Then Switch Back</a:t>
            </a:r>
          </a:p>
          <a:p>
            <a:pPr lvl="1">
              <a:lnSpc>
                <a:spcPts val="2400"/>
              </a:lnSpc>
              <a:spcBef>
                <a:spcPct val="50000"/>
              </a:spcBef>
            </a:pPr>
            <a:r>
              <a:rPr lang="en-US" sz="1800" dirty="0"/>
              <a:t>Pay By Mile Insurance – Exposure Basis for Auto – Vehicle-Mile Replaces Vehicle-Year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000" dirty="0"/>
              <a:t>Expect More As</a:t>
            </a:r>
          </a:p>
          <a:p>
            <a:pPr lvl="1">
              <a:lnSpc>
                <a:spcPts val="2400"/>
              </a:lnSpc>
              <a:spcBef>
                <a:spcPct val="50000"/>
              </a:spcBef>
            </a:pPr>
            <a:r>
              <a:rPr lang="en-US" sz="1800" dirty="0"/>
              <a:t>Computers Get Stronger</a:t>
            </a:r>
          </a:p>
          <a:p>
            <a:pPr lvl="1">
              <a:lnSpc>
                <a:spcPts val="2400"/>
              </a:lnSpc>
              <a:spcBef>
                <a:spcPct val="50000"/>
              </a:spcBef>
            </a:pPr>
            <a:r>
              <a:rPr lang="en-US" sz="1800" dirty="0"/>
              <a:t>Data Storage Gets Cheaper</a:t>
            </a:r>
          </a:p>
          <a:p>
            <a:pPr lvl="1">
              <a:lnSpc>
                <a:spcPts val="2400"/>
              </a:lnSpc>
              <a:spcBef>
                <a:spcPct val="50000"/>
              </a:spcBef>
            </a:pPr>
            <a:r>
              <a:rPr lang="en-US" sz="1800" dirty="0"/>
              <a:t>Information Collection Grows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845" y="1202163"/>
            <a:ext cx="2962275" cy="1543050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57785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73025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2562" y="2206554"/>
            <a:ext cx="2825892" cy="2825892"/>
          </a:xfrm>
          <a:prstGeom prst="rect">
            <a:avLst/>
          </a:prstGeom>
        </p:spPr>
      </p:pic>
      <p:sp>
        <p:nvSpPr>
          <p:cNvPr id="12" name="AutoShape 16" descr="data:image/jpeg;base64,/9j/4AAQSkZJRgABAQAAAQABAAD/2wCEAAkGBxMSEhUSExQWFRUXGBwbGRgXGSAYGhggGxweHRkeIB8gHCsgIRolHR0UITEhJSkrLy4uHR8zODM1NygtLiwBCgoKDg0OGxAQGiwkICYsLC0sLCwsLCwsLCwsLCwsLCwsLSwsLCwsLCwsLCwsLCwsLCwsLCwsLCwsLCwsLCwsLP/AABEIAEwBQAMBEQACEQEDEQH/xAAbAAEAAwEBAQEAAAAAAAAAAAAABQYHBAIDAf/EAEAQAAEDAgMFBAYHBwQDAAAAAAEAAgMEEQUGEgchMVFhEyJBcRQygZGxwTRCUnOhstEjJDVicoLhF0OS8BUzU//EABoBAQADAQEBAAAAAAAAAAAAAAABAgMEBQb/xAAyEQACAgECBQIDBwQDAAAAAAAAAQIDEQQhEhMxQVEFMiJhgRUzQnGhseEUNJHBI9Hw/9oADAMBAAIRAxEAPwDcUAQBAEBQp8110zJXUtM0sa5zA6+p4t46VjxyfRHlS1d84ydcdunzOPB8drHXMM7ah49eCVgjkHPTbioUpdnkzp1Fz3jLifhrDLhl7McVWCG3ZK3143bnN/UdVpGakejRqY27LZ90TKudAQBAEAQBAEAQBAEAQBAEAQBAEAQBAEAQBAEAQBAEAQBAEAQBAEAQBAEAQHl7w0EkgAcSdwCENpbsg6rOFFGbGdpP8t3fBV44+TmnraI9ZFPZmWnpax00D+0gnN5WWILHfaF+N7n8VlxJSyuh5v8AV1U3ccHmMuq8fMteM4BBXMbNE4MkteOaPj0vbiFpKKluehbp6748UXv2aK3JTyTydlL+74jELxSt3NnA+PXzWfV4ezORxlOXDL4bF0fktOVcf9Ja6OQaKiI2kZ8x0K0hLPXqdum1HMWJbSXVE8rnUEAQBAEAQBAEAQBAEAQBAEAQBAEAQBAEAQBAEAQBAEAQBAEAQBAEAQEDmrM8VEy7u9I4dxgNr9Tyb1VJzUTl1WrjRHfd9kUZmEYjih7SV3Zx/V1XDf7WePmVlwymeVyNTq/im8Ik49lrbd6pdfowAfEq3K+ZsvSI43l+hHYls1nYLxSNl/lI0O+JB/BQ62jC30maWYPJEYFj9Rh0hYWnTfvxP3e0cj1VVJxZz0am3Sy4WtvBorailxWEaH6ZGd5p4SRO8CP+2K12mj21OrVw+F7/AKoh8aMsWiv02npzoqGt4SMP1h08R/hVllfF46nPdxRxd+KO0vmi8UVYyZgfG4OaRe4N1qnk9KE4zWYs+6kuEAQBAEAQBAEAQBAEAQBAEAQBAEAQBAEAQBAEAQBAEAQBAEAQBAVnNGKziaKkpSGyyAuc87wxo8bc+Kzm3nCOLU2z41VX1ffwcuGZItUekVU3pLgBp1NtvHPebgeARV75byZ16D/k47ZcTLbNK1gLnENaOJJsAtD0G0lllenzzQtNu2B8gSFTmR8nI9fQn7iVwvGYKgXhka/mAd49nFWUk+hvXfXZ7Hk+eN4DBVt0zMuRwcNzm+RUSin1K3aeu5YmiIwDIsFLL22p8jh6uqwDfdxKrGtJ5OfT+n10y4s5ZZ3xggggEEWN/EclodzSfUoWL4RQQVLIYp30lRJvboJ079wuOG83sLrPlrtscE9HWpfA3F/IlMHxmeGcUdbYucP2Uw3CS3EEfaSMmnwyLVXzhZyrfo/JZMRrGwxPldfSxpcbcdy0O1vCyZFNtRrHElrImNPBpBcQOp5qDm58jx/qdXcov+J/VCOdInck54qqqrZBKI9Ba4nS0g7rW8VJeu1ylhmlodAQBAEAQFK2j5onoTT9jo/adpq1C/q6LW3/AMxQxtm44wSmSMyen05kLdD2O0PANxcAG46EEIXrnxLJYULkdmGsdDTSystqYwkX4XUSeFkxvm4VykuyMz/1GrOUX/H/ACseZI8L7Wu+R6ZtIqxxbEfYR805kiV6tb3SLvlLN0dbduns5Wi5be4I5g8lpGfEerpNbHULHRlkVztCAICLzLjApIHTFuojcBwuTw9irJ4WTDU3qmtzZW8jZsnrJ3slDA0M1DSOvO6pCbbwzi0OtnfNqXQvC1PUCAoedM7yU03YQtbdoBc52/jwACynNp4R5Ot9QlTPggi15erXTU0Ur7antBNuC0i8rJ6Gnm51qT7kipNiOzHXup6WaZoBcxhcAeFx8kKyeE2Z1s/zlVz1jYZX9qx7XeAGiwvqFvDw9oQwrsk5YZ2Zk2hTRzvjga0NjcWkuFy4g2PkLrGVjzsebqfU5RscILpsaPA67Wk+IB/BbHtReVkqOcA5lbQyRG0rnOZY8CzcXfErOfuTR5+rzG6tx6vb6FxWh6JQIaZ2LzOkkcW0cTi1jBu7UjiT0/7zWOOY/keUovWTcn7F0+Za4Mu0rG6RBHbq0FacK8HctNUlhRRV8yZN7L96obxyM3lo4OA5fp4rOVeN4nDqNFwf8lOzXYs2V8ZFXTsm4Hg4cnDitIy4lk7dNfzq1IllY6AgIvEsvU88sc0sYdJEbtd7bi/Ox3oVcE3lkZtDptVI6UevC4SNPIg7/eFnb7c+Dl10M1cXdbk0GNqaezxdsrN44bnDetEdMXxwT8lGzfkijp6OWWOMh7W3adRNkM51xUcozvLNGyargikF2PeA4cLixUGEFmSRpOMU+H4MWzxxl07gRGzUd/DUTyHDepN5cNe/cqNTtIr3G4exg5Btx7yoM3dIlIdqkwgLXRMM9xpd9QjxJHEEfihbnvBP5DzrLVmo9IEbGRMa7U24te9738gpL12OWclaxzafUPeRTBscd+6XDU9w5kcBfkoM5XN9D8wXafURuHpIbLHfvFo0vaOYHA25KRG5rqd+2WUPFE5pu1wlIPMHsiEJv7HRsdmaynq3uIa1sgJJ4ABguUJo6Mjq3ajUulcKeJhjLrRhwJe7wHDxPJQQ73nYuuLmc4ZMajT2piJcGCwbfw38SOaiftZGqzyJZ8GVZdpWy1MMbxdrngEdFgll4PmtLBTujGXTJoGZMhU7YHyQ3Y9jS7ebg2FyCtJVpLY9rU+nVctuOzRRco1DmVlO5u68jWnyduPxWceqPH0c3G+OPJomcM7ild2MLQ+X6xPqs5eZ6LWU8bI9vWeoKl8Md3+xTW7QK0OvrYemncs+OR5i9UvzklazaZKWs7OJodbv6rkX6dFZ2PsdE/V3hcK/M+2YMWfVYSJpAA4ygd3huKN5hll9Tc7tHxvyVTLGPGifJI1gc5zNIubAb73Konh5PN0mq/p23jJ3jP8AW3vrZ5aRZTxyNvtS8vGUM6Nqz2UjezltcAG7Xc7dei0jPOzPW0evjf8AC9mULaH9Pl8m/BZz9zPH9S/uGfePPU8cMcMIawMaAXHvFx+ACcbSwi69SnGChBdDowzaNUscO1DZW+Nhpd7DwUqxovV6rYn8ayjRzjUL6V1SDri0EkW39QRz8LLXiWMnt/1EHVzF0KFkrHWOrQyKmhhbJe5aLusATa/ms4zbZ52k1ztu4VFJFSzB9KqPvpPzlZvqzx9T99P83+5omRM2zVUxhkawNay403vuIC1hNt4Pc0OtndLhkux15j3YnQk8LPA89ymXuRpqP7mv6lmxIEwyBvHQ63nY2V30O2z2PHhkTkNjRQU+nxYCfM8fxVKvYjHRpKmOCfWh0hAU7IEYbJWtb6gn7vuN/ks6+552hWJWJdMk3mHFPRmNkcCYr6ZCOLARud7/AIq0pY3Oq+3lpSfTuVTBM+6dUcrJJWtNmysaSXDw1N8DZZqzHU8+j1Fe2Sbx3RKnPkP1Yah3lGVbmI6H6hDtF/4OOvlq8Sb2DYHU8DiNb5PWcOQCh8U9sbGc5XalcKjwx7t9S6wxhrQ0cAAB7FqeklhYRX9of8PqP6fmhWz2sx/JX0+m+8HwKg5a/cjo2iV5kr5y7hH3B0DRv/G6C15kzRclZKpo6dkkrGyyyNDnFwuBcX0gcgpOiutJblY2oZWiptFRA3Q17tL2DgCd7SPcd3koMroJbo4dnlC6ePEIWes+BoF+d3KSKlnKK9hVa+jqWvdGC+Mm8cgt0I8+qgzT4WXajxjCKyUuqYOxkfa5cToJ4cRuHghspVye6PO1ymZEyhjjFmNbKGi9937KykXLGMFIjxV7aZ9K3cx8gkeRxdZoaGn+XdfzUGOdsGh7JsuRlprXlr3XLYx/87esT/Md3kPNSb0w/EXPOP0Ko+7KrP2sjV/cS/IxXC60wSsmaASw3APArBPG58rTY65qa7E/jmeqipiMRa2NrvW03JI5eSlzbR3X+pWWx4cYPeRsFe5/pb2kRQgvBP1nAbreXG6QWXknQad55slstyv0cT6qdrSe/M/eTzcd6qtzjjF3W4fVs2SlyjRsj7PsWuFt5cLuPW66FCJ9NHR0xjw8Jlmc8FFJUmNvqOGpt/AHw9ixksPB8/rtOqbMLoyYk/gjfvfmp/AdUv7D6kZkbAmVdQWyX0MbqcB9bfYDyURXEzn9P00brPi6I0vEsn0ksZjETWG3dc0WIPzWrgme7boqZx4cYMdpZnU87XA96KT8psffvWB8zCTptz4ZL7QHXrpT0b+UK0/czp9R3vZdckZTgFOyaVgkkkF+9vDQeAAV4QWMs9XQ6KuNalJZbITaNliKBrZ4W6Gk6XNHC54EfionHG6OT1LSQrSsgseTgynVn0LEITw7MPHS9w73933KsXs0Y6Sb/p7Y/I5dnv0+H+78pSHuRT0379EVmH6VUffSfnKrLuc2p+/l+b/c3TD6SNjWuaxrSWjeAB4LpSPrK4RSTSK9tDgcIoqpgu6mkD7c2nc75KlnTPg5NfFqKsj1i8/QstFVNljbIw3a4Ag+aunk7YTU4qS7nLguG+jtfGCDHrLox4tDt5b5A3t0PRIrBnTVy04rp2/6JFSbEHmzGzTRfs2OfK+4Y1oJ9psOAVJywjl1V/Khsst9DMqrHZYI44Ymvh0u1ue8WfI/xPLT0WOcLB4dmpnXFQgmu+/VstmD7QoJWdnVt0EixNtTHfotFYu56FPqddi4bFj9iLxd1JTFs+Hz2l1gdixxcJATvFvBUlwreLMreTW1OiW/hdzT2G4BIsbcOS6D2l0PSEhAVzaH/D6j+n5oUs9rMfyV9PpvvB8CoOWv3I79peGGGukJHdm77Tz8HD2H4oTasSLTlDaLCyBsNTqY6NoaHgag8Dhw4FSaQuWMMr+0LODa0siiBELDqudxe61gbeAAv71BSyzi2R9tmGIej+mzFrnhkTHFrbXIBde11IpeMsmpM54bXPEdTTloP+5Jps32g3F0L8yEtmih5npKaOdzKWTtIrDfxsTxF/FQYzST2JHMkj3Yfhhf9mcNv9kGMN/CyFp+2J1ZVy76bQVLWgdtHMHxnxP7MXYT9k/HehMIcUWcOSs1voJHXaXxv3PZexaRuuAfrDeCD8kK12cJoVbm6nrqOqZFr1NhLnBzbWF7ceCiftZOpsUqZ48Gc4DRtmqIonX0vdY24i6wSy8HzemrVlqi+56xnDJKOcxP9Zpu1w4OHg4fojWHgm+menswy64btBErWU8sJu+0bnNIt3t17W68FdWdmj1avU1YlCUeuxRnxyUlRp4SQv4/0ncfIix9qzW23g8mSlRb80zTqXaLSmMOfqa+29lr7+h5LZWI96HqlLjl9TOcy40ayd0xGkWs1t72A+ayby8nh6vUO+ziLBJ/BG/e/NW/Ad0v7D6kLlHHvQp+0LdTXDS4DjbmOoUReHk5NFqeRPL6F9xPaNTtjJh1PkI3NIsAepWjsXY9i31SpRzHdmb4NROqahkY3l77uPS93H4rFLLweHRW7rUvJJ7QR+/Sjo38qtP3M39S+/ZYsnZ6iihbBUXaWCzXAXBHhfkQrRnhYZ3aP1GEYKFnYic85tFZpiiBETTck8XHw3eAG/3qJy4jl1+uV2IQ6H0yth5bh9dORuezS3qG31HyuQPYkVs2X0tTWlsm+6I/Z79Ph/u/KVEPcjH0379HLnGhdFWTtd9Z5eDzDzcfEj2KJLdoy1tbrvlnu8/5NDyTm81ZEDo9LmMuXA3BtYcPBawnnY9rQ63nfC1ukW2oha9rmOF2uBBHMHitD0ZRUlhmfYViTsJnNJUEup3G8Un2R+nPl7VinwPD6HkVWvST5VntfRmhRStcA5pDmneCDcFbHrpprKPaEhAUjPWboo2OgjDJZDuN7Oazz5u6LKc+yPL12thCPAt3+xmWHUL55GxRi7nGw6cyegWXyR4FVUrZqMTbMDy3BTMYGsaXtG+S3eJ8SuiMUj6ujTV1RSS38kwrHQEAQHwraVssbo3i7XggjoUIazsUfCNmbaeojnbUuIjdqDCwXPTVq/GyGMacPOS1Zjy/DWxdnMOG9rhucw8x+iGsoqSwzO5tk04J0VMZb4FzCD+BIQw5D8knTbKYxC5r5yZiQRIG7m28A2+8HxJKFlQsdSZydkkUDpXGbthK0NILNNrX/mN73QtCvh7kBjOyoOeXU0wY0/7b2khvk4G9uhCFJUeGeMK2UWeDUzhzAfUjaRq6FxO4eQQKjyyyZvyW2uEDWy9g2EOAAZqBDtNvrC1tP4oXnXxYOjJeVf8Ax7JGdr2vaODr6dFrC1vWN0JrhwHzzHkalrHF7gY5DxfHuJ8xax+KCVUZEZg2zoU7ahoqC7touz3x207739bf5blDWVgylp8wlHPVYGD7O+wmjm9I1aHX09na/t1lUVeHnJw0el8qxT484+X8lnx3AYatmmVtyPVcNzm+RVpRT6noX6eFyxNFTp9mgZK2QVJs1wcAYxfcb2vq+Spy/medH0lRmpKfT5fyTmacoRVtn37OUbtYF7jk4X3hWlBM69VooX79H5KiNmE1988duek393+VTlvyed9jyz7kStZszic1gjmcwtFnEt1a+ttQsp5R0WekwaSjLH0zn9USDsmXoRR9twfq16Ot7adXzVuD4cGz0GdPyeLv1x/rP+yNp9mUYY8OmLnOA0ODNOgi9/rG4O7d0VeV8znh6RFRalLPjbGP1I0bMJr/APvjtz0m/u/yo5b8mP2PLPuRccr5VhogS275CO893HyA8Arxgonp6XRwoW278kTmHIPpU75/SNGq3d7PVawtx1hQ68vOTm1PpvOs4+LH0/k4MR2Zg6TDMAQAHBzdxPMWO6/LeodXhmVvpKeOBnnDNmNnAzzBzR9VgIv/AHE7vYEVXlkVekJPM5fRF1r8Ja+mdTMtG0s0CwvpHldaNbYPUspUqnWtljBW8vZB9FnZP6Rr037vZ6b3FuOsqirw8nDpvTeTZx8Wfp/JYMey/BWNDZW7x6rhuc2/I/JWlFPqdt+mruWJoicr5MFFM6UTF4LdOkttbfzv8lWMMPJzaXQKibkpZ+ha1oegcOMYTFVRmOVtx4HxaeYPgVDSfUyuphbHhmjO58AxHDiTSvdJFxs0X97N+/q3iseGUeh48tPqdM81PK/92Ob/AFGrG91zY9XVpBHsuo5jM/tW5bNIisUzhV1A0ul0tP1Yxpv7t/4qHNvuc9uvvsWM4XyP3BMo1VSRpjMbPtvBaPYOJ9iKLfQijQXWvpheWanljLMVEzu96QjvPPE9ByHRbxion0Gm0kKI4XXyTisdQQBAEAQBAEAQBAEAQBAEAQBAEAQBAEAQBAEAQBAEAQBAEAQBAEAQBAEAQBAfKemY/wBdjXf1AH4oVlCMuqPMNFGw3bGxp5hoHwCjBCriuiR91JcIAgCAIAgCAIAgCAIAgCAIAgCAIAgCAIAgCAIAgCAIAgCAIAgCAIAgCAID/9k="/>
          <p:cNvSpPr>
            <a:spLocks noChangeAspect="1" noChangeArrowheads="1"/>
          </p:cNvSpPr>
          <p:nvPr/>
        </p:nvSpPr>
        <p:spPr bwMode="auto">
          <a:xfrm>
            <a:off x="882650" y="777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7314" y="5244298"/>
            <a:ext cx="3048000" cy="723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4537" y="4685176"/>
            <a:ext cx="19240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49133"/>
      </p:ext>
    </p:extLst>
  </p:cSld>
  <p:clrMapOvr>
    <a:masterClrMapping/>
  </p:clrMapOvr>
  <p:transition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5539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5540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49E9257-1E9E-4115-9E11-7EEC0715408B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55</a:t>
            </a:fld>
            <a:endParaRPr lang="en-US" sz="90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7850" y="129816"/>
            <a:ext cx="7405946" cy="860425"/>
          </a:xfrm>
        </p:spPr>
        <p:txBody>
          <a:bodyPr/>
          <a:lstStyle/>
          <a:p>
            <a:r>
              <a:rPr lang="en-US" dirty="0"/>
              <a:t>The Internet of Things</a:t>
            </a:r>
          </a:p>
        </p:txBody>
      </p:sp>
      <p:sp>
        <p:nvSpPr>
          <p:cNvPr id="3" name="AutoShape 2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57785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73025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data:image/jpeg;base64,/9j/4AAQSkZJRgABAQAAAQABAAD/2wCEAAkGBxMSEhUSExQWFRUXGBwbGRgXGSAYGhggGxweHRkeIB8gHCsgIRolHR0UITEhJSkrLy4uHR8zODM1NygtLiwBCgoKDg0OGxAQGiwkICYsLC0sLCwsLCwsLCwsLCwsLCwsLSwsLCwsLCwsLCwsLCwsLCwsLCwsLCwsLCwsLCwsLP/AABEIAEwBQAMBEQACEQEDEQH/xAAbAAEAAwEBAQEAAAAAAAAAAAAABQYHBAIDAf/EAEAQAAEDAgMFBAYHBwQDAAAAAAEAAgMEEQUGEgchMVFhEyJBcRQygZGxwTRCUnOhstEjJDVicoLhF0OS8BUzU//EABoBAQADAQEBAAAAAAAAAAAAAAABAgMEBQb/xAAyEQACAgECBQIDBwQDAAAAAAAAAQIDEQQhEhMxQVEFMiJhgRUzQnGhseEUNJHBI9Hw/9oADAMBAAIRAxEAPwDcUAQBAEBQp8110zJXUtM0sa5zA6+p4t46VjxyfRHlS1d84ydcdunzOPB8drHXMM7ah49eCVgjkHPTbioUpdnkzp1Fz3jLifhrDLhl7McVWCG3ZK3143bnN/UdVpGakejRqY27LZ90TKudAQBAEAQBAEAQBAEAQBAEAQBAEAQBAEAQBAEAQBAEAQBAEAQBAEAQBAEAQHl7w0EkgAcSdwCENpbsg6rOFFGbGdpP8t3fBV44+TmnraI9ZFPZmWnpax00D+0gnN5WWILHfaF+N7n8VlxJSyuh5v8AV1U3ccHmMuq8fMteM4BBXMbNE4MkteOaPj0vbiFpKKluehbp6748UXv2aK3JTyTydlL+74jELxSt3NnA+PXzWfV4ezORxlOXDL4bF0fktOVcf9Ja6OQaKiI2kZ8x0K0hLPXqdum1HMWJbSXVE8rnUEAQBAEAQBAEAQBAEAQBAEAQBAEAQBAEAQBAEAQBAEAQBAEAQBAEAQEDmrM8VEy7u9I4dxgNr9Tyb1VJzUTl1WrjRHfd9kUZmEYjih7SV3Zx/V1XDf7WePmVlwymeVyNTq/im8Ik49lrbd6pdfowAfEq3K+ZsvSI43l+hHYls1nYLxSNl/lI0O+JB/BQ62jC30maWYPJEYFj9Rh0hYWnTfvxP3e0cj1VVJxZz0am3Sy4WtvBorailxWEaH6ZGd5p4SRO8CP+2K12mj21OrVw+F7/AKoh8aMsWiv02npzoqGt4SMP1h08R/hVllfF46nPdxRxd+KO0vmi8UVYyZgfG4OaRe4N1qnk9KE4zWYs+6kuEAQBAEAQBAEAQBAEAQBAEAQBAEAQBAEAQBAEAQBAEAQBAEAQBAVnNGKziaKkpSGyyAuc87wxo8bc+Kzm3nCOLU2z41VX1ffwcuGZItUekVU3pLgBp1NtvHPebgeARV75byZ16D/k47ZcTLbNK1gLnENaOJJsAtD0G0lllenzzQtNu2B8gSFTmR8nI9fQn7iVwvGYKgXhka/mAd49nFWUk+hvXfXZ7Hk+eN4DBVt0zMuRwcNzm+RUSin1K3aeu5YmiIwDIsFLL22p8jh6uqwDfdxKrGtJ5OfT+n10y4s5ZZ3xggggEEWN/EclodzSfUoWL4RQQVLIYp30lRJvboJ079wuOG83sLrPlrtscE9HWpfA3F/IlMHxmeGcUdbYucP2Uw3CS3EEfaSMmnwyLVXzhZyrfo/JZMRrGwxPldfSxpcbcdy0O1vCyZFNtRrHElrImNPBpBcQOp5qDm58jx/qdXcov+J/VCOdInck54qqqrZBKI9Ba4nS0g7rW8VJeu1ylhmlodAQBAEAQFK2j5onoTT9jo/adpq1C/q6LW3/AMxQxtm44wSmSMyen05kLdD2O0PANxcAG46EEIXrnxLJYULkdmGsdDTSystqYwkX4XUSeFkxvm4VykuyMz/1GrOUX/H/ACseZI8L7Wu+R6ZtIqxxbEfYR805kiV6tb3SLvlLN0dbduns5Wi5be4I5g8lpGfEerpNbHULHRlkVztCAICLzLjApIHTFuojcBwuTw9irJ4WTDU3qmtzZW8jZsnrJ3slDA0M1DSOvO6pCbbwzi0OtnfNqXQvC1PUCAoedM7yU03YQtbdoBc52/jwACynNp4R5Ot9QlTPggi15erXTU0Ur7antBNuC0i8rJ6Gnm51qT7kipNiOzHXup6WaZoBcxhcAeFx8kKyeE2Z1s/zlVz1jYZX9qx7XeAGiwvqFvDw9oQwrsk5YZ2Zk2hTRzvjga0NjcWkuFy4g2PkLrGVjzsebqfU5RscILpsaPA67Wk+IB/BbHtReVkqOcA5lbQyRG0rnOZY8CzcXfErOfuTR5+rzG6tx6vb6FxWh6JQIaZ2LzOkkcW0cTi1jBu7UjiT0/7zWOOY/keUovWTcn7F0+Za4Mu0rG6RBHbq0FacK8HctNUlhRRV8yZN7L96obxyM3lo4OA5fp4rOVeN4nDqNFwf8lOzXYs2V8ZFXTsm4Hg4cnDitIy4lk7dNfzq1IllY6AgIvEsvU88sc0sYdJEbtd7bi/Ox3oVcE3lkZtDptVI6UevC4SNPIg7/eFnb7c+Dl10M1cXdbk0GNqaezxdsrN44bnDetEdMXxwT8lGzfkijp6OWWOMh7W3adRNkM51xUcozvLNGyargikF2PeA4cLixUGEFmSRpOMU+H4MWzxxl07gRGzUd/DUTyHDepN5cNe/cqNTtIr3G4exg5Btx7yoM3dIlIdqkwgLXRMM9xpd9QjxJHEEfihbnvBP5DzrLVmo9IEbGRMa7U24te9738gpL12OWclaxzafUPeRTBscd+6XDU9w5kcBfkoM5XN9D8wXafURuHpIbLHfvFo0vaOYHA25KRG5rqd+2WUPFE5pu1wlIPMHsiEJv7HRsdmaynq3uIa1sgJJ4ABguUJo6Mjq3ajUulcKeJhjLrRhwJe7wHDxPJQQ73nYuuLmc4ZMajT2piJcGCwbfw38SOaiftZGqzyJZ8GVZdpWy1MMbxdrngEdFgll4PmtLBTujGXTJoGZMhU7YHyQ3Y9jS7ebg2FyCtJVpLY9rU+nVctuOzRRco1DmVlO5u68jWnyduPxWceqPH0c3G+OPJomcM7ild2MLQ+X6xPqs5eZ6LWU8bI9vWeoKl8Md3+xTW7QK0OvrYemncs+OR5i9UvzklazaZKWs7OJodbv6rkX6dFZ2PsdE/V3hcK/M+2YMWfVYSJpAA4ygd3huKN5hll9Tc7tHxvyVTLGPGifJI1gc5zNIubAb73Konh5PN0mq/p23jJ3jP8AW3vrZ5aRZTxyNvtS8vGUM6Nqz2UjezltcAG7Xc7dei0jPOzPW0evjf8AC9mULaH9Pl8m/BZz9zPH9S/uGfePPU8cMcMIawMaAXHvFx+ACcbSwi69SnGChBdDowzaNUscO1DZW+Nhpd7DwUqxovV6rYn8ayjRzjUL6V1SDri0EkW39QRz8LLXiWMnt/1EHVzF0KFkrHWOrQyKmhhbJe5aLusATa/ms4zbZ52k1ztu4VFJFSzB9KqPvpPzlZvqzx9T99P83+5omRM2zVUxhkawNay403vuIC1hNt4Pc0OtndLhkux15j3YnQk8LPA89ymXuRpqP7mv6lmxIEwyBvHQ63nY2V30O2z2PHhkTkNjRQU+nxYCfM8fxVKvYjHRpKmOCfWh0hAU7IEYbJWtb6gn7vuN/ks6+552hWJWJdMk3mHFPRmNkcCYr6ZCOLARud7/AIq0pY3Oq+3lpSfTuVTBM+6dUcrJJWtNmysaSXDw1N8DZZqzHU8+j1Fe2Sbx3RKnPkP1Yah3lGVbmI6H6hDtF/4OOvlq8Sb2DYHU8DiNb5PWcOQCh8U9sbGc5XalcKjwx7t9S6wxhrQ0cAAB7FqeklhYRX9of8PqP6fmhWz2sx/JX0+m+8HwKg5a/cjo2iV5kr5y7hH3B0DRv/G6C15kzRclZKpo6dkkrGyyyNDnFwuBcX0gcgpOiutJblY2oZWiptFRA3Q17tL2DgCd7SPcd3koMroJbo4dnlC6ePEIWes+BoF+d3KSKlnKK9hVa+jqWvdGC+Mm8cgt0I8+qgzT4WXajxjCKyUuqYOxkfa5cToJ4cRuHghspVye6PO1ymZEyhjjFmNbKGi9937KykXLGMFIjxV7aZ9K3cx8gkeRxdZoaGn+XdfzUGOdsGh7JsuRlprXlr3XLYx/87esT/Md3kPNSb0w/EXPOP0Ko+7KrP2sjV/cS/IxXC60wSsmaASw3APArBPG58rTY65qa7E/jmeqipiMRa2NrvW03JI5eSlzbR3X+pWWx4cYPeRsFe5/pb2kRQgvBP1nAbreXG6QWXknQad55slstyv0cT6qdrSe/M/eTzcd6qtzjjF3W4fVs2SlyjRsj7PsWuFt5cLuPW66FCJ9NHR0xjw8Jlmc8FFJUmNvqOGpt/AHw9ixksPB8/rtOqbMLoyYk/gjfvfmp/AdUv7D6kZkbAmVdQWyX0MbqcB9bfYDyURXEzn9P00brPi6I0vEsn0ksZjETWG3dc0WIPzWrgme7boqZx4cYMdpZnU87XA96KT8psffvWB8zCTptz4ZL7QHXrpT0b+UK0/czp9R3vZdckZTgFOyaVgkkkF+9vDQeAAV4QWMs9XQ6KuNalJZbITaNliKBrZ4W6Gk6XNHC54EfionHG6OT1LSQrSsgseTgynVn0LEITw7MPHS9w73933KsXs0Y6Sb/p7Y/I5dnv0+H+78pSHuRT0379EVmH6VUffSfnKrLuc2p+/l+b/c3TD6SNjWuaxrSWjeAB4LpSPrK4RSTSK9tDgcIoqpgu6mkD7c2nc75KlnTPg5NfFqKsj1i8/QstFVNljbIw3a4Ag+aunk7YTU4qS7nLguG+jtfGCDHrLox4tDt5b5A3t0PRIrBnTVy04rp2/6JFSbEHmzGzTRfs2OfK+4Y1oJ9psOAVJywjl1V/Khsst9DMqrHZYI44Ymvh0u1ue8WfI/xPLT0WOcLB4dmpnXFQgmu+/VstmD7QoJWdnVt0EixNtTHfotFYu56FPqddi4bFj9iLxd1JTFs+Hz2l1gdixxcJATvFvBUlwreLMreTW1OiW/hdzT2G4BIsbcOS6D2l0PSEhAVzaH/D6j+n5oUs9rMfyV9PpvvB8CoOWv3I79peGGGukJHdm77Tz8HD2H4oTasSLTlDaLCyBsNTqY6NoaHgag8Dhw4FSaQuWMMr+0LODa0siiBELDqudxe61gbeAAv71BSyzi2R9tmGIej+mzFrnhkTHFrbXIBde11IpeMsmpM54bXPEdTTloP+5Jps32g3F0L8yEtmih5npKaOdzKWTtIrDfxsTxF/FQYzST2JHMkj3Yfhhf9mcNv9kGMN/CyFp+2J1ZVy76bQVLWgdtHMHxnxP7MXYT9k/HehMIcUWcOSs1voJHXaXxv3PZexaRuuAfrDeCD8kK12cJoVbm6nrqOqZFr1NhLnBzbWF7ceCiftZOpsUqZ48Gc4DRtmqIonX0vdY24i6wSy8HzemrVlqi+56xnDJKOcxP9Zpu1w4OHg4fojWHgm+menswy64btBErWU8sJu+0bnNIt3t17W68FdWdmj1avU1YlCUeuxRnxyUlRp4SQv4/0ncfIix9qzW23g8mSlRb80zTqXaLSmMOfqa+29lr7+h5LZWI96HqlLjl9TOcy40ayd0xGkWs1t72A+ayby8nh6vUO+ziLBJ/BG/e/NW/Ad0v7D6kLlHHvQp+0LdTXDS4DjbmOoUReHk5NFqeRPL6F9xPaNTtjJh1PkI3NIsAepWjsXY9i31SpRzHdmb4NROqahkY3l77uPS93H4rFLLweHRW7rUvJJ7QR+/Sjo38qtP3M39S+/ZYsnZ6iihbBUXaWCzXAXBHhfkQrRnhYZ3aP1GEYKFnYic85tFZpiiBETTck8XHw3eAG/3qJy4jl1+uV2IQ6H0yth5bh9dORuezS3qG31HyuQPYkVs2X0tTWlsm+6I/Z79Ph/u/KVEPcjH0379HLnGhdFWTtd9Z5eDzDzcfEj2KJLdoy1tbrvlnu8/5NDyTm81ZEDo9LmMuXA3BtYcPBawnnY9rQ63nfC1ukW2oha9rmOF2uBBHMHitD0ZRUlhmfYViTsJnNJUEup3G8Un2R+nPl7VinwPD6HkVWvST5VntfRmhRStcA5pDmneCDcFbHrpprKPaEhAUjPWboo2OgjDJZDuN7Oazz5u6LKc+yPL12thCPAt3+xmWHUL55GxRi7nGw6cyegWXyR4FVUrZqMTbMDy3BTMYGsaXtG+S3eJ8SuiMUj6ujTV1RSS38kwrHQEAQHwraVssbo3i7XggjoUIazsUfCNmbaeojnbUuIjdqDCwXPTVq/GyGMacPOS1Zjy/DWxdnMOG9rhucw8x+iGsoqSwzO5tk04J0VMZb4FzCD+BIQw5D8knTbKYxC5r5yZiQRIG7m28A2+8HxJKFlQsdSZydkkUDpXGbthK0NILNNrX/mN73QtCvh7kBjOyoOeXU0wY0/7b2khvk4G9uhCFJUeGeMK2UWeDUzhzAfUjaRq6FxO4eQQKjyyyZvyW2uEDWy9g2EOAAZqBDtNvrC1tP4oXnXxYOjJeVf8Ax7JGdr2vaODr6dFrC1vWN0JrhwHzzHkalrHF7gY5DxfHuJ8xax+KCVUZEZg2zoU7ahoqC7touz3x207739bf5blDWVgylp8wlHPVYGD7O+wmjm9I1aHX09na/t1lUVeHnJw0el8qxT484+X8lnx3AYatmmVtyPVcNzm+RVpRT6noX6eFyxNFTp9mgZK2QVJs1wcAYxfcb2vq+Spy/medH0lRmpKfT5fyTmacoRVtn37OUbtYF7jk4X3hWlBM69VooX79H5KiNmE1988duek393+VTlvyed9jyz7kStZszic1gjmcwtFnEt1a+ttQsp5R0WekwaSjLH0zn9USDsmXoRR9twfq16Ot7adXzVuD4cGz0GdPyeLv1x/rP+yNp9mUYY8OmLnOA0ODNOgi9/rG4O7d0VeV8znh6RFRalLPjbGP1I0bMJr/APvjtz0m/u/yo5b8mP2PLPuRccr5VhogS275CO893HyA8Arxgonp6XRwoW278kTmHIPpU75/SNGq3d7PVawtx1hQ68vOTm1PpvOs4+LH0/k4MR2Zg6TDMAQAHBzdxPMWO6/LeodXhmVvpKeOBnnDNmNnAzzBzR9VgIv/AHE7vYEVXlkVekJPM5fRF1r8Ja+mdTMtG0s0CwvpHldaNbYPUspUqnWtljBW8vZB9FnZP6Rr037vZ6b3FuOsqirw8nDpvTeTZx8Wfp/JYMey/BWNDZW7x6rhuc2/I/JWlFPqdt+mruWJoicr5MFFM6UTF4LdOkttbfzv8lWMMPJzaXQKibkpZ+ha1oegcOMYTFVRmOVtx4HxaeYPgVDSfUyuphbHhmjO58AxHDiTSvdJFxs0X97N+/q3iseGUeh48tPqdM81PK/92Ob/AFGrG91zY9XVpBHsuo5jM/tW5bNIisUzhV1A0ul0tP1Yxpv7t/4qHNvuc9uvvsWM4XyP3BMo1VSRpjMbPtvBaPYOJ9iKLfQijQXWvpheWanljLMVEzu96QjvPPE9ByHRbxion0Gm0kKI4XXyTisdQQBAEAQBAEAQBAEAQBAEAQBAEAQBAEAQBAEAQBAEAQBAEAQBAEAQBAEAQBAfKemY/wBdjXf1AH4oVlCMuqPMNFGw3bGxp5hoHwCjBCriuiR91JcIAgCAIAgCAIAgCAIAgCAIAgCAIAgCAIAgCAIAgCAIAgCAIAgCAIAgCAID/9k="/>
          <p:cNvSpPr>
            <a:spLocks noChangeAspect="1" noChangeArrowheads="1"/>
          </p:cNvSpPr>
          <p:nvPr/>
        </p:nvSpPr>
        <p:spPr bwMode="auto">
          <a:xfrm>
            <a:off x="882650" y="777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908"/>
          <a:stretch/>
        </p:blipFill>
        <p:spPr>
          <a:xfrm>
            <a:off x="3041150" y="1954058"/>
            <a:ext cx="2995448" cy="9610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461" y="3394606"/>
            <a:ext cx="2086731" cy="278145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979" y="1128418"/>
            <a:ext cx="1953403" cy="27407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8425" y="5622653"/>
            <a:ext cx="2857500" cy="704850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351168" y="1391507"/>
            <a:ext cx="3701034" cy="4041648"/>
          </a:xfrm>
          <a:prstGeom prst="rect">
            <a:avLst/>
          </a:prstGeom>
        </p:spPr>
        <p:txBody>
          <a:bodyPr/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Gathering Big Data Affects</a:t>
            </a:r>
          </a:p>
          <a:p>
            <a:pPr lvl="1"/>
            <a:r>
              <a:rPr lang="en-US"/>
              <a:t>Underwriting</a:t>
            </a:r>
          </a:p>
          <a:p>
            <a:pPr lvl="1"/>
            <a:r>
              <a:rPr lang="en-US"/>
              <a:t>Pricing</a:t>
            </a:r>
          </a:p>
          <a:p>
            <a:r>
              <a:rPr lang="en-US"/>
              <a:t>Monitoring Could Affect</a:t>
            </a:r>
          </a:p>
          <a:p>
            <a:pPr lvl="1"/>
            <a:r>
              <a:rPr lang="en-US"/>
              <a:t>Loss Control</a:t>
            </a:r>
          </a:p>
          <a:p>
            <a:pPr lvl="1"/>
            <a:r>
              <a:rPr lang="en-US"/>
              <a:t>Pricing?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476704"/>
      </p:ext>
    </p:extLst>
  </p:cSld>
  <p:clrMapOvr>
    <a:masterClrMapping/>
  </p:clrMapOvr>
  <p:transition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As For The Future…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133856" y="5589692"/>
            <a:ext cx="7680960" cy="311264"/>
          </a:xfrm>
        </p:spPr>
        <p:txBody>
          <a:bodyPr/>
          <a:lstStyle/>
          <a:p>
            <a:r>
              <a:rPr lang="en-US" dirty="0"/>
              <a:t>Image sources, clockwise: </a:t>
            </a:r>
            <a:r>
              <a:rPr lang="en-US" dirty="0">
                <a:hlinkClick r:id="rId3"/>
              </a:rPr>
              <a:t>Nest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Jawbone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Automatic</a:t>
            </a:r>
            <a:r>
              <a:rPr lang="en-US" dirty="0"/>
              <a:t>, </a:t>
            </a:r>
            <a:r>
              <a:rPr lang="en-US" dirty="0">
                <a:hlinkClick r:id="rId6"/>
              </a:rPr>
              <a:t>Lumo</a:t>
            </a:r>
            <a:r>
              <a:rPr lang="en-US" dirty="0"/>
              <a:t>, </a:t>
            </a:r>
            <a:r>
              <a:rPr lang="en-US" dirty="0">
                <a:hlinkClick r:id="rId7"/>
              </a:rPr>
              <a:t>Apple</a:t>
            </a:r>
            <a:r>
              <a:rPr lang="en-US" dirty="0"/>
              <a:t>, </a:t>
            </a:r>
            <a:r>
              <a:rPr lang="en-US" dirty="0">
                <a:hlinkClick r:id="rId8"/>
              </a:rPr>
              <a:t>PSFK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5715" y="1557982"/>
            <a:ext cx="2851751" cy="17732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0117" y="3764107"/>
            <a:ext cx="2906683" cy="1776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100" y="1557982"/>
            <a:ext cx="2846615" cy="17730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100" y="3764107"/>
            <a:ext cx="2841063" cy="17769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0117" y="1557982"/>
            <a:ext cx="2906683" cy="177304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364174" y="3813565"/>
            <a:ext cx="2214214" cy="1818056"/>
            <a:chOff x="4485565" y="3941754"/>
            <a:chExt cx="2952285" cy="242407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85565" y="3971734"/>
              <a:ext cx="1514024" cy="239409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3826" y="3941754"/>
              <a:ext cx="1514024" cy="2394094"/>
            </a:xfrm>
            <a:prstGeom prst="rect">
              <a:avLst/>
            </a:prstGeom>
          </p:spPr>
        </p:pic>
      </p:grpSp>
      <p:sp>
        <p:nvSpPr>
          <p:cNvPr id="20" name="Rectangle 8"/>
          <p:cNvSpPr>
            <a:spLocks noChangeArrowheads="1"/>
          </p:cNvSpPr>
          <p:nvPr/>
        </p:nvSpPr>
        <p:spPr bwMode="gray">
          <a:xfrm>
            <a:off x="419100" y="3289770"/>
            <a:ext cx="8267700" cy="516667"/>
          </a:xfrm>
          <a:prstGeom prst="rect">
            <a:avLst/>
          </a:prstGeom>
          <a:solidFill>
            <a:schemeClr val="accent2"/>
          </a:solidFill>
          <a:ln w="25400">
            <a:noFill/>
            <a:miter lim="800000"/>
            <a:headEnd/>
            <a:tailEnd/>
          </a:ln>
        </p:spPr>
        <p:txBody>
          <a:bodyPr lIns="102870" r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b="1" dirty="0" err="1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IoT</a:t>
            </a:r>
            <a:r>
              <a:rPr lang="en-US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 Could Disrupt UW, Claims, Loss Control </a:t>
            </a:r>
          </a:p>
        </p:txBody>
      </p:sp>
    </p:spTree>
    <p:extLst>
      <p:ext uri="{BB962C8B-B14F-4D97-AF65-F5344CB8AC3E}">
        <p14:creationId xmlns:p14="http://schemas.microsoft.com/office/powerpoint/2010/main" val="3977545515"/>
      </p:ext>
    </p:extLst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Peer-to-Peer (P2P) Insurance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Taking on the </a:t>
            </a:r>
            <a:r>
              <a:rPr lang="en-US" i="1" u="sng" dirty="0"/>
              <a:t>Entire</a:t>
            </a:r>
            <a:r>
              <a:rPr lang="en-US" dirty="0"/>
              <a:t> Value Chain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CEO Daniel Schreiber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pPr algn="l"/>
            <a:r>
              <a:rPr lang="en-US" dirty="0"/>
              <a:t>The Business Model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37"/>
          </p:nvPr>
        </p:nvSpPr>
        <p:spPr/>
        <p:txBody>
          <a:bodyPr/>
          <a:lstStyle/>
          <a:p>
            <a:r>
              <a:rPr lang="en-US" dirty="0"/>
              <a:t>Resembles </a:t>
            </a:r>
            <a:r>
              <a:rPr lang="en-US" dirty="0" err="1"/>
              <a:t>Mutuals</a:t>
            </a:r>
            <a:r>
              <a:rPr lang="en-US" dirty="0"/>
              <a:t>/</a:t>
            </a:r>
            <a:br>
              <a:rPr lang="en-US" dirty="0"/>
            </a:br>
            <a:r>
              <a:rPr lang="en-US" dirty="0"/>
              <a:t>Reciprocals</a:t>
            </a:r>
          </a:p>
          <a:p>
            <a:r>
              <a:rPr lang="en-US" dirty="0"/>
              <a:t>20% of Premium to </a:t>
            </a:r>
            <a:br>
              <a:rPr lang="en-US" dirty="0"/>
            </a:br>
            <a:r>
              <a:rPr lang="en-US" dirty="0"/>
              <a:t>Expenses, 80% to </a:t>
            </a:r>
            <a:br>
              <a:rPr lang="en-US" dirty="0"/>
            </a:br>
            <a:r>
              <a:rPr lang="en-US" dirty="0"/>
              <a:t>Cover Risk.</a:t>
            </a:r>
          </a:p>
          <a:p>
            <a:r>
              <a:rPr lang="en-US" dirty="0"/>
              <a:t>Risk Pool for Each Charity</a:t>
            </a:r>
          </a:p>
          <a:p>
            <a:r>
              <a:rPr lang="en-US" dirty="0"/>
              <a:t>Leftover Pool Money Goes to Charity.</a:t>
            </a:r>
          </a:p>
          <a:p>
            <a:r>
              <a:rPr lang="en-US" dirty="0"/>
              <a:t>May Deter Fraud – You Wouldn’t Cheat Your Favorite Charity!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39"/>
          </p:nvPr>
        </p:nvSpPr>
        <p:spPr/>
        <p:txBody>
          <a:bodyPr/>
          <a:lstStyle/>
          <a:p>
            <a:r>
              <a:rPr lang="en-US" dirty="0">
                <a:ea typeface="Calibri" panose="020F0502020204030204" pitchFamily="34" charset="0"/>
              </a:rPr>
              <a:t>Our Chief Behavioral Officer, Professor Dan </a:t>
            </a:r>
            <a:r>
              <a:rPr lang="en-US" dirty="0" err="1">
                <a:ea typeface="Calibri" panose="020F0502020204030204" pitchFamily="34" charset="0"/>
              </a:rPr>
              <a:t>Ariely</a:t>
            </a:r>
            <a:r>
              <a:rPr lang="en-US" dirty="0">
                <a:ea typeface="Calibri" panose="020F0502020204030204" pitchFamily="34" charset="0"/>
              </a:rPr>
              <a:t>, says that “If you tried to create a system to bring out the worst in humans, it would look a lot like the insurance of today.”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821055" y="6130290"/>
            <a:ext cx="404952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en-US" sz="900" dirty="0">
              <a:solidFill>
                <a:srgbClr val="000000">
                  <a:lumMod val="75000"/>
                </a:srgbClr>
              </a:solidFill>
            </a:endParaRPr>
          </a:p>
          <a:p>
            <a:pPr eaLnBrk="1" hangingPunct="1">
              <a:defRPr/>
            </a:pPr>
            <a:r>
              <a:rPr lang="en-US" sz="900" dirty="0">
                <a:solidFill>
                  <a:srgbClr val="000000">
                    <a:lumMod val="75000"/>
                  </a:srgbClr>
                </a:solidFill>
              </a:rPr>
              <a:t>Source: “</a:t>
            </a:r>
            <a:r>
              <a:rPr lang="en-US" sz="900" dirty="0" err="1">
                <a:solidFill>
                  <a:srgbClr val="000000">
                    <a:lumMod val="75000"/>
                  </a:srgbClr>
                </a:solidFill>
              </a:rPr>
              <a:t>UberX-ing</a:t>
            </a:r>
            <a:r>
              <a:rPr lang="en-US" sz="900" dirty="0">
                <a:solidFill>
                  <a:srgbClr val="000000">
                    <a:lumMod val="75000"/>
                  </a:srgbClr>
                </a:solidFill>
              </a:rPr>
              <a:t> Insurance : Is Peer-to-Peer Insurance Viable?”, presentation by Jay </a:t>
            </a:r>
            <a:r>
              <a:rPr lang="en-US" sz="900" dirty="0" err="1">
                <a:solidFill>
                  <a:srgbClr val="000000">
                    <a:lumMod val="75000"/>
                  </a:srgbClr>
                </a:solidFill>
              </a:rPr>
              <a:t>Sarzen</a:t>
            </a:r>
            <a:r>
              <a:rPr lang="en-US" sz="900" dirty="0">
                <a:solidFill>
                  <a:srgbClr val="000000">
                    <a:lumMod val="75000"/>
                  </a:srgbClr>
                </a:solidFill>
              </a:rPr>
              <a:t>, </a:t>
            </a:r>
            <a:r>
              <a:rPr lang="en-US" sz="900" dirty="0" err="1">
                <a:solidFill>
                  <a:srgbClr val="000000">
                    <a:lumMod val="75000"/>
                  </a:srgbClr>
                </a:solidFill>
              </a:rPr>
              <a:t>Aite</a:t>
            </a:r>
            <a:r>
              <a:rPr lang="en-US" sz="900" dirty="0">
                <a:solidFill>
                  <a:srgbClr val="000000">
                    <a:lumMod val="75000"/>
                  </a:srgbClr>
                </a:solidFill>
              </a:rPr>
              <a:t> Group at Drinker Biddle Insurance Conference, June 21, 2016;  Financial Times; </a:t>
            </a:r>
            <a:r>
              <a:rPr lang="en-US" sz="900" dirty="0">
                <a:solidFill>
                  <a:srgbClr val="000000">
                    <a:lumMod val="75000"/>
                  </a:srgbClr>
                </a:solidFill>
                <a:hlinkClick r:id="rId4"/>
              </a:rPr>
              <a:t>www.lemonade.com</a:t>
            </a:r>
            <a:r>
              <a:rPr lang="en-US" sz="900" dirty="0">
                <a:solidFill>
                  <a:srgbClr val="000000">
                    <a:lumMod val="75000"/>
                  </a:srgbClr>
                </a:solidFill>
              </a:rPr>
              <a:t>. </a:t>
            </a:r>
            <a:endParaRPr lang="en-US" sz="900" i="1" dirty="0">
              <a:solidFill>
                <a:srgbClr val="000000">
                  <a:lumMod val="75000"/>
                </a:srgb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6625" y="1600912"/>
            <a:ext cx="5427809" cy="21641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6954312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Lemonade’s P2P Model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Example: Renters’ Insurance (HO-4)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50" y="1585667"/>
            <a:ext cx="5814402" cy="31286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22" y="3725152"/>
            <a:ext cx="3602291" cy="23672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04894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Lemonade’s P2P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Holds the Risk?</a:t>
            </a:r>
          </a:p>
          <a:p>
            <a:pPr lvl="1"/>
            <a:r>
              <a:rPr lang="en-US" dirty="0"/>
              <a:t>Captive? Front?</a:t>
            </a:r>
          </a:p>
          <a:p>
            <a:r>
              <a:rPr lang="en-US" dirty="0"/>
              <a:t>How Are Charitable Pools Separated?</a:t>
            </a:r>
          </a:p>
          <a:p>
            <a:pPr lvl="1"/>
            <a:r>
              <a:rPr lang="en-US" dirty="0"/>
              <a:t>Segregated Cell Captive?</a:t>
            </a:r>
          </a:p>
          <a:p>
            <a:r>
              <a:rPr lang="en-US" dirty="0"/>
              <a:t>Who Gets the Float?</a:t>
            </a:r>
          </a:p>
          <a:p>
            <a:pPr lvl="1"/>
            <a:r>
              <a:rPr lang="en-US" dirty="0"/>
              <a:t>Insurer, Reinsurer or Charity?</a:t>
            </a:r>
          </a:p>
          <a:p>
            <a:r>
              <a:rPr lang="en-US" dirty="0"/>
              <a:t>Who Gets the Tax Deduction (Worth More Than the Float)?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16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Policyholder Surplus, </a:t>
            </a:r>
            <a:br>
              <a:rPr lang="en-US" dirty="0"/>
            </a:br>
            <a:r>
              <a:rPr lang="en-US" dirty="0"/>
              <a:t>2006:Q4-2016:Q1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133855" y="6294780"/>
            <a:ext cx="7765595" cy="415018"/>
          </a:xfrm>
        </p:spPr>
        <p:txBody>
          <a:bodyPr/>
          <a:lstStyle/>
          <a:p>
            <a:r>
              <a:rPr lang="en-US" dirty="0"/>
              <a:t>2010:Q1 data includes $22.5B of paid-in capital from a holding company parent for one insurer’s investment in a non-insurance business. </a:t>
            </a:r>
          </a:p>
          <a:p>
            <a:r>
              <a:rPr lang="en-US" dirty="0"/>
              <a:t>Sources: ISO, a Verisk Analytics company; A.M. Best.</a:t>
            </a:r>
          </a:p>
        </p:txBody>
      </p:sp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272494"/>
              </p:ext>
            </p:extLst>
          </p:nvPr>
        </p:nvGraphicFramePr>
        <p:xfrm>
          <a:off x="334169" y="1589741"/>
          <a:ext cx="8475663" cy="3773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027939" y="1280278"/>
            <a:ext cx="2637090" cy="737844"/>
            <a:chOff x="6027940" y="980808"/>
            <a:chExt cx="2637090" cy="737844"/>
          </a:xfrm>
        </p:grpSpPr>
        <p:cxnSp>
          <p:nvCxnSpPr>
            <p:cNvPr id="21" name="Straight Arrow Connector 20"/>
            <p:cNvCxnSpPr/>
            <p:nvPr/>
          </p:nvCxnSpPr>
          <p:spPr bwMode="gray">
            <a:xfrm>
              <a:off x="8519341" y="1230486"/>
              <a:ext cx="0" cy="488166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PPTShape_1"/>
            <p:cNvSpPr>
              <a:spLocks noChangeArrowheads="1"/>
            </p:cNvSpPr>
            <p:nvPr/>
          </p:nvSpPr>
          <p:spPr bwMode="gray">
            <a:xfrm>
              <a:off x="6027940" y="980808"/>
              <a:ext cx="2637090" cy="499356"/>
            </a:xfrm>
            <a:prstGeom prst="rect">
              <a:avLst/>
            </a:prstGeom>
            <a:solidFill>
              <a:schemeClr val="accent2"/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0" bIns="4572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Surplus has not grown significantly in the last 7 quarters</a:t>
              </a:r>
            </a:p>
          </p:txBody>
        </p:sp>
      </p:grpSp>
      <p:sp>
        <p:nvSpPr>
          <p:cNvPr id="23" name="Text Placeholder 4"/>
          <p:cNvSpPr txBox="1">
            <a:spLocks/>
          </p:cNvSpPr>
          <p:nvPr/>
        </p:nvSpPr>
        <p:spPr bwMode="gray">
          <a:xfrm>
            <a:off x="5373149" y="5257800"/>
            <a:ext cx="3291879" cy="886968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r>
              <a:rPr lang="en-US" sz="1600" dirty="0"/>
              <a:t>The P/C Insurance Industry Entered 2016 in Very Strong Financial Condition.</a:t>
            </a:r>
          </a:p>
        </p:txBody>
      </p:sp>
      <p:sp>
        <p:nvSpPr>
          <p:cNvPr id="26" name="Text Placeholder 4"/>
          <p:cNvSpPr txBox="1">
            <a:spLocks/>
          </p:cNvSpPr>
          <p:nvPr/>
        </p:nvSpPr>
        <p:spPr bwMode="gray">
          <a:xfrm>
            <a:off x="478971" y="5257800"/>
            <a:ext cx="4749377" cy="886968"/>
          </a:xfrm>
          <a:prstGeom prst="snip1Rect">
            <a:avLst/>
          </a:prstGeom>
          <a:solidFill>
            <a:schemeClr val="accent3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r>
              <a:rPr lang="en-US" sz="1600" dirty="0"/>
              <a:t>The Industry Now Has $1 of Surplus for </a:t>
            </a:r>
            <a:br>
              <a:rPr lang="en-US" sz="1600" dirty="0"/>
            </a:br>
            <a:r>
              <a:rPr lang="en-US" sz="1600" dirty="0"/>
              <a:t>Every $0.75 of NPW, Close to the Strongest Claims-paying Status in its History.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81257" y="2591444"/>
            <a:ext cx="1437314" cy="674028"/>
            <a:chOff x="1625646" y="2226569"/>
            <a:chExt cx="1437314" cy="674028"/>
          </a:xfrm>
        </p:grpSpPr>
        <p:cxnSp>
          <p:nvCxnSpPr>
            <p:cNvPr id="27" name="Straight Arrow Connector 26"/>
            <p:cNvCxnSpPr/>
            <p:nvPr/>
          </p:nvCxnSpPr>
          <p:spPr bwMode="gray">
            <a:xfrm>
              <a:off x="1906303" y="2412431"/>
              <a:ext cx="0" cy="488166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PPTShape_1"/>
            <p:cNvSpPr>
              <a:spLocks noChangeArrowheads="1"/>
            </p:cNvSpPr>
            <p:nvPr/>
          </p:nvSpPr>
          <p:spPr bwMode="gray">
            <a:xfrm>
              <a:off x="1625646" y="2226569"/>
              <a:ext cx="1437314" cy="499356"/>
            </a:xfrm>
            <a:prstGeom prst="rect">
              <a:avLst/>
            </a:prstGeom>
            <a:solidFill>
              <a:schemeClr val="accent1"/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0" bIns="4572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2007:Q3</a:t>
              </a:r>
              <a:br>
                <a:rPr lang="en-US" sz="1200" b="1" dirty="0">
                  <a:solidFill>
                    <a:schemeClr val="bg1"/>
                  </a:solidFill>
                  <a:cs typeface="Arial" charset="0"/>
                </a:rPr>
              </a:b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Pre-Crisis Peak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32775" y="2100234"/>
            <a:ext cx="2039836" cy="1075396"/>
            <a:chOff x="3565798" y="2041017"/>
            <a:chExt cx="2039836" cy="1075396"/>
          </a:xfrm>
        </p:grpSpPr>
        <p:cxnSp>
          <p:nvCxnSpPr>
            <p:cNvPr id="29" name="Straight Arrow Connector 28"/>
            <p:cNvCxnSpPr/>
            <p:nvPr/>
          </p:nvCxnSpPr>
          <p:spPr bwMode="gray">
            <a:xfrm>
              <a:off x="5228806" y="2290695"/>
              <a:ext cx="0" cy="825718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PTShape_1"/>
            <p:cNvSpPr>
              <a:spLocks noChangeArrowheads="1"/>
            </p:cNvSpPr>
            <p:nvPr/>
          </p:nvSpPr>
          <p:spPr bwMode="gray">
            <a:xfrm>
              <a:off x="3565798" y="2041017"/>
              <a:ext cx="2039836" cy="499356"/>
            </a:xfrm>
            <a:prstGeom prst="rect">
              <a:avLst/>
            </a:prstGeom>
            <a:solidFill>
              <a:schemeClr val="accent1"/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0" bIns="4572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Drop Due to Near-Record 2011 CAT Losses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188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6616" y="1545461"/>
            <a:ext cx="8261291" cy="4041648"/>
          </a:xfrm>
        </p:spPr>
        <p:txBody>
          <a:bodyPr/>
          <a:lstStyle/>
          <a:p>
            <a:pPr marL="338138" indent="-338138"/>
            <a:r>
              <a:rPr lang="en-US" sz="2000" dirty="0"/>
              <a:t>The industry is in good financial shape with several years of </a:t>
            </a:r>
            <a:br>
              <a:rPr lang="en-US" sz="2000" dirty="0"/>
            </a:br>
            <a:r>
              <a:rPr lang="en-US" sz="2000" dirty="0"/>
              <a:t>modest profits.</a:t>
            </a:r>
          </a:p>
          <a:p>
            <a:pPr marL="338138" indent="-338138"/>
            <a:r>
              <a:rPr lang="en-US" sz="2000" dirty="0"/>
              <a:t>Interest rates look like they’ll stay low</a:t>
            </a:r>
          </a:p>
          <a:p>
            <a:pPr marL="338138" indent="-338138"/>
            <a:r>
              <a:rPr lang="en-US" sz="2000" dirty="0"/>
              <a:t>Recent years have had modest cats; U.S. This year hurt by </a:t>
            </a:r>
            <a:br>
              <a:rPr lang="en-US" sz="2000" dirty="0"/>
            </a:br>
            <a:r>
              <a:rPr lang="en-US" sz="2000" dirty="0"/>
              <a:t>severe weather</a:t>
            </a:r>
          </a:p>
          <a:p>
            <a:pPr marL="338138" indent="-338138"/>
            <a:r>
              <a:rPr lang="en-US" sz="2000" dirty="0"/>
              <a:t>Auto costs are rising (both frequency and severity)</a:t>
            </a:r>
          </a:p>
          <a:p>
            <a:pPr marL="338138" indent="-338138"/>
            <a:r>
              <a:rPr lang="en-US" sz="2000" dirty="0"/>
              <a:t>Disruption provides opportunities and challenges throughout the value chain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304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 for your time</a:t>
            </a:r>
            <a:br>
              <a:rPr lang="en-US"/>
            </a:br>
            <a:r>
              <a:rPr lang="en-US"/>
              <a:t>and your attention!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www.iii.org</a:t>
            </a:r>
            <a:endParaRPr lang="en-US" dirty="0"/>
          </a:p>
          <a:p>
            <a:r>
              <a:rPr lang="en-US" dirty="0"/>
              <a:t>Download at </a:t>
            </a:r>
            <a:r>
              <a:rPr lang="en-US" dirty="0">
                <a:hlinkClick r:id="rId5"/>
              </a:rPr>
              <a:t>www.iii.org/presentations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288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Investments: </a:t>
            </a:r>
            <a:br>
              <a:rPr lang="en-US" dirty="0"/>
            </a:br>
            <a:r>
              <a:rPr lang="en-US" dirty="0"/>
              <a:t>The New [Grim] Reality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04080" y="3542605"/>
            <a:ext cx="5653177" cy="1580937"/>
          </a:xfrm>
        </p:spPr>
        <p:txBody>
          <a:bodyPr/>
          <a:lstStyle/>
          <a:p>
            <a:r>
              <a:rPr lang="en-US" dirty="0"/>
              <a:t>Investment Performance is a </a:t>
            </a:r>
            <a:br>
              <a:rPr lang="en-US" dirty="0"/>
            </a:br>
            <a:r>
              <a:rPr lang="en-US" dirty="0"/>
              <a:t>Key Driver of Profitability</a:t>
            </a:r>
          </a:p>
          <a:p>
            <a:pPr>
              <a:spcBef>
                <a:spcPts val="1200"/>
              </a:spcBef>
            </a:pPr>
            <a:r>
              <a:rPr lang="en-US" dirty="0"/>
              <a:t>Depressed Yields Will Necessarily Influence Underwriting &amp; Pricing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420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Property/Casualty Insurance Industry Investment Income: 2000–2016</a:t>
            </a:r>
            <a:r>
              <a:rPr lang="en-US" baseline="30000" dirty="0"/>
              <a:t>1</a:t>
            </a:r>
          </a:p>
        </p:txBody>
      </p:sp>
      <p:graphicFrame>
        <p:nvGraphicFramePr>
          <p:cNvPr id="2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4814709"/>
              </p:ext>
            </p:extLst>
          </p:nvPr>
        </p:nvGraphicFramePr>
        <p:xfrm>
          <a:off x="597561" y="1505026"/>
          <a:ext cx="7504058" cy="3773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546760" y="5329085"/>
            <a:ext cx="7830324" cy="928456"/>
          </a:xfrm>
          <a:prstGeom prst="rect">
            <a:avLst/>
          </a:prstGeom>
          <a:gradFill rotWithShape="1">
            <a:gsLst>
              <a:gs pos="100000">
                <a:schemeClr val="accent2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48006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Due to persistently low interest rates, investment income continues to fall.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597561" y="6375404"/>
            <a:ext cx="7445226" cy="4085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274320" tIns="0" rIns="0" bIns="102870" anchor="b">
            <a:spAutoFit/>
          </a:bodyPr>
          <a:lstStyle/>
          <a:p>
            <a:pPr marL="100013" indent="-100013" eaLnBrk="0" hangingPunct="0">
              <a:lnSpc>
                <a:spcPct val="90000"/>
              </a:lnSpc>
              <a:buClr>
                <a:schemeClr val="accent2"/>
              </a:buClr>
              <a:tabLst>
                <a:tab pos="84535" algn="r"/>
              </a:tabLst>
            </a:pPr>
            <a:r>
              <a:rPr lang="en-US" sz="1100" baseline="30000" dirty="0"/>
              <a:t>1</a:t>
            </a:r>
            <a:r>
              <a:rPr lang="en-US" sz="1100" dirty="0"/>
              <a:t> Investment gains consist primarily of interest and stock dividends. 2016 is I.I.I. estimate based on A.M. Best data. Sources: ISO. A.M. Best, Insurance Information Institute</a:t>
            </a:r>
            <a:r>
              <a:rPr lang="en-US" sz="825" dirty="0"/>
              <a:t>.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black">
          <a:xfrm>
            <a:off x="298450" y="1154314"/>
            <a:ext cx="6166247" cy="1938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5725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400" dirty="0"/>
              <a:t>(Billions)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6765751" y="1129416"/>
            <a:ext cx="1867248" cy="995004"/>
          </a:xfrm>
          <a:prstGeom prst="wedgeRectCallout">
            <a:avLst>
              <a:gd name="adj1" fmla="val 20444"/>
              <a:gd name="adj2" fmla="val 48019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</p:spPr>
        <p:txBody>
          <a:bodyPr tIns="45720" bIns="45720" anchor="ctr"/>
          <a:lstStyle/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chemeClr val="bg1"/>
                </a:solidFill>
                <a:cs typeface="Arial" charset="0"/>
              </a:rPr>
              <a:t>Investment income is still below its 2007 pre-crisis peak</a:t>
            </a:r>
          </a:p>
        </p:txBody>
      </p:sp>
    </p:spTree>
    <p:extLst>
      <p:ext uri="{BB962C8B-B14F-4D97-AF65-F5344CB8AC3E}">
        <p14:creationId xmlns:p14="http://schemas.microsoft.com/office/powerpoint/2010/main" val="27960026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/>
          <p:cNvGraphicFramePr>
            <a:graphicFrameLocks/>
          </p:cNvGraphicFramePr>
          <p:nvPr>
            <p:extLst/>
          </p:nvPr>
        </p:nvGraphicFramePr>
        <p:xfrm>
          <a:off x="396875" y="1569383"/>
          <a:ext cx="8350250" cy="3678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27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P/C Insurer Portfolio Yields,</a:t>
            </a:r>
            <a:br>
              <a:rPr lang="en-US" dirty="0"/>
            </a:br>
            <a:r>
              <a:rPr lang="en-US" dirty="0"/>
              <a:t>2002-2015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Sources: NAIC data, </a:t>
            </a:r>
            <a:r>
              <a:rPr lang="fr-FR" dirty="0" err="1"/>
              <a:t>sourced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S&amp;P Global </a:t>
            </a:r>
            <a:r>
              <a:rPr lang="fr-FR" dirty="0" err="1"/>
              <a:t>Market</a:t>
            </a:r>
            <a:r>
              <a:rPr lang="fr-FR" dirty="0"/>
              <a:t> Intelligence; Insurance Information Institute.</a:t>
            </a:r>
          </a:p>
        </p:txBody>
      </p:sp>
      <p:sp>
        <p:nvSpPr>
          <p:cNvPr id="10" name="Text Placeholder 4"/>
          <p:cNvSpPr txBox="1">
            <a:spLocks/>
          </p:cNvSpPr>
          <p:nvPr/>
        </p:nvSpPr>
        <p:spPr bwMode="gray">
          <a:xfrm>
            <a:off x="478971" y="5257800"/>
            <a:ext cx="8186058" cy="886968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r>
              <a:rPr lang="en-US" sz="1800" dirty="0"/>
              <a:t>Even as Prevailing Rates Rise in the Next Few Years, </a:t>
            </a:r>
            <a:br>
              <a:rPr lang="en-US" sz="1800" dirty="0"/>
            </a:br>
            <a:r>
              <a:rPr lang="en-US" sz="1800" dirty="0"/>
              <a:t>Portfolio Yields Are Unlikely to Rise </a:t>
            </a:r>
            <a:r>
              <a:rPr lang="en-US" sz="1800"/>
              <a:t>Quickly,</a:t>
            </a:r>
            <a:br>
              <a:rPr lang="en-US" sz="1800"/>
            </a:br>
            <a:r>
              <a:rPr lang="en-US" sz="1800"/>
              <a:t>Since </a:t>
            </a:r>
            <a:r>
              <a:rPr lang="en-US" sz="1800" dirty="0"/>
              <a:t>Low Yields of Recent Years Are  “Baked In” to Future Returns.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 bwMode="gray">
          <a:xfrm>
            <a:off x="5373150" y="1183302"/>
            <a:ext cx="3291879" cy="886968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r>
              <a:rPr lang="en-US" sz="1600" dirty="0"/>
              <a:t>P/C Carrier Yields Have Been Falling for Over a Decade, Reflecting the Long Downtrend </a:t>
            </a:r>
            <a:br>
              <a:rPr lang="en-US" sz="1600" dirty="0"/>
            </a:br>
            <a:r>
              <a:rPr lang="en-US" sz="1600" dirty="0"/>
              <a:t>in Prevailing Interest Rates.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34302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1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/C Insurance Industry Combined Ratio"/>
  <p:tag name="ARTICULATE_SLIDE_GUID" val="d597db85-55e1-4188-b89d-d656c2dd132a"/>
  <p:tag name="ARTICULATE_SLIDE_NAV" val="52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d1b25dd7-2819-40d4-857e-0586fe15f666"/>
  <p:tag name="ARTICULATE_TITLE_TAG" val="P/C Net Premiums Written: % Change"/>
  <p:tag name="ARTICULATE_SLIDE_NAV" val="57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ignificant Natural Catastrophes, 2012"/>
  <p:tag name="ARTICULATE_SLIDE_GUID" val="22a4f984-038d-4267-a427-6d11375750eb"/>
  <p:tag name="ARTICULATE_SLIDE_NAV" val="10"/>
  <p:tag name="ARTICULATE_SLIDE_PAUSE" val="0"/>
  <p:tag name="ARTICULATE_NAV_LEVEL" val="2"/>
  <p:tag name="ARTICULATE_SLIDE_PRESENTER" val="Carl Hedde, CPCU"/>
  <p:tag name="ARTICULATE_SLIDE_PRESENTER_GUID" val="5AFE23B0F3CC"/>
  <p:tag name="ARTICULATE_PLAYLIST_ID" val="-1"/>
  <p:tag name="ARTICULATE_LOCK_SLIDE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/C Net Income After Taxes"/>
  <p:tag name="ARTICULATE_SLIDE_GUID" val="b36d2394-cab0-4993-8a78-0afe809536e5"/>
  <p:tag name="ARTICULATE_SLIDE_NAV" val="43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rofitability Peaks &amp; Troughs in the P/C Insurance Industry"/>
  <p:tag name="ARTICULATE_SLIDE_GUID" val="5f352899-b35e-44e4-b252-7ee23066d223"/>
  <p:tag name="ARTICULATE_SLIDE_NAV" val="44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d816a7d-974e-4f1a-9550-52aea7948b6c"/>
  <p:tag name="ARTICULATE_SLIDE_NAV" val="48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19">
      <a:dk1>
        <a:srgbClr val="000000"/>
      </a:dk1>
      <a:lt1>
        <a:srgbClr val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sz="2000" b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marL="292608" indent="-292608">
          <a:lnSpc>
            <a:spcPct val="90000"/>
          </a:lnSpc>
          <a:spcBef>
            <a:spcPts val="1200"/>
          </a:spcBef>
          <a:buClr>
            <a:srgbClr val="337DBE"/>
          </a:buClr>
          <a:buSzPct val="77000"/>
          <a:buFont typeface="Wingdings 3" panose="05040102010807070707" pitchFamily="18" charset="2"/>
          <a:buChar char=""/>
          <a:defRPr sz="20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stom 121">
      <a:dk1>
        <a:srgbClr val="000000"/>
      </a:dk1>
      <a:lt1>
        <a:srgbClr val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20">
      <a:dk1>
        <a:sysClr val="windowText" lastClr="000000"/>
      </a:dk1>
      <a:lt1>
        <a:sysClr val="window" lastClr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3554</TotalTime>
  <Words>3171</Words>
  <Application>Microsoft Office PowerPoint</Application>
  <PresentationFormat>On-screen Show (4:3)</PresentationFormat>
  <Paragraphs>516</Paragraphs>
  <Slides>61</Slides>
  <Notes>53</Notes>
  <HiddenSlides>10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1" baseType="lpstr">
      <vt:lpstr>ＭＳ Ｐゴシック</vt:lpstr>
      <vt:lpstr>Arial</vt:lpstr>
      <vt:lpstr>Arial </vt:lpstr>
      <vt:lpstr>Arial Narrow</vt:lpstr>
      <vt:lpstr>Calibri</vt:lpstr>
      <vt:lpstr>Symbol</vt:lpstr>
      <vt:lpstr>Wingdings</vt:lpstr>
      <vt:lpstr>Wingdings 3</vt:lpstr>
      <vt:lpstr>Office Theme</vt:lpstr>
      <vt:lpstr>Worksheet</vt:lpstr>
      <vt:lpstr>The Property/Casualty Landscape Profitability, Growth – Disruption?</vt:lpstr>
      <vt:lpstr>Insurance Industry: Financial Update &amp; Outlook</vt:lpstr>
      <vt:lpstr>P/C Industry Net Income After Taxes 1991-2016:Q2 (preliminary)</vt:lpstr>
      <vt:lpstr>Return on Equity by Financial Services Sector vs. Fortune 500, 2004-2015*</vt:lpstr>
      <vt:lpstr>Profitability Peaks &amp; Troughs in the P/C Insurance Industry, 1975-2015</vt:lpstr>
      <vt:lpstr>Policyholder Surplus,  2006:Q4-2016:Q1</vt:lpstr>
      <vt:lpstr>Investments:  The New [Grim] Reality</vt:lpstr>
      <vt:lpstr>Property/Casualty Insurance Industry Investment Income: 2000–20161</vt:lpstr>
      <vt:lpstr>P/C Insurer Portfolio Yields, 2002-2015</vt:lpstr>
      <vt:lpstr>U.S. Treasury Security Yields: A Long Downward Trend, 1990-2016*</vt:lpstr>
      <vt:lpstr>Distribution of Bond Maturities, P/C Insurance Industry, 2005-2015</vt:lpstr>
      <vt:lpstr>New Money vs. Embedded Yields, U.S. Insurers, 1983-2012</vt:lpstr>
      <vt:lpstr>Interest Rate Forecasts: 2016-2021</vt:lpstr>
      <vt:lpstr>Underwriting Performance</vt:lpstr>
      <vt:lpstr>Net Premium Growth (All P/C Lines):  Annual Change, 1971-2016</vt:lpstr>
      <vt:lpstr>P/C Direct Written Premium by Line</vt:lpstr>
      <vt:lpstr>P/C Insurance Industry  Combined Ratio, 2001-2016:Q2*</vt:lpstr>
      <vt:lpstr>AY vs. CY Combined Ratio,  (Excl. Guaranty Lines) 1996-2015</vt:lpstr>
      <vt:lpstr>Personal Lines Combined Ratio, 1996-2015</vt:lpstr>
      <vt:lpstr>Commercial Lines Combined Ratio, 1996-2015</vt:lpstr>
      <vt:lpstr>Development on Prior, 1996-2015</vt:lpstr>
      <vt:lpstr>CY Development on Prior by LOB</vt:lpstr>
      <vt:lpstr>U.S. Real GDP Growth,* Quarterly</vt:lpstr>
      <vt:lpstr>P/C Direct Incurred Loss Ratio by LOB</vt:lpstr>
      <vt:lpstr>Commercial Rates*</vt:lpstr>
      <vt:lpstr>Commercial Lines Rate Change by Quarter (vs. Year Earlier)</vt:lpstr>
      <vt:lpstr>Commercial Lines Rate Change by Month (vs. Year Earlier)</vt:lpstr>
      <vt:lpstr>Catastrophes</vt:lpstr>
      <vt:lpstr>U.S. Insured Catastrophe Losses</vt:lpstr>
      <vt:lpstr>Combined Ratio Points Associated with Catastrophe Losses: 1960 – 2015</vt:lpstr>
      <vt:lpstr>States Hit by Cats, First Half 2016</vt:lpstr>
      <vt:lpstr>Auto Insurance</vt:lpstr>
      <vt:lpstr>Net Combined Ratio, 2005-2015</vt:lpstr>
      <vt:lpstr>Why Personal Auto Loss Ratios are Rising: Severity &amp; Frequency by Coverage, 2016 vs. 2015</vt:lpstr>
      <vt:lpstr>Claim Trends by Coverage</vt:lpstr>
      <vt:lpstr>Collision Claims: Frequency Trending Higher in 2015</vt:lpstr>
      <vt:lpstr>Collision Claims: Severity Trending Higher in 2009-2015</vt:lpstr>
      <vt:lpstr>What’s Driving These Trends?</vt:lpstr>
      <vt:lpstr>America is Driving More Again: 2000-2016</vt:lpstr>
      <vt:lpstr>More Miles Driven =&gt; More Collisions, 2006-2016</vt:lpstr>
      <vt:lpstr>Why Are People Driving More Miles? Cheap Gas?</vt:lpstr>
      <vt:lpstr>Why Are People Driving More Miles? Jobs?</vt:lpstr>
      <vt:lpstr>Comparing Gas Prices, Employment on Collision Frequency Through 2015</vt:lpstr>
      <vt:lpstr>More People Working and Driving =&gt; More Collisions, 2006-2016</vt:lpstr>
      <vt:lpstr>Severity: Driving Fatalities are Rising</vt:lpstr>
      <vt:lpstr>On the Horizon</vt:lpstr>
      <vt:lpstr>What Is A Value Chain?</vt:lpstr>
      <vt:lpstr>PowerPoint Presentation</vt:lpstr>
      <vt:lpstr>Insurance Tech Activity by Area of Interest, 2013 – 2016:Q1</vt:lpstr>
      <vt:lpstr>The (Re)Insurance Value Chain</vt:lpstr>
      <vt:lpstr>Alternative Capital Potentially Disrupting the Bank Account</vt:lpstr>
      <vt:lpstr>Alternative Capital Potentially Disrupting the Bank Account</vt:lpstr>
      <vt:lpstr>The Internet</vt:lpstr>
      <vt:lpstr>Pricing Disruptor: The Fragmented Risk</vt:lpstr>
      <vt:lpstr>The Internet of Things</vt:lpstr>
      <vt:lpstr>As For The Future…</vt:lpstr>
      <vt:lpstr>Peer-to-Peer (P2P) Insurance</vt:lpstr>
      <vt:lpstr>Lemonade’s P2P Model</vt:lpstr>
      <vt:lpstr>Lemonade’s P2P Model</vt:lpstr>
      <vt:lpstr>Summary</vt:lpstr>
      <vt:lpstr>Thank you for your time and your attention!</vt:lpstr>
    </vt:vector>
  </TitlesOfParts>
  <Company>eSlide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P014585</dc:title>
  <dc:subject>v2007 and v2010</dc:subject>
  <dc:creator>Call @ 866-2-eSlide</dc:creator>
  <dc:description>eSlide, LLC - P14228 - III PPT Template 4:3</dc:description>
  <cp:lastModifiedBy>Rodriguez, Marielle</cp:lastModifiedBy>
  <cp:revision>325</cp:revision>
  <dcterms:created xsi:type="dcterms:W3CDTF">2011-11-02T14:24:24Z</dcterms:created>
  <dcterms:modified xsi:type="dcterms:W3CDTF">2016-09-26T17:06:29Z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6FA84E3A-8DD8-49B9-835E-E8FDF548ABB2</vt:lpwstr>
  </property>
  <property fmtid="{D5CDD505-2E9C-101B-9397-08002B2CF9AE}" pid="3" name="ArticulatePath">
    <vt:lpwstr>P14228_III PPT Template 4x3_050116_415pm</vt:lpwstr>
  </property>
</Properties>
</file>